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48" r:id="rId1"/>
    <p:sldMasterId id="2147483662" r:id="rId2"/>
  </p:sldMasterIdLst>
  <p:notesMasterIdLst>
    <p:notesMasterId r:id="rId38"/>
  </p:notesMasterIdLst>
  <p:sldIdLst>
    <p:sldId id="256" r:id="rId3"/>
    <p:sldId id="261" r:id="rId4"/>
    <p:sldId id="444" r:id="rId5"/>
    <p:sldId id="515" r:id="rId6"/>
    <p:sldId id="497" r:id="rId7"/>
    <p:sldId id="516" r:id="rId8"/>
    <p:sldId id="498" r:id="rId9"/>
    <p:sldId id="449" r:id="rId10"/>
    <p:sldId id="501" r:id="rId11"/>
    <p:sldId id="517" r:id="rId12"/>
    <p:sldId id="519" r:id="rId13"/>
    <p:sldId id="502" r:id="rId14"/>
    <p:sldId id="518" r:id="rId15"/>
    <p:sldId id="503" r:id="rId16"/>
    <p:sldId id="504" r:id="rId17"/>
    <p:sldId id="520" r:id="rId18"/>
    <p:sldId id="521" r:id="rId19"/>
    <p:sldId id="473" r:id="rId20"/>
    <p:sldId id="437" r:id="rId21"/>
    <p:sldId id="511" r:id="rId22"/>
    <p:sldId id="512" r:id="rId23"/>
    <p:sldId id="522" r:id="rId24"/>
    <p:sldId id="514" r:id="rId25"/>
    <p:sldId id="476" r:id="rId26"/>
    <p:sldId id="508" r:id="rId27"/>
    <p:sldId id="479" r:id="rId28"/>
    <p:sldId id="509" r:id="rId29"/>
    <p:sldId id="483" r:id="rId30"/>
    <p:sldId id="505" r:id="rId31"/>
    <p:sldId id="485" r:id="rId32"/>
    <p:sldId id="506" r:id="rId33"/>
    <p:sldId id="488" r:id="rId34"/>
    <p:sldId id="491" r:id="rId35"/>
    <p:sldId id="507" r:id="rId36"/>
    <p:sldId id="418"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9F532F-505D-4447-933B-AA040409AE1B}">
          <p14:sldIdLst>
            <p14:sldId id="256"/>
            <p14:sldId id="261"/>
            <p14:sldId id="444"/>
            <p14:sldId id="515"/>
            <p14:sldId id="497"/>
            <p14:sldId id="516"/>
            <p14:sldId id="498"/>
            <p14:sldId id="449"/>
            <p14:sldId id="501"/>
            <p14:sldId id="517"/>
            <p14:sldId id="519"/>
            <p14:sldId id="502"/>
            <p14:sldId id="518"/>
            <p14:sldId id="503"/>
            <p14:sldId id="504"/>
            <p14:sldId id="520"/>
            <p14:sldId id="521"/>
            <p14:sldId id="473"/>
            <p14:sldId id="437"/>
            <p14:sldId id="511"/>
            <p14:sldId id="512"/>
            <p14:sldId id="522"/>
            <p14:sldId id="514"/>
            <p14:sldId id="476"/>
            <p14:sldId id="508"/>
            <p14:sldId id="479"/>
            <p14:sldId id="509"/>
            <p14:sldId id="483"/>
            <p14:sldId id="505"/>
            <p14:sldId id="485"/>
            <p14:sldId id="506"/>
            <p14:sldId id="488"/>
            <p14:sldId id="491"/>
            <p14:sldId id="507"/>
          </p14:sldIdLst>
        </p14:section>
        <p14:section name="Untitled Section" id="{9325E03A-F366-4441-9E43-2D22171AE28C}">
          <p14:sldIdLst>
            <p14:sldId id="41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a:srgbClr val="344BF6"/>
    <a:srgbClr val="FFCC00"/>
    <a:srgbClr val="1A3A22"/>
    <a:srgbClr val="921C2F"/>
    <a:srgbClr val="662624"/>
    <a:srgbClr val="82302E"/>
    <a:srgbClr val="556A2C"/>
    <a:srgbClr val="404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29" autoAdjust="0"/>
    <p:restoredTop sz="92101" autoAdjust="0"/>
  </p:normalViewPr>
  <p:slideViewPr>
    <p:cSldViewPr>
      <p:cViewPr>
        <p:scale>
          <a:sx n="71" d="100"/>
          <a:sy n="71" d="100"/>
        </p:scale>
        <p:origin x="-1038"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0" d="100"/>
          <a:sy n="50" d="100"/>
        </p:scale>
        <p:origin x="2898"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8270C-8EB0-4495-836E-432DB2E7F355}"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ZA"/>
        </a:p>
      </dgm:t>
    </dgm:pt>
    <dgm:pt modelId="{521804E7-978C-4FF4-8D98-C850F1BD59E1}">
      <dgm:prSet phldrT="[Text]"/>
      <dgm:spPr/>
      <dgm:t>
        <a:bodyPr/>
        <a:lstStyle/>
        <a:p>
          <a:r>
            <a:rPr lang="en-ZA" dirty="0"/>
            <a:t>Legislation &amp; Policy</a:t>
          </a:r>
        </a:p>
      </dgm:t>
    </dgm:pt>
    <dgm:pt modelId="{36B98612-63D7-450E-A4E5-BB776CD35EB0}" type="parTrans" cxnId="{0991E0D7-F0F3-4477-B65B-5E06F3B3A3AD}">
      <dgm:prSet/>
      <dgm:spPr/>
      <dgm:t>
        <a:bodyPr/>
        <a:lstStyle/>
        <a:p>
          <a:endParaRPr lang="en-ZA"/>
        </a:p>
      </dgm:t>
    </dgm:pt>
    <dgm:pt modelId="{2F649261-A7E8-434B-941F-39114F2F8E17}" type="sibTrans" cxnId="{0991E0D7-F0F3-4477-B65B-5E06F3B3A3AD}">
      <dgm:prSet/>
      <dgm:spPr/>
      <dgm:t>
        <a:bodyPr/>
        <a:lstStyle/>
        <a:p>
          <a:endParaRPr lang="en-ZA"/>
        </a:p>
      </dgm:t>
    </dgm:pt>
    <dgm:pt modelId="{945D3385-E095-43DE-A4AF-AD63B01C4ABA}">
      <dgm:prSet phldrT="[Text]"/>
      <dgm:spPr>
        <a:noFill/>
      </dgm:spPr>
      <dgm:t>
        <a:bodyPr/>
        <a:lstStyle/>
        <a:p>
          <a:r>
            <a:rPr lang="en-ZA" dirty="0"/>
            <a:t>Social Housing Act No. 16 of 2008</a:t>
          </a:r>
        </a:p>
      </dgm:t>
    </dgm:pt>
    <dgm:pt modelId="{63E6B8C1-C8E0-4159-BCCA-942A5AFBBBC4}" type="parTrans" cxnId="{6CACCFCE-B5C6-4AF0-BE3C-294DF3D903A2}">
      <dgm:prSet/>
      <dgm:spPr/>
      <dgm:t>
        <a:bodyPr/>
        <a:lstStyle/>
        <a:p>
          <a:endParaRPr lang="en-ZA"/>
        </a:p>
      </dgm:t>
    </dgm:pt>
    <dgm:pt modelId="{70961018-314D-4C33-8AAC-F64090E0FF83}" type="sibTrans" cxnId="{6CACCFCE-B5C6-4AF0-BE3C-294DF3D903A2}">
      <dgm:prSet/>
      <dgm:spPr/>
      <dgm:t>
        <a:bodyPr/>
        <a:lstStyle/>
        <a:p>
          <a:endParaRPr lang="en-ZA"/>
        </a:p>
      </dgm:t>
    </dgm:pt>
    <dgm:pt modelId="{4616DAFA-A01B-4F83-941B-9A82EC64C9A9}">
      <dgm:prSet phldrT="[Text]"/>
      <dgm:spPr/>
      <dgm:t>
        <a:bodyPr/>
        <a:lstStyle/>
        <a:p>
          <a:r>
            <a:rPr lang="en-ZA" dirty="0"/>
            <a:t>Directives</a:t>
          </a:r>
        </a:p>
      </dgm:t>
    </dgm:pt>
    <dgm:pt modelId="{17B348E0-7357-42CB-87E6-012989D87FD3}" type="parTrans" cxnId="{12759AB8-BCF9-472C-88F6-3B317E22AAB3}">
      <dgm:prSet/>
      <dgm:spPr/>
      <dgm:t>
        <a:bodyPr/>
        <a:lstStyle/>
        <a:p>
          <a:endParaRPr lang="en-ZA"/>
        </a:p>
      </dgm:t>
    </dgm:pt>
    <dgm:pt modelId="{B164349C-9C8A-4B95-8F51-53F9CB2D71DD}" type="sibTrans" cxnId="{12759AB8-BCF9-472C-88F6-3B317E22AAB3}">
      <dgm:prSet/>
      <dgm:spPr/>
      <dgm:t>
        <a:bodyPr/>
        <a:lstStyle/>
        <a:p>
          <a:endParaRPr lang="en-ZA"/>
        </a:p>
      </dgm:t>
    </dgm:pt>
    <dgm:pt modelId="{481083F7-7BD2-44D2-8136-E1B232A0876F}">
      <dgm:prSet phldrT="[Text]"/>
      <dgm:spPr>
        <a:noFill/>
      </dgm:spPr>
      <dgm:t>
        <a:bodyPr/>
        <a:lstStyle/>
        <a:p>
          <a:r>
            <a:rPr lang="en-ZA" dirty="0"/>
            <a:t>Inner City Renewal</a:t>
          </a:r>
        </a:p>
      </dgm:t>
    </dgm:pt>
    <dgm:pt modelId="{D6D4EA2C-F03F-4C7E-B2AF-D84B524D7436}" type="parTrans" cxnId="{A5715D1B-BC62-4FE5-87BB-F70D83179E53}">
      <dgm:prSet/>
      <dgm:spPr/>
      <dgm:t>
        <a:bodyPr/>
        <a:lstStyle/>
        <a:p>
          <a:endParaRPr lang="en-ZA"/>
        </a:p>
      </dgm:t>
    </dgm:pt>
    <dgm:pt modelId="{5EAA211B-77D5-47F6-9610-0DD2BF38227F}" type="sibTrans" cxnId="{A5715D1B-BC62-4FE5-87BB-F70D83179E53}">
      <dgm:prSet/>
      <dgm:spPr/>
      <dgm:t>
        <a:bodyPr/>
        <a:lstStyle/>
        <a:p>
          <a:endParaRPr lang="en-ZA"/>
        </a:p>
      </dgm:t>
    </dgm:pt>
    <dgm:pt modelId="{67E91CCE-B53F-41D1-B8A8-717ACD1092D8}">
      <dgm:prSet phldrT="[Text]"/>
      <dgm:spPr>
        <a:noFill/>
      </dgm:spPr>
      <dgm:t>
        <a:bodyPr/>
        <a:lstStyle/>
        <a:p>
          <a:r>
            <a:rPr lang="en-ZA" dirty="0"/>
            <a:t>Responding to rapid urbanisation</a:t>
          </a:r>
        </a:p>
      </dgm:t>
    </dgm:pt>
    <dgm:pt modelId="{7775C012-CFAC-4641-9CB8-F82B74DE4B3C}" type="parTrans" cxnId="{9E769F2F-8A68-41B8-A5A6-79BFCA12B840}">
      <dgm:prSet/>
      <dgm:spPr/>
      <dgm:t>
        <a:bodyPr/>
        <a:lstStyle/>
        <a:p>
          <a:endParaRPr lang="en-ZA"/>
        </a:p>
      </dgm:t>
    </dgm:pt>
    <dgm:pt modelId="{17498386-A42F-4512-9769-872130E55A1F}" type="sibTrans" cxnId="{9E769F2F-8A68-41B8-A5A6-79BFCA12B840}">
      <dgm:prSet/>
      <dgm:spPr/>
      <dgm:t>
        <a:bodyPr/>
        <a:lstStyle/>
        <a:p>
          <a:endParaRPr lang="en-ZA"/>
        </a:p>
      </dgm:t>
    </dgm:pt>
    <dgm:pt modelId="{C5746232-E613-4882-A808-745F0B5D4C3D}">
      <dgm:prSet phldrT="[Text]"/>
      <dgm:spPr/>
      <dgm:t>
        <a:bodyPr/>
        <a:lstStyle/>
        <a:p>
          <a:r>
            <a:rPr lang="en-ZA" dirty="0"/>
            <a:t>Environment</a:t>
          </a:r>
        </a:p>
      </dgm:t>
    </dgm:pt>
    <dgm:pt modelId="{1CA0C371-5293-42BB-9119-6DF39BE972A2}" type="parTrans" cxnId="{42183B68-4BB8-4172-B9BE-428EFE0710AF}">
      <dgm:prSet/>
      <dgm:spPr/>
      <dgm:t>
        <a:bodyPr/>
        <a:lstStyle/>
        <a:p>
          <a:endParaRPr lang="en-ZA"/>
        </a:p>
      </dgm:t>
    </dgm:pt>
    <dgm:pt modelId="{235EA394-1BFB-481C-B391-D7D3C53B08CC}" type="sibTrans" cxnId="{42183B68-4BB8-4172-B9BE-428EFE0710AF}">
      <dgm:prSet/>
      <dgm:spPr/>
      <dgm:t>
        <a:bodyPr/>
        <a:lstStyle/>
        <a:p>
          <a:endParaRPr lang="en-ZA"/>
        </a:p>
      </dgm:t>
    </dgm:pt>
    <dgm:pt modelId="{2029EEBD-D8DA-43C8-8B73-42B67F220A15}">
      <dgm:prSet phldrT="[Text]"/>
      <dgm:spPr>
        <a:noFill/>
      </dgm:spPr>
      <dgm:t>
        <a:bodyPr/>
        <a:lstStyle/>
        <a:p>
          <a:r>
            <a:rPr lang="en-ZA" dirty="0"/>
            <a:t>Slow economic growth impacting on retrenchments and tenants’  ability to pay rentals</a:t>
          </a:r>
        </a:p>
      </dgm:t>
    </dgm:pt>
    <dgm:pt modelId="{E2A6FDBA-D368-4F69-9C80-CF186B4B17D2}" type="parTrans" cxnId="{0835241E-80C6-4037-B580-2D8DD30712C3}">
      <dgm:prSet/>
      <dgm:spPr/>
      <dgm:t>
        <a:bodyPr/>
        <a:lstStyle/>
        <a:p>
          <a:endParaRPr lang="en-ZA"/>
        </a:p>
      </dgm:t>
    </dgm:pt>
    <dgm:pt modelId="{4D75936F-D44E-4AED-B960-EB4F17F5FE59}" type="sibTrans" cxnId="{0835241E-80C6-4037-B580-2D8DD30712C3}">
      <dgm:prSet/>
      <dgm:spPr/>
      <dgm:t>
        <a:bodyPr/>
        <a:lstStyle/>
        <a:p>
          <a:endParaRPr lang="en-ZA"/>
        </a:p>
      </dgm:t>
    </dgm:pt>
    <dgm:pt modelId="{9F7A4F93-67F8-47C0-970C-8F4B96D66BFA}">
      <dgm:prSet phldrT="[Text]"/>
      <dgm:spPr>
        <a:noFill/>
      </dgm:spPr>
      <dgm:t>
        <a:bodyPr/>
        <a:lstStyle/>
        <a:p>
          <a:r>
            <a:rPr lang="en-ZA" dirty="0"/>
            <a:t>Rationalisation of State Owned Enterprises</a:t>
          </a:r>
        </a:p>
      </dgm:t>
    </dgm:pt>
    <dgm:pt modelId="{4A2EDFCA-E771-44DD-BE7B-17223D448EEF}" type="parTrans" cxnId="{9419F4A1-E1B7-4110-8D12-BEC4A5F8804B}">
      <dgm:prSet/>
      <dgm:spPr/>
      <dgm:t>
        <a:bodyPr/>
        <a:lstStyle/>
        <a:p>
          <a:endParaRPr lang="en-ZA"/>
        </a:p>
      </dgm:t>
    </dgm:pt>
    <dgm:pt modelId="{B903DE96-7768-4320-BE1B-CC9CAD8D7F8E}" type="sibTrans" cxnId="{9419F4A1-E1B7-4110-8D12-BEC4A5F8804B}">
      <dgm:prSet/>
      <dgm:spPr/>
      <dgm:t>
        <a:bodyPr/>
        <a:lstStyle/>
        <a:p>
          <a:endParaRPr lang="en-ZA"/>
        </a:p>
      </dgm:t>
    </dgm:pt>
    <dgm:pt modelId="{0A15EC0E-7403-4E8C-9B16-BD1626238281}">
      <dgm:prSet phldrT="[Text]"/>
      <dgm:spPr>
        <a:noFill/>
      </dgm:spPr>
      <dgm:t>
        <a:bodyPr/>
        <a:lstStyle/>
        <a:p>
          <a:r>
            <a:rPr lang="en-ZA" dirty="0"/>
            <a:t>National Development Plan</a:t>
          </a:r>
        </a:p>
      </dgm:t>
    </dgm:pt>
    <dgm:pt modelId="{F1FA5521-52FD-4890-8C0F-E77B4D4A0407}" type="parTrans" cxnId="{4AE804AE-07BC-400D-BFEC-BCDFC730271F}">
      <dgm:prSet/>
      <dgm:spPr/>
      <dgm:t>
        <a:bodyPr/>
        <a:lstStyle/>
        <a:p>
          <a:endParaRPr lang="en-ZA"/>
        </a:p>
      </dgm:t>
    </dgm:pt>
    <dgm:pt modelId="{3BD877C5-68BF-4CA3-BAD9-A7D062EB64FB}" type="sibTrans" cxnId="{4AE804AE-07BC-400D-BFEC-BCDFC730271F}">
      <dgm:prSet/>
      <dgm:spPr/>
      <dgm:t>
        <a:bodyPr/>
        <a:lstStyle/>
        <a:p>
          <a:endParaRPr lang="en-ZA"/>
        </a:p>
      </dgm:t>
    </dgm:pt>
    <dgm:pt modelId="{0339C71F-D8FD-4F72-8C1D-6CB0FC0CACFB}">
      <dgm:prSet/>
      <dgm:spPr/>
      <dgm:t>
        <a:bodyPr/>
        <a:lstStyle/>
        <a:p>
          <a:r>
            <a:rPr lang="en-ZA" dirty="0"/>
            <a:t>Lessons Learnt</a:t>
          </a:r>
        </a:p>
      </dgm:t>
    </dgm:pt>
    <dgm:pt modelId="{CCF277DD-4DBF-4A31-9D00-ABBEA7A48B5C}" type="parTrans" cxnId="{DF6F3467-7322-488C-95FC-D289622E4ECD}">
      <dgm:prSet/>
      <dgm:spPr/>
      <dgm:t>
        <a:bodyPr/>
        <a:lstStyle/>
        <a:p>
          <a:endParaRPr lang="en-ZA"/>
        </a:p>
      </dgm:t>
    </dgm:pt>
    <dgm:pt modelId="{6F9F4706-D1D2-4813-AE9D-F977363504B4}" type="sibTrans" cxnId="{DF6F3467-7322-488C-95FC-D289622E4ECD}">
      <dgm:prSet/>
      <dgm:spPr/>
      <dgm:t>
        <a:bodyPr/>
        <a:lstStyle/>
        <a:p>
          <a:endParaRPr lang="en-ZA"/>
        </a:p>
      </dgm:t>
    </dgm:pt>
    <dgm:pt modelId="{82E2726F-7792-43BB-B766-6027AE9459A4}">
      <dgm:prSet/>
      <dgm:spPr>
        <a:noFill/>
      </dgm:spPr>
      <dgm:t>
        <a:bodyPr/>
        <a:lstStyle/>
        <a:p>
          <a:r>
            <a:rPr lang="en-ZA" dirty="0"/>
            <a:t>Need for coordinated planning and budgeting between SHRA, NHFC, Provinces and Municipalities</a:t>
          </a:r>
        </a:p>
      </dgm:t>
    </dgm:pt>
    <dgm:pt modelId="{318EB284-3531-47EC-87F0-022C8D902566}" type="parTrans" cxnId="{18DC74D9-573F-4DB5-A839-109B4B9166BF}">
      <dgm:prSet/>
      <dgm:spPr/>
      <dgm:t>
        <a:bodyPr/>
        <a:lstStyle/>
        <a:p>
          <a:endParaRPr lang="en-ZA"/>
        </a:p>
      </dgm:t>
    </dgm:pt>
    <dgm:pt modelId="{1BE721B2-231A-4D0C-8A02-075B83EFE893}" type="sibTrans" cxnId="{18DC74D9-573F-4DB5-A839-109B4B9166BF}">
      <dgm:prSet/>
      <dgm:spPr/>
      <dgm:t>
        <a:bodyPr/>
        <a:lstStyle/>
        <a:p>
          <a:endParaRPr lang="en-ZA"/>
        </a:p>
      </dgm:t>
    </dgm:pt>
    <dgm:pt modelId="{0DF26F2E-505C-45CA-9A93-B80AF5FDE9C5}">
      <dgm:prSet/>
      <dgm:spPr/>
      <dgm:t>
        <a:bodyPr/>
        <a:lstStyle/>
        <a:p>
          <a:r>
            <a:rPr lang="en-ZA" dirty="0"/>
            <a:t>Challenges</a:t>
          </a:r>
        </a:p>
      </dgm:t>
    </dgm:pt>
    <dgm:pt modelId="{DBB6A996-CA45-46DB-98B2-B482CA1E3E1A}" type="parTrans" cxnId="{7B407552-3E18-4FCE-BDBB-E0A6CB40DA10}">
      <dgm:prSet/>
      <dgm:spPr/>
      <dgm:t>
        <a:bodyPr/>
        <a:lstStyle/>
        <a:p>
          <a:endParaRPr lang="en-ZA"/>
        </a:p>
      </dgm:t>
    </dgm:pt>
    <dgm:pt modelId="{6777A6DA-1046-4126-AB01-5061A6688AD3}" type="sibTrans" cxnId="{7B407552-3E18-4FCE-BDBB-E0A6CB40DA10}">
      <dgm:prSet/>
      <dgm:spPr/>
      <dgm:t>
        <a:bodyPr/>
        <a:lstStyle/>
        <a:p>
          <a:endParaRPr lang="en-ZA"/>
        </a:p>
      </dgm:t>
    </dgm:pt>
    <dgm:pt modelId="{B3FF0863-94B5-4CBD-97C9-B6F1A4E46613}">
      <dgm:prSet/>
      <dgm:spPr>
        <a:noFill/>
      </dgm:spPr>
      <dgm:t>
        <a:bodyPr/>
        <a:lstStyle/>
        <a:p>
          <a:r>
            <a:rPr lang="en-ZA" dirty="0"/>
            <a:t>SHRA’s reputation and performance</a:t>
          </a:r>
        </a:p>
      </dgm:t>
    </dgm:pt>
    <dgm:pt modelId="{0CDF9F3C-A013-4186-88E1-71E2EAFC8236}" type="parTrans" cxnId="{B01D4876-69E8-4A26-8269-340D12080479}">
      <dgm:prSet/>
      <dgm:spPr/>
      <dgm:t>
        <a:bodyPr/>
        <a:lstStyle/>
        <a:p>
          <a:endParaRPr lang="en-ZA"/>
        </a:p>
      </dgm:t>
    </dgm:pt>
    <dgm:pt modelId="{7903B645-0FCA-4C92-BAE0-C84457307AB3}" type="sibTrans" cxnId="{B01D4876-69E8-4A26-8269-340D12080479}">
      <dgm:prSet/>
      <dgm:spPr/>
      <dgm:t>
        <a:bodyPr/>
        <a:lstStyle/>
        <a:p>
          <a:endParaRPr lang="en-ZA"/>
        </a:p>
      </dgm:t>
    </dgm:pt>
    <dgm:pt modelId="{5832964E-492A-41B1-90F5-C53730291920}">
      <dgm:prSet/>
      <dgm:spPr>
        <a:noFill/>
      </dgm:spPr>
      <dgm:t>
        <a:bodyPr/>
        <a:lstStyle/>
        <a:p>
          <a:r>
            <a:rPr lang="en-ZA" dirty="0"/>
            <a:t>Grant quantum and income band indexing</a:t>
          </a:r>
        </a:p>
      </dgm:t>
    </dgm:pt>
    <dgm:pt modelId="{CB1423F0-0463-44BC-A6CD-42C4210C8EEF}" type="parTrans" cxnId="{04C6FCBB-731E-4205-A4AB-574DFBAA2660}">
      <dgm:prSet/>
      <dgm:spPr/>
      <dgm:t>
        <a:bodyPr/>
        <a:lstStyle/>
        <a:p>
          <a:endParaRPr lang="en-ZA"/>
        </a:p>
      </dgm:t>
    </dgm:pt>
    <dgm:pt modelId="{857C68DC-CFAC-4ACA-BE9C-08640CA74998}" type="sibTrans" cxnId="{04C6FCBB-731E-4205-A4AB-574DFBAA2660}">
      <dgm:prSet/>
      <dgm:spPr/>
      <dgm:t>
        <a:bodyPr/>
        <a:lstStyle/>
        <a:p>
          <a:endParaRPr lang="en-ZA"/>
        </a:p>
      </dgm:t>
    </dgm:pt>
    <dgm:pt modelId="{BEB7DA8E-A658-4885-B057-C45B4D235C31}">
      <dgm:prSet phldrT="[Text]"/>
      <dgm:spPr>
        <a:noFill/>
      </dgm:spPr>
      <dgm:t>
        <a:bodyPr/>
        <a:lstStyle/>
        <a:p>
          <a:r>
            <a:rPr lang="en-ZA" dirty="0"/>
            <a:t>MTSF target of delivery of 27,000 units by 2019</a:t>
          </a:r>
        </a:p>
      </dgm:t>
    </dgm:pt>
    <dgm:pt modelId="{260FF38B-6305-4620-B543-31911F73E2C0}" type="parTrans" cxnId="{07C99FB1-2BB3-4149-9BF2-D9679A6FCD2F}">
      <dgm:prSet/>
      <dgm:spPr/>
      <dgm:t>
        <a:bodyPr/>
        <a:lstStyle/>
        <a:p>
          <a:endParaRPr lang="en-ZA"/>
        </a:p>
      </dgm:t>
    </dgm:pt>
    <dgm:pt modelId="{521CB247-9820-4703-B8AA-F3A2B228103F}" type="sibTrans" cxnId="{07C99FB1-2BB3-4149-9BF2-D9679A6FCD2F}">
      <dgm:prSet/>
      <dgm:spPr/>
      <dgm:t>
        <a:bodyPr/>
        <a:lstStyle/>
        <a:p>
          <a:endParaRPr lang="en-ZA"/>
        </a:p>
      </dgm:t>
    </dgm:pt>
    <dgm:pt modelId="{92907DF9-8F0E-4137-A2B7-0640B44C8FC1}">
      <dgm:prSet/>
      <dgm:spPr>
        <a:noFill/>
      </dgm:spPr>
      <dgm:t>
        <a:bodyPr/>
        <a:lstStyle/>
        <a:p>
          <a:r>
            <a:rPr lang="en-ZA" dirty="0"/>
            <a:t>Cumbersome regulatory framework</a:t>
          </a:r>
        </a:p>
      </dgm:t>
    </dgm:pt>
    <dgm:pt modelId="{0E8158EF-DBE4-4755-A114-9A0DFC74A320}" type="parTrans" cxnId="{FA0E0AEC-1AF8-4DD0-A6F6-3D5E10AD2C5A}">
      <dgm:prSet/>
      <dgm:spPr/>
      <dgm:t>
        <a:bodyPr/>
        <a:lstStyle/>
        <a:p>
          <a:endParaRPr lang="en-ZA"/>
        </a:p>
      </dgm:t>
    </dgm:pt>
    <dgm:pt modelId="{17204816-6AEC-4AE1-81B1-B9B29B76B7AA}" type="sibTrans" cxnId="{FA0E0AEC-1AF8-4DD0-A6F6-3D5E10AD2C5A}">
      <dgm:prSet/>
      <dgm:spPr/>
      <dgm:t>
        <a:bodyPr/>
        <a:lstStyle/>
        <a:p>
          <a:endParaRPr lang="en-ZA"/>
        </a:p>
      </dgm:t>
    </dgm:pt>
    <dgm:pt modelId="{119E818A-8FE3-4916-8DA2-36E5F6438A9B}">
      <dgm:prSet/>
      <dgm:spPr>
        <a:noFill/>
      </dgm:spPr>
      <dgm:t>
        <a:bodyPr/>
        <a:lstStyle/>
        <a:p>
          <a:r>
            <a:rPr lang="en-ZA" dirty="0"/>
            <a:t>Need for better long term planning and pipeline management</a:t>
          </a:r>
        </a:p>
      </dgm:t>
    </dgm:pt>
    <dgm:pt modelId="{61E7634F-A0A7-462A-8A1A-C36240EC886D}" type="parTrans" cxnId="{2ECFB6F5-5CD0-4882-A76F-99A1C33825D2}">
      <dgm:prSet/>
      <dgm:spPr/>
      <dgm:t>
        <a:bodyPr/>
        <a:lstStyle/>
        <a:p>
          <a:endParaRPr lang="en-ZA"/>
        </a:p>
      </dgm:t>
    </dgm:pt>
    <dgm:pt modelId="{5C94537D-44F6-4C79-A0E9-BB4B3C71DAA1}" type="sibTrans" cxnId="{2ECFB6F5-5CD0-4882-A76F-99A1C33825D2}">
      <dgm:prSet/>
      <dgm:spPr/>
      <dgm:t>
        <a:bodyPr/>
        <a:lstStyle/>
        <a:p>
          <a:endParaRPr lang="en-ZA"/>
        </a:p>
      </dgm:t>
    </dgm:pt>
    <dgm:pt modelId="{FC015BCB-D74B-4F68-A897-AB543787E2B5}">
      <dgm:prSet/>
      <dgm:spPr>
        <a:noFill/>
      </dgm:spPr>
      <dgm:t>
        <a:bodyPr/>
        <a:lstStyle/>
        <a:p>
          <a:r>
            <a:rPr lang="en-ZA" dirty="0"/>
            <a:t>Strategic and programme capacitation at regional and local level</a:t>
          </a:r>
        </a:p>
      </dgm:t>
    </dgm:pt>
    <dgm:pt modelId="{366014FD-FFD4-497F-93CB-05B31817B5A2}" type="parTrans" cxnId="{D7830E6E-AB1A-4449-927A-64252B2B407A}">
      <dgm:prSet/>
      <dgm:spPr/>
      <dgm:t>
        <a:bodyPr/>
        <a:lstStyle/>
        <a:p>
          <a:endParaRPr lang="en-US"/>
        </a:p>
      </dgm:t>
    </dgm:pt>
    <dgm:pt modelId="{9F8B1DC4-99FD-4838-AB79-368F99BA39C7}" type="sibTrans" cxnId="{D7830E6E-AB1A-4449-927A-64252B2B407A}">
      <dgm:prSet/>
      <dgm:spPr/>
      <dgm:t>
        <a:bodyPr/>
        <a:lstStyle/>
        <a:p>
          <a:endParaRPr lang="en-US"/>
        </a:p>
      </dgm:t>
    </dgm:pt>
    <dgm:pt modelId="{78047276-14B4-410E-8097-B6F4CC2C54DD}">
      <dgm:prSet phldrT="[Text]"/>
      <dgm:spPr>
        <a:noFill/>
      </dgm:spPr>
      <dgm:t>
        <a:bodyPr/>
        <a:lstStyle/>
        <a:p>
          <a:r>
            <a:rPr lang="en-ZA" dirty="0"/>
            <a:t>Pressure on available resources</a:t>
          </a:r>
        </a:p>
      </dgm:t>
    </dgm:pt>
    <dgm:pt modelId="{FEBF5492-31FB-4736-969F-0F7AE93D8CBE}" type="parTrans" cxnId="{396256BE-952F-4DD3-B1CC-51C2FFA18C3B}">
      <dgm:prSet/>
      <dgm:spPr/>
    </dgm:pt>
    <dgm:pt modelId="{D9F2A3BC-B10A-4848-8137-62C4B7617A44}" type="sibTrans" cxnId="{396256BE-952F-4DD3-B1CC-51C2FFA18C3B}">
      <dgm:prSet/>
      <dgm:spPr/>
    </dgm:pt>
    <dgm:pt modelId="{1BCA1299-4E5F-40D2-A2E7-06B1AD48EA56}" type="pres">
      <dgm:prSet presAssocID="{9DA8270C-8EB0-4495-836E-432DB2E7F355}" presName="linearFlow" presStyleCnt="0">
        <dgm:presLayoutVars>
          <dgm:dir/>
          <dgm:animLvl val="lvl"/>
          <dgm:resizeHandles val="exact"/>
        </dgm:presLayoutVars>
      </dgm:prSet>
      <dgm:spPr/>
      <dgm:t>
        <a:bodyPr/>
        <a:lstStyle/>
        <a:p>
          <a:endParaRPr lang="en-ZA"/>
        </a:p>
      </dgm:t>
    </dgm:pt>
    <dgm:pt modelId="{22DB4BEF-99CB-4E3E-A05C-FCF59A75DD64}" type="pres">
      <dgm:prSet presAssocID="{521804E7-978C-4FF4-8D98-C850F1BD59E1}" presName="composite" presStyleCnt="0"/>
      <dgm:spPr/>
    </dgm:pt>
    <dgm:pt modelId="{934347DB-5E9E-4BBA-997E-A12E004D3EC5}" type="pres">
      <dgm:prSet presAssocID="{521804E7-978C-4FF4-8D98-C850F1BD59E1}" presName="parentText" presStyleLbl="alignNode1" presStyleIdx="0" presStyleCnt="5">
        <dgm:presLayoutVars>
          <dgm:chMax val="1"/>
          <dgm:bulletEnabled val="1"/>
        </dgm:presLayoutVars>
      </dgm:prSet>
      <dgm:spPr/>
      <dgm:t>
        <a:bodyPr/>
        <a:lstStyle/>
        <a:p>
          <a:endParaRPr lang="en-ZA"/>
        </a:p>
      </dgm:t>
    </dgm:pt>
    <dgm:pt modelId="{18062CC0-3D27-456D-8F39-8CC7E1B06BED}" type="pres">
      <dgm:prSet presAssocID="{521804E7-978C-4FF4-8D98-C850F1BD59E1}" presName="descendantText" presStyleLbl="alignAcc1" presStyleIdx="0" presStyleCnt="5">
        <dgm:presLayoutVars>
          <dgm:bulletEnabled val="1"/>
        </dgm:presLayoutVars>
      </dgm:prSet>
      <dgm:spPr/>
      <dgm:t>
        <a:bodyPr/>
        <a:lstStyle/>
        <a:p>
          <a:endParaRPr lang="en-ZA"/>
        </a:p>
      </dgm:t>
    </dgm:pt>
    <dgm:pt modelId="{589D942B-78D2-4184-84FC-E3CE29B74A1B}" type="pres">
      <dgm:prSet presAssocID="{2F649261-A7E8-434B-941F-39114F2F8E17}" presName="sp" presStyleCnt="0"/>
      <dgm:spPr/>
    </dgm:pt>
    <dgm:pt modelId="{05E1A4EF-B76E-4E5A-BB4C-980EA6C99CE3}" type="pres">
      <dgm:prSet presAssocID="{4616DAFA-A01B-4F83-941B-9A82EC64C9A9}" presName="composite" presStyleCnt="0"/>
      <dgm:spPr/>
    </dgm:pt>
    <dgm:pt modelId="{3B858170-6C86-4379-A2B5-A3D116C032DB}" type="pres">
      <dgm:prSet presAssocID="{4616DAFA-A01B-4F83-941B-9A82EC64C9A9}" presName="parentText" presStyleLbl="alignNode1" presStyleIdx="1" presStyleCnt="5">
        <dgm:presLayoutVars>
          <dgm:chMax val="1"/>
          <dgm:bulletEnabled val="1"/>
        </dgm:presLayoutVars>
      </dgm:prSet>
      <dgm:spPr/>
      <dgm:t>
        <a:bodyPr/>
        <a:lstStyle/>
        <a:p>
          <a:endParaRPr lang="en-ZA"/>
        </a:p>
      </dgm:t>
    </dgm:pt>
    <dgm:pt modelId="{98AF51F1-4B82-4A8B-ACD1-84F50305F6C7}" type="pres">
      <dgm:prSet presAssocID="{4616DAFA-A01B-4F83-941B-9A82EC64C9A9}" presName="descendantText" presStyleLbl="alignAcc1" presStyleIdx="1" presStyleCnt="5">
        <dgm:presLayoutVars>
          <dgm:bulletEnabled val="1"/>
        </dgm:presLayoutVars>
      </dgm:prSet>
      <dgm:spPr/>
      <dgm:t>
        <a:bodyPr/>
        <a:lstStyle/>
        <a:p>
          <a:endParaRPr lang="en-ZA"/>
        </a:p>
      </dgm:t>
    </dgm:pt>
    <dgm:pt modelId="{2C6B5EFC-930F-4CC7-92F4-86D5F70F2DBB}" type="pres">
      <dgm:prSet presAssocID="{B164349C-9C8A-4B95-8F51-53F9CB2D71DD}" presName="sp" presStyleCnt="0"/>
      <dgm:spPr/>
    </dgm:pt>
    <dgm:pt modelId="{8DA332B6-A9FC-439C-A023-36AAF7D2EA93}" type="pres">
      <dgm:prSet presAssocID="{C5746232-E613-4882-A808-745F0B5D4C3D}" presName="composite" presStyleCnt="0"/>
      <dgm:spPr/>
    </dgm:pt>
    <dgm:pt modelId="{D026562B-2A50-4A0A-B767-EEB62E24D54E}" type="pres">
      <dgm:prSet presAssocID="{C5746232-E613-4882-A808-745F0B5D4C3D}" presName="parentText" presStyleLbl="alignNode1" presStyleIdx="2" presStyleCnt="5">
        <dgm:presLayoutVars>
          <dgm:chMax val="1"/>
          <dgm:bulletEnabled val="1"/>
        </dgm:presLayoutVars>
      </dgm:prSet>
      <dgm:spPr/>
      <dgm:t>
        <a:bodyPr/>
        <a:lstStyle/>
        <a:p>
          <a:endParaRPr lang="en-ZA"/>
        </a:p>
      </dgm:t>
    </dgm:pt>
    <dgm:pt modelId="{FD1E843B-B212-4054-B06D-90CFF498C4FB}" type="pres">
      <dgm:prSet presAssocID="{C5746232-E613-4882-A808-745F0B5D4C3D}" presName="descendantText" presStyleLbl="alignAcc1" presStyleIdx="2" presStyleCnt="5">
        <dgm:presLayoutVars>
          <dgm:bulletEnabled val="1"/>
        </dgm:presLayoutVars>
      </dgm:prSet>
      <dgm:spPr/>
      <dgm:t>
        <a:bodyPr/>
        <a:lstStyle/>
        <a:p>
          <a:endParaRPr lang="en-ZA"/>
        </a:p>
      </dgm:t>
    </dgm:pt>
    <dgm:pt modelId="{8A95A333-20F8-4588-B311-B2BF23DB5224}" type="pres">
      <dgm:prSet presAssocID="{235EA394-1BFB-481C-B391-D7D3C53B08CC}" presName="sp" presStyleCnt="0"/>
      <dgm:spPr/>
    </dgm:pt>
    <dgm:pt modelId="{B6CC5581-093D-41CC-B9DD-A647DC19A646}" type="pres">
      <dgm:prSet presAssocID="{0339C71F-D8FD-4F72-8C1D-6CB0FC0CACFB}" presName="composite" presStyleCnt="0"/>
      <dgm:spPr/>
    </dgm:pt>
    <dgm:pt modelId="{74E36F02-14E8-411C-9753-A3B9AD6836DF}" type="pres">
      <dgm:prSet presAssocID="{0339C71F-D8FD-4F72-8C1D-6CB0FC0CACFB}" presName="parentText" presStyleLbl="alignNode1" presStyleIdx="3" presStyleCnt="5">
        <dgm:presLayoutVars>
          <dgm:chMax val="1"/>
          <dgm:bulletEnabled val="1"/>
        </dgm:presLayoutVars>
      </dgm:prSet>
      <dgm:spPr/>
      <dgm:t>
        <a:bodyPr/>
        <a:lstStyle/>
        <a:p>
          <a:endParaRPr lang="en-ZA"/>
        </a:p>
      </dgm:t>
    </dgm:pt>
    <dgm:pt modelId="{91266DA4-6DBD-4413-A9D5-7231DEC203EB}" type="pres">
      <dgm:prSet presAssocID="{0339C71F-D8FD-4F72-8C1D-6CB0FC0CACFB}" presName="descendantText" presStyleLbl="alignAcc1" presStyleIdx="3" presStyleCnt="5">
        <dgm:presLayoutVars>
          <dgm:bulletEnabled val="1"/>
        </dgm:presLayoutVars>
      </dgm:prSet>
      <dgm:spPr/>
      <dgm:t>
        <a:bodyPr/>
        <a:lstStyle/>
        <a:p>
          <a:endParaRPr lang="en-ZA"/>
        </a:p>
      </dgm:t>
    </dgm:pt>
    <dgm:pt modelId="{D5DBA722-F782-4543-B771-BB8F5D3F67D9}" type="pres">
      <dgm:prSet presAssocID="{6F9F4706-D1D2-4813-AE9D-F977363504B4}" presName="sp" presStyleCnt="0"/>
      <dgm:spPr/>
    </dgm:pt>
    <dgm:pt modelId="{535854E6-7B17-4DF8-A04E-9DBD90C4DF93}" type="pres">
      <dgm:prSet presAssocID="{0DF26F2E-505C-45CA-9A93-B80AF5FDE9C5}" presName="composite" presStyleCnt="0"/>
      <dgm:spPr/>
    </dgm:pt>
    <dgm:pt modelId="{94C30F26-F904-4814-AD35-37408F3B8A98}" type="pres">
      <dgm:prSet presAssocID="{0DF26F2E-505C-45CA-9A93-B80AF5FDE9C5}" presName="parentText" presStyleLbl="alignNode1" presStyleIdx="4" presStyleCnt="5">
        <dgm:presLayoutVars>
          <dgm:chMax val="1"/>
          <dgm:bulletEnabled val="1"/>
        </dgm:presLayoutVars>
      </dgm:prSet>
      <dgm:spPr/>
      <dgm:t>
        <a:bodyPr/>
        <a:lstStyle/>
        <a:p>
          <a:endParaRPr lang="en-ZA"/>
        </a:p>
      </dgm:t>
    </dgm:pt>
    <dgm:pt modelId="{82A00F5F-7EA2-494D-BDCA-5AB01259E27E}" type="pres">
      <dgm:prSet presAssocID="{0DF26F2E-505C-45CA-9A93-B80AF5FDE9C5}" presName="descendantText" presStyleLbl="alignAcc1" presStyleIdx="4" presStyleCnt="5">
        <dgm:presLayoutVars>
          <dgm:bulletEnabled val="1"/>
        </dgm:presLayoutVars>
      </dgm:prSet>
      <dgm:spPr/>
      <dgm:t>
        <a:bodyPr/>
        <a:lstStyle/>
        <a:p>
          <a:endParaRPr lang="en-ZA"/>
        </a:p>
      </dgm:t>
    </dgm:pt>
  </dgm:ptLst>
  <dgm:cxnLst>
    <dgm:cxn modelId="{BC794050-75D2-40F3-A11A-19A132C6C6C6}" type="presOf" srcId="{67E91CCE-B53F-41D1-B8A8-717ACD1092D8}" destId="{98AF51F1-4B82-4A8B-ACD1-84F50305F6C7}" srcOrd="0" destOrd="1" presId="urn:microsoft.com/office/officeart/2005/8/layout/chevron2"/>
    <dgm:cxn modelId="{04C6FCBB-731E-4205-A4AB-574DFBAA2660}" srcId="{0DF26F2E-505C-45CA-9A93-B80AF5FDE9C5}" destId="{5832964E-492A-41B1-90F5-C53730291920}" srcOrd="2" destOrd="0" parTransId="{CB1423F0-0463-44BC-A6CD-42C4210C8EEF}" sibTransId="{857C68DC-CFAC-4ACA-BE9C-08640CA74998}"/>
    <dgm:cxn modelId="{9E769F2F-8A68-41B8-A5A6-79BFCA12B840}" srcId="{4616DAFA-A01B-4F83-941B-9A82EC64C9A9}" destId="{67E91CCE-B53F-41D1-B8A8-717ACD1092D8}" srcOrd="1" destOrd="0" parTransId="{7775C012-CFAC-4641-9CB8-F82B74DE4B3C}" sibTransId="{17498386-A42F-4512-9769-872130E55A1F}"/>
    <dgm:cxn modelId="{FA0E0AEC-1AF8-4DD0-A6F6-3D5E10AD2C5A}" srcId="{0339C71F-D8FD-4F72-8C1D-6CB0FC0CACFB}" destId="{92907DF9-8F0E-4137-A2B7-0640B44C8FC1}" srcOrd="1" destOrd="0" parTransId="{0E8158EF-DBE4-4755-A114-9A0DFC74A320}" sibTransId="{17204816-6AEC-4AE1-81B1-B9B29B76B7AA}"/>
    <dgm:cxn modelId="{AEE7F2A9-BC1B-403A-AFC3-FDDB5CB71B92}" type="presOf" srcId="{9F7A4F93-67F8-47C0-970C-8F4B96D66BFA}" destId="{FD1E843B-B212-4054-B06D-90CFF498C4FB}" srcOrd="0" destOrd="1" presId="urn:microsoft.com/office/officeart/2005/8/layout/chevron2"/>
    <dgm:cxn modelId="{30D4EA2C-9EED-40B7-ABBE-92B9F6BE6596}" type="presOf" srcId="{9DA8270C-8EB0-4495-836E-432DB2E7F355}" destId="{1BCA1299-4E5F-40D2-A2E7-06B1AD48EA56}" srcOrd="0" destOrd="0" presId="urn:microsoft.com/office/officeart/2005/8/layout/chevron2"/>
    <dgm:cxn modelId="{B01D4876-69E8-4A26-8269-340D12080479}" srcId="{0DF26F2E-505C-45CA-9A93-B80AF5FDE9C5}" destId="{B3FF0863-94B5-4CBD-97C9-B6F1A4E46613}" srcOrd="1" destOrd="0" parTransId="{0CDF9F3C-A013-4186-88E1-71E2EAFC8236}" sibTransId="{7903B645-0FCA-4C92-BAE0-C84457307AB3}"/>
    <dgm:cxn modelId="{4AE804AE-07BC-400D-BFEC-BCDFC730271F}" srcId="{521804E7-978C-4FF4-8D98-C850F1BD59E1}" destId="{0A15EC0E-7403-4E8C-9B16-BD1626238281}" srcOrd="1" destOrd="0" parTransId="{F1FA5521-52FD-4890-8C0F-E77B4D4A0407}" sibTransId="{3BD877C5-68BF-4CA3-BAD9-A7D062EB64FB}"/>
    <dgm:cxn modelId="{6CACCFCE-B5C6-4AF0-BE3C-294DF3D903A2}" srcId="{521804E7-978C-4FF4-8D98-C850F1BD59E1}" destId="{945D3385-E095-43DE-A4AF-AD63B01C4ABA}" srcOrd="0" destOrd="0" parTransId="{63E6B8C1-C8E0-4159-BCCA-942A5AFBBBC4}" sibTransId="{70961018-314D-4C33-8AAC-F64090E0FF83}"/>
    <dgm:cxn modelId="{A65FF759-B4CE-4FF1-8EAA-4143BD97FFE3}" type="presOf" srcId="{0DF26F2E-505C-45CA-9A93-B80AF5FDE9C5}" destId="{94C30F26-F904-4814-AD35-37408F3B8A98}" srcOrd="0" destOrd="0" presId="urn:microsoft.com/office/officeart/2005/8/layout/chevron2"/>
    <dgm:cxn modelId="{D7830E6E-AB1A-4449-927A-64252B2B407A}" srcId="{0DF26F2E-505C-45CA-9A93-B80AF5FDE9C5}" destId="{FC015BCB-D74B-4F68-A897-AB543787E2B5}" srcOrd="0" destOrd="0" parTransId="{366014FD-FFD4-497F-93CB-05B31817B5A2}" sibTransId="{9F8B1DC4-99FD-4838-AB79-368F99BA39C7}"/>
    <dgm:cxn modelId="{FFEC4FA2-3C66-4765-B38F-D6935AA3D81E}" type="presOf" srcId="{78047276-14B4-410E-8097-B6F4CC2C54DD}" destId="{FD1E843B-B212-4054-B06D-90CFF498C4FB}" srcOrd="0" destOrd="2" presId="urn:microsoft.com/office/officeart/2005/8/layout/chevron2"/>
    <dgm:cxn modelId="{7460C0A1-C594-4102-A620-1FA0A3BDE63F}" type="presOf" srcId="{5832964E-492A-41B1-90F5-C53730291920}" destId="{82A00F5F-7EA2-494D-BDCA-5AB01259E27E}" srcOrd="0" destOrd="2" presId="urn:microsoft.com/office/officeart/2005/8/layout/chevron2"/>
    <dgm:cxn modelId="{3E45AA0C-1280-421A-A15B-53E7FEDD0847}" type="presOf" srcId="{0A15EC0E-7403-4E8C-9B16-BD1626238281}" destId="{18062CC0-3D27-456D-8F39-8CC7E1B06BED}" srcOrd="0" destOrd="1" presId="urn:microsoft.com/office/officeart/2005/8/layout/chevron2"/>
    <dgm:cxn modelId="{EE9479AE-142E-4A47-8D12-14E902E6BC8D}" type="presOf" srcId="{C5746232-E613-4882-A808-745F0B5D4C3D}" destId="{D026562B-2A50-4A0A-B767-EEB62E24D54E}" srcOrd="0" destOrd="0" presId="urn:microsoft.com/office/officeart/2005/8/layout/chevron2"/>
    <dgm:cxn modelId="{6A3623F3-30F3-4195-A6C6-CB5FB5DA75E3}" type="presOf" srcId="{4616DAFA-A01B-4F83-941B-9A82EC64C9A9}" destId="{3B858170-6C86-4379-A2B5-A3D116C032DB}" srcOrd="0" destOrd="0" presId="urn:microsoft.com/office/officeart/2005/8/layout/chevron2"/>
    <dgm:cxn modelId="{0F57A5E5-6ECB-4EE4-974E-BDB11CBC2873}" type="presOf" srcId="{B3FF0863-94B5-4CBD-97C9-B6F1A4E46613}" destId="{82A00F5F-7EA2-494D-BDCA-5AB01259E27E}" srcOrd="0" destOrd="1" presId="urn:microsoft.com/office/officeart/2005/8/layout/chevron2"/>
    <dgm:cxn modelId="{42183B68-4BB8-4172-B9BE-428EFE0710AF}" srcId="{9DA8270C-8EB0-4495-836E-432DB2E7F355}" destId="{C5746232-E613-4882-A808-745F0B5D4C3D}" srcOrd="2" destOrd="0" parTransId="{1CA0C371-5293-42BB-9119-6DF39BE972A2}" sibTransId="{235EA394-1BFB-481C-B391-D7D3C53B08CC}"/>
    <dgm:cxn modelId="{DF6F3467-7322-488C-95FC-D289622E4ECD}" srcId="{9DA8270C-8EB0-4495-836E-432DB2E7F355}" destId="{0339C71F-D8FD-4F72-8C1D-6CB0FC0CACFB}" srcOrd="3" destOrd="0" parTransId="{CCF277DD-4DBF-4A31-9D00-ABBEA7A48B5C}" sibTransId="{6F9F4706-D1D2-4813-AE9D-F977363504B4}"/>
    <dgm:cxn modelId="{870A6438-0A22-465E-A94C-FA07679DAA6F}" type="presOf" srcId="{945D3385-E095-43DE-A4AF-AD63B01C4ABA}" destId="{18062CC0-3D27-456D-8F39-8CC7E1B06BED}" srcOrd="0" destOrd="0" presId="urn:microsoft.com/office/officeart/2005/8/layout/chevron2"/>
    <dgm:cxn modelId="{0991E0D7-F0F3-4477-B65B-5E06F3B3A3AD}" srcId="{9DA8270C-8EB0-4495-836E-432DB2E7F355}" destId="{521804E7-978C-4FF4-8D98-C850F1BD59E1}" srcOrd="0" destOrd="0" parTransId="{36B98612-63D7-450E-A4E5-BB776CD35EB0}" sibTransId="{2F649261-A7E8-434B-941F-39114F2F8E17}"/>
    <dgm:cxn modelId="{F0D13F4B-2510-4F64-86BC-342288C6F507}" type="presOf" srcId="{82E2726F-7792-43BB-B766-6027AE9459A4}" destId="{91266DA4-6DBD-4413-A9D5-7231DEC203EB}" srcOrd="0" destOrd="0" presId="urn:microsoft.com/office/officeart/2005/8/layout/chevron2"/>
    <dgm:cxn modelId="{2ECFB6F5-5CD0-4882-A76F-99A1C33825D2}" srcId="{0339C71F-D8FD-4F72-8C1D-6CB0FC0CACFB}" destId="{119E818A-8FE3-4916-8DA2-36E5F6438A9B}" srcOrd="2" destOrd="0" parTransId="{61E7634F-A0A7-462A-8A1A-C36240EC886D}" sibTransId="{5C94537D-44F6-4C79-A0E9-BB4B3C71DAA1}"/>
    <dgm:cxn modelId="{B21E15A6-8ADC-4A84-A3B3-E2114EA1D70B}" type="presOf" srcId="{BEB7DA8E-A658-4885-B057-C45B4D235C31}" destId="{98AF51F1-4B82-4A8B-ACD1-84F50305F6C7}" srcOrd="0" destOrd="2" presId="urn:microsoft.com/office/officeart/2005/8/layout/chevron2"/>
    <dgm:cxn modelId="{05DB507E-6C3B-4399-B604-6CD335357C4B}" type="presOf" srcId="{481083F7-7BD2-44D2-8136-E1B232A0876F}" destId="{98AF51F1-4B82-4A8B-ACD1-84F50305F6C7}" srcOrd="0" destOrd="0" presId="urn:microsoft.com/office/officeart/2005/8/layout/chevron2"/>
    <dgm:cxn modelId="{18DC74D9-573F-4DB5-A839-109B4B9166BF}" srcId="{0339C71F-D8FD-4F72-8C1D-6CB0FC0CACFB}" destId="{82E2726F-7792-43BB-B766-6027AE9459A4}" srcOrd="0" destOrd="0" parTransId="{318EB284-3531-47EC-87F0-022C8D902566}" sibTransId="{1BE721B2-231A-4D0C-8A02-075B83EFE893}"/>
    <dgm:cxn modelId="{9419F4A1-E1B7-4110-8D12-BEC4A5F8804B}" srcId="{C5746232-E613-4882-A808-745F0B5D4C3D}" destId="{9F7A4F93-67F8-47C0-970C-8F4B96D66BFA}" srcOrd="1" destOrd="0" parTransId="{4A2EDFCA-E771-44DD-BE7B-17223D448EEF}" sibTransId="{B903DE96-7768-4320-BE1B-CC9CAD8D7F8E}"/>
    <dgm:cxn modelId="{07C99FB1-2BB3-4149-9BF2-D9679A6FCD2F}" srcId="{4616DAFA-A01B-4F83-941B-9A82EC64C9A9}" destId="{BEB7DA8E-A658-4885-B057-C45B4D235C31}" srcOrd="2" destOrd="0" parTransId="{260FF38B-6305-4620-B543-31911F73E2C0}" sibTransId="{521CB247-9820-4703-B8AA-F3A2B228103F}"/>
    <dgm:cxn modelId="{D599C775-5ECF-460B-B68D-E22A93124746}" type="presOf" srcId="{119E818A-8FE3-4916-8DA2-36E5F6438A9B}" destId="{91266DA4-6DBD-4413-A9D5-7231DEC203EB}" srcOrd="0" destOrd="2" presId="urn:microsoft.com/office/officeart/2005/8/layout/chevron2"/>
    <dgm:cxn modelId="{22D2C856-A22F-4561-87C8-22B78F5EC6BE}" type="presOf" srcId="{0339C71F-D8FD-4F72-8C1D-6CB0FC0CACFB}" destId="{74E36F02-14E8-411C-9753-A3B9AD6836DF}" srcOrd="0" destOrd="0" presId="urn:microsoft.com/office/officeart/2005/8/layout/chevron2"/>
    <dgm:cxn modelId="{BEF70708-CC23-4815-8017-CA82A663E543}" type="presOf" srcId="{92907DF9-8F0E-4137-A2B7-0640B44C8FC1}" destId="{91266DA4-6DBD-4413-A9D5-7231DEC203EB}" srcOrd="0" destOrd="1" presId="urn:microsoft.com/office/officeart/2005/8/layout/chevron2"/>
    <dgm:cxn modelId="{396256BE-952F-4DD3-B1CC-51C2FFA18C3B}" srcId="{C5746232-E613-4882-A808-745F0B5D4C3D}" destId="{78047276-14B4-410E-8097-B6F4CC2C54DD}" srcOrd="2" destOrd="0" parTransId="{FEBF5492-31FB-4736-969F-0F7AE93D8CBE}" sibTransId="{D9F2A3BC-B10A-4848-8137-62C4B7617A44}"/>
    <dgm:cxn modelId="{0835241E-80C6-4037-B580-2D8DD30712C3}" srcId="{C5746232-E613-4882-A808-745F0B5D4C3D}" destId="{2029EEBD-D8DA-43C8-8B73-42B67F220A15}" srcOrd="0" destOrd="0" parTransId="{E2A6FDBA-D368-4F69-9C80-CF186B4B17D2}" sibTransId="{4D75936F-D44E-4AED-B960-EB4F17F5FE59}"/>
    <dgm:cxn modelId="{12759AB8-BCF9-472C-88F6-3B317E22AAB3}" srcId="{9DA8270C-8EB0-4495-836E-432DB2E7F355}" destId="{4616DAFA-A01B-4F83-941B-9A82EC64C9A9}" srcOrd="1" destOrd="0" parTransId="{17B348E0-7357-42CB-87E6-012989D87FD3}" sibTransId="{B164349C-9C8A-4B95-8F51-53F9CB2D71DD}"/>
    <dgm:cxn modelId="{B75FE908-7731-46E2-A2EC-B39401CB209C}" type="presOf" srcId="{2029EEBD-D8DA-43C8-8B73-42B67F220A15}" destId="{FD1E843B-B212-4054-B06D-90CFF498C4FB}" srcOrd="0" destOrd="0" presId="urn:microsoft.com/office/officeart/2005/8/layout/chevron2"/>
    <dgm:cxn modelId="{7B407552-3E18-4FCE-BDBB-E0A6CB40DA10}" srcId="{9DA8270C-8EB0-4495-836E-432DB2E7F355}" destId="{0DF26F2E-505C-45CA-9A93-B80AF5FDE9C5}" srcOrd="4" destOrd="0" parTransId="{DBB6A996-CA45-46DB-98B2-B482CA1E3E1A}" sibTransId="{6777A6DA-1046-4126-AB01-5061A6688AD3}"/>
    <dgm:cxn modelId="{A5715D1B-BC62-4FE5-87BB-F70D83179E53}" srcId="{4616DAFA-A01B-4F83-941B-9A82EC64C9A9}" destId="{481083F7-7BD2-44D2-8136-E1B232A0876F}" srcOrd="0" destOrd="0" parTransId="{D6D4EA2C-F03F-4C7E-B2AF-D84B524D7436}" sibTransId="{5EAA211B-77D5-47F6-9610-0DD2BF38227F}"/>
    <dgm:cxn modelId="{C2338B40-38CE-4532-969A-915D5AF1458F}" type="presOf" srcId="{FC015BCB-D74B-4F68-A897-AB543787E2B5}" destId="{82A00F5F-7EA2-494D-BDCA-5AB01259E27E}" srcOrd="0" destOrd="0" presId="urn:microsoft.com/office/officeart/2005/8/layout/chevron2"/>
    <dgm:cxn modelId="{6D9A38A6-93ED-4035-BF73-7D2A18D62DC5}" type="presOf" srcId="{521804E7-978C-4FF4-8D98-C850F1BD59E1}" destId="{934347DB-5E9E-4BBA-997E-A12E004D3EC5}" srcOrd="0" destOrd="0" presId="urn:microsoft.com/office/officeart/2005/8/layout/chevron2"/>
    <dgm:cxn modelId="{DB4178A5-1474-4CDE-BD70-52B9B32C0D53}" type="presParOf" srcId="{1BCA1299-4E5F-40D2-A2E7-06B1AD48EA56}" destId="{22DB4BEF-99CB-4E3E-A05C-FCF59A75DD64}" srcOrd="0" destOrd="0" presId="urn:microsoft.com/office/officeart/2005/8/layout/chevron2"/>
    <dgm:cxn modelId="{6585197F-7056-4002-BE7A-475DFC719824}" type="presParOf" srcId="{22DB4BEF-99CB-4E3E-A05C-FCF59A75DD64}" destId="{934347DB-5E9E-4BBA-997E-A12E004D3EC5}" srcOrd="0" destOrd="0" presId="urn:microsoft.com/office/officeart/2005/8/layout/chevron2"/>
    <dgm:cxn modelId="{BEE226A6-14BA-4ECC-8E7D-DE533DB368A6}" type="presParOf" srcId="{22DB4BEF-99CB-4E3E-A05C-FCF59A75DD64}" destId="{18062CC0-3D27-456D-8F39-8CC7E1B06BED}" srcOrd="1" destOrd="0" presId="urn:microsoft.com/office/officeart/2005/8/layout/chevron2"/>
    <dgm:cxn modelId="{473213ED-5391-4027-93D0-68F5EB50AA04}" type="presParOf" srcId="{1BCA1299-4E5F-40D2-A2E7-06B1AD48EA56}" destId="{589D942B-78D2-4184-84FC-E3CE29B74A1B}" srcOrd="1" destOrd="0" presId="urn:microsoft.com/office/officeart/2005/8/layout/chevron2"/>
    <dgm:cxn modelId="{62D218D8-52B2-49C1-97CA-831360BEBDF4}" type="presParOf" srcId="{1BCA1299-4E5F-40D2-A2E7-06B1AD48EA56}" destId="{05E1A4EF-B76E-4E5A-BB4C-980EA6C99CE3}" srcOrd="2" destOrd="0" presId="urn:microsoft.com/office/officeart/2005/8/layout/chevron2"/>
    <dgm:cxn modelId="{B87570B9-488D-4FE9-97C8-95418B1F6F10}" type="presParOf" srcId="{05E1A4EF-B76E-4E5A-BB4C-980EA6C99CE3}" destId="{3B858170-6C86-4379-A2B5-A3D116C032DB}" srcOrd="0" destOrd="0" presId="urn:microsoft.com/office/officeart/2005/8/layout/chevron2"/>
    <dgm:cxn modelId="{9D62CD3A-955B-444C-9038-B7F1A0078DC7}" type="presParOf" srcId="{05E1A4EF-B76E-4E5A-BB4C-980EA6C99CE3}" destId="{98AF51F1-4B82-4A8B-ACD1-84F50305F6C7}" srcOrd="1" destOrd="0" presId="urn:microsoft.com/office/officeart/2005/8/layout/chevron2"/>
    <dgm:cxn modelId="{5C894E77-984B-4EF2-9A8B-D2F33FCCBDAB}" type="presParOf" srcId="{1BCA1299-4E5F-40D2-A2E7-06B1AD48EA56}" destId="{2C6B5EFC-930F-4CC7-92F4-86D5F70F2DBB}" srcOrd="3" destOrd="0" presId="urn:microsoft.com/office/officeart/2005/8/layout/chevron2"/>
    <dgm:cxn modelId="{611717BB-8CD2-4E8E-8D89-BB8757C3BAA6}" type="presParOf" srcId="{1BCA1299-4E5F-40D2-A2E7-06B1AD48EA56}" destId="{8DA332B6-A9FC-439C-A023-36AAF7D2EA93}" srcOrd="4" destOrd="0" presId="urn:microsoft.com/office/officeart/2005/8/layout/chevron2"/>
    <dgm:cxn modelId="{80EC9315-BE00-48C5-8321-DDFE0D8B5C8C}" type="presParOf" srcId="{8DA332B6-A9FC-439C-A023-36AAF7D2EA93}" destId="{D026562B-2A50-4A0A-B767-EEB62E24D54E}" srcOrd="0" destOrd="0" presId="urn:microsoft.com/office/officeart/2005/8/layout/chevron2"/>
    <dgm:cxn modelId="{C6BEF2FC-FBA4-476D-8019-D749A427C0D0}" type="presParOf" srcId="{8DA332B6-A9FC-439C-A023-36AAF7D2EA93}" destId="{FD1E843B-B212-4054-B06D-90CFF498C4FB}" srcOrd="1" destOrd="0" presId="urn:microsoft.com/office/officeart/2005/8/layout/chevron2"/>
    <dgm:cxn modelId="{7D8241D6-979D-499C-86EC-2AA70E6ED0AF}" type="presParOf" srcId="{1BCA1299-4E5F-40D2-A2E7-06B1AD48EA56}" destId="{8A95A333-20F8-4588-B311-B2BF23DB5224}" srcOrd="5" destOrd="0" presId="urn:microsoft.com/office/officeart/2005/8/layout/chevron2"/>
    <dgm:cxn modelId="{5FF8BFC5-ADA8-4221-A769-DD1F4B004592}" type="presParOf" srcId="{1BCA1299-4E5F-40D2-A2E7-06B1AD48EA56}" destId="{B6CC5581-093D-41CC-B9DD-A647DC19A646}" srcOrd="6" destOrd="0" presId="urn:microsoft.com/office/officeart/2005/8/layout/chevron2"/>
    <dgm:cxn modelId="{32851A32-776B-4A5E-AD52-6CE0B2E39130}" type="presParOf" srcId="{B6CC5581-093D-41CC-B9DD-A647DC19A646}" destId="{74E36F02-14E8-411C-9753-A3B9AD6836DF}" srcOrd="0" destOrd="0" presId="urn:microsoft.com/office/officeart/2005/8/layout/chevron2"/>
    <dgm:cxn modelId="{2B5900D7-FA70-4091-807D-2176A322143A}" type="presParOf" srcId="{B6CC5581-093D-41CC-B9DD-A647DC19A646}" destId="{91266DA4-6DBD-4413-A9D5-7231DEC203EB}" srcOrd="1" destOrd="0" presId="urn:microsoft.com/office/officeart/2005/8/layout/chevron2"/>
    <dgm:cxn modelId="{DA7F7052-A9F1-40AF-8305-0D9D04E419F1}" type="presParOf" srcId="{1BCA1299-4E5F-40D2-A2E7-06B1AD48EA56}" destId="{D5DBA722-F782-4543-B771-BB8F5D3F67D9}" srcOrd="7" destOrd="0" presId="urn:microsoft.com/office/officeart/2005/8/layout/chevron2"/>
    <dgm:cxn modelId="{1F30DC48-E7E1-4BE2-B0E6-CC6B6C24BF11}" type="presParOf" srcId="{1BCA1299-4E5F-40D2-A2E7-06B1AD48EA56}" destId="{535854E6-7B17-4DF8-A04E-9DBD90C4DF93}" srcOrd="8" destOrd="0" presId="urn:microsoft.com/office/officeart/2005/8/layout/chevron2"/>
    <dgm:cxn modelId="{18394D82-A030-4D77-B114-65D4213F63E5}" type="presParOf" srcId="{535854E6-7B17-4DF8-A04E-9DBD90C4DF93}" destId="{94C30F26-F904-4814-AD35-37408F3B8A98}" srcOrd="0" destOrd="0" presId="urn:microsoft.com/office/officeart/2005/8/layout/chevron2"/>
    <dgm:cxn modelId="{F90B5FC6-BEDD-4572-B9AF-2ACE04EF9A66}" type="presParOf" srcId="{535854E6-7B17-4DF8-A04E-9DBD90C4DF93}" destId="{82A00F5F-7EA2-494D-BDCA-5AB01259E27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BB8C63F-C862-4E1F-85BE-92989134198E}" type="doc">
      <dgm:prSet loTypeId="urn:microsoft.com/office/officeart/2005/8/layout/radial5" loCatId="relationship" qsTypeId="urn:microsoft.com/office/officeart/2005/8/quickstyle/simple3" qsCatId="simple" csTypeId="urn:microsoft.com/office/officeart/2005/8/colors/accent0_1" csCatId="mainScheme" phldr="1"/>
      <dgm:spPr/>
      <dgm:t>
        <a:bodyPr/>
        <a:lstStyle/>
        <a:p>
          <a:endParaRPr lang="en-ZA"/>
        </a:p>
      </dgm:t>
    </dgm:pt>
    <dgm:pt modelId="{65AEDB10-C055-4C48-A850-1740A1D151D1}">
      <dgm:prSet phldrT="[Text]"/>
      <dgm:spPr/>
      <dgm:t>
        <a:bodyPr/>
        <a:lstStyle/>
        <a:p>
          <a:r>
            <a:rPr lang="en-ZA" dirty="0"/>
            <a:t>Improvement areas</a:t>
          </a:r>
        </a:p>
      </dgm:t>
    </dgm:pt>
    <dgm:pt modelId="{EA78596B-4B53-47FB-A60D-742B061C9E68}" type="parTrans" cxnId="{1FAD76D3-B23E-40F1-A00B-256D6060FB45}">
      <dgm:prSet/>
      <dgm:spPr/>
      <dgm:t>
        <a:bodyPr/>
        <a:lstStyle/>
        <a:p>
          <a:endParaRPr lang="en-ZA"/>
        </a:p>
      </dgm:t>
    </dgm:pt>
    <dgm:pt modelId="{38318FFD-7968-4330-8D79-F3D3C4B42665}" type="sibTrans" cxnId="{1FAD76D3-B23E-40F1-A00B-256D6060FB45}">
      <dgm:prSet/>
      <dgm:spPr/>
      <dgm:t>
        <a:bodyPr/>
        <a:lstStyle/>
        <a:p>
          <a:endParaRPr lang="en-ZA"/>
        </a:p>
      </dgm:t>
    </dgm:pt>
    <dgm:pt modelId="{ED716E88-BC0D-4C01-BCA7-F3A41D0C82AC}">
      <dgm:prSet phldrT="[Text]"/>
      <dgm:spPr/>
      <dgm:t>
        <a:bodyPr/>
        <a:lstStyle/>
        <a:p>
          <a:r>
            <a:rPr lang="en-ZA" dirty="0"/>
            <a:t>Delivery</a:t>
          </a:r>
        </a:p>
      </dgm:t>
    </dgm:pt>
    <dgm:pt modelId="{5AEFE865-5E59-45FB-92BF-B21F73EC33A2}" type="parTrans" cxnId="{AC82CAB5-8FBB-48E3-B352-23AB62F55668}">
      <dgm:prSet/>
      <dgm:spPr/>
      <dgm:t>
        <a:bodyPr/>
        <a:lstStyle/>
        <a:p>
          <a:endParaRPr lang="en-ZA"/>
        </a:p>
      </dgm:t>
    </dgm:pt>
    <dgm:pt modelId="{8D17DB1D-16CF-471D-9749-7CB849E082B0}" type="sibTrans" cxnId="{AC82CAB5-8FBB-48E3-B352-23AB62F55668}">
      <dgm:prSet/>
      <dgm:spPr/>
      <dgm:t>
        <a:bodyPr/>
        <a:lstStyle/>
        <a:p>
          <a:endParaRPr lang="en-ZA"/>
        </a:p>
      </dgm:t>
    </dgm:pt>
    <dgm:pt modelId="{089F2C10-3816-406F-B299-DA60795F4319}">
      <dgm:prSet phldrT="[Text]"/>
      <dgm:spPr/>
      <dgm:t>
        <a:bodyPr/>
        <a:lstStyle/>
        <a:p>
          <a:r>
            <a:rPr lang="en-ZA" dirty="0"/>
            <a:t>Performance</a:t>
          </a:r>
        </a:p>
      </dgm:t>
    </dgm:pt>
    <dgm:pt modelId="{818F3203-B40F-4B45-808E-76D549E1842A}" type="parTrans" cxnId="{69F564CE-110D-4738-9725-C6CCCD15B286}">
      <dgm:prSet/>
      <dgm:spPr/>
      <dgm:t>
        <a:bodyPr/>
        <a:lstStyle/>
        <a:p>
          <a:endParaRPr lang="en-ZA"/>
        </a:p>
      </dgm:t>
    </dgm:pt>
    <dgm:pt modelId="{57229942-CA7F-4960-B61B-64100B7B8BD7}" type="sibTrans" cxnId="{69F564CE-110D-4738-9725-C6CCCD15B286}">
      <dgm:prSet/>
      <dgm:spPr/>
      <dgm:t>
        <a:bodyPr/>
        <a:lstStyle/>
        <a:p>
          <a:endParaRPr lang="en-ZA"/>
        </a:p>
      </dgm:t>
    </dgm:pt>
    <dgm:pt modelId="{BB64840C-98D7-4B78-AED7-FC88AC94136F}">
      <dgm:prSet phldrT="[Text]"/>
      <dgm:spPr/>
      <dgm:t>
        <a:bodyPr/>
        <a:lstStyle/>
        <a:p>
          <a:r>
            <a:rPr lang="en-ZA" dirty="0"/>
            <a:t>Reputation</a:t>
          </a:r>
        </a:p>
      </dgm:t>
    </dgm:pt>
    <dgm:pt modelId="{79A1D147-F4D1-4CA5-B46B-FCF3D4583ACF}" type="parTrans" cxnId="{A5B08046-F59C-475A-8B5D-2087B1FBAFF7}">
      <dgm:prSet/>
      <dgm:spPr/>
      <dgm:t>
        <a:bodyPr/>
        <a:lstStyle/>
        <a:p>
          <a:endParaRPr lang="en-ZA"/>
        </a:p>
      </dgm:t>
    </dgm:pt>
    <dgm:pt modelId="{5D6FEADF-D056-489E-8BC7-7DCACB9DE505}" type="sibTrans" cxnId="{A5B08046-F59C-475A-8B5D-2087B1FBAFF7}">
      <dgm:prSet/>
      <dgm:spPr/>
      <dgm:t>
        <a:bodyPr/>
        <a:lstStyle/>
        <a:p>
          <a:endParaRPr lang="en-ZA"/>
        </a:p>
      </dgm:t>
    </dgm:pt>
    <dgm:pt modelId="{41881D1D-C947-430B-A624-1CF2AB01C492}">
      <dgm:prSet phldrT="[Text]"/>
      <dgm:spPr/>
      <dgm:t>
        <a:bodyPr/>
        <a:lstStyle/>
        <a:p>
          <a:r>
            <a:rPr lang="en-ZA" dirty="0"/>
            <a:t>Research &amp; data analysis</a:t>
          </a:r>
        </a:p>
      </dgm:t>
    </dgm:pt>
    <dgm:pt modelId="{7DCE2F81-6CF2-41AD-B0B8-1D56A9AF41A2}" type="parTrans" cxnId="{9BF7CF33-043F-4492-ABF8-2C2218AC9F29}">
      <dgm:prSet/>
      <dgm:spPr/>
      <dgm:t>
        <a:bodyPr/>
        <a:lstStyle/>
        <a:p>
          <a:endParaRPr lang="en-ZA"/>
        </a:p>
      </dgm:t>
    </dgm:pt>
    <dgm:pt modelId="{76ACB281-164F-4283-A4D9-FE2DB21330E5}" type="sibTrans" cxnId="{9BF7CF33-043F-4492-ABF8-2C2218AC9F29}">
      <dgm:prSet/>
      <dgm:spPr/>
      <dgm:t>
        <a:bodyPr/>
        <a:lstStyle/>
        <a:p>
          <a:endParaRPr lang="en-ZA"/>
        </a:p>
      </dgm:t>
    </dgm:pt>
    <dgm:pt modelId="{BF17D7AD-2619-429E-9A1F-6AB75FAD90B1}">
      <dgm:prSet/>
      <dgm:spPr/>
      <dgm:t>
        <a:bodyPr/>
        <a:lstStyle/>
        <a:p>
          <a:r>
            <a:rPr lang="en-ZA" dirty="0"/>
            <a:t>Capacity</a:t>
          </a:r>
        </a:p>
      </dgm:t>
    </dgm:pt>
    <dgm:pt modelId="{853C24B1-A97B-4B59-8F79-069B6F73A067}" type="parTrans" cxnId="{DA810B48-D82F-43C5-93C2-0490A82B8D5D}">
      <dgm:prSet/>
      <dgm:spPr/>
      <dgm:t>
        <a:bodyPr/>
        <a:lstStyle/>
        <a:p>
          <a:endParaRPr lang="en-ZA"/>
        </a:p>
      </dgm:t>
    </dgm:pt>
    <dgm:pt modelId="{01801270-A104-4C97-9C1D-FE90CD1D2301}" type="sibTrans" cxnId="{DA810B48-D82F-43C5-93C2-0490A82B8D5D}">
      <dgm:prSet/>
      <dgm:spPr/>
      <dgm:t>
        <a:bodyPr/>
        <a:lstStyle/>
        <a:p>
          <a:endParaRPr lang="en-ZA"/>
        </a:p>
      </dgm:t>
    </dgm:pt>
    <dgm:pt modelId="{102F479C-16AF-445D-9CA6-0927ECD40E1B}">
      <dgm:prSet/>
      <dgm:spPr/>
      <dgm:t>
        <a:bodyPr/>
        <a:lstStyle/>
        <a:p>
          <a:r>
            <a:rPr lang="en-ZA" dirty="0"/>
            <a:t>Regulatory environment</a:t>
          </a:r>
        </a:p>
      </dgm:t>
    </dgm:pt>
    <dgm:pt modelId="{32DCE144-67DC-4BA1-BED4-D00DDB158914}" type="parTrans" cxnId="{5A710F2C-173A-434C-8FA8-F7D935EB7301}">
      <dgm:prSet/>
      <dgm:spPr/>
      <dgm:t>
        <a:bodyPr/>
        <a:lstStyle/>
        <a:p>
          <a:endParaRPr lang="en-ZA"/>
        </a:p>
      </dgm:t>
    </dgm:pt>
    <dgm:pt modelId="{E46727D3-C171-4BAB-A747-8E88F86C8174}" type="sibTrans" cxnId="{5A710F2C-173A-434C-8FA8-F7D935EB7301}">
      <dgm:prSet/>
      <dgm:spPr/>
      <dgm:t>
        <a:bodyPr/>
        <a:lstStyle/>
        <a:p>
          <a:endParaRPr lang="en-ZA"/>
        </a:p>
      </dgm:t>
    </dgm:pt>
    <dgm:pt modelId="{06E642BE-5192-413B-816B-475CF6DD0A1B}" type="pres">
      <dgm:prSet presAssocID="{9BB8C63F-C862-4E1F-85BE-92989134198E}" presName="Name0" presStyleCnt="0">
        <dgm:presLayoutVars>
          <dgm:chMax val="1"/>
          <dgm:dir/>
          <dgm:animLvl val="ctr"/>
          <dgm:resizeHandles val="exact"/>
        </dgm:presLayoutVars>
      </dgm:prSet>
      <dgm:spPr/>
      <dgm:t>
        <a:bodyPr/>
        <a:lstStyle/>
        <a:p>
          <a:endParaRPr lang="en-ZA"/>
        </a:p>
      </dgm:t>
    </dgm:pt>
    <dgm:pt modelId="{08005A32-0928-456C-9D94-262129BFBDDB}" type="pres">
      <dgm:prSet presAssocID="{65AEDB10-C055-4C48-A850-1740A1D151D1}" presName="centerShape" presStyleLbl="node0" presStyleIdx="0" presStyleCnt="1" custScaleX="143160" custScaleY="124770" custLinFactNeighborX="1777" custLinFactNeighborY="-1558"/>
      <dgm:spPr/>
      <dgm:t>
        <a:bodyPr/>
        <a:lstStyle/>
        <a:p>
          <a:endParaRPr lang="en-ZA"/>
        </a:p>
      </dgm:t>
    </dgm:pt>
    <dgm:pt modelId="{9C81957D-6A4D-4F49-A660-0FE271B4A9E7}" type="pres">
      <dgm:prSet presAssocID="{5AEFE865-5E59-45FB-92BF-B21F73EC33A2}" presName="parTrans" presStyleLbl="sibTrans2D1" presStyleIdx="0" presStyleCnt="6"/>
      <dgm:spPr/>
      <dgm:t>
        <a:bodyPr/>
        <a:lstStyle/>
        <a:p>
          <a:endParaRPr lang="en-ZA"/>
        </a:p>
      </dgm:t>
    </dgm:pt>
    <dgm:pt modelId="{3BD42353-67E5-46D4-B2A0-968BEBF2E9F8}" type="pres">
      <dgm:prSet presAssocID="{5AEFE865-5E59-45FB-92BF-B21F73EC33A2}" presName="connectorText" presStyleLbl="sibTrans2D1" presStyleIdx="0" presStyleCnt="6"/>
      <dgm:spPr/>
      <dgm:t>
        <a:bodyPr/>
        <a:lstStyle/>
        <a:p>
          <a:endParaRPr lang="en-ZA"/>
        </a:p>
      </dgm:t>
    </dgm:pt>
    <dgm:pt modelId="{35CE8373-52FC-4EAC-9BDB-CF74285980F8}" type="pres">
      <dgm:prSet presAssocID="{ED716E88-BC0D-4C01-BCA7-F3A41D0C82AC}" presName="node" presStyleLbl="node1" presStyleIdx="0" presStyleCnt="6">
        <dgm:presLayoutVars>
          <dgm:bulletEnabled val="1"/>
        </dgm:presLayoutVars>
      </dgm:prSet>
      <dgm:spPr/>
      <dgm:t>
        <a:bodyPr/>
        <a:lstStyle/>
        <a:p>
          <a:endParaRPr lang="en-ZA"/>
        </a:p>
      </dgm:t>
    </dgm:pt>
    <dgm:pt modelId="{D0775F76-21A2-4F53-BB9C-620638D4B509}" type="pres">
      <dgm:prSet presAssocID="{818F3203-B40F-4B45-808E-76D549E1842A}" presName="parTrans" presStyleLbl="sibTrans2D1" presStyleIdx="1" presStyleCnt="6"/>
      <dgm:spPr/>
      <dgm:t>
        <a:bodyPr/>
        <a:lstStyle/>
        <a:p>
          <a:endParaRPr lang="en-ZA"/>
        </a:p>
      </dgm:t>
    </dgm:pt>
    <dgm:pt modelId="{48E19BF5-50FD-4794-9296-741057C2F599}" type="pres">
      <dgm:prSet presAssocID="{818F3203-B40F-4B45-808E-76D549E1842A}" presName="connectorText" presStyleLbl="sibTrans2D1" presStyleIdx="1" presStyleCnt="6"/>
      <dgm:spPr/>
      <dgm:t>
        <a:bodyPr/>
        <a:lstStyle/>
        <a:p>
          <a:endParaRPr lang="en-ZA"/>
        </a:p>
      </dgm:t>
    </dgm:pt>
    <dgm:pt modelId="{C08863FF-5889-48D1-9DB7-8E6748659647}" type="pres">
      <dgm:prSet presAssocID="{089F2C10-3816-406F-B299-DA60795F4319}" presName="node" presStyleLbl="node1" presStyleIdx="1" presStyleCnt="6">
        <dgm:presLayoutVars>
          <dgm:bulletEnabled val="1"/>
        </dgm:presLayoutVars>
      </dgm:prSet>
      <dgm:spPr/>
      <dgm:t>
        <a:bodyPr/>
        <a:lstStyle/>
        <a:p>
          <a:endParaRPr lang="en-ZA"/>
        </a:p>
      </dgm:t>
    </dgm:pt>
    <dgm:pt modelId="{2DCC0181-B935-44D5-A04C-3124631B88A6}" type="pres">
      <dgm:prSet presAssocID="{79A1D147-F4D1-4CA5-B46B-FCF3D4583ACF}" presName="parTrans" presStyleLbl="sibTrans2D1" presStyleIdx="2" presStyleCnt="6"/>
      <dgm:spPr/>
      <dgm:t>
        <a:bodyPr/>
        <a:lstStyle/>
        <a:p>
          <a:endParaRPr lang="en-ZA"/>
        </a:p>
      </dgm:t>
    </dgm:pt>
    <dgm:pt modelId="{80729DF9-733E-45A4-848A-E038B5714AEA}" type="pres">
      <dgm:prSet presAssocID="{79A1D147-F4D1-4CA5-B46B-FCF3D4583ACF}" presName="connectorText" presStyleLbl="sibTrans2D1" presStyleIdx="2" presStyleCnt="6"/>
      <dgm:spPr/>
      <dgm:t>
        <a:bodyPr/>
        <a:lstStyle/>
        <a:p>
          <a:endParaRPr lang="en-ZA"/>
        </a:p>
      </dgm:t>
    </dgm:pt>
    <dgm:pt modelId="{DECA0457-3DC6-4A83-AD04-70785B33E53F}" type="pres">
      <dgm:prSet presAssocID="{BB64840C-98D7-4B78-AED7-FC88AC94136F}" presName="node" presStyleLbl="node1" presStyleIdx="2" presStyleCnt="6">
        <dgm:presLayoutVars>
          <dgm:bulletEnabled val="1"/>
        </dgm:presLayoutVars>
      </dgm:prSet>
      <dgm:spPr/>
      <dgm:t>
        <a:bodyPr/>
        <a:lstStyle/>
        <a:p>
          <a:endParaRPr lang="en-ZA"/>
        </a:p>
      </dgm:t>
    </dgm:pt>
    <dgm:pt modelId="{53C13AF0-EA50-4744-8A82-C619A62335B6}" type="pres">
      <dgm:prSet presAssocID="{7DCE2F81-6CF2-41AD-B0B8-1D56A9AF41A2}" presName="parTrans" presStyleLbl="sibTrans2D1" presStyleIdx="3" presStyleCnt="6"/>
      <dgm:spPr/>
      <dgm:t>
        <a:bodyPr/>
        <a:lstStyle/>
        <a:p>
          <a:endParaRPr lang="en-ZA"/>
        </a:p>
      </dgm:t>
    </dgm:pt>
    <dgm:pt modelId="{748020A0-F489-43AA-9A03-05411CF654B2}" type="pres">
      <dgm:prSet presAssocID="{7DCE2F81-6CF2-41AD-B0B8-1D56A9AF41A2}" presName="connectorText" presStyleLbl="sibTrans2D1" presStyleIdx="3" presStyleCnt="6"/>
      <dgm:spPr/>
      <dgm:t>
        <a:bodyPr/>
        <a:lstStyle/>
        <a:p>
          <a:endParaRPr lang="en-ZA"/>
        </a:p>
      </dgm:t>
    </dgm:pt>
    <dgm:pt modelId="{4842C2FE-8F27-4D1D-B838-1F3F3A99823F}" type="pres">
      <dgm:prSet presAssocID="{41881D1D-C947-430B-A624-1CF2AB01C492}" presName="node" presStyleLbl="node1" presStyleIdx="3" presStyleCnt="6">
        <dgm:presLayoutVars>
          <dgm:bulletEnabled val="1"/>
        </dgm:presLayoutVars>
      </dgm:prSet>
      <dgm:spPr/>
      <dgm:t>
        <a:bodyPr/>
        <a:lstStyle/>
        <a:p>
          <a:endParaRPr lang="en-ZA"/>
        </a:p>
      </dgm:t>
    </dgm:pt>
    <dgm:pt modelId="{9ECC996D-6972-49B4-975B-23AA8C558FE8}" type="pres">
      <dgm:prSet presAssocID="{853C24B1-A97B-4B59-8F79-069B6F73A067}" presName="parTrans" presStyleLbl="sibTrans2D1" presStyleIdx="4" presStyleCnt="6"/>
      <dgm:spPr/>
      <dgm:t>
        <a:bodyPr/>
        <a:lstStyle/>
        <a:p>
          <a:endParaRPr lang="en-ZA"/>
        </a:p>
      </dgm:t>
    </dgm:pt>
    <dgm:pt modelId="{D1035B86-E4E6-496F-B19A-E54D0D13B4EC}" type="pres">
      <dgm:prSet presAssocID="{853C24B1-A97B-4B59-8F79-069B6F73A067}" presName="connectorText" presStyleLbl="sibTrans2D1" presStyleIdx="4" presStyleCnt="6"/>
      <dgm:spPr/>
      <dgm:t>
        <a:bodyPr/>
        <a:lstStyle/>
        <a:p>
          <a:endParaRPr lang="en-ZA"/>
        </a:p>
      </dgm:t>
    </dgm:pt>
    <dgm:pt modelId="{D6A21364-38F2-4F34-9A45-94A25B7BA34F}" type="pres">
      <dgm:prSet presAssocID="{BF17D7AD-2619-429E-9A1F-6AB75FAD90B1}" presName="node" presStyleLbl="node1" presStyleIdx="4" presStyleCnt="6">
        <dgm:presLayoutVars>
          <dgm:bulletEnabled val="1"/>
        </dgm:presLayoutVars>
      </dgm:prSet>
      <dgm:spPr/>
      <dgm:t>
        <a:bodyPr/>
        <a:lstStyle/>
        <a:p>
          <a:endParaRPr lang="en-ZA"/>
        </a:p>
      </dgm:t>
    </dgm:pt>
    <dgm:pt modelId="{F79F398C-2E4C-4D4E-A113-8EBE6DFE6187}" type="pres">
      <dgm:prSet presAssocID="{32DCE144-67DC-4BA1-BED4-D00DDB158914}" presName="parTrans" presStyleLbl="sibTrans2D1" presStyleIdx="5" presStyleCnt="6"/>
      <dgm:spPr/>
      <dgm:t>
        <a:bodyPr/>
        <a:lstStyle/>
        <a:p>
          <a:endParaRPr lang="en-ZA"/>
        </a:p>
      </dgm:t>
    </dgm:pt>
    <dgm:pt modelId="{9BA604F2-DD59-4C26-825E-BE861D01DD51}" type="pres">
      <dgm:prSet presAssocID="{32DCE144-67DC-4BA1-BED4-D00DDB158914}" presName="connectorText" presStyleLbl="sibTrans2D1" presStyleIdx="5" presStyleCnt="6"/>
      <dgm:spPr/>
      <dgm:t>
        <a:bodyPr/>
        <a:lstStyle/>
        <a:p>
          <a:endParaRPr lang="en-ZA"/>
        </a:p>
      </dgm:t>
    </dgm:pt>
    <dgm:pt modelId="{08C26706-FAC1-48AE-8791-01713297293C}" type="pres">
      <dgm:prSet presAssocID="{102F479C-16AF-445D-9CA6-0927ECD40E1B}" presName="node" presStyleLbl="node1" presStyleIdx="5" presStyleCnt="6">
        <dgm:presLayoutVars>
          <dgm:bulletEnabled val="1"/>
        </dgm:presLayoutVars>
      </dgm:prSet>
      <dgm:spPr/>
      <dgm:t>
        <a:bodyPr/>
        <a:lstStyle/>
        <a:p>
          <a:endParaRPr lang="en-ZA"/>
        </a:p>
      </dgm:t>
    </dgm:pt>
  </dgm:ptLst>
  <dgm:cxnLst>
    <dgm:cxn modelId="{5A710F2C-173A-434C-8FA8-F7D935EB7301}" srcId="{65AEDB10-C055-4C48-A850-1740A1D151D1}" destId="{102F479C-16AF-445D-9CA6-0927ECD40E1B}" srcOrd="5" destOrd="0" parTransId="{32DCE144-67DC-4BA1-BED4-D00DDB158914}" sibTransId="{E46727D3-C171-4BAB-A747-8E88F86C8174}"/>
    <dgm:cxn modelId="{1FAD76D3-B23E-40F1-A00B-256D6060FB45}" srcId="{9BB8C63F-C862-4E1F-85BE-92989134198E}" destId="{65AEDB10-C055-4C48-A850-1740A1D151D1}" srcOrd="0" destOrd="0" parTransId="{EA78596B-4B53-47FB-A60D-742B061C9E68}" sibTransId="{38318FFD-7968-4330-8D79-F3D3C4B42665}"/>
    <dgm:cxn modelId="{9A8ECCC2-1DB0-4ECC-B7BD-4F0C8E58B894}" type="presOf" srcId="{BB64840C-98D7-4B78-AED7-FC88AC94136F}" destId="{DECA0457-3DC6-4A83-AD04-70785B33E53F}" srcOrd="0" destOrd="0" presId="urn:microsoft.com/office/officeart/2005/8/layout/radial5"/>
    <dgm:cxn modelId="{77952F52-4EF8-4984-874D-5AF83894293D}" type="presOf" srcId="{ED716E88-BC0D-4C01-BCA7-F3A41D0C82AC}" destId="{35CE8373-52FC-4EAC-9BDB-CF74285980F8}" srcOrd="0" destOrd="0" presId="urn:microsoft.com/office/officeart/2005/8/layout/radial5"/>
    <dgm:cxn modelId="{E05DE7EB-8D41-4DD9-99D0-564E7871CBA4}" type="presOf" srcId="{79A1D147-F4D1-4CA5-B46B-FCF3D4583ACF}" destId="{2DCC0181-B935-44D5-A04C-3124631B88A6}" srcOrd="0" destOrd="0" presId="urn:microsoft.com/office/officeart/2005/8/layout/radial5"/>
    <dgm:cxn modelId="{9BF7CF33-043F-4492-ABF8-2C2218AC9F29}" srcId="{65AEDB10-C055-4C48-A850-1740A1D151D1}" destId="{41881D1D-C947-430B-A624-1CF2AB01C492}" srcOrd="3" destOrd="0" parTransId="{7DCE2F81-6CF2-41AD-B0B8-1D56A9AF41A2}" sibTransId="{76ACB281-164F-4283-A4D9-FE2DB21330E5}"/>
    <dgm:cxn modelId="{DA810B48-D82F-43C5-93C2-0490A82B8D5D}" srcId="{65AEDB10-C055-4C48-A850-1740A1D151D1}" destId="{BF17D7AD-2619-429E-9A1F-6AB75FAD90B1}" srcOrd="4" destOrd="0" parTransId="{853C24B1-A97B-4B59-8F79-069B6F73A067}" sibTransId="{01801270-A104-4C97-9C1D-FE90CD1D2301}"/>
    <dgm:cxn modelId="{30EFA9BA-8188-4F93-A8EC-FF7CF35A8CDF}" type="presOf" srcId="{32DCE144-67DC-4BA1-BED4-D00DDB158914}" destId="{9BA604F2-DD59-4C26-825E-BE861D01DD51}" srcOrd="1" destOrd="0" presId="urn:microsoft.com/office/officeart/2005/8/layout/radial5"/>
    <dgm:cxn modelId="{59413BE4-FF48-483A-ACC8-EEB357FA043B}" type="presOf" srcId="{79A1D147-F4D1-4CA5-B46B-FCF3D4583ACF}" destId="{80729DF9-733E-45A4-848A-E038B5714AEA}" srcOrd="1" destOrd="0" presId="urn:microsoft.com/office/officeart/2005/8/layout/radial5"/>
    <dgm:cxn modelId="{8CC80D79-4670-45F0-8384-AA0BC75E2355}" type="presOf" srcId="{5AEFE865-5E59-45FB-92BF-B21F73EC33A2}" destId="{3BD42353-67E5-46D4-B2A0-968BEBF2E9F8}" srcOrd="1" destOrd="0" presId="urn:microsoft.com/office/officeart/2005/8/layout/radial5"/>
    <dgm:cxn modelId="{6A816D5F-5C87-4667-946C-D14F67912ECA}" type="presOf" srcId="{089F2C10-3816-406F-B299-DA60795F4319}" destId="{C08863FF-5889-48D1-9DB7-8E6748659647}" srcOrd="0" destOrd="0" presId="urn:microsoft.com/office/officeart/2005/8/layout/radial5"/>
    <dgm:cxn modelId="{9F91A0B2-22CB-4EFA-9797-B140FE4A2594}" type="presOf" srcId="{102F479C-16AF-445D-9CA6-0927ECD40E1B}" destId="{08C26706-FAC1-48AE-8791-01713297293C}" srcOrd="0" destOrd="0" presId="urn:microsoft.com/office/officeart/2005/8/layout/radial5"/>
    <dgm:cxn modelId="{4768DB64-057A-4939-9990-13CEF9800F63}" type="presOf" srcId="{5AEFE865-5E59-45FB-92BF-B21F73EC33A2}" destId="{9C81957D-6A4D-4F49-A660-0FE271B4A9E7}" srcOrd="0" destOrd="0" presId="urn:microsoft.com/office/officeart/2005/8/layout/radial5"/>
    <dgm:cxn modelId="{A35E0A60-DEDA-4006-8E08-2C7BEF6576A3}" type="presOf" srcId="{7DCE2F81-6CF2-41AD-B0B8-1D56A9AF41A2}" destId="{748020A0-F489-43AA-9A03-05411CF654B2}" srcOrd="1" destOrd="0" presId="urn:microsoft.com/office/officeart/2005/8/layout/radial5"/>
    <dgm:cxn modelId="{1B23641F-A4C6-496B-8DC3-B3F50752ACAD}" type="presOf" srcId="{7DCE2F81-6CF2-41AD-B0B8-1D56A9AF41A2}" destId="{53C13AF0-EA50-4744-8A82-C619A62335B6}" srcOrd="0" destOrd="0" presId="urn:microsoft.com/office/officeart/2005/8/layout/radial5"/>
    <dgm:cxn modelId="{9074077F-63C3-437E-BBED-36A90ADDE926}" type="presOf" srcId="{818F3203-B40F-4B45-808E-76D549E1842A}" destId="{48E19BF5-50FD-4794-9296-741057C2F599}" srcOrd="1" destOrd="0" presId="urn:microsoft.com/office/officeart/2005/8/layout/radial5"/>
    <dgm:cxn modelId="{1205D0BE-F272-44BB-9DB7-72620A4FA0E1}" type="presOf" srcId="{853C24B1-A97B-4B59-8F79-069B6F73A067}" destId="{9ECC996D-6972-49B4-975B-23AA8C558FE8}" srcOrd="0" destOrd="0" presId="urn:microsoft.com/office/officeart/2005/8/layout/radial5"/>
    <dgm:cxn modelId="{03190782-9F79-4D72-B9D5-0C21E37B70A5}" type="presOf" srcId="{818F3203-B40F-4B45-808E-76D549E1842A}" destId="{D0775F76-21A2-4F53-BB9C-620638D4B509}" srcOrd="0" destOrd="0" presId="urn:microsoft.com/office/officeart/2005/8/layout/radial5"/>
    <dgm:cxn modelId="{69F564CE-110D-4738-9725-C6CCCD15B286}" srcId="{65AEDB10-C055-4C48-A850-1740A1D151D1}" destId="{089F2C10-3816-406F-B299-DA60795F4319}" srcOrd="1" destOrd="0" parTransId="{818F3203-B40F-4B45-808E-76D549E1842A}" sibTransId="{57229942-CA7F-4960-B61B-64100B7B8BD7}"/>
    <dgm:cxn modelId="{49967F37-85A7-4E4A-842A-7A4466FB7B74}" type="presOf" srcId="{65AEDB10-C055-4C48-A850-1740A1D151D1}" destId="{08005A32-0928-456C-9D94-262129BFBDDB}" srcOrd="0" destOrd="0" presId="urn:microsoft.com/office/officeart/2005/8/layout/radial5"/>
    <dgm:cxn modelId="{3366E503-C33C-41CB-A03D-3FCC31717212}" type="presOf" srcId="{9BB8C63F-C862-4E1F-85BE-92989134198E}" destId="{06E642BE-5192-413B-816B-475CF6DD0A1B}" srcOrd="0" destOrd="0" presId="urn:microsoft.com/office/officeart/2005/8/layout/radial5"/>
    <dgm:cxn modelId="{A5B08046-F59C-475A-8B5D-2087B1FBAFF7}" srcId="{65AEDB10-C055-4C48-A850-1740A1D151D1}" destId="{BB64840C-98D7-4B78-AED7-FC88AC94136F}" srcOrd="2" destOrd="0" parTransId="{79A1D147-F4D1-4CA5-B46B-FCF3D4583ACF}" sibTransId="{5D6FEADF-D056-489E-8BC7-7DCACB9DE505}"/>
    <dgm:cxn modelId="{60A78C6A-AF6D-41C5-B961-887DB0638F22}" type="presOf" srcId="{32DCE144-67DC-4BA1-BED4-D00DDB158914}" destId="{F79F398C-2E4C-4D4E-A113-8EBE6DFE6187}" srcOrd="0" destOrd="0" presId="urn:microsoft.com/office/officeart/2005/8/layout/radial5"/>
    <dgm:cxn modelId="{D6F0F067-E3AB-4E72-8F0A-9BFA6677D0D4}" type="presOf" srcId="{41881D1D-C947-430B-A624-1CF2AB01C492}" destId="{4842C2FE-8F27-4D1D-B838-1F3F3A99823F}" srcOrd="0" destOrd="0" presId="urn:microsoft.com/office/officeart/2005/8/layout/radial5"/>
    <dgm:cxn modelId="{CB486B95-6005-4EE7-83A1-D0ED7455A8BC}" type="presOf" srcId="{BF17D7AD-2619-429E-9A1F-6AB75FAD90B1}" destId="{D6A21364-38F2-4F34-9A45-94A25B7BA34F}" srcOrd="0" destOrd="0" presId="urn:microsoft.com/office/officeart/2005/8/layout/radial5"/>
    <dgm:cxn modelId="{7C6C1481-9D7C-494D-A3EC-C27F238C0A77}" type="presOf" srcId="{853C24B1-A97B-4B59-8F79-069B6F73A067}" destId="{D1035B86-E4E6-496F-B19A-E54D0D13B4EC}" srcOrd="1" destOrd="0" presId="urn:microsoft.com/office/officeart/2005/8/layout/radial5"/>
    <dgm:cxn modelId="{AC82CAB5-8FBB-48E3-B352-23AB62F55668}" srcId="{65AEDB10-C055-4C48-A850-1740A1D151D1}" destId="{ED716E88-BC0D-4C01-BCA7-F3A41D0C82AC}" srcOrd="0" destOrd="0" parTransId="{5AEFE865-5E59-45FB-92BF-B21F73EC33A2}" sibTransId="{8D17DB1D-16CF-471D-9749-7CB849E082B0}"/>
    <dgm:cxn modelId="{50AC86C5-9236-4888-8276-0BFE50B3DFB0}" type="presParOf" srcId="{06E642BE-5192-413B-816B-475CF6DD0A1B}" destId="{08005A32-0928-456C-9D94-262129BFBDDB}" srcOrd="0" destOrd="0" presId="urn:microsoft.com/office/officeart/2005/8/layout/radial5"/>
    <dgm:cxn modelId="{B43A9601-A769-4141-9DBB-0A93F89880E3}" type="presParOf" srcId="{06E642BE-5192-413B-816B-475CF6DD0A1B}" destId="{9C81957D-6A4D-4F49-A660-0FE271B4A9E7}" srcOrd="1" destOrd="0" presId="urn:microsoft.com/office/officeart/2005/8/layout/radial5"/>
    <dgm:cxn modelId="{D6FD5053-5A68-4D84-A671-D366701F254F}" type="presParOf" srcId="{9C81957D-6A4D-4F49-A660-0FE271B4A9E7}" destId="{3BD42353-67E5-46D4-B2A0-968BEBF2E9F8}" srcOrd="0" destOrd="0" presId="urn:microsoft.com/office/officeart/2005/8/layout/radial5"/>
    <dgm:cxn modelId="{F8ECCC2F-DF9D-4E55-9A44-B57F2F3C9BC3}" type="presParOf" srcId="{06E642BE-5192-413B-816B-475CF6DD0A1B}" destId="{35CE8373-52FC-4EAC-9BDB-CF74285980F8}" srcOrd="2" destOrd="0" presId="urn:microsoft.com/office/officeart/2005/8/layout/radial5"/>
    <dgm:cxn modelId="{AB0537F9-655B-49F3-B2EB-974BE2020D5D}" type="presParOf" srcId="{06E642BE-5192-413B-816B-475CF6DD0A1B}" destId="{D0775F76-21A2-4F53-BB9C-620638D4B509}" srcOrd="3" destOrd="0" presId="urn:microsoft.com/office/officeart/2005/8/layout/radial5"/>
    <dgm:cxn modelId="{33124879-8981-484E-9023-B16DC2083D09}" type="presParOf" srcId="{D0775F76-21A2-4F53-BB9C-620638D4B509}" destId="{48E19BF5-50FD-4794-9296-741057C2F599}" srcOrd="0" destOrd="0" presId="urn:microsoft.com/office/officeart/2005/8/layout/radial5"/>
    <dgm:cxn modelId="{4CD9157D-2314-4C3C-B849-381D71B8401D}" type="presParOf" srcId="{06E642BE-5192-413B-816B-475CF6DD0A1B}" destId="{C08863FF-5889-48D1-9DB7-8E6748659647}" srcOrd="4" destOrd="0" presId="urn:microsoft.com/office/officeart/2005/8/layout/radial5"/>
    <dgm:cxn modelId="{56A4892E-6C84-4008-B671-CEFE15FED45C}" type="presParOf" srcId="{06E642BE-5192-413B-816B-475CF6DD0A1B}" destId="{2DCC0181-B935-44D5-A04C-3124631B88A6}" srcOrd="5" destOrd="0" presId="urn:microsoft.com/office/officeart/2005/8/layout/radial5"/>
    <dgm:cxn modelId="{1B1B6410-21AF-439A-B1FC-5B45D7083F6B}" type="presParOf" srcId="{2DCC0181-B935-44D5-A04C-3124631B88A6}" destId="{80729DF9-733E-45A4-848A-E038B5714AEA}" srcOrd="0" destOrd="0" presId="urn:microsoft.com/office/officeart/2005/8/layout/radial5"/>
    <dgm:cxn modelId="{1E3D51EE-6A76-43D3-AB36-F694525527A9}" type="presParOf" srcId="{06E642BE-5192-413B-816B-475CF6DD0A1B}" destId="{DECA0457-3DC6-4A83-AD04-70785B33E53F}" srcOrd="6" destOrd="0" presId="urn:microsoft.com/office/officeart/2005/8/layout/radial5"/>
    <dgm:cxn modelId="{4760838F-7A62-4D0A-BC64-22096A717BE1}" type="presParOf" srcId="{06E642BE-5192-413B-816B-475CF6DD0A1B}" destId="{53C13AF0-EA50-4744-8A82-C619A62335B6}" srcOrd="7" destOrd="0" presId="urn:microsoft.com/office/officeart/2005/8/layout/radial5"/>
    <dgm:cxn modelId="{2B5D60DD-79A9-464F-8303-FD2947425989}" type="presParOf" srcId="{53C13AF0-EA50-4744-8A82-C619A62335B6}" destId="{748020A0-F489-43AA-9A03-05411CF654B2}" srcOrd="0" destOrd="0" presId="urn:microsoft.com/office/officeart/2005/8/layout/radial5"/>
    <dgm:cxn modelId="{FB3F6F03-F9DA-43D4-AF1E-6DE2FC4AFFD1}" type="presParOf" srcId="{06E642BE-5192-413B-816B-475CF6DD0A1B}" destId="{4842C2FE-8F27-4D1D-B838-1F3F3A99823F}" srcOrd="8" destOrd="0" presId="urn:microsoft.com/office/officeart/2005/8/layout/radial5"/>
    <dgm:cxn modelId="{FED691B0-9A4B-4316-B0A7-100A3BADFCD3}" type="presParOf" srcId="{06E642BE-5192-413B-816B-475CF6DD0A1B}" destId="{9ECC996D-6972-49B4-975B-23AA8C558FE8}" srcOrd="9" destOrd="0" presId="urn:microsoft.com/office/officeart/2005/8/layout/radial5"/>
    <dgm:cxn modelId="{BCA41236-FD26-4B2F-867B-B7FD6B1DDC70}" type="presParOf" srcId="{9ECC996D-6972-49B4-975B-23AA8C558FE8}" destId="{D1035B86-E4E6-496F-B19A-E54D0D13B4EC}" srcOrd="0" destOrd="0" presId="urn:microsoft.com/office/officeart/2005/8/layout/radial5"/>
    <dgm:cxn modelId="{29DC7382-862E-4AB1-A85F-4AE50D499A30}" type="presParOf" srcId="{06E642BE-5192-413B-816B-475CF6DD0A1B}" destId="{D6A21364-38F2-4F34-9A45-94A25B7BA34F}" srcOrd="10" destOrd="0" presId="urn:microsoft.com/office/officeart/2005/8/layout/radial5"/>
    <dgm:cxn modelId="{02242341-6B25-4AD1-A9AC-C221913A2203}" type="presParOf" srcId="{06E642BE-5192-413B-816B-475CF6DD0A1B}" destId="{F79F398C-2E4C-4D4E-A113-8EBE6DFE6187}" srcOrd="11" destOrd="0" presId="urn:microsoft.com/office/officeart/2005/8/layout/radial5"/>
    <dgm:cxn modelId="{AC5AF55B-F386-484A-B453-271347CE22E1}" type="presParOf" srcId="{F79F398C-2E4C-4D4E-A113-8EBE6DFE6187}" destId="{9BA604F2-DD59-4C26-825E-BE861D01DD51}" srcOrd="0" destOrd="0" presId="urn:microsoft.com/office/officeart/2005/8/layout/radial5"/>
    <dgm:cxn modelId="{28C92A6A-B72B-4F3E-B780-283715357561}" type="presParOf" srcId="{06E642BE-5192-413B-816B-475CF6DD0A1B}" destId="{08C26706-FAC1-48AE-8791-01713297293C}"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6DD291-8D78-4233-8C89-A469F471C094}" type="doc">
      <dgm:prSet loTypeId="urn:microsoft.com/office/officeart/2008/layout/AlternatingHexagons" loCatId="list" qsTypeId="urn:microsoft.com/office/officeart/2005/8/quickstyle/simple1" qsCatId="simple" csTypeId="urn:microsoft.com/office/officeart/2005/8/colors/accent0_1" csCatId="mainScheme" phldr="1"/>
      <dgm:spPr/>
      <dgm:t>
        <a:bodyPr/>
        <a:lstStyle/>
        <a:p>
          <a:endParaRPr lang="en-ZA"/>
        </a:p>
      </dgm:t>
    </dgm:pt>
    <dgm:pt modelId="{37BAA291-A977-48C9-97E4-434BCD5CC8C9}">
      <dgm:prSet phldrT="[Text]" custT="1"/>
      <dgm:spPr/>
      <dgm:t>
        <a:bodyPr rIns="288000"/>
        <a:lstStyle/>
        <a:p>
          <a:r>
            <a:rPr lang="en-ZA" sz="1600" dirty="0"/>
            <a:t>RZs</a:t>
          </a:r>
        </a:p>
      </dgm:t>
    </dgm:pt>
    <dgm:pt modelId="{5C629D9F-AC3E-4BB2-AEB0-B803D4463100}" type="parTrans" cxnId="{5E7E66F3-886E-40EC-854B-4A88BBFE5C68}">
      <dgm:prSet/>
      <dgm:spPr/>
      <dgm:t>
        <a:bodyPr/>
        <a:lstStyle/>
        <a:p>
          <a:endParaRPr lang="en-ZA"/>
        </a:p>
      </dgm:t>
    </dgm:pt>
    <dgm:pt modelId="{71AC04EE-7D5E-4279-96A2-133D59C1ADB3}" type="sibTrans" cxnId="{5E7E66F3-886E-40EC-854B-4A88BBFE5C68}">
      <dgm:prSet custT="1"/>
      <dgm:spPr/>
      <dgm:t>
        <a:bodyPr/>
        <a:lstStyle/>
        <a:p>
          <a:r>
            <a:rPr lang="en-ZA" sz="1600" dirty="0"/>
            <a:t>Corruption</a:t>
          </a:r>
        </a:p>
      </dgm:t>
    </dgm:pt>
    <dgm:pt modelId="{9B760F16-C1F1-4A9B-AB31-BE619A778194}">
      <dgm:prSet phldrT="[Text]" custT="1"/>
      <dgm:spPr/>
      <dgm:t>
        <a:bodyPr/>
        <a:lstStyle/>
        <a:p>
          <a:r>
            <a:rPr lang="en-ZA" sz="1600" dirty="0"/>
            <a:t>Who do we serve?</a:t>
          </a:r>
        </a:p>
      </dgm:t>
    </dgm:pt>
    <dgm:pt modelId="{124146AB-A391-42BE-BC10-457A5C515A7F}" type="parTrans" cxnId="{A9513A49-C43B-4FCA-B7A5-89215FDBF985}">
      <dgm:prSet/>
      <dgm:spPr/>
      <dgm:t>
        <a:bodyPr/>
        <a:lstStyle/>
        <a:p>
          <a:endParaRPr lang="en-ZA"/>
        </a:p>
      </dgm:t>
    </dgm:pt>
    <dgm:pt modelId="{55C902F4-1C4C-42C9-A3B8-43F9DBF959B3}" type="sibTrans" cxnId="{A9513A49-C43B-4FCA-B7A5-89215FDBF985}">
      <dgm:prSet custT="1"/>
      <dgm:spPr/>
      <dgm:t>
        <a:bodyPr/>
        <a:lstStyle/>
        <a:p>
          <a:r>
            <a:rPr lang="en-ZA" sz="1200" dirty="0"/>
            <a:t>Payment administration</a:t>
          </a:r>
        </a:p>
      </dgm:t>
    </dgm:pt>
    <dgm:pt modelId="{49F16DC8-3466-4603-8333-D8C9B3B468B8}">
      <dgm:prSet phldrT="[Text]" custT="1"/>
      <dgm:spPr/>
      <dgm:t>
        <a:bodyPr/>
        <a:lstStyle/>
        <a:p>
          <a:r>
            <a:rPr lang="en-ZA" sz="1400" dirty="0"/>
            <a:t>What determines policy?</a:t>
          </a:r>
        </a:p>
      </dgm:t>
    </dgm:pt>
    <dgm:pt modelId="{99672880-B8CB-4372-B5FA-22F81CCAE9E4}" type="parTrans" cxnId="{82AE7E58-634A-4F7D-B9CE-74701B310240}">
      <dgm:prSet/>
      <dgm:spPr/>
      <dgm:t>
        <a:bodyPr/>
        <a:lstStyle/>
        <a:p>
          <a:endParaRPr lang="en-ZA"/>
        </a:p>
      </dgm:t>
    </dgm:pt>
    <dgm:pt modelId="{F03C2DCF-29B0-4CE1-9FE6-A0F586D1AA2C}" type="sibTrans" cxnId="{82AE7E58-634A-4F7D-B9CE-74701B310240}">
      <dgm:prSet custT="1"/>
      <dgm:spPr/>
      <dgm:t>
        <a:bodyPr/>
        <a:lstStyle/>
        <a:p>
          <a:r>
            <a:rPr lang="en-ZA" sz="1600" dirty="0"/>
            <a:t>Common purpose</a:t>
          </a:r>
        </a:p>
      </dgm:t>
    </dgm:pt>
    <dgm:pt modelId="{0EF744BF-CED8-4FE0-A341-73B1F216A113}">
      <dgm:prSet phldrT="[Text]" custT="1"/>
      <dgm:spPr/>
      <dgm:t>
        <a:bodyPr/>
        <a:lstStyle/>
        <a:p>
          <a:r>
            <a:rPr lang="en-ZA" sz="1600" dirty="0"/>
            <a:t>Opportunity</a:t>
          </a:r>
        </a:p>
      </dgm:t>
    </dgm:pt>
    <dgm:pt modelId="{79BFEBFC-8362-4120-AE86-FEA890966684}" type="parTrans" cxnId="{22D15CD5-B263-499F-B9BA-349B09E242A1}">
      <dgm:prSet/>
      <dgm:spPr/>
      <dgm:t>
        <a:bodyPr/>
        <a:lstStyle/>
        <a:p>
          <a:endParaRPr lang="en-ZA"/>
        </a:p>
      </dgm:t>
    </dgm:pt>
    <dgm:pt modelId="{B781222D-8F4B-49FA-933F-0093F3F3ABA2}" type="sibTrans" cxnId="{22D15CD5-B263-499F-B9BA-349B09E242A1}">
      <dgm:prSet/>
      <dgm:spPr/>
      <dgm:t>
        <a:bodyPr/>
        <a:lstStyle/>
        <a:p>
          <a:endParaRPr lang="en-ZA"/>
        </a:p>
      </dgm:t>
    </dgm:pt>
    <dgm:pt modelId="{59B32DF9-1163-4D63-8600-F7E8E036DC01}" type="pres">
      <dgm:prSet presAssocID="{426DD291-8D78-4233-8C89-A469F471C094}" presName="Name0" presStyleCnt="0">
        <dgm:presLayoutVars>
          <dgm:chMax/>
          <dgm:chPref/>
          <dgm:dir/>
          <dgm:animLvl val="lvl"/>
        </dgm:presLayoutVars>
      </dgm:prSet>
      <dgm:spPr/>
      <dgm:t>
        <a:bodyPr/>
        <a:lstStyle/>
        <a:p>
          <a:endParaRPr lang="en-ZA"/>
        </a:p>
      </dgm:t>
    </dgm:pt>
    <dgm:pt modelId="{55F16374-AD75-4434-BDF3-41D535E41A05}" type="pres">
      <dgm:prSet presAssocID="{37BAA291-A977-48C9-97E4-434BCD5CC8C9}" presName="composite" presStyleCnt="0"/>
      <dgm:spPr/>
    </dgm:pt>
    <dgm:pt modelId="{5B83B7AA-B518-4F31-91EA-B4D80E521321}" type="pres">
      <dgm:prSet presAssocID="{37BAA291-A977-48C9-97E4-434BCD5CC8C9}" presName="Parent1" presStyleLbl="node1" presStyleIdx="0" presStyleCnt="6">
        <dgm:presLayoutVars>
          <dgm:chMax val="1"/>
          <dgm:chPref val="1"/>
          <dgm:bulletEnabled val="1"/>
        </dgm:presLayoutVars>
      </dgm:prSet>
      <dgm:spPr/>
      <dgm:t>
        <a:bodyPr/>
        <a:lstStyle/>
        <a:p>
          <a:endParaRPr lang="en-ZA"/>
        </a:p>
      </dgm:t>
    </dgm:pt>
    <dgm:pt modelId="{2C6119D2-6E90-446B-B58E-E4430497F4A1}" type="pres">
      <dgm:prSet presAssocID="{37BAA291-A977-48C9-97E4-434BCD5CC8C9}" presName="Childtext1" presStyleLbl="revTx" presStyleIdx="0" presStyleCnt="3">
        <dgm:presLayoutVars>
          <dgm:chMax val="0"/>
          <dgm:chPref val="0"/>
          <dgm:bulletEnabled val="1"/>
        </dgm:presLayoutVars>
      </dgm:prSet>
      <dgm:spPr/>
    </dgm:pt>
    <dgm:pt modelId="{CAFF5EA8-614A-4812-B7E3-BE939F940F34}" type="pres">
      <dgm:prSet presAssocID="{37BAA291-A977-48C9-97E4-434BCD5CC8C9}" presName="BalanceSpacing" presStyleCnt="0"/>
      <dgm:spPr/>
    </dgm:pt>
    <dgm:pt modelId="{BD301946-59BD-41F8-A598-C498B38FC958}" type="pres">
      <dgm:prSet presAssocID="{37BAA291-A977-48C9-97E4-434BCD5CC8C9}" presName="BalanceSpacing1" presStyleCnt="0"/>
      <dgm:spPr/>
    </dgm:pt>
    <dgm:pt modelId="{6C6C82FC-03B9-4CC0-A248-D2B3F55F4213}" type="pres">
      <dgm:prSet presAssocID="{71AC04EE-7D5E-4279-96A2-133D59C1ADB3}" presName="Accent1Text" presStyleLbl="node1" presStyleIdx="1" presStyleCnt="6"/>
      <dgm:spPr/>
      <dgm:t>
        <a:bodyPr/>
        <a:lstStyle/>
        <a:p>
          <a:endParaRPr lang="en-ZA"/>
        </a:p>
      </dgm:t>
    </dgm:pt>
    <dgm:pt modelId="{8BE2FD48-41C4-45F4-B1F9-D086BC4FD380}" type="pres">
      <dgm:prSet presAssocID="{71AC04EE-7D5E-4279-96A2-133D59C1ADB3}" presName="spaceBetweenRectangles" presStyleCnt="0"/>
      <dgm:spPr/>
    </dgm:pt>
    <dgm:pt modelId="{9064345A-604F-47FE-95EA-12AF5CA3D878}" type="pres">
      <dgm:prSet presAssocID="{9B760F16-C1F1-4A9B-AB31-BE619A778194}" presName="composite" presStyleCnt="0"/>
      <dgm:spPr/>
    </dgm:pt>
    <dgm:pt modelId="{65FED0C3-2F35-411E-8384-70280FD6B789}" type="pres">
      <dgm:prSet presAssocID="{9B760F16-C1F1-4A9B-AB31-BE619A778194}" presName="Parent1" presStyleLbl="node1" presStyleIdx="2" presStyleCnt="6">
        <dgm:presLayoutVars>
          <dgm:chMax val="1"/>
          <dgm:chPref val="1"/>
          <dgm:bulletEnabled val="1"/>
        </dgm:presLayoutVars>
      </dgm:prSet>
      <dgm:spPr/>
      <dgm:t>
        <a:bodyPr/>
        <a:lstStyle/>
        <a:p>
          <a:endParaRPr lang="en-ZA"/>
        </a:p>
      </dgm:t>
    </dgm:pt>
    <dgm:pt modelId="{4D7CB5BC-155B-4A80-8912-C321957A5024}" type="pres">
      <dgm:prSet presAssocID="{9B760F16-C1F1-4A9B-AB31-BE619A778194}" presName="Childtext1" presStyleLbl="revTx" presStyleIdx="1" presStyleCnt="3">
        <dgm:presLayoutVars>
          <dgm:chMax val="0"/>
          <dgm:chPref val="0"/>
          <dgm:bulletEnabled val="1"/>
        </dgm:presLayoutVars>
      </dgm:prSet>
      <dgm:spPr/>
    </dgm:pt>
    <dgm:pt modelId="{B18FEDA9-A99D-42E8-8D7F-CDA0534F53A5}" type="pres">
      <dgm:prSet presAssocID="{9B760F16-C1F1-4A9B-AB31-BE619A778194}" presName="BalanceSpacing" presStyleCnt="0"/>
      <dgm:spPr/>
    </dgm:pt>
    <dgm:pt modelId="{CE3BBEF2-4E3E-409D-A07D-46C2253DA5D3}" type="pres">
      <dgm:prSet presAssocID="{9B760F16-C1F1-4A9B-AB31-BE619A778194}" presName="BalanceSpacing1" presStyleCnt="0"/>
      <dgm:spPr/>
    </dgm:pt>
    <dgm:pt modelId="{CEA78061-A797-4D85-8188-8A23BC47731F}" type="pres">
      <dgm:prSet presAssocID="{55C902F4-1C4C-42C9-A3B8-43F9DBF959B3}" presName="Accent1Text" presStyleLbl="node1" presStyleIdx="3" presStyleCnt="6"/>
      <dgm:spPr/>
      <dgm:t>
        <a:bodyPr/>
        <a:lstStyle/>
        <a:p>
          <a:endParaRPr lang="en-ZA"/>
        </a:p>
      </dgm:t>
    </dgm:pt>
    <dgm:pt modelId="{492B6DE3-2A5E-4E35-95CA-64595EEAD069}" type="pres">
      <dgm:prSet presAssocID="{55C902F4-1C4C-42C9-A3B8-43F9DBF959B3}" presName="spaceBetweenRectangles" presStyleCnt="0"/>
      <dgm:spPr/>
    </dgm:pt>
    <dgm:pt modelId="{55DD4238-0645-4B93-A4A1-0FE5EAC24BF0}" type="pres">
      <dgm:prSet presAssocID="{49F16DC8-3466-4603-8333-D8C9B3B468B8}" presName="composite" presStyleCnt="0"/>
      <dgm:spPr/>
    </dgm:pt>
    <dgm:pt modelId="{3EDD0C7C-7224-41B5-8226-2CF1CC40F989}" type="pres">
      <dgm:prSet presAssocID="{49F16DC8-3466-4603-8333-D8C9B3B468B8}" presName="Parent1" presStyleLbl="node1" presStyleIdx="4" presStyleCnt="6" custScaleX="103935" custScaleY="95875">
        <dgm:presLayoutVars>
          <dgm:chMax val="1"/>
          <dgm:chPref val="1"/>
          <dgm:bulletEnabled val="1"/>
        </dgm:presLayoutVars>
      </dgm:prSet>
      <dgm:spPr/>
      <dgm:t>
        <a:bodyPr/>
        <a:lstStyle/>
        <a:p>
          <a:endParaRPr lang="en-ZA"/>
        </a:p>
      </dgm:t>
    </dgm:pt>
    <dgm:pt modelId="{F3401F17-EEB3-458E-87CC-D42578923D75}" type="pres">
      <dgm:prSet presAssocID="{49F16DC8-3466-4603-8333-D8C9B3B468B8}" presName="Childtext1" presStyleLbl="revTx" presStyleIdx="2" presStyleCnt="3">
        <dgm:presLayoutVars>
          <dgm:chMax val="0"/>
          <dgm:chPref val="0"/>
          <dgm:bulletEnabled val="1"/>
        </dgm:presLayoutVars>
      </dgm:prSet>
      <dgm:spPr/>
      <dgm:t>
        <a:bodyPr/>
        <a:lstStyle/>
        <a:p>
          <a:endParaRPr lang="en-ZA"/>
        </a:p>
      </dgm:t>
    </dgm:pt>
    <dgm:pt modelId="{D5CE91A7-7238-4F33-BB38-F1B4E2EF25EF}" type="pres">
      <dgm:prSet presAssocID="{49F16DC8-3466-4603-8333-D8C9B3B468B8}" presName="BalanceSpacing" presStyleCnt="0"/>
      <dgm:spPr/>
    </dgm:pt>
    <dgm:pt modelId="{A969425C-554B-4682-9351-B35CC84C2F2E}" type="pres">
      <dgm:prSet presAssocID="{49F16DC8-3466-4603-8333-D8C9B3B468B8}" presName="BalanceSpacing1" presStyleCnt="0"/>
      <dgm:spPr/>
    </dgm:pt>
    <dgm:pt modelId="{CE103E89-5623-4806-A619-40E70F568626}" type="pres">
      <dgm:prSet presAssocID="{F03C2DCF-29B0-4CE1-9FE6-A0F586D1AA2C}" presName="Accent1Text" presStyleLbl="node1" presStyleIdx="5" presStyleCnt="6"/>
      <dgm:spPr/>
      <dgm:t>
        <a:bodyPr/>
        <a:lstStyle/>
        <a:p>
          <a:endParaRPr lang="en-ZA"/>
        </a:p>
      </dgm:t>
    </dgm:pt>
  </dgm:ptLst>
  <dgm:cxnLst>
    <dgm:cxn modelId="{A9513A49-C43B-4FCA-B7A5-89215FDBF985}" srcId="{426DD291-8D78-4233-8C89-A469F471C094}" destId="{9B760F16-C1F1-4A9B-AB31-BE619A778194}" srcOrd="1" destOrd="0" parTransId="{124146AB-A391-42BE-BC10-457A5C515A7F}" sibTransId="{55C902F4-1C4C-42C9-A3B8-43F9DBF959B3}"/>
    <dgm:cxn modelId="{D7DE5237-4A91-410E-A41C-8A46EBDFEF94}" type="presOf" srcId="{55C902F4-1C4C-42C9-A3B8-43F9DBF959B3}" destId="{CEA78061-A797-4D85-8188-8A23BC47731F}" srcOrd="0" destOrd="0" presId="urn:microsoft.com/office/officeart/2008/layout/AlternatingHexagons"/>
    <dgm:cxn modelId="{5E7E66F3-886E-40EC-854B-4A88BBFE5C68}" srcId="{426DD291-8D78-4233-8C89-A469F471C094}" destId="{37BAA291-A977-48C9-97E4-434BCD5CC8C9}" srcOrd="0" destOrd="0" parTransId="{5C629D9F-AC3E-4BB2-AEB0-B803D4463100}" sibTransId="{71AC04EE-7D5E-4279-96A2-133D59C1ADB3}"/>
    <dgm:cxn modelId="{82AE7E58-634A-4F7D-B9CE-74701B310240}" srcId="{426DD291-8D78-4233-8C89-A469F471C094}" destId="{49F16DC8-3466-4603-8333-D8C9B3B468B8}" srcOrd="2" destOrd="0" parTransId="{99672880-B8CB-4372-B5FA-22F81CCAE9E4}" sibTransId="{F03C2DCF-29B0-4CE1-9FE6-A0F586D1AA2C}"/>
    <dgm:cxn modelId="{A368B8C8-F275-4B3B-8C45-0C8188DDAABF}" type="presOf" srcId="{49F16DC8-3466-4603-8333-D8C9B3B468B8}" destId="{3EDD0C7C-7224-41B5-8226-2CF1CC40F989}" srcOrd="0" destOrd="0" presId="urn:microsoft.com/office/officeart/2008/layout/AlternatingHexagons"/>
    <dgm:cxn modelId="{F568DD79-791F-4DB3-9C50-C9E1EAFEBAB3}" type="presOf" srcId="{9B760F16-C1F1-4A9B-AB31-BE619A778194}" destId="{65FED0C3-2F35-411E-8384-70280FD6B789}" srcOrd="0" destOrd="0" presId="urn:microsoft.com/office/officeart/2008/layout/AlternatingHexagons"/>
    <dgm:cxn modelId="{5DEAC713-9766-4DE2-8BE4-377BB14EFA55}" type="presOf" srcId="{71AC04EE-7D5E-4279-96A2-133D59C1ADB3}" destId="{6C6C82FC-03B9-4CC0-A248-D2B3F55F4213}" srcOrd="0" destOrd="0" presId="urn:microsoft.com/office/officeart/2008/layout/AlternatingHexagons"/>
    <dgm:cxn modelId="{4527192E-B8E9-49F7-88D2-0C0C2D925035}" type="presOf" srcId="{F03C2DCF-29B0-4CE1-9FE6-A0F586D1AA2C}" destId="{CE103E89-5623-4806-A619-40E70F568626}" srcOrd="0" destOrd="0" presId="urn:microsoft.com/office/officeart/2008/layout/AlternatingHexagons"/>
    <dgm:cxn modelId="{AFE49B63-9630-422B-A6CE-D3926F5BBDF1}" type="presOf" srcId="{426DD291-8D78-4233-8C89-A469F471C094}" destId="{59B32DF9-1163-4D63-8600-F7E8E036DC01}" srcOrd="0" destOrd="0" presId="urn:microsoft.com/office/officeart/2008/layout/AlternatingHexagons"/>
    <dgm:cxn modelId="{22D15CD5-B263-499F-B9BA-349B09E242A1}" srcId="{49F16DC8-3466-4603-8333-D8C9B3B468B8}" destId="{0EF744BF-CED8-4FE0-A341-73B1F216A113}" srcOrd="0" destOrd="0" parTransId="{79BFEBFC-8362-4120-AE86-FEA890966684}" sibTransId="{B781222D-8F4B-49FA-933F-0093F3F3ABA2}"/>
    <dgm:cxn modelId="{AA76CE5C-7042-4829-9DA4-4DAE45C5A18A}" type="presOf" srcId="{0EF744BF-CED8-4FE0-A341-73B1F216A113}" destId="{F3401F17-EEB3-458E-87CC-D42578923D75}" srcOrd="0" destOrd="0" presId="urn:microsoft.com/office/officeart/2008/layout/AlternatingHexagons"/>
    <dgm:cxn modelId="{DD7BD9F7-4A71-4525-A147-8573655B6A00}" type="presOf" srcId="{37BAA291-A977-48C9-97E4-434BCD5CC8C9}" destId="{5B83B7AA-B518-4F31-91EA-B4D80E521321}" srcOrd="0" destOrd="0" presId="urn:microsoft.com/office/officeart/2008/layout/AlternatingHexagons"/>
    <dgm:cxn modelId="{48648BB2-A48A-4F10-A9A7-A2B882BDBF86}" type="presParOf" srcId="{59B32DF9-1163-4D63-8600-F7E8E036DC01}" destId="{55F16374-AD75-4434-BDF3-41D535E41A05}" srcOrd="0" destOrd="0" presId="urn:microsoft.com/office/officeart/2008/layout/AlternatingHexagons"/>
    <dgm:cxn modelId="{CE6BCEA7-DE52-4219-B4DB-9F3454BBDF86}" type="presParOf" srcId="{55F16374-AD75-4434-BDF3-41D535E41A05}" destId="{5B83B7AA-B518-4F31-91EA-B4D80E521321}" srcOrd="0" destOrd="0" presId="urn:microsoft.com/office/officeart/2008/layout/AlternatingHexagons"/>
    <dgm:cxn modelId="{CEE86041-A4D6-4A31-9934-12A65F03255B}" type="presParOf" srcId="{55F16374-AD75-4434-BDF3-41D535E41A05}" destId="{2C6119D2-6E90-446B-B58E-E4430497F4A1}" srcOrd="1" destOrd="0" presId="urn:microsoft.com/office/officeart/2008/layout/AlternatingHexagons"/>
    <dgm:cxn modelId="{6198DCCB-3E2C-4B96-824F-D8C9B9DD1BC7}" type="presParOf" srcId="{55F16374-AD75-4434-BDF3-41D535E41A05}" destId="{CAFF5EA8-614A-4812-B7E3-BE939F940F34}" srcOrd="2" destOrd="0" presId="urn:microsoft.com/office/officeart/2008/layout/AlternatingHexagons"/>
    <dgm:cxn modelId="{C6C6F73D-2274-4AE9-A172-8F692397AE4A}" type="presParOf" srcId="{55F16374-AD75-4434-BDF3-41D535E41A05}" destId="{BD301946-59BD-41F8-A598-C498B38FC958}" srcOrd="3" destOrd="0" presId="urn:microsoft.com/office/officeart/2008/layout/AlternatingHexagons"/>
    <dgm:cxn modelId="{BA51AEB4-48F5-4F8E-8207-5CEF479FA2B6}" type="presParOf" srcId="{55F16374-AD75-4434-BDF3-41D535E41A05}" destId="{6C6C82FC-03B9-4CC0-A248-D2B3F55F4213}" srcOrd="4" destOrd="0" presId="urn:microsoft.com/office/officeart/2008/layout/AlternatingHexagons"/>
    <dgm:cxn modelId="{182D38FB-4337-4FB6-880C-50E3A5E0AE03}" type="presParOf" srcId="{59B32DF9-1163-4D63-8600-F7E8E036DC01}" destId="{8BE2FD48-41C4-45F4-B1F9-D086BC4FD380}" srcOrd="1" destOrd="0" presId="urn:microsoft.com/office/officeart/2008/layout/AlternatingHexagons"/>
    <dgm:cxn modelId="{1EA3CBC1-5423-4E05-B57F-789FB3F63CB6}" type="presParOf" srcId="{59B32DF9-1163-4D63-8600-F7E8E036DC01}" destId="{9064345A-604F-47FE-95EA-12AF5CA3D878}" srcOrd="2" destOrd="0" presId="urn:microsoft.com/office/officeart/2008/layout/AlternatingHexagons"/>
    <dgm:cxn modelId="{E17FA12F-97B0-4595-A935-A87C8335F05E}" type="presParOf" srcId="{9064345A-604F-47FE-95EA-12AF5CA3D878}" destId="{65FED0C3-2F35-411E-8384-70280FD6B789}" srcOrd="0" destOrd="0" presId="urn:microsoft.com/office/officeart/2008/layout/AlternatingHexagons"/>
    <dgm:cxn modelId="{69653740-1F1E-4EBE-903A-AADFCCEE0E61}" type="presParOf" srcId="{9064345A-604F-47FE-95EA-12AF5CA3D878}" destId="{4D7CB5BC-155B-4A80-8912-C321957A5024}" srcOrd="1" destOrd="0" presId="urn:microsoft.com/office/officeart/2008/layout/AlternatingHexagons"/>
    <dgm:cxn modelId="{C78906AD-EB83-436F-A6F4-592C4C61FC08}" type="presParOf" srcId="{9064345A-604F-47FE-95EA-12AF5CA3D878}" destId="{B18FEDA9-A99D-42E8-8D7F-CDA0534F53A5}" srcOrd="2" destOrd="0" presId="urn:microsoft.com/office/officeart/2008/layout/AlternatingHexagons"/>
    <dgm:cxn modelId="{C82A6AF7-B393-405B-9B63-D377FFADFA93}" type="presParOf" srcId="{9064345A-604F-47FE-95EA-12AF5CA3D878}" destId="{CE3BBEF2-4E3E-409D-A07D-46C2253DA5D3}" srcOrd="3" destOrd="0" presId="urn:microsoft.com/office/officeart/2008/layout/AlternatingHexagons"/>
    <dgm:cxn modelId="{3BA30E6B-FF63-4739-B89C-10CA58B5F228}" type="presParOf" srcId="{9064345A-604F-47FE-95EA-12AF5CA3D878}" destId="{CEA78061-A797-4D85-8188-8A23BC47731F}" srcOrd="4" destOrd="0" presId="urn:microsoft.com/office/officeart/2008/layout/AlternatingHexagons"/>
    <dgm:cxn modelId="{8E4E1700-56A3-490F-AD83-92AC24AE419A}" type="presParOf" srcId="{59B32DF9-1163-4D63-8600-F7E8E036DC01}" destId="{492B6DE3-2A5E-4E35-95CA-64595EEAD069}" srcOrd="3" destOrd="0" presId="urn:microsoft.com/office/officeart/2008/layout/AlternatingHexagons"/>
    <dgm:cxn modelId="{923A2208-4FFA-4053-9C67-83C0A63158F2}" type="presParOf" srcId="{59B32DF9-1163-4D63-8600-F7E8E036DC01}" destId="{55DD4238-0645-4B93-A4A1-0FE5EAC24BF0}" srcOrd="4" destOrd="0" presId="urn:microsoft.com/office/officeart/2008/layout/AlternatingHexagons"/>
    <dgm:cxn modelId="{C81DBEF3-BEC2-4052-B5FF-AC2B812E789C}" type="presParOf" srcId="{55DD4238-0645-4B93-A4A1-0FE5EAC24BF0}" destId="{3EDD0C7C-7224-41B5-8226-2CF1CC40F989}" srcOrd="0" destOrd="0" presId="urn:microsoft.com/office/officeart/2008/layout/AlternatingHexagons"/>
    <dgm:cxn modelId="{9B074DB2-D666-4489-89CB-B80E143645F4}" type="presParOf" srcId="{55DD4238-0645-4B93-A4A1-0FE5EAC24BF0}" destId="{F3401F17-EEB3-458E-87CC-D42578923D75}" srcOrd="1" destOrd="0" presId="urn:microsoft.com/office/officeart/2008/layout/AlternatingHexagons"/>
    <dgm:cxn modelId="{BFB62188-5D3C-4EF1-A4F0-EF66D7A3E704}" type="presParOf" srcId="{55DD4238-0645-4B93-A4A1-0FE5EAC24BF0}" destId="{D5CE91A7-7238-4F33-BB38-F1B4E2EF25EF}" srcOrd="2" destOrd="0" presId="urn:microsoft.com/office/officeart/2008/layout/AlternatingHexagons"/>
    <dgm:cxn modelId="{F3CC5C7B-20E5-4F1F-8DE4-186DFEA3DF31}" type="presParOf" srcId="{55DD4238-0645-4B93-A4A1-0FE5EAC24BF0}" destId="{A969425C-554B-4682-9351-B35CC84C2F2E}" srcOrd="3" destOrd="0" presId="urn:microsoft.com/office/officeart/2008/layout/AlternatingHexagons"/>
    <dgm:cxn modelId="{55C9CCB4-D28C-4168-AFC6-DAE2EC0CCFB1}" type="presParOf" srcId="{55DD4238-0645-4B93-A4A1-0FE5EAC24BF0}" destId="{CE103E89-5623-4806-A619-40E70F568626}"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E75BAD-F9FB-48EC-8C4B-F1A7E3BF60AA}" type="doc">
      <dgm:prSet loTypeId="urn:microsoft.com/office/officeart/2008/layout/AlternatingHexagons" loCatId="list" qsTypeId="urn:microsoft.com/office/officeart/2005/8/quickstyle/simple1" qsCatId="simple" csTypeId="urn:microsoft.com/office/officeart/2005/8/colors/accent0_1" csCatId="mainScheme" phldr="1"/>
      <dgm:spPr/>
      <dgm:t>
        <a:bodyPr/>
        <a:lstStyle/>
        <a:p>
          <a:endParaRPr lang="en-ZA"/>
        </a:p>
      </dgm:t>
    </dgm:pt>
    <dgm:pt modelId="{0467A460-BB8F-4458-87AF-B5F8F150828F}">
      <dgm:prSet phldrT="[Text]" custT="1"/>
      <dgm:spPr/>
      <dgm:t>
        <a:bodyPr/>
        <a:lstStyle/>
        <a:p>
          <a:r>
            <a:rPr lang="en-ZA" sz="1600" dirty="0"/>
            <a:t>Is there a SH industry/sector?</a:t>
          </a:r>
        </a:p>
      </dgm:t>
    </dgm:pt>
    <dgm:pt modelId="{68D08E37-0A5B-4EE4-98A2-C780BFA6ADF0}" type="parTrans" cxnId="{CC7D5D74-8863-492D-896E-CD7C9ACFF78A}">
      <dgm:prSet/>
      <dgm:spPr/>
      <dgm:t>
        <a:bodyPr/>
        <a:lstStyle/>
        <a:p>
          <a:endParaRPr lang="en-ZA"/>
        </a:p>
      </dgm:t>
    </dgm:pt>
    <dgm:pt modelId="{E3CB2612-DC84-426C-90E7-465E050D6898}" type="sibTrans" cxnId="{CC7D5D74-8863-492D-896E-CD7C9ACFF78A}">
      <dgm:prSet custT="1"/>
      <dgm:spPr/>
      <dgm:t>
        <a:bodyPr/>
        <a:lstStyle/>
        <a:p>
          <a:r>
            <a:rPr lang="en-ZA" sz="1200" dirty="0"/>
            <a:t>Institutional arrangements</a:t>
          </a:r>
        </a:p>
      </dgm:t>
    </dgm:pt>
    <dgm:pt modelId="{DCA1854A-0F52-4CAA-9C96-F4B7D201D455}">
      <dgm:prSet phldrT="[Text]" custT="1"/>
      <dgm:spPr/>
      <dgm:t>
        <a:bodyPr/>
        <a:lstStyle/>
        <a:p>
          <a:r>
            <a:rPr lang="en-ZA" sz="1600" dirty="0"/>
            <a:t>Public interest</a:t>
          </a:r>
        </a:p>
      </dgm:t>
    </dgm:pt>
    <dgm:pt modelId="{1CB54B84-BE99-4C62-9514-4B3A03D282D6}" type="parTrans" cxnId="{8203D9A8-E18B-473B-9765-672939588F9A}">
      <dgm:prSet/>
      <dgm:spPr/>
      <dgm:t>
        <a:bodyPr/>
        <a:lstStyle/>
        <a:p>
          <a:endParaRPr lang="en-ZA"/>
        </a:p>
      </dgm:t>
    </dgm:pt>
    <dgm:pt modelId="{D5B37955-78D1-47BA-8679-3A4C5F50A1E3}" type="sibTrans" cxnId="{8203D9A8-E18B-473B-9765-672939588F9A}">
      <dgm:prSet/>
      <dgm:spPr/>
      <dgm:t>
        <a:bodyPr/>
        <a:lstStyle/>
        <a:p>
          <a:r>
            <a:rPr lang="en-ZA" dirty="0"/>
            <a:t>Reliable and predictable systems</a:t>
          </a:r>
        </a:p>
      </dgm:t>
    </dgm:pt>
    <dgm:pt modelId="{7DEF7DF3-3D15-4B07-ABBB-16512048DC4C}">
      <dgm:prSet phldrT="[Text]" custT="1"/>
      <dgm:spPr/>
      <dgm:t>
        <a:bodyPr/>
        <a:lstStyle/>
        <a:p>
          <a:r>
            <a:rPr lang="en-ZA" sz="1800" dirty="0"/>
            <a:t>SHRA or </a:t>
          </a:r>
        </a:p>
        <a:p>
          <a:r>
            <a:rPr lang="en-ZA" sz="1800" dirty="0" err="1"/>
            <a:t>shRa</a:t>
          </a:r>
          <a:r>
            <a:rPr lang="en-ZA" sz="1800" dirty="0"/>
            <a:t> or </a:t>
          </a:r>
        </a:p>
        <a:p>
          <a:r>
            <a:rPr lang="en-ZA" sz="1800" dirty="0" err="1"/>
            <a:t>sHra</a:t>
          </a:r>
          <a:endParaRPr lang="en-ZA" sz="1800" dirty="0"/>
        </a:p>
      </dgm:t>
    </dgm:pt>
    <dgm:pt modelId="{F364E9D3-D61F-49EF-B6FD-D2DB0067C72B}" type="parTrans" cxnId="{1D328921-D6D2-4917-9284-EF701A920069}">
      <dgm:prSet/>
      <dgm:spPr/>
      <dgm:t>
        <a:bodyPr/>
        <a:lstStyle/>
        <a:p>
          <a:endParaRPr lang="en-ZA"/>
        </a:p>
      </dgm:t>
    </dgm:pt>
    <dgm:pt modelId="{89184192-E101-40FB-A032-02644FBCC342}" type="sibTrans" cxnId="{1D328921-D6D2-4917-9284-EF701A920069}">
      <dgm:prSet custT="1"/>
      <dgm:spPr/>
      <dgm:t>
        <a:bodyPr/>
        <a:lstStyle/>
        <a:p>
          <a:r>
            <a:rPr lang="en-ZA" sz="1600" dirty="0"/>
            <a:t>Future vision</a:t>
          </a:r>
        </a:p>
      </dgm:t>
    </dgm:pt>
    <dgm:pt modelId="{6EFD953C-F555-42AF-B425-7C684565AAC2}">
      <dgm:prSet phldrT="[Text]" phldr="1"/>
      <dgm:spPr/>
      <dgm:t>
        <a:bodyPr/>
        <a:lstStyle/>
        <a:p>
          <a:endParaRPr lang="en-ZA" dirty="0"/>
        </a:p>
      </dgm:t>
    </dgm:pt>
    <dgm:pt modelId="{0A14BB57-0FBD-4C30-983C-86BB9DA40FCA}" type="sibTrans" cxnId="{C7E76DBA-DEC3-4880-9C84-33E96C79770E}">
      <dgm:prSet/>
      <dgm:spPr/>
      <dgm:t>
        <a:bodyPr/>
        <a:lstStyle/>
        <a:p>
          <a:endParaRPr lang="en-ZA"/>
        </a:p>
      </dgm:t>
    </dgm:pt>
    <dgm:pt modelId="{4BBE9E20-6596-4C5F-A80E-87353B22A8AA}" type="parTrans" cxnId="{C7E76DBA-DEC3-4880-9C84-33E96C79770E}">
      <dgm:prSet/>
      <dgm:spPr/>
      <dgm:t>
        <a:bodyPr/>
        <a:lstStyle/>
        <a:p>
          <a:endParaRPr lang="en-ZA"/>
        </a:p>
      </dgm:t>
    </dgm:pt>
    <dgm:pt modelId="{0FD31B1D-9786-45E1-8A7B-B1AEB7867937}" type="pres">
      <dgm:prSet presAssocID="{86E75BAD-F9FB-48EC-8C4B-F1A7E3BF60AA}" presName="Name0" presStyleCnt="0">
        <dgm:presLayoutVars>
          <dgm:chMax/>
          <dgm:chPref/>
          <dgm:dir/>
          <dgm:animLvl val="lvl"/>
        </dgm:presLayoutVars>
      </dgm:prSet>
      <dgm:spPr/>
      <dgm:t>
        <a:bodyPr/>
        <a:lstStyle/>
        <a:p>
          <a:endParaRPr lang="en-ZA"/>
        </a:p>
      </dgm:t>
    </dgm:pt>
    <dgm:pt modelId="{A1CE6B5F-43AC-4924-B28D-F1BD64ADA823}" type="pres">
      <dgm:prSet presAssocID="{0467A460-BB8F-4458-87AF-B5F8F150828F}" presName="composite" presStyleCnt="0"/>
      <dgm:spPr/>
    </dgm:pt>
    <dgm:pt modelId="{33AE0FC3-F100-4B5D-A5EB-661DFD12503E}" type="pres">
      <dgm:prSet presAssocID="{0467A460-BB8F-4458-87AF-B5F8F150828F}" presName="Parent1" presStyleLbl="node1" presStyleIdx="0" presStyleCnt="6">
        <dgm:presLayoutVars>
          <dgm:chMax val="1"/>
          <dgm:chPref val="1"/>
          <dgm:bulletEnabled val="1"/>
        </dgm:presLayoutVars>
      </dgm:prSet>
      <dgm:spPr/>
      <dgm:t>
        <a:bodyPr/>
        <a:lstStyle/>
        <a:p>
          <a:endParaRPr lang="en-ZA"/>
        </a:p>
      </dgm:t>
    </dgm:pt>
    <dgm:pt modelId="{0321CDD5-E31D-459F-AD04-00BB91B02C3B}" type="pres">
      <dgm:prSet presAssocID="{0467A460-BB8F-4458-87AF-B5F8F150828F}" presName="Childtext1" presStyleLbl="revTx" presStyleIdx="0" presStyleCnt="3">
        <dgm:presLayoutVars>
          <dgm:chMax val="0"/>
          <dgm:chPref val="0"/>
          <dgm:bulletEnabled val="1"/>
        </dgm:presLayoutVars>
      </dgm:prSet>
      <dgm:spPr/>
    </dgm:pt>
    <dgm:pt modelId="{28D37C12-D3DE-4FA1-A332-134E6880ED4A}" type="pres">
      <dgm:prSet presAssocID="{0467A460-BB8F-4458-87AF-B5F8F150828F}" presName="BalanceSpacing" presStyleCnt="0"/>
      <dgm:spPr/>
    </dgm:pt>
    <dgm:pt modelId="{14A7EFCC-E403-43DF-92B5-46440F170B12}" type="pres">
      <dgm:prSet presAssocID="{0467A460-BB8F-4458-87AF-B5F8F150828F}" presName="BalanceSpacing1" presStyleCnt="0"/>
      <dgm:spPr/>
    </dgm:pt>
    <dgm:pt modelId="{4B398464-DCDB-4132-9655-53E20AD7D3D6}" type="pres">
      <dgm:prSet presAssocID="{E3CB2612-DC84-426C-90E7-465E050D6898}" presName="Accent1Text" presStyleLbl="node1" presStyleIdx="1" presStyleCnt="6"/>
      <dgm:spPr/>
      <dgm:t>
        <a:bodyPr/>
        <a:lstStyle/>
        <a:p>
          <a:endParaRPr lang="en-ZA"/>
        </a:p>
      </dgm:t>
    </dgm:pt>
    <dgm:pt modelId="{2F182197-CCC2-460D-9196-E3D8E9324F08}" type="pres">
      <dgm:prSet presAssocID="{E3CB2612-DC84-426C-90E7-465E050D6898}" presName="spaceBetweenRectangles" presStyleCnt="0"/>
      <dgm:spPr/>
    </dgm:pt>
    <dgm:pt modelId="{FB197A8E-5DC4-4496-A0C5-8AA1BD62FA94}" type="pres">
      <dgm:prSet presAssocID="{DCA1854A-0F52-4CAA-9C96-F4B7D201D455}" presName="composite" presStyleCnt="0"/>
      <dgm:spPr/>
    </dgm:pt>
    <dgm:pt modelId="{051B1349-F159-48C4-AF78-FC4160E640CC}" type="pres">
      <dgm:prSet presAssocID="{DCA1854A-0F52-4CAA-9C96-F4B7D201D455}" presName="Parent1" presStyleLbl="node1" presStyleIdx="2" presStyleCnt="6">
        <dgm:presLayoutVars>
          <dgm:chMax val="1"/>
          <dgm:chPref val="1"/>
          <dgm:bulletEnabled val="1"/>
        </dgm:presLayoutVars>
      </dgm:prSet>
      <dgm:spPr/>
      <dgm:t>
        <a:bodyPr/>
        <a:lstStyle/>
        <a:p>
          <a:endParaRPr lang="en-ZA"/>
        </a:p>
      </dgm:t>
    </dgm:pt>
    <dgm:pt modelId="{F8283168-1D31-422B-B3B2-675DBB44328D}" type="pres">
      <dgm:prSet presAssocID="{DCA1854A-0F52-4CAA-9C96-F4B7D201D455}" presName="Childtext1" presStyleLbl="revTx" presStyleIdx="1" presStyleCnt="3">
        <dgm:presLayoutVars>
          <dgm:chMax val="0"/>
          <dgm:chPref val="0"/>
          <dgm:bulletEnabled val="1"/>
        </dgm:presLayoutVars>
      </dgm:prSet>
      <dgm:spPr/>
      <dgm:t>
        <a:bodyPr/>
        <a:lstStyle/>
        <a:p>
          <a:endParaRPr lang="en-ZA"/>
        </a:p>
      </dgm:t>
    </dgm:pt>
    <dgm:pt modelId="{99ECA6F4-760A-46AA-A1C9-5BC998B68AA4}" type="pres">
      <dgm:prSet presAssocID="{DCA1854A-0F52-4CAA-9C96-F4B7D201D455}" presName="BalanceSpacing" presStyleCnt="0"/>
      <dgm:spPr/>
    </dgm:pt>
    <dgm:pt modelId="{6BCB7FCD-E149-402E-96EF-35565F0E2240}" type="pres">
      <dgm:prSet presAssocID="{DCA1854A-0F52-4CAA-9C96-F4B7D201D455}" presName="BalanceSpacing1" presStyleCnt="0"/>
      <dgm:spPr/>
    </dgm:pt>
    <dgm:pt modelId="{9045A6C3-7192-4BF5-B803-69D95731D9D0}" type="pres">
      <dgm:prSet presAssocID="{D5B37955-78D1-47BA-8679-3A4C5F50A1E3}" presName="Accent1Text" presStyleLbl="node1" presStyleIdx="3" presStyleCnt="6"/>
      <dgm:spPr/>
      <dgm:t>
        <a:bodyPr/>
        <a:lstStyle/>
        <a:p>
          <a:endParaRPr lang="en-ZA"/>
        </a:p>
      </dgm:t>
    </dgm:pt>
    <dgm:pt modelId="{DF112357-1E7A-4DCB-B174-8DD246059410}" type="pres">
      <dgm:prSet presAssocID="{D5B37955-78D1-47BA-8679-3A4C5F50A1E3}" presName="spaceBetweenRectangles" presStyleCnt="0"/>
      <dgm:spPr/>
    </dgm:pt>
    <dgm:pt modelId="{30A5C224-D0E5-4B98-AADF-5B802510E38A}" type="pres">
      <dgm:prSet presAssocID="{7DEF7DF3-3D15-4B07-ABBB-16512048DC4C}" presName="composite" presStyleCnt="0"/>
      <dgm:spPr/>
    </dgm:pt>
    <dgm:pt modelId="{ED1F907E-1A23-4C63-9A24-EB3148CA02C7}" type="pres">
      <dgm:prSet presAssocID="{7DEF7DF3-3D15-4B07-ABBB-16512048DC4C}" presName="Parent1" presStyleLbl="node1" presStyleIdx="4" presStyleCnt="6">
        <dgm:presLayoutVars>
          <dgm:chMax val="1"/>
          <dgm:chPref val="1"/>
          <dgm:bulletEnabled val="1"/>
        </dgm:presLayoutVars>
      </dgm:prSet>
      <dgm:spPr/>
      <dgm:t>
        <a:bodyPr/>
        <a:lstStyle/>
        <a:p>
          <a:endParaRPr lang="en-ZA"/>
        </a:p>
      </dgm:t>
    </dgm:pt>
    <dgm:pt modelId="{16B004C3-E297-4CCD-9436-53E9E5ACB10E}" type="pres">
      <dgm:prSet presAssocID="{7DEF7DF3-3D15-4B07-ABBB-16512048DC4C}" presName="Childtext1" presStyleLbl="revTx" presStyleIdx="2" presStyleCnt="3">
        <dgm:presLayoutVars>
          <dgm:chMax val="0"/>
          <dgm:chPref val="0"/>
          <dgm:bulletEnabled val="1"/>
        </dgm:presLayoutVars>
      </dgm:prSet>
      <dgm:spPr/>
    </dgm:pt>
    <dgm:pt modelId="{F02E1760-7F69-4DFC-BA83-3B9AC9DE5E0A}" type="pres">
      <dgm:prSet presAssocID="{7DEF7DF3-3D15-4B07-ABBB-16512048DC4C}" presName="BalanceSpacing" presStyleCnt="0"/>
      <dgm:spPr/>
    </dgm:pt>
    <dgm:pt modelId="{4BFF99A8-E5E9-4588-B14D-3F013D2D39B2}" type="pres">
      <dgm:prSet presAssocID="{7DEF7DF3-3D15-4B07-ABBB-16512048DC4C}" presName="BalanceSpacing1" presStyleCnt="0"/>
      <dgm:spPr/>
    </dgm:pt>
    <dgm:pt modelId="{50A89FAA-7246-4252-A924-AD38A7A7C26D}" type="pres">
      <dgm:prSet presAssocID="{89184192-E101-40FB-A032-02644FBCC342}" presName="Accent1Text" presStyleLbl="node1" presStyleIdx="5" presStyleCnt="6"/>
      <dgm:spPr/>
      <dgm:t>
        <a:bodyPr/>
        <a:lstStyle/>
        <a:p>
          <a:endParaRPr lang="en-ZA"/>
        </a:p>
      </dgm:t>
    </dgm:pt>
  </dgm:ptLst>
  <dgm:cxnLst>
    <dgm:cxn modelId="{CC7D5D74-8863-492D-896E-CD7C9ACFF78A}" srcId="{86E75BAD-F9FB-48EC-8C4B-F1A7E3BF60AA}" destId="{0467A460-BB8F-4458-87AF-B5F8F150828F}" srcOrd="0" destOrd="0" parTransId="{68D08E37-0A5B-4EE4-98A2-C780BFA6ADF0}" sibTransId="{E3CB2612-DC84-426C-90E7-465E050D6898}"/>
    <dgm:cxn modelId="{A00B85DE-86C4-45B2-AEB2-915C957D7F57}" type="presOf" srcId="{86E75BAD-F9FB-48EC-8C4B-F1A7E3BF60AA}" destId="{0FD31B1D-9786-45E1-8A7B-B1AEB7867937}" srcOrd="0" destOrd="0" presId="urn:microsoft.com/office/officeart/2008/layout/AlternatingHexagons"/>
    <dgm:cxn modelId="{65846BCC-69DC-41D2-A288-104A8FC95E81}" type="presOf" srcId="{6EFD953C-F555-42AF-B425-7C684565AAC2}" destId="{F8283168-1D31-422B-B3B2-675DBB44328D}" srcOrd="0" destOrd="0" presId="urn:microsoft.com/office/officeart/2008/layout/AlternatingHexagons"/>
    <dgm:cxn modelId="{0C950179-0127-4649-830A-68AA214C1D19}" type="presOf" srcId="{7DEF7DF3-3D15-4B07-ABBB-16512048DC4C}" destId="{ED1F907E-1A23-4C63-9A24-EB3148CA02C7}" srcOrd="0" destOrd="0" presId="urn:microsoft.com/office/officeart/2008/layout/AlternatingHexagons"/>
    <dgm:cxn modelId="{C63F1339-8BFF-4071-AB76-75CF99E3A937}" type="presOf" srcId="{DCA1854A-0F52-4CAA-9C96-F4B7D201D455}" destId="{051B1349-F159-48C4-AF78-FC4160E640CC}" srcOrd="0" destOrd="0" presId="urn:microsoft.com/office/officeart/2008/layout/AlternatingHexagons"/>
    <dgm:cxn modelId="{17A299CF-C5F9-4768-816A-D899C0913100}" type="presOf" srcId="{89184192-E101-40FB-A032-02644FBCC342}" destId="{50A89FAA-7246-4252-A924-AD38A7A7C26D}" srcOrd="0" destOrd="0" presId="urn:microsoft.com/office/officeart/2008/layout/AlternatingHexagons"/>
    <dgm:cxn modelId="{1D328921-D6D2-4917-9284-EF701A920069}" srcId="{86E75BAD-F9FB-48EC-8C4B-F1A7E3BF60AA}" destId="{7DEF7DF3-3D15-4B07-ABBB-16512048DC4C}" srcOrd="2" destOrd="0" parTransId="{F364E9D3-D61F-49EF-B6FD-D2DB0067C72B}" sibTransId="{89184192-E101-40FB-A032-02644FBCC342}"/>
    <dgm:cxn modelId="{748DFA21-B366-4F98-8113-8673A4B989A8}" type="presOf" srcId="{E3CB2612-DC84-426C-90E7-465E050D6898}" destId="{4B398464-DCDB-4132-9655-53E20AD7D3D6}" srcOrd="0" destOrd="0" presId="urn:microsoft.com/office/officeart/2008/layout/AlternatingHexagons"/>
    <dgm:cxn modelId="{C7E76DBA-DEC3-4880-9C84-33E96C79770E}" srcId="{DCA1854A-0F52-4CAA-9C96-F4B7D201D455}" destId="{6EFD953C-F555-42AF-B425-7C684565AAC2}" srcOrd="0" destOrd="0" parTransId="{4BBE9E20-6596-4C5F-A80E-87353B22A8AA}" sibTransId="{0A14BB57-0FBD-4C30-983C-86BB9DA40FCA}"/>
    <dgm:cxn modelId="{BB01F57B-98F3-4328-AE17-A8CF8B7282F1}" type="presOf" srcId="{D5B37955-78D1-47BA-8679-3A4C5F50A1E3}" destId="{9045A6C3-7192-4BF5-B803-69D95731D9D0}" srcOrd="0" destOrd="0" presId="urn:microsoft.com/office/officeart/2008/layout/AlternatingHexagons"/>
    <dgm:cxn modelId="{8203D9A8-E18B-473B-9765-672939588F9A}" srcId="{86E75BAD-F9FB-48EC-8C4B-F1A7E3BF60AA}" destId="{DCA1854A-0F52-4CAA-9C96-F4B7D201D455}" srcOrd="1" destOrd="0" parTransId="{1CB54B84-BE99-4C62-9514-4B3A03D282D6}" sibTransId="{D5B37955-78D1-47BA-8679-3A4C5F50A1E3}"/>
    <dgm:cxn modelId="{D6234270-0535-4B3B-9A63-C9C9F44FCEA1}" type="presOf" srcId="{0467A460-BB8F-4458-87AF-B5F8F150828F}" destId="{33AE0FC3-F100-4B5D-A5EB-661DFD12503E}" srcOrd="0" destOrd="0" presId="urn:microsoft.com/office/officeart/2008/layout/AlternatingHexagons"/>
    <dgm:cxn modelId="{DA2461B1-59F8-43F5-B3D8-20EF7A35FFEB}" type="presParOf" srcId="{0FD31B1D-9786-45E1-8A7B-B1AEB7867937}" destId="{A1CE6B5F-43AC-4924-B28D-F1BD64ADA823}" srcOrd="0" destOrd="0" presId="urn:microsoft.com/office/officeart/2008/layout/AlternatingHexagons"/>
    <dgm:cxn modelId="{15B9B902-3D85-4F20-B7F6-5D495EB0F143}" type="presParOf" srcId="{A1CE6B5F-43AC-4924-B28D-F1BD64ADA823}" destId="{33AE0FC3-F100-4B5D-A5EB-661DFD12503E}" srcOrd="0" destOrd="0" presId="urn:microsoft.com/office/officeart/2008/layout/AlternatingHexagons"/>
    <dgm:cxn modelId="{8BB1CE81-E908-433D-B4C6-8F4F92C5E7FD}" type="presParOf" srcId="{A1CE6B5F-43AC-4924-B28D-F1BD64ADA823}" destId="{0321CDD5-E31D-459F-AD04-00BB91B02C3B}" srcOrd="1" destOrd="0" presId="urn:microsoft.com/office/officeart/2008/layout/AlternatingHexagons"/>
    <dgm:cxn modelId="{C3707EFB-91AB-4CF5-84C9-348E35650D02}" type="presParOf" srcId="{A1CE6B5F-43AC-4924-B28D-F1BD64ADA823}" destId="{28D37C12-D3DE-4FA1-A332-134E6880ED4A}" srcOrd="2" destOrd="0" presId="urn:microsoft.com/office/officeart/2008/layout/AlternatingHexagons"/>
    <dgm:cxn modelId="{546844B3-BF80-4F9D-BEB8-469E3A413B69}" type="presParOf" srcId="{A1CE6B5F-43AC-4924-B28D-F1BD64ADA823}" destId="{14A7EFCC-E403-43DF-92B5-46440F170B12}" srcOrd="3" destOrd="0" presId="urn:microsoft.com/office/officeart/2008/layout/AlternatingHexagons"/>
    <dgm:cxn modelId="{36DCA3CF-7094-427C-9B76-E7DC8326C5BB}" type="presParOf" srcId="{A1CE6B5F-43AC-4924-B28D-F1BD64ADA823}" destId="{4B398464-DCDB-4132-9655-53E20AD7D3D6}" srcOrd="4" destOrd="0" presId="urn:microsoft.com/office/officeart/2008/layout/AlternatingHexagons"/>
    <dgm:cxn modelId="{83E7C008-49E5-4B3C-8A4B-F3BB8791997F}" type="presParOf" srcId="{0FD31B1D-9786-45E1-8A7B-B1AEB7867937}" destId="{2F182197-CCC2-460D-9196-E3D8E9324F08}" srcOrd="1" destOrd="0" presId="urn:microsoft.com/office/officeart/2008/layout/AlternatingHexagons"/>
    <dgm:cxn modelId="{5FB7FBC7-BF11-4627-8F63-E69713C629AF}" type="presParOf" srcId="{0FD31B1D-9786-45E1-8A7B-B1AEB7867937}" destId="{FB197A8E-5DC4-4496-A0C5-8AA1BD62FA94}" srcOrd="2" destOrd="0" presId="urn:microsoft.com/office/officeart/2008/layout/AlternatingHexagons"/>
    <dgm:cxn modelId="{393EF7CF-CD4E-4E1E-924A-3CC5E000528C}" type="presParOf" srcId="{FB197A8E-5DC4-4496-A0C5-8AA1BD62FA94}" destId="{051B1349-F159-48C4-AF78-FC4160E640CC}" srcOrd="0" destOrd="0" presId="urn:microsoft.com/office/officeart/2008/layout/AlternatingHexagons"/>
    <dgm:cxn modelId="{FF6A32CC-2A05-4FC5-8E63-68673560E8F1}" type="presParOf" srcId="{FB197A8E-5DC4-4496-A0C5-8AA1BD62FA94}" destId="{F8283168-1D31-422B-B3B2-675DBB44328D}" srcOrd="1" destOrd="0" presId="urn:microsoft.com/office/officeart/2008/layout/AlternatingHexagons"/>
    <dgm:cxn modelId="{74CA8D47-9657-471A-8F28-F11BCB849D8F}" type="presParOf" srcId="{FB197A8E-5DC4-4496-A0C5-8AA1BD62FA94}" destId="{99ECA6F4-760A-46AA-A1C9-5BC998B68AA4}" srcOrd="2" destOrd="0" presId="urn:microsoft.com/office/officeart/2008/layout/AlternatingHexagons"/>
    <dgm:cxn modelId="{8D3AF3B7-5025-4F29-B201-9F6CD4BA9BAB}" type="presParOf" srcId="{FB197A8E-5DC4-4496-A0C5-8AA1BD62FA94}" destId="{6BCB7FCD-E149-402E-96EF-35565F0E2240}" srcOrd="3" destOrd="0" presId="urn:microsoft.com/office/officeart/2008/layout/AlternatingHexagons"/>
    <dgm:cxn modelId="{FE15BD4B-2E2C-40DF-9B7F-4F5B6C254901}" type="presParOf" srcId="{FB197A8E-5DC4-4496-A0C5-8AA1BD62FA94}" destId="{9045A6C3-7192-4BF5-B803-69D95731D9D0}" srcOrd="4" destOrd="0" presId="urn:microsoft.com/office/officeart/2008/layout/AlternatingHexagons"/>
    <dgm:cxn modelId="{F566F969-A640-45B0-8A77-6A15631BB164}" type="presParOf" srcId="{0FD31B1D-9786-45E1-8A7B-B1AEB7867937}" destId="{DF112357-1E7A-4DCB-B174-8DD246059410}" srcOrd="3" destOrd="0" presId="urn:microsoft.com/office/officeart/2008/layout/AlternatingHexagons"/>
    <dgm:cxn modelId="{A6DB76FE-ABA3-4AEC-9811-8AB285CC80E5}" type="presParOf" srcId="{0FD31B1D-9786-45E1-8A7B-B1AEB7867937}" destId="{30A5C224-D0E5-4B98-AADF-5B802510E38A}" srcOrd="4" destOrd="0" presId="urn:microsoft.com/office/officeart/2008/layout/AlternatingHexagons"/>
    <dgm:cxn modelId="{9309621B-90EE-4FDC-BEAF-8D80A395B947}" type="presParOf" srcId="{30A5C224-D0E5-4B98-AADF-5B802510E38A}" destId="{ED1F907E-1A23-4C63-9A24-EB3148CA02C7}" srcOrd="0" destOrd="0" presId="urn:microsoft.com/office/officeart/2008/layout/AlternatingHexagons"/>
    <dgm:cxn modelId="{E8FE2F47-A909-4CFA-9D60-A9CD5CE4B7A6}" type="presParOf" srcId="{30A5C224-D0E5-4B98-AADF-5B802510E38A}" destId="{16B004C3-E297-4CCD-9436-53E9E5ACB10E}" srcOrd="1" destOrd="0" presId="urn:microsoft.com/office/officeart/2008/layout/AlternatingHexagons"/>
    <dgm:cxn modelId="{B32D1E9B-C683-4F84-8FF9-497D9B4FCAD6}" type="presParOf" srcId="{30A5C224-D0E5-4B98-AADF-5B802510E38A}" destId="{F02E1760-7F69-4DFC-BA83-3B9AC9DE5E0A}" srcOrd="2" destOrd="0" presId="urn:microsoft.com/office/officeart/2008/layout/AlternatingHexagons"/>
    <dgm:cxn modelId="{AB36EE4D-2E34-47EE-B363-35224F75E489}" type="presParOf" srcId="{30A5C224-D0E5-4B98-AADF-5B802510E38A}" destId="{4BFF99A8-E5E9-4588-B14D-3F013D2D39B2}" srcOrd="3" destOrd="0" presId="urn:microsoft.com/office/officeart/2008/layout/AlternatingHexagons"/>
    <dgm:cxn modelId="{36F904A2-42B0-4608-A669-4D30163DB251}" type="presParOf" srcId="{30A5C224-D0E5-4B98-AADF-5B802510E38A}" destId="{50A89FAA-7246-4252-A924-AD38A7A7C26D}"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61BCD4CC-2FB8-4B3B-9C07-7ECB2779B6DB}" type="datetimeFigureOut">
              <a:rPr lang="en-US" smtClean="0"/>
              <a:pPr/>
              <a:t>4/11/2016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E34CFA25-21C6-4355-B61A-81C9B2073B53}" type="slidenum">
              <a:rPr lang="en-US" smtClean="0"/>
              <a:pPr/>
              <a:t>‹#›</a:t>
            </a:fld>
            <a:endParaRPr lang="en-US" dirty="0"/>
          </a:p>
        </p:txBody>
      </p:sp>
    </p:spTree>
    <p:extLst>
      <p:ext uri="{BB962C8B-B14F-4D97-AF65-F5344CB8AC3E}">
        <p14:creationId xmlns:p14="http://schemas.microsoft.com/office/powerpoint/2010/main" val="3622654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4CFA25-21C6-4355-B61A-81C9B2073B53}" type="slidenum">
              <a:rPr lang="en-US" smtClean="0"/>
              <a:pPr/>
              <a:t>1</a:t>
            </a:fld>
            <a:endParaRPr lang="en-US" dirty="0"/>
          </a:p>
        </p:txBody>
      </p:sp>
    </p:spTree>
    <p:extLst>
      <p:ext uri="{BB962C8B-B14F-4D97-AF65-F5344CB8AC3E}">
        <p14:creationId xmlns:p14="http://schemas.microsoft.com/office/powerpoint/2010/main" val="897786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Values: independence, integrity, transparency</a:t>
            </a:r>
          </a:p>
          <a:p>
            <a:r>
              <a:rPr lang="en-ZA" dirty="0"/>
              <a:t>All eyes, root of loss of reputation, cause of investigations</a:t>
            </a:r>
          </a:p>
          <a:p>
            <a:r>
              <a:rPr lang="en-ZA" dirty="0"/>
              <a:t>Separate out adjudication</a:t>
            </a:r>
          </a:p>
          <a:p>
            <a:r>
              <a:rPr lang="en-ZA" dirty="0"/>
              <a:t>Not numbers driven, compromises system</a:t>
            </a:r>
          </a:p>
          <a:p>
            <a:r>
              <a:rPr lang="en-ZA" dirty="0"/>
              <a:t>Once accreditation process done.  Submit close out report to unit detailing areas of improvement.  Work together with SHI / project.</a:t>
            </a:r>
          </a:p>
          <a:p>
            <a:r>
              <a:rPr lang="en-ZA" dirty="0"/>
              <a:t>So drive to increase entities accreditation status sits with sector development</a:t>
            </a:r>
          </a:p>
          <a:p>
            <a:r>
              <a:rPr lang="en-ZA" dirty="0"/>
              <a:t>Drive to increase units RCG award sits with property development</a:t>
            </a:r>
          </a:p>
          <a:p>
            <a:endParaRPr lang="en-ZA" dirty="0"/>
          </a:p>
          <a:p>
            <a:r>
              <a:rPr lang="en-ZA" dirty="0"/>
              <a:t>Service providers as per Act.  Long way from it but work towards professionalising the sector, need professional service providers.</a:t>
            </a:r>
          </a:p>
          <a:p>
            <a:r>
              <a:rPr lang="en-ZA" dirty="0"/>
              <a:t>Ensure service excellence quality standards</a:t>
            </a:r>
          </a:p>
        </p:txBody>
      </p:sp>
      <p:sp>
        <p:nvSpPr>
          <p:cNvPr id="4" name="Slide Number Placeholder 3"/>
          <p:cNvSpPr>
            <a:spLocks noGrp="1"/>
          </p:cNvSpPr>
          <p:nvPr>
            <p:ph type="sldNum" sz="quarter" idx="10"/>
          </p:nvPr>
        </p:nvSpPr>
        <p:spPr/>
        <p:txBody>
          <a:bodyPr/>
          <a:lstStyle/>
          <a:p>
            <a:fld id="{E34CFA25-21C6-4355-B61A-81C9B2073B53}" type="slidenum">
              <a:rPr lang="en-US" smtClean="0"/>
              <a:pPr/>
              <a:t>15</a:t>
            </a:fld>
            <a:endParaRPr lang="en-US" dirty="0"/>
          </a:p>
        </p:txBody>
      </p:sp>
    </p:spTree>
    <p:extLst>
      <p:ext uri="{BB962C8B-B14F-4D97-AF65-F5344CB8AC3E}">
        <p14:creationId xmlns:p14="http://schemas.microsoft.com/office/powerpoint/2010/main" val="3011801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If that how programmes structured lends itself to structure of the entity</a:t>
            </a:r>
          </a:p>
          <a:p>
            <a:endParaRPr lang="en-ZA" dirty="0"/>
          </a:p>
          <a:p>
            <a:r>
              <a:rPr lang="en-ZA" dirty="0"/>
              <a:t>Macro structure – not every position.  Require HR expertise to break down.</a:t>
            </a:r>
          </a:p>
          <a:p>
            <a:endParaRPr lang="en-ZA" dirty="0"/>
          </a:p>
          <a:p>
            <a:r>
              <a:rPr lang="en-ZA" dirty="0"/>
              <a:t>Also separated out CS and Finance, created CFO position.  Key risk area.  Act needs amended.</a:t>
            </a:r>
          </a:p>
          <a:p>
            <a:r>
              <a:rPr lang="en-ZA" dirty="0"/>
              <a:t>CS focus on performance</a:t>
            </a:r>
          </a:p>
          <a:p>
            <a:r>
              <a:rPr lang="en-ZA" dirty="0"/>
              <a:t>CFO focus on finance</a:t>
            </a:r>
          </a:p>
          <a:p>
            <a:endParaRPr lang="en-ZA" dirty="0"/>
          </a:p>
          <a:p>
            <a:r>
              <a:rPr lang="en-ZA" dirty="0"/>
              <a:t>Flatter not larger</a:t>
            </a:r>
            <a:r>
              <a:rPr lang="en-ZA"/>
              <a:t>. Look </a:t>
            </a:r>
            <a:r>
              <a:rPr lang="en-ZA" dirty="0"/>
              <a:t>high level expertise.  Flatter reduce bureaucracy, enhances innovation, coordination.</a:t>
            </a:r>
          </a:p>
          <a:p>
            <a:endParaRPr lang="en-ZA" dirty="0"/>
          </a:p>
          <a:p>
            <a:endParaRPr lang="en-ZA" dirty="0"/>
          </a:p>
          <a:p>
            <a:r>
              <a:rPr lang="en-ZA" dirty="0"/>
              <a:t>Still a debate around this.  But for now good guideline as to how structure can be derived from the strategy.</a:t>
            </a:r>
          </a:p>
        </p:txBody>
      </p:sp>
      <p:sp>
        <p:nvSpPr>
          <p:cNvPr id="4" name="Slide Number Placeholder 3"/>
          <p:cNvSpPr>
            <a:spLocks noGrp="1"/>
          </p:cNvSpPr>
          <p:nvPr>
            <p:ph type="sldNum" sz="quarter" idx="10"/>
          </p:nvPr>
        </p:nvSpPr>
        <p:spPr/>
        <p:txBody>
          <a:bodyPr/>
          <a:lstStyle/>
          <a:p>
            <a:fld id="{E34CFA25-21C6-4355-B61A-81C9B2073B53}" type="slidenum">
              <a:rPr lang="en-US" smtClean="0"/>
              <a:pPr/>
              <a:t>18</a:t>
            </a:fld>
            <a:endParaRPr lang="en-US" dirty="0"/>
          </a:p>
        </p:txBody>
      </p:sp>
    </p:spTree>
    <p:extLst>
      <p:ext uri="{BB962C8B-B14F-4D97-AF65-F5344CB8AC3E}">
        <p14:creationId xmlns:p14="http://schemas.microsoft.com/office/powerpoint/2010/main" val="273974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34CFA25-21C6-4355-B61A-81C9B2073B53}" type="slidenum">
              <a:rPr lang="en-US" smtClean="0"/>
              <a:pPr/>
              <a:t>19</a:t>
            </a:fld>
            <a:endParaRPr lang="en-US" dirty="0"/>
          </a:p>
        </p:txBody>
      </p:sp>
    </p:spTree>
    <p:extLst>
      <p:ext uri="{BB962C8B-B14F-4D97-AF65-F5344CB8AC3E}">
        <p14:creationId xmlns:p14="http://schemas.microsoft.com/office/powerpoint/2010/main" val="1943970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34CFA25-21C6-4355-B61A-81C9B2073B53}" type="slidenum">
              <a:rPr lang="en-US" smtClean="0"/>
              <a:pPr/>
              <a:t>24</a:t>
            </a:fld>
            <a:endParaRPr lang="en-US" dirty="0"/>
          </a:p>
        </p:txBody>
      </p:sp>
    </p:spTree>
    <p:extLst>
      <p:ext uri="{BB962C8B-B14F-4D97-AF65-F5344CB8AC3E}">
        <p14:creationId xmlns:p14="http://schemas.microsoft.com/office/powerpoint/2010/main" val="1811342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34CFA25-21C6-4355-B61A-81C9B2073B53}" type="slidenum">
              <a:rPr lang="en-US" smtClean="0"/>
              <a:pPr/>
              <a:t>25</a:t>
            </a:fld>
            <a:endParaRPr lang="en-US" dirty="0"/>
          </a:p>
        </p:txBody>
      </p:sp>
    </p:spTree>
    <p:extLst>
      <p:ext uri="{BB962C8B-B14F-4D97-AF65-F5344CB8AC3E}">
        <p14:creationId xmlns:p14="http://schemas.microsoft.com/office/powerpoint/2010/main" val="2520231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34CFA25-21C6-4355-B61A-81C9B2073B53}" type="slidenum">
              <a:rPr lang="en-US" smtClean="0"/>
              <a:pPr/>
              <a:t>26</a:t>
            </a:fld>
            <a:endParaRPr lang="en-US" dirty="0"/>
          </a:p>
        </p:txBody>
      </p:sp>
    </p:spTree>
    <p:extLst>
      <p:ext uri="{BB962C8B-B14F-4D97-AF65-F5344CB8AC3E}">
        <p14:creationId xmlns:p14="http://schemas.microsoft.com/office/powerpoint/2010/main" val="2495080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34CFA25-21C6-4355-B61A-81C9B2073B53}" type="slidenum">
              <a:rPr lang="en-US" smtClean="0"/>
              <a:pPr/>
              <a:t>27</a:t>
            </a:fld>
            <a:endParaRPr lang="en-US" dirty="0"/>
          </a:p>
        </p:txBody>
      </p:sp>
    </p:spTree>
    <p:extLst>
      <p:ext uri="{BB962C8B-B14F-4D97-AF65-F5344CB8AC3E}">
        <p14:creationId xmlns:p14="http://schemas.microsoft.com/office/powerpoint/2010/main" val="3237241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34CFA25-21C6-4355-B61A-81C9B2073B53}" type="slidenum">
              <a:rPr lang="en-US" smtClean="0"/>
              <a:pPr/>
              <a:t>28</a:t>
            </a:fld>
            <a:endParaRPr lang="en-US" dirty="0"/>
          </a:p>
        </p:txBody>
      </p:sp>
    </p:spTree>
    <p:extLst>
      <p:ext uri="{BB962C8B-B14F-4D97-AF65-F5344CB8AC3E}">
        <p14:creationId xmlns:p14="http://schemas.microsoft.com/office/powerpoint/2010/main" val="2927795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34CFA25-21C6-4355-B61A-81C9B2073B53}" type="slidenum">
              <a:rPr lang="en-US" smtClean="0"/>
              <a:pPr/>
              <a:t>29</a:t>
            </a:fld>
            <a:endParaRPr lang="en-US" dirty="0"/>
          </a:p>
        </p:txBody>
      </p:sp>
    </p:spTree>
    <p:extLst>
      <p:ext uri="{BB962C8B-B14F-4D97-AF65-F5344CB8AC3E}">
        <p14:creationId xmlns:p14="http://schemas.microsoft.com/office/powerpoint/2010/main" val="2690831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34CFA25-21C6-4355-B61A-81C9B2073B53}" type="slidenum">
              <a:rPr lang="en-US" smtClean="0"/>
              <a:pPr/>
              <a:t>30</a:t>
            </a:fld>
            <a:endParaRPr lang="en-US" dirty="0"/>
          </a:p>
        </p:txBody>
      </p:sp>
    </p:spTree>
    <p:extLst>
      <p:ext uri="{BB962C8B-B14F-4D97-AF65-F5344CB8AC3E}">
        <p14:creationId xmlns:p14="http://schemas.microsoft.com/office/powerpoint/2010/main" val="255772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Tried to condense as much as possible</a:t>
            </a:r>
          </a:p>
          <a:p>
            <a:r>
              <a:rPr lang="en-ZA" dirty="0"/>
              <a:t>Much of the document is as per discussions joint strategic planning sessions</a:t>
            </a:r>
          </a:p>
          <a:p>
            <a:r>
              <a:rPr lang="en-ZA" dirty="0"/>
              <a:t>Present core of document and critical elements for review</a:t>
            </a:r>
          </a:p>
        </p:txBody>
      </p:sp>
      <p:sp>
        <p:nvSpPr>
          <p:cNvPr id="4" name="Slide Number Placeholder 3"/>
          <p:cNvSpPr>
            <a:spLocks noGrp="1"/>
          </p:cNvSpPr>
          <p:nvPr>
            <p:ph type="sldNum" sz="quarter" idx="10"/>
          </p:nvPr>
        </p:nvSpPr>
        <p:spPr/>
        <p:txBody>
          <a:bodyPr/>
          <a:lstStyle/>
          <a:p>
            <a:fld id="{E34CFA25-21C6-4355-B61A-81C9B2073B53}" type="slidenum">
              <a:rPr lang="en-US" smtClean="0"/>
              <a:pPr/>
              <a:t>2</a:t>
            </a:fld>
            <a:endParaRPr lang="en-US" dirty="0"/>
          </a:p>
        </p:txBody>
      </p:sp>
    </p:spTree>
    <p:extLst>
      <p:ext uri="{BB962C8B-B14F-4D97-AF65-F5344CB8AC3E}">
        <p14:creationId xmlns:p14="http://schemas.microsoft.com/office/powerpoint/2010/main" val="1509404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34CFA25-21C6-4355-B61A-81C9B2073B53}" type="slidenum">
              <a:rPr lang="en-US" smtClean="0"/>
              <a:pPr/>
              <a:t>31</a:t>
            </a:fld>
            <a:endParaRPr lang="en-US" dirty="0"/>
          </a:p>
        </p:txBody>
      </p:sp>
    </p:spTree>
    <p:extLst>
      <p:ext uri="{BB962C8B-B14F-4D97-AF65-F5344CB8AC3E}">
        <p14:creationId xmlns:p14="http://schemas.microsoft.com/office/powerpoint/2010/main" val="3346605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34CFA25-21C6-4355-B61A-81C9B2073B53}" type="slidenum">
              <a:rPr lang="en-US" smtClean="0"/>
              <a:pPr/>
              <a:t>32</a:t>
            </a:fld>
            <a:endParaRPr lang="en-US" dirty="0"/>
          </a:p>
        </p:txBody>
      </p:sp>
    </p:spTree>
    <p:extLst>
      <p:ext uri="{BB962C8B-B14F-4D97-AF65-F5344CB8AC3E}">
        <p14:creationId xmlns:p14="http://schemas.microsoft.com/office/powerpoint/2010/main" val="290572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34CFA25-21C6-4355-B61A-81C9B2073B53}" type="slidenum">
              <a:rPr lang="en-US" smtClean="0"/>
              <a:pPr/>
              <a:t>33</a:t>
            </a:fld>
            <a:endParaRPr lang="en-US" dirty="0"/>
          </a:p>
        </p:txBody>
      </p:sp>
    </p:spTree>
    <p:extLst>
      <p:ext uri="{BB962C8B-B14F-4D97-AF65-F5344CB8AC3E}">
        <p14:creationId xmlns:p14="http://schemas.microsoft.com/office/powerpoint/2010/main" val="2655702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34CFA25-21C6-4355-B61A-81C9B2073B53}" type="slidenum">
              <a:rPr lang="en-US" smtClean="0"/>
              <a:pPr/>
              <a:t>34</a:t>
            </a:fld>
            <a:endParaRPr lang="en-US" dirty="0"/>
          </a:p>
        </p:txBody>
      </p:sp>
    </p:spTree>
    <p:extLst>
      <p:ext uri="{BB962C8B-B14F-4D97-AF65-F5344CB8AC3E}">
        <p14:creationId xmlns:p14="http://schemas.microsoft.com/office/powerpoint/2010/main" val="342105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34CFA25-21C6-4355-B61A-81C9B2073B53}" type="slidenum">
              <a:rPr lang="en-US" smtClean="0"/>
              <a:pPr/>
              <a:t>35</a:t>
            </a:fld>
            <a:endParaRPr lang="en-US" dirty="0"/>
          </a:p>
        </p:txBody>
      </p:sp>
    </p:spTree>
    <p:extLst>
      <p:ext uri="{BB962C8B-B14F-4D97-AF65-F5344CB8AC3E}">
        <p14:creationId xmlns:p14="http://schemas.microsoft.com/office/powerpoint/2010/main" val="205743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34CFA25-21C6-4355-B61A-81C9B2073B53}" type="slidenum">
              <a:rPr lang="en-US" smtClean="0"/>
              <a:pPr/>
              <a:t>3</a:t>
            </a:fld>
            <a:endParaRPr lang="en-US" dirty="0"/>
          </a:p>
        </p:txBody>
      </p:sp>
    </p:spTree>
    <p:extLst>
      <p:ext uri="{BB962C8B-B14F-4D97-AF65-F5344CB8AC3E}">
        <p14:creationId xmlns:p14="http://schemas.microsoft.com/office/powerpoint/2010/main" val="75179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Directives:</a:t>
            </a:r>
          </a:p>
          <a:p>
            <a:r>
              <a:rPr lang="en-ZA" dirty="0"/>
              <a:t>27,000 units</a:t>
            </a:r>
          </a:p>
          <a:p>
            <a:r>
              <a:rPr lang="en-ZA" dirty="0"/>
              <a:t>Advise quantum</a:t>
            </a:r>
          </a:p>
          <a:p>
            <a:r>
              <a:rPr lang="en-ZA" dirty="0"/>
              <a:t>Norms and standards</a:t>
            </a:r>
          </a:p>
          <a:p>
            <a:r>
              <a:rPr lang="en-ZA" dirty="0"/>
              <a:t>Prioritise inner cities and hostels</a:t>
            </a:r>
          </a:p>
          <a:p>
            <a:r>
              <a:rPr lang="en-ZA" dirty="0"/>
              <a:t>Women and youth empowerment</a:t>
            </a:r>
          </a:p>
          <a:p>
            <a:endParaRPr lang="en-ZA" dirty="0"/>
          </a:p>
          <a:p>
            <a:r>
              <a:rPr lang="en-ZA" b="1" dirty="0"/>
              <a:t>Environment:</a:t>
            </a:r>
          </a:p>
          <a:p>
            <a:r>
              <a:rPr lang="en-ZA" dirty="0"/>
              <a:t>Political environment</a:t>
            </a:r>
          </a:p>
          <a:p>
            <a:r>
              <a:rPr lang="en-ZA" dirty="0"/>
              <a:t>Sector – struggling</a:t>
            </a:r>
          </a:p>
          <a:p>
            <a:r>
              <a:rPr lang="en-ZA" dirty="0"/>
              <a:t>Urbanisation</a:t>
            </a:r>
          </a:p>
          <a:p>
            <a:r>
              <a:rPr lang="en-ZA" dirty="0"/>
              <a:t>Economy</a:t>
            </a:r>
          </a:p>
          <a:p>
            <a:r>
              <a:rPr lang="en-ZA" dirty="0"/>
              <a:t>Metros – </a:t>
            </a:r>
            <a:r>
              <a:rPr lang="en-ZA" dirty="0" err="1"/>
              <a:t>CoJ</a:t>
            </a:r>
            <a:r>
              <a:rPr lang="en-ZA" dirty="0"/>
              <a:t> inner city housing strategies</a:t>
            </a:r>
          </a:p>
          <a:p>
            <a:endParaRPr lang="en-ZA" dirty="0"/>
          </a:p>
          <a:p>
            <a:r>
              <a:rPr lang="en-ZA" b="1" dirty="0"/>
              <a:t>Lessons Learnt:</a:t>
            </a:r>
          </a:p>
          <a:p>
            <a:r>
              <a:rPr lang="en-ZA" dirty="0"/>
              <a:t>SHRA been in operation 5 year know encountered major risk areas</a:t>
            </a:r>
          </a:p>
          <a:p>
            <a:r>
              <a:rPr lang="en-ZA" dirty="0"/>
              <a:t>Know what works and what doesn’t</a:t>
            </a:r>
          </a:p>
          <a:p>
            <a:r>
              <a:rPr lang="en-ZA" dirty="0"/>
              <a:t>Change is required but luckily know what we have done wrong</a:t>
            </a:r>
          </a:p>
        </p:txBody>
      </p:sp>
      <p:sp>
        <p:nvSpPr>
          <p:cNvPr id="4" name="Slide Number Placeholder 3"/>
          <p:cNvSpPr>
            <a:spLocks noGrp="1"/>
          </p:cNvSpPr>
          <p:nvPr>
            <p:ph type="sldNum" sz="quarter" idx="10"/>
          </p:nvPr>
        </p:nvSpPr>
        <p:spPr/>
        <p:txBody>
          <a:bodyPr/>
          <a:lstStyle/>
          <a:p>
            <a:fld id="{E34CFA25-21C6-4355-B61A-81C9B2073B53}" type="slidenum">
              <a:rPr lang="en-US" smtClean="0"/>
              <a:pPr/>
              <a:t>5</a:t>
            </a:fld>
            <a:endParaRPr lang="en-US" dirty="0"/>
          </a:p>
        </p:txBody>
      </p:sp>
    </p:spTree>
    <p:extLst>
      <p:ext uri="{BB962C8B-B14F-4D97-AF65-F5344CB8AC3E}">
        <p14:creationId xmlns:p14="http://schemas.microsoft.com/office/powerpoint/2010/main" val="330003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ZA" dirty="0"/>
              <a:t>Delivery</a:t>
            </a:r>
          </a:p>
          <a:p>
            <a:r>
              <a:rPr lang="en-ZA" dirty="0"/>
              <a:t>Dependants: land / buildings, funding, capacity, enabling environment</a:t>
            </a:r>
          </a:p>
          <a:p>
            <a:endParaRPr lang="en-ZA" dirty="0"/>
          </a:p>
          <a:p>
            <a:r>
              <a:rPr lang="en-ZA" dirty="0"/>
              <a:t>Regulatory Environment</a:t>
            </a:r>
          </a:p>
          <a:p>
            <a:r>
              <a:rPr lang="en-ZA" dirty="0"/>
              <a:t>Streamline accreditation, focus effectiveness &amp; efficiency</a:t>
            </a:r>
          </a:p>
          <a:p>
            <a:r>
              <a:rPr lang="en-ZA" dirty="0"/>
              <a:t>Diminish risk – part of that automation</a:t>
            </a:r>
          </a:p>
          <a:p>
            <a:r>
              <a:rPr lang="en-ZA" dirty="0"/>
              <a:t>(service excellence, transparency)</a:t>
            </a:r>
          </a:p>
          <a:p>
            <a:endParaRPr lang="en-ZA" dirty="0"/>
          </a:p>
          <a:p>
            <a:r>
              <a:rPr lang="en-ZA" dirty="0"/>
              <a:t>Capacity</a:t>
            </a:r>
          </a:p>
          <a:p>
            <a:r>
              <a:rPr lang="en-ZA" dirty="0"/>
              <a:t>Capacity in order to grow sector</a:t>
            </a:r>
          </a:p>
          <a:p>
            <a:r>
              <a:rPr lang="en-ZA" dirty="0"/>
              <a:t>Professionalise sector offer accredited training</a:t>
            </a:r>
          </a:p>
          <a:p>
            <a:r>
              <a:rPr lang="en-ZA" dirty="0"/>
              <a:t>Jobs and empowerment</a:t>
            </a:r>
          </a:p>
          <a:p>
            <a:endParaRPr lang="en-ZA" dirty="0"/>
          </a:p>
          <a:p>
            <a:r>
              <a:rPr lang="en-ZA" dirty="0"/>
              <a:t>Thought Leader</a:t>
            </a:r>
          </a:p>
          <a:p>
            <a:r>
              <a:rPr lang="en-ZA" dirty="0"/>
              <a:t>Part vision, advise Minister on policy and developments in sector</a:t>
            </a:r>
          </a:p>
          <a:p>
            <a:r>
              <a:rPr lang="en-ZA" dirty="0"/>
              <a:t>Custodian SH</a:t>
            </a:r>
          </a:p>
          <a:p>
            <a:endParaRPr lang="en-ZA" dirty="0"/>
          </a:p>
          <a:p>
            <a:r>
              <a:rPr lang="en-ZA" dirty="0"/>
              <a:t>Reputation</a:t>
            </a:r>
          </a:p>
          <a:p>
            <a:r>
              <a:rPr lang="en-ZA" dirty="0"/>
              <a:t>DPME results dismal for SHRA, perceptions. Directly affects our ability to achieve target.  Attract and retain skills.</a:t>
            </a:r>
          </a:p>
          <a:p>
            <a:endParaRPr lang="en-ZA" dirty="0"/>
          </a:p>
          <a:p>
            <a:r>
              <a:rPr lang="en-ZA" dirty="0"/>
              <a:t>Performance</a:t>
            </a:r>
          </a:p>
          <a:p>
            <a:r>
              <a:rPr lang="en-ZA" dirty="0"/>
              <a:t>Internal, 3</a:t>
            </a:r>
            <a:r>
              <a:rPr lang="en-ZA" baseline="30000" dirty="0"/>
              <a:t>rd</a:t>
            </a:r>
            <a:r>
              <a:rPr lang="en-ZA" dirty="0"/>
              <a:t> quarter 22%.  Low RCG expenditure rate over last three years.</a:t>
            </a:r>
          </a:p>
          <a:p>
            <a:r>
              <a:rPr lang="en-ZA" dirty="0"/>
              <a:t>Dramatic internal change.  More focus on performance.</a:t>
            </a:r>
          </a:p>
          <a:p>
            <a:endParaRPr lang="en-ZA" dirty="0"/>
          </a:p>
          <a:p>
            <a:r>
              <a:rPr lang="en-ZA" dirty="0"/>
              <a:t>Therefore, this translates into our goals:</a:t>
            </a:r>
          </a:p>
          <a:p>
            <a:endParaRPr lang="en-ZA" dirty="0"/>
          </a:p>
        </p:txBody>
      </p:sp>
      <p:sp>
        <p:nvSpPr>
          <p:cNvPr id="4" name="Slide Number Placeholder 3"/>
          <p:cNvSpPr>
            <a:spLocks noGrp="1"/>
          </p:cNvSpPr>
          <p:nvPr>
            <p:ph type="sldNum" sz="quarter" idx="10"/>
          </p:nvPr>
        </p:nvSpPr>
        <p:spPr/>
        <p:txBody>
          <a:bodyPr/>
          <a:lstStyle/>
          <a:p>
            <a:fld id="{E34CFA25-21C6-4355-B61A-81C9B2073B53}" type="slidenum">
              <a:rPr lang="en-US" smtClean="0"/>
              <a:pPr/>
              <a:t>7</a:t>
            </a:fld>
            <a:endParaRPr lang="en-US" dirty="0"/>
          </a:p>
        </p:txBody>
      </p:sp>
    </p:spTree>
    <p:extLst>
      <p:ext uri="{BB962C8B-B14F-4D97-AF65-F5344CB8AC3E}">
        <p14:creationId xmlns:p14="http://schemas.microsoft.com/office/powerpoint/2010/main" val="273592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From establishing where we want to go and what we want to achieve we can develop the programmes that should be implemented to achieve these</a:t>
            </a:r>
          </a:p>
        </p:txBody>
      </p:sp>
      <p:sp>
        <p:nvSpPr>
          <p:cNvPr id="4" name="Slide Number Placeholder 3"/>
          <p:cNvSpPr>
            <a:spLocks noGrp="1"/>
          </p:cNvSpPr>
          <p:nvPr>
            <p:ph type="sldNum" sz="quarter" idx="10"/>
          </p:nvPr>
        </p:nvSpPr>
        <p:spPr/>
        <p:txBody>
          <a:bodyPr/>
          <a:lstStyle/>
          <a:p>
            <a:fld id="{E34CFA25-21C6-4355-B61A-81C9B2073B53}" type="slidenum">
              <a:rPr lang="en-US" smtClean="0"/>
              <a:pPr/>
              <a:t>8</a:t>
            </a:fld>
            <a:endParaRPr lang="en-US" dirty="0"/>
          </a:p>
        </p:txBody>
      </p:sp>
    </p:spTree>
    <p:extLst>
      <p:ext uri="{BB962C8B-B14F-4D97-AF65-F5344CB8AC3E}">
        <p14:creationId xmlns:p14="http://schemas.microsoft.com/office/powerpoint/2010/main" val="51154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Moving sector forward, ensuring there is the capacity, ensuring enabling environment, M&amp;E of the sector</a:t>
            </a:r>
          </a:p>
          <a:p>
            <a:r>
              <a:rPr lang="en-ZA" dirty="0"/>
              <a:t>Also programme that manages the IIG; Capacity building, project feasibility</a:t>
            </a:r>
          </a:p>
          <a:p>
            <a:r>
              <a:rPr lang="en-ZA" dirty="0"/>
              <a:t>Unit = thought leader, think tank of the entity</a:t>
            </a:r>
          </a:p>
          <a:p>
            <a:r>
              <a:rPr lang="en-ZA" dirty="0"/>
              <a:t>Innovation as a value</a:t>
            </a:r>
          </a:p>
        </p:txBody>
      </p:sp>
      <p:sp>
        <p:nvSpPr>
          <p:cNvPr id="4" name="Slide Number Placeholder 3"/>
          <p:cNvSpPr>
            <a:spLocks noGrp="1"/>
          </p:cNvSpPr>
          <p:nvPr>
            <p:ph type="sldNum" sz="quarter" idx="10"/>
          </p:nvPr>
        </p:nvSpPr>
        <p:spPr/>
        <p:txBody>
          <a:bodyPr/>
          <a:lstStyle/>
          <a:p>
            <a:fld id="{E34CFA25-21C6-4355-B61A-81C9B2073B53}" type="slidenum">
              <a:rPr lang="en-US" smtClean="0"/>
              <a:pPr/>
              <a:t>9</a:t>
            </a:fld>
            <a:endParaRPr lang="en-US" dirty="0"/>
          </a:p>
        </p:txBody>
      </p:sp>
    </p:spTree>
    <p:extLst>
      <p:ext uri="{BB962C8B-B14F-4D97-AF65-F5344CB8AC3E}">
        <p14:creationId xmlns:p14="http://schemas.microsoft.com/office/powerpoint/2010/main" val="279137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supporting delivery:</a:t>
            </a:r>
          </a:p>
          <a:p>
            <a:r>
              <a:rPr lang="en-ZA" dirty="0"/>
              <a:t>Basically PMU unit with built </a:t>
            </a:r>
            <a:r>
              <a:rPr lang="en-ZA" dirty="0" err="1"/>
              <a:t>env</a:t>
            </a:r>
            <a:r>
              <a:rPr lang="en-ZA" dirty="0"/>
              <a:t>. Professionals</a:t>
            </a:r>
          </a:p>
          <a:p>
            <a:r>
              <a:rPr lang="en-ZA" dirty="0"/>
              <a:t>Project planners and managers</a:t>
            </a:r>
          </a:p>
        </p:txBody>
      </p:sp>
      <p:sp>
        <p:nvSpPr>
          <p:cNvPr id="4" name="Slide Number Placeholder 3"/>
          <p:cNvSpPr>
            <a:spLocks noGrp="1"/>
          </p:cNvSpPr>
          <p:nvPr>
            <p:ph type="sldNum" sz="quarter" idx="10"/>
          </p:nvPr>
        </p:nvSpPr>
        <p:spPr/>
        <p:txBody>
          <a:bodyPr/>
          <a:lstStyle/>
          <a:p>
            <a:fld id="{E34CFA25-21C6-4355-B61A-81C9B2073B53}" type="slidenum">
              <a:rPr lang="en-US" smtClean="0"/>
              <a:pPr/>
              <a:t>12</a:t>
            </a:fld>
            <a:endParaRPr lang="en-US" dirty="0"/>
          </a:p>
        </p:txBody>
      </p:sp>
    </p:spTree>
    <p:extLst>
      <p:ext uri="{BB962C8B-B14F-4D97-AF65-F5344CB8AC3E}">
        <p14:creationId xmlns:p14="http://schemas.microsoft.com/office/powerpoint/2010/main" val="3833142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Safeguarding stock and ensuring tenants benefitting – allow impact programme to be realised</a:t>
            </a:r>
          </a:p>
          <a:p>
            <a:r>
              <a:rPr lang="en-ZA" dirty="0"/>
              <a:t>Streamline compliance, automate functions</a:t>
            </a:r>
          </a:p>
          <a:p>
            <a:r>
              <a:rPr lang="en-ZA" dirty="0"/>
              <a:t>Stock portfolio – categorises those at risk, where high risk can mitigate</a:t>
            </a:r>
          </a:p>
          <a:p>
            <a:r>
              <a:rPr lang="en-ZA" dirty="0"/>
              <a:t>Limiting SHRA’s risk</a:t>
            </a:r>
          </a:p>
          <a:p>
            <a:r>
              <a:rPr lang="en-ZA" dirty="0"/>
              <a:t>Due diligence, legal practitioners, inspectors</a:t>
            </a:r>
          </a:p>
        </p:txBody>
      </p:sp>
      <p:sp>
        <p:nvSpPr>
          <p:cNvPr id="4" name="Slide Number Placeholder 3"/>
          <p:cNvSpPr>
            <a:spLocks noGrp="1"/>
          </p:cNvSpPr>
          <p:nvPr>
            <p:ph type="sldNum" sz="quarter" idx="10"/>
          </p:nvPr>
        </p:nvSpPr>
        <p:spPr/>
        <p:txBody>
          <a:bodyPr/>
          <a:lstStyle/>
          <a:p>
            <a:fld id="{E34CFA25-21C6-4355-B61A-81C9B2073B53}" type="slidenum">
              <a:rPr lang="en-US" smtClean="0"/>
              <a:pPr/>
              <a:t>14</a:t>
            </a:fld>
            <a:endParaRPr lang="en-US" dirty="0"/>
          </a:p>
        </p:txBody>
      </p:sp>
    </p:spTree>
    <p:extLst>
      <p:ext uri="{BB962C8B-B14F-4D97-AF65-F5344CB8AC3E}">
        <p14:creationId xmlns:p14="http://schemas.microsoft.com/office/powerpoint/2010/main" val="82190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8305800" y="6135757"/>
            <a:ext cx="685800" cy="365125"/>
          </a:xfrm>
          <a:prstGeom prst="rect">
            <a:avLst/>
          </a:prstGeom>
        </p:spPr>
        <p:txBody>
          <a:bodyPr/>
          <a:lstStyle/>
          <a:p>
            <a:fld id="{17BD8DD0-C587-4865-AB08-0C7D86E280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126162"/>
            <a:ext cx="533400" cy="365125"/>
          </a:xfrm>
          <a:prstGeom prst="rect">
            <a:avLst/>
          </a:prstGeom>
        </p:spPr>
        <p:txBody>
          <a:bodyPr/>
          <a:lstStyle/>
          <a:p>
            <a:fld id="{17BD8DD0-C587-4865-AB08-0C7D86E2805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126163"/>
            <a:ext cx="457200" cy="365125"/>
          </a:xfrm>
          <a:prstGeom prst="rect">
            <a:avLst/>
          </a:prstGeom>
        </p:spPr>
        <p:txBody>
          <a:bodyPr/>
          <a:lstStyle/>
          <a:p>
            <a:fld id="{17BD8DD0-C587-4865-AB08-0C7D86E2805E}"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609600"/>
            <a:ext cx="4953000" cy="1470025"/>
          </a:xfrm>
        </p:spPr>
        <p:txBody>
          <a:bodyPr anchor="b" anchorCtr="0"/>
          <a:lstStyle>
            <a:lvl1pPr algn="r">
              <a:lnSpc>
                <a:spcPct val="80000"/>
              </a:lnSpc>
              <a:defRPr b="1" i="1">
                <a:solidFill>
                  <a:srgbClr val="6E333F"/>
                </a:solidFill>
              </a:defRPr>
            </a:lvl1pPr>
          </a:lstStyle>
          <a:p>
            <a:r>
              <a:rPr lang="en-US" dirty="0"/>
              <a:t>Click to edit Master title style</a:t>
            </a:r>
          </a:p>
        </p:txBody>
      </p:sp>
    </p:spTree>
    <p:extLst>
      <p:ext uri="{BB962C8B-B14F-4D97-AF65-F5344CB8AC3E}">
        <p14:creationId xmlns:p14="http://schemas.microsoft.com/office/powerpoint/2010/main" val="245817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609600"/>
            <a:ext cx="4953000" cy="1470025"/>
          </a:xfrm>
        </p:spPr>
        <p:txBody>
          <a:bodyPr anchor="b" anchorCtr="0"/>
          <a:lstStyle>
            <a:lvl1pPr algn="r">
              <a:lnSpc>
                <a:spcPct val="80000"/>
              </a:lnSpc>
              <a:defRPr b="1" i="1">
                <a:solidFill>
                  <a:srgbClr val="6E333F"/>
                </a:solidFill>
              </a:defRPr>
            </a:lvl1pPr>
          </a:lstStyle>
          <a:p>
            <a:r>
              <a:rPr lang="en-US" dirty="0"/>
              <a:t>Click to edit Master title style</a:t>
            </a:r>
          </a:p>
        </p:txBody>
      </p:sp>
    </p:spTree>
    <p:extLst>
      <p:ext uri="{BB962C8B-B14F-4D97-AF65-F5344CB8AC3E}">
        <p14:creationId xmlns:p14="http://schemas.microsoft.com/office/powerpoint/2010/main" val="219362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458200" y="6096000"/>
            <a:ext cx="533400" cy="365125"/>
          </a:xfrm>
          <a:prstGeom prst="rect">
            <a:avLst/>
          </a:prstGeom>
        </p:spPr>
        <p:txBody>
          <a:bodyPr/>
          <a:lstStyle/>
          <a:p>
            <a:fld id="{17BD8DD0-C587-4865-AB08-0C7D86E2805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48700" y="6058694"/>
            <a:ext cx="457200" cy="365125"/>
          </a:xfrm>
          <a:prstGeom prst="rect">
            <a:avLst/>
          </a:prstGeom>
        </p:spPr>
        <p:txBody>
          <a:bodyPr/>
          <a:lstStyle/>
          <a:p>
            <a:fld id="{17BD8DD0-C587-4865-AB08-0C7D86E2805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86800" y="6142037"/>
            <a:ext cx="457200" cy="365125"/>
          </a:xfrm>
          <a:prstGeom prst="rect">
            <a:avLst/>
          </a:prstGeom>
        </p:spPr>
        <p:txBody>
          <a:bodyPr/>
          <a:lstStyle/>
          <a:p>
            <a:fld id="{17BD8DD0-C587-4865-AB08-0C7D86E2805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126163"/>
            <a:ext cx="457200" cy="365125"/>
          </a:xfrm>
          <a:prstGeom prst="rect">
            <a:avLst/>
          </a:prstGeom>
        </p:spPr>
        <p:txBody>
          <a:bodyPr/>
          <a:lstStyle/>
          <a:p>
            <a:fld id="{17BD8DD0-C587-4865-AB08-0C7D86E2805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86800" y="6126163"/>
            <a:ext cx="381000" cy="365125"/>
          </a:xfrm>
          <a:prstGeom prst="rect">
            <a:avLst/>
          </a:prstGeom>
        </p:spPr>
        <p:txBody>
          <a:bodyPr/>
          <a:lstStyle/>
          <a:p>
            <a:fld id="{17BD8DD0-C587-4865-AB08-0C7D86E280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572500" y="6142037"/>
            <a:ext cx="533400" cy="365125"/>
          </a:xfrm>
          <a:prstGeom prst="rect">
            <a:avLst/>
          </a:prstGeom>
        </p:spPr>
        <p:txBody>
          <a:bodyPr/>
          <a:lstStyle/>
          <a:p>
            <a:fld id="{17BD8DD0-C587-4865-AB08-0C7D86E280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97900" y="6173787"/>
            <a:ext cx="533400" cy="365125"/>
          </a:xfrm>
          <a:prstGeom prst="rect">
            <a:avLst/>
          </a:prstGeom>
        </p:spPr>
        <p:txBody>
          <a:bodyPr/>
          <a:lstStyle/>
          <a:p>
            <a:fld id="{17BD8DD0-C587-4865-AB08-0C7D86E2805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8686800" y="6152667"/>
            <a:ext cx="381000" cy="365125"/>
          </a:xfrm>
          <a:prstGeom prst="rect">
            <a:avLst/>
          </a:prstGeom>
        </p:spPr>
        <p:txBody>
          <a:bodyPr/>
          <a:lstStyle/>
          <a:p>
            <a:fld id="{17BD8DD0-C587-4865-AB08-0C7D86E2805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oleObject" Target="../embeddings/oleObject1.bin"/><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4.jpeg"/><Relationship Id="rId2" Type="http://schemas.openxmlformats.org/officeDocument/2006/relationships/slideLayout" Target="../slideLayouts/slideLayout3.xml"/><Relationship Id="rId16"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vmlDrawing" Target="../drawings/vmlDrawing1.vml"/><Relationship Id="rId10" Type="http://schemas.openxmlformats.org/officeDocument/2006/relationships/slideLayout" Target="../slideLayouts/slideLayout11.xml"/><Relationship Id="rId19"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Eugenep\Documents\final_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76400" y="457200"/>
            <a:ext cx="5696712" cy="551688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700" y="6085645"/>
            <a:ext cx="9144000" cy="772355"/>
          </a:xfrm>
          <a:prstGeom prst="rect">
            <a:avLst/>
          </a:prstGeom>
        </p:spPr>
      </p:pic>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82000" y="0"/>
            <a:ext cx="762000" cy="739752"/>
          </a:xfrm>
          <a:prstGeom prst="rect">
            <a:avLst/>
          </a:prstGeom>
        </p:spPr>
      </p:pic>
      <p:graphicFrame>
        <p:nvGraphicFramePr>
          <p:cNvPr id="6" name="Object 13"/>
          <p:cNvGraphicFramePr>
            <a:graphicFrameLocks noChangeAspect="1"/>
          </p:cNvGraphicFramePr>
          <p:nvPr userDrawn="1">
            <p:extLst>
              <p:ext uri="{D42A27DB-BD31-4B8C-83A1-F6EECF244321}">
                <p14:modId xmlns:p14="http://schemas.microsoft.com/office/powerpoint/2010/main" val="2418601841"/>
              </p:ext>
            </p:extLst>
          </p:nvPr>
        </p:nvGraphicFramePr>
        <p:xfrm>
          <a:off x="-76199" y="0"/>
          <a:ext cx="1981200" cy="727347"/>
        </p:xfrm>
        <a:graphic>
          <a:graphicData uri="http://schemas.openxmlformats.org/presentationml/2006/ole">
            <mc:AlternateContent xmlns:mc="http://schemas.openxmlformats.org/markup-compatibility/2006">
              <mc:Choice xmlns:v="urn:schemas-microsoft-com:vml" Requires="v">
                <p:oleObj spid="_x0000_s1421" r:id="rId18" imgW="6590476" imgH="2419048" progId="">
                  <p:embed/>
                </p:oleObj>
              </mc:Choice>
              <mc:Fallback>
                <p:oleObj r:id="rId18" imgW="6590476" imgH="2419048" progId="">
                  <p:embed/>
                  <p:pic>
                    <p:nvPicPr>
                      <p:cNvPr id="0" name="Picture 1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199" y="0"/>
                        <a:ext cx="1981200" cy="7273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defTabSz="9144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85800" y="6172200"/>
            <a:ext cx="77724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rPr>
              <a:t>Strategic Plan and Annual Performance Plan 2016/17</a:t>
            </a:r>
          </a:p>
          <a:p>
            <a:pPr algn="ctr"/>
            <a:r>
              <a:rPr lang="en-US" sz="2000" b="1" dirty="0" smtClean="0">
                <a:solidFill>
                  <a:schemeClr val="tx1"/>
                </a:solidFill>
                <a:latin typeface="+mj-lt"/>
              </a:rPr>
              <a:t>Portfolio Committee on </a:t>
            </a:r>
            <a:r>
              <a:rPr lang="en-US" sz="2000" b="1" dirty="0">
                <a:solidFill>
                  <a:schemeClr val="tx1"/>
                </a:solidFill>
                <a:latin typeface="+mj-lt"/>
              </a:rPr>
              <a:t>Human Settlements </a:t>
            </a:r>
            <a:r>
              <a:rPr lang="en-US" sz="2000" b="1" dirty="0" smtClean="0">
                <a:solidFill>
                  <a:schemeClr val="tx1"/>
                </a:solidFill>
                <a:latin typeface="+mj-lt"/>
              </a:rPr>
              <a:t>6 April </a:t>
            </a:r>
            <a:r>
              <a:rPr lang="en-US" sz="2000" b="1" dirty="0">
                <a:solidFill>
                  <a:schemeClr val="tx1"/>
                </a:solidFill>
                <a:latin typeface="+mj-lt"/>
              </a:rPr>
              <a:t>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18197"/>
            <a:ext cx="7697337" cy="639762"/>
          </a:xfrm>
        </p:spPr>
        <p:txBody>
          <a:bodyPr/>
          <a:lstStyle/>
          <a:p>
            <a:r>
              <a:rPr lang="en-ZA" dirty="0"/>
              <a:t>Capacitation Programme Way Forward</a:t>
            </a:r>
          </a:p>
        </p:txBody>
      </p:sp>
      <p:sp>
        <p:nvSpPr>
          <p:cNvPr id="4" name="Slide Number Placeholder 3"/>
          <p:cNvSpPr>
            <a:spLocks noGrp="1"/>
          </p:cNvSpPr>
          <p:nvPr>
            <p:ph type="sldNum" sz="quarter" idx="12"/>
          </p:nvPr>
        </p:nvSpPr>
        <p:spPr/>
        <p:txBody>
          <a:bodyPr/>
          <a:lstStyle/>
          <a:p>
            <a:fld id="{17BD8DD0-C587-4865-AB08-0C7D86E2805E}" type="slidenum">
              <a:rPr lang="en-US" smtClean="0"/>
              <a:pPr/>
              <a:t>10</a:t>
            </a:fld>
            <a:endParaRPr lang="en-US"/>
          </a:p>
        </p:txBody>
      </p:sp>
      <p:sp>
        <p:nvSpPr>
          <p:cNvPr id="5" name="TextBox 4"/>
          <p:cNvSpPr txBox="1"/>
          <p:nvPr/>
        </p:nvSpPr>
        <p:spPr>
          <a:xfrm>
            <a:off x="457200" y="1142334"/>
            <a:ext cx="8191500" cy="4708981"/>
          </a:xfrm>
          <a:prstGeom prst="rect">
            <a:avLst/>
          </a:prstGeom>
          <a:noFill/>
        </p:spPr>
        <p:txBody>
          <a:bodyPr wrap="square" rtlCol="0">
            <a:spAutoFit/>
          </a:bodyPr>
          <a:lstStyle/>
          <a:p>
            <a:pPr marL="285750" indent="-285750">
              <a:buFont typeface="Arial" panose="020B0604020202020204" pitchFamily="34" charset="0"/>
              <a:buChar char="•"/>
            </a:pPr>
            <a:r>
              <a:rPr lang="en-ZA" sz="2000" dirty="0">
                <a:latin typeface="+mj-lt"/>
              </a:rPr>
              <a:t>A more programmatic and strategic approach will be adopted so that the Capacitation Programme supports the overall National Social Housing Programme intent.</a:t>
            </a:r>
          </a:p>
          <a:p>
            <a:pPr marL="285750" indent="-285750">
              <a:buFont typeface="Arial" panose="020B0604020202020204" pitchFamily="34" charset="0"/>
              <a:buChar char="•"/>
            </a:pPr>
            <a:r>
              <a:rPr lang="en-ZA" sz="2000" dirty="0">
                <a:latin typeface="+mj-lt"/>
              </a:rPr>
              <a:t>Capacitation will have a locational and restructuring focus.  The relevant authorities who govern particular localities will also be the focus of the SHRA’s Capacitation Programme on a strategic partnering basis (Municipal and Provincial Strategies).</a:t>
            </a:r>
          </a:p>
          <a:p>
            <a:pPr marL="285750" indent="-285750">
              <a:buFont typeface="Arial" panose="020B0604020202020204" pitchFamily="34" charset="0"/>
              <a:buChar char="•"/>
            </a:pPr>
            <a:r>
              <a:rPr lang="en-ZA" sz="2000" dirty="0">
                <a:latin typeface="+mj-lt"/>
              </a:rPr>
              <a:t>Local areas identified for a restructuring focus would be supported through a capacity assessment and a capacity plan.</a:t>
            </a:r>
          </a:p>
          <a:p>
            <a:pPr marL="285750" indent="-285750">
              <a:buFont typeface="Arial" panose="020B0604020202020204" pitchFamily="34" charset="0"/>
              <a:buChar char="•"/>
            </a:pPr>
            <a:r>
              <a:rPr lang="en-ZA" sz="2000" dirty="0">
                <a:latin typeface="+mj-lt"/>
              </a:rPr>
              <a:t>The PSCs will also be the focus of capacity support in the short term where this is a need identified between the stakeholders.</a:t>
            </a:r>
          </a:p>
          <a:p>
            <a:pPr marL="285750" indent="-285750">
              <a:buFont typeface="Arial" panose="020B0604020202020204" pitchFamily="34" charset="0"/>
              <a:buChar char="•"/>
            </a:pPr>
            <a:r>
              <a:rPr lang="en-ZA" sz="2000" dirty="0">
                <a:latin typeface="+mj-lt"/>
              </a:rPr>
              <a:t>A revised Social Housing Capacitation Framework will seek to achieve both multi-year project readiness and position SHIs to scale up.</a:t>
            </a:r>
          </a:p>
          <a:p>
            <a:pPr marL="285750" indent="-285750">
              <a:buFont typeface="Arial" panose="020B0604020202020204" pitchFamily="34" charset="0"/>
              <a:buChar char="•"/>
            </a:pPr>
            <a:r>
              <a:rPr lang="en-ZA" sz="2000" dirty="0">
                <a:latin typeface="+mj-lt"/>
              </a:rPr>
              <a:t>The sector will be consulted to create an appropriate research agenda to grow the National Social Housing Programme.</a:t>
            </a:r>
          </a:p>
        </p:txBody>
      </p:sp>
    </p:spTree>
    <p:extLst>
      <p:ext uri="{BB962C8B-B14F-4D97-AF65-F5344CB8AC3E}">
        <p14:creationId xmlns:p14="http://schemas.microsoft.com/office/powerpoint/2010/main" val="3523562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165" y="0"/>
            <a:ext cx="8229600" cy="1143000"/>
          </a:xfrm>
        </p:spPr>
        <p:txBody>
          <a:bodyPr/>
          <a:lstStyle/>
          <a:p>
            <a:r>
              <a:rPr lang="en-US" dirty="0"/>
              <a:t>Investment </a:t>
            </a:r>
            <a:r>
              <a:rPr lang="en-US" dirty="0" err="1"/>
              <a:t>Programme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0174737"/>
              </p:ext>
            </p:extLst>
          </p:nvPr>
        </p:nvGraphicFramePr>
        <p:xfrm>
          <a:off x="396977" y="1600200"/>
          <a:ext cx="8229600" cy="323596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xmlns="" val="1224000330"/>
                    </a:ext>
                  </a:extLst>
                </a:gridCol>
                <a:gridCol w="1645920">
                  <a:extLst>
                    <a:ext uri="{9D8B030D-6E8A-4147-A177-3AD203B41FA5}">
                      <a16:colId xmlns:a16="http://schemas.microsoft.com/office/drawing/2014/main" xmlns="" val="872451503"/>
                    </a:ext>
                  </a:extLst>
                </a:gridCol>
                <a:gridCol w="1645920">
                  <a:extLst>
                    <a:ext uri="{9D8B030D-6E8A-4147-A177-3AD203B41FA5}">
                      <a16:colId xmlns:a16="http://schemas.microsoft.com/office/drawing/2014/main" xmlns="" val="3295756839"/>
                    </a:ext>
                  </a:extLst>
                </a:gridCol>
                <a:gridCol w="1539240">
                  <a:extLst>
                    <a:ext uri="{9D8B030D-6E8A-4147-A177-3AD203B41FA5}">
                      <a16:colId xmlns:a16="http://schemas.microsoft.com/office/drawing/2014/main" xmlns="" val="568599203"/>
                    </a:ext>
                  </a:extLst>
                </a:gridCol>
                <a:gridCol w="1752600">
                  <a:extLst>
                    <a:ext uri="{9D8B030D-6E8A-4147-A177-3AD203B41FA5}">
                      <a16:colId xmlns:a16="http://schemas.microsoft.com/office/drawing/2014/main" xmlns="" val="2629591987"/>
                    </a:ext>
                  </a:extLst>
                </a:gridCol>
              </a:tblGrid>
              <a:tr h="370840">
                <a:tc>
                  <a:txBody>
                    <a:bodyPr/>
                    <a:lstStyle/>
                    <a:p>
                      <a:r>
                        <a:rPr lang="en-US" b="1" dirty="0"/>
                        <a:t>SHIP</a:t>
                      </a:r>
                    </a:p>
                  </a:txBody>
                  <a:tcPr/>
                </a:tc>
                <a:tc>
                  <a:txBody>
                    <a:bodyPr/>
                    <a:lstStyle/>
                    <a:p>
                      <a:r>
                        <a:rPr lang="en-US" b="1" dirty="0"/>
                        <a:t>FY</a:t>
                      </a:r>
                    </a:p>
                  </a:txBody>
                  <a:tcPr/>
                </a:tc>
                <a:tc>
                  <a:txBody>
                    <a:bodyPr/>
                    <a:lstStyle/>
                    <a:p>
                      <a:r>
                        <a:rPr lang="en-US" b="1" dirty="0"/>
                        <a:t>No. of projects approved</a:t>
                      </a:r>
                    </a:p>
                  </a:txBody>
                  <a:tcPr/>
                </a:tc>
                <a:tc>
                  <a:txBody>
                    <a:bodyPr/>
                    <a:lstStyle/>
                    <a:p>
                      <a:r>
                        <a:rPr lang="en-US" b="1" dirty="0"/>
                        <a:t>No. of units approved</a:t>
                      </a:r>
                    </a:p>
                  </a:txBody>
                  <a:tcPr/>
                </a:tc>
                <a:tc>
                  <a:txBody>
                    <a:bodyPr/>
                    <a:lstStyle/>
                    <a:p>
                      <a:r>
                        <a:rPr lang="en-US" b="1" dirty="0"/>
                        <a:t>Total RCG approved</a:t>
                      </a:r>
                    </a:p>
                  </a:txBody>
                  <a:tcPr/>
                </a:tc>
                <a:extLst>
                  <a:ext uri="{0D108BD9-81ED-4DB2-BD59-A6C34878D82A}">
                    <a16:rowId xmlns:a16="http://schemas.microsoft.com/office/drawing/2014/main" xmlns="" val="4220509281"/>
                  </a:ext>
                </a:extLst>
              </a:tr>
              <a:tr h="370840">
                <a:tc>
                  <a:txBody>
                    <a:bodyPr/>
                    <a:lstStyle/>
                    <a:p>
                      <a:r>
                        <a:rPr lang="en-US" dirty="0"/>
                        <a:t>SHIP 1</a:t>
                      </a:r>
                    </a:p>
                  </a:txBody>
                  <a:tcPr/>
                </a:tc>
                <a:tc>
                  <a:txBody>
                    <a:bodyPr/>
                    <a:lstStyle/>
                    <a:p>
                      <a:r>
                        <a:rPr lang="en-US" dirty="0"/>
                        <a:t>2010/11</a:t>
                      </a:r>
                    </a:p>
                  </a:txBody>
                  <a:tcPr/>
                </a:tc>
                <a:tc>
                  <a:txBody>
                    <a:bodyPr/>
                    <a:lstStyle/>
                    <a:p>
                      <a:pPr algn="r"/>
                      <a:r>
                        <a:rPr lang="en-US" dirty="0"/>
                        <a:t>5</a:t>
                      </a:r>
                    </a:p>
                  </a:txBody>
                  <a:tcPr/>
                </a:tc>
                <a:tc>
                  <a:txBody>
                    <a:bodyPr/>
                    <a:lstStyle/>
                    <a:p>
                      <a:pPr algn="r"/>
                      <a:r>
                        <a:rPr lang="en-US" dirty="0" smtClean="0"/>
                        <a:t>1,050</a:t>
                      </a:r>
                      <a:endParaRPr lang="en-US" dirty="0"/>
                    </a:p>
                  </a:txBody>
                  <a:tcPr/>
                </a:tc>
                <a:tc>
                  <a:txBody>
                    <a:bodyPr/>
                    <a:lstStyle/>
                    <a:p>
                      <a:pPr algn="r"/>
                      <a:r>
                        <a:rPr lang="en-ZA" sz="1800" u="none" strike="noStrike" dirty="0">
                          <a:effectLst/>
                        </a:rPr>
                        <a:t>R141,420,230 </a:t>
                      </a:r>
                      <a:endParaRPr lang="en-US" dirty="0"/>
                    </a:p>
                  </a:txBody>
                  <a:tcPr/>
                </a:tc>
                <a:extLst>
                  <a:ext uri="{0D108BD9-81ED-4DB2-BD59-A6C34878D82A}">
                    <a16:rowId xmlns:a16="http://schemas.microsoft.com/office/drawing/2014/main" xmlns="" val="3180656997"/>
                  </a:ext>
                </a:extLst>
              </a:tr>
              <a:tr h="370840">
                <a:tc>
                  <a:txBody>
                    <a:bodyPr/>
                    <a:lstStyle/>
                    <a:p>
                      <a:r>
                        <a:rPr lang="en-US" dirty="0"/>
                        <a:t>SHIP 2</a:t>
                      </a:r>
                    </a:p>
                  </a:txBody>
                  <a:tcPr/>
                </a:tc>
                <a:tc>
                  <a:txBody>
                    <a:bodyPr/>
                    <a:lstStyle/>
                    <a:p>
                      <a:r>
                        <a:rPr lang="en-US" dirty="0"/>
                        <a:t>2011/12</a:t>
                      </a:r>
                    </a:p>
                  </a:txBody>
                  <a:tcPr/>
                </a:tc>
                <a:tc>
                  <a:txBody>
                    <a:bodyPr/>
                    <a:lstStyle/>
                    <a:p>
                      <a:pPr algn="r"/>
                      <a:r>
                        <a:rPr lang="en-US" dirty="0"/>
                        <a:t>15</a:t>
                      </a:r>
                    </a:p>
                  </a:txBody>
                  <a:tcPr/>
                </a:tc>
                <a:tc>
                  <a:txBody>
                    <a:bodyPr/>
                    <a:lstStyle/>
                    <a:p>
                      <a:pPr algn="r"/>
                      <a:r>
                        <a:rPr lang="en-US" dirty="0" smtClean="0"/>
                        <a:t>3,979</a:t>
                      </a:r>
                      <a:endParaRPr lang="en-US" dirty="0"/>
                    </a:p>
                  </a:txBody>
                  <a:tcPr/>
                </a:tc>
                <a:tc>
                  <a:txBody>
                    <a:bodyPr/>
                    <a:lstStyle/>
                    <a:p>
                      <a:pPr algn="r"/>
                      <a:r>
                        <a:rPr lang="en-US" dirty="0"/>
                        <a:t>R513,218,108</a:t>
                      </a:r>
                    </a:p>
                  </a:txBody>
                  <a:tcPr/>
                </a:tc>
                <a:extLst>
                  <a:ext uri="{0D108BD9-81ED-4DB2-BD59-A6C34878D82A}">
                    <a16:rowId xmlns:a16="http://schemas.microsoft.com/office/drawing/2014/main" xmlns="" val="1226738326"/>
                  </a:ext>
                </a:extLst>
              </a:tr>
              <a:tr h="370840">
                <a:tc>
                  <a:txBody>
                    <a:bodyPr/>
                    <a:lstStyle/>
                    <a:p>
                      <a:r>
                        <a:rPr lang="en-US" dirty="0"/>
                        <a:t>SHIP 3</a:t>
                      </a:r>
                    </a:p>
                  </a:txBody>
                  <a:tcPr/>
                </a:tc>
                <a:tc>
                  <a:txBody>
                    <a:bodyPr/>
                    <a:lstStyle/>
                    <a:p>
                      <a:r>
                        <a:rPr lang="en-US" dirty="0"/>
                        <a:t>2012/13</a:t>
                      </a:r>
                    </a:p>
                  </a:txBody>
                  <a:tcPr/>
                </a:tc>
                <a:tc>
                  <a:txBody>
                    <a:bodyPr/>
                    <a:lstStyle/>
                    <a:p>
                      <a:pPr algn="r"/>
                      <a:r>
                        <a:rPr lang="en-US" dirty="0"/>
                        <a:t>12</a:t>
                      </a:r>
                    </a:p>
                  </a:txBody>
                  <a:tcPr/>
                </a:tc>
                <a:tc>
                  <a:txBody>
                    <a:bodyPr/>
                    <a:lstStyle/>
                    <a:p>
                      <a:pPr algn="r"/>
                      <a:r>
                        <a:rPr lang="en-US" dirty="0" smtClean="0"/>
                        <a:t>5,121</a:t>
                      </a:r>
                      <a:endParaRPr lang="en-US" dirty="0"/>
                    </a:p>
                  </a:txBody>
                  <a:tcPr/>
                </a:tc>
                <a:tc>
                  <a:txBody>
                    <a:bodyPr/>
                    <a:lstStyle/>
                    <a:p>
                      <a:pPr algn="r"/>
                      <a:r>
                        <a:rPr lang="en-US" dirty="0"/>
                        <a:t>R644,952,415</a:t>
                      </a:r>
                    </a:p>
                  </a:txBody>
                  <a:tcPr/>
                </a:tc>
                <a:extLst>
                  <a:ext uri="{0D108BD9-81ED-4DB2-BD59-A6C34878D82A}">
                    <a16:rowId xmlns:a16="http://schemas.microsoft.com/office/drawing/2014/main" xmlns="" val="3886789422"/>
                  </a:ext>
                </a:extLst>
              </a:tr>
              <a:tr h="370840">
                <a:tc>
                  <a:txBody>
                    <a:bodyPr/>
                    <a:lstStyle/>
                    <a:p>
                      <a:r>
                        <a:rPr lang="en-US" dirty="0"/>
                        <a:t>SHIP 4</a:t>
                      </a:r>
                    </a:p>
                  </a:txBody>
                  <a:tcPr/>
                </a:tc>
                <a:tc>
                  <a:txBody>
                    <a:bodyPr/>
                    <a:lstStyle/>
                    <a:p>
                      <a:r>
                        <a:rPr lang="en-US" dirty="0"/>
                        <a:t>2013/14</a:t>
                      </a:r>
                    </a:p>
                  </a:txBody>
                  <a:tcPr/>
                </a:tc>
                <a:tc>
                  <a:txBody>
                    <a:bodyPr/>
                    <a:lstStyle/>
                    <a:p>
                      <a:pPr algn="r"/>
                      <a:r>
                        <a:rPr lang="en-US" dirty="0"/>
                        <a:t>7</a:t>
                      </a:r>
                    </a:p>
                  </a:txBody>
                  <a:tcPr/>
                </a:tc>
                <a:tc>
                  <a:txBody>
                    <a:bodyPr/>
                    <a:lstStyle/>
                    <a:p>
                      <a:pPr algn="r"/>
                      <a:r>
                        <a:rPr lang="en-US" dirty="0" smtClean="0"/>
                        <a:t>2,279</a:t>
                      </a:r>
                      <a:endParaRPr lang="en-US" dirty="0"/>
                    </a:p>
                  </a:txBody>
                  <a:tcPr/>
                </a:tc>
                <a:tc>
                  <a:txBody>
                    <a:bodyPr/>
                    <a:lstStyle/>
                    <a:p>
                      <a:pPr algn="r"/>
                      <a:r>
                        <a:rPr lang="en-US" dirty="0"/>
                        <a:t>R257,200,000</a:t>
                      </a:r>
                    </a:p>
                  </a:txBody>
                  <a:tcPr/>
                </a:tc>
                <a:extLst>
                  <a:ext uri="{0D108BD9-81ED-4DB2-BD59-A6C34878D82A}">
                    <a16:rowId xmlns:a16="http://schemas.microsoft.com/office/drawing/2014/main" xmlns="" val="2758038189"/>
                  </a:ext>
                </a:extLst>
              </a:tr>
              <a:tr h="370840">
                <a:tc>
                  <a:txBody>
                    <a:bodyPr/>
                    <a:lstStyle/>
                    <a:p>
                      <a:r>
                        <a:rPr lang="en-US" dirty="0"/>
                        <a:t>SHIP 5</a:t>
                      </a:r>
                    </a:p>
                  </a:txBody>
                  <a:tcPr/>
                </a:tc>
                <a:tc>
                  <a:txBody>
                    <a:bodyPr/>
                    <a:lstStyle/>
                    <a:p>
                      <a:r>
                        <a:rPr lang="en-US" dirty="0"/>
                        <a:t>2014/15</a:t>
                      </a:r>
                    </a:p>
                  </a:txBody>
                  <a:tcPr/>
                </a:tc>
                <a:tc>
                  <a:txBody>
                    <a:bodyPr/>
                    <a:lstStyle/>
                    <a:p>
                      <a:pPr algn="r"/>
                      <a:r>
                        <a:rPr lang="en-US" dirty="0"/>
                        <a:t>11</a:t>
                      </a:r>
                    </a:p>
                  </a:txBody>
                  <a:tcPr/>
                </a:tc>
                <a:tc>
                  <a:txBody>
                    <a:bodyPr/>
                    <a:lstStyle/>
                    <a:p>
                      <a:pPr algn="r"/>
                      <a:r>
                        <a:rPr lang="en-US" dirty="0" smtClean="0"/>
                        <a:t>5,396</a:t>
                      </a:r>
                      <a:endParaRPr lang="en-US" dirty="0"/>
                    </a:p>
                  </a:txBody>
                  <a:tcPr/>
                </a:tc>
                <a:tc>
                  <a:txBody>
                    <a:bodyPr/>
                    <a:lstStyle/>
                    <a:p>
                      <a:pPr algn="r"/>
                      <a:r>
                        <a:rPr lang="en-US" dirty="0" smtClean="0"/>
                        <a:t>R678,117,850</a:t>
                      </a:r>
                      <a:endParaRPr lang="en-US" dirty="0"/>
                    </a:p>
                  </a:txBody>
                  <a:tcPr/>
                </a:tc>
                <a:extLst>
                  <a:ext uri="{0D108BD9-81ED-4DB2-BD59-A6C34878D82A}">
                    <a16:rowId xmlns:a16="http://schemas.microsoft.com/office/drawing/2014/main" xmlns="" val="2489643954"/>
                  </a:ext>
                </a:extLst>
              </a:tr>
              <a:tr h="370840">
                <a:tc>
                  <a:txBody>
                    <a:bodyPr/>
                    <a:lstStyle/>
                    <a:p>
                      <a:r>
                        <a:rPr lang="en-US" dirty="0" smtClean="0"/>
                        <a:t>SHIP 6</a:t>
                      </a:r>
                      <a:endParaRPr lang="en-US" dirty="0"/>
                    </a:p>
                  </a:txBody>
                  <a:tcPr/>
                </a:tc>
                <a:tc>
                  <a:txBody>
                    <a:bodyPr/>
                    <a:lstStyle/>
                    <a:p>
                      <a:r>
                        <a:rPr lang="en-US" dirty="0" smtClean="0"/>
                        <a:t>2015/16</a:t>
                      </a:r>
                      <a:endParaRPr lang="en-US" dirty="0"/>
                    </a:p>
                  </a:txBody>
                  <a:tcPr/>
                </a:tc>
                <a:tc>
                  <a:txBody>
                    <a:bodyPr/>
                    <a:lstStyle/>
                    <a:p>
                      <a:pPr algn="r"/>
                      <a:r>
                        <a:rPr lang="en-US" dirty="0" smtClean="0"/>
                        <a:t>7</a:t>
                      </a:r>
                      <a:endParaRPr lang="en-US" dirty="0"/>
                    </a:p>
                  </a:txBody>
                  <a:tcPr/>
                </a:tc>
                <a:tc>
                  <a:txBody>
                    <a:bodyPr/>
                    <a:lstStyle/>
                    <a:p>
                      <a:pPr algn="r"/>
                      <a:r>
                        <a:rPr lang="en-US" dirty="0" smtClean="0"/>
                        <a:t>1,979</a:t>
                      </a:r>
                      <a:endParaRPr lang="en-US" dirty="0"/>
                    </a:p>
                  </a:txBody>
                  <a:tcPr/>
                </a:tc>
                <a:tc>
                  <a:txBody>
                    <a:bodyPr/>
                    <a:lstStyle/>
                    <a:p>
                      <a:pPr algn="r"/>
                      <a:r>
                        <a:rPr lang="en-US" dirty="0" smtClean="0"/>
                        <a:t>R248,592,085</a:t>
                      </a:r>
                      <a:endParaRPr lang="en-US" dirty="0"/>
                    </a:p>
                  </a:txBody>
                  <a:tcPr/>
                </a:tc>
              </a:tr>
              <a:tr h="370840">
                <a:tc gridSpan="2">
                  <a:txBody>
                    <a:bodyPr/>
                    <a:lstStyle/>
                    <a:p>
                      <a:pPr algn="r"/>
                      <a:r>
                        <a:rPr lang="en-US" b="1" dirty="0"/>
                        <a:t>TOTAL</a:t>
                      </a:r>
                    </a:p>
                  </a:txBody>
                  <a:tcPr/>
                </a:tc>
                <a:tc hMerge="1">
                  <a:txBody>
                    <a:bodyPr/>
                    <a:lstStyle/>
                    <a:p>
                      <a:endParaRPr lang="en-US" dirty="0"/>
                    </a:p>
                  </a:txBody>
                  <a:tcPr/>
                </a:tc>
                <a:tc>
                  <a:txBody>
                    <a:bodyPr/>
                    <a:lstStyle/>
                    <a:p>
                      <a:pPr algn="r"/>
                      <a:r>
                        <a:rPr lang="en-US" b="1" dirty="0" smtClean="0"/>
                        <a:t>57</a:t>
                      </a:r>
                      <a:endParaRPr lang="en-US" b="1" dirty="0"/>
                    </a:p>
                  </a:txBody>
                  <a:tcPr/>
                </a:tc>
                <a:tc>
                  <a:txBody>
                    <a:bodyPr/>
                    <a:lstStyle/>
                    <a:p>
                      <a:pPr algn="r"/>
                      <a:r>
                        <a:rPr lang="en-US" b="1" dirty="0" smtClean="0"/>
                        <a:t>19,804</a:t>
                      </a:r>
                      <a:endParaRPr lang="en-US" b="1" dirty="0"/>
                    </a:p>
                  </a:txBody>
                  <a:tcPr/>
                </a:tc>
                <a:tc>
                  <a:txBody>
                    <a:bodyPr/>
                    <a:lstStyle/>
                    <a:p>
                      <a:pPr algn="r"/>
                      <a:r>
                        <a:rPr lang="en-US" b="1" dirty="0" smtClean="0"/>
                        <a:t>R2,483,500,688</a:t>
                      </a:r>
                      <a:endParaRPr lang="en-US" b="1" dirty="0"/>
                    </a:p>
                  </a:txBody>
                  <a:tcPr/>
                </a:tc>
                <a:extLst>
                  <a:ext uri="{0D108BD9-81ED-4DB2-BD59-A6C34878D82A}">
                    <a16:rowId xmlns:a16="http://schemas.microsoft.com/office/drawing/2014/main" xmlns="" val="3986058438"/>
                  </a:ext>
                </a:extLst>
              </a:tr>
            </a:tbl>
          </a:graphicData>
        </a:graphic>
      </p:graphicFrame>
      <p:sp>
        <p:nvSpPr>
          <p:cNvPr id="4" name="Slide Number Placeholder 3"/>
          <p:cNvSpPr>
            <a:spLocks noGrp="1"/>
          </p:cNvSpPr>
          <p:nvPr>
            <p:ph type="sldNum" sz="quarter" idx="12"/>
          </p:nvPr>
        </p:nvSpPr>
        <p:spPr/>
        <p:txBody>
          <a:bodyPr/>
          <a:lstStyle/>
          <a:p>
            <a:fld id="{17BD8DD0-C587-4865-AB08-0C7D86E2805E}" type="slidenum">
              <a:rPr lang="en-US" smtClean="0"/>
              <a:pPr/>
              <a:t>11</a:t>
            </a:fld>
            <a:endParaRPr lang="en-US" dirty="0"/>
          </a:p>
        </p:txBody>
      </p:sp>
    </p:spTree>
    <p:extLst>
      <p:ext uri="{BB962C8B-B14F-4D97-AF65-F5344CB8AC3E}">
        <p14:creationId xmlns:p14="http://schemas.microsoft.com/office/powerpoint/2010/main" val="32144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22086"/>
            <a:ext cx="8229600" cy="1143000"/>
          </a:xfrm>
        </p:spPr>
        <p:txBody>
          <a:bodyPr/>
          <a:lstStyle/>
          <a:p>
            <a:r>
              <a:rPr lang="en-ZA" dirty="0"/>
              <a:t>Investment Programme Priorities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2246256"/>
              </p:ext>
            </p:extLst>
          </p:nvPr>
        </p:nvGraphicFramePr>
        <p:xfrm>
          <a:off x="419100" y="1129998"/>
          <a:ext cx="8229600" cy="4055872"/>
        </p:xfrm>
        <a:graphic>
          <a:graphicData uri="http://schemas.openxmlformats.org/drawingml/2006/table">
            <a:tbl>
              <a:tblPr firstRow="1">
                <a:tableStyleId>{5940675A-B579-460E-94D1-54222C63F5DA}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ZA" dirty="0"/>
                        <a:t>Areas</a:t>
                      </a:r>
                      <a:r>
                        <a:rPr lang="en-ZA" baseline="0" dirty="0"/>
                        <a:t> of work</a:t>
                      </a:r>
                      <a:endParaRPr lang="en-ZA" dirty="0"/>
                    </a:p>
                  </a:txBody>
                  <a:tcPr/>
                </a:tc>
                <a:tc>
                  <a:txBody>
                    <a:bodyPr/>
                    <a:lstStyle/>
                    <a:p>
                      <a:r>
                        <a:rPr lang="en-ZA" dirty="0"/>
                        <a:t>Priorities</a:t>
                      </a:r>
                    </a:p>
                  </a:txBody>
                  <a:tcPr/>
                </a:tc>
                <a:extLst>
                  <a:ext uri="{0D108BD9-81ED-4DB2-BD59-A6C34878D82A}">
                    <a16:rowId xmlns:a16="http://schemas.microsoft.com/office/drawing/2014/main" xmlns="" val="10000"/>
                  </a:ext>
                </a:extLst>
              </a:tr>
              <a:tr h="370840">
                <a:tc>
                  <a:txBody>
                    <a:bodyPr/>
                    <a:lstStyle/>
                    <a:p>
                      <a:pPr marL="342900" lvl="0" indent="-342900">
                        <a:lnSpc>
                          <a:spcPct val="110000"/>
                        </a:lnSpc>
                        <a:spcAft>
                          <a:spcPts val="0"/>
                        </a:spcAft>
                        <a:buFont typeface="Symbol" panose="05050102010706020507" pitchFamily="18" charset="2"/>
                        <a:buChar char=""/>
                      </a:pPr>
                      <a:r>
                        <a:rPr lang="en-ZA" sz="1800" dirty="0">
                          <a:effectLst/>
                        </a:rPr>
                        <a:t>Development planning</a:t>
                      </a:r>
                    </a:p>
                    <a:p>
                      <a:pPr marL="342900" lvl="0" indent="-342900">
                        <a:lnSpc>
                          <a:spcPct val="110000"/>
                        </a:lnSpc>
                        <a:spcAft>
                          <a:spcPts val="0"/>
                        </a:spcAft>
                        <a:buFont typeface="Symbol" panose="05050102010706020507" pitchFamily="18" charset="2"/>
                        <a:buChar char=""/>
                      </a:pPr>
                      <a:r>
                        <a:rPr lang="en-ZA" sz="1800" dirty="0">
                          <a:effectLst/>
                        </a:rPr>
                        <a:t>Development facilitation</a:t>
                      </a:r>
                    </a:p>
                    <a:p>
                      <a:pPr marL="342900" lvl="0" indent="-342900">
                        <a:lnSpc>
                          <a:spcPct val="110000"/>
                        </a:lnSpc>
                        <a:spcAft>
                          <a:spcPts val="0"/>
                        </a:spcAft>
                        <a:buFont typeface="Symbol" panose="05050102010706020507" pitchFamily="18" charset="2"/>
                        <a:buChar char=""/>
                      </a:pPr>
                      <a:r>
                        <a:rPr lang="en-ZA" sz="1800" dirty="0">
                          <a:effectLst/>
                        </a:rPr>
                        <a:t>Identification and Acquisition of stock</a:t>
                      </a:r>
                    </a:p>
                    <a:p>
                      <a:pPr marL="342900" lvl="0" indent="-342900">
                        <a:lnSpc>
                          <a:spcPct val="110000"/>
                        </a:lnSpc>
                        <a:spcAft>
                          <a:spcPts val="0"/>
                        </a:spcAft>
                        <a:buFont typeface="Symbol" panose="05050102010706020507" pitchFamily="18" charset="2"/>
                        <a:buChar char=""/>
                      </a:pPr>
                      <a:r>
                        <a:rPr lang="en-ZA" sz="1800" dirty="0">
                          <a:effectLst/>
                        </a:rPr>
                        <a:t>Holding of stock (regular update of register)</a:t>
                      </a:r>
                    </a:p>
                    <a:p>
                      <a:pPr marL="342900" lvl="0" indent="-342900">
                        <a:lnSpc>
                          <a:spcPct val="110000"/>
                        </a:lnSpc>
                        <a:spcAft>
                          <a:spcPts val="0"/>
                        </a:spcAft>
                        <a:buFont typeface="Symbol" panose="05050102010706020507" pitchFamily="18" charset="2"/>
                        <a:buChar char=""/>
                      </a:pPr>
                      <a:r>
                        <a:rPr lang="en-ZA" sz="1800" dirty="0">
                          <a:effectLst/>
                        </a:rPr>
                        <a:t>Management of RCG contracts</a:t>
                      </a:r>
                    </a:p>
                    <a:p>
                      <a:pPr marL="342900" lvl="0" indent="-342900">
                        <a:lnSpc>
                          <a:spcPct val="110000"/>
                        </a:lnSpc>
                        <a:spcAft>
                          <a:spcPts val="0"/>
                        </a:spcAft>
                        <a:buFont typeface="Symbol" panose="05050102010706020507" pitchFamily="18" charset="2"/>
                        <a:buChar char=""/>
                      </a:pPr>
                      <a:r>
                        <a:rPr lang="en-ZA" sz="1800" dirty="0">
                          <a:effectLst/>
                        </a:rPr>
                        <a:t>Pipeline planning</a:t>
                      </a:r>
                    </a:p>
                    <a:p>
                      <a:pPr marL="342900" lvl="0" indent="-342900">
                        <a:lnSpc>
                          <a:spcPct val="110000"/>
                        </a:lnSpc>
                        <a:spcAft>
                          <a:spcPts val="0"/>
                        </a:spcAft>
                        <a:buFont typeface="Symbol" panose="05050102010706020507" pitchFamily="18" charset="2"/>
                        <a:buChar char=""/>
                      </a:pPr>
                      <a:r>
                        <a:rPr lang="en-ZA" sz="1800" dirty="0">
                          <a:effectLst/>
                        </a:rPr>
                        <a:t>Partnerships with Provinces and Municipalities.</a:t>
                      </a:r>
                    </a:p>
                    <a:p>
                      <a:pPr marL="342900" lvl="0" indent="-342900">
                        <a:lnSpc>
                          <a:spcPct val="110000"/>
                        </a:lnSpc>
                        <a:spcAft>
                          <a:spcPts val="0"/>
                        </a:spcAft>
                        <a:buFont typeface="Symbol" panose="05050102010706020507" pitchFamily="18" charset="2"/>
                        <a:buChar char=""/>
                      </a:pPr>
                      <a:r>
                        <a:rPr lang="en-ZA" sz="1800" dirty="0">
                          <a:effectLst/>
                        </a:rPr>
                        <a:t>Partnerships with other Funders.</a:t>
                      </a:r>
                    </a:p>
                    <a:p>
                      <a:pPr marL="342900" lvl="0" indent="-342900">
                        <a:lnSpc>
                          <a:spcPct val="110000"/>
                        </a:lnSpc>
                        <a:spcAft>
                          <a:spcPts val="0"/>
                        </a:spcAft>
                        <a:buFont typeface="Symbol" panose="05050102010706020507" pitchFamily="18" charset="2"/>
                        <a:buChar char=""/>
                      </a:pPr>
                      <a:r>
                        <a:rPr lang="en-ZA" sz="1800" dirty="0">
                          <a:effectLst/>
                        </a:rPr>
                        <a:t>Partnerships with private sector.</a:t>
                      </a:r>
                    </a:p>
                    <a:p>
                      <a:endParaRPr lang="en-ZA" dirty="0"/>
                    </a:p>
                  </a:txBody>
                  <a:tcPr/>
                </a:tc>
                <a:tc>
                  <a:txBody>
                    <a:bodyPr/>
                    <a:lstStyle/>
                    <a:p>
                      <a:pPr marL="285750" indent="-285750">
                        <a:buFont typeface="Arial" panose="020B0604020202020204" pitchFamily="34" charset="0"/>
                        <a:buChar char="•"/>
                      </a:pPr>
                      <a:r>
                        <a:rPr lang="en-ZA" dirty="0"/>
                        <a:t>Acquisition, holding</a:t>
                      </a:r>
                      <a:r>
                        <a:rPr lang="en-ZA" baseline="0" dirty="0"/>
                        <a:t> and development strategies (inner city)</a:t>
                      </a:r>
                    </a:p>
                    <a:p>
                      <a:pPr marL="285750" indent="-285750">
                        <a:buFont typeface="Arial" panose="020B0604020202020204" pitchFamily="34" charset="0"/>
                        <a:buChar char="•"/>
                      </a:pPr>
                      <a:r>
                        <a:rPr lang="en-ZA" baseline="0" dirty="0"/>
                        <a:t>Partnering with (SLAs) enablers (Provincial and Local government)</a:t>
                      </a:r>
                    </a:p>
                    <a:p>
                      <a:pPr marL="285750" indent="-285750">
                        <a:buFont typeface="Arial" panose="020B0604020202020204" pitchFamily="34" charset="0"/>
                        <a:buChar char="•"/>
                      </a:pPr>
                      <a:r>
                        <a:rPr lang="en-ZA" baseline="0" dirty="0"/>
                        <a:t>Fast tracking of delivery</a:t>
                      </a:r>
                    </a:p>
                    <a:p>
                      <a:pPr marL="285750" indent="-285750">
                        <a:buFont typeface="Arial" panose="020B0604020202020204" pitchFamily="34" charset="0"/>
                        <a:buChar char="•"/>
                      </a:pPr>
                      <a:r>
                        <a:rPr lang="en-ZA" baseline="0" dirty="0"/>
                        <a:t>Systems to manage distressed rental stock</a:t>
                      </a:r>
                      <a:endParaRPr lang="en-ZA"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17BD8DD0-C587-4865-AB08-0C7D86E2805E}" type="slidenum">
              <a:rPr lang="en-US" smtClean="0"/>
              <a:pPr/>
              <a:t>12</a:t>
            </a:fld>
            <a:endParaRPr lang="en-US" dirty="0"/>
          </a:p>
        </p:txBody>
      </p:sp>
    </p:spTree>
    <p:extLst>
      <p:ext uri="{BB962C8B-B14F-4D97-AF65-F5344CB8AC3E}">
        <p14:creationId xmlns:p14="http://schemas.microsoft.com/office/powerpoint/2010/main" val="277420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4288"/>
            <a:ext cx="6477000" cy="1143000"/>
          </a:xfrm>
        </p:spPr>
        <p:txBody>
          <a:bodyPr>
            <a:noAutofit/>
          </a:bodyPr>
          <a:lstStyle/>
          <a:p>
            <a:r>
              <a:rPr lang="en-ZA" dirty="0" smtClean="0"/>
              <a:t>Investment </a:t>
            </a:r>
            <a:r>
              <a:rPr lang="en-ZA" dirty="0"/>
              <a:t>Programme Way Forward</a:t>
            </a:r>
            <a:br>
              <a:rPr lang="en-ZA" dirty="0"/>
            </a:br>
            <a:endParaRPr lang="en-ZA" dirty="0"/>
          </a:p>
        </p:txBody>
      </p:sp>
      <p:sp>
        <p:nvSpPr>
          <p:cNvPr id="4" name="Slide Number Placeholder 3"/>
          <p:cNvSpPr>
            <a:spLocks noGrp="1"/>
          </p:cNvSpPr>
          <p:nvPr>
            <p:ph type="sldNum" sz="quarter" idx="12"/>
          </p:nvPr>
        </p:nvSpPr>
        <p:spPr/>
        <p:txBody>
          <a:bodyPr/>
          <a:lstStyle/>
          <a:p>
            <a:fld id="{17BD8DD0-C587-4865-AB08-0C7D86E2805E}" type="slidenum">
              <a:rPr lang="en-US" smtClean="0"/>
              <a:pPr/>
              <a:t>13</a:t>
            </a:fld>
            <a:endParaRPr lang="en-US"/>
          </a:p>
        </p:txBody>
      </p:sp>
      <p:sp>
        <p:nvSpPr>
          <p:cNvPr id="3" name="Content Placeholder 2"/>
          <p:cNvSpPr>
            <a:spLocks noGrp="1"/>
          </p:cNvSpPr>
          <p:nvPr>
            <p:ph idx="1"/>
          </p:nvPr>
        </p:nvSpPr>
        <p:spPr>
          <a:xfrm>
            <a:off x="419100" y="1136673"/>
            <a:ext cx="8229600" cy="539727"/>
          </a:xfrm>
        </p:spPr>
        <p:txBody>
          <a:bodyPr>
            <a:normAutofit/>
          </a:bodyPr>
          <a:lstStyle/>
          <a:p>
            <a:pPr marL="0" indent="0">
              <a:buNone/>
            </a:pPr>
            <a:r>
              <a:rPr lang="en-ZA" sz="2000" dirty="0"/>
              <a:t>Extract from SHRA’s 2016/17 Annual Performance plan</a:t>
            </a:r>
          </a:p>
        </p:txBody>
      </p:sp>
      <p:graphicFrame>
        <p:nvGraphicFramePr>
          <p:cNvPr id="7" name="Table 6"/>
          <p:cNvGraphicFramePr>
            <a:graphicFrameLocks noGrp="1"/>
          </p:cNvGraphicFramePr>
          <p:nvPr>
            <p:extLst/>
          </p:nvPr>
        </p:nvGraphicFramePr>
        <p:xfrm>
          <a:off x="416257" y="1828800"/>
          <a:ext cx="8259739" cy="2183924"/>
        </p:xfrm>
        <a:graphic>
          <a:graphicData uri="http://schemas.openxmlformats.org/drawingml/2006/table">
            <a:tbl>
              <a:tblPr/>
              <a:tblGrid>
                <a:gridCol w="294342">
                  <a:extLst>
                    <a:ext uri="{9D8B030D-6E8A-4147-A177-3AD203B41FA5}">
                      <a16:colId xmlns:a16="http://schemas.microsoft.com/office/drawing/2014/main" xmlns="" val="20000"/>
                    </a:ext>
                  </a:extLst>
                </a:gridCol>
                <a:gridCol w="1758783">
                  <a:extLst>
                    <a:ext uri="{9D8B030D-6E8A-4147-A177-3AD203B41FA5}">
                      <a16:colId xmlns:a16="http://schemas.microsoft.com/office/drawing/2014/main" xmlns="" val="20001"/>
                    </a:ext>
                  </a:extLst>
                </a:gridCol>
                <a:gridCol w="1409933">
                  <a:extLst>
                    <a:ext uri="{9D8B030D-6E8A-4147-A177-3AD203B41FA5}">
                      <a16:colId xmlns:a16="http://schemas.microsoft.com/office/drawing/2014/main" xmlns="" val="20002"/>
                    </a:ext>
                  </a:extLst>
                </a:gridCol>
                <a:gridCol w="1497146">
                  <a:extLst>
                    <a:ext uri="{9D8B030D-6E8A-4147-A177-3AD203B41FA5}">
                      <a16:colId xmlns:a16="http://schemas.microsoft.com/office/drawing/2014/main" xmlns="" val="20003"/>
                    </a:ext>
                  </a:extLst>
                </a:gridCol>
                <a:gridCol w="1235509">
                  <a:extLst>
                    <a:ext uri="{9D8B030D-6E8A-4147-A177-3AD203B41FA5}">
                      <a16:colId xmlns:a16="http://schemas.microsoft.com/office/drawing/2014/main" xmlns="" val="20004"/>
                    </a:ext>
                  </a:extLst>
                </a:gridCol>
                <a:gridCol w="1032013">
                  <a:extLst>
                    <a:ext uri="{9D8B030D-6E8A-4147-A177-3AD203B41FA5}">
                      <a16:colId xmlns:a16="http://schemas.microsoft.com/office/drawing/2014/main" xmlns="" val="20005"/>
                    </a:ext>
                  </a:extLst>
                </a:gridCol>
                <a:gridCol w="1032013">
                  <a:extLst>
                    <a:ext uri="{9D8B030D-6E8A-4147-A177-3AD203B41FA5}">
                      <a16:colId xmlns:a16="http://schemas.microsoft.com/office/drawing/2014/main" xmlns="" val="20006"/>
                    </a:ext>
                  </a:extLst>
                </a:gridCol>
              </a:tblGrid>
              <a:tr h="496500">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en-ZA" sz="1400" b="1" i="0" u="none" strike="noStrike" dirty="0">
                          <a:solidFill>
                            <a:srgbClr val="000000"/>
                          </a:solidFill>
                          <a:effectLst/>
                          <a:latin typeface="Corbel" panose="020B0503020204020204" pitchFamily="34" charset="0"/>
                        </a:rPr>
                        <a:t>Performance Indicator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1400" b="1" i="0" u="none" strike="noStrike">
                          <a:solidFill>
                            <a:srgbClr val="000000"/>
                          </a:solidFill>
                          <a:effectLst/>
                          <a:latin typeface="Corbel" panose="020B0503020204020204" pitchFamily="34" charset="0"/>
                        </a:rPr>
                        <a:t>Audited / actual performance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1400" b="1" i="0" u="none" strike="noStrike">
                          <a:solidFill>
                            <a:srgbClr val="000000"/>
                          </a:solidFill>
                          <a:effectLst/>
                          <a:latin typeface="Corbel" panose="020B0503020204020204" pitchFamily="34" charset="0"/>
                        </a:rPr>
                        <a:t>Estimated performance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1400" b="1" i="0" u="none" strike="noStrike">
                          <a:solidFill>
                            <a:srgbClr val="000000"/>
                          </a:solidFill>
                          <a:effectLst/>
                          <a:latin typeface="Corbel" panose="020B0503020204020204" pitchFamily="34" charset="0"/>
                        </a:rPr>
                        <a:t>Medium - term targets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1400" b="1" i="0" u="none" strike="noStrike">
                          <a:solidFill>
                            <a:srgbClr val="000000"/>
                          </a:solidFill>
                          <a:effectLst/>
                          <a:latin typeface="Corbel" panose="020B0503020204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1400" b="1" i="0" u="none" strike="noStrike">
                          <a:solidFill>
                            <a:srgbClr val="000000"/>
                          </a:solidFill>
                          <a:effectLst/>
                          <a:latin typeface="Corbel" panose="020B0503020204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0000"/>
                  </a:ext>
                </a:extLst>
              </a:tr>
              <a:tr h="310312">
                <a:tc>
                  <a:txBody>
                    <a:bodyPr/>
                    <a:lstStyle/>
                    <a:p>
                      <a:pPr algn="l" fontAlgn="b"/>
                      <a:endParaRPr lang="en-ZA" sz="14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l" fontAlgn="ctr"/>
                      <a:r>
                        <a:rPr lang="en-ZA" sz="1400" b="1" i="0" u="none" strike="noStrike">
                          <a:solidFill>
                            <a:srgbClr val="000000"/>
                          </a:solidFill>
                          <a:effectLst/>
                          <a:latin typeface="Corbel" panose="020B0503020204020204" pitchFamily="34" charset="0"/>
                        </a:rPr>
                        <a:t>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1400" b="1" i="0" u="none" strike="noStrike">
                          <a:solidFill>
                            <a:srgbClr val="000000"/>
                          </a:solidFill>
                          <a:effectLst/>
                          <a:latin typeface="Corbel" panose="020B0503020204020204" pitchFamily="34" charset="0"/>
                        </a:rPr>
                        <a:t>2015/16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1400" b="1" i="0" u="none" strike="noStrike">
                          <a:solidFill>
                            <a:srgbClr val="000000"/>
                          </a:solidFill>
                          <a:effectLst/>
                          <a:latin typeface="Corbel" panose="020B0503020204020204" pitchFamily="34" charset="0"/>
                        </a:rPr>
                        <a:t>2016/17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1400" b="1" i="0" u="none" strike="noStrike">
                          <a:solidFill>
                            <a:srgbClr val="000000"/>
                          </a:solidFill>
                          <a:effectLst/>
                          <a:latin typeface="Corbel" panose="020B0503020204020204" pitchFamily="34" charset="0"/>
                        </a:rPr>
                        <a:t>2017/18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en-ZA" sz="1400" b="1" i="0" u="none" strike="noStrike">
                          <a:solidFill>
                            <a:srgbClr val="000000"/>
                          </a:solidFill>
                          <a:effectLst/>
                          <a:latin typeface="Corbel" panose="020B0503020204020204" pitchFamily="34" charset="0"/>
                        </a:rPr>
                        <a:t>2018/19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0001"/>
                  </a:ext>
                </a:extLst>
              </a:tr>
              <a:tr h="310312">
                <a:tc>
                  <a:txBody>
                    <a:bodyPr/>
                    <a:lstStyle/>
                    <a:p>
                      <a:pPr algn="l" fontAlgn="t"/>
                      <a:r>
                        <a:rPr lang="en-ZA" sz="1400" b="0" i="0" u="none" strike="noStrike" dirty="0">
                          <a:solidFill>
                            <a:srgbClr val="000000"/>
                          </a:solidFill>
                          <a:effectLst/>
                          <a:latin typeface="Corbel" panose="020B0503020204020204" pitchFamily="34" charset="0"/>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6">
                  <a:txBody>
                    <a:bodyPr/>
                    <a:lstStyle/>
                    <a:p>
                      <a:pPr algn="l" fontAlgn="t"/>
                      <a:r>
                        <a:rPr lang="en-US" sz="1400" b="0" i="0" u="none" strike="noStrike">
                          <a:solidFill>
                            <a:srgbClr val="000000"/>
                          </a:solidFill>
                          <a:effectLst/>
                          <a:latin typeface="Corbel" panose="020B0503020204020204" pitchFamily="34" charset="0"/>
                        </a:rPr>
                        <a:t>Strategic Objective: To facilitate the growth of social housing development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008515">
                <a:tc>
                  <a:txBody>
                    <a:bodyPr/>
                    <a:lstStyle/>
                    <a:p>
                      <a:pPr algn="l" fontAlgn="t"/>
                      <a:r>
                        <a:rPr lang="en-ZA" sz="1400" b="0" i="0" u="none" strike="noStrike" dirty="0">
                          <a:solidFill>
                            <a:srgbClr val="000000"/>
                          </a:solidFill>
                          <a:effectLst/>
                          <a:latin typeface="Corbel" panose="020B0503020204020204" pitchFamily="34" charset="0"/>
                        </a:rPr>
                        <a:t>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orbel" panose="020B0503020204020204" pitchFamily="34" charset="0"/>
                        </a:rPr>
                        <a:t>Consolidated </a:t>
                      </a:r>
                      <a:r>
                        <a:rPr lang="en-US" sz="1400" b="0" i="0" u="none" strike="noStrike" dirty="0" err="1">
                          <a:solidFill>
                            <a:srgbClr val="000000"/>
                          </a:solidFill>
                          <a:effectLst/>
                          <a:latin typeface="Corbel" panose="020B0503020204020204" pitchFamily="34" charset="0"/>
                        </a:rPr>
                        <a:t>cashflow</a:t>
                      </a:r>
                      <a:r>
                        <a:rPr lang="en-US" sz="1400" b="0" i="0" u="none" strike="noStrike" dirty="0">
                          <a:solidFill>
                            <a:srgbClr val="000000"/>
                          </a:solidFill>
                          <a:effectLst/>
                          <a:latin typeface="Corbel" panose="020B0503020204020204" pitchFamily="34" charset="0"/>
                        </a:rPr>
                        <a:t> and construction dashboard for social housing </a:t>
                      </a:r>
                      <a:r>
                        <a:rPr lang="en-US" sz="1400" b="0" i="0" u="none" strike="noStrike" dirty="0" err="1">
                          <a:solidFill>
                            <a:srgbClr val="000000"/>
                          </a:solidFill>
                          <a:effectLst/>
                          <a:latin typeface="Corbel" panose="020B0503020204020204" pitchFamily="34" charset="0"/>
                        </a:rPr>
                        <a:t>programme</a:t>
                      </a:r>
                      <a:r>
                        <a:rPr lang="en-US" sz="1400" b="0" i="0" u="none" strike="noStrike" dirty="0">
                          <a:solidFill>
                            <a:srgbClr val="000000"/>
                          </a:solidFill>
                          <a:effectLst/>
                          <a:latin typeface="Corbel" panose="020B0503020204020204" pitchFamily="34" charset="0"/>
                        </a:rPr>
                        <a:t> developed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400" b="0" i="0" u="none" strike="noStrike" dirty="0">
                          <a:solidFill>
                            <a:srgbClr val="000000"/>
                          </a:solidFill>
                          <a:effectLst/>
                          <a:latin typeface="Corbel" panose="020B0503020204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400" b="0" i="1" u="none" strike="noStrike" dirty="0">
                          <a:solidFill>
                            <a:srgbClr val="A6A6A6"/>
                          </a:solidFill>
                          <a:effectLst/>
                          <a:latin typeface="Corbel" panose="020B0503020204020204" pitchFamily="34" charset="0"/>
                        </a:rPr>
                        <a:t>New indicator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orbel" panose="020B0503020204020204" pitchFamily="34" charset="0"/>
                        </a:rPr>
                        <a:t>Consolidated </a:t>
                      </a:r>
                      <a:r>
                        <a:rPr lang="en-US" sz="1400" b="0" i="0" u="none" strike="noStrike" dirty="0" err="1">
                          <a:solidFill>
                            <a:srgbClr val="000000"/>
                          </a:solidFill>
                          <a:effectLst/>
                          <a:latin typeface="Corbel" panose="020B0503020204020204" pitchFamily="34" charset="0"/>
                        </a:rPr>
                        <a:t>cashflow</a:t>
                      </a:r>
                      <a:r>
                        <a:rPr lang="en-US" sz="1400" b="0" i="0" u="none" strike="noStrike" dirty="0">
                          <a:solidFill>
                            <a:srgbClr val="000000"/>
                          </a:solidFill>
                          <a:effectLst/>
                          <a:latin typeface="Corbel" panose="020B0503020204020204" pitchFamily="34" charset="0"/>
                        </a:rPr>
                        <a:t> and construction dashboard developed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400" b="0" i="0" u="none" strike="noStrike" dirty="0">
                          <a:solidFill>
                            <a:srgbClr val="000000"/>
                          </a:solidFill>
                          <a:effectLst/>
                          <a:latin typeface="Corbel" panose="020B0503020204020204" pitchFamily="34" charset="0"/>
                        </a:rPr>
                        <a:t>Dashboard updated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400" b="0" i="0" u="none" strike="noStrike" dirty="0">
                          <a:solidFill>
                            <a:srgbClr val="000000"/>
                          </a:solidFill>
                          <a:effectLst/>
                          <a:latin typeface="Corbel" panose="020B0503020204020204" pitchFamily="34" charset="0"/>
                        </a:rPr>
                        <a:t>Dashboard updated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5" name="TextBox 4"/>
          <p:cNvSpPr txBox="1"/>
          <p:nvPr/>
        </p:nvSpPr>
        <p:spPr>
          <a:xfrm>
            <a:off x="228600" y="4012724"/>
            <a:ext cx="8877300" cy="1938992"/>
          </a:xfrm>
          <a:prstGeom prst="rect">
            <a:avLst/>
          </a:prstGeom>
          <a:noFill/>
        </p:spPr>
        <p:txBody>
          <a:bodyPr wrap="square" rtlCol="0">
            <a:spAutoFit/>
          </a:bodyPr>
          <a:lstStyle/>
          <a:p>
            <a:r>
              <a:rPr lang="en-ZA" sz="2000" dirty="0">
                <a:latin typeface="+mj-lt"/>
              </a:rPr>
              <a:t>This indicator is designed to move the RCG budgeting methodology from an ‘in-year project budget’ to a ‘multi-year </a:t>
            </a:r>
            <a:r>
              <a:rPr lang="en-ZA" sz="2000" dirty="0" err="1">
                <a:latin typeface="+mj-lt"/>
              </a:rPr>
              <a:t>cashflow</a:t>
            </a:r>
            <a:r>
              <a:rPr lang="en-ZA" sz="2000" dirty="0">
                <a:latin typeface="+mj-lt"/>
              </a:rPr>
              <a:t> budget’.</a:t>
            </a:r>
          </a:p>
          <a:p>
            <a:endParaRPr lang="en-ZA" sz="2000" dirty="0">
              <a:latin typeface="+mj-lt"/>
            </a:endParaRPr>
          </a:p>
          <a:p>
            <a:r>
              <a:rPr lang="en-ZA" sz="2000" dirty="0">
                <a:latin typeface="+mj-lt"/>
              </a:rPr>
              <a:t>The Capacitation Programme will be clustered with the Social Housing Investment Programme to accommodate a multi-year project planning approach that will both ensure project readiness and achieve restructuring results.</a:t>
            </a:r>
          </a:p>
        </p:txBody>
      </p:sp>
    </p:spTree>
    <p:extLst>
      <p:ext uri="{BB962C8B-B14F-4D97-AF65-F5344CB8AC3E}">
        <p14:creationId xmlns:p14="http://schemas.microsoft.com/office/powerpoint/2010/main" val="37570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22086"/>
            <a:ext cx="8229600" cy="1143000"/>
          </a:xfrm>
        </p:spPr>
        <p:txBody>
          <a:bodyPr/>
          <a:lstStyle/>
          <a:p>
            <a:r>
              <a:rPr lang="en-ZA" dirty="0"/>
              <a:t>Compliance Programme Priorities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6768298"/>
              </p:ext>
            </p:extLst>
          </p:nvPr>
        </p:nvGraphicFramePr>
        <p:xfrm>
          <a:off x="419100" y="1129998"/>
          <a:ext cx="8229600" cy="4055872"/>
        </p:xfrm>
        <a:graphic>
          <a:graphicData uri="http://schemas.openxmlformats.org/drawingml/2006/table">
            <a:tbl>
              <a:tblPr firstRow="1">
                <a:tableStyleId>{5940675A-B579-460E-94D1-54222C63F5DA}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ZA" dirty="0"/>
                        <a:t>Areas</a:t>
                      </a:r>
                      <a:r>
                        <a:rPr lang="en-ZA" baseline="0" dirty="0"/>
                        <a:t> of work</a:t>
                      </a:r>
                      <a:endParaRPr lang="en-ZA" dirty="0">
                        <a:solidFill>
                          <a:schemeClr val="tx1"/>
                        </a:solidFill>
                      </a:endParaRPr>
                    </a:p>
                  </a:txBody>
                  <a:tcPr/>
                </a:tc>
                <a:tc>
                  <a:txBody>
                    <a:bodyPr/>
                    <a:lstStyle/>
                    <a:p>
                      <a:r>
                        <a:rPr lang="en-ZA" dirty="0"/>
                        <a:t>Priorities</a:t>
                      </a:r>
                      <a:endParaRPr lang="en-ZA" dirty="0">
                        <a:solidFill>
                          <a:schemeClr val="tx1"/>
                        </a:solidFill>
                      </a:endParaRPr>
                    </a:p>
                  </a:txBody>
                  <a:tcPr/>
                </a:tc>
                <a:extLst>
                  <a:ext uri="{0D108BD9-81ED-4DB2-BD59-A6C34878D82A}">
                    <a16:rowId xmlns:a16="http://schemas.microsoft.com/office/drawing/2014/main" xmlns="" val="10000"/>
                  </a:ext>
                </a:extLst>
              </a:tr>
              <a:tr h="370840">
                <a:tc>
                  <a:txBody>
                    <a:bodyPr/>
                    <a:lstStyle/>
                    <a:p>
                      <a:pPr marL="342900" lvl="0" indent="-342900">
                        <a:lnSpc>
                          <a:spcPct val="110000"/>
                        </a:lnSpc>
                        <a:spcAft>
                          <a:spcPts val="0"/>
                        </a:spcAft>
                        <a:buFont typeface="Symbol" panose="05050102010706020507" pitchFamily="18" charset="2"/>
                        <a:buChar char=""/>
                      </a:pPr>
                      <a:r>
                        <a:rPr lang="en-ZA" sz="1800" dirty="0">
                          <a:effectLst/>
                        </a:rPr>
                        <a:t>Ensuring compliance</a:t>
                      </a:r>
                    </a:p>
                    <a:p>
                      <a:pPr marL="342900" lvl="0" indent="-342900">
                        <a:lnSpc>
                          <a:spcPct val="110000"/>
                        </a:lnSpc>
                        <a:spcAft>
                          <a:spcPts val="0"/>
                        </a:spcAft>
                        <a:buFont typeface="Symbol" panose="05050102010706020507" pitchFamily="18" charset="2"/>
                        <a:buChar char=""/>
                      </a:pPr>
                      <a:r>
                        <a:rPr lang="en-ZA" sz="1800" dirty="0">
                          <a:effectLst/>
                        </a:rPr>
                        <a:t>Auditing of entities</a:t>
                      </a:r>
                    </a:p>
                    <a:p>
                      <a:pPr marL="342900" lvl="0" indent="-342900">
                        <a:lnSpc>
                          <a:spcPct val="110000"/>
                        </a:lnSpc>
                        <a:spcAft>
                          <a:spcPts val="0"/>
                        </a:spcAft>
                        <a:buFont typeface="Symbol" panose="05050102010706020507" pitchFamily="18" charset="2"/>
                        <a:buChar char=""/>
                      </a:pPr>
                      <a:r>
                        <a:rPr lang="en-ZA" sz="1800" dirty="0">
                          <a:effectLst/>
                        </a:rPr>
                        <a:t>Maintain a register of all entities</a:t>
                      </a:r>
                    </a:p>
                    <a:p>
                      <a:pPr marL="342900" lvl="0" indent="-342900">
                        <a:lnSpc>
                          <a:spcPct val="110000"/>
                        </a:lnSpc>
                        <a:spcAft>
                          <a:spcPts val="0"/>
                        </a:spcAft>
                        <a:buFont typeface="Symbol" panose="05050102010706020507" pitchFamily="18" charset="2"/>
                        <a:buChar char=""/>
                      </a:pPr>
                      <a:r>
                        <a:rPr lang="en-ZA" sz="1800" dirty="0">
                          <a:effectLst/>
                        </a:rPr>
                        <a:t>Tracing all stock</a:t>
                      </a:r>
                    </a:p>
                    <a:p>
                      <a:pPr marL="342900" lvl="0" indent="-342900">
                        <a:lnSpc>
                          <a:spcPct val="110000"/>
                        </a:lnSpc>
                        <a:spcAft>
                          <a:spcPts val="0"/>
                        </a:spcAft>
                        <a:buFont typeface="Symbol" panose="05050102010706020507" pitchFamily="18" charset="2"/>
                        <a:buChar char=""/>
                      </a:pPr>
                      <a:r>
                        <a:rPr lang="en-ZA" sz="1800" dirty="0">
                          <a:effectLst/>
                        </a:rPr>
                        <a:t>Maintain a register of all stock</a:t>
                      </a:r>
                    </a:p>
                    <a:p>
                      <a:pPr marL="342900" lvl="0" indent="-342900">
                        <a:lnSpc>
                          <a:spcPct val="110000"/>
                        </a:lnSpc>
                        <a:spcAft>
                          <a:spcPts val="0"/>
                        </a:spcAft>
                        <a:buFont typeface="Symbol" panose="05050102010706020507" pitchFamily="18" charset="2"/>
                        <a:buChar char=""/>
                      </a:pPr>
                      <a:r>
                        <a:rPr lang="en-ZA" sz="1800" dirty="0">
                          <a:effectLst/>
                        </a:rPr>
                        <a:t>Legal intervention and enforcement</a:t>
                      </a:r>
                    </a:p>
                    <a:p>
                      <a:pPr marL="342900" lvl="0" indent="-342900">
                        <a:lnSpc>
                          <a:spcPct val="110000"/>
                        </a:lnSpc>
                        <a:spcAft>
                          <a:spcPts val="0"/>
                        </a:spcAft>
                        <a:buFont typeface="Symbol" panose="05050102010706020507" pitchFamily="18" charset="2"/>
                        <a:buChar char=""/>
                      </a:pPr>
                      <a:r>
                        <a:rPr lang="en-ZA" sz="1800" dirty="0">
                          <a:effectLst/>
                        </a:rPr>
                        <a:t>Limitation of exposure of the SHRA to risk</a:t>
                      </a:r>
                    </a:p>
                    <a:p>
                      <a:pPr marL="342900" lvl="0" indent="-342900">
                        <a:lnSpc>
                          <a:spcPct val="110000"/>
                        </a:lnSpc>
                        <a:spcAft>
                          <a:spcPts val="0"/>
                        </a:spcAft>
                        <a:buFont typeface="Symbol" panose="05050102010706020507" pitchFamily="18" charset="2"/>
                        <a:buChar char=""/>
                      </a:pPr>
                      <a:r>
                        <a:rPr lang="en-ZA" sz="1800" dirty="0">
                          <a:effectLst/>
                        </a:rPr>
                        <a:t>Inspecting stock</a:t>
                      </a:r>
                    </a:p>
                    <a:p>
                      <a:pPr marL="342900" lvl="0" indent="-342900">
                        <a:lnSpc>
                          <a:spcPct val="110000"/>
                        </a:lnSpc>
                        <a:spcAft>
                          <a:spcPts val="0"/>
                        </a:spcAft>
                        <a:buFont typeface="Symbol" panose="05050102010706020507" pitchFamily="18" charset="2"/>
                        <a:buChar char=""/>
                      </a:pPr>
                      <a:r>
                        <a:rPr lang="en-ZA" sz="1800" dirty="0">
                          <a:effectLst/>
                        </a:rPr>
                        <a:t>High risk sub-unit to ensure security of stock </a:t>
                      </a:r>
                    </a:p>
                    <a:p>
                      <a:endParaRPr lang="en-ZA" dirty="0"/>
                    </a:p>
                  </a:txBody>
                  <a:tcPr/>
                </a:tc>
                <a:tc>
                  <a:txBody>
                    <a:bodyPr/>
                    <a:lstStyle/>
                    <a:p>
                      <a:pPr marL="285750" indent="-285750">
                        <a:buFont typeface="Arial" panose="020B0604020202020204" pitchFamily="34" charset="0"/>
                        <a:buChar char="•"/>
                      </a:pPr>
                      <a:r>
                        <a:rPr lang="en-ZA" dirty="0"/>
                        <a:t>Strategies based on risk profile</a:t>
                      </a:r>
                    </a:p>
                    <a:p>
                      <a:pPr marL="285750" indent="-285750">
                        <a:buFont typeface="Arial" panose="020B0604020202020204" pitchFamily="34" charset="0"/>
                        <a:buChar char="•"/>
                      </a:pPr>
                      <a:r>
                        <a:rPr lang="en-ZA" dirty="0"/>
                        <a:t>Auditing, inspecting</a:t>
                      </a:r>
                    </a:p>
                    <a:p>
                      <a:pPr marL="285750" indent="-285750">
                        <a:buFont typeface="Arial" panose="020B0604020202020204" pitchFamily="34" charset="0"/>
                        <a:buChar char="•"/>
                      </a:pPr>
                      <a:r>
                        <a:rPr lang="en-ZA" dirty="0"/>
                        <a:t>Automation</a:t>
                      </a:r>
                    </a:p>
                    <a:p>
                      <a:pPr marL="285750" indent="-285750">
                        <a:buFont typeface="Arial" panose="020B0604020202020204" pitchFamily="34" charset="0"/>
                        <a:buChar char="•"/>
                      </a:pPr>
                      <a:r>
                        <a:rPr lang="en-ZA" dirty="0"/>
                        <a:t>Efficacy</a:t>
                      </a:r>
                    </a:p>
                    <a:p>
                      <a:pPr marL="285750" indent="-285750">
                        <a:buFont typeface="Arial" panose="020B0604020202020204" pitchFamily="34" charset="0"/>
                        <a:buChar char="•"/>
                      </a:pPr>
                      <a:r>
                        <a:rPr lang="en-ZA" dirty="0"/>
                        <a:t>Intervention</a:t>
                      </a:r>
                      <a:r>
                        <a:rPr lang="en-ZA" baseline="0" dirty="0"/>
                        <a:t> and legal</a:t>
                      </a:r>
                      <a:endParaRPr lang="en-ZA"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17BD8DD0-C587-4865-AB08-0C7D86E2805E}" type="slidenum">
              <a:rPr lang="en-US" smtClean="0"/>
              <a:pPr/>
              <a:t>14</a:t>
            </a:fld>
            <a:endParaRPr lang="en-US" dirty="0"/>
          </a:p>
        </p:txBody>
      </p:sp>
    </p:spTree>
    <p:extLst>
      <p:ext uri="{BB962C8B-B14F-4D97-AF65-F5344CB8AC3E}">
        <p14:creationId xmlns:p14="http://schemas.microsoft.com/office/powerpoint/2010/main" val="2156290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22086"/>
            <a:ext cx="8229600" cy="1143000"/>
          </a:xfrm>
        </p:spPr>
        <p:txBody>
          <a:bodyPr/>
          <a:lstStyle/>
          <a:p>
            <a:r>
              <a:rPr lang="en-ZA" dirty="0"/>
              <a:t>Accreditation Programme Priorities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4174187"/>
              </p:ext>
            </p:extLst>
          </p:nvPr>
        </p:nvGraphicFramePr>
        <p:xfrm>
          <a:off x="419100" y="1129998"/>
          <a:ext cx="8229600" cy="1641856"/>
        </p:xfrm>
        <a:graphic>
          <a:graphicData uri="http://schemas.openxmlformats.org/drawingml/2006/table">
            <a:tbl>
              <a:tblPr firstRow="1">
                <a:tableStyleId>{5940675A-B579-460E-94D1-54222C63F5DA}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ZA" dirty="0"/>
                        <a:t>Areas</a:t>
                      </a:r>
                      <a:r>
                        <a:rPr lang="en-ZA" baseline="0" dirty="0"/>
                        <a:t> of work</a:t>
                      </a:r>
                      <a:endParaRPr lang="en-ZA" dirty="0"/>
                    </a:p>
                  </a:txBody>
                  <a:tcPr/>
                </a:tc>
                <a:tc>
                  <a:txBody>
                    <a:bodyPr/>
                    <a:lstStyle/>
                    <a:p>
                      <a:r>
                        <a:rPr lang="en-ZA" dirty="0"/>
                        <a:t>Priorities</a:t>
                      </a:r>
                    </a:p>
                  </a:txBody>
                  <a:tcPr/>
                </a:tc>
                <a:extLst>
                  <a:ext uri="{0D108BD9-81ED-4DB2-BD59-A6C34878D82A}">
                    <a16:rowId xmlns:a16="http://schemas.microsoft.com/office/drawing/2014/main" xmlns="" val="10000"/>
                  </a:ext>
                </a:extLst>
              </a:tr>
              <a:tr h="370840">
                <a:tc>
                  <a:txBody>
                    <a:bodyPr/>
                    <a:lstStyle/>
                    <a:p>
                      <a:pPr marL="342900" lvl="0" indent="-342900">
                        <a:lnSpc>
                          <a:spcPct val="110000"/>
                        </a:lnSpc>
                        <a:spcAft>
                          <a:spcPts val="0"/>
                        </a:spcAft>
                        <a:buFont typeface="Symbol" panose="05050102010706020507" pitchFamily="18" charset="2"/>
                        <a:buChar char=""/>
                      </a:pPr>
                      <a:r>
                        <a:rPr lang="en-ZA" sz="1800" dirty="0">
                          <a:effectLst/>
                        </a:rPr>
                        <a:t>Entities</a:t>
                      </a:r>
                    </a:p>
                    <a:p>
                      <a:pPr marL="342900" lvl="0" indent="-342900">
                        <a:lnSpc>
                          <a:spcPct val="110000"/>
                        </a:lnSpc>
                        <a:spcAft>
                          <a:spcPts val="0"/>
                        </a:spcAft>
                        <a:buFont typeface="Symbol" panose="05050102010706020507" pitchFamily="18" charset="2"/>
                        <a:buChar char=""/>
                      </a:pPr>
                      <a:r>
                        <a:rPr lang="en-ZA" sz="1800" dirty="0">
                          <a:effectLst/>
                        </a:rPr>
                        <a:t>Projects</a:t>
                      </a:r>
                    </a:p>
                    <a:p>
                      <a:pPr marL="342900" lvl="0" indent="-342900">
                        <a:lnSpc>
                          <a:spcPct val="110000"/>
                        </a:lnSpc>
                        <a:spcAft>
                          <a:spcPts val="0"/>
                        </a:spcAft>
                        <a:buFont typeface="Symbol" panose="05050102010706020507" pitchFamily="18" charset="2"/>
                        <a:buChar char=""/>
                      </a:pPr>
                      <a:r>
                        <a:rPr lang="en-ZA" sz="1800" dirty="0">
                          <a:effectLst/>
                        </a:rPr>
                        <a:t>Service Providers</a:t>
                      </a:r>
                    </a:p>
                    <a:p>
                      <a:endParaRPr lang="en-ZA" dirty="0"/>
                    </a:p>
                  </a:txBody>
                  <a:tcPr/>
                </a:tc>
                <a:tc>
                  <a:txBody>
                    <a:bodyPr/>
                    <a:lstStyle/>
                    <a:p>
                      <a:pPr marL="285750" indent="-285750">
                        <a:buFont typeface="Arial" panose="020B0604020202020204" pitchFamily="34" charset="0"/>
                        <a:buChar char="•"/>
                      </a:pPr>
                      <a:r>
                        <a:rPr lang="en-ZA" dirty="0"/>
                        <a:t>Efficiency, integrity,</a:t>
                      </a:r>
                      <a:r>
                        <a:rPr lang="en-ZA" baseline="0" dirty="0"/>
                        <a:t> transparency</a:t>
                      </a:r>
                    </a:p>
                    <a:p>
                      <a:pPr marL="285750" indent="-285750">
                        <a:buFont typeface="Arial" panose="020B0604020202020204" pitchFamily="34" charset="0"/>
                        <a:buChar char="•"/>
                      </a:pPr>
                      <a:r>
                        <a:rPr lang="en-ZA" baseline="0" dirty="0"/>
                        <a:t>Policies and procedures</a:t>
                      </a:r>
                    </a:p>
                    <a:p>
                      <a:pPr marL="285750" indent="-285750">
                        <a:buFont typeface="Arial" panose="020B0604020202020204" pitchFamily="34" charset="0"/>
                        <a:buChar char="•"/>
                      </a:pPr>
                      <a:r>
                        <a:rPr lang="en-ZA" baseline="0" dirty="0"/>
                        <a:t>Driven by quality standards</a:t>
                      </a:r>
                    </a:p>
                    <a:p>
                      <a:pPr marL="285750" indent="-285750">
                        <a:buFont typeface="Arial" panose="020B0604020202020204" pitchFamily="34" charset="0"/>
                        <a:buChar char="•"/>
                      </a:pPr>
                      <a:r>
                        <a:rPr lang="en-ZA" baseline="0" dirty="0"/>
                        <a:t>Refinement of the rules and criteria</a:t>
                      </a:r>
                      <a:endParaRPr lang="en-ZA"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17BD8DD0-C587-4865-AB08-0C7D86E2805E}" type="slidenum">
              <a:rPr lang="en-US" smtClean="0"/>
              <a:pPr/>
              <a:t>15</a:t>
            </a:fld>
            <a:endParaRPr lang="en-US" dirty="0"/>
          </a:p>
        </p:txBody>
      </p:sp>
    </p:spTree>
    <p:extLst>
      <p:ext uri="{BB962C8B-B14F-4D97-AF65-F5344CB8AC3E}">
        <p14:creationId xmlns:p14="http://schemas.microsoft.com/office/powerpoint/2010/main" val="1616058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30" y="0"/>
            <a:ext cx="8229600" cy="1143000"/>
          </a:xfrm>
        </p:spPr>
        <p:txBody>
          <a:bodyPr/>
          <a:lstStyle/>
          <a:p>
            <a:r>
              <a:rPr lang="en-ZA" dirty="0"/>
              <a:t>Accreditation Programme Way Forward</a:t>
            </a:r>
          </a:p>
        </p:txBody>
      </p:sp>
      <p:sp>
        <p:nvSpPr>
          <p:cNvPr id="3" name="Content Placeholder 2"/>
          <p:cNvSpPr>
            <a:spLocks noGrp="1"/>
          </p:cNvSpPr>
          <p:nvPr>
            <p:ph idx="1"/>
          </p:nvPr>
        </p:nvSpPr>
        <p:spPr>
          <a:xfrm>
            <a:off x="435022" y="1143000"/>
            <a:ext cx="8229600" cy="4525963"/>
          </a:xfrm>
        </p:spPr>
        <p:txBody>
          <a:bodyPr>
            <a:normAutofit fontScale="85000" lnSpcReduction="20000"/>
          </a:bodyPr>
          <a:lstStyle/>
          <a:p>
            <a:r>
              <a:rPr lang="en-ZA" dirty="0"/>
              <a:t>The Accreditation Programme will be split from the Social Housing Investment Programme to ensure the independence of the grant and regulatory process from the funding process thereby establishing better governance controls.</a:t>
            </a:r>
          </a:p>
          <a:p>
            <a:r>
              <a:rPr lang="en-ZA" dirty="0"/>
              <a:t>“The Accreditation process will be open, equitable, fair, transparent and as simple as possible while at the same time being efficient and cost-effective”.</a:t>
            </a:r>
          </a:p>
          <a:p>
            <a:r>
              <a:rPr lang="en-ZA" dirty="0"/>
              <a:t>Accreditation and Compliance criteria, requirements and evidence indicators will be refined, presented and discussed with the sector/industry by 30 June 2016 for consideration by Council on 27 July 2016.</a:t>
            </a:r>
          </a:p>
          <a:p>
            <a:endParaRPr lang="en-ZA" dirty="0"/>
          </a:p>
          <a:p>
            <a:endParaRPr lang="en-ZA" dirty="0"/>
          </a:p>
        </p:txBody>
      </p:sp>
      <p:sp>
        <p:nvSpPr>
          <p:cNvPr id="4" name="Slide Number Placeholder 3"/>
          <p:cNvSpPr>
            <a:spLocks noGrp="1"/>
          </p:cNvSpPr>
          <p:nvPr>
            <p:ph type="sldNum" sz="quarter" idx="12"/>
          </p:nvPr>
        </p:nvSpPr>
        <p:spPr/>
        <p:txBody>
          <a:bodyPr/>
          <a:lstStyle/>
          <a:p>
            <a:fld id="{17BD8DD0-C587-4865-AB08-0C7D86E2805E}" type="slidenum">
              <a:rPr lang="en-US" smtClean="0"/>
              <a:pPr/>
              <a:t>16</a:t>
            </a:fld>
            <a:endParaRPr lang="en-US"/>
          </a:p>
        </p:txBody>
      </p:sp>
    </p:spTree>
    <p:extLst>
      <p:ext uri="{BB962C8B-B14F-4D97-AF65-F5344CB8AC3E}">
        <p14:creationId xmlns:p14="http://schemas.microsoft.com/office/powerpoint/2010/main" val="2152203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543800" cy="1143000"/>
          </a:xfrm>
        </p:spPr>
        <p:txBody>
          <a:bodyPr/>
          <a:lstStyle/>
          <a:p>
            <a:r>
              <a:rPr lang="en-ZA" dirty="0"/>
              <a:t>Accreditation Programme Way Forward</a:t>
            </a:r>
          </a:p>
        </p:txBody>
      </p:sp>
      <p:sp>
        <p:nvSpPr>
          <p:cNvPr id="3" name="Content Placeholder 2"/>
          <p:cNvSpPr>
            <a:spLocks noGrp="1"/>
          </p:cNvSpPr>
          <p:nvPr>
            <p:ph idx="1"/>
          </p:nvPr>
        </p:nvSpPr>
        <p:spPr>
          <a:xfrm>
            <a:off x="228600" y="914400"/>
            <a:ext cx="8610600" cy="5410200"/>
          </a:xfrm>
        </p:spPr>
        <p:txBody>
          <a:bodyPr>
            <a:normAutofit fontScale="62500" lnSpcReduction="20000"/>
          </a:bodyPr>
          <a:lstStyle/>
          <a:p>
            <a:r>
              <a:rPr lang="en-ZA" dirty="0"/>
              <a:t>In our effort to ensure openness, equity, fairness and transparency in the Accreditation process and therefore to ensure the trust and support of our partners in the industry,  the list of 61 SHIs will be subjected to an independent audit between April and June 2016.</a:t>
            </a:r>
          </a:p>
          <a:p>
            <a:r>
              <a:rPr lang="en-ZA" dirty="0"/>
              <a:t>The recommendations of the auditors, should they have queries and require further work by SHRA’s management, will require SHRA to communicate with the accreditation applicant about the matters raised by the auditors.</a:t>
            </a:r>
          </a:p>
          <a:p>
            <a:r>
              <a:rPr lang="en-ZA" dirty="0"/>
              <a:t>All applicants wishing to be re-accredited will be asked to apply in July 2016.</a:t>
            </a:r>
          </a:p>
          <a:p>
            <a:r>
              <a:rPr lang="en-ZA" dirty="0"/>
              <a:t>This process will be concluded by no later than 30 November 2016 and will result in the issuing of accreditation certificates.</a:t>
            </a:r>
          </a:p>
          <a:p>
            <a:pPr marL="0" indent="0">
              <a:buNone/>
            </a:pPr>
            <a:r>
              <a:rPr lang="en-ZA" u="sng" dirty="0"/>
              <a:t>Proposal</a:t>
            </a:r>
          </a:p>
          <a:p>
            <a:r>
              <a:rPr lang="en-ZA" dirty="0"/>
              <a:t>There will only be two categories of accredited institutions:</a:t>
            </a:r>
          </a:p>
          <a:p>
            <a:pPr lvl="1"/>
            <a:r>
              <a:rPr lang="en-ZA" b="1" dirty="0"/>
              <a:t>Conditional Accreditation Certificates </a:t>
            </a:r>
            <a:r>
              <a:rPr lang="en-ZA" dirty="0"/>
              <a:t>will be valid for 2 years and will be linked to a Conditional Compliance Plan supported through the Capacitation Programme.</a:t>
            </a:r>
          </a:p>
          <a:p>
            <a:pPr lvl="1"/>
            <a:r>
              <a:rPr lang="en-ZA" b="1" dirty="0"/>
              <a:t>Full Accreditation Certificates </a:t>
            </a:r>
            <a:r>
              <a:rPr lang="en-ZA" dirty="0"/>
              <a:t>will be  valid for 5 years, maintained through the compliance monitoring rules, thereafter the applicant will have to re-apply for accreditation 6 months before the certificate expires.</a:t>
            </a:r>
          </a:p>
        </p:txBody>
      </p:sp>
      <p:sp>
        <p:nvSpPr>
          <p:cNvPr id="4" name="Slide Number Placeholder 3"/>
          <p:cNvSpPr>
            <a:spLocks noGrp="1"/>
          </p:cNvSpPr>
          <p:nvPr>
            <p:ph type="sldNum" sz="quarter" idx="12"/>
          </p:nvPr>
        </p:nvSpPr>
        <p:spPr/>
        <p:txBody>
          <a:bodyPr/>
          <a:lstStyle/>
          <a:p>
            <a:fld id="{17BD8DD0-C587-4865-AB08-0C7D86E2805E}" type="slidenum">
              <a:rPr lang="en-US" smtClean="0"/>
              <a:pPr/>
              <a:t>17</a:t>
            </a:fld>
            <a:endParaRPr lang="en-US"/>
          </a:p>
        </p:txBody>
      </p:sp>
    </p:spTree>
    <p:extLst>
      <p:ext uri="{BB962C8B-B14F-4D97-AF65-F5344CB8AC3E}">
        <p14:creationId xmlns:p14="http://schemas.microsoft.com/office/powerpoint/2010/main" val="227131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88" y="0"/>
            <a:ext cx="8229600" cy="792162"/>
          </a:xfrm>
        </p:spPr>
        <p:txBody>
          <a:bodyPr>
            <a:normAutofit fontScale="90000"/>
          </a:bodyPr>
          <a:lstStyle/>
          <a:p>
            <a:r>
              <a:rPr lang="en-ZA" dirty="0"/>
              <a:t>Resource Considerations</a:t>
            </a:r>
            <a:br>
              <a:rPr lang="en-ZA" dirty="0"/>
            </a:br>
            <a:endParaRPr lang="en-ZA" dirty="0"/>
          </a:p>
        </p:txBody>
      </p:sp>
      <p:sp>
        <p:nvSpPr>
          <p:cNvPr id="4" name="Slide Number Placeholder 3"/>
          <p:cNvSpPr>
            <a:spLocks noGrp="1"/>
          </p:cNvSpPr>
          <p:nvPr>
            <p:ph type="sldNum" sz="quarter" idx="12"/>
          </p:nvPr>
        </p:nvSpPr>
        <p:spPr/>
        <p:txBody>
          <a:bodyPr/>
          <a:lstStyle/>
          <a:p>
            <a:fld id="{17BD8DD0-C587-4865-AB08-0C7D86E2805E}" type="slidenum">
              <a:rPr lang="en-US" smtClean="0"/>
              <a:pPr/>
              <a:t>18</a:t>
            </a:fld>
            <a:endParaRPr lang="en-US" dirty="0"/>
          </a:p>
        </p:txBody>
      </p:sp>
      <p:sp>
        <p:nvSpPr>
          <p:cNvPr id="3" name="TextBox 2"/>
          <p:cNvSpPr txBox="1"/>
          <p:nvPr/>
        </p:nvSpPr>
        <p:spPr>
          <a:xfrm>
            <a:off x="465088" y="1066800"/>
            <a:ext cx="8183612" cy="1200329"/>
          </a:xfrm>
          <a:prstGeom prst="rect">
            <a:avLst/>
          </a:prstGeom>
          <a:noFill/>
        </p:spPr>
        <p:txBody>
          <a:bodyPr wrap="square" rtlCol="0">
            <a:spAutoFit/>
          </a:bodyPr>
          <a:lstStyle/>
          <a:p>
            <a:r>
              <a:rPr lang="en-US" dirty="0">
                <a:latin typeface="+mj-lt"/>
              </a:rPr>
              <a:t>The SHRA needs to ensure that it has the requisite systems and capacity to implement the new strategy and ensure enhanced performance of the entity.  The new strategy provides the framework for a revised structure of the entity and the SHRA is embarking on an </a:t>
            </a:r>
            <a:r>
              <a:rPr lang="en-US" dirty="0" err="1">
                <a:latin typeface="+mj-lt"/>
              </a:rPr>
              <a:t>organisational</a:t>
            </a:r>
            <a:r>
              <a:rPr lang="en-US" dirty="0">
                <a:latin typeface="+mj-lt"/>
              </a:rPr>
              <a:t> design process.</a:t>
            </a:r>
          </a:p>
        </p:txBody>
      </p:sp>
    </p:spTree>
    <p:extLst>
      <p:ext uri="{BB962C8B-B14F-4D97-AF65-F5344CB8AC3E}">
        <p14:creationId xmlns:p14="http://schemas.microsoft.com/office/powerpoint/2010/main" val="71715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436" y="0"/>
            <a:ext cx="8229600" cy="1143000"/>
          </a:xfrm>
        </p:spPr>
        <p:txBody>
          <a:bodyPr/>
          <a:lstStyle/>
          <a:p>
            <a:r>
              <a:rPr lang="en-ZA" dirty="0"/>
              <a:t>Medium Term Expenditure Framework</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347" y="1219200"/>
            <a:ext cx="7915778" cy="4525963"/>
          </a:xfrm>
        </p:spPr>
      </p:pic>
      <p:sp>
        <p:nvSpPr>
          <p:cNvPr id="4" name="Slide Number Placeholder 3"/>
          <p:cNvSpPr>
            <a:spLocks noGrp="1"/>
          </p:cNvSpPr>
          <p:nvPr>
            <p:ph type="sldNum" sz="quarter" idx="12"/>
          </p:nvPr>
        </p:nvSpPr>
        <p:spPr/>
        <p:txBody>
          <a:bodyPr/>
          <a:lstStyle/>
          <a:p>
            <a:fld id="{17BD8DD0-C587-4865-AB08-0C7D86E2805E}" type="slidenum">
              <a:rPr lang="en-US" smtClean="0"/>
              <a:pPr/>
              <a:t>19</a:t>
            </a:fld>
            <a:endParaRPr lang="en-US" dirty="0"/>
          </a:p>
        </p:txBody>
      </p:sp>
    </p:spTree>
    <p:extLst>
      <p:ext uri="{BB962C8B-B14F-4D97-AF65-F5344CB8AC3E}">
        <p14:creationId xmlns:p14="http://schemas.microsoft.com/office/powerpoint/2010/main" val="428161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472"/>
            <a:ext cx="6457666" cy="665328"/>
          </a:xfrm>
        </p:spPr>
        <p:txBody>
          <a:bodyPr>
            <a:normAutofit/>
          </a:bodyPr>
          <a:lstStyle/>
          <a:p>
            <a:r>
              <a:rPr lang="en-ZA" sz="2400" dirty="0"/>
              <a:t>Table of Contents</a:t>
            </a:r>
          </a:p>
        </p:txBody>
      </p:sp>
      <p:sp>
        <p:nvSpPr>
          <p:cNvPr id="3" name="Content Placeholder 2"/>
          <p:cNvSpPr>
            <a:spLocks noGrp="1"/>
          </p:cNvSpPr>
          <p:nvPr>
            <p:ph idx="1"/>
          </p:nvPr>
        </p:nvSpPr>
        <p:spPr>
          <a:xfrm>
            <a:off x="1143000" y="957097"/>
            <a:ext cx="6629400" cy="4525963"/>
          </a:xfrm>
        </p:spPr>
        <p:txBody>
          <a:bodyPr>
            <a:normAutofit/>
          </a:bodyPr>
          <a:lstStyle/>
          <a:p>
            <a:pPr lvl="1"/>
            <a:endParaRPr lang="en-ZA" sz="1600" dirty="0"/>
          </a:p>
          <a:p>
            <a:pPr marL="457200" indent="-457200">
              <a:buAutoNum type="arabicPeriod"/>
            </a:pPr>
            <a:endParaRPr lang="en-ZA" sz="2000" dirty="0"/>
          </a:p>
          <a:p>
            <a:pPr marL="457200" indent="-457200">
              <a:buAutoNum type="arabicPeriod"/>
            </a:pPr>
            <a:endParaRPr lang="en-ZA" sz="2000" dirty="0"/>
          </a:p>
          <a:p>
            <a:pPr marL="457200" indent="-457200">
              <a:buAutoNum type="arabicPeriod"/>
            </a:pPr>
            <a:endParaRPr lang="en-ZA" sz="2000" dirty="0"/>
          </a:p>
          <a:p>
            <a:pPr marL="0" indent="0">
              <a:buNone/>
            </a:pPr>
            <a:endParaRPr lang="en-ZA" sz="2000" dirty="0"/>
          </a:p>
          <a:p>
            <a:pPr marL="457200" indent="-457200">
              <a:buAutoNum type="arabicPeriod"/>
            </a:pPr>
            <a:endParaRPr lang="en-ZA" sz="2000" dirty="0"/>
          </a:p>
          <a:p>
            <a:pPr marL="457200" indent="-457200">
              <a:buAutoNum type="arabicPeriod"/>
            </a:pPr>
            <a:endParaRPr lang="en-ZA" sz="2000" dirty="0"/>
          </a:p>
        </p:txBody>
      </p:sp>
      <p:sp>
        <p:nvSpPr>
          <p:cNvPr id="4" name="Slide Number Placeholder 3"/>
          <p:cNvSpPr>
            <a:spLocks noGrp="1"/>
          </p:cNvSpPr>
          <p:nvPr>
            <p:ph type="sldNum" sz="quarter" idx="12"/>
          </p:nvPr>
        </p:nvSpPr>
        <p:spPr/>
        <p:txBody>
          <a:bodyPr/>
          <a:lstStyle/>
          <a:p>
            <a:fld id="{17BD8DD0-C587-4865-AB08-0C7D86E2805E}" type="slidenum">
              <a:rPr lang="en-US" smtClean="0"/>
              <a:pPr/>
              <a:t>2</a:t>
            </a:fld>
            <a:endParaRPr lang="en-US" dirty="0"/>
          </a:p>
        </p:txBody>
      </p:sp>
      <p:sp>
        <p:nvSpPr>
          <p:cNvPr id="6" name="TextBox 5"/>
          <p:cNvSpPr txBox="1"/>
          <p:nvPr/>
        </p:nvSpPr>
        <p:spPr>
          <a:xfrm>
            <a:off x="685800" y="685800"/>
            <a:ext cx="7543800" cy="584775"/>
          </a:xfrm>
          <a:prstGeom prst="rect">
            <a:avLst/>
          </a:prstGeom>
          <a:noFill/>
        </p:spPr>
        <p:txBody>
          <a:bodyPr wrap="square" rtlCol="0">
            <a:spAutoFit/>
          </a:bodyPr>
          <a:lstStyle/>
          <a:p>
            <a:endParaRPr lang="en-ZA" sz="1600" dirty="0">
              <a:latin typeface="+mj-lt"/>
            </a:endParaRPr>
          </a:p>
          <a:p>
            <a:pPr marL="342900" indent="-342900">
              <a:buAutoNum type="arabicPeriod"/>
            </a:pPr>
            <a:endParaRPr lang="en-ZA" sz="1600" dirty="0">
              <a:latin typeface="+mj-lt"/>
            </a:endParaRPr>
          </a:p>
        </p:txBody>
      </p:sp>
      <p:sp>
        <p:nvSpPr>
          <p:cNvPr id="5" name="TextBox 4"/>
          <p:cNvSpPr txBox="1"/>
          <p:nvPr/>
        </p:nvSpPr>
        <p:spPr>
          <a:xfrm>
            <a:off x="419100" y="685800"/>
            <a:ext cx="8458200" cy="8771632"/>
          </a:xfrm>
          <a:prstGeom prst="rect">
            <a:avLst/>
          </a:prstGeom>
          <a:noFill/>
        </p:spPr>
        <p:txBody>
          <a:bodyPr wrap="square" rtlCol="0">
            <a:spAutoFit/>
          </a:bodyPr>
          <a:lstStyle/>
          <a:p>
            <a:endParaRPr lang="en-ZA" sz="1400" dirty="0">
              <a:latin typeface="+mj-lt"/>
            </a:endParaRPr>
          </a:p>
          <a:p>
            <a:pPr marL="457200" indent="-457200">
              <a:buFont typeface="+mj-lt"/>
              <a:buAutoNum type="arabicPeriod"/>
            </a:pPr>
            <a:r>
              <a:rPr lang="en-ZA" sz="2000" dirty="0">
                <a:latin typeface="+mj-lt"/>
              </a:rPr>
              <a:t>SHRA’s Vision of the Future</a:t>
            </a:r>
          </a:p>
          <a:p>
            <a:pPr marL="457200" indent="-457200">
              <a:buFont typeface="+mj-lt"/>
              <a:buAutoNum type="arabicPeriod"/>
            </a:pPr>
            <a:r>
              <a:rPr lang="en-ZA" sz="2000" dirty="0">
                <a:latin typeface="+mj-lt"/>
              </a:rPr>
              <a:t>State of Housing in South Africa</a:t>
            </a:r>
          </a:p>
          <a:p>
            <a:pPr marL="457200" indent="-457200">
              <a:buFont typeface="+mj-lt"/>
              <a:buAutoNum type="arabicPeriod"/>
            </a:pPr>
            <a:r>
              <a:rPr lang="en-ZA" sz="2000" dirty="0">
                <a:latin typeface="+mj-lt"/>
              </a:rPr>
              <a:t>Situational Analysis</a:t>
            </a:r>
          </a:p>
          <a:p>
            <a:pPr marL="457200" indent="-457200">
              <a:buFont typeface="+mj-lt"/>
              <a:buAutoNum type="arabicPeriod"/>
            </a:pPr>
            <a:r>
              <a:rPr lang="en-ZA" sz="2000" dirty="0">
                <a:latin typeface="+mj-lt"/>
              </a:rPr>
              <a:t>Social Housing Actors’ Roles and Responsibilities</a:t>
            </a:r>
          </a:p>
          <a:p>
            <a:pPr marL="457200" indent="-457200">
              <a:buFont typeface="+mj-lt"/>
              <a:buAutoNum type="arabicPeriod"/>
            </a:pPr>
            <a:r>
              <a:rPr lang="en-ZA" sz="2000" dirty="0">
                <a:latin typeface="+mj-lt"/>
              </a:rPr>
              <a:t>Improvement Areas</a:t>
            </a:r>
          </a:p>
          <a:p>
            <a:pPr marL="457200" indent="-457200">
              <a:buFont typeface="+mj-lt"/>
              <a:buAutoNum type="arabicPeriod"/>
            </a:pPr>
            <a:r>
              <a:rPr lang="en-ZA" sz="2000" dirty="0">
                <a:latin typeface="+mj-lt"/>
              </a:rPr>
              <a:t>Goals, Objectives and Programmes</a:t>
            </a:r>
          </a:p>
          <a:p>
            <a:pPr marL="457200" indent="-457200">
              <a:buFont typeface="+mj-lt"/>
              <a:buAutoNum type="arabicPeriod"/>
            </a:pPr>
            <a:r>
              <a:rPr lang="en-ZA" sz="2000" dirty="0">
                <a:latin typeface="+mj-lt"/>
              </a:rPr>
              <a:t>Programme Priorities and Way Forward</a:t>
            </a:r>
          </a:p>
          <a:p>
            <a:pPr marL="914400" lvl="1" indent="-457200">
              <a:buFont typeface="Arial" panose="020B0604020202020204" pitchFamily="34" charset="0"/>
              <a:buChar char="•"/>
            </a:pPr>
            <a:r>
              <a:rPr lang="en-ZA" sz="2000" dirty="0">
                <a:latin typeface="+mj-lt"/>
              </a:rPr>
              <a:t>Capacitation</a:t>
            </a:r>
          </a:p>
          <a:p>
            <a:pPr marL="914400" lvl="1" indent="-457200">
              <a:buFont typeface="Arial" panose="020B0604020202020204" pitchFamily="34" charset="0"/>
              <a:buChar char="•"/>
            </a:pPr>
            <a:r>
              <a:rPr lang="en-ZA" sz="2000" dirty="0">
                <a:latin typeface="+mj-lt"/>
              </a:rPr>
              <a:t>Investment</a:t>
            </a:r>
          </a:p>
          <a:p>
            <a:pPr marL="914400" lvl="1" indent="-457200">
              <a:buFont typeface="Arial" panose="020B0604020202020204" pitchFamily="34" charset="0"/>
              <a:buChar char="•"/>
            </a:pPr>
            <a:r>
              <a:rPr lang="en-ZA" sz="2000" dirty="0">
                <a:latin typeface="+mj-lt"/>
              </a:rPr>
              <a:t>Compliance</a:t>
            </a:r>
          </a:p>
          <a:p>
            <a:pPr marL="914400" lvl="1" indent="-457200">
              <a:buFont typeface="Arial" panose="020B0604020202020204" pitchFamily="34" charset="0"/>
              <a:buChar char="•"/>
            </a:pPr>
            <a:r>
              <a:rPr lang="en-ZA" sz="2000" dirty="0">
                <a:latin typeface="+mj-lt"/>
              </a:rPr>
              <a:t>Accreditation</a:t>
            </a:r>
          </a:p>
          <a:p>
            <a:pPr marL="457200" indent="-457200">
              <a:buFont typeface="+mj-lt"/>
              <a:buAutoNum type="arabicPeriod"/>
            </a:pPr>
            <a:r>
              <a:rPr lang="en-ZA" sz="2000" dirty="0">
                <a:latin typeface="+mj-lt"/>
              </a:rPr>
              <a:t>Resource Considerations</a:t>
            </a:r>
          </a:p>
          <a:p>
            <a:pPr marL="457200" indent="-457200">
              <a:buFont typeface="+mj-lt"/>
              <a:buAutoNum type="arabicPeriod"/>
            </a:pPr>
            <a:r>
              <a:rPr lang="en-ZA" sz="2000" dirty="0">
                <a:latin typeface="+mj-lt"/>
              </a:rPr>
              <a:t>Medium Term Expenditure Framework</a:t>
            </a:r>
          </a:p>
          <a:p>
            <a:pPr marL="457200" indent="-457200">
              <a:buFont typeface="+mj-lt"/>
              <a:buAutoNum type="arabicPeriod"/>
            </a:pPr>
            <a:r>
              <a:rPr lang="en-ZA" sz="2000" dirty="0">
                <a:latin typeface="+mj-lt"/>
              </a:rPr>
              <a:t>Priority Areas for remainder of 2015/16 and 2016/17</a:t>
            </a:r>
          </a:p>
          <a:p>
            <a:pPr marL="457200" indent="-457200">
              <a:buFont typeface="+mj-lt"/>
              <a:buAutoNum type="arabicPeriod"/>
            </a:pPr>
            <a:r>
              <a:rPr lang="en-ZA" sz="2000" dirty="0">
                <a:latin typeface="+mj-lt"/>
              </a:rPr>
              <a:t>Strategic Issues</a:t>
            </a:r>
          </a:p>
          <a:p>
            <a:pPr marL="457200" indent="-457200">
              <a:buFont typeface="+mj-lt"/>
              <a:buAutoNum type="arabicPeriod"/>
            </a:pPr>
            <a:r>
              <a:rPr lang="en-ZA" sz="2000" dirty="0">
                <a:latin typeface="+mj-lt"/>
              </a:rPr>
              <a:t>Strategic Issues to be addressed in 2016/17</a:t>
            </a:r>
          </a:p>
          <a:p>
            <a:pPr marL="457200" indent="-457200">
              <a:buFont typeface="+mj-lt"/>
              <a:buAutoNum type="arabicPeriod"/>
            </a:pPr>
            <a:r>
              <a:rPr lang="en-ZA" sz="2000" dirty="0">
                <a:latin typeface="+mj-lt"/>
              </a:rPr>
              <a:t>Annual and Quarterly Targets per Programme</a:t>
            </a:r>
          </a:p>
          <a:p>
            <a:endParaRPr lang="en-ZA" sz="1400" dirty="0">
              <a:latin typeface="+mj-lt"/>
            </a:endParaRPr>
          </a:p>
          <a:p>
            <a:endParaRPr lang="en-ZA" sz="1400" dirty="0">
              <a:latin typeface="+mj-lt"/>
            </a:endParaRPr>
          </a:p>
          <a:p>
            <a:endParaRPr lang="en-ZA" sz="1400" dirty="0">
              <a:latin typeface="+mj-lt"/>
            </a:endParaRPr>
          </a:p>
          <a:p>
            <a:endParaRPr lang="en-ZA" sz="1400" dirty="0">
              <a:latin typeface="+mj-lt"/>
            </a:endParaRPr>
          </a:p>
          <a:p>
            <a:endParaRPr lang="en-ZA" sz="1400" dirty="0">
              <a:latin typeface="+mj-lt"/>
            </a:endParaRPr>
          </a:p>
          <a:p>
            <a:endParaRPr lang="en-ZA" sz="1400" dirty="0">
              <a:latin typeface="+mj-lt"/>
            </a:endParaRPr>
          </a:p>
          <a:p>
            <a:endParaRPr lang="en-ZA" sz="1400" dirty="0">
              <a:latin typeface="+mj-lt"/>
            </a:endParaRPr>
          </a:p>
          <a:p>
            <a:endParaRPr lang="en-ZA" sz="1400" dirty="0">
              <a:latin typeface="+mj-lt"/>
            </a:endParaRPr>
          </a:p>
          <a:p>
            <a:endParaRPr lang="en-ZA" sz="1400" dirty="0">
              <a:latin typeface="+mj-lt"/>
            </a:endParaRPr>
          </a:p>
          <a:p>
            <a:endParaRPr lang="en-ZA" sz="1400" dirty="0">
              <a:latin typeface="+mj-lt"/>
            </a:endParaRPr>
          </a:p>
          <a:p>
            <a:endParaRPr lang="en-ZA" sz="1400" dirty="0">
              <a:latin typeface="+mj-lt"/>
            </a:endParaRPr>
          </a:p>
          <a:p>
            <a:endParaRPr lang="en-ZA" sz="1400" dirty="0">
              <a:latin typeface="+mj-lt"/>
            </a:endParaRPr>
          </a:p>
          <a:p>
            <a:endParaRPr lang="en-ZA" sz="1400" dirty="0">
              <a:latin typeface="+mj-lt"/>
            </a:endParaRPr>
          </a:p>
          <a:p>
            <a:endParaRPr lang="en-ZA" sz="1400" dirty="0">
              <a:latin typeface="+mj-lt"/>
            </a:endParaRPr>
          </a:p>
          <a:p>
            <a:endParaRPr lang="en-ZA" sz="1400" dirty="0">
              <a:latin typeface="+mj-lt"/>
            </a:endParaRPr>
          </a:p>
        </p:txBody>
      </p:sp>
    </p:spTree>
    <p:extLst>
      <p:ext uri="{BB962C8B-B14F-4D97-AF65-F5344CB8AC3E}">
        <p14:creationId xmlns:p14="http://schemas.microsoft.com/office/powerpoint/2010/main" val="804227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9" y="33337"/>
            <a:ext cx="6096001" cy="639762"/>
          </a:xfrm>
        </p:spPr>
        <p:txBody>
          <a:bodyPr>
            <a:normAutofit/>
          </a:bodyPr>
          <a:lstStyle/>
          <a:p>
            <a:r>
              <a:rPr lang="en-ZA" sz="2400" dirty="0"/>
              <a:t>Priority Areas </a:t>
            </a:r>
            <a:r>
              <a:rPr lang="en-ZA" sz="2400" dirty="0" smtClean="0"/>
              <a:t>for </a:t>
            </a:r>
            <a:r>
              <a:rPr lang="en-ZA" sz="2400" dirty="0"/>
              <a:t>2016/17</a:t>
            </a:r>
          </a:p>
        </p:txBody>
      </p:sp>
      <p:sp>
        <p:nvSpPr>
          <p:cNvPr id="4" name="Slide Number Placeholder 3"/>
          <p:cNvSpPr>
            <a:spLocks noGrp="1"/>
          </p:cNvSpPr>
          <p:nvPr>
            <p:ph type="sldNum" sz="quarter" idx="12"/>
          </p:nvPr>
        </p:nvSpPr>
        <p:spPr/>
        <p:txBody>
          <a:bodyPr/>
          <a:lstStyle/>
          <a:p>
            <a:fld id="{17BD8DD0-C587-4865-AB08-0C7D86E2805E}"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09091077"/>
              </p:ext>
            </p:extLst>
          </p:nvPr>
        </p:nvGraphicFramePr>
        <p:xfrm>
          <a:off x="419099" y="914400"/>
          <a:ext cx="8229602" cy="4084320"/>
        </p:xfrm>
        <a:graphic>
          <a:graphicData uri="http://schemas.openxmlformats.org/drawingml/2006/table">
            <a:tbl>
              <a:tblPr firstRow="1" bandRow="1">
                <a:tableStyleId>{5940675A-B579-460E-94D1-54222C63F5DA}</a:tableStyleId>
              </a:tblPr>
              <a:tblGrid>
                <a:gridCol w="1714501">
                  <a:extLst>
                    <a:ext uri="{9D8B030D-6E8A-4147-A177-3AD203B41FA5}">
                      <a16:colId xmlns:a16="http://schemas.microsoft.com/office/drawing/2014/main" xmlns="" val="20000"/>
                    </a:ext>
                  </a:extLst>
                </a:gridCol>
                <a:gridCol w="6515101">
                  <a:extLst>
                    <a:ext uri="{9D8B030D-6E8A-4147-A177-3AD203B41FA5}">
                      <a16:colId xmlns:a16="http://schemas.microsoft.com/office/drawing/2014/main" xmlns="" val="20001"/>
                    </a:ext>
                  </a:extLst>
                </a:gridCol>
              </a:tblGrid>
              <a:tr h="297334">
                <a:tc>
                  <a:txBody>
                    <a:bodyPr/>
                    <a:lstStyle/>
                    <a:p>
                      <a:r>
                        <a:rPr lang="en-ZA" sz="1600" b="1" dirty="0">
                          <a:latin typeface="+mj-lt"/>
                        </a:rPr>
                        <a:t>Challenges</a:t>
                      </a:r>
                    </a:p>
                  </a:txBody>
                  <a:tcPr>
                    <a:solidFill>
                      <a:schemeClr val="bg1">
                        <a:lumMod val="85000"/>
                      </a:schemeClr>
                    </a:solidFill>
                  </a:tcPr>
                </a:tc>
                <a:tc>
                  <a:txBody>
                    <a:bodyPr/>
                    <a:lstStyle/>
                    <a:p>
                      <a:r>
                        <a:rPr lang="en-ZA" sz="1600" b="1" dirty="0">
                          <a:latin typeface="+mj-lt"/>
                        </a:rPr>
                        <a:t>Mitigation Measures</a:t>
                      </a:r>
                    </a:p>
                  </a:txBody>
                  <a:tcPr>
                    <a:solidFill>
                      <a:schemeClr val="bg1">
                        <a:lumMod val="85000"/>
                      </a:schemeClr>
                    </a:solidFill>
                  </a:tcPr>
                </a:tc>
                <a:extLst>
                  <a:ext uri="{0D108BD9-81ED-4DB2-BD59-A6C34878D82A}">
                    <a16:rowId xmlns:a16="http://schemas.microsoft.com/office/drawing/2014/main" xmlns="" val="10000"/>
                  </a:ext>
                </a:extLst>
              </a:tr>
              <a:tr h="733154">
                <a:tc>
                  <a:txBody>
                    <a:bodyPr/>
                    <a:lstStyle/>
                    <a:p>
                      <a:r>
                        <a:rPr lang="en-ZA" sz="1600" dirty="0" smtClean="0">
                          <a:latin typeface="+mj-lt"/>
                        </a:rPr>
                        <a:t>Lack</a:t>
                      </a:r>
                      <a:r>
                        <a:rPr lang="en-ZA" sz="1600" baseline="0" dirty="0" smtClean="0">
                          <a:latin typeface="+mj-lt"/>
                        </a:rPr>
                        <a:t> of coordinated planning</a:t>
                      </a:r>
                    </a:p>
                    <a:p>
                      <a:endParaRPr lang="en-ZA" sz="1600" baseline="0" dirty="0" smtClean="0">
                        <a:latin typeface="+mj-lt"/>
                      </a:endParaRPr>
                    </a:p>
                    <a:p>
                      <a:endParaRPr lang="en-ZA" sz="1600" baseline="0" dirty="0" smtClean="0">
                        <a:latin typeface="+mj-lt"/>
                      </a:endParaRPr>
                    </a:p>
                    <a:p>
                      <a:endParaRPr lang="en-ZA" sz="1600" baseline="0" dirty="0" smtClean="0">
                        <a:latin typeface="+mj-lt"/>
                      </a:endParaRPr>
                    </a:p>
                    <a:p>
                      <a:endParaRPr lang="en-ZA" sz="1600" baseline="0" dirty="0" smtClean="0">
                        <a:latin typeface="+mj-lt"/>
                      </a:endParaRPr>
                    </a:p>
                    <a:p>
                      <a:endParaRPr lang="en-ZA" sz="1600" baseline="0" dirty="0" smtClean="0">
                        <a:latin typeface="+mj-lt"/>
                      </a:endParaRPr>
                    </a:p>
                    <a:p>
                      <a:endParaRPr lang="en-ZA" sz="1600" baseline="0" dirty="0" smtClean="0">
                        <a:latin typeface="+mj-lt"/>
                      </a:endParaRPr>
                    </a:p>
                    <a:p>
                      <a:endParaRPr lang="en-ZA" sz="1600" dirty="0">
                        <a:latin typeface="+mj-lt"/>
                      </a:endParaRPr>
                    </a:p>
                  </a:txBody>
                  <a:tcPr>
                    <a:solidFill>
                      <a:schemeClr val="bg1">
                        <a:lumMod val="95000"/>
                      </a:schemeClr>
                    </a:solidFill>
                  </a:tcPr>
                </a:tc>
                <a:tc>
                  <a:txBody>
                    <a:bodyPr/>
                    <a:lstStyle/>
                    <a:p>
                      <a:r>
                        <a:rPr lang="en-ZA" sz="1600" b="1" dirty="0">
                          <a:latin typeface="+mj-lt"/>
                        </a:rPr>
                        <a:t>Investment</a:t>
                      </a:r>
                    </a:p>
                    <a:p>
                      <a:r>
                        <a:rPr lang="en-ZA" sz="1600" dirty="0" smtClean="0">
                          <a:latin typeface="+mj-lt"/>
                        </a:rPr>
                        <a:t>Going </a:t>
                      </a:r>
                      <a:r>
                        <a:rPr lang="en-ZA" sz="1600" dirty="0">
                          <a:latin typeface="+mj-lt"/>
                        </a:rPr>
                        <a:t>forward, SHRA’s focus</a:t>
                      </a:r>
                      <a:r>
                        <a:rPr lang="en-ZA" sz="1600" baseline="0" dirty="0">
                          <a:latin typeface="+mj-lt"/>
                        </a:rPr>
                        <a:t> will be on the establishment of a consolidated </a:t>
                      </a:r>
                      <a:r>
                        <a:rPr lang="en-ZA" sz="1600" baseline="0" dirty="0" err="1">
                          <a:latin typeface="+mj-lt"/>
                        </a:rPr>
                        <a:t>cashflow</a:t>
                      </a:r>
                      <a:r>
                        <a:rPr lang="en-ZA" sz="1600" baseline="0" dirty="0">
                          <a:latin typeface="+mj-lt"/>
                        </a:rPr>
                        <a:t> and construction plan for all projects.  A meeting of all sector stakeholders took place on 9 March 2016 to commence work on this consolidated pipeline.  This is expected to take 3 months to complete.  Priority will also be given in providing sound advice to the Minister and Department on the grant quantum and addressing blockages on the project pipeline.</a:t>
                      </a:r>
                      <a:endParaRPr lang="en-ZA" sz="1600" dirty="0">
                        <a:latin typeface="+mj-lt"/>
                      </a:endParaRPr>
                    </a:p>
                    <a:p>
                      <a:endParaRPr lang="en-ZA" sz="1600" dirty="0">
                        <a:latin typeface="+mj-lt"/>
                      </a:endParaRPr>
                    </a:p>
                    <a:p>
                      <a:r>
                        <a:rPr lang="en-ZA" sz="1600" b="1" dirty="0">
                          <a:latin typeface="+mj-lt"/>
                        </a:rPr>
                        <a:t>Capacitation</a:t>
                      </a:r>
                    </a:p>
                    <a:p>
                      <a:r>
                        <a:rPr lang="en-ZA" sz="1600" baseline="0" dirty="0">
                          <a:latin typeface="+mj-lt"/>
                        </a:rPr>
                        <a:t>Going forward, this programme will be used to achieve greater alignment between key stakeholders including Province, Municipalities and implementing agents.  As well as acting as the “think tank” for social housing to ensure innovation and future delivery and sustainability of the social housing programme.</a:t>
                      </a:r>
                      <a:endParaRPr lang="en-ZA" sz="1600" dirty="0">
                        <a:latin typeface="+mj-lt"/>
                      </a:endParaRPr>
                    </a:p>
                  </a:txBody>
                  <a:tcPr>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12921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9" y="33337"/>
            <a:ext cx="6096001" cy="639762"/>
          </a:xfrm>
        </p:spPr>
        <p:txBody>
          <a:bodyPr>
            <a:normAutofit/>
          </a:bodyPr>
          <a:lstStyle/>
          <a:p>
            <a:r>
              <a:rPr lang="en-ZA" dirty="0"/>
              <a:t>Priority Areas for </a:t>
            </a:r>
            <a:r>
              <a:rPr lang="en-ZA" dirty="0" smtClean="0"/>
              <a:t>2016/17</a:t>
            </a:r>
            <a:endParaRPr lang="en-ZA" sz="2400" dirty="0"/>
          </a:p>
        </p:txBody>
      </p:sp>
      <p:sp>
        <p:nvSpPr>
          <p:cNvPr id="4" name="Slide Number Placeholder 3"/>
          <p:cNvSpPr>
            <a:spLocks noGrp="1"/>
          </p:cNvSpPr>
          <p:nvPr>
            <p:ph type="sldNum" sz="quarter" idx="12"/>
          </p:nvPr>
        </p:nvSpPr>
        <p:spPr/>
        <p:txBody>
          <a:bodyPr/>
          <a:lstStyle/>
          <a:p>
            <a:fld id="{17BD8DD0-C587-4865-AB08-0C7D86E2805E}"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75393520"/>
              </p:ext>
            </p:extLst>
          </p:nvPr>
        </p:nvGraphicFramePr>
        <p:xfrm>
          <a:off x="419098" y="782470"/>
          <a:ext cx="8229602" cy="2133600"/>
        </p:xfrm>
        <a:graphic>
          <a:graphicData uri="http://schemas.openxmlformats.org/drawingml/2006/table">
            <a:tbl>
              <a:tblPr firstRow="1" bandRow="1">
                <a:tableStyleId>{5940675A-B579-460E-94D1-54222C63F5DA}</a:tableStyleId>
              </a:tblPr>
              <a:tblGrid>
                <a:gridCol w="1714501">
                  <a:extLst>
                    <a:ext uri="{9D8B030D-6E8A-4147-A177-3AD203B41FA5}">
                      <a16:colId xmlns:a16="http://schemas.microsoft.com/office/drawing/2014/main" xmlns="" val="20000"/>
                    </a:ext>
                  </a:extLst>
                </a:gridCol>
                <a:gridCol w="6515101">
                  <a:extLst>
                    <a:ext uri="{9D8B030D-6E8A-4147-A177-3AD203B41FA5}">
                      <a16:colId xmlns:a16="http://schemas.microsoft.com/office/drawing/2014/main" xmlns="" val="20001"/>
                    </a:ext>
                  </a:extLst>
                </a:gridCol>
              </a:tblGrid>
              <a:tr h="297334">
                <a:tc>
                  <a:txBody>
                    <a:bodyPr/>
                    <a:lstStyle/>
                    <a:p>
                      <a:r>
                        <a:rPr lang="en-ZA" sz="1600" b="1" dirty="0">
                          <a:latin typeface="+mj-lt"/>
                        </a:rPr>
                        <a:t>Challenges</a:t>
                      </a:r>
                    </a:p>
                  </a:txBody>
                  <a:tcPr>
                    <a:solidFill>
                      <a:schemeClr val="bg1">
                        <a:lumMod val="85000"/>
                      </a:schemeClr>
                    </a:solidFill>
                  </a:tcPr>
                </a:tc>
                <a:tc>
                  <a:txBody>
                    <a:bodyPr/>
                    <a:lstStyle/>
                    <a:p>
                      <a:r>
                        <a:rPr lang="en-ZA" sz="1600" b="1" dirty="0">
                          <a:latin typeface="+mj-lt"/>
                        </a:rPr>
                        <a:t>Mitigation Measures</a:t>
                      </a:r>
                    </a:p>
                  </a:txBody>
                  <a:tcPr>
                    <a:solidFill>
                      <a:schemeClr val="bg1">
                        <a:lumMod val="85000"/>
                      </a:schemeClr>
                    </a:solidFill>
                  </a:tcPr>
                </a:tc>
                <a:extLst>
                  <a:ext uri="{0D108BD9-81ED-4DB2-BD59-A6C34878D82A}">
                    <a16:rowId xmlns:a16="http://schemas.microsoft.com/office/drawing/2014/main" xmlns="" val="10000"/>
                  </a:ext>
                </a:extLst>
              </a:tr>
              <a:tr h="733154">
                <a:tc>
                  <a:txBody>
                    <a:bodyPr/>
                    <a:lstStyle/>
                    <a:p>
                      <a:r>
                        <a:rPr lang="en-ZA" sz="1600" dirty="0" smtClean="0">
                          <a:latin typeface="+mj-lt"/>
                        </a:rPr>
                        <a:t>Integrity</a:t>
                      </a:r>
                      <a:r>
                        <a:rPr lang="en-ZA" sz="1600" baseline="0" dirty="0" smtClean="0">
                          <a:latin typeface="+mj-lt"/>
                        </a:rPr>
                        <a:t> of the accreditation process</a:t>
                      </a:r>
                      <a:endParaRPr lang="en-ZA" sz="1600" dirty="0">
                        <a:latin typeface="+mj-lt"/>
                      </a:endParaRPr>
                    </a:p>
                  </a:txBody>
                  <a:tcPr>
                    <a:solidFill>
                      <a:schemeClr val="bg1">
                        <a:lumMod val="95000"/>
                      </a:schemeClr>
                    </a:solidFill>
                  </a:tcPr>
                </a:tc>
                <a:tc>
                  <a:txBody>
                    <a:bodyPr/>
                    <a:lstStyle/>
                    <a:p>
                      <a:r>
                        <a:rPr lang="en-ZA" sz="1600" b="1" dirty="0">
                          <a:latin typeface="+mj-lt"/>
                        </a:rPr>
                        <a:t>Regulatory Programme</a:t>
                      </a:r>
                    </a:p>
                    <a:p>
                      <a:r>
                        <a:rPr lang="en-ZA" sz="1600" baseline="0" dirty="0">
                          <a:solidFill>
                            <a:schemeClr val="tx1"/>
                          </a:solidFill>
                          <a:latin typeface="+mj-lt"/>
                        </a:rPr>
                        <a:t>The intention is to separate Accreditation and Compliance to effect greater control on the Accreditation process and to allow for more effective monitoring of each work area.</a:t>
                      </a:r>
                    </a:p>
                    <a:p>
                      <a:endParaRPr lang="en-ZA" sz="1600" baseline="0" dirty="0">
                        <a:solidFill>
                          <a:schemeClr val="tx1"/>
                        </a:solidFill>
                        <a:latin typeface="+mj-lt"/>
                      </a:endParaRPr>
                    </a:p>
                    <a:p>
                      <a:r>
                        <a:rPr lang="en-ZA" sz="1600" baseline="0" dirty="0">
                          <a:solidFill>
                            <a:schemeClr val="tx1"/>
                          </a:solidFill>
                          <a:latin typeface="+mj-lt"/>
                        </a:rPr>
                        <a:t>The efficacy and efficiency of the re-accreditation and accreditation process is prioritised for review and revision.  </a:t>
                      </a:r>
                    </a:p>
                  </a:txBody>
                  <a:tcPr>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72171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ZA" dirty="0"/>
              <a:t>Strategic Issues</a:t>
            </a:r>
          </a:p>
        </p:txBody>
      </p:sp>
      <p:graphicFrame>
        <p:nvGraphicFramePr>
          <p:cNvPr id="5" name="Content Placeholder 4"/>
          <p:cNvGraphicFramePr>
            <a:graphicFrameLocks noGrp="1"/>
          </p:cNvGraphicFramePr>
          <p:nvPr>
            <p:ph idx="1"/>
            <p:extLst/>
          </p:nvPr>
        </p:nvGraphicFramePr>
        <p:xfrm>
          <a:off x="-807388" y="-142678"/>
          <a:ext cx="5867400" cy="7143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7BD8DD0-C587-4865-AB08-0C7D86E2805E}" type="slidenum">
              <a:rPr lang="en-US" smtClean="0"/>
              <a:pPr/>
              <a:t>22</a:t>
            </a:fld>
            <a:endParaRPr lang="en-US"/>
          </a:p>
        </p:txBody>
      </p:sp>
      <p:graphicFrame>
        <p:nvGraphicFramePr>
          <p:cNvPr id="6" name="Diagram 5"/>
          <p:cNvGraphicFramePr/>
          <p:nvPr>
            <p:extLst/>
          </p:nvPr>
        </p:nvGraphicFramePr>
        <p:xfrm>
          <a:off x="3365310" y="1330342"/>
          <a:ext cx="6553200" cy="42612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7" name="Group 6"/>
          <p:cNvGrpSpPr/>
          <p:nvPr/>
        </p:nvGrpSpPr>
        <p:grpSpPr>
          <a:xfrm>
            <a:off x="3264527" y="1238232"/>
            <a:ext cx="1417955" cy="1629833"/>
            <a:chOff x="1056131" y="1373357"/>
            <a:chExt cx="1417955" cy="1629833"/>
          </a:xfrm>
        </p:grpSpPr>
        <p:sp>
          <p:nvSpPr>
            <p:cNvPr id="8" name="Hexagon 7"/>
            <p:cNvSpPr/>
            <p:nvPr/>
          </p:nvSpPr>
          <p:spPr>
            <a:xfrm rot="5400000">
              <a:off x="950192" y="1479296"/>
              <a:ext cx="1629833" cy="1417955"/>
            </a:xfrm>
            <a:prstGeom prst="hexagon">
              <a:avLst>
                <a:gd name="adj" fmla="val 25000"/>
                <a:gd name="vf" fmla="val 11547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Hexagon 4"/>
            <p:cNvSpPr/>
            <p:nvPr/>
          </p:nvSpPr>
          <p:spPr>
            <a:xfrm>
              <a:off x="1199945" y="1627338"/>
              <a:ext cx="1196990" cy="1121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ZA" sz="1700" dirty="0"/>
                <a:t>Relationships	</a:t>
              </a:r>
              <a:endParaRPr lang="en-ZA" sz="1700" kern="1200" dirty="0"/>
            </a:p>
          </p:txBody>
        </p:sp>
      </p:grpSp>
      <p:grpSp>
        <p:nvGrpSpPr>
          <p:cNvPr id="10" name="Group 9"/>
          <p:cNvGrpSpPr/>
          <p:nvPr/>
        </p:nvGrpSpPr>
        <p:grpSpPr>
          <a:xfrm>
            <a:off x="4074287" y="2599993"/>
            <a:ext cx="1417955" cy="1629833"/>
            <a:chOff x="1056131" y="1373357"/>
            <a:chExt cx="1417955" cy="1629833"/>
          </a:xfrm>
        </p:grpSpPr>
        <p:sp>
          <p:nvSpPr>
            <p:cNvPr id="11" name="Hexagon 10"/>
            <p:cNvSpPr/>
            <p:nvPr/>
          </p:nvSpPr>
          <p:spPr>
            <a:xfrm rot="5400000">
              <a:off x="950192" y="1479296"/>
              <a:ext cx="1629833" cy="1417955"/>
            </a:xfrm>
            <a:prstGeom prst="hexagon">
              <a:avLst>
                <a:gd name="adj" fmla="val 25000"/>
                <a:gd name="vf" fmla="val 11547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Hexagon 4"/>
            <p:cNvSpPr/>
            <p:nvPr/>
          </p:nvSpPr>
          <p:spPr>
            <a:xfrm>
              <a:off x="1056132" y="1627339"/>
              <a:ext cx="1274140" cy="1121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ZA" sz="1700" dirty="0"/>
                <a:t>Opportunities</a:t>
              </a:r>
              <a:endParaRPr lang="en-ZA" sz="1700" kern="1200" dirty="0"/>
            </a:p>
          </p:txBody>
        </p:sp>
      </p:grpSp>
      <p:grpSp>
        <p:nvGrpSpPr>
          <p:cNvPr id="13" name="Group 12"/>
          <p:cNvGrpSpPr/>
          <p:nvPr/>
        </p:nvGrpSpPr>
        <p:grpSpPr>
          <a:xfrm>
            <a:off x="3314918" y="3940630"/>
            <a:ext cx="1417955" cy="1629833"/>
            <a:chOff x="1056131" y="1373357"/>
            <a:chExt cx="1417955" cy="1629833"/>
          </a:xfrm>
        </p:grpSpPr>
        <p:sp>
          <p:nvSpPr>
            <p:cNvPr id="14" name="Hexagon 13"/>
            <p:cNvSpPr/>
            <p:nvPr/>
          </p:nvSpPr>
          <p:spPr>
            <a:xfrm rot="5400000">
              <a:off x="950192" y="1479296"/>
              <a:ext cx="1629833" cy="1417955"/>
            </a:xfrm>
            <a:prstGeom prst="hexagon">
              <a:avLst>
                <a:gd name="adj" fmla="val 25000"/>
                <a:gd name="vf" fmla="val 11547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Hexagon 4"/>
            <p:cNvSpPr/>
            <p:nvPr/>
          </p:nvSpPr>
          <p:spPr>
            <a:xfrm>
              <a:off x="1277096" y="1627339"/>
              <a:ext cx="1146599" cy="1121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ZA" sz="1700" dirty="0"/>
                <a:t>Segregation of duties are a deliberate control</a:t>
              </a:r>
              <a:endParaRPr lang="en-ZA" sz="1700" kern="1200" dirty="0"/>
            </a:p>
          </p:txBody>
        </p:sp>
      </p:grpSp>
    </p:spTree>
    <p:extLst>
      <p:ext uri="{BB962C8B-B14F-4D97-AF65-F5344CB8AC3E}">
        <p14:creationId xmlns:p14="http://schemas.microsoft.com/office/powerpoint/2010/main" val="427477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9" y="33337"/>
            <a:ext cx="6096001" cy="639762"/>
          </a:xfrm>
        </p:spPr>
        <p:txBody>
          <a:bodyPr>
            <a:normAutofit/>
          </a:bodyPr>
          <a:lstStyle/>
          <a:p>
            <a:r>
              <a:rPr lang="en-ZA" sz="2400" dirty="0"/>
              <a:t>Strategic Issues to be addressed in 2016/17</a:t>
            </a:r>
          </a:p>
        </p:txBody>
      </p:sp>
      <p:sp>
        <p:nvSpPr>
          <p:cNvPr id="4" name="Slide Number Placeholder 3"/>
          <p:cNvSpPr>
            <a:spLocks noGrp="1"/>
          </p:cNvSpPr>
          <p:nvPr>
            <p:ph type="sldNum" sz="quarter" idx="12"/>
          </p:nvPr>
        </p:nvSpPr>
        <p:spPr/>
        <p:txBody>
          <a:bodyPr/>
          <a:lstStyle/>
          <a:p>
            <a:fld id="{17BD8DD0-C587-4865-AB08-0C7D86E2805E}" type="slidenum">
              <a:rPr lang="en-US" smtClean="0"/>
              <a:pPr/>
              <a:t>23</a:t>
            </a:fld>
            <a:endParaRPr lang="en-US"/>
          </a:p>
        </p:txBody>
      </p:sp>
      <p:sp>
        <p:nvSpPr>
          <p:cNvPr id="3" name="Content Placeholder 2"/>
          <p:cNvSpPr>
            <a:spLocks noGrp="1"/>
          </p:cNvSpPr>
          <p:nvPr>
            <p:ph idx="1"/>
          </p:nvPr>
        </p:nvSpPr>
        <p:spPr>
          <a:xfrm>
            <a:off x="401379" y="990600"/>
            <a:ext cx="8229600" cy="4525963"/>
          </a:xfrm>
        </p:spPr>
        <p:txBody>
          <a:bodyPr>
            <a:normAutofit/>
          </a:bodyPr>
          <a:lstStyle/>
          <a:p>
            <a:r>
              <a:rPr lang="en-ZA" sz="1800" dirty="0"/>
              <a:t>Scale and pace of housing delivery</a:t>
            </a:r>
          </a:p>
          <a:p>
            <a:r>
              <a:rPr lang="en-ZA" sz="1800" dirty="0"/>
              <a:t>Integrity of programme pipeline</a:t>
            </a:r>
          </a:p>
          <a:p>
            <a:r>
              <a:rPr lang="en-ZA" sz="1800" dirty="0"/>
              <a:t>The optimal programme design to enhance coordination and alignment</a:t>
            </a:r>
          </a:p>
          <a:p>
            <a:r>
              <a:rPr lang="en-ZA" sz="1800" dirty="0"/>
              <a:t>Municipal and Provincial human settlement strategies</a:t>
            </a:r>
          </a:p>
          <a:p>
            <a:r>
              <a:rPr lang="en-ZA" sz="1800" dirty="0"/>
              <a:t>Budget alignment to Provincial and Municipal governments and NHFC</a:t>
            </a:r>
          </a:p>
          <a:p>
            <a:r>
              <a:rPr lang="en-ZA" sz="1800" dirty="0"/>
              <a:t>Determine the capacity the SHRA requires to deliver on the National Social Housing Programme</a:t>
            </a:r>
          </a:p>
          <a:p>
            <a:endParaRPr lang="en-ZA" sz="1800" dirty="0"/>
          </a:p>
          <a:p>
            <a:endParaRPr lang="en-ZA" sz="1800" dirty="0"/>
          </a:p>
        </p:txBody>
      </p:sp>
    </p:spTree>
    <p:extLst>
      <p:ext uri="{BB962C8B-B14F-4D97-AF65-F5344CB8AC3E}">
        <p14:creationId xmlns:p14="http://schemas.microsoft.com/office/powerpoint/2010/main" val="3141448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ZA" dirty="0"/>
              <a:t>APP 2016/17</a:t>
            </a:r>
            <a:br>
              <a:rPr lang="en-ZA" dirty="0"/>
            </a:br>
            <a:r>
              <a:rPr lang="en-ZA" dirty="0"/>
              <a:t>Administration Programme – Annual Targets</a:t>
            </a:r>
          </a:p>
        </p:txBody>
      </p:sp>
      <p:sp>
        <p:nvSpPr>
          <p:cNvPr id="4" name="Slide Number Placeholder 3"/>
          <p:cNvSpPr>
            <a:spLocks noGrp="1"/>
          </p:cNvSpPr>
          <p:nvPr>
            <p:ph type="sldNum" sz="quarter" idx="12"/>
          </p:nvPr>
        </p:nvSpPr>
        <p:spPr/>
        <p:txBody>
          <a:bodyPr/>
          <a:lstStyle/>
          <a:p>
            <a:fld id="{17BD8DD0-C587-4865-AB08-0C7D86E2805E}" type="slidenum">
              <a:rPr lang="en-US" smtClean="0"/>
              <a:pPr/>
              <a:t>24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72481595"/>
              </p:ext>
            </p:extLst>
          </p:nvPr>
        </p:nvGraphicFramePr>
        <p:xfrm>
          <a:off x="419100" y="1143000"/>
          <a:ext cx="8229600" cy="4281976"/>
        </p:xfrm>
        <a:graphic>
          <a:graphicData uri="http://schemas.openxmlformats.org/drawingml/2006/table">
            <a:tbl>
              <a:tblPr/>
              <a:tblGrid>
                <a:gridCol w="340796">
                  <a:extLst>
                    <a:ext uri="{9D8B030D-6E8A-4147-A177-3AD203B41FA5}">
                      <a16:colId xmlns:a16="http://schemas.microsoft.com/office/drawing/2014/main" xmlns="" val="20000"/>
                    </a:ext>
                  </a:extLst>
                </a:gridCol>
                <a:gridCol w="1603005">
                  <a:extLst>
                    <a:ext uri="{9D8B030D-6E8A-4147-A177-3AD203B41FA5}">
                      <a16:colId xmlns:a16="http://schemas.microsoft.com/office/drawing/2014/main" xmlns="" val="20001"/>
                    </a:ext>
                  </a:extLst>
                </a:gridCol>
                <a:gridCol w="1186476">
                  <a:extLst>
                    <a:ext uri="{9D8B030D-6E8A-4147-A177-3AD203B41FA5}">
                      <a16:colId xmlns:a16="http://schemas.microsoft.com/office/drawing/2014/main" xmlns="" val="20002"/>
                    </a:ext>
                  </a:extLst>
                </a:gridCol>
                <a:gridCol w="1274831">
                  <a:extLst>
                    <a:ext uri="{9D8B030D-6E8A-4147-A177-3AD203B41FA5}">
                      <a16:colId xmlns:a16="http://schemas.microsoft.com/office/drawing/2014/main" xmlns="" val="20003"/>
                    </a:ext>
                  </a:extLst>
                </a:gridCol>
                <a:gridCol w="1451540">
                  <a:extLst>
                    <a:ext uri="{9D8B030D-6E8A-4147-A177-3AD203B41FA5}">
                      <a16:colId xmlns:a16="http://schemas.microsoft.com/office/drawing/2014/main" xmlns="" val="20004"/>
                    </a:ext>
                  </a:extLst>
                </a:gridCol>
                <a:gridCol w="1211720">
                  <a:extLst>
                    <a:ext uri="{9D8B030D-6E8A-4147-A177-3AD203B41FA5}">
                      <a16:colId xmlns:a16="http://schemas.microsoft.com/office/drawing/2014/main" xmlns="" val="20005"/>
                    </a:ext>
                  </a:extLst>
                </a:gridCol>
                <a:gridCol w="1161232">
                  <a:extLst>
                    <a:ext uri="{9D8B030D-6E8A-4147-A177-3AD203B41FA5}">
                      <a16:colId xmlns:a16="http://schemas.microsoft.com/office/drawing/2014/main" xmlns="" val="20006"/>
                    </a:ext>
                  </a:extLst>
                </a:gridCol>
              </a:tblGrid>
              <a:tr h="321863">
                <a:tc rowSpan="2">
                  <a:txBody>
                    <a:bodyPr/>
                    <a:lstStyle/>
                    <a:p>
                      <a:pPr algn="l" fontAlgn="t"/>
                      <a:endParaRPr lang="en-ZA" sz="1200" b="0" i="0" u="none" strike="noStrike" dirty="0">
                        <a:solidFill>
                          <a:srgbClr val="000000"/>
                        </a:solidFill>
                        <a:effectLst/>
                        <a:latin typeface="Corbel" panose="020B0503020204020204" pitchFamily="34" charset="0"/>
                      </a:endParaRP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t"/>
                      <a:r>
                        <a:rPr lang="en-ZA" sz="1200" b="1" i="0" u="none" strike="noStrike" dirty="0">
                          <a:solidFill>
                            <a:srgbClr val="000000"/>
                          </a:solidFill>
                          <a:effectLst/>
                          <a:latin typeface="Corbel" panose="020B0503020204020204" pitchFamily="34" charset="0"/>
                        </a:rPr>
                        <a:t>Performance Indicator</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Audited / actual performance</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Estimated performance</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gridSpan="3">
                  <a:txBody>
                    <a:bodyPr/>
                    <a:lstStyle/>
                    <a:p>
                      <a:pPr algn="l" fontAlgn="t"/>
                      <a:r>
                        <a:rPr lang="en-ZA" sz="1200" b="1" i="0" u="none" strike="noStrike">
                          <a:solidFill>
                            <a:srgbClr val="000000"/>
                          </a:solidFill>
                          <a:effectLst/>
                          <a:latin typeface="Corbel" panose="020B0503020204020204" pitchFamily="34" charset="0"/>
                        </a:rPr>
                        <a:t>Medium - term targets</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1465">
                <a:tc vMerge="1">
                  <a:txBody>
                    <a:bodyPr/>
                    <a:lstStyle/>
                    <a:p>
                      <a:pPr algn="l" fontAlgn="t"/>
                      <a:endParaRPr lang="en-ZA" sz="1200" b="0" i="0" u="none" strike="noStrike" dirty="0">
                        <a:solidFill>
                          <a:srgbClr val="000000"/>
                        </a:solidFill>
                        <a:effectLst/>
                        <a:latin typeface="Corbel" panose="020B0503020204020204" pitchFamily="34" charset="0"/>
                      </a:endParaRP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a:txBody>
                    <a:bodyPr/>
                    <a:lstStyle/>
                    <a:p>
                      <a:pPr algn="l" fontAlgn="t"/>
                      <a:r>
                        <a:rPr lang="en-ZA" sz="1200" b="1" i="0" u="none" strike="noStrike">
                          <a:solidFill>
                            <a:srgbClr val="000000"/>
                          </a:solidFill>
                          <a:effectLst/>
                          <a:latin typeface="Corbel" panose="020B0503020204020204" pitchFamily="34" charset="0"/>
                        </a:rPr>
                        <a:t>2014/15</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2015/16</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2016/17</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2017/18</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2018/19</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xmlns="" val="10001"/>
                  </a:ext>
                </a:extLst>
              </a:tr>
              <a:tr h="151465">
                <a:tc>
                  <a:txBody>
                    <a:bodyPr/>
                    <a:lstStyle/>
                    <a:p>
                      <a:pPr algn="l" fontAlgn="t"/>
                      <a:r>
                        <a:rPr lang="en-ZA" sz="1200" b="0" i="0" u="none" strike="noStrike">
                          <a:solidFill>
                            <a:srgbClr val="000000"/>
                          </a:solidFill>
                          <a:effectLst/>
                          <a:latin typeface="Corbel" panose="020B0503020204020204" pitchFamily="34" charset="0"/>
                        </a:rPr>
                        <a:t>1.1</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l" fontAlgn="t"/>
                      <a:r>
                        <a:rPr lang="en-US" sz="1200" b="0" i="0" u="none" strike="noStrike" dirty="0">
                          <a:solidFill>
                            <a:srgbClr val="000000"/>
                          </a:solidFill>
                          <a:effectLst/>
                          <a:latin typeface="Corbel" panose="020B0503020204020204" pitchFamily="34" charset="0"/>
                        </a:rPr>
                        <a:t>Strategic Objective: To ensure sound corporate and financial governance and best practice adhering to statutory regulations</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302930">
                <a:tc>
                  <a:txBody>
                    <a:bodyPr/>
                    <a:lstStyle/>
                    <a:p>
                      <a:pPr algn="l" fontAlgn="t"/>
                      <a:r>
                        <a:rPr lang="en-ZA" sz="1200" b="0" i="0" u="none" strike="noStrike">
                          <a:solidFill>
                            <a:srgbClr val="000000"/>
                          </a:solidFill>
                          <a:effectLst/>
                          <a:latin typeface="Corbel" panose="020B0503020204020204" pitchFamily="34" charset="0"/>
                        </a:rPr>
                        <a:t>1.1.1</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Maintain an unqualified audit opinion</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Unqualified audit opinion</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Unqualified audit opinion</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Unqualified audit opinion</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Unqualified audit opinion</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Unqualified audit opinion</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785725">
                <a:tc>
                  <a:txBody>
                    <a:bodyPr/>
                    <a:lstStyle/>
                    <a:p>
                      <a:pPr algn="l" fontAlgn="t"/>
                      <a:r>
                        <a:rPr lang="en-ZA" sz="1200" b="0" i="0" u="none" strike="noStrike">
                          <a:solidFill>
                            <a:srgbClr val="000000"/>
                          </a:solidFill>
                          <a:effectLst/>
                          <a:latin typeface="Corbel" panose="020B0503020204020204" pitchFamily="34" charset="0"/>
                        </a:rPr>
                        <a:t>1.1.2</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Number of Council Evaluation reports developed and submitted to the Department</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None</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One (1) Council Evaluation report developed and submitted to the Department</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One (1) Council Evaluation report developed and submitted to the Department</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One (1) Council Evaluation report developed and submitted to the Department</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One (1) Council Evaluation report developed and submitted to the Department</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51465">
                <a:tc>
                  <a:txBody>
                    <a:bodyPr/>
                    <a:lstStyle/>
                    <a:p>
                      <a:pPr algn="l" fontAlgn="t"/>
                      <a:r>
                        <a:rPr lang="en-ZA" sz="1200" b="0" i="0" u="none" strike="noStrike">
                          <a:solidFill>
                            <a:srgbClr val="000000"/>
                          </a:solidFill>
                          <a:effectLst/>
                          <a:latin typeface="Corbel" panose="020B0503020204020204" pitchFamily="34" charset="0"/>
                        </a:rPr>
                        <a:t>1.2</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l" fontAlgn="t"/>
                      <a:r>
                        <a:rPr lang="en-US" sz="1200" b="0" i="0" u="none" strike="noStrike" dirty="0">
                          <a:solidFill>
                            <a:srgbClr val="000000"/>
                          </a:solidFill>
                          <a:effectLst/>
                          <a:latin typeface="Corbel" panose="020B0503020204020204" pitchFamily="34" charset="0"/>
                        </a:rPr>
                        <a:t>Strategic Objective: To enhance SHRA’s performance and effective corporate services</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5"/>
                  </a:ext>
                </a:extLst>
              </a:tr>
              <a:tr h="321863">
                <a:tc>
                  <a:txBody>
                    <a:bodyPr/>
                    <a:lstStyle/>
                    <a:p>
                      <a:pPr algn="l" fontAlgn="t"/>
                      <a:r>
                        <a:rPr lang="en-ZA" sz="1200" b="0" i="0" u="none" strike="noStrike">
                          <a:solidFill>
                            <a:srgbClr val="000000"/>
                          </a:solidFill>
                          <a:effectLst/>
                          <a:latin typeface="Corbel" panose="020B0503020204020204" pitchFamily="34" charset="0"/>
                        </a:rPr>
                        <a:t>1.2.1</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Average number of months to fill approved positions</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 </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1" u="none" strike="noStrike">
                          <a:solidFill>
                            <a:srgbClr val="000000"/>
                          </a:solidFill>
                          <a:effectLst/>
                          <a:latin typeface="Corbel" panose="020B0503020204020204" pitchFamily="34" charset="0"/>
                        </a:rPr>
                        <a:t>New indicator</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3 months</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3 months</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3 months</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946656">
                <a:tc>
                  <a:txBody>
                    <a:bodyPr/>
                    <a:lstStyle/>
                    <a:p>
                      <a:pPr algn="l" fontAlgn="t"/>
                      <a:r>
                        <a:rPr lang="en-ZA" sz="1200" b="0" i="0" u="none" strike="noStrike">
                          <a:solidFill>
                            <a:srgbClr val="000000"/>
                          </a:solidFill>
                          <a:effectLst/>
                          <a:latin typeface="Corbel" panose="020B0503020204020204" pitchFamily="34" charset="0"/>
                        </a:rPr>
                        <a:t>1.2.2</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Implementation of a comprehensive performance management system that includes performance targets and performance standards</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 </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1" u="none" strike="noStrike">
                          <a:solidFill>
                            <a:srgbClr val="000000"/>
                          </a:solidFill>
                          <a:effectLst/>
                          <a:latin typeface="Corbel" panose="020B0503020204020204" pitchFamily="34" charset="0"/>
                        </a:rPr>
                        <a:t>New indicator</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Performance management system including performance targets and standards for all positions developed, approved and implemented</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Performance management system including performance targets and standards for all positions implemented</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orbel" panose="020B0503020204020204" pitchFamily="34" charset="0"/>
                        </a:rPr>
                        <a:t>Performance management system including performance targets and standards for all positions implemented</a:t>
                      </a:r>
                    </a:p>
                  </a:txBody>
                  <a:tcPr marL="9467" marR="9467" marT="94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248565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ZA" dirty="0"/>
              <a:t>APP 2016/17</a:t>
            </a:r>
            <a:br>
              <a:rPr lang="en-ZA" dirty="0"/>
            </a:br>
            <a:r>
              <a:rPr lang="en-ZA" dirty="0"/>
              <a:t>Administration Programme – Quarterly Targets</a:t>
            </a:r>
          </a:p>
        </p:txBody>
      </p:sp>
      <p:sp>
        <p:nvSpPr>
          <p:cNvPr id="4" name="Slide Number Placeholder 3"/>
          <p:cNvSpPr>
            <a:spLocks noGrp="1"/>
          </p:cNvSpPr>
          <p:nvPr>
            <p:ph type="sldNum" sz="quarter" idx="12"/>
          </p:nvPr>
        </p:nvSpPr>
        <p:spPr/>
        <p:txBody>
          <a:bodyPr/>
          <a:lstStyle/>
          <a:p>
            <a:fld id="{17BD8DD0-C587-4865-AB08-0C7D86E2805E}" type="slidenum">
              <a:rPr lang="en-US" smtClean="0"/>
              <a:pPr/>
              <a:t>25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19994658"/>
              </p:ext>
            </p:extLst>
          </p:nvPr>
        </p:nvGraphicFramePr>
        <p:xfrm>
          <a:off x="228600" y="1371600"/>
          <a:ext cx="8686799" cy="4066460"/>
        </p:xfrm>
        <a:graphic>
          <a:graphicData uri="http://schemas.openxmlformats.org/drawingml/2006/table">
            <a:tbl>
              <a:tblPr/>
              <a:tblGrid>
                <a:gridCol w="327575">
                  <a:extLst>
                    <a:ext uri="{9D8B030D-6E8A-4147-A177-3AD203B41FA5}">
                      <a16:colId xmlns:a16="http://schemas.microsoft.com/office/drawing/2014/main" xmlns="" val="20000"/>
                    </a:ext>
                  </a:extLst>
                </a:gridCol>
                <a:gridCol w="1540816">
                  <a:extLst>
                    <a:ext uri="{9D8B030D-6E8A-4147-A177-3AD203B41FA5}">
                      <a16:colId xmlns:a16="http://schemas.microsoft.com/office/drawing/2014/main" xmlns="" val="20001"/>
                    </a:ext>
                  </a:extLst>
                </a:gridCol>
                <a:gridCol w="1140445">
                  <a:extLst>
                    <a:ext uri="{9D8B030D-6E8A-4147-A177-3AD203B41FA5}">
                      <a16:colId xmlns:a16="http://schemas.microsoft.com/office/drawing/2014/main" xmlns="" val="20002"/>
                    </a:ext>
                  </a:extLst>
                </a:gridCol>
                <a:gridCol w="1225372">
                  <a:extLst>
                    <a:ext uri="{9D8B030D-6E8A-4147-A177-3AD203B41FA5}">
                      <a16:colId xmlns:a16="http://schemas.microsoft.com/office/drawing/2014/main" xmlns="" val="20003"/>
                    </a:ext>
                  </a:extLst>
                </a:gridCol>
                <a:gridCol w="1395226">
                  <a:extLst>
                    <a:ext uri="{9D8B030D-6E8A-4147-A177-3AD203B41FA5}">
                      <a16:colId xmlns:a16="http://schemas.microsoft.com/office/drawing/2014/main" xmlns="" val="20004"/>
                    </a:ext>
                  </a:extLst>
                </a:gridCol>
                <a:gridCol w="1164710">
                  <a:extLst>
                    <a:ext uri="{9D8B030D-6E8A-4147-A177-3AD203B41FA5}">
                      <a16:colId xmlns:a16="http://schemas.microsoft.com/office/drawing/2014/main" xmlns="" val="20005"/>
                    </a:ext>
                  </a:extLst>
                </a:gridCol>
                <a:gridCol w="978256">
                  <a:extLst>
                    <a:ext uri="{9D8B030D-6E8A-4147-A177-3AD203B41FA5}">
                      <a16:colId xmlns:a16="http://schemas.microsoft.com/office/drawing/2014/main" xmlns="" val="20006"/>
                    </a:ext>
                  </a:extLst>
                </a:gridCol>
                <a:gridCol w="914399">
                  <a:extLst>
                    <a:ext uri="{9D8B030D-6E8A-4147-A177-3AD203B41FA5}">
                      <a16:colId xmlns:a16="http://schemas.microsoft.com/office/drawing/2014/main" xmlns="" val="20007"/>
                    </a:ext>
                  </a:extLst>
                </a:gridCol>
              </a:tblGrid>
              <a:tr h="137926">
                <a:tc>
                  <a:txBody>
                    <a:bodyPr/>
                    <a:lstStyle/>
                    <a:p>
                      <a:pPr algn="l" fontAlgn="t"/>
                      <a:endParaRPr lang="en-ZA" sz="1200" b="0" i="0" u="none" strike="noStrike">
                        <a:solidFill>
                          <a:srgbClr val="000000"/>
                        </a:solidFill>
                        <a:effectLst/>
                        <a:latin typeface="Corbel" panose="020B0503020204020204" pitchFamily="34" charset="0"/>
                      </a:endParaRP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000000"/>
                          </a:solidFill>
                          <a:effectLst/>
                          <a:latin typeface="Corbel" panose="020B0503020204020204" pitchFamily="34" charset="0"/>
                        </a:rPr>
                        <a:t>Performance Indicator</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t"/>
                      <a:r>
                        <a:rPr lang="en-ZA" sz="1200" b="1" i="0" u="none" strike="noStrike">
                          <a:solidFill>
                            <a:srgbClr val="000000"/>
                          </a:solidFill>
                          <a:effectLst/>
                          <a:latin typeface="Corbel" panose="020B0503020204020204" pitchFamily="34" charset="0"/>
                        </a:rPr>
                        <a:t>Reporting Period</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t"/>
                      <a:r>
                        <a:rPr lang="en-ZA" sz="1200" b="1" i="0" u="none" strike="noStrike">
                          <a:solidFill>
                            <a:srgbClr val="000000"/>
                          </a:solidFill>
                          <a:effectLst/>
                          <a:latin typeface="Corbel" panose="020B0503020204020204" pitchFamily="34" charset="0"/>
                        </a:rPr>
                        <a:t>Annual Target 2016/17</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t"/>
                      <a:r>
                        <a:rPr lang="en-ZA" sz="1200" b="1" i="0" u="none" strike="noStrike">
                          <a:solidFill>
                            <a:srgbClr val="000000"/>
                          </a:solidFill>
                          <a:effectLst/>
                          <a:latin typeface="Corbel" panose="020B0503020204020204" pitchFamily="34" charset="0"/>
                        </a:rPr>
                        <a:t>Q1</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t"/>
                      <a:r>
                        <a:rPr lang="en-ZA" sz="1200" b="1" i="0" u="none" strike="noStrike">
                          <a:solidFill>
                            <a:srgbClr val="000000"/>
                          </a:solidFill>
                          <a:effectLst/>
                          <a:latin typeface="Corbel" panose="020B0503020204020204" pitchFamily="34" charset="0"/>
                        </a:rPr>
                        <a:t>Q2</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t"/>
                      <a:r>
                        <a:rPr lang="en-ZA" sz="1200" b="1" i="0" u="none" strike="noStrike">
                          <a:solidFill>
                            <a:srgbClr val="000000"/>
                          </a:solidFill>
                          <a:effectLst/>
                          <a:latin typeface="Corbel" panose="020B0503020204020204" pitchFamily="34" charset="0"/>
                        </a:rPr>
                        <a:t>Q3</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t"/>
                      <a:r>
                        <a:rPr lang="en-ZA" sz="1200" b="1" i="0" u="none" strike="noStrike">
                          <a:solidFill>
                            <a:srgbClr val="000000"/>
                          </a:solidFill>
                          <a:effectLst/>
                          <a:latin typeface="Corbel" panose="020B0503020204020204" pitchFamily="34" charset="0"/>
                        </a:rPr>
                        <a:t>Q4</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0"/>
                  </a:ext>
                </a:extLst>
              </a:tr>
              <a:tr h="275853">
                <a:tc>
                  <a:txBody>
                    <a:bodyPr/>
                    <a:lstStyle/>
                    <a:p>
                      <a:pPr algn="l" fontAlgn="t"/>
                      <a:r>
                        <a:rPr lang="en-ZA" sz="1200" b="0" i="0" u="none" strike="noStrike">
                          <a:solidFill>
                            <a:srgbClr val="000000"/>
                          </a:solidFill>
                          <a:effectLst/>
                          <a:latin typeface="Corbel" panose="020B0503020204020204" pitchFamily="34" charset="0"/>
                        </a:rPr>
                        <a:t>1.1.1</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Maintain an unqualified audit opinion</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Annual</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Unqualified audit opinion</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 </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Unqualified audit opinion</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 </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 </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1705">
                <a:tc>
                  <a:txBody>
                    <a:bodyPr/>
                    <a:lstStyle/>
                    <a:p>
                      <a:pPr algn="l" fontAlgn="t"/>
                      <a:r>
                        <a:rPr lang="en-ZA" sz="1200" b="0" i="0" u="none" strike="noStrike">
                          <a:solidFill>
                            <a:srgbClr val="000000"/>
                          </a:solidFill>
                          <a:effectLst/>
                          <a:latin typeface="Corbel" panose="020B0503020204020204" pitchFamily="34" charset="0"/>
                        </a:rPr>
                        <a:t>1.1.4</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Number of Council Evaluation reports developed and submitted to the Department</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Annual</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200" b="0" i="0" u="none" strike="noStrike">
                          <a:solidFill>
                            <a:srgbClr val="000000"/>
                          </a:solidFill>
                          <a:effectLst/>
                          <a:latin typeface="Corbel" panose="020B0503020204020204" pitchFamily="34" charset="0"/>
                        </a:rPr>
                        <a:t>One (1) Council Evaluation report developed and submitted to the Department</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 </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One (1) report submitted</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 </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 </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677">
                <a:tc>
                  <a:txBody>
                    <a:bodyPr/>
                    <a:lstStyle/>
                    <a:p>
                      <a:pPr algn="l" fontAlgn="t"/>
                      <a:r>
                        <a:rPr lang="en-ZA" sz="1200" b="0" i="0" u="none" strike="noStrike">
                          <a:solidFill>
                            <a:srgbClr val="000000"/>
                          </a:solidFill>
                          <a:effectLst/>
                          <a:latin typeface="Corbel" panose="020B0503020204020204" pitchFamily="34" charset="0"/>
                        </a:rPr>
                        <a:t>1.2.1</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Average number of months to fill approved positions</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Annual</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3 months</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3 months</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3 months</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3 months</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3 months</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017206">
                <a:tc>
                  <a:txBody>
                    <a:bodyPr/>
                    <a:lstStyle/>
                    <a:p>
                      <a:pPr algn="l" fontAlgn="t"/>
                      <a:r>
                        <a:rPr lang="en-ZA" sz="1200" b="0" i="0" u="none" strike="noStrike">
                          <a:solidFill>
                            <a:srgbClr val="000000"/>
                          </a:solidFill>
                          <a:effectLst/>
                          <a:latin typeface="Corbel" panose="020B0503020204020204" pitchFamily="34" charset="0"/>
                        </a:rPr>
                        <a:t>1.2.2</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Implementation of a comprehensive performance management system that includes performance targets and performance standards</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Quarterly</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200" b="0" i="0" u="none" strike="noStrike">
                          <a:solidFill>
                            <a:srgbClr val="000000"/>
                          </a:solidFill>
                          <a:effectLst/>
                          <a:latin typeface="Corbel" panose="020B0503020204020204" pitchFamily="34" charset="0"/>
                        </a:rPr>
                        <a:t>Performance management system including performance targets and standards for all positions developed, approved and implemented</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Performance management system implemented</a:t>
                      </a:r>
                      <a:br>
                        <a:rPr lang="en-US" sz="1200" b="0" i="0" u="none" strike="noStrike">
                          <a:solidFill>
                            <a:srgbClr val="000000"/>
                          </a:solidFill>
                          <a:effectLst/>
                          <a:latin typeface="Corbel" panose="020B0503020204020204" pitchFamily="34" charset="0"/>
                        </a:rPr>
                      </a:br>
                      <a:r>
                        <a:rPr lang="en-US" sz="1200" b="0" i="0" u="none" strike="noStrike">
                          <a:solidFill>
                            <a:srgbClr val="000000"/>
                          </a:solidFill>
                          <a:effectLst/>
                          <a:latin typeface="Corbel" panose="020B0503020204020204" pitchFamily="34" charset="0"/>
                        </a:rPr>
                        <a:t>Performance contracts signed with all staff</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 Half year performance assessments conducted with all staff</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One on one reviews conducted with all staff</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orbel" panose="020B0503020204020204" pitchFamily="34" charset="0"/>
                        </a:rPr>
                        <a:t>End of year performance assessments conducted with all staff</a:t>
                      </a:r>
                    </a:p>
                  </a:txBody>
                  <a:tcPr marL="8620" marR="8620" marT="8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67137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49" y="-30707"/>
            <a:ext cx="8229600" cy="1143000"/>
          </a:xfrm>
        </p:spPr>
        <p:txBody>
          <a:bodyPr/>
          <a:lstStyle/>
          <a:p>
            <a:r>
              <a:rPr lang="en-ZA" dirty="0"/>
              <a:t>APP 2016/17</a:t>
            </a:r>
            <a:br>
              <a:rPr lang="en-ZA" dirty="0"/>
            </a:br>
            <a:r>
              <a:rPr lang="en-ZA" dirty="0"/>
              <a:t>Capacitation Programme – Annual Targets</a:t>
            </a:r>
          </a:p>
        </p:txBody>
      </p:sp>
      <p:sp>
        <p:nvSpPr>
          <p:cNvPr id="4" name="Slide Number Placeholder 3"/>
          <p:cNvSpPr>
            <a:spLocks noGrp="1"/>
          </p:cNvSpPr>
          <p:nvPr>
            <p:ph type="sldNum" sz="quarter" idx="12"/>
          </p:nvPr>
        </p:nvSpPr>
        <p:spPr/>
        <p:txBody>
          <a:bodyPr/>
          <a:lstStyle/>
          <a:p>
            <a:fld id="{17BD8DD0-C587-4865-AB08-0C7D86E2805E}" type="slidenum">
              <a:rPr lang="en-US" smtClean="0"/>
              <a:pPr/>
              <a:t>26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1586952"/>
              </p:ext>
            </p:extLst>
          </p:nvPr>
        </p:nvGraphicFramePr>
        <p:xfrm>
          <a:off x="228600" y="1447800"/>
          <a:ext cx="8229599" cy="3357906"/>
        </p:xfrm>
        <a:graphic>
          <a:graphicData uri="http://schemas.openxmlformats.org/drawingml/2006/table">
            <a:tbl>
              <a:tblPr/>
              <a:tblGrid>
                <a:gridCol w="292231">
                  <a:extLst>
                    <a:ext uri="{9D8B030D-6E8A-4147-A177-3AD203B41FA5}">
                      <a16:colId xmlns:a16="http://schemas.microsoft.com/office/drawing/2014/main" xmlns="" val="20000"/>
                    </a:ext>
                  </a:extLst>
                </a:gridCol>
                <a:gridCol w="1520858">
                  <a:extLst>
                    <a:ext uri="{9D8B030D-6E8A-4147-A177-3AD203B41FA5}">
                      <a16:colId xmlns:a16="http://schemas.microsoft.com/office/drawing/2014/main" xmlns="" val="20001"/>
                    </a:ext>
                  </a:extLst>
                </a:gridCol>
                <a:gridCol w="942680">
                  <a:extLst>
                    <a:ext uri="{9D8B030D-6E8A-4147-A177-3AD203B41FA5}">
                      <a16:colId xmlns:a16="http://schemas.microsoft.com/office/drawing/2014/main" xmlns="" val="20002"/>
                    </a:ext>
                  </a:extLst>
                </a:gridCol>
                <a:gridCol w="1344890">
                  <a:extLst>
                    <a:ext uri="{9D8B030D-6E8A-4147-A177-3AD203B41FA5}">
                      <a16:colId xmlns:a16="http://schemas.microsoft.com/office/drawing/2014/main" xmlns="" val="20003"/>
                    </a:ext>
                  </a:extLst>
                </a:gridCol>
                <a:gridCol w="1423447">
                  <a:extLst>
                    <a:ext uri="{9D8B030D-6E8A-4147-A177-3AD203B41FA5}">
                      <a16:colId xmlns:a16="http://schemas.microsoft.com/office/drawing/2014/main" xmlns="" val="20004"/>
                    </a:ext>
                  </a:extLst>
                </a:gridCol>
                <a:gridCol w="1234912">
                  <a:extLst>
                    <a:ext uri="{9D8B030D-6E8A-4147-A177-3AD203B41FA5}">
                      <a16:colId xmlns:a16="http://schemas.microsoft.com/office/drawing/2014/main" xmlns="" val="20005"/>
                    </a:ext>
                  </a:extLst>
                </a:gridCol>
                <a:gridCol w="1470581">
                  <a:extLst>
                    <a:ext uri="{9D8B030D-6E8A-4147-A177-3AD203B41FA5}">
                      <a16:colId xmlns:a16="http://schemas.microsoft.com/office/drawing/2014/main" xmlns="" val="20006"/>
                    </a:ext>
                  </a:extLst>
                </a:gridCol>
              </a:tblGrid>
              <a:tr h="302004">
                <a:tc rowSpan="2">
                  <a:txBody>
                    <a:bodyPr/>
                    <a:lstStyle/>
                    <a:p>
                      <a:pPr algn="l" fontAlgn="t"/>
                      <a:endParaRPr lang="en-ZA" sz="1200" b="0" i="0" u="none" strike="noStrike" dirty="0">
                        <a:solidFill>
                          <a:srgbClr val="000000"/>
                        </a:solidFill>
                        <a:effectLst/>
                        <a:latin typeface="Corbel" panose="020B0503020204020204" pitchFamily="34" charset="0"/>
                      </a:endParaRP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t"/>
                      <a:r>
                        <a:rPr lang="en-ZA" sz="1200" b="1" i="0" u="none" strike="noStrike">
                          <a:solidFill>
                            <a:srgbClr val="000000"/>
                          </a:solidFill>
                          <a:effectLst/>
                          <a:latin typeface="Corbel" panose="020B0503020204020204" pitchFamily="34" charset="0"/>
                        </a:rPr>
                        <a:t>Performance Indicator</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Audited / actual performance</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Estimated performance</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gridSpan="3">
                  <a:txBody>
                    <a:bodyPr/>
                    <a:lstStyle/>
                    <a:p>
                      <a:pPr algn="l" fontAlgn="t"/>
                      <a:r>
                        <a:rPr lang="en-ZA" sz="1200" b="1" i="0" u="none" strike="noStrike">
                          <a:solidFill>
                            <a:srgbClr val="000000"/>
                          </a:solidFill>
                          <a:effectLst/>
                          <a:latin typeface="Corbel" panose="020B0503020204020204" pitchFamily="34" charset="0"/>
                        </a:rPr>
                        <a:t>Medium - term targets</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1002">
                <a:tc vMerge="1">
                  <a:txBody>
                    <a:bodyPr/>
                    <a:lstStyle/>
                    <a:p>
                      <a:pPr algn="l" fontAlgn="t"/>
                      <a:endParaRPr lang="en-ZA" sz="1200" b="0" i="0" u="none" strike="noStrike" dirty="0">
                        <a:solidFill>
                          <a:srgbClr val="000000"/>
                        </a:solidFill>
                        <a:effectLst/>
                        <a:latin typeface="Corbel" panose="020B0503020204020204" pitchFamily="34" charset="0"/>
                      </a:endParaRP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a:txBody>
                    <a:bodyPr/>
                    <a:lstStyle/>
                    <a:p>
                      <a:pPr algn="l" fontAlgn="t"/>
                      <a:r>
                        <a:rPr lang="en-ZA" sz="1200" b="1" i="0" u="none" strike="noStrike">
                          <a:solidFill>
                            <a:srgbClr val="000000"/>
                          </a:solidFill>
                          <a:effectLst/>
                          <a:latin typeface="Corbel" panose="020B0503020204020204" pitchFamily="34" charset="0"/>
                        </a:rPr>
                        <a:t>2014/15</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2015/16</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2016/17</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2017/18</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2018/19</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xmlns="" val="10001"/>
                  </a:ext>
                </a:extLst>
              </a:tr>
              <a:tr h="151002">
                <a:tc>
                  <a:txBody>
                    <a:bodyPr/>
                    <a:lstStyle/>
                    <a:p>
                      <a:pPr algn="l" fontAlgn="t"/>
                      <a:r>
                        <a:rPr lang="en-ZA" sz="1200" b="0" i="0" u="none" strike="noStrike">
                          <a:solidFill>
                            <a:srgbClr val="000000"/>
                          </a:solidFill>
                          <a:effectLst/>
                          <a:latin typeface="Corbel" panose="020B0503020204020204" pitchFamily="34" charset="0"/>
                        </a:rPr>
                        <a:t>2.1</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l" fontAlgn="t"/>
                      <a:r>
                        <a:rPr lang="en-US" sz="1200" b="1" i="0" u="none" strike="noStrike" dirty="0">
                          <a:solidFill>
                            <a:srgbClr val="000000"/>
                          </a:solidFill>
                          <a:effectLst/>
                          <a:latin typeface="Corbel" panose="020B0503020204020204" pitchFamily="34" charset="0"/>
                        </a:rPr>
                        <a:t>Strategic Objective: Ensuring the sustainability of the social housing </a:t>
                      </a:r>
                      <a:r>
                        <a:rPr lang="en-US" sz="1200" b="1" i="0" u="none" strike="noStrike" dirty="0" err="1">
                          <a:solidFill>
                            <a:srgbClr val="000000"/>
                          </a:solidFill>
                          <a:effectLst/>
                          <a:latin typeface="Corbel" panose="020B0503020204020204" pitchFamily="34" charset="0"/>
                        </a:rPr>
                        <a:t>programme</a:t>
                      </a:r>
                      <a:endParaRPr lang="en-US" sz="1200" b="1" i="0" u="none" strike="noStrike" dirty="0">
                        <a:solidFill>
                          <a:srgbClr val="000000"/>
                        </a:solidFill>
                        <a:effectLst/>
                        <a:latin typeface="Corbel" panose="020B0503020204020204" pitchFamily="34" charset="0"/>
                      </a:endParaRP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453005">
                <a:tc>
                  <a:txBody>
                    <a:bodyPr/>
                    <a:lstStyle/>
                    <a:p>
                      <a:pPr algn="l" fontAlgn="t"/>
                      <a:r>
                        <a:rPr lang="en-ZA" sz="1200" b="0" i="0" u="none" strike="noStrike">
                          <a:solidFill>
                            <a:srgbClr val="000000"/>
                          </a:solidFill>
                          <a:effectLst/>
                          <a:latin typeface="Corbel" panose="020B0503020204020204" pitchFamily="34" charset="0"/>
                        </a:rPr>
                        <a:t>2.1.1</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Norms and standards for social housing developed and approved</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1" u="none" strike="noStrike">
                          <a:solidFill>
                            <a:srgbClr val="000000"/>
                          </a:solidFill>
                          <a:effectLst/>
                          <a:latin typeface="Corbel" panose="020B0503020204020204" pitchFamily="34" charset="0"/>
                        </a:rPr>
                        <a:t> </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1" u="none" strike="noStrike">
                          <a:solidFill>
                            <a:srgbClr val="000000"/>
                          </a:solidFill>
                          <a:effectLst/>
                          <a:latin typeface="Corbel" panose="020B0503020204020204" pitchFamily="34" charset="0"/>
                        </a:rPr>
                        <a:t>New indicator</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Norms and standards for social housing developed and approved</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Maintain and enhance norms and standards for social housing</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Maintain and enhance norms and standards for social housing</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62443">
                <a:tc>
                  <a:txBody>
                    <a:bodyPr/>
                    <a:lstStyle/>
                    <a:p>
                      <a:pPr algn="l" fontAlgn="t"/>
                      <a:r>
                        <a:rPr lang="en-ZA" sz="1200" b="0" i="0" u="none" strike="noStrike">
                          <a:solidFill>
                            <a:srgbClr val="000000"/>
                          </a:solidFill>
                          <a:effectLst/>
                          <a:latin typeface="Corbel" panose="020B0503020204020204" pitchFamily="34" charset="0"/>
                        </a:rPr>
                        <a:t>2.1.2</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Number of new social housing institutions accredited by 2019</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9</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1" u="none" strike="noStrike">
                          <a:solidFill>
                            <a:srgbClr val="000000"/>
                          </a:solidFill>
                          <a:effectLst/>
                          <a:latin typeface="Corbel" panose="020B0503020204020204" pitchFamily="34" charset="0"/>
                        </a:rPr>
                        <a:t>19</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6</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10</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9</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62443">
                <a:tc>
                  <a:txBody>
                    <a:bodyPr/>
                    <a:lstStyle/>
                    <a:p>
                      <a:pPr algn="l" fontAlgn="t"/>
                      <a:r>
                        <a:rPr lang="en-ZA" sz="1200" b="0" i="0" u="none" strike="noStrike">
                          <a:solidFill>
                            <a:srgbClr val="000000"/>
                          </a:solidFill>
                          <a:effectLst/>
                          <a:latin typeface="Corbel" panose="020B0503020204020204" pitchFamily="34" charset="0"/>
                        </a:rPr>
                        <a:t>2.1.3</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Number of social housing institutions re-accredited by 2019</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37</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1" u="none" strike="noStrike">
                          <a:solidFill>
                            <a:srgbClr val="000000"/>
                          </a:solidFill>
                          <a:effectLst/>
                          <a:latin typeface="Corbel" panose="020B0503020204020204" pitchFamily="34" charset="0"/>
                        </a:rPr>
                        <a:t>41</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50</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50</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50</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02004">
                <a:tc>
                  <a:txBody>
                    <a:bodyPr/>
                    <a:lstStyle/>
                    <a:p>
                      <a:pPr algn="l" fontAlgn="t"/>
                      <a:r>
                        <a:rPr lang="en-ZA" sz="1200" b="0" i="0" u="none" strike="noStrike">
                          <a:solidFill>
                            <a:srgbClr val="000000"/>
                          </a:solidFill>
                          <a:effectLst/>
                          <a:latin typeface="Corbel" panose="020B0503020204020204" pitchFamily="34" charset="0"/>
                        </a:rPr>
                        <a:t>2.1.4</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Number of State of the sector reports published</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0</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One (1) State of the Sector report published</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One (1) State of the Sector report published</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One (1) State of the Sector report published</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orbel" panose="020B0503020204020204" pitchFamily="34" charset="0"/>
                        </a:rPr>
                        <a:t>One (1) State of the Sector report published</a:t>
                      </a:r>
                    </a:p>
                  </a:txBody>
                  <a:tcPr marL="9438" marR="9438" marT="94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822960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49" y="-30707"/>
            <a:ext cx="8229600" cy="1143000"/>
          </a:xfrm>
        </p:spPr>
        <p:txBody>
          <a:bodyPr/>
          <a:lstStyle/>
          <a:p>
            <a:r>
              <a:rPr lang="en-ZA" dirty="0"/>
              <a:t>APP 2016/17</a:t>
            </a:r>
            <a:br>
              <a:rPr lang="en-ZA" dirty="0"/>
            </a:br>
            <a:r>
              <a:rPr lang="en-ZA" dirty="0"/>
              <a:t>Capacitation Programme – Annual Targets Continued</a:t>
            </a:r>
          </a:p>
        </p:txBody>
      </p:sp>
      <p:sp>
        <p:nvSpPr>
          <p:cNvPr id="4" name="Slide Number Placeholder 3"/>
          <p:cNvSpPr>
            <a:spLocks noGrp="1"/>
          </p:cNvSpPr>
          <p:nvPr>
            <p:ph type="sldNum" sz="quarter" idx="12"/>
          </p:nvPr>
        </p:nvSpPr>
        <p:spPr/>
        <p:txBody>
          <a:bodyPr/>
          <a:lstStyle/>
          <a:p>
            <a:fld id="{17BD8DD0-C587-4865-AB08-0C7D86E2805E}" type="slidenum">
              <a:rPr lang="en-US" smtClean="0"/>
              <a:pPr/>
              <a:t>27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19976031"/>
              </p:ext>
            </p:extLst>
          </p:nvPr>
        </p:nvGraphicFramePr>
        <p:xfrm>
          <a:off x="233362" y="1004218"/>
          <a:ext cx="8839200" cy="5181601"/>
        </p:xfrm>
        <a:graphic>
          <a:graphicData uri="http://schemas.openxmlformats.org/drawingml/2006/table">
            <a:tbl>
              <a:tblPr/>
              <a:tblGrid>
                <a:gridCol w="313879">
                  <a:extLst>
                    <a:ext uri="{9D8B030D-6E8A-4147-A177-3AD203B41FA5}">
                      <a16:colId xmlns:a16="http://schemas.microsoft.com/office/drawing/2014/main" xmlns="" val="20000"/>
                    </a:ext>
                  </a:extLst>
                </a:gridCol>
                <a:gridCol w="986670">
                  <a:extLst>
                    <a:ext uri="{9D8B030D-6E8A-4147-A177-3AD203B41FA5}">
                      <a16:colId xmlns:a16="http://schemas.microsoft.com/office/drawing/2014/main" xmlns="" val="20001"/>
                    </a:ext>
                  </a:extLst>
                </a:gridCol>
                <a:gridCol w="646844">
                  <a:extLst>
                    <a:ext uri="{9D8B030D-6E8A-4147-A177-3AD203B41FA5}">
                      <a16:colId xmlns:a16="http://schemas.microsoft.com/office/drawing/2014/main" xmlns="" val="20002"/>
                    </a:ext>
                  </a:extLst>
                </a:gridCol>
                <a:gridCol w="953540">
                  <a:extLst>
                    <a:ext uri="{9D8B030D-6E8A-4147-A177-3AD203B41FA5}">
                      <a16:colId xmlns:a16="http://schemas.microsoft.com/office/drawing/2014/main" xmlns="" val="20003"/>
                    </a:ext>
                  </a:extLst>
                </a:gridCol>
                <a:gridCol w="3706151">
                  <a:extLst>
                    <a:ext uri="{9D8B030D-6E8A-4147-A177-3AD203B41FA5}">
                      <a16:colId xmlns:a16="http://schemas.microsoft.com/office/drawing/2014/main" xmlns="" val="20004"/>
                    </a:ext>
                  </a:extLst>
                </a:gridCol>
                <a:gridCol w="1179231">
                  <a:extLst>
                    <a:ext uri="{9D8B030D-6E8A-4147-A177-3AD203B41FA5}">
                      <a16:colId xmlns:a16="http://schemas.microsoft.com/office/drawing/2014/main" xmlns="" val="20005"/>
                    </a:ext>
                  </a:extLst>
                </a:gridCol>
                <a:gridCol w="1052885">
                  <a:extLst>
                    <a:ext uri="{9D8B030D-6E8A-4147-A177-3AD203B41FA5}">
                      <a16:colId xmlns:a16="http://schemas.microsoft.com/office/drawing/2014/main" xmlns="" val="20006"/>
                    </a:ext>
                  </a:extLst>
                </a:gridCol>
              </a:tblGrid>
              <a:tr h="622125">
                <a:tc rowSpan="2">
                  <a:txBody>
                    <a:bodyPr/>
                    <a:lstStyle/>
                    <a:p>
                      <a:pPr algn="l" fontAlgn="t"/>
                      <a:endParaRPr lang="en-ZA" sz="1000" b="0" i="0" u="none" strike="noStrike" dirty="0">
                        <a:solidFill>
                          <a:srgbClr val="000000"/>
                        </a:solidFill>
                        <a:effectLst/>
                        <a:latin typeface="Corbel" panose="020B0503020204020204" pitchFamily="34" charset="0"/>
                      </a:endParaRP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t"/>
                      <a:r>
                        <a:rPr lang="en-ZA" sz="1000" b="1" i="0" u="none" strike="noStrike">
                          <a:solidFill>
                            <a:srgbClr val="000000"/>
                          </a:solidFill>
                          <a:effectLst/>
                          <a:latin typeface="Corbel" panose="020B0503020204020204" pitchFamily="34" charset="0"/>
                        </a:rPr>
                        <a:t>Performance Indicator</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000" b="1" i="0" u="none" strike="noStrike">
                          <a:solidFill>
                            <a:srgbClr val="000000"/>
                          </a:solidFill>
                          <a:effectLst/>
                          <a:latin typeface="Corbel" panose="020B0503020204020204" pitchFamily="34" charset="0"/>
                        </a:rPr>
                        <a:t>Audited / actual performance</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000" b="1" i="0" u="none" strike="noStrike">
                          <a:solidFill>
                            <a:srgbClr val="000000"/>
                          </a:solidFill>
                          <a:effectLst/>
                          <a:latin typeface="Corbel" panose="020B0503020204020204" pitchFamily="34" charset="0"/>
                        </a:rPr>
                        <a:t>Estimated performance</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gridSpan="3">
                  <a:txBody>
                    <a:bodyPr/>
                    <a:lstStyle/>
                    <a:p>
                      <a:pPr algn="l" fontAlgn="t"/>
                      <a:r>
                        <a:rPr lang="en-ZA" sz="1000" b="1" i="0" u="none" strike="noStrike">
                          <a:solidFill>
                            <a:srgbClr val="000000"/>
                          </a:solidFill>
                          <a:effectLst/>
                          <a:latin typeface="Corbel" panose="020B0503020204020204" pitchFamily="34" charset="0"/>
                        </a:rPr>
                        <a:t>Medium - term targets</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9920">
                <a:tc vMerge="1">
                  <a:txBody>
                    <a:bodyPr/>
                    <a:lstStyle/>
                    <a:p>
                      <a:pPr algn="l" fontAlgn="t"/>
                      <a:endParaRPr lang="en-ZA" sz="1000" b="0" i="0" u="none" strike="noStrike" dirty="0">
                        <a:solidFill>
                          <a:srgbClr val="000000"/>
                        </a:solidFill>
                        <a:effectLst/>
                        <a:latin typeface="Corbel" panose="020B0503020204020204" pitchFamily="34" charset="0"/>
                      </a:endParaRP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a:txBody>
                    <a:bodyPr/>
                    <a:lstStyle/>
                    <a:p>
                      <a:pPr algn="l" fontAlgn="t"/>
                      <a:r>
                        <a:rPr lang="en-ZA" sz="1000" b="1" i="0" u="none" strike="noStrike">
                          <a:solidFill>
                            <a:srgbClr val="000000"/>
                          </a:solidFill>
                          <a:effectLst/>
                          <a:latin typeface="Corbel" panose="020B0503020204020204" pitchFamily="34" charset="0"/>
                        </a:rPr>
                        <a:t>2014/15</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000" b="1" i="0" u="none" strike="noStrike">
                          <a:solidFill>
                            <a:srgbClr val="000000"/>
                          </a:solidFill>
                          <a:effectLst/>
                          <a:latin typeface="Corbel" panose="020B0503020204020204" pitchFamily="34" charset="0"/>
                        </a:rPr>
                        <a:t>2015/16</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000" b="1" i="0" u="none" strike="noStrike">
                          <a:solidFill>
                            <a:srgbClr val="000000"/>
                          </a:solidFill>
                          <a:effectLst/>
                          <a:latin typeface="Corbel" panose="020B0503020204020204" pitchFamily="34" charset="0"/>
                        </a:rPr>
                        <a:t>2016/17</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000" b="1" i="0" u="none" strike="noStrike">
                          <a:solidFill>
                            <a:srgbClr val="000000"/>
                          </a:solidFill>
                          <a:effectLst/>
                          <a:latin typeface="Corbel" panose="020B0503020204020204" pitchFamily="34" charset="0"/>
                        </a:rPr>
                        <a:t>2017/18</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000" b="1" i="0" u="none" strike="noStrike">
                          <a:solidFill>
                            <a:srgbClr val="000000"/>
                          </a:solidFill>
                          <a:effectLst/>
                          <a:latin typeface="Corbel" panose="020B0503020204020204" pitchFamily="34" charset="0"/>
                        </a:rPr>
                        <a:t>2018/19</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xmlns="" val="10001"/>
                  </a:ext>
                </a:extLst>
              </a:tr>
              <a:tr h="313988">
                <a:tc>
                  <a:txBody>
                    <a:bodyPr/>
                    <a:lstStyle/>
                    <a:p>
                      <a:pPr algn="l" fontAlgn="t"/>
                      <a:r>
                        <a:rPr lang="en-ZA" sz="1000" b="0" i="0" u="none" strike="noStrike">
                          <a:solidFill>
                            <a:srgbClr val="000000"/>
                          </a:solidFill>
                          <a:effectLst/>
                          <a:latin typeface="Corbel" panose="020B0503020204020204" pitchFamily="34" charset="0"/>
                        </a:rPr>
                        <a:t>2.2</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l" fontAlgn="t"/>
                      <a:r>
                        <a:rPr lang="en-US" sz="1000" b="1" i="0" u="none" strike="noStrike" dirty="0">
                          <a:solidFill>
                            <a:srgbClr val="000000"/>
                          </a:solidFill>
                          <a:effectLst/>
                          <a:latin typeface="Corbel" panose="020B0503020204020204" pitchFamily="34" charset="0"/>
                        </a:rPr>
                        <a:t>Strategic Objective: To achieve social, economic and spatial restructuring through social housing</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808968">
                <a:tc>
                  <a:txBody>
                    <a:bodyPr/>
                    <a:lstStyle/>
                    <a:p>
                      <a:pPr algn="l" fontAlgn="t"/>
                      <a:r>
                        <a:rPr lang="en-ZA" sz="1000" b="0" i="0" u="none" strike="noStrike">
                          <a:solidFill>
                            <a:srgbClr val="000000"/>
                          </a:solidFill>
                          <a:effectLst/>
                          <a:latin typeface="Corbel" panose="020B0503020204020204" pitchFamily="34" charset="0"/>
                        </a:rPr>
                        <a:t>2.2.1</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Evaluation of restructuring zones report</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Corbel" panose="020B0503020204020204" pitchFamily="34" charset="0"/>
                        </a:rPr>
                        <a:t> </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1" u="none" strike="noStrike">
                          <a:solidFill>
                            <a:srgbClr val="000000"/>
                          </a:solidFill>
                          <a:effectLst/>
                          <a:latin typeface="Corbel" panose="020B0503020204020204" pitchFamily="34" charset="0"/>
                        </a:rPr>
                        <a:t>New indicator</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orbel" panose="020B0503020204020204" pitchFamily="34" charset="0"/>
                        </a:rPr>
                        <a:t>Evaluation of restructuring zones report</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orbel" panose="020B0503020204020204" pitchFamily="34" charset="0"/>
                        </a:rPr>
                        <a:t>Advise the Minister and Department on policy relating to restructuring zone report</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Corbel" panose="020B0503020204020204" pitchFamily="34" charset="0"/>
                        </a:rPr>
                        <a:t> </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57200">
                <a:tc>
                  <a:txBody>
                    <a:bodyPr/>
                    <a:lstStyle/>
                    <a:p>
                      <a:pPr algn="l" fontAlgn="t"/>
                      <a:r>
                        <a:rPr lang="en-ZA" sz="1000" b="0" i="0" u="none" strike="noStrike">
                          <a:solidFill>
                            <a:srgbClr val="000000"/>
                          </a:solidFill>
                          <a:effectLst/>
                          <a:latin typeface="Corbel" panose="020B0503020204020204" pitchFamily="34" charset="0"/>
                        </a:rPr>
                        <a:t>2.2.2</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95% disbursement of Institutional Investment grant</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000" b="0" i="1" u="none" strike="noStrike">
                          <a:solidFill>
                            <a:srgbClr val="000000"/>
                          </a:solidFill>
                          <a:effectLst/>
                          <a:latin typeface="Corbel" panose="020B0503020204020204" pitchFamily="34" charset="0"/>
                        </a:rPr>
                        <a:t>New indicator</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1% disbursement of Institutional Investment grant</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95% disbursement of Institutional Investment grant</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95% disbursement of Institutional Investment grant</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95% disbursement of Institutional Investment grant</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680012">
                <a:tc>
                  <a:txBody>
                    <a:bodyPr/>
                    <a:lstStyle/>
                    <a:p>
                      <a:pPr algn="l" fontAlgn="t"/>
                      <a:r>
                        <a:rPr lang="en-ZA" sz="1000" b="0" i="0" u="none" strike="noStrike">
                          <a:solidFill>
                            <a:srgbClr val="000000"/>
                          </a:solidFill>
                          <a:effectLst/>
                          <a:latin typeface="Corbel" panose="020B0503020204020204" pitchFamily="34" charset="0"/>
                        </a:rPr>
                        <a:t>2.2.3</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No. of work opportunities for women</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Corbel" panose="020B0503020204020204" pitchFamily="34" charset="0"/>
                        </a:rPr>
                        <a:t> </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1" u="none" strike="noStrike">
                          <a:solidFill>
                            <a:srgbClr val="000000"/>
                          </a:solidFill>
                          <a:effectLst/>
                          <a:latin typeface="Corbel" panose="020B0503020204020204" pitchFamily="34" charset="0"/>
                        </a:rPr>
                        <a:t>New indicator</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orbel" panose="020B0503020204020204" pitchFamily="34" charset="0"/>
                        </a:rPr>
                        <a:t>Research completed on opportunities created for women within sector</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Policy and procedures for monitoring work opportunities created for women in sector developed</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Targets for work opportunities in sector determined</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Corbel" panose="020B0503020204020204" pitchFamily="34" charset="0"/>
                        </a:rPr>
                        <a:t>Policy and monitoring implemented</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orbel" panose="020B0503020204020204" pitchFamily="34" charset="0"/>
                        </a:rPr>
                        <a:t>Policy and monitoring implemented and evaluated</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609600">
                <a:tc>
                  <a:txBody>
                    <a:bodyPr/>
                    <a:lstStyle/>
                    <a:p>
                      <a:pPr algn="l" fontAlgn="t"/>
                      <a:r>
                        <a:rPr lang="en-ZA" sz="1000" b="0" i="0" u="none" strike="noStrike">
                          <a:solidFill>
                            <a:srgbClr val="000000"/>
                          </a:solidFill>
                          <a:effectLst/>
                          <a:latin typeface="Corbel" panose="020B0503020204020204" pitchFamily="34" charset="0"/>
                        </a:rPr>
                        <a:t>2.2.4</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No. of work opportunities created for youth</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Corbel" panose="020B0503020204020204" pitchFamily="34" charset="0"/>
                        </a:rPr>
                        <a:t> </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1" u="none" strike="noStrike">
                          <a:solidFill>
                            <a:srgbClr val="000000"/>
                          </a:solidFill>
                          <a:effectLst/>
                          <a:latin typeface="Corbel" panose="020B0503020204020204" pitchFamily="34" charset="0"/>
                        </a:rPr>
                        <a:t>New indicator</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orbel" panose="020B0503020204020204" pitchFamily="34" charset="0"/>
                        </a:rPr>
                        <a:t>Research completed on opportunities created for youth within sector</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Policy and procedures for monitoring work opportunities created for youth in sector developed</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Targets for work opportunities in sector determined</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Corbel" panose="020B0503020204020204" pitchFamily="34" charset="0"/>
                        </a:rPr>
                        <a:t>Policy and monitoring implemented</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orbel" panose="020B0503020204020204" pitchFamily="34" charset="0"/>
                        </a:rPr>
                        <a:t>Policy and monitoring implemented and evaluated</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680012">
                <a:tc>
                  <a:txBody>
                    <a:bodyPr/>
                    <a:lstStyle/>
                    <a:p>
                      <a:pPr algn="l" fontAlgn="t"/>
                      <a:r>
                        <a:rPr lang="en-ZA" sz="1000" b="0" i="0" u="none" strike="noStrike">
                          <a:solidFill>
                            <a:srgbClr val="000000"/>
                          </a:solidFill>
                          <a:effectLst/>
                          <a:latin typeface="Corbel" panose="020B0503020204020204" pitchFamily="34" charset="0"/>
                        </a:rPr>
                        <a:t>2.2.5</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No. of training days for women</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Corbel" panose="020B0503020204020204" pitchFamily="34" charset="0"/>
                        </a:rPr>
                        <a:t> </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1" u="none" strike="noStrike">
                          <a:solidFill>
                            <a:srgbClr val="000000"/>
                          </a:solidFill>
                          <a:effectLst/>
                          <a:latin typeface="Corbel" panose="020B0503020204020204" pitchFamily="34" charset="0"/>
                        </a:rPr>
                        <a:t>New indicator</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orbel" panose="020B0503020204020204" pitchFamily="34" charset="0"/>
                        </a:rPr>
                        <a:t>Research completed on training created for women within sector</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Policy and procedures for monitoring training created for women in sector developed</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Targets for training days in sector determined</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Corbel" panose="020B0503020204020204" pitchFamily="34" charset="0"/>
                        </a:rPr>
                        <a:t>Policy and monitoring implemented</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orbel" panose="020B0503020204020204" pitchFamily="34" charset="0"/>
                        </a:rPr>
                        <a:t>Policy and monitoring implemented and evaluated</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838200">
                <a:tc>
                  <a:txBody>
                    <a:bodyPr/>
                    <a:lstStyle/>
                    <a:p>
                      <a:pPr algn="l" fontAlgn="t"/>
                      <a:r>
                        <a:rPr lang="en-ZA" sz="1000" b="0" i="0" u="none" strike="noStrike">
                          <a:solidFill>
                            <a:srgbClr val="000000"/>
                          </a:solidFill>
                          <a:effectLst/>
                          <a:latin typeface="Corbel" panose="020B0503020204020204" pitchFamily="34" charset="0"/>
                        </a:rPr>
                        <a:t>2.2.6</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No. of training days for youth</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Corbel" panose="020B0503020204020204" pitchFamily="34" charset="0"/>
                        </a:rPr>
                        <a:t> </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1" u="none" strike="noStrike">
                          <a:solidFill>
                            <a:srgbClr val="000000"/>
                          </a:solidFill>
                          <a:effectLst/>
                          <a:latin typeface="Corbel" panose="020B0503020204020204" pitchFamily="34" charset="0"/>
                        </a:rPr>
                        <a:t>New indicator</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orbel" panose="020B0503020204020204" pitchFamily="34" charset="0"/>
                        </a:rPr>
                        <a:t>Research completed on training created for youth within sector</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Policy and procedures for monitoring training created for youth in sector developed</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Targets for work training days in sector determined</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Corbel" panose="020B0503020204020204" pitchFamily="34" charset="0"/>
                        </a:rPr>
                        <a:t>Policy and monitoring implemented</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effectLst/>
                          <a:latin typeface="Corbel" panose="020B0503020204020204" pitchFamily="34" charset="0"/>
                        </a:rPr>
                        <a:t>Policy and monitoring implemented and evaluated</a:t>
                      </a:r>
                    </a:p>
                  </a:txBody>
                  <a:tcPr marL="5788" marR="5788" marT="57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245649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49" y="-30707"/>
            <a:ext cx="8229600" cy="1143000"/>
          </a:xfrm>
        </p:spPr>
        <p:txBody>
          <a:bodyPr/>
          <a:lstStyle/>
          <a:p>
            <a:r>
              <a:rPr lang="en-ZA" dirty="0"/>
              <a:t>APP 2016/17</a:t>
            </a:r>
            <a:br>
              <a:rPr lang="en-ZA" dirty="0"/>
            </a:br>
            <a:r>
              <a:rPr lang="en-ZA" dirty="0"/>
              <a:t>Capacitation Programme – Quarterly Targets</a:t>
            </a:r>
          </a:p>
        </p:txBody>
      </p:sp>
      <p:sp>
        <p:nvSpPr>
          <p:cNvPr id="4" name="Slide Number Placeholder 3"/>
          <p:cNvSpPr>
            <a:spLocks noGrp="1"/>
          </p:cNvSpPr>
          <p:nvPr>
            <p:ph type="sldNum" sz="quarter" idx="12"/>
          </p:nvPr>
        </p:nvSpPr>
        <p:spPr/>
        <p:txBody>
          <a:bodyPr/>
          <a:lstStyle/>
          <a:p>
            <a:fld id="{17BD8DD0-C587-4865-AB08-0C7D86E2805E}" type="slidenum">
              <a:rPr lang="en-US" smtClean="0"/>
              <a:pPr/>
              <a:t>28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6602701"/>
              </p:ext>
            </p:extLst>
          </p:nvPr>
        </p:nvGraphicFramePr>
        <p:xfrm>
          <a:off x="76201" y="1275179"/>
          <a:ext cx="8805647" cy="3525421"/>
        </p:xfrm>
        <a:graphic>
          <a:graphicData uri="http://schemas.openxmlformats.org/drawingml/2006/table">
            <a:tbl>
              <a:tblPr/>
              <a:tblGrid>
                <a:gridCol w="380999">
                  <a:extLst>
                    <a:ext uri="{9D8B030D-6E8A-4147-A177-3AD203B41FA5}">
                      <a16:colId xmlns:a16="http://schemas.microsoft.com/office/drawing/2014/main" xmlns="" val="20000"/>
                    </a:ext>
                  </a:extLst>
                </a:gridCol>
                <a:gridCol w="1371625">
                  <a:extLst>
                    <a:ext uri="{9D8B030D-6E8A-4147-A177-3AD203B41FA5}">
                      <a16:colId xmlns:a16="http://schemas.microsoft.com/office/drawing/2014/main" xmlns="" val="20001"/>
                    </a:ext>
                  </a:extLst>
                </a:gridCol>
                <a:gridCol w="911242">
                  <a:extLst>
                    <a:ext uri="{9D8B030D-6E8A-4147-A177-3AD203B41FA5}">
                      <a16:colId xmlns:a16="http://schemas.microsoft.com/office/drawing/2014/main" xmlns="" val="20002"/>
                    </a:ext>
                  </a:extLst>
                </a:gridCol>
                <a:gridCol w="1300041">
                  <a:extLst>
                    <a:ext uri="{9D8B030D-6E8A-4147-A177-3AD203B41FA5}">
                      <a16:colId xmlns:a16="http://schemas.microsoft.com/office/drawing/2014/main" xmlns="" val="20003"/>
                    </a:ext>
                  </a:extLst>
                </a:gridCol>
                <a:gridCol w="1375978">
                  <a:extLst>
                    <a:ext uri="{9D8B030D-6E8A-4147-A177-3AD203B41FA5}">
                      <a16:colId xmlns:a16="http://schemas.microsoft.com/office/drawing/2014/main" xmlns="" val="20004"/>
                    </a:ext>
                  </a:extLst>
                </a:gridCol>
                <a:gridCol w="1193730">
                  <a:extLst>
                    <a:ext uri="{9D8B030D-6E8A-4147-A177-3AD203B41FA5}">
                      <a16:colId xmlns:a16="http://schemas.microsoft.com/office/drawing/2014/main" xmlns="" val="20005"/>
                    </a:ext>
                  </a:extLst>
                </a:gridCol>
                <a:gridCol w="1421539">
                  <a:extLst>
                    <a:ext uri="{9D8B030D-6E8A-4147-A177-3AD203B41FA5}">
                      <a16:colId xmlns:a16="http://schemas.microsoft.com/office/drawing/2014/main" xmlns="" val="20006"/>
                    </a:ext>
                  </a:extLst>
                </a:gridCol>
                <a:gridCol w="850493">
                  <a:extLst>
                    <a:ext uri="{9D8B030D-6E8A-4147-A177-3AD203B41FA5}">
                      <a16:colId xmlns:a16="http://schemas.microsoft.com/office/drawing/2014/main" xmlns="" val="20007"/>
                    </a:ext>
                  </a:extLst>
                </a:gridCol>
              </a:tblGrid>
              <a:tr h="418682">
                <a:tc>
                  <a:txBody>
                    <a:bodyPr/>
                    <a:lstStyle/>
                    <a:p>
                      <a:pPr algn="l" fontAlgn="t"/>
                      <a:r>
                        <a:rPr lang="en-ZA" sz="1200" b="0" i="0" u="none" strike="noStrike" dirty="0">
                          <a:solidFill>
                            <a:srgbClr val="000000"/>
                          </a:solidFill>
                          <a:effectLst/>
                          <a:latin typeface="Corbel" panose="020B0503020204020204" pitchFamily="34" charset="0"/>
                        </a:rPr>
                        <a:t> </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000000"/>
                          </a:solidFill>
                          <a:effectLst/>
                          <a:latin typeface="Corbel" panose="020B0503020204020204" pitchFamily="34" charset="0"/>
                        </a:rPr>
                        <a:t>Performance Indicator</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000000"/>
                          </a:solidFill>
                          <a:effectLst/>
                          <a:latin typeface="Corbel" panose="020B0503020204020204" pitchFamily="34" charset="0"/>
                        </a:rPr>
                        <a:t>Reporting Period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000000"/>
                          </a:solidFill>
                          <a:effectLst/>
                          <a:latin typeface="Corbel" panose="020B0503020204020204" pitchFamily="34" charset="0"/>
                        </a:rPr>
                        <a:t>Annual target 2016 / 17</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000000"/>
                          </a:solidFill>
                          <a:effectLst/>
                          <a:latin typeface="Corbel" panose="020B0503020204020204" pitchFamily="34" charset="0"/>
                        </a:rPr>
                        <a:t>Q1</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000000"/>
                          </a:solidFill>
                          <a:effectLst/>
                          <a:latin typeface="Corbel" panose="020B0503020204020204" pitchFamily="34" charset="0"/>
                        </a:rPr>
                        <a:t>Q2</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000000"/>
                          </a:solidFill>
                          <a:effectLst/>
                          <a:latin typeface="Corbel" panose="020B0503020204020204" pitchFamily="34" charset="0"/>
                        </a:rPr>
                        <a:t>Q3</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000000"/>
                          </a:solidFill>
                          <a:effectLst/>
                          <a:latin typeface="Corbel" panose="020B0503020204020204" pitchFamily="34" charset="0"/>
                        </a:rPr>
                        <a:t>Q4</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27828">
                <a:tc>
                  <a:txBody>
                    <a:bodyPr/>
                    <a:lstStyle/>
                    <a:p>
                      <a:pPr algn="l" fontAlgn="t"/>
                      <a:r>
                        <a:rPr lang="en-ZA" sz="1200" b="0" i="0" u="none" strike="noStrike">
                          <a:solidFill>
                            <a:srgbClr val="000000"/>
                          </a:solidFill>
                          <a:effectLst/>
                          <a:latin typeface="Corbel" panose="020B0503020204020204" pitchFamily="34" charset="0"/>
                        </a:rPr>
                        <a:t>2.1.1</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Norms and standards for social housing developed and approved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Quarterly</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Norms and standards for social housing developed and approved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Data collection and analysis concluded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Norms and standards developed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Consultation with sector concluded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Norms and standards approved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27828">
                <a:tc>
                  <a:txBody>
                    <a:bodyPr/>
                    <a:lstStyle/>
                    <a:p>
                      <a:pPr algn="l" fontAlgn="t"/>
                      <a:r>
                        <a:rPr lang="en-ZA" sz="1200" b="0" i="0" u="none" strike="noStrike">
                          <a:solidFill>
                            <a:srgbClr val="000000"/>
                          </a:solidFill>
                          <a:effectLst/>
                          <a:latin typeface="Corbel" panose="020B0503020204020204" pitchFamily="34" charset="0"/>
                        </a:rPr>
                        <a:t>2.1.2</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orbel" panose="020B0503020204020204" pitchFamily="34" charset="0"/>
                        </a:rPr>
                        <a:t>Number of new social housing institutions accredited by 2019</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Quarterly</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6</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Data collection and analysis concluded</a:t>
                      </a:r>
                      <a:br>
                        <a:rPr lang="en-US" sz="1200" b="0" i="0" u="none" strike="noStrike">
                          <a:solidFill>
                            <a:srgbClr val="000000"/>
                          </a:solidFill>
                          <a:effectLst/>
                          <a:latin typeface="Corbel" panose="020B0503020204020204" pitchFamily="34" charset="0"/>
                        </a:rPr>
                      </a:br>
                      <a:r>
                        <a:rPr lang="en-US" sz="1200" b="0" i="0" u="none" strike="noStrike">
                          <a:solidFill>
                            <a:srgbClr val="000000"/>
                          </a:solidFill>
                          <a:effectLst/>
                          <a:latin typeface="Corbel" panose="020B0503020204020204" pitchFamily="34" charset="0"/>
                        </a:rPr>
                        <a:t>SHIs targeted for assistance identified </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Terms of Reference for service providers concluded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Procurement process concluded and service providers appointed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6</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27828">
                <a:tc>
                  <a:txBody>
                    <a:bodyPr/>
                    <a:lstStyle/>
                    <a:p>
                      <a:pPr algn="l" fontAlgn="t"/>
                      <a:r>
                        <a:rPr lang="en-ZA" sz="1200" b="0" i="0" u="none" strike="noStrike">
                          <a:solidFill>
                            <a:srgbClr val="000000"/>
                          </a:solidFill>
                          <a:effectLst/>
                          <a:latin typeface="Corbel" panose="020B0503020204020204" pitchFamily="34" charset="0"/>
                        </a:rPr>
                        <a:t>2.1.3</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Number of social housing institutions re-accredited by 2019</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Quarterly</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50</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Data collection and analysis concluded</a:t>
                      </a:r>
                      <a:br>
                        <a:rPr lang="en-US" sz="1200" b="0" i="0" u="none" strike="noStrike">
                          <a:solidFill>
                            <a:srgbClr val="000000"/>
                          </a:solidFill>
                          <a:effectLst/>
                          <a:latin typeface="Corbel" panose="020B0503020204020204" pitchFamily="34" charset="0"/>
                        </a:rPr>
                      </a:br>
                      <a:r>
                        <a:rPr lang="en-US" sz="1200" b="0" i="0" u="none" strike="noStrike">
                          <a:solidFill>
                            <a:srgbClr val="000000"/>
                          </a:solidFill>
                          <a:effectLst/>
                          <a:latin typeface="Corbel" panose="020B0503020204020204" pitchFamily="34" charset="0"/>
                        </a:rPr>
                        <a:t>SHIs targeted for assistance identified </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Terms of Reference for service providers concluded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Procurement process concluded and service providers appointed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50</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23255">
                <a:tc>
                  <a:txBody>
                    <a:bodyPr/>
                    <a:lstStyle/>
                    <a:p>
                      <a:pPr algn="l" fontAlgn="t"/>
                      <a:r>
                        <a:rPr lang="en-ZA" sz="1200" b="0" i="0" u="none" strike="noStrike">
                          <a:solidFill>
                            <a:srgbClr val="000000"/>
                          </a:solidFill>
                          <a:effectLst/>
                          <a:latin typeface="Corbel" panose="020B0503020204020204" pitchFamily="34" charset="0"/>
                        </a:rPr>
                        <a:t>2.1.4</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Number of State of the sector reports published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Quarterly</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One (1) State of the Sector report published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Data collection and analysis concluded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State of the Sector Framework concluded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Draft report workshopped with EXCO</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orbel" panose="020B0503020204020204" pitchFamily="34" charset="0"/>
                        </a:rPr>
                        <a:t>State of the Sector report published</a:t>
                      </a:r>
                    </a:p>
                  </a:txBody>
                  <a:tcPr marL="8525" marR="8525" marT="8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469986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49" y="-30707"/>
            <a:ext cx="8229600" cy="1173707"/>
          </a:xfrm>
        </p:spPr>
        <p:txBody>
          <a:bodyPr/>
          <a:lstStyle/>
          <a:p>
            <a:r>
              <a:rPr lang="en-ZA" dirty="0"/>
              <a:t>APP 2016/17</a:t>
            </a:r>
            <a:br>
              <a:rPr lang="en-ZA" dirty="0"/>
            </a:br>
            <a:r>
              <a:rPr lang="en-ZA" dirty="0"/>
              <a:t>Capacitation Programme – Quarterly Targets Continued</a:t>
            </a:r>
          </a:p>
        </p:txBody>
      </p:sp>
      <p:sp>
        <p:nvSpPr>
          <p:cNvPr id="4" name="Slide Number Placeholder 3"/>
          <p:cNvSpPr>
            <a:spLocks noGrp="1"/>
          </p:cNvSpPr>
          <p:nvPr>
            <p:ph type="sldNum" sz="quarter" idx="12"/>
          </p:nvPr>
        </p:nvSpPr>
        <p:spPr/>
        <p:txBody>
          <a:bodyPr/>
          <a:lstStyle/>
          <a:p>
            <a:fld id="{17BD8DD0-C587-4865-AB08-0C7D86E2805E}" type="slidenum">
              <a:rPr lang="en-US" smtClean="0"/>
              <a:pPr/>
              <a:t>29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5394994"/>
              </p:ext>
            </p:extLst>
          </p:nvPr>
        </p:nvGraphicFramePr>
        <p:xfrm>
          <a:off x="38101" y="1066800"/>
          <a:ext cx="9105899" cy="4953000"/>
        </p:xfrm>
        <a:graphic>
          <a:graphicData uri="http://schemas.openxmlformats.org/drawingml/2006/table">
            <a:tbl>
              <a:tblPr/>
              <a:tblGrid>
                <a:gridCol w="292117">
                  <a:extLst>
                    <a:ext uri="{9D8B030D-6E8A-4147-A177-3AD203B41FA5}">
                      <a16:colId xmlns:a16="http://schemas.microsoft.com/office/drawing/2014/main" xmlns="" val="20000"/>
                    </a:ext>
                  </a:extLst>
                </a:gridCol>
                <a:gridCol w="990860">
                  <a:extLst>
                    <a:ext uri="{9D8B030D-6E8A-4147-A177-3AD203B41FA5}">
                      <a16:colId xmlns:a16="http://schemas.microsoft.com/office/drawing/2014/main" xmlns="" val="20001"/>
                    </a:ext>
                  </a:extLst>
                </a:gridCol>
                <a:gridCol w="641488">
                  <a:extLst>
                    <a:ext uri="{9D8B030D-6E8A-4147-A177-3AD203B41FA5}">
                      <a16:colId xmlns:a16="http://schemas.microsoft.com/office/drawing/2014/main" xmlns="" val="20002"/>
                    </a:ext>
                  </a:extLst>
                </a:gridCol>
                <a:gridCol w="3127254">
                  <a:extLst>
                    <a:ext uri="{9D8B030D-6E8A-4147-A177-3AD203B41FA5}">
                      <a16:colId xmlns:a16="http://schemas.microsoft.com/office/drawing/2014/main" xmlns="" val="20003"/>
                    </a:ext>
                  </a:extLst>
                </a:gridCol>
                <a:gridCol w="882046">
                  <a:extLst>
                    <a:ext uri="{9D8B030D-6E8A-4147-A177-3AD203B41FA5}">
                      <a16:colId xmlns:a16="http://schemas.microsoft.com/office/drawing/2014/main" xmlns="" val="20004"/>
                    </a:ext>
                  </a:extLst>
                </a:gridCol>
                <a:gridCol w="1042418">
                  <a:extLst>
                    <a:ext uri="{9D8B030D-6E8A-4147-A177-3AD203B41FA5}">
                      <a16:colId xmlns:a16="http://schemas.microsoft.com/office/drawing/2014/main" xmlns="" val="20005"/>
                    </a:ext>
                  </a:extLst>
                </a:gridCol>
                <a:gridCol w="1250223">
                  <a:extLst>
                    <a:ext uri="{9D8B030D-6E8A-4147-A177-3AD203B41FA5}">
                      <a16:colId xmlns:a16="http://schemas.microsoft.com/office/drawing/2014/main" xmlns="" val="20006"/>
                    </a:ext>
                  </a:extLst>
                </a:gridCol>
                <a:gridCol w="879493">
                  <a:extLst>
                    <a:ext uri="{9D8B030D-6E8A-4147-A177-3AD203B41FA5}">
                      <a16:colId xmlns:a16="http://schemas.microsoft.com/office/drawing/2014/main" xmlns="" val="20007"/>
                    </a:ext>
                  </a:extLst>
                </a:gridCol>
              </a:tblGrid>
              <a:tr h="280370">
                <a:tc>
                  <a:txBody>
                    <a:bodyPr/>
                    <a:lstStyle/>
                    <a:p>
                      <a:pPr algn="l" fontAlgn="t"/>
                      <a:r>
                        <a:rPr lang="en-ZA" sz="1000" b="0" i="0" u="none" strike="noStrike">
                          <a:solidFill>
                            <a:srgbClr val="000000"/>
                          </a:solidFill>
                          <a:effectLst/>
                          <a:latin typeface="Corbel" panose="020B0503020204020204" pitchFamily="34"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000" b="1" i="0" u="none" strike="noStrike">
                          <a:solidFill>
                            <a:srgbClr val="000000"/>
                          </a:solidFill>
                          <a:effectLst/>
                          <a:latin typeface="Corbel" panose="020B0503020204020204" pitchFamily="34" charset="0"/>
                        </a:rPr>
                        <a:t>Performance Indicator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000" b="1" i="0" u="none" strike="noStrike">
                          <a:solidFill>
                            <a:srgbClr val="000000"/>
                          </a:solidFill>
                          <a:effectLst/>
                          <a:latin typeface="Corbel" panose="020B0503020204020204" pitchFamily="34" charset="0"/>
                        </a:rPr>
                        <a:t>Reporting Period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000" b="1" i="0" u="none" strike="noStrike">
                          <a:solidFill>
                            <a:srgbClr val="000000"/>
                          </a:solidFill>
                          <a:effectLst/>
                          <a:latin typeface="Corbel" panose="020B0503020204020204" pitchFamily="34" charset="0"/>
                        </a:rPr>
                        <a:t>Annual target 2016 / 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000" b="1" i="0" u="none" strike="noStrike">
                          <a:solidFill>
                            <a:srgbClr val="000000"/>
                          </a:solidFill>
                          <a:effectLst/>
                          <a:latin typeface="Corbel" panose="020B0503020204020204" pitchFamily="34" charset="0"/>
                        </a:rPr>
                        <a:t>Q1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000" b="1" i="0" u="none" strike="noStrike">
                          <a:solidFill>
                            <a:srgbClr val="000000"/>
                          </a:solidFill>
                          <a:effectLst/>
                          <a:latin typeface="Corbel" panose="020B0503020204020204" pitchFamily="34" charset="0"/>
                        </a:rPr>
                        <a:t>Q2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000" b="1" i="0" u="none" strike="noStrike">
                          <a:solidFill>
                            <a:srgbClr val="000000"/>
                          </a:solidFill>
                          <a:effectLst/>
                          <a:latin typeface="Corbel" panose="020B0503020204020204" pitchFamily="34" charset="0"/>
                        </a:rPr>
                        <a:t>Q3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000" b="1" i="0" u="none" strike="noStrike">
                          <a:solidFill>
                            <a:srgbClr val="000000"/>
                          </a:solidFill>
                          <a:effectLst/>
                          <a:latin typeface="Corbel" panose="020B0503020204020204" pitchFamily="34" charset="0"/>
                        </a:rPr>
                        <a:t>Q4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20152">
                <a:tc>
                  <a:txBody>
                    <a:bodyPr/>
                    <a:lstStyle/>
                    <a:p>
                      <a:pPr algn="l" fontAlgn="t"/>
                      <a:r>
                        <a:rPr lang="en-ZA" sz="1000" b="0" i="0" u="none" strike="noStrike">
                          <a:solidFill>
                            <a:srgbClr val="000000"/>
                          </a:solidFill>
                          <a:effectLst/>
                          <a:latin typeface="Corbel" panose="020B0503020204020204" pitchFamily="34" charset="0"/>
                        </a:rPr>
                        <a:t>2.2.1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Evaluation of restructuring zones report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orbel" panose="020B0503020204020204" pitchFamily="34" charset="0"/>
                        </a:rPr>
                        <a:t>Quarterly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Evaluation of restructuring zones report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orbel" panose="020B0503020204020204" pitchFamily="34" charset="0"/>
                        </a:rPr>
                        <a:t>Service provider appointed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Data collection and analysis concluded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Draft report submitted by service provider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Report finalised and presented to Council sub-committee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61980">
                <a:tc>
                  <a:txBody>
                    <a:bodyPr/>
                    <a:lstStyle/>
                    <a:p>
                      <a:pPr algn="l" fontAlgn="t"/>
                      <a:r>
                        <a:rPr lang="en-ZA" sz="1000" b="0" i="0" u="none" strike="noStrike">
                          <a:solidFill>
                            <a:srgbClr val="000000"/>
                          </a:solidFill>
                          <a:effectLst/>
                          <a:latin typeface="Corbel" panose="020B0503020204020204" pitchFamily="34" charset="0"/>
                        </a:rPr>
                        <a:t>2.2.2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95% disbursement of Institutional Investment grant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orbel" panose="020B0503020204020204" pitchFamily="34" charset="0"/>
                        </a:rPr>
                        <a:t>Quarterly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95% disbursement of Institutional Investment grant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Request for drawdown of grant submitted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20% disbursement of Institutional Investment grant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60% disbursement of Institutional Investment grant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95% disbursement of Institutional Investment grant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03848">
                <a:tc>
                  <a:txBody>
                    <a:bodyPr/>
                    <a:lstStyle/>
                    <a:p>
                      <a:pPr algn="l" fontAlgn="t"/>
                      <a:r>
                        <a:rPr lang="en-ZA" sz="1000" b="0" i="0" u="none" strike="noStrike">
                          <a:solidFill>
                            <a:srgbClr val="000000"/>
                          </a:solidFill>
                          <a:effectLst/>
                          <a:latin typeface="Corbel" panose="020B0503020204020204" pitchFamily="34" charset="0"/>
                        </a:rPr>
                        <a:t>2.2.3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No. of work opportunities created for women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Corbel" panose="020B0503020204020204" pitchFamily="34" charset="0"/>
                        </a:rPr>
                        <a:t>Quarterly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Research completed on opportunities created for women within sector</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Policy and procedures for monitoring work opportunities created for women in sector developed</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Targets for work opportunities in sector determined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orbel" panose="020B0503020204020204" pitchFamily="34" charset="0"/>
                        </a:rPr>
                        <a:t>Data collection and analysis completed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Research completed on opportunities created for women within sector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Policy and procedures for monitoring work opportunities created for women in sector developed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Targets for work opportunities in sector determined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62000">
                <a:tc>
                  <a:txBody>
                    <a:bodyPr/>
                    <a:lstStyle/>
                    <a:p>
                      <a:pPr algn="l" fontAlgn="t"/>
                      <a:r>
                        <a:rPr lang="en-ZA" sz="1000" b="0" i="0" u="none" strike="noStrike">
                          <a:solidFill>
                            <a:srgbClr val="000000"/>
                          </a:solidFill>
                          <a:effectLst/>
                          <a:latin typeface="Corbel" panose="020B0503020204020204" pitchFamily="34" charset="0"/>
                        </a:rPr>
                        <a:t>2.2.4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No. of work opportunities created for youth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Corbel" panose="020B0503020204020204" pitchFamily="34" charset="0"/>
                        </a:rPr>
                        <a:t>Quarterly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Research completed on opportunities created for youth within sector</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Policy and procedures for monitoring work opportunities created for youth in sector developed</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Targets for work opportunities in sector determined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orbel" panose="020B0503020204020204" pitchFamily="34" charset="0"/>
                        </a:rPr>
                        <a:t>Data collection and analysis completed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Research completed on opportunities created for youth within sector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Policy and procedures for monitoring work opportunities created for youth in sector developed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Targets for work opportunities in sector determined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838200">
                <a:tc>
                  <a:txBody>
                    <a:bodyPr/>
                    <a:lstStyle/>
                    <a:p>
                      <a:pPr algn="l" fontAlgn="t"/>
                      <a:r>
                        <a:rPr lang="en-ZA" sz="1000" b="0" i="0" u="none" strike="noStrike">
                          <a:solidFill>
                            <a:srgbClr val="000000"/>
                          </a:solidFill>
                          <a:effectLst/>
                          <a:latin typeface="Corbel" panose="020B0503020204020204" pitchFamily="34" charset="0"/>
                        </a:rPr>
                        <a:t>2.2.5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No. of training days created for women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Corbel" panose="020B0503020204020204" pitchFamily="34" charset="0"/>
                        </a:rPr>
                        <a:t>Quarterly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Research completed on training created for women within sector</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Policy and procedures for monitoring training created for women in sector developed</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Targets for training days in sector determined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orbel" panose="020B0503020204020204" pitchFamily="34" charset="0"/>
                        </a:rPr>
                        <a:t>Data collection and analysis completed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Research completed on training created for women within sector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Policy and procedures for monitoring training created for women in sector developed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Targets for training days in sector determined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762000">
                <a:tc>
                  <a:txBody>
                    <a:bodyPr/>
                    <a:lstStyle/>
                    <a:p>
                      <a:pPr algn="l" fontAlgn="t"/>
                      <a:r>
                        <a:rPr lang="en-ZA" sz="1000" b="0" i="0" u="none" strike="noStrike">
                          <a:solidFill>
                            <a:srgbClr val="000000"/>
                          </a:solidFill>
                          <a:effectLst/>
                          <a:latin typeface="Corbel" panose="020B0503020204020204" pitchFamily="34" charset="0"/>
                        </a:rPr>
                        <a:t>2.2.6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No. of training days created for youth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000" b="0" i="0" u="none" strike="noStrike">
                          <a:solidFill>
                            <a:srgbClr val="000000"/>
                          </a:solidFill>
                          <a:effectLst/>
                          <a:latin typeface="Corbel" panose="020B0503020204020204" pitchFamily="34" charset="0"/>
                        </a:rPr>
                        <a:t>Quarterly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Research completed on training created for youth within sector</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Policy and procedures for monitoring training created for youth in sector developed</a:t>
                      </a:r>
                      <a:br>
                        <a:rPr lang="en-US" sz="1000" b="0" i="0" u="none" strike="noStrike">
                          <a:solidFill>
                            <a:srgbClr val="000000"/>
                          </a:solidFill>
                          <a:effectLst/>
                          <a:latin typeface="Corbel" panose="020B0503020204020204" pitchFamily="34" charset="0"/>
                        </a:rPr>
                      </a:br>
                      <a:r>
                        <a:rPr lang="en-US" sz="1000" b="0" i="0" u="none" strike="noStrike">
                          <a:solidFill>
                            <a:srgbClr val="000000"/>
                          </a:solidFill>
                          <a:effectLst/>
                          <a:latin typeface="Corbel" panose="020B0503020204020204" pitchFamily="34" charset="0"/>
                        </a:rPr>
                        <a:t>Targets for work training days in sector determined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orbel" panose="020B0503020204020204" pitchFamily="34" charset="0"/>
                        </a:rPr>
                        <a:t>Data collection and analysis completed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Research completed on training created for youth within sector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orbel" panose="020B0503020204020204" pitchFamily="34" charset="0"/>
                        </a:rPr>
                        <a:t>Policy and procedures for monitoring training created for youth in sector developed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orbel" panose="020B0503020204020204" pitchFamily="34" charset="0"/>
                        </a:rPr>
                        <a:t>Targets for training days in sector determined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46543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0"/>
            <a:ext cx="8229600" cy="1143000"/>
          </a:xfrm>
        </p:spPr>
        <p:txBody>
          <a:bodyPr/>
          <a:lstStyle/>
          <a:p>
            <a:r>
              <a:rPr lang="en-ZA" dirty="0"/>
              <a:t>SHRA’s Vision of the Future</a:t>
            </a:r>
          </a:p>
        </p:txBody>
      </p:sp>
      <p:sp>
        <p:nvSpPr>
          <p:cNvPr id="3" name="Content Placeholder 2"/>
          <p:cNvSpPr>
            <a:spLocks noGrp="1"/>
          </p:cNvSpPr>
          <p:nvPr>
            <p:ph idx="1"/>
          </p:nvPr>
        </p:nvSpPr>
        <p:spPr>
          <a:xfrm>
            <a:off x="247650" y="960437"/>
            <a:ext cx="2922768" cy="4297363"/>
          </a:xfrm>
        </p:spPr>
        <p:txBody>
          <a:bodyPr>
            <a:normAutofit fontScale="47500" lnSpcReduction="20000"/>
          </a:bodyPr>
          <a:lstStyle/>
          <a:p>
            <a:pPr marL="0" indent="0">
              <a:buNone/>
            </a:pPr>
            <a:r>
              <a:rPr lang="en-ZA" dirty="0"/>
              <a:t>1.	Vision</a:t>
            </a:r>
          </a:p>
          <a:p>
            <a:pPr marL="0" indent="0">
              <a:buNone/>
            </a:pPr>
            <a:r>
              <a:rPr lang="en-ZA" i="1" dirty="0"/>
              <a:t>“A thought-leader, stimulator and regulator of world-class self-sufficient social housing solutions.”</a:t>
            </a:r>
          </a:p>
          <a:p>
            <a:pPr marL="0" indent="0">
              <a:buNone/>
            </a:pPr>
            <a:endParaRPr lang="en-ZA" dirty="0"/>
          </a:p>
          <a:p>
            <a:pPr marL="0" indent="0">
              <a:buNone/>
            </a:pPr>
            <a:r>
              <a:rPr lang="en-ZA" dirty="0"/>
              <a:t>2.	Mission</a:t>
            </a:r>
          </a:p>
          <a:p>
            <a:pPr marL="0" indent="0">
              <a:buNone/>
            </a:pPr>
            <a:r>
              <a:rPr lang="en-ZA" i="1" dirty="0"/>
              <a:t>“Facilitate delivery of quality, sustainable social housing at scale to advance the needs of low and middle income groups in support of spatial, economic and social restructuring.”</a:t>
            </a:r>
            <a:endParaRPr lang="en-ZA" dirty="0"/>
          </a:p>
          <a:p>
            <a:endParaRPr lang="en-ZA" dirty="0"/>
          </a:p>
          <a:p>
            <a:pPr marL="514350" indent="-514350">
              <a:buAutoNum type="arabicPeriod" startAt="3"/>
            </a:pPr>
            <a:r>
              <a:rPr lang="en-ZA" dirty="0"/>
              <a:t>Values</a:t>
            </a:r>
          </a:p>
          <a:p>
            <a:r>
              <a:rPr lang="en-ZA" dirty="0"/>
              <a:t>Service Excellence</a:t>
            </a:r>
          </a:p>
          <a:p>
            <a:r>
              <a:rPr lang="en-ZA" dirty="0"/>
              <a:t>Independence</a:t>
            </a:r>
          </a:p>
          <a:p>
            <a:r>
              <a:rPr lang="en-ZA" dirty="0"/>
              <a:t>Transparency</a:t>
            </a:r>
          </a:p>
          <a:p>
            <a:r>
              <a:rPr lang="en-ZA" dirty="0"/>
              <a:t>Integrity</a:t>
            </a:r>
          </a:p>
          <a:p>
            <a:r>
              <a:rPr lang="en-ZA" dirty="0"/>
              <a:t>Innovation</a:t>
            </a:r>
          </a:p>
        </p:txBody>
      </p:sp>
      <p:sp>
        <p:nvSpPr>
          <p:cNvPr id="4" name="Slide Number Placeholder 3"/>
          <p:cNvSpPr>
            <a:spLocks noGrp="1"/>
          </p:cNvSpPr>
          <p:nvPr>
            <p:ph type="sldNum" sz="quarter" idx="12"/>
          </p:nvPr>
        </p:nvSpPr>
        <p:spPr/>
        <p:txBody>
          <a:bodyPr/>
          <a:lstStyle/>
          <a:p>
            <a:fld id="{17BD8DD0-C587-4865-AB08-0C7D86E2805E}" type="slidenum">
              <a:rPr lang="en-US" smtClean="0"/>
              <a:pPr/>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419" y="1322900"/>
            <a:ext cx="5973581" cy="3572436"/>
          </a:xfrm>
          <a:prstGeom prst="rect">
            <a:avLst/>
          </a:prstGeom>
        </p:spPr>
      </p:pic>
      <p:sp>
        <p:nvSpPr>
          <p:cNvPr id="6" name="TextBox 5"/>
          <p:cNvSpPr txBox="1"/>
          <p:nvPr/>
        </p:nvSpPr>
        <p:spPr>
          <a:xfrm>
            <a:off x="3170418" y="5105400"/>
            <a:ext cx="5935482" cy="246221"/>
          </a:xfrm>
          <a:prstGeom prst="rect">
            <a:avLst/>
          </a:prstGeom>
          <a:noFill/>
        </p:spPr>
        <p:txBody>
          <a:bodyPr wrap="square" rtlCol="0">
            <a:spAutoFit/>
          </a:bodyPr>
          <a:lstStyle/>
          <a:p>
            <a:pPr algn="r"/>
            <a:r>
              <a:rPr lang="en-ZA" sz="1000" dirty="0" err="1">
                <a:latin typeface="+mj-lt"/>
              </a:rPr>
              <a:t>Bjarke</a:t>
            </a:r>
            <a:r>
              <a:rPr lang="en-ZA" sz="1000" dirty="0">
                <a:latin typeface="+mj-lt"/>
              </a:rPr>
              <a:t> </a:t>
            </a:r>
            <a:r>
              <a:rPr lang="en-ZA" sz="1000" dirty="0" err="1">
                <a:latin typeface="+mj-lt"/>
              </a:rPr>
              <a:t>Ingels</a:t>
            </a:r>
            <a:r>
              <a:rPr lang="en-ZA" sz="1000" dirty="0">
                <a:latin typeface="+mj-lt"/>
              </a:rPr>
              <a:t> Group design for housing project in Toronto </a:t>
            </a:r>
          </a:p>
        </p:txBody>
      </p:sp>
    </p:spTree>
    <p:extLst>
      <p:ext uri="{BB962C8B-B14F-4D97-AF65-F5344CB8AC3E}">
        <p14:creationId xmlns:p14="http://schemas.microsoft.com/office/powerpoint/2010/main" val="1840020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49" y="-30707"/>
            <a:ext cx="8229600" cy="1143000"/>
          </a:xfrm>
        </p:spPr>
        <p:txBody>
          <a:bodyPr/>
          <a:lstStyle/>
          <a:p>
            <a:r>
              <a:rPr lang="en-ZA" dirty="0"/>
              <a:t>APP 2016/17</a:t>
            </a:r>
            <a:br>
              <a:rPr lang="en-ZA" dirty="0"/>
            </a:br>
            <a:r>
              <a:rPr lang="en-ZA" dirty="0"/>
              <a:t>Investment Programme – Annual Targets</a:t>
            </a:r>
          </a:p>
        </p:txBody>
      </p:sp>
      <p:sp>
        <p:nvSpPr>
          <p:cNvPr id="4" name="Slide Number Placeholder 3"/>
          <p:cNvSpPr>
            <a:spLocks noGrp="1"/>
          </p:cNvSpPr>
          <p:nvPr>
            <p:ph type="sldNum" sz="quarter" idx="12"/>
          </p:nvPr>
        </p:nvSpPr>
        <p:spPr/>
        <p:txBody>
          <a:bodyPr/>
          <a:lstStyle/>
          <a:p>
            <a:fld id="{17BD8DD0-C587-4865-AB08-0C7D86E2805E}" type="slidenum">
              <a:rPr lang="en-US" smtClean="0"/>
              <a:pPr/>
              <a:t>30</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48963576"/>
              </p:ext>
            </p:extLst>
          </p:nvPr>
        </p:nvGraphicFramePr>
        <p:xfrm>
          <a:off x="228601" y="1295400"/>
          <a:ext cx="8420101" cy="3348539"/>
        </p:xfrm>
        <a:graphic>
          <a:graphicData uri="http://schemas.openxmlformats.org/drawingml/2006/table">
            <a:tbl>
              <a:tblPr/>
              <a:tblGrid>
                <a:gridCol w="300056">
                  <a:extLst>
                    <a:ext uri="{9D8B030D-6E8A-4147-A177-3AD203B41FA5}">
                      <a16:colId xmlns:a16="http://schemas.microsoft.com/office/drawing/2014/main" xmlns="" val="20000"/>
                    </a:ext>
                  </a:extLst>
                </a:gridCol>
                <a:gridCol w="1792930">
                  <a:extLst>
                    <a:ext uri="{9D8B030D-6E8A-4147-A177-3AD203B41FA5}">
                      <a16:colId xmlns:a16="http://schemas.microsoft.com/office/drawing/2014/main" xmlns="" val="20001"/>
                    </a:ext>
                  </a:extLst>
                </a:gridCol>
                <a:gridCol w="1437307">
                  <a:extLst>
                    <a:ext uri="{9D8B030D-6E8A-4147-A177-3AD203B41FA5}">
                      <a16:colId xmlns:a16="http://schemas.microsoft.com/office/drawing/2014/main" xmlns="" val="20002"/>
                    </a:ext>
                  </a:extLst>
                </a:gridCol>
                <a:gridCol w="1526214">
                  <a:extLst>
                    <a:ext uri="{9D8B030D-6E8A-4147-A177-3AD203B41FA5}">
                      <a16:colId xmlns:a16="http://schemas.microsoft.com/office/drawing/2014/main" xmlns="" val="20003"/>
                    </a:ext>
                  </a:extLst>
                </a:gridCol>
                <a:gridCol w="1259496">
                  <a:extLst>
                    <a:ext uri="{9D8B030D-6E8A-4147-A177-3AD203B41FA5}">
                      <a16:colId xmlns:a16="http://schemas.microsoft.com/office/drawing/2014/main" xmlns="" val="20004"/>
                    </a:ext>
                  </a:extLst>
                </a:gridCol>
                <a:gridCol w="1052049">
                  <a:extLst>
                    <a:ext uri="{9D8B030D-6E8A-4147-A177-3AD203B41FA5}">
                      <a16:colId xmlns:a16="http://schemas.microsoft.com/office/drawing/2014/main" xmlns="" val="20005"/>
                    </a:ext>
                  </a:extLst>
                </a:gridCol>
                <a:gridCol w="1052049">
                  <a:extLst>
                    <a:ext uri="{9D8B030D-6E8A-4147-A177-3AD203B41FA5}">
                      <a16:colId xmlns:a16="http://schemas.microsoft.com/office/drawing/2014/main" xmlns="" val="20006"/>
                    </a:ext>
                  </a:extLst>
                </a:gridCol>
              </a:tblGrid>
              <a:tr h="426775">
                <a:tc rowSpan="2">
                  <a:txBody>
                    <a:bodyPr/>
                    <a:lstStyle/>
                    <a:p>
                      <a:pPr algn="l" fontAlgn="b"/>
                      <a:endParaRPr lang="en-ZA"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ZA" sz="1200" b="1" i="0" u="none" strike="noStrike">
                          <a:solidFill>
                            <a:srgbClr val="000000"/>
                          </a:solidFill>
                          <a:effectLst/>
                          <a:latin typeface="Corbel" panose="020B0503020204020204" pitchFamily="34" charset="0"/>
                        </a:rPr>
                        <a:t>Performance Indicator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ctr"/>
                      <a:r>
                        <a:rPr lang="en-ZA" sz="1200" b="1" i="0" u="none" strike="noStrike">
                          <a:solidFill>
                            <a:srgbClr val="000000"/>
                          </a:solidFill>
                          <a:effectLst/>
                          <a:latin typeface="Corbel" panose="020B0503020204020204" pitchFamily="34" charset="0"/>
                        </a:rPr>
                        <a:t>Audited / actual performance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ctr"/>
                      <a:r>
                        <a:rPr lang="en-ZA" sz="1200" b="1" i="0" u="none" strike="noStrike">
                          <a:solidFill>
                            <a:srgbClr val="000000"/>
                          </a:solidFill>
                          <a:effectLst/>
                          <a:latin typeface="Corbel" panose="020B0503020204020204" pitchFamily="34" charset="0"/>
                        </a:rPr>
                        <a:t>Estimated performance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ctr"/>
                      <a:r>
                        <a:rPr lang="en-ZA" sz="1200" b="1" i="0" u="none" strike="noStrike" dirty="0">
                          <a:solidFill>
                            <a:srgbClr val="000000"/>
                          </a:solidFill>
                          <a:effectLst/>
                          <a:latin typeface="Corbel" panose="020B0503020204020204" pitchFamily="34" charset="0"/>
                        </a:rPr>
                        <a:t>Medium - term targets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ctr"/>
                      <a:r>
                        <a:rPr lang="en-ZA" sz="1200" b="1" i="0" u="none" strike="noStrike">
                          <a:solidFill>
                            <a:srgbClr val="000000"/>
                          </a:solidFill>
                          <a:effectLst/>
                          <a:latin typeface="Corbel" panose="020B0503020204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ctr"/>
                      <a:r>
                        <a:rPr lang="en-ZA" sz="1200" b="1" i="0" u="none" strike="noStrike">
                          <a:solidFill>
                            <a:srgbClr val="000000"/>
                          </a:solidFill>
                          <a:effectLst/>
                          <a:latin typeface="Corbel" panose="020B0503020204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xmlns="" val="10000"/>
                  </a:ext>
                </a:extLst>
              </a:tr>
              <a:tr h="266734">
                <a:tc vMerge="1">
                  <a:txBody>
                    <a:bodyPr/>
                    <a:lstStyle/>
                    <a:p>
                      <a:pPr algn="l" fontAlgn="b"/>
                      <a:endParaRPr lang="en-ZA"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a:txBody>
                    <a:bodyPr/>
                    <a:lstStyle/>
                    <a:p>
                      <a:pPr algn="l" fontAlgn="ctr"/>
                      <a:r>
                        <a:rPr lang="en-ZA" sz="1200" b="1" i="0" u="none" strike="noStrike">
                          <a:solidFill>
                            <a:srgbClr val="000000"/>
                          </a:solidFill>
                          <a:effectLst/>
                          <a:latin typeface="Corbel" panose="020B0503020204020204" pitchFamily="34" charset="0"/>
                        </a:rPr>
                        <a:t>2014/15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ctr"/>
                      <a:r>
                        <a:rPr lang="en-ZA" sz="1200" b="1" i="0" u="none" strike="noStrike">
                          <a:solidFill>
                            <a:srgbClr val="000000"/>
                          </a:solidFill>
                          <a:effectLst/>
                          <a:latin typeface="Corbel" panose="020B0503020204020204" pitchFamily="34" charset="0"/>
                        </a:rPr>
                        <a:t>2015/16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ctr"/>
                      <a:r>
                        <a:rPr lang="en-ZA" sz="1200" b="1" i="0" u="none" strike="noStrike">
                          <a:solidFill>
                            <a:srgbClr val="000000"/>
                          </a:solidFill>
                          <a:effectLst/>
                          <a:latin typeface="Corbel" panose="020B0503020204020204" pitchFamily="34" charset="0"/>
                        </a:rPr>
                        <a:t>2016/17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ctr"/>
                      <a:r>
                        <a:rPr lang="en-ZA" sz="1200" b="1" i="0" u="none" strike="noStrike">
                          <a:solidFill>
                            <a:srgbClr val="000000"/>
                          </a:solidFill>
                          <a:effectLst/>
                          <a:latin typeface="Corbel" panose="020B0503020204020204" pitchFamily="34" charset="0"/>
                        </a:rPr>
                        <a:t>2017/18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ctr"/>
                      <a:r>
                        <a:rPr lang="en-ZA" sz="1200" b="1" i="0" u="none" strike="noStrike">
                          <a:solidFill>
                            <a:srgbClr val="000000"/>
                          </a:solidFill>
                          <a:effectLst/>
                          <a:latin typeface="Corbel" panose="020B0503020204020204" pitchFamily="34" charset="0"/>
                        </a:rPr>
                        <a:t>2018/19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xmlns="" val="10001"/>
                  </a:ext>
                </a:extLst>
              </a:tr>
              <a:tr h="266734">
                <a:tc>
                  <a:txBody>
                    <a:bodyPr/>
                    <a:lstStyle/>
                    <a:p>
                      <a:pPr algn="l" fontAlgn="t"/>
                      <a:r>
                        <a:rPr lang="en-ZA" sz="1200" b="0" i="0" u="none" strike="noStrike">
                          <a:solidFill>
                            <a:srgbClr val="000000"/>
                          </a:solidFill>
                          <a:effectLst/>
                          <a:latin typeface="Corbel" panose="020B0503020204020204" pitchFamily="34" charset="0"/>
                        </a:rPr>
                        <a:t>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l" fontAlgn="t"/>
                      <a:r>
                        <a:rPr lang="en-US" sz="1200" b="0" i="0" u="none" strike="noStrike" dirty="0">
                          <a:solidFill>
                            <a:srgbClr val="000000"/>
                          </a:solidFill>
                          <a:effectLst/>
                          <a:latin typeface="Corbel" panose="020B0503020204020204" pitchFamily="34" charset="0"/>
                        </a:rPr>
                        <a:t>Strategic Objective: To facilitate the growth of social housing development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866887">
                <a:tc>
                  <a:txBody>
                    <a:bodyPr/>
                    <a:lstStyle/>
                    <a:p>
                      <a:pPr algn="l" fontAlgn="t"/>
                      <a:r>
                        <a:rPr lang="en-ZA" sz="1200" b="0" i="0" u="none" strike="noStrike">
                          <a:solidFill>
                            <a:srgbClr val="000000"/>
                          </a:solidFill>
                          <a:effectLst/>
                          <a:latin typeface="Corbel" panose="020B0503020204020204" pitchFamily="34" charset="0"/>
                        </a:rPr>
                        <a:t>3.1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Consolidated cashflow and construction dashboard for social housing programme developed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1" u="none" strike="noStrike">
                          <a:solidFill>
                            <a:srgbClr val="A6A6A6"/>
                          </a:solidFill>
                          <a:effectLst/>
                          <a:latin typeface="Corbel" panose="020B0503020204020204" pitchFamily="34" charset="0"/>
                        </a:rPr>
                        <a:t>New indicator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Consolidated cashflow and construction dashboard developed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Dashboard updated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Dashboard updated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26775">
                <a:tc>
                  <a:txBody>
                    <a:bodyPr/>
                    <a:lstStyle/>
                    <a:p>
                      <a:pPr algn="l" fontAlgn="t"/>
                      <a:r>
                        <a:rPr lang="en-ZA" sz="1200" b="0" i="0" u="none" strike="noStrike" dirty="0">
                          <a:solidFill>
                            <a:srgbClr val="000000"/>
                          </a:solidFill>
                          <a:effectLst/>
                          <a:latin typeface="Corbel" panose="020B0503020204020204" pitchFamily="34" charset="0"/>
                        </a:rPr>
                        <a:t>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orbel" panose="020B0503020204020204" pitchFamily="34" charset="0"/>
                        </a:rPr>
                        <a:t>Number of units approved for RCG award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Corbel" panose="020B0503020204020204" pitchFamily="34" charset="0"/>
                        </a:rPr>
                        <a:t>                                                5 398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ZA" sz="1200" b="0" i="0" u="none" strike="noStrike">
                          <a:solidFill>
                            <a:srgbClr val="000000"/>
                          </a:solidFill>
                          <a:effectLst/>
                          <a:latin typeface="Corbel" panose="020B0503020204020204" pitchFamily="34" charset="0"/>
                        </a:rPr>
                        <a:t>                                                    5 400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ZA" sz="1200" b="0" i="0" u="none" strike="noStrike">
                          <a:solidFill>
                            <a:srgbClr val="000000"/>
                          </a:solidFill>
                          <a:effectLst/>
                          <a:latin typeface="Corbel" panose="020B0503020204020204" pitchFamily="34" charset="0"/>
                        </a:rPr>
                        <a:t>                                     10 000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ZA" sz="1200" b="0" i="0" u="none" strike="noStrike" dirty="0">
                          <a:solidFill>
                            <a:srgbClr val="000000"/>
                          </a:solidFill>
                          <a:effectLst/>
                          <a:latin typeface="Corbel" panose="020B0503020204020204" pitchFamily="34" charset="0"/>
                        </a:rPr>
                        <a:t>                          </a:t>
                      </a:r>
                    </a:p>
                    <a:p>
                      <a:pPr algn="l" fontAlgn="ctr"/>
                      <a:r>
                        <a:rPr lang="en-ZA" sz="1200" b="0" i="0" u="none" strike="noStrike" dirty="0">
                          <a:solidFill>
                            <a:srgbClr val="000000"/>
                          </a:solidFill>
                          <a:effectLst/>
                          <a:latin typeface="Corbel" panose="020B0503020204020204" pitchFamily="34" charset="0"/>
                        </a:rPr>
                        <a:t>  12 000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ZA" sz="1200" b="0" i="0" u="none" strike="noStrike" dirty="0">
                          <a:solidFill>
                            <a:srgbClr val="000000"/>
                          </a:solidFill>
                          <a:effectLst/>
                          <a:latin typeface="Corbel" panose="020B0503020204020204" pitchFamily="34" charset="0"/>
                        </a:rPr>
                        <a:t>                          </a:t>
                      </a:r>
                    </a:p>
                    <a:p>
                      <a:pPr algn="l" fontAlgn="ctr"/>
                      <a:r>
                        <a:rPr lang="en-ZA" sz="1200" b="0" i="0" u="none" strike="noStrike" dirty="0">
                          <a:solidFill>
                            <a:srgbClr val="000000"/>
                          </a:solidFill>
                          <a:effectLst/>
                          <a:latin typeface="Corbel" panose="020B0503020204020204" pitchFamily="34" charset="0"/>
                        </a:rPr>
                        <a:t>  14 000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97434">
                <a:tc>
                  <a:txBody>
                    <a:bodyPr/>
                    <a:lstStyle/>
                    <a:p>
                      <a:pPr algn="l" fontAlgn="t"/>
                      <a:r>
                        <a:rPr lang="en-ZA" sz="1200" b="0" i="0" u="none" strike="noStrike">
                          <a:solidFill>
                            <a:srgbClr val="000000"/>
                          </a:solidFill>
                          <a:effectLst/>
                          <a:latin typeface="Corbel" panose="020B0503020204020204" pitchFamily="34" charset="0"/>
                        </a:rPr>
                        <a:t>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Corbel" panose="020B0503020204020204" pitchFamily="34" charset="0"/>
                        </a:rPr>
                        <a:t>Number of units delivered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Corbel" panose="020B0503020204020204" pitchFamily="34" charset="0"/>
                        </a:rPr>
                        <a:t>                                                2 053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                                                    2 939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                                        3 500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dirty="0">
                          <a:solidFill>
                            <a:srgbClr val="000000"/>
                          </a:solidFill>
                          <a:effectLst/>
                          <a:latin typeface="Corbel" panose="020B0503020204020204" pitchFamily="34" charset="0"/>
                        </a:rPr>
                        <a:t>                             </a:t>
                      </a:r>
                    </a:p>
                    <a:p>
                      <a:pPr algn="l" fontAlgn="t"/>
                      <a:r>
                        <a:rPr lang="en-ZA" sz="1200" b="0" i="0" u="none" strike="noStrike" dirty="0">
                          <a:solidFill>
                            <a:srgbClr val="000000"/>
                          </a:solidFill>
                          <a:effectLst/>
                          <a:latin typeface="Corbel" panose="020B0503020204020204" pitchFamily="34" charset="0"/>
                        </a:rPr>
                        <a:t> 6 000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dirty="0">
                          <a:solidFill>
                            <a:srgbClr val="000000"/>
                          </a:solidFill>
                          <a:effectLst/>
                          <a:latin typeface="Corbel" panose="020B0503020204020204" pitchFamily="34" charset="0"/>
                        </a:rPr>
                        <a:t>                           </a:t>
                      </a:r>
                    </a:p>
                    <a:p>
                      <a:pPr algn="l" fontAlgn="t"/>
                      <a:r>
                        <a:rPr lang="en-ZA" sz="1200" b="0" i="0" u="none" strike="noStrike" dirty="0">
                          <a:solidFill>
                            <a:srgbClr val="000000"/>
                          </a:solidFill>
                          <a:effectLst/>
                          <a:latin typeface="Corbel" panose="020B0503020204020204" pitchFamily="34" charset="0"/>
                        </a:rPr>
                        <a:t> 12 508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640162">
                <a:tc>
                  <a:txBody>
                    <a:bodyPr/>
                    <a:lstStyle/>
                    <a:p>
                      <a:pPr algn="l" fontAlgn="t"/>
                      <a:r>
                        <a:rPr lang="en-ZA" sz="1200" b="0" i="0" u="none" strike="noStrike">
                          <a:solidFill>
                            <a:srgbClr val="000000"/>
                          </a:solidFill>
                          <a:effectLst/>
                          <a:latin typeface="Corbel" panose="020B0503020204020204" pitchFamily="34" charset="0"/>
                        </a:rPr>
                        <a:t>3.4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orbel" panose="020B0503020204020204" pitchFamily="34" charset="0"/>
                        </a:rPr>
                        <a:t>95% disbursement of RCG grant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4% disbursement of RCG grant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orbel" panose="020B0503020204020204" pitchFamily="34" charset="0"/>
                        </a:rPr>
                        <a:t>100% disbursement of RCG grant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orbel" panose="020B0503020204020204" pitchFamily="34" charset="0"/>
                        </a:rPr>
                        <a:t>95% disbursement of RCG grant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orbel" panose="020B0503020204020204" pitchFamily="34" charset="0"/>
                        </a:rPr>
                        <a:t>95% disbursement of RCG grant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orbel" panose="020B0503020204020204" pitchFamily="34" charset="0"/>
                        </a:rPr>
                        <a:t>95% disbursement of RCG grant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977124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49" y="-30707"/>
            <a:ext cx="8229600" cy="1143000"/>
          </a:xfrm>
        </p:spPr>
        <p:txBody>
          <a:bodyPr/>
          <a:lstStyle/>
          <a:p>
            <a:r>
              <a:rPr lang="en-ZA" dirty="0"/>
              <a:t>APP 2016/17</a:t>
            </a:r>
            <a:br>
              <a:rPr lang="en-ZA" dirty="0"/>
            </a:br>
            <a:r>
              <a:rPr lang="en-ZA" dirty="0"/>
              <a:t>Investment Programme – Quarterly Targets</a:t>
            </a:r>
          </a:p>
        </p:txBody>
      </p:sp>
      <p:sp>
        <p:nvSpPr>
          <p:cNvPr id="4" name="Slide Number Placeholder 3"/>
          <p:cNvSpPr>
            <a:spLocks noGrp="1"/>
          </p:cNvSpPr>
          <p:nvPr>
            <p:ph type="sldNum" sz="quarter" idx="12"/>
          </p:nvPr>
        </p:nvSpPr>
        <p:spPr/>
        <p:txBody>
          <a:bodyPr/>
          <a:lstStyle/>
          <a:p>
            <a:fld id="{17BD8DD0-C587-4865-AB08-0C7D86E2805E}" type="slidenum">
              <a:rPr lang="en-US" smtClean="0"/>
              <a:pPr/>
              <a:t>31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12370232"/>
              </p:ext>
            </p:extLst>
          </p:nvPr>
        </p:nvGraphicFramePr>
        <p:xfrm>
          <a:off x="381000" y="1524000"/>
          <a:ext cx="8153400" cy="3477039"/>
        </p:xfrm>
        <a:graphic>
          <a:graphicData uri="http://schemas.openxmlformats.org/drawingml/2006/table">
            <a:tbl>
              <a:tblPr/>
              <a:tblGrid>
                <a:gridCol w="258281">
                  <a:extLst>
                    <a:ext uri="{9D8B030D-6E8A-4147-A177-3AD203B41FA5}">
                      <a16:colId xmlns:a16="http://schemas.microsoft.com/office/drawing/2014/main" xmlns="" val="20000"/>
                    </a:ext>
                  </a:extLst>
                </a:gridCol>
                <a:gridCol w="1543311">
                  <a:extLst>
                    <a:ext uri="{9D8B030D-6E8A-4147-A177-3AD203B41FA5}">
                      <a16:colId xmlns:a16="http://schemas.microsoft.com/office/drawing/2014/main" xmlns="" val="20001"/>
                    </a:ext>
                  </a:extLst>
                </a:gridCol>
                <a:gridCol w="1237200">
                  <a:extLst>
                    <a:ext uri="{9D8B030D-6E8A-4147-A177-3AD203B41FA5}">
                      <a16:colId xmlns:a16="http://schemas.microsoft.com/office/drawing/2014/main" xmlns="" val="20002"/>
                    </a:ext>
                  </a:extLst>
                </a:gridCol>
                <a:gridCol w="1313727">
                  <a:extLst>
                    <a:ext uri="{9D8B030D-6E8A-4147-A177-3AD203B41FA5}">
                      <a16:colId xmlns:a16="http://schemas.microsoft.com/office/drawing/2014/main" xmlns="" val="20003"/>
                    </a:ext>
                  </a:extLst>
                </a:gridCol>
                <a:gridCol w="1084144">
                  <a:extLst>
                    <a:ext uri="{9D8B030D-6E8A-4147-A177-3AD203B41FA5}">
                      <a16:colId xmlns:a16="http://schemas.microsoft.com/office/drawing/2014/main" xmlns="" val="20004"/>
                    </a:ext>
                  </a:extLst>
                </a:gridCol>
                <a:gridCol w="905579">
                  <a:extLst>
                    <a:ext uri="{9D8B030D-6E8A-4147-A177-3AD203B41FA5}">
                      <a16:colId xmlns:a16="http://schemas.microsoft.com/office/drawing/2014/main" xmlns="" val="20005"/>
                    </a:ext>
                  </a:extLst>
                </a:gridCol>
                <a:gridCol w="905579">
                  <a:extLst>
                    <a:ext uri="{9D8B030D-6E8A-4147-A177-3AD203B41FA5}">
                      <a16:colId xmlns:a16="http://schemas.microsoft.com/office/drawing/2014/main" xmlns="" val="20006"/>
                    </a:ext>
                  </a:extLst>
                </a:gridCol>
                <a:gridCol w="905579">
                  <a:extLst>
                    <a:ext uri="{9D8B030D-6E8A-4147-A177-3AD203B41FA5}">
                      <a16:colId xmlns:a16="http://schemas.microsoft.com/office/drawing/2014/main" xmlns="" val="20007"/>
                    </a:ext>
                  </a:extLst>
                </a:gridCol>
              </a:tblGrid>
              <a:tr h="564515">
                <a:tc>
                  <a:txBody>
                    <a:bodyPr/>
                    <a:lstStyle/>
                    <a:p>
                      <a:pPr algn="l" fontAlgn="b"/>
                      <a:endParaRPr lang="en-ZA"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Corbel" panose="020B0503020204020204" pitchFamily="34" charset="0"/>
                        </a:rPr>
                        <a:t>Performance Indicator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Corbel" panose="020B0503020204020204" pitchFamily="34" charset="0"/>
                        </a:rPr>
                        <a:t>Reporting Period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Corbel" panose="020B0503020204020204" pitchFamily="34" charset="0"/>
                        </a:rPr>
                        <a:t>Annual target 2016/17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Corbel" panose="020B0503020204020204" pitchFamily="34" charset="0"/>
                        </a:rPr>
                        <a:t>Q1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Corbel" panose="020B0503020204020204" pitchFamily="34" charset="0"/>
                        </a:rPr>
                        <a:t>Q2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Corbel" panose="020B0503020204020204" pitchFamily="34" charset="0"/>
                        </a:rPr>
                        <a:t>Q3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1" i="0" u="none" strike="noStrike">
                          <a:solidFill>
                            <a:srgbClr val="000000"/>
                          </a:solidFill>
                          <a:effectLst/>
                          <a:latin typeface="Corbel" panose="020B0503020204020204" pitchFamily="34" charset="0"/>
                        </a:rPr>
                        <a:t>Q4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28270">
                <a:tc>
                  <a:txBody>
                    <a:bodyPr/>
                    <a:lstStyle/>
                    <a:p>
                      <a:pPr algn="l" fontAlgn="t"/>
                      <a:r>
                        <a:rPr lang="en-ZA" sz="1200" b="0" i="0" u="none" strike="noStrike">
                          <a:solidFill>
                            <a:srgbClr val="000000"/>
                          </a:solidFill>
                          <a:effectLst/>
                          <a:latin typeface="Corbel" panose="020B0503020204020204" pitchFamily="34" charset="0"/>
                        </a:rPr>
                        <a:t>3.1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Consolidated cashflow and construction dashboard for social housing programme developed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Corbel" panose="020B0503020204020204" pitchFamily="34" charset="0"/>
                        </a:rPr>
                        <a:t>Annual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Consolidated cashflow and construction dashboard developed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Consolidated cashflow and construction dashboard developed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orbel" panose="020B0503020204020204" pitchFamily="34" charset="0"/>
                        </a:rPr>
                        <a:t>Consolidated cashflow and construction dashboard updated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orbel" panose="020B0503020204020204" pitchFamily="34" charset="0"/>
                        </a:rPr>
                        <a:t>Consolidated cashflow and construction dashboard updated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orbel" panose="020B0503020204020204" pitchFamily="34" charset="0"/>
                        </a:rPr>
                        <a:t>Consolidated cashflow and construction dashboard updated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31308">
                <a:tc>
                  <a:txBody>
                    <a:bodyPr/>
                    <a:lstStyle/>
                    <a:p>
                      <a:pPr algn="l" fontAlgn="t"/>
                      <a:r>
                        <a:rPr lang="en-ZA" sz="1200" b="0" i="0" u="none" strike="noStrike">
                          <a:solidFill>
                            <a:srgbClr val="000000"/>
                          </a:solidFill>
                          <a:effectLst/>
                          <a:latin typeface="Corbel" panose="020B0503020204020204" pitchFamily="34" charset="0"/>
                        </a:rPr>
                        <a:t>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orbel" panose="020B0503020204020204" pitchFamily="34" charset="0"/>
                        </a:rPr>
                        <a:t>Number of units approved for RCG award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Corbel" panose="020B0503020204020204" pitchFamily="34" charset="0"/>
                        </a:rPr>
                        <a:t>Quarterly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Corbel" panose="020B0503020204020204" pitchFamily="34" charset="0"/>
                        </a:rPr>
                        <a:t>                                                 10 000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 Finaloisation of project pipeline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Corbel" panose="020B0503020204020204" pitchFamily="34" charset="0"/>
                        </a:rPr>
                        <a:t>                               3 000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Corbel" panose="020B0503020204020204" pitchFamily="34" charset="0"/>
                        </a:rPr>
                        <a:t>                              2 000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Corbel" panose="020B0503020204020204" pitchFamily="34" charset="0"/>
                        </a:rPr>
                        <a:t>                              5 000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94781">
                <a:tc>
                  <a:txBody>
                    <a:bodyPr/>
                    <a:lstStyle/>
                    <a:p>
                      <a:pPr algn="l" fontAlgn="t"/>
                      <a:r>
                        <a:rPr lang="en-ZA" sz="1200" b="0" i="0" u="none" strike="noStrike">
                          <a:solidFill>
                            <a:srgbClr val="000000"/>
                          </a:solidFill>
                          <a:effectLst/>
                          <a:latin typeface="Corbel" panose="020B0503020204020204" pitchFamily="34" charset="0"/>
                        </a:rPr>
                        <a:t>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Corbel" panose="020B0503020204020204" pitchFamily="34" charset="0"/>
                        </a:rPr>
                        <a:t>Number of units delivered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Corbel" panose="020B0503020204020204" pitchFamily="34" charset="0"/>
                        </a:rPr>
                        <a:t>Quarterly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                                                    3 500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Corbel" panose="020B0503020204020204" pitchFamily="34" charset="0"/>
                        </a:rPr>
                        <a:t>                                            500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                               1 000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                               1 000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Corbel" panose="020B0503020204020204" pitchFamily="34" charset="0"/>
                        </a:rPr>
                        <a:t>                               1 000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31308">
                <a:tc>
                  <a:txBody>
                    <a:bodyPr/>
                    <a:lstStyle/>
                    <a:p>
                      <a:pPr algn="l" fontAlgn="t"/>
                      <a:r>
                        <a:rPr lang="en-ZA" sz="1200" b="0" i="0" u="none" strike="noStrike">
                          <a:solidFill>
                            <a:srgbClr val="000000"/>
                          </a:solidFill>
                          <a:effectLst/>
                          <a:latin typeface="Corbel" panose="020B0503020204020204" pitchFamily="34" charset="0"/>
                        </a:rPr>
                        <a:t>3.4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orbel" panose="020B0503020204020204" pitchFamily="34" charset="0"/>
                        </a:rPr>
                        <a:t>95% disbursement of RCG grant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Corbel" panose="020B0503020204020204" pitchFamily="34" charset="0"/>
                        </a:rPr>
                        <a:t>Quarterly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orbel" panose="020B0503020204020204" pitchFamily="34" charset="0"/>
                        </a:rPr>
                        <a:t>95% disbursement of RCG grant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orbel" panose="020B0503020204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orbel" panose="020B0503020204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orbel" panose="020B0503020204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Corbel" panose="020B0503020204020204" pitchFamily="34"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13562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49" y="-30707"/>
            <a:ext cx="8229600" cy="1143000"/>
          </a:xfrm>
        </p:spPr>
        <p:txBody>
          <a:bodyPr/>
          <a:lstStyle/>
          <a:p>
            <a:r>
              <a:rPr lang="en-ZA" dirty="0"/>
              <a:t>APP 2016/17</a:t>
            </a:r>
            <a:br>
              <a:rPr lang="en-ZA" dirty="0"/>
            </a:br>
            <a:r>
              <a:rPr lang="en-ZA" dirty="0"/>
              <a:t>Compliance Programme – Annual and Quarterly Targets</a:t>
            </a:r>
          </a:p>
        </p:txBody>
      </p:sp>
      <p:sp>
        <p:nvSpPr>
          <p:cNvPr id="4" name="Slide Number Placeholder 3"/>
          <p:cNvSpPr>
            <a:spLocks noGrp="1"/>
          </p:cNvSpPr>
          <p:nvPr>
            <p:ph type="sldNum" sz="quarter" idx="12"/>
          </p:nvPr>
        </p:nvSpPr>
        <p:spPr/>
        <p:txBody>
          <a:bodyPr/>
          <a:lstStyle/>
          <a:p>
            <a:fld id="{17BD8DD0-C587-4865-AB08-0C7D86E2805E}" type="slidenum">
              <a:rPr lang="en-US" smtClean="0"/>
              <a:pPr/>
              <a:t>32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66205201"/>
              </p:ext>
            </p:extLst>
          </p:nvPr>
        </p:nvGraphicFramePr>
        <p:xfrm>
          <a:off x="304800" y="1112291"/>
          <a:ext cx="8343901" cy="1478508"/>
        </p:xfrm>
        <a:graphic>
          <a:graphicData uri="http://schemas.openxmlformats.org/drawingml/2006/table">
            <a:tbl>
              <a:tblPr/>
              <a:tblGrid>
                <a:gridCol w="271241">
                  <a:extLst>
                    <a:ext uri="{9D8B030D-6E8A-4147-A177-3AD203B41FA5}">
                      <a16:colId xmlns:a16="http://schemas.microsoft.com/office/drawing/2014/main" xmlns="" val="20000"/>
                    </a:ext>
                  </a:extLst>
                </a:gridCol>
                <a:gridCol w="1911606">
                  <a:extLst>
                    <a:ext uri="{9D8B030D-6E8A-4147-A177-3AD203B41FA5}">
                      <a16:colId xmlns:a16="http://schemas.microsoft.com/office/drawing/2014/main" xmlns="" val="20001"/>
                    </a:ext>
                  </a:extLst>
                </a:gridCol>
                <a:gridCol w="1072049">
                  <a:extLst>
                    <a:ext uri="{9D8B030D-6E8A-4147-A177-3AD203B41FA5}">
                      <a16:colId xmlns:a16="http://schemas.microsoft.com/office/drawing/2014/main" xmlns="" val="20002"/>
                    </a:ext>
                  </a:extLst>
                </a:gridCol>
                <a:gridCol w="1459537">
                  <a:extLst>
                    <a:ext uri="{9D8B030D-6E8A-4147-A177-3AD203B41FA5}">
                      <a16:colId xmlns:a16="http://schemas.microsoft.com/office/drawing/2014/main" xmlns="" val="20003"/>
                    </a:ext>
                  </a:extLst>
                </a:gridCol>
                <a:gridCol w="1472453">
                  <a:extLst>
                    <a:ext uri="{9D8B030D-6E8A-4147-A177-3AD203B41FA5}">
                      <a16:colId xmlns:a16="http://schemas.microsoft.com/office/drawing/2014/main" xmlns="" val="20004"/>
                    </a:ext>
                  </a:extLst>
                </a:gridCol>
                <a:gridCol w="1059133">
                  <a:extLst>
                    <a:ext uri="{9D8B030D-6E8A-4147-A177-3AD203B41FA5}">
                      <a16:colId xmlns:a16="http://schemas.microsoft.com/office/drawing/2014/main" xmlns="" val="20005"/>
                    </a:ext>
                  </a:extLst>
                </a:gridCol>
                <a:gridCol w="1097882">
                  <a:extLst>
                    <a:ext uri="{9D8B030D-6E8A-4147-A177-3AD203B41FA5}">
                      <a16:colId xmlns:a16="http://schemas.microsoft.com/office/drawing/2014/main" xmlns="" val="20006"/>
                    </a:ext>
                  </a:extLst>
                </a:gridCol>
              </a:tblGrid>
              <a:tr h="492836">
                <a:tc>
                  <a:txBody>
                    <a:bodyPr/>
                    <a:lstStyle/>
                    <a:p>
                      <a:pPr algn="l" fontAlgn="t"/>
                      <a:endParaRPr lang="en-ZA" sz="1200" b="0" i="0" u="none" strike="noStrike">
                        <a:solidFill>
                          <a:srgbClr val="000000"/>
                        </a:solidFill>
                        <a:effectLst/>
                        <a:latin typeface="Corbel" panose="020B0503020204020204" pitchFamily="34" charset="0"/>
                      </a:endParaRPr>
                    </a:p>
                  </a:txBody>
                  <a:tcPr marL="9525" marR="9525" marT="9525" marB="0">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t"/>
                      <a:r>
                        <a:rPr lang="en-ZA" sz="1200" b="1" i="0" u="none" strike="noStrike">
                          <a:solidFill>
                            <a:srgbClr val="000000"/>
                          </a:solidFill>
                          <a:effectLst/>
                          <a:latin typeface="Corbel" panose="020B0503020204020204" pitchFamily="34" charset="0"/>
                        </a:rPr>
                        <a:t>Performance Indicator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Audited / actual performance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Estimated performance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3">
                  <a:txBody>
                    <a:bodyPr/>
                    <a:lstStyle/>
                    <a:p>
                      <a:pPr algn="l" fontAlgn="t"/>
                      <a:r>
                        <a:rPr lang="en-ZA" sz="1200" b="1" i="0" u="none" strike="noStrike">
                          <a:solidFill>
                            <a:srgbClr val="000000"/>
                          </a:solidFill>
                          <a:effectLst/>
                          <a:latin typeface="Corbel" panose="020B0503020204020204" pitchFamily="34" charset="0"/>
                        </a:rPr>
                        <a:t>Medium - term targets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46418">
                <a:tc>
                  <a:txBody>
                    <a:bodyPr/>
                    <a:lstStyle/>
                    <a:p>
                      <a:pPr algn="l" fontAlgn="t"/>
                      <a:endParaRPr lang="en-ZA" sz="1200" b="0" i="0" u="none" strike="noStrike">
                        <a:solidFill>
                          <a:srgbClr val="000000"/>
                        </a:solidFill>
                        <a:effectLst/>
                        <a:latin typeface="Corbel" panose="020B0503020204020204" pitchFamily="34" charset="0"/>
                      </a:endParaRPr>
                    </a:p>
                  </a:txBody>
                  <a:tcPr marL="9525" marR="9525" marT="9525"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l" fontAlgn="t"/>
                      <a:r>
                        <a:rPr lang="en-ZA" sz="1200" b="1" i="0" u="none" strike="noStrike">
                          <a:solidFill>
                            <a:srgbClr val="000000"/>
                          </a:solidFill>
                          <a:effectLst/>
                          <a:latin typeface="Corbel" panose="020B0503020204020204" pitchFamily="34" charset="0"/>
                        </a:rPr>
                        <a:t>2014/15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2015/16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2016/17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2017/18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2018/19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0001"/>
                  </a:ext>
                </a:extLst>
              </a:tr>
              <a:tr h="246418">
                <a:tc>
                  <a:txBody>
                    <a:bodyPr/>
                    <a:lstStyle/>
                    <a:p>
                      <a:pPr algn="l" fontAlgn="t"/>
                      <a:r>
                        <a:rPr lang="en-ZA" sz="1200" b="0" i="0" u="none" strike="noStrike">
                          <a:solidFill>
                            <a:srgbClr val="000000"/>
                          </a:solidFill>
                          <a:effectLst/>
                          <a:latin typeface="Corbel" panose="020B0503020204020204" pitchFamily="34" charset="0"/>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t"/>
                      <a:r>
                        <a:rPr lang="en-US" sz="1200" b="0" i="0" u="none" strike="noStrike" dirty="0">
                          <a:solidFill>
                            <a:srgbClr val="000000"/>
                          </a:solidFill>
                          <a:effectLst/>
                          <a:latin typeface="Corbel" panose="020B0503020204020204" pitchFamily="34" charset="0"/>
                        </a:rPr>
                        <a:t> Strategic Objective:</a:t>
                      </a:r>
                      <a:r>
                        <a:rPr lang="en-US" sz="1200" b="0" i="0" u="none" strike="noStrike" dirty="0">
                          <a:solidFill>
                            <a:srgbClr val="000000"/>
                          </a:solidFill>
                          <a:effectLst/>
                          <a:latin typeface="Times New Roman" panose="02020603050405020304" pitchFamily="18" charset="0"/>
                        </a:rPr>
                        <a:t> </a:t>
                      </a:r>
                      <a:r>
                        <a:rPr lang="en-US" sz="1200" b="0" i="0" u="none" strike="noStrike" dirty="0">
                          <a:solidFill>
                            <a:srgbClr val="000000"/>
                          </a:solidFill>
                          <a:effectLst/>
                          <a:latin typeface="Corbel" panose="020B0503020204020204" pitchFamily="34" charset="0"/>
                        </a:rPr>
                        <a:t>To regulate social housing institutions, other delivery agencies and safeguard social housing stock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492836">
                <a:tc>
                  <a:txBody>
                    <a:bodyPr/>
                    <a:lstStyle/>
                    <a:p>
                      <a:pPr algn="l" fontAlgn="t"/>
                      <a:r>
                        <a:rPr lang="en-ZA" sz="1200" b="0" i="0" u="none" strike="noStrike">
                          <a:solidFill>
                            <a:srgbClr val="000000"/>
                          </a:solidFill>
                          <a:effectLst/>
                          <a:latin typeface="Corbel" panose="020B0503020204020204" pitchFamily="34" charset="0"/>
                        </a:rPr>
                        <a:t>4.1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orbel" panose="020B0503020204020204" pitchFamily="34" charset="0"/>
                        </a:rPr>
                        <a:t>Number of social housing units under regulation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orbel" panose="020B0503020204020204" pitchFamily="34" charset="0"/>
                        </a:rPr>
                        <a:t>                                    20 447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orbel" panose="020B0503020204020204" pitchFamily="34" charset="0"/>
                        </a:rPr>
                        <a:t>                                                        23 386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orbel" panose="020B0503020204020204" pitchFamily="34" charset="0"/>
                        </a:rPr>
                        <a:t>                                                        26 886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orbel" panose="020B0503020204020204" pitchFamily="34" charset="0"/>
                        </a:rPr>
                        <a:t>                                   32 886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Corbel" panose="020B0503020204020204" pitchFamily="34" charset="0"/>
                        </a:rPr>
                        <a:t>                                     45 394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14701284"/>
              </p:ext>
            </p:extLst>
          </p:nvPr>
        </p:nvGraphicFramePr>
        <p:xfrm>
          <a:off x="152400" y="3243070"/>
          <a:ext cx="8382000" cy="1481330"/>
        </p:xfrm>
        <a:graphic>
          <a:graphicData uri="http://schemas.openxmlformats.org/drawingml/2006/table">
            <a:tbl>
              <a:tblPr/>
              <a:tblGrid>
                <a:gridCol w="244475">
                  <a:extLst>
                    <a:ext uri="{9D8B030D-6E8A-4147-A177-3AD203B41FA5}">
                      <a16:colId xmlns:a16="http://schemas.microsoft.com/office/drawing/2014/main" xmlns="" val="20000"/>
                    </a:ext>
                  </a:extLst>
                </a:gridCol>
                <a:gridCol w="1722967">
                  <a:extLst>
                    <a:ext uri="{9D8B030D-6E8A-4147-A177-3AD203B41FA5}">
                      <a16:colId xmlns:a16="http://schemas.microsoft.com/office/drawing/2014/main" xmlns="" val="20001"/>
                    </a:ext>
                  </a:extLst>
                </a:gridCol>
                <a:gridCol w="966258">
                  <a:extLst>
                    <a:ext uri="{9D8B030D-6E8A-4147-A177-3AD203B41FA5}">
                      <a16:colId xmlns:a16="http://schemas.microsoft.com/office/drawing/2014/main" xmlns="" val="20002"/>
                    </a:ext>
                  </a:extLst>
                </a:gridCol>
                <a:gridCol w="1315508">
                  <a:extLst>
                    <a:ext uri="{9D8B030D-6E8A-4147-A177-3AD203B41FA5}">
                      <a16:colId xmlns:a16="http://schemas.microsoft.com/office/drawing/2014/main" xmlns="" val="20003"/>
                    </a:ext>
                  </a:extLst>
                </a:gridCol>
                <a:gridCol w="1327150">
                  <a:extLst>
                    <a:ext uri="{9D8B030D-6E8A-4147-A177-3AD203B41FA5}">
                      <a16:colId xmlns:a16="http://schemas.microsoft.com/office/drawing/2014/main" xmlns="" val="20004"/>
                    </a:ext>
                  </a:extLst>
                </a:gridCol>
                <a:gridCol w="954617">
                  <a:extLst>
                    <a:ext uri="{9D8B030D-6E8A-4147-A177-3AD203B41FA5}">
                      <a16:colId xmlns:a16="http://schemas.microsoft.com/office/drawing/2014/main" xmlns="" val="20005"/>
                    </a:ext>
                  </a:extLst>
                </a:gridCol>
                <a:gridCol w="989542">
                  <a:extLst>
                    <a:ext uri="{9D8B030D-6E8A-4147-A177-3AD203B41FA5}">
                      <a16:colId xmlns:a16="http://schemas.microsoft.com/office/drawing/2014/main" xmlns="" val="20006"/>
                    </a:ext>
                  </a:extLst>
                </a:gridCol>
                <a:gridCol w="861483">
                  <a:extLst>
                    <a:ext uri="{9D8B030D-6E8A-4147-A177-3AD203B41FA5}">
                      <a16:colId xmlns:a16="http://schemas.microsoft.com/office/drawing/2014/main" xmlns="" val="20007"/>
                    </a:ext>
                  </a:extLst>
                </a:gridCol>
              </a:tblGrid>
              <a:tr h="813688">
                <a:tc>
                  <a:txBody>
                    <a:bodyPr/>
                    <a:lstStyle/>
                    <a:p>
                      <a:pPr algn="l" fontAlgn="t"/>
                      <a:endParaRPr lang="en-ZA" sz="1200" b="0" i="0" u="none" strike="noStrike">
                        <a:solidFill>
                          <a:srgbClr val="000000"/>
                        </a:solidFill>
                        <a:effectLst/>
                        <a:latin typeface="Corbel" panose="020B0503020204020204" pitchFamily="34" charset="0"/>
                      </a:endParaRPr>
                    </a:p>
                  </a:txBody>
                  <a:tcPr marL="8572" marR="8572" marT="8572"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a:solidFill>
                            <a:srgbClr val="3F3F3F"/>
                          </a:solidFill>
                          <a:effectLst/>
                          <a:latin typeface="Corbel" panose="020B0503020204020204" pitchFamily="34" charset="0"/>
                        </a:rPr>
                        <a:t>Performance Indicator</a:t>
                      </a:r>
                    </a:p>
                  </a:txBody>
                  <a:tcPr marL="8572" marR="8572" marT="85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a:solidFill>
                            <a:srgbClr val="3F3F3F"/>
                          </a:solidFill>
                          <a:effectLst/>
                          <a:latin typeface="Corbel" panose="020B0503020204020204" pitchFamily="34" charset="0"/>
                        </a:rPr>
                        <a:t>Reporting Period</a:t>
                      </a:r>
                    </a:p>
                  </a:txBody>
                  <a:tcPr marL="8572" marR="8572" marT="85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a:solidFill>
                            <a:srgbClr val="3F3F3F"/>
                          </a:solidFill>
                          <a:effectLst/>
                          <a:latin typeface="Corbel" panose="020B0503020204020204" pitchFamily="34" charset="0"/>
                        </a:rPr>
                        <a:t>Annual target 2016/17</a:t>
                      </a:r>
                    </a:p>
                  </a:txBody>
                  <a:tcPr marL="8572" marR="8572" marT="85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a:solidFill>
                            <a:srgbClr val="3F3F3F"/>
                          </a:solidFill>
                          <a:effectLst/>
                          <a:latin typeface="Corbel" panose="020B0503020204020204" pitchFamily="34" charset="0"/>
                        </a:rPr>
                        <a:t>Q1</a:t>
                      </a:r>
                    </a:p>
                  </a:txBody>
                  <a:tcPr marL="8572" marR="8572" marT="85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a:solidFill>
                            <a:srgbClr val="3F3F3F"/>
                          </a:solidFill>
                          <a:effectLst/>
                          <a:latin typeface="Corbel" panose="020B0503020204020204" pitchFamily="34" charset="0"/>
                        </a:rPr>
                        <a:t>Q2</a:t>
                      </a:r>
                    </a:p>
                  </a:txBody>
                  <a:tcPr marL="8572" marR="8572" marT="85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a:solidFill>
                            <a:srgbClr val="3F3F3F"/>
                          </a:solidFill>
                          <a:effectLst/>
                          <a:latin typeface="Corbel" panose="020B0503020204020204" pitchFamily="34" charset="0"/>
                        </a:rPr>
                        <a:t>Q3</a:t>
                      </a:r>
                    </a:p>
                  </a:txBody>
                  <a:tcPr marL="8572" marR="8572" marT="85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a:solidFill>
                            <a:srgbClr val="3F3F3F"/>
                          </a:solidFill>
                          <a:effectLst/>
                          <a:latin typeface="Corbel" panose="020B0503020204020204" pitchFamily="34" charset="0"/>
                        </a:rPr>
                        <a:t>Q4</a:t>
                      </a:r>
                    </a:p>
                  </a:txBody>
                  <a:tcPr marL="8572" marR="8572" marT="85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67642">
                <a:tc>
                  <a:txBody>
                    <a:bodyPr/>
                    <a:lstStyle/>
                    <a:p>
                      <a:pPr algn="l" fontAlgn="t"/>
                      <a:r>
                        <a:rPr lang="en-ZA" sz="1200" b="0" i="0" u="none" strike="noStrike">
                          <a:solidFill>
                            <a:srgbClr val="000000"/>
                          </a:solidFill>
                          <a:effectLst/>
                          <a:latin typeface="Corbel" panose="020B0503020204020204" pitchFamily="34" charset="0"/>
                        </a:rPr>
                        <a:t>4.1</a:t>
                      </a:r>
                    </a:p>
                  </a:txBody>
                  <a:tcPr marL="8572" marR="8572" marT="85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orbel" panose="020B0503020204020204" pitchFamily="34" charset="0"/>
                        </a:rPr>
                        <a:t>Number of social housing units under regulation</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Quarterly</a:t>
                      </a:r>
                    </a:p>
                  </a:txBody>
                  <a:tcPr marL="8572" marR="8572" marT="85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Corbel" panose="020B0503020204020204" pitchFamily="34" charset="0"/>
                        </a:rPr>
                        <a:t>                                                       26 886 </a:t>
                      </a:r>
                    </a:p>
                  </a:txBody>
                  <a:tcPr marL="8572" marR="8572" marT="8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                                                         23 886 </a:t>
                      </a:r>
                    </a:p>
                  </a:txBody>
                  <a:tcPr marL="8572" marR="8572" marT="85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                                   24 886 </a:t>
                      </a:r>
                    </a:p>
                  </a:txBody>
                  <a:tcPr marL="8572" marR="8572" marT="85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                                     25 886 </a:t>
                      </a:r>
                    </a:p>
                  </a:txBody>
                  <a:tcPr marL="8572" marR="8572" marT="85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Corbel" panose="020B0503020204020204" pitchFamily="34" charset="0"/>
                        </a:rPr>
                        <a:t>                             26 886 </a:t>
                      </a:r>
                    </a:p>
                  </a:txBody>
                  <a:tcPr marL="8572" marR="8572" marT="85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57185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49" y="-30707"/>
            <a:ext cx="8229600" cy="1143000"/>
          </a:xfrm>
        </p:spPr>
        <p:txBody>
          <a:bodyPr/>
          <a:lstStyle/>
          <a:p>
            <a:r>
              <a:rPr lang="en-ZA" dirty="0"/>
              <a:t>APP 2016/17</a:t>
            </a:r>
            <a:br>
              <a:rPr lang="en-ZA" dirty="0"/>
            </a:br>
            <a:r>
              <a:rPr lang="en-ZA" dirty="0"/>
              <a:t>Accreditation Programme – Annual Targets</a:t>
            </a:r>
          </a:p>
        </p:txBody>
      </p:sp>
      <p:sp>
        <p:nvSpPr>
          <p:cNvPr id="4" name="Slide Number Placeholder 3"/>
          <p:cNvSpPr>
            <a:spLocks noGrp="1"/>
          </p:cNvSpPr>
          <p:nvPr>
            <p:ph type="sldNum" sz="quarter" idx="12"/>
          </p:nvPr>
        </p:nvSpPr>
        <p:spPr/>
        <p:txBody>
          <a:bodyPr/>
          <a:lstStyle/>
          <a:p>
            <a:fld id="{17BD8DD0-C587-4865-AB08-0C7D86E2805E}" type="slidenum">
              <a:rPr lang="en-US" smtClean="0"/>
              <a:pPr/>
              <a:t>33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6689698"/>
              </p:ext>
            </p:extLst>
          </p:nvPr>
        </p:nvGraphicFramePr>
        <p:xfrm>
          <a:off x="637961" y="1112293"/>
          <a:ext cx="7820240" cy="4167827"/>
        </p:xfrm>
        <a:graphic>
          <a:graphicData uri="http://schemas.openxmlformats.org/drawingml/2006/table">
            <a:tbl>
              <a:tblPr/>
              <a:tblGrid>
                <a:gridCol w="284004">
                  <a:extLst>
                    <a:ext uri="{9D8B030D-6E8A-4147-A177-3AD203B41FA5}">
                      <a16:colId xmlns:a16="http://schemas.microsoft.com/office/drawing/2014/main" xmlns="" val="20000"/>
                    </a:ext>
                  </a:extLst>
                </a:gridCol>
                <a:gridCol w="2001548">
                  <a:extLst>
                    <a:ext uri="{9D8B030D-6E8A-4147-A177-3AD203B41FA5}">
                      <a16:colId xmlns:a16="http://schemas.microsoft.com/office/drawing/2014/main" xmlns="" val="20001"/>
                    </a:ext>
                  </a:extLst>
                </a:gridCol>
                <a:gridCol w="581687">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627697">
                  <a:extLst>
                    <a:ext uri="{9D8B030D-6E8A-4147-A177-3AD203B41FA5}">
                      <a16:colId xmlns:a16="http://schemas.microsoft.com/office/drawing/2014/main" xmlns="" val="20004"/>
                    </a:ext>
                  </a:extLst>
                </a:gridCol>
                <a:gridCol w="1108966">
                  <a:extLst>
                    <a:ext uri="{9D8B030D-6E8A-4147-A177-3AD203B41FA5}">
                      <a16:colId xmlns:a16="http://schemas.microsoft.com/office/drawing/2014/main" xmlns="" val="20005"/>
                    </a:ext>
                  </a:extLst>
                </a:gridCol>
                <a:gridCol w="1149538">
                  <a:extLst>
                    <a:ext uri="{9D8B030D-6E8A-4147-A177-3AD203B41FA5}">
                      <a16:colId xmlns:a16="http://schemas.microsoft.com/office/drawing/2014/main" xmlns="" val="20006"/>
                    </a:ext>
                  </a:extLst>
                </a:gridCol>
              </a:tblGrid>
              <a:tr h="389478">
                <a:tc rowSpan="2">
                  <a:txBody>
                    <a:bodyPr/>
                    <a:lstStyle/>
                    <a:p>
                      <a:pPr algn="l" fontAlgn="t"/>
                      <a:endParaRPr lang="en-ZA" sz="1200" b="0" i="0" u="none" strike="noStrike" dirty="0">
                        <a:solidFill>
                          <a:srgbClr val="000000"/>
                        </a:solidFill>
                        <a:effectLst/>
                        <a:latin typeface="Corbel" panose="020B0503020204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t"/>
                      <a:r>
                        <a:rPr lang="en-ZA" sz="1200" b="1" i="0" u="none" strike="noStrike">
                          <a:solidFill>
                            <a:srgbClr val="000000"/>
                          </a:solidFill>
                          <a:effectLst/>
                          <a:latin typeface="Corbel" panose="020B0503020204020204" pitchFamily="34" charset="0"/>
                        </a:rPr>
                        <a:t>Performance Indicator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Estimated 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gridSpan="3">
                  <a:txBody>
                    <a:bodyPr/>
                    <a:lstStyle/>
                    <a:p>
                      <a:pPr algn="l" fontAlgn="t"/>
                      <a:r>
                        <a:rPr lang="en-ZA" sz="1200" b="1" i="0" u="none" strike="noStrike">
                          <a:solidFill>
                            <a:srgbClr val="000000"/>
                          </a:solidFill>
                          <a:effectLst/>
                          <a:latin typeface="Corbel" panose="020B0503020204020204" pitchFamily="34" charset="0"/>
                        </a:rPr>
                        <a:t>Medium - term targets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94739">
                <a:tc vMerge="1">
                  <a:txBody>
                    <a:bodyPr/>
                    <a:lstStyle/>
                    <a:p>
                      <a:pPr algn="l" fontAlgn="t"/>
                      <a:endParaRPr lang="en-ZA" sz="1200" b="0" i="0" u="none" strike="noStrike" dirty="0">
                        <a:solidFill>
                          <a:srgbClr val="000000"/>
                        </a:solidFill>
                        <a:effectLst/>
                        <a:latin typeface="Corbel" panose="020B0503020204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a:txBody>
                    <a:bodyPr/>
                    <a:lstStyle/>
                    <a:p>
                      <a:pPr algn="l" fontAlgn="t"/>
                      <a:r>
                        <a:rPr lang="en-ZA" sz="1200" b="1" i="0" u="none" strike="noStrike">
                          <a:solidFill>
                            <a:srgbClr val="000000"/>
                          </a:solidFill>
                          <a:effectLst/>
                          <a:latin typeface="Corbel" panose="020B0503020204020204" pitchFamily="34" charset="0"/>
                        </a:rPr>
                        <a:t>2014/15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2015/16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2016/17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2017/18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t"/>
                      <a:r>
                        <a:rPr lang="en-ZA" sz="1200" b="1" i="0" u="none" strike="noStrike">
                          <a:solidFill>
                            <a:srgbClr val="000000"/>
                          </a:solidFill>
                          <a:effectLst/>
                          <a:latin typeface="Corbel" panose="020B0503020204020204" pitchFamily="34" charset="0"/>
                        </a:rPr>
                        <a:t>2018/19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xmlns="" val="10001"/>
                  </a:ext>
                </a:extLst>
              </a:tr>
              <a:tr h="352964">
                <a:tc>
                  <a:txBody>
                    <a:bodyPr/>
                    <a:lstStyle/>
                    <a:p>
                      <a:pPr algn="l" fontAlgn="t"/>
                      <a:r>
                        <a:rPr lang="en-ZA" sz="1200" b="0" i="0" u="none" strike="noStrike">
                          <a:solidFill>
                            <a:srgbClr val="000000"/>
                          </a:solidFill>
                          <a:effectLst/>
                          <a:latin typeface="Corbel" panose="020B0503020204020204" pitchFamily="34" charset="0"/>
                        </a:rPr>
                        <a:t>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l" fontAlgn="t"/>
                      <a:r>
                        <a:rPr lang="en-US" sz="1200" b="0" i="0" u="none" strike="noStrike" dirty="0">
                          <a:solidFill>
                            <a:srgbClr val="000000"/>
                          </a:solidFill>
                          <a:effectLst/>
                          <a:latin typeface="Corbel" panose="020B0503020204020204" pitchFamily="34" charset="0"/>
                        </a:rPr>
                        <a:t> Strategic Objective: To ensure the accreditation of entities and projects is undertaken promptly and with the greatest integrity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589557">
                <a:tc>
                  <a:txBody>
                    <a:bodyPr/>
                    <a:lstStyle/>
                    <a:p>
                      <a:pPr algn="l" fontAlgn="t"/>
                      <a:r>
                        <a:rPr lang="en-ZA" sz="1200" b="0" i="0" u="none" strike="noStrike">
                          <a:solidFill>
                            <a:srgbClr val="000000"/>
                          </a:solidFill>
                          <a:effectLst/>
                          <a:latin typeface="Corbel" panose="020B0503020204020204" pitchFamily="34" charset="0"/>
                        </a:rPr>
                        <a:t>5.1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Percentage application of quality standards on accreditation of entities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1" u="none" strike="noStrike">
                          <a:solidFill>
                            <a:srgbClr val="A6A6A6"/>
                          </a:solidFill>
                          <a:effectLst/>
                          <a:latin typeface="Corbel" panose="020B0503020204020204" pitchFamily="34"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1" u="none" strike="noStrike">
                          <a:solidFill>
                            <a:srgbClr val="A6A6A6"/>
                          </a:solidFill>
                          <a:effectLst/>
                          <a:latin typeface="Corbel" panose="020B0503020204020204" pitchFamily="34" charset="0"/>
                        </a:rPr>
                        <a:t>New indicator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Quallity standards on accreditation of entities approved and implemented</a:t>
                      </a:r>
                      <a:br>
                        <a:rPr lang="en-US" sz="1200" b="0" i="0" u="none" strike="noStrike">
                          <a:solidFill>
                            <a:srgbClr val="000000"/>
                          </a:solidFill>
                          <a:effectLst/>
                          <a:latin typeface="Corbel" panose="020B0503020204020204" pitchFamily="34" charset="0"/>
                        </a:rPr>
                      </a:br>
                      <a:r>
                        <a:rPr lang="en-US" sz="1200" b="0" i="0" u="none" strike="noStrike">
                          <a:solidFill>
                            <a:srgbClr val="000000"/>
                          </a:solidFill>
                          <a:effectLst/>
                          <a:latin typeface="Corbel" panose="020B0503020204020204" pitchFamily="34" charset="0"/>
                        </a:rPr>
                        <a:t>90% adherence to quality standards on accreditation of entities</a:t>
                      </a:r>
                      <a:br>
                        <a:rPr lang="en-US" sz="1200" b="0" i="0" u="none" strike="noStrike">
                          <a:solidFill>
                            <a:srgbClr val="000000"/>
                          </a:solidFill>
                          <a:effectLst/>
                          <a:latin typeface="Corbel" panose="020B0503020204020204" pitchFamily="34" charset="0"/>
                        </a:rPr>
                      </a:br>
                      <a:endParaRPr lang="en-US" sz="1200" b="0" i="0" u="none" strike="noStrike">
                        <a:solidFill>
                          <a:srgbClr val="000000"/>
                        </a:solidFill>
                        <a:effectLst/>
                        <a:latin typeface="Corbel" panose="020B0503020204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90% adherence to quality standards on accreditation of entities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90% adherence to quality standards on accreditation of entities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618768">
                <a:tc>
                  <a:txBody>
                    <a:bodyPr/>
                    <a:lstStyle/>
                    <a:p>
                      <a:pPr algn="l" fontAlgn="t"/>
                      <a:r>
                        <a:rPr lang="en-ZA" sz="1200" b="0" i="0" u="none" strike="noStrike">
                          <a:solidFill>
                            <a:srgbClr val="000000"/>
                          </a:solidFill>
                          <a:effectLst/>
                          <a:latin typeface="Corbel" panose="020B0503020204020204" pitchFamily="34" charset="0"/>
                        </a:rPr>
                        <a:t>5.2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Percentage application of standards on accreditation of projects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1" u="none" strike="noStrike">
                          <a:solidFill>
                            <a:srgbClr val="A6A6A6"/>
                          </a:solidFill>
                          <a:effectLst/>
                          <a:latin typeface="Corbel" panose="020B0503020204020204" pitchFamily="34"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1" u="none" strike="noStrike">
                          <a:solidFill>
                            <a:srgbClr val="A6A6A6"/>
                          </a:solidFill>
                          <a:effectLst/>
                          <a:latin typeface="Corbel" panose="020B0503020204020204" pitchFamily="34" charset="0"/>
                        </a:rPr>
                        <a:t>New indicator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Quality standards on accreditation of projects approved and implemented</a:t>
                      </a:r>
                      <a:br>
                        <a:rPr lang="en-US" sz="1200" b="0" i="0" u="none" strike="noStrike">
                          <a:solidFill>
                            <a:srgbClr val="000000"/>
                          </a:solidFill>
                          <a:effectLst/>
                          <a:latin typeface="Corbel" panose="020B0503020204020204" pitchFamily="34" charset="0"/>
                        </a:rPr>
                      </a:br>
                      <a:r>
                        <a:rPr lang="en-US" sz="1200" b="0" i="0" u="none" strike="noStrike">
                          <a:solidFill>
                            <a:srgbClr val="000000"/>
                          </a:solidFill>
                          <a:effectLst/>
                          <a:latin typeface="Corbel" panose="020B0503020204020204" pitchFamily="34" charset="0"/>
                        </a:rPr>
                        <a:t>90% adherence to quality standards on accreditation of entities</a:t>
                      </a:r>
                      <a:br>
                        <a:rPr lang="en-US" sz="1200" b="0" i="0" u="none" strike="noStrike">
                          <a:solidFill>
                            <a:srgbClr val="000000"/>
                          </a:solidFill>
                          <a:effectLst/>
                          <a:latin typeface="Corbel" panose="020B0503020204020204" pitchFamily="34" charset="0"/>
                        </a:rPr>
                      </a:br>
                      <a:endParaRPr lang="en-US" sz="1200" b="0" i="0" u="none" strike="noStrike">
                        <a:solidFill>
                          <a:srgbClr val="000000"/>
                        </a:solidFill>
                        <a:effectLst/>
                        <a:latin typeface="Corbel" panose="020B0503020204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90% adherence to quality standards on accreditation of projects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orbel" panose="020B0503020204020204" pitchFamily="34" charset="0"/>
                        </a:rPr>
                        <a:t>90% adherence to quality standards on accreditation of projects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6894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49" y="-30707"/>
            <a:ext cx="8229600" cy="1143000"/>
          </a:xfrm>
        </p:spPr>
        <p:txBody>
          <a:bodyPr/>
          <a:lstStyle/>
          <a:p>
            <a:r>
              <a:rPr lang="en-ZA" dirty="0"/>
              <a:t>APP 2016/17</a:t>
            </a:r>
            <a:br>
              <a:rPr lang="en-ZA" dirty="0"/>
            </a:br>
            <a:r>
              <a:rPr lang="en-ZA" dirty="0"/>
              <a:t>Accreditation Programme – Quarterly Targets</a:t>
            </a:r>
          </a:p>
        </p:txBody>
      </p:sp>
      <p:sp>
        <p:nvSpPr>
          <p:cNvPr id="4" name="Slide Number Placeholder 3"/>
          <p:cNvSpPr>
            <a:spLocks noGrp="1"/>
          </p:cNvSpPr>
          <p:nvPr>
            <p:ph type="sldNum" sz="quarter" idx="12"/>
          </p:nvPr>
        </p:nvSpPr>
        <p:spPr/>
        <p:txBody>
          <a:bodyPr/>
          <a:lstStyle/>
          <a:p>
            <a:fld id="{17BD8DD0-C587-4865-AB08-0C7D86E2805E}" type="slidenum">
              <a:rPr lang="en-US" smtClean="0"/>
              <a:pPr/>
              <a:t>34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7741453"/>
              </p:ext>
            </p:extLst>
          </p:nvPr>
        </p:nvGraphicFramePr>
        <p:xfrm>
          <a:off x="385764" y="1219200"/>
          <a:ext cx="8229598" cy="4858398"/>
        </p:xfrm>
        <a:graphic>
          <a:graphicData uri="http://schemas.openxmlformats.org/drawingml/2006/table">
            <a:tbl>
              <a:tblPr/>
              <a:tblGrid>
                <a:gridCol w="261752">
                  <a:extLst>
                    <a:ext uri="{9D8B030D-6E8A-4147-A177-3AD203B41FA5}">
                      <a16:colId xmlns:a16="http://schemas.microsoft.com/office/drawing/2014/main" xmlns="" val="20000"/>
                    </a:ext>
                  </a:extLst>
                </a:gridCol>
                <a:gridCol w="1844726">
                  <a:extLst>
                    <a:ext uri="{9D8B030D-6E8A-4147-A177-3AD203B41FA5}">
                      <a16:colId xmlns:a16="http://schemas.microsoft.com/office/drawing/2014/main" xmlns="" val="20001"/>
                    </a:ext>
                  </a:extLst>
                </a:gridCol>
                <a:gridCol w="850693">
                  <a:extLst>
                    <a:ext uri="{9D8B030D-6E8A-4147-A177-3AD203B41FA5}">
                      <a16:colId xmlns:a16="http://schemas.microsoft.com/office/drawing/2014/main" xmlns="" val="20002"/>
                    </a:ext>
                  </a:extLst>
                </a:gridCol>
                <a:gridCol w="1084400">
                  <a:extLst>
                    <a:ext uri="{9D8B030D-6E8A-4147-A177-3AD203B41FA5}">
                      <a16:colId xmlns:a16="http://schemas.microsoft.com/office/drawing/2014/main" xmlns="" val="20003"/>
                    </a:ext>
                  </a:extLst>
                </a:gridCol>
                <a:gridCol w="1084400">
                  <a:extLst>
                    <a:ext uri="{9D8B030D-6E8A-4147-A177-3AD203B41FA5}">
                      <a16:colId xmlns:a16="http://schemas.microsoft.com/office/drawing/2014/main" xmlns="" val="20004"/>
                    </a:ext>
                  </a:extLst>
                </a:gridCol>
                <a:gridCol w="1022078">
                  <a:extLst>
                    <a:ext uri="{9D8B030D-6E8A-4147-A177-3AD203B41FA5}">
                      <a16:colId xmlns:a16="http://schemas.microsoft.com/office/drawing/2014/main" xmlns="" val="20005"/>
                    </a:ext>
                  </a:extLst>
                </a:gridCol>
                <a:gridCol w="1059471">
                  <a:extLst>
                    <a:ext uri="{9D8B030D-6E8A-4147-A177-3AD203B41FA5}">
                      <a16:colId xmlns:a16="http://schemas.microsoft.com/office/drawing/2014/main" xmlns="" val="20006"/>
                    </a:ext>
                  </a:extLst>
                </a:gridCol>
                <a:gridCol w="1022078">
                  <a:extLst>
                    <a:ext uri="{9D8B030D-6E8A-4147-A177-3AD203B41FA5}">
                      <a16:colId xmlns:a16="http://schemas.microsoft.com/office/drawing/2014/main" xmlns="" val="20007"/>
                    </a:ext>
                  </a:extLst>
                </a:gridCol>
              </a:tblGrid>
              <a:tr h="450574">
                <a:tc>
                  <a:txBody>
                    <a:bodyPr/>
                    <a:lstStyle/>
                    <a:p>
                      <a:pPr algn="l" fontAlgn="t"/>
                      <a:endParaRPr lang="en-ZA" sz="1200" b="0" i="0" u="none" strike="noStrike">
                        <a:solidFill>
                          <a:srgbClr val="000000"/>
                        </a:solidFill>
                        <a:effectLst/>
                        <a:latin typeface="Corbel" panose="020B0503020204020204" pitchFamily="34" charset="0"/>
                      </a:endParaRP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3F3F3F"/>
                          </a:solidFill>
                          <a:effectLst/>
                          <a:latin typeface="Corbel" panose="020B0503020204020204" pitchFamily="34" charset="0"/>
                        </a:rPr>
                        <a:t>Performance Indicator</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3F3F3F"/>
                          </a:solidFill>
                          <a:effectLst/>
                          <a:latin typeface="Corbel" panose="020B0503020204020204" pitchFamily="34" charset="0"/>
                        </a:rPr>
                        <a:t>Reporting Period</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3F3F3F"/>
                          </a:solidFill>
                          <a:effectLst/>
                          <a:latin typeface="Corbel" panose="020B0503020204020204" pitchFamily="34" charset="0"/>
                        </a:rPr>
                        <a:t>Annual target 2016/17</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3F3F3F"/>
                          </a:solidFill>
                          <a:effectLst/>
                          <a:latin typeface="Corbel" panose="020B0503020204020204" pitchFamily="34" charset="0"/>
                        </a:rPr>
                        <a:t>Q1</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3F3F3F"/>
                          </a:solidFill>
                          <a:effectLst/>
                          <a:latin typeface="Corbel" panose="020B0503020204020204" pitchFamily="34" charset="0"/>
                        </a:rPr>
                        <a:t>Q2</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3F3F3F"/>
                          </a:solidFill>
                          <a:effectLst/>
                          <a:latin typeface="Corbel" panose="020B0503020204020204" pitchFamily="34" charset="0"/>
                        </a:rPr>
                        <a:t>Q3</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1" i="0" u="none" strike="noStrike">
                          <a:solidFill>
                            <a:srgbClr val="3F3F3F"/>
                          </a:solidFill>
                          <a:effectLst/>
                          <a:latin typeface="Corbel" panose="020B0503020204020204" pitchFamily="34" charset="0"/>
                        </a:rPr>
                        <a:t>Q4</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908313">
                <a:tc>
                  <a:txBody>
                    <a:bodyPr/>
                    <a:lstStyle/>
                    <a:p>
                      <a:pPr algn="l" fontAlgn="t"/>
                      <a:r>
                        <a:rPr lang="en-ZA" sz="1200" b="0" i="0" u="none" strike="noStrike">
                          <a:solidFill>
                            <a:srgbClr val="000000"/>
                          </a:solidFill>
                          <a:effectLst/>
                          <a:latin typeface="Corbel" panose="020B0503020204020204" pitchFamily="34" charset="0"/>
                        </a:rPr>
                        <a:t>5.1</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Percentage application of quality standards on accreditation of entities</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Quarterly</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Quallity standards on accreditation of entities approved and implemented</a:t>
                      </a:r>
                      <a:br>
                        <a:rPr lang="en-US" sz="1200" b="0" i="0" u="none" strike="noStrike">
                          <a:solidFill>
                            <a:srgbClr val="000000"/>
                          </a:solidFill>
                          <a:effectLst/>
                          <a:latin typeface="Corbel" panose="020B0503020204020204" pitchFamily="34" charset="0"/>
                        </a:rPr>
                      </a:br>
                      <a:r>
                        <a:rPr lang="en-US" sz="1200" b="0" i="0" u="none" strike="noStrike">
                          <a:solidFill>
                            <a:srgbClr val="000000"/>
                          </a:solidFill>
                          <a:effectLst/>
                          <a:latin typeface="Corbel" panose="020B0503020204020204" pitchFamily="34" charset="0"/>
                        </a:rPr>
                        <a:t>90% adherence to quality standards on accreditation of entities</a:t>
                      </a:r>
                      <a:br>
                        <a:rPr lang="en-US" sz="1200" b="0" i="0" u="none" strike="noStrike">
                          <a:solidFill>
                            <a:srgbClr val="000000"/>
                          </a:solidFill>
                          <a:effectLst/>
                          <a:latin typeface="Corbel" panose="020B0503020204020204" pitchFamily="34" charset="0"/>
                        </a:rPr>
                      </a:br>
                      <a:endParaRPr lang="en-US" sz="1200" b="0" i="0" u="none" strike="noStrike">
                        <a:solidFill>
                          <a:srgbClr val="000000"/>
                        </a:solidFill>
                        <a:effectLst/>
                        <a:latin typeface="Corbel" panose="020B0503020204020204" pitchFamily="34" charset="0"/>
                      </a:endParaRP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Accreditation standards approved</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Accreditation standards implemented</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90% adherence to quality standards on accreditation of entities</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90% adherence to quality standards on accreditation of entities</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908313">
                <a:tc>
                  <a:txBody>
                    <a:bodyPr/>
                    <a:lstStyle/>
                    <a:p>
                      <a:pPr algn="l" fontAlgn="t"/>
                      <a:r>
                        <a:rPr lang="en-ZA" sz="1200" b="0" i="0" u="none" strike="noStrike">
                          <a:solidFill>
                            <a:srgbClr val="000000"/>
                          </a:solidFill>
                          <a:effectLst/>
                          <a:latin typeface="Corbel" panose="020B0503020204020204" pitchFamily="34" charset="0"/>
                        </a:rPr>
                        <a:t>5.2</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Percentage application of standards on accreditation of projects</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Quarterly</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Quality standards on accreditation of projects approved and implemented</a:t>
                      </a:r>
                      <a:br>
                        <a:rPr lang="en-US" sz="1200" b="0" i="0" u="none" strike="noStrike">
                          <a:solidFill>
                            <a:srgbClr val="000000"/>
                          </a:solidFill>
                          <a:effectLst/>
                          <a:latin typeface="Corbel" panose="020B0503020204020204" pitchFamily="34" charset="0"/>
                        </a:rPr>
                      </a:br>
                      <a:r>
                        <a:rPr lang="en-US" sz="1200" b="0" i="0" u="none" strike="noStrike">
                          <a:solidFill>
                            <a:srgbClr val="000000"/>
                          </a:solidFill>
                          <a:effectLst/>
                          <a:latin typeface="Corbel" panose="020B0503020204020204" pitchFamily="34" charset="0"/>
                        </a:rPr>
                        <a:t>90% adherence to quality standards on accreditation of entities</a:t>
                      </a:r>
                      <a:br>
                        <a:rPr lang="en-US" sz="1200" b="0" i="0" u="none" strike="noStrike">
                          <a:solidFill>
                            <a:srgbClr val="000000"/>
                          </a:solidFill>
                          <a:effectLst/>
                          <a:latin typeface="Corbel" panose="020B0503020204020204" pitchFamily="34" charset="0"/>
                        </a:rPr>
                      </a:br>
                      <a:endParaRPr lang="en-US" sz="1200" b="0" i="0" u="none" strike="noStrike">
                        <a:solidFill>
                          <a:srgbClr val="000000"/>
                        </a:solidFill>
                        <a:effectLst/>
                        <a:latin typeface="Corbel" panose="020B0503020204020204" pitchFamily="34" charset="0"/>
                      </a:endParaRP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Accreditation standards approved</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Corbel" panose="020B0503020204020204" pitchFamily="34" charset="0"/>
                        </a:rPr>
                        <a:t>Accreditation standards implemented</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orbel" panose="020B0503020204020204" pitchFamily="34" charset="0"/>
                        </a:rPr>
                        <a:t>90% adherence to quality standards on accreditation of projects</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orbel" panose="020B0503020204020204" pitchFamily="34" charset="0"/>
                        </a:rPr>
                        <a:t>90% adherence to quality standards on accreditation of projects</a:t>
                      </a:r>
                    </a:p>
                  </a:txBody>
                  <a:tcPr marL="9352" marR="9352" marT="93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925589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57400" y="1752600"/>
            <a:ext cx="4876800" cy="1362075"/>
          </a:xfrm>
        </p:spPr>
        <p:txBody>
          <a:bodyPr/>
          <a:lstStyle/>
          <a:p>
            <a:pPr algn="ctr"/>
            <a:r>
              <a:rPr lang="en-ZA" b="0" dirty="0"/>
              <a:t>THANK YOU</a:t>
            </a:r>
          </a:p>
        </p:txBody>
      </p:sp>
      <p:sp>
        <p:nvSpPr>
          <p:cNvPr id="7" name="Slide Number Placeholder 6"/>
          <p:cNvSpPr>
            <a:spLocks noGrp="1"/>
          </p:cNvSpPr>
          <p:nvPr>
            <p:ph type="sldNum" sz="quarter" idx="12"/>
          </p:nvPr>
        </p:nvSpPr>
        <p:spPr/>
        <p:txBody>
          <a:bodyPr/>
          <a:lstStyle/>
          <a:p>
            <a:fld id="{17BD8DD0-C587-4865-AB08-0C7D86E2805E}" type="slidenum">
              <a:rPr lang="en-US" smtClean="0"/>
              <a:pPr/>
              <a:t>35</a:t>
            </a:fld>
            <a:endParaRPr lang="en-US" dirty="0"/>
          </a:p>
        </p:txBody>
      </p:sp>
    </p:spTree>
    <p:extLst>
      <p:ext uri="{BB962C8B-B14F-4D97-AF65-F5344CB8AC3E}">
        <p14:creationId xmlns:p14="http://schemas.microsoft.com/office/powerpoint/2010/main" val="65489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279" y="-29269"/>
            <a:ext cx="8229600" cy="1143000"/>
          </a:xfrm>
        </p:spPr>
        <p:txBody>
          <a:bodyPr>
            <a:normAutofit/>
          </a:bodyPr>
          <a:lstStyle/>
          <a:p>
            <a:r>
              <a:rPr lang="en-ZA" dirty="0"/>
              <a:t>State of Housing in South Africa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46393"/>
            <a:ext cx="8229600" cy="3622061"/>
          </a:xfrm>
        </p:spPr>
      </p:pic>
      <p:sp>
        <p:nvSpPr>
          <p:cNvPr id="4" name="Slide Number Placeholder 3"/>
          <p:cNvSpPr>
            <a:spLocks noGrp="1"/>
          </p:cNvSpPr>
          <p:nvPr>
            <p:ph type="sldNum" sz="quarter" idx="12"/>
          </p:nvPr>
        </p:nvSpPr>
        <p:spPr/>
        <p:txBody>
          <a:bodyPr/>
          <a:lstStyle/>
          <a:p>
            <a:fld id="{17BD8DD0-C587-4865-AB08-0C7D86E2805E}" type="slidenum">
              <a:rPr lang="en-US" smtClean="0"/>
              <a:pPr/>
              <a:t>4</a:t>
            </a:fld>
            <a:endParaRPr lang="en-US"/>
          </a:p>
        </p:txBody>
      </p:sp>
      <p:sp>
        <p:nvSpPr>
          <p:cNvPr id="6" name="TextBox 5"/>
          <p:cNvSpPr txBox="1"/>
          <p:nvPr/>
        </p:nvSpPr>
        <p:spPr>
          <a:xfrm>
            <a:off x="504825" y="5597029"/>
            <a:ext cx="7191375" cy="461665"/>
          </a:xfrm>
          <a:prstGeom prst="rect">
            <a:avLst/>
          </a:prstGeom>
          <a:noFill/>
        </p:spPr>
        <p:txBody>
          <a:bodyPr wrap="square" rtlCol="0">
            <a:spAutoFit/>
          </a:bodyPr>
          <a:lstStyle/>
          <a:p>
            <a:r>
              <a:rPr lang="en-ZA" sz="1200" dirty="0">
                <a:latin typeface="+mj-lt"/>
              </a:rPr>
              <a:t>National Department of Human Settlements Strategic Plan 2014 – 2019</a:t>
            </a:r>
          </a:p>
          <a:p>
            <a:r>
              <a:rPr lang="en-ZA" sz="1200" dirty="0">
                <a:latin typeface="+mj-lt"/>
              </a:rPr>
              <a:t>Census 2011 data</a:t>
            </a:r>
          </a:p>
        </p:txBody>
      </p:sp>
      <p:sp>
        <p:nvSpPr>
          <p:cNvPr id="7" name="TextBox 6"/>
          <p:cNvSpPr txBox="1"/>
          <p:nvPr/>
        </p:nvSpPr>
        <p:spPr>
          <a:xfrm>
            <a:off x="457200" y="914400"/>
            <a:ext cx="8191500" cy="923330"/>
          </a:xfrm>
          <a:prstGeom prst="rect">
            <a:avLst/>
          </a:prstGeom>
          <a:noFill/>
        </p:spPr>
        <p:txBody>
          <a:bodyPr wrap="square" rtlCol="0">
            <a:spAutoFit/>
          </a:bodyPr>
          <a:lstStyle/>
          <a:p>
            <a:pPr marL="285750" indent="-285750">
              <a:buFont typeface="Arial" panose="020B0604020202020204" pitchFamily="34" charset="0"/>
              <a:buChar char="•"/>
            </a:pPr>
            <a:r>
              <a:rPr lang="en-ZA" dirty="0">
                <a:latin typeface="+mj-lt"/>
              </a:rPr>
              <a:t>1.25 million households live in informal settlements</a:t>
            </a:r>
          </a:p>
          <a:p>
            <a:pPr marL="285750" indent="-285750">
              <a:buFont typeface="Arial" panose="020B0604020202020204" pitchFamily="34" charset="0"/>
              <a:buChar char="•"/>
            </a:pPr>
            <a:r>
              <a:rPr lang="en-ZA" dirty="0">
                <a:latin typeface="+mj-lt"/>
              </a:rPr>
              <a:t>700,000 households live in backyard rentals</a:t>
            </a:r>
          </a:p>
          <a:p>
            <a:pPr marL="285750" indent="-285750">
              <a:buFont typeface="Arial" panose="020B0604020202020204" pitchFamily="34" charset="0"/>
              <a:buChar char="•"/>
            </a:pPr>
            <a:r>
              <a:rPr lang="en-ZA" dirty="0">
                <a:latin typeface="+mj-lt"/>
              </a:rPr>
              <a:t>1.1 million households live in traditional dwellings</a:t>
            </a:r>
          </a:p>
        </p:txBody>
      </p:sp>
    </p:spTree>
    <p:extLst>
      <p:ext uri="{BB962C8B-B14F-4D97-AF65-F5344CB8AC3E}">
        <p14:creationId xmlns:p14="http://schemas.microsoft.com/office/powerpoint/2010/main" val="2171075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0"/>
            <a:ext cx="8229600" cy="685800"/>
          </a:xfrm>
        </p:spPr>
        <p:txBody>
          <a:bodyPr/>
          <a:lstStyle/>
          <a:p>
            <a:r>
              <a:rPr lang="en-ZA" dirty="0"/>
              <a:t>Situational Analysis</a:t>
            </a:r>
          </a:p>
        </p:txBody>
      </p:sp>
      <p:sp>
        <p:nvSpPr>
          <p:cNvPr id="4" name="Slide Number Placeholder 3"/>
          <p:cNvSpPr>
            <a:spLocks noGrp="1"/>
          </p:cNvSpPr>
          <p:nvPr>
            <p:ph type="sldNum" sz="quarter" idx="12"/>
          </p:nvPr>
        </p:nvSpPr>
        <p:spPr/>
        <p:txBody>
          <a:bodyPr/>
          <a:lstStyle/>
          <a:p>
            <a:fld id="{17BD8DD0-C587-4865-AB08-0C7D86E2805E}" type="slidenum">
              <a:rPr lang="en-US" smtClean="0"/>
              <a:pPr/>
              <a:t>5</a:t>
            </a:fld>
            <a:endParaRPr lang="en-US" dirty="0"/>
          </a:p>
        </p:txBody>
      </p:sp>
      <p:graphicFrame>
        <p:nvGraphicFramePr>
          <p:cNvPr id="3" name="Diagram 2"/>
          <p:cNvGraphicFramePr/>
          <p:nvPr>
            <p:extLst>
              <p:ext uri="{D42A27DB-BD31-4B8C-83A1-F6EECF244321}">
                <p14:modId xmlns:p14="http://schemas.microsoft.com/office/powerpoint/2010/main" val="2149491493"/>
              </p:ext>
            </p:extLst>
          </p:nvPr>
        </p:nvGraphicFramePr>
        <p:xfrm>
          <a:off x="304801" y="685801"/>
          <a:ext cx="8610600" cy="5738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8765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279" y="0"/>
            <a:ext cx="7010400" cy="580231"/>
          </a:xfrm>
        </p:spPr>
        <p:txBody>
          <a:bodyPr>
            <a:normAutofit/>
          </a:bodyPr>
          <a:lstStyle/>
          <a:p>
            <a:r>
              <a:rPr lang="en-ZA" dirty="0"/>
              <a:t>Social Housing Actors’ Roles and Responsibilities</a:t>
            </a:r>
          </a:p>
        </p:txBody>
      </p:sp>
      <p:sp>
        <p:nvSpPr>
          <p:cNvPr id="4" name="Slide Number Placeholder 3"/>
          <p:cNvSpPr>
            <a:spLocks noGrp="1"/>
          </p:cNvSpPr>
          <p:nvPr>
            <p:ph type="sldNum" sz="quarter" idx="12"/>
          </p:nvPr>
        </p:nvSpPr>
        <p:spPr/>
        <p:txBody>
          <a:bodyPr/>
          <a:lstStyle/>
          <a:p>
            <a:fld id="{17BD8DD0-C587-4865-AB08-0C7D86E2805E}" type="slidenum">
              <a:rPr lang="en-US" smtClean="0"/>
              <a:pPr/>
              <a:t>6</a:t>
            </a:fld>
            <a:endParaRPr lang="en-US"/>
          </a:p>
        </p:txBody>
      </p:sp>
      <p:graphicFrame>
        <p:nvGraphicFramePr>
          <p:cNvPr id="3" name="Table 2"/>
          <p:cNvGraphicFramePr>
            <a:graphicFrameLocks noGrp="1"/>
          </p:cNvGraphicFramePr>
          <p:nvPr>
            <p:extLst/>
          </p:nvPr>
        </p:nvGraphicFramePr>
        <p:xfrm>
          <a:off x="104275" y="760154"/>
          <a:ext cx="9001626" cy="5273040"/>
        </p:xfrm>
        <a:graphic>
          <a:graphicData uri="http://schemas.openxmlformats.org/drawingml/2006/table">
            <a:tbl>
              <a:tblPr>
                <a:tableStyleId>{5C22544A-7EE6-4342-B048-85BDC9FD1C3A}</a:tableStyleId>
              </a:tblPr>
              <a:tblGrid>
                <a:gridCol w="1101464">
                  <a:extLst>
                    <a:ext uri="{9D8B030D-6E8A-4147-A177-3AD203B41FA5}">
                      <a16:colId xmlns:a16="http://schemas.microsoft.com/office/drawing/2014/main" xmlns="" val="20000"/>
                    </a:ext>
                  </a:extLst>
                </a:gridCol>
                <a:gridCol w="3874118">
                  <a:extLst>
                    <a:ext uri="{9D8B030D-6E8A-4147-A177-3AD203B41FA5}">
                      <a16:colId xmlns:a16="http://schemas.microsoft.com/office/drawing/2014/main" xmlns="" val="20001"/>
                    </a:ext>
                  </a:extLst>
                </a:gridCol>
                <a:gridCol w="1291373">
                  <a:extLst>
                    <a:ext uri="{9D8B030D-6E8A-4147-A177-3AD203B41FA5}">
                      <a16:colId xmlns:a16="http://schemas.microsoft.com/office/drawing/2014/main" xmlns="" val="20002"/>
                    </a:ext>
                  </a:extLst>
                </a:gridCol>
                <a:gridCol w="2734671">
                  <a:extLst>
                    <a:ext uri="{9D8B030D-6E8A-4147-A177-3AD203B41FA5}">
                      <a16:colId xmlns:a16="http://schemas.microsoft.com/office/drawing/2014/main" xmlns="" val="20003"/>
                    </a:ext>
                  </a:extLst>
                </a:gridCol>
              </a:tblGrid>
              <a:tr h="916246">
                <a:tc>
                  <a:txBody>
                    <a:bodyPr/>
                    <a:lstStyle/>
                    <a:p>
                      <a:r>
                        <a:rPr lang="en-ZA" sz="1400" dirty="0"/>
                        <a:t>National Government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ZA" sz="1400" kern="1200" dirty="0">
                          <a:solidFill>
                            <a:schemeClr val="dk1"/>
                          </a:solidFill>
                          <a:latin typeface="+mn-lt"/>
                          <a:ea typeface="+mn-ea"/>
                          <a:cs typeface="+mn-cs"/>
                        </a:rPr>
                        <a:t>Enabling policy</a:t>
                      </a:r>
                    </a:p>
                    <a:p>
                      <a:pPr lvl="0"/>
                      <a:r>
                        <a:rPr lang="en-ZA" sz="1400" kern="1200" dirty="0">
                          <a:solidFill>
                            <a:schemeClr val="dk1"/>
                          </a:solidFill>
                          <a:latin typeface="+mn-lt"/>
                          <a:ea typeface="+mn-ea"/>
                          <a:cs typeface="+mn-cs"/>
                        </a:rPr>
                        <a:t>Funding</a:t>
                      </a:r>
                    </a:p>
                    <a:p>
                      <a:pPr lvl="0"/>
                      <a:r>
                        <a:rPr lang="en-ZA" sz="1400" kern="1200" dirty="0">
                          <a:solidFill>
                            <a:schemeClr val="dk1"/>
                          </a:solidFill>
                          <a:latin typeface="+mn-lt"/>
                          <a:ea typeface="+mn-ea"/>
                          <a:cs typeface="+mn-cs"/>
                        </a:rPr>
                        <a:t>Designate restructuring zones (RZ)</a:t>
                      </a:r>
                    </a:p>
                    <a:p>
                      <a:pPr lvl="0"/>
                      <a:r>
                        <a:rPr lang="en-ZA" sz="1400" kern="1200" dirty="0">
                          <a:solidFill>
                            <a:schemeClr val="dk1"/>
                          </a:solidFill>
                          <a:latin typeface="+mn-lt"/>
                          <a:ea typeface="+mn-ea"/>
                          <a:cs typeface="+mn-cs"/>
                        </a:rPr>
                        <a:t>Monitor the SHRA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a:t>Province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ZA" sz="1400" kern="1200" dirty="0">
                          <a:solidFill>
                            <a:schemeClr val="dk1"/>
                          </a:solidFill>
                          <a:latin typeface="+mn-lt"/>
                          <a:ea typeface="+mn-ea"/>
                          <a:cs typeface="+mn-cs"/>
                        </a:rPr>
                        <a:t>Provincial social housing strategies</a:t>
                      </a:r>
                      <a:endParaRPr lang="en-ZA" sz="1400" dirty="0"/>
                    </a:p>
                    <a:p>
                      <a:pPr lvl="0"/>
                      <a:r>
                        <a:rPr lang="en-ZA" sz="1400" kern="1200" dirty="0">
                          <a:solidFill>
                            <a:schemeClr val="dk1"/>
                          </a:solidFill>
                          <a:latin typeface="+mn-lt"/>
                          <a:ea typeface="+mn-ea"/>
                          <a:cs typeface="+mn-cs"/>
                        </a:rPr>
                        <a:t>Project prioritisation</a:t>
                      </a:r>
                    </a:p>
                    <a:p>
                      <a:pPr lvl="0"/>
                      <a:r>
                        <a:rPr lang="en-ZA" sz="1400" kern="1200" dirty="0">
                          <a:solidFill>
                            <a:schemeClr val="dk1"/>
                          </a:solidFill>
                          <a:latin typeface="+mn-lt"/>
                          <a:ea typeface="+mn-ea"/>
                          <a:cs typeface="+mn-cs"/>
                        </a:rPr>
                        <a:t>Disburse institutional subsidy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308066">
                <a:tc>
                  <a:txBody>
                    <a:bodyPr/>
                    <a:lstStyle/>
                    <a:p>
                      <a:r>
                        <a:rPr lang="en-ZA" sz="1400" dirty="0"/>
                        <a:t>SHRA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ZA" sz="1400" kern="1200" dirty="0">
                          <a:solidFill>
                            <a:schemeClr val="dk1"/>
                          </a:solidFill>
                          <a:latin typeface="+mn-lt"/>
                          <a:ea typeface="+mn-ea"/>
                          <a:cs typeface="+mn-cs"/>
                        </a:rPr>
                        <a:t>Promote the growth of the social housing sector</a:t>
                      </a:r>
                    </a:p>
                    <a:p>
                      <a:pPr lvl="0"/>
                      <a:r>
                        <a:rPr lang="en-ZA" sz="1400" kern="1200" dirty="0">
                          <a:solidFill>
                            <a:schemeClr val="dk1"/>
                          </a:solidFill>
                          <a:latin typeface="+mn-lt"/>
                          <a:ea typeface="+mn-ea"/>
                          <a:cs typeface="+mn-cs"/>
                        </a:rPr>
                        <a:t>Facilitate national social housing programmes</a:t>
                      </a:r>
                    </a:p>
                    <a:p>
                      <a:pPr lvl="0"/>
                      <a:r>
                        <a:rPr lang="en-ZA" sz="1400" kern="1200" dirty="0">
                          <a:solidFill>
                            <a:schemeClr val="dk1"/>
                          </a:solidFill>
                          <a:latin typeface="+mn-lt"/>
                          <a:ea typeface="+mn-ea"/>
                          <a:cs typeface="+mn-cs"/>
                        </a:rPr>
                        <a:t>Advise the Minister on the social housing sector</a:t>
                      </a:r>
                    </a:p>
                    <a:p>
                      <a:pPr lvl="0"/>
                      <a:r>
                        <a:rPr lang="en-ZA" sz="1400" kern="1200" dirty="0">
                          <a:solidFill>
                            <a:schemeClr val="dk1"/>
                          </a:solidFill>
                          <a:latin typeface="+mn-lt"/>
                          <a:ea typeface="+mn-ea"/>
                          <a:cs typeface="+mn-cs"/>
                        </a:rPr>
                        <a:t>Provide best practice and research</a:t>
                      </a:r>
                    </a:p>
                    <a:p>
                      <a:pPr lvl="0"/>
                      <a:r>
                        <a:rPr lang="en-ZA" sz="1400" kern="1200" dirty="0">
                          <a:solidFill>
                            <a:schemeClr val="dk1"/>
                          </a:solidFill>
                          <a:latin typeface="+mn-lt"/>
                          <a:ea typeface="+mn-ea"/>
                          <a:cs typeface="+mn-cs"/>
                        </a:rPr>
                        <a:t>Accredit SHIs</a:t>
                      </a:r>
                    </a:p>
                    <a:p>
                      <a:pPr lvl="0"/>
                      <a:r>
                        <a:rPr lang="en-ZA" sz="1400" kern="1200" dirty="0">
                          <a:solidFill>
                            <a:schemeClr val="dk1"/>
                          </a:solidFill>
                          <a:latin typeface="+mn-lt"/>
                          <a:ea typeface="+mn-ea"/>
                          <a:cs typeface="+mn-cs"/>
                        </a:rPr>
                        <a:t>Agreements with SHIs and ODAs</a:t>
                      </a:r>
                    </a:p>
                    <a:p>
                      <a:pPr lvl="0"/>
                      <a:r>
                        <a:rPr lang="en-ZA" sz="1400" kern="1200" dirty="0">
                          <a:solidFill>
                            <a:schemeClr val="dk1"/>
                          </a:solidFill>
                          <a:latin typeface="+mn-lt"/>
                          <a:ea typeface="+mn-ea"/>
                          <a:cs typeface="+mn-cs"/>
                        </a:rPr>
                        <a:t>Compliance monitoring</a:t>
                      </a:r>
                    </a:p>
                    <a:p>
                      <a:pPr lvl="0"/>
                      <a:r>
                        <a:rPr lang="en-ZA" sz="1400" dirty="0"/>
                        <a:t>Prepare an annual Social Housing Investment Plan</a:t>
                      </a:r>
                      <a:endParaRPr lang="en-ZA" sz="1400" kern="1200" dirty="0">
                        <a:solidFill>
                          <a:schemeClr val="dk1"/>
                        </a:solidFill>
                        <a:latin typeface="+mn-lt"/>
                        <a:ea typeface="+mn-ea"/>
                        <a:cs typeface="+mn-cs"/>
                      </a:endParaRPr>
                    </a:p>
                    <a:p>
                      <a:pPr lvl="0"/>
                      <a:r>
                        <a:rPr lang="en-ZA" sz="1400" dirty="0"/>
                        <a:t>Prepare an annual Social Housing Regulatory Plan</a:t>
                      </a:r>
                    </a:p>
                    <a:p>
                      <a:pPr lvl="0"/>
                      <a:r>
                        <a:rPr lang="en-ZA" sz="1400" dirty="0"/>
                        <a:t>Provide financial assistance to SHIs for institutional capacity, accreditation and project viability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a:t>Municipalities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ZA" sz="1400" kern="1200" dirty="0">
                          <a:solidFill>
                            <a:schemeClr val="dk1"/>
                          </a:solidFill>
                          <a:latin typeface="+mn-lt"/>
                          <a:ea typeface="+mn-ea"/>
                          <a:cs typeface="+mn-cs"/>
                        </a:rPr>
                        <a:t>Identify RZs</a:t>
                      </a:r>
                    </a:p>
                    <a:p>
                      <a:pPr lvl="0"/>
                      <a:r>
                        <a:rPr lang="en-ZA" sz="1400" kern="1200" dirty="0">
                          <a:solidFill>
                            <a:schemeClr val="dk1"/>
                          </a:solidFill>
                          <a:latin typeface="+mn-lt"/>
                          <a:ea typeface="+mn-ea"/>
                          <a:cs typeface="+mn-cs"/>
                        </a:rPr>
                        <a:t>Mobilise local SHIs</a:t>
                      </a:r>
                    </a:p>
                    <a:p>
                      <a:pPr lvl="0"/>
                      <a:r>
                        <a:rPr lang="en-ZA" sz="1400" kern="1200" dirty="0">
                          <a:solidFill>
                            <a:schemeClr val="dk1"/>
                          </a:solidFill>
                          <a:latin typeface="+mn-lt"/>
                          <a:ea typeface="+mn-ea"/>
                          <a:cs typeface="+mn-cs"/>
                        </a:rPr>
                        <a:t>Provide land &amp; buildings</a:t>
                      </a:r>
                    </a:p>
                    <a:p>
                      <a:pPr lvl="0"/>
                      <a:r>
                        <a:rPr lang="en-ZA" sz="1400" kern="1200" dirty="0">
                          <a:solidFill>
                            <a:schemeClr val="dk1"/>
                          </a:solidFill>
                          <a:latin typeface="+mn-lt"/>
                          <a:ea typeface="+mn-ea"/>
                          <a:cs typeface="+mn-cs"/>
                        </a:rPr>
                        <a:t>Provide bulk infrastructure and public environs</a:t>
                      </a:r>
                    </a:p>
                    <a:p>
                      <a:pPr lvl="0"/>
                      <a:r>
                        <a:rPr lang="en-ZA" sz="1400" kern="1200" dirty="0">
                          <a:solidFill>
                            <a:schemeClr val="dk1"/>
                          </a:solidFill>
                          <a:latin typeface="+mn-lt"/>
                          <a:ea typeface="+mn-ea"/>
                          <a:cs typeface="+mn-cs"/>
                        </a:rPr>
                        <a:t>Enter into performance agreements on approved projects with SHIs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02559">
                <a:tc>
                  <a:txBody>
                    <a:bodyPr/>
                    <a:lstStyle/>
                    <a:p>
                      <a:r>
                        <a:rPr lang="en-ZA" sz="1400" dirty="0"/>
                        <a:t>NASHO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ZA" sz="1400" kern="1200" dirty="0">
                          <a:solidFill>
                            <a:schemeClr val="dk1"/>
                          </a:solidFill>
                          <a:latin typeface="+mn-lt"/>
                          <a:ea typeface="+mn-ea"/>
                          <a:cs typeface="+mn-cs"/>
                        </a:rPr>
                        <a:t>Best practice for members</a:t>
                      </a:r>
                    </a:p>
                    <a:p>
                      <a:pPr lvl="0"/>
                      <a:r>
                        <a:rPr lang="en-ZA" sz="1400" kern="1200" dirty="0">
                          <a:solidFill>
                            <a:schemeClr val="dk1"/>
                          </a:solidFill>
                          <a:latin typeface="+mn-lt"/>
                          <a:ea typeface="+mn-ea"/>
                          <a:cs typeface="+mn-cs"/>
                        </a:rPr>
                        <a:t>Grow social housing capacity</a:t>
                      </a:r>
                    </a:p>
                    <a:p>
                      <a:pPr lvl="0"/>
                      <a:r>
                        <a:rPr lang="en-ZA" sz="1400" kern="1200" dirty="0">
                          <a:solidFill>
                            <a:schemeClr val="dk1"/>
                          </a:solidFill>
                          <a:latin typeface="+mn-lt"/>
                          <a:ea typeface="+mn-ea"/>
                          <a:cs typeface="+mn-cs"/>
                        </a:rPr>
                        <a:t>Represent member interests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latin typeface="+mn-lt"/>
                          <a:ea typeface="+mn-ea"/>
                          <a:cs typeface="+mn-cs"/>
                        </a:rPr>
                        <a:t>SHIs / PPPs / </a:t>
                      </a:r>
                      <a:r>
                        <a:rPr lang="en-ZA" sz="1400" kern="1200" dirty="0" err="1">
                          <a:solidFill>
                            <a:schemeClr val="dk1"/>
                          </a:solidFill>
                          <a:latin typeface="+mn-lt"/>
                          <a:ea typeface="+mn-ea"/>
                          <a:cs typeface="+mn-cs"/>
                        </a:rPr>
                        <a:t>MoEs</a:t>
                      </a:r>
                      <a:r>
                        <a:rPr lang="en-ZA" sz="1400" kern="1200" dirty="0">
                          <a:solidFill>
                            <a:schemeClr val="dk1"/>
                          </a:solidFill>
                          <a:latin typeface="+mn-lt"/>
                          <a:ea typeface="+mn-ea"/>
                          <a:cs typeface="+mn-cs"/>
                        </a:rPr>
                        <a:t> / Private Sector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ZA" sz="1400" kern="1200" dirty="0">
                          <a:solidFill>
                            <a:schemeClr val="dk1"/>
                          </a:solidFill>
                          <a:latin typeface="+mn-lt"/>
                          <a:ea typeface="+mn-ea"/>
                          <a:cs typeface="+mn-cs"/>
                        </a:rPr>
                        <a:t>Develop and manage housing</a:t>
                      </a:r>
                    </a:p>
                    <a:p>
                      <a:pPr lvl="0"/>
                      <a:r>
                        <a:rPr lang="en-ZA" sz="1400" kern="1200" dirty="0">
                          <a:solidFill>
                            <a:schemeClr val="dk1"/>
                          </a:solidFill>
                          <a:latin typeface="+mn-lt"/>
                          <a:ea typeface="+mn-ea"/>
                          <a:cs typeface="+mn-cs"/>
                        </a:rPr>
                        <a:t>Consult with Municipalities with a view to developing SH stock</a:t>
                      </a:r>
                    </a:p>
                    <a:p>
                      <a:pPr lvl="0"/>
                      <a:r>
                        <a:rPr lang="en-US" sz="1400" kern="1200" dirty="0">
                          <a:solidFill>
                            <a:schemeClr val="dk1"/>
                          </a:solidFill>
                          <a:latin typeface="+mn-lt"/>
                          <a:ea typeface="+mn-ea"/>
                          <a:cs typeface="+mn-cs"/>
                        </a:rPr>
                        <a:t>Compile project proposals within approved restructuring zones</a:t>
                      </a:r>
                      <a:endParaRPr lang="en-ZA"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33546">
                <a:tc gridSpan="2">
                  <a:txBody>
                    <a:bodyPr/>
                    <a:lstStyle/>
                    <a:p>
                      <a:endParaRPr lang="en-ZA"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latin typeface="+mn-lt"/>
                          <a:ea typeface="+mn-ea"/>
                          <a:cs typeface="+mn-cs"/>
                        </a:rPr>
                        <a:t>Financiers (NHFC/Banks/GPF/TUHF)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ZA" sz="1400" dirty="0"/>
                        <a:t>Loan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6866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0"/>
            <a:ext cx="8229600" cy="1143000"/>
          </a:xfrm>
        </p:spPr>
        <p:txBody>
          <a:bodyPr/>
          <a:lstStyle/>
          <a:p>
            <a:r>
              <a:rPr lang="en-ZA" dirty="0"/>
              <a:t>Improvement Areas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7843832"/>
              </p:ext>
            </p:extLst>
          </p:nvPr>
        </p:nvGraphicFramePr>
        <p:xfrm>
          <a:off x="888207" y="1524000"/>
          <a:ext cx="6731794" cy="420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7BD8DD0-C587-4865-AB08-0C7D86E2805E}" type="slidenum">
              <a:rPr lang="en-US" smtClean="0"/>
              <a:pPr/>
              <a:t>7</a:t>
            </a:fld>
            <a:endParaRPr lang="en-US" dirty="0"/>
          </a:p>
        </p:txBody>
      </p:sp>
      <p:sp>
        <p:nvSpPr>
          <p:cNvPr id="3" name="TextBox 2"/>
          <p:cNvSpPr txBox="1"/>
          <p:nvPr/>
        </p:nvSpPr>
        <p:spPr>
          <a:xfrm>
            <a:off x="3124200" y="914400"/>
            <a:ext cx="2514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dirty="0"/>
              <a:t>1.  Stimulate social housing delivery</a:t>
            </a:r>
          </a:p>
        </p:txBody>
      </p:sp>
      <p:sp>
        <p:nvSpPr>
          <p:cNvPr id="6" name="TextBox 5"/>
          <p:cNvSpPr txBox="1"/>
          <p:nvPr/>
        </p:nvSpPr>
        <p:spPr>
          <a:xfrm>
            <a:off x="485775" y="1828800"/>
            <a:ext cx="195262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dirty="0"/>
              <a:t>2.  Effective, risk-based and automated regulatory system</a:t>
            </a:r>
          </a:p>
        </p:txBody>
      </p:sp>
      <p:sp>
        <p:nvSpPr>
          <p:cNvPr id="7" name="TextBox 6"/>
          <p:cNvSpPr txBox="1"/>
          <p:nvPr/>
        </p:nvSpPr>
        <p:spPr>
          <a:xfrm>
            <a:off x="685800" y="4806950"/>
            <a:ext cx="26670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dirty="0"/>
              <a:t>3.  Professionalised and sustainable social housing sector</a:t>
            </a:r>
          </a:p>
        </p:txBody>
      </p:sp>
      <p:sp>
        <p:nvSpPr>
          <p:cNvPr id="8" name="TextBox 7"/>
          <p:cNvSpPr txBox="1"/>
          <p:nvPr/>
        </p:nvSpPr>
        <p:spPr>
          <a:xfrm>
            <a:off x="6324600" y="2920821"/>
            <a:ext cx="23241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dirty="0"/>
              <a:t>4.  Enhanced performance of the entity</a:t>
            </a:r>
          </a:p>
        </p:txBody>
      </p:sp>
    </p:spTree>
    <p:extLst>
      <p:ext uri="{BB962C8B-B14F-4D97-AF65-F5344CB8AC3E}">
        <p14:creationId xmlns:p14="http://schemas.microsoft.com/office/powerpoint/2010/main" val="170374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2" y="0"/>
            <a:ext cx="8229600" cy="838200"/>
          </a:xfrm>
        </p:spPr>
        <p:txBody>
          <a:bodyPr/>
          <a:lstStyle/>
          <a:p>
            <a:r>
              <a:rPr lang="en-ZA" dirty="0"/>
              <a:t>Goals, Objectives and Programmes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41" y="762000"/>
            <a:ext cx="8846860" cy="5943599"/>
          </a:xfrm>
        </p:spPr>
      </p:pic>
      <p:sp>
        <p:nvSpPr>
          <p:cNvPr id="4" name="Slide Number Placeholder 3"/>
          <p:cNvSpPr>
            <a:spLocks noGrp="1"/>
          </p:cNvSpPr>
          <p:nvPr>
            <p:ph type="sldNum" sz="quarter" idx="12"/>
          </p:nvPr>
        </p:nvSpPr>
        <p:spPr/>
        <p:txBody>
          <a:bodyPr/>
          <a:lstStyle/>
          <a:p>
            <a:fld id="{17BD8DD0-C587-4865-AB08-0C7D86E2805E}" type="slidenum">
              <a:rPr lang="en-US" smtClean="0"/>
              <a:pPr/>
              <a:t>8</a:t>
            </a:fld>
            <a:endParaRPr lang="en-US" dirty="0"/>
          </a:p>
        </p:txBody>
      </p:sp>
    </p:spTree>
    <p:extLst>
      <p:ext uri="{BB962C8B-B14F-4D97-AF65-F5344CB8AC3E}">
        <p14:creationId xmlns:p14="http://schemas.microsoft.com/office/powerpoint/2010/main" val="61123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2" y="19050"/>
            <a:ext cx="8229600" cy="1143000"/>
          </a:xfrm>
        </p:spPr>
        <p:txBody>
          <a:bodyPr/>
          <a:lstStyle/>
          <a:p>
            <a:r>
              <a:rPr lang="en-ZA" dirty="0"/>
              <a:t>Capacitation Programme Priorities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3494976"/>
              </p:ext>
            </p:extLst>
          </p:nvPr>
        </p:nvGraphicFramePr>
        <p:xfrm>
          <a:off x="419100" y="1129998"/>
          <a:ext cx="8229600" cy="4055872"/>
        </p:xfrm>
        <a:graphic>
          <a:graphicData uri="http://schemas.openxmlformats.org/drawingml/2006/table">
            <a:tbl>
              <a:tblPr firstRow="1">
                <a:tableStyleId>{5940675A-B579-460E-94D1-54222C63F5DA}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ZA" dirty="0"/>
                        <a:t>Areas</a:t>
                      </a:r>
                      <a:r>
                        <a:rPr lang="en-ZA" baseline="0" dirty="0"/>
                        <a:t> of work</a:t>
                      </a:r>
                      <a:endParaRPr lang="en-ZA" dirty="0"/>
                    </a:p>
                  </a:txBody>
                  <a:tcPr/>
                </a:tc>
                <a:tc>
                  <a:txBody>
                    <a:bodyPr/>
                    <a:lstStyle/>
                    <a:p>
                      <a:r>
                        <a:rPr lang="en-ZA" dirty="0"/>
                        <a:t>Priorities</a:t>
                      </a:r>
                    </a:p>
                  </a:txBody>
                  <a:tcPr/>
                </a:tc>
                <a:extLst>
                  <a:ext uri="{0D108BD9-81ED-4DB2-BD59-A6C34878D82A}">
                    <a16:rowId xmlns:a16="http://schemas.microsoft.com/office/drawing/2014/main" xmlns="" val="10000"/>
                  </a:ext>
                </a:extLst>
              </a:tr>
              <a:tr h="370840">
                <a:tc>
                  <a:txBody>
                    <a:bodyPr/>
                    <a:lstStyle/>
                    <a:p>
                      <a:pPr marL="342900" lvl="0" indent="-342900">
                        <a:lnSpc>
                          <a:spcPct val="110000"/>
                        </a:lnSpc>
                        <a:spcAft>
                          <a:spcPts val="0"/>
                        </a:spcAft>
                        <a:buFont typeface="Symbol" panose="05050102010706020507" pitchFamily="18" charset="2"/>
                        <a:buChar char=""/>
                      </a:pPr>
                      <a:r>
                        <a:rPr lang="en-ZA" sz="1800" dirty="0">
                          <a:effectLst/>
                        </a:rPr>
                        <a:t>Policy research and development</a:t>
                      </a:r>
                    </a:p>
                    <a:p>
                      <a:pPr marL="342900" lvl="0" indent="-342900">
                        <a:lnSpc>
                          <a:spcPct val="110000"/>
                        </a:lnSpc>
                        <a:spcAft>
                          <a:spcPts val="0"/>
                        </a:spcAft>
                        <a:buFont typeface="Symbol" panose="05050102010706020507" pitchFamily="18" charset="2"/>
                        <a:buChar char=""/>
                      </a:pPr>
                      <a:r>
                        <a:rPr lang="en-ZA" sz="1800" dirty="0">
                          <a:effectLst/>
                        </a:rPr>
                        <a:t>Financial modelling</a:t>
                      </a:r>
                    </a:p>
                    <a:p>
                      <a:pPr marL="342900" lvl="0" indent="-342900">
                        <a:lnSpc>
                          <a:spcPct val="110000"/>
                        </a:lnSpc>
                        <a:spcAft>
                          <a:spcPts val="0"/>
                        </a:spcAft>
                        <a:buFont typeface="Symbol" panose="05050102010706020507" pitchFamily="18" charset="2"/>
                        <a:buChar char=""/>
                      </a:pPr>
                      <a:r>
                        <a:rPr lang="en-ZA" sz="1800" dirty="0">
                          <a:effectLst/>
                        </a:rPr>
                        <a:t>Research</a:t>
                      </a:r>
                    </a:p>
                    <a:p>
                      <a:pPr marL="342900" lvl="0" indent="-342900">
                        <a:lnSpc>
                          <a:spcPct val="110000"/>
                        </a:lnSpc>
                        <a:spcAft>
                          <a:spcPts val="0"/>
                        </a:spcAft>
                        <a:buFont typeface="Symbol" panose="05050102010706020507" pitchFamily="18" charset="2"/>
                        <a:buChar char=""/>
                      </a:pPr>
                      <a:r>
                        <a:rPr lang="en-ZA" sz="1800" dirty="0">
                          <a:effectLst/>
                        </a:rPr>
                        <a:t>Sector M &amp; E</a:t>
                      </a:r>
                    </a:p>
                    <a:p>
                      <a:pPr marL="342900" lvl="0" indent="-342900">
                        <a:lnSpc>
                          <a:spcPct val="110000"/>
                        </a:lnSpc>
                        <a:spcAft>
                          <a:spcPts val="0"/>
                        </a:spcAft>
                        <a:buFont typeface="Symbol" panose="05050102010706020507" pitchFamily="18" charset="2"/>
                        <a:buChar char=""/>
                      </a:pPr>
                      <a:r>
                        <a:rPr lang="en-ZA" sz="1800" dirty="0">
                          <a:effectLst/>
                        </a:rPr>
                        <a:t>Growth and development of social housing entities</a:t>
                      </a:r>
                    </a:p>
                    <a:p>
                      <a:pPr marL="342900" lvl="0" indent="-342900">
                        <a:lnSpc>
                          <a:spcPct val="110000"/>
                        </a:lnSpc>
                        <a:spcAft>
                          <a:spcPts val="0"/>
                        </a:spcAft>
                        <a:buFont typeface="Symbol" panose="05050102010706020507" pitchFamily="18" charset="2"/>
                        <a:buChar char=""/>
                      </a:pPr>
                      <a:r>
                        <a:rPr lang="en-ZA" sz="1800" dirty="0">
                          <a:effectLst/>
                        </a:rPr>
                        <a:t>Sector capacity building</a:t>
                      </a:r>
                    </a:p>
                    <a:p>
                      <a:pPr marL="342900" lvl="0" indent="-342900">
                        <a:lnSpc>
                          <a:spcPct val="110000"/>
                        </a:lnSpc>
                        <a:spcAft>
                          <a:spcPts val="0"/>
                        </a:spcAft>
                        <a:buFont typeface="Symbol" panose="05050102010706020507" pitchFamily="18" charset="2"/>
                        <a:buChar char=""/>
                      </a:pPr>
                      <a:r>
                        <a:rPr lang="en-ZA" sz="1800" dirty="0">
                          <a:effectLst/>
                        </a:rPr>
                        <a:t>Assessment of Institutional Investment grants</a:t>
                      </a:r>
                    </a:p>
                    <a:p>
                      <a:pPr marL="342900" lvl="0" indent="-342900">
                        <a:lnSpc>
                          <a:spcPct val="110000"/>
                        </a:lnSpc>
                        <a:spcAft>
                          <a:spcPts val="0"/>
                        </a:spcAft>
                        <a:buFont typeface="Symbol" panose="05050102010706020507" pitchFamily="18" charset="2"/>
                        <a:buChar char=""/>
                      </a:pPr>
                      <a:r>
                        <a:rPr lang="en-ZA" sz="1800" dirty="0">
                          <a:effectLst/>
                        </a:rPr>
                        <a:t>Coordination and management of Institutional Investment Grants</a:t>
                      </a:r>
                    </a:p>
                    <a:p>
                      <a:endParaRPr lang="en-ZA" dirty="0"/>
                    </a:p>
                  </a:txBody>
                  <a:tcPr/>
                </a:tc>
                <a:tc>
                  <a:txBody>
                    <a:bodyPr/>
                    <a:lstStyle/>
                    <a:p>
                      <a:pPr marL="285750" indent="-285750">
                        <a:buFont typeface="Arial" panose="020B0604020202020204" pitchFamily="34" charset="0"/>
                        <a:buChar char="•"/>
                      </a:pPr>
                      <a:r>
                        <a:rPr lang="en-ZA" dirty="0"/>
                        <a:t>Ensuring viability of RCG</a:t>
                      </a:r>
                    </a:p>
                    <a:p>
                      <a:pPr marL="285750" indent="-285750">
                        <a:buFont typeface="Arial" panose="020B0604020202020204" pitchFamily="34" charset="0"/>
                        <a:buChar char="•"/>
                      </a:pPr>
                      <a:r>
                        <a:rPr lang="en-ZA" dirty="0"/>
                        <a:t>SHI</a:t>
                      </a:r>
                      <a:r>
                        <a:rPr lang="en-ZA" baseline="0" dirty="0"/>
                        <a:t> sustainability</a:t>
                      </a:r>
                    </a:p>
                    <a:p>
                      <a:pPr marL="285750" indent="-285750">
                        <a:buFont typeface="Arial" panose="020B0604020202020204" pitchFamily="34" charset="0"/>
                        <a:buChar char="•"/>
                      </a:pPr>
                      <a:r>
                        <a:rPr lang="en-ZA" baseline="0" dirty="0"/>
                        <a:t>Norms and standards</a:t>
                      </a:r>
                    </a:p>
                    <a:p>
                      <a:pPr marL="285750" indent="-285750">
                        <a:buFont typeface="Arial" panose="020B0604020202020204" pitchFamily="34" charset="0"/>
                        <a:buChar char="•"/>
                      </a:pPr>
                      <a:r>
                        <a:rPr lang="en-ZA" baseline="0" dirty="0"/>
                        <a:t>Impact assessments</a:t>
                      </a:r>
                    </a:p>
                    <a:p>
                      <a:pPr marL="285750" indent="-285750">
                        <a:buFont typeface="Arial" panose="020B0604020202020204" pitchFamily="34" charset="0"/>
                        <a:buChar char="•"/>
                      </a:pPr>
                      <a:r>
                        <a:rPr lang="en-ZA" baseline="0" dirty="0"/>
                        <a:t>Capacity building</a:t>
                      </a:r>
                    </a:p>
                    <a:p>
                      <a:pPr marL="285750" indent="-285750">
                        <a:buFont typeface="Arial" panose="020B0604020202020204" pitchFamily="34" charset="0"/>
                        <a:buChar char="•"/>
                      </a:pPr>
                      <a:r>
                        <a:rPr lang="en-ZA" baseline="0" dirty="0"/>
                        <a:t>Research</a:t>
                      </a:r>
                      <a:endParaRPr lang="en-ZA" dirty="0"/>
                    </a:p>
                  </a:txBody>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17BD8DD0-C587-4865-AB08-0C7D86E2805E}" type="slidenum">
              <a:rPr lang="en-US" smtClean="0"/>
              <a:pPr/>
              <a:t>9</a:t>
            </a:fld>
            <a:endParaRPr lang="en-US" dirty="0"/>
          </a:p>
        </p:txBody>
      </p:sp>
    </p:spTree>
    <p:extLst>
      <p:ext uri="{BB962C8B-B14F-4D97-AF65-F5344CB8AC3E}">
        <p14:creationId xmlns:p14="http://schemas.microsoft.com/office/powerpoint/2010/main" val="1398339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3966</Words>
  <Application>Microsoft Office PowerPoint</Application>
  <PresentationFormat>On-screen Show (4:3)</PresentationFormat>
  <Paragraphs>903</Paragraphs>
  <Slides>35</Slides>
  <Notes>24</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35</vt:i4>
      </vt:variant>
    </vt:vector>
  </HeadingPairs>
  <TitlesOfParts>
    <vt:vector size="37" baseType="lpstr">
      <vt:lpstr>Office Theme</vt:lpstr>
      <vt:lpstr>Custom Design</vt:lpstr>
      <vt:lpstr>PowerPoint Presentation</vt:lpstr>
      <vt:lpstr>Table of Contents</vt:lpstr>
      <vt:lpstr>SHRA’s Vision of the Future</vt:lpstr>
      <vt:lpstr>State of Housing in South Africa</vt:lpstr>
      <vt:lpstr>Situational Analysis</vt:lpstr>
      <vt:lpstr>Social Housing Actors’ Roles and Responsibilities</vt:lpstr>
      <vt:lpstr>Improvement Areas</vt:lpstr>
      <vt:lpstr>Goals, Objectives and Programmes</vt:lpstr>
      <vt:lpstr>Capacitation Programme Priorities</vt:lpstr>
      <vt:lpstr>Capacitation Programme Way Forward</vt:lpstr>
      <vt:lpstr>Investment Programme</vt:lpstr>
      <vt:lpstr>Investment Programme Priorities</vt:lpstr>
      <vt:lpstr>Investment Programme Way Forward </vt:lpstr>
      <vt:lpstr>Compliance Programme Priorities</vt:lpstr>
      <vt:lpstr>Accreditation Programme Priorities</vt:lpstr>
      <vt:lpstr>Accreditation Programme Way Forward</vt:lpstr>
      <vt:lpstr>Accreditation Programme Way Forward</vt:lpstr>
      <vt:lpstr>Resource Considerations </vt:lpstr>
      <vt:lpstr>Medium Term Expenditure Framework</vt:lpstr>
      <vt:lpstr>Priority Areas for 2016/17</vt:lpstr>
      <vt:lpstr>Priority Areas for 2016/17</vt:lpstr>
      <vt:lpstr>Strategic Issues</vt:lpstr>
      <vt:lpstr>Strategic Issues to be addressed in 2016/17</vt:lpstr>
      <vt:lpstr>APP 2016/17 Administration Programme – Annual Targets</vt:lpstr>
      <vt:lpstr>APP 2016/17 Administration Programme – Quarterly Targets</vt:lpstr>
      <vt:lpstr>APP 2016/17 Capacitation Programme – Annual Targets</vt:lpstr>
      <vt:lpstr>APP 2016/17 Capacitation Programme – Annual Targets Continued</vt:lpstr>
      <vt:lpstr>APP 2016/17 Capacitation Programme – Quarterly Targets</vt:lpstr>
      <vt:lpstr>APP 2016/17 Capacitation Programme – Quarterly Targets Continued</vt:lpstr>
      <vt:lpstr>APP 2016/17 Investment Programme – Annual Targets</vt:lpstr>
      <vt:lpstr>APP 2016/17 Investment Programme – Quarterly Targets</vt:lpstr>
      <vt:lpstr>APP 2016/17 Compliance Programme – Annual and Quarterly Targets</vt:lpstr>
      <vt:lpstr>APP 2016/17 Accreditation Programme – Annual Targets</vt:lpstr>
      <vt:lpstr>APP 2016/17 Accreditation Programme – Quarterly Targets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2012-04-24T09:54:04Z</dcterms:created>
  <dcterms:modified xsi:type="dcterms:W3CDTF">2016-04-11T08:23:01Z</dcterms:modified>
</cp:coreProperties>
</file>