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40"/>
  </p:notesMasterIdLst>
  <p:handoutMasterIdLst>
    <p:handoutMasterId r:id="rId41"/>
  </p:handoutMasterIdLst>
  <p:sldIdLst>
    <p:sldId id="259" r:id="rId3"/>
    <p:sldId id="263" r:id="rId4"/>
    <p:sldId id="387" r:id="rId5"/>
    <p:sldId id="300" r:id="rId6"/>
    <p:sldId id="390" r:id="rId7"/>
    <p:sldId id="288" r:id="rId8"/>
    <p:sldId id="297" r:id="rId9"/>
    <p:sldId id="389" r:id="rId10"/>
    <p:sldId id="284" r:id="rId11"/>
    <p:sldId id="298" r:id="rId12"/>
    <p:sldId id="303" r:id="rId13"/>
    <p:sldId id="290" r:id="rId14"/>
    <p:sldId id="307" r:id="rId15"/>
    <p:sldId id="324" r:id="rId16"/>
    <p:sldId id="369" r:id="rId17"/>
    <p:sldId id="334" r:id="rId18"/>
    <p:sldId id="339" r:id="rId19"/>
    <p:sldId id="342" r:id="rId20"/>
    <p:sldId id="344" r:id="rId21"/>
    <p:sldId id="346" r:id="rId22"/>
    <p:sldId id="350" r:id="rId23"/>
    <p:sldId id="354" r:id="rId24"/>
    <p:sldId id="356" r:id="rId25"/>
    <p:sldId id="358" r:id="rId26"/>
    <p:sldId id="360" r:id="rId27"/>
    <p:sldId id="376" r:id="rId28"/>
    <p:sldId id="362" r:id="rId29"/>
    <p:sldId id="366" r:id="rId30"/>
    <p:sldId id="386" r:id="rId31"/>
    <p:sldId id="381" r:id="rId32"/>
    <p:sldId id="382" r:id="rId33"/>
    <p:sldId id="383" r:id="rId34"/>
    <p:sldId id="384" r:id="rId35"/>
    <p:sldId id="327" r:id="rId36"/>
    <p:sldId id="326" r:id="rId37"/>
    <p:sldId id="308" r:id="rId38"/>
    <p:sldId id="328" r:id="rId39"/>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339966"/>
    <a:srgbClr val="669900"/>
    <a:srgbClr val="33CC33"/>
    <a:srgbClr val="CCECFF"/>
    <a:srgbClr val="33CCFF"/>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0014" autoAdjust="0"/>
    <p:restoredTop sz="94660"/>
  </p:normalViewPr>
  <p:slideViewPr>
    <p:cSldViewPr snapToGrid="0">
      <p:cViewPr varScale="1">
        <p:scale>
          <a:sx n="116" d="100"/>
          <a:sy n="116" d="100"/>
        </p:scale>
        <p:origin x="-1056" y="-114"/>
      </p:cViewPr>
      <p:guideLst>
        <p:guide orient="horz" pos="2160"/>
        <p:guide pos="3840"/>
      </p:guideLst>
    </p:cSldViewPr>
  </p:slideViewPr>
  <p:notesTextViewPr>
    <p:cViewPr>
      <p:scale>
        <a:sx n="1" d="1"/>
        <a:sy n="1" d="1"/>
      </p:scale>
      <p:origin x="0" y="0"/>
    </p:cViewPr>
  </p:notesTextViewPr>
  <p:sorterViewPr>
    <p:cViewPr>
      <p:scale>
        <a:sx n="100" d="100"/>
        <a:sy n="100" d="100"/>
      </p:scale>
      <p:origin x="0" y="1055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A5A3D-80EE-4215-8562-266792432EE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D755ADFC-C827-4F37-A1F2-BF33B5B69055}">
      <dgm:prSet phldrT="[Text]" custT="1"/>
      <dgm:spPr>
        <a:solidFill>
          <a:srgbClr val="002060"/>
        </a:solidFill>
      </dgm:spPr>
      <dgm:t>
        <a:bodyPr/>
        <a:lstStyle/>
        <a:p>
          <a:r>
            <a:rPr lang="en-ZA" sz="1600" b="1" dirty="0" smtClean="0"/>
            <a:t>Community conscious</a:t>
          </a:r>
          <a:endParaRPr lang="en-ZA" sz="1600" b="1" dirty="0"/>
        </a:p>
      </dgm:t>
    </dgm:pt>
    <dgm:pt modelId="{DF6B751F-33AC-4AE2-AE90-AD29A332464F}" type="parTrans" cxnId="{1DEF9AE8-8BA4-47C1-816D-9C78D1B6D5AA}">
      <dgm:prSet/>
      <dgm:spPr/>
      <dgm:t>
        <a:bodyPr/>
        <a:lstStyle/>
        <a:p>
          <a:endParaRPr lang="en-ZA" sz="1600"/>
        </a:p>
      </dgm:t>
    </dgm:pt>
    <dgm:pt modelId="{3F99F531-3E19-4A74-B6F5-92306544A2B7}" type="sibTrans" cxnId="{1DEF9AE8-8BA4-47C1-816D-9C78D1B6D5AA}">
      <dgm:prSet/>
      <dgm:spPr/>
      <dgm:t>
        <a:bodyPr/>
        <a:lstStyle/>
        <a:p>
          <a:endParaRPr lang="en-ZA" sz="1600"/>
        </a:p>
      </dgm:t>
    </dgm:pt>
    <dgm:pt modelId="{318D47E0-FC53-4B54-8282-DFAB9969D91D}">
      <dgm:prSet phldrT="[Text]" custT="1"/>
      <dgm:spPr>
        <a:solidFill>
          <a:srgbClr val="002060"/>
        </a:solidFill>
      </dgm:spPr>
      <dgm:t>
        <a:bodyPr/>
        <a:lstStyle/>
        <a:p>
          <a:r>
            <a:rPr lang="en-ZA" sz="1600" b="1" dirty="0" smtClean="0"/>
            <a:t>Continuous learning</a:t>
          </a:r>
          <a:endParaRPr lang="en-ZA" sz="1600" b="1" dirty="0"/>
        </a:p>
      </dgm:t>
    </dgm:pt>
    <dgm:pt modelId="{C9DEB7B1-EF4C-45C6-86C1-8B5F0F98579E}" type="parTrans" cxnId="{DFB309F4-3570-4485-A0B6-8218F11E8B6A}">
      <dgm:prSet/>
      <dgm:spPr/>
      <dgm:t>
        <a:bodyPr/>
        <a:lstStyle/>
        <a:p>
          <a:endParaRPr lang="en-ZA" sz="1600"/>
        </a:p>
      </dgm:t>
    </dgm:pt>
    <dgm:pt modelId="{5B75AA21-90D9-4E7A-AC9F-36692BBF001B}" type="sibTrans" cxnId="{DFB309F4-3570-4485-A0B6-8218F11E8B6A}">
      <dgm:prSet/>
      <dgm:spPr/>
      <dgm:t>
        <a:bodyPr/>
        <a:lstStyle/>
        <a:p>
          <a:endParaRPr lang="en-ZA" sz="1600"/>
        </a:p>
      </dgm:t>
    </dgm:pt>
    <dgm:pt modelId="{AB31A638-30A1-4E0B-BB90-E75B8FEE2317}">
      <dgm:prSet custT="1"/>
      <dgm:spPr>
        <a:solidFill>
          <a:srgbClr val="002060"/>
        </a:solidFill>
      </dgm:spPr>
      <dgm:t>
        <a:bodyPr/>
        <a:lstStyle/>
        <a:p>
          <a:r>
            <a:rPr lang="en-ZA" sz="1600" b="1" dirty="0" smtClean="0"/>
            <a:t>Collaboration</a:t>
          </a:r>
          <a:endParaRPr lang="en-ZA" sz="1600" b="1" dirty="0"/>
        </a:p>
      </dgm:t>
    </dgm:pt>
    <dgm:pt modelId="{6D5C7749-E35F-4174-BEB8-137B909705ED}" type="parTrans" cxnId="{FF41C2F2-C4F2-4885-B710-1DBB9BAB4A86}">
      <dgm:prSet/>
      <dgm:spPr/>
      <dgm:t>
        <a:bodyPr/>
        <a:lstStyle/>
        <a:p>
          <a:endParaRPr lang="en-ZA" sz="1600"/>
        </a:p>
      </dgm:t>
    </dgm:pt>
    <dgm:pt modelId="{24EF3594-CB85-43EA-9B18-124355B0327A}" type="sibTrans" cxnId="{FF41C2F2-C4F2-4885-B710-1DBB9BAB4A86}">
      <dgm:prSet/>
      <dgm:spPr/>
      <dgm:t>
        <a:bodyPr/>
        <a:lstStyle/>
        <a:p>
          <a:endParaRPr lang="en-ZA" sz="1600"/>
        </a:p>
      </dgm:t>
    </dgm:pt>
    <dgm:pt modelId="{2F19A6DF-437E-405B-A065-F368BF92924B}">
      <dgm:prSet custT="1"/>
      <dgm:spPr>
        <a:solidFill>
          <a:srgbClr val="002060"/>
        </a:solidFill>
      </dgm:spPr>
      <dgm:t>
        <a:bodyPr/>
        <a:lstStyle/>
        <a:p>
          <a:r>
            <a:rPr lang="en-ZA" sz="1600" b="1" dirty="0" smtClean="0"/>
            <a:t>Safety Conscious</a:t>
          </a:r>
          <a:endParaRPr lang="en-ZA" sz="1600" b="1" dirty="0"/>
        </a:p>
      </dgm:t>
    </dgm:pt>
    <dgm:pt modelId="{E8C5C2D2-CC10-45D2-A415-37F4F6C43B7E}" type="parTrans" cxnId="{A1A9FC20-BDA6-4B12-A91E-96CD98431B71}">
      <dgm:prSet/>
      <dgm:spPr/>
      <dgm:t>
        <a:bodyPr/>
        <a:lstStyle/>
        <a:p>
          <a:endParaRPr lang="en-ZA" sz="1600"/>
        </a:p>
      </dgm:t>
    </dgm:pt>
    <dgm:pt modelId="{CBAD4076-DFF9-490B-95A7-516A648404BD}" type="sibTrans" cxnId="{A1A9FC20-BDA6-4B12-A91E-96CD98431B71}">
      <dgm:prSet/>
      <dgm:spPr/>
      <dgm:t>
        <a:bodyPr/>
        <a:lstStyle/>
        <a:p>
          <a:endParaRPr lang="en-ZA" sz="1600"/>
        </a:p>
      </dgm:t>
    </dgm:pt>
    <dgm:pt modelId="{5B5D7F62-7D42-4873-AA0C-EC675DDEC1E6}">
      <dgm:prSet custT="1"/>
      <dgm:spPr>
        <a:solidFill>
          <a:srgbClr val="002060"/>
        </a:solidFill>
      </dgm:spPr>
      <dgm:t>
        <a:bodyPr/>
        <a:lstStyle/>
        <a:p>
          <a:r>
            <a:rPr lang="en-ZA" sz="1600" b="1" dirty="0" smtClean="0"/>
            <a:t>Simplicity</a:t>
          </a:r>
          <a:endParaRPr lang="en-ZA" sz="1600" b="1" dirty="0"/>
        </a:p>
      </dgm:t>
    </dgm:pt>
    <dgm:pt modelId="{4B2F3C82-8EEF-4BCC-9515-D708C7266B21}" type="parTrans" cxnId="{A76F0895-364C-4A2D-A428-7740C6A8F916}">
      <dgm:prSet/>
      <dgm:spPr/>
      <dgm:t>
        <a:bodyPr/>
        <a:lstStyle/>
        <a:p>
          <a:endParaRPr lang="en-ZA" sz="1600"/>
        </a:p>
      </dgm:t>
    </dgm:pt>
    <dgm:pt modelId="{BFFAEDAC-A9DD-4EF6-9B06-93807645B3A0}" type="sibTrans" cxnId="{A76F0895-364C-4A2D-A428-7740C6A8F916}">
      <dgm:prSet/>
      <dgm:spPr/>
      <dgm:t>
        <a:bodyPr/>
        <a:lstStyle/>
        <a:p>
          <a:endParaRPr lang="en-ZA" sz="1600"/>
        </a:p>
      </dgm:t>
    </dgm:pt>
    <dgm:pt modelId="{E54A69F2-CE90-4BA9-A4AC-D977D34E6620}">
      <dgm:prSet custT="1"/>
      <dgm:spPr>
        <a:solidFill>
          <a:srgbClr val="002060"/>
        </a:solidFill>
      </dgm:spPr>
      <dgm:t>
        <a:bodyPr/>
        <a:lstStyle/>
        <a:p>
          <a:r>
            <a:rPr lang="en-ZA" sz="1600" b="1" dirty="0" smtClean="0"/>
            <a:t>Scientific</a:t>
          </a:r>
          <a:endParaRPr lang="en-ZA" sz="1600" b="1" dirty="0"/>
        </a:p>
      </dgm:t>
    </dgm:pt>
    <dgm:pt modelId="{1BED6DD8-2E82-4F6C-B929-C9FF71D1298E}" type="sibTrans" cxnId="{C6B9DFF2-22C8-4A2B-824E-8E4ED1A11CAC}">
      <dgm:prSet/>
      <dgm:spPr/>
      <dgm:t>
        <a:bodyPr/>
        <a:lstStyle/>
        <a:p>
          <a:endParaRPr lang="en-ZA" sz="1600"/>
        </a:p>
      </dgm:t>
    </dgm:pt>
    <dgm:pt modelId="{7CC1445A-B52A-4AFC-8396-EB5D1644E974}" type="parTrans" cxnId="{C6B9DFF2-22C8-4A2B-824E-8E4ED1A11CAC}">
      <dgm:prSet/>
      <dgm:spPr/>
      <dgm:t>
        <a:bodyPr/>
        <a:lstStyle/>
        <a:p>
          <a:endParaRPr lang="en-ZA" sz="1600"/>
        </a:p>
      </dgm:t>
    </dgm:pt>
    <dgm:pt modelId="{1B020FC6-5412-4152-A146-5C263EFCE055}" type="pres">
      <dgm:prSet presAssocID="{A65A5A3D-80EE-4215-8562-266792432EE0}" presName="Name0" presStyleCnt="0">
        <dgm:presLayoutVars>
          <dgm:chMax val="7"/>
          <dgm:chPref val="7"/>
          <dgm:dir/>
        </dgm:presLayoutVars>
      </dgm:prSet>
      <dgm:spPr/>
      <dgm:t>
        <a:bodyPr/>
        <a:lstStyle/>
        <a:p>
          <a:endParaRPr lang="en-ZA"/>
        </a:p>
      </dgm:t>
    </dgm:pt>
    <dgm:pt modelId="{10818D5E-7606-4B3A-8617-ACF8080C7C35}" type="pres">
      <dgm:prSet presAssocID="{A65A5A3D-80EE-4215-8562-266792432EE0}" presName="Name1" presStyleCnt="0"/>
      <dgm:spPr/>
    </dgm:pt>
    <dgm:pt modelId="{D514CEBB-BC8F-4741-8AFF-268BACAF90B1}" type="pres">
      <dgm:prSet presAssocID="{A65A5A3D-80EE-4215-8562-266792432EE0}" presName="cycle" presStyleCnt="0"/>
      <dgm:spPr/>
    </dgm:pt>
    <dgm:pt modelId="{ACBA8F89-0855-4914-A4EB-23A7B978B6FA}" type="pres">
      <dgm:prSet presAssocID="{A65A5A3D-80EE-4215-8562-266792432EE0}" presName="srcNode" presStyleLbl="node1" presStyleIdx="0" presStyleCnt="6"/>
      <dgm:spPr/>
    </dgm:pt>
    <dgm:pt modelId="{53D4F20A-A4B8-4DEE-8F8A-3B86AF489999}" type="pres">
      <dgm:prSet presAssocID="{A65A5A3D-80EE-4215-8562-266792432EE0}" presName="conn" presStyleLbl="parChTrans1D2" presStyleIdx="0" presStyleCnt="1"/>
      <dgm:spPr/>
      <dgm:t>
        <a:bodyPr/>
        <a:lstStyle/>
        <a:p>
          <a:endParaRPr lang="en-ZA"/>
        </a:p>
      </dgm:t>
    </dgm:pt>
    <dgm:pt modelId="{B48CDA55-F018-4C50-9305-1C2702A9B71B}" type="pres">
      <dgm:prSet presAssocID="{A65A5A3D-80EE-4215-8562-266792432EE0}" presName="extraNode" presStyleLbl="node1" presStyleIdx="0" presStyleCnt="6"/>
      <dgm:spPr/>
    </dgm:pt>
    <dgm:pt modelId="{8EC89545-0093-463D-B9AB-4971DE85ADB9}" type="pres">
      <dgm:prSet presAssocID="{A65A5A3D-80EE-4215-8562-266792432EE0}" presName="dstNode" presStyleLbl="node1" presStyleIdx="0" presStyleCnt="6"/>
      <dgm:spPr/>
    </dgm:pt>
    <dgm:pt modelId="{D2D33295-1188-4E81-913C-F51AA3222BB1}" type="pres">
      <dgm:prSet presAssocID="{D755ADFC-C827-4F37-A1F2-BF33B5B69055}" presName="text_1" presStyleLbl="node1" presStyleIdx="0" presStyleCnt="6">
        <dgm:presLayoutVars>
          <dgm:bulletEnabled val="1"/>
        </dgm:presLayoutVars>
      </dgm:prSet>
      <dgm:spPr/>
      <dgm:t>
        <a:bodyPr/>
        <a:lstStyle/>
        <a:p>
          <a:endParaRPr lang="en-ZA"/>
        </a:p>
      </dgm:t>
    </dgm:pt>
    <dgm:pt modelId="{DD72F688-9FDF-40D1-80E3-EA81310DA398}" type="pres">
      <dgm:prSet presAssocID="{D755ADFC-C827-4F37-A1F2-BF33B5B69055}" presName="accent_1" presStyleCnt="0"/>
      <dgm:spPr/>
    </dgm:pt>
    <dgm:pt modelId="{CCE21941-D685-48DF-B1C5-42E2EBE061EE}" type="pres">
      <dgm:prSet presAssocID="{D755ADFC-C827-4F37-A1F2-BF33B5B69055}" presName="accentRepeatNode" presStyleLbl="solidFgAcc1" presStyleIdx="0" presStyleCnt="6" custScaleX="47729" custScaleY="51907"/>
      <dgm:spPr/>
    </dgm:pt>
    <dgm:pt modelId="{5D3DC6D4-C0DE-4392-9AD3-1EAA83AAB2B4}" type="pres">
      <dgm:prSet presAssocID="{2F19A6DF-437E-405B-A065-F368BF92924B}" presName="text_2" presStyleLbl="node1" presStyleIdx="1" presStyleCnt="6">
        <dgm:presLayoutVars>
          <dgm:bulletEnabled val="1"/>
        </dgm:presLayoutVars>
      </dgm:prSet>
      <dgm:spPr/>
      <dgm:t>
        <a:bodyPr/>
        <a:lstStyle/>
        <a:p>
          <a:endParaRPr lang="en-ZA"/>
        </a:p>
      </dgm:t>
    </dgm:pt>
    <dgm:pt modelId="{804FDE5F-7AE7-4752-A575-4BA8F1082CA2}" type="pres">
      <dgm:prSet presAssocID="{2F19A6DF-437E-405B-A065-F368BF92924B}" presName="accent_2" presStyleCnt="0"/>
      <dgm:spPr/>
    </dgm:pt>
    <dgm:pt modelId="{D8DCF1CE-9132-4AD9-B71F-FB22180C3F25}" type="pres">
      <dgm:prSet presAssocID="{2F19A6DF-437E-405B-A065-F368BF92924B}" presName="accentRepeatNode" presStyleLbl="solidFgAcc1" presStyleIdx="1" presStyleCnt="6" custScaleX="47729" custScaleY="51907"/>
      <dgm:spPr/>
      <dgm:t>
        <a:bodyPr/>
        <a:lstStyle/>
        <a:p>
          <a:endParaRPr lang="en-US"/>
        </a:p>
      </dgm:t>
    </dgm:pt>
    <dgm:pt modelId="{ABA77A0E-72D8-42CA-9604-BB7D30D943D3}" type="pres">
      <dgm:prSet presAssocID="{E54A69F2-CE90-4BA9-A4AC-D977D34E6620}" presName="text_3" presStyleLbl="node1" presStyleIdx="2" presStyleCnt="6">
        <dgm:presLayoutVars>
          <dgm:bulletEnabled val="1"/>
        </dgm:presLayoutVars>
      </dgm:prSet>
      <dgm:spPr/>
      <dgm:t>
        <a:bodyPr/>
        <a:lstStyle/>
        <a:p>
          <a:endParaRPr lang="en-ZA"/>
        </a:p>
      </dgm:t>
    </dgm:pt>
    <dgm:pt modelId="{55BEA7B7-9523-40E3-B3F0-FFEB02E4AC2E}" type="pres">
      <dgm:prSet presAssocID="{E54A69F2-CE90-4BA9-A4AC-D977D34E6620}" presName="accent_3" presStyleCnt="0"/>
      <dgm:spPr/>
    </dgm:pt>
    <dgm:pt modelId="{88A092AA-E08D-468B-B455-ACF58EB342BF}" type="pres">
      <dgm:prSet presAssocID="{E54A69F2-CE90-4BA9-A4AC-D977D34E6620}" presName="accentRepeatNode" presStyleLbl="solidFgAcc1" presStyleIdx="2" presStyleCnt="6" custScaleX="47729" custScaleY="51907"/>
      <dgm:spPr/>
    </dgm:pt>
    <dgm:pt modelId="{94053DEC-8C05-4379-8917-34A61FE88833}" type="pres">
      <dgm:prSet presAssocID="{5B5D7F62-7D42-4873-AA0C-EC675DDEC1E6}" presName="text_4" presStyleLbl="node1" presStyleIdx="3" presStyleCnt="6">
        <dgm:presLayoutVars>
          <dgm:bulletEnabled val="1"/>
        </dgm:presLayoutVars>
      </dgm:prSet>
      <dgm:spPr/>
      <dgm:t>
        <a:bodyPr/>
        <a:lstStyle/>
        <a:p>
          <a:endParaRPr lang="en-ZA"/>
        </a:p>
      </dgm:t>
    </dgm:pt>
    <dgm:pt modelId="{3097C330-5AEF-40D3-9B68-BF74B7B8ED63}" type="pres">
      <dgm:prSet presAssocID="{5B5D7F62-7D42-4873-AA0C-EC675DDEC1E6}" presName="accent_4" presStyleCnt="0"/>
      <dgm:spPr/>
    </dgm:pt>
    <dgm:pt modelId="{F87112D6-4795-4B4B-B471-C6302C82055A}" type="pres">
      <dgm:prSet presAssocID="{5B5D7F62-7D42-4873-AA0C-EC675DDEC1E6}" presName="accentRepeatNode" presStyleLbl="solidFgAcc1" presStyleIdx="3" presStyleCnt="6" custScaleX="47729" custScaleY="51907"/>
      <dgm:spPr/>
    </dgm:pt>
    <dgm:pt modelId="{0259A793-38ED-4730-A206-17A89D1D0CF7}" type="pres">
      <dgm:prSet presAssocID="{AB31A638-30A1-4E0B-BB90-E75B8FEE2317}" presName="text_5" presStyleLbl="node1" presStyleIdx="4" presStyleCnt="6">
        <dgm:presLayoutVars>
          <dgm:bulletEnabled val="1"/>
        </dgm:presLayoutVars>
      </dgm:prSet>
      <dgm:spPr/>
      <dgm:t>
        <a:bodyPr/>
        <a:lstStyle/>
        <a:p>
          <a:endParaRPr lang="en-ZA"/>
        </a:p>
      </dgm:t>
    </dgm:pt>
    <dgm:pt modelId="{C7538A5E-6FFF-4CE7-9AFF-4947B6E9B887}" type="pres">
      <dgm:prSet presAssocID="{AB31A638-30A1-4E0B-BB90-E75B8FEE2317}" presName="accent_5" presStyleCnt="0"/>
      <dgm:spPr/>
    </dgm:pt>
    <dgm:pt modelId="{5064BEB8-1136-4137-B17D-D10C0721C223}" type="pres">
      <dgm:prSet presAssocID="{AB31A638-30A1-4E0B-BB90-E75B8FEE2317}" presName="accentRepeatNode" presStyleLbl="solidFgAcc1" presStyleIdx="4" presStyleCnt="6" custScaleX="47729" custScaleY="51907"/>
      <dgm:spPr/>
    </dgm:pt>
    <dgm:pt modelId="{F30F37B2-6CF4-4E90-BA04-CA2B503FF4A8}" type="pres">
      <dgm:prSet presAssocID="{318D47E0-FC53-4B54-8282-DFAB9969D91D}" presName="text_6" presStyleLbl="node1" presStyleIdx="5" presStyleCnt="6">
        <dgm:presLayoutVars>
          <dgm:bulletEnabled val="1"/>
        </dgm:presLayoutVars>
      </dgm:prSet>
      <dgm:spPr/>
      <dgm:t>
        <a:bodyPr/>
        <a:lstStyle/>
        <a:p>
          <a:endParaRPr lang="en-ZA"/>
        </a:p>
      </dgm:t>
    </dgm:pt>
    <dgm:pt modelId="{A3D844DB-6958-448A-A4EB-13A420819943}" type="pres">
      <dgm:prSet presAssocID="{318D47E0-FC53-4B54-8282-DFAB9969D91D}" presName="accent_6" presStyleCnt="0"/>
      <dgm:spPr/>
    </dgm:pt>
    <dgm:pt modelId="{A4F3E8CB-2817-4DB1-AC85-65578E47143F}" type="pres">
      <dgm:prSet presAssocID="{318D47E0-FC53-4B54-8282-DFAB9969D91D}" presName="accentRepeatNode" presStyleLbl="solidFgAcc1" presStyleIdx="5" presStyleCnt="6" custScaleX="47729" custScaleY="51907"/>
      <dgm:spPr/>
    </dgm:pt>
  </dgm:ptLst>
  <dgm:cxnLst>
    <dgm:cxn modelId="{2586953C-E1E8-4FE6-83CF-E0022A567ABF}" type="presOf" srcId="{A65A5A3D-80EE-4215-8562-266792432EE0}" destId="{1B020FC6-5412-4152-A146-5C263EFCE055}" srcOrd="0" destOrd="0" presId="urn:microsoft.com/office/officeart/2008/layout/VerticalCurvedList"/>
    <dgm:cxn modelId="{4BAEFBD8-FF40-4669-BC61-2A52D3C0B821}" type="presOf" srcId="{5B5D7F62-7D42-4873-AA0C-EC675DDEC1E6}" destId="{94053DEC-8C05-4379-8917-34A61FE88833}" srcOrd="0" destOrd="0" presId="urn:microsoft.com/office/officeart/2008/layout/VerticalCurvedList"/>
    <dgm:cxn modelId="{B093A6B9-C0AD-4C65-8514-D5BCB887E5BD}" type="presOf" srcId="{D755ADFC-C827-4F37-A1F2-BF33B5B69055}" destId="{D2D33295-1188-4E81-913C-F51AA3222BB1}" srcOrd="0" destOrd="0" presId="urn:microsoft.com/office/officeart/2008/layout/VerticalCurvedList"/>
    <dgm:cxn modelId="{A1A9FC20-BDA6-4B12-A91E-96CD98431B71}" srcId="{A65A5A3D-80EE-4215-8562-266792432EE0}" destId="{2F19A6DF-437E-405B-A065-F368BF92924B}" srcOrd="1" destOrd="0" parTransId="{E8C5C2D2-CC10-45D2-A415-37F4F6C43B7E}" sibTransId="{CBAD4076-DFF9-490B-95A7-516A648404BD}"/>
    <dgm:cxn modelId="{FF41C2F2-C4F2-4885-B710-1DBB9BAB4A86}" srcId="{A65A5A3D-80EE-4215-8562-266792432EE0}" destId="{AB31A638-30A1-4E0B-BB90-E75B8FEE2317}" srcOrd="4" destOrd="0" parTransId="{6D5C7749-E35F-4174-BEB8-137B909705ED}" sibTransId="{24EF3594-CB85-43EA-9B18-124355B0327A}"/>
    <dgm:cxn modelId="{88B0F064-DD1D-4059-B09C-49A190F28455}" type="presOf" srcId="{AB31A638-30A1-4E0B-BB90-E75B8FEE2317}" destId="{0259A793-38ED-4730-A206-17A89D1D0CF7}" srcOrd="0" destOrd="0" presId="urn:microsoft.com/office/officeart/2008/layout/VerticalCurvedList"/>
    <dgm:cxn modelId="{1DEF9AE8-8BA4-47C1-816D-9C78D1B6D5AA}" srcId="{A65A5A3D-80EE-4215-8562-266792432EE0}" destId="{D755ADFC-C827-4F37-A1F2-BF33B5B69055}" srcOrd="0" destOrd="0" parTransId="{DF6B751F-33AC-4AE2-AE90-AD29A332464F}" sibTransId="{3F99F531-3E19-4A74-B6F5-92306544A2B7}"/>
    <dgm:cxn modelId="{A76F0895-364C-4A2D-A428-7740C6A8F916}" srcId="{A65A5A3D-80EE-4215-8562-266792432EE0}" destId="{5B5D7F62-7D42-4873-AA0C-EC675DDEC1E6}" srcOrd="3" destOrd="0" parTransId="{4B2F3C82-8EEF-4BCC-9515-D708C7266B21}" sibTransId="{BFFAEDAC-A9DD-4EF6-9B06-93807645B3A0}"/>
    <dgm:cxn modelId="{FD0B1294-6567-498B-9DBE-854AE18FE89D}" type="presOf" srcId="{E54A69F2-CE90-4BA9-A4AC-D977D34E6620}" destId="{ABA77A0E-72D8-42CA-9604-BB7D30D943D3}" srcOrd="0" destOrd="0" presId="urn:microsoft.com/office/officeart/2008/layout/VerticalCurvedList"/>
    <dgm:cxn modelId="{78AEAF97-D063-4692-BB77-37484FDFBC44}" type="presOf" srcId="{3F99F531-3E19-4A74-B6F5-92306544A2B7}" destId="{53D4F20A-A4B8-4DEE-8F8A-3B86AF489999}" srcOrd="0" destOrd="0" presId="urn:microsoft.com/office/officeart/2008/layout/VerticalCurvedList"/>
    <dgm:cxn modelId="{DFB309F4-3570-4485-A0B6-8218F11E8B6A}" srcId="{A65A5A3D-80EE-4215-8562-266792432EE0}" destId="{318D47E0-FC53-4B54-8282-DFAB9969D91D}" srcOrd="5" destOrd="0" parTransId="{C9DEB7B1-EF4C-45C6-86C1-8B5F0F98579E}" sibTransId="{5B75AA21-90D9-4E7A-AC9F-36692BBF001B}"/>
    <dgm:cxn modelId="{C6B9DFF2-22C8-4A2B-824E-8E4ED1A11CAC}" srcId="{A65A5A3D-80EE-4215-8562-266792432EE0}" destId="{E54A69F2-CE90-4BA9-A4AC-D977D34E6620}" srcOrd="2" destOrd="0" parTransId="{7CC1445A-B52A-4AFC-8396-EB5D1644E974}" sibTransId="{1BED6DD8-2E82-4F6C-B929-C9FF71D1298E}"/>
    <dgm:cxn modelId="{68E4637E-1A08-459C-9709-46338EBB8D40}" type="presOf" srcId="{2F19A6DF-437E-405B-A065-F368BF92924B}" destId="{5D3DC6D4-C0DE-4392-9AD3-1EAA83AAB2B4}" srcOrd="0" destOrd="0" presId="urn:microsoft.com/office/officeart/2008/layout/VerticalCurvedList"/>
    <dgm:cxn modelId="{9C963840-8FBD-4E32-8606-CDFD260C10D0}" type="presOf" srcId="{318D47E0-FC53-4B54-8282-DFAB9969D91D}" destId="{F30F37B2-6CF4-4E90-BA04-CA2B503FF4A8}" srcOrd="0" destOrd="0" presId="urn:microsoft.com/office/officeart/2008/layout/VerticalCurvedList"/>
    <dgm:cxn modelId="{1D60D955-0A2D-4BBC-8BC5-34E20D6B8FC8}" type="presParOf" srcId="{1B020FC6-5412-4152-A146-5C263EFCE055}" destId="{10818D5E-7606-4B3A-8617-ACF8080C7C35}" srcOrd="0" destOrd="0" presId="urn:microsoft.com/office/officeart/2008/layout/VerticalCurvedList"/>
    <dgm:cxn modelId="{7E64137A-AECF-45E3-918A-8AB0B9F1CB22}" type="presParOf" srcId="{10818D5E-7606-4B3A-8617-ACF8080C7C35}" destId="{D514CEBB-BC8F-4741-8AFF-268BACAF90B1}" srcOrd="0" destOrd="0" presId="urn:microsoft.com/office/officeart/2008/layout/VerticalCurvedList"/>
    <dgm:cxn modelId="{11B3DA28-BDA5-44BE-9B78-E21808D82560}" type="presParOf" srcId="{D514CEBB-BC8F-4741-8AFF-268BACAF90B1}" destId="{ACBA8F89-0855-4914-A4EB-23A7B978B6FA}" srcOrd="0" destOrd="0" presId="urn:microsoft.com/office/officeart/2008/layout/VerticalCurvedList"/>
    <dgm:cxn modelId="{6EEFEC9D-439A-4025-850A-C13E125B3C63}" type="presParOf" srcId="{D514CEBB-BC8F-4741-8AFF-268BACAF90B1}" destId="{53D4F20A-A4B8-4DEE-8F8A-3B86AF489999}" srcOrd="1" destOrd="0" presId="urn:microsoft.com/office/officeart/2008/layout/VerticalCurvedList"/>
    <dgm:cxn modelId="{E1F9B0A3-7B1A-481F-95F7-3E291173BADE}" type="presParOf" srcId="{D514CEBB-BC8F-4741-8AFF-268BACAF90B1}" destId="{B48CDA55-F018-4C50-9305-1C2702A9B71B}" srcOrd="2" destOrd="0" presId="urn:microsoft.com/office/officeart/2008/layout/VerticalCurvedList"/>
    <dgm:cxn modelId="{EBA6E3B9-0383-4E28-9018-B20D3B6823FB}" type="presParOf" srcId="{D514CEBB-BC8F-4741-8AFF-268BACAF90B1}" destId="{8EC89545-0093-463D-B9AB-4971DE85ADB9}" srcOrd="3" destOrd="0" presId="urn:microsoft.com/office/officeart/2008/layout/VerticalCurvedList"/>
    <dgm:cxn modelId="{C1DEB714-C680-445B-AD6A-B8E6EC799D61}" type="presParOf" srcId="{10818D5E-7606-4B3A-8617-ACF8080C7C35}" destId="{D2D33295-1188-4E81-913C-F51AA3222BB1}" srcOrd="1" destOrd="0" presId="urn:microsoft.com/office/officeart/2008/layout/VerticalCurvedList"/>
    <dgm:cxn modelId="{2EDECD2C-9A37-4A26-B52D-4454F8FAB6E8}" type="presParOf" srcId="{10818D5E-7606-4B3A-8617-ACF8080C7C35}" destId="{DD72F688-9FDF-40D1-80E3-EA81310DA398}" srcOrd="2" destOrd="0" presId="urn:microsoft.com/office/officeart/2008/layout/VerticalCurvedList"/>
    <dgm:cxn modelId="{5005A3E1-E4DD-4C11-8236-C117249A675D}" type="presParOf" srcId="{DD72F688-9FDF-40D1-80E3-EA81310DA398}" destId="{CCE21941-D685-48DF-B1C5-42E2EBE061EE}" srcOrd="0" destOrd="0" presId="urn:microsoft.com/office/officeart/2008/layout/VerticalCurvedList"/>
    <dgm:cxn modelId="{100DDC05-3A17-479F-A0BA-3C533B483B44}" type="presParOf" srcId="{10818D5E-7606-4B3A-8617-ACF8080C7C35}" destId="{5D3DC6D4-C0DE-4392-9AD3-1EAA83AAB2B4}" srcOrd="3" destOrd="0" presId="urn:microsoft.com/office/officeart/2008/layout/VerticalCurvedList"/>
    <dgm:cxn modelId="{7471D25A-E451-4FC7-89A8-F3FCFC47457E}" type="presParOf" srcId="{10818D5E-7606-4B3A-8617-ACF8080C7C35}" destId="{804FDE5F-7AE7-4752-A575-4BA8F1082CA2}" srcOrd="4" destOrd="0" presId="urn:microsoft.com/office/officeart/2008/layout/VerticalCurvedList"/>
    <dgm:cxn modelId="{36035DF6-F1F7-4AC9-91C0-5E05748D1159}" type="presParOf" srcId="{804FDE5F-7AE7-4752-A575-4BA8F1082CA2}" destId="{D8DCF1CE-9132-4AD9-B71F-FB22180C3F25}" srcOrd="0" destOrd="0" presId="urn:microsoft.com/office/officeart/2008/layout/VerticalCurvedList"/>
    <dgm:cxn modelId="{55B0F3A4-4B47-4437-87DB-4DE01E223DCD}" type="presParOf" srcId="{10818D5E-7606-4B3A-8617-ACF8080C7C35}" destId="{ABA77A0E-72D8-42CA-9604-BB7D30D943D3}" srcOrd="5" destOrd="0" presId="urn:microsoft.com/office/officeart/2008/layout/VerticalCurvedList"/>
    <dgm:cxn modelId="{E10BEFCB-5378-4E9B-AFB4-26CEACA61301}" type="presParOf" srcId="{10818D5E-7606-4B3A-8617-ACF8080C7C35}" destId="{55BEA7B7-9523-40E3-B3F0-FFEB02E4AC2E}" srcOrd="6" destOrd="0" presId="urn:microsoft.com/office/officeart/2008/layout/VerticalCurvedList"/>
    <dgm:cxn modelId="{F41A3499-F70D-440A-9719-8A0E93ECFCB0}" type="presParOf" srcId="{55BEA7B7-9523-40E3-B3F0-FFEB02E4AC2E}" destId="{88A092AA-E08D-468B-B455-ACF58EB342BF}" srcOrd="0" destOrd="0" presId="urn:microsoft.com/office/officeart/2008/layout/VerticalCurvedList"/>
    <dgm:cxn modelId="{BBE33256-F647-4D03-99C2-8CC60D94E350}" type="presParOf" srcId="{10818D5E-7606-4B3A-8617-ACF8080C7C35}" destId="{94053DEC-8C05-4379-8917-34A61FE88833}" srcOrd="7" destOrd="0" presId="urn:microsoft.com/office/officeart/2008/layout/VerticalCurvedList"/>
    <dgm:cxn modelId="{0E7A3F69-3BE6-4756-B29E-A558C2C32C5B}" type="presParOf" srcId="{10818D5E-7606-4B3A-8617-ACF8080C7C35}" destId="{3097C330-5AEF-40D3-9B68-BF74B7B8ED63}" srcOrd="8" destOrd="0" presId="urn:microsoft.com/office/officeart/2008/layout/VerticalCurvedList"/>
    <dgm:cxn modelId="{C6952560-9903-4300-A71C-4EABD5EC97C3}" type="presParOf" srcId="{3097C330-5AEF-40D3-9B68-BF74B7B8ED63}" destId="{F87112D6-4795-4B4B-B471-C6302C82055A}" srcOrd="0" destOrd="0" presId="urn:microsoft.com/office/officeart/2008/layout/VerticalCurvedList"/>
    <dgm:cxn modelId="{B422C3D2-C345-445C-A7C3-D7A8696BD69B}" type="presParOf" srcId="{10818D5E-7606-4B3A-8617-ACF8080C7C35}" destId="{0259A793-38ED-4730-A206-17A89D1D0CF7}" srcOrd="9" destOrd="0" presId="urn:microsoft.com/office/officeart/2008/layout/VerticalCurvedList"/>
    <dgm:cxn modelId="{0DE61DAB-8141-43CE-AC57-3C6F02C98A51}" type="presParOf" srcId="{10818D5E-7606-4B3A-8617-ACF8080C7C35}" destId="{C7538A5E-6FFF-4CE7-9AFF-4947B6E9B887}" srcOrd="10" destOrd="0" presId="urn:microsoft.com/office/officeart/2008/layout/VerticalCurvedList"/>
    <dgm:cxn modelId="{4F17CB9E-8282-4431-ADDB-C0924F983C47}" type="presParOf" srcId="{C7538A5E-6FFF-4CE7-9AFF-4947B6E9B887}" destId="{5064BEB8-1136-4137-B17D-D10C0721C223}" srcOrd="0" destOrd="0" presId="urn:microsoft.com/office/officeart/2008/layout/VerticalCurvedList"/>
    <dgm:cxn modelId="{4337EF72-6EB2-4F5D-B55A-5D8439527083}" type="presParOf" srcId="{10818D5E-7606-4B3A-8617-ACF8080C7C35}" destId="{F30F37B2-6CF4-4E90-BA04-CA2B503FF4A8}" srcOrd="11" destOrd="0" presId="urn:microsoft.com/office/officeart/2008/layout/VerticalCurvedList"/>
    <dgm:cxn modelId="{00BF1FDE-3453-4C2C-9724-4E47E70F8B05}" type="presParOf" srcId="{10818D5E-7606-4B3A-8617-ACF8080C7C35}" destId="{A3D844DB-6958-448A-A4EB-13A420819943}" srcOrd="12" destOrd="0" presId="urn:microsoft.com/office/officeart/2008/layout/VerticalCurvedList"/>
    <dgm:cxn modelId="{C08CCCF3-1F59-4A12-9612-C3998910C0B3}" type="presParOf" srcId="{A3D844DB-6958-448A-A4EB-13A420819943}" destId="{A4F3E8CB-2817-4DB1-AC85-65578E47143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54CE0-85EC-459C-B1CB-3D49F41400F9}"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A273E12C-7617-4317-9400-48C092FF3692}">
      <dgm:prSet phldrT="[Text]" custT="1"/>
      <dgm:spPr/>
      <dgm:t>
        <a:bodyPr/>
        <a:lstStyle/>
        <a:p>
          <a:r>
            <a:rPr lang="en-US" sz="1000">
              <a:solidFill>
                <a:sysClr val="windowText" lastClr="000000"/>
              </a:solidFill>
              <a:latin typeface="Calibri" panose="020F0502020204030204" pitchFamily="34" charset="0"/>
            </a:rPr>
            <a:t>Chief Executive Officer</a:t>
          </a:r>
        </a:p>
      </dgm:t>
    </dgm:pt>
    <dgm:pt modelId="{CD4503F4-2DEB-4468-B617-3082B2391F9F}" type="parTrans" cxnId="{6269C875-8C1E-4EBC-88BB-D67594123807}">
      <dgm:prSet/>
      <dgm:spPr/>
      <dgm:t>
        <a:bodyPr/>
        <a:lstStyle/>
        <a:p>
          <a:endParaRPr lang="en-US" sz="1000">
            <a:solidFill>
              <a:sysClr val="windowText" lastClr="000000"/>
            </a:solidFill>
            <a:latin typeface="Calibri" panose="020F0502020204030204" pitchFamily="34" charset="0"/>
          </a:endParaRPr>
        </a:p>
      </dgm:t>
    </dgm:pt>
    <dgm:pt modelId="{C1396208-64A1-4620-80B7-A61F459FD0DA}" type="sibTrans" cxnId="{6269C875-8C1E-4EBC-88BB-D67594123807}">
      <dgm:prSet custT="1"/>
      <dgm:spPr/>
      <dgm:t>
        <a:bodyPr/>
        <a:lstStyle/>
        <a:p>
          <a:endParaRPr lang="en-US" sz="1000">
            <a:solidFill>
              <a:sysClr val="windowText" lastClr="000000"/>
            </a:solidFill>
            <a:latin typeface="Calibri" panose="020F0502020204030204" pitchFamily="34" charset="0"/>
          </a:endParaRPr>
        </a:p>
      </dgm:t>
    </dgm:pt>
    <dgm:pt modelId="{17715709-91B7-440D-BF94-E60A4D00B3F5}" type="asst">
      <dgm:prSet phldrT="[Text]" custT="1"/>
      <dgm:spPr/>
      <dgm:t>
        <a:bodyPr/>
        <a:lstStyle/>
        <a:p>
          <a:r>
            <a:rPr lang="en-US" sz="1000">
              <a:solidFill>
                <a:sysClr val="windowText" lastClr="000000"/>
              </a:solidFill>
              <a:latin typeface="Calibri" panose="020F0502020204030204" pitchFamily="34" charset="0"/>
            </a:rPr>
            <a:t>Personal Assistant</a:t>
          </a:r>
        </a:p>
      </dgm:t>
    </dgm:pt>
    <dgm:pt modelId="{86B29E72-C038-4CAD-AEE5-4C26D8961167}" type="parTrans" cxnId="{1CF6EE98-498E-4914-9054-D3789C255ACA}">
      <dgm:prSet/>
      <dgm:spPr/>
      <dgm:t>
        <a:bodyPr/>
        <a:lstStyle/>
        <a:p>
          <a:endParaRPr lang="en-US" sz="1000">
            <a:solidFill>
              <a:sysClr val="windowText" lastClr="000000"/>
            </a:solidFill>
            <a:latin typeface="Calibri" panose="020F0502020204030204" pitchFamily="34" charset="0"/>
          </a:endParaRPr>
        </a:p>
      </dgm:t>
    </dgm:pt>
    <dgm:pt modelId="{0D8B5301-648F-46A2-94FB-3F624CC6D4A3}" type="sibTrans" cxnId="{1CF6EE98-498E-4914-9054-D3789C255ACA}">
      <dgm:prSet custT="1"/>
      <dgm:spPr/>
      <dgm:t>
        <a:bodyPr/>
        <a:lstStyle/>
        <a:p>
          <a:endParaRPr lang="en-US" sz="1000">
            <a:solidFill>
              <a:sysClr val="windowText" lastClr="000000"/>
            </a:solidFill>
            <a:latin typeface="Calibri" panose="020F0502020204030204" pitchFamily="34" charset="0"/>
          </a:endParaRPr>
        </a:p>
      </dgm:t>
    </dgm:pt>
    <dgm:pt modelId="{655CC05D-A6C9-4F3E-AC0B-A38DB7534697}">
      <dgm:prSet phldrT="[Text]" custT="1"/>
      <dgm:spPr/>
      <dgm:t>
        <a:bodyPr/>
        <a:lstStyle/>
        <a:p>
          <a:r>
            <a:rPr lang="en-US" sz="1000">
              <a:solidFill>
                <a:sysClr val="windowText" lastClr="000000"/>
              </a:solidFill>
              <a:latin typeface="Calibri" panose="020F0502020204030204" pitchFamily="34" charset="0"/>
            </a:rPr>
            <a:t>Chief Financial Officer</a:t>
          </a:r>
        </a:p>
      </dgm:t>
    </dgm:pt>
    <dgm:pt modelId="{3895BD03-659F-468A-A414-214997192604}" type="parTrans" cxnId="{7E5DC604-6923-4FC5-8303-380B70F9F3FB}">
      <dgm:prSet/>
      <dgm:spPr/>
      <dgm:t>
        <a:bodyPr/>
        <a:lstStyle/>
        <a:p>
          <a:endParaRPr lang="en-US" sz="1000">
            <a:solidFill>
              <a:sysClr val="windowText" lastClr="000000"/>
            </a:solidFill>
            <a:latin typeface="Calibri" panose="020F0502020204030204" pitchFamily="34" charset="0"/>
          </a:endParaRPr>
        </a:p>
      </dgm:t>
    </dgm:pt>
    <dgm:pt modelId="{B8CCF52B-2AD3-46FE-98B9-F2FAD74E1C69}" type="sibTrans" cxnId="{7E5DC604-6923-4FC5-8303-380B70F9F3FB}">
      <dgm:prSet custT="1"/>
      <dgm:spPr/>
      <dgm:t>
        <a:bodyPr/>
        <a:lstStyle/>
        <a:p>
          <a:endParaRPr lang="en-US" sz="1000">
            <a:solidFill>
              <a:sysClr val="windowText" lastClr="000000"/>
            </a:solidFill>
            <a:latin typeface="Calibri" panose="020F0502020204030204" pitchFamily="34" charset="0"/>
          </a:endParaRPr>
        </a:p>
      </dgm:t>
    </dgm:pt>
    <dgm:pt modelId="{E5E2F735-D150-4E46-8D3C-9556417EF9D4}">
      <dgm:prSet phldrT="[Text]" custT="1"/>
      <dgm:spPr/>
      <dgm:t>
        <a:bodyPr/>
        <a:lstStyle/>
        <a:p>
          <a:r>
            <a:rPr lang="en-US" sz="1000">
              <a:solidFill>
                <a:sysClr val="windowText" lastClr="000000"/>
              </a:solidFill>
              <a:latin typeface="Calibri" panose="020F0502020204030204" pitchFamily="34" charset="0"/>
            </a:rPr>
            <a:t>General Manager: Operations</a:t>
          </a:r>
        </a:p>
      </dgm:t>
    </dgm:pt>
    <dgm:pt modelId="{9A314C52-1DF9-483F-8F2E-3F653A10E90E}" type="parTrans" cxnId="{0004CD06-D9EE-4DAD-8417-D44625BB9E92}">
      <dgm:prSet/>
      <dgm:spPr/>
      <dgm:t>
        <a:bodyPr/>
        <a:lstStyle/>
        <a:p>
          <a:endParaRPr lang="en-US" sz="1000">
            <a:solidFill>
              <a:sysClr val="windowText" lastClr="000000"/>
            </a:solidFill>
            <a:latin typeface="Calibri" panose="020F0502020204030204" pitchFamily="34" charset="0"/>
          </a:endParaRPr>
        </a:p>
      </dgm:t>
    </dgm:pt>
    <dgm:pt modelId="{BE537197-5DA8-4A53-9B58-907CFB279BC0}" type="sibTrans" cxnId="{0004CD06-D9EE-4DAD-8417-D44625BB9E92}">
      <dgm:prSet custT="1"/>
      <dgm:spPr/>
      <dgm:t>
        <a:bodyPr/>
        <a:lstStyle/>
        <a:p>
          <a:endParaRPr lang="en-US" sz="1000">
            <a:solidFill>
              <a:sysClr val="windowText" lastClr="000000"/>
            </a:solidFill>
            <a:latin typeface="Calibri" panose="020F0502020204030204" pitchFamily="34" charset="0"/>
          </a:endParaRPr>
        </a:p>
      </dgm:t>
    </dgm:pt>
    <dgm:pt modelId="{F8405926-5662-48CD-B27D-8515581696E5}">
      <dgm:prSet custT="1"/>
      <dgm:spPr>
        <a:solidFill>
          <a:srgbClr val="FFC000"/>
        </a:solidFill>
      </dgm:spPr>
      <dgm:t>
        <a:bodyPr/>
        <a:lstStyle/>
        <a:p>
          <a:r>
            <a:rPr lang="en-US" sz="1000">
              <a:solidFill>
                <a:sysClr val="windowText" lastClr="000000"/>
              </a:solidFill>
              <a:latin typeface="Calibri" panose="020F0502020204030204" pitchFamily="34" charset="0"/>
            </a:rPr>
            <a:t>SM: Finance</a:t>
          </a:r>
        </a:p>
      </dgm:t>
    </dgm:pt>
    <dgm:pt modelId="{09CDC320-6E88-4E66-B2E9-B8C8C1246C35}" type="parTrans" cxnId="{CA05B614-EDD4-417D-8504-A577E303AE89}">
      <dgm:prSet/>
      <dgm:spPr/>
      <dgm:t>
        <a:bodyPr/>
        <a:lstStyle/>
        <a:p>
          <a:endParaRPr lang="en-US" sz="1000">
            <a:solidFill>
              <a:sysClr val="windowText" lastClr="000000"/>
            </a:solidFill>
            <a:latin typeface="Calibri" panose="020F0502020204030204" pitchFamily="34" charset="0"/>
          </a:endParaRPr>
        </a:p>
      </dgm:t>
    </dgm:pt>
    <dgm:pt modelId="{8E55FEC7-71B2-4476-A3BE-689B65C8A5C5}" type="sibTrans" cxnId="{CA05B614-EDD4-417D-8504-A577E303AE89}">
      <dgm:prSet custT="1"/>
      <dgm:spPr/>
      <dgm:t>
        <a:bodyPr/>
        <a:lstStyle/>
        <a:p>
          <a:endParaRPr lang="en-US" sz="1000">
            <a:solidFill>
              <a:sysClr val="windowText" lastClr="000000"/>
            </a:solidFill>
            <a:latin typeface="Calibri" panose="020F0502020204030204" pitchFamily="34" charset="0"/>
          </a:endParaRPr>
        </a:p>
      </dgm:t>
    </dgm:pt>
    <dgm:pt modelId="{4F653901-658B-4E87-A1DE-D6B0589779AD}">
      <dgm:prSet custT="1"/>
      <dgm:spPr>
        <a:solidFill>
          <a:srgbClr val="FFC000"/>
        </a:solidFill>
      </dgm:spPr>
      <dgm:t>
        <a:bodyPr/>
        <a:lstStyle/>
        <a:p>
          <a:r>
            <a:rPr lang="en-US" sz="1000">
              <a:solidFill>
                <a:sysClr val="windowText" lastClr="000000"/>
              </a:solidFill>
              <a:latin typeface="Calibri" panose="020F0502020204030204" pitchFamily="34" charset="0"/>
            </a:rPr>
            <a:t>SM: Supply Chain Management</a:t>
          </a:r>
        </a:p>
      </dgm:t>
    </dgm:pt>
    <dgm:pt modelId="{3BF0D527-80D4-4D17-8E57-A743B55FB634}" type="parTrans" cxnId="{847BB3AB-114F-4901-8AA5-6CB776A38962}">
      <dgm:prSet/>
      <dgm:spPr/>
      <dgm:t>
        <a:bodyPr/>
        <a:lstStyle/>
        <a:p>
          <a:endParaRPr lang="en-US" sz="1000">
            <a:solidFill>
              <a:sysClr val="windowText" lastClr="000000"/>
            </a:solidFill>
            <a:latin typeface="Calibri" panose="020F0502020204030204" pitchFamily="34" charset="0"/>
          </a:endParaRPr>
        </a:p>
      </dgm:t>
    </dgm:pt>
    <dgm:pt modelId="{09DA8CE5-0252-4870-983D-D031271BC85C}" type="sibTrans" cxnId="{847BB3AB-114F-4901-8AA5-6CB776A38962}">
      <dgm:prSet custT="1"/>
      <dgm:spPr/>
      <dgm:t>
        <a:bodyPr/>
        <a:lstStyle/>
        <a:p>
          <a:endParaRPr lang="en-US" sz="1000">
            <a:solidFill>
              <a:sysClr val="windowText" lastClr="000000"/>
            </a:solidFill>
            <a:latin typeface="Calibri" panose="020F0502020204030204" pitchFamily="34" charset="0"/>
          </a:endParaRPr>
        </a:p>
      </dgm:t>
    </dgm:pt>
    <dgm:pt modelId="{92182302-1EE8-4548-B0BC-7AED616D043E}">
      <dgm:prSet custT="1"/>
      <dgm:spPr/>
      <dgm:t>
        <a:bodyPr/>
        <a:lstStyle/>
        <a:p>
          <a:r>
            <a:rPr lang="en-US" sz="1000">
              <a:solidFill>
                <a:sysClr val="windowText" lastClr="000000"/>
              </a:solidFill>
              <a:latin typeface="Calibri" panose="020F0502020204030204" pitchFamily="34" charset="0"/>
            </a:rPr>
            <a:t>General Manager: Commercial</a:t>
          </a:r>
        </a:p>
      </dgm:t>
    </dgm:pt>
    <dgm:pt modelId="{81404AC2-7895-4157-BBCB-C8D7303CE000}" type="parTrans" cxnId="{0BCC32C4-918F-4FA7-8108-462289E85CF2}">
      <dgm:prSet/>
      <dgm:spPr/>
      <dgm:t>
        <a:bodyPr/>
        <a:lstStyle/>
        <a:p>
          <a:endParaRPr lang="en-US" sz="1000">
            <a:solidFill>
              <a:sysClr val="windowText" lastClr="000000"/>
            </a:solidFill>
            <a:latin typeface="Calibri" panose="020F0502020204030204" pitchFamily="34" charset="0"/>
          </a:endParaRPr>
        </a:p>
      </dgm:t>
    </dgm:pt>
    <dgm:pt modelId="{52DB471D-50EA-40B4-84E5-A0BE8FBF28A6}" type="sibTrans" cxnId="{0BCC32C4-918F-4FA7-8108-462289E85CF2}">
      <dgm:prSet custT="1"/>
      <dgm:spPr/>
      <dgm:t>
        <a:bodyPr/>
        <a:lstStyle/>
        <a:p>
          <a:endParaRPr lang="en-US" sz="1000">
            <a:solidFill>
              <a:sysClr val="windowText" lastClr="000000"/>
            </a:solidFill>
            <a:latin typeface="Calibri" panose="020F0502020204030204" pitchFamily="34" charset="0"/>
          </a:endParaRPr>
        </a:p>
      </dgm:t>
    </dgm:pt>
    <dgm:pt modelId="{FE3DC335-BE0C-4169-8435-81647D0A91D9}">
      <dgm:prSet custT="1"/>
      <dgm:spPr>
        <a:solidFill>
          <a:srgbClr val="FFC000"/>
        </a:solidFill>
      </dgm:spPr>
      <dgm:t>
        <a:bodyPr/>
        <a:lstStyle/>
        <a:p>
          <a:r>
            <a:rPr lang="en-US" sz="1000">
              <a:solidFill>
                <a:sysClr val="windowText" lastClr="000000"/>
              </a:solidFill>
              <a:latin typeface="Calibri" panose="020F0502020204030204" pitchFamily="34" charset="0"/>
            </a:rPr>
            <a:t>SM: Research &amp; Development</a:t>
          </a:r>
        </a:p>
      </dgm:t>
    </dgm:pt>
    <dgm:pt modelId="{176258FE-9C43-4554-BCC4-71CB1054B8C3}" type="parTrans" cxnId="{88F8421B-F883-422C-A8A4-E2232C77CCA9}">
      <dgm:prSet/>
      <dgm:spPr/>
      <dgm:t>
        <a:bodyPr/>
        <a:lstStyle/>
        <a:p>
          <a:endParaRPr lang="en-US" sz="1000">
            <a:solidFill>
              <a:sysClr val="windowText" lastClr="000000"/>
            </a:solidFill>
            <a:latin typeface="Calibri" panose="020F0502020204030204" pitchFamily="34" charset="0"/>
          </a:endParaRPr>
        </a:p>
      </dgm:t>
    </dgm:pt>
    <dgm:pt modelId="{4161D01A-4259-4ACE-B491-DC881E2925EC}" type="sibTrans" cxnId="{88F8421B-F883-422C-A8A4-E2232C77CCA9}">
      <dgm:prSet custT="1"/>
      <dgm:spPr/>
      <dgm:t>
        <a:bodyPr/>
        <a:lstStyle/>
        <a:p>
          <a:endParaRPr lang="en-US" sz="1000">
            <a:solidFill>
              <a:sysClr val="windowText" lastClr="000000"/>
            </a:solidFill>
            <a:latin typeface="Calibri" panose="020F0502020204030204" pitchFamily="34" charset="0"/>
          </a:endParaRPr>
        </a:p>
      </dgm:t>
    </dgm:pt>
    <dgm:pt modelId="{11601B18-8F67-4867-BA62-2B682C38E7BC}">
      <dgm:prSet custT="1"/>
      <dgm:spPr>
        <a:solidFill>
          <a:srgbClr val="FFC000"/>
        </a:solidFill>
      </dgm:spPr>
      <dgm:t>
        <a:bodyPr/>
        <a:lstStyle/>
        <a:p>
          <a:r>
            <a:rPr lang="en-US" sz="1000">
              <a:solidFill>
                <a:sysClr val="windowText" lastClr="000000"/>
              </a:solidFill>
              <a:latin typeface="Calibri" panose="020F0502020204030204" pitchFamily="34" charset="0"/>
            </a:rPr>
            <a:t>SM: Aviation</a:t>
          </a:r>
        </a:p>
      </dgm:t>
    </dgm:pt>
    <dgm:pt modelId="{CB475A98-39DF-43C4-BAD3-1E0EF6B47EED}" type="parTrans" cxnId="{B842EAF9-59A6-4F86-A796-D7CD1A771915}">
      <dgm:prSet/>
      <dgm:spPr/>
      <dgm:t>
        <a:bodyPr/>
        <a:lstStyle/>
        <a:p>
          <a:endParaRPr lang="en-US" sz="1000">
            <a:solidFill>
              <a:sysClr val="windowText" lastClr="000000"/>
            </a:solidFill>
            <a:latin typeface="Calibri" panose="020F0502020204030204" pitchFamily="34" charset="0"/>
          </a:endParaRPr>
        </a:p>
      </dgm:t>
    </dgm:pt>
    <dgm:pt modelId="{F81EA0A0-6E7B-4C55-8F7E-86193A47CAE9}" type="sibTrans" cxnId="{B842EAF9-59A6-4F86-A796-D7CD1A771915}">
      <dgm:prSet custT="1"/>
      <dgm:spPr/>
      <dgm:t>
        <a:bodyPr/>
        <a:lstStyle/>
        <a:p>
          <a:endParaRPr lang="en-US" sz="1000">
            <a:solidFill>
              <a:sysClr val="windowText" lastClr="000000"/>
            </a:solidFill>
            <a:latin typeface="Calibri" panose="020F0502020204030204" pitchFamily="34" charset="0"/>
          </a:endParaRPr>
        </a:p>
      </dgm:t>
    </dgm:pt>
    <dgm:pt modelId="{1266BD75-4DE9-408C-970E-6EFFC2F2BF03}">
      <dgm:prSet custT="1"/>
      <dgm:spPr>
        <a:solidFill>
          <a:srgbClr val="FFC000"/>
        </a:solidFill>
      </dgm:spPr>
      <dgm:t>
        <a:bodyPr/>
        <a:lstStyle/>
        <a:p>
          <a:r>
            <a:rPr lang="en-US" sz="1000">
              <a:solidFill>
                <a:sysClr val="windowText" lastClr="000000"/>
              </a:solidFill>
              <a:latin typeface="Calibri" panose="020F0502020204030204" pitchFamily="34" charset="0"/>
            </a:rPr>
            <a:t>SM: Commercial</a:t>
          </a:r>
        </a:p>
      </dgm:t>
    </dgm:pt>
    <dgm:pt modelId="{2D005106-BD69-4472-9DF3-0347EEAD464C}" type="parTrans" cxnId="{87D766FA-D6E8-4439-B925-8D8B8FFE7E4F}">
      <dgm:prSet/>
      <dgm:spPr/>
      <dgm:t>
        <a:bodyPr/>
        <a:lstStyle/>
        <a:p>
          <a:endParaRPr lang="en-US" sz="1000">
            <a:solidFill>
              <a:sysClr val="windowText" lastClr="000000"/>
            </a:solidFill>
            <a:latin typeface="Calibri" panose="020F0502020204030204" pitchFamily="34" charset="0"/>
          </a:endParaRPr>
        </a:p>
      </dgm:t>
    </dgm:pt>
    <dgm:pt modelId="{1DE0512E-1BE4-4C4E-BB73-59676CBD3E48}" type="sibTrans" cxnId="{87D766FA-D6E8-4439-B925-8D8B8FFE7E4F}">
      <dgm:prSet custT="1"/>
      <dgm:spPr/>
      <dgm:t>
        <a:bodyPr/>
        <a:lstStyle/>
        <a:p>
          <a:endParaRPr lang="en-US" sz="1000">
            <a:solidFill>
              <a:sysClr val="windowText" lastClr="000000"/>
            </a:solidFill>
            <a:latin typeface="Calibri" panose="020F0502020204030204" pitchFamily="34" charset="0"/>
          </a:endParaRPr>
        </a:p>
      </dgm:t>
    </dgm:pt>
    <dgm:pt modelId="{32898C16-5A9D-40FE-A37F-0A76CB896A87}">
      <dgm:prSet custT="1"/>
      <dgm:spPr>
        <a:solidFill>
          <a:srgbClr val="FFC000"/>
        </a:solidFill>
      </dgm:spPr>
      <dgm:t>
        <a:bodyPr/>
        <a:lstStyle/>
        <a:p>
          <a:r>
            <a:rPr lang="en-US" sz="1000">
              <a:solidFill>
                <a:sysClr val="windowText" lastClr="000000"/>
              </a:solidFill>
              <a:latin typeface="Calibri" panose="020F0502020204030204" pitchFamily="34" charset="0"/>
            </a:rPr>
            <a:t>Marketing Manager</a:t>
          </a:r>
        </a:p>
      </dgm:t>
    </dgm:pt>
    <dgm:pt modelId="{09023BD4-E41C-4389-8D3B-B424F5DF8A8B}" type="parTrans" cxnId="{8C48854F-D7B7-4B4E-8929-0745EAE28F50}">
      <dgm:prSet/>
      <dgm:spPr/>
      <dgm:t>
        <a:bodyPr/>
        <a:lstStyle/>
        <a:p>
          <a:endParaRPr lang="en-US" sz="1000">
            <a:solidFill>
              <a:sysClr val="windowText" lastClr="000000"/>
            </a:solidFill>
            <a:latin typeface="Calibri" panose="020F0502020204030204" pitchFamily="34" charset="0"/>
          </a:endParaRPr>
        </a:p>
      </dgm:t>
    </dgm:pt>
    <dgm:pt modelId="{46579A9A-18FF-4305-A450-720E83BAE322}" type="sibTrans" cxnId="{8C48854F-D7B7-4B4E-8929-0745EAE28F50}">
      <dgm:prSet custT="1"/>
      <dgm:spPr/>
      <dgm:t>
        <a:bodyPr/>
        <a:lstStyle/>
        <a:p>
          <a:endParaRPr lang="en-US" sz="1000">
            <a:solidFill>
              <a:sysClr val="windowText" lastClr="000000"/>
            </a:solidFill>
            <a:latin typeface="Calibri" panose="020F0502020204030204" pitchFamily="34" charset="0"/>
          </a:endParaRPr>
        </a:p>
      </dgm:t>
    </dgm:pt>
    <dgm:pt modelId="{31CC6F34-F4A9-457E-880B-5BB353E69433}">
      <dgm:prSet custT="1"/>
      <dgm:spPr/>
      <dgm:t>
        <a:bodyPr/>
        <a:lstStyle/>
        <a:p>
          <a:r>
            <a:rPr lang="en-US" sz="1000">
              <a:solidFill>
                <a:sysClr val="windowText" lastClr="000000"/>
              </a:solidFill>
              <a:latin typeface="Calibri" panose="020F0502020204030204" pitchFamily="34" charset="0"/>
            </a:rPr>
            <a:t>General Manager: Corporate Affairs</a:t>
          </a:r>
        </a:p>
      </dgm:t>
    </dgm:pt>
    <dgm:pt modelId="{6F5C22E3-9CC5-46C9-95F1-3F14F339D9EF}" type="parTrans" cxnId="{66E7A545-6991-438D-A625-A2CEA154F360}">
      <dgm:prSet/>
      <dgm:spPr/>
      <dgm:t>
        <a:bodyPr/>
        <a:lstStyle/>
        <a:p>
          <a:endParaRPr lang="en-US" sz="1000">
            <a:solidFill>
              <a:sysClr val="windowText" lastClr="000000"/>
            </a:solidFill>
            <a:latin typeface="Calibri" panose="020F0502020204030204" pitchFamily="34" charset="0"/>
          </a:endParaRPr>
        </a:p>
      </dgm:t>
    </dgm:pt>
    <dgm:pt modelId="{D01DEE03-560C-4BFD-BD8C-D376A5ACC460}" type="sibTrans" cxnId="{66E7A545-6991-438D-A625-A2CEA154F360}">
      <dgm:prSet custT="1"/>
      <dgm:spPr/>
      <dgm:t>
        <a:bodyPr/>
        <a:lstStyle/>
        <a:p>
          <a:endParaRPr lang="en-US" sz="1000">
            <a:solidFill>
              <a:sysClr val="windowText" lastClr="000000"/>
            </a:solidFill>
            <a:latin typeface="Calibri" panose="020F0502020204030204" pitchFamily="34" charset="0"/>
          </a:endParaRPr>
        </a:p>
      </dgm:t>
    </dgm:pt>
    <dgm:pt modelId="{C16CE3C6-F08A-4F9E-8860-9D3EA2E37AAE}">
      <dgm:prSet custT="1"/>
      <dgm:spPr/>
      <dgm:t>
        <a:bodyPr/>
        <a:lstStyle/>
        <a:p>
          <a:r>
            <a:rPr lang="en-US" sz="1000">
              <a:solidFill>
                <a:sysClr val="windowText" lastClr="000000"/>
              </a:solidFill>
              <a:latin typeface="Calibri" panose="020F0502020204030204" pitchFamily="34" charset="0"/>
            </a:rPr>
            <a:t>General Manager: Human Capital Management</a:t>
          </a:r>
        </a:p>
      </dgm:t>
    </dgm:pt>
    <dgm:pt modelId="{D3DF318A-CEED-4C48-BBCF-3DE4DB0D39EA}" type="parTrans" cxnId="{FB9B207C-A130-4C4E-B75A-DBC0F7248C44}">
      <dgm:prSet/>
      <dgm:spPr/>
      <dgm:t>
        <a:bodyPr/>
        <a:lstStyle/>
        <a:p>
          <a:endParaRPr lang="en-US" sz="1000">
            <a:solidFill>
              <a:sysClr val="windowText" lastClr="000000"/>
            </a:solidFill>
            <a:latin typeface="Calibri" panose="020F0502020204030204" pitchFamily="34" charset="0"/>
          </a:endParaRPr>
        </a:p>
      </dgm:t>
    </dgm:pt>
    <dgm:pt modelId="{01A25216-2743-4998-AF96-856071C660EC}" type="sibTrans" cxnId="{FB9B207C-A130-4C4E-B75A-DBC0F7248C44}">
      <dgm:prSet custT="1"/>
      <dgm:spPr/>
      <dgm:t>
        <a:bodyPr/>
        <a:lstStyle/>
        <a:p>
          <a:endParaRPr lang="en-US" sz="1000">
            <a:solidFill>
              <a:sysClr val="windowText" lastClr="000000"/>
            </a:solidFill>
            <a:latin typeface="Calibri" panose="020F0502020204030204" pitchFamily="34" charset="0"/>
          </a:endParaRPr>
        </a:p>
      </dgm:t>
    </dgm:pt>
    <dgm:pt modelId="{F6CAA645-C8FA-4007-9AEA-65454AD64FE1}">
      <dgm:prSet custT="1"/>
      <dgm:spPr>
        <a:solidFill>
          <a:srgbClr val="FFC000"/>
        </a:solidFill>
      </dgm:spPr>
      <dgm:t>
        <a:bodyPr/>
        <a:lstStyle/>
        <a:p>
          <a:r>
            <a:rPr lang="en-US" sz="1000">
              <a:solidFill>
                <a:sysClr val="windowText" lastClr="000000"/>
              </a:solidFill>
              <a:latin typeface="Calibri" panose="020F0502020204030204" pitchFamily="34" charset="0"/>
            </a:rPr>
            <a:t>Head: Regional Training Centre</a:t>
          </a:r>
        </a:p>
      </dgm:t>
    </dgm:pt>
    <dgm:pt modelId="{A2744058-FB39-41A6-859D-9CBCF8AF0A5F}" type="parTrans" cxnId="{D51CD68E-EF09-46BE-8665-F423764248EC}">
      <dgm:prSet/>
      <dgm:spPr/>
      <dgm:t>
        <a:bodyPr/>
        <a:lstStyle/>
        <a:p>
          <a:endParaRPr lang="en-US" sz="1000">
            <a:solidFill>
              <a:sysClr val="windowText" lastClr="000000"/>
            </a:solidFill>
            <a:latin typeface="Calibri" panose="020F0502020204030204" pitchFamily="34" charset="0"/>
          </a:endParaRPr>
        </a:p>
      </dgm:t>
    </dgm:pt>
    <dgm:pt modelId="{C9474D24-1204-40A3-9662-B7C4CBD8AD29}" type="sibTrans" cxnId="{D51CD68E-EF09-46BE-8665-F423764248EC}">
      <dgm:prSet custT="1"/>
      <dgm:spPr/>
      <dgm:t>
        <a:bodyPr/>
        <a:lstStyle/>
        <a:p>
          <a:endParaRPr lang="en-US" sz="1000">
            <a:solidFill>
              <a:sysClr val="windowText" lastClr="000000"/>
            </a:solidFill>
            <a:latin typeface="Calibri" panose="020F0502020204030204" pitchFamily="34" charset="0"/>
          </a:endParaRPr>
        </a:p>
      </dgm:t>
    </dgm:pt>
    <dgm:pt modelId="{8AF9DB63-1BB3-4BF2-8EE7-86ED2901E2AB}">
      <dgm:prSet custT="1"/>
      <dgm:spPr>
        <a:solidFill>
          <a:srgbClr val="FFC000"/>
        </a:solidFill>
      </dgm:spPr>
      <dgm:t>
        <a:bodyPr/>
        <a:lstStyle/>
        <a:p>
          <a:r>
            <a:rPr lang="en-US" sz="1000">
              <a:solidFill>
                <a:sysClr val="windowText" lastClr="000000"/>
              </a:solidFill>
              <a:latin typeface="Calibri" panose="020F0502020204030204" pitchFamily="34" charset="0"/>
            </a:rPr>
            <a:t>SM: Technical Services</a:t>
          </a:r>
        </a:p>
      </dgm:t>
    </dgm:pt>
    <dgm:pt modelId="{595BA53D-29E1-4721-9847-82500505BB17}" type="parTrans" cxnId="{FE42EBC5-D0CA-4671-8A5D-95D7838F8955}">
      <dgm:prSet/>
      <dgm:spPr>
        <a:solidFill>
          <a:srgbClr val="FFC000"/>
        </a:solidFill>
      </dgm:spPr>
      <dgm:t>
        <a:bodyPr/>
        <a:lstStyle/>
        <a:p>
          <a:endParaRPr lang="en-US" sz="1000">
            <a:solidFill>
              <a:schemeClr val="accent4"/>
            </a:solidFill>
            <a:latin typeface="Calibri" panose="020F0502020204030204" pitchFamily="34" charset="0"/>
          </a:endParaRPr>
        </a:p>
      </dgm:t>
    </dgm:pt>
    <dgm:pt modelId="{C21C12EF-8E90-4C48-B878-DE23BE726C37}" type="sibTrans" cxnId="{FE42EBC5-D0CA-4671-8A5D-95D7838F8955}">
      <dgm:prSet custT="1"/>
      <dgm:spPr/>
      <dgm:t>
        <a:bodyPr/>
        <a:lstStyle/>
        <a:p>
          <a:endParaRPr lang="en-US" sz="1000">
            <a:solidFill>
              <a:sysClr val="windowText" lastClr="000000"/>
            </a:solidFill>
            <a:latin typeface="Calibri" panose="020F0502020204030204" pitchFamily="34" charset="0"/>
          </a:endParaRPr>
        </a:p>
      </dgm:t>
    </dgm:pt>
    <dgm:pt modelId="{668DB790-60E9-41A4-8FFB-4432ED8B069A}">
      <dgm:prSet custT="1"/>
      <dgm:spPr>
        <a:solidFill>
          <a:srgbClr val="FFC000"/>
        </a:solidFill>
      </dgm:spPr>
      <dgm:t>
        <a:bodyPr/>
        <a:lstStyle/>
        <a:p>
          <a:r>
            <a:rPr lang="en-US" sz="1000">
              <a:solidFill>
                <a:sysClr val="windowText" lastClr="000000"/>
              </a:solidFill>
              <a:latin typeface="Calibri" panose="020F0502020204030204" pitchFamily="34" charset="0"/>
            </a:rPr>
            <a:t>SM:  Human Capital Development</a:t>
          </a:r>
        </a:p>
      </dgm:t>
    </dgm:pt>
    <dgm:pt modelId="{B6C2A186-394D-410D-9EA8-AE7E8288197E}" type="parTrans" cxnId="{6E333DAE-0569-41A1-8111-4D397D584BB2}">
      <dgm:prSet/>
      <dgm:spPr/>
      <dgm:t>
        <a:bodyPr/>
        <a:lstStyle/>
        <a:p>
          <a:endParaRPr lang="en-US" sz="1000">
            <a:solidFill>
              <a:sysClr val="windowText" lastClr="000000"/>
            </a:solidFill>
            <a:latin typeface="Calibri" panose="020F0502020204030204" pitchFamily="34" charset="0"/>
          </a:endParaRPr>
        </a:p>
      </dgm:t>
    </dgm:pt>
    <dgm:pt modelId="{C513FFB5-63D0-4FAD-B877-53521091566A}" type="sibTrans" cxnId="{6E333DAE-0569-41A1-8111-4D397D584BB2}">
      <dgm:prSet custT="1"/>
      <dgm:spPr/>
      <dgm:t>
        <a:bodyPr/>
        <a:lstStyle/>
        <a:p>
          <a:endParaRPr lang="en-US" sz="1000">
            <a:solidFill>
              <a:sysClr val="windowText" lastClr="000000"/>
            </a:solidFill>
            <a:latin typeface="Calibri" panose="020F0502020204030204" pitchFamily="34" charset="0"/>
          </a:endParaRPr>
        </a:p>
      </dgm:t>
    </dgm:pt>
    <dgm:pt modelId="{2F7FBE01-4AAB-4E1C-9BE0-B8D7E95FB8E4}">
      <dgm:prSet custT="1"/>
      <dgm:spPr>
        <a:solidFill>
          <a:srgbClr val="FFC000"/>
        </a:solidFill>
      </dgm:spPr>
      <dgm:t>
        <a:bodyPr/>
        <a:lstStyle/>
        <a:p>
          <a:r>
            <a:rPr lang="en-US" sz="1000">
              <a:solidFill>
                <a:sysClr val="windowText" lastClr="000000"/>
              </a:solidFill>
              <a:latin typeface="Calibri" panose="020F0502020204030204" pitchFamily="34" charset="0"/>
            </a:rPr>
            <a:t>SM: Corporate Comunications</a:t>
          </a:r>
        </a:p>
      </dgm:t>
    </dgm:pt>
    <dgm:pt modelId="{6B0B3183-D272-401B-A599-B35AAA19B223}" type="parTrans" cxnId="{B5BF4EEE-3C0A-4379-91D1-08D0E96CB42E}">
      <dgm:prSet/>
      <dgm:spPr/>
      <dgm:t>
        <a:bodyPr/>
        <a:lstStyle/>
        <a:p>
          <a:endParaRPr lang="en-US" sz="1000">
            <a:solidFill>
              <a:sysClr val="windowText" lastClr="000000"/>
            </a:solidFill>
            <a:latin typeface="Calibri" panose="020F0502020204030204" pitchFamily="34" charset="0"/>
          </a:endParaRPr>
        </a:p>
      </dgm:t>
    </dgm:pt>
    <dgm:pt modelId="{0530BF50-8753-404E-A379-366CEB0EF651}" type="sibTrans" cxnId="{B5BF4EEE-3C0A-4379-91D1-08D0E96CB42E}">
      <dgm:prSet/>
      <dgm:spPr/>
      <dgm:t>
        <a:bodyPr/>
        <a:lstStyle/>
        <a:p>
          <a:endParaRPr lang="en-US" sz="1000">
            <a:solidFill>
              <a:sysClr val="windowText" lastClr="000000"/>
            </a:solidFill>
            <a:latin typeface="Calibri" panose="020F0502020204030204" pitchFamily="34" charset="0"/>
          </a:endParaRPr>
        </a:p>
      </dgm:t>
    </dgm:pt>
    <dgm:pt modelId="{AA5F254D-3739-428F-BA90-8FB18A37498A}">
      <dgm:prSet custT="1"/>
      <dgm:spPr>
        <a:solidFill>
          <a:srgbClr val="FFC000"/>
        </a:solidFill>
      </dgm:spPr>
      <dgm:t>
        <a:bodyPr/>
        <a:lstStyle/>
        <a:p>
          <a:r>
            <a:rPr lang="en-US" sz="1000">
              <a:solidFill>
                <a:sysClr val="windowText" lastClr="000000"/>
              </a:solidFill>
              <a:latin typeface="Calibri" panose="020F0502020204030204" pitchFamily="34" charset="0"/>
            </a:rPr>
            <a:t>SM: Stakeholder Relations</a:t>
          </a:r>
        </a:p>
      </dgm:t>
    </dgm:pt>
    <dgm:pt modelId="{C8262091-266B-4880-9631-FA90C5677567}" type="parTrans" cxnId="{37D5D996-67C5-4C76-8EA5-B27D81A1D70B}">
      <dgm:prSet/>
      <dgm:spPr/>
      <dgm:t>
        <a:bodyPr/>
        <a:lstStyle/>
        <a:p>
          <a:endParaRPr lang="en-US" sz="1000">
            <a:solidFill>
              <a:sysClr val="windowText" lastClr="000000"/>
            </a:solidFill>
            <a:latin typeface="Calibri" panose="020F0502020204030204" pitchFamily="34" charset="0"/>
          </a:endParaRPr>
        </a:p>
      </dgm:t>
    </dgm:pt>
    <dgm:pt modelId="{7E2F889B-C121-40C4-A720-2884DEE3C0A0}" type="sibTrans" cxnId="{37D5D996-67C5-4C76-8EA5-B27D81A1D70B}">
      <dgm:prSet/>
      <dgm:spPr/>
      <dgm:t>
        <a:bodyPr/>
        <a:lstStyle/>
        <a:p>
          <a:endParaRPr lang="en-US" sz="1000">
            <a:solidFill>
              <a:sysClr val="windowText" lastClr="000000"/>
            </a:solidFill>
            <a:latin typeface="Calibri" panose="020F0502020204030204" pitchFamily="34" charset="0"/>
          </a:endParaRPr>
        </a:p>
      </dgm:t>
    </dgm:pt>
    <dgm:pt modelId="{C6BD70E0-C91F-42F8-BA66-19AEDFA68CAA}" type="asst">
      <dgm:prSet custT="1"/>
      <dgm:spPr/>
      <dgm:t>
        <a:bodyPr/>
        <a:lstStyle/>
        <a:p>
          <a:r>
            <a:rPr lang="en-US" sz="1000">
              <a:solidFill>
                <a:sysClr val="windowText" lastClr="000000"/>
              </a:solidFill>
              <a:latin typeface="Calibri" panose="020F0502020204030204" pitchFamily="34" charset="0"/>
            </a:rPr>
            <a:t>Met Authority Office</a:t>
          </a:r>
        </a:p>
      </dgm:t>
    </dgm:pt>
    <dgm:pt modelId="{E4CFBEB8-5188-4EB2-AC0E-78A58558B433}" type="parTrans" cxnId="{2CEBD478-3735-4FC8-9431-65445340A166}">
      <dgm:prSet/>
      <dgm:spPr/>
      <dgm:t>
        <a:bodyPr/>
        <a:lstStyle/>
        <a:p>
          <a:endParaRPr lang="en-US" sz="1000">
            <a:solidFill>
              <a:sysClr val="windowText" lastClr="000000"/>
            </a:solidFill>
            <a:latin typeface="Calibri" panose="020F0502020204030204" pitchFamily="34" charset="0"/>
          </a:endParaRPr>
        </a:p>
      </dgm:t>
    </dgm:pt>
    <dgm:pt modelId="{D5DFB3F8-C751-44E4-A822-42A0A2639A6C}" type="sibTrans" cxnId="{2CEBD478-3735-4FC8-9431-65445340A166}">
      <dgm:prSet/>
      <dgm:spPr/>
      <dgm:t>
        <a:bodyPr/>
        <a:lstStyle/>
        <a:p>
          <a:endParaRPr lang="en-US" sz="1000">
            <a:solidFill>
              <a:sysClr val="windowText" lastClr="000000"/>
            </a:solidFill>
            <a:latin typeface="Calibri" panose="020F0502020204030204" pitchFamily="34" charset="0"/>
          </a:endParaRPr>
        </a:p>
      </dgm:t>
    </dgm:pt>
    <dgm:pt modelId="{3D01F23A-35BE-48DC-AE4E-71EC2007EEFB}" type="asst">
      <dgm:prSet custT="1"/>
      <dgm:spPr/>
      <dgm:t>
        <a:bodyPr/>
        <a:lstStyle/>
        <a:p>
          <a:r>
            <a:rPr lang="en-US" sz="1000">
              <a:solidFill>
                <a:sysClr val="windowText" lastClr="000000"/>
              </a:solidFill>
              <a:latin typeface="Calibri" panose="020F0502020204030204" pitchFamily="34" charset="0"/>
            </a:rPr>
            <a:t>Projects Office</a:t>
          </a:r>
        </a:p>
      </dgm:t>
    </dgm:pt>
    <dgm:pt modelId="{536CCF73-4486-43D1-8F8E-0A172E723EE4}" type="parTrans" cxnId="{7A787B89-2344-4D07-91F7-F22589082DD8}">
      <dgm:prSet/>
      <dgm:spPr/>
      <dgm:t>
        <a:bodyPr/>
        <a:lstStyle/>
        <a:p>
          <a:endParaRPr lang="en-US" sz="1000">
            <a:solidFill>
              <a:sysClr val="windowText" lastClr="000000"/>
            </a:solidFill>
            <a:latin typeface="Calibri" panose="020F0502020204030204" pitchFamily="34" charset="0"/>
          </a:endParaRPr>
        </a:p>
      </dgm:t>
    </dgm:pt>
    <dgm:pt modelId="{F5441B7A-1EC6-497F-98E7-1336A3551CE5}" type="sibTrans" cxnId="{7A787B89-2344-4D07-91F7-F22589082DD8}">
      <dgm:prSet/>
      <dgm:spPr/>
      <dgm:t>
        <a:bodyPr/>
        <a:lstStyle/>
        <a:p>
          <a:endParaRPr lang="en-US" sz="1000">
            <a:solidFill>
              <a:sysClr val="windowText" lastClr="000000"/>
            </a:solidFill>
            <a:latin typeface="Calibri" panose="020F0502020204030204" pitchFamily="34" charset="0"/>
          </a:endParaRPr>
        </a:p>
      </dgm:t>
    </dgm:pt>
    <dgm:pt modelId="{5D7F596F-3C38-4C15-99BB-3051042EBB10}" type="asst">
      <dgm:prSet custT="1"/>
      <dgm:spPr/>
      <dgm:t>
        <a:bodyPr/>
        <a:lstStyle/>
        <a:p>
          <a:r>
            <a:rPr lang="en-US" sz="1000">
              <a:solidFill>
                <a:sysClr val="windowText" lastClr="000000"/>
              </a:solidFill>
              <a:latin typeface="Calibri" panose="020F0502020204030204" pitchFamily="34" charset="0"/>
            </a:rPr>
            <a:t>Risk Management</a:t>
          </a:r>
        </a:p>
      </dgm:t>
    </dgm:pt>
    <dgm:pt modelId="{93EC0A65-E1BF-4DAD-99F3-1C4B6D49D59E}" type="parTrans" cxnId="{D7AA187A-DB40-4DFD-9494-5895AE30CC49}">
      <dgm:prSet/>
      <dgm:spPr/>
      <dgm:t>
        <a:bodyPr/>
        <a:lstStyle/>
        <a:p>
          <a:endParaRPr lang="en-US" sz="1000">
            <a:solidFill>
              <a:sysClr val="windowText" lastClr="000000"/>
            </a:solidFill>
            <a:latin typeface="Calibri" panose="020F0502020204030204" pitchFamily="34" charset="0"/>
          </a:endParaRPr>
        </a:p>
      </dgm:t>
    </dgm:pt>
    <dgm:pt modelId="{733E15E8-694B-4667-811A-4600B16B2A62}" type="sibTrans" cxnId="{D7AA187A-DB40-4DFD-9494-5895AE30CC49}">
      <dgm:prSet/>
      <dgm:spPr/>
      <dgm:t>
        <a:bodyPr/>
        <a:lstStyle/>
        <a:p>
          <a:endParaRPr lang="en-US" sz="1000">
            <a:solidFill>
              <a:sysClr val="windowText" lastClr="000000"/>
            </a:solidFill>
            <a:latin typeface="Calibri" panose="020F0502020204030204" pitchFamily="34" charset="0"/>
          </a:endParaRPr>
        </a:p>
      </dgm:t>
    </dgm:pt>
    <dgm:pt modelId="{D8C9AB63-ADF8-4411-86AF-2C5FD64ABA4E}" type="asst">
      <dgm:prSet custT="1"/>
      <dgm:spPr/>
      <dgm:t>
        <a:bodyPr/>
        <a:lstStyle/>
        <a:p>
          <a:r>
            <a:rPr lang="en-US" sz="1000">
              <a:solidFill>
                <a:sysClr val="windowText" lastClr="000000"/>
              </a:solidFill>
              <a:latin typeface="Calibri" panose="020F0502020204030204" pitchFamily="34" charset="0"/>
            </a:rPr>
            <a:t>International Affairs</a:t>
          </a:r>
        </a:p>
      </dgm:t>
    </dgm:pt>
    <dgm:pt modelId="{AFE9615E-8D1A-447C-AC67-7329D47B2395}" type="parTrans" cxnId="{EE4D9977-4B77-4B53-A9D3-A2417E613B50}">
      <dgm:prSet/>
      <dgm:spPr/>
      <dgm:t>
        <a:bodyPr/>
        <a:lstStyle/>
        <a:p>
          <a:endParaRPr lang="en-US" sz="1000">
            <a:solidFill>
              <a:sysClr val="windowText" lastClr="000000"/>
            </a:solidFill>
            <a:latin typeface="Calibri" panose="020F0502020204030204" pitchFamily="34" charset="0"/>
          </a:endParaRPr>
        </a:p>
      </dgm:t>
    </dgm:pt>
    <dgm:pt modelId="{D51FEEBC-441C-4101-8C0F-69F5E62FE9BD}" type="sibTrans" cxnId="{EE4D9977-4B77-4B53-A9D3-A2417E613B50}">
      <dgm:prSet/>
      <dgm:spPr/>
      <dgm:t>
        <a:bodyPr/>
        <a:lstStyle/>
        <a:p>
          <a:endParaRPr lang="en-US" sz="1000">
            <a:solidFill>
              <a:sysClr val="windowText" lastClr="000000"/>
            </a:solidFill>
            <a:latin typeface="Calibri" panose="020F0502020204030204" pitchFamily="34" charset="0"/>
          </a:endParaRPr>
        </a:p>
      </dgm:t>
    </dgm:pt>
    <dgm:pt modelId="{9A5A97C3-69AE-4E29-A8CA-3C272EB4CA80}">
      <dgm:prSet custT="1"/>
      <dgm:spPr/>
      <dgm:t>
        <a:bodyPr/>
        <a:lstStyle/>
        <a:p>
          <a:r>
            <a:rPr lang="en-US" sz="1000">
              <a:solidFill>
                <a:sysClr val="windowText" lastClr="000000"/>
              </a:solidFill>
              <a:latin typeface="Calibri" panose="020F0502020204030204" pitchFamily="34" charset="0"/>
            </a:rPr>
            <a:t>SAWS Board</a:t>
          </a:r>
        </a:p>
      </dgm:t>
    </dgm:pt>
    <dgm:pt modelId="{DB900986-C3C8-4C55-B170-0A6AAC887C5C}" type="parTrans" cxnId="{1CC240D1-6E06-4F23-B49B-272B7EACC9AE}">
      <dgm:prSet/>
      <dgm:spPr/>
      <dgm:t>
        <a:bodyPr/>
        <a:lstStyle/>
        <a:p>
          <a:endParaRPr lang="en-US" sz="1000">
            <a:solidFill>
              <a:sysClr val="windowText" lastClr="000000"/>
            </a:solidFill>
            <a:latin typeface="Calibri" panose="020F0502020204030204" pitchFamily="34" charset="0"/>
          </a:endParaRPr>
        </a:p>
      </dgm:t>
    </dgm:pt>
    <dgm:pt modelId="{352300C0-C6D1-4178-9E4C-DCFE2840EE8E}" type="sibTrans" cxnId="{1CC240D1-6E06-4F23-B49B-272B7EACC9AE}">
      <dgm:prSet/>
      <dgm:spPr/>
      <dgm:t>
        <a:bodyPr/>
        <a:lstStyle/>
        <a:p>
          <a:endParaRPr lang="en-US" sz="1000">
            <a:solidFill>
              <a:sysClr val="windowText" lastClr="000000"/>
            </a:solidFill>
            <a:latin typeface="Calibri" panose="020F0502020204030204" pitchFamily="34" charset="0"/>
          </a:endParaRPr>
        </a:p>
      </dgm:t>
    </dgm:pt>
    <dgm:pt modelId="{47FDFBEA-6AD6-47B2-BAA7-99F596CB9012}">
      <dgm:prSet custT="1"/>
      <dgm:spPr>
        <a:solidFill>
          <a:srgbClr val="FFC000"/>
        </a:solidFill>
      </dgm:spPr>
      <dgm:t>
        <a:bodyPr/>
        <a:lstStyle/>
        <a:p>
          <a:r>
            <a:rPr lang="en-US" sz="900">
              <a:solidFill>
                <a:sysClr val="windowText" lastClr="000000"/>
              </a:solidFill>
              <a:latin typeface="Calibri" panose="020F0502020204030204" pitchFamily="34" charset="0"/>
            </a:rPr>
            <a:t>SM: Information Communication Technology</a:t>
          </a:r>
        </a:p>
      </dgm:t>
    </dgm:pt>
    <dgm:pt modelId="{B23170AC-E9A3-4C12-8C01-7BBA73921DD5}" type="parTrans" cxnId="{FB6CE865-84C2-4918-A831-C548E1FA4302}">
      <dgm:prSet/>
      <dgm:spPr/>
      <dgm:t>
        <a:bodyPr/>
        <a:lstStyle/>
        <a:p>
          <a:endParaRPr lang="en-US" sz="1000">
            <a:solidFill>
              <a:sysClr val="windowText" lastClr="000000"/>
            </a:solidFill>
            <a:latin typeface="Calibri" panose="020F0502020204030204" pitchFamily="34" charset="0"/>
          </a:endParaRPr>
        </a:p>
      </dgm:t>
    </dgm:pt>
    <dgm:pt modelId="{6B9B64BF-5F66-4E25-9432-7C99FF614184}" type="sibTrans" cxnId="{FB6CE865-84C2-4918-A831-C548E1FA4302}">
      <dgm:prSet/>
      <dgm:spPr/>
      <dgm:t>
        <a:bodyPr/>
        <a:lstStyle/>
        <a:p>
          <a:endParaRPr lang="en-US" sz="1000">
            <a:solidFill>
              <a:sysClr val="windowText" lastClr="000000"/>
            </a:solidFill>
            <a:latin typeface="Calibri" panose="020F0502020204030204" pitchFamily="34" charset="0"/>
          </a:endParaRPr>
        </a:p>
      </dgm:t>
    </dgm:pt>
    <dgm:pt modelId="{2CF1981C-22DB-41DB-A2BA-931F628312E9}">
      <dgm:prSet custT="1"/>
      <dgm:spPr>
        <a:solidFill>
          <a:srgbClr val="FFC000"/>
        </a:solidFill>
      </dgm:spPr>
      <dgm:t>
        <a:bodyPr/>
        <a:lstStyle/>
        <a:p>
          <a:r>
            <a:rPr lang="en-US" sz="1000">
              <a:solidFill>
                <a:sysClr val="windowText" lastClr="000000"/>
              </a:solidFill>
              <a:latin typeface="Calibri" panose="020F0502020204030204" pitchFamily="34" charset="0"/>
            </a:rPr>
            <a:t>SM: National Foresting Centre</a:t>
          </a:r>
        </a:p>
      </dgm:t>
    </dgm:pt>
    <dgm:pt modelId="{E2C46893-2C84-407C-BC3E-DC0489135445}" type="parTrans" cxnId="{E4087596-2CBB-4BF6-AF71-D6760854BE8E}">
      <dgm:prSet/>
      <dgm:spPr/>
      <dgm:t>
        <a:bodyPr/>
        <a:lstStyle/>
        <a:p>
          <a:endParaRPr lang="en-US" sz="1000">
            <a:solidFill>
              <a:sysClr val="windowText" lastClr="000000"/>
            </a:solidFill>
            <a:latin typeface="Calibri" panose="020F0502020204030204" pitchFamily="34" charset="0"/>
          </a:endParaRPr>
        </a:p>
      </dgm:t>
    </dgm:pt>
    <dgm:pt modelId="{A684AD62-7AC4-44DD-BC32-7C9379220678}" type="sibTrans" cxnId="{E4087596-2CBB-4BF6-AF71-D6760854BE8E}">
      <dgm:prSet/>
      <dgm:spPr/>
      <dgm:t>
        <a:bodyPr/>
        <a:lstStyle/>
        <a:p>
          <a:endParaRPr lang="en-US" sz="1000">
            <a:solidFill>
              <a:sysClr val="windowText" lastClr="000000"/>
            </a:solidFill>
            <a:latin typeface="Calibri" panose="020F0502020204030204" pitchFamily="34" charset="0"/>
          </a:endParaRPr>
        </a:p>
      </dgm:t>
    </dgm:pt>
    <dgm:pt modelId="{3BDCB696-B9A2-4FB0-996F-904FE42D7198}">
      <dgm:prSet custT="1"/>
      <dgm:spPr>
        <a:solidFill>
          <a:srgbClr val="FFC000"/>
        </a:solidFill>
      </dgm:spPr>
      <dgm:t>
        <a:bodyPr/>
        <a:lstStyle/>
        <a:p>
          <a:r>
            <a:rPr lang="en-US" sz="1000">
              <a:solidFill>
                <a:sysClr val="windowText" lastClr="000000"/>
              </a:solidFill>
              <a:latin typeface="Calibri" panose="020F0502020204030204" pitchFamily="34" charset="0"/>
            </a:rPr>
            <a:t>SM: Climate Services</a:t>
          </a:r>
        </a:p>
      </dgm:t>
    </dgm:pt>
    <dgm:pt modelId="{246F3AF9-AABF-4659-A57F-EB33565E56EA}" type="parTrans" cxnId="{5F4A186F-DF0E-4B25-B0B9-AA2BA758A4E5}">
      <dgm:prSet/>
      <dgm:spPr/>
      <dgm:t>
        <a:bodyPr/>
        <a:lstStyle/>
        <a:p>
          <a:endParaRPr lang="en-US" sz="1000">
            <a:solidFill>
              <a:sysClr val="windowText" lastClr="000000"/>
            </a:solidFill>
            <a:latin typeface="Calibri" panose="020F0502020204030204" pitchFamily="34" charset="0"/>
          </a:endParaRPr>
        </a:p>
      </dgm:t>
    </dgm:pt>
    <dgm:pt modelId="{7736D659-94BA-45C2-B706-2D3EFF410218}" type="sibTrans" cxnId="{5F4A186F-DF0E-4B25-B0B9-AA2BA758A4E5}">
      <dgm:prSet/>
      <dgm:spPr/>
      <dgm:t>
        <a:bodyPr/>
        <a:lstStyle/>
        <a:p>
          <a:endParaRPr lang="en-US" sz="1000">
            <a:solidFill>
              <a:sysClr val="windowText" lastClr="000000"/>
            </a:solidFill>
            <a:latin typeface="Calibri" panose="020F0502020204030204" pitchFamily="34" charset="0"/>
          </a:endParaRPr>
        </a:p>
      </dgm:t>
    </dgm:pt>
    <dgm:pt modelId="{1CDA4896-7545-4055-9BD1-F1BD4969A159}">
      <dgm:prSet custT="1"/>
      <dgm:spPr>
        <a:solidFill>
          <a:srgbClr val="FFC000"/>
        </a:solidFill>
      </dgm:spPr>
      <dgm:t>
        <a:bodyPr/>
        <a:lstStyle/>
        <a:p>
          <a:r>
            <a:rPr lang="en-US" sz="1000">
              <a:solidFill>
                <a:sysClr val="windowText" lastClr="000000"/>
              </a:solidFill>
              <a:latin typeface="Calibri" panose="020F0502020204030204" pitchFamily="34" charset="0"/>
            </a:rPr>
            <a:t>SM: Air Quality</a:t>
          </a:r>
        </a:p>
      </dgm:t>
    </dgm:pt>
    <dgm:pt modelId="{DA21898C-BEAD-4C03-A11A-AF75A9D9E7D1}" type="parTrans" cxnId="{FF44DEC0-1DC7-453E-9B7F-0AB36C2747E6}">
      <dgm:prSet/>
      <dgm:spPr/>
      <dgm:t>
        <a:bodyPr/>
        <a:lstStyle/>
        <a:p>
          <a:endParaRPr lang="en-US" sz="1000">
            <a:solidFill>
              <a:sysClr val="windowText" lastClr="000000"/>
            </a:solidFill>
            <a:latin typeface="Calibri" panose="020F0502020204030204" pitchFamily="34" charset="0"/>
          </a:endParaRPr>
        </a:p>
      </dgm:t>
    </dgm:pt>
    <dgm:pt modelId="{7EB8AE11-4D1B-4835-909B-E94A5A7ACDD7}" type="sibTrans" cxnId="{FF44DEC0-1DC7-453E-9B7F-0AB36C2747E6}">
      <dgm:prSet/>
      <dgm:spPr/>
      <dgm:t>
        <a:bodyPr/>
        <a:lstStyle/>
        <a:p>
          <a:endParaRPr lang="en-US" sz="1000">
            <a:solidFill>
              <a:sysClr val="windowText" lastClr="000000"/>
            </a:solidFill>
            <a:latin typeface="Calibri" panose="020F0502020204030204" pitchFamily="34" charset="0"/>
          </a:endParaRPr>
        </a:p>
      </dgm:t>
    </dgm:pt>
    <dgm:pt modelId="{5D7583CE-379A-4F3C-98BC-A5D1A74A1FD8}">
      <dgm:prSet custT="1"/>
      <dgm:spPr>
        <a:solidFill>
          <a:srgbClr val="FFC000"/>
        </a:solidFill>
      </dgm:spPr>
      <dgm:t>
        <a:bodyPr/>
        <a:lstStyle/>
        <a:p>
          <a:r>
            <a:rPr lang="en-US" sz="1000">
              <a:solidFill>
                <a:sysClr val="windowText" lastClr="000000"/>
              </a:solidFill>
            </a:rPr>
            <a:t>SM: Human Capital Services</a:t>
          </a:r>
        </a:p>
      </dgm:t>
    </dgm:pt>
    <dgm:pt modelId="{E2E62D09-ED0E-467F-AEB0-6965EE60BE5C}" type="parTrans" cxnId="{8BDCC875-B80A-414F-9D7F-9BEB8F179FD9}">
      <dgm:prSet/>
      <dgm:spPr/>
      <dgm:t>
        <a:bodyPr/>
        <a:lstStyle/>
        <a:p>
          <a:endParaRPr lang="en-US">
            <a:solidFill>
              <a:sysClr val="windowText" lastClr="000000"/>
            </a:solidFill>
          </a:endParaRPr>
        </a:p>
      </dgm:t>
    </dgm:pt>
    <dgm:pt modelId="{04172F13-BA1F-471E-B470-7CA00D8A913E}" type="sibTrans" cxnId="{8BDCC875-B80A-414F-9D7F-9BEB8F179FD9}">
      <dgm:prSet/>
      <dgm:spPr/>
      <dgm:t>
        <a:bodyPr/>
        <a:lstStyle/>
        <a:p>
          <a:endParaRPr lang="en-US">
            <a:solidFill>
              <a:sysClr val="windowText" lastClr="000000"/>
            </a:solidFill>
          </a:endParaRPr>
        </a:p>
      </dgm:t>
    </dgm:pt>
    <dgm:pt modelId="{F5063A30-C1EF-4A9A-A5DD-12B0E2CFCEAD}" type="asst">
      <dgm:prSet custT="1"/>
      <dgm:spPr/>
      <dgm:t>
        <a:bodyPr/>
        <a:lstStyle/>
        <a:p>
          <a:r>
            <a:rPr lang="en-US" sz="1000">
              <a:solidFill>
                <a:sysClr val="windowText" lastClr="000000"/>
              </a:solidFill>
            </a:rPr>
            <a:t>Company Secretary</a:t>
          </a:r>
        </a:p>
      </dgm:t>
    </dgm:pt>
    <dgm:pt modelId="{B07C3873-32B3-47FE-BFE7-204DFB37DC52}" type="parTrans" cxnId="{2EC4FB2F-88EC-4A60-A1FD-DB2F407BBE88}">
      <dgm:prSet/>
      <dgm:spPr/>
      <dgm:t>
        <a:bodyPr/>
        <a:lstStyle/>
        <a:p>
          <a:endParaRPr lang="en-US">
            <a:solidFill>
              <a:sysClr val="windowText" lastClr="000000"/>
            </a:solidFill>
          </a:endParaRPr>
        </a:p>
      </dgm:t>
    </dgm:pt>
    <dgm:pt modelId="{BAB52988-611D-4FF7-B8DF-CCA7D688408D}" type="sibTrans" cxnId="{2EC4FB2F-88EC-4A60-A1FD-DB2F407BBE88}">
      <dgm:prSet/>
      <dgm:spPr/>
      <dgm:t>
        <a:bodyPr/>
        <a:lstStyle/>
        <a:p>
          <a:endParaRPr lang="en-US">
            <a:solidFill>
              <a:sysClr val="windowText" lastClr="000000"/>
            </a:solidFill>
          </a:endParaRPr>
        </a:p>
      </dgm:t>
    </dgm:pt>
    <dgm:pt modelId="{DF66DAD9-68FD-41F8-813D-A5060BCE397A}" type="asst">
      <dgm:prSet custT="1"/>
      <dgm:spPr/>
      <dgm:t>
        <a:bodyPr/>
        <a:lstStyle/>
        <a:p>
          <a:r>
            <a:rPr lang="en-US" sz="1000">
              <a:solidFill>
                <a:sysClr val="windowText" lastClr="000000"/>
              </a:solidFill>
            </a:rPr>
            <a:t>Internal Audit</a:t>
          </a:r>
        </a:p>
      </dgm:t>
    </dgm:pt>
    <dgm:pt modelId="{F8C2CF01-919E-4566-94A6-28800F2A41C8}" type="parTrans" cxnId="{B0172F34-FF10-456B-9ABA-B8B4A9E1DD92}">
      <dgm:prSet/>
      <dgm:spPr/>
      <dgm:t>
        <a:bodyPr/>
        <a:lstStyle/>
        <a:p>
          <a:endParaRPr lang="en-US"/>
        </a:p>
      </dgm:t>
    </dgm:pt>
    <dgm:pt modelId="{CE2C6C73-ADE4-4FCF-B087-8FAD5D13DD6B}" type="sibTrans" cxnId="{B0172F34-FF10-456B-9ABA-B8B4A9E1DD92}">
      <dgm:prSet/>
      <dgm:spPr/>
      <dgm:t>
        <a:bodyPr/>
        <a:lstStyle/>
        <a:p>
          <a:endParaRPr lang="en-US"/>
        </a:p>
      </dgm:t>
    </dgm:pt>
    <dgm:pt modelId="{2735A3D3-2835-4238-8A78-6DBB38F5F69C}" type="pres">
      <dgm:prSet presAssocID="{A5554CE0-85EC-459C-B1CB-3D49F41400F9}" presName="hierChild1" presStyleCnt="0">
        <dgm:presLayoutVars>
          <dgm:orgChart val="1"/>
          <dgm:chPref val="1"/>
          <dgm:dir/>
          <dgm:animOne val="branch"/>
          <dgm:animLvl val="lvl"/>
          <dgm:resizeHandles/>
        </dgm:presLayoutVars>
      </dgm:prSet>
      <dgm:spPr/>
      <dgm:t>
        <a:bodyPr/>
        <a:lstStyle/>
        <a:p>
          <a:endParaRPr lang="en-US"/>
        </a:p>
      </dgm:t>
    </dgm:pt>
    <dgm:pt modelId="{1FAD177F-9307-4FC6-9EFC-D121341C82B6}" type="pres">
      <dgm:prSet presAssocID="{9A5A97C3-69AE-4E29-A8CA-3C272EB4CA80}" presName="hierRoot1" presStyleCnt="0">
        <dgm:presLayoutVars>
          <dgm:hierBranch val="init"/>
        </dgm:presLayoutVars>
      </dgm:prSet>
      <dgm:spPr/>
      <dgm:t>
        <a:bodyPr/>
        <a:lstStyle/>
        <a:p>
          <a:endParaRPr lang="en-US"/>
        </a:p>
      </dgm:t>
    </dgm:pt>
    <dgm:pt modelId="{A7090091-9D28-4494-989D-8765E3357014}" type="pres">
      <dgm:prSet presAssocID="{9A5A97C3-69AE-4E29-A8CA-3C272EB4CA80}" presName="rootComposite1" presStyleCnt="0"/>
      <dgm:spPr/>
      <dgm:t>
        <a:bodyPr/>
        <a:lstStyle/>
        <a:p>
          <a:endParaRPr lang="en-US"/>
        </a:p>
      </dgm:t>
    </dgm:pt>
    <dgm:pt modelId="{C7FAE800-DB6F-411E-B9FA-8AD13B972235}" type="pres">
      <dgm:prSet presAssocID="{9A5A97C3-69AE-4E29-A8CA-3C272EB4CA80}" presName="rootText1" presStyleLbl="node0" presStyleIdx="0" presStyleCnt="1" custScaleX="189305">
        <dgm:presLayoutVars>
          <dgm:chPref val="3"/>
        </dgm:presLayoutVars>
      </dgm:prSet>
      <dgm:spPr/>
      <dgm:t>
        <a:bodyPr/>
        <a:lstStyle/>
        <a:p>
          <a:endParaRPr lang="en-US"/>
        </a:p>
      </dgm:t>
    </dgm:pt>
    <dgm:pt modelId="{ADD35626-CE73-48C4-AF41-C913861E28F1}" type="pres">
      <dgm:prSet presAssocID="{9A5A97C3-69AE-4E29-A8CA-3C272EB4CA80}" presName="rootConnector1" presStyleLbl="node1" presStyleIdx="0" presStyleCnt="0"/>
      <dgm:spPr/>
      <dgm:t>
        <a:bodyPr/>
        <a:lstStyle/>
        <a:p>
          <a:endParaRPr lang="en-US"/>
        </a:p>
      </dgm:t>
    </dgm:pt>
    <dgm:pt modelId="{85D35E84-FE72-4FBE-B28D-A82C4CA23F28}" type="pres">
      <dgm:prSet presAssocID="{9A5A97C3-69AE-4E29-A8CA-3C272EB4CA80}" presName="hierChild2" presStyleCnt="0"/>
      <dgm:spPr/>
      <dgm:t>
        <a:bodyPr/>
        <a:lstStyle/>
        <a:p>
          <a:endParaRPr lang="en-US"/>
        </a:p>
      </dgm:t>
    </dgm:pt>
    <dgm:pt modelId="{6B0C5C68-0EA7-4C0A-AA8D-E4BC330EC4F9}" type="pres">
      <dgm:prSet presAssocID="{CD4503F4-2DEB-4468-B617-3082B2391F9F}" presName="Name37" presStyleLbl="parChTrans1D2" presStyleIdx="0" presStyleCnt="3"/>
      <dgm:spPr/>
      <dgm:t>
        <a:bodyPr/>
        <a:lstStyle/>
        <a:p>
          <a:endParaRPr lang="en-US"/>
        </a:p>
      </dgm:t>
    </dgm:pt>
    <dgm:pt modelId="{79D68768-5BB0-4069-9C36-1ED31E43C7E5}" type="pres">
      <dgm:prSet presAssocID="{A273E12C-7617-4317-9400-48C092FF3692}" presName="hierRoot2" presStyleCnt="0">
        <dgm:presLayoutVars>
          <dgm:hierBranch val="init"/>
        </dgm:presLayoutVars>
      </dgm:prSet>
      <dgm:spPr/>
      <dgm:t>
        <a:bodyPr/>
        <a:lstStyle/>
        <a:p>
          <a:endParaRPr lang="en-US"/>
        </a:p>
      </dgm:t>
    </dgm:pt>
    <dgm:pt modelId="{480D6F05-63E7-41B4-93A8-422A5AB96747}" type="pres">
      <dgm:prSet presAssocID="{A273E12C-7617-4317-9400-48C092FF3692}" presName="rootComposite" presStyleCnt="0"/>
      <dgm:spPr/>
      <dgm:t>
        <a:bodyPr/>
        <a:lstStyle/>
        <a:p>
          <a:endParaRPr lang="en-US"/>
        </a:p>
      </dgm:t>
    </dgm:pt>
    <dgm:pt modelId="{8C8C67BF-1E2F-4AB4-A9EF-EA09C15ED290}" type="pres">
      <dgm:prSet presAssocID="{A273E12C-7617-4317-9400-48C092FF3692}" presName="rootText" presStyleLbl="node2" presStyleIdx="0" presStyleCnt="1" custScaleX="186562">
        <dgm:presLayoutVars>
          <dgm:chPref val="3"/>
        </dgm:presLayoutVars>
      </dgm:prSet>
      <dgm:spPr/>
      <dgm:t>
        <a:bodyPr/>
        <a:lstStyle/>
        <a:p>
          <a:endParaRPr lang="en-US"/>
        </a:p>
      </dgm:t>
    </dgm:pt>
    <dgm:pt modelId="{E77D50FB-063A-4B4A-B1DF-C1BD91CA76D0}" type="pres">
      <dgm:prSet presAssocID="{A273E12C-7617-4317-9400-48C092FF3692}" presName="rootConnector" presStyleLbl="node2" presStyleIdx="0" presStyleCnt="1"/>
      <dgm:spPr/>
      <dgm:t>
        <a:bodyPr/>
        <a:lstStyle/>
        <a:p>
          <a:endParaRPr lang="en-US"/>
        </a:p>
      </dgm:t>
    </dgm:pt>
    <dgm:pt modelId="{527C044F-DFC2-4825-B437-402EC733AD81}" type="pres">
      <dgm:prSet presAssocID="{A273E12C-7617-4317-9400-48C092FF3692}" presName="hierChild4" presStyleCnt="0"/>
      <dgm:spPr/>
      <dgm:t>
        <a:bodyPr/>
        <a:lstStyle/>
        <a:p>
          <a:endParaRPr lang="en-US"/>
        </a:p>
      </dgm:t>
    </dgm:pt>
    <dgm:pt modelId="{B955B02B-FFB6-4C5B-8D69-7EBC5ED9B3A5}" type="pres">
      <dgm:prSet presAssocID="{3895BD03-659F-468A-A414-214997192604}" presName="Name37" presStyleLbl="parChTrans1D3" presStyleIdx="0" presStyleCnt="10"/>
      <dgm:spPr/>
      <dgm:t>
        <a:bodyPr/>
        <a:lstStyle/>
        <a:p>
          <a:endParaRPr lang="en-US"/>
        </a:p>
      </dgm:t>
    </dgm:pt>
    <dgm:pt modelId="{74FB0AAF-D712-42FD-B848-9AD3CDC2A33F}" type="pres">
      <dgm:prSet presAssocID="{655CC05D-A6C9-4F3E-AC0B-A38DB7534697}" presName="hierRoot2" presStyleCnt="0">
        <dgm:presLayoutVars>
          <dgm:hierBranch val="init"/>
        </dgm:presLayoutVars>
      </dgm:prSet>
      <dgm:spPr/>
      <dgm:t>
        <a:bodyPr/>
        <a:lstStyle/>
        <a:p>
          <a:endParaRPr lang="en-US"/>
        </a:p>
      </dgm:t>
    </dgm:pt>
    <dgm:pt modelId="{87BFE714-8DDE-4434-B3F5-1BEC7C553547}" type="pres">
      <dgm:prSet presAssocID="{655CC05D-A6C9-4F3E-AC0B-A38DB7534697}" presName="rootComposite" presStyleCnt="0"/>
      <dgm:spPr/>
      <dgm:t>
        <a:bodyPr/>
        <a:lstStyle/>
        <a:p>
          <a:endParaRPr lang="en-US"/>
        </a:p>
      </dgm:t>
    </dgm:pt>
    <dgm:pt modelId="{FC951458-A448-4A8F-A335-5506BD65E60D}" type="pres">
      <dgm:prSet presAssocID="{655CC05D-A6C9-4F3E-AC0B-A38DB7534697}" presName="rootText" presStyleLbl="node3" presStyleIdx="0" presStyleCnt="5" custScaleX="268481" custScaleY="91694">
        <dgm:presLayoutVars>
          <dgm:chPref val="3"/>
        </dgm:presLayoutVars>
      </dgm:prSet>
      <dgm:spPr/>
      <dgm:t>
        <a:bodyPr/>
        <a:lstStyle/>
        <a:p>
          <a:endParaRPr lang="en-US"/>
        </a:p>
      </dgm:t>
    </dgm:pt>
    <dgm:pt modelId="{823C7176-0C36-491E-B34E-C6D09133AE5E}" type="pres">
      <dgm:prSet presAssocID="{655CC05D-A6C9-4F3E-AC0B-A38DB7534697}" presName="rootConnector" presStyleLbl="node3" presStyleIdx="0" presStyleCnt="5"/>
      <dgm:spPr/>
      <dgm:t>
        <a:bodyPr/>
        <a:lstStyle/>
        <a:p>
          <a:endParaRPr lang="en-US"/>
        </a:p>
      </dgm:t>
    </dgm:pt>
    <dgm:pt modelId="{2B172321-723F-4124-841A-B23EB0C4B82C}" type="pres">
      <dgm:prSet presAssocID="{655CC05D-A6C9-4F3E-AC0B-A38DB7534697}" presName="hierChild4" presStyleCnt="0"/>
      <dgm:spPr/>
      <dgm:t>
        <a:bodyPr/>
        <a:lstStyle/>
        <a:p>
          <a:endParaRPr lang="en-US"/>
        </a:p>
      </dgm:t>
    </dgm:pt>
    <dgm:pt modelId="{EADCE920-EF3A-4269-BF66-4967A96EB8EB}" type="pres">
      <dgm:prSet presAssocID="{09CDC320-6E88-4E66-B2E9-B8C8C1246C35}" presName="Name37" presStyleLbl="parChTrans1D4" presStyleIdx="0" presStyleCnt="16"/>
      <dgm:spPr/>
      <dgm:t>
        <a:bodyPr/>
        <a:lstStyle/>
        <a:p>
          <a:endParaRPr lang="en-US"/>
        </a:p>
      </dgm:t>
    </dgm:pt>
    <dgm:pt modelId="{03FA10EA-3FAC-4A91-A3A7-C36F8F253F09}" type="pres">
      <dgm:prSet presAssocID="{F8405926-5662-48CD-B27D-8515581696E5}" presName="hierRoot2" presStyleCnt="0">
        <dgm:presLayoutVars>
          <dgm:hierBranch val="init"/>
        </dgm:presLayoutVars>
      </dgm:prSet>
      <dgm:spPr/>
      <dgm:t>
        <a:bodyPr/>
        <a:lstStyle/>
        <a:p>
          <a:endParaRPr lang="en-US"/>
        </a:p>
      </dgm:t>
    </dgm:pt>
    <dgm:pt modelId="{6422AECB-543C-4614-8123-157B75160F5E}" type="pres">
      <dgm:prSet presAssocID="{F8405926-5662-48CD-B27D-8515581696E5}" presName="rootComposite" presStyleCnt="0"/>
      <dgm:spPr/>
      <dgm:t>
        <a:bodyPr/>
        <a:lstStyle/>
        <a:p>
          <a:endParaRPr lang="en-US"/>
        </a:p>
      </dgm:t>
    </dgm:pt>
    <dgm:pt modelId="{1D71C6BA-FD16-4724-964A-12F306EBD6B6}" type="pres">
      <dgm:prSet presAssocID="{F8405926-5662-48CD-B27D-8515581696E5}" presName="rootText" presStyleLbl="node4" presStyleIdx="0" presStyleCnt="16" custScaleX="187743" custScaleY="99393">
        <dgm:presLayoutVars>
          <dgm:chPref val="3"/>
        </dgm:presLayoutVars>
      </dgm:prSet>
      <dgm:spPr/>
      <dgm:t>
        <a:bodyPr/>
        <a:lstStyle/>
        <a:p>
          <a:endParaRPr lang="en-US"/>
        </a:p>
      </dgm:t>
    </dgm:pt>
    <dgm:pt modelId="{E8BD5CE3-0B76-481F-A077-3488AFB13954}" type="pres">
      <dgm:prSet presAssocID="{F8405926-5662-48CD-B27D-8515581696E5}" presName="rootConnector" presStyleLbl="node4" presStyleIdx="0" presStyleCnt="16"/>
      <dgm:spPr/>
      <dgm:t>
        <a:bodyPr/>
        <a:lstStyle/>
        <a:p>
          <a:endParaRPr lang="en-US"/>
        </a:p>
      </dgm:t>
    </dgm:pt>
    <dgm:pt modelId="{1FFCB26A-4007-4F62-952F-14A452307D77}" type="pres">
      <dgm:prSet presAssocID="{F8405926-5662-48CD-B27D-8515581696E5}" presName="hierChild4" presStyleCnt="0"/>
      <dgm:spPr/>
      <dgm:t>
        <a:bodyPr/>
        <a:lstStyle/>
        <a:p>
          <a:endParaRPr lang="en-US"/>
        </a:p>
      </dgm:t>
    </dgm:pt>
    <dgm:pt modelId="{C255766A-C9BF-403C-B80E-0F400D47C0AE}" type="pres">
      <dgm:prSet presAssocID="{F8405926-5662-48CD-B27D-8515581696E5}" presName="hierChild5" presStyleCnt="0"/>
      <dgm:spPr/>
      <dgm:t>
        <a:bodyPr/>
        <a:lstStyle/>
        <a:p>
          <a:endParaRPr lang="en-US"/>
        </a:p>
      </dgm:t>
    </dgm:pt>
    <dgm:pt modelId="{261B33C6-107A-43A5-B390-385AB57EC623}" type="pres">
      <dgm:prSet presAssocID="{3BF0D527-80D4-4D17-8E57-A743B55FB634}" presName="Name37" presStyleLbl="parChTrans1D4" presStyleIdx="1" presStyleCnt="16"/>
      <dgm:spPr/>
      <dgm:t>
        <a:bodyPr/>
        <a:lstStyle/>
        <a:p>
          <a:endParaRPr lang="en-US"/>
        </a:p>
      </dgm:t>
    </dgm:pt>
    <dgm:pt modelId="{0EA37006-2080-4DD2-A725-81DF4C79D8E4}" type="pres">
      <dgm:prSet presAssocID="{4F653901-658B-4E87-A1DE-D6B0589779AD}" presName="hierRoot2" presStyleCnt="0">
        <dgm:presLayoutVars>
          <dgm:hierBranch val="init"/>
        </dgm:presLayoutVars>
      </dgm:prSet>
      <dgm:spPr/>
      <dgm:t>
        <a:bodyPr/>
        <a:lstStyle/>
        <a:p>
          <a:endParaRPr lang="en-US"/>
        </a:p>
      </dgm:t>
    </dgm:pt>
    <dgm:pt modelId="{0B4D2F57-B1EB-440A-810F-777E00581F0B}" type="pres">
      <dgm:prSet presAssocID="{4F653901-658B-4E87-A1DE-D6B0589779AD}" presName="rootComposite" presStyleCnt="0"/>
      <dgm:spPr/>
      <dgm:t>
        <a:bodyPr/>
        <a:lstStyle/>
        <a:p>
          <a:endParaRPr lang="en-US"/>
        </a:p>
      </dgm:t>
    </dgm:pt>
    <dgm:pt modelId="{A99DE332-8B2B-4FA4-B80B-EC7A15421233}" type="pres">
      <dgm:prSet presAssocID="{4F653901-658B-4E87-A1DE-D6B0589779AD}" presName="rootText" presStyleLbl="node4" presStyleIdx="1" presStyleCnt="16" custScaleX="187743" custScaleY="99393">
        <dgm:presLayoutVars>
          <dgm:chPref val="3"/>
        </dgm:presLayoutVars>
      </dgm:prSet>
      <dgm:spPr/>
      <dgm:t>
        <a:bodyPr/>
        <a:lstStyle/>
        <a:p>
          <a:endParaRPr lang="en-US"/>
        </a:p>
      </dgm:t>
    </dgm:pt>
    <dgm:pt modelId="{7E3D7528-FCAE-49B8-B1A7-95F8CB3487E2}" type="pres">
      <dgm:prSet presAssocID="{4F653901-658B-4E87-A1DE-D6B0589779AD}" presName="rootConnector" presStyleLbl="node4" presStyleIdx="1" presStyleCnt="16"/>
      <dgm:spPr/>
      <dgm:t>
        <a:bodyPr/>
        <a:lstStyle/>
        <a:p>
          <a:endParaRPr lang="en-US"/>
        </a:p>
      </dgm:t>
    </dgm:pt>
    <dgm:pt modelId="{2224691A-F9B5-49E8-82BC-A1129AA475FB}" type="pres">
      <dgm:prSet presAssocID="{4F653901-658B-4E87-A1DE-D6B0589779AD}" presName="hierChild4" presStyleCnt="0"/>
      <dgm:spPr/>
      <dgm:t>
        <a:bodyPr/>
        <a:lstStyle/>
        <a:p>
          <a:endParaRPr lang="en-US"/>
        </a:p>
      </dgm:t>
    </dgm:pt>
    <dgm:pt modelId="{B065D77F-A568-4E96-8DEF-0C3E274D4A7F}" type="pres">
      <dgm:prSet presAssocID="{4F653901-658B-4E87-A1DE-D6B0589779AD}" presName="hierChild5" presStyleCnt="0"/>
      <dgm:spPr/>
      <dgm:t>
        <a:bodyPr/>
        <a:lstStyle/>
        <a:p>
          <a:endParaRPr lang="en-US"/>
        </a:p>
      </dgm:t>
    </dgm:pt>
    <dgm:pt modelId="{E7F6D2E6-54B1-45ED-916C-F020090B0BD5}" type="pres">
      <dgm:prSet presAssocID="{655CC05D-A6C9-4F3E-AC0B-A38DB7534697}" presName="hierChild5" presStyleCnt="0"/>
      <dgm:spPr/>
      <dgm:t>
        <a:bodyPr/>
        <a:lstStyle/>
        <a:p>
          <a:endParaRPr lang="en-US"/>
        </a:p>
      </dgm:t>
    </dgm:pt>
    <dgm:pt modelId="{C20089C5-08FE-4282-BB11-B315E741305F}" type="pres">
      <dgm:prSet presAssocID="{9A314C52-1DF9-483F-8F2E-3F653A10E90E}" presName="Name37" presStyleLbl="parChTrans1D3" presStyleIdx="1" presStyleCnt="10"/>
      <dgm:spPr/>
      <dgm:t>
        <a:bodyPr/>
        <a:lstStyle/>
        <a:p>
          <a:endParaRPr lang="en-US"/>
        </a:p>
      </dgm:t>
    </dgm:pt>
    <dgm:pt modelId="{9DA06AA8-A695-4CEA-B692-96CB9A40FDA3}" type="pres">
      <dgm:prSet presAssocID="{E5E2F735-D150-4E46-8D3C-9556417EF9D4}" presName="hierRoot2" presStyleCnt="0">
        <dgm:presLayoutVars>
          <dgm:hierBranch val="init"/>
        </dgm:presLayoutVars>
      </dgm:prSet>
      <dgm:spPr/>
      <dgm:t>
        <a:bodyPr/>
        <a:lstStyle/>
        <a:p>
          <a:endParaRPr lang="en-US"/>
        </a:p>
      </dgm:t>
    </dgm:pt>
    <dgm:pt modelId="{939C8BB7-EF24-4919-AA17-7AC00323ABA6}" type="pres">
      <dgm:prSet presAssocID="{E5E2F735-D150-4E46-8D3C-9556417EF9D4}" presName="rootComposite" presStyleCnt="0"/>
      <dgm:spPr/>
      <dgm:t>
        <a:bodyPr/>
        <a:lstStyle/>
        <a:p>
          <a:endParaRPr lang="en-US"/>
        </a:p>
      </dgm:t>
    </dgm:pt>
    <dgm:pt modelId="{5F904996-6435-487B-B91A-120153D1E719}" type="pres">
      <dgm:prSet presAssocID="{E5E2F735-D150-4E46-8D3C-9556417EF9D4}" presName="rootText" presStyleLbl="node3" presStyleIdx="1" presStyleCnt="5" custScaleX="268481" custScaleY="92064">
        <dgm:presLayoutVars>
          <dgm:chPref val="3"/>
        </dgm:presLayoutVars>
      </dgm:prSet>
      <dgm:spPr/>
      <dgm:t>
        <a:bodyPr/>
        <a:lstStyle/>
        <a:p>
          <a:endParaRPr lang="en-US"/>
        </a:p>
      </dgm:t>
    </dgm:pt>
    <dgm:pt modelId="{A2E7FAAF-A8EE-47DE-9E01-4E35931EF5A4}" type="pres">
      <dgm:prSet presAssocID="{E5E2F735-D150-4E46-8D3C-9556417EF9D4}" presName="rootConnector" presStyleLbl="node3" presStyleIdx="1" presStyleCnt="5"/>
      <dgm:spPr/>
      <dgm:t>
        <a:bodyPr/>
        <a:lstStyle/>
        <a:p>
          <a:endParaRPr lang="en-US"/>
        </a:p>
      </dgm:t>
    </dgm:pt>
    <dgm:pt modelId="{9A87D091-6D84-4FCD-B940-2C2FCC31931E}" type="pres">
      <dgm:prSet presAssocID="{E5E2F735-D150-4E46-8D3C-9556417EF9D4}" presName="hierChild4" presStyleCnt="0"/>
      <dgm:spPr/>
      <dgm:t>
        <a:bodyPr/>
        <a:lstStyle/>
        <a:p>
          <a:endParaRPr lang="en-US"/>
        </a:p>
      </dgm:t>
    </dgm:pt>
    <dgm:pt modelId="{17DEDA7A-E035-4E84-8F78-EA8DC3ED9821}" type="pres">
      <dgm:prSet presAssocID="{176258FE-9C43-4554-BCC4-71CB1054B8C3}" presName="Name37" presStyleLbl="parChTrans1D4" presStyleIdx="2" presStyleCnt="16"/>
      <dgm:spPr/>
      <dgm:t>
        <a:bodyPr/>
        <a:lstStyle/>
        <a:p>
          <a:endParaRPr lang="en-US"/>
        </a:p>
      </dgm:t>
    </dgm:pt>
    <dgm:pt modelId="{218DD617-69CA-49BB-A158-9F631F2750D0}" type="pres">
      <dgm:prSet presAssocID="{FE3DC335-BE0C-4169-8435-81647D0A91D9}" presName="hierRoot2" presStyleCnt="0">
        <dgm:presLayoutVars>
          <dgm:hierBranch val="init"/>
        </dgm:presLayoutVars>
      </dgm:prSet>
      <dgm:spPr/>
      <dgm:t>
        <a:bodyPr/>
        <a:lstStyle/>
        <a:p>
          <a:endParaRPr lang="en-US"/>
        </a:p>
      </dgm:t>
    </dgm:pt>
    <dgm:pt modelId="{79337E3D-BEC9-42FC-9955-BE2E4804A044}" type="pres">
      <dgm:prSet presAssocID="{FE3DC335-BE0C-4169-8435-81647D0A91D9}" presName="rootComposite" presStyleCnt="0"/>
      <dgm:spPr/>
      <dgm:t>
        <a:bodyPr/>
        <a:lstStyle/>
        <a:p>
          <a:endParaRPr lang="en-US"/>
        </a:p>
      </dgm:t>
    </dgm:pt>
    <dgm:pt modelId="{3EE80A32-AB73-48B9-92DF-ACD9F2FA7B7D}" type="pres">
      <dgm:prSet presAssocID="{FE3DC335-BE0C-4169-8435-81647D0A91D9}" presName="rootText" presStyleLbl="node4" presStyleIdx="2" presStyleCnt="16" custScaleX="187743" custScaleY="99393">
        <dgm:presLayoutVars>
          <dgm:chPref val="3"/>
        </dgm:presLayoutVars>
      </dgm:prSet>
      <dgm:spPr/>
      <dgm:t>
        <a:bodyPr/>
        <a:lstStyle/>
        <a:p>
          <a:endParaRPr lang="en-US"/>
        </a:p>
      </dgm:t>
    </dgm:pt>
    <dgm:pt modelId="{4ED72EEB-B0B5-4A9F-B914-21A2CDB1029B}" type="pres">
      <dgm:prSet presAssocID="{FE3DC335-BE0C-4169-8435-81647D0A91D9}" presName="rootConnector" presStyleLbl="node4" presStyleIdx="2" presStyleCnt="16"/>
      <dgm:spPr/>
      <dgm:t>
        <a:bodyPr/>
        <a:lstStyle/>
        <a:p>
          <a:endParaRPr lang="en-US"/>
        </a:p>
      </dgm:t>
    </dgm:pt>
    <dgm:pt modelId="{89CC2002-84CF-4994-A14C-7F4D6B5D76E9}" type="pres">
      <dgm:prSet presAssocID="{FE3DC335-BE0C-4169-8435-81647D0A91D9}" presName="hierChild4" presStyleCnt="0"/>
      <dgm:spPr/>
      <dgm:t>
        <a:bodyPr/>
        <a:lstStyle/>
        <a:p>
          <a:endParaRPr lang="en-US"/>
        </a:p>
      </dgm:t>
    </dgm:pt>
    <dgm:pt modelId="{860F0FDF-AE02-4CD8-925D-DFFBC08957EA}" type="pres">
      <dgm:prSet presAssocID="{FE3DC335-BE0C-4169-8435-81647D0A91D9}" presName="hierChild5" presStyleCnt="0"/>
      <dgm:spPr/>
      <dgm:t>
        <a:bodyPr/>
        <a:lstStyle/>
        <a:p>
          <a:endParaRPr lang="en-US"/>
        </a:p>
      </dgm:t>
    </dgm:pt>
    <dgm:pt modelId="{5413FB54-6D09-49F7-968F-ECDFF6934087}" type="pres">
      <dgm:prSet presAssocID="{CB475A98-39DF-43C4-BAD3-1E0EF6B47EED}" presName="Name37" presStyleLbl="parChTrans1D4" presStyleIdx="3" presStyleCnt="16"/>
      <dgm:spPr/>
      <dgm:t>
        <a:bodyPr/>
        <a:lstStyle/>
        <a:p>
          <a:endParaRPr lang="en-US"/>
        </a:p>
      </dgm:t>
    </dgm:pt>
    <dgm:pt modelId="{9044AA57-9CB2-4F41-A1A2-83258EE8FD51}" type="pres">
      <dgm:prSet presAssocID="{11601B18-8F67-4867-BA62-2B682C38E7BC}" presName="hierRoot2" presStyleCnt="0">
        <dgm:presLayoutVars>
          <dgm:hierBranch val="init"/>
        </dgm:presLayoutVars>
      </dgm:prSet>
      <dgm:spPr/>
      <dgm:t>
        <a:bodyPr/>
        <a:lstStyle/>
        <a:p>
          <a:endParaRPr lang="en-US"/>
        </a:p>
      </dgm:t>
    </dgm:pt>
    <dgm:pt modelId="{1A0D3685-B209-4C1D-97D1-D84028A90A2C}" type="pres">
      <dgm:prSet presAssocID="{11601B18-8F67-4867-BA62-2B682C38E7BC}" presName="rootComposite" presStyleCnt="0"/>
      <dgm:spPr/>
      <dgm:t>
        <a:bodyPr/>
        <a:lstStyle/>
        <a:p>
          <a:endParaRPr lang="en-US"/>
        </a:p>
      </dgm:t>
    </dgm:pt>
    <dgm:pt modelId="{F88BFD37-C3D8-4259-A23E-29883233D157}" type="pres">
      <dgm:prSet presAssocID="{11601B18-8F67-4867-BA62-2B682C38E7BC}" presName="rootText" presStyleLbl="node4" presStyleIdx="3" presStyleCnt="16" custScaleX="187743" custScaleY="99393">
        <dgm:presLayoutVars>
          <dgm:chPref val="3"/>
        </dgm:presLayoutVars>
      </dgm:prSet>
      <dgm:spPr/>
      <dgm:t>
        <a:bodyPr/>
        <a:lstStyle/>
        <a:p>
          <a:endParaRPr lang="en-US"/>
        </a:p>
      </dgm:t>
    </dgm:pt>
    <dgm:pt modelId="{C5581099-0540-41F0-BDC9-704B072FE218}" type="pres">
      <dgm:prSet presAssocID="{11601B18-8F67-4867-BA62-2B682C38E7BC}" presName="rootConnector" presStyleLbl="node4" presStyleIdx="3" presStyleCnt="16"/>
      <dgm:spPr/>
      <dgm:t>
        <a:bodyPr/>
        <a:lstStyle/>
        <a:p>
          <a:endParaRPr lang="en-US"/>
        </a:p>
      </dgm:t>
    </dgm:pt>
    <dgm:pt modelId="{713A0EAD-55F3-4F58-A9A6-B0D2D63E2E9F}" type="pres">
      <dgm:prSet presAssocID="{11601B18-8F67-4867-BA62-2B682C38E7BC}" presName="hierChild4" presStyleCnt="0"/>
      <dgm:spPr/>
      <dgm:t>
        <a:bodyPr/>
        <a:lstStyle/>
        <a:p>
          <a:endParaRPr lang="en-US"/>
        </a:p>
      </dgm:t>
    </dgm:pt>
    <dgm:pt modelId="{37926281-D7F6-46E8-9ED1-877E821AA4EE}" type="pres">
      <dgm:prSet presAssocID="{11601B18-8F67-4867-BA62-2B682C38E7BC}" presName="hierChild5" presStyleCnt="0"/>
      <dgm:spPr/>
      <dgm:t>
        <a:bodyPr/>
        <a:lstStyle/>
        <a:p>
          <a:endParaRPr lang="en-US"/>
        </a:p>
      </dgm:t>
    </dgm:pt>
    <dgm:pt modelId="{434B8063-15A0-48B1-90B3-32300B2380F1}" type="pres">
      <dgm:prSet presAssocID="{595BA53D-29E1-4721-9847-82500505BB17}" presName="Name37" presStyleLbl="parChTrans1D4" presStyleIdx="4" presStyleCnt="16"/>
      <dgm:spPr/>
      <dgm:t>
        <a:bodyPr/>
        <a:lstStyle/>
        <a:p>
          <a:endParaRPr lang="en-US"/>
        </a:p>
      </dgm:t>
    </dgm:pt>
    <dgm:pt modelId="{A61A884C-BE2B-4855-A75C-D575FFBB1603}" type="pres">
      <dgm:prSet presAssocID="{8AF9DB63-1BB3-4BF2-8EE7-86ED2901E2AB}" presName="hierRoot2" presStyleCnt="0">
        <dgm:presLayoutVars>
          <dgm:hierBranch val="init"/>
        </dgm:presLayoutVars>
      </dgm:prSet>
      <dgm:spPr/>
      <dgm:t>
        <a:bodyPr/>
        <a:lstStyle/>
        <a:p>
          <a:endParaRPr lang="en-US"/>
        </a:p>
      </dgm:t>
    </dgm:pt>
    <dgm:pt modelId="{3FF2FF8C-35A2-4F98-96BC-1587E521CD6F}" type="pres">
      <dgm:prSet presAssocID="{8AF9DB63-1BB3-4BF2-8EE7-86ED2901E2AB}" presName="rootComposite" presStyleCnt="0"/>
      <dgm:spPr/>
      <dgm:t>
        <a:bodyPr/>
        <a:lstStyle/>
        <a:p>
          <a:endParaRPr lang="en-US"/>
        </a:p>
      </dgm:t>
    </dgm:pt>
    <dgm:pt modelId="{19552E50-B469-4AB7-9D98-EF6862C63814}" type="pres">
      <dgm:prSet presAssocID="{8AF9DB63-1BB3-4BF2-8EE7-86ED2901E2AB}" presName="rootText" presStyleLbl="node4" presStyleIdx="4" presStyleCnt="16" custScaleX="187985" custScaleY="99521">
        <dgm:presLayoutVars>
          <dgm:chPref val="3"/>
        </dgm:presLayoutVars>
      </dgm:prSet>
      <dgm:spPr/>
      <dgm:t>
        <a:bodyPr/>
        <a:lstStyle/>
        <a:p>
          <a:endParaRPr lang="en-US"/>
        </a:p>
      </dgm:t>
    </dgm:pt>
    <dgm:pt modelId="{D586F87D-1BA5-4C2E-A071-E5DA519C549F}" type="pres">
      <dgm:prSet presAssocID="{8AF9DB63-1BB3-4BF2-8EE7-86ED2901E2AB}" presName="rootConnector" presStyleLbl="node4" presStyleIdx="4" presStyleCnt="16"/>
      <dgm:spPr/>
      <dgm:t>
        <a:bodyPr/>
        <a:lstStyle/>
        <a:p>
          <a:endParaRPr lang="en-US"/>
        </a:p>
      </dgm:t>
    </dgm:pt>
    <dgm:pt modelId="{077CDB89-CFF5-4646-A4B0-BD93DDB9E8EC}" type="pres">
      <dgm:prSet presAssocID="{8AF9DB63-1BB3-4BF2-8EE7-86ED2901E2AB}" presName="hierChild4" presStyleCnt="0"/>
      <dgm:spPr/>
      <dgm:t>
        <a:bodyPr/>
        <a:lstStyle/>
        <a:p>
          <a:endParaRPr lang="en-US"/>
        </a:p>
      </dgm:t>
    </dgm:pt>
    <dgm:pt modelId="{9FD7D922-8592-4675-AE6A-01095C045257}" type="pres">
      <dgm:prSet presAssocID="{8AF9DB63-1BB3-4BF2-8EE7-86ED2901E2AB}" presName="hierChild5" presStyleCnt="0"/>
      <dgm:spPr/>
      <dgm:t>
        <a:bodyPr/>
        <a:lstStyle/>
        <a:p>
          <a:endParaRPr lang="en-US"/>
        </a:p>
      </dgm:t>
    </dgm:pt>
    <dgm:pt modelId="{E255084B-4D1A-4BCF-971A-E4A1C2820DEB}" type="pres">
      <dgm:prSet presAssocID="{B23170AC-E9A3-4C12-8C01-7BBA73921DD5}" presName="Name37" presStyleLbl="parChTrans1D4" presStyleIdx="5" presStyleCnt="16"/>
      <dgm:spPr/>
      <dgm:t>
        <a:bodyPr/>
        <a:lstStyle/>
        <a:p>
          <a:endParaRPr lang="en-US"/>
        </a:p>
      </dgm:t>
    </dgm:pt>
    <dgm:pt modelId="{98E649F7-E692-4675-B720-FA292F83A424}" type="pres">
      <dgm:prSet presAssocID="{47FDFBEA-6AD6-47B2-BAA7-99F596CB9012}" presName="hierRoot2" presStyleCnt="0">
        <dgm:presLayoutVars>
          <dgm:hierBranch val="init"/>
        </dgm:presLayoutVars>
      </dgm:prSet>
      <dgm:spPr/>
      <dgm:t>
        <a:bodyPr/>
        <a:lstStyle/>
        <a:p>
          <a:endParaRPr lang="en-US"/>
        </a:p>
      </dgm:t>
    </dgm:pt>
    <dgm:pt modelId="{12415790-354B-476C-B943-77F487C38599}" type="pres">
      <dgm:prSet presAssocID="{47FDFBEA-6AD6-47B2-BAA7-99F596CB9012}" presName="rootComposite" presStyleCnt="0"/>
      <dgm:spPr/>
      <dgm:t>
        <a:bodyPr/>
        <a:lstStyle/>
        <a:p>
          <a:endParaRPr lang="en-US"/>
        </a:p>
      </dgm:t>
    </dgm:pt>
    <dgm:pt modelId="{FE4A2D6D-007F-48BC-ABE0-BFD31ED9CF36}" type="pres">
      <dgm:prSet presAssocID="{47FDFBEA-6AD6-47B2-BAA7-99F596CB9012}" presName="rootText" presStyleLbl="node4" presStyleIdx="5" presStyleCnt="16" custScaleX="187241" custScaleY="99127">
        <dgm:presLayoutVars>
          <dgm:chPref val="3"/>
        </dgm:presLayoutVars>
      </dgm:prSet>
      <dgm:spPr/>
      <dgm:t>
        <a:bodyPr/>
        <a:lstStyle/>
        <a:p>
          <a:endParaRPr lang="en-US"/>
        </a:p>
      </dgm:t>
    </dgm:pt>
    <dgm:pt modelId="{1CAB6728-124E-4993-9FC6-E5186729BC16}" type="pres">
      <dgm:prSet presAssocID="{47FDFBEA-6AD6-47B2-BAA7-99F596CB9012}" presName="rootConnector" presStyleLbl="node4" presStyleIdx="5" presStyleCnt="16"/>
      <dgm:spPr/>
      <dgm:t>
        <a:bodyPr/>
        <a:lstStyle/>
        <a:p>
          <a:endParaRPr lang="en-US"/>
        </a:p>
      </dgm:t>
    </dgm:pt>
    <dgm:pt modelId="{E40148D3-E654-4106-A318-1703E448C777}" type="pres">
      <dgm:prSet presAssocID="{47FDFBEA-6AD6-47B2-BAA7-99F596CB9012}" presName="hierChild4" presStyleCnt="0"/>
      <dgm:spPr/>
      <dgm:t>
        <a:bodyPr/>
        <a:lstStyle/>
        <a:p>
          <a:endParaRPr lang="en-US"/>
        </a:p>
      </dgm:t>
    </dgm:pt>
    <dgm:pt modelId="{82A9B30C-419E-4D1E-A923-06928ADA72C8}" type="pres">
      <dgm:prSet presAssocID="{47FDFBEA-6AD6-47B2-BAA7-99F596CB9012}" presName="hierChild5" presStyleCnt="0"/>
      <dgm:spPr/>
      <dgm:t>
        <a:bodyPr/>
        <a:lstStyle/>
        <a:p>
          <a:endParaRPr lang="en-US"/>
        </a:p>
      </dgm:t>
    </dgm:pt>
    <dgm:pt modelId="{A214ABAF-37EE-4EAF-A050-1C3273F6EAF4}" type="pres">
      <dgm:prSet presAssocID="{E2C46893-2C84-407C-BC3E-DC0489135445}" presName="Name37" presStyleLbl="parChTrans1D4" presStyleIdx="6" presStyleCnt="16"/>
      <dgm:spPr/>
      <dgm:t>
        <a:bodyPr/>
        <a:lstStyle/>
        <a:p>
          <a:endParaRPr lang="en-US"/>
        </a:p>
      </dgm:t>
    </dgm:pt>
    <dgm:pt modelId="{B16BD2B1-024E-4CFB-A3BD-77906D3DEE95}" type="pres">
      <dgm:prSet presAssocID="{2CF1981C-22DB-41DB-A2BA-931F628312E9}" presName="hierRoot2" presStyleCnt="0">
        <dgm:presLayoutVars>
          <dgm:hierBranch val="init"/>
        </dgm:presLayoutVars>
      </dgm:prSet>
      <dgm:spPr/>
      <dgm:t>
        <a:bodyPr/>
        <a:lstStyle/>
        <a:p>
          <a:endParaRPr lang="en-US"/>
        </a:p>
      </dgm:t>
    </dgm:pt>
    <dgm:pt modelId="{BB8E949F-0F84-42C7-A64F-A175E58B6699}" type="pres">
      <dgm:prSet presAssocID="{2CF1981C-22DB-41DB-A2BA-931F628312E9}" presName="rootComposite" presStyleCnt="0"/>
      <dgm:spPr/>
      <dgm:t>
        <a:bodyPr/>
        <a:lstStyle/>
        <a:p>
          <a:endParaRPr lang="en-US"/>
        </a:p>
      </dgm:t>
    </dgm:pt>
    <dgm:pt modelId="{EE7F8AEF-30E1-450B-A394-5E8F2F84E7F6}" type="pres">
      <dgm:prSet presAssocID="{2CF1981C-22DB-41DB-A2BA-931F628312E9}" presName="rootText" presStyleLbl="node4" presStyleIdx="6" presStyleCnt="16" custScaleX="187241">
        <dgm:presLayoutVars>
          <dgm:chPref val="3"/>
        </dgm:presLayoutVars>
      </dgm:prSet>
      <dgm:spPr/>
      <dgm:t>
        <a:bodyPr/>
        <a:lstStyle/>
        <a:p>
          <a:endParaRPr lang="en-US"/>
        </a:p>
      </dgm:t>
    </dgm:pt>
    <dgm:pt modelId="{702A752F-6CEC-488A-A805-A10B99D69EE9}" type="pres">
      <dgm:prSet presAssocID="{2CF1981C-22DB-41DB-A2BA-931F628312E9}" presName="rootConnector" presStyleLbl="node4" presStyleIdx="6" presStyleCnt="16"/>
      <dgm:spPr/>
      <dgm:t>
        <a:bodyPr/>
        <a:lstStyle/>
        <a:p>
          <a:endParaRPr lang="en-US"/>
        </a:p>
      </dgm:t>
    </dgm:pt>
    <dgm:pt modelId="{A093FDA5-2B28-44EF-9AE5-15A1A76B9DF1}" type="pres">
      <dgm:prSet presAssocID="{2CF1981C-22DB-41DB-A2BA-931F628312E9}" presName="hierChild4" presStyleCnt="0"/>
      <dgm:spPr/>
      <dgm:t>
        <a:bodyPr/>
        <a:lstStyle/>
        <a:p>
          <a:endParaRPr lang="en-US"/>
        </a:p>
      </dgm:t>
    </dgm:pt>
    <dgm:pt modelId="{ACD3175E-12D1-4C63-ADE7-B81E334C0A4F}" type="pres">
      <dgm:prSet presAssocID="{2CF1981C-22DB-41DB-A2BA-931F628312E9}" presName="hierChild5" presStyleCnt="0"/>
      <dgm:spPr/>
      <dgm:t>
        <a:bodyPr/>
        <a:lstStyle/>
        <a:p>
          <a:endParaRPr lang="en-US"/>
        </a:p>
      </dgm:t>
    </dgm:pt>
    <dgm:pt modelId="{246D4003-7C52-49A2-96C3-148FE26B077C}" type="pres">
      <dgm:prSet presAssocID="{246F3AF9-AABF-4659-A57F-EB33565E56EA}" presName="Name37" presStyleLbl="parChTrans1D4" presStyleIdx="7" presStyleCnt="16"/>
      <dgm:spPr/>
      <dgm:t>
        <a:bodyPr/>
        <a:lstStyle/>
        <a:p>
          <a:endParaRPr lang="en-US"/>
        </a:p>
      </dgm:t>
    </dgm:pt>
    <dgm:pt modelId="{AC599008-A628-455A-8401-8B98E29A891E}" type="pres">
      <dgm:prSet presAssocID="{3BDCB696-B9A2-4FB0-996F-904FE42D7198}" presName="hierRoot2" presStyleCnt="0">
        <dgm:presLayoutVars>
          <dgm:hierBranch val="init"/>
        </dgm:presLayoutVars>
      </dgm:prSet>
      <dgm:spPr/>
      <dgm:t>
        <a:bodyPr/>
        <a:lstStyle/>
        <a:p>
          <a:endParaRPr lang="en-US"/>
        </a:p>
      </dgm:t>
    </dgm:pt>
    <dgm:pt modelId="{40E43ECD-7C15-49BA-BEF8-25B1E477B4BF}" type="pres">
      <dgm:prSet presAssocID="{3BDCB696-B9A2-4FB0-996F-904FE42D7198}" presName="rootComposite" presStyleCnt="0"/>
      <dgm:spPr/>
      <dgm:t>
        <a:bodyPr/>
        <a:lstStyle/>
        <a:p>
          <a:endParaRPr lang="en-US"/>
        </a:p>
      </dgm:t>
    </dgm:pt>
    <dgm:pt modelId="{66524F47-DF0E-4FEC-999D-D507D4386312}" type="pres">
      <dgm:prSet presAssocID="{3BDCB696-B9A2-4FB0-996F-904FE42D7198}" presName="rootText" presStyleLbl="node4" presStyleIdx="7" presStyleCnt="16" custScaleX="187241">
        <dgm:presLayoutVars>
          <dgm:chPref val="3"/>
        </dgm:presLayoutVars>
      </dgm:prSet>
      <dgm:spPr/>
      <dgm:t>
        <a:bodyPr/>
        <a:lstStyle/>
        <a:p>
          <a:endParaRPr lang="en-US"/>
        </a:p>
      </dgm:t>
    </dgm:pt>
    <dgm:pt modelId="{68957782-9E88-4441-9D9F-BE15A52556B1}" type="pres">
      <dgm:prSet presAssocID="{3BDCB696-B9A2-4FB0-996F-904FE42D7198}" presName="rootConnector" presStyleLbl="node4" presStyleIdx="7" presStyleCnt="16"/>
      <dgm:spPr/>
      <dgm:t>
        <a:bodyPr/>
        <a:lstStyle/>
        <a:p>
          <a:endParaRPr lang="en-US"/>
        </a:p>
      </dgm:t>
    </dgm:pt>
    <dgm:pt modelId="{B053B31A-3DF8-4A29-8DE4-97C7DAAD766F}" type="pres">
      <dgm:prSet presAssocID="{3BDCB696-B9A2-4FB0-996F-904FE42D7198}" presName="hierChild4" presStyleCnt="0"/>
      <dgm:spPr/>
      <dgm:t>
        <a:bodyPr/>
        <a:lstStyle/>
        <a:p>
          <a:endParaRPr lang="en-US"/>
        </a:p>
      </dgm:t>
    </dgm:pt>
    <dgm:pt modelId="{EA40A50F-FE42-45A3-9179-A9A0D8AB952C}" type="pres">
      <dgm:prSet presAssocID="{3BDCB696-B9A2-4FB0-996F-904FE42D7198}" presName="hierChild5" presStyleCnt="0"/>
      <dgm:spPr/>
      <dgm:t>
        <a:bodyPr/>
        <a:lstStyle/>
        <a:p>
          <a:endParaRPr lang="en-US"/>
        </a:p>
      </dgm:t>
    </dgm:pt>
    <dgm:pt modelId="{82D9BAE8-3FA2-4F77-9F5E-3EC7593E340E}" type="pres">
      <dgm:prSet presAssocID="{DA21898C-BEAD-4C03-A11A-AF75A9D9E7D1}" presName="Name37" presStyleLbl="parChTrans1D4" presStyleIdx="8" presStyleCnt="16"/>
      <dgm:spPr/>
      <dgm:t>
        <a:bodyPr/>
        <a:lstStyle/>
        <a:p>
          <a:endParaRPr lang="en-US"/>
        </a:p>
      </dgm:t>
    </dgm:pt>
    <dgm:pt modelId="{093ECFBE-45A5-4767-A457-A5179DFD8486}" type="pres">
      <dgm:prSet presAssocID="{1CDA4896-7545-4055-9BD1-F1BD4969A159}" presName="hierRoot2" presStyleCnt="0">
        <dgm:presLayoutVars>
          <dgm:hierBranch val="init"/>
        </dgm:presLayoutVars>
      </dgm:prSet>
      <dgm:spPr/>
      <dgm:t>
        <a:bodyPr/>
        <a:lstStyle/>
        <a:p>
          <a:endParaRPr lang="en-US"/>
        </a:p>
      </dgm:t>
    </dgm:pt>
    <dgm:pt modelId="{AC1B410C-207E-41F6-B6B9-C8E8247E95A8}" type="pres">
      <dgm:prSet presAssocID="{1CDA4896-7545-4055-9BD1-F1BD4969A159}" presName="rootComposite" presStyleCnt="0"/>
      <dgm:spPr/>
      <dgm:t>
        <a:bodyPr/>
        <a:lstStyle/>
        <a:p>
          <a:endParaRPr lang="en-US"/>
        </a:p>
      </dgm:t>
    </dgm:pt>
    <dgm:pt modelId="{92908F13-995D-42D3-BB40-846BE78DAFCE}" type="pres">
      <dgm:prSet presAssocID="{1CDA4896-7545-4055-9BD1-F1BD4969A159}" presName="rootText" presStyleLbl="node4" presStyleIdx="8" presStyleCnt="16" custScaleX="187241">
        <dgm:presLayoutVars>
          <dgm:chPref val="3"/>
        </dgm:presLayoutVars>
      </dgm:prSet>
      <dgm:spPr/>
      <dgm:t>
        <a:bodyPr/>
        <a:lstStyle/>
        <a:p>
          <a:endParaRPr lang="en-US"/>
        </a:p>
      </dgm:t>
    </dgm:pt>
    <dgm:pt modelId="{86D0897C-E1E7-4084-9681-5642A9E86F4E}" type="pres">
      <dgm:prSet presAssocID="{1CDA4896-7545-4055-9BD1-F1BD4969A159}" presName="rootConnector" presStyleLbl="node4" presStyleIdx="8" presStyleCnt="16"/>
      <dgm:spPr/>
      <dgm:t>
        <a:bodyPr/>
        <a:lstStyle/>
        <a:p>
          <a:endParaRPr lang="en-US"/>
        </a:p>
      </dgm:t>
    </dgm:pt>
    <dgm:pt modelId="{E15FA4E2-BC40-4639-9EDB-E492B777F4EB}" type="pres">
      <dgm:prSet presAssocID="{1CDA4896-7545-4055-9BD1-F1BD4969A159}" presName="hierChild4" presStyleCnt="0"/>
      <dgm:spPr/>
      <dgm:t>
        <a:bodyPr/>
        <a:lstStyle/>
        <a:p>
          <a:endParaRPr lang="en-US"/>
        </a:p>
      </dgm:t>
    </dgm:pt>
    <dgm:pt modelId="{E05E65F8-A157-46CA-84CA-DDC99D3819AD}" type="pres">
      <dgm:prSet presAssocID="{1CDA4896-7545-4055-9BD1-F1BD4969A159}" presName="hierChild5" presStyleCnt="0"/>
      <dgm:spPr/>
      <dgm:t>
        <a:bodyPr/>
        <a:lstStyle/>
        <a:p>
          <a:endParaRPr lang="en-US"/>
        </a:p>
      </dgm:t>
    </dgm:pt>
    <dgm:pt modelId="{F5A7067F-53E9-4794-A317-2E0674185034}" type="pres">
      <dgm:prSet presAssocID="{E5E2F735-D150-4E46-8D3C-9556417EF9D4}" presName="hierChild5" presStyleCnt="0"/>
      <dgm:spPr/>
      <dgm:t>
        <a:bodyPr/>
        <a:lstStyle/>
        <a:p>
          <a:endParaRPr lang="en-US"/>
        </a:p>
      </dgm:t>
    </dgm:pt>
    <dgm:pt modelId="{FD478379-FC00-48A6-87F1-9C4946757296}" type="pres">
      <dgm:prSet presAssocID="{81404AC2-7895-4157-BBCB-C8D7303CE000}" presName="Name37" presStyleLbl="parChTrans1D3" presStyleIdx="2" presStyleCnt="10"/>
      <dgm:spPr/>
      <dgm:t>
        <a:bodyPr/>
        <a:lstStyle/>
        <a:p>
          <a:endParaRPr lang="en-US"/>
        </a:p>
      </dgm:t>
    </dgm:pt>
    <dgm:pt modelId="{C4CECAE4-B166-49DD-8141-C62B6B8DE58A}" type="pres">
      <dgm:prSet presAssocID="{92182302-1EE8-4548-B0BC-7AED616D043E}" presName="hierRoot2" presStyleCnt="0">
        <dgm:presLayoutVars>
          <dgm:hierBranch val="init"/>
        </dgm:presLayoutVars>
      </dgm:prSet>
      <dgm:spPr/>
      <dgm:t>
        <a:bodyPr/>
        <a:lstStyle/>
        <a:p>
          <a:endParaRPr lang="en-US"/>
        </a:p>
      </dgm:t>
    </dgm:pt>
    <dgm:pt modelId="{1DDAEABE-6B77-474D-B676-430328F9E778}" type="pres">
      <dgm:prSet presAssocID="{92182302-1EE8-4548-B0BC-7AED616D043E}" presName="rootComposite" presStyleCnt="0"/>
      <dgm:spPr/>
      <dgm:t>
        <a:bodyPr/>
        <a:lstStyle/>
        <a:p>
          <a:endParaRPr lang="en-US"/>
        </a:p>
      </dgm:t>
    </dgm:pt>
    <dgm:pt modelId="{8DECC955-B881-44E6-80D4-EEAE64833E17}" type="pres">
      <dgm:prSet presAssocID="{92182302-1EE8-4548-B0BC-7AED616D043E}" presName="rootText" presStyleLbl="node3" presStyleIdx="2" presStyleCnt="5" custScaleX="268481">
        <dgm:presLayoutVars>
          <dgm:chPref val="3"/>
        </dgm:presLayoutVars>
      </dgm:prSet>
      <dgm:spPr/>
      <dgm:t>
        <a:bodyPr/>
        <a:lstStyle/>
        <a:p>
          <a:endParaRPr lang="en-US"/>
        </a:p>
      </dgm:t>
    </dgm:pt>
    <dgm:pt modelId="{149E6AF6-B5F8-4F63-8DAD-9F0D842E3C09}" type="pres">
      <dgm:prSet presAssocID="{92182302-1EE8-4548-B0BC-7AED616D043E}" presName="rootConnector" presStyleLbl="node3" presStyleIdx="2" presStyleCnt="5"/>
      <dgm:spPr/>
      <dgm:t>
        <a:bodyPr/>
        <a:lstStyle/>
        <a:p>
          <a:endParaRPr lang="en-US"/>
        </a:p>
      </dgm:t>
    </dgm:pt>
    <dgm:pt modelId="{7B479C6D-612B-4AF7-96B4-4F8AC2627ED2}" type="pres">
      <dgm:prSet presAssocID="{92182302-1EE8-4548-B0BC-7AED616D043E}" presName="hierChild4" presStyleCnt="0"/>
      <dgm:spPr/>
      <dgm:t>
        <a:bodyPr/>
        <a:lstStyle/>
        <a:p>
          <a:endParaRPr lang="en-US"/>
        </a:p>
      </dgm:t>
    </dgm:pt>
    <dgm:pt modelId="{F8C071A8-1CE0-4177-8E66-74F5998C9447}" type="pres">
      <dgm:prSet presAssocID="{2D005106-BD69-4472-9DF3-0347EEAD464C}" presName="Name37" presStyleLbl="parChTrans1D4" presStyleIdx="9" presStyleCnt="16"/>
      <dgm:spPr/>
      <dgm:t>
        <a:bodyPr/>
        <a:lstStyle/>
        <a:p>
          <a:endParaRPr lang="en-US"/>
        </a:p>
      </dgm:t>
    </dgm:pt>
    <dgm:pt modelId="{DB493C8B-01CA-47F2-AFF3-56550E348F1E}" type="pres">
      <dgm:prSet presAssocID="{1266BD75-4DE9-408C-970E-6EFFC2F2BF03}" presName="hierRoot2" presStyleCnt="0">
        <dgm:presLayoutVars>
          <dgm:hierBranch val="init"/>
        </dgm:presLayoutVars>
      </dgm:prSet>
      <dgm:spPr/>
      <dgm:t>
        <a:bodyPr/>
        <a:lstStyle/>
        <a:p>
          <a:endParaRPr lang="en-US"/>
        </a:p>
      </dgm:t>
    </dgm:pt>
    <dgm:pt modelId="{CCEC2FC9-A071-4641-9EDD-CF18B882AE02}" type="pres">
      <dgm:prSet presAssocID="{1266BD75-4DE9-408C-970E-6EFFC2F2BF03}" presName="rootComposite" presStyleCnt="0"/>
      <dgm:spPr/>
      <dgm:t>
        <a:bodyPr/>
        <a:lstStyle/>
        <a:p>
          <a:endParaRPr lang="en-US"/>
        </a:p>
      </dgm:t>
    </dgm:pt>
    <dgm:pt modelId="{881E683D-1D3D-4E44-8D25-478F9C424A97}" type="pres">
      <dgm:prSet presAssocID="{1266BD75-4DE9-408C-970E-6EFFC2F2BF03}" presName="rootText" presStyleLbl="node4" presStyleIdx="9" presStyleCnt="16" custScaleX="187743">
        <dgm:presLayoutVars>
          <dgm:chPref val="3"/>
        </dgm:presLayoutVars>
      </dgm:prSet>
      <dgm:spPr/>
      <dgm:t>
        <a:bodyPr/>
        <a:lstStyle/>
        <a:p>
          <a:endParaRPr lang="en-US"/>
        </a:p>
      </dgm:t>
    </dgm:pt>
    <dgm:pt modelId="{4B46C225-437F-4D36-A7FF-5A173E78DFCC}" type="pres">
      <dgm:prSet presAssocID="{1266BD75-4DE9-408C-970E-6EFFC2F2BF03}" presName="rootConnector" presStyleLbl="node4" presStyleIdx="9" presStyleCnt="16"/>
      <dgm:spPr/>
      <dgm:t>
        <a:bodyPr/>
        <a:lstStyle/>
        <a:p>
          <a:endParaRPr lang="en-US"/>
        </a:p>
      </dgm:t>
    </dgm:pt>
    <dgm:pt modelId="{D89377AF-D099-46BD-B453-17998C73C52A}" type="pres">
      <dgm:prSet presAssocID="{1266BD75-4DE9-408C-970E-6EFFC2F2BF03}" presName="hierChild4" presStyleCnt="0"/>
      <dgm:spPr/>
      <dgm:t>
        <a:bodyPr/>
        <a:lstStyle/>
        <a:p>
          <a:endParaRPr lang="en-US"/>
        </a:p>
      </dgm:t>
    </dgm:pt>
    <dgm:pt modelId="{7180D8D3-AAC2-4111-AC02-B31696D0D7DC}" type="pres">
      <dgm:prSet presAssocID="{1266BD75-4DE9-408C-970E-6EFFC2F2BF03}" presName="hierChild5" presStyleCnt="0"/>
      <dgm:spPr/>
      <dgm:t>
        <a:bodyPr/>
        <a:lstStyle/>
        <a:p>
          <a:endParaRPr lang="en-US"/>
        </a:p>
      </dgm:t>
    </dgm:pt>
    <dgm:pt modelId="{486C4E35-1BEB-4CAB-8D79-DC2278F2B9AE}" type="pres">
      <dgm:prSet presAssocID="{09023BD4-E41C-4389-8D3B-B424F5DF8A8B}" presName="Name37" presStyleLbl="parChTrans1D4" presStyleIdx="10" presStyleCnt="16"/>
      <dgm:spPr/>
      <dgm:t>
        <a:bodyPr/>
        <a:lstStyle/>
        <a:p>
          <a:endParaRPr lang="en-US"/>
        </a:p>
      </dgm:t>
    </dgm:pt>
    <dgm:pt modelId="{8BC900B3-78C9-4596-B176-31B9707ADE61}" type="pres">
      <dgm:prSet presAssocID="{32898C16-5A9D-40FE-A37F-0A76CB896A87}" presName="hierRoot2" presStyleCnt="0">
        <dgm:presLayoutVars>
          <dgm:hierBranch val="init"/>
        </dgm:presLayoutVars>
      </dgm:prSet>
      <dgm:spPr/>
      <dgm:t>
        <a:bodyPr/>
        <a:lstStyle/>
        <a:p>
          <a:endParaRPr lang="en-US"/>
        </a:p>
      </dgm:t>
    </dgm:pt>
    <dgm:pt modelId="{97E414B2-8C30-45F3-B8FA-E85D96231583}" type="pres">
      <dgm:prSet presAssocID="{32898C16-5A9D-40FE-A37F-0A76CB896A87}" presName="rootComposite" presStyleCnt="0"/>
      <dgm:spPr/>
      <dgm:t>
        <a:bodyPr/>
        <a:lstStyle/>
        <a:p>
          <a:endParaRPr lang="en-US"/>
        </a:p>
      </dgm:t>
    </dgm:pt>
    <dgm:pt modelId="{91380212-C059-41B3-8C8B-303F28D2DAE8}" type="pres">
      <dgm:prSet presAssocID="{32898C16-5A9D-40FE-A37F-0A76CB896A87}" presName="rootText" presStyleLbl="node4" presStyleIdx="10" presStyleCnt="16" custScaleX="187743" custScaleY="92813">
        <dgm:presLayoutVars>
          <dgm:chPref val="3"/>
        </dgm:presLayoutVars>
      </dgm:prSet>
      <dgm:spPr/>
      <dgm:t>
        <a:bodyPr/>
        <a:lstStyle/>
        <a:p>
          <a:endParaRPr lang="en-US"/>
        </a:p>
      </dgm:t>
    </dgm:pt>
    <dgm:pt modelId="{6D21CDB6-D4D6-4FD0-AB11-02B45A2F81DB}" type="pres">
      <dgm:prSet presAssocID="{32898C16-5A9D-40FE-A37F-0A76CB896A87}" presName="rootConnector" presStyleLbl="node4" presStyleIdx="10" presStyleCnt="16"/>
      <dgm:spPr/>
      <dgm:t>
        <a:bodyPr/>
        <a:lstStyle/>
        <a:p>
          <a:endParaRPr lang="en-US"/>
        </a:p>
      </dgm:t>
    </dgm:pt>
    <dgm:pt modelId="{9987DB2D-3DF3-4130-B664-A91CF57B4ED4}" type="pres">
      <dgm:prSet presAssocID="{32898C16-5A9D-40FE-A37F-0A76CB896A87}" presName="hierChild4" presStyleCnt="0"/>
      <dgm:spPr/>
      <dgm:t>
        <a:bodyPr/>
        <a:lstStyle/>
        <a:p>
          <a:endParaRPr lang="en-US"/>
        </a:p>
      </dgm:t>
    </dgm:pt>
    <dgm:pt modelId="{494FD3E4-841A-4C4F-A076-7496C2F49618}" type="pres">
      <dgm:prSet presAssocID="{32898C16-5A9D-40FE-A37F-0A76CB896A87}" presName="hierChild5" presStyleCnt="0"/>
      <dgm:spPr/>
      <dgm:t>
        <a:bodyPr/>
        <a:lstStyle/>
        <a:p>
          <a:endParaRPr lang="en-US"/>
        </a:p>
      </dgm:t>
    </dgm:pt>
    <dgm:pt modelId="{5FC69DD6-1E6C-4C36-B038-AC5D03C92A3F}" type="pres">
      <dgm:prSet presAssocID="{92182302-1EE8-4548-B0BC-7AED616D043E}" presName="hierChild5" presStyleCnt="0"/>
      <dgm:spPr/>
      <dgm:t>
        <a:bodyPr/>
        <a:lstStyle/>
        <a:p>
          <a:endParaRPr lang="en-US"/>
        </a:p>
      </dgm:t>
    </dgm:pt>
    <dgm:pt modelId="{10D4CBDF-B3A1-41B5-874E-32A85A329CF5}" type="pres">
      <dgm:prSet presAssocID="{6F5C22E3-9CC5-46C9-95F1-3F14F339D9EF}" presName="Name37" presStyleLbl="parChTrans1D3" presStyleIdx="3" presStyleCnt="10"/>
      <dgm:spPr/>
      <dgm:t>
        <a:bodyPr/>
        <a:lstStyle/>
        <a:p>
          <a:endParaRPr lang="en-US"/>
        </a:p>
      </dgm:t>
    </dgm:pt>
    <dgm:pt modelId="{12CFCB69-2FC8-4AE5-BD3F-5742FAA063F5}" type="pres">
      <dgm:prSet presAssocID="{31CC6F34-F4A9-457E-880B-5BB353E69433}" presName="hierRoot2" presStyleCnt="0">
        <dgm:presLayoutVars>
          <dgm:hierBranch val="init"/>
        </dgm:presLayoutVars>
      </dgm:prSet>
      <dgm:spPr/>
      <dgm:t>
        <a:bodyPr/>
        <a:lstStyle/>
        <a:p>
          <a:endParaRPr lang="en-US"/>
        </a:p>
      </dgm:t>
    </dgm:pt>
    <dgm:pt modelId="{2FD6470D-A6D5-4556-A1FD-C4178C3593B2}" type="pres">
      <dgm:prSet presAssocID="{31CC6F34-F4A9-457E-880B-5BB353E69433}" presName="rootComposite" presStyleCnt="0"/>
      <dgm:spPr/>
      <dgm:t>
        <a:bodyPr/>
        <a:lstStyle/>
        <a:p>
          <a:endParaRPr lang="en-US"/>
        </a:p>
      </dgm:t>
    </dgm:pt>
    <dgm:pt modelId="{42FCA253-E15B-4FBB-A869-25078F12C5C7}" type="pres">
      <dgm:prSet presAssocID="{31CC6F34-F4A9-457E-880B-5BB353E69433}" presName="rootText" presStyleLbl="node3" presStyleIdx="3" presStyleCnt="5" custScaleX="268481" custScaleY="101535">
        <dgm:presLayoutVars>
          <dgm:chPref val="3"/>
        </dgm:presLayoutVars>
      </dgm:prSet>
      <dgm:spPr/>
      <dgm:t>
        <a:bodyPr/>
        <a:lstStyle/>
        <a:p>
          <a:endParaRPr lang="en-US"/>
        </a:p>
      </dgm:t>
    </dgm:pt>
    <dgm:pt modelId="{4B6DDB6B-BF38-4CBE-B491-B5C2B9FD8EC7}" type="pres">
      <dgm:prSet presAssocID="{31CC6F34-F4A9-457E-880B-5BB353E69433}" presName="rootConnector" presStyleLbl="node3" presStyleIdx="3" presStyleCnt="5"/>
      <dgm:spPr/>
      <dgm:t>
        <a:bodyPr/>
        <a:lstStyle/>
        <a:p>
          <a:endParaRPr lang="en-US"/>
        </a:p>
      </dgm:t>
    </dgm:pt>
    <dgm:pt modelId="{D4C66556-3B45-47D1-A1E6-DF048BD03DB4}" type="pres">
      <dgm:prSet presAssocID="{31CC6F34-F4A9-457E-880B-5BB353E69433}" presName="hierChild4" presStyleCnt="0"/>
      <dgm:spPr/>
      <dgm:t>
        <a:bodyPr/>
        <a:lstStyle/>
        <a:p>
          <a:endParaRPr lang="en-US"/>
        </a:p>
      </dgm:t>
    </dgm:pt>
    <dgm:pt modelId="{68E34FA1-FE16-40F8-81F8-0F61E00D2969}" type="pres">
      <dgm:prSet presAssocID="{6B0B3183-D272-401B-A599-B35AAA19B223}" presName="Name37" presStyleLbl="parChTrans1D4" presStyleIdx="11" presStyleCnt="16"/>
      <dgm:spPr/>
      <dgm:t>
        <a:bodyPr/>
        <a:lstStyle/>
        <a:p>
          <a:endParaRPr lang="en-US"/>
        </a:p>
      </dgm:t>
    </dgm:pt>
    <dgm:pt modelId="{40186E87-C490-44CE-BFBA-2D06C69E8DDB}" type="pres">
      <dgm:prSet presAssocID="{2F7FBE01-4AAB-4E1C-9BE0-B8D7E95FB8E4}" presName="hierRoot2" presStyleCnt="0">
        <dgm:presLayoutVars>
          <dgm:hierBranch val="init"/>
        </dgm:presLayoutVars>
      </dgm:prSet>
      <dgm:spPr/>
      <dgm:t>
        <a:bodyPr/>
        <a:lstStyle/>
        <a:p>
          <a:endParaRPr lang="en-US"/>
        </a:p>
      </dgm:t>
    </dgm:pt>
    <dgm:pt modelId="{9E7F422C-8395-47BB-B9F5-D6BE1DFFD5A9}" type="pres">
      <dgm:prSet presAssocID="{2F7FBE01-4AAB-4E1C-9BE0-B8D7E95FB8E4}" presName="rootComposite" presStyleCnt="0"/>
      <dgm:spPr/>
      <dgm:t>
        <a:bodyPr/>
        <a:lstStyle/>
        <a:p>
          <a:endParaRPr lang="en-US"/>
        </a:p>
      </dgm:t>
    </dgm:pt>
    <dgm:pt modelId="{CB3F5725-26D9-4419-8FF3-B20A5AF99A07}" type="pres">
      <dgm:prSet presAssocID="{2F7FBE01-4AAB-4E1C-9BE0-B8D7E95FB8E4}" presName="rootText" presStyleLbl="node4" presStyleIdx="11" presStyleCnt="16" custScaleX="187743">
        <dgm:presLayoutVars>
          <dgm:chPref val="3"/>
        </dgm:presLayoutVars>
      </dgm:prSet>
      <dgm:spPr/>
      <dgm:t>
        <a:bodyPr/>
        <a:lstStyle/>
        <a:p>
          <a:endParaRPr lang="en-US"/>
        </a:p>
      </dgm:t>
    </dgm:pt>
    <dgm:pt modelId="{286291EF-DB4F-4EBA-8405-C7B24BA2D52A}" type="pres">
      <dgm:prSet presAssocID="{2F7FBE01-4AAB-4E1C-9BE0-B8D7E95FB8E4}" presName="rootConnector" presStyleLbl="node4" presStyleIdx="11" presStyleCnt="16"/>
      <dgm:spPr/>
      <dgm:t>
        <a:bodyPr/>
        <a:lstStyle/>
        <a:p>
          <a:endParaRPr lang="en-US"/>
        </a:p>
      </dgm:t>
    </dgm:pt>
    <dgm:pt modelId="{A1E7CB74-9A5E-4247-B133-3E8B18F71CF2}" type="pres">
      <dgm:prSet presAssocID="{2F7FBE01-4AAB-4E1C-9BE0-B8D7E95FB8E4}" presName="hierChild4" presStyleCnt="0"/>
      <dgm:spPr/>
      <dgm:t>
        <a:bodyPr/>
        <a:lstStyle/>
        <a:p>
          <a:endParaRPr lang="en-US"/>
        </a:p>
      </dgm:t>
    </dgm:pt>
    <dgm:pt modelId="{AF5F2588-5386-4775-9B42-593A34FEEE6F}" type="pres">
      <dgm:prSet presAssocID="{2F7FBE01-4AAB-4E1C-9BE0-B8D7E95FB8E4}" presName="hierChild5" presStyleCnt="0"/>
      <dgm:spPr/>
      <dgm:t>
        <a:bodyPr/>
        <a:lstStyle/>
        <a:p>
          <a:endParaRPr lang="en-US"/>
        </a:p>
      </dgm:t>
    </dgm:pt>
    <dgm:pt modelId="{7AA9025A-3721-44E7-9596-CAE82306A333}" type="pres">
      <dgm:prSet presAssocID="{C8262091-266B-4880-9631-FA90C5677567}" presName="Name37" presStyleLbl="parChTrans1D4" presStyleIdx="12" presStyleCnt="16"/>
      <dgm:spPr/>
      <dgm:t>
        <a:bodyPr/>
        <a:lstStyle/>
        <a:p>
          <a:endParaRPr lang="en-US"/>
        </a:p>
      </dgm:t>
    </dgm:pt>
    <dgm:pt modelId="{9D9C8708-8543-4D8D-8ADF-82E6C6D51CD9}" type="pres">
      <dgm:prSet presAssocID="{AA5F254D-3739-428F-BA90-8FB18A37498A}" presName="hierRoot2" presStyleCnt="0">
        <dgm:presLayoutVars>
          <dgm:hierBranch val="init"/>
        </dgm:presLayoutVars>
      </dgm:prSet>
      <dgm:spPr/>
      <dgm:t>
        <a:bodyPr/>
        <a:lstStyle/>
        <a:p>
          <a:endParaRPr lang="en-US"/>
        </a:p>
      </dgm:t>
    </dgm:pt>
    <dgm:pt modelId="{D990A15C-BFAE-4D41-980F-9E161FD0D908}" type="pres">
      <dgm:prSet presAssocID="{AA5F254D-3739-428F-BA90-8FB18A37498A}" presName="rootComposite" presStyleCnt="0"/>
      <dgm:spPr/>
      <dgm:t>
        <a:bodyPr/>
        <a:lstStyle/>
        <a:p>
          <a:endParaRPr lang="en-US"/>
        </a:p>
      </dgm:t>
    </dgm:pt>
    <dgm:pt modelId="{5E8D049E-61D3-445B-930E-6A8CAF73AC85}" type="pres">
      <dgm:prSet presAssocID="{AA5F254D-3739-428F-BA90-8FB18A37498A}" presName="rootText" presStyleLbl="node4" presStyleIdx="12" presStyleCnt="16" custScaleX="187743">
        <dgm:presLayoutVars>
          <dgm:chPref val="3"/>
        </dgm:presLayoutVars>
      </dgm:prSet>
      <dgm:spPr/>
      <dgm:t>
        <a:bodyPr/>
        <a:lstStyle/>
        <a:p>
          <a:endParaRPr lang="en-US"/>
        </a:p>
      </dgm:t>
    </dgm:pt>
    <dgm:pt modelId="{8FA39FEB-BDFC-4280-95A3-AE6CD4D3AFBF}" type="pres">
      <dgm:prSet presAssocID="{AA5F254D-3739-428F-BA90-8FB18A37498A}" presName="rootConnector" presStyleLbl="node4" presStyleIdx="12" presStyleCnt="16"/>
      <dgm:spPr/>
      <dgm:t>
        <a:bodyPr/>
        <a:lstStyle/>
        <a:p>
          <a:endParaRPr lang="en-US"/>
        </a:p>
      </dgm:t>
    </dgm:pt>
    <dgm:pt modelId="{5121BB74-233A-4FF3-8B4F-3AC5848A2C86}" type="pres">
      <dgm:prSet presAssocID="{AA5F254D-3739-428F-BA90-8FB18A37498A}" presName="hierChild4" presStyleCnt="0"/>
      <dgm:spPr/>
      <dgm:t>
        <a:bodyPr/>
        <a:lstStyle/>
        <a:p>
          <a:endParaRPr lang="en-US"/>
        </a:p>
      </dgm:t>
    </dgm:pt>
    <dgm:pt modelId="{E0843943-8034-4E7D-BAFF-080776694AFF}" type="pres">
      <dgm:prSet presAssocID="{AA5F254D-3739-428F-BA90-8FB18A37498A}" presName="hierChild5" presStyleCnt="0"/>
      <dgm:spPr/>
      <dgm:t>
        <a:bodyPr/>
        <a:lstStyle/>
        <a:p>
          <a:endParaRPr lang="en-US"/>
        </a:p>
      </dgm:t>
    </dgm:pt>
    <dgm:pt modelId="{B2A9E81C-0CBF-48F6-ADBC-CCD4C581519D}" type="pres">
      <dgm:prSet presAssocID="{31CC6F34-F4A9-457E-880B-5BB353E69433}" presName="hierChild5" presStyleCnt="0"/>
      <dgm:spPr/>
      <dgm:t>
        <a:bodyPr/>
        <a:lstStyle/>
        <a:p>
          <a:endParaRPr lang="en-US"/>
        </a:p>
      </dgm:t>
    </dgm:pt>
    <dgm:pt modelId="{062B35F7-628F-47DD-A001-9CB35B13E0B1}" type="pres">
      <dgm:prSet presAssocID="{D3DF318A-CEED-4C48-BBCF-3DE4DB0D39EA}" presName="Name37" presStyleLbl="parChTrans1D3" presStyleIdx="4" presStyleCnt="10"/>
      <dgm:spPr/>
      <dgm:t>
        <a:bodyPr/>
        <a:lstStyle/>
        <a:p>
          <a:endParaRPr lang="en-US"/>
        </a:p>
      </dgm:t>
    </dgm:pt>
    <dgm:pt modelId="{A6393019-04E7-4F7B-9ECE-698773A003D1}" type="pres">
      <dgm:prSet presAssocID="{C16CE3C6-F08A-4F9E-8860-9D3EA2E37AAE}" presName="hierRoot2" presStyleCnt="0">
        <dgm:presLayoutVars>
          <dgm:hierBranch val="init"/>
        </dgm:presLayoutVars>
      </dgm:prSet>
      <dgm:spPr/>
      <dgm:t>
        <a:bodyPr/>
        <a:lstStyle/>
        <a:p>
          <a:endParaRPr lang="en-US"/>
        </a:p>
      </dgm:t>
    </dgm:pt>
    <dgm:pt modelId="{0A00C4F7-47F8-4388-99DE-527DFF1D416A}" type="pres">
      <dgm:prSet presAssocID="{C16CE3C6-F08A-4F9E-8860-9D3EA2E37AAE}" presName="rootComposite" presStyleCnt="0"/>
      <dgm:spPr/>
      <dgm:t>
        <a:bodyPr/>
        <a:lstStyle/>
        <a:p>
          <a:endParaRPr lang="en-US"/>
        </a:p>
      </dgm:t>
    </dgm:pt>
    <dgm:pt modelId="{44C336EB-B9B2-4926-8634-535DAFA32487}" type="pres">
      <dgm:prSet presAssocID="{C16CE3C6-F08A-4F9E-8860-9D3EA2E37AAE}" presName="rootText" presStyleLbl="node3" presStyleIdx="4" presStyleCnt="5" custScaleX="270778">
        <dgm:presLayoutVars>
          <dgm:chPref val="3"/>
        </dgm:presLayoutVars>
      </dgm:prSet>
      <dgm:spPr/>
      <dgm:t>
        <a:bodyPr/>
        <a:lstStyle/>
        <a:p>
          <a:endParaRPr lang="en-US"/>
        </a:p>
      </dgm:t>
    </dgm:pt>
    <dgm:pt modelId="{A0159703-17D5-47AE-BCEF-BC2D8F65F7BF}" type="pres">
      <dgm:prSet presAssocID="{C16CE3C6-F08A-4F9E-8860-9D3EA2E37AAE}" presName="rootConnector" presStyleLbl="node3" presStyleIdx="4" presStyleCnt="5"/>
      <dgm:spPr/>
      <dgm:t>
        <a:bodyPr/>
        <a:lstStyle/>
        <a:p>
          <a:endParaRPr lang="en-US"/>
        </a:p>
      </dgm:t>
    </dgm:pt>
    <dgm:pt modelId="{AC96E9C9-EE6C-4583-A02E-95ED24FA7522}" type="pres">
      <dgm:prSet presAssocID="{C16CE3C6-F08A-4F9E-8860-9D3EA2E37AAE}" presName="hierChild4" presStyleCnt="0"/>
      <dgm:spPr/>
      <dgm:t>
        <a:bodyPr/>
        <a:lstStyle/>
        <a:p>
          <a:endParaRPr lang="en-US"/>
        </a:p>
      </dgm:t>
    </dgm:pt>
    <dgm:pt modelId="{5646E777-76AD-4B9C-835C-8287368E32AE}" type="pres">
      <dgm:prSet presAssocID="{A2744058-FB39-41A6-859D-9CBCF8AF0A5F}" presName="Name37" presStyleLbl="parChTrans1D4" presStyleIdx="13" presStyleCnt="16"/>
      <dgm:spPr/>
      <dgm:t>
        <a:bodyPr/>
        <a:lstStyle/>
        <a:p>
          <a:endParaRPr lang="en-US"/>
        </a:p>
      </dgm:t>
    </dgm:pt>
    <dgm:pt modelId="{73346C21-4F54-4690-9539-F28B3FF82271}" type="pres">
      <dgm:prSet presAssocID="{F6CAA645-C8FA-4007-9AEA-65454AD64FE1}" presName="hierRoot2" presStyleCnt="0">
        <dgm:presLayoutVars>
          <dgm:hierBranch val="init"/>
        </dgm:presLayoutVars>
      </dgm:prSet>
      <dgm:spPr/>
      <dgm:t>
        <a:bodyPr/>
        <a:lstStyle/>
        <a:p>
          <a:endParaRPr lang="en-US"/>
        </a:p>
      </dgm:t>
    </dgm:pt>
    <dgm:pt modelId="{31BE1A32-B491-4DC9-869D-F110437DBD66}" type="pres">
      <dgm:prSet presAssocID="{F6CAA645-C8FA-4007-9AEA-65454AD64FE1}" presName="rootComposite" presStyleCnt="0"/>
      <dgm:spPr/>
      <dgm:t>
        <a:bodyPr/>
        <a:lstStyle/>
        <a:p>
          <a:endParaRPr lang="en-US"/>
        </a:p>
      </dgm:t>
    </dgm:pt>
    <dgm:pt modelId="{80666677-30EF-4707-A2A6-2FD6B133D87A}" type="pres">
      <dgm:prSet presAssocID="{F6CAA645-C8FA-4007-9AEA-65454AD64FE1}" presName="rootText" presStyleLbl="node4" presStyleIdx="13" presStyleCnt="16" custScaleX="187743">
        <dgm:presLayoutVars>
          <dgm:chPref val="3"/>
        </dgm:presLayoutVars>
      </dgm:prSet>
      <dgm:spPr/>
      <dgm:t>
        <a:bodyPr/>
        <a:lstStyle/>
        <a:p>
          <a:endParaRPr lang="en-US"/>
        </a:p>
      </dgm:t>
    </dgm:pt>
    <dgm:pt modelId="{0E690765-429D-491F-A079-E4CC590C90BB}" type="pres">
      <dgm:prSet presAssocID="{F6CAA645-C8FA-4007-9AEA-65454AD64FE1}" presName="rootConnector" presStyleLbl="node4" presStyleIdx="13" presStyleCnt="16"/>
      <dgm:spPr/>
      <dgm:t>
        <a:bodyPr/>
        <a:lstStyle/>
        <a:p>
          <a:endParaRPr lang="en-US"/>
        </a:p>
      </dgm:t>
    </dgm:pt>
    <dgm:pt modelId="{CC892FCF-8969-4286-811B-E02A88898EFD}" type="pres">
      <dgm:prSet presAssocID="{F6CAA645-C8FA-4007-9AEA-65454AD64FE1}" presName="hierChild4" presStyleCnt="0"/>
      <dgm:spPr/>
      <dgm:t>
        <a:bodyPr/>
        <a:lstStyle/>
        <a:p>
          <a:endParaRPr lang="en-US"/>
        </a:p>
      </dgm:t>
    </dgm:pt>
    <dgm:pt modelId="{5F9A1AA5-9919-4907-B817-D6CD82B89A13}" type="pres">
      <dgm:prSet presAssocID="{F6CAA645-C8FA-4007-9AEA-65454AD64FE1}" presName="hierChild5" presStyleCnt="0"/>
      <dgm:spPr/>
      <dgm:t>
        <a:bodyPr/>
        <a:lstStyle/>
        <a:p>
          <a:endParaRPr lang="en-US"/>
        </a:p>
      </dgm:t>
    </dgm:pt>
    <dgm:pt modelId="{4352F686-739B-47BB-9FD2-1A99D593322E}" type="pres">
      <dgm:prSet presAssocID="{B6C2A186-394D-410D-9EA8-AE7E8288197E}" presName="Name37" presStyleLbl="parChTrans1D4" presStyleIdx="14" presStyleCnt="16"/>
      <dgm:spPr/>
      <dgm:t>
        <a:bodyPr/>
        <a:lstStyle/>
        <a:p>
          <a:endParaRPr lang="en-US"/>
        </a:p>
      </dgm:t>
    </dgm:pt>
    <dgm:pt modelId="{6B694687-20E7-458B-8E11-21D0E8E8A1CE}" type="pres">
      <dgm:prSet presAssocID="{668DB790-60E9-41A4-8FFB-4432ED8B069A}" presName="hierRoot2" presStyleCnt="0">
        <dgm:presLayoutVars>
          <dgm:hierBranch val="init"/>
        </dgm:presLayoutVars>
      </dgm:prSet>
      <dgm:spPr/>
      <dgm:t>
        <a:bodyPr/>
        <a:lstStyle/>
        <a:p>
          <a:endParaRPr lang="en-US"/>
        </a:p>
      </dgm:t>
    </dgm:pt>
    <dgm:pt modelId="{E186BC06-8924-4FDB-B7E6-F82380C712DB}" type="pres">
      <dgm:prSet presAssocID="{668DB790-60E9-41A4-8FFB-4432ED8B069A}" presName="rootComposite" presStyleCnt="0"/>
      <dgm:spPr/>
      <dgm:t>
        <a:bodyPr/>
        <a:lstStyle/>
        <a:p>
          <a:endParaRPr lang="en-US"/>
        </a:p>
      </dgm:t>
    </dgm:pt>
    <dgm:pt modelId="{3A06B37F-4DEB-4F8B-8DC9-14A5279BEDBF}" type="pres">
      <dgm:prSet presAssocID="{668DB790-60E9-41A4-8FFB-4432ED8B069A}" presName="rootText" presStyleLbl="node4" presStyleIdx="14" presStyleCnt="16" custScaleX="186562">
        <dgm:presLayoutVars>
          <dgm:chPref val="3"/>
        </dgm:presLayoutVars>
      </dgm:prSet>
      <dgm:spPr/>
      <dgm:t>
        <a:bodyPr/>
        <a:lstStyle/>
        <a:p>
          <a:endParaRPr lang="en-US"/>
        </a:p>
      </dgm:t>
    </dgm:pt>
    <dgm:pt modelId="{5AA7E961-C9AB-425D-9DC3-942BD336801D}" type="pres">
      <dgm:prSet presAssocID="{668DB790-60E9-41A4-8FFB-4432ED8B069A}" presName="rootConnector" presStyleLbl="node4" presStyleIdx="14" presStyleCnt="16"/>
      <dgm:spPr/>
      <dgm:t>
        <a:bodyPr/>
        <a:lstStyle/>
        <a:p>
          <a:endParaRPr lang="en-US"/>
        </a:p>
      </dgm:t>
    </dgm:pt>
    <dgm:pt modelId="{D816EBAE-3BBC-406D-8FA9-214B4453155F}" type="pres">
      <dgm:prSet presAssocID="{668DB790-60E9-41A4-8FFB-4432ED8B069A}" presName="hierChild4" presStyleCnt="0"/>
      <dgm:spPr/>
      <dgm:t>
        <a:bodyPr/>
        <a:lstStyle/>
        <a:p>
          <a:endParaRPr lang="en-US"/>
        </a:p>
      </dgm:t>
    </dgm:pt>
    <dgm:pt modelId="{88BF4F9D-8854-4FF7-870F-3DBF20736F02}" type="pres">
      <dgm:prSet presAssocID="{668DB790-60E9-41A4-8FFB-4432ED8B069A}" presName="hierChild5" presStyleCnt="0"/>
      <dgm:spPr/>
      <dgm:t>
        <a:bodyPr/>
        <a:lstStyle/>
        <a:p>
          <a:endParaRPr lang="en-US"/>
        </a:p>
      </dgm:t>
    </dgm:pt>
    <dgm:pt modelId="{D9F68A75-33F2-4790-B02C-B439E5120135}" type="pres">
      <dgm:prSet presAssocID="{E2E62D09-ED0E-467F-AEB0-6965EE60BE5C}" presName="Name37" presStyleLbl="parChTrans1D4" presStyleIdx="15" presStyleCnt="16"/>
      <dgm:spPr/>
      <dgm:t>
        <a:bodyPr/>
        <a:lstStyle/>
        <a:p>
          <a:endParaRPr lang="en-US"/>
        </a:p>
      </dgm:t>
    </dgm:pt>
    <dgm:pt modelId="{03799E16-01F5-4170-9EFD-40AEA8039AB3}" type="pres">
      <dgm:prSet presAssocID="{5D7583CE-379A-4F3C-98BC-A5D1A74A1FD8}" presName="hierRoot2" presStyleCnt="0">
        <dgm:presLayoutVars>
          <dgm:hierBranch val="init"/>
        </dgm:presLayoutVars>
      </dgm:prSet>
      <dgm:spPr/>
      <dgm:t>
        <a:bodyPr/>
        <a:lstStyle/>
        <a:p>
          <a:endParaRPr lang="en-US"/>
        </a:p>
      </dgm:t>
    </dgm:pt>
    <dgm:pt modelId="{A44920B1-80AE-4952-A9CD-96C22E1D6EB1}" type="pres">
      <dgm:prSet presAssocID="{5D7583CE-379A-4F3C-98BC-A5D1A74A1FD8}" presName="rootComposite" presStyleCnt="0"/>
      <dgm:spPr/>
      <dgm:t>
        <a:bodyPr/>
        <a:lstStyle/>
        <a:p>
          <a:endParaRPr lang="en-US"/>
        </a:p>
      </dgm:t>
    </dgm:pt>
    <dgm:pt modelId="{EC7F81AC-1A80-45B0-913D-E4B1A8D269C8}" type="pres">
      <dgm:prSet presAssocID="{5D7583CE-379A-4F3C-98BC-A5D1A74A1FD8}" presName="rootText" presStyleLbl="node4" presStyleIdx="15" presStyleCnt="16" custScaleX="186562">
        <dgm:presLayoutVars>
          <dgm:chPref val="3"/>
        </dgm:presLayoutVars>
      </dgm:prSet>
      <dgm:spPr/>
      <dgm:t>
        <a:bodyPr/>
        <a:lstStyle/>
        <a:p>
          <a:endParaRPr lang="en-US"/>
        </a:p>
      </dgm:t>
    </dgm:pt>
    <dgm:pt modelId="{B9CF43A7-9149-4468-8E8B-30D6B3F21121}" type="pres">
      <dgm:prSet presAssocID="{5D7583CE-379A-4F3C-98BC-A5D1A74A1FD8}" presName="rootConnector" presStyleLbl="node4" presStyleIdx="15" presStyleCnt="16"/>
      <dgm:spPr/>
      <dgm:t>
        <a:bodyPr/>
        <a:lstStyle/>
        <a:p>
          <a:endParaRPr lang="en-US"/>
        </a:p>
      </dgm:t>
    </dgm:pt>
    <dgm:pt modelId="{C4443249-ED67-4EAC-B917-F6E8C545B586}" type="pres">
      <dgm:prSet presAssocID="{5D7583CE-379A-4F3C-98BC-A5D1A74A1FD8}" presName="hierChild4" presStyleCnt="0"/>
      <dgm:spPr/>
      <dgm:t>
        <a:bodyPr/>
        <a:lstStyle/>
        <a:p>
          <a:endParaRPr lang="en-US"/>
        </a:p>
      </dgm:t>
    </dgm:pt>
    <dgm:pt modelId="{F681E1E4-D088-4501-A83B-3F1B3D23A729}" type="pres">
      <dgm:prSet presAssocID="{5D7583CE-379A-4F3C-98BC-A5D1A74A1FD8}" presName="hierChild5" presStyleCnt="0"/>
      <dgm:spPr/>
      <dgm:t>
        <a:bodyPr/>
        <a:lstStyle/>
        <a:p>
          <a:endParaRPr lang="en-US"/>
        </a:p>
      </dgm:t>
    </dgm:pt>
    <dgm:pt modelId="{31FB33AF-A54E-447D-ADDC-F8CF9D248293}" type="pres">
      <dgm:prSet presAssocID="{C16CE3C6-F08A-4F9E-8860-9D3EA2E37AAE}" presName="hierChild5" presStyleCnt="0"/>
      <dgm:spPr/>
      <dgm:t>
        <a:bodyPr/>
        <a:lstStyle/>
        <a:p>
          <a:endParaRPr lang="en-US"/>
        </a:p>
      </dgm:t>
    </dgm:pt>
    <dgm:pt modelId="{73E788C8-8718-4302-957E-C60DD52AF271}" type="pres">
      <dgm:prSet presAssocID="{A273E12C-7617-4317-9400-48C092FF3692}" presName="hierChild5" presStyleCnt="0"/>
      <dgm:spPr/>
      <dgm:t>
        <a:bodyPr/>
        <a:lstStyle/>
        <a:p>
          <a:endParaRPr lang="en-US"/>
        </a:p>
      </dgm:t>
    </dgm:pt>
    <dgm:pt modelId="{7BE95A64-A9D8-4B7E-9145-392915577420}" type="pres">
      <dgm:prSet presAssocID="{86B29E72-C038-4CAD-AEE5-4C26D8961167}" presName="Name111" presStyleLbl="parChTrans1D3" presStyleIdx="5" presStyleCnt="10"/>
      <dgm:spPr/>
      <dgm:t>
        <a:bodyPr/>
        <a:lstStyle/>
        <a:p>
          <a:endParaRPr lang="en-US"/>
        </a:p>
      </dgm:t>
    </dgm:pt>
    <dgm:pt modelId="{8F64F3F9-C1B2-40AF-A868-1E048FCC1116}" type="pres">
      <dgm:prSet presAssocID="{17715709-91B7-440D-BF94-E60A4D00B3F5}" presName="hierRoot3" presStyleCnt="0">
        <dgm:presLayoutVars>
          <dgm:hierBranch val="init"/>
        </dgm:presLayoutVars>
      </dgm:prSet>
      <dgm:spPr/>
      <dgm:t>
        <a:bodyPr/>
        <a:lstStyle/>
        <a:p>
          <a:endParaRPr lang="en-US"/>
        </a:p>
      </dgm:t>
    </dgm:pt>
    <dgm:pt modelId="{C49C6EF9-2330-409B-B65F-0B6FCF91EB64}" type="pres">
      <dgm:prSet presAssocID="{17715709-91B7-440D-BF94-E60A4D00B3F5}" presName="rootComposite3" presStyleCnt="0"/>
      <dgm:spPr/>
      <dgm:t>
        <a:bodyPr/>
        <a:lstStyle/>
        <a:p>
          <a:endParaRPr lang="en-US"/>
        </a:p>
      </dgm:t>
    </dgm:pt>
    <dgm:pt modelId="{17CB3756-CE3C-4954-B2C4-725879CDE432}" type="pres">
      <dgm:prSet presAssocID="{17715709-91B7-440D-BF94-E60A4D00B3F5}" presName="rootText3" presStyleLbl="asst2" presStyleIdx="0" presStyleCnt="5" custScaleX="186562">
        <dgm:presLayoutVars>
          <dgm:chPref val="3"/>
        </dgm:presLayoutVars>
      </dgm:prSet>
      <dgm:spPr/>
      <dgm:t>
        <a:bodyPr/>
        <a:lstStyle/>
        <a:p>
          <a:endParaRPr lang="en-US"/>
        </a:p>
      </dgm:t>
    </dgm:pt>
    <dgm:pt modelId="{304E2F0E-4845-4D5D-8FC9-6B341D631582}" type="pres">
      <dgm:prSet presAssocID="{17715709-91B7-440D-BF94-E60A4D00B3F5}" presName="rootConnector3" presStyleLbl="asst2" presStyleIdx="0" presStyleCnt="5"/>
      <dgm:spPr/>
      <dgm:t>
        <a:bodyPr/>
        <a:lstStyle/>
        <a:p>
          <a:endParaRPr lang="en-US"/>
        </a:p>
      </dgm:t>
    </dgm:pt>
    <dgm:pt modelId="{5F3C9405-1799-488F-B1C6-B51A216D18E5}" type="pres">
      <dgm:prSet presAssocID="{17715709-91B7-440D-BF94-E60A4D00B3F5}" presName="hierChild6" presStyleCnt="0"/>
      <dgm:spPr/>
      <dgm:t>
        <a:bodyPr/>
        <a:lstStyle/>
        <a:p>
          <a:endParaRPr lang="en-US"/>
        </a:p>
      </dgm:t>
    </dgm:pt>
    <dgm:pt modelId="{19E34A2D-C455-4976-948F-285EE1904182}" type="pres">
      <dgm:prSet presAssocID="{17715709-91B7-440D-BF94-E60A4D00B3F5}" presName="hierChild7" presStyleCnt="0"/>
      <dgm:spPr/>
      <dgm:t>
        <a:bodyPr/>
        <a:lstStyle/>
        <a:p>
          <a:endParaRPr lang="en-US"/>
        </a:p>
      </dgm:t>
    </dgm:pt>
    <dgm:pt modelId="{EF54BB25-C957-4F8F-ADE5-96B2ABEE9B48}" type="pres">
      <dgm:prSet presAssocID="{E4CFBEB8-5188-4EB2-AC0E-78A58558B433}" presName="Name111" presStyleLbl="parChTrans1D3" presStyleIdx="6" presStyleCnt="10"/>
      <dgm:spPr/>
      <dgm:t>
        <a:bodyPr/>
        <a:lstStyle/>
        <a:p>
          <a:endParaRPr lang="en-US"/>
        </a:p>
      </dgm:t>
    </dgm:pt>
    <dgm:pt modelId="{750F627C-CA99-4129-A731-715187F3E1C3}" type="pres">
      <dgm:prSet presAssocID="{C6BD70E0-C91F-42F8-BA66-19AEDFA68CAA}" presName="hierRoot3" presStyleCnt="0">
        <dgm:presLayoutVars>
          <dgm:hierBranch val="init"/>
        </dgm:presLayoutVars>
      </dgm:prSet>
      <dgm:spPr/>
      <dgm:t>
        <a:bodyPr/>
        <a:lstStyle/>
        <a:p>
          <a:endParaRPr lang="en-US"/>
        </a:p>
      </dgm:t>
    </dgm:pt>
    <dgm:pt modelId="{79F039AE-0EDE-4E4B-9B99-105CFE1D270C}" type="pres">
      <dgm:prSet presAssocID="{C6BD70E0-C91F-42F8-BA66-19AEDFA68CAA}" presName="rootComposite3" presStyleCnt="0"/>
      <dgm:spPr/>
      <dgm:t>
        <a:bodyPr/>
        <a:lstStyle/>
        <a:p>
          <a:endParaRPr lang="en-US"/>
        </a:p>
      </dgm:t>
    </dgm:pt>
    <dgm:pt modelId="{FE85BB59-C5AE-453F-A219-28BFAF668E5B}" type="pres">
      <dgm:prSet presAssocID="{C6BD70E0-C91F-42F8-BA66-19AEDFA68CAA}" presName="rootText3" presStyleLbl="asst2" presStyleIdx="1" presStyleCnt="5" custScaleX="186562">
        <dgm:presLayoutVars>
          <dgm:chPref val="3"/>
        </dgm:presLayoutVars>
      </dgm:prSet>
      <dgm:spPr/>
      <dgm:t>
        <a:bodyPr/>
        <a:lstStyle/>
        <a:p>
          <a:endParaRPr lang="en-US"/>
        </a:p>
      </dgm:t>
    </dgm:pt>
    <dgm:pt modelId="{55985C64-6392-4542-9E4F-DE2E33749363}" type="pres">
      <dgm:prSet presAssocID="{C6BD70E0-C91F-42F8-BA66-19AEDFA68CAA}" presName="rootConnector3" presStyleLbl="asst2" presStyleIdx="1" presStyleCnt="5"/>
      <dgm:spPr/>
      <dgm:t>
        <a:bodyPr/>
        <a:lstStyle/>
        <a:p>
          <a:endParaRPr lang="en-US"/>
        </a:p>
      </dgm:t>
    </dgm:pt>
    <dgm:pt modelId="{E1F3DBB4-4AB2-416F-BFA1-5658A82DA271}" type="pres">
      <dgm:prSet presAssocID="{C6BD70E0-C91F-42F8-BA66-19AEDFA68CAA}" presName="hierChild6" presStyleCnt="0"/>
      <dgm:spPr/>
      <dgm:t>
        <a:bodyPr/>
        <a:lstStyle/>
        <a:p>
          <a:endParaRPr lang="en-US"/>
        </a:p>
      </dgm:t>
    </dgm:pt>
    <dgm:pt modelId="{D047D973-7194-4F85-B093-534B5D8365BA}" type="pres">
      <dgm:prSet presAssocID="{C6BD70E0-C91F-42F8-BA66-19AEDFA68CAA}" presName="hierChild7" presStyleCnt="0"/>
      <dgm:spPr/>
      <dgm:t>
        <a:bodyPr/>
        <a:lstStyle/>
        <a:p>
          <a:endParaRPr lang="en-US"/>
        </a:p>
      </dgm:t>
    </dgm:pt>
    <dgm:pt modelId="{579EC9F1-8193-4010-85BB-1CF51C125841}" type="pres">
      <dgm:prSet presAssocID="{536CCF73-4486-43D1-8F8E-0A172E723EE4}" presName="Name111" presStyleLbl="parChTrans1D3" presStyleIdx="7" presStyleCnt="10"/>
      <dgm:spPr/>
      <dgm:t>
        <a:bodyPr/>
        <a:lstStyle/>
        <a:p>
          <a:endParaRPr lang="en-US"/>
        </a:p>
      </dgm:t>
    </dgm:pt>
    <dgm:pt modelId="{0CEB8BB5-20D1-4A13-9B1E-8A4DD3CFF772}" type="pres">
      <dgm:prSet presAssocID="{3D01F23A-35BE-48DC-AE4E-71EC2007EEFB}" presName="hierRoot3" presStyleCnt="0">
        <dgm:presLayoutVars>
          <dgm:hierBranch val="init"/>
        </dgm:presLayoutVars>
      </dgm:prSet>
      <dgm:spPr/>
      <dgm:t>
        <a:bodyPr/>
        <a:lstStyle/>
        <a:p>
          <a:endParaRPr lang="en-US"/>
        </a:p>
      </dgm:t>
    </dgm:pt>
    <dgm:pt modelId="{4D7BFC71-27CA-4AB1-A037-B3724CE40C5B}" type="pres">
      <dgm:prSet presAssocID="{3D01F23A-35BE-48DC-AE4E-71EC2007EEFB}" presName="rootComposite3" presStyleCnt="0"/>
      <dgm:spPr/>
      <dgm:t>
        <a:bodyPr/>
        <a:lstStyle/>
        <a:p>
          <a:endParaRPr lang="en-US"/>
        </a:p>
      </dgm:t>
    </dgm:pt>
    <dgm:pt modelId="{45A89D86-9B95-44A6-BB3C-65EFA7030D2C}" type="pres">
      <dgm:prSet presAssocID="{3D01F23A-35BE-48DC-AE4E-71EC2007EEFB}" presName="rootText3" presStyleLbl="asst2" presStyleIdx="2" presStyleCnt="5" custScaleX="186562">
        <dgm:presLayoutVars>
          <dgm:chPref val="3"/>
        </dgm:presLayoutVars>
      </dgm:prSet>
      <dgm:spPr/>
      <dgm:t>
        <a:bodyPr/>
        <a:lstStyle/>
        <a:p>
          <a:endParaRPr lang="en-US"/>
        </a:p>
      </dgm:t>
    </dgm:pt>
    <dgm:pt modelId="{1F43D311-2C66-405F-A7BF-B0F5E2F29CE8}" type="pres">
      <dgm:prSet presAssocID="{3D01F23A-35BE-48DC-AE4E-71EC2007EEFB}" presName="rootConnector3" presStyleLbl="asst2" presStyleIdx="2" presStyleCnt="5"/>
      <dgm:spPr/>
      <dgm:t>
        <a:bodyPr/>
        <a:lstStyle/>
        <a:p>
          <a:endParaRPr lang="en-US"/>
        </a:p>
      </dgm:t>
    </dgm:pt>
    <dgm:pt modelId="{6324E07F-28E1-4B61-912B-11567964CBC5}" type="pres">
      <dgm:prSet presAssocID="{3D01F23A-35BE-48DC-AE4E-71EC2007EEFB}" presName="hierChild6" presStyleCnt="0"/>
      <dgm:spPr/>
      <dgm:t>
        <a:bodyPr/>
        <a:lstStyle/>
        <a:p>
          <a:endParaRPr lang="en-US"/>
        </a:p>
      </dgm:t>
    </dgm:pt>
    <dgm:pt modelId="{E5ED3672-185F-4AF5-AA86-2EE589392178}" type="pres">
      <dgm:prSet presAssocID="{3D01F23A-35BE-48DC-AE4E-71EC2007EEFB}" presName="hierChild7" presStyleCnt="0"/>
      <dgm:spPr/>
      <dgm:t>
        <a:bodyPr/>
        <a:lstStyle/>
        <a:p>
          <a:endParaRPr lang="en-US"/>
        </a:p>
      </dgm:t>
    </dgm:pt>
    <dgm:pt modelId="{233333A9-E64B-4B2F-9D77-86166962B3AB}" type="pres">
      <dgm:prSet presAssocID="{93EC0A65-E1BF-4DAD-99F3-1C4B6D49D59E}" presName="Name111" presStyleLbl="parChTrans1D3" presStyleIdx="8" presStyleCnt="10"/>
      <dgm:spPr/>
      <dgm:t>
        <a:bodyPr/>
        <a:lstStyle/>
        <a:p>
          <a:endParaRPr lang="en-US"/>
        </a:p>
      </dgm:t>
    </dgm:pt>
    <dgm:pt modelId="{964ECBAB-E456-47C6-8639-E946C5192528}" type="pres">
      <dgm:prSet presAssocID="{5D7F596F-3C38-4C15-99BB-3051042EBB10}" presName="hierRoot3" presStyleCnt="0">
        <dgm:presLayoutVars>
          <dgm:hierBranch val="init"/>
        </dgm:presLayoutVars>
      </dgm:prSet>
      <dgm:spPr/>
      <dgm:t>
        <a:bodyPr/>
        <a:lstStyle/>
        <a:p>
          <a:endParaRPr lang="en-US"/>
        </a:p>
      </dgm:t>
    </dgm:pt>
    <dgm:pt modelId="{DE0B6E0B-FD03-4186-A358-FB591C793B5A}" type="pres">
      <dgm:prSet presAssocID="{5D7F596F-3C38-4C15-99BB-3051042EBB10}" presName="rootComposite3" presStyleCnt="0"/>
      <dgm:spPr/>
      <dgm:t>
        <a:bodyPr/>
        <a:lstStyle/>
        <a:p>
          <a:endParaRPr lang="en-US"/>
        </a:p>
      </dgm:t>
    </dgm:pt>
    <dgm:pt modelId="{5F838210-7C2B-4935-9974-B88BE5D93400}" type="pres">
      <dgm:prSet presAssocID="{5D7F596F-3C38-4C15-99BB-3051042EBB10}" presName="rootText3" presStyleLbl="asst2" presStyleIdx="3" presStyleCnt="5" custScaleX="186562">
        <dgm:presLayoutVars>
          <dgm:chPref val="3"/>
        </dgm:presLayoutVars>
      </dgm:prSet>
      <dgm:spPr/>
      <dgm:t>
        <a:bodyPr/>
        <a:lstStyle/>
        <a:p>
          <a:endParaRPr lang="en-US"/>
        </a:p>
      </dgm:t>
    </dgm:pt>
    <dgm:pt modelId="{28BE50A1-941A-49CB-9219-FE71A720D259}" type="pres">
      <dgm:prSet presAssocID="{5D7F596F-3C38-4C15-99BB-3051042EBB10}" presName="rootConnector3" presStyleLbl="asst2" presStyleIdx="3" presStyleCnt="5"/>
      <dgm:spPr/>
      <dgm:t>
        <a:bodyPr/>
        <a:lstStyle/>
        <a:p>
          <a:endParaRPr lang="en-US"/>
        </a:p>
      </dgm:t>
    </dgm:pt>
    <dgm:pt modelId="{2FF4BA8C-400D-47E6-BB85-D8F7D0AACF6C}" type="pres">
      <dgm:prSet presAssocID="{5D7F596F-3C38-4C15-99BB-3051042EBB10}" presName="hierChild6" presStyleCnt="0"/>
      <dgm:spPr/>
      <dgm:t>
        <a:bodyPr/>
        <a:lstStyle/>
        <a:p>
          <a:endParaRPr lang="en-US"/>
        </a:p>
      </dgm:t>
    </dgm:pt>
    <dgm:pt modelId="{C218C9A0-BF9C-435A-9830-7FE034025663}" type="pres">
      <dgm:prSet presAssocID="{5D7F596F-3C38-4C15-99BB-3051042EBB10}" presName="hierChild7" presStyleCnt="0"/>
      <dgm:spPr/>
      <dgm:t>
        <a:bodyPr/>
        <a:lstStyle/>
        <a:p>
          <a:endParaRPr lang="en-US"/>
        </a:p>
      </dgm:t>
    </dgm:pt>
    <dgm:pt modelId="{EDCFDE2A-747E-4C70-B3EB-BED42FE447B2}" type="pres">
      <dgm:prSet presAssocID="{AFE9615E-8D1A-447C-AC67-7329D47B2395}" presName="Name111" presStyleLbl="parChTrans1D3" presStyleIdx="9" presStyleCnt="10"/>
      <dgm:spPr/>
      <dgm:t>
        <a:bodyPr/>
        <a:lstStyle/>
        <a:p>
          <a:endParaRPr lang="en-US"/>
        </a:p>
      </dgm:t>
    </dgm:pt>
    <dgm:pt modelId="{2DC1B2CB-1A2F-4120-897C-C2BEDC83E3CE}" type="pres">
      <dgm:prSet presAssocID="{D8C9AB63-ADF8-4411-86AF-2C5FD64ABA4E}" presName="hierRoot3" presStyleCnt="0">
        <dgm:presLayoutVars>
          <dgm:hierBranch val="init"/>
        </dgm:presLayoutVars>
      </dgm:prSet>
      <dgm:spPr/>
      <dgm:t>
        <a:bodyPr/>
        <a:lstStyle/>
        <a:p>
          <a:endParaRPr lang="en-US"/>
        </a:p>
      </dgm:t>
    </dgm:pt>
    <dgm:pt modelId="{A0C137B7-1221-487C-8B36-250822609DC0}" type="pres">
      <dgm:prSet presAssocID="{D8C9AB63-ADF8-4411-86AF-2C5FD64ABA4E}" presName="rootComposite3" presStyleCnt="0"/>
      <dgm:spPr/>
      <dgm:t>
        <a:bodyPr/>
        <a:lstStyle/>
        <a:p>
          <a:endParaRPr lang="en-US"/>
        </a:p>
      </dgm:t>
    </dgm:pt>
    <dgm:pt modelId="{010A05C3-9023-4D52-B608-EF604FBDCB59}" type="pres">
      <dgm:prSet presAssocID="{D8C9AB63-ADF8-4411-86AF-2C5FD64ABA4E}" presName="rootText3" presStyleLbl="asst2" presStyleIdx="4" presStyleCnt="5" custScaleX="186562">
        <dgm:presLayoutVars>
          <dgm:chPref val="3"/>
        </dgm:presLayoutVars>
      </dgm:prSet>
      <dgm:spPr/>
      <dgm:t>
        <a:bodyPr/>
        <a:lstStyle/>
        <a:p>
          <a:endParaRPr lang="en-US"/>
        </a:p>
      </dgm:t>
    </dgm:pt>
    <dgm:pt modelId="{52E36ACE-04E5-4F92-9B77-4AE0983A9597}" type="pres">
      <dgm:prSet presAssocID="{D8C9AB63-ADF8-4411-86AF-2C5FD64ABA4E}" presName="rootConnector3" presStyleLbl="asst2" presStyleIdx="4" presStyleCnt="5"/>
      <dgm:spPr/>
      <dgm:t>
        <a:bodyPr/>
        <a:lstStyle/>
        <a:p>
          <a:endParaRPr lang="en-US"/>
        </a:p>
      </dgm:t>
    </dgm:pt>
    <dgm:pt modelId="{D583468F-9F60-4BF8-92B5-2C5B2347FA21}" type="pres">
      <dgm:prSet presAssocID="{D8C9AB63-ADF8-4411-86AF-2C5FD64ABA4E}" presName="hierChild6" presStyleCnt="0"/>
      <dgm:spPr/>
      <dgm:t>
        <a:bodyPr/>
        <a:lstStyle/>
        <a:p>
          <a:endParaRPr lang="en-US"/>
        </a:p>
      </dgm:t>
    </dgm:pt>
    <dgm:pt modelId="{481F5CA2-EFF0-446C-86EA-23376D5274FF}" type="pres">
      <dgm:prSet presAssocID="{D8C9AB63-ADF8-4411-86AF-2C5FD64ABA4E}" presName="hierChild7" presStyleCnt="0"/>
      <dgm:spPr/>
      <dgm:t>
        <a:bodyPr/>
        <a:lstStyle/>
        <a:p>
          <a:endParaRPr lang="en-US"/>
        </a:p>
      </dgm:t>
    </dgm:pt>
    <dgm:pt modelId="{0C6EF685-5B32-47EC-B6FE-4440836FC2DA}" type="pres">
      <dgm:prSet presAssocID="{9A5A97C3-69AE-4E29-A8CA-3C272EB4CA80}" presName="hierChild3" presStyleCnt="0"/>
      <dgm:spPr/>
      <dgm:t>
        <a:bodyPr/>
        <a:lstStyle/>
        <a:p>
          <a:endParaRPr lang="en-US"/>
        </a:p>
      </dgm:t>
    </dgm:pt>
    <dgm:pt modelId="{D83AFFF9-9689-4D92-A008-556CE13252CA}" type="pres">
      <dgm:prSet presAssocID="{B07C3873-32B3-47FE-BFE7-204DFB37DC52}" presName="Name111" presStyleLbl="parChTrans1D2" presStyleIdx="1" presStyleCnt="3"/>
      <dgm:spPr/>
      <dgm:t>
        <a:bodyPr/>
        <a:lstStyle/>
        <a:p>
          <a:endParaRPr lang="en-US"/>
        </a:p>
      </dgm:t>
    </dgm:pt>
    <dgm:pt modelId="{833748AF-540D-47DC-98AF-609DA72A1F03}" type="pres">
      <dgm:prSet presAssocID="{F5063A30-C1EF-4A9A-A5DD-12B0E2CFCEAD}" presName="hierRoot3" presStyleCnt="0">
        <dgm:presLayoutVars>
          <dgm:hierBranch val="init"/>
        </dgm:presLayoutVars>
      </dgm:prSet>
      <dgm:spPr/>
      <dgm:t>
        <a:bodyPr/>
        <a:lstStyle/>
        <a:p>
          <a:endParaRPr lang="en-US"/>
        </a:p>
      </dgm:t>
    </dgm:pt>
    <dgm:pt modelId="{5D257D4C-83F2-4FAE-965B-23B0636FB85D}" type="pres">
      <dgm:prSet presAssocID="{F5063A30-C1EF-4A9A-A5DD-12B0E2CFCEAD}" presName="rootComposite3" presStyleCnt="0"/>
      <dgm:spPr/>
      <dgm:t>
        <a:bodyPr/>
        <a:lstStyle/>
        <a:p>
          <a:endParaRPr lang="en-US"/>
        </a:p>
      </dgm:t>
    </dgm:pt>
    <dgm:pt modelId="{4E9EDFD9-4E02-4D4C-B022-D88CD3E46F81}" type="pres">
      <dgm:prSet presAssocID="{F5063A30-C1EF-4A9A-A5DD-12B0E2CFCEAD}" presName="rootText3" presStyleLbl="asst1" presStyleIdx="0" presStyleCnt="2" custScaleX="186562">
        <dgm:presLayoutVars>
          <dgm:chPref val="3"/>
        </dgm:presLayoutVars>
      </dgm:prSet>
      <dgm:spPr/>
      <dgm:t>
        <a:bodyPr/>
        <a:lstStyle/>
        <a:p>
          <a:endParaRPr lang="en-US"/>
        </a:p>
      </dgm:t>
    </dgm:pt>
    <dgm:pt modelId="{85CF8C1A-A9C0-4836-AB92-73EA0C9411DD}" type="pres">
      <dgm:prSet presAssocID="{F5063A30-C1EF-4A9A-A5DD-12B0E2CFCEAD}" presName="rootConnector3" presStyleLbl="asst1" presStyleIdx="0" presStyleCnt="2"/>
      <dgm:spPr/>
      <dgm:t>
        <a:bodyPr/>
        <a:lstStyle/>
        <a:p>
          <a:endParaRPr lang="en-US"/>
        </a:p>
      </dgm:t>
    </dgm:pt>
    <dgm:pt modelId="{72A7192B-617A-4B40-9C9C-B43B0C7940C5}" type="pres">
      <dgm:prSet presAssocID="{F5063A30-C1EF-4A9A-A5DD-12B0E2CFCEAD}" presName="hierChild6" presStyleCnt="0"/>
      <dgm:spPr/>
      <dgm:t>
        <a:bodyPr/>
        <a:lstStyle/>
        <a:p>
          <a:endParaRPr lang="en-US"/>
        </a:p>
      </dgm:t>
    </dgm:pt>
    <dgm:pt modelId="{38EFFAB8-0A47-456D-9000-26737F089C3A}" type="pres">
      <dgm:prSet presAssocID="{F5063A30-C1EF-4A9A-A5DD-12B0E2CFCEAD}" presName="hierChild7" presStyleCnt="0"/>
      <dgm:spPr/>
      <dgm:t>
        <a:bodyPr/>
        <a:lstStyle/>
        <a:p>
          <a:endParaRPr lang="en-US"/>
        </a:p>
      </dgm:t>
    </dgm:pt>
    <dgm:pt modelId="{1A9A9B84-B066-4BD5-B9A3-1EC48BD454C2}" type="pres">
      <dgm:prSet presAssocID="{F8C2CF01-919E-4566-94A6-28800F2A41C8}" presName="Name111" presStyleLbl="parChTrans1D2" presStyleIdx="2" presStyleCnt="3"/>
      <dgm:spPr/>
      <dgm:t>
        <a:bodyPr/>
        <a:lstStyle/>
        <a:p>
          <a:endParaRPr lang="en-US"/>
        </a:p>
      </dgm:t>
    </dgm:pt>
    <dgm:pt modelId="{33DFB1E4-254F-49D2-9D7F-69DD50A4F52C}" type="pres">
      <dgm:prSet presAssocID="{DF66DAD9-68FD-41F8-813D-A5060BCE397A}" presName="hierRoot3" presStyleCnt="0">
        <dgm:presLayoutVars>
          <dgm:hierBranch val="init"/>
        </dgm:presLayoutVars>
      </dgm:prSet>
      <dgm:spPr/>
    </dgm:pt>
    <dgm:pt modelId="{10BE4EDD-4C40-47C7-86C4-CEFB61F2071E}" type="pres">
      <dgm:prSet presAssocID="{DF66DAD9-68FD-41F8-813D-A5060BCE397A}" presName="rootComposite3" presStyleCnt="0"/>
      <dgm:spPr/>
    </dgm:pt>
    <dgm:pt modelId="{D7EEE805-3ECB-4B4B-BAB3-7520938096D9}" type="pres">
      <dgm:prSet presAssocID="{DF66DAD9-68FD-41F8-813D-A5060BCE397A}" presName="rootText3" presStyleLbl="asst1" presStyleIdx="1" presStyleCnt="2" custScaleX="186562">
        <dgm:presLayoutVars>
          <dgm:chPref val="3"/>
        </dgm:presLayoutVars>
      </dgm:prSet>
      <dgm:spPr/>
      <dgm:t>
        <a:bodyPr/>
        <a:lstStyle/>
        <a:p>
          <a:endParaRPr lang="en-US"/>
        </a:p>
      </dgm:t>
    </dgm:pt>
    <dgm:pt modelId="{37F07556-38AE-443A-9E6E-8045E811B1DF}" type="pres">
      <dgm:prSet presAssocID="{DF66DAD9-68FD-41F8-813D-A5060BCE397A}" presName="rootConnector3" presStyleLbl="asst1" presStyleIdx="1" presStyleCnt="2"/>
      <dgm:spPr/>
      <dgm:t>
        <a:bodyPr/>
        <a:lstStyle/>
        <a:p>
          <a:endParaRPr lang="en-US"/>
        </a:p>
      </dgm:t>
    </dgm:pt>
    <dgm:pt modelId="{A720075F-A7D4-4B66-89EA-15EA7BB3E8C3}" type="pres">
      <dgm:prSet presAssocID="{DF66DAD9-68FD-41F8-813D-A5060BCE397A}" presName="hierChild6" presStyleCnt="0"/>
      <dgm:spPr/>
    </dgm:pt>
    <dgm:pt modelId="{39EB5BCD-5A21-44FA-951F-79CAC7B8FC11}" type="pres">
      <dgm:prSet presAssocID="{DF66DAD9-68FD-41F8-813D-A5060BCE397A}" presName="hierChild7" presStyleCnt="0"/>
      <dgm:spPr/>
    </dgm:pt>
  </dgm:ptLst>
  <dgm:cxnLst>
    <dgm:cxn modelId="{E5421EB0-E812-41F1-9B70-AF388037EC56}" type="presOf" srcId="{E4CFBEB8-5188-4EB2-AC0E-78A58558B433}" destId="{EF54BB25-C957-4F8F-ADE5-96B2ABEE9B48}" srcOrd="0" destOrd="0" presId="urn:microsoft.com/office/officeart/2005/8/layout/orgChart1"/>
    <dgm:cxn modelId="{5763A4AA-9648-40FB-8525-99467438183C}" type="presOf" srcId="{09023BD4-E41C-4389-8D3B-B424F5DF8A8B}" destId="{486C4E35-1BEB-4CAB-8D79-DC2278F2B9AE}" srcOrd="0" destOrd="0" presId="urn:microsoft.com/office/officeart/2005/8/layout/orgChart1"/>
    <dgm:cxn modelId="{C455419F-E5FF-49D1-920E-E9E4EB462279}" type="presOf" srcId="{17715709-91B7-440D-BF94-E60A4D00B3F5}" destId="{304E2F0E-4845-4D5D-8FC9-6B341D631582}" srcOrd="1" destOrd="0" presId="urn:microsoft.com/office/officeart/2005/8/layout/orgChart1"/>
    <dgm:cxn modelId="{7A787B89-2344-4D07-91F7-F22589082DD8}" srcId="{A273E12C-7617-4317-9400-48C092FF3692}" destId="{3D01F23A-35BE-48DC-AE4E-71EC2007EEFB}" srcOrd="7" destOrd="0" parTransId="{536CCF73-4486-43D1-8F8E-0A172E723EE4}" sibTransId="{F5441B7A-1EC6-497F-98E7-1336A3551CE5}"/>
    <dgm:cxn modelId="{4EF52AC0-3D8E-4419-BA1D-E7F741FFB786}" type="presOf" srcId="{E5E2F735-D150-4E46-8D3C-9556417EF9D4}" destId="{A2E7FAAF-A8EE-47DE-9E01-4E35931EF5A4}" srcOrd="1" destOrd="0" presId="urn:microsoft.com/office/officeart/2005/8/layout/orgChart1"/>
    <dgm:cxn modelId="{88F8421B-F883-422C-A8A4-E2232C77CCA9}" srcId="{E5E2F735-D150-4E46-8D3C-9556417EF9D4}" destId="{FE3DC335-BE0C-4169-8435-81647D0A91D9}" srcOrd="0" destOrd="0" parTransId="{176258FE-9C43-4554-BCC4-71CB1054B8C3}" sibTransId="{4161D01A-4259-4ACE-B491-DC881E2925EC}"/>
    <dgm:cxn modelId="{7ACEA082-C1A8-4B48-9C0B-DD8D7608B204}" type="presOf" srcId="{9A314C52-1DF9-483F-8F2E-3F653A10E90E}" destId="{C20089C5-08FE-4282-BB11-B315E741305F}" srcOrd="0" destOrd="0" presId="urn:microsoft.com/office/officeart/2005/8/layout/orgChart1"/>
    <dgm:cxn modelId="{39243812-F8E7-4A43-B5A7-18D95299E4E0}" type="presOf" srcId="{E2E62D09-ED0E-467F-AEB0-6965EE60BE5C}" destId="{D9F68A75-33F2-4790-B02C-B439E5120135}" srcOrd="0" destOrd="0" presId="urn:microsoft.com/office/officeart/2005/8/layout/orgChart1"/>
    <dgm:cxn modelId="{C4E9649D-9957-4AFF-8A15-247AFA4EB876}" type="presOf" srcId="{92182302-1EE8-4548-B0BC-7AED616D043E}" destId="{8DECC955-B881-44E6-80D4-EEAE64833E17}" srcOrd="0" destOrd="0" presId="urn:microsoft.com/office/officeart/2005/8/layout/orgChart1"/>
    <dgm:cxn modelId="{91D47195-F8BF-423E-9994-2FF8E203C599}" type="presOf" srcId="{5D7F596F-3C38-4C15-99BB-3051042EBB10}" destId="{5F838210-7C2B-4935-9974-B88BE5D93400}" srcOrd="0" destOrd="0" presId="urn:microsoft.com/office/officeart/2005/8/layout/orgChart1"/>
    <dgm:cxn modelId="{0DFDAD9A-DB20-4709-B3EB-922BF71EE995}" type="presOf" srcId="{9A5A97C3-69AE-4E29-A8CA-3C272EB4CA80}" destId="{C7FAE800-DB6F-411E-B9FA-8AD13B972235}" srcOrd="0" destOrd="0" presId="urn:microsoft.com/office/officeart/2005/8/layout/orgChart1"/>
    <dgm:cxn modelId="{6186FAB2-94A0-43B6-A06A-0FB2E5369946}" type="presOf" srcId="{595BA53D-29E1-4721-9847-82500505BB17}" destId="{434B8063-15A0-48B1-90B3-32300B2380F1}" srcOrd="0" destOrd="0" presId="urn:microsoft.com/office/officeart/2005/8/layout/orgChart1"/>
    <dgm:cxn modelId="{B20C6E05-64BA-4772-B50F-3BA888AC1830}" type="presOf" srcId="{CD4503F4-2DEB-4468-B617-3082B2391F9F}" destId="{6B0C5C68-0EA7-4C0A-AA8D-E4BC330EC4F9}" srcOrd="0" destOrd="0" presId="urn:microsoft.com/office/officeart/2005/8/layout/orgChart1"/>
    <dgm:cxn modelId="{F6813FC5-E086-4067-962D-245D674BEA81}" type="presOf" srcId="{668DB790-60E9-41A4-8FFB-4432ED8B069A}" destId="{3A06B37F-4DEB-4F8B-8DC9-14A5279BEDBF}" srcOrd="0" destOrd="0" presId="urn:microsoft.com/office/officeart/2005/8/layout/orgChart1"/>
    <dgm:cxn modelId="{CCA2DF9D-9622-49C1-B15E-95DACACE3EF9}" type="presOf" srcId="{AA5F254D-3739-428F-BA90-8FB18A37498A}" destId="{8FA39FEB-BDFC-4280-95A3-AE6CD4D3AFBF}" srcOrd="1" destOrd="0" presId="urn:microsoft.com/office/officeart/2005/8/layout/orgChart1"/>
    <dgm:cxn modelId="{DF467065-3E2A-4955-B2BD-09FBBE431A63}" type="presOf" srcId="{C8262091-266B-4880-9631-FA90C5677567}" destId="{7AA9025A-3721-44E7-9596-CAE82306A333}" srcOrd="0" destOrd="0" presId="urn:microsoft.com/office/officeart/2005/8/layout/orgChart1"/>
    <dgm:cxn modelId="{2EC4FB2F-88EC-4A60-A1FD-DB2F407BBE88}" srcId="{9A5A97C3-69AE-4E29-A8CA-3C272EB4CA80}" destId="{F5063A30-C1EF-4A9A-A5DD-12B0E2CFCEAD}" srcOrd="1" destOrd="0" parTransId="{B07C3873-32B3-47FE-BFE7-204DFB37DC52}" sibTransId="{BAB52988-611D-4FF7-B8DF-CCA7D688408D}"/>
    <dgm:cxn modelId="{5930C942-3F0E-4AD7-ADA1-9269708970A9}" type="presOf" srcId="{F8405926-5662-48CD-B27D-8515581696E5}" destId="{E8BD5CE3-0B76-481F-A077-3488AFB13954}" srcOrd="1" destOrd="0" presId="urn:microsoft.com/office/officeart/2005/8/layout/orgChart1"/>
    <dgm:cxn modelId="{98E000D5-34BB-4647-994F-EDA6F2F81E1E}" type="presOf" srcId="{E2C46893-2C84-407C-BC3E-DC0489135445}" destId="{A214ABAF-37EE-4EAF-A050-1C3273F6EAF4}" srcOrd="0" destOrd="0" presId="urn:microsoft.com/office/officeart/2005/8/layout/orgChart1"/>
    <dgm:cxn modelId="{0938E0B8-A1D4-4CB0-962A-CAA285BF3FFC}" type="presOf" srcId="{4F653901-658B-4E87-A1DE-D6B0589779AD}" destId="{7E3D7528-FCAE-49B8-B1A7-95F8CB3487E2}" srcOrd="1" destOrd="0" presId="urn:microsoft.com/office/officeart/2005/8/layout/orgChart1"/>
    <dgm:cxn modelId="{7E73C7C1-6625-45EC-85B1-FFCC0E36D4B6}" type="presOf" srcId="{6B0B3183-D272-401B-A599-B35AAA19B223}" destId="{68E34FA1-FE16-40F8-81F8-0F61E00D2969}" srcOrd="0" destOrd="0" presId="urn:microsoft.com/office/officeart/2005/8/layout/orgChart1"/>
    <dgm:cxn modelId="{3947A4D8-9E37-4BED-AF92-D1EA596D2716}" type="presOf" srcId="{3895BD03-659F-468A-A414-214997192604}" destId="{B955B02B-FFB6-4C5B-8D69-7EBC5ED9B3A5}" srcOrd="0" destOrd="0" presId="urn:microsoft.com/office/officeart/2005/8/layout/orgChart1"/>
    <dgm:cxn modelId="{66E7A545-6991-438D-A625-A2CEA154F360}" srcId="{A273E12C-7617-4317-9400-48C092FF3692}" destId="{31CC6F34-F4A9-457E-880B-5BB353E69433}" srcOrd="4" destOrd="0" parTransId="{6F5C22E3-9CC5-46C9-95F1-3F14F339D9EF}" sibTransId="{D01DEE03-560C-4BFD-BD8C-D376A5ACC460}"/>
    <dgm:cxn modelId="{07DFD7F0-2AF1-4C55-8241-270D7CDE6B95}" type="presOf" srcId="{17715709-91B7-440D-BF94-E60A4D00B3F5}" destId="{17CB3756-CE3C-4954-B2C4-725879CDE432}" srcOrd="0" destOrd="0" presId="urn:microsoft.com/office/officeart/2005/8/layout/orgChart1"/>
    <dgm:cxn modelId="{FE42EBC5-D0CA-4671-8A5D-95D7838F8955}" srcId="{E5E2F735-D150-4E46-8D3C-9556417EF9D4}" destId="{8AF9DB63-1BB3-4BF2-8EE7-86ED2901E2AB}" srcOrd="2" destOrd="0" parTransId="{595BA53D-29E1-4721-9847-82500505BB17}" sibTransId="{C21C12EF-8E90-4C48-B878-DE23BE726C37}"/>
    <dgm:cxn modelId="{D01526E9-FDFB-4487-9679-DF6C4FC9E65B}" type="presOf" srcId="{668DB790-60E9-41A4-8FFB-4432ED8B069A}" destId="{5AA7E961-C9AB-425D-9DC3-942BD336801D}" srcOrd="1" destOrd="0" presId="urn:microsoft.com/office/officeart/2005/8/layout/orgChart1"/>
    <dgm:cxn modelId="{FB9B207C-A130-4C4E-B75A-DBC0F7248C44}" srcId="{A273E12C-7617-4317-9400-48C092FF3692}" destId="{C16CE3C6-F08A-4F9E-8860-9D3EA2E37AAE}" srcOrd="5" destOrd="0" parTransId="{D3DF318A-CEED-4C48-BBCF-3DE4DB0D39EA}" sibTransId="{01A25216-2743-4998-AF96-856071C660EC}"/>
    <dgm:cxn modelId="{D0B1ECD2-694F-4CA3-A2E7-37BB205DF31B}" type="presOf" srcId="{1266BD75-4DE9-408C-970E-6EFFC2F2BF03}" destId="{881E683D-1D3D-4E44-8D25-478F9C424A97}" srcOrd="0" destOrd="0" presId="urn:microsoft.com/office/officeart/2005/8/layout/orgChart1"/>
    <dgm:cxn modelId="{847BB3AB-114F-4901-8AA5-6CB776A38962}" srcId="{655CC05D-A6C9-4F3E-AC0B-A38DB7534697}" destId="{4F653901-658B-4E87-A1DE-D6B0589779AD}" srcOrd="1" destOrd="0" parTransId="{3BF0D527-80D4-4D17-8E57-A743B55FB634}" sibTransId="{09DA8CE5-0252-4870-983D-D031271BC85C}"/>
    <dgm:cxn modelId="{8E805FB1-E888-4CA4-84AA-26504627C7CC}" type="presOf" srcId="{92182302-1EE8-4548-B0BC-7AED616D043E}" destId="{149E6AF6-B5F8-4F63-8DAD-9F0D842E3C09}" srcOrd="1" destOrd="0" presId="urn:microsoft.com/office/officeart/2005/8/layout/orgChart1"/>
    <dgm:cxn modelId="{4496A787-92B1-4313-9B33-64B2C465C6A6}" type="presOf" srcId="{81404AC2-7895-4157-BBCB-C8D7303CE000}" destId="{FD478379-FC00-48A6-87F1-9C4946757296}" srcOrd="0" destOrd="0" presId="urn:microsoft.com/office/officeart/2005/8/layout/orgChart1"/>
    <dgm:cxn modelId="{E9D24161-1A9A-494B-AF8E-0FC042877BFA}" type="presOf" srcId="{8AF9DB63-1BB3-4BF2-8EE7-86ED2901E2AB}" destId="{D586F87D-1BA5-4C2E-A071-E5DA519C549F}" srcOrd="1" destOrd="0" presId="urn:microsoft.com/office/officeart/2005/8/layout/orgChart1"/>
    <dgm:cxn modelId="{31A785A4-2A47-47E9-83EC-2DA9D769A3F0}" type="presOf" srcId="{F6CAA645-C8FA-4007-9AEA-65454AD64FE1}" destId="{0E690765-429D-491F-A079-E4CC590C90BB}" srcOrd="1" destOrd="0" presId="urn:microsoft.com/office/officeart/2005/8/layout/orgChart1"/>
    <dgm:cxn modelId="{077E815B-A1CA-46A4-9576-F6BD457F113C}" type="presOf" srcId="{D8C9AB63-ADF8-4411-86AF-2C5FD64ABA4E}" destId="{52E36ACE-04E5-4F92-9B77-4AE0983A9597}" srcOrd="1" destOrd="0" presId="urn:microsoft.com/office/officeart/2005/8/layout/orgChart1"/>
    <dgm:cxn modelId="{CA05B614-EDD4-417D-8504-A577E303AE89}" srcId="{655CC05D-A6C9-4F3E-AC0B-A38DB7534697}" destId="{F8405926-5662-48CD-B27D-8515581696E5}" srcOrd="0" destOrd="0" parTransId="{09CDC320-6E88-4E66-B2E9-B8C8C1246C35}" sibTransId="{8E55FEC7-71B2-4476-A3BE-689B65C8A5C5}"/>
    <dgm:cxn modelId="{A180DCD7-8348-41DD-A471-3770F1D9D39A}" type="presOf" srcId="{2CF1981C-22DB-41DB-A2BA-931F628312E9}" destId="{702A752F-6CEC-488A-A805-A10B99D69EE9}" srcOrd="1" destOrd="0" presId="urn:microsoft.com/office/officeart/2005/8/layout/orgChart1"/>
    <dgm:cxn modelId="{36586119-30DF-479B-A51D-B6166A3BCFAE}" type="presOf" srcId="{2F7FBE01-4AAB-4E1C-9BE0-B8D7E95FB8E4}" destId="{286291EF-DB4F-4EBA-8405-C7B24BA2D52A}" srcOrd="1" destOrd="0" presId="urn:microsoft.com/office/officeart/2005/8/layout/orgChart1"/>
    <dgm:cxn modelId="{8C48854F-D7B7-4B4E-8929-0745EAE28F50}" srcId="{92182302-1EE8-4548-B0BC-7AED616D043E}" destId="{32898C16-5A9D-40FE-A37F-0A76CB896A87}" srcOrd="1" destOrd="0" parTransId="{09023BD4-E41C-4389-8D3B-B424F5DF8A8B}" sibTransId="{46579A9A-18FF-4305-A450-720E83BAE322}"/>
    <dgm:cxn modelId="{994C69E0-C223-4E1E-9E08-1BE1CA646B4F}" type="presOf" srcId="{176258FE-9C43-4554-BCC4-71CB1054B8C3}" destId="{17DEDA7A-E035-4E84-8F78-EA8DC3ED9821}" srcOrd="0" destOrd="0" presId="urn:microsoft.com/office/officeart/2005/8/layout/orgChart1"/>
    <dgm:cxn modelId="{C3CB9F4D-BA0C-497C-90E3-31EBC75A62D1}" type="presOf" srcId="{B07C3873-32B3-47FE-BFE7-204DFB37DC52}" destId="{D83AFFF9-9689-4D92-A008-556CE13252CA}" srcOrd="0" destOrd="0" presId="urn:microsoft.com/office/officeart/2005/8/layout/orgChart1"/>
    <dgm:cxn modelId="{6269C875-8C1E-4EBC-88BB-D67594123807}" srcId="{9A5A97C3-69AE-4E29-A8CA-3C272EB4CA80}" destId="{A273E12C-7617-4317-9400-48C092FF3692}" srcOrd="0" destOrd="0" parTransId="{CD4503F4-2DEB-4468-B617-3082B2391F9F}" sibTransId="{C1396208-64A1-4620-80B7-A61F459FD0DA}"/>
    <dgm:cxn modelId="{055C1C05-701D-4383-BD7C-4139410EA09F}" type="presOf" srcId="{2D005106-BD69-4472-9DF3-0347EEAD464C}" destId="{F8C071A8-1CE0-4177-8E66-74F5998C9447}" srcOrd="0" destOrd="0" presId="urn:microsoft.com/office/officeart/2005/8/layout/orgChart1"/>
    <dgm:cxn modelId="{B842EAF9-59A6-4F86-A796-D7CD1A771915}" srcId="{E5E2F735-D150-4E46-8D3C-9556417EF9D4}" destId="{11601B18-8F67-4867-BA62-2B682C38E7BC}" srcOrd="1" destOrd="0" parTransId="{CB475A98-39DF-43C4-BAD3-1E0EF6B47EED}" sibTransId="{F81EA0A0-6E7B-4C55-8F7E-86193A47CAE9}"/>
    <dgm:cxn modelId="{BD479C3E-7F13-4FA2-AF33-B1A164FFAE11}" type="presOf" srcId="{FE3DC335-BE0C-4169-8435-81647D0A91D9}" destId="{3EE80A32-AB73-48B9-92DF-ACD9F2FA7B7D}" srcOrd="0" destOrd="0" presId="urn:microsoft.com/office/officeart/2005/8/layout/orgChart1"/>
    <dgm:cxn modelId="{40F95985-630F-48D3-9715-D3CAE0BC4979}" type="presOf" srcId="{4F653901-658B-4E87-A1DE-D6B0589779AD}" destId="{A99DE332-8B2B-4FA4-B80B-EC7A15421233}" srcOrd="0" destOrd="0" presId="urn:microsoft.com/office/officeart/2005/8/layout/orgChart1"/>
    <dgm:cxn modelId="{3E6FE90D-EAAB-4BCB-B50A-645373F60888}" type="presOf" srcId="{AA5F254D-3739-428F-BA90-8FB18A37498A}" destId="{5E8D049E-61D3-445B-930E-6A8CAF73AC85}" srcOrd="0" destOrd="0" presId="urn:microsoft.com/office/officeart/2005/8/layout/orgChart1"/>
    <dgm:cxn modelId="{FF52593E-9E3E-4F0B-9D19-C70ABAF08C7A}" type="presOf" srcId="{3BDCB696-B9A2-4FB0-996F-904FE42D7198}" destId="{68957782-9E88-4441-9D9F-BE15A52556B1}" srcOrd="1" destOrd="0" presId="urn:microsoft.com/office/officeart/2005/8/layout/orgChart1"/>
    <dgm:cxn modelId="{71F83222-A703-4F1D-AFA5-464E163026A7}" type="presOf" srcId="{3BDCB696-B9A2-4FB0-996F-904FE42D7198}" destId="{66524F47-DF0E-4FEC-999D-D507D4386312}" srcOrd="0" destOrd="0" presId="urn:microsoft.com/office/officeart/2005/8/layout/orgChart1"/>
    <dgm:cxn modelId="{E1520FDD-2AEF-488A-B06B-EF499F1E9906}" type="presOf" srcId="{93EC0A65-E1BF-4DAD-99F3-1C4B6D49D59E}" destId="{233333A9-E64B-4B2F-9D77-86166962B3AB}" srcOrd="0" destOrd="0" presId="urn:microsoft.com/office/officeart/2005/8/layout/orgChart1"/>
    <dgm:cxn modelId="{CA50D879-AD91-4439-A89A-09B8B443F2F7}" type="presOf" srcId="{B6C2A186-394D-410D-9EA8-AE7E8288197E}" destId="{4352F686-739B-47BB-9FD2-1A99D593322E}" srcOrd="0" destOrd="0" presId="urn:microsoft.com/office/officeart/2005/8/layout/orgChart1"/>
    <dgm:cxn modelId="{AB4DFBC0-6033-456F-B03F-447F0B5D2980}" type="presOf" srcId="{5D7F596F-3C38-4C15-99BB-3051042EBB10}" destId="{28BE50A1-941A-49CB-9219-FE71A720D259}" srcOrd="1" destOrd="0" presId="urn:microsoft.com/office/officeart/2005/8/layout/orgChart1"/>
    <dgm:cxn modelId="{8BDCC875-B80A-414F-9D7F-9BEB8F179FD9}" srcId="{C16CE3C6-F08A-4F9E-8860-9D3EA2E37AAE}" destId="{5D7583CE-379A-4F3C-98BC-A5D1A74A1FD8}" srcOrd="2" destOrd="0" parTransId="{E2E62D09-ED0E-467F-AEB0-6965EE60BE5C}" sibTransId="{04172F13-BA1F-471E-B470-7CA00D8A913E}"/>
    <dgm:cxn modelId="{A9046B04-34E3-420E-A91B-07E0545A8AC8}" type="presOf" srcId="{C16CE3C6-F08A-4F9E-8860-9D3EA2E37AAE}" destId="{A0159703-17D5-47AE-BCEF-BC2D8F65F7BF}" srcOrd="1" destOrd="0" presId="urn:microsoft.com/office/officeart/2005/8/layout/orgChart1"/>
    <dgm:cxn modelId="{3B408A33-21B4-459E-B64A-BE8AF51284CD}" type="presOf" srcId="{11601B18-8F67-4867-BA62-2B682C38E7BC}" destId="{C5581099-0540-41F0-BDC9-704B072FE218}" srcOrd="1" destOrd="0" presId="urn:microsoft.com/office/officeart/2005/8/layout/orgChart1"/>
    <dgm:cxn modelId="{0C8FFD7A-DE4E-49D4-95B9-61C760019517}" type="presOf" srcId="{1CDA4896-7545-4055-9BD1-F1BD4969A159}" destId="{92908F13-995D-42D3-BB40-846BE78DAFCE}" srcOrd="0" destOrd="0" presId="urn:microsoft.com/office/officeart/2005/8/layout/orgChart1"/>
    <dgm:cxn modelId="{20A57D92-1CC1-4FA7-9EB0-2F9FD07F807B}" type="presOf" srcId="{536CCF73-4486-43D1-8F8E-0A172E723EE4}" destId="{579EC9F1-8193-4010-85BB-1CF51C125841}" srcOrd="0" destOrd="0" presId="urn:microsoft.com/office/officeart/2005/8/layout/orgChart1"/>
    <dgm:cxn modelId="{87B3E696-F9FF-4EB8-9D46-F7516638F9DA}" type="presOf" srcId="{FE3DC335-BE0C-4169-8435-81647D0A91D9}" destId="{4ED72EEB-B0B5-4A9F-B914-21A2CDB1029B}" srcOrd="1" destOrd="0" presId="urn:microsoft.com/office/officeart/2005/8/layout/orgChart1"/>
    <dgm:cxn modelId="{B5BF4EEE-3C0A-4379-91D1-08D0E96CB42E}" srcId="{31CC6F34-F4A9-457E-880B-5BB353E69433}" destId="{2F7FBE01-4AAB-4E1C-9BE0-B8D7E95FB8E4}" srcOrd="0" destOrd="0" parTransId="{6B0B3183-D272-401B-A599-B35AAA19B223}" sibTransId="{0530BF50-8753-404E-A379-366CEB0EF651}"/>
    <dgm:cxn modelId="{43AD7191-497C-4E84-8049-88F95786BA80}" type="presOf" srcId="{11601B18-8F67-4867-BA62-2B682C38E7BC}" destId="{F88BFD37-C3D8-4259-A23E-29883233D157}" srcOrd="0" destOrd="0" presId="urn:microsoft.com/office/officeart/2005/8/layout/orgChart1"/>
    <dgm:cxn modelId="{D51CD68E-EF09-46BE-8665-F423764248EC}" srcId="{C16CE3C6-F08A-4F9E-8860-9D3EA2E37AAE}" destId="{F6CAA645-C8FA-4007-9AEA-65454AD64FE1}" srcOrd="0" destOrd="0" parTransId="{A2744058-FB39-41A6-859D-9CBCF8AF0A5F}" sibTransId="{C9474D24-1204-40A3-9662-B7C4CBD8AD29}"/>
    <dgm:cxn modelId="{FB6CE865-84C2-4918-A831-C548E1FA4302}" srcId="{E5E2F735-D150-4E46-8D3C-9556417EF9D4}" destId="{47FDFBEA-6AD6-47B2-BAA7-99F596CB9012}" srcOrd="3" destOrd="0" parTransId="{B23170AC-E9A3-4C12-8C01-7BBA73921DD5}" sibTransId="{6B9B64BF-5F66-4E25-9432-7C99FF614184}"/>
    <dgm:cxn modelId="{87D766FA-D6E8-4439-B925-8D8B8FFE7E4F}" srcId="{92182302-1EE8-4548-B0BC-7AED616D043E}" destId="{1266BD75-4DE9-408C-970E-6EFFC2F2BF03}" srcOrd="0" destOrd="0" parTransId="{2D005106-BD69-4472-9DF3-0347EEAD464C}" sibTransId="{1DE0512E-1BE4-4C4E-BB73-59676CBD3E48}"/>
    <dgm:cxn modelId="{6E333DAE-0569-41A1-8111-4D397D584BB2}" srcId="{C16CE3C6-F08A-4F9E-8860-9D3EA2E37AAE}" destId="{668DB790-60E9-41A4-8FFB-4432ED8B069A}" srcOrd="1" destOrd="0" parTransId="{B6C2A186-394D-410D-9EA8-AE7E8288197E}" sibTransId="{C513FFB5-63D0-4FAD-B877-53521091566A}"/>
    <dgm:cxn modelId="{E0EBE466-D234-47DF-A03F-76E00A94BADC}" type="presOf" srcId="{1266BD75-4DE9-408C-970E-6EFFC2F2BF03}" destId="{4B46C225-437F-4D36-A7FF-5A173E78DFCC}" srcOrd="1" destOrd="0" presId="urn:microsoft.com/office/officeart/2005/8/layout/orgChart1"/>
    <dgm:cxn modelId="{703DBBF7-EF7F-4ED2-8A91-16ED98CFD92F}" type="presOf" srcId="{2F7FBE01-4AAB-4E1C-9BE0-B8D7E95FB8E4}" destId="{CB3F5725-26D9-4419-8FF3-B20A5AF99A07}" srcOrd="0" destOrd="0" presId="urn:microsoft.com/office/officeart/2005/8/layout/orgChart1"/>
    <dgm:cxn modelId="{5F4A186F-DF0E-4B25-B0B9-AA2BA758A4E5}" srcId="{E5E2F735-D150-4E46-8D3C-9556417EF9D4}" destId="{3BDCB696-B9A2-4FB0-996F-904FE42D7198}" srcOrd="5" destOrd="0" parTransId="{246F3AF9-AABF-4659-A57F-EB33565E56EA}" sibTransId="{7736D659-94BA-45C2-B706-2D3EFF410218}"/>
    <dgm:cxn modelId="{7E5DC604-6923-4FC5-8303-380B70F9F3FB}" srcId="{A273E12C-7617-4317-9400-48C092FF3692}" destId="{655CC05D-A6C9-4F3E-AC0B-A38DB7534697}" srcOrd="1" destOrd="0" parTransId="{3895BD03-659F-468A-A414-214997192604}" sibTransId="{B8CCF52B-2AD3-46FE-98B9-F2FAD74E1C69}"/>
    <dgm:cxn modelId="{13FD2665-14E5-49FB-A912-F986AA7C4EF9}" type="presOf" srcId="{A2744058-FB39-41A6-859D-9CBCF8AF0A5F}" destId="{5646E777-76AD-4B9C-835C-8287368E32AE}" srcOrd="0" destOrd="0" presId="urn:microsoft.com/office/officeart/2005/8/layout/orgChart1"/>
    <dgm:cxn modelId="{4A99C1EE-F45F-48C3-8BD9-6C56167BFAF0}" type="presOf" srcId="{32898C16-5A9D-40FE-A37F-0A76CB896A87}" destId="{6D21CDB6-D4D6-4FD0-AB11-02B45A2F81DB}" srcOrd="1" destOrd="0" presId="urn:microsoft.com/office/officeart/2005/8/layout/orgChart1"/>
    <dgm:cxn modelId="{00316FA8-2E35-412D-80D5-8CF0CFC550B9}" type="presOf" srcId="{2CF1981C-22DB-41DB-A2BA-931F628312E9}" destId="{EE7F8AEF-30E1-450B-A394-5E8F2F84E7F6}" srcOrd="0" destOrd="0" presId="urn:microsoft.com/office/officeart/2005/8/layout/orgChart1"/>
    <dgm:cxn modelId="{0EC1AEED-8BA8-48C9-8256-E1CD1740BF71}" type="presOf" srcId="{A273E12C-7617-4317-9400-48C092FF3692}" destId="{E77D50FB-063A-4B4A-B1DF-C1BD91CA76D0}" srcOrd="1" destOrd="0" presId="urn:microsoft.com/office/officeart/2005/8/layout/orgChart1"/>
    <dgm:cxn modelId="{E4087596-2CBB-4BF6-AF71-D6760854BE8E}" srcId="{E5E2F735-D150-4E46-8D3C-9556417EF9D4}" destId="{2CF1981C-22DB-41DB-A2BA-931F628312E9}" srcOrd="4" destOrd="0" parTransId="{E2C46893-2C84-407C-BC3E-DC0489135445}" sibTransId="{A684AD62-7AC4-44DD-BC32-7C9379220678}"/>
    <dgm:cxn modelId="{F3267DE4-6DC1-4F81-B9D2-DF79EB08B93C}" type="presOf" srcId="{31CC6F34-F4A9-457E-880B-5BB353E69433}" destId="{4B6DDB6B-BF38-4CBE-B491-B5C2B9FD8EC7}" srcOrd="1" destOrd="0" presId="urn:microsoft.com/office/officeart/2005/8/layout/orgChart1"/>
    <dgm:cxn modelId="{FF44DEC0-1DC7-453E-9B7F-0AB36C2747E6}" srcId="{E5E2F735-D150-4E46-8D3C-9556417EF9D4}" destId="{1CDA4896-7545-4055-9BD1-F1BD4969A159}" srcOrd="6" destOrd="0" parTransId="{DA21898C-BEAD-4C03-A11A-AF75A9D9E7D1}" sibTransId="{7EB8AE11-4D1B-4835-909B-E94A5A7ACDD7}"/>
    <dgm:cxn modelId="{6E3577A4-0B6F-41EE-8A4B-2873B9BF5525}" type="presOf" srcId="{DF66DAD9-68FD-41F8-813D-A5060BCE397A}" destId="{37F07556-38AE-443A-9E6E-8045E811B1DF}" srcOrd="1" destOrd="0" presId="urn:microsoft.com/office/officeart/2005/8/layout/orgChart1"/>
    <dgm:cxn modelId="{748C04A0-55FB-453C-9B44-97D2BC124D0C}" type="presOf" srcId="{5D7583CE-379A-4F3C-98BC-A5D1A74A1FD8}" destId="{B9CF43A7-9149-4468-8E8B-30D6B3F21121}" srcOrd="1" destOrd="0" presId="urn:microsoft.com/office/officeart/2005/8/layout/orgChart1"/>
    <dgm:cxn modelId="{65190D5C-4324-4F8E-9CE1-9BD1A17257B1}" type="presOf" srcId="{9A5A97C3-69AE-4E29-A8CA-3C272EB4CA80}" destId="{ADD35626-CE73-48C4-AF41-C913861E28F1}" srcOrd="1" destOrd="0" presId="urn:microsoft.com/office/officeart/2005/8/layout/orgChart1"/>
    <dgm:cxn modelId="{680FF385-B4A1-482B-8019-0BE364C989B0}" type="presOf" srcId="{F5063A30-C1EF-4A9A-A5DD-12B0E2CFCEAD}" destId="{85CF8C1A-A9C0-4836-AB92-73EA0C9411DD}" srcOrd="1" destOrd="0" presId="urn:microsoft.com/office/officeart/2005/8/layout/orgChart1"/>
    <dgm:cxn modelId="{79C769FC-1021-44AB-9A4C-EA1F06E1280D}" type="presOf" srcId="{6F5C22E3-9CC5-46C9-95F1-3F14F339D9EF}" destId="{10D4CBDF-B3A1-41B5-874E-32A85A329CF5}" srcOrd="0" destOrd="0" presId="urn:microsoft.com/office/officeart/2005/8/layout/orgChart1"/>
    <dgm:cxn modelId="{D9A7BE52-9DC1-4459-9E4F-E038AC9EC28E}" type="presOf" srcId="{AFE9615E-8D1A-447C-AC67-7329D47B2395}" destId="{EDCFDE2A-747E-4C70-B3EB-BED42FE447B2}" srcOrd="0" destOrd="0" presId="urn:microsoft.com/office/officeart/2005/8/layout/orgChart1"/>
    <dgm:cxn modelId="{A885D8E7-FDCF-4EA6-8810-7865E582F6D6}" type="presOf" srcId="{09CDC320-6E88-4E66-B2E9-B8C8C1246C35}" destId="{EADCE920-EF3A-4269-BF66-4967A96EB8EB}" srcOrd="0" destOrd="0" presId="urn:microsoft.com/office/officeart/2005/8/layout/orgChart1"/>
    <dgm:cxn modelId="{B0172F34-FF10-456B-9ABA-B8B4A9E1DD92}" srcId="{9A5A97C3-69AE-4E29-A8CA-3C272EB4CA80}" destId="{DF66DAD9-68FD-41F8-813D-A5060BCE397A}" srcOrd="2" destOrd="0" parTransId="{F8C2CF01-919E-4566-94A6-28800F2A41C8}" sibTransId="{CE2C6C73-ADE4-4FCF-B087-8FAD5D13DD6B}"/>
    <dgm:cxn modelId="{9E020B94-808B-4FD5-9EF4-6B3A38ACF2FC}" type="presOf" srcId="{CB475A98-39DF-43C4-BAD3-1E0EF6B47EED}" destId="{5413FB54-6D09-49F7-968F-ECDFF6934087}" srcOrd="0" destOrd="0" presId="urn:microsoft.com/office/officeart/2005/8/layout/orgChart1"/>
    <dgm:cxn modelId="{36FB33FB-65ED-480D-8998-356791EA56AC}" type="presOf" srcId="{DA21898C-BEAD-4C03-A11A-AF75A9D9E7D1}" destId="{82D9BAE8-3FA2-4F77-9F5E-3EC7593E340E}" srcOrd="0" destOrd="0" presId="urn:microsoft.com/office/officeart/2005/8/layout/orgChart1"/>
    <dgm:cxn modelId="{2B6AC22D-1AB9-4F1F-AF20-468C8D9FAED6}" type="presOf" srcId="{3D01F23A-35BE-48DC-AE4E-71EC2007EEFB}" destId="{1F43D311-2C66-405F-A7BF-B0F5E2F29CE8}" srcOrd="1" destOrd="0" presId="urn:microsoft.com/office/officeart/2005/8/layout/orgChart1"/>
    <dgm:cxn modelId="{774294B9-F6B1-4409-A303-B297D2BFC6FD}" type="presOf" srcId="{47FDFBEA-6AD6-47B2-BAA7-99F596CB9012}" destId="{FE4A2D6D-007F-48BC-ABE0-BFD31ED9CF36}" srcOrd="0" destOrd="0" presId="urn:microsoft.com/office/officeart/2005/8/layout/orgChart1"/>
    <dgm:cxn modelId="{5A71C5ED-595F-4064-9E0B-2E352CD94D68}" type="presOf" srcId="{E5E2F735-D150-4E46-8D3C-9556417EF9D4}" destId="{5F904996-6435-487B-B91A-120153D1E719}" srcOrd="0" destOrd="0" presId="urn:microsoft.com/office/officeart/2005/8/layout/orgChart1"/>
    <dgm:cxn modelId="{0004CD06-D9EE-4DAD-8417-D44625BB9E92}" srcId="{A273E12C-7617-4317-9400-48C092FF3692}" destId="{E5E2F735-D150-4E46-8D3C-9556417EF9D4}" srcOrd="2" destOrd="0" parTransId="{9A314C52-1DF9-483F-8F2E-3F653A10E90E}" sibTransId="{BE537197-5DA8-4A53-9B58-907CFB279BC0}"/>
    <dgm:cxn modelId="{3A3946E0-7FFE-45BD-A49D-429EDA6C6B98}" type="presOf" srcId="{3D01F23A-35BE-48DC-AE4E-71EC2007EEFB}" destId="{45A89D86-9B95-44A6-BB3C-65EFA7030D2C}" srcOrd="0" destOrd="0" presId="urn:microsoft.com/office/officeart/2005/8/layout/orgChart1"/>
    <dgm:cxn modelId="{EE4D9977-4B77-4B53-A9D3-A2417E613B50}" srcId="{A273E12C-7617-4317-9400-48C092FF3692}" destId="{D8C9AB63-ADF8-4411-86AF-2C5FD64ABA4E}" srcOrd="9" destOrd="0" parTransId="{AFE9615E-8D1A-447C-AC67-7329D47B2395}" sibTransId="{D51FEEBC-441C-4101-8C0F-69F5E62FE9BD}"/>
    <dgm:cxn modelId="{CD80D175-4AB1-4DD9-B4E9-092DE146EA1A}" type="presOf" srcId="{C16CE3C6-F08A-4F9E-8860-9D3EA2E37AAE}" destId="{44C336EB-B9B2-4926-8634-535DAFA32487}" srcOrd="0" destOrd="0" presId="urn:microsoft.com/office/officeart/2005/8/layout/orgChart1"/>
    <dgm:cxn modelId="{FD843DC1-A657-412B-9515-1B379FF5D27E}" type="presOf" srcId="{C6BD70E0-C91F-42F8-BA66-19AEDFA68CAA}" destId="{55985C64-6392-4542-9E4F-DE2E33749363}" srcOrd="1" destOrd="0" presId="urn:microsoft.com/office/officeart/2005/8/layout/orgChart1"/>
    <dgm:cxn modelId="{131B2E23-040B-43AC-BF54-CE85221BC57A}" type="presOf" srcId="{C6BD70E0-C91F-42F8-BA66-19AEDFA68CAA}" destId="{FE85BB59-C5AE-453F-A219-28BFAF668E5B}" srcOrd="0" destOrd="0" presId="urn:microsoft.com/office/officeart/2005/8/layout/orgChart1"/>
    <dgm:cxn modelId="{309C1E01-ECA5-48D8-A56D-94698E894454}" type="presOf" srcId="{B23170AC-E9A3-4C12-8C01-7BBA73921DD5}" destId="{E255084B-4D1A-4BCF-971A-E4A1C2820DEB}" srcOrd="0" destOrd="0" presId="urn:microsoft.com/office/officeart/2005/8/layout/orgChart1"/>
    <dgm:cxn modelId="{41D5D82C-572A-4790-9F61-959E6FBE29F3}" type="presOf" srcId="{31CC6F34-F4A9-457E-880B-5BB353E69433}" destId="{42FCA253-E15B-4FBB-A869-25078F12C5C7}" srcOrd="0" destOrd="0" presId="urn:microsoft.com/office/officeart/2005/8/layout/orgChart1"/>
    <dgm:cxn modelId="{D7AA187A-DB40-4DFD-9494-5895AE30CC49}" srcId="{A273E12C-7617-4317-9400-48C092FF3692}" destId="{5D7F596F-3C38-4C15-99BB-3051042EBB10}" srcOrd="8" destOrd="0" parTransId="{93EC0A65-E1BF-4DAD-99F3-1C4B6D49D59E}" sibTransId="{733E15E8-694B-4667-811A-4600B16B2A62}"/>
    <dgm:cxn modelId="{7B4304B9-D637-44A0-9653-D09141BAD9C3}" type="presOf" srcId="{A5554CE0-85EC-459C-B1CB-3D49F41400F9}" destId="{2735A3D3-2835-4238-8A78-6DBB38F5F69C}" srcOrd="0" destOrd="0" presId="urn:microsoft.com/office/officeart/2005/8/layout/orgChart1"/>
    <dgm:cxn modelId="{37D5D996-67C5-4C76-8EA5-B27D81A1D70B}" srcId="{31CC6F34-F4A9-457E-880B-5BB353E69433}" destId="{AA5F254D-3739-428F-BA90-8FB18A37498A}" srcOrd="1" destOrd="0" parTransId="{C8262091-266B-4880-9631-FA90C5677567}" sibTransId="{7E2F889B-C121-40C4-A720-2884DEE3C0A0}"/>
    <dgm:cxn modelId="{0BCC32C4-918F-4FA7-8108-462289E85CF2}" srcId="{A273E12C-7617-4317-9400-48C092FF3692}" destId="{92182302-1EE8-4548-B0BC-7AED616D043E}" srcOrd="3" destOrd="0" parTransId="{81404AC2-7895-4157-BBCB-C8D7303CE000}" sibTransId="{52DB471D-50EA-40B4-84E5-A0BE8FBF28A6}"/>
    <dgm:cxn modelId="{2D71E17D-7675-49A8-ADA9-9573F5947812}" type="presOf" srcId="{32898C16-5A9D-40FE-A37F-0A76CB896A87}" destId="{91380212-C059-41B3-8C8B-303F28D2DAE8}" srcOrd="0" destOrd="0" presId="urn:microsoft.com/office/officeart/2005/8/layout/orgChart1"/>
    <dgm:cxn modelId="{1CF6EE98-498E-4914-9054-D3789C255ACA}" srcId="{A273E12C-7617-4317-9400-48C092FF3692}" destId="{17715709-91B7-440D-BF94-E60A4D00B3F5}" srcOrd="0" destOrd="0" parTransId="{86B29E72-C038-4CAD-AEE5-4C26D8961167}" sibTransId="{0D8B5301-648F-46A2-94FB-3F624CC6D4A3}"/>
    <dgm:cxn modelId="{6086DF2F-3BFE-48CC-8FC2-A8619A5BB6E2}" type="presOf" srcId="{655CC05D-A6C9-4F3E-AC0B-A38DB7534697}" destId="{823C7176-0C36-491E-B34E-C6D09133AE5E}" srcOrd="1" destOrd="0" presId="urn:microsoft.com/office/officeart/2005/8/layout/orgChart1"/>
    <dgm:cxn modelId="{FCB7822F-E34D-445B-A028-383E0E61D576}" type="presOf" srcId="{F8C2CF01-919E-4566-94A6-28800F2A41C8}" destId="{1A9A9B84-B066-4BD5-B9A3-1EC48BD454C2}" srcOrd="0" destOrd="0" presId="urn:microsoft.com/office/officeart/2005/8/layout/orgChart1"/>
    <dgm:cxn modelId="{CD6BFD8C-2BBC-49AF-B11E-5070680745CB}" type="presOf" srcId="{86B29E72-C038-4CAD-AEE5-4C26D8961167}" destId="{7BE95A64-A9D8-4B7E-9145-392915577420}" srcOrd="0" destOrd="0" presId="urn:microsoft.com/office/officeart/2005/8/layout/orgChart1"/>
    <dgm:cxn modelId="{4D7AADA9-977C-4015-9389-A8BE65B0B6D9}" type="presOf" srcId="{D8C9AB63-ADF8-4411-86AF-2C5FD64ABA4E}" destId="{010A05C3-9023-4D52-B608-EF604FBDCB59}" srcOrd="0" destOrd="0" presId="urn:microsoft.com/office/officeart/2005/8/layout/orgChart1"/>
    <dgm:cxn modelId="{90BEC737-7D4C-4E7C-88DE-D035C78A758F}" type="presOf" srcId="{A273E12C-7617-4317-9400-48C092FF3692}" destId="{8C8C67BF-1E2F-4AB4-A9EF-EA09C15ED290}" srcOrd="0" destOrd="0" presId="urn:microsoft.com/office/officeart/2005/8/layout/orgChart1"/>
    <dgm:cxn modelId="{7D3A4AD6-0BC9-4768-8E4A-71197BE82C01}" type="presOf" srcId="{1CDA4896-7545-4055-9BD1-F1BD4969A159}" destId="{86D0897C-E1E7-4084-9681-5642A9E86F4E}" srcOrd="1" destOrd="0" presId="urn:microsoft.com/office/officeart/2005/8/layout/orgChart1"/>
    <dgm:cxn modelId="{6E432FA1-2BB1-4A35-911B-D43B4B64A599}" type="presOf" srcId="{F6CAA645-C8FA-4007-9AEA-65454AD64FE1}" destId="{80666677-30EF-4707-A2A6-2FD6B133D87A}" srcOrd="0" destOrd="0" presId="urn:microsoft.com/office/officeart/2005/8/layout/orgChart1"/>
    <dgm:cxn modelId="{1CC240D1-6E06-4F23-B49B-272B7EACC9AE}" srcId="{A5554CE0-85EC-459C-B1CB-3D49F41400F9}" destId="{9A5A97C3-69AE-4E29-A8CA-3C272EB4CA80}" srcOrd="0" destOrd="0" parTransId="{DB900986-C3C8-4C55-B170-0A6AAC887C5C}" sibTransId="{352300C0-C6D1-4178-9E4C-DCFE2840EE8E}"/>
    <dgm:cxn modelId="{2CEBD478-3735-4FC8-9431-65445340A166}" srcId="{A273E12C-7617-4317-9400-48C092FF3692}" destId="{C6BD70E0-C91F-42F8-BA66-19AEDFA68CAA}" srcOrd="6" destOrd="0" parTransId="{E4CFBEB8-5188-4EB2-AC0E-78A58558B433}" sibTransId="{D5DFB3F8-C751-44E4-A822-42A0A2639A6C}"/>
    <dgm:cxn modelId="{37C4CF18-0FE4-4318-8571-1C84522F795F}" type="presOf" srcId="{47FDFBEA-6AD6-47B2-BAA7-99F596CB9012}" destId="{1CAB6728-124E-4993-9FC6-E5186729BC16}" srcOrd="1" destOrd="0" presId="urn:microsoft.com/office/officeart/2005/8/layout/orgChart1"/>
    <dgm:cxn modelId="{11BE0B77-0CF5-4ED0-9B1D-85118E1674B1}" type="presOf" srcId="{F5063A30-C1EF-4A9A-A5DD-12B0E2CFCEAD}" destId="{4E9EDFD9-4E02-4D4C-B022-D88CD3E46F81}" srcOrd="0" destOrd="0" presId="urn:microsoft.com/office/officeart/2005/8/layout/orgChart1"/>
    <dgm:cxn modelId="{D015DB44-35FF-4A4D-AADA-528D9055290F}" type="presOf" srcId="{655CC05D-A6C9-4F3E-AC0B-A38DB7534697}" destId="{FC951458-A448-4A8F-A335-5506BD65E60D}" srcOrd="0" destOrd="0" presId="urn:microsoft.com/office/officeart/2005/8/layout/orgChart1"/>
    <dgm:cxn modelId="{C306609A-83FA-41BD-92E4-24A3D8710EA4}" type="presOf" srcId="{D3DF318A-CEED-4C48-BBCF-3DE4DB0D39EA}" destId="{062B35F7-628F-47DD-A001-9CB35B13E0B1}" srcOrd="0" destOrd="0" presId="urn:microsoft.com/office/officeart/2005/8/layout/orgChart1"/>
    <dgm:cxn modelId="{F47931CE-D96F-471A-B2B8-02EADBD5B94D}" type="presOf" srcId="{8AF9DB63-1BB3-4BF2-8EE7-86ED2901E2AB}" destId="{19552E50-B469-4AB7-9D98-EF6862C63814}" srcOrd="0" destOrd="0" presId="urn:microsoft.com/office/officeart/2005/8/layout/orgChart1"/>
    <dgm:cxn modelId="{97DF3CA1-2097-42FC-990D-A9333C6DE0FD}" type="presOf" srcId="{DF66DAD9-68FD-41F8-813D-A5060BCE397A}" destId="{D7EEE805-3ECB-4B4B-BAB3-7520938096D9}" srcOrd="0" destOrd="0" presId="urn:microsoft.com/office/officeart/2005/8/layout/orgChart1"/>
    <dgm:cxn modelId="{10251B64-E9C3-4C52-834C-8E5588F9A3A7}" type="presOf" srcId="{3BF0D527-80D4-4D17-8E57-A743B55FB634}" destId="{261B33C6-107A-43A5-B390-385AB57EC623}" srcOrd="0" destOrd="0" presId="urn:microsoft.com/office/officeart/2005/8/layout/orgChart1"/>
    <dgm:cxn modelId="{82F48B95-34E7-4E03-BC31-E2CD3A94BBC2}" type="presOf" srcId="{5D7583CE-379A-4F3C-98BC-A5D1A74A1FD8}" destId="{EC7F81AC-1A80-45B0-913D-E4B1A8D269C8}" srcOrd="0" destOrd="0" presId="urn:microsoft.com/office/officeart/2005/8/layout/orgChart1"/>
    <dgm:cxn modelId="{1719BE13-4B6B-4205-A489-F21983581157}" type="presOf" srcId="{F8405926-5662-48CD-B27D-8515581696E5}" destId="{1D71C6BA-FD16-4724-964A-12F306EBD6B6}" srcOrd="0" destOrd="0" presId="urn:microsoft.com/office/officeart/2005/8/layout/orgChart1"/>
    <dgm:cxn modelId="{97F21FD3-AC29-4DFF-9858-F0EAF97DFBC1}" type="presOf" srcId="{246F3AF9-AABF-4659-A57F-EB33565E56EA}" destId="{246D4003-7C52-49A2-96C3-148FE26B077C}" srcOrd="0" destOrd="0" presId="urn:microsoft.com/office/officeart/2005/8/layout/orgChart1"/>
    <dgm:cxn modelId="{7BB750EB-E550-463C-88EE-51F41A7991FC}" type="presParOf" srcId="{2735A3D3-2835-4238-8A78-6DBB38F5F69C}" destId="{1FAD177F-9307-4FC6-9EFC-D121341C82B6}" srcOrd="0" destOrd="0" presId="urn:microsoft.com/office/officeart/2005/8/layout/orgChart1"/>
    <dgm:cxn modelId="{E0637491-4598-4F9C-8B93-4A88E977035B}" type="presParOf" srcId="{1FAD177F-9307-4FC6-9EFC-D121341C82B6}" destId="{A7090091-9D28-4494-989D-8765E3357014}" srcOrd="0" destOrd="0" presId="urn:microsoft.com/office/officeart/2005/8/layout/orgChart1"/>
    <dgm:cxn modelId="{6143C44F-7054-4325-ADF1-1591CD341E71}" type="presParOf" srcId="{A7090091-9D28-4494-989D-8765E3357014}" destId="{C7FAE800-DB6F-411E-B9FA-8AD13B972235}" srcOrd="0" destOrd="0" presId="urn:microsoft.com/office/officeart/2005/8/layout/orgChart1"/>
    <dgm:cxn modelId="{E1FA0042-581B-4A1C-9084-32192494B6E4}" type="presParOf" srcId="{A7090091-9D28-4494-989D-8765E3357014}" destId="{ADD35626-CE73-48C4-AF41-C913861E28F1}" srcOrd="1" destOrd="0" presId="urn:microsoft.com/office/officeart/2005/8/layout/orgChart1"/>
    <dgm:cxn modelId="{A3F447E8-F081-4FD4-ACC1-E97EAC2FB888}" type="presParOf" srcId="{1FAD177F-9307-4FC6-9EFC-D121341C82B6}" destId="{85D35E84-FE72-4FBE-B28D-A82C4CA23F28}" srcOrd="1" destOrd="0" presId="urn:microsoft.com/office/officeart/2005/8/layout/orgChart1"/>
    <dgm:cxn modelId="{51747D22-23F2-487F-9707-C471C8E12F45}" type="presParOf" srcId="{85D35E84-FE72-4FBE-B28D-A82C4CA23F28}" destId="{6B0C5C68-0EA7-4C0A-AA8D-E4BC330EC4F9}" srcOrd="0" destOrd="0" presId="urn:microsoft.com/office/officeart/2005/8/layout/orgChart1"/>
    <dgm:cxn modelId="{57948DB3-51D4-4D94-9B0D-40B36A72C1F5}" type="presParOf" srcId="{85D35E84-FE72-4FBE-B28D-A82C4CA23F28}" destId="{79D68768-5BB0-4069-9C36-1ED31E43C7E5}" srcOrd="1" destOrd="0" presId="urn:microsoft.com/office/officeart/2005/8/layout/orgChart1"/>
    <dgm:cxn modelId="{77E6492C-79A1-44B6-9CA2-48D87187BC3D}" type="presParOf" srcId="{79D68768-5BB0-4069-9C36-1ED31E43C7E5}" destId="{480D6F05-63E7-41B4-93A8-422A5AB96747}" srcOrd="0" destOrd="0" presId="urn:microsoft.com/office/officeart/2005/8/layout/orgChart1"/>
    <dgm:cxn modelId="{98234D78-F6B4-4252-A691-45CFF51A4E0A}" type="presParOf" srcId="{480D6F05-63E7-41B4-93A8-422A5AB96747}" destId="{8C8C67BF-1E2F-4AB4-A9EF-EA09C15ED290}" srcOrd="0" destOrd="0" presId="urn:microsoft.com/office/officeart/2005/8/layout/orgChart1"/>
    <dgm:cxn modelId="{E825C134-82E9-4D29-882B-B6C8AE8A8AFA}" type="presParOf" srcId="{480D6F05-63E7-41B4-93A8-422A5AB96747}" destId="{E77D50FB-063A-4B4A-B1DF-C1BD91CA76D0}" srcOrd="1" destOrd="0" presId="urn:microsoft.com/office/officeart/2005/8/layout/orgChart1"/>
    <dgm:cxn modelId="{C3893A46-5431-4F4D-9761-13834FF5E657}" type="presParOf" srcId="{79D68768-5BB0-4069-9C36-1ED31E43C7E5}" destId="{527C044F-DFC2-4825-B437-402EC733AD81}" srcOrd="1" destOrd="0" presId="urn:microsoft.com/office/officeart/2005/8/layout/orgChart1"/>
    <dgm:cxn modelId="{0271C40E-E282-4E0B-8FE0-47A8C9F52563}" type="presParOf" srcId="{527C044F-DFC2-4825-B437-402EC733AD81}" destId="{B955B02B-FFB6-4C5B-8D69-7EBC5ED9B3A5}" srcOrd="0" destOrd="0" presId="urn:microsoft.com/office/officeart/2005/8/layout/orgChart1"/>
    <dgm:cxn modelId="{78119F08-4B18-4267-B2F7-E5F9F099C61B}" type="presParOf" srcId="{527C044F-DFC2-4825-B437-402EC733AD81}" destId="{74FB0AAF-D712-42FD-B848-9AD3CDC2A33F}" srcOrd="1" destOrd="0" presId="urn:microsoft.com/office/officeart/2005/8/layout/orgChart1"/>
    <dgm:cxn modelId="{3C849886-782A-4B05-973F-129F5C82581A}" type="presParOf" srcId="{74FB0AAF-D712-42FD-B848-9AD3CDC2A33F}" destId="{87BFE714-8DDE-4434-B3F5-1BEC7C553547}" srcOrd="0" destOrd="0" presId="urn:microsoft.com/office/officeart/2005/8/layout/orgChart1"/>
    <dgm:cxn modelId="{20BA3E12-0FE6-4BA9-B2AB-3CCA70D8C3A2}" type="presParOf" srcId="{87BFE714-8DDE-4434-B3F5-1BEC7C553547}" destId="{FC951458-A448-4A8F-A335-5506BD65E60D}" srcOrd="0" destOrd="0" presId="urn:microsoft.com/office/officeart/2005/8/layout/orgChart1"/>
    <dgm:cxn modelId="{6D3E9913-4529-4A32-912D-B25445A76531}" type="presParOf" srcId="{87BFE714-8DDE-4434-B3F5-1BEC7C553547}" destId="{823C7176-0C36-491E-B34E-C6D09133AE5E}" srcOrd="1" destOrd="0" presId="urn:microsoft.com/office/officeart/2005/8/layout/orgChart1"/>
    <dgm:cxn modelId="{E18E46C2-38D3-4C19-9799-CA2D51F3E025}" type="presParOf" srcId="{74FB0AAF-D712-42FD-B848-9AD3CDC2A33F}" destId="{2B172321-723F-4124-841A-B23EB0C4B82C}" srcOrd="1" destOrd="0" presId="urn:microsoft.com/office/officeart/2005/8/layout/orgChart1"/>
    <dgm:cxn modelId="{C48A0CB4-23AB-42C2-83A7-F0A06C304FC9}" type="presParOf" srcId="{2B172321-723F-4124-841A-B23EB0C4B82C}" destId="{EADCE920-EF3A-4269-BF66-4967A96EB8EB}" srcOrd="0" destOrd="0" presId="urn:microsoft.com/office/officeart/2005/8/layout/orgChart1"/>
    <dgm:cxn modelId="{1134F67E-0226-457A-AD93-BF6A65354A48}" type="presParOf" srcId="{2B172321-723F-4124-841A-B23EB0C4B82C}" destId="{03FA10EA-3FAC-4A91-A3A7-C36F8F253F09}" srcOrd="1" destOrd="0" presId="urn:microsoft.com/office/officeart/2005/8/layout/orgChart1"/>
    <dgm:cxn modelId="{F9880E72-EBEB-4C68-951A-B70CC92A6552}" type="presParOf" srcId="{03FA10EA-3FAC-4A91-A3A7-C36F8F253F09}" destId="{6422AECB-543C-4614-8123-157B75160F5E}" srcOrd="0" destOrd="0" presId="urn:microsoft.com/office/officeart/2005/8/layout/orgChart1"/>
    <dgm:cxn modelId="{9EC532E8-ABB0-4DC3-9AA6-E16A03074003}" type="presParOf" srcId="{6422AECB-543C-4614-8123-157B75160F5E}" destId="{1D71C6BA-FD16-4724-964A-12F306EBD6B6}" srcOrd="0" destOrd="0" presId="urn:microsoft.com/office/officeart/2005/8/layout/orgChart1"/>
    <dgm:cxn modelId="{7B22D6D0-E26A-43CD-BCC0-4C64AE5187C8}" type="presParOf" srcId="{6422AECB-543C-4614-8123-157B75160F5E}" destId="{E8BD5CE3-0B76-481F-A077-3488AFB13954}" srcOrd="1" destOrd="0" presId="urn:microsoft.com/office/officeart/2005/8/layout/orgChart1"/>
    <dgm:cxn modelId="{3946FB1B-55C2-4780-A82A-F2E1924C397E}" type="presParOf" srcId="{03FA10EA-3FAC-4A91-A3A7-C36F8F253F09}" destId="{1FFCB26A-4007-4F62-952F-14A452307D77}" srcOrd="1" destOrd="0" presId="urn:microsoft.com/office/officeart/2005/8/layout/orgChart1"/>
    <dgm:cxn modelId="{1C8123C9-1E7D-4D07-AD75-48FAD0D2555B}" type="presParOf" srcId="{03FA10EA-3FAC-4A91-A3A7-C36F8F253F09}" destId="{C255766A-C9BF-403C-B80E-0F400D47C0AE}" srcOrd="2" destOrd="0" presId="urn:microsoft.com/office/officeart/2005/8/layout/orgChart1"/>
    <dgm:cxn modelId="{488AD4E3-75A5-436B-A42E-BA4D085888E3}" type="presParOf" srcId="{2B172321-723F-4124-841A-B23EB0C4B82C}" destId="{261B33C6-107A-43A5-B390-385AB57EC623}" srcOrd="2" destOrd="0" presId="urn:microsoft.com/office/officeart/2005/8/layout/orgChart1"/>
    <dgm:cxn modelId="{A08C2755-6594-4A3D-96F1-A8CD4A66E2B6}" type="presParOf" srcId="{2B172321-723F-4124-841A-B23EB0C4B82C}" destId="{0EA37006-2080-4DD2-A725-81DF4C79D8E4}" srcOrd="3" destOrd="0" presId="urn:microsoft.com/office/officeart/2005/8/layout/orgChart1"/>
    <dgm:cxn modelId="{07754B93-F262-4817-8C41-810044122B15}" type="presParOf" srcId="{0EA37006-2080-4DD2-A725-81DF4C79D8E4}" destId="{0B4D2F57-B1EB-440A-810F-777E00581F0B}" srcOrd="0" destOrd="0" presId="urn:microsoft.com/office/officeart/2005/8/layout/orgChart1"/>
    <dgm:cxn modelId="{D46A9A30-AAA7-411F-A14C-3C9D178EC967}" type="presParOf" srcId="{0B4D2F57-B1EB-440A-810F-777E00581F0B}" destId="{A99DE332-8B2B-4FA4-B80B-EC7A15421233}" srcOrd="0" destOrd="0" presId="urn:microsoft.com/office/officeart/2005/8/layout/orgChart1"/>
    <dgm:cxn modelId="{145EC822-9FB2-47BB-BF97-A09FAF638B85}" type="presParOf" srcId="{0B4D2F57-B1EB-440A-810F-777E00581F0B}" destId="{7E3D7528-FCAE-49B8-B1A7-95F8CB3487E2}" srcOrd="1" destOrd="0" presId="urn:microsoft.com/office/officeart/2005/8/layout/orgChart1"/>
    <dgm:cxn modelId="{72072B1E-26C3-4DA6-97B0-183D4A2D52BB}" type="presParOf" srcId="{0EA37006-2080-4DD2-A725-81DF4C79D8E4}" destId="{2224691A-F9B5-49E8-82BC-A1129AA475FB}" srcOrd="1" destOrd="0" presId="urn:microsoft.com/office/officeart/2005/8/layout/orgChart1"/>
    <dgm:cxn modelId="{2F3CA39C-A83C-4F3C-8F14-BC302300F07A}" type="presParOf" srcId="{0EA37006-2080-4DD2-A725-81DF4C79D8E4}" destId="{B065D77F-A568-4E96-8DEF-0C3E274D4A7F}" srcOrd="2" destOrd="0" presId="urn:microsoft.com/office/officeart/2005/8/layout/orgChart1"/>
    <dgm:cxn modelId="{8E7B583D-85B5-491D-91DA-56832CF85152}" type="presParOf" srcId="{74FB0AAF-D712-42FD-B848-9AD3CDC2A33F}" destId="{E7F6D2E6-54B1-45ED-916C-F020090B0BD5}" srcOrd="2" destOrd="0" presId="urn:microsoft.com/office/officeart/2005/8/layout/orgChart1"/>
    <dgm:cxn modelId="{6E21BFBA-11E5-49BF-A484-770663ED4C5E}" type="presParOf" srcId="{527C044F-DFC2-4825-B437-402EC733AD81}" destId="{C20089C5-08FE-4282-BB11-B315E741305F}" srcOrd="2" destOrd="0" presId="urn:microsoft.com/office/officeart/2005/8/layout/orgChart1"/>
    <dgm:cxn modelId="{A464B76B-FDA9-4EA8-B086-355E2050BC09}" type="presParOf" srcId="{527C044F-DFC2-4825-B437-402EC733AD81}" destId="{9DA06AA8-A695-4CEA-B692-96CB9A40FDA3}" srcOrd="3" destOrd="0" presId="urn:microsoft.com/office/officeart/2005/8/layout/orgChart1"/>
    <dgm:cxn modelId="{0A1114EF-4E6E-4A07-B74F-FA1CF2D5857D}" type="presParOf" srcId="{9DA06AA8-A695-4CEA-B692-96CB9A40FDA3}" destId="{939C8BB7-EF24-4919-AA17-7AC00323ABA6}" srcOrd="0" destOrd="0" presId="urn:microsoft.com/office/officeart/2005/8/layout/orgChart1"/>
    <dgm:cxn modelId="{BC68B25D-1A4C-4E57-BD71-4A19D3EF627A}" type="presParOf" srcId="{939C8BB7-EF24-4919-AA17-7AC00323ABA6}" destId="{5F904996-6435-487B-B91A-120153D1E719}" srcOrd="0" destOrd="0" presId="urn:microsoft.com/office/officeart/2005/8/layout/orgChart1"/>
    <dgm:cxn modelId="{CC92D98F-A0D6-4DD4-81B8-C337D3E5979C}" type="presParOf" srcId="{939C8BB7-EF24-4919-AA17-7AC00323ABA6}" destId="{A2E7FAAF-A8EE-47DE-9E01-4E35931EF5A4}" srcOrd="1" destOrd="0" presId="urn:microsoft.com/office/officeart/2005/8/layout/orgChart1"/>
    <dgm:cxn modelId="{F7A860E4-0E1F-49F9-B5B7-C9F74EE6EBAF}" type="presParOf" srcId="{9DA06AA8-A695-4CEA-B692-96CB9A40FDA3}" destId="{9A87D091-6D84-4FCD-B940-2C2FCC31931E}" srcOrd="1" destOrd="0" presId="urn:microsoft.com/office/officeart/2005/8/layout/orgChart1"/>
    <dgm:cxn modelId="{0D9DBB8B-371D-4038-9690-F4CB679BDEBB}" type="presParOf" srcId="{9A87D091-6D84-4FCD-B940-2C2FCC31931E}" destId="{17DEDA7A-E035-4E84-8F78-EA8DC3ED9821}" srcOrd="0" destOrd="0" presId="urn:microsoft.com/office/officeart/2005/8/layout/orgChart1"/>
    <dgm:cxn modelId="{58C4B94E-95A5-417E-94ED-B176026CF193}" type="presParOf" srcId="{9A87D091-6D84-4FCD-B940-2C2FCC31931E}" destId="{218DD617-69CA-49BB-A158-9F631F2750D0}" srcOrd="1" destOrd="0" presId="urn:microsoft.com/office/officeart/2005/8/layout/orgChart1"/>
    <dgm:cxn modelId="{7E79152B-1439-48AC-BA38-E13E9A84F86F}" type="presParOf" srcId="{218DD617-69CA-49BB-A158-9F631F2750D0}" destId="{79337E3D-BEC9-42FC-9955-BE2E4804A044}" srcOrd="0" destOrd="0" presId="urn:microsoft.com/office/officeart/2005/8/layout/orgChart1"/>
    <dgm:cxn modelId="{72B4CEB6-3D19-4750-AA20-BAE606F9359C}" type="presParOf" srcId="{79337E3D-BEC9-42FC-9955-BE2E4804A044}" destId="{3EE80A32-AB73-48B9-92DF-ACD9F2FA7B7D}" srcOrd="0" destOrd="0" presId="urn:microsoft.com/office/officeart/2005/8/layout/orgChart1"/>
    <dgm:cxn modelId="{DC4F7CCB-3EBD-498A-904B-5BDAE4ED495E}" type="presParOf" srcId="{79337E3D-BEC9-42FC-9955-BE2E4804A044}" destId="{4ED72EEB-B0B5-4A9F-B914-21A2CDB1029B}" srcOrd="1" destOrd="0" presId="urn:microsoft.com/office/officeart/2005/8/layout/orgChart1"/>
    <dgm:cxn modelId="{B72EACBC-6EDB-4FF4-80F7-D64841E6335F}" type="presParOf" srcId="{218DD617-69CA-49BB-A158-9F631F2750D0}" destId="{89CC2002-84CF-4994-A14C-7F4D6B5D76E9}" srcOrd="1" destOrd="0" presId="urn:microsoft.com/office/officeart/2005/8/layout/orgChart1"/>
    <dgm:cxn modelId="{9B91FC37-E7C8-458D-83AD-ABD485A5D9CF}" type="presParOf" srcId="{218DD617-69CA-49BB-A158-9F631F2750D0}" destId="{860F0FDF-AE02-4CD8-925D-DFFBC08957EA}" srcOrd="2" destOrd="0" presId="urn:microsoft.com/office/officeart/2005/8/layout/orgChart1"/>
    <dgm:cxn modelId="{8E55A31D-8650-4CFC-A599-1E32DDFDA1EE}" type="presParOf" srcId="{9A87D091-6D84-4FCD-B940-2C2FCC31931E}" destId="{5413FB54-6D09-49F7-968F-ECDFF6934087}" srcOrd="2" destOrd="0" presId="urn:microsoft.com/office/officeart/2005/8/layout/orgChart1"/>
    <dgm:cxn modelId="{55C81650-1238-4E75-8C07-A12E5C7E21F3}" type="presParOf" srcId="{9A87D091-6D84-4FCD-B940-2C2FCC31931E}" destId="{9044AA57-9CB2-4F41-A1A2-83258EE8FD51}" srcOrd="3" destOrd="0" presId="urn:microsoft.com/office/officeart/2005/8/layout/orgChart1"/>
    <dgm:cxn modelId="{E81272C7-BAF8-43C0-8C8E-6BC52F798ACB}" type="presParOf" srcId="{9044AA57-9CB2-4F41-A1A2-83258EE8FD51}" destId="{1A0D3685-B209-4C1D-97D1-D84028A90A2C}" srcOrd="0" destOrd="0" presId="urn:microsoft.com/office/officeart/2005/8/layout/orgChart1"/>
    <dgm:cxn modelId="{1862E86E-EF4F-4669-B288-FB7B8D4C7801}" type="presParOf" srcId="{1A0D3685-B209-4C1D-97D1-D84028A90A2C}" destId="{F88BFD37-C3D8-4259-A23E-29883233D157}" srcOrd="0" destOrd="0" presId="urn:microsoft.com/office/officeart/2005/8/layout/orgChart1"/>
    <dgm:cxn modelId="{A255E609-D329-4F1C-82E1-F4EAC2E9AB89}" type="presParOf" srcId="{1A0D3685-B209-4C1D-97D1-D84028A90A2C}" destId="{C5581099-0540-41F0-BDC9-704B072FE218}" srcOrd="1" destOrd="0" presId="urn:microsoft.com/office/officeart/2005/8/layout/orgChart1"/>
    <dgm:cxn modelId="{B12D7A59-C80A-4A2A-8931-FF26E3154E26}" type="presParOf" srcId="{9044AA57-9CB2-4F41-A1A2-83258EE8FD51}" destId="{713A0EAD-55F3-4F58-A9A6-B0D2D63E2E9F}" srcOrd="1" destOrd="0" presId="urn:microsoft.com/office/officeart/2005/8/layout/orgChart1"/>
    <dgm:cxn modelId="{42C724CF-CDCC-4D44-8F24-56AD9F1C31F7}" type="presParOf" srcId="{9044AA57-9CB2-4F41-A1A2-83258EE8FD51}" destId="{37926281-D7F6-46E8-9ED1-877E821AA4EE}" srcOrd="2" destOrd="0" presId="urn:microsoft.com/office/officeart/2005/8/layout/orgChart1"/>
    <dgm:cxn modelId="{58E3B9BD-A85E-47E9-995C-DB9C1EEB395D}" type="presParOf" srcId="{9A87D091-6D84-4FCD-B940-2C2FCC31931E}" destId="{434B8063-15A0-48B1-90B3-32300B2380F1}" srcOrd="4" destOrd="0" presId="urn:microsoft.com/office/officeart/2005/8/layout/orgChart1"/>
    <dgm:cxn modelId="{17D3ACC9-7B05-4001-82BB-7A0C29764C84}" type="presParOf" srcId="{9A87D091-6D84-4FCD-B940-2C2FCC31931E}" destId="{A61A884C-BE2B-4855-A75C-D575FFBB1603}" srcOrd="5" destOrd="0" presId="urn:microsoft.com/office/officeart/2005/8/layout/orgChart1"/>
    <dgm:cxn modelId="{7162CD4C-5BA5-47BA-8A04-306467D0A5F1}" type="presParOf" srcId="{A61A884C-BE2B-4855-A75C-D575FFBB1603}" destId="{3FF2FF8C-35A2-4F98-96BC-1587E521CD6F}" srcOrd="0" destOrd="0" presId="urn:microsoft.com/office/officeart/2005/8/layout/orgChart1"/>
    <dgm:cxn modelId="{C28ECB01-07A5-4DA5-9379-5A714E8002FE}" type="presParOf" srcId="{3FF2FF8C-35A2-4F98-96BC-1587E521CD6F}" destId="{19552E50-B469-4AB7-9D98-EF6862C63814}" srcOrd="0" destOrd="0" presId="urn:microsoft.com/office/officeart/2005/8/layout/orgChart1"/>
    <dgm:cxn modelId="{49830C83-4BED-430A-93A8-814DD6881C4D}" type="presParOf" srcId="{3FF2FF8C-35A2-4F98-96BC-1587E521CD6F}" destId="{D586F87D-1BA5-4C2E-A071-E5DA519C549F}" srcOrd="1" destOrd="0" presId="urn:microsoft.com/office/officeart/2005/8/layout/orgChart1"/>
    <dgm:cxn modelId="{E411FF1D-6290-4128-A588-E75AFE5B7241}" type="presParOf" srcId="{A61A884C-BE2B-4855-A75C-D575FFBB1603}" destId="{077CDB89-CFF5-4646-A4B0-BD93DDB9E8EC}" srcOrd="1" destOrd="0" presId="urn:microsoft.com/office/officeart/2005/8/layout/orgChart1"/>
    <dgm:cxn modelId="{E05EFCE1-7B40-4C85-869A-CC62855932FE}" type="presParOf" srcId="{A61A884C-BE2B-4855-A75C-D575FFBB1603}" destId="{9FD7D922-8592-4675-AE6A-01095C045257}" srcOrd="2" destOrd="0" presId="urn:microsoft.com/office/officeart/2005/8/layout/orgChart1"/>
    <dgm:cxn modelId="{459C4CA5-EB5B-4AED-BBF5-ED862A470022}" type="presParOf" srcId="{9A87D091-6D84-4FCD-B940-2C2FCC31931E}" destId="{E255084B-4D1A-4BCF-971A-E4A1C2820DEB}" srcOrd="6" destOrd="0" presId="urn:microsoft.com/office/officeart/2005/8/layout/orgChart1"/>
    <dgm:cxn modelId="{656182DF-0221-4DD1-B962-F5CDA12C705C}" type="presParOf" srcId="{9A87D091-6D84-4FCD-B940-2C2FCC31931E}" destId="{98E649F7-E692-4675-B720-FA292F83A424}" srcOrd="7" destOrd="0" presId="urn:microsoft.com/office/officeart/2005/8/layout/orgChart1"/>
    <dgm:cxn modelId="{D03D5E39-B00E-43C5-BB64-3A5C8CA15CEF}" type="presParOf" srcId="{98E649F7-E692-4675-B720-FA292F83A424}" destId="{12415790-354B-476C-B943-77F487C38599}" srcOrd="0" destOrd="0" presId="urn:microsoft.com/office/officeart/2005/8/layout/orgChart1"/>
    <dgm:cxn modelId="{C70F1B77-09FB-41CF-B53E-FE1AB0D47089}" type="presParOf" srcId="{12415790-354B-476C-B943-77F487C38599}" destId="{FE4A2D6D-007F-48BC-ABE0-BFD31ED9CF36}" srcOrd="0" destOrd="0" presId="urn:microsoft.com/office/officeart/2005/8/layout/orgChart1"/>
    <dgm:cxn modelId="{5D703863-EAA7-4ECF-BDE8-20F1873AFCA8}" type="presParOf" srcId="{12415790-354B-476C-B943-77F487C38599}" destId="{1CAB6728-124E-4993-9FC6-E5186729BC16}" srcOrd="1" destOrd="0" presId="urn:microsoft.com/office/officeart/2005/8/layout/orgChart1"/>
    <dgm:cxn modelId="{B87BE7D7-4553-4BE0-B1E4-4A971F40A7A8}" type="presParOf" srcId="{98E649F7-E692-4675-B720-FA292F83A424}" destId="{E40148D3-E654-4106-A318-1703E448C777}" srcOrd="1" destOrd="0" presId="urn:microsoft.com/office/officeart/2005/8/layout/orgChart1"/>
    <dgm:cxn modelId="{40475871-04F5-4C89-A9C2-344C31218A27}" type="presParOf" srcId="{98E649F7-E692-4675-B720-FA292F83A424}" destId="{82A9B30C-419E-4D1E-A923-06928ADA72C8}" srcOrd="2" destOrd="0" presId="urn:microsoft.com/office/officeart/2005/8/layout/orgChart1"/>
    <dgm:cxn modelId="{732E454B-03C6-4E15-B457-3B58B2FDBDA7}" type="presParOf" srcId="{9A87D091-6D84-4FCD-B940-2C2FCC31931E}" destId="{A214ABAF-37EE-4EAF-A050-1C3273F6EAF4}" srcOrd="8" destOrd="0" presId="urn:microsoft.com/office/officeart/2005/8/layout/orgChart1"/>
    <dgm:cxn modelId="{7D18B9A2-B80C-4B06-A286-D3628970B526}" type="presParOf" srcId="{9A87D091-6D84-4FCD-B940-2C2FCC31931E}" destId="{B16BD2B1-024E-4CFB-A3BD-77906D3DEE95}" srcOrd="9" destOrd="0" presId="urn:microsoft.com/office/officeart/2005/8/layout/orgChart1"/>
    <dgm:cxn modelId="{DCA7F2DE-A317-448C-9990-70F1FDF88960}" type="presParOf" srcId="{B16BD2B1-024E-4CFB-A3BD-77906D3DEE95}" destId="{BB8E949F-0F84-42C7-A64F-A175E58B6699}" srcOrd="0" destOrd="0" presId="urn:microsoft.com/office/officeart/2005/8/layout/orgChart1"/>
    <dgm:cxn modelId="{52A5745A-CE29-400F-AC06-20C225EF096B}" type="presParOf" srcId="{BB8E949F-0F84-42C7-A64F-A175E58B6699}" destId="{EE7F8AEF-30E1-450B-A394-5E8F2F84E7F6}" srcOrd="0" destOrd="0" presId="urn:microsoft.com/office/officeart/2005/8/layout/orgChart1"/>
    <dgm:cxn modelId="{BBEB8F54-CF20-4627-ACC8-7D0FE1595738}" type="presParOf" srcId="{BB8E949F-0F84-42C7-A64F-A175E58B6699}" destId="{702A752F-6CEC-488A-A805-A10B99D69EE9}" srcOrd="1" destOrd="0" presId="urn:microsoft.com/office/officeart/2005/8/layout/orgChart1"/>
    <dgm:cxn modelId="{ABE8C2D7-6522-498B-9D7A-05EACE53F577}" type="presParOf" srcId="{B16BD2B1-024E-4CFB-A3BD-77906D3DEE95}" destId="{A093FDA5-2B28-44EF-9AE5-15A1A76B9DF1}" srcOrd="1" destOrd="0" presId="urn:microsoft.com/office/officeart/2005/8/layout/orgChart1"/>
    <dgm:cxn modelId="{451D1AC5-13E9-474A-B82D-267762D4F618}" type="presParOf" srcId="{B16BD2B1-024E-4CFB-A3BD-77906D3DEE95}" destId="{ACD3175E-12D1-4C63-ADE7-B81E334C0A4F}" srcOrd="2" destOrd="0" presId="urn:microsoft.com/office/officeart/2005/8/layout/orgChart1"/>
    <dgm:cxn modelId="{2D8C6392-366F-44FB-AD11-C01B55DC369E}" type="presParOf" srcId="{9A87D091-6D84-4FCD-B940-2C2FCC31931E}" destId="{246D4003-7C52-49A2-96C3-148FE26B077C}" srcOrd="10" destOrd="0" presId="urn:microsoft.com/office/officeart/2005/8/layout/orgChart1"/>
    <dgm:cxn modelId="{A39B907E-764F-4470-9E65-8B76C110A747}" type="presParOf" srcId="{9A87D091-6D84-4FCD-B940-2C2FCC31931E}" destId="{AC599008-A628-455A-8401-8B98E29A891E}" srcOrd="11" destOrd="0" presId="urn:microsoft.com/office/officeart/2005/8/layout/orgChart1"/>
    <dgm:cxn modelId="{EC17075B-7549-4725-98EC-05F5CB7C0374}" type="presParOf" srcId="{AC599008-A628-455A-8401-8B98E29A891E}" destId="{40E43ECD-7C15-49BA-BEF8-25B1E477B4BF}" srcOrd="0" destOrd="0" presId="urn:microsoft.com/office/officeart/2005/8/layout/orgChart1"/>
    <dgm:cxn modelId="{F9163D41-8C43-4DE4-9073-C32DAB86830E}" type="presParOf" srcId="{40E43ECD-7C15-49BA-BEF8-25B1E477B4BF}" destId="{66524F47-DF0E-4FEC-999D-D507D4386312}" srcOrd="0" destOrd="0" presId="urn:microsoft.com/office/officeart/2005/8/layout/orgChart1"/>
    <dgm:cxn modelId="{17ECDF1E-C0CB-45C4-93AB-98AD1345963E}" type="presParOf" srcId="{40E43ECD-7C15-49BA-BEF8-25B1E477B4BF}" destId="{68957782-9E88-4441-9D9F-BE15A52556B1}" srcOrd="1" destOrd="0" presId="urn:microsoft.com/office/officeart/2005/8/layout/orgChart1"/>
    <dgm:cxn modelId="{5498FE32-B79A-421C-8656-C515CAE061CE}" type="presParOf" srcId="{AC599008-A628-455A-8401-8B98E29A891E}" destId="{B053B31A-3DF8-4A29-8DE4-97C7DAAD766F}" srcOrd="1" destOrd="0" presId="urn:microsoft.com/office/officeart/2005/8/layout/orgChart1"/>
    <dgm:cxn modelId="{28035101-BF9A-44F3-B6B1-4DA5289A8389}" type="presParOf" srcId="{AC599008-A628-455A-8401-8B98E29A891E}" destId="{EA40A50F-FE42-45A3-9179-A9A0D8AB952C}" srcOrd="2" destOrd="0" presId="urn:microsoft.com/office/officeart/2005/8/layout/orgChart1"/>
    <dgm:cxn modelId="{383B2314-3E27-43C4-917C-1EE64608F4DA}" type="presParOf" srcId="{9A87D091-6D84-4FCD-B940-2C2FCC31931E}" destId="{82D9BAE8-3FA2-4F77-9F5E-3EC7593E340E}" srcOrd="12" destOrd="0" presId="urn:microsoft.com/office/officeart/2005/8/layout/orgChart1"/>
    <dgm:cxn modelId="{14BA1303-C8AB-4A6E-B014-AFD8C04F6EC6}" type="presParOf" srcId="{9A87D091-6D84-4FCD-B940-2C2FCC31931E}" destId="{093ECFBE-45A5-4767-A457-A5179DFD8486}" srcOrd="13" destOrd="0" presId="urn:microsoft.com/office/officeart/2005/8/layout/orgChart1"/>
    <dgm:cxn modelId="{8EA7F82F-CFFB-4893-8A77-F768D0252913}" type="presParOf" srcId="{093ECFBE-45A5-4767-A457-A5179DFD8486}" destId="{AC1B410C-207E-41F6-B6B9-C8E8247E95A8}" srcOrd="0" destOrd="0" presId="urn:microsoft.com/office/officeart/2005/8/layout/orgChart1"/>
    <dgm:cxn modelId="{477E562D-FED0-49DB-BB4B-F026D0B0BD44}" type="presParOf" srcId="{AC1B410C-207E-41F6-B6B9-C8E8247E95A8}" destId="{92908F13-995D-42D3-BB40-846BE78DAFCE}" srcOrd="0" destOrd="0" presId="urn:microsoft.com/office/officeart/2005/8/layout/orgChart1"/>
    <dgm:cxn modelId="{4A90A01E-F10C-4F1D-B39E-4F3A635F0DE8}" type="presParOf" srcId="{AC1B410C-207E-41F6-B6B9-C8E8247E95A8}" destId="{86D0897C-E1E7-4084-9681-5642A9E86F4E}" srcOrd="1" destOrd="0" presId="urn:microsoft.com/office/officeart/2005/8/layout/orgChart1"/>
    <dgm:cxn modelId="{985A36E5-55DB-4139-BDBC-05BD824606E6}" type="presParOf" srcId="{093ECFBE-45A5-4767-A457-A5179DFD8486}" destId="{E15FA4E2-BC40-4639-9EDB-E492B777F4EB}" srcOrd="1" destOrd="0" presId="urn:microsoft.com/office/officeart/2005/8/layout/orgChart1"/>
    <dgm:cxn modelId="{05CB08A8-E23A-4DAE-B3E3-20107BE363C4}" type="presParOf" srcId="{093ECFBE-45A5-4767-A457-A5179DFD8486}" destId="{E05E65F8-A157-46CA-84CA-DDC99D3819AD}" srcOrd="2" destOrd="0" presId="urn:microsoft.com/office/officeart/2005/8/layout/orgChart1"/>
    <dgm:cxn modelId="{B562BB54-432A-436F-80C9-5641F7121B69}" type="presParOf" srcId="{9DA06AA8-A695-4CEA-B692-96CB9A40FDA3}" destId="{F5A7067F-53E9-4794-A317-2E0674185034}" srcOrd="2" destOrd="0" presId="urn:microsoft.com/office/officeart/2005/8/layout/orgChart1"/>
    <dgm:cxn modelId="{C104A86D-C89F-448C-B28D-16B4647D6A7D}" type="presParOf" srcId="{527C044F-DFC2-4825-B437-402EC733AD81}" destId="{FD478379-FC00-48A6-87F1-9C4946757296}" srcOrd="4" destOrd="0" presId="urn:microsoft.com/office/officeart/2005/8/layout/orgChart1"/>
    <dgm:cxn modelId="{449DAE92-3DB9-4EE5-8A61-C6AD5FCC9371}" type="presParOf" srcId="{527C044F-DFC2-4825-B437-402EC733AD81}" destId="{C4CECAE4-B166-49DD-8141-C62B6B8DE58A}" srcOrd="5" destOrd="0" presId="urn:microsoft.com/office/officeart/2005/8/layout/orgChart1"/>
    <dgm:cxn modelId="{DE768F1E-3230-4D3F-BBC8-409E0B337CDB}" type="presParOf" srcId="{C4CECAE4-B166-49DD-8141-C62B6B8DE58A}" destId="{1DDAEABE-6B77-474D-B676-430328F9E778}" srcOrd="0" destOrd="0" presId="urn:microsoft.com/office/officeart/2005/8/layout/orgChart1"/>
    <dgm:cxn modelId="{9D7FF1BD-90D8-4BE7-8744-7656FFD5319E}" type="presParOf" srcId="{1DDAEABE-6B77-474D-B676-430328F9E778}" destId="{8DECC955-B881-44E6-80D4-EEAE64833E17}" srcOrd="0" destOrd="0" presId="urn:microsoft.com/office/officeart/2005/8/layout/orgChart1"/>
    <dgm:cxn modelId="{8B6B4279-1E45-4863-AE15-A4B377CF8B58}" type="presParOf" srcId="{1DDAEABE-6B77-474D-B676-430328F9E778}" destId="{149E6AF6-B5F8-4F63-8DAD-9F0D842E3C09}" srcOrd="1" destOrd="0" presId="urn:microsoft.com/office/officeart/2005/8/layout/orgChart1"/>
    <dgm:cxn modelId="{AB18421D-98A4-47A9-B93F-239E7FD7ADAF}" type="presParOf" srcId="{C4CECAE4-B166-49DD-8141-C62B6B8DE58A}" destId="{7B479C6D-612B-4AF7-96B4-4F8AC2627ED2}" srcOrd="1" destOrd="0" presId="urn:microsoft.com/office/officeart/2005/8/layout/orgChart1"/>
    <dgm:cxn modelId="{7E6A5953-DBFB-4D52-999A-20357078ECD7}" type="presParOf" srcId="{7B479C6D-612B-4AF7-96B4-4F8AC2627ED2}" destId="{F8C071A8-1CE0-4177-8E66-74F5998C9447}" srcOrd="0" destOrd="0" presId="urn:microsoft.com/office/officeart/2005/8/layout/orgChart1"/>
    <dgm:cxn modelId="{E6118C6E-0D43-47E9-AED2-2EC5E355DCAC}" type="presParOf" srcId="{7B479C6D-612B-4AF7-96B4-4F8AC2627ED2}" destId="{DB493C8B-01CA-47F2-AFF3-56550E348F1E}" srcOrd="1" destOrd="0" presId="urn:microsoft.com/office/officeart/2005/8/layout/orgChart1"/>
    <dgm:cxn modelId="{64C24331-776E-4173-A71D-F1E5C330FE5A}" type="presParOf" srcId="{DB493C8B-01CA-47F2-AFF3-56550E348F1E}" destId="{CCEC2FC9-A071-4641-9EDD-CF18B882AE02}" srcOrd="0" destOrd="0" presId="urn:microsoft.com/office/officeart/2005/8/layout/orgChart1"/>
    <dgm:cxn modelId="{7FC9802A-4970-4BC8-857C-B27BE5241E1C}" type="presParOf" srcId="{CCEC2FC9-A071-4641-9EDD-CF18B882AE02}" destId="{881E683D-1D3D-4E44-8D25-478F9C424A97}" srcOrd="0" destOrd="0" presId="urn:microsoft.com/office/officeart/2005/8/layout/orgChart1"/>
    <dgm:cxn modelId="{9BB40550-E110-4DF6-A590-812CA8656FB5}" type="presParOf" srcId="{CCEC2FC9-A071-4641-9EDD-CF18B882AE02}" destId="{4B46C225-437F-4D36-A7FF-5A173E78DFCC}" srcOrd="1" destOrd="0" presId="urn:microsoft.com/office/officeart/2005/8/layout/orgChart1"/>
    <dgm:cxn modelId="{0D0F63FB-97AE-48B2-8FF6-2CB5D4F9C061}" type="presParOf" srcId="{DB493C8B-01CA-47F2-AFF3-56550E348F1E}" destId="{D89377AF-D099-46BD-B453-17998C73C52A}" srcOrd="1" destOrd="0" presId="urn:microsoft.com/office/officeart/2005/8/layout/orgChart1"/>
    <dgm:cxn modelId="{F6F2E249-1FFC-4F0E-92B7-D49B680194F2}" type="presParOf" srcId="{DB493C8B-01CA-47F2-AFF3-56550E348F1E}" destId="{7180D8D3-AAC2-4111-AC02-B31696D0D7DC}" srcOrd="2" destOrd="0" presId="urn:microsoft.com/office/officeart/2005/8/layout/orgChart1"/>
    <dgm:cxn modelId="{EAF07347-3DE1-4C72-B2A3-14DB86740388}" type="presParOf" srcId="{7B479C6D-612B-4AF7-96B4-4F8AC2627ED2}" destId="{486C4E35-1BEB-4CAB-8D79-DC2278F2B9AE}" srcOrd="2" destOrd="0" presId="urn:microsoft.com/office/officeart/2005/8/layout/orgChart1"/>
    <dgm:cxn modelId="{CA089512-C728-4215-B3D1-6F80210C1C94}" type="presParOf" srcId="{7B479C6D-612B-4AF7-96B4-4F8AC2627ED2}" destId="{8BC900B3-78C9-4596-B176-31B9707ADE61}" srcOrd="3" destOrd="0" presId="urn:microsoft.com/office/officeart/2005/8/layout/orgChart1"/>
    <dgm:cxn modelId="{96BA13F9-F52A-4850-9749-4B8F68E2EB99}" type="presParOf" srcId="{8BC900B3-78C9-4596-B176-31B9707ADE61}" destId="{97E414B2-8C30-45F3-B8FA-E85D96231583}" srcOrd="0" destOrd="0" presId="urn:microsoft.com/office/officeart/2005/8/layout/orgChart1"/>
    <dgm:cxn modelId="{AFEC6527-0EDB-4725-A8A7-C5C849FEA622}" type="presParOf" srcId="{97E414B2-8C30-45F3-B8FA-E85D96231583}" destId="{91380212-C059-41B3-8C8B-303F28D2DAE8}" srcOrd="0" destOrd="0" presId="urn:microsoft.com/office/officeart/2005/8/layout/orgChart1"/>
    <dgm:cxn modelId="{A7B72866-BA5A-48ED-A2BF-83F39AE37AD7}" type="presParOf" srcId="{97E414B2-8C30-45F3-B8FA-E85D96231583}" destId="{6D21CDB6-D4D6-4FD0-AB11-02B45A2F81DB}" srcOrd="1" destOrd="0" presId="urn:microsoft.com/office/officeart/2005/8/layout/orgChart1"/>
    <dgm:cxn modelId="{4979D7BD-F1E8-431F-B61B-FB37FF25E2A8}" type="presParOf" srcId="{8BC900B3-78C9-4596-B176-31B9707ADE61}" destId="{9987DB2D-3DF3-4130-B664-A91CF57B4ED4}" srcOrd="1" destOrd="0" presId="urn:microsoft.com/office/officeart/2005/8/layout/orgChart1"/>
    <dgm:cxn modelId="{274A7247-93B7-440B-85DD-25EA38E3B927}" type="presParOf" srcId="{8BC900B3-78C9-4596-B176-31B9707ADE61}" destId="{494FD3E4-841A-4C4F-A076-7496C2F49618}" srcOrd="2" destOrd="0" presId="urn:microsoft.com/office/officeart/2005/8/layout/orgChart1"/>
    <dgm:cxn modelId="{C903AB2C-B74A-4132-905F-9730D9F94D00}" type="presParOf" srcId="{C4CECAE4-B166-49DD-8141-C62B6B8DE58A}" destId="{5FC69DD6-1E6C-4C36-B038-AC5D03C92A3F}" srcOrd="2" destOrd="0" presId="urn:microsoft.com/office/officeart/2005/8/layout/orgChart1"/>
    <dgm:cxn modelId="{B6428EB8-D5EE-470E-989E-B38B0009FE0B}" type="presParOf" srcId="{527C044F-DFC2-4825-B437-402EC733AD81}" destId="{10D4CBDF-B3A1-41B5-874E-32A85A329CF5}" srcOrd="6" destOrd="0" presId="urn:microsoft.com/office/officeart/2005/8/layout/orgChart1"/>
    <dgm:cxn modelId="{5362DE05-8744-4D72-B7CF-3EBB94E11E9C}" type="presParOf" srcId="{527C044F-DFC2-4825-B437-402EC733AD81}" destId="{12CFCB69-2FC8-4AE5-BD3F-5742FAA063F5}" srcOrd="7" destOrd="0" presId="urn:microsoft.com/office/officeart/2005/8/layout/orgChart1"/>
    <dgm:cxn modelId="{A7FC76E1-153E-4052-A220-CE45B8168598}" type="presParOf" srcId="{12CFCB69-2FC8-4AE5-BD3F-5742FAA063F5}" destId="{2FD6470D-A6D5-4556-A1FD-C4178C3593B2}" srcOrd="0" destOrd="0" presId="urn:microsoft.com/office/officeart/2005/8/layout/orgChart1"/>
    <dgm:cxn modelId="{18B878CE-8581-420F-827B-2EC75F0DA49F}" type="presParOf" srcId="{2FD6470D-A6D5-4556-A1FD-C4178C3593B2}" destId="{42FCA253-E15B-4FBB-A869-25078F12C5C7}" srcOrd="0" destOrd="0" presId="urn:microsoft.com/office/officeart/2005/8/layout/orgChart1"/>
    <dgm:cxn modelId="{DAD64DA1-A9D6-4E8D-8191-6E315D9EC920}" type="presParOf" srcId="{2FD6470D-A6D5-4556-A1FD-C4178C3593B2}" destId="{4B6DDB6B-BF38-4CBE-B491-B5C2B9FD8EC7}" srcOrd="1" destOrd="0" presId="urn:microsoft.com/office/officeart/2005/8/layout/orgChart1"/>
    <dgm:cxn modelId="{1DA2057F-88BB-49C5-9C65-382234834F14}" type="presParOf" srcId="{12CFCB69-2FC8-4AE5-BD3F-5742FAA063F5}" destId="{D4C66556-3B45-47D1-A1E6-DF048BD03DB4}" srcOrd="1" destOrd="0" presId="urn:microsoft.com/office/officeart/2005/8/layout/orgChart1"/>
    <dgm:cxn modelId="{D2CF2B47-A376-4D17-B1F9-0CA3E3A1D234}" type="presParOf" srcId="{D4C66556-3B45-47D1-A1E6-DF048BD03DB4}" destId="{68E34FA1-FE16-40F8-81F8-0F61E00D2969}" srcOrd="0" destOrd="0" presId="urn:microsoft.com/office/officeart/2005/8/layout/orgChart1"/>
    <dgm:cxn modelId="{45A8537C-0ECE-4641-8F64-EC8C2A9095AC}" type="presParOf" srcId="{D4C66556-3B45-47D1-A1E6-DF048BD03DB4}" destId="{40186E87-C490-44CE-BFBA-2D06C69E8DDB}" srcOrd="1" destOrd="0" presId="urn:microsoft.com/office/officeart/2005/8/layout/orgChart1"/>
    <dgm:cxn modelId="{06E390DE-2367-4C28-BC8F-EDE844E0A155}" type="presParOf" srcId="{40186E87-C490-44CE-BFBA-2D06C69E8DDB}" destId="{9E7F422C-8395-47BB-B9F5-D6BE1DFFD5A9}" srcOrd="0" destOrd="0" presId="urn:microsoft.com/office/officeart/2005/8/layout/orgChart1"/>
    <dgm:cxn modelId="{FB0D3CA5-C251-4952-B0B3-D03ED9B39E79}" type="presParOf" srcId="{9E7F422C-8395-47BB-B9F5-D6BE1DFFD5A9}" destId="{CB3F5725-26D9-4419-8FF3-B20A5AF99A07}" srcOrd="0" destOrd="0" presId="urn:microsoft.com/office/officeart/2005/8/layout/orgChart1"/>
    <dgm:cxn modelId="{A178E65E-6B7C-4624-96C9-234A9187F048}" type="presParOf" srcId="{9E7F422C-8395-47BB-B9F5-D6BE1DFFD5A9}" destId="{286291EF-DB4F-4EBA-8405-C7B24BA2D52A}" srcOrd="1" destOrd="0" presId="urn:microsoft.com/office/officeart/2005/8/layout/orgChart1"/>
    <dgm:cxn modelId="{8A5BBA33-A6F2-4CF8-A11E-2A309713DA51}" type="presParOf" srcId="{40186E87-C490-44CE-BFBA-2D06C69E8DDB}" destId="{A1E7CB74-9A5E-4247-B133-3E8B18F71CF2}" srcOrd="1" destOrd="0" presId="urn:microsoft.com/office/officeart/2005/8/layout/orgChart1"/>
    <dgm:cxn modelId="{A353E4BD-88A7-4B7B-8295-5A3E0FD00269}" type="presParOf" srcId="{40186E87-C490-44CE-BFBA-2D06C69E8DDB}" destId="{AF5F2588-5386-4775-9B42-593A34FEEE6F}" srcOrd="2" destOrd="0" presId="urn:microsoft.com/office/officeart/2005/8/layout/orgChart1"/>
    <dgm:cxn modelId="{03F9DBAD-286A-4A79-8CC1-900911129CC7}" type="presParOf" srcId="{D4C66556-3B45-47D1-A1E6-DF048BD03DB4}" destId="{7AA9025A-3721-44E7-9596-CAE82306A333}" srcOrd="2" destOrd="0" presId="urn:microsoft.com/office/officeart/2005/8/layout/orgChart1"/>
    <dgm:cxn modelId="{0E8CE69E-1E29-41B9-AC5B-7789FFD533A3}" type="presParOf" srcId="{D4C66556-3B45-47D1-A1E6-DF048BD03DB4}" destId="{9D9C8708-8543-4D8D-8ADF-82E6C6D51CD9}" srcOrd="3" destOrd="0" presId="urn:microsoft.com/office/officeart/2005/8/layout/orgChart1"/>
    <dgm:cxn modelId="{6D3F1BF8-4381-4A7C-8F3D-A2BDB93774FF}" type="presParOf" srcId="{9D9C8708-8543-4D8D-8ADF-82E6C6D51CD9}" destId="{D990A15C-BFAE-4D41-980F-9E161FD0D908}" srcOrd="0" destOrd="0" presId="urn:microsoft.com/office/officeart/2005/8/layout/orgChart1"/>
    <dgm:cxn modelId="{6B8652F0-64D7-40BC-AAE6-FA719CF32A11}" type="presParOf" srcId="{D990A15C-BFAE-4D41-980F-9E161FD0D908}" destId="{5E8D049E-61D3-445B-930E-6A8CAF73AC85}" srcOrd="0" destOrd="0" presId="urn:microsoft.com/office/officeart/2005/8/layout/orgChart1"/>
    <dgm:cxn modelId="{36D50D5C-6405-43B9-8707-71FB211894EA}" type="presParOf" srcId="{D990A15C-BFAE-4D41-980F-9E161FD0D908}" destId="{8FA39FEB-BDFC-4280-95A3-AE6CD4D3AFBF}" srcOrd="1" destOrd="0" presId="urn:microsoft.com/office/officeart/2005/8/layout/orgChart1"/>
    <dgm:cxn modelId="{18BFDA0C-4EAC-4BBA-B118-119B3E1642E9}" type="presParOf" srcId="{9D9C8708-8543-4D8D-8ADF-82E6C6D51CD9}" destId="{5121BB74-233A-4FF3-8B4F-3AC5848A2C86}" srcOrd="1" destOrd="0" presId="urn:microsoft.com/office/officeart/2005/8/layout/orgChart1"/>
    <dgm:cxn modelId="{3A5E2E07-5938-4223-B068-B366D86E12D7}" type="presParOf" srcId="{9D9C8708-8543-4D8D-8ADF-82E6C6D51CD9}" destId="{E0843943-8034-4E7D-BAFF-080776694AFF}" srcOrd="2" destOrd="0" presId="urn:microsoft.com/office/officeart/2005/8/layout/orgChart1"/>
    <dgm:cxn modelId="{8690E867-AB05-4584-96ED-209E6563274B}" type="presParOf" srcId="{12CFCB69-2FC8-4AE5-BD3F-5742FAA063F5}" destId="{B2A9E81C-0CBF-48F6-ADBC-CCD4C581519D}" srcOrd="2" destOrd="0" presId="urn:microsoft.com/office/officeart/2005/8/layout/orgChart1"/>
    <dgm:cxn modelId="{FCBF14A0-88FF-4E91-B9E5-B2BDED99C713}" type="presParOf" srcId="{527C044F-DFC2-4825-B437-402EC733AD81}" destId="{062B35F7-628F-47DD-A001-9CB35B13E0B1}" srcOrd="8" destOrd="0" presId="urn:microsoft.com/office/officeart/2005/8/layout/orgChart1"/>
    <dgm:cxn modelId="{25A1A5EC-30AB-4653-9AB8-2DBB345B198D}" type="presParOf" srcId="{527C044F-DFC2-4825-B437-402EC733AD81}" destId="{A6393019-04E7-4F7B-9ECE-698773A003D1}" srcOrd="9" destOrd="0" presId="urn:microsoft.com/office/officeart/2005/8/layout/orgChart1"/>
    <dgm:cxn modelId="{5CB1A63E-EE4E-4A4C-B542-8D0D7D1E9A53}" type="presParOf" srcId="{A6393019-04E7-4F7B-9ECE-698773A003D1}" destId="{0A00C4F7-47F8-4388-99DE-527DFF1D416A}" srcOrd="0" destOrd="0" presId="urn:microsoft.com/office/officeart/2005/8/layout/orgChart1"/>
    <dgm:cxn modelId="{9B0C2A71-3F2E-46F7-AFBA-50961AEA5CD8}" type="presParOf" srcId="{0A00C4F7-47F8-4388-99DE-527DFF1D416A}" destId="{44C336EB-B9B2-4926-8634-535DAFA32487}" srcOrd="0" destOrd="0" presId="urn:microsoft.com/office/officeart/2005/8/layout/orgChart1"/>
    <dgm:cxn modelId="{E63BB888-F211-4E29-8407-C2AEC2389C88}" type="presParOf" srcId="{0A00C4F7-47F8-4388-99DE-527DFF1D416A}" destId="{A0159703-17D5-47AE-BCEF-BC2D8F65F7BF}" srcOrd="1" destOrd="0" presId="urn:microsoft.com/office/officeart/2005/8/layout/orgChart1"/>
    <dgm:cxn modelId="{50F10675-30DB-47BF-920A-F38DC08349F3}" type="presParOf" srcId="{A6393019-04E7-4F7B-9ECE-698773A003D1}" destId="{AC96E9C9-EE6C-4583-A02E-95ED24FA7522}" srcOrd="1" destOrd="0" presId="urn:microsoft.com/office/officeart/2005/8/layout/orgChart1"/>
    <dgm:cxn modelId="{A0A9397B-51CF-4B22-BFE9-891826A756E1}" type="presParOf" srcId="{AC96E9C9-EE6C-4583-A02E-95ED24FA7522}" destId="{5646E777-76AD-4B9C-835C-8287368E32AE}" srcOrd="0" destOrd="0" presId="urn:microsoft.com/office/officeart/2005/8/layout/orgChart1"/>
    <dgm:cxn modelId="{7944F4E3-B1D5-437A-BEBC-D4FF0FF69AEA}" type="presParOf" srcId="{AC96E9C9-EE6C-4583-A02E-95ED24FA7522}" destId="{73346C21-4F54-4690-9539-F28B3FF82271}" srcOrd="1" destOrd="0" presId="urn:microsoft.com/office/officeart/2005/8/layout/orgChart1"/>
    <dgm:cxn modelId="{2DEDE6C1-64C1-452C-9160-2FF910391E50}" type="presParOf" srcId="{73346C21-4F54-4690-9539-F28B3FF82271}" destId="{31BE1A32-B491-4DC9-869D-F110437DBD66}" srcOrd="0" destOrd="0" presId="urn:microsoft.com/office/officeart/2005/8/layout/orgChart1"/>
    <dgm:cxn modelId="{ADFABAC4-EEE1-4787-824D-0B6F4BBFA66A}" type="presParOf" srcId="{31BE1A32-B491-4DC9-869D-F110437DBD66}" destId="{80666677-30EF-4707-A2A6-2FD6B133D87A}" srcOrd="0" destOrd="0" presId="urn:microsoft.com/office/officeart/2005/8/layout/orgChart1"/>
    <dgm:cxn modelId="{4D11D82F-2989-42A1-9BC0-41811F48E87C}" type="presParOf" srcId="{31BE1A32-B491-4DC9-869D-F110437DBD66}" destId="{0E690765-429D-491F-A079-E4CC590C90BB}" srcOrd="1" destOrd="0" presId="urn:microsoft.com/office/officeart/2005/8/layout/orgChart1"/>
    <dgm:cxn modelId="{378ADD08-03EC-407A-A02B-83F1E49F84F9}" type="presParOf" srcId="{73346C21-4F54-4690-9539-F28B3FF82271}" destId="{CC892FCF-8969-4286-811B-E02A88898EFD}" srcOrd="1" destOrd="0" presId="urn:microsoft.com/office/officeart/2005/8/layout/orgChart1"/>
    <dgm:cxn modelId="{713BCC7B-0CF1-4353-BF62-0A8A3614B907}" type="presParOf" srcId="{73346C21-4F54-4690-9539-F28B3FF82271}" destId="{5F9A1AA5-9919-4907-B817-D6CD82B89A13}" srcOrd="2" destOrd="0" presId="urn:microsoft.com/office/officeart/2005/8/layout/orgChart1"/>
    <dgm:cxn modelId="{DB12F868-EC7F-4F2F-A0C5-6312EF53EA31}" type="presParOf" srcId="{AC96E9C9-EE6C-4583-A02E-95ED24FA7522}" destId="{4352F686-739B-47BB-9FD2-1A99D593322E}" srcOrd="2" destOrd="0" presId="urn:microsoft.com/office/officeart/2005/8/layout/orgChart1"/>
    <dgm:cxn modelId="{F4A06712-7B99-4858-B220-DFC3F5E297E6}" type="presParOf" srcId="{AC96E9C9-EE6C-4583-A02E-95ED24FA7522}" destId="{6B694687-20E7-458B-8E11-21D0E8E8A1CE}" srcOrd="3" destOrd="0" presId="urn:microsoft.com/office/officeart/2005/8/layout/orgChart1"/>
    <dgm:cxn modelId="{57D2EB92-5ACA-408A-958E-DBF4334375A6}" type="presParOf" srcId="{6B694687-20E7-458B-8E11-21D0E8E8A1CE}" destId="{E186BC06-8924-4FDB-B7E6-F82380C712DB}" srcOrd="0" destOrd="0" presId="urn:microsoft.com/office/officeart/2005/8/layout/orgChart1"/>
    <dgm:cxn modelId="{1D2D5306-E792-46B9-A27A-1ED3641B0004}" type="presParOf" srcId="{E186BC06-8924-4FDB-B7E6-F82380C712DB}" destId="{3A06B37F-4DEB-4F8B-8DC9-14A5279BEDBF}" srcOrd="0" destOrd="0" presId="urn:microsoft.com/office/officeart/2005/8/layout/orgChart1"/>
    <dgm:cxn modelId="{5EDB8753-18C8-4A15-B0E7-8C064BD3FD04}" type="presParOf" srcId="{E186BC06-8924-4FDB-B7E6-F82380C712DB}" destId="{5AA7E961-C9AB-425D-9DC3-942BD336801D}" srcOrd="1" destOrd="0" presId="urn:microsoft.com/office/officeart/2005/8/layout/orgChart1"/>
    <dgm:cxn modelId="{AFC3509B-4071-4C72-9493-527F9A840B84}" type="presParOf" srcId="{6B694687-20E7-458B-8E11-21D0E8E8A1CE}" destId="{D816EBAE-3BBC-406D-8FA9-214B4453155F}" srcOrd="1" destOrd="0" presId="urn:microsoft.com/office/officeart/2005/8/layout/orgChart1"/>
    <dgm:cxn modelId="{E26E4814-2C8D-4429-A105-0E7B85D6FEB9}" type="presParOf" srcId="{6B694687-20E7-458B-8E11-21D0E8E8A1CE}" destId="{88BF4F9D-8854-4FF7-870F-3DBF20736F02}" srcOrd="2" destOrd="0" presId="urn:microsoft.com/office/officeart/2005/8/layout/orgChart1"/>
    <dgm:cxn modelId="{1EC6C6BC-0A6E-4E00-9D65-5CC79FB81A8B}" type="presParOf" srcId="{AC96E9C9-EE6C-4583-A02E-95ED24FA7522}" destId="{D9F68A75-33F2-4790-B02C-B439E5120135}" srcOrd="4" destOrd="0" presId="urn:microsoft.com/office/officeart/2005/8/layout/orgChart1"/>
    <dgm:cxn modelId="{06BA18EC-A14F-4448-AEC1-6331108BA2EC}" type="presParOf" srcId="{AC96E9C9-EE6C-4583-A02E-95ED24FA7522}" destId="{03799E16-01F5-4170-9EFD-40AEA8039AB3}" srcOrd="5" destOrd="0" presId="urn:microsoft.com/office/officeart/2005/8/layout/orgChart1"/>
    <dgm:cxn modelId="{0F6267D6-65E6-481D-B7DA-16412855A326}" type="presParOf" srcId="{03799E16-01F5-4170-9EFD-40AEA8039AB3}" destId="{A44920B1-80AE-4952-A9CD-96C22E1D6EB1}" srcOrd="0" destOrd="0" presId="urn:microsoft.com/office/officeart/2005/8/layout/orgChart1"/>
    <dgm:cxn modelId="{E4AEC0BF-4DD2-4465-9371-47A2A2763984}" type="presParOf" srcId="{A44920B1-80AE-4952-A9CD-96C22E1D6EB1}" destId="{EC7F81AC-1A80-45B0-913D-E4B1A8D269C8}" srcOrd="0" destOrd="0" presId="urn:microsoft.com/office/officeart/2005/8/layout/orgChart1"/>
    <dgm:cxn modelId="{5D136E77-2B5A-4457-A9BB-8EB37FFB54F0}" type="presParOf" srcId="{A44920B1-80AE-4952-A9CD-96C22E1D6EB1}" destId="{B9CF43A7-9149-4468-8E8B-30D6B3F21121}" srcOrd="1" destOrd="0" presId="urn:microsoft.com/office/officeart/2005/8/layout/orgChart1"/>
    <dgm:cxn modelId="{1AE5AB70-BC98-4CE0-897C-10558F3C2EDD}" type="presParOf" srcId="{03799E16-01F5-4170-9EFD-40AEA8039AB3}" destId="{C4443249-ED67-4EAC-B917-F6E8C545B586}" srcOrd="1" destOrd="0" presId="urn:microsoft.com/office/officeart/2005/8/layout/orgChart1"/>
    <dgm:cxn modelId="{F53E9E42-1B8C-46AC-A626-DCAC6EFD2831}" type="presParOf" srcId="{03799E16-01F5-4170-9EFD-40AEA8039AB3}" destId="{F681E1E4-D088-4501-A83B-3F1B3D23A729}" srcOrd="2" destOrd="0" presId="urn:microsoft.com/office/officeart/2005/8/layout/orgChart1"/>
    <dgm:cxn modelId="{BB6C0E8B-0F9F-44D2-80F0-AB442A1907F6}" type="presParOf" srcId="{A6393019-04E7-4F7B-9ECE-698773A003D1}" destId="{31FB33AF-A54E-447D-ADDC-F8CF9D248293}" srcOrd="2" destOrd="0" presId="urn:microsoft.com/office/officeart/2005/8/layout/orgChart1"/>
    <dgm:cxn modelId="{3DA9BE0B-7B65-4AE2-9088-33EEC2E89426}" type="presParOf" srcId="{79D68768-5BB0-4069-9C36-1ED31E43C7E5}" destId="{73E788C8-8718-4302-957E-C60DD52AF271}" srcOrd="2" destOrd="0" presId="urn:microsoft.com/office/officeart/2005/8/layout/orgChart1"/>
    <dgm:cxn modelId="{53DE81C3-1FFF-47FC-9DEC-A72CB4C82009}" type="presParOf" srcId="{73E788C8-8718-4302-957E-C60DD52AF271}" destId="{7BE95A64-A9D8-4B7E-9145-392915577420}" srcOrd="0" destOrd="0" presId="urn:microsoft.com/office/officeart/2005/8/layout/orgChart1"/>
    <dgm:cxn modelId="{8490F8A4-1A26-43EB-AE9B-18637F29443C}" type="presParOf" srcId="{73E788C8-8718-4302-957E-C60DD52AF271}" destId="{8F64F3F9-C1B2-40AF-A868-1E048FCC1116}" srcOrd="1" destOrd="0" presId="urn:microsoft.com/office/officeart/2005/8/layout/orgChart1"/>
    <dgm:cxn modelId="{D635E853-2865-42C4-8585-CD1524E8434A}" type="presParOf" srcId="{8F64F3F9-C1B2-40AF-A868-1E048FCC1116}" destId="{C49C6EF9-2330-409B-B65F-0B6FCF91EB64}" srcOrd="0" destOrd="0" presId="urn:microsoft.com/office/officeart/2005/8/layout/orgChart1"/>
    <dgm:cxn modelId="{BEA1A046-537C-4920-BF19-0D2265FAAE86}" type="presParOf" srcId="{C49C6EF9-2330-409B-B65F-0B6FCF91EB64}" destId="{17CB3756-CE3C-4954-B2C4-725879CDE432}" srcOrd="0" destOrd="0" presId="urn:microsoft.com/office/officeart/2005/8/layout/orgChart1"/>
    <dgm:cxn modelId="{5EDCAD72-ABE1-4C76-AFCD-DB502E6E609B}" type="presParOf" srcId="{C49C6EF9-2330-409B-B65F-0B6FCF91EB64}" destId="{304E2F0E-4845-4D5D-8FC9-6B341D631582}" srcOrd="1" destOrd="0" presId="urn:microsoft.com/office/officeart/2005/8/layout/orgChart1"/>
    <dgm:cxn modelId="{3970F6CC-1217-45F5-AFB6-73E37AE8E1C8}" type="presParOf" srcId="{8F64F3F9-C1B2-40AF-A868-1E048FCC1116}" destId="{5F3C9405-1799-488F-B1C6-B51A216D18E5}" srcOrd="1" destOrd="0" presId="urn:microsoft.com/office/officeart/2005/8/layout/orgChart1"/>
    <dgm:cxn modelId="{906ED666-2416-4CF0-80EE-456F57328079}" type="presParOf" srcId="{8F64F3F9-C1B2-40AF-A868-1E048FCC1116}" destId="{19E34A2D-C455-4976-948F-285EE1904182}" srcOrd="2" destOrd="0" presId="urn:microsoft.com/office/officeart/2005/8/layout/orgChart1"/>
    <dgm:cxn modelId="{C47E3CBF-194E-49F7-9DAD-B77767B9C927}" type="presParOf" srcId="{73E788C8-8718-4302-957E-C60DD52AF271}" destId="{EF54BB25-C957-4F8F-ADE5-96B2ABEE9B48}" srcOrd="2" destOrd="0" presId="urn:microsoft.com/office/officeart/2005/8/layout/orgChart1"/>
    <dgm:cxn modelId="{4A2E4503-8EB0-4C34-93F8-1EED812B197F}" type="presParOf" srcId="{73E788C8-8718-4302-957E-C60DD52AF271}" destId="{750F627C-CA99-4129-A731-715187F3E1C3}" srcOrd="3" destOrd="0" presId="urn:microsoft.com/office/officeart/2005/8/layout/orgChart1"/>
    <dgm:cxn modelId="{D827B47D-90D1-42BD-A932-AE59306FC064}" type="presParOf" srcId="{750F627C-CA99-4129-A731-715187F3E1C3}" destId="{79F039AE-0EDE-4E4B-9B99-105CFE1D270C}" srcOrd="0" destOrd="0" presId="urn:microsoft.com/office/officeart/2005/8/layout/orgChart1"/>
    <dgm:cxn modelId="{B2CABC67-2EAF-4161-9DFF-B357A8A217DD}" type="presParOf" srcId="{79F039AE-0EDE-4E4B-9B99-105CFE1D270C}" destId="{FE85BB59-C5AE-453F-A219-28BFAF668E5B}" srcOrd="0" destOrd="0" presId="urn:microsoft.com/office/officeart/2005/8/layout/orgChart1"/>
    <dgm:cxn modelId="{65023519-42C9-49CA-B865-EE1F6F215073}" type="presParOf" srcId="{79F039AE-0EDE-4E4B-9B99-105CFE1D270C}" destId="{55985C64-6392-4542-9E4F-DE2E33749363}" srcOrd="1" destOrd="0" presId="urn:microsoft.com/office/officeart/2005/8/layout/orgChart1"/>
    <dgm:cxn modelId="{F3AAD4AC-9644-498A-9926-CC41949C6E05}" type="presParOf" srcId="{750F627C-CA99-4129-A731-715187F3E1C3}" destId="{E1F3DBB4-4AB2-416F-BFA1-5658A82DA271}" srcOrd="1" destOrd="0" presId="urn:microsoft.com/office/officeart/2005/8/layout/orgChart1"/>
    <dgm:cxn modelId="{46548C77-0E3B-4292-9B6A-34F6F0B97E4C}" type="presParOf" srcId="{750F627C-CA99-4129-A731-715187F3E1C3}" destId="{D047D973-7194-4F85-B093-534B5D8365BA}" srcOrd="2" destOrd="0" presId="urn:microsoft.com/office/officeart/2005/8/layout/orgChart1"/>
    <dgm:cxn modelId="{1C18B5AA-784B-479A-A977-ED0E5AD85721}" type="presParOf" srcId="{73E788C8-8718-4302-957E-C60DD52AF271}" destId="{579EC9F1-8193-4010-85BB-1CF51C125841}" srcOrd="4" destOrd="0" presId="urn:microsoft.com/office/officeart/2005/8/layout/orgChart1"/>
    <dgm:cxn modelId="{2DDC36A0-37AB-45AA-85E0-990A9C2C010F}" type="presParOf" srcId="{73E788C8-8718-4302-957E-C60DD52AF271}" destId="{0CEB8BB5-20D1-4A13-9B1E-8A4DD3CFF772}" srcOrd="5" destOrd="0" presId="urn:microsoft.com/office/officeart/2005/8/layout/orgChart1"/>
    <dgm:cxn modelId="{89D0DF67-4131-4650-B5BD-CD81EE6DB7B3}" type="presParOf" srcId="{0CEB8BB5-20D1-4A13-9B1E-8A4DD3CFF772}" destId="{4D7BFC71-27CA-4AB1-A037-B3724CE40C5B}" srcOrd="0" destOrd="0" presId="urn:microsoft.com/office/officeart/2005/8/layout/orgChart1"/>
    <dgm:cxn modelId="{B105357B-6F11-43E6-AA71-035C7EA2A1D1}" type="presParOf" srcId="{4D7BFC71-27CA-4AB1-A037-B3724CE40C5B}" destId="{45A89D86-9B95-44A6-BB3C-65EFA7030D2C}" srcOrd="0" destOrd="0" presId="urn:microsoft.com/office/officeart/2005/8/layout/orgChart1"/>
    <dgm:cxn modelId="{08797585-1CD4-4BA5-92E8-B507EC15A0FD}" type="presParOf" srcId="{4D7BFC71-27CA-4AB1-A037-B3724CE40C5B}" destId="{1F43D311-2C66-405F-A7BF-B0F5E2F29CE8}" srcOrd="1" destOrd="0" presId="urn:microsoft.com/office/officeart/2005/8/layout/orgChart1"/>
    <dgm:cxn modelId="{AB65F89B-44E7-44D4-B0DB-100101385F4F}" type="presParOf" srcId="{0CEB8BB5-20D1-4A13-9B1E-8A4DD3CFF772}" destId="{6324E07F-28E1-4B61-912B-11567964CBC5}" srcOrd="1" destOrd="0" presId="urn:microsoft.com/office/officeart/2005/8/layout/orgChart1"/>
    <dgm:cxn modelId="{CEC15586-6D56-41E9-9C2B-F6AD3AFEF755}" type="presParOf" srcId="{0CEB8BB5-20D1-4A13-9B1E-8A4DD3CFF772}" destId="{E5ED3672-185F-4AF5-AA86-2EE589392178}" srcOrd="2" destOrd="0" presId="urn:microsoft.com/office/officeart/2005/8/layout/orgChart1"/>
    <dgm:cxn modelId="{2BCA5202-FF63-4EA0-ABCA-F4DC5392D4CA}" type="presParOf" srcId="{73E788C8-8718-4302-957E-C60DD52AF271}" destId="{233333A9-E64B-4B2F-9D77-86166962B3AB}" srcOrd="6" destOrd="0" presId="urn:microsoft.com/office/officeart/2005/8/layout/orgChart1"/>
    <dgm:cxn modelId="{5A22FE95-A0A2-4298-8E44-7F53B86A9D63}" type="presParOf" srcId="{73E788C8-8718-4302-957E-C60DD52AF271}" destId="{964ECBAB-E456-47C6-8639-E946C5192528}" srcOrd="7" destOrd="0" presId="urn:microsoft.com/office/officeart/2005/8/layout/orgChart1"/>
    <dgm:cxn modelId="{FA054FD8-8883-4D01-8782-E48C35D6C6DA}" type="presParOf" srcId="{964ECBAB-E456-47C6-8639-E946C5192528}" destId="{DE0B6E0B-FD03-4186-A358-FB591C793B5A}" srcOrd="0" destOrd="0" presId="urn:microsoft.com/office/officeart/2005/8/layout/orgChart1"/>
    <dgm:cxn modelId="{4E377DE0-AECA-47BA-BAEA-5510ADE21E4E}" type="presParOf" srcId="{DE0B6E0B-FD03-4186-A358-FB591C793B5A}" destId="{5F838210-7C2B-4935-9974-B88BE5D93400}" srcOrd="0" destOrd="0" presId="urn:microsoft.com/office/officeart/2005/8/layout/orgChart1"/>
    <dgm:cxn modelId="{135FB1C7-5B7A-4DF1-A5B2-35A56753F809}" type="presParOf" srcId="{DE0B6E0B-FD03-4186-A358-FB591C793B5A}" destId="{28BE50A1-941A-49CB-9219-FE71A720D259}" srcOrd="1" destOrd="0" presId="urn:microsoft.com/office/officeart/2005/8/layout/orgChart1"/>
    <dgm:cxn modelId="{A4A361F4-7EF7-4E5D-A163-FE87846EF25E}" type="presParOf" srcId="{964ECBAB-E456-47C6-8639-E946C5192528}" destId="{2FF4BA8C-400D-47E6-BB85-D8F7D0AACF6C}" srcOrd="1" destOrd="0" presId="urn:microsoft.com/office/officeart/2005/8/layout/orgChart1"/>
    <dgm:cxn modelId="{11DC9B72-DB80-4151-86A2-0FEFAD803522}" type="presParOf" srcId="{964ECBAB-E456-47C6-8639-E946C5192528}" destId="{C218C9A0-BF9C-435A-9830-7FE034025663}" srcOrd="2" destOrd="0" presId="urn:microsoft.com/office/officeart/2005/8/layout/orgChart1"/>
    <dgm:cxn modelId="{024844F7-9B1B-445C-87F7-351715445B1E}" type="presParOf" srcId="{73E788C8-8718-4302-957E-C60DD52AF271}" destId="{EDCFDE2A-747E-4C70-B3EB-BED42FE447B2}" srcOrd="8" destOrd="0" presId="urn:microsoft.com/office/officeart/2005/8/layout/orgChart1"/>
    <dgm:cxn modelId="{70715802-1F81-440F-921A-35D42118BC40}" type="presParOf" srcId="{73E788C8-8718-4302-957E-C60DD52AF271}" destId="{2DC1B2CB-1A2F-4120-897C-C2BEDC83E3CE}" srcOrd="9" destOrd="0" presId="urn:microsoft.com/office/officeart/2005/8/layout/orgChart1"/>
    <dgm:cxn modelId="{91021775-646E-4404-9161-B93D16B6BFAA}" type="presParOf" srcId="{2DC1B2CB-1A2F-4120-897C-C2BEDC83E3CE}" destId="{A0C137B7-1221-487C-8B36-250822609DC0}" srcOrd="0" destOrd="0" presId="urn:microsoft.com/office/officeart/2005/8/layout/orgChart1"/>
    <dgm:cxn modelId="{63B75716-652E-49F4-992C-F3C80893961D}" type="presParOf" srcId="{A0C137B7-1221-487C-8B36-250822609DC0}" destId="{010A05C3-9023-4D52-B608-EF604FBDCB59}" srcOrd="0" destOrd="0" presId="urn:microsoft.com/office/officeart/2005/8/layout/orgChart1"/>
    <dgm:cxn modelId="{3453D95B-8F5E-42ED-8F38-0C828041F381}" type="presParOf" srcId="{A0C137B7-1221-487C-8B36-250822609DC0}" destId="{52E36ACE-04E5-4F92-9B77-4AE0983A9597}" srcOrd="1" destOrd="0" presId="urn:microsoft.com/office/officeart/2005/8/layout/orgChart1"/>
    <dgm:cxn modelId="{2259859B-6544-442E-A0C8-5DCD6EBD0F95}" type="presParOf" srcId="{2DC1B2CB-1A2F-4120-897C-C2BEDC83E3CE}" destId="{D583468F-9F60-4BF8-92B5-2C5B2347FA21}" srcOrd="1" destOrd="0" presId="urn:microsoft.com/office/officeart/2005/8/layout/orgChart1"/>
    <dgm:cxn modelId="{9D3F6880-8842-4992-A1D7-8F0D0442E060}" type="presParOf" srcId="{2DC1B2CB-1A2F-4120-897C-C2BEDC83E3CE}" destId="{481F5CA2-EFF0-446C-86EA-23376D5274FF}" srcOrd="2" destOrd="0" presId="urn:microsoft.com/office/officeart/2005/8/layout/orgChart1"/>
    <dgm:cxn modelId="{BF48A32C-8DAA-44BD-8841-AF49DB0386C3}" type="presParOf" srcId="{1FAD177F-9307-4FC6-9EFC-D121341C82B6}" destId="{0C6EF685-5B32-47EC-B6FE-4440836FC2DA}" srcOrd="2" destOrd="0" presId="urn:microsoft.com/office/officeart/2005/8/layout/orgChart1"/>
    <dgm:cxn modelId="{4513121D-D2B2-461C-B48B-5E550D0C77AD}" type="presParOf" srcId="{0C6EF685-5B32-47EC-B6FE-4440836FC2DA}" destId="{D83AFFF9-9689-4D92-A008-556CE13252CA}" srcOrd="0" destOrd="0" presId="urn:microsoft.com/office/officeart/2005/8/layout/orgChart1"/>
    <dgm:cxn modelId="{5578CC61-FA86-4C3B-A80C-FA28D86E3628}" type="presParOf" srcId="{0C6EF685-5B32-47EC-B6FE-4440836FC2DA}" destId="{833748AF-540D-47DC-98AF-609DA72A1F03}" srcOrd="1" destOrd="0" presId="urn:microsoft.com/office/officeart/2005/8/layout/orgChart1"/>
    <dgm:cxn modelId="{8259C886-BB34-4E9F-9C8D-F5471F26AD66}" type="presParOf" srcId="{833748AF-540D-47DC-98AF-609DA72A1F03}" destId="{5D257D4C-83F2-4FAE-965B-23B0636FB85D}" srcOrd="0" destOrd="0" presId="urn:microsoft.com/office/officeart/2005/8/layout/orgChart1"/>
    <dgm:cxn modelId="{58ADE0BC-B489-4548-A7AB-BEBB0B518CA9}" type="presParOf" srcId="{5D257D4C-83F2-4FAE-965B-23B0636FB85D}" destId="{4E9EDFD9-4E02-4D4C-B022-D88CD3E46F81}" srcOrd="0" destOrd="0" presId="urn:microsoft.com/office/officeart/2005/8/layout/orgChart1"/>
    <dgm:cxn modelId="{563FA764-A51C-4E2E-94F7-BA9A582548EA}" type="presParOf" srcId="{5D257D4C-83F2-4FAE-965B-23B0636FB85D}" destId="{85CF8C1A-A9C0-4836-AB92-73EA0C9411DD}" srcOrd="1" destOrd="0" presId="urn:microsoft.com/office/officeart/2005/8/layout/orgChart1"/>
    <dgm:cxn modelId="{CFBBD37D-69C8-47A4-BFB4-92D0D446D665}" type="presParOf" srcId="{833748AF-540D-47DC-98AF-609DA72A1F03}" destId="{72A7192B-617A-4B40-9C9C-B43B0C7940C5}" srcOrd="1" destOrd="0" presId="urn:microsoft.com/office/officeart/2005/8/layout/orgChart1"/>
    <dgm:cxn modelId="{22C4685A-26F6-4396-BFDC-9C8B84D26C19}" type="presParOf" srcId="{833748AF-540D-47DC-98AF-609DA72A1F03}" destId="{38EFFAB8-0A47-456D-9000-26737F089C3A}" srcOrd="2" destOrd="0" presId="urn:microsoft.com/office/officeart/2005/8/layout/orgChart1"/>
    <dgm:cxn modelId="{7270F7A5-E05A-4A1C-8D07-73D3BB8323CE}" type="presParOf" srcId="{0C6EF685-5B32-47EC-B6FE-4440836FC2DA}" destId="{1A9A9B84-B066-4BD5-B9A3-1EC48BD454C2}" srcOrd="2" destOrd="0" presId="urn:microsoft.com/office/officeart/2005/8/layout/orgChart1"/>
    <dgm:cxn modelId="{3F8D5734-9B3E-45EE-8AB6-C06C7443E8E7}" type="presParOf" srcId="{0C6EF685-5B32-47EC-B6FE-4440836FC2DA}" destId="{33DFB1E4-254F-49D2-9D7F-69DD50A4F52C}" srcOrd="3" destOrd="0" presId="urn:microsoft.com/office/officeart/2005/8/layout/orgChart1"/>
    <dgm:cxn modelId="{7D75D228-6C2B-4C2F-AECA-4C69BD50B045}" type="presParOf" srcId="{33DFB1E4-254F-49D2-9D7F-69DD50A4F52C}" destId="{10BE4EDD-4C40-47C7-86C4-CEFB61F2071E}" srcOrd="0" destOrd="0" presId="urn:microsoft.com/office/officeart/2005/8/layout/orgChart1"/>
    <dgm:cxn modelId="{E568E36A-4C23-4699-9CE7-EABF337F10DB}" type="presParOf" srcId="{10BE4EDD-4C40-47C7-86C4-CEFB61F2071E}" destId="{D7EEE805-3ECB-4B4B-BAB3-7520938096D9}" srcOrd="0" destOrd="0" presId="urn:microsoft.com/office/officeart/2005/8/layout/orgChart1"/>
    <dgm:cxn modelId="{829FDCAB-3C04-4E2E-AE65-496C04D2BD62}" type="presParOf" srcId="{10BE4EDD-4C40-47C7-86C4-CEFB61F2071E}" destId="{37F07556-38AE-443A-9E6E-8045E811B1DF}" srcOrd="1" destOrd="0" presId="urn:microsoft.com/office/officeart/2005/8/layout/orgChart1"/>
    <dgm:cxn modelId="{071D5D73-B603-4497-B98C-5478A097E623}" type="presParOf" srcId="{33DFB1E4-254F-49D2-9D7F-69DD50A4F52C}" destId="{A720075F-A7D4-4B66-89EA-15EA7BB3E8C3}" srcOrd="1" destOrd="0" presId="urn:microsoft.com/office/officeart/2005/8/layout/orgChart1"/>
    <dgm:cxn modelId="{28EC498F-4AF4-4B5D-8014-0DA125DB0629}" type="presParOf" srcId="{33DFB1E4-254F-49D2-9D7F-69DD50A4F52C}" destId="{39EB5BCD-5A21-44FA-951F-79CAC7B8FC11}"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25E071-FE9E-43F4-8156-F20E7294243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57D11347-86F0-4BEB-A059-02F196923055}">
      <dgm:prSet phldrT="[Text]" custT="1"/>
      <dgm:spPr>
        <a:solidFill>
          <a:srgbClr val="002060"/>
        </a:solidFill>
      </dgm:spPr>
      <dgm:t>
        <a:bodyPr/>
        <a:lstStyle/>
        <a:p>
          <a:r>
            <a:rPr lang="en-ZA" sz="3600" dirty="0" smtClean="0"/>
            <a:t>lert</a:t>
          </a:r>
          <a:endParaRPr lang="en-ZA" sz="3600" dirty="0"/>
        </a:p>
      </dgm:t>
    </dgm:pt>
    <dgm:pt modelId="{BA6D5C32-A1BA-4235-BFF0-25E33808473E}" type="parTrans" cxnId="{1AC06DCE-69E2-4488-A2CD-1E0600063666}">
      <dgm:prSet/>
      <dgm:spPr/>
      <dgm:t>
        <a:bodyPr/>
        <a:lstStyle/>
        <a:p>
          <a:endParaRPr lang="en-ZA"/>
        </a:p>
      </dgm:t>
    </dgm:pt>
    <dgm:pt modelId="{A8A1DF75-6F33-4B14-8D22-DA16E6064089}" type="sibTrans" cxnId="{1AC06DCE-69E2-4488-A2CD-1E0600063666}">
      <dgm:prSet/>
      <dgm:spPr/>
      <dgm:t>
        <a:bodyPr/>
        <a:lstStyle/>
        <a:p>
          <a:endParaRPr lang="en-ZA"/>
        </a:p>
      </dgm:t>
    </dgm:pt>
    <dgm:pt modelId="{C6DE561E-9FB6-416B-B054-1F00297A1FEA}">
      <dgm:prSet phldrT="[Text]" custT="1"/>
      <dgm:spPr>
        <a:solidFill>
          <a:srgbClr val="002060"/>
        </a:solidFill>
      </dgm:spPr>
      <dgm:t>
        <a:bodyPr/>
        <a:lstStyle/>
        <a:p>
          <a:r>
            <a:rPr lang="en-ZA" sz="3600" dirty="0" smtClean="0"/>
            <a:t>imeous</a:t>
          </a:r>
          <a:endParaRPr lang="en-ZA" sz="3600" dirty="0"/>
        </a:p>
      </dgm:t>
    </dgm:pt>
    <dgm:pt modelId="{3C4296B1-7605-4191-B3F9-39E4E189AAD6}" type="parTrans" cxnId="{7600F1DC-7C5B-480B-8ECF-F58FE4135A22}">
      <dgm:prSet/>
      <dgm:spPr/>
      <dgm:t>
        <a:bodyPr/>
        <a:lstStyle/>
        <a:p>
          <a:endParaRPr lang="en-ZA"/>
        </a:p>
      </dgm:t>
    </dgm:pt>
    <dgm:pt modelId="{390759CD-F879-4BEC-A066-86DAEFC03D51}" type="sibTrans" cxnId="{7600F1DC-7C5B-480B-8ECF-F58FE4135A22}">
      <dgm:prSet/>
      <dgm:spPr/>
      <dgm:t>
        <a:bodyPr/>
        <a:lstStyle/>
        <a:p>
          <a:endParaRPr lang="en-ZA"/>
        </a:p>
      </dgm:t>
    </dgm:pt>
    <dgm:pt modelId="{3EA7D07C-A454-4B96-BBE0-C71001E36F2A}">
      <dgm:prSet custT="1"/>
      <dgm:spPr>
        <a:solidFill>
          <a:srgbClr val="002060"/>
        </a:solidFill>
      </dgm:spPr>
      <dgm:t>
        <a:bodyPr/>
        <a:lstStyle/>
        <a:p>
          <a:r>
            <a:rPr lang="en-ZA" sz="3600" dirty="0" smtClean="0"/>
            <a:t>afe</a:t>
          </a:r>
          <a:endParaRPr lang="en-ZA" sz="3600" dirty="0"/>
        </a:p>
      </dgm:t>
    </dgm:pt>
    <dgm:pt modelId="{0CA29DE7-5239-4C0E-AC56-7D9BB284EB6F}" type="parTrans" cxnId="{D12D0ED5-F5E7-45DF-9810-504AFF95459D}">
      <dgm:prSet/>
      <dgm:spPr/>
      <dgm:t>
        <a:bodyPr/>
        <a:lstStyle/>
        <a:p>
          <a:endParaRPr lang="en-ZA"/>
        </a:p>
      </dgm:t>
    </dgm:pt>
    <dgm:pt modelId="{F51B188B-3623-4E7B-AEDB-AA6B7F7E1419}" type="sibTrans" cxnId="{D12D0ED5-F5E7-45DF-9810-504AFF95459D}">
      <dgm:prSet/>
      <dgm:spPr/>
      <dgm:t>
        <a:bodyPr/>
        <a:lstStyle/>
        <a:p>
          <a:endParaRPr lang="en-ZA"/>
        </a:p>
      </dgm:t>
    </dgm:pt>
    <dgm:pt modelId="{57A2A12F-0D83-44CF-BC9B-6A7ED0AF9904}">
      <dgm:prSet custT="1"/>
      <dgm:spPr>
        <a:solidFill>
          <a:srgbClr val="002060"/>
        </a:solidFill>
      </dgm:spPr>
      <dgm:t>
        <a:bodyPr/>
        <a:lstStyle/>
        <a:p>
          <a:r>
            <a:rPr lang="en-ZA" sz="3600" dirty="0" smtClean="0"/>
            <a:t>ore informed</a:t>
          </a:r>
          <a:endParaRPr lang="en-ZA" sz="3600" dirty="0"/>
        </a:p>
      </dgm:t>
    </dgm:pt>
    <dgm:pt modelId="{3DDD3CD2-05EF-4E51-9D32-AE980B18B30D}" type="parTrans" cxnId="{BE01E51A-D162-4F13-96C5-F02CD5AEFB6E}">
      <dgm:prSet/>
      <dgm:spPr/>
      <dgm:t>
        <a:bodyPr/>
        <a:lstStyle/>
        <a:p>
          <a:endParaRPr lang="en-ZA"/>
        </a:p>
      </dgm:t>
    </dgm:pt>
    <dgm:pt modelId="{CECAF9DA-B84B-4477-975E-DBC27C4B7F02}" type="sibTrans" cxnId="{BE01E51A-D162-4F13-96C5-F02CD5AEFB6E}">
      <dgm:prSet/>
      <dgm:spPr/>
      <dgm:t>
        <a:bodyPr/>
        <a:lstStyle/>
        <a:p>
          <a:endParaRPr lang="en-ZA"/>
        </a:p>
      </dgm:t>
    </dgm:pt>
    <dgm:pt modelId="{A0516C21-9B76-4BAE-8CB5-D50789026324}">
      <dgm:prSet phldrT="[Text]" custT="1"/>
      <dgm:spPr>
        <a:solidFill>
          <a:srgbClr val="002060"/>
        </a:solidFill>
      </dgm:spPr>
      <dgm:t>
        <a:bodyPr/>
        <a:lstStyle/>
        <a:p>
          <a:r>
            <a:rPr lang="en-ZA" sz="3600" dirty="0" smtClean="0"/>
            <a:t>esilient / ready</a:t>
          </a:r>
          <a:endParaRPr lang="en-ZA" sz="3600" dirty="0"/>
        </a:p>
      </dgm:t>
    </dgm:pt>
    <dgm:pt modelId="{CCE4E2ED-E50E-4CB2-A216-38F975ED9B7A}" type="sibTrans" cxnId="{349594F4-8C0C-4D1F-9712-77D193E224F0}">
      <dgm:prSet/>
      <dgm:spPr/>
      <dgm:t>
        <a:bodyPr/>
        <a:lstStyle/>
        <a:p>
          <a:endParaRPr lang="en-ZA"/>
        </a:p>
      </dgm:t>
    </dgm:pt>
    <dgm:pt modelId="{6AFC6B32-00C7-4F2B-BD90-DADB3D50EF07}" type="parTrans" cxnId="{349594F4-8C0C-4D1F-9712-77D193E224F0}">
      <dgm:prSet/>
      <dgm:spPr/>
      <dgm:t>
        <a:bodyPr/>
        <a:lstStyle/>
        <a:p>
          <a:endParaRPr lang="en-ZA"/>
        </a:p>
      </dgm:t>
    </dgm:pt>
    <dgm:pt modelId="{D4C714A1-BF51-49F0-9E9B-253179FEE2C3}" type="pres">
      <dgm:prSet presAssocID="{0C25E071-FE9E-43F4-8156-F20E7294243E}" presName="Name0" presStyleCnt="0">
        <dgm:presLayoutVars>
          <dgm:chMax val="7"/>
          <dgm:chPref val="7"/>
          <dgm:dir/>
        </dgm:presLayoutVars>
      </dgm:prSet>
      <dgm:spPr/>
      <dgm:t>
        <a:bodyPr/>
        <a:lstStyle/>
        <a:p>
          <a:endParaRPr lang="en-ZA"/>
        </a:p>
      </dgm:t>
    </dgm:pt>
    <dgm:pt modelId="{7F65A17E-3B50-48A3-B418-26F6EC8BCE9E}" type="pres">
      <dgm:prSet presAssocID="{0C25E071-FE9E-43F4-8156-F20E7294243E}" presName="Name1" presStyleCnt="0"/>
      <dgm:spPr/>
    </dgm:pt>
    <dgm:pt modelId="{CEDD5ACA-9393-4B19-BBFD-74293A83EE88}" type="pres">
      <dgm:prSet presAssocID="{0C25E071-FE9E-43F4-8156-F20E7294243E}" presName="cycle" presStyleCnt="0"/>
      <dgm:spPr/>
    </dgm:pt>
    <dgm:pt modelId="{799C9A37-3986-404E-BDB4-C47333085963}" type="pres">
      <dgm:prSet presAssocID="{0C25E071-FE9E-43F4-8156-F20E7294243E}" presName="srcNode" presStyleLbl="node1" presStyleIdx="0" presStyleCnt="5"/>
      <dgm:spPr/>
    </dgm:pt>
    <dgm:pt modelId="{C9812F1B-F845-4863-8AD8-AAF2AAB5585B}" type="pres">
      <dgm:prSet presAssocID="{0C25E071-FE9E-43F4-8156-F20E7294243E}" presName="conn" presStyleLbl="parChTrans1D2" presStyleIdx="0" presStyleCnt="1"/>
      <dgm:spPr/>
      <dgm:t>
        <a:bodyPr/>
        <a:lstStyle/>
        <a:p>
          <a:endParaRPr lang="en-ZA"/>
        </a:p>
      </dgm:t>
    </dgm:pt>
    <dgm:pt modelId="{1ABD7AA2-0762-4961-AA4C-3AE094FDB913}" type="pres">
      <dgm:prSet presAssocID="{0C25E071-FE9E-43F4-8156-F20E7294243E}" presName="extraNode" presStyleLbl="node1" presStyleIdx="0" presStyleCnt="5"/>
      <dgm:spPr/>
    </dgm:pt>
    <dgm:pt modelId="{1546BC0F-959C-49D8-8ABF-2A31CFA45F0F}" type="pres">
      <dgm:prSet presAssocID="{0C25E071-FE9E-43F4-8156-F20E7294243E}" presName="dstNode" presStyleLbl="node1" presStyleIdx="0" presStyleCnt="5"/>
      <dgm:spPr/>
    </dgm:pt>
    <dgm:pt modelId="{54EAB8A9-607F-4336-80E8-9E64387CFCB6}" type="pres">
      <dgm:prSet presAssocID="{3EA7D07C-A454-4B96-BBE0-C71001E36F2A}" presName="text_1" presStyleLbl="node1" presStyleIdx="0" presStyleCnt="5" custLinFactNeighborX="-1493" custLinFactNeighborY="5877">
        <dgm:presLayoutVars>
          <dgm:bulletEnabled val="1"/>
        </dgm:presLayoutVars>
      </dgm:prSet>
      <dgm:spPr/>
      <dgm:t>
        <a:bodyPr/>
        <a:lstStyle/>
        <a:p>
          <a:endParaRPr lang="en-ZA"/>
        </a:p>
      </dgm:t>
    </dgm:pt>
    <dgm:pt modelId="{80FD7594-E82C-4D41-91C1-F7CA53A7F7AB}" type="pres">
      <dgm:prSet presAssocID="{3EA7D07C-A454-4B96-BBE0-C71001E36F2A}" presName="accent_1" presStyleCnt="0"/>
      <dgm:spPr/>
    </dgm:pt>
    <dgm:pt modelId="{0FD70E28-59C3-4A7A-9A4C-4A56A65ACF98}" type="pres">
      <dgm:prSet presAssocID="{3EA7D07C-A454-4B96-BBE0-C71001E36F2A}" presName="accentRepeatNode" presStyleLbl="solidFgAcc1" presStyleIdx="0" presStyleCnt="5"/>
      <dgm:spPr/>
    </dgm:pt>
    <dgm:pt modelId="{775ABFB5-2B32-495B-8354-573DEB8C561A}" type="pres">
      <dgm:prSet presAssocID="{57A2A12F-0D83-44CF-BC9B-6A7ED0AF9904}" presName="text_2" presStyleLbl="node1" presStyleIdx="1" presStyleCnt="5" custLinFactNeighborX="-1176">
        <dgm:presLayoutVars>
          <dgm:bulletEnabled val="1"/>
        </dgm:presLayoutVars>
      </dgm:prSet>
      <dgm:spPr/>
      <dgm:t>
        <a:bodyPr/>
        <a:lstStyle/>
        <a:p>
          <a:endParaRPr lang="en-ZA"/>
        </a:p>
      </dgm:t>
    </dgm:pt>
    <dgm:pt modelId="{12672DBA-50E3-4B6D-A3FA-E4E666EE96A6}" type="pres">
      <dgm:prSet presAssocID="{57A2A12F-0D83-44CF-BC9B-6A7ED0AF9904}" presName="accent_2" presStyleCnt="0"/>
      <dgm:spPr/>
    </dgm:pt>
    <dgm:pt modelId="{95BBD6CF-6553-4317-853E-8BAEE2D116E9}" type="pres">
      <dgm:prSet presAssocID="{57A2A12F-0D83-44CF-BC9B-6A7ED0AF9904}" presName="accentRepeatNode" presStyleLbl="solidFgAcc1" presStyleIdx="1" presStyleCnt="5"/>
      <dgm:spPr/>
    </dgm:pt>
    <dgm:pt modelId="{54A58E6D-525C-4B82-BF78-3377528D9E0A}" type="pres">
      <dgm:prSet presAssocID="{57D11347-86F0-4BEB-A059-02F196923055}" presName="text_3" presStyleLbl="node1" presStyleIdx="2" presStyleCnt="5" custLinFactNeighborX="-1650">
        <dgm:presLayoutVars>
          <dgm:bulletEnabled val="1"/>
        </dgm:presLayoutVars>
      </dgm:prSet>
      <dgm:spPr/>
      <dgm:t>
        <a:bodyPr/>
        <a:lstStyle/>
        <a:p>
          <a:endParaRPr lang="en-ZA"/>
        </a:p>
      </dgm:t>
    </dgm:pt>
    <dgm:pt modelId="{DC4628EA-92E4-490E-8A8D-BC2EF7F1A63E}" type="pres">
      <dgm:prSet presAssocID="{57D11347-86F0-4BEB-A059-02F196923055}" presName="accent_3" presStyleCnt="0"/>
      <dgm:spPr/>
    </dgm:pt>
    <dgm:pt modelId="{66293CF3-884A-41E8-AEB8-8672D629E98A}" type="pres">
      <dgm:prSet presAssocID="{57D11347-86F0-4BEB-A059-02F196923055}" presName="accentRepeatNode" presStyleLbl="solidFgAcc1" presStyleIdx="2" presStyleCnt="5"/>
      <dgm:spPr/>
    </dgm:pt>
    <dgm:pt modelId="{88C3D485-1578-4667-9C72-7F3ED0A55977}" type="pres">
      <dgm:prSet presAssocID="{A0516C21-9B76-4BAE-8CB5-D50789026324}" presName="text_4" presStyleLbl="node1" presStyleIdx="3" presStyleCnt="5" custLinFactNeighborX="-1029" custLinFactNeighborY="9204">
        <dgm:presLayoutVars>
          <dgm:bulletEnabled val="1"/>
        </dgm:presLayoutVars>
      </dgm:prSet>
      <dgm:spPr/>
      <dgm:t>
        <a:bodyPr/>
        <a:lstStyle/>
        <a:p>
          <a:endParaRPr lang="en-ZA"/>
        </a:p>
      </dgm:t>
    </dgm:pt>
    <dgm:pt modelId="{3E77AE50-92C2-4392-8CEB-A992FAC01D14}" type="pres">
      <dgm:prSet presAssocID="{A0516C21-9B76-4BAE-8CB5-D50789026324}" presName="accent_4" presStyleCnt="0"/>
      <dgm:spPr/>
    </dgm:pt>
    <dgm:pt modelId="{87AC86A8-6FF9-455F-8BAE-5DA910CE08E3}" type="pres">
      <dgm:prSet presAssocID="{A0516C21-9B76-4BAE-8CB5-D50789026324}" presName="accentRepeatNode" presStyleLbl="solidFgAcc1" presStyleIdx="3" presStyleCnt="5"/>
      <dgm:spPr/>
    </dgm:pt>
    <dgm:pt modelId="{3BE8E2D4-F3C7-4890-9A81-1662E36B51FE}" type="pres">
      <dgm:prSet presAssocID="{C6DE561E-9FB6-416B-B054-1F00297A1FEA}" presName="text_5" presStyleLbl="node1" presStyleIdx="4" presStyleCnt="5" custLinFactNeighborX="-414" custLinFactNeighborY="6136">
        <dgm:presLayoutVars>
          <dgm:bulletEnabled val="1"/>
        </dgm:presLayoutVars>
      </dgm:prSet>
      <dgm:spPr/>
      <dgm:t>
        <a:bodyPr/>
        <a:lstStyle/>
        <a:p>
          <a:endParaRPr lang="en-ZA"/>
        </a:p>
      </dgm:t>
    </dgm:pt>
    <dgm:pt modelId="{658B24F7-C16D-4175-ACFD-89706FF65F19}" type="pres">
      <dgm:prSet presAssocID="{C6DE561E-9FB6-416B-B054-1F00297A1FEA}" presName="accent_5" presStyleCnt="0"/>
      <dgm:spPr/>
    </dgm:pt>
    <dgm:pt modelId="{7C44B960-4A46-4797-A2D0-BE3C270728D6}" type="pres">
      <dgm:prSet presAssocID="{C6DE561E-9FB6-416B-B054-1F00297A1FEA}" presName="accentRepeatNode" presStyleLbl="solidFgAcc1" presStyleIdx="4" presStyleCnt="5" custLinFactNeighborX="5689" custLinFactNeighborY="2524"/>
      <dgm:spPr/>
    </dgm:pt>
  </dgm:ptLst>
  <dgm:cxnLst>
    <dgm:cxn modelId="{1AC06DCE-69E2-4488-A2CD-1E0600063666}" srcId="{0C25E071-FE9E-43F4-8156-F20E7294243E}" destId="{57D11347-86F0-4BEB-A059-02F196923055}" srcOrd="2" destOrd="0" parTransId="{BA6D5C32-A1BA-4235-BFF0-25E33808473E}" sibTransId="{A8A1DF75-6F33-4B14-8D22-DA16E6064089}"/>
    <dgm:cxn modelId="{BE01E51A-D162-4F13-96C5-F02CD5AEFB6E}" srcId="{0C25E071-FE9E-43F4-8156-F20E7294243E}" destId="{57A2A12F-0D83-44CF-BC9B-6A7ED0AF9904}" srcOrd="1" destOrd="0" parTransId="{3DDD3CD2-05EF-4E51-9D32-AE980B18B30D}" sibTransId="{CECAF9DA-B84B-4477-975E-DBC27C4B7F02}"/>
    <dgm:cxn modelId="{C681F352-0A10-4499-851A-8A8404AAD67B}" type="presOf" srcId="{3EA7D07C-A454-4B96-BBE0-C71001E36F2A}" destId="{54EAB8A9-607F-4336-80E8-9E64387CFCB6}" srcOrd="0" destOrd="0" presId="urn:microsoft.com/office/officeart/2008/layout/VerticalCurvedList"/>
    <dgm:cxn modelId="{7600F1DC-7C5B-480B-8ECF-F58FE4135A22}" srcId="{0C25E071-FE9E-43F4-8156-F20E7294243E}" destId="{C6DE561E-9FB6-416B-B054-1F00297A1FEA}" srcOrd="4" destOrd="0" parTransId="{3C4296B1-7605-4191-B3F9-39E4E189AAD6}" sibTransId="{390759CD-F879-4BEC-A066-86DAEFC03D51}"/>
    <dgm:cxn modelId="{B6ECF295-F4C1-434B-8292-D39D82972FA2}" type="presOf" srcId="{F51B188B-3623-4E7B-AEDB-AA6B7F7E1419}" destId="{C9812F1B-F845-4863-8AD8-AAF2AAB5585B}" srcOrd="0" destOrd="0" presId="urn:microsoft.com/office/officeart/2008/layout/VerticalCurvedList"/>
    <dgm:cxn modelId="{2FD243BF-D191-48DA-83B3-515D71A5520D}" type="presOf" srcId="{C6DE561E-9FB6-416B-B054-1F00297A1FEA}" destId="{3BE8E2D4-F3C7-4890-9A81-1662E36B51FE}" srcOrd="0" destOrd="0" presId="urn:microsoft.com/office/officeart/2008/layout/VerticalCurvedList"/>
    <dgm:cxn modelId="{75874A71-DB0A-481A-BA22-86D1732B513B}" type="presOf" srcId="{57A2A12F-0D83-44CF-BC9B-6A7ED0AF9904}" destId="{775ABFB5-2B32-495B-8354-573DEB8C561A}" srcOrd="0" destOrd="0" presId="urn:microsoft.com/office/officeart/2008/layout/VerticalCurvedList"/>
    <dgm:cxn modelId="{349594F4-8C0C-4D1F-9712-77D193E224F0}" srcId="{0C25E071-FE9E-43F4-8156-F20E7294243E}" destId="{A0516C21-9B76-4BAE-8CB5-D50789026324}" srcOrd="3" destOrd="0" parTransId="{6AFC6B32-00C7-4F2B-BD90-DADB3D50EF07}" sibTransId="{CCE4E2ED-E50E-4CB2-A216-38F975ED9B7A}"/>
    <dgm:cxn modelId="{D820D0EA-4073-4FE0-94AF-B70FBED82394}" type="presOf" srcId="{0C25E071-FE9E-43F4-8156-F20E7294243E}" destId="{D4C714A1-BF51-49F0-9E9B-253179FEE2C3}" srcOrd="0" destOrd="0" presId="urn:microsoft.com/office/officeart/2008/layout/VerticalCurvedList"/>
    <dgm:cxn modelId="{5120C6F4-58B2-4B77-93AE-0130DF1D7642}" type="presOf" srcId="{57D11347-86F0-4BEB-A059-02F196923055}" destId="{54A58E6D-525C-4B82-BF78-3377528D9E0A}" srcOrd="0" destOrd="0" presId="urn:microsoft.com/office/officeart/2008/layout/VerticalCurvedList"/>
    <dgm:cxn modelId="{D12D0ED5-F5E7-45DF-9810-504AFF95459D}" srcId="{0C25E071-FE9E-43F4-8156-F20E7294243E}" destId="{3EA7D07C-A454-4B96-BBE0-C71001E36F2A}" srcOrd="0" destOrd="0" parTransId="{0CA29DE7-5239-4C0E-AC56-7D9BB284EB6F}" sibTransId="{F51B188B-3623-4E7B-AEDB-AA6B7F7E1419}"/>
    <dgm:cxn modelId="{43998AF6-1F82-4EE4-8EC3-847B4D959F96}" type="presOf" srcId="{A0516C21-9B76-4BAE-8CB5-D50789026324}" destId="{88C3D485-1578-4667-9C72-7F3ED0A55977}" srcOrd="0" destOrd="0" presId="urn:microsoft.com/office/officeart/2008/layout/VerticalCurvedList"/>
    <dgm:cxn modelId="{2EAF65A6-181C-4B7C-99F9-997535F79527}" type="presParOf" srcId="{D4C714A1-BF51-49F0-9E9B-253179FEE2C3}" destId="{7F65A17E-3B50-48A3-B418-26F6EC8BCE9E}" srcOrd="0" destOrd="0" presId="urn:microsoft.com/office/officeart/2008/layout/VerticalCurvedList"/>
    <dgm:cxn modelId="{9ADE69E1-3208-453B-A106-12AE345E7B63}" type="presParOf" srcId="{7F65A17E-3B50-48A3-B418-26F6EC8BCE9E}" destId="{CEDD5ACA-9393-4B19-BBFD-74293A83EE88}" srcOrd="0" destOrd="0" presId="urn:microsoft.com/office/officeart/2008/layout/VerticalCurvedList"/>
    <dgm:cxn modelId="{785A59CE-B56E-49AE-95CB-5F6F0B70C841}" type="presParOf" srcId="{CEDD5ACA-9393-4B19-BBFD-74293A83EE88}" destId="{799C9A37-3986-404E-BDB4-C47333085963}" srcOrd="0" destOrd="0" presId="urn:microsoft.com/office/officeart/2008/layout/VerticalCurvedList"/>
    <dgm:cxn modelId="{B786B3C9-8BEC-42B9-9887-C3590B1AB963}" type="presParOf" srcId="{CEDD5ACA-9393-4B19-BBFD-74293A83EE88}" destId="{C9812F1B-F845-4863-8AD8-AAF2AAB5585B}" srcOrd="1" destOrd="0" presId="urn:microsoft.com/office/officeart/2008/layout/VerticalCurvedList"/>
    <dgm:cxn modelId="{B157E070-AA02-4C1E-9F75-1B44EA5DFC17}" type="presParOf" srcId="{CEDD5ACA-9393-4B19-BBFD-74293A83EE88}" destId="{1ABD7AA2-0762-4961-AA4C-3AE094FDB913}" srcOrd="2" destOrd="0" presId="urn:microsoft.com/office/officeart/2008/layout/VerticalCurvedList"/>
    <dgm:cxn modelId="{EE4BA51F-841F-4695-8282-90857D713CD7}" type="presParOf" srcId="{CEDD5ACA-9393-4B19-BBFD-74293A83EE88}" destId="{1546BC0F-959C-49D8-8ABF-2A31CFA45F0F}" srcOrd="3" destOrd="0" presId="urn:microsoft.com/office/officeart/2008/layout/VerticalCurvedList"/>
    <dgm:cxn modelId="{DDA55414-363A-480E-A7AA-A0383BF47A64}" type="presParOf" srcId="{7F65A17E-3B50-48A3-B418-26F6EC8BCE9E}" destId="{54EAB8A9-607F-4336-80E8-9E64387CFCB6}" srcOrd="1" destOrd="0" presId="urn:microsoft.com/office/officeart/2008/layout/VerticalCurvedList"/>
    <dgm:cxn modelId="{93A9D68D-D88E-4304-B403-DBDBF966A22C}" type="presParOf" srcId="{7F65A17E-3B50-48A3-B418-26F6EC8BCE9E}" destId="{80FD7594-E82C-4D41-91C1-F7CA53A7F7AB}" srcOrd="2" destOrd="0" presId="urn:microsoft.com/office/officeart/2008/layout/VerticalCurvedList"/>
    <dgm:cxn modelId="{D68C1401-3303-46DE-BC44-8BB5F189CFF8}" type="presParOf" srcId="{80FD7594-E82C-4D41-91C1-F7CA53A7F7AB}" destId="{0FD70E28-59C3-4A7A-9A4C-4A56A65ACF98}" srcOrd="0" destOrd="0" presId="urn:microsoft.com/office/officeart/2008/layout/VerticalCurvedList"/>
    <dgm:cxn modelId="{13C8A087-C264-4F2E-942C-833D096E4CC3}" type="presParOf" srcId="{7F65A17E-3B50-48A3-B418-26F6EC8BCE9E}" destId="{775ABFB5-2B32-495B-8354-573DEB8C561A}" srcOrd="3" destOrd="0" presId="urn:microsoft.com/office/officeart/2008/layout/VerticalCurvedList"/>
    <dgm:cxn modelId="{303748DE-751C-4115-8D54-491E1D577C5D}" type="presParOf" srcId="{7F65A17E-3B50-48A3-B418-26F6EC8BCE9E}" destId="{12672DBA-50E3-4B6D-A3FA-E4E666EE96A6}" srcOrd="4" destOrd="0" presId="urn:microsoft.com/office/officeart/2008/layout/VerticalCurvedList"/>
    <dgm:cxn modelId="{887B9A32-F704-4D4F-AA1C-7C5F783AF3E2}" type="presParOf" srcId="{12672DBA-50E3-4B6D-A3FA-E4E666EE96A6}" destId="{95BBD6CF-6553-4317-853E-8BAEE2D116E9}" srcOrd="0" destOrd="0" presId="urn:microsoft.com/office/officeart/2008/layout/VerticalCurvedList"/>
    <dgm:cxn modelId="{75C86F22-6BF7-44E7-8D44-29A4CA67C487}" type="presParOf" srcId="{7F65A17E-3B50-48A3-B418-26F6EC8BCE9E}" destId="{54A58E6D-525C-4B82-BF78-3377528D9E0A}" srcOrd="5" destOrd="0" presId="urn:microsoft.com/office/officeart/2008/layout/VerticalCurvedList"/>
    <dgm:cxn modelId="{30405D7C-59F0-46CF-A3A2-4C7C98964ABC}" type="presParOf" srcId="{7F65A17E-3B50-48A3-B418-26F6EC8BCE9E}" destId="{DC4628EA-92E4-490E-8A8D-BC2EF7F1A63E}" srcOrd="6" destOrd="0" presId="urn:microsoft.com/office/officeart/2008/layout/VerticalCurvedList"/>
    <dgm:cxn modelId="{D42FCEBD-51F9-495A-8C4D-DE85214B34D7}" type="presParOf" srcId="{DC4628EA-92E4-490E-8A8D-BC2EF7F1A63E}" destId="{66293CF3-884A-41E8-AEB8-8672D629E98A}" srcOrd="0" destOrd="0" presId="urn:microsoft.com/office/officeart/2008/layout/VerticalCurvedList"/>
    <dgm:cxn modelId="{60717F18-37DC-4FA3-A999-05B6DC7349A9}" type="presParOf" srcId="{7F65A17E-3B50-48A3-B418-26F6EC8BCE9E}" destId="{88C3D485-1578-4667-9C72-7F3ED0A55977}" srcOrd="7" destOrd="0" presId="urn:microsoft.com/office/officeart/2008/layout/VerticalCurvedList"/>
    <dgm:cxn modelId="{640E37CE-5919-4E15-844C-D20558F32711}" type="presParOf" srcId="{7F65A17E-3B50-48A3-B418-26F6EC8BCE9E}" destId="{3E77AE50-92C2-4392-8CEB-A992FAC01D14}" srcOrd="8" destOrd="0" presId="urn:microsoft.com/office/officeart/2008/layout/VerticalCurvedList"/>
    <dgm:cxn modelId="{A7CAF4B5-DE15-44FF-BC57-BCA685CC5853}" type="presParOf" srcId="{3E77AE50-92C2-4392-8CEB-A992FAC01D14}" destId="{87AC86A8-6FF9-455F-8BAE-5DA910CE08E3}" srcOrd="0" destOrd="0" presId="urn:microsoft.com/office/officeart/2008/layout/VerticalCurvedList"/>
    <dgm:cxn modelId="{FEFA7D8F-3903-44DC-9C3B-7A77A9643D7E}" type="presParOf" srcId="{7F65A17E-3B50-48A3-B418-26F6EC8BCE9E}" destId="{3BE8E2D4-F3C7-4890-9A81-1662E36B51FE}" srcOrd="9" destOrd="0" presId="urn:microsoft.com/office/officeart/2008/layout/VerticalCurvedList"/>
    <dgm:cxn modelId="{F1407378-9713-4610-B32C-37915775A214}" type="presParOf" srcId="{7F65A17E-3B50-48A3-B418-26F6EC8BCE9E}" destId="{658B24F7-C16D-4175-ACFD-89706FF65F19}" srcOrd="10" destOrd="0" presId="urn:microsoft.com/office/officeart/2008/layout/VerticalCurvedList"/>
    <dgm:cxn modelId="{09C3945C-092E-4E61-BCB4-CEFAD4C173B2}" type="presParOf" srcId="{658B24F7-C16D-4175-ACFD-89706FF65F19}" destId="{7C44B960-4A46-4797-A2D0-BE3C270728D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B53E93-0F92-42C5-A8A5-6AC2164CA957}" type="doc">
      <dgm:prSet loTypeId="urn:microsoft.com/office/officeart/2005/8/layout/chevron1" loCatId="process" qsTypeId="urn:microsoft.com/office/officeart/2005/8/quickstyle/simple5" qsCatId="simple" csTypeId="urn:microsoft.com/office/officeart/2005/8/colors/colorful3" csCatId="colorful" phldr="1"/>
      <dgm:spPr/>
      <dgm:t>
        <a:bodyPr/>
        <a:lstStyle/>
        <a:p>
          <a:endParaRPr lang="en-ZA"/>
        </a:p>
      </dgm:t>
    </dgm:pt>
    <dgm:pt modelId="{ACA773BD-BED4-457E-A360-867480F25C09}">
      <dgm:prSet phldrT="[Text]" custT="1"/>
      <dgm:spPr>
        <a:solidFill>
          <a:srgbClr val="92D050"/>
        </a:solidFill>
      </dgm:spPr>
      <dgm:t>
        <a:bodyPr/>
        <a:lstStyle/>
        <a:p>
          <a:r>
            <a:rPr lang="en-ZA" sz="1050" dirty="0" smtClean="0"/>
            <a:t>Stakeholder Engagement </a:t>
          </a:r>
          <a:endParaRPr lang="en-ZA" sz="1050" dirty="0"/>
        </a:p>
      </dgm:t>
    </dgm:pt>
    <dgm:pt modelId="{3E953725-6153-4688-BCE0-9F976C31BD10}" type="parTrans" cxnId="{29EF6EE2-1226-4338-9DBD-95976C4AD881}">
      <dgm:prSet/>
      <dgm:spPr/>
      <dgm:t>
        <a:bodyPr/>
        <a:lstStyle/>
        <a:p>
          <a:endParaRPr lang="en-ZA" sz="2800"/>
        </a:p>
      </dgm:t>
    </dgm:pt>
    <dgm:pt modelId="{3CA1F5A9-76A7-4BEB-BDEA-52419A9E68EE}" type="sibTrans" cxnId="{29EF6EE2-1226-4338-9DBD-95976C4AD881}">
      <dgm:prSet/>
      <dgm:spPr/>
      <dgm:t>
        <a:bodyPr/>
        <a:lstStyle/>
        <a:p>
          <a:endParaRPr lang="en-ZA" sz="2800"/>
        </a:p>
      </dgm:t>
    </dgm:pt>
    <dgm:pt modelId="{CF3377DB-5CB7-46D9-AF58-83E21F63D452}">
      <dgm:prSet phldrT="[Text]" custT="1"/>
      <dgm:spPr>
        <a:solidFill>
          <a:srgbClr val="FFC000"/>
        </a:solidFill>
      </dgm:spPr>
      <dgm:t>
        <a:bodyPr/>
        <a:lstStyle/>
        <a:p>
          <a:r>
            <a:rPr lang="en-ZA" sz="1050" dirty="0" smtClean="0"/>
            <a:t>Strategic partnership</a:t>
          </a:r>
          <a:endParaRPr lang="en-ZA" sz="1050" dirty="0"/>
        </a:p>
      </dgm:t>
    </dgm:pt>
    <dgm:pt modelId="{96AC28C2-70FB-4B8C-AA12-EF47244C3F79}" type="parTrans" cxnId="{E37B13FE-7407-4D6A-836E-CBF6A0F2948D}">
      <dgm:prSet/>
      <dgm:spPr/>
      <dgm:t>
        <a:bodyPr/>
        <a:lstStyle/>
        <a:p>
          <a:endParaRPr lang="en-ZA" sz="2800"/>
        </a:p>
      </dgm:t>
    </dgm:pt>
    <dgm:pt modelId="{EB8C6524-D1D9-4D86-8E98-1518491FC81A}" type="sibTrans" cxnId="{E37B13FE-7407-4D6A-836E-CBF6A0F2948D}">
      <dgm:prSet/>
      <dgm:spPr/>
      <dgm:t>
        <a:bodyPr/>
        <a:lstStyle/>
        <a:p>
          <a:endParaRPr lang="en-ZA" sz="2800"/>
        </a:p>
      </dgm:t>
    </dgm:pt>
    <dgm:pt modelId="{1D53B793-167E-41E5-8719-C5B4E5417E15}">
      <dgm:prSet phldrT="[Text]" custT="1"/>
      <dgm:spPr>
        <a:solidFill>
          <a:srgbClr val="00B050"/>
        </a:solidFill>
      </dgm:spPr>
      <dgm:t>
        <a:bodyPr/>
        <a:lstStyle/>
        <a:p>
          <a:r>
            <a:rPr lang="en-ZA" sz="1050" dirty="0" smtClean="0"/>
            <a:t>Conducting Relevant Research </a:t>
          </a:r>
          <a:endParaRPr lang="en-ZA" sz="1050" dirty="0"/>
        </a:p>
      </dgm:t>
    </dgm:pt>
    <dgm:pt modelId="{66CE8198-C8A1-4E27-BC53-756C6C8BE570}" type="parTrans" cxnId="{EABC7E94-6044-4DEF-8AF5-DBF9515EA608}">
      <dgm:prSet/>
      <dgm:spPr/>
      <dgm:t>
        <a:bodyPr/>
        <a:lstStyle/>
        <a:p>
          <a:endParaRPr lang="en-ZA" sz="2800"/>
        </a:p>
      </dgm:t>
    </dgm:pt>
    <dgm:pt modelId="{401002DC-C5BC-42FA-A6D2-BFAD9759D5DA}" type="sibTrans" cxnId="{EABC7E94-6044-4DEF-8AF5-DBF9515EA608}">
      <dgm:prSet/>
      <dgm:spPr/>
      <dgm:t>
        <a:bodyPr/>
        <a:lstStyle/>
        <a:p>
          <a:endParaRPr lang="en-ZA" sz="2800"/>
        </a:p>
      </dgm:t>
    </dgm:pt>
    <dgm:pt modelId="{26DDDF4A-53EE-4D1B-B5E7-F18924F198BD}">
      <dgm:prSet phldrT="[Text]" custT="1"/>
      <dgm:spPr>
        <a:solidFill>
          <a:srgbClr val="92D050"/>
        </a:solidFill>
      </dgm:spPr>
      <dgm:t>
        <a:bodyPr/>
        <a:lstStyle/>
        <a:p>
          <a:r>
            <a:rPr lang="en-ZA" sz="1050" dirty="0" smtClean="0"/>
            <a:t>Creating Solutions to national challenges</a:t>
          </a:r>
          <a:endParaRPr lang="en-ZA" sz="1050" dirty="0"/>
        </a:p>
      </dgm:t>
    </dgm:pt>
    <dgm:pt modelId="{40D90D1C-A662-48F2-BBB6-0EFF988A4987}" type="parTrans" cxnId="{37EAD325-E245-4E39-BD93-526C5857E6F9}">
      <dgm:prSet/>
      <dgm:spPr/>
      <dgm:t>
        <a:bodyPr/>
        <a:lstStyle/>
        <a:p>
          <a:endParaRPr lang="en-ZA" sz="2800"/>
        </a:p>
      </dgm:t>
    </dgm:pt>
    <dgm:pt modelId="{51386BC3-BDA6-4B0E-A336-168EFAC458D2}" type="sibTrans" cxnId="{37EAD325-E245-4E39-BD93-526C5857E6F9}">
      <dgm:prSet/>
      <dgm:spPr/>
      <dgm:t>
        <a:bodyPr/>
        <a:lstStyle/>
        <a:p>
          <a:endParaRPr lang="en-ZA" sz="2800"/>
        </a:p>
      </dgm:t>
    </dgm:pt>
    <dgm:pt modelId="{6D1BF0A0-A6A4-47D9-9914-960EA6996E16}">
      <dgm:prSet phldrT="[Text]" custT="1"/>
      <dgm:spPr>
        <a:solidFill>
          <a:srgbClr val="92D050"/>
        </a:solidFill>
      </dgm:spPr>
      <dgm:t>
        <a:bodyPr/>
        <a:lstStyle/>
        <a:p>
          <a:r>
            <a:rPr lang="en-ZA" sz="1050" dirty="0" smtClean="0"/>
            <a:t>Enabling Operations</a:t>
          </a:r>
          <a:endParaRPr lang="en-ZA" sz="1050" dirty="0"/>
        </a:p>
      </dgm:t>
    </dgm:pt>
    <dgm:pt modelId="{7F172EDC-144D-4253-AEDA-8E398A6B5C56}" type="parTrans" cxnId="{55E92A77-9C46-499B-B81F-27958FDE672A}">
      <dgm:prSet/>
      <dgm:spPr/>
      <dgm:t>
        <a:bodyPr/>
        <a:lstStyle/>
        <a:p>
          <a:endParaRPr lang="en-ZA" sz="2800"/>
        </a:p>
      </dgm:t>
    </dgm:pt>
    <dgm:pt modelId="{68F183F1-6ADC-431B-9C69-232FBEBA0FB3}" type="sibTrans" cxnId="{55E92A77-9C46-499B-B81F-27958FDE672A}">
      <dgm:prSet/>
      <dgm:spPr/>
      <dgm:t>
        <a:bodyPr/>
        <a:lstStyle/>
        <a:p>
          <a:endParaRPr lang="en-ZA" sz="2800"/>
        </a:p>
      </dgm:t>
    </dgm:pt>
    <dgm:pt modelId="{41F74176-90DC-47FA-AED7-2DAA518B573B}">
      <dgm:prSet phldrT="[Text]" custT="1"/>
      <dgm:spPr/>
      <dgm:t>
        <a:bodyPr/>
        <a:lstStyle/>
        <a:p>
          <a:r>
            <a:rPr lang="en-ZA" sz="1050" dirty="0" smtClean="0"/>
            <a:t>Executing Relevant projects</a:t>
          </a:r>
          <a:endParaRPr lang="en-ZA" sz="1050" dirty="0"/>
        </a:p>
      </dgm:t>
    </dgm:pt>
    <dgm:pt modelId="{1074D957-0325-49DA-B19C-F8E770E6152F}" type="parTrans" cxnId="{515C4B06-43DD-4BC6-92F4-DEA1C72EAA3B}">
      <dgm:prSet/>
      <dgm:spPr/>
      <dgm:t>
        <a:bodyPr/>
        <a:lstStyle/>
        <a:p>
          <a:endParaRPr lang="en-ZA" sz="2800"/>
        </a:p>
      </dgm:t>
    </dgm:pt>
    <dgm:pt modelId="{5A877B61-CB94-4741-9681-0A002A4E8F26}" type="sibTrans" cxnId="{515C4B06-43DD-4BC6-92F4-DEA1C72EAA3B}">
      <dgm:prSet/>
      <dgm:spPr/>
      <dgm:t>
        <a:bodyPr/>
        <a:lstStyle/>
        <a:p>
          <a:endParaRPr lang="en-ZA" sz="2800"/>
        </a:p>
      </dgm:t>
    </dgm:pt>
    <dgm:pt modelId="{361E8E04-58DA-4C63-A5CA-2413DAA93558}">
      <dgm:prSet phldrT="[Text]" custT="1"/>
      <dgm:spPr>
        <a:solidFill>
          <a:srgbClr val="00B050"/>
        </a:solidFill>
      </dgm:spPr>
      <dgm:t>
        <a:bodyPr/>
        <a:lstStyle/>
        <a:p>
          <a:r>
            <a:rPr lang="en-ZA" sz="1050" dirty="0" smtClean="0"/>
            <a:t>Infrastructure expansion</a:t>
          </a:r>
          <a:endParaRPr lang="en-ZA" sz="1050" dirty="0"/>
        </a:p>
      </dgm:t>
    </dgm:pt>
    <dgm:pt modelId="{EB2F7187-3E3B-450D-938F-E0BE33B91574}" type="parTrans" cxnId="{A0EE0380-66E1-43EF-9AE6-9F4189D56A3B}">
      <dgm:prSet/>
      <dgm:spPr/>
      <dgm:t>
        <a:bodyPr/>
        <a:lstStyle/>
        <a:p>
          <a:endParaRPr lang="en-ZA" sz="2800"/>
        </a:p>
      </dgm:t>
    </dgm:pt>
    <dgm:pt modelId="{6B46BE4A-4B07-4D0E-A97B-157AD95C38B0}" type="sibTrans" cxnId="{A0EE0380-66E1-43EF-9AE6-9F4189D56A3B}">
      <dgm:prSet/>
      <dgm:spPr/>
      <dgm:t>
        <a:bodyPr/>
        <a:lstStyle/>
        <a:p>
          <a:endParaRPr lang="en-ZA" sz="2800"/>
        </a:p>
      </dgm:t>
    </dgm:pt>
    <dgm:pt modelId="{4C1A22FE-F44E-4E28-A440-AC34A8564DD7}">
      <dgm:prSet phldrT="[Text]" custT="1"/>
      <dgm:spPr>
        <a:solidFill>
          <a:srgbClr val="00B050"/>
        </a:solidFill>
      </dgm:spPr>
      <dgm:t>
        <a:bodyPr/>
        <a:lstStyle/>
        <a:p>
          <a:r>
            <a:rPr lang="en-ZA" sz="1050" dirty="0" smtClean="0"/>
            <a:t>Knowledge Generation</a:t>
          </a:r>
          <a:endParaRPr lang="en-ZA" sz="1050" dirty="0"/>
        </a:p>
      </dgm:t>
    </dgm:pt>
    <dgm:pt modelId="{567832E5-9143-440A-9226-89030FD02EE9}" type="parTrans" cxnId="{7FFDDFFC-4621-4F3E-AF7B-597102503C2D}">
      <dgm:prSet/>
      <dgm:spPr/>
      <dgm:t>
        <a:bodyPr/>
        <a:lstStyle/>
        <a:p>
          <a:endParaRPr lang="en-ZA" sz="2800"/>
        </a:p>
      </dgm:t>
    </dgm:pt>
    <dgm:pt modelId="{19485F26-CB1B-46D3-B997-7F703A984214}" type="sibTrans" cxnId="{7FFDDFFC-4621-4F3E-AF7B-597102503C2D}">
      <dgm:prSet/>
      <dgm:spPr/>
      <dgm:t>
        <a:bodyPr/>
        <a:lstStyle/>
        <a:p>
          <a:endParaRPr lang="en-ZA" sz="2800"/>
        </a:p>
      </dgm:t>
    </dgm:pt>
    <dgm:pt modelId="{C37A5638-F488-4CF8-9E1A-F19681050C58}">
      <dgm:prSet phldrT="[Text]" custT="1"/>
      <dgm:spPr>
        <a:solidFill>
          <a:srgbClr val="FFC000"/>
        </a:solidFill>
      </dgm:spPr>
      <dgm:t>
        <a:bodyPr/>
        <a:lstStyle/>
        <a:p>
          <a:r>
            <a:rPr lang="en-ZA" sz="1050" dirty="0" smtClean="0"/>
            <a:t>Understanding user requirements</a:t>
          </a:r>
          <a:endParaRPr lang="en-ZA" sz="1050" dirty="0"/>
        </a:p>
      </dgm:t>
    </dgm:pt>
    <dgm:pt modelId="{59700538-A5A3-4232-B7FA-FEEB4D0296C8}" type="parTrans" cxnId="{E633ED3B-FCE2-4589-B5D8-89A9F354B0B6}">
      <dgm:prSet/>
      <dgm:spPr/>
      <dgm:t>
        <a:bodyPr/>
        <a:lstStyle/>
        <a:p>
          <a:endParaRPr lang="en-ZA" sz="2800"/>
        </a:p>
      </dgm:t>
    </dgm:pt>
    <dgm:pt modelId="{64EA3B85-AE85-4265-891F-8B4F20ECB06E}" type="sibTrans" cxnId="{E633ED3B-FCE2-4589-B5D8-89A9F354B0B6}">
      <dgm:prSet/>
      <dgm:spPr/>
      <dgm:t>
        <a:bodyPr/>
        <a:lstStyle/>
        <a:p>
          <a:endParaRPr lang="en-ZA" sz="2800"/>
        </a:p>
      </dgm:t>
    </dgm:pt>
    <dgm:pt modelId="{E74DB6BF-3816-4AEA-AD2F-C3AE84432ADE}">
      <dgm:prSet phldrT="[Text]" custT="1"/>
      <dgm:spPr>
        <a:solidFill>
          <a:srgbClr val="00B050"/>
        </a:solidFill>
      </dgm:spPr>
      <dgm:t>
        <a:bodyPr/>
        <a:lstStyle/>
        <a:p>
          <a:r>
            <a:rPr lang="en-ZA" sz="1050" dirty="0" smtClean="0"/>
            <a:t>New and Relevant  Product and service Development</a:t>
          </a:r>
          <a:endParaRPr lang="en-ZA" sz="1050" dirty="0"/>
        </a:p>
      </dgm:t>
    </dgm:pt>
    <dgm:pt modelId="{A50EC42D-5830-4DC0-A636-8B843AAB7449}" type="parTrans" cxnId="{383B847E-4178-4EFF-9A4A-1C50385A777D}">
      <dgm:prSet/>
      <dgm:spPr/>
      <dgm:t>
        <a:bodyPr/>
        <a:lstStyle/>
        <a:p>
          <a:endParaRPr lang="en-ZA" sz="2800"/>
        </a:p>
      </dgm:t>
    </dgm:pt>
    <dgm:pt modelId="{A0770E4F-9854-447F-B363-9D8D65B35D9D}" type="sibTrans" cxnId="{383B847E-4178-4EFF-9A4A-1C50385A777D}">
      <dgm:prSet/>
      <dgm:spPr/>
      <dgm:t>
        <a:bodyPr/>
        <a:lstStyle/>
        <a:p>
          <a:endParaRPr lang="en-ZA" sz="2800"/>
        </a:p>
      </dgm:t>
    </dgm:pt>
    <dgm:pt modelId="{6F9B6043-88A5-4816-B0D1-7154BAD9FE3F}">
      <dgm:prSet custT="1"/>
      <dgm:spPr/>
      <dgm:t>
        <a:bodyPr/>
        <a:lstStyle/>
        <a:p>
          <a:r>
            <a:rPr lang="en-ZA" sz="1050" dirty="0" smtClean="0"/>
            <a:t>Capacity and Capability Development</a:t>
          </a:r>
          <a:endParaRPr lang="en-ZA" sz="1050" dirty="0"/>
        </a:p>
      </dgm:t>
    </dgm:pt>
    <dgm:pt modelId="{9D8E7FC2-76EA-46DB-8C13-4726739280D1}" type="parTrans" cxnId="{F461955B-8981-408D-92C3-363667FB3F3F}">
      <dgm:prSet/>
      <dgm:spPr/>
      <dgm:t>
        <a:bodyPr/>
        <a:lstStyle/>
        <a:p>
          <a:endParaRPr lang="en-ZA" sz="2800"/>
        </a:p>
      </dgm:t>
    </dgm:pt>
    <dgm:pt modelId="{ECC920E9-48C4-4ACA-AE11-197D0FA2E41B}" type="sibTrans" cxnId="{F461955B-8981-408D-92C3-363667FB3F3F}">
      <dgm:prSet/>
      <dgm:spPr/>
      <dgm:t>
        <a:bodyPr/>
        <a:lstStyle/>
        <a:p>
          <a:endParaRPr lang="en-ZA" sz="2800"/>
        </a:p>
      </dgm:t>
    </dgm:pt>
    <dgm:pt modelId="{1C521A3D-64B6-4A30-9AD7-75D551BCD9F2}">
      <dgm:prSet custT="1"/>
      <dgm:spPr>
        <a:solidFill>
          <a:srgbClr val="009900"/>
        </a:solidFill>
      </dgm:spPr>
      <dgm:t>
        <a:bodyPr/>
        <a:lstStyle/>
        <a:p>
          <a:endParaRPr lang="en-ZA" sz="1050" dirty="0"/>
        </a:p>
      </dgm:t>
    </dgm:pt>
    <dgm:pt modelId="{9571A40A-94E8-4B42-B415-7E7C89CFD39C}" type="parTrans" cxnId="{B734D007-1C98-4EAC-BBA4-FF569D2E34A0}">
      <dgm:prSet/>
      <dgm:spPr/>
      <dgm:t>
        <a:bodyPr/>
        <a:lstStyle/>
        <a:p>
          <a:endParaRPr lang="en-ZA" sz="2800"/>
        </a:p>
      </dgm:t>
    </dgm:pt>
    <dgm:pt modelId="{65D2B448-AEB5-41AC-ACB7-A8662C12A927}" type="sibTrans" cxnId="{B734D007-1C98-4EAC-BBA4-FF569D2E34A0}">
      <dgm:prSet/>
      <dgm:spPr/>
      <dgm:t>
        <a:bodyPr/>
        <a:lstStyle/>
        <a:p>
          <a:endParaRPr lang="en-ZA" sz="2800"/>
        </a:p>
      </dgm:t>
    </dgm:pt>
    <dgm:pt modelId="{78A48497-E194-4C32-B56A-F725BFCD1349}">
      <dgm:prSet phldrT="[Text]" custT="1"/>
      <dgm:spPr>
        <a:solidFill>
          <a:srgbClr val="009900"/>
        </a:solidFill>
      </dgm:spPr>
      <dgm:t>
        <a:bodyPr/>
        <a:lstStyle/>
        <a:p>
          <a:r>
            <a:rPr lang="en-ZA" sz="1050" dirty="0" smtClean="0"/>
            <a:t>Human Capital</a:t>
          </a:r>
          <a:endParaRPr lang="en-ZA" sz="1050" dirty="0"/>
        </a:p>
      </dgm:t>
    </dgm:pt>
    <dgm:pt modelId="{658F3A9D-A80D-42FC-B807-24C56045BB5A}" type="parTrans" cxnId="{78AF3D19-03B4-4338-AEDF-BD4E103FB68D}">
      <dgm:prSet/>
      <dgm:spPr/>
      <dgm:t>
        <a:bodyPr/>
        <a:lstStyle/>
        <a:p>
          <a:endParaRPr lang="en-ZA" sz="2800"/>
        </a:p>
      </dgm:t>
    </dgm:pt>
    <dgm:pt modelId="{F6284EFA-AD8E-4A8E-83F0-58D040CB9164}" type="sibTrans" cxnId="{78AF3D19-03B4-4338-AEDF-BD4E103FB68D}">
      <dgm:prSet/>
      <dgm:spPr/>
      <dgm:t>
        <a:bodyPr/>
        <a:lstStyle/>
        <a:p>
          <a:endParaRPr lang="en-ZA" sz="2800"/>
        </a:p>
      </dgm:t>
    </dgm:pt>
    <dgm:pt modelId="{2CF87F49-9D9A-4534-A9BF-FE966AD26769}">
      <dgm:prSet phldrT="[Text]" custT="1"/>
      <dgm:spPr>
        <a:solidFill>
          <a:srgbClr val="009900"/>
        </a:solidFill>
      </dgm:spPr>
      <dgm:t>
        <a:bodyPr/>
        <a:lstStyle/>
        <a:p>
          <a:r>
            <a:rPr lang="en-ZA" sz="1050" dirty="0" smtClean="0"/>
            <a:t>Infrastructure</a:t>
          </a:r>
          <a:endParaRPr lang="en-ZA" sz="1050" dirty="0"/>
        </a:p>
      </dgm:t>
    </dgm:pt>
    <dgm:pt modelId="{3E55F9F3-7EC0-4B47-943C-080F35872A56}" type="parTrans" cxnId="{F41410D0-A6ED-4F6C-A1C7-18D2CE1800DC}">
      <dgm:prSet/>
      <dgm:spPr/>
      <dgm:t>
        <a:bodyPr/>
        <a:lstStyle/>
        <a:p>
          <a:endParaRPr lang="en-ZA" sz="2800"/>
        </a:p>
      </dgm:t>
    </dgm:pt>
    <dgm:pt modelId="{59E38737-2E0B-44F4-9939-201C53638CE5}" type="sibTrans" cxnId="{F41410D0-A6ED-4F6C-A1C7-18D2CE1800DC}">
      <dgm:prSet/>
      <dgm:spPr/>
      <dgm:t>
        <a:bodyPr/>
        <a:lstStyle/>
        <a:p>
          <a:endParaRPr lang="en-ZA" sz="2800"/>
        </a:p>
      </dgm:t>
    </dgm:pt>
    <dgm:pt modelId="{F0591C92-116F-4FEA-99F5-41423A527E72}">
      <dgm:prSet phldrT="[Text]" custT="1"/>
      <dgm:spPr>
        <a:solidFill>
          <a:srgbClr val="009900"/>
        </a:solidFill>
      </dgm:spPr>
      <dgm:t>
        <a:bodyPr/>
        <a:lstStyle/>
        <a:p>
          <a:endParaRPr lang="en-ZA" sz="1050" dirty="0"/>
        </a:p>
      </dgm:t>
    </dgm:pt>
    <dgm:pt modelId="{3C8C9CE3-1F18-4741-9EBC-F791680CDE4F}" type="parTrans" cxnId="{A8F48117-5716-4D77-A254-676913698048}">
      <dgm:prSet/>
      <dgm:spPr/>
      <dgm:t>
        <a:bodyPr/>
        <a:lstStyle/>
        <a:p>
          <a:endParaRPr lang="en-ZA" sz="2800"/>
        </a:p>
      </dgm:t>
    </dgm:pt>
    <dgm:pt modelId="{5A4CCA86-38FE-4B66-8B8E-1D5F9DD17874}" type="sibTrans" cxnId="{A8F48117-5716-4D77-A254-676913698048}">
      <dgm:prSet/>
      <dgm:spPr/>
      <dgm:t>
        <a:bodyPr/>
        <a:lstStyle/>
        <a:p>
          <a:endParaRPr lang="en-ZA" sz="2800"/>
        </a:p>
      </dgm:t>
    </dgm:pt>
    <dgm:pt modelId="{EDC043E4-4B63-4A33-86B1-169842FFF9DE}">
      <dgm:prSet phldrT="[Text]" custT="1"/>
      <dgm:spPr>
        <a:solidFill>
          <a:srgbClr val="009900"/>
        </a:solidFill>
      </dgm:spPr>
      <dgm:t>
        <a:bodyPr/>
        <a:lstStyle/>
        <a:p>
          <a:r>
            <a:rPr lang="en-ZA" sz="1050" dirty="0" smtClean="0"/>
            <a:t>Funded mandate Expansion</a:t>
          </a:r>
          <a:endParaRPr lang="en-ZA" sz="1050" dirty="0"/>
        </a:p>
      </dgm:t>
    </dgm:pt>
    <dgm:pt modelId="{FA7CEB0B-1627-46F2-A73E-EFAA8351D2B2}" type="parTrans" cxnId="{7CFE99CD-C0C3-4F26-A4ED-9B0F86D0E38C}">
      <dgm:prSet/>
      <dgm:spPr/>
      <dgm:t>
        <a:bodyPr/>
        <a:lstStyle/>
        <a:p>
          <a:endParaRPr lang="en-ZA" sz="2800"/>
        </a:p>
      </dgm:t>
    </dgm:pt>
    <dgm:pt modelId="{A4D991BD-D8F4-41CE-8BF7-68E852AF8A81}" type="sibTrans" cxnId="{7CFE99CD-C0C3-4F26-A4ED-9B0F86D0E38C}">
      <dgm:prSet/>
      <dgm:spPr/>
      <dgm:t>
        <a:bodyPr/>
        <a:lstStyle/>
        <a:p>
          <a:endParaRPr lang="en-ZA" sz="2800"/>
        </a:p>
      </dgm:t>
    </dgm:pt>
    <dgm:pt modelId="{4D086A66-AEB4-4242-B2B1-78937138FDED}">
      <dgm:prSet phldrT="[Text]" custT="1"/>
      <dgm:spPr>
        <a:solidFill>
          <a:srgbClr val="FFC000"/>
        </a:solidFill>
      </dgm:spPr>
      <dgm:t>
        <a:bodyPr/>
        <a:lstStyle/>
        <a:p>
          <a:r>
            <a:rPr lang="en-ZA" sz="1050" dirty="0" smtClean="0"/>
            <a:t>Collaboration</a:t>
          </a:r>
          <a:endParaRPr lang="en-ZA" sz="1050" dirty="0"/>
        </a:p>
      </dgm:t>
    </dgm:pt>
    <dgm:pt modelId="{D6D12B0E-AC6C-4298-ABC4-5CE92E1712A1}" type="parTrans" cxnId="{05B6D54D-4B31-455B-B2F9-6E7251722262}">
      <dgm:prSet/>
      <dgm:spPr/>
      <dgm:t>
        <a:bodyPr/>
        <a:lstStyle/>
        <a:p>
          <a:endParaRPr lang="en-ZA"/>
        </a:p>
      </dgm:t>
    </dgm:pt>
    <dgm:pt modelId="{4F1A2743-64EC-4551-94A7-FF73F5682271}" type="sibTrans" cxnId="{05B6D54D-4B31-455B-B2F9-6E7251722262}">
      <dgm:prSet/>
      <dgm:spPr/>
      <dgm:t>
        <a:bodyPr/>
        <a:lstStyle/>
        <a:p>
          <a:endParaRPr lang="en-ZA"/>
        </a:p>
      </dgm:t>
    </dgm:pt>
    <dgm:pt modelId="{EB51B656-DB66-4E8F-AFA8-0F61C00F79C1}">
      <dgm:prSet phldrT="[Text]" custT="1"/>
      <dgm:spPr>
        <a:solidFill>
          <a:srgbClr val="FFC000"/>
        </a:solidFill>
      </dgm:spPr>
      <dgm:t>
        <a:bodyPr/>
        <a:lstStyle/>
        <a:p>
          <a:endParaRPr lang="en-ZA" sz="1050" dirty="0"/>
        </a:p>
      </dgm:t>
    </dgm:pt>
    <dgm:pt modelId="{5F971938-E7DF-488E-ADD0-430F13D5A577}" type="parTrans" cxnId="{645BA429-D4E4-4FA2-8522-5E979985C341}">
      <dgm:prSet/>
      <dgm:spPr/>
      <dgm:t>
        <a:bodyPr/>
        <a:lstStyle/>
        <a:p>
          <a:endParaRPr lang="en-ZA"/>
        </a:p>
      </dgm:t>
    </dgm:pt>
    <dgm:pt modelId="{BC6AC113-1D3F-43C5-9976-FAFC99713E74}" type="sibTrans" cxnId="{645BA429-D4E4-4FA2-8522-5E979985C341}">
      <dgm:prSet/>
      <dgm:spPr/>
      <dgm:t>
        <a:bodyPr/>
        <a:lstStyle/>
        <a:p>
          <a:endParaRPr lang="en-ZA"/>
        </a:p>
      </dgm:t>
    </dgm:pt>
    <dgm:pt modelId="{8BAC03BC-5596-49C0-B891-0057C6C9B3C9}">
      <dgm:prSet phldrT="[Text]" custT="1"/>
      <dgm:spPr>
        <a:solidFill>
          <a:srgbClr val="FFC000"/>
        </a:solidFill>
      </dgm:spPr>
      <dgm:t>
        <a:bodyPr/>
        <a:lstStyle/>
        <a:p>
          <a:endParaRPr lang="en-ZA" sz="1050" dirty="0"/>
        </a:p>
      </dgm:t>
    </dgm:pt>
    <dgm:pt modelId="{FE752D18-EEEF-4F14-96E8-60AE968D3F58}" type="parTrans" cxnId="{4064FFA5-DF54-4D24-ACB6-E0F570C1AD6C}">
      <dgm:prSet/>
      <dgm:spPr/>
      <dgm:t>
        <a:bodyPr/>
        <a:lstStyle/>
        <a:p>
          <a:endParaRPr lang="en-ZA"/>
        </a:p>
      </dgm:t>
    </dgm:pt>
    <dgm:pt modelId="{2A1D4199-CD77-4824-9C5E-68E97F48651D}" type="sibTrans" cxnId="{4064FFA5-DF54-4D24-ACB6-E0F570C1AD6C}">
      <dgm:prSet/>
      <dgm:spPr/>
      <dgm:t>
        <a:bodyPr/>
        <a:lstStyle/>
        <a:p>
          <a:endParaRPr lang="en-ZA"/>
        </a:p>
      </dgm:t>
    </dgm:pt>
    <dgm:pt modelId="{F8B8A8BB-3A74-40BC-9B56-C1401E6135EB}">
      <dgm:prSet phldrT="[Text]" custT="1"/>
      <dgm:spPr>
        <a:solidFill>
          <a:srgbClr val="92D050"/>
        </a:solidFill>
      </dgm:spPr>
      <dgm:t>
        <a:bodyPr/>
        <a:lstStyle/>
        <a:p>
          <a:endParaRPr lang="en-ZA" sz="1050" dirty="0"/>
        </a:p>
      </dgm:t>
    </dgm:pt>
    <dgm:pt modelId="{BAF7A3CB-663C-4431-A1EB-14D26D5FA14B}" type="parTrans" cxnId="{22F0E2D3-769D-4289-B24C-8B5236ACEB8F}">
      <dgm:prSet/>
      <dgm:spPr/>
      <dgm:t>
        <a:bodyPr/>
        <a:lstStyle/>
        <a:p>
          <a:endParaRPr lang="en-ZA"/>
        </a:p>
      </dgm:t>
    </dgm:pt>
    <dgm:pt modelId="{E410BE59-530C-4501-9DFE-0BA58598EE47}" type="sibTrans" cxnId="{22F0E2D3-769D-4289-B24C-8B5236ACEB8F}">
      <dgm:prSet/>
      <dgm:spPr/>
      <dgm:t>
        <a:bodyPr/>
        <a:lstStyle/>
        <a:p>
          <a:endParaRPr lang="en-ZA"/>
        </a:p>
      </dgm:t>
    </dgm:pt>
    <dgm:pt modelId="{EF5FC8D4-D57C-4D79-A552-AB11A8CDC2D3}">
      <dgm:prSet phldrT="[Text]" custT="1"/>
      <dgm:spPr>
        <a:solidFill>
          <a:srgbClr val="00B050"/>
        </a:solidFill>
      </dgm:spPr>
      <dgm:t>
        <a:bodyPr/>
        <a:lstStyle/>
        <a:p>
          <a:endParaRPr lang="en-ZA" sz="1050" dirty="0"/>
        </a:p>
      </dgm:t>
    </dgm:pt>
    <dgm:pt modelId="{88FE992A-DCAE-4097-859D-959487117D4A}" type="parTrans" cxnId="{A2066098-0000-4ECC-9329-D9D9B2D4EB43}">
      <dgm:prSet/>
      <dgm:spPr/>
      <dgm:t>
        <a:bodyPr/>
        <a:lstStyle/>
        <a:p>
          <a:endParaRPr lang="en-ZA"/>
        </a:p>
      </dgm:t>
    </dgm:pt>
    <dgm:pt modelId="{96D3D446-C375-493D-8629-1D9564986519}" type="sibTrans" cxnId="{A2066098-0000-4ECC-9329-D9D9B2D4EB43}">
      <dgm:prSet/>
      <dgm:spPr/>
      <dgm:t>
        <a:bodyPr/>
        <a:lstStyle/>
        <a:p>
          <a:endParaRPr lang="en-ZA"/>
        </a:p>
      </dgm:t>
    </dgm:pt>
    <dgm:pt modelId="{A071D917-23A4-4F38-815A-CAA518807DA3}">
      <dgm:prSet phldrT="[Text]" custT="1"/>
      <dgm:spPr>
        <a:solidFill>
          <a:srgbClr val="00B050"/>
        </a:solidFill>
      </dgm:spPr>
      <dgm:t>
        <a:bodyPr/>
        <a:lstStyle/>
        <a:p>
          <a:endParaRPr lang="en-ZA" sz="1050" dirty="0"/>
        </a:p>
      </dgm:t>
    </dgm:pt>
    <dgm:pt modelId="{91BA321C-14D7-452C-B592-9D1FE71DBE56}" type="parTrans" cxnId="{7A5DD253-01F4-4A38-8FE9-8F64F5C5CFBE}">
      <dgm:prSet/>
      <dgm:spPr/>
      <dgm:t>
        <a:bodyPr/>
        <a:lstStyle/>
        <a:p>
          <a:endParaRPr lang="en-ZA"/>
        </a:p>
      </dgm:t>
    </dgm:pt>
    <dgm:pt modelId="{92A16C14-109B-4365-92F2-BF3A3A8D5696}" type="sibTrans" cxnId="{7A5DD253-01F4-4A38-8FE9-8F64F5C5CFBE}">
      <dgm:prSet/>
      <dgm:spPr/>
      <dgm:t>
        <a:bodyPr/>
        <a:lstStyle/>
        <a:p>
          <a:endParaRPr lang="en-ZA"/>
        </a:p>
      </dgm:t>
    </dgm:pt>
    <dgm:pt modelId="{40B59B90-C063-41B4-B6F0-5EAC8685A36F}">
      <dgm:prSet phldrT="[Text]" custT="1"/>
      <dgm:spPr>
        <a:solidFill>
          <a:srgbClr val="009900"/>
        </a:solidFill>
      </dgm:spPr>
      <dgm:t>
        <a:bodyPr/>
        <a:lstStyle/>
        <a:p>
          <a:endParaRPr lang="en-ZA" sz="1050" dirty="0"/>
        </a:p>
      </dgm:t>
    </dgm:pt>
    <dgm:pt modelId="{463B2878-3B78-49AA-84E1-C3C3743AED8D}" type="parTrans" cxnId="{644B8F79-C7F1-409F-8E18-24CE147AA43A}">
      <dgm:prSet/>
      <dgm:spPr/>
      <dgm:t>
        <a:bodyPr/>
        <a:lstStyle/>
        <a:p>
          <a:endParaRPr lang="en-ZA"/>
        </a:p>
      </dgm:t>
    </dgm:pt>
    <dgm:pt modelId="{C816EE43-3B4A-41D5-84F1-4138F386017A}" type="sibTrans" cxnId="{644B8F79-C7F1-409F-8E18-24CE147AA43A}">
      <dgm:prSet/>
      <dgm:spPr/>
      <dgm:t>
        <a:bodyPr/>
        <a:lstStyle/>
        <a:p>
          <a:endParaRPr lang="en-ZA"/>
        </a:p>
      </dgm:t>
    </dgm:pt>
    <dgm:pt modelId="{706BD323-61A9-4E78-9B71-10059CB1D84C}" type="pres">
      <dgm:prSet presAssocID="{5FB53E93-0F92-42C5-A8A5-6AC2164CA957}" presName="Name0" presStyleCnt="0">
        <dgm:presLayoutVars>
          <dgm:dir/>
          <dgm:animLvl val="lvl"/>
          <dgm:resizeHandles val="exact"/>
        </dgm:presLayoutVars>
      </dgm:prSet>
      <dgm:spPr/>
      <dgm:t>
        <a:bodyPr/>
        <a:lstStyle/>
        <a:p>
          <a:endParaRPr lang="en-ZA"/>
        </a:p>
      </dgm:t>
    </dgm:pt>
    <dgm:pt modelId="{441A7081-95B0-47C3-A629-BFF14807EEA6}" type="pres">
      <dgm:prSet presAssocID="{ACA773BD-BED4-457E-A360-867480F25C09}" presName="composite" presStyleCnt="0"/>
      <dgm:spPr/>
    </dgm:pt>
    <dgm:pt modelId="{8A4F2018-2A78-475A-A604-220B74D9B599}" type="pres">
      <dgm:prSet presAssocID="{ACA773BD-BED4-457E-A360-867480F25C09}" presName="parTx" presStyleLbl="node1" presStyleIdx="0" presStyleCnt="4">
        <dgm:presLayoutVars>
          <dgm:chMax val="0"/>
          <dgm:chPref val="0"/>
          <dgm:bulletEnabled val="1"/>
        </dgm:presLayoutVars>
      </dgm:prSet>
      <dgm:spPr/>
      <dgm:t>
        <a:bodyPr/>
        <a:lstStyle/>
        <a:p>
          <a:endParaRPr lang="en-ZA"/>
        </a:p>
      </dgm:t>
    </dgm:pt>
    <dgm:pt modelId="{568AB960-F749-4056-BF37-9E7A313E7496}" type="pres">
      <dgm:prSet presAssocID="{ACA773BD-BED4-457E-A360-867480F25C09}" presName="desTx" presStyleLbl="revTx" presStyleIdx="0" presStyleCnt="4">
        <dgm:presLayoutVars>
          <dgm:bulletEnabled val="1"/>
        </dgm:presLayoutVars>
      </dgm:prSet>
      <dgm:spPr/>
      <dgm:t>
        <a:bodyPr/>
        <a:lstStyle/>
        <a:p>
          <a:endParaRPr lang="en-ZA"/>
        </a:p>
      </dgm:t>
    </dgm:pt>
    <dgm:pt modelId="{34F5E641-0111-413E-802C-C760D3DC7250}" type="pres">
      <dgm:prSet presAssocID="{3CA1F5A9-76A7-4BEB-BDEA-52419A9E68EE}" presName="space" presStyleCnt="0"/>
      <dgm:spPr/>
    </dgm:pt>
    <dgm:pt modelId="{DA817E15-4864-43E9-87D8-44CC62752E24}" type="pres">
      <dgm:prSet presAssocID="{1D53B793-167E-41E5-8719-C5B4E5417E15}" presName="composite" presStyleCnt="0"/>
      <dgm:spPr/>
    </dgm:pt>
    <dgm:pt modelId="{B5ECB921-9F75-4EEE-8247-DDFEC0CC8FD3}" type="pres">
      <dgm:prSet presAssocID="{1D53B793-167E-41E5-8719-C5B4E5417E15}" presName="parTx" presStyleLbl="node1" presStyleIdx="1" presStyleCnt="4">
        <dgm:presLayoutVars>
          <dgm:chMax val="0"/>
          <dgm:chPref val="0"/>
          <dgm:bulletEnabled val="1"/>
        </dgm:presLayoutVars>
      </dgm:prSet>
      <dgm:spPr/>
      <dgm:t>
        <a:bodyPr/>
        <a:lstStyle/>
        <a:p>
          <a:endParaRPr lang="en-ZA"/>
        </a:p>
      </dgm:t>
    </dgm:pt>
    <dgm:pt modelId="{35B0CA44-5E48-47E5-BF21-E2B315437C70}" type="pres">
      <dgm:prSet presAssocID="{1D53B793-167E-41E5-8719-C5B4E5417E15}" presName="desTx" presStyleLbl="revTx" presStyleIdx="1" presStyleCnt="4">
        <dgm:presLayoutVars>
          <dgm:bulletEnabled val="1"/>
        </dgm:presLayoutVars>
      </dgm:prSet>
      <dgm:spPr/>
      <dgm:t>
        <a:bodyPr/>
        <a:lstStyle/>
        <a:p>
          <a:endParaRPr lang="en-ZA"/>
        </a:p>
      </dgm:t>
    </dgm:pt>
    <dgm:pt modelId="{D70EEE01-10CF-495A-97B1-A0037B8629AA}" type="pres">
      <dgm:prSet presAssocID="{401002DC-C5BC-42FA-A6D2-BFAD9759D5DA}" presName="space" presStyleCnt="0"/>
      <dgm:spPr/>
    </dgm:pt>
    <dgm:pt modelId="{C71F470B-C0DB-4774-9CAF-4F9E6E8CBF04}" type="pres">
      <dgm:prSet presAssocID="{41F74176-90DC-47FA-AED7-2DAA518B573B}" presName="composite" presStyleCnt="0"/>
      <dgm:spPr/>
    </dgm:pt>
    <dgm:pt modelId="{B6623A40-80F3-4A5C-8323-5713BBCC23E7}" type="pres">
      <dgm:prSet presAssocID="{41F74176-90DC-47FA-AED7-2DAA518B573B}" presName="parTx" presStyleLbl="node1" presStyleIdx="2" presStyleCnt="4">
        <dgm:presLayoutVars>
          <dgm:chMax val="0"/>
          <dgm:chPref val="0"/>
          <dgm:bulletEnabled val="1"/>
        </dgm:presLayoutVars>
      </dgm:prSet>
      <dgm:spPr/>
      <dgm:t>
        <a:bodyPr/>
        <a:lstStyle/>
        <a:p>
          <a:endParaRPr lang="en-ZA"/>
        </a:p>
      </dgm:t>
    </dgm:pt>
    <dgm:pt modelId="{601FF1FD-9FE4-45D3-84AC-B11DB9F19B8F}" type="pres">
      <dgm:prSet presAssocID="{41F74176-90DC-47FA-AED7-2DAA518B573B}" presName="desTx" presStyleLbl="revTx" presStyleIdx="2" presStyleCnt="4">
        <dgm:presLayoutVars>
          <dgm:bulletEnabled val="1"/>
        </dgm:presLayoutVars>
      </dgm:prSet>
      <dgm:spPr/>
      <dgm:t>
        <a:bodyPr/>
        <a:lstStyle/>
        <a:p>
          <a:endParaRPr lang="en-ZA"/>
        </a:p>
      </dgm:t>
    </dgm:pt>
    <dgm:pt modelId="{BB75BC00-FEC2-4C17-ACB6-1EDDCC51CD83}" type="pres">
      <dgm:prSet presAssocID="{5A877B61-CB94-4741-9681-0A002A4E8F26}" presName="space" presStyleCnt="0"/>
      <dgm:spPr/>
    </dgm:pt>
    <dgm:pt modelId="{0097DB53-FB2D-4E21-8F18-84F378F9752F}" type="pres">
      <dgm:prSet presAssocID="{6F9B6043-88A5-4816-B0D1-7154BAD9FE3F}" presName="composite" presStyleCnt="0"/>
      <dgm:spPr/>
    </dgm:pt>
    <dgm:pt modelId="{E4D2A957-C444-4038-9E5B-1BA89C7AC073}" type="pres">
      <dgm:prSet presAssocID="{6F9B6043-88A5-4816-B0D1-7154BAD9FE3F}" presName="parTx" presStyleLbl="node1" presStyleIdx="3" presStyleCnt="4">
        <dgm:presLayoutVars>
          <dgm:chMax val="0"/>
          <dgm:chPref val="0"/>
          <dgm:bulletEnabled val="1"/>
        </dgm:presLayoutVars>
      </dgm:prSet>
      <dgm:spPr/>
      <dgm:t>
        <a:bodyPr/>
        <a:lstStyle/>
        <a:p>
          <a:endParaRPr lang="en-ZA"/>
        </a:p>
      </dgm:t>
    </dgm:pt>
    <dgm:pt modelId="{7B794751-9498-4E51-9F54-D4A3E2A0D12B}" type="pres">
      <dgm:prSet presAssocID="{6F9B6043-88A5-4816-B0D1-7154BAD9FE3F}" presName="desTx" presStyleLbl="revTx" presStyleIdx="3" presStyleCnt="4">
        <dgm:presLayoutVars>
          <dgm:bulletEnabled val="1"/>
        </dgm:presLayoutVars>
      </dgm:prSet>
      <dgm:spPr/>
      <dgm:t>
        <a:bodyPr/>
        <a:lstStyle/>
        <a:p>
          <a:endParaRPr lang="en-ZA"/>
        </a:p>
      </dgm:t>
    </dgm:pt>
  </dgm:ptLst>
  <dgm:cxnLst>
    <dgm:cxn modelId="{A8F48117-5716-4D77-A254-676913698048}" srcId="{6F9B6043-88A5-4816-B0D1-7154BAD9FE3F}" destId="{F0591C92-116F-4FEA-99F5-41423A527E72}" srcOrd="2" destOrd="0" parTransId="{3C8C9CE3-1F18-4741-9EBC-F791680CDE4F}" sibTransId="{5A4CCA86-38FE-4B66-8B8E-1D5F9DD17874}"/>
    <dgm:cxn modelId="{C87FD7CE-8E86-449C-9B63-F612B20DE9E4}" type="presOf" srcId="{E74DB6BF-3816-4AEA-AD2F-C3AE84432ADE}" destId="{601FF1FD-9FE4-45D3-84AC-B11DB9F19B8F}" srcOrd="0" destOrd="4" presId="urn:microsoft.com/office/officeart/2005/8/layout/chevron1"/>
    <dgm:cxn modelId="{6D617490-4767-42B9-A103-BD0B8A0F404A}" type="presOf" srcId="{EB51B656-DB66-4E8F-AFA8-0F61C00F79C1}" destId="{568AB960-F749-4056-BF37-9E7A313E7496}" srcOrd="0" destOrd="1" presId="urn:microsoft.com/office/officeart/2005/8/layout/chevron1"/>
    <dgm:cxn modelId="{898F81D3-23DA-4B37-9690-F810F5B9E30E}" type="presOf" srcId="{4D086A66-AEB4-4242-B2B1-78937138FDED}" destId="{568AB960-F749-4056-BF37-9E7A313E7496}" srcOrd="0" destOrd="0" presId="urn:microsoft.com/office/officeart/2005/8/layout/chevron1"/>
    <dgm:cxn modelId="{238ABEC4-6772-4C10-82D1-0BC444B0159A}" type="presOf" srcId="{5FB53E93-0F92-42C5-A8A5-6AC2164CA957}" destId="{706BD323-61A9-4E78-9B71-10059CB1D84C}" srcOrd="0" destOrd="0" presId="urn:microsoft.com/office/officeart/2005/8/layout/chevron1"/>
    <dgm:cxn modelId="{383B847E-4178-4EFF-9A4A-1C50385A777D}" srcId="{41F74176-90DC-47FA-AED7-2DAA518B573B}" destId="{E74DB6BF-3816-4AEA-AD2F-C3AE84432ADE}" srcOrd="4" destOrd="0" parTransId="{A50EC42D-5830-4DC0-A636-8B843AAB7449}" sibTransId="{A0770E4F-9854-447F-B363-9D8D65B35D9D}"/>
    <dgm:cxn modelId="{F59FB430-2805-41E2-A0A0-1BEF105027AA}" type="presOf" srcId="{F0591C92-116F-4FEA-99F5-41423A527E72}" destId="{7B794751-9498-4E51-9F54-D4A3E2A0D12B}" srcOrd="0" destOrd="2" presId="urn:microsoft.com/office/officeart/2005/8/layout/chevron1"/>
    <dgm:cxn modelId="{4064FFA5-DF54-4D24-ACB6-E0F570C1AD6C}" srcId="{ACA773BD-BED4-457E-A360-867480F25C09}" destId="{8BAC03BC-5596-49C0-B891-0057C6C9B3C9}" srcOrd="3" destOrd="0" parTransId="{FE752D18-EEEF-4F14-96E8-60AE968D3F58}" sibTransId="{2A1D4199-CD77-4824-9C5E-68E97F48651D}"/>
    <dgm:cxn modelId="{536770D9-2E0C-4CC4-87E8-5103611C7CB8}" type="presOf" srcId="{4C1A22FE-F44E-4E28-A440-AC34A8564DD7}" destId="{601FF1FD-9FE4-45D3-84AC-B11DB9F19B8F}" srcOrd="0" destOrd="2" presId="urn:microsoft.com/office/officeart/2005/8/layout/chevron1"/>
    <dgm:cxn modelId="{5F69F110-F255-49C3-8457-5EA235232DB8}" type="presOf" srcId="{361E8E04-58DA-4C63-A5CA-2413DAA93558}" destId="{601FF1FD-9FE4-45D3-84AC-B11DB9F19B8F}" srcOrd="0" destOrd="0" presId="urn:microsoft.com/office/officeart/2005/8/layout/chevron1"/>
    <dgm:cxn modelId="{37EAD325-E245-4E39-BD93-526C5857E6F9}" srcId="{1D53B793-167E-41E5-8719-C5B4E5417E15}" destId="{26DDDF4A-53EE-4D1B-B5E7-F18924F198BD}" srcOrd="0" destOrd="0" parTransId="{40D90D1C-A662-48F2-BBB6-0EFF988A4987}" sibTransId="{51386BC3-BDA6-4B0E-A336-168EFAC458D2}"/>
    <dgm:cxn modelId="{D0E4392E-5334-42D8-8D87-4A601A00D7E1}" type="presOf" srcId="{EF5FC8D4-D57C-4D79-A552-AB11A8CDC2D3}" destId="{601FF1FD-9FE4-45D3-84AC-B11DB9F19B8F}" srcOrd="0" destOrd="1" presId="urn:microsoft.com/office/officeart/2005/8/layout/chevron1"/>
    <dgm:cxn modelId="{8A62F187-3607-4931-96BB-A5D2063CEAFA}" type="presOf" srcId="{C37A5638-F488-4CF8-9E1A-F19681050C58}" destId="{568AB960-F749-4056-BF37-9E7A313E7496}" srcOrd="0" destOrd="4" presId="urn:microsoft.com/office/officeart/2005/8/layout/chevron1"/>
    <dgm:cxn modelId="{F41410D0-A6ED-4F6C-A1C7-18D2CE1800DC}" srcId="{6F9B6043-88A5-4816-B0D1-7154BAD9FE3F}" destId="{2CF87F49-9D9A-4534-A9BF-FE966AD26769}" srcOrd="3" destOrd="0" parTransId="{3E55F9F3-7EC0-4B47-943C-080F35872A56}" sibTransId="{59E38737-2E0B-44F4-9939-201C53638CE5}"/>
    <dgm:cxn modelId="{E37B13FE-7407-4D6A-836E-CBF6A0F2948D}" srcId="{ACA773BD-BED4-457E-A360-867480F25C09}" destId="{CF3377DB-5CB7-46D9-AF58-83E21F63D452}" srcOrd="2" destOrd="0" parTransId="{96AC28C2-70FB-4B8C-AA12-EF47244C3F79}" sibTransId="{EB8C6524-D1D9-4D86-8E98-1518491FC81A}"/>
    <dgm:cxn modelId="{7CEDC495-F464-4401-9514-6CD67508BB5D}" type="presOf" srcId="{78A48497-E194-4C32-B56A-F725BFCD1349}" destId="{7B794751-9498-4E51-9F54-D4A3E2A0D12B}" srcOrd="0" destOrd="1" presId="urn:microsoft.com/office/officeart/2005/8/layout/chevron1"/>
    <dgm:cxn modelId="{515C4B06-43DD-4BC6-92F4-DEA1C72EAA3B}" srcId="{5FB53E93-0F92-42C5-A8A5-6AC2164CA957}" destId="{41F74176-90DC-47FA-AED7-2DAA518B573B}" srcOrd="2" destOrd="0" parTransId="{1074D957-0325-49DA-B19C-F8E770E6152F}" sibTransId="{5A877B61-CB94-4741-9681-0A002A4E8F26}"/>
    <dgm:cxn modelId="{644B8F79-C7F1-409F-8E18-24CE147AA43A}" srcId="{6F9B6043-88A5-4816-B0D1-7154BAD9FE3F}" destId="{40B59B90-C063-41B4-B6F0-5EAC8685A36F}" srcOrd="4" destOrd="0" parTransId="{463B2878-3B78-49AA-84E1-C3C3743AED8D}" sibTransId="{C816EE43-3B4A-41D5-84F1-4138F386017A}"/>
    <dgm:cxn modelId="{55E92A77-9C46-499B-B81F-27958FDE672A}" srcId="{1D53B793-167E-41E5-8719-C5B4E5417E15}" destId="{6D1BF0A0-A6A4-47D9-9914-960EA6996E16}" srcOrd="2" destOrd="0" parTransId="{7F172EDC-144D-4253-AEDA-8E398A6B5C56}" sibTransId="{68F183F1-6ADC-431B-9C69-232FBEBA0FB3}"/>
    <dgm:cxn modelId="{52DF5BEB-9E2D-4BDD-83E1-70EDBB92DFD9}" type="presOf" srcId="{2CF87F49-9D9A-4534-A9BF-FE966AD26769}" destId="{7B794751-9498-4E51-9F54-D4A3E2A0D12B}" srcOrd="0" destOrd="3" presId="urn:microsoft.com/office/officeart/2005/8/layout/chevron1"/>
    <dgm:cxn modelId="{05B6D54D-4B31-455B-B2F9-6E7251722262}" srcId="{ACA773BD-BED4-457E-A360-867480F25C09}" destId="{4D086A66-AEB4-4242-B2B1-78937138FDED}" srcOrd="0" destOrd="0" parTransId="{D6D12B0E-AC6C-4298-ABC4-5CE92E1712A1}" sibTransId="{4F1A2743-64EC-4551-94A7-FF73F5682271}"/>
    <dgm:cxn modelId="{F461955B-8981-408D-92C3-363667FB3F3F}" srcId="{5FB53E93-0F92-42C5-A8A5-6AC2164CA957}" destId="{6F9B6043-88A5-4816-B0D1-7154BAD9FE3F}" srcOrd="3" destOrd="0" parTransId="{9D8E7FC2-76EA-46DB-8C13-4726739280D1}" sibTransId="{ECC920E9-48C4-4ACA-AE11-197D0FA2E41B}"/>
    <dgm:cxn modelId="{7FFDDFFC-4621-4F3E-AF7B-597102503C2D}" srcId="{41F74176-90DC-47FA-AED7-2DAA518B573B}" destId="{4C1A22FE-F44E-4E28-A440-AC34A8564DD7}" srcOrd="2" destOrd="0" parTransId="{567832E5-9143-440A-9226-89030FD02EE9}" sibTransId="{19485F26-CB1B-46D3-B997-7F703A984214}"/>
    <dgm:cxn modelId="{7A5DD253-01F4-4A38-8FE9-8F64F5C5CFBE}" srcId="{41F74176-90DC-47FA-AED7-2DAA518B573B}" destId="{A071D917-23A4-4F38-815A-CAA518807DA3}" srcOrd="3" destOrd="0" parTransId="{91BA321C-14D7-452C-B592-9D1FE71DBE56}" sibTransId="{92A16C14-109B-4365-92F2-BF3A3A8D5696}"/>
    <dgm:cxn modelId="{22F0E2D3-769D-4289-B24C-8B5236ACEB8F}" srcId="{1D53B793-167E-41E5-8719-C5B4E5417E15}" destId="{F8B8A8BB-3A74-40BC-9B56-C1401E6135EB}" srcOrd="1" destOrd="0" parTransId="{BAF7A3CB-663C-4431-A1EB-14D26D5FA14B}" sibTransId="{E410BE59-530C-4501-9DFE-0BA58598EE47}"/>
    <dgm:cxn modelId="{EEAE0029-326D-435F-9670-4584FEE6B419}" type="presOf" srcId="{ACA773BD-BED4-457E-A360-867480F25C09}" destId="{8A4F2018-2A78-475A-A604-220B74D9B599}" srcOrd="0" destOrd="0" presId="urn:microsoft.com/office/officeart/2005/8/layout/chevron1"/>
    <dgm:cxn modelId="{E633ED3B-FCE2-4589-B5D8-89A9F354B0B6}" srcId="{ACA773BD-BED4-457E-A360-867480F25C09}" destId="{C37A5638-F488-4CF8-9E1A-F19681050C58}" srcOrd="4" destOrd="0" parTransId="{59700538-A5A3-4232-B7FA-FEEB4D0296C8}" sibTransId="{64EA3B85-AE85-4265-891F-8B4F20ECB06E}"/>
    <dgm:cxn modelId="{EF2E9167-6011-412E-865B-2A1262F10267}" type="presOf" srcId="{CF3377DB-5CB7-46D9-AF58-83E21F63D452}" destId="{568AB960-F749-4056-BF37-9E7A313E7496}" srcOrd="0" destOrd="2" presId="urn:microsoft.com/office/officeart/2005/8/layout/chevron1"/>
    <dgm:cxn modelId="{E929ECC7-573D-4F98-A31E-D86CE8FF6BF5}" type="presOf" srcId="{1D53B793-167E-41E5-8719-C5B4E5417E15}" destId="{B5ECB921-9F75-4EEE-8247-DDFEC0CC8FD3}" srcOrd="0" destOrd="0" presId="urn:microsoft.com/office/officeart/2005/8/layout/chevron1"/>
    <dgm:cxn modelId="{645BA429-D4E4-4FA2-8522-5E979985C341}" srcId="{ACA773BD-BED4-457E-A360-867480F25C09}" destId="{EB51B656-DB66-4E8F-AFA8-0F61C00F79C1}" srcOrd="1" destOrd="0" parTransId="{5F971938-E7DF-488E-ADD0-430F13D5A577}" sibTransId="{BC6AC113-1D3F-43C5-9976-FAFC99713E74}"/>
    <dgm:cxn modelId="{D269B82D-2503-455A-82CA-30CBEDD2D9B7}" type="presOf" srcId="{A071D917-23A4-4F38-815A-CAA518807DA3}" destId="{601FF1FD-9FE4-45D3-84AC-B11DB9F19B8F}" srcOrd="0" destOrd="3" presId="urn:microsoft.com/office/officeart/2005/8/layout/chevron1"/>
    <dgm:cxn modelId="{127EC10E-5C3A-48C2-B5F8-EEC0138B49CA}" type="presOf" srcId="{6D1BF0A0-A6A4-47D9-9914-960EA6996E16}" destId="{35B0CA44-5E48-47E5-BF21-E2B315437C70}" srcOrd="0" destOrd="2" presId="urn:microsoft.com/office/officeart/2005/8/layout/chevron1"/>
    <dgm:cxn modelId="{EABC7E94-6044-4DEF-8AF5-DBF9515EA608}" srcId="{5FB53E93-0F92-42C5-A8A5-6AC2164CA957}" destId="{1D53B793-167E-41E5-8719-C5B4E5417E15}" srcOrd="1" destOrd="0" parTransId="{66CE8198-C8A1-4E27-BC53-756C6C8BE570}" sibTransId="{401002DC-C5BC-42FA-A6D2-BFAD9759D5DA}"/>
    <dgm:cxn modelId="{6890AFFF-8A6C-48B4-AB4C-5547578C9288}" type="presOf" srcId="{6F9B6043-88A5-4816-B0D1-7154BAD9FE3F}" destId="{E4D2A957-C444-4038-9E5B-1BA89C7AC073}" srcOrd="0" destOrd="0" presId="urn:microsoft.com/office/officeart/2005/8/layout/chevron1"/>
    <dgm:cxn modelId="{A0EE0380-66E1-43EF-9AE6-9F4189D56A3B}" srcId="{41F74176-90DC-47FA-AED7-2DAA518B573B}" destId="{361E8E04-58DA-4C63-A5CA-2413DAA93558}" srcOrd="0" destOrd="0" parTransId="{EB2F7187-3E3B-450D-938F-E0BE33B91574}" sibTransId="{6B46BE4A-4B07-4D0E-A97B-157AD95C38B0}"/>
    <dgm:cxn modelId="{85E17CFF-197C-42EE-A501-0B80CE35A82A}" type="presOf" srcId="{8BAC03BC-5596-49C0-B891-0057C6C9B3C9}" destId="{568AB960-F749-4056-BF37-9E7A313E7496}" srcOrd="0" destOrd="3" presId="urn:microsoft.com/office/officeart/2005/8/layout/chevron1"/>
    <dgm:cxn modelId="{07F249F2-5E43-418D-8946-00B9572A56ED}" type="presOf" srcId="{F8B8A8BB-3A74-40BC-9B56-C1401E6135EB}" destId="{35B0CA44-5E48-47E5-BF21-E2B315437C70}" srcOrd="0" destOrd="1" presId="urn:microsoft.com/office/officeart/2005/8/layout/chevron1"/>
    <dgm:cxn modelId="{D7B9801F-1EF3-4D00-94B6-97D936345CBA}" type="presOf" srcId="{40B59B90-C063-41B4-B6F0-5EAC8685A36F}" destId="{7B794751-9498-4E51-9F54-D4A3E2A0D12B}" srcOrd="0" destOrd="4" presId="urn:microsoft.com/office/officeart/2005/8/layout/chevron1"/>
    <dgm:cxn modelId="{78AF3D19-03B4-4338-AEDF-BD4E103FB68D}" srcId="{6F9B6043-88A5-4816-B0D1-7154BAD9FE3F}" destId="{78A48497-E194-4C32-B56A-F725BFCD1349}" srcOrd="1" destOrd="0" parTransId="{658F3A9D-A80D-42FC-B807-24C56045BB5A}" sibTransId="{F6284EFA-AD8E-4A8E-83F0-58D040CB9164}"/>
    <dgm:cxn modelId="{B734D007-1C98-4EAC-BBA4-FF569D2E34A0}" srcId="{6F9B6043-88A5-4816-B0D1-7154BAD9FE3F}" destId="{1C521A3D-64B6-4A30-9AD7-75D551BCD9F2}" srcOrd="0" destOrd="0" parTransId="{9571A40A-94E8-4B42-B415-7E7C89CFD39C}" sibTransId="{65D2B448-AEB5-41AC-ACB7-A8662C12A927}"/>
    <dgm:cxn modelId="{D16B6A8E-14BF-4027-BD7C-C69B17AFFBAB}" type="presOf" srcId="{41F74176-90DC-47FA-AED7-2DAA518B573B}" destId="{B6623A40-80F3-4A5C-8323-5713BBCC23E7}" srcOrd="0" destOrd="0" presId="urn:microsoft.com/office/officeart/2005/8/layout/chevron1"/>
    <dgm:cxn modelId="{E3B346E1-CA2D-40C0-83F7-A6BFA6C698C4}" type="presOf" srcId="{1C521A3D-64B6-4A30-9AD7-75D551BCD9F2}" destId="{7B794751-9498-4E51-9F54-D4A3E2A0D12B}" srcOrd="0" destOrd="0" presId="urn:microsoft.com/office/officeart/2005/8/layout/chevron1"/>
    <dgm:cxn modelId="{29EF6EE2-1226-4338-9DBD-95976C4AD881}" srcId="{5FB53E93-0F92-42C5-A8A5-6AC2164CA957}" destId="{ACA773BD-BED4-457E-A360-867480F25C09}" srcOrd="0" destOrd="0" parTransId="{3E953725-6153-4688-BCE0-9F976C31BD10}" sibTransId="{3CA1F5A9-76A7-4BEB-BDEA-52419A9E68EE}"/>
    <dgm:cxn modelId="{88121329-551E-4160-A4CB-C844811C66A0}" type="presOf" srcId="{EDC043E4-4B63-4A33-86B1-169842FFF9DE}" destId="{7B794751-9498-4E51-9F54-D4A3E2A0D12B}" srcOrd="0" destOrd="5" presId="urn:microsoft.com/office/officeart/2005/8/layout/chevron1"/>
    <dgm:cxn modelId="{A2066098-0000-4ECC-9329-D9D9B2D4EB43}" srcId="{41F74176-90DC-47FA-AED7-2DAA518B573B}" destId="{EF5FC8D4-D57C-4D79-A552-AB11A8CDC2D3}" srcOrd="1" destOrd="0" parTransId="{88FE992A-DCAE-4097-859D-959487117D4A}" sibTransId="{96D3D446-C375-493D-8629-1D9564986519}"/>
    <dgm:cxn modelId="{7CFE99CD-C0C3-4F26-A4ED-9B0F86D0E38C}" srcId="{6F9B6043-88A5-4816-B0D1-7154BAD9FE3F}" destId="{EDC043E4-4B63-4A33-86B1-169842FFF9DE}" srcOrd="5" destOrd="0" parTransId="{FA7CEB0B-1627-46F2-A73E-EFAA8351D2B2}" sibTransId="{A4D991BD-D8F4-41CE-8BF7-68E852AF8A81}"/>
    <dgm:cxn modelId="{6C572FF5-4716-40DA-971D-843D4DC4BFE4}" type="presOf" srcId="{26DDDF4A-53EE-4D1B-B5E7-F18924F198BD}" destId="{35B0CA44-5E48-47E5-BF21-E2B315437C70}" srcOrd="0" destOrd="0" presId="urn:microsoft.com/office/officeart/2005/8/layout/chevron1"/>
    <dgm:cxn modelId="{0CF0689D-48D7-425C-A0FD-065FB00B2EE8}" type="presParOf" srcId="{706BD323-61A9-4E78-9B71-10059CB1D84C}" destId="{441A7081-95B0-47C3-A629-BFF14807EEA6}" srcOrd="0" destOrd="0" presId="urn:microsoft.com/office/officeart/2005/8/layout/chevron1"/>
    <dgm:cxn modelId="{0184FB73-47F3-415B-B07D-AEE434DC49F0}" type="presParOf" srcId="{441A7081-95B0-47C3-A629-BFF14807EEA6}" destId="{8A4F2018-2A78-475A-A604-220B74D9B599}" srcOrd="0" destOrd="0" presId="urn:microsoft.com/office/officeart/2005/8/layout/chevron1"/>
    <dgm:cxn modelId="{95B81086-7BD6-42E4-9BF9-CF4E89759A4B}" type="presParOf" srcId="{441A7081-95B0-47C3-A629-BFF14807EEA6}" destId="{568AB960-F749-4056-BF37-9E7A313E7496}" srcOrd="1" destOrd="0" presId="urn:microsoft.com/office/officeart/2005/8/layout/chevron1"/>
    <dgm:cxn modelId="{17F78138-94CD-4458-B564-9F2B3F5D5AC5}" type="presParOf" srcId="{706BD323-61A9-4E78-9B71-10059CB1D84C}" destId="{34F5E641-0111-413E-802C-C760D3DC7250}" srcOrd="1" destOrd="0" presId="urn:microsoft.com/office/officeart/2005/8/layout/chevron1"/>
    <dgm:cxn modelId="{0B21180A-AE9C-4474-AE00-42C37EE2E339}" type="presParOf" srcId="{706BD323-61A9-4E78-9B71-10059CB1D84C}" destId="{DA817E15-4864-43E9-87D8-44CC62752E24}" srcOrd="2" destOrd="0" presId="urn:microsoft.com/office/officeart/2005/8/layout/chevron1"/>
    <dgm:cxn modelId="{18E11DBD-D56E-4034-896D-95175457A41D}" type="presParOf" srcId="{DA817E15-4864-43E9-87D8-44CC62752E24}" destId="{B5ECB921-9F75-4EEE-8247-DDFEC0CC8FD3}" srcOrd="0" destOrd="0" presId="urn:microsoft.com/office/officeart/2005/8/layout/chevron1"/>
    <dgm:cxn modelId="{34294513-D7FD-46B0-9F19-EB8D5B852A75}" type="presParOf" srcId="{DA817E15-4864-43E9-87D8-44CC62752E24}" destId="{35B0CA44-5E48-47E5-BF21-E2B315437C70}" srcOrd="1" destOrd="0" presId="urn:microsoft.com/office/officeart/2005/8/layout/chevron1"/>
    <dgm:cxn modelId="{DCC7081E-C2E8-44A7-A6E0-8BFCEEB437EA}" type="presParOf" srcId="{706BD323-61A9-4E78-9B71-10059CB1D84C}" destId="{D70EEE01-10CF-495A-97B1-A0037B8629AA}" srcOrd="3" destOrd="0" presId="urn:microsoft.com/office/officeart/2005/8/layout/chevron1"/>
    <dgm:cxn modelId="{B5BB2D1E-C6CE-44C8-85BC-32855823B382}" type="presParOf" srcId="{706BD323-61A9-4E78-9B71-10059CB1D84C}" destId="{C71F470B-C0DB-4774-9CAF-4F9E6E8CBF04}" srcOrd="4" destOrd="0" presId="urn:microsoft.com/office/officeart/2005/8/layout/chevron1"/>
    <dgm:cxn modelId="{FB7EDA43-3E2F-4C93-9DA6-0B9AB5E343B4}" type="presParOf" srcId="{C71F470B-C0DB-4774-9CAF-4F9E6E8CBF04}" destId="{B6623A40-80F3-4A5C-8323-5713BBCC23E7}" srcOrd="0" destOrd="0" presId="urn:microsoft.com/office/officeart/2005/8/layout/chevron1"/>
    <dgm:cxn modelId="{D2C89005-5845-4F4D-9113-762B1CE9DC4A}" type="presParOf" srcId="{C71F470B-C0DB-4774-9CAF-4F9E6E8CBF04}" destId="{601FF1FD-9FE4-45D3-84AC-B11DB9F19B8F}" srcOrd="1" destOrd="0" presId="urn:microsoft.com/office/officeart/2005/8/layout/chevron1"/>
    <dgm:cxn modelId="{E3D4D3F9-0565-444D-A380-69F882015F1C}" type="presParOf" srcId="{706BD323-61A9-4E78-9B71-10059CB1D84C}" destId="{BB75BC00-FEC2-4C17-ACB6-1EDDCC51CD83}" srcOrd="5" destOrd="0" presId="urn:microsoft.com/office/officeart/2005/8/layout/chevron1"/>
    <dgm:cxn modelId="{DCA6AC99-4D6C-4A67-9337-93789C9D0512}" type="presParOf" srcId="{706BD323-61A9-4E78-9B71-10059CB1D84C}" destId="{0097DB53-FB2D-4E21-8F18-84F378F9752F}" srcOrd="6" destOrd="0" presId="urn:microsoft.com/office/officeart/2005/8/layout/chevron1"/>
    <dgm:cxn modelId="{13746F40-85D1-4EB5-9FE4-D1A495E80CF3}" type="presParOf" srcId="{0097DB53-FB2D-4E21-8F18-84F378F9752F}" destId="{E4D2A957-C444-4038-9E5B-1BA89C7AC073}" srcOrd="0" destOrd="0" presId="urn:microsoft.com/office/officeart/2005/8/layout/chevron1"/>
    <dgm:cxn modelId="{9F76FC2E-FB44-4BB7-BA76-3A148C115ED4}" type="presParOf" srcId="{0097DB53-FB2D-4E21-8F18-84F378F9752F}" destId="{7B794751-9498-4E51-9F54-D4A3E2A0D12B}"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D4F20A-A4B8-4DEE-8F8A-3B86AF489999}">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33295-1188-4E81-913C-F51AA3222BB1}">
      <dsp:nvSpPr>
        <dsp:cNvPr id="0" name=""/>
        <dsp:cNvSpPr/>
      </dsp:nvSpPr>
      <dsp:spPr>
        <a:xfrm>
          <a:off x="434398" y="285347"/>
          <a:ext cx="4487277" cy="57047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0640" rIns="40640" bIns="40640" numCol="1" spcCol="1270" anchor="ctr" anchorCtr="0">
          <a:noAutofit/>
        </a:bodyPr>
        <a:lstStyle/>
        <a:p>
          <a:pPr lvl="0" algn="l" defTabSz="711200">
            <a:lnSpc>
              <a:spcPct val="90000"/>
            </a:lnSpc>
            <a:spcBef>
              <a:spcPct val="0"/>
            </a:spcBef>
            <a:spcAft>
              <a:spcPct val="35000"/>
            </a:spcAft>
          </a:pPr>
          <a:r>
            <a:rPr lang="en-ZA" sz="1600" b="1" kern="1200" dirty="0" smtClean="0"/>
            <a:t>Community conscious</a:t>
          </a:r>
          <a:endParaRPr lang="en-ZA" sz="1600" b="1" kern="1200" dirty="0"/>
        </a:p>
      </dsp:txBody>
      <dsp:txXfrm>
        <a:off x="434398" y="285347"/>
        <a:ext cx="4487277" cy="570477"/>
      </dsp:txXfrm>
    </dsp:sp>
    <dsp:sp modelId="{CCE21941-D685-48DF-B1C5-42E2EBE061EE}">
      <dsp:nvSpPr>
        <dsp:cNvPr id="0" name=""/>
        <dsp:cNvSpPr/>
      </dsp:nvSpPr>
      <dsp:spPr>
        <a:xfrm>
          <a:off x="264221" y="385512"/>
          <a:ext cx="340353" cy="3701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3DC6D4-C0DE-4392-9AD3-1EAA83AAB2B4}">
      <dsp:nvSpPr>
        <dsp:cNvPr id="0" name=""/>
        <dsp:cNvSpPr/>
      </dsp:nvSpPr>
      <dsp:spPr>
        <a:xfrm>
          <a:off x="903654" y="1140954"/>
          <a:ext cx="4018021" cy="57047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0640" rIns="40640" bIns="40640" numCol="1" spcCol="1270" anchor="ctr" anchorCtr="0">
          <a:noAutofit/>
        </a:bodyPr>
        <a:lstStyle/>
        <a:p>
          <a:pPr lvl="0" algn="l" defTabSz="711200">
            <a:lnSpc>
              <a:spcPct val="90000"/>
            </a:lnSpc>
            <a:spcBef>
              <a:spcPct val="0"/>
            </a:spcBef>
            <a:spcAft>
              <a:spcPct val="35000"/>
            </a:spcAft>
          </a:pPr>
          <a:r>
            <a:rPr lang="en-ZA" sz="1600" b="1" kern="1200" dirty="0" smtClean="0"/>
            <a:t>Safety Conscious</a:t>
          </a:r>
          <a:endParaRPr lang="en-ZA" sz="1600" b="1" kern="1200" dirty="0"/>
        </a:p>
      </dsp:txBody>
      <dsp:txXfrm>
        <a:off x="903654" y="1140954"/>
        <a:ext cx="4018021" cy="570477"/>
      </dsp:txXfrm>
    </dsp:sp>
    <dsp:sp modelId="{D8DCF1CE-9132-4AD9-B71F-FB22180C3F25}">
      <dsp:nvSpPr>
        <dsp:cNvPr id="0" name=""/>
        <dsp:cNvSpPr/>
      </dsp:nvSpPr>
      <dsp:spPr>
        <a:xfrm>
          <a:off x="733477" y="1241119"/>
          <a:ext cx="340353" cy="3701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A77A0E-72D8-42CA-9604-BB7D30D943D3}">
      <dsp:nvSpPr>
        <dsp:cNvPr id="0" name=""/>
        <dsp:cNvSpPr/>
      </dsp:nvSpPr>
      <dsp:spPr>
        <a:xfrm>
          <a:off x="1118233" y="1996562"/>
          <a:ext cx="3803441" cy="57047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0640" rIns="40640" bIns="40640" numCol="1" spcCol="1270" anchor="ctr" anchorCtr="0">
          <a:noAutofit/>
        </a:bodyPr>
        <a:lstStyle/>
        <a:p>
          <a:pPr lvl="0" algn="l" defTabSz="711200">
            <a:lnSpc>
              <a:spcPct val="90000"/>
            </a:lnSpc>
            <a:spcBef>
              <a:spcPct val="0"/>
            </a:spcBef>
            <a:spcAft>
              <a:spcPct val="35000"/>
            </a:spcAft>
          </a:pPr>
          <a:r>
            <a:rPr lang="en-ZA" sz="1600" b="1" kern="1200" dirty="0" smtClean="0"/>
            <a:t>Scientific</a:t>
          </a:r>
          <a:endParaRPr lang="en-ZA" sz="1600" b="1" kern="1200" dirty="0"/>
        </a:p>
      </dsp:txBody>
      <dsp:txXfrm>
        <a:off x="1118233" y="1996562"/>
        <a:ext cx="3803441" cy="570477"/>
      </dsp:txXfrm>
    </dsp:sp>
    <dsp:sp modelId="{88A092AA-E08D-468B-B455-ACF58EB342BF}">
      <dsp:nvSpPr>
        <dsp:cNvPr id="0" name=""/>
        <dsp:cNvSpPr/>
      </dsp:nvSpPr>
      <dsp:spPr>
        <a:xfrm>
          <a:off x="948057" y="2096727"/>
          <a:ext cx="340353" cy="3701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53DEC-8C05-4379-8917-34A61FE88833}">
      <dsp:nvSpPr>
        <dsp:cNvPr id="0" name=""/>
        <dsp:cNvSpPr/>
      </dsp:nvSpPr>
      <dsp:spPr>
        <a:xfrm>
          <a:off x="1118233" y="2851627"/>
          <a:ext cx="3803441" cy="57047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0640" rIns="40640" bIns="40640" numCol="1" spcCol="1270" anchor="ctr" anchorCtr="0">
          <a:noAutofit/>
        </a:bodyPr>
        <a:lstStyle/>
        <a:p>
          <a:pPr lvl="0" algn="l" defTabSz="711200">
            <a:lnSpc>
              <a:spcPct val="90000"/>
            </a:lnSpc>
            <a:spcBef>
              <a:spcPct val="0"/>
            </a:spcBef>
            <a:spcAft>
              <a:spcPct val="35000"/>
            </a:spcAft>
          </a:pPr>
          <a:r>
            <a:rPr lang="en-ZA" sz="1600" b="1" kern="1200" dirty="0" smtClean="0"/>
            <a:t>Simplicity</a:t>
          </a:r>
          <a:endParaRPr lang="en-ZA" sz="1600" b="1" kern="1200" dirty="0"/>
        </a:p>
      </dsp:txBody>
      <dsp:txXfrm>
        <a:off x="1118233" y="2851627"/>
        <a:ext cx="3803441" cy="570477"/>
      </dsp:txXfrm>
    </dsp:sp>
    <dsp:sp modelId="{F87112D6-4795-4B4B-B471-C6302C82055A}">
      <dsp:nvSpPr>
        <dsp:cNvPr id="0" name=""/>
        <dsp:cNvSpPr/>
      </dsp:nvSpPr>
      <dsp:spPr>
        <a:xfrm>
          <a:off x="948057" y="2951792"/>
          <a:ext cx="340353" cy="3701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59A793-38ED-4730-A206-17A89D1D0CF7}">
      <dsp:nvSpPr>
        <dsp:cNvPr id="0" name=""/>
        <dsp:cNvSpPr/>
      </dsp:nvSpPr>
      <dsp:spPr>
        <a:xfrm>
          <a:off x="903654" y="3707235"/>
          <a:ext cx="4018021" cy="57047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0640" rIns="40640" bIns="40640" numCol="1" spcCol="1270" anchor="ctr" anchorCtr="0">
          <a:noAutofit/>
        </a:bodyPr>
        <a:lstStyle/>
        <a:p>
          <a:pPr lvl="0" algn="l" defTabSz="711200">
            <a:lnSpc>
              <a:spcPct val="90000"/>
            </a:lnSpc>
            <a:spcBef>
              <a:spcPct val="0"/>
            </a:spcBef>
            <a:spcAft>
              <a:spcPct val="35000"/>
            </a:spcAft>
          </a:pPr>
          <a:r>
            <a:rPr lang="en-ZA" sz="1600" b="1" kern="1200" dirty="0" smtClean="0"/>
            <a:t>Collaboration</a:t>
          </a:r>
          <a:endParaRPr lang="en-ZA" sz="1600" b="1" kern="1200" dirty="0"/>
        </a:p>
      </dsp:txBody>
      <dsp:txXfrm>
        <a:off x="903654" y="3707235"/>
        <a:ext cx="4018021" cy="570477"/>
      </dsp:txXfrm>
    </dsp:sp>
    <dsp:sp modelId="{5064BEB8-1136-4137-B17D-D10C0721C223}">
      <dsp:nvSpPr>
        <dsp:cNvPr id="0" name=""/>
        <dsp:cNvSpPr/>
      </dsp:nvSpPr>
      <dsp:spPr>
        <a:xfrm>
          <a:off x="733477" y="3807400"/>
          <a:ext cx="340353" cy="3701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F37B2-6CF4-4E90-BA04-CA2B503FF4A8}">
      <dsp:nvSpPr>
        <dsp:cNvPr id="0" name=""/>
        <dsp:cNvSpPr/>
      </dsp:nvSpPr>
      <dsp:spPr>
        <a:xfrm>
          <a:off x="434398" y="4562842"/>
          <a:ext cx="4487277" cy="57047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0640" rIns="40640" bIns="40640" numCol="1" spcCol="1270" anchor="ctr" anchorCtr="0">
          <a:noAutofit/>
        </a:bodyPr>
        <a:lstStyle/>
        <a:p>
          <a:pPr lvl="0" algn="l" defTabSz="711200">
            <a:lnSpc>
              <a:spcPct val="90000"/>
            </a:lnSpc>
            <a:spcBef>
              <a:spcPct val="0"/>
            </a:spcBef>
            <a:spcAft>
              <a:spcPct val="35000"/>
            </a:spcAft>
          </a:pPr>
          <a:r>
            <a:rPr lang="en-ZA" sz="1600" b="1" kern="1200" dirty="0" smtClean="0"/>
            <a:t>Continuous learning</a:t>
          </a:r>
          <a:endParaRPr lang="en-ZA" sz="1600" b="1" kern="1200" dirty="0"/>
        </a:p>
      </dsp:txBody>
      <dsp:txXfrm>
        <a:off x="434398" y="4562842"/>
        <a:ext cx="4487277" cy="570477"/>
      </dsp:txXfrm>
    </dsp:sp>
    <dsp:sp modelId="{A4F3E8CB-2817-4DB1-AC85-65578E47143F}">
      <dsp:nvSpPr>
        <dsp:cNvPr id="0" name=""/>
        <dsp:cNvSpPr/>
      </dsp:nvSpPr>
      <dsp:spPr>
        <a:xfrm>
          <a:off x="264221" y="4663007"/>
          <a:ext cx="340353" cy="3701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9A9B84-B066-4BD5-B9A3-1EC48BD454C2}">
      <dsp:nvSpPr>
        <dsp:cNvPr id="0" name=""/>
        <dsp:cNvSpPr/>
      </dsp:nvSpPr>
      <dsp:spPr>
        <a:xfrm>
          <a:off x="4434131" y="304872"/>
          <a:ext cx="91440" cy="279854"/>
        </a:xfrm>
        <a:custGeom>
          <a:avLst/>
          <a:gdLst/>
          <a:ahLst/>
          <a:cxnLst/>
          <a:rect l="0" t="0" r="0" b="0"/>
          <a:pathLst>
            <a:path>
              <a:moveTo>
                <a:pt x="45720" y="0"/>
              </a:moveTo>
              <a:lnTo>
                <a:pt x="45720" y="279854"/>
              </a:lnTo>
              <a:lnTo>
                <a:pt x="109599" y="27985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3AFFF9-9689-4D92-A008-556CE13252CA}">
      <dsp:nvSpPr>
        <dsp:cNvPr id="0" name=""/>
        <dsp:cNvSpPr/>
      </dsp:nvSpPr>
      <dsp:spPr>
        <a:xfrm>
          <a:off x="4370251" y="304872"/>
          <a:ext cx="91440" cy="279854"/>
        </a:xfrm>
        <a:custGeom>
          <a:avLst/>
          <a:gdLst/>
          <a:ahLst/>
          <a:cxnLst/>
          <a:rect l="0" t="0" r="0" b="0"/>
          <a:pathLst>
            <a:path>
              <a:moveTo>
                <a:pt x="109599" y="0"/>
              </a:moveTo>
              <a:lnTo>
                <a:pt x="109599" y="279854"/>
              </a:lnTo>
              <a:lnTo>
                <a:pt x="45720" y="27985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CFDE2A-747E-4C70-B3EB-BED42FE447B2}">
      <dsp:nvSpPr>
        <dsp:cNvPr id="0" name=""/>
        <dsp:cNvSpPr/>
      </dsp:nvSpPr>
      <dsp:spPr>
        <a:xfrm>
          <a:off x="4370251" y="1168769"/>
          <a:ext cx="91440" cy="1143751"/>
        </a:xfrm>
        <a:custGeom>
          <a:avLst/>
          <a:gdLst/>
          <a:ahLst/>
          <a:cxnLst/>
          <a:rect l="0" t="0" r="0" b="0"/>
          <a:pathLst>
            <a:path>
              <a:moveTo>
                <a:pt x="109599" y="0"/>
              </a:moveTo>
              <a:lnTo>
                <a:pt x="109599" y="1143751"/>
              </a:lnTo>
              <a:lnTo>
                <a:pt x="45720" y="114375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33333A9-E64B-4B2F-9D77-86166962B3AB}">
      <dsp:nvSpPr>
        <dsp:cNvPr id="0" name=""/>
        <dsp:cNvSpPr/>
      </dsp:nvSpPr>
      <dsp:spPr>
        <a:xfrm>
          <a:off x="4434131" y="1168769"/>
          <a:ext cx="91440" cy="711802"/>
        </a:xfrm>
        <a:custGeom>
          <a:avLst/>
          <a:gdLst/>
          <a:ahLst/>
          <a:cxnLst/>
          <a:rect l="0" t="0" r="0" b="0"/>
          <a:pathLst>
            <a:path>
              <a:moveTo>
                <a:pt x="45720" y="0"/>
              </a:moveTo>
              <a:lnTo>
                <a:pt x="45720" y="711802"/>
              </a:lnTo>
              <a:lnTo>
                <a:pt x="109599" y="7118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79EC9F1-8193-4010-85BB-1CF51C125841}">
      <dsp:nvSpPr>
        <dsp:cNvPr id="0" name=""/>
        <dsp:cNvSpPr/>
      </dsp:nvSpPr>
      <dsp:spPr>
        <a:xfrm>
          <a:off x="4370251" y="1168769"/>
          <a:ext cx="91440" cy="711802"/>
        </a:xfrm>
        <a:custGeom>
          <a:avLst/>
          <a:gdLst/>
          <a:ahLst/>
          <a:cxnLst/>
          <a:rect l="0" t="0" r="0" b="0"/>
          <a:pathLst>
            <a:path>
              <a:moveTo>
                <a:pt x="109599" y="0"/>
              </a:moveTo>
              <a:lnTo>
                <a:pt x="109599" y="711802"/>
              </a:lnTo>
              <a:lnTo>
                <a:pt x="45720" y="7118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54BB25-C957-4F8F-ADE5-96B2ABEE9B48}">
      <dsp:nvSpPr>
        <dsp:cNvPr id="0" name=""/>
        <dsp:cNvSpPr/>
      </dsp:nvSpPr>
      <dsp:spPr>
        <a:xfrm>
          <a:off x="4434131" y="1168769"/>
          <a:ext cx="91440" cy="279854"/>
        </a:xfrm>
        <a:custGeom>
          <a:avLst/>
          <a:gdLst/>
          <a:ahLst/>
          <a:cxnLst/>
          <a:rect l="0" t="0" r="0" b="0"/>
          <a:pathLst>
            <a:path>
              <a:moveTo>
                <a:pt x="45720" y="0"/>
              </a:moveTo>
              <a:lnTo>
                <a:pt x="45720" y="279854"/>
              </a:lnTo>
              <a:lnTo>
                <a:pt x="109599" y="27985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E95A64-A9D8-4B7E-9145-392915577420}">
      <dsp:nvSpPr>
        <dsp:cNvPr id="0" name=""/>
        <dsp:cNvSpPr/>
      </dsp:nvSpPr>
      <dsp:spPr>
        <a:xfrm>
          <a:off x="4370251" y="1168769"/>
          <a:ext cx="91440" cy="279854"/>
        </a:xfrm>
        <a:custGeom>
          <a:avLst/>
          <a:gdLst/>
          <a:ahLst/>
          <a:cxnLst/>
          <a:rect l="0" t="0" r="0" b="0"/>
          <a:pathLst>
            <a:path>
              <a:moveTo>
                <a:pt x="109599" y="0"/>
              </a:moveTo>
              <a:lnTo>
                <a:pt x="109599" y="279854"/>
              </a:lnTo>
              <a:lnTo>
                <a:pt x="45720" y="27985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F68A75-33F2-4790-B02C-B439E5120135}">
      <dsp:nvSpPr>
        <dsp:cNvPr id="0" name=""/>
        <dsp:cNvSpPr/>
      </dsp:nvSpPr>
      <dsp:spPr>
        <a:xfrm>
          <a:off x="7343188" y="2896564"/>
          <a:ext cx="247103" cy="1143751"/>
        </a:xfrm>
        <a:custGeom>
          <a:avLst/>
          <a:gdLst/>
          <a:ahLst/>
          <a:cxnLst/>
          <a:rect l="0" t="0" r="0" b="0"/>
          <a:pathLst>
            <a:path>
              <a:moveTo>
                <a:pt x="0" y="0"/>
              </a:moveTo>
              <a:lnTo>
                <a:pt x="0" y="1143751"/>
              </a:lnTo>
              <a:lnTo>
                <a:pt x="247103" y="114375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352F686-739B-47BB-9FD2-1A99D593322E}">
      <dsp:nvSpPr>
        <dsp:cNvPr id="0" name=""/>
        <dsp:cNvSpPr/>
      </dsp:nvSpPr>
      <dsp:spPr>
        <a:xfrm>
          <a:off x="7343188" y="2896564"/>
          <a:ext cx="247103" cy="711802"/>
        </a:xfrm>
        <a:custGeom>
          <a:avLst/>
          <a:gdLst/>
          <a:ahLst/>
          <a:cxnLst/>
          <a:rect l="0" t="0" r="0" b="0"/>
          <a:pathLst>
            <a:path>
              <a:moveTo>
                <a:pt x="0" y="0"/>
              </a:moveTo>
              <a:lnTo>
                <a:pt x="0" y="711802"/>
              </a:lnTo>
              <a:lnTo>
                <a:pt x="247103" y="7118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646E777-76AD-4B9C-835C-8287368E32AE}">
      <dsp:nvSpPr>
        <dsp:cNvPr id="0" name=""/>
        <dsp:cNvSpPr/>
      </dsp:nvSpPr>
      <dsp:spPr>
        <a:xfrm>
          <a:off x="7343188" y="2896564"/>
          <a:ext cx="247103" cy="279854"/>
        </a:xfrm>
        <a:custGeom>
          <a:avLst/>
          <a:gdLst/>
          <a:ahLst/>
          <a:cxnLst/>
          <a:rect l="0" t="0" r="0" b="0"/>
          <a:pathLst>
            <a:path>
              <a:moveTo>
                <a:pt x="0" y="0"/>
              </a:moveTo>
              <a:lnTo>
                <a:pt x="0" y="279854"/>
              </a:lnTo>
              <a:lnTo>
                <a:pt x="247103" y="27985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2B35F7-628F-47DD-A001-9CB35B13E0B1}">
      <dsp:nvSpPr>
        <dsp:cNvPr id="0" name=""/>
        <dsp:cNvSpPr/>
      </dsp:nvSpPr>
      <dsp:spPr>
        <a:xfrm>
          <a:off x="4479851" y="1168769"/>
          <a:ext cx="3522279" cy="1423605"/>
        </a:xfrm>
        <a:custGeom>
          <a:avLst/>
          <a:gdLst/>
          <a:ahLst/>
          <a:cxnLst/>
          <a:rect l="0" t="0" r="0" b="0"/>
          <a:pathLst>
            <a:path>
              <a:moveTo>
                <a:pt x="0" y="0"/>
              </a:moveTo>
              <a:lnTo>
                <a:pt x="0" y="1359725"/>
              </a:lnTo>
              <a:lnTo>
                <a:pt x="3522279" y="1359725"/>
              </a:lnTo>
              <a:lnTo>
                <a:pt x="3522279" y="142360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AA9025A-3721-44E7-9596-CAE82306A333}">
      <dsp:nvSpPr>
        <dsp:cNvPr id="0" name=""/>
        <dsp:cNvSpPr/>
      </dsp:nvSpPr>
      <dsp:spPr>
        <a:xfrm>
          <a:off x="5580651" y="2901233"/>
          <a:ext cx="245007" cy="711802"/>
        </a:xfrm>
        <a:custGeom>
          <a:avLst/>
          <a:gdLst/>
          <a:ahLst/>
          <a:cxnLst/>
          <a:rect l="0" t="0" r="0" b="0"/>
          <a:pathLst>
            <a:path>
              <a:moveTo>
                <a:pt x="0" y="0"/>
              </a:moveTo>
              <a:lnTo>
                <a:pt x="0" y="711802"/>
              </a:lnTo>
              <a:lnTo>
                <a:pt x="245007" y="7118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8E34FA1-FE16-40F8-81F8-0F61E00D2969}">
      <dsp:nvSpPr>
        <dsp:cNvPr id="0" name=""/>
        <dsp:cNvSpPr/>
      </dsp:nvSpPr>
      <dsp:spPr>
        <a:xfrm>
          <a:off x="5580651" y="2901233"/>
          <a:ext cx="245007" cy="279854"/>
        </a:xfrm>
        <a:custGeom>
          <a:avLst/>
          <a:gdLst/>
          <a:ahLst/>
          <a:cxnLst/>
          <a:rect l="0" t="0" r="0" b="0"/>
          <a:pathLst>
            <a:path>
              <a:moveTo>
                <a:pt x="0" y="0"/>
              </a:moveTo>
              <a:lnTo>
                <a:pt x="0" y="279854"/>
              </a:lnTo>
              <a:lnTo>
                <a:pt x="245007" y="27985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D4CBDF-B3A1-41B5-874E-32A85A329CF5}">
      <dsp:nvSpPr>
        <dsp:cNvPr id="0" name=""/>
        <dsp:cNvSpPr/>
      </dsp:nvSpPr>
      <dsp:spPr>
        <a:xfrm>
          <a:off x="4479851" y="1168769"/>
          <a:ext cx="1754152" cy="1423605"/>
        </a:xfrm>
        <a:custGeom>
          <a:avLst/>
          <a:gdLst/>
          <a:ahLst/>
          <a:cxnLst/>
          <a:rect l="0" t="0" r="0" b="0"/>
          <a:pathLst>
            <a:path>
              <a:moveTo>
                <a:pt x="0" y="0"/>
              </a:moveTo>
              <a:lnTo>
                <a:pt x="0" y="1359725"/>
              </a:lnTo>
              <a:lnTo>
                <a:pt x="1754152" y="1359725"/>
              </a:lnTo>
              <a:lnTo>
                <a:pt x="1754152" y="142360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86C4E35-1BEB-4CAB-8D79-DC2278F2B9AE}">
      <dsp:nvSpPr>
        <dsp:cNvPr id="0" name=""/>
        <dsp:cNvSpPr/>
      </dsp:nvSpPr>
      <dsp:spPr>
        <a:xfrm>
          <a:off x="3819512" y="2896564"/>
          <a:ext cx="245007" cy="700871"/>
        </a:xfrm>
        <a:custGeom>
          <a:avLst/>
          <a:gdLst/>
          <a:ahLst/>
          <a:cxnLst/>
          <a:rect l="0" t="0" r="0" b="0"/>
          <a:pathLst>
            <a:path>
              <a:moveTo>
                <a:pt x="0" y="0"/>
              </a:moveTo>
              <a:lnTo>
                <a:pt x="0" y="700871"/>
              </a:lnTo>
              <a:lnTo>
                <a:pt x="245007" y="70087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8C071A8-1CE0-4177-8E66-74F5998C9447}">
      <dsp:nvSpPr>
        <dsp:cNvPr id="0" name=""/>
        <dsp:cNvSpPr/>
      </dsp:nvSpPr>
      <dsp:spPr>
        <a:xfrm>
          <a:off x="3819512" y="2896564"/>
          <a:ext cx="245007" cy="279854"/>
        </a:xfrm>
        <a:custGeom>
          <a:avLst/>
          <a:gdLst/>
          <a:ahLst/>
          <a:cxnLst/>
          <a:rect l="0" t="0" r="0" b="0"/>
          <a:pathLst>
            <a:path>
              <a:moveTo>
                <a:pt x="0" y="0"/>
              </a:moveTo>
              <a:lnTo>
                <a:pt x="0" y="279854"/>
              </a:lnTo>
              <a:lnTo>
                <a:pt x="245007" y="27985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478379-FC00-48A6-87F1-9C4946757296}">
      <dsp:nvSpPr>
        <dsp:cNvPr id="0" name=""/>
        <dsp:cNvSpPr/>
      </dsp:nvSpPr>
      <dsp:spPr>
        <a:xfrm>
          <a:off x="4427144" y="1168769"/>
          <a:ext cx="91440" cy="1423605"/>
        </a:xfrm>
        <a:custGeom>
          <a:avLst/>
          <a:gdLst/>
          <a:ahLst/>
          <a:cxnLst/>
          <a:rect l="0" t="0" r="0" b="0"/>
          <a:pathLst>
            <a:path>
              <a:moveTo>
                <a:pt x="52707" y="0"/>
              </a:moveTo>
              <a:lnTo>
                <a:pt x="52707" y="1359725"/>
              </a:lnTo>
              <a:lnTo>
                <a:pt x="45720" y="1359725"/>
              </a:lnTo>
              <a:lnTo>
                <a:pt x="45720" y="142360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2D9BAE8-3FA2-4F77-9F5E-3EC7593E340E}">
      <dsp:nvSpPr>
        <dsp:cNvPr id="0" name=""/>
        <dsp:cNvSpPr/>
      </dsp:nvSpPr>
      <dsp:spPr>
        <a:xfrm>
          <a:off x="2058372" y="2872423"/>
          <a:ext cx="245007" cy="2863739"/>
        </a:xfrm>
        <a:custGeom>
          <a:avLst/>
          <a:gdLst/>
          <a:ahLst/>
          <a:cxnLst/>
          <a:rect l="0" t="0" r="0" b="0"/>
          <a:pathLst>
            <a:path>
              <a:moveTo>
                <a:pt x="0" y="0"/>
              </a:moveTo>
              <a:lnTo>
                <a:pt x="0" y="2863739"/>
              </a:lnTo>
              <a:lnTo>
                <a:pt x="245007" y="28637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6D4003-7C52-49A2-96C3-148FE26B077C}">
      <dsp:nvSpPr>
        <dsp:cNvPr id="0" name=""/>
        <dsp:cNvSpPr/>
      </dsp:nvSpPr>
      <dsp:spPr>
        <a:xfrm>
          <a:off x="2058372" y="2872423"/>
          <a:ext cx="245007" cy="2431791"/>
        </a:xfrm>
        <a:custGeom>
          <a:avLst/>
          <a:gdLst/>
          <a:ahLst/>
          <a:cxnLst/>
          <a:rect l="0" t="0" r="0" b="0"/>
          <a:pathLst>
            <a:path>
              <a:moveTo>
                <a:pt x="0" y="0"/>
              </a:moveTo>
              <a:lnTo>
                <a:pt x="0" y="2431791"/>
              </a:lnTo>
              <a:lnTo>
                <a:pt x="245007" y="243179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214ABAF-37EE-4EAF-A050-1C3273F6EAF4}">
      <dsp:nvSpPr>
        <dsp:cNvPr id="0" name=""/>
        <dsp:cNvSpPr/>
      </dsp:nvSpPr>
      <dsp:spPr>
        <a:xfrm>
          <a:off x="2058372" y="2872423"/>
          <a:ext cx="245007" cy="1999842"/>
        </a:xfrm>
        <a:custGeom>
          <a:avLst/>
          <a:gdLst/>
          <a:ahLst/>
          <a:cxnLst/>
          <a:rect l="0" t="0" r="0" b="0"/>
          <a:pathLst>
            <a:path>
              <a:moveTo>
                <a:pt x="0" y="0"/>
              </a:moveTo>
              <a:lnTo>
                <a:pt x="0" y="1999842"/>
              </a:lnTo>
              <a:lnTo>
                <a:pt x="245007" y="199984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55084B-4D1A-4BCF-971A-E4A1C2820DEB}">
      <dsp:nvSpPr>
        <dsp:cNvPr id="0" name=""/>
        <dsp:cNvSpPr/>
      </dsp:nvSpPr>
      <dsp:spPr>
        <a:xfrm>
          <a:off x="2058372" y="2872423"/>
          <a:ext cx="245007" cy="1569222"/>
        </a:xfrm>
        <a:custGeom>
          <a:avLst/>
          <a:gdLst/>
          <a:ahLst/>
          <a:cxnLst/>
          <a:rect l="0" t="0" r="0" b="0"/>
          <a:pathLst>
            <a:path>
              <a:moveTo>
                <a:pt x="0" y="0"/>
              </a:moveTo>
              <a:lnTo>
                <a:pt x="0" y="1569222"/>
              </a:lnTo>
              <a:lnTo>
                <a:pt x="245007" y="156922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34B8063-15A0-48B1-90B3-32300B2380F1}">
      <dsp:nvSpPr>
        <dsp:cNvPr id="0" name=""/>
        <dsp:cNvSpPr/>
      </dsp:nvSpPr>
      <dsp:spPr>
        <a:xfrm>
          <a:off x="2058372" y="2872423"/>
          <a:ext cx="245007" cy="1139329"/>
        </a:xfrm>
        <a:custGeom>
          <a:avLst/>
          <a:gdLst/>
          <a:ahLst/>
          <a:cxnLst/>
          <a:rect l="0" t="0" r="0" b="0"/>
          <a:pathLst>
            <a:path>
              <a:moveTo>
                <a:pt x="0" y="0"/>
              </a:moveTo>
              <a:lnTo>
                <a:pt x="0" y="1139329"/>
              </a:lnTo>
              <a:lnTo>
                <a:pt x="245007" y="113932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13FB54-6D09-49F7-968F-ECDFF6934087}">
      <dsp:nvSpPr>
        <dsp:cNvPr id="0" name=""/>
        <dsp:cNvSpPr/>
      </dsp:nvSpPr>
      <dsp:spPr>
        <a:xfrm>
          <a:off x="2058372" y="2872423"/>
          <a:ext cx="245007" cy="709032"/>
        </a:xfrm>
        <a:custGeom>
          <a:avLst/>
          <a:gdLst/>
          <a:ahLst/>
          <a:cxnLst/>
          <a:rect l="0" t="0" r="0" b="0"/>
          <a:pathLst>
            <a:path>
              <a:moveTo>
                <a:pt x="0" y="0"/>
              </a:moveTo>
              <a:lnTo>
                <a:pt x="0" y="709032"/>
              </a:lnTo>
              <a:lnTo>
                <a:pt x="245007" y="70903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DEDA7A-E035-4E84-8F78-EA8DC3ED9821}">
      <dsp:nvSpPr>
        <dsp:cNvPr id="0" name=""/>
        <dsp:cNvSpPr/>
      </dsp:nvSpPr>
      <dsp:spPr>
        <a:xfrm>
          <a:off x="2058372" y="2872423"/>
          <a:ext cx="245007" cy="278930"/>
        </a:xfrm>
        <a:custGeom>
          <a:avLst/>
          <a:gdLst/>
          <a:ahLst/>
          <a:cxnLst/>
          <a:rect l="0" t="0" r="0" b="0"/>
          <a:pathLst>
            <a:path>
              <a:moveTo>
                <a:pt x="0" y="0"/>
              </a:moveTo>
              <a:lnTo>
                <a:pt x="0" y="278930"/>
              </a:lnTo>
              <a:lnTo>
                <a:pt x="245007" y="27893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20089C5-08FE-4282-BB11-B315E741305F}">
      <dsp:nvSpPr>
        <dsp:cNvPr id="0" name=""/>
        <dsp:cNvSpPr/>
      </dsp:nvSpPr>
      <dsp:spPr>
        <a:xfrm>
          <a:off x="2711724" y="1168769"/>
          <a:ext cx="1768126" cy="1423605"/>
        </a:xfrm>
        <a:custGeom>
          <a:avLst/>
          <a:gdLst/>
          <a:ahLst/>
          <a:cxnLst/>
          <a:rect l="0" t="0" r="0" b="0"/>
          <a:pathLst>
            <a:path>
              <a:moveTo>
                <a:pt x="1768126" y="0"/>
              </a:moveTo>
              <a:lnTo>
                <a:pt x="1768126" y="1359725"/>
              </a:lnTo>
              <a:lnTo>
                <a:pt x="0" y="1359725"/>
              </a:lnTo>
              <a:lnTo>
                <a:pt x="0" y="142360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61B33C6-107A-43A5-B390-385AB57EC623}">
      <dsp:nvSpPr>
        <dsp:cNvPr id="0" name=""/>
        <dsp:cNvSpPr/>
      </dsp:nvSpPr>
      <dsp:spPr>
        <a:xfrm>
          <a:off x="297233" y="2871298"/>
          <a:ext cx="245007" cy="709032"/>
        </a:xfrm>
        <a:custGeom>
          <a:avLst/>
          <a:gdLst/>
          <a:ahLst/>
          <a:cxnLst/>
          <a:rect l="0" t="0" r="0" b="0"/>
          <a:pathLst>
            <a:path>
              <a:moveTo>
                <a:pt x="0" y="0"/>
              </a:moveTo>
              <a:lnTo>
                <a:pt x="0" y="709032"/>
              </a:lnTo>
              <a:lnTo>
                <a:pt x="245007" y="70903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ADCE920-EF3A-4269-BF66-4967A96EB8EB}">
      <dsp:nvSpPr>
        <dsp:cNvPr id="0" name=""/>
        <dsp:cNvSpPr/>
      </dsp:nvSpPr>
      <dsp:spPr>
        <a:xfrm>
          <a:off x="297233" y="2871298"/>
          <a:ext cx="245007" cy="278930"/>
        </a:xfrm>
        <a:custGeom>
          <a:avLst/>
          <a:gdLst/>
          <a:ahLst/>
          <a:cxnLst/>
          <a:rect l="0" t="0" r="0" b="0"/>
          <a:pathLst>
            <a:path>
              <a:moveTo>
                <a:pt x="0" y="0"/>
              </a:moveTo>
              <a:lnTo>
                <a:pt x="0" y="278930"/>
              </a:lnTo>
              <a:lnTo>
                <a:pt x="245007" y="27893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55B02B-FFB6-4C5B-8D69-7EBC5ED9B3A5}">
      <dsp:nvSpPr>
        <dsp:cNvPr id="0" name=""/>
        <dsp:cNvSpPr/>
      </dsp:nvSpPr>
      <dsp:spPr>
        <a:xfrm>
          <a:off x="950585" y="1168769"/>
          <a:ext cx="3529266" cy="1423605"/>
        </a:xfrm>
        <a:custGeom>
          <a:avLst/>
          <a:gdLst/>
          <a:ahLst/>
          <a:cxnLst/>
          <a:rect l="0" t="0" r="0" b="0"/>
          <a:pathLst>
            <a:path>
              <a:moveTo>
                <a:pt x="3529266" y="0"/>
              </a:moveTo>
              <a:lnTo>
                <a:pt x="3529266" y="1359725"/>
              </a:lnTo>
              <a:lnTo>
                <a:pt x="0" y="1359725"/>
              </a:lnTo>
              <a:lnTo>
                <a:pt x="0" y="142360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0C5C68-0EA7-4C0A-AA8D-E4BC330EC4F9}">
      <dsp:nvSpPr>
        <dsp:cNvPr id="0" name=""/>
        <dsp:cNvSpPr/>
      </dsp:nvSpPr>
      <dsp:spPr>
        <a:xfrm>
          <a:off x="4434131" y="304872"/>
          <a:ext cx="91440" cy="559708"/>
        </a:xfrm>
        <a:custGeom>
          <a:avLst/>
          <a:gdLst/>
          <a:ahLst/>
          <a:cxnLst/>
          <a:rect l="0" t="0" r="0" b="0"/>
          <a:pathLst>
            <a:path>
              <a:moveTo>
                <a:pt x="45720" y="0"/>
              </a:moveTo>
              <a:lnTo>
                <a:pt x="45720" y="55970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7FAE800-DB6F-411E-B9FA-8AD13B972235}">
      <dsp:nvSpPr>
        <dsp:cNvPr id="0" name=""/>
        <dsp:cNvSpPr/>
      </dsp:nvSpPr>
      <dsp:spPr>
        <a:xfrm>
          <a:off x="3904006" y="683"/>
          <a:ext cx="1151690"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SAWS Board</a:t>
          </a:r>
        </a:p>
      </dsp:txBody>
      <dsp:txXfrm>
        <a:off x="3904006" y="683"/>
        <a:ext cx="1151690" cy="304189"/>
      </dsp:txXfrm>
    </dsp:sp>
    <dsp:sp modelId="{8C8C67BF-1E2F-4AB4-A9EF-EA09C15ED290}">
      <dsp:nvSpPr>
        <dsp:cNvPr id="0" name=""/>
        <dsp:cNvSpPr/>
      </dsp:nvSpPr>
      <dsp:spPr>
        <a:xfrm>
          <a:off x="3912350" y="864580"/>
          <a:ext cx="1135002"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Chief Executive Officer</a:t>
          </a:r>
        </a:p>
      </dsp:txBody>
      <dsp:txXfrm>
        <a:off x="3912350" y="864580"/>
        <a:ext cx="1135002" cy="304189"/>
      </dsp:txXfrm>
    </dsp:sp>
    <dsp:sp modelId="{FC951458-A448-4A8F-A335-5506BD65E60D}">
      <dsp:nvSpPr>
        <dsp:cNvPr id="0" name=""/>
        <dsp:cNvSpPr/>
      </dsp:nvSpPr>
      <dsp:spPr>
        <a:xfrm>
          <a:off x="133895" y="2592375"/>
          <a:ext cx="1633380" cy="278923"/>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Chief Financial Officer</a:t>
          </a:r>
        </a:p>
      </dsp:txBody>
      <dsp:txXfrm>
        <a:off x="133895" y="2592375"/>
        <a:ext cx="1633380" cy="278923"/>
      </dsp:txXfrm>
    </dsp:sp>
    <dsp:sp modelId="{1D71C6BA-FD16-4724-964A-12F306EBD6B6}">
      <dsp:nvSpPr>
        <dsp:cNvPr id="0" name=""/>
        <dsp:cNvSpPr/>
      </dsp:nvSpPr>
      <dsp:spPr>
        <a:xfrm>
          <a:off x="542240" y="2999057"/>
          <a:ext cx="1142187" cy="302342"/>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Finance</a:t>
          </a:r>
        </a:p>
      </dsp:txBody>
      <dsp:txXfrm>
        <a:off x="542240" y="2999057"/>
        <a:ext cx="1142187" cy="302342"/>
      </dsp:txXfrm>
    </dsp:sp>
    <dsp:sp modelId="{A99DE332-8B2B-4FA4-B80B-EC7A15421233}">
      <dsp:nvSpPr>
        <dsp:cNvPr id="0" name=""/>
        <dsp:cNvSpPr/>
      </dsp:nvSpPr>
      <dsp:spPr>
        <a:xfrm>
          <a:off x="542240" y="3429159"/>
          <a:ext cx="1142187" cy="302342"/>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Supply Chain Management</a:t>
          </a:r>
        </a:p>
      </dsp:txBody>
      <dsp:txXfrm>
        <a:off x="542240" y="3429159"/>
        <a:ext cx="1142187" cy="302342"/>
      </dsp:txXfrm>
    </dsp:sp>
    <dsp:sp modelId="{5F904996-6435-487B-B91A-120153D1E719}">
      <dsp:nvSpPr>
        <dsp:cNvPr id="0" name=""/>
        <dsp:cNvSpPr/>
      </dsp:nvSpPr>
      <dsp:spPr>
        <a:xfrm>
          <a:off x="1895034" y="2592375"/>
          <a:ext cx="1633380" cy="280048"/>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General Manager: Operations</a:t>
          </a:r>
        </a:p>
      </dsp:txBody>
      <dsp:txXfrm>
        <a:off x="1895034" y="2592375"/>
        <a:ext cx="1633380" cy="280048"/>
      </dsp:txXfrm>
    </dsp:sp>
    <dsp:sp modelId="{3EE80A32-AB73-48B9-92DF-ACD9F2FA7B7D}">
      <dsp:nvSpPr>
        <dsp:cNvPr id="0" name=""/>
        <dsp:cNvSpPr/>
      </dsp:nvSpPr>
      <dsp:spPr>
        <a:xfrm>
          <a:off x="2303379" y="3000183"/>
          <a:ext cx="1142187" cy="302342"/>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Research &amp; Development</a:t>
          </a:r>
        </a:p>
      </dsp:txBody>
      <dsp:txXfrm>
        <a:off x="2303379" y="3000183"/>
        <a:ext cx="1142187" cy="302342"/>
      </dsp:txXfrm>
    </dsp:sp>
    <dsp:sp modelId="{F88BFD37-C3D8-4259-A23E-29883233D157}">
      <dsp:nvSpPr>
        <dsp:cNvPr id="0" name=""/>
        <dsp:cNvSpPr/>
      </dsp:nvSpPr>
      <dsp:spPr>
        <a:xfrm>
          <a:off x="2303379" y="3430285"/>
          <a:ext cx="1142187" cy="302342"/>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Aviation</a:t>
          </a:r>
        </a:p>
      </dsp:txBody>
      <dsp:txXfrm>
        <a:off x="2303379" y="3430285"/>
        <a:ext cx="1142187" cy="302342"/>
      </dsp:txXfrm>
    </dsp:sp>
    <dsp:sp modelId="{19552E50-B469-4AB7-9D98-EF6862C63814}">
      <dsp:nvSpPr>
        <dsp:cNvPr id="0" name=""/>
        <dsp:cNvSpPr/>
      </dsp:nvSpPr>
      <dsp:spPr>
        <a:xfrm>
          <a:off x="2303379" y="3860387"/>
          <a:ext cx="1143659" cy="302732"/>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Technical Services</a:t>
          </a:r>
        </a:p>
      </dsp:txBody>
      <dsp:txXfrm>
        <a:off x="2303379" y="3860387"/>
        <a:ext cx="1143659" cy="302732"/>
      </dsp:txXfrm>
    </dsp:sp>
    <dsp:sp modelId="{FE4A2D6D-007F-48BC-ABE0-BFD31ED9CF36}">
      <dsp:nvSpPr>
        <dsp:cNvPr id="0" name=""/>
        <dsp:cNvSpPr/>
      </dsp:nvSpPr>
      <dsp:spPr>
        <a:xfrm>
          <a:off x="2303379" y="4290879"/>
          <a:ext cx="1139133" cy="301533"/>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solidFill>
                <a:sysClr val="windowText" lastClr="000000"/>
              </a:solidFill>
              <a:latin typeface="Calibri" panose="020F0502020204030204" pitchFamily="34" charset="0"/>
            </a:rPr>
            <a:t>SM: Information Communication Technology</a:t>
          </a:r>
        </a:p>
      </dsp:txBody>
      <dsp:txXfrm>
        <a:off x="2303379" y="4290879"/>
        <a:ext cx="1139133" cy="301533"/>
      </dsp:txXfrm>
    </dsp:sp>
    <dsp:sp modelId="{EE7F8AEF-30E1-450B-A394-5E8F2F84E7F6}">
      <dsp:nvSpPr>
        <dsp:cNvPr id="0" name=""/>
        <dsp:cNvSpPr/>
      </dsp:nvSpPr>
      <dsp:spPr>
        <a:xfrm>
          <a:off x="2303379" y="4720172"/>
          <a:ext cx="1139133" cy="304189"/>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National Foresting Centre</a:t>
          </a:r>
        </a:p>
      </dsp:txBody>
      <dsp:txXfrm>
        <a:off x="2303379" y="4720172"/>
        <a:ext cx="1139133" cy="304189"/>
      </dsp:txXfrm>
    </dsp:sp>
    <dsp:sp modelId="{66524F47-DF0E-4FEC-999D-D507D4386312}">
      <dsp:nvSpPr>
        <dsp:cNvPr id="0" name=""/>
        <dsp:cNvSpPr/>
      </dsp:nvSpPr>
      <dsp:spPr>
        <a:xfrm>
          <a:off x="2303379" y="5152120"/>
          <a:ext cx="1139133" cy="304189"/>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Climate Services</a:t>
          </a:r>
        </a:p>
      </dsp:txBody>
      <dsp:txXfrm>
        <a:off x="2303379" y="5152120"/>
        <a:ext cx="1139133" cy="304189"/>
      </dsp:txXfrm>
    </dsp:sp>
    <dsp:sp modelId="{92908F13-995D-42D3-BB40-846BE78DAFCE}">
      <dsp:nvSpPr>
        <dsp:cNvPr id="0" name=""/>
        <dsp:cNvSpPr/>
      </dsp:nvSpPr>
      <dsp:spPr>
        <a:xfrm>
          <a:off x="2303379" y="5584069"/>
          <a:ext cx="1139133" cy="304189"/>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Air Quality</a:t>
          </a:r>
        </a:p>
      </dsp:txBody>
      <dsp:txXfrm>
        <a:off x="2303379" y="5584069"/>
        <a:ext cx="1139133" cy="304189"/>
      </dsp:txXfrm>
    </dsp:sp>
    <dsp:sp modelId="{8DECC955-B881-44E6-80D4-EEAE64833E17}">
      <dsp:nvSpPr>
        <dsp:cNvPr id="0" name=""/>
        <dsp:cNvSpPr/>
      </dsp:nvSpPr>
      <dsp:spPr>
        <a:xfrm>
          <a:off x="3656174" y="2592375"/>
          <a:ext cx="1633380"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General Manager: Commercial</a:t>
          </a:r>
        </a:p>
      </dsp:txBody>
      <dsp:txXfrm>
        <a:off x="3656174" y="2592375"/>
        <a:ext cx="1633380" cy="304189"/>
      </dsp:txXfrm>
    </dsp:sp>
    <dsp:sp modelId="{881E683D-1D3D-4E44-8D25-478F9C424A97}">
      <dsp:nvSpPr>
        <dsp:cNvPr id="0" name=""/>
        <dsp:cNvSpPr/>
      </dsp:nvSpPr>
      <dsp:spPr>
        <a:xfrm>
          <a:off x="4064519" y="3024323"/>
          <a:ext cx="1142187" cy="304189"/>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Commercial</a:t>
          </a:r>
        </a:p>
      </dsp:txBody>
      <dsp:txXfrm>
        <a:off x="4064519" y="3024323"/>
        <a:ext cx="1142187" cy="304189"/>
      </dsp:txXfrm>
    </dsp:sp>
    <dsp:sp modelId="{91380212-C059-41B3-8C8B-303F28D2DAE8}">
      <dsp:nvSpPr>
        <dsp:cNvPr id="0" name=""/>
        <dsp:cNvSpPr/>
      </dsp:nvSpPr>
      <dsp:spPr>
        <a:xfrm>
          <a:off x="4064519" y="3456272"/>
          <a:ext cx="1142187" cy="282327"/>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Marketing Manager</a:t>
          </a:r>
        </a:p>
      </dsp:txBody>
      <dsp:txXfrm>
        <a:off x="4064519" y="3456272"/>
        <a:ext cx="1142187" cy="282327"/>
      </dsp:txXfrm>
    </dsp:sp>
    <dsp:sp modelId="{42FCA253-E15B-4FBB-A869-25078F12C5C7}">
      <dsp:nvSpPr>
        <dsp:cNvPr id="0" name=""/>
        <dsp:cNvSpPr/>
      </dsp:nvSpPr>
      <dsp:spPr>
        <a:xfrm>
          <a:off x="5417313" y="2592375"/>
          <a:ext cx="1633380" cy="308858"/>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General Manager: Corporate Affairs</a:t>
          </a:r>
        </a:p>
      </dsp:txBody>
      <dsp:txXfrm>
        <a:off x="5417313" y="2592375"/>
        <a:ext cx="1633380" cy="308858"/>
      </dsp:txXfrm>
    </dsp:sp>
    <dsp:sp modelId="{CB3F5725-26D9-4419-8FF3-B20A5AF99A07}">
      <dsp:nvSpPr>
        <dsp:cNvPr id="0" name=""/>
        <dsp:cNvSpPr/>
      </dsp:nvSpPr>
      <dsp:spPr>
        <a:xfrm>
          <a:off x="5825658" y="3028992"/>
          <a:ext cx="1142187" cy="304189"/>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Corporate Comunications</a:t>
          </a:r>
        </a:p>
      </dsp:txBody>
      <dsp:txXfrm>
        <a:off x="5825658" y="3028992"/>
        <a:ext cx="1142187" cy="304189"/>
      </dsp:txXfrm>
    </dsp:sp>
    <dsp:sp modelId="{5E8D049E-61D3-445B-930E-6A8CAF73AC85}">
      <dsp:nvSpPr>
        <dsp:cNvPr id="0" name=""/>
        <dsp:cNvSpPr/>
      </dsp:nvSpPr>
      <dsp:spPr>
        <a:xfrm>
          <a:off x="5825658" y="3460941"/>
          <a:ext cx="1142187" cy="304189"/>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Stakeholder Relations</a:t>
          </a:r>
        </a:p>
      </dsp:txBody>
      <dsp:txXfrm>
        <a:off x="5825658" y="3460941"/>
        <a:ext cx="1142187" cy="304189"/>
      </dsp:txXfrm>
    </dsp:sp>
    <dsp:sp modelId="{44C336EB-B9B2-4926-8634-535DAFA32487}">
      <dsp:nvSpPr>
        <dsp:cNvPr id="0" name=""/>
        <dsp:cNvSpPr/>
      </dsp:nvSpPr>
      <dsp:spPr>
        <a:xfrm>
          <a:off x="7178453" y="2592375"/>
          <a:ext cx="1647354"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General Manager: Human Capital Management</a:t>
          </a:r>
        </a:p>
      </dsp:txBody>
      <dsp:txXfrm>
        <a:off x="7178453" y="2592375"/>
        <a:ext cx="1647354" cy="304189"/>
      </dsp:txXfrm>
    </dsp:sp>
    <dsp:sp modelId="{80666677-30EF-4707-A2A6-2FD6B133D87A}">
      <dsp:nvSpPr>
        <dsp:cNvPr id="0" name=""/>
        <dsp:cNvSpPr/>
      </dsp:nvSpPr>
      <dsp:spPr>
        <a:xfrm>
          <a:off x="7590291" y="3024323"/>
          <a:ext cx="1142187" cy="304189"/>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Head: Regional Training Centre</a:t>
          </a:r>
        </a:p>
      </dsp:txBody>
      <dsp:txXfrm>
        <a:off x="7590291" y="3024323"/>
        <a:ext cx="1142187" cy="304189"/>
      </dsp:txXfrm>
    </dsp:sp>
    <dsp:sp modelId="{3A06B37F-4DEB-4F8B-8DC9-14A5279BEDBF}">
      <dsp:nvSpPr>
        <dsp:cNvPr id="0" name=""/>
        <dsp:cNvSpPr/>
      </dsp:nvSpPr>
      <dsp:spPr>
        <a:xfrm>
          <a:off x="7590291" y="3456272"/>
          <a:ext cx="1135002" cy="304189"/>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SM:  Human Capital Development</a:t>
          </a:r>
        </a:p>
      </dsp:txBody>
      <dsp:txXfrm>
        <a:off x="7590291" y="3456272"/>
        <a:ext cx="1135002" cy="304189"/>
      </dsp:txXfrm>
    </dsp:sp>
    <dsp:sp modelId="{EC7F81AC-1A80-45B0-913D-E4B1A8D269C8}">
      <dsp:nvSpPr>
        <dsp:cNvPr id="0" name=""/>
        <dsp:cNvSpPr/>
      </dsp:nvSpPr>
      <dsp:spPr>
        <a:xfrm>
          <a:off x="7590291" y="3888220"/>
          <a:ext cx="1135002" cy="304189"/>
        </a:xfrm>
        <a:prstGeom prst="rect">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rPr>
            <a:t>SM: Human Capital Services</a:t>
          </a:r>
        </a:p>
      </dsp:txBody>
      <dsp:txXfrm>
        <a:off x="7590291" y="3888220"/>
        <a:ext cx="1135002" cy="304189"/>
      </dsp:txXfrm>
    </dsp:sp>
    <dsp:sp modelId="{17CB3756-CE3C-4954-B2C4-725879CDE432}">
      <dsp:nvSpPr>
        <dsp:cNvPr id="0" name=""/>
        <dsp:cNvSpPr/>
      </dsp:nvSpPr>
      <dsp:spPr>
        <a:xfrm>
          <a:off x="3280969" y="1296529"/>
          <a:ext cx="1135002"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Personal Assistant</a:t>
          </a:r>
        </a:p>
      </dsp:txBody>
      <dsp:txXfrm>
        <a:off x="3280969" y="1296529"/>
        <a:ext cx="1135002" cy="304189"/>
      </dsp:txXfrm>
    </dsp:sp>
    <dsp:sp modelId="{FE85BB59-C5AE-453F-A219-28BFAF668E5B}">
      <dsp:nvSpPr>
        <dsp:cNvPr id="0" name=""/>
        <dsp:cNvSpPr/>
      </dsp:nvSpPr>
      <dsp:spPr>
        <a:xfrm>
          <a:off x="4543731" y="1296529"/>
          <a:ext cx="1135002"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Met Authority Office</a:t>
          </a:r>
        </a:p>
      </dsp:txBody>
      <dsp:txXfrm>
        <a:off x="4543731" y="1296529"/>
        <a:ext cx="1135002" cy="304189"/>
      </dsp:txXfrm>
    </dsp:sp>
    <dsp:sp modelId="{45A89D86-9B95-44A6-BB3C-65EFA7030D2C}">
      <dsp:nvSpPr>
        <dsp:cNvPr id="0" name=""/>
        <dsp:cNvSpPr/>
      </dsp:nvSpPr>
      <dsp:spPr>
        <a:xfrm>
          <a:off x="3280969" y="1728477"/>
          <a:ext cx="1135002"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Projects Office</a:t>
          </a:r>
        </a:p>
      </dsp:txBody>
      <dsp:txXfrm>
        <a:off x="3280969" y="1728477"/>
        <a:ext cx="1135002" cy="304189"/>
      </dsp:txXfrm>
    </dsp:sp>
    <dsp:sp modelId="{5F838210-7C2B-4935-9974-B88BE5D93400}">
      <dsp:nvSpPr>
        <dsp:cNvPr id="0" name=""/>
        <dsp:cNvSpPr/>
      </dsp:nvSpPr>
      <dsp:spPr>
        <a:xfrm>
          <a:off x="4543731" y="1728477"/>
          <a:ext cx="1135002"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Risk Management</a:t>
          </a:r>
        </a:p>
      </dsp:txBody>
      <dsp:txXfrm>
        <a:off x="4543731" y="1728477"/>
        <a:ext cx="1135002" cy="304189"/>
      </dsp:txXfrm>
    </dsp:sp>
    <dsp:sp modelId="{010A05C3-9023-4D52-B608-EF604FBDCB59}">
      <dsp:nvSpPr>
        <dsp:cNvPr id="0" name=""/>
        <dsp:cNvSpPr/>
      </dsp:nvSpPr>
      <dsp:spPr>
        <a:xfrm>
          <a:off x="3280969" y="2160426"/>
          <a:ext cx="1135002"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latin typeface="Calibri" panose="020F0502020204030204" pitchFamily="34" charset="0"/>
            </a:rPr>
            <a:t>International Affairs</a:t>
          </a:r>
        </a:p>
      </dsp:txBody>
      <dsp:txXfrm>
        <a:off x="3280969" y="2160426"/>
        <a:ext cx="1135002" cy="304189"/>
      </dsp:txXfrm>
    </dsp:sp>
    <dsp:sp modelId="{4E9EDFD9-4E02-4D4C-B022-D88CD3E46F81}">
      <dsp:nvSpPr>
        <dsp:cNvPr id="0" name=""/>
        <dsp:cNvSpPr/>
      </dsp:nvSpPr>
      <dsp:spPr>
        <a:xfrm>
          <a:off x="3280969" y="432632"/>
          <a:ext cx="1135002"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rPr>
            <a:t>Company Secretary</a:t>
          </a:r>
        </a:p>
      </dsp:txBody>
      <dsp:txXfrm>
        <a:off x="3280969" y="432632"/>
        <a:ext cx="1135002" cy="304189"/>
      </dsp:txXfrm>
    </dsp:sp>
    <dsp:sp modelId="{D7EEE805-3ECB-4B4B-BAB3-7520938096D9}">
      <dsp:nvSpPr>
        <dsp:cNvPr id="0" name=""/>
        <dsp:cNvSpPr/>
      </dsp:nvSpPr>
      <dsp:spPr>
        <a:xfrm>
          <a:off x="4543731" y="432632"/>
          <a:ext cx="1135002" cy="30418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solidFill>
            </a:rPr>
            <a:t>Internal Audit</a:t>
          </a:r>
        </a:p>
      </dsp:txBody>
      <dsp:txXfrm>
        <a:off x="4543731" y="432632"/>
        <a:ext cx="1135002" cy="3041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812F1B-F845-4863-8AD8-AAF2AAB5585B}">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AB8A9-607F-4336-80E8-9E64387CFCB6}">
      <dsp:nvSpPr>
        <dsp:cNvPr id="0" name=""/>
        <dsp:cNvSpPr/>
      </dsp:nvSpPr>
      <dsp:spPr>
        <a:xfrm>
          <a:off x="431370" y="378377"/>
          <a:ext cx="5247619" cy="67755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91440" rIns="91440" bIns="91440" numCol="1" spcCol="1270" anchor="ctr" anchorCtr="0">
          <a:noAutofit/>
        </a:bodyPr>
        <a:lstStyle/>
        <a:p>
          <a:pPr lvl="0" algn="l" defTabSz="1600200">
            <a:lnSpc>
              <a:spcPct val="90000"/>
            </a:lnSpc>
            <a:spcBef>
              <a:spcPct val="0"/>
            </a:spcBef>
            <a:spcAft>
              <a:spcPct val="35000"/>
            </a:spcAft>
          </a:pPr>
          <a:r>
            <a:rPr lang="en-ZA" sz="3600" kern="1200" dirty="0" smtClean="0"/>
            <a:t>afe</a:t>
          </a:r>
          <a:endParaRPr lang="en-ZA" sz="3600" kern="1200" dirty="0"/>
        </a:p>
      </dsp:txBody>
      <dsp:txXfrm>
        <a:off x="431370" y="378377"/>
        <a:ext cx="5247619" cy="677550"/>
      </dsp:txXfrm>
    </dsp:sp>
    <dsp:sp modelId="{0FD70E28-59C3-4A7A-9A4C-4A56A65ACF98}">
      <dsp:nvSpPr>
        <dsp:cNvPr id="0" name=""/>
        <dsp:cNvSpPr/>
      </dsp:nvSpPr>
      <dsp:spPr>
        <a:xfrm>
          <a:off x="86248" y="253864"/>
          <a:ext cx="846937" cy="8469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5ABFB5-2B32-495B-8354-573DEB8C561A}">
      <dsp:nvSpPr>
        <dsp:cNvPr id="0" name=""/>
        <dsp:cNvSpPr/>
      </dsp:nvSpPr>
      <dsp:spPr>
        <a:xfrm>
          <a:off x="939227" y="1354558"/>
          <a:ext cx="4762106" cy="67755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91440" rIns="91440" bIns="91440" numCol="1" spcCol="1270" anchor="ctr" anchorCtr="0">
          <a:noAutofit/>
        </a:bodyPr>
        <a:lstStyle/>
        <a:p>
          <a:pPr lvl="0" algn="l" defTabSz="1600200">
            <a:lnSpc>
              <a:spcPct val="90000"/>
            </a:lnSpc>
            <a:spcBef>
              <a:spcPct val="0"/>
            </a:spcBef>
            <a:spcAft>
              <a:spcPct val="35000"/>
            </a:spcAft>
          </a:pPr>
          <a:r>
            <a:rPr lang="en-ZA" sz="3600" kern="1200" dirty="0" smtClean="0"/>
            <a:t>ore informed</a:t>
          </a:r>
          <a:endParaRPr lang="en-ZA" sz="3600" kern="1200" dirty="0"/>
        </a:p>
      </dsp:txBody>
      <dsp:txXfrm>
        <a:off x="939227" y="1354558"/>
        <a:ext cx="4762106" cy="677550"/>
      </dsp:txXfrm>
    </dsp:sp>
    <dsp:sp modelId="{95BBD6CF-6553-4317-853E-8BAEE2D116E9}">
      <dsp:nvSpPr>
        <dsp:cNvPr id="0" name=""/>
        <dsp:cNvSpPr/>
      </dsp:nvSpPr>
      <dsp:spPr>
        <a:xfrm>
          <a:off x="571761" y="1269864"/>
          <a:ext cx="846937" cy="8469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A58E6D-525C-4B82-BF78-3377528D9E0A}">
      <dsp:nvSpPr>
        <dsp:cNvPr id="0" name=""/>
        <dsp:cNvSpPr/>
      </dsp:nvSpPr>
      <dsp:spPr>
        <a:xfrm>
          <a:off x="1068127" y="2370558"/>
          <a:ext cx="4613093" cy="67755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91440" rIns="91440" bIns="91440" numCol="1" spcCol="1270" anchor="ctr" anchorCtr="0">
          <a:noAutofit/>
        </a:bodyPr>
        <a:lstStyle/>
        <a:p>
          <a:pPr lvl="0" algn="l" defTabSz="1600200">
            <a:lnSpc>
              <a:spcPct val="90000"/>
            </a:lnSpc>
            <a:spcBef>
              <a:spcPct val="0"/>
            </a:spcBef>
            <a:spcAft>
              <a:spcPct val="35000"/>
            </a:spcAft>
          </a:pPr>
          <a:r>
            <a:rPr lang="en-ZA" sz="3600" kern="1200" dirty="0" smtClean="0"/>
            <a:t>lert</a:t>
          </a:r>
          <a:endParaRPr lang="en-ZA" sz="3600" kern="1200" dirty="0"/>
        </a:p>
      </dsp:txBody>
      <dsp:txXfrm>
        <a:off x="1068127" y="2370558"/>
        <a:ext cx="4613093" cy="677550"/>
      </dsp:txXfrm>
    </dsp:sp>
    <dsp:sp modelId="{66293CF3-884A-41E8-AEB8-8672D629E98A}">
      <dsp:nvSpPr>
        <dsp:cNvPr id="0" name=""/>
        <dsp:cNvSpPr/>
      </dsp:nvSpPr>
      <dsp:spPr>
        <a:xfrm>
          <a:off x="720774" y="2285864"/>
          <a:ext cx="846937" cy="8469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C3D485-1578-4667-9C72-7F3ED0A55977}">
      <dsp:nvSpPr>
        <dsp:cNvPr id="0" name=""/>
        <dsp:cNvSpPr/>
      </dsp:nvSpPr>
      <dsp:spPr>
        <a:xfrm>
          <a:off x="946228" y="3448920"/>
          <a:ext cx="4762106" cy="67755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91440" rIns="91440" bIns="91440" numCol="1" spcCol="1270" anchor="ctr" anchorCtr="0">
          <a:noAutofit/>
        </a:bodyPr>
        <a:lstStyle/>
        <a:p>
          <a:pPr lvl="0" algn="l" defTabSz="1600200">
            <a:lnSpc>
              <a:spcPct val="90000"/>
            </a:lnSpc>
            <a:spcBef>
              <a:spcPct val="0"/>
            </a:spcBef>
            <a:spcAft>
              <a:spcPct val="35000"/>
            </a:spcAft>
          </a:pPr>
          <a:r>
            <a:rPr lang="en-ZA" sz="3600" kern="1200" dirty="0" smtClean="0"/>
            <a:t>esilient / ready</a:t>
          </a:r>
          <a:endParaRPr lang="en-ZA" sz="3600" kern="1200" dirty="0"/>
        </a:p>
      </dsp:txBody>
      <dsp:txXfrm>
        <a:off x="946228" y="3448920"/>
        <a:ext cx="4762106" cy="677550"/>
      </dsp:txXfrm>
    </dsp:sp>
    <dsp:sp modelId="{87AC86A8-6FF9-455F-8BAE-5DA910CE08E3}">
      <dsp:nvSpPr>
        <dsp:cNvPr id="0" name=""/>
        <dsp:cNvSpPr/>
      </dsp:nvSpPr>
      <dsp:spPr>
        <a:xfrm>
          <a:off x="571761" y="3301864"/>
          <a:ext cx="846937" cy="8469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E8E2D4-F3C7-4890-9A81-1662E36B51FE}">
      <dsp:nvSpPr>
        <dsp:cNvPr id="0" name=""/>
        <dsp:cNvSpPr/>
      </dsp:nvSpPr>
      <dsp:spPr>
        <a:xfrm>
          <a:off x="487992" y="4444133"/>
          <a:ext cx="5247619" cy="67755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91440" rIns="91440" bIns="91440" numCol="1" spcCol="1270" anchor="ctr" anchorCtr="0">
          <a:noAutofit/>
        </a:bodyPr>
        <a:lstStyle/>
        <a:p>
          <a:pPr lvl="0" algn="l" defTabSz="1600200">
            <a:lnSpc>
              <a:spcPct val="90000"/>
            </a:lnSpc>
            <a:spcBef>
              <a:spcPct val="0"/>
            </a:spcBef>
            <a:spcAft>
              <a:spcPct val="35000"/>
            </a:spcAft>
          </a:pPr>
          <a:r>
            <a:rPr lang="en-ZA" sz="3600" kern="1200" dirty="0" smtClean="0"/>
            <a:t>imeous</a:t>
          </a:r>
          <a:endParaRPr lang="en-ZA" sz="3600" kern="1200" dirty="0"/>
        </a:p>
      </dsp:txBody>
      <dsp:txXfrm>
        <a:off x="487992" y="4444133"/>
        <a:ext cx="5247619" cy="677550"/>
      </dsp:txXfrm>
    </dsp:sp>
    <dsp:sp modelId="{7C44B960-4A46-4797-A2D0-BE3C270728D6}">
      <dsp:nvSpPr>
        <dsp:cNvPr id="0" name=""/>
        <dsp:cNvSpPr/>
      </dsp:nvSpPr>
      <dsp:spPr>
        <a:xfrm>
          <a:off x="134431" y="4339241"/>
          <a:ext cx="846937" cy="8469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4F2018-2A78-475A-A604-220B74D9B599}">
      <dsp:nvSpPr>
        <dsp:cNvPr id="0" name=""/>
        <dsp:cNvSpPr/>
      </dsp:nvSpPr>
      <dsp:spPr>
        <a:xfrm>
          <a:off x="2310" y="669501"/>
          <a:ext cx="2272448" cy="908979"/>
        </a:xfrm>
        <a:prstGeom prst="chevron">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en-ZA" sz="1050" kern="1200" dirty="0" smtClean="0"/>
            <a:t>Stakeholder Engagement </a:t>
          </a:r>
          <a:endParaRPr lang="en-ZA" sz="1050" kern="1200" dirty="0"/>
        </a:p>
      </dsp:txBody>
      <dsp:txXfrm>
        <a:off x="2310" y="669501"/>
        <a:ext cx="2272448" cy="908979"/>
      </dsp:txXfrm>
    </dsp:sp>
    <dsp:sp modelId="{568AB960-F749-4056-BF37-9E7A313E7496}">
      <dsp:nvSpPr>
        <dsp:cNvPr id="0" name=""/>
        <dsp:cNvSpPr/>
      </dsp:nvSpPr>
      <dsp:spPr>
        <a:xfrm>
          <a:off x="2310" y="1692102"/>
          <a:ext cx="1817959" cy="1170000"/>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66725">
            <a:lnSpc>
              <a:spcPct val="90000"/>
            </a:lnSpc>
            <a:spcBef>
              <a:spcPct val="0"/>
            </a:spcBef>
            <a:spcAft>
              <a:spcPct val="15000"/>
            </a:spcAft>
            <a:buChar char="••"/>
          </a:pPr>
          <a:r>
            <a:rPr lang="en-ZA" sz="1050" kern="1200" dirty="0" smtClean="0"/>
            <a:t>Collaboration</a:t>
          </a:r>
          <a:endParaRPr lang="en-ZA" sz="1050" kern="1200" dirty="0"/>
        </a:p>
        <a:p>
          <a:pPr marL="57150" lvl="1" indent="-57150" algn="l" defTabSz="466725">
            <a:lnSpc>
              <a:spcPct val="90000"/>
            </a:lnSpc>
            <a:spcBef>
              <a:spcPct val="0"/>
            </a:spcBef>
            <a:spcAft>
              <a:spcPct val="15000"/>
            </a:spcAft>
            <a:buChar char="••"/>
          </a:pPr>
          <a:endParaRPr lang="en-ZA" sz="1050" kern="1200" dirty="0"/>
        </a:p>
        <a:p>
          <a:pPr marL="57150" lvl="1" indent="-57150" algn="l" defTabSz="466725">
            <a:lnSpc>
              <a:spcPct val="90000"/>
            </a:lnSpc>
            <a:spcBef>
              <a:spcPct val="0"/>
            </a:spcBef>
            <a:spcAft>
              <a:spcPct val="15000"/>
            </a:spcAft>
            <a:buChar char="••"/>
          </a:pPr>
          <a:r>
            <a:rPr lang="en-ZA" sz="1050" kern="1200" dirty="0" smtClean="0"/>
            <a:t>Strategic partnership</a:t>
          </a:r>
          <a:endParaRPr lang="en-ZA" sz="1050" kern="1200" dirty="0"/>
        </a:p>
        <a:p>
          <a:pPr marL="57150" lvl="1" indent="-57150" algn="l" defTabSz="466725">
            <a:lnSpc>
              <a:spcPct val="90000"/>
            </a:lnSpc>
            <a:spcBef>
              <a:spcPct val="0"/>
            </a:spcBef>
            <a:spcAft>
              <a:spcPct val="15000"/>
            </a:spcAft>
            <a:buChar char="••"/>
          </a:pPr>
          <a:endParaRPr lang="en-ZA" sz="1050" kern="1200" dirty="0"/>
        </a:p>
        <a:p>
          <a:pPr marL="57150" lvl="1" indent="-57150" algn="l" defTabSz="466725">
            <a:lnSpc>
              <a:spcPct val="90000"/>
            </a:lnSpc>
            <a:spcBef>
              <a:spcPct val="0"/>
            </a:spcBef>
            <a:spcAft>
              <a:spcPct val="15000"/>
            </a:spcAft>
            <a:buChar char="••"/>
          </a:pPr>
          <a:r>
            <a:rPr lang="en-ZA" sz="1050" kern="1200" dirty="0" smtClean="0"/>
            <a:t>Understanding user requirements</a:t>
          </a:r>
          <a:endParaRPr lang="en-ZA" sz="1050" kern="1200" dirty="0"/>
        </a:p>
      </dsp:txBody>
      <dsp:txXfrm>
        <a:off x="2310" y="1692102"/>
        <a:ext cx="1817959" cy="1170000"/>
      </dsp:txXfrm>
    </dsp:sp>
    <dsp:sp modelId="{B5ECB921-9F75-4EEE-8247-DDFEC0CC8FD3}">
      <dsp:nvSpPr>
        <dsp:cNvPr id="0" name=""/>
        <dsp:cNvSpPr/>
      </dsp:nvSpPr>
      <dsp:spPr>
        <a:xfrm>
          <a:off x="2058759" y="669501"/>
          <a:ext cx="2272448" cy="908979"/>
        </a:xfrm>
        <a:prstGeom prst="chevron">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en-ZA" sz="1050" kern="1200" dirty="0" smtClean="0"/>
            <a:t>Conducting Relevant Research </a:t>
          </a:r>
          <a:endParaRPr lang="en-ZA" sz="1050" kern="1200" dirty="0"/>
        </a:p>
      </dsp:txBody>
      <dsp:txXfrm>
        <a:off x="2058759" y="669501"/>
        <a:ext cx="2272448" cy="908979"/>
      </dsp:txXfrm>
    </dsp:sp>
    <dsp:sp modelId="{35B0CA44-5E48-47E5-BF21-E2B315437C70}">
      <dsp:nvSpPr>
        <dsp:cNvPr id="0" name=""/>
        <dsp:cNvSpPr/>
      </dsp:nvSpPr>
      <dsp:spPr>
        <a:xfrm>
          <a:off x="2058759" y="1692102"/>
          <a:ext cx="1817959" cy="1170000"/>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66725">
            <a:lnSpc>
              <a:spcPct val="90000"/>
            </a:lnSpc>
            <a:spcBef>
              <a:spcPct val="0"/>
            </a:spcBef>
            <a:spcAft>
              <a:spcPct val="15000"/>
            </a:spcAft>
            <a:buChar char="••"/>
          </a:pPr>
          <a:r>
            <a:rPr lang="en-ZA" sz="1050" kern="1200" dirty="0" smtClean="0"/>
            <a:t>Creating Solutions to national challenges</a:t>
          </a:r>
          <a:endParaRPr lang="en-ZA" sz="1050" kern="1200" dirty="0"/>
        </a:p>
        <a:p>
          <a:pPr marL="57150" lvl="1" indent="-57150" algn="l" defTabSz="466725">
            <a:lnSpc>
              <a:spcPct val="90000"/>
            </a:lnSpc>
            <a:spcBef>
              <a:spcPct val="0"/>
            </a:spcBef>
            <a:spcAft>
              <a:spcPct val="15000"/>
            </a:spcAft>
            <a:buChar char="••"/>
          </a:pPr>
          <a:endParaRPr lang="en-ZA" sz="1050" kern="1200" dirty="0"/>
        </a:p>
        <a:p>
          <a:pPr marL="57150" lvl="1" indent="-57150" algn="l" defTabSz="466725">
            <a:lnSpc>
              <a:spcPct val="90000"/>
            </a:lnSpc>
            <a:spcBef>
              <a:spcPct val="0"/>
            </a:spcBef>
            <a:spcAft>
              <a:spcPct val="15000"/>
            </a:spcAft>
            <a:buChar char="••"/>
          </a:pPr>
          <a:r>
            <a:rPr lang="en-ZA" sz="1050" kern="1200" dirty="0" smtClean="0"/>
            <a:t>Enabling Operations</a:t>
          </a:r>
          <a:endParaRPr lang="en-ZA" sz="1050" kern="1200" dirty="0"/>
        </a:p>
      </dsp:txBody>
      <dsp:txXfrm>
        <a:off x="2058759" y="1692102"/>
        <a:ext cx="1817959" cy="1170000"/>
      </dsp:txXfrm>
    </dsp:sp>
    <dsp:sp modelId="{B6623A40-80F3-4A5C-8323-5713BBCC23E7}">
      <dsp:nvSpPr>
        <dsp:cNvPr id="0" name=""/>
        <dsp:cNvSpPr/>
      </dsp:nvSpPr>
      <dsp:spPr>
        <a:xfrm>
          <a:off x="4115208" y="669501"/>
          <a:ext cx="2272448" cy="908979"/>
        </a:xfrm>
        <a:prstGeom prst="chevron">
          <a:avLst/>
        </a:prstGeom>
        <a:gradFill rotWithShape="0">
          <a:gsLst>
            <a:gs pos="0">
              <a:schemeClr val="accent3">
                <a:hueOff val="0"/>
                <a:satOff val="0"/>
                <a:lumOff val="-66667"/>
                <a:alphaOff val="0"/>
                <a:shade val="51000"/>
                <a:satMod val="130000"/>
              </a:schemeClr>
            </a:gs>
            <a:gs pos="80000">
              <a:schemeClr val="accent3">
                <a:hueOff val="0"/>
                <a:satOff val="0"/>
                <a:lumOff val="-66667"/>
                <a:alphaOff val="0"/>
                <a:shade val="93000"/>
                <a:satMod val="130000"/>
              </a:schemeClr>
            </a:gs>
            <a:gs pos="100000">
              <a:schemeClr val="accent3">
                <a:hueOff val="0"/>
                <a:satOff val="0"/>
                <a:lumOff val="-6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en-ZA" sz="1050" kern="1200" dirty="0" smtClean="0"/>
            <a:t>Executing Relevant projects</a:t>
          </a:r>
          <a:endParaRPr lang="en-ZA" sz="1050" kern="1200" dirty="0"/>
        </a:p>
      </dsp:txBody>
      <dsp:txXfrm>
        <a:off x="4115208" y="669501"/>
        <a:ext cx="2272448" cy="908979"/>
      </dsp:txXfrm>
    </dsp:sp>
    <dsp:sp modelId="{601FF1FD-9FE4-45D3-84AC-B11DB9F19B8F}">
      <dsp:nvSpPr>
        <dsp:cNvPr id="0" name=""/>
        <dsp:cNvSpPr/>
      </dsp:nvSpPr>
      <dsp:spPr>
        <a:xfrm>
          <a:off x="4115208" y="1692102"/>
          <a:ext cx="1817959" cy="1170000"/>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66725">
            <a:lnSpc>
              <a:spcPct val="90000"/>
            </a:lnSpc>
            <a:spcBef>
              <a:spcPct val="0"/>
            </a:spcBef>
            <a:spcAft>
              <a:spcPct val="15000"/>
            </a:spcAft>
            <a:buChar char="••"/>
          </a:pPr>
          <a:r>
            <a:rPr lang="en-ZA" sz="1050" kern="1200" dirty="0" smtClean="0"/>
            <a:t>Infrastructure expansion</a:t>
          </a:r>
          <a:endParaRPr lang="en-ZA" sz="1050" kern="1200" dirty="0"/>
        </a:p>
        <a:p>
          <a:pPr marL="57150" lvl="1" indent="-57150" algn="l" defTabSz="466725">
            <a:lnSpc>
              <a:spcPct val="90000"/>
            </a:lnSpc>
            <a:spcBef>
              <a:spcPct val="0"/>
            </a:spcBef>
            <a:spcAft>
              <a:spcPct val="15000"/>
            </a:spcAft>
            <a:buChar char="••"/>
          </a:pPr>
          <a:endParaRPr lang="en-ZA" sz="1050" kern="1200" dirty="0"/>
        </a:p>
        <a:p>
          <a:pPr marL="57150" lvl="1" indent="-57150" algn="l" defTabSz="466725">
            <a:lnSpc>
              <a:spcPct val="90000"/>
            </a:lnSpc>
            <a:spcBef>
              <a:spcPct val="0"/>
            </a:spcBef>
            <a:spcAft>
              <a:spcPct val="15000"/>
            </a:spcAft>
            <a:buChar char="••"/>
          </a:pPr>
          <a:r>
            <a:rPr lang="en-ZA" sz="1050" kern="1200" dirty="0" smtClean="0"/>
            <a:t>Knowledge Generation</a:t>
          </a:r>
          <a:endParaRPr lang="en-ZA" sz="1050" kern="1200" dirty="0"/>
        </a:p>
        <a:p>
          <a:pPr marL="57150" lvl="1" indent="-57150" algn="l" defTabSz="466725">
            <a:lnSpc>
              <a:spcPct val="90000"/>
            </a:lnSpc>
            <a:spcBef>
              <a:spcPct val="0"/>
            </a:spcBef>
            <a:spcAft>
              <a:spcPct val="15000"/>
            </a:spcAft>
            <a:buChar char="••"/>
          </a:pPr>
          <a:endParaRPr lang="en-ZA" sz="1050" kern="1200" dirty="0"/>
        </a:p>
        <a:p>
          <a:pPr marL="57150" lvl="1" indent="-57150" algn="l" defTabSz="466725">
            <a:lnSpc>
              <a:spcPct val="90000"/>
            </a:lnSpc>
            <a:spcBef>
              <a:spcPct val="0"/>
            </a:spcBef>
            <a:spcAft>
              <a:spcPct val="15000"/>
            </a:spcAft>
            <a:buChar char="••"/>
          </a:pPr>
          <a:r>
            <a:rPr lang="en-ZA" sz="1050" kern="1200" dirty="0" smtClean="0"/>
            <a:t>New and Relevant  Product and service Development</a:t>
          </a:r>
          <a:endParaRPr lang="en-ZA" sz="1050" kern="1200" dirty="0"/>
        </a:p>
      </dsp:txBody>
      <dsp:txXfrm>
        <a:off x="4115208" y="1692102"/>
        <a:ext cx="1817959" cy="1170000"/>
      </dsp:txXfrm>
    </dsp:sp>
    <dsp:sp modelId="{E4D2A957-C444-4038-9E5B-1BA89C7AC073}">
      <dsp:nvSpPr>
        <dsp:cNvPr id="0" name=""/>
        <dsp:cNvSpPr/>
      </dsp:nvSpPr>
      <dsp:spPr>
        <a:xfrm>
          <a:off x="6171656" y="669501"/>
          <a:ext cx="2272448" cy="908979"/>
        </a:xfrm>
        <a:prstGeom prst="chevron">
          <a:avLst/>
        </a:prstGeom>
        <a:gradFill rotWithShape="0">
          <a:gsLst>
            <a:gs pos="0">
              <a:schemeClr val="accent3">
                <a:hueOff val="0"/>
                <a:satOff val="0"/>
                <a:lumOff val="-100000"/>
                <a:alphaOff val="0"/>
                <a:shade val="51000"/>
                <a:satMod val="130000"/>
              </a:schemeClr>
            </a:gs>
            <a:gs pos="80000">
              <a:schemeClr val="accent3">
                <a:hueOff val="0"/>
                <a:satOff val="0"/>
                <a:lumOff val="-100000"/>
                <a:alphaOff val="0"/>
                <a:shade val="93000"/>
                <a:satMod val="130000"/>
              </a:schemeClr>
            </a:gs>
            <a:gs pos="100000">
              <a:schemeClr val="accent3">
                <a:hueOff val="0"/>
                <a:satOff val="0"/>
                <a:lumOff val="-10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en-ZA" sz="1050" kern="1200" dirty="0" smtClean="0"/>
            <a:t>Capacity and Capability Development</a:t>
          </a:r>
          <a:endParaRPr lang="en-ZA" sz="1050" kern="1200" dirty="0"/>
        </a:p>
      </dsp:txBody>
      <dsp:txXfrm>
        <a:off x="6171656" y="669501"/>
        <a:ext cx="2272448" cy="908979"/>
      </dsp:txXfrm>
    </dsp:sp>
    <dsp:sp modelId="{7B794751-9498-4E51-9F54-D4A3E2A0D12B}">
      <dsp:nvSpPr>
        <dsp:cNvPr id="0" name=""/>
        <dsp:cNvSpPr/>
      </dsp:nvSpPr>
      <dsp:spPr>
        <a:xfrm>
          <a:off x="6171656" y="1692102"/>
          <a:ext cx="1817959" cy="1170000"/>
        </a:xfrm>
        <a:prstGeom prst="rect">
          <a:avLst/>
        </a:prstGeom>
        <a:solidFill>
          <a:srgbClr val="0099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66725">
            <a:lnSpc>
              <a:spcPct val="90000"/>
            </a:lnSpc>
            <a:spcBef>
              <a:spcPct val="0"/>
            </a:spcBef>
            <a:spcAft>
              <a:spcPct val="15000"/>
            </a:spcAft>
            <a:buChar char="••"/>
          </a:pPr>
          <a:endParaRPr lang="en-ZA" sz="1050" kern="1200" dirty="0"/>
        </a:p>
        <a:p>
          <a:pPr marL="57150" lvl="1" indent="-57150" algn="l" defTabSz="466725">
            <a:lnSpc>
              <a:spcPct val="90000"/>
            </a:lnSpc>
            <a:spcBef>
              <a:spcPct val="0"/>
            </a:spcBef>
            <a:spcAft>
              <a:spcPct val="15000"/>
            </a:spcAft>
            <a:buChar char="••"/>
          </a:pPr>
          <a:r>
            <a:rPr lang="en-ZA" sz="1050" kern="1200" dirty="0" smtClean="0"/>
            <a:t>Human Capital</a:t>
          </a:r>
          <a:endParaRPr lang="en-ZA" sz="1050" kern="1200" dirty="0"/>
        </a:p>
        <a:p>
          <a:pPr marL="57150" lvl="1" indent="-57150" algn="l" defTabSz="466725">
            <a:lnSpc>
              <a:spcPct val="90000"/>
            </a:lnSpc>
            <a:spcBef>
              <a:spcPct val="0"/>
            </a:spcBef>
            <a:spcAft>
              <a:spcPct val="15000"/>
            </a:spcAft>
            <a:buChar char="••"/>
          </a:pPr>
          <a:endParaRPr lang="en-ZA" sz="1050" kern="1200" dirty="0"/>
        </a:p>
        <a:p>
          <a:pPr marL="57150" lvl="1" indent="-57150" algn="l" defTabSz="466725">
            <a:lnSpc>
              <a:spcPct val="90000"/>
            </a:lnSpc>
            <a:spcBef>
              <a:spcPct val="0"/>
            </a:spcBef>
            <a:spcAft>
              <a:spcPct val="15000"/>
            </a:spcAft>
            <a:buChar char="••"/>
          </a:pPr>
          <a:r>
            <a:rPr lang="en-ZA" sz="1050" kern="1200" dirty="0" smtClean="0"/>
            <a:t>Infrastructure</a:t>
          </a:r>
          <a:endParaRPr lang="en-ZA" sz="1050" kern="1200" dirty="0"/>
        </a:p>
        <a:p>
          <a:pPr marL="57150" lvl="1" indent="-57150" algn="l" defTabSz="466725">
            <a:lnSpc>
              <a:spcPct val="90000"/>
            </a:lnSpc>
            <a:spcBef>
              <a:spcPct val="0"/>
            </a:spcBef>
            <a:spcAft>
              <a:spcPct val="15000"/>
            </a:spcAft>
            <a:buChar char="••"/>
          </a:pPr>
          <a:endParaRPr lang="en-ZA" sz="1050" kern="1200" dirty="0"/>
        </a:p>
        <a:p>
          <a:pPr marL="57150" lvl="1" indent="-57150" algn="l" defTabSz="466725">
            <a:lnSpc>
              <a:spcPct val="90000"/>
            </a:lnSpc>
            <a:spcBef>
              <a:spcPct val="0"/>
            </a:spcBef>
            <a:spcAft>
              <a:spcPct val="15000"/>
            </a:spcAft>
            <a:buChar char="••"/>
          </a:pPr>
          <a:r>
            <a:rPr lang="en-ZA" sz="1050" kern="1200" dirty="0" smtClean="0"/>
            <a:t>Funded mandate Expansion</a:t>
          </a:r>
          <a:endParaRPr lang="en-ZA" sz="1050" kern="1200" dirty="0"/>
        </a:p>
      </dsp:txBody>
      <dsp:txXfrm>
        <a:off x="6171656" y="1692102"/>
        <a:ext cx="1817959" cy="1170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8646" y="1"/>
            <a:ext cx="2944283" cy="498295"/>
          </a:xfrm>
          <a:prstGeom prst="rect">
            <a:avLst/>
          </a:prstGeom>
        </p:spPr>
        <p:txBody>
          <a:bodyPr vert="horz" lIns="91440" tIns="45720" rIns="91440" bIns="45720" rtlCol="0"/>
          <a:lstStyle>
            <a:lvl1pPr algn="r">
              <a:defRPr sz="1200"/>
            </a:lvl1pPr>
          </a:lstStyle>
          <a:p>
            <a:fld id="{07157C35-9236-4641-ABA2-820546910C92}" type="datetimeFigureOut">
              <a:rPr lang="en-ZA" smtClean="0"/>
              <a:pPr/>
              <a:t>2016/04/15</a:t>
            </a:fld>
            <a:endParaRPr lang="en-ZA" dirty="0"/>
          </a:p>
        </p:txBody>
      </p:sp>
      <p:sp>
        <p:nvSpPr>
          <p:cNvPr id="4" name="Footer Placeholder 3"/>
          <p:cNvSpPr>
            <a:spLocks noGrp="1"/>
          </p:cNvSpPr>
          <p:nvPr>
            <p:ph type="ftr" sz="quarter" idx="2"/>
          </p:nvPr>
        </p:nvSpPr>
        <p:spPr>
          <a:xfrm>
            <a:off x="1" y="9433108"/>
            <a:ext cx="2944283" cy="498294"/>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8646" y="9433108"/>
            <a:ext cx="2944283" cy="498294"/>
          </a:xfrm>
          <a:prstGeom prst="rect">
            <a:avLst/>
          </a:prstGeom>
        </p:spPr>
        <p:txBody>
          <a:bodyPr vert="horz" lIns="91440" tIns="45720" rIns="91440" bIns="45720" rtlCol="0" anchor="b"/>
          <a:lstStyle>
            <a:lvl1pPr algn="r">
              <a:defRPr sz="1200"/>
            </a:lvl1pPr>
          </a:lstStyle>
          <a:p>
            <a:fld id="{081AE5F8-AA63-4BFA-B560-5C0648FD74F3}" type="slidenum">
              <a:rPr lang="en-ZA" smtClean="0"/>
              <a:pPr/>
              <a:t>‹#›</a:t>
            </a:fld>
            <a:endParaRPr lang="en-ZA" dirty="0"/>
          </a:p>
        </p:txBody>
      </p:sp>
    </p:spTree>
    <p:extLst>
      <p:ext uri="{BB962C8B-B14F-4D97-AF65-F5344CB8AC3E}">
        <p14:creationId xmlns:p14="http://schemas.microsoft.com/office/powerpoint/2010/main" xmlns="" val="3237144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BCC849FA-6A4B-4F3A-A47F-BD64812C454A}" type="datetimeFigureOut">
              <a:rPr lang="en-ZA" smtClean="0"/>
              <a:pPr/>
              <a:t>2016/04/15</a:t>
            </a:fld>
            <a:endParaRPr lang="en-ZA"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8646" y="9433108"/>
            <a:ext cx="2944283" cy="498294"/>
          </a:xfrm>
          <a:prstGeom prst="rect">
            <a:avLst/>
          </a:prstGeom>
        </p:spPr>
        <p:txBody>
          <a:bodyPr vert="horz" lIns="91440" tIns="45720" rIns="91440" bIns="45720" rtlCol="0" anchor="b"/>
          <a:lstStyle>
            <a:lvl1pPr algn="r">
              <a:defRPr sz="1200"/>
            </a:lvl1pPr>
          </a:lstStyle>
          <a:p>
            <a:fld id="{F0DD1B4F-B566-4134-9B69-0C6730A4012F}" type="slidenum">
              <a:rPr lang="en-ZA" smtClean="0"/>
              <a:pPr/>
              <a:t>‹#›</a:t>
            </a:fld>
            <a:endParaRPr lang="en-ZA" dirty="0"/>
          </a:p>
        </p:txBody>
      </p:sp>
    </p:spTree>
    <p:extLst>
      <p:ext uri="{BB962C8B-B14F-4D97-AF65-F5344CB8AC3E}">
        <p14:creationId xmlns:p14="http://schemas.microsoft.com/office/powerpoint/2010/main" xmlns="" val="162182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solidFill>
                  <a:prstClr val="black"/>
                </a:solidFill>
              </a:rPr>
              <a:pPr>
                <a:defRPr/>
              </a:pPr>
              <a:t>1</a:t>
            </a:fld>
            <a:endParaRPr lang="en-ZA" dirty="0">
              <a:solidFill>
                <a:prstClr val="black"/>
              </a:solidFill>
            </a:endParaRPr>
          </a:p>
        </p:txBody>
      </p:sp>
    </p:spTree>
    <p:extLst>
      <p:ext uri="{BB962C8B-B14F-4D97-AF65-F5344CB8AC3E}">
        <p14:creationId xmlns:p14="http://schemas.microsoft.com/office/powerpoint/2010/main" xmlns="" val="59060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SAWS is classified as an essential service and therefore requires the necessary access to national and global data 24 hours a day. </a:t>
            </a:r>
          </a:p>
          <a:p>
            <a:r>
              <a:rPr lang="en-US" sz="1200" kern="1200" dirty="0" smtClean="0">
                <a:solidFill>
                  <a:schemeClr val="tx1"/>
                </a:solidFill>
                <a:effectLst/>
                <a:latin typeface="+mn-lt"/>
                <a:ea typeface="+mn-ea"/>
                <a:cs typeface="+mn-cs"/>
              </a:rPr>
              <a:t>In order to support both these mandates SAWS deploys high-tech weather equipment throughout the country that provides real-time surface observations and remote sensing data. Of this equipment the radar systems and LDN are the most critical. </a:t>
            </a:r>
          </a:p>
          <a:p>
            <a:r>
              <a:rPr lang="en-US" sz="1200" kern="1200" dirty="0" smtClean="0">
                <a:solidFill>
                  <a:schemeClr val="tx1"/>
                </a:solidFill>
                <a:effectLst/>
                <a:latin typeface="+mn-lt"/>
                <a:ea typeface="+mn-ea"/>
                <a:cs typeface="+mn-cs"/>
              </a:rPr>
              <a:t>The data collected from this equipment is used to detect severe thunderstorms and to support national impacts such as disaster management (safety of life and property), aviation safety and our regional flash flood guidance systems.</a:t>
            </a:r>
          </a:p>
          <a:p>
            <a:r>
              <a:rPr lang="en-US" sz="1200" kern="1200" dirty="0" smtClean="0">
                <a:solidFill>
                  <a:schemeClr val="tx1"/>
                </a:solidFill>
                <a:effectLst/>
                <a:latin typeface="+mn-lt"/>
                <a:ea typeface="+mn-ea"/>
                <a:cs typeface="+mn-cs"/>
              </a:rPr>
              <a:t>This equipment is often located in remote areas and hence subject to poor power quality and frequent supply disruptions. The equipment concerned is sensitive to power fluctuations which results in costly damage to the hardware. </a:t>
            </a:r>
          </a:p>
          <a:p>
            <a:endParaRPr lang="en-US"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3</a:t>
            </a:fld>
            <a:endParaRPr lang="en-ZA" dirty="0"/>
          </a:p>
        </p:txBody>
      </p:sp>
    </p:spTree>
    <p:extLst>
      <p:ext uri="{BB962C8B-B14F-4D97-AF65-F5344CB8AC3E}">
        <p14:creationId xmlns:p14="http://schemas.microsoft.com/office/powerpoint/2010/main" xmlns="" val="349509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03C9C8D-E418-48F7-9A31-CB861B769D7D}" type="slidenum">
              <a:rPr lang="en-ZA" altLang="en-US">
                <a:solidFill>
                  <a:srgbClr val="000000"/>
                </a:solidFill>
              </a:rPr>
              <a:pPr/>
              <a:t>8</a:t>
            </a:fld>
            <a:endParaRPr lang="en-ZA" altLang="en-US" dirty="0">
              <a:solidFill>
                <a:srgbClr val="000000"/>
              </a:solidFill>
            </a:endParaRPr>
          </a:p>
        </p:txBody>
      </p:sp>
    </p:spTree>
    <p:extLst>
      <p:ext uri="{BB962C8B-B14F-4D97-AF65-F5344CB8AC3E}">
        <p14:creationId xmlns:p14="http://schemas.microsoft.com/office/powerpoint/2010/main" xmlns="" val="8279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DD1B4F-B566-4134-9B69-0C6730A4012F}" type="slidenum">
              <a:rPr lang="en-ZA" smtClean="0"/>
              <a:pPr/>
              <a:t>9</a:t>
            </a:fld>
            <a:endParaRPr lang="en-ZA" dirty="0"/>
          </a:p>
        </p:txBody>
      </p:sp>
    </p:spTree>
    <p:extLst>
      <p:ext uri="{BB962C8B-B14F-4D97-AF65-F5344CB8AC3E}">
        <p14:creationId xmlns:p14="http://schemas.microsoft.com/office/powerpoint/2010/main" xmlns="" val="68878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0E9C6B-C523-4CE7-A1AF-DA66B7042E77}" type="slidenum">
              <a:rPr lang="en-ZA" smtClean="0"/>
              <a:pPr>
                <a:defRPr/>
              </a:pPr>
              <a:t>37</a:t>
            </a:fld>
            <a:endParaRPr lang="en-ZA" dirty="0"/>
          </a:p>
        </p:txBody>
      </p:sp>
    </p:spTree>
    <p:extLst>
      <p:ext uri="{BB962C8B-B14F-4D97-AF65-F5344CB8AC3E}">
        <p14:creationId xmlns:p14="http://schemas.microsoft.com/office/powerpoint/2010/main" xmlns="" val="331905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A491B86-BDAA-4090-A4BA-7B544F5A2CDB}" type="datetime1">
              <a:rPr lang="en-US" smtClean="0">
                <a:solidFill>
                  <a:srgbClr val="000000"/>
                </a:solidFill>
              </a:rPr>
              <a:pPr>
                <a:defRPr/>
              </a:pPr>
              <a:t>4/15/2016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FA8877-EBD8-4A33-8F91-FC45D4D4F7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11932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23DF380-F578-4167-9635-3D5B1D628B2B}" type="datetime1">
              <a:rPr lang="en-US" smtClean="0">
                <a:solidFill>
                  <a:srgbClr val="000000"/>
                </a:solidFill>
              </a:rPr>
              <a:pPr>
                <a:defRPr/>
              </a:pPr>
              <a:t>4/15/2016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F7F337-7224-4461-A0ED-9CD690E21B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608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8709FEC-2471-4A94-8340-BDD4C628240A}" type="datetime1">
              <a:rPr lang="en-US" smtClean="0">
                <a:solidFill>
                  <a:srgbClr val="000000"/>
                </a:solidFill>
              </a:rPr>
              <a:pPr>
                <a:defRPr/>
              </a:pPr>
              <a:t>4/15/2016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E180B8-A467-46C4-B144-FC186AF5AE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2653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F55D2D1-6160-4CE4-893C-B513102EF24A}" type="datetime1">
              <a:rPr lang="en-US" smtClean="0">
                <a:solidFill>
                  <a:srgbClr val="000000"/>
                </a:solidFill>
              </a:rPr>
              <a:pPr>
                <a:defRPr/>
              </a:pPr>
              <a:t>4/15/2016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1CB879-1D5B-49E0-809B-6F333A685F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1011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7273147-F09C-4C2C-958C-5E050B85A280}" type="datetime1">
              <a:rPr lang="en-US" smtClean="0">
                <a:solidFill>
                  <a:srgbClr val="000000"/>
                </a:solidFill>
              </a:rPr>
              <a:pPr>
                <a:defRPr/>
              </a:pPr>
              <a:t>4/15/2016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39BE8B-F298-448A-97E1-599FCB2A0D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87236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831E29-6C03-41D6-ACD0-A2623DD3828E}" type="datetime1">
              <a:rPr lang="en-US" smtClean="0">
                <a:solidFill>
                  <a:srgbClr val="000000"/>
                </a:solidFill>
              </a:rPr>
              <a:pPr>
                <a:defRPr/>
              </a:pPr>
              <a:t>4/15/2016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FBC2A4-34E2-44E4-91D0-341CB6517B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14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AF03082-D233-45F6-81F6-4A2D437CBD51}" type="datetime1">
              <a:rPr lang="en-US" smtClean="0">
                <a:solidFill>
                  <a:srgbClr val="000000"/>
                </a:solidFill>
              </a:rPr>
              <a:pPr>
                <a:defRPr/>
              </a:pPr>
              <a:t>4/15/2016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5175D8-B4B8-4C7D-AA19-EE8D3B8B68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51788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C9A24E9-979B-4239-8DF7-568445012ACB}" type="datetime1">
              <a:rPr lang="en-US" smtClean="0">
                <a:solidFill>
                  <a:srgbClr val="000000"/>
                </a:solidFill>
              </a:rPr>
              <a:pPr>
                <a:defRPr/>
              </a:pPr>
              <a:t>4/15/2016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A21DF0-626E-4FC7-B5B4-52F90A5B6B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2941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33D5F6F-638C-4E44-827D-C6743DF795A2}" type="datetime1">
              <a:rPr lang="en-US" smtClean="0">
                <a:solidFill>
                  <a:srgbClr val="000000"/>
                </a:solidFill>
              </a:rPr>
              <a:pPr>
                <a:defRPr/>
              </a:pPr>
              <a:t>4/15/2016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B1B277-7F01-426C-A55B-939C532A87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67786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295DC16-4A47-4276-BCF8-A11142B91435}" type="datetime1">
              <a:rPr lang="en-US" smtClean="0">
                <a:solidFill>
                  <a:srgbClr val="000000"/>
                </a:solidFill>
              </a:rPr>
              <a:pPr>
                <a:defRPr/>
              </a:pPr>
              <a:t>4/15/2016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3E935E-F04F-4D0C-96F3-7ACF1BD483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8854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54B3B57-6164-40EC-A0A3-5658A7845463}" type="datetime1">
              <a:rPr lang="en-US" smtClean="0">
                <a:solidFill>
                  <a:srgbClr val="000000"/>
                </a:solidFill>
              </a:rPr>
              <a:pPr>
                <a:defRPr/>
              </a:pPr>
              <a:t>4/15/2016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990C3F-B73E-4BD2-962A-2FE2A8A93E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430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3560C32-2628-417A-9C80-F5CA0939B203}" type="datetime1">
              <a:rPr lang="en-US" smtClean="0">
                <a:solidFill>
                  <a:srgbClr val="000000"/>
                </a:solidFill>
              </a:rPr>
              <a:pPr>
                <a:defRPr/>
              </a:pPr>
              <a:t>4/15/2016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B7BC5-D89C-461D-AF9E-4CA9073E34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15212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7CC0683-4168-4BD3-BCBE-0E2520F8F34A}" type="datetime1">
              <a:rPr lang="en-US" smtClean="0">
                <a:solidFill>
                  <a:srgbClr val="000000"/>
                </a:solidFill>
              </a:rPr>
              <a:pPr>
                <a:defRPr/>
              </a:pPr>
              <a:t>4/15/2016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E6D830-1626-447E-B188-BDDEE9298E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7632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956CCF2-7BC6-492E-B4C9-95A1DDEE514F}" type="datetime1">
              <a:rPr lang="en-US" smtClean="0">
                <a:solidFill>
                  <a:srgbClr val="000000"/>
                </a:solidFill>
              </a:rPr>
              <a:pPr>
                <a:defRPr/>
              </a:pPr>
              <a:t>4/15/2016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32AEEB-6160-470A-9198-A2068D9084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40355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29E0330-3B01-4589-AA5E-25EFD9F1F13D}" type="datetime1">
              <a:rPr lang="en-US" smtClean="0">
                <a:solidFill>
                  <a:srgbClr val="000000"/>
                </a:solidFill>
              </a:rPr>
              <a:pPr>
                <a:defRPr/>
              </a:pPr>
              <a:t>4/15/2016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553765-4EDD-4C64-A31C-A20E770C3E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3547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062C8C4-4B5F-40D1-9AAC-9B8F715A3E34}" type="datetime1">
              <a:rPr lang="en-US" smtClean="0">
                <a:solidFill>
                  <a:srgbClr val="000000"/>
                </a:solidFill>
              </a:rPr>
              <a:pPr>
                <a:defRPr/>
              </a:pPr>
              <a:t>4/15/2016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4A60BB-5C0A-438A-AB71-B4C657FDCD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4397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EF9C319-42FE-46DF-965A-ED0CB12D359E}" type="datetime1">
              <a:rPr lang="en-US" smtClean="0">
                <a:solidFill>
                  <a:srgbClr val="000000"/>
                </a:solidFill>
              </a:rPr>
              <a:pPr>
                <a:defRPr/>
              </a:pPr>
              <a:t>4/15/2016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8217A2-3790-436D-8F43-4D5B73E867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2216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53066B5-B06A-417A-92BD-0DBE4FDAF749}" type="datetime1">
              <a:rPr lang="en-US" smtClean="0">
                <a:solidFill>
                  <a:srgbClr val="000000"/>
                </a:solidFill>
              </a:rPr>
              <a:pPr>
                <a:defRPr/>
              </a:pPr>
              <a:t>4/15/2016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F6F832-A70B-4723-A7A1-F3669CE86B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7376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2CE2DD2-E9E9-4808-B429-BD18959DA256}" type="datetime1">
              <a:rPr lang="en-US" smtClean="0">
                <a:solidFill>
                  <a:srgbClr val="000000"/>
                </a:solidFill>
              </a:rPr>
              <a:pPr>
                <a:defRPr/>
              </a:pPr>
              <a:t>4/15/2016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074F83-90C9-42FF-9E13-D70E52DF93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7197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16FCA5-50FD-4FDD-96C4-740E70CC1D64}" type="datetime1">
              <a:rPr lang="en-US" smtClean="0">
                <a:solidFill>
                  <a:srgbClr val="000000"/>
                </a:solidFill>
              </a:rPr>
              <a:pPr>
                <a:defRPr/>
              </a:pPr>
              <a:t>4/15/2016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290978-3EF1-4D1B-A352-881DF48F915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4369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F5666F1-1032-43CA-8003-F74D93262794}" type="datetime1">
              <a:rPr lang="en-US" smtClean="0">
                <a:solidFill>
                  <a:srgbClr val="000000"/>
                </a:solidFill>
              </a:rPr>
              <a:pPr>
                <a:defRPr/>
              </a:pPr>
              <a:t>4/15/2016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4AF65B-D2F0-48A9-822A-C3C0BF69DF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4110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0ADA4A4-BBA5-4434-9300-8E328A382C93}" type="datetime1">
              <a:rPr lang="en-US" smtClean="0">
                <a:solidFill>
                  <a:srgbClr val="000000"/>
                </a:solidFill>
              </a:rPr>
              <a:pPr>
                <a:defRPr/>
              </a:pPr>
              <a:t>4/15/2016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ZA" dirty="0" smtClean="0">
                <a:solidFill>
                  <a:srgbClr val="000000"/>
                </a:solidFill>
              </a:rPr>
              <a:t>Doc Ref no: SAWS Strategy and APP  2015/16-19/20. –  14 March  2016</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B0A82C-5C29-49A3-8D0D-A6ACCB0103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105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5"/>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6EDB3038-584D-434D-8040-6C3E1D863EE3}" type="datetime1">
              <a:rPr lang="en-US" sz="1400" smtClean="0">
                <a:solidFill>
                  <a:srgbClr val="000000"/>
                </a:solidFill>
              </a:rPr>
              <a:pPr defTabSz="457200" fontAlgn="base">
                <a:spcBef>
                  <a:spcPct val="0"/>
                </a:spcBef>
                <a:spcAft>
                  <a:spcPct val="0"/>
                </a:spcAft>
                <a:defRPr/>
              </a:pPr>
              <a:t>4/15/2016</a:t>
            </a:fld>
            <a:endParaRPr lang="en-US" sz="1400" dirty="0">
              <a:solidFill>
                <a:srgbClr val="000000"/>
              </a:solidFill>
            </a:endParaRPr>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defTabSz="457200" fontAlgn="base">
              <a:spcBef>
                <a:spcPct val="0"/>
              </a:spcBef>
              <a:spcAft>
                <a:spcPct val="0"/>
              </a:spcAft>
              <a:defRPr/>
            </a:pPr>
            <a:r>
              <a:rPr lang="en-ZA" sz="1400" dirty="0" smtClean="0">
                <a:solidFill>
                  <a:srgbClr val="000000"/>
                </a:solidFill>
              </a:rPr>
              <a:t>Doc Ref no: SAWS Strategy and APP  2015/16-19/20. –  14 March  2016</a:t>
            </a:r>
            <a:endParaRPr lang="en-US" sz="1400" dirty="0">
              <a:solidFill>
                <a:srgbClr val="000000"/>
              </a:solidFill>
            </a:endParaRPr>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defTabSz="457200" fontAlgn="base">
              <a:spcBef>
                <a:spcPct val="0"/>
              </a:spcBef>
              <a:spcAft>
                <a:spcPct val="0"/>
              </a:spcAft>
              <a:defRPr/>
            </a:pPr>
            <a:fld id="{07E80D3F-73B6-4DBE-8388-CF655AD1557D}" type="slidenum">
              <a:rPr lang="en-US" sz="1400" smtClean="0">
                <a:solidFill>
                  <a:srgbClr val="000000"/>
                </a:solidFill>
              </a:rPr>
              <a:pPr defTabSz="457200" fontAlgn="base">
                <a:spcBef>
                  <a:spcPct val="0"/>
                </a:spcBef>
                <a:spcAft>
                  <a:spcPct val="0"/>
                </a:spcAft>
                <a:defRPr/>
              </a:pPr>
              <a:t>‹#›</a:t>
            </a:fld>
            <a:endParaRPr lang="en-US" sz="1400" dirty="0">
              <a:solidFill>
                <a:srgbClr val="000000"/>
              </a:solidFill>
            </a:endParaRPr>
          </a:p>
        </p:txBody>
      </p:sp>
    </p:spTree>
    <p:extLst>
      <p:ext uri="{BB962C8B-B14F-4D97-AF65-F5344CB8AC3E}">
        <p14:creationId xmlns:p14="http://schemas.microsoft.com/office/powerpoint/2010/main" xmlns="" val="433715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defTabSz="457200" fontAlgn="base">
              <a:spcBef>
                <a:spcPct val="0"/>
              </a:spcBef>
              <a:spcAft>
                <a:spcPct val="0"/>
              </a:spcAft>
              <a:defRPr/>
            </a:pPr>
            <a:fld id="{041E5302-FE41-4922-838A-6894E2A83CDB}" type="datetime1">
              <a:rPr lang="en-US" sz="1400" smtClean="0">
                <a:solidFill>
                  <a:srgbClr val="000000"/>
                </a:solidFill>
              </a:rPr>
              <a:pPr defTabSz="457200" fontAlgn="base">
                <a:spcBef>
                  <a:spcPct val="0"/>
                </a:spcBef>
                <a:spcAft>
                  <a:spcPct val="0"/>
                </a:spcAft>
                <a:defRPr/>
              </a:pPr>
              <a:t>4/15/2016</a:t>
            </a:fld>
            <a:endParaRPr lang="en-US" sz="1400" dirty="0">
              <a:solidFill>
                <a:srgbClr val="000000"/>
              </a:solidFill>
            </a:endParaRPr>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charset="0"/>
                <a:cs typeface="+mn-cs"/>
              </a:defRPr>
            </a:lvl1pPr>
          </a:lstStyle>
          <a:p>
            <a:pPr defTabSz="457200" fontAlgn="base">
              <a:spcBef>
                <a:spcPct val="0"/>
              </a:spcBef>
              <a:spcAft>
                <a:spcPct val="0"/>
              </a:spcAft>
              <a:defRPr/>
            </a:pPr>
            <a:r>
              <a:rPr lang="en-ZA" sz="1400" dirty="0" smtClean="0">
                <a:solidFill>
                  <a:srgbClr val="000000"/>
                </a:solidFill>
              </a:rPr>
              <a:t>Doc Ref no: SAWS Strategy and APP  2015/16-19/20. –  14 March  2016</a:t>
            </a:r>
            <a:endParaRPr lang="en-US" sz="1400" dirty="0">
              <a:solidFill>
                <a:srgbClr val="000000"/>
              </a:solidFill>
            </a:endParaRPr>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cs typeface="+mn-cs"/>
              </a:defRPr>
            </a:lvl1pPr>
          </a:lstStyle>
          <a:p>
            <a:pPr defTabSz="457200" fontAlgn="base">
              <a:spcBef>
                <a:spcPct val="0"/>
              </a:spcBef>
              <a:spcAft>
                <a:spcPct val="0"/>
              </a:spcAft>
              <a:defRPr/>
            </a:pPr>
            <a:fld id="{01E16E08-6910-4B0C-AC05-0D4D90FFCFAF}" type="slidenum">
              <a:rPr lang="en-US" sz="1400" smtClean="0">
                <a:solidFill>
                  <a:srgbClr val="000000"/>
                </a:solidFill>
              </a:rPr>
              <a:pPr defTabSz="457200" fontAlgn="base">
                <a:spcBef>
                  <a:spcPct val="0"/>
                </a:spcBef>
                <a:spcAft>
                  <a:spcPct val="0"/>
                </a:spcAft>
                <a:defRPr/>
              </a:pPr>
              <a:t>‹#›</a:t>
            </a:fld>
            <a:endParaRPr lang="en-US" sz="1400" dirty="0">
              <a:solidFill>
                <a:srgbClr val="000000"/>
              </a:solidFill>
            </a:endParaRPr>
          </a:p>
        </p:txBody>
      </p:sp>
    </p:spTree>
    <p:extLst>
      <p:ext uri="{BB962C8B-B14F-4D97-AF65-F5344CB8AC3E}">
        <p14:creationId xmlns:p14="http://schemas.microsoft.com/office/powerpoint/2010/main" xmlns="" val="594922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184086" y="1954601"/>
            <a:ext cx="8064305" cy="34421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smtClean="0">
                <a:solidFill>
                  <a:srgbClr val="0070C0"/>
                </a:solidFill>
              </a:rPr>
              <a:t/>
            </a:r>
            <a:br>
              <a:rPr lang="en-US" sz="3600" b="1" kern="0" dirty="0" smtClean="0">
                <a:solidFill>
                  <a:srgbClr val="0070C0"/>
                </a:solidFill>
              </a:rPr>
            </a:br>
            <a:r>
              <a:rPr lang="en-US" sz="3600" b="1" kern="0" dirty="0" smtClean="0">
                <a:solidFill>
                  <a:srgbClr val="0070C0"/>
                </a:solidFill>
              </a:rPr>
              <a:t/>
            </a:r>
            <a:br>
              <a:rPr lang="en-US" sz="3600" b="1" kern="0" dirty="0" smtClean="0">
                <a:solidFill>
                  <a:srgbClr val="0070C0"/>
                </a:solidFill>
              </a:rPr>
            </a:br>
            <a:r>
              <a:rPr lang="en-US" sz="3600" b="1" kern="0" dirty="0" smtClean="0">
                <a:solidFill>
                  <a:srgbClr val="0070C0"/>
                </a:solidFill>
              </a:rPr>
              <a:t/>
            </a:r>
            <a:br>
              <a:rPr lang="en-US" sz="3600" b="1" kern="0" dirty="0" smtClean="0">
                <a:solidFill>
                  <a:srgbClr val="0070C0"/>
                </a:solidFill>
              </a:rPr>
            </a:br>
            <a:r>
              <a:rPr lang="en-US" sz="3600" b="1" kern="0" dirty="0" smtClean="0">
                <a:solidFill>
                  <a:srgbClr val="0070C0"/>
                </a:solidFill>
              </a:rPr>
              <a:t/>
            </a:r>
            <a:br>
              <a:rPr lang="en-US" sz="3600" b="1" kern="0" dirty="0" smtClean="0">
                <a:solidFill>
                  <a:srgbClr val="0070C0"/>
                </a:solidFill>
              </a:rPr>
            </a:br>
            <a:r>
              <a:rPr lang="en-US" sz="3600" b="1" kern="0" dirty="0" smtClean="0">
                <a:solidFill>
                  <a:srgbClr val="0070C0"/>
                </a:solidFill>
              </a:rPr>
              <a:t/>
            </a:r>
            <a:br>
              <a:rPr lang="en-US" sz="3600" b="1" kern="0" dirty="0" smtClean="0">
                <a:solidFill>
                  <a:srgbClr val="0070C0"/>
                </a:solidFill>
              </a:rPr>
            </a:br>
            <a:r>
              <a:rPr lang="en-US" sz="3600" b="1" kern="0" dirty="0" smtClean="0">
                <a:solidFill>
                  <a:srgbClr val="0070C0"/>
                </a:solidFill>
              </a:rPr>
              <a:t/>
            </a:r>
            <a:br>
              <a:rPr lang="en-US" sz="3600" b="1" kern="0" dirty="0" smtClean="0">
                <a:solidFill>
                  <a:srgbClr val="0070C0"/>
                </a:solidFill>
              </a:rPr>
            </a:br>
            <a:r>
              <a:rPr lang="en-US" sz="2800" b="1" kern="0" dirty="0" smtClean="0">
                <a:solidFill>
                  <a:srgbClr val="002060"/>
                </a:solidFill>
                <a:latin typeface="Arial" panose="020B0604020202020204" pitchFamily="34" charset="0"/>
                <a:cs typeface="Arial" panose="020B0604020202020204" pitchFamily="34" charset="0"/>
              </a:rPr>
              <a:t/>
            </a:r>
            <a:br>
              <a:rPr lang="en-US" sz="2800" b="1" kern="0" dirty="0" smtClean="0">
                <a:solidFill>
                  <a:srgbClr val="002060"/>
                </a:solidFill>
                <a:latin typeface="Arial" panose="020B0604020202020204" pitchFamily="34" charset="0"/>
                <a:cs typeface="Arial" panose="020B0604020202020204" pitchFamily="34" charset="0"/>
              </a:rPr>
            </a:br>
            <a:r>
              <a:rPr lang="en-US" sz="1600" b="1" kern="0" dirty="0" smtClean="0">
                <a:solidFill>
                  <a:srgbClr val="002060"/>
                </a:solidFill>
                <a:latin typeface="Calibri" pitchFamily="34" charset="0"/>
                <a:cs typeface="Calibri" pitchFamily="34" charset="0"/>
              </a:rPr>
              <a:t/>
            </a:r>
            <a:br>
              <a:rPr lang="en-US" sz="1600" b="1" kern="0" dirty="0" smtClean="0">
                <a:solidFill>
                  <a:srgbClr val="002060"/>
                </a:solidFill>
                <a:latin typeface="Calibri" pitchFamily="34" charset="0"/>
                <a:cs typeface="Calibri" pitchFamily="34" charset="0"/>
              </a:rPr>
            </a:br>
            <a:r>
              <a:rPr lang="en-US" sz="1600" b="1" kern="0" dirty="0" smtClean="0">
                <a:solidFill>
                  <a:srgbClr val="002060"/>
                </a:solidFill>
                <a:latin typeface="Calibri" pitchFamily="34" charset="0"/>
                <a:cs typeface="Calibri" pitchFamily="34" charset="0"/>
              </a:rPr>
              <a:t/>
            </a:r>
            <a:br>
              <a:rPr lang="en-US" sz="1600" b="1" kern="0" dirty="0" smtClean="0">
                <a:solidFill>
                  <a:srgbClr val="002060"/>
                </a:solidFill>
                <a:latin typeface="Calibri" pitchFamily="34" charset="0"/>
                <a:cs typeface="Calibri" pitchFamily="34" charset="0"/>
              </a:rPr>
            </a:br>
            <a:r>
              <a:rPr lang="en-US" sz="1600" b="1" dirty="0" smtClean="0">
                <a:solidFill>
                  <a:srgbClr val="002060"/>
                </a:solidFill>
                <a:latin typeface="Calibri" pitchFamily="34" charset="0"/>
                <a:cs typeface="Calibri" pitchFamily="34" charset="0"/>
              </a:rPr>
              <a:t>“Making you weather SMART</a:t>
            </a:r>
            <a:r>
              <a:rPr lang="en-US" sz="1600" b="1" i="1" dirty="0" smtClean="0">
                <a:solidFill>
                  <a:srgbClr val="002060"/>
                </a:solidFill>
                <a:latin typeface="Calibri" pitchFamily="34" charset="0"/>
                <a:cs typeface="Calibri" pitchFamily="34" charset="0"/>
              </a:rPr>
              <a:t>”</a:t>
            </a:r>
            <a:r>
              <a:rPr lang="en-US" sz="1600" b="1" dirty="0">
                <a:solidFill>
                  <a:srgbClr val="002060"/>
                </a:solidFill>
                <a:latin typeface="Calibri" pitchFamily="34" charset="0"/>
                <a:cs typeface="Calibri" pitchFamily="34" charset="0"/>
              </a:rPr>
              <a:t/>
            </a:r>
            <a:br>
              <a:rPr lang="en-US" sz="1600" b="1" dirty="0">
                <a:solidFill>
                  <a:srgbClr val="002060"/>
                </a:solidFill>
                <a:latin typeface="Calibri" pitchFamily="34" charset="0"/>
                <a:cs typeface="Calibri" pitchFamily="34" charset="0"/>
              </a:rPr>
            </a:br>
            <a:r>
              <a:rPr lang="en-US" sz="1600" b="1" i="1" dirty="0" smtClean="0">
                <a:solidFill>
                  <a:srgbClr val="002060"/>
                </a:solidFill>
                <a:latin typeface="Calibri" pitchFamily="34" charset="0"/>
                <a:cs typeface="Calibri" pitchFamily="34" charset="0"/>
              </a:rPr>
              <a:t>S</a:t>
            </a:r>
            <a:r>
              <a:rPr lang="en-US" sz="1600" i="1" dirty="0" smtClean="0">
                <a:solidFill>
                  <a:srgbClr val="002060"/>
                </a:solidFill>
                <a:latin typeface="Calibri" pitchFamily="34" charset="0"/>
                <a:cs typeface="Calibri" pitchFamily="34" charset="0"/>
              </a:rPr>
              <a:t>afe: </a:t>
            </a:r>
            <a:r>
              <a:rPr lang="en-US" sz="1600" b="1" i="1" dirty="0" smtClean="0">
                <a:solidFill>
                  <a:srgbClr val="002060"/>
                </a:solidFill>
                <a:latin typeface="Calibri" pitchFamily="34" charset="0"/>
                <a:cs typeface="Calibri" pitchFamily="34" charset="0"/>
              </a:rPr>
              <a:t>M</a:t>
            </a:r>
            <a:r>
              <a:rPr lang="en-US" sz="1600" i="1" dirty="0" smtClean="0">
                <a:solidFill>
                  <a:srgbClr val="002060"/>
                </a:solidFill>
                <a:latin typeface="Calibri" pitchFamily="34" charset="0"/>
                <a:cs typeface="Calibri" pitchFamily="34" charset="0"/>
              </a:rPr>
              <a:t>ore informed: </a:t>
            </a:r>
            <a:r>
              <a:rPr lang="en-US" sz="1600" b="1" i="1" dirty="0" smtClean="0">
                <a:solidFill>
                  <a:srgbClr val="002060"/>
                </a:solidFill>
                <a:latin typeface="Calibri" pitchFamily="34" charset="0"/>
                <a:cs typeface="Calibri" pitchFamily="34" charset="0"/>
              </a:rPr>
              <a:t>A</a:t>
            </a:r>
            <a:r>
              <a:rPr lang="en-US" sz="1600" i="1" dirty="0" smtClean="0">
                <a:solidFill>
                  <a:srgbClr val="002060"/>
                </a:solidFill>
                <a:latin typeface="Calibri" pitchFamily="34" charset="0"/>
                <a:cs typeface="Calibri" pitchFamily="34" charset="0"/>
              </a:rPr>
              <a:t>lert: </a:t>
            </a:r>
            <a:r>
              <a:rPr lang="en-US" sz="1600" b="1" i="1" dirty="0" smtClean="0">
                <a:solidFill>
                  <a:srgbClr val="002060"/>
                </a:solidFill>
                <a:latin typeface="Calibri" pitchFamily="34" charset="0"/>
                <a:cs typeface="Calibri" pitchFamily="34" charset="0"/>
              </a:rPr>
              <a:t>R</a:t>
            </a:r>
            <a:r>
              <a:rPr lang="en-US" sz="1600" i="1" dirty="0" smtClean="0">
                <a:solidFill>
                  <a:srgbClr val="002060"/>
                </a:solidFill>
                <a:latin typeface="Calibri" pitchFamily="34" charset="0"/>
                <a:cs typeface="Calibri" pitchFamily="34" charset="0"/>
              </a:rPr>
              <a:t>esilient: </a:t>
            </a:r>
            <a:r>
              <a:rPr lang="en-US" sz="1600" b="1" i="1" dirty="0" smtClean="0">
                <a:solidFill>
                  <a:srgbClr val="002060"/>
                </a:solidFill>
                <a:latin typeface="Calibri" pitchFamily="34" charset="0"/>
                <a:cs typeface="Calibri" pitchFamily="34" charset="0"/>
              </a:rPr>
              <a:t>T</a:t>
            </a:r>
            <a:r>
              <a:rPr lang="en-US" sz="1600" i="1" dirty="0" smtClean="0">
                <a:solidFill>
                  <a:srgbClr val="002060"/>
                </a:solidFill>
                <a:latin typeface="Calibri" pitchFamily="34" charset="0"/>
                <a:cs typeface="Calibri" pitchFamily="34" charset="0"/>
              </a:rPr>
              <a:t>imeous </a:t>
            </a:r>
            <a:endParaRPr lang="en-US" sz="1600" i="1" kern="0" dirty="0" smtClean="0">
              <a:solidFill>
                <a:srgbClr val="002060"/>
              </a:solidFill>
              <a:latin typeface="Calibri" pitchFamily="34" charset="0"/>
              <a:cs typeface="Calibri" pitchFamily="34" charset="0"/>
            </a:endParaRPr>
          </a:p>
          <a:p>
            <a:pPr eaLnBrk="1" hangingPunct="1"/>
            <a:r>
              <a:rPr lang="en-US" sz="3200" b="1" kern="0" dirty="0" smtClean="0">
                <a:solidFill>
                  <a:srgbClr val="002060"/>
                </a:solidFill>
                <a:latin typeface="Calibri" pitchFamily="34" charset="0"/>
                <a:cs typeface="Calibri" pitchFamily="34" charset="0"/>
              </a:rPr>
              <a:t>SOUTH AFRICAN WEATHER SERVICE</a:t>
            </a:r>
            <a:r>
              <a:rPr lang="en-US" sz="1400" b="1" kern="0" dirty="0" smtClean="0">
                <a:solidFill>
                  <a:srgbClr val="002060"/>
                </a:solidFill>
                <a:latin typeface="Calibri" pitchFamily="34" charset="0"/>
                <a:cs typeface="Calibri" pitchFamily="34" charset="0"/>
              </a:rPr>
              <a:t/>
            </a:r>
            <a:br>
              <a:rPr lang="en-US" sz="1400" b="1" kern="0" dirty="0" smtClean="0">
                <a:solidFill>
                  <a:srgbClr val="002060"/>
                </a:solidFill>
                <a:latin typeface="Calibri" pitchFamily="34" charset="0"/>
                <a:cs typeface="Calibri" pitchFamily="34" charset="0"/>
              </a:rPr>
            </a:br>
            <a:r>
              <a:rPr lang="en-US" sz="1400" b="1" kern="0" dirty="0" smtClean="0">
                <a:solidFill>
                  <a:srgbClr val="002060"/>
                </a:solidFill>
                <a:latin typeface="Calibri" pitchFamily="34" charset="0"/>
                <a:cs typeface="Calibri" pitchFamily="34" charset="0"/>
              </a:rPr>
              <a:t>Presentation to the:</a:t>
            </a:r>
            <a:br>
              <a:rPr lang="en-US" sz="1400" b="1" kern="0" dirty="0" smtClean="0">
                <a:solidFill>
                  <a:srgbClr val="002060"/>
                </a:solidFill>
                <a:latin typeface="Calibri" pitchFamily="34" charset="0"/>
                <a:cs typeface="Calibri" pitchFamily="34" charset="0"/>
              </a:rPr>
            </a:br>
            <a:r>
              <a:rPr lang="en-US" sz="3200" b="1" kern="0" dirty="0" smtClean="0">
                <a:solidFill>
                  <a:srgbClr val="002060"/>
                </a:solidFill>
                <a:latin typeface="Calibri" pitchFamily="34" charset="0"/>
                <a:cs typeface="Calibri" pitchFamily="34" charset="0"/>
              </a:rPr>
              <a:t>Parliamentary Portfolio Committee</a:t>
            </a:r>
          </a:p>
          <a:p>
            <a:pPr eaLnBrk="1" hangingPunct="1"/>
            <a:r>
              <a:rPr lang="en-US" sz="3200" b="1" kern="0" dirty="0" smtClean="0">
                <a:solidFill>
                  <a:srgbClr val="002060"/>
                </a:solidFill>
                <a:latin typeface="Calibri" pitchFamily="34" charset="0"/>
                <a:cs typeface="Calibri" pitchFamily="34" charset="0"/>
              </a:rPr>
              <a:t>on </a:t>
            </a:r>
          </a:p>
          <a:p>
            <a:pPr eaLnBrk="1" hangingPunct="1"/>
            <a:r>
              <a:rPr lang="en-US" sz="3200" b="1" kern="0" dirty="0" smtClean="0">
                <a:solidFill>
                  <a:srgbClr val="002060"/>
                </a:solidFill>
                <a:latin typeface="Calibri" pitchFamily="34" charset="0"/>
                <a:cs typeface="Calibri" pitchFamily="34" charset="0"/>
              </a:rPr>
              <a:t>Environmental Affairs</a:t>
            </a:r>
          </a:p>
          <a:p>
            <a:pPr eaLnBrk="1" hangingPunct="1"/>
            <a:r>
              <a:rPr lang="en-US" sz="3200" b="1" kern="0" dirty="0" smtClean="0">
                <a:solidFill>
                  <a:srgbClr val="002060"/>
                </a:solidFill>
                <a:latin typeface="Calibri" pitchFamily="34" charset="0"/>
                <a:cs typeface="Calibri" pitchFamily="34" charset="0"/>
              </a:rPr>
              <a:t>REVISED STRATEGY (2015-20)</a:t>
            </a:r>
          </a:p>
          <a:p>
            <a:pPr eaLnBrk="1" hangingPunct="1"/>
            <a:r>
              <a:rPr lang="en-US" sz="3200" b="1" kern="0" dirty="0" smtClean="0">
                <a:solidFill>
                  <a:srgbClr val="002060"/>
                </a:solidFill>
                <a:latin typeface="Calibri" pitchFamily="34" charset="0"/>
                <a:cs typeface="Calibri" pitchFamily="34" charset="0"/>
              </a:rPr>
              <a:t> AND ANNUAL PERFORMANCE PLAN (2016-17)</a:t>
            </a:r>
          </a:p>
          <a:p>
            <a:pPr eaLnBrk="1" hangingPunct="1"/>
            <a:endParaRPr lang="en-US" sz="1050" b="1" kern="0" dirty="0" smtClean="0">
              <a:solidFill>
                <a:srgbClr val="002060"/>
              </a:solidFill>
              <a:latin typeface="Calibri" pitchFamily="34" charset="0"/>
              <a:cs typeface="Calibri" pitchFamily="34" charset="0"/>
            </a:endParaRPr>
          </a:p>
          <a:p>
            <a:pPr eaLnBrk="1" hangingPunct="1"/>
            <a:endParaRPr lang="en-US" sz="1050" b="1" kern="0" dirty="0">
              <a:solidFill>
                <a:srgbClr val="002060"/>
              </a:solidFill>
              <a:latin typeface="Calibri" pitchFamily="34" charset="0"/>
              <a:cs typeface="Calibri" pitchFamily="34" charset="0"/>
            </a:endParaRPr>
          </a:p>
          <a:p>
            <a:pPr eaLnBrk="1" hangingPunct="1"/>
            <a:endParaRPr lang="en-US" sz="1050" b="1" kern="0" dirty="0" smtClean="0">
              <a:solidFill>
                <a:srgbClr val="002060"/>
              </a:solidFill>
              <a:latin typeface="Calibri" pitchFamily="34" charset="0"/>
              <a:cs typeface="Calibri" pitchFamily="34" charset="0"/>
            </a:endParaRPr>
          </a:p>
          <a:p>
            <a:pPr eaLnBrk="1" hangingPunct="1"/>
            <a:r>
              <a:rPr lang="en-US" sz="1050" b="1" kern="0" dirty="0" smtClean="0">
                <a:solidFill>
                  <a:srgbClr val="002060"/>
                </a:solidFill>
                <a:latin typeface="Calibri" pitchFamily="34" charset="0"/>
                <a:cs typeface="Calibri" pitchFamily="34" charset="0"/>
              </a:rPr>
              <a:t>14 APRIL 2016</a:t>
            </a:r>
          </a:p>
          <a:p>
            <a:pPr eaLnBrk="1" hangingPunct="1"/>
            <a:endParaRPr lang="en-US" sz="500" b="1" kern="0" dirty="0" smtClean="0">
              <a:solidFill>
                <a:srgbClr val="002060"/>
              </a:solidFill>
              <a:latin typeface="Calibri" pitchFamily="34" charset="0"/>
              <a:cs typeface="Calibri" pitchFamily="34" charset="0"/>
            </a:endParaRPr>
          </a:p>
          <a:p>
            <a:pPr eaLnBrk="1" hangingPunct="1"/>
            <a:r>
              <a:rPr lang="en-US" sz="1100" b="1" kern="0" dirty="0" smtClean="0">
                <a:solidFill>
                  <a:srgbClr val="002060"/>
                </a:solidFill>
                <a:latin typeface="Calibri" pitchFamily="34" charset="0"/>
                <a:cs typeface="Calibri" pitchFamily="34" charset="0"/>
              </a:rPr>
              <a:t>DR. LINDA MAKULENI</a:t>
            </a:r>
            <a:r>
              <a:rPr lang="en-US" sz="2000" b="1" kern="0" dirty="0" smtClean="0">
                <a:solidFill>
                  <a:srgbClr val="002060"/>
                </a:solidFill>
                <a:latin typeface="Calibri" pitchFamily="34" charset="0"/>
                <a:cs typeface="Calibri" pitchFamily="34" charset="0"/>
              </a:rPr>
              <a:t/>
            </a:r>
            <a:br>
              <a:rPr lang="en-US" sz="2000" b="1" kern="0" dirty="0" smtClean="0">
                <a:solidFill>
                  <a:srgbClr val="002060"/>
                </a:solidFill>
                <a:latin typeface="Calibri" pitchFamily="34" charset="0"/>
                <a:cs typeface="Calibri" pitchFamily="34" charset="0"/>
              </a:rPr>
            </a:br>
            <a:r>
              <a:rPr lang="en-US" sz="2800" b="1" kern="0" dirty="0" smtClean="0">
                <a:solidFill>
                  <a:srgbClr val="000099"/>
                </a:solidFill>
                <a:latin typeface="Calibri" pitchFamily="34" charset="0"/>
                <a:cs typeface="Calibri" pitchFamily="34" charset="0"/>
              </a:rPr>
              <a:t/>
            </a:r>
            <a:br>
              <a:rPr lang="en-US" sz="2800" b="1" kern="0" dirty="0" smtClean="0">
                <a:solidFill>
                  <a:srgbClr val="000099"/>
                </a:solidFill>
                <a:latin typeface="Calibri" pitchFamily="34" charset="0"/>
                <a:cs typeface="Calibri" pitchFamily="34" charset="0"/>
              </a:rPr>
            </a:br>
            <a:r>
              <a:rPr lang="en-US" sz="2800" b="1" kern="0" dirty="0" smtClean="0">
                <a:solidFill>
                  <a:srgbClr val="000099"/>
                </a:solidFill>
                <a:latin typeface="Calibri" pitchFamily="34" charset="0"/>
                <a:cs typeface="Calibri" pitchFamily="34" charset="0"/>
              </a:rPr>
              <a:t>  </a:t>
            </a:r>
            <a:r>
              <a:rPr lang="en-US" sz="2800" b="1" kern="0" dirty="0" smtClean="0">
                <a:solidFill>
                  <a:srgbClr val="000099"/>
                </a:solidFill>
                <a:cs typeface="Arial" pitchFamily="34" charset="0"/>
              </a:rPr>
              <a:t/>
            </a:r>
            <a:br>
              <a:rPr lang="en-US" sz="2800" b="1" kern="0" dirty="0" smtClean="0">
                <a:solidFill>
                  <a:srgbClr val="000099"/>
                </a:solidFill>
                <a:cs typeface="Arial" pitchFamily="34" charset="0"/>
              </a:rPr>
            </a:br>
            <a:r>
              <a:rPr lang="en-US" sz="2000" b="1" kern="0" dirty="0" smtClean="0">
                <a:solidFill>
                  <a:srgbClr val="000099"/>
                </a:solidFill>
                <a:cs typeface="Arial" pitchFamily="34" charset="0"/>
              </a:rPr>
              <a:t/>
            </a:r>
            <a:br>
              <a:rPr lang="en-US" sz="2000" b="1" kern="0" dirty="0" smtClean="0">
                <a:solidFill>
                  <a:srgbClr val="000099"/>
                </a:solidFill>
                <a:cs typeface="Arial" pitchFamily="34" charset="0"/>
              </a:rPr>
            </a:br>
            <a:r>
              <a:rPr lang="en-US" sz="1800" kern="0" dirty="0" smtClean="0">
                <a:solidFill>
                  <a:srgbClr val="000099"/>
                </a:solidFill>
                <a:cs typeface="Arial" pitchFamily="34" charset="0"/>
              </a:rPr>
              <a:t/>
            </a:r>
            <a:br>
              <a:rPr lang="en-US" sz="1800" kern="0" dirty="0" smtClean="0">
                <a:solidFill>
                  <a:srgbClr val="000099"/>
                </a:solidFill>
                <a:cs typeface="Arial" pitchFamily="34" charset="0"/>
              </a:rPr>
            </a:br>
            <a:r>
              <a:rPr lang="en-US" sz="3200" b="1" kern="0" dirty="0" smtClean="0">
                <a:solidFill>
                  <a:srgbClr val="0070C0"/>
                </a:solidFill>
              </a:rPr>
              <a:t/>
            </a:r>
            <a:br>
              <a:rPr lang="en-US" sz="3200" b="1" kern="0" dirty="0" smtClean="0">
                <a:solidFill>
                  <a:srgbClr val="0070C0"/>
                </a:solidFill>
              </a:rPr>
            </a:br>
            <a:r>
              <a:rPr lang="en-US" sz="3600" b="1" kern="0" dirty="0" smtClean="0">
                <a:solidFill>
                  <a:srgbClr val="0070C0"/>
                </a:solidFill>
              </a:rPr>
              <a:t/>
            </a:r>
            <a:br>
              <a:rPr lang="en-US" sz="3600" b="1" kern="0" dirty="0" smtClean="0">
                <a:solidFill>
                  <a:srgbClr val="0070C0"/>
                </a:solidFill>
              </a:rPr>
            </a:br>
            <a:r>
              <a:rPr lang="en-US" sz="3600" b="1" kern="0" dirty="0" smtClean="0">
                <a:solidFill>
                  <a:srgbClr val="0070C0"/>
                </a:solidFill>
              </a:rPr>
              <a:t/>
            </a:r>
            <a:br>
              <a:rPr lang="en-US" sz="3600" b="1" kern="0" dirty="0" smtClean="0">
                <a:solidFill>
                  <a:srgbClr val="0070C0"/>
                </a:solidFill>
              </a:rPr>
            </a:br>
            <a:endParaRPr lang="en-US" sz="3600" b="1" kern="0" dirty="0" smtClean="0">
              <a:solidFill>
                <a:srgbClr val="0070C0"/>
              </a:solidFill>
            </a:endParaRPr>
          </a:p>
        </p:txBody>
      </p:sp>
      <p:sp>
        <p:nvSpPr>
          <p:cNvPr id="4" name="Footer Placeholder 3"/>
          <p:cNvSpPr txBox="1">
            <a:spLocks/>
          </p:cNvSpPr>
          <p:nvPr/>
        </p:nvSpPr>
        <p:spPr bwMode="auto">
          <a:xfrm>
            <a:off x="2184086" y="6267617"/>
            <a:ext cx="6317673"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defPPr>
              <a:defRPr lang="en-US"/>
            </a:defPPr>
            <a:lvl1pPr algn="ctr" defTabSz="457200" rtl="0" fontAlgn="base">
              <a:spcBef>
                <a:spcPct val="0"/>
              </a:spcBef>
              <a:spcAft>
                <a:spcPct val="0"/>
              </a:spcAft>
              <a:defRPr sz="1400" kern="1200">
                <a:solidFill>
                  <a:schemeClr val="tx1"/>
                </a:solidFill>
                <a:latin typeface="Arial" charset="0"/>
                <a:ea typeface="+mn-ea"/>
                <a:cs typeface="+mn-cs"/>
              </a:defRPr>
            </a:lvl1pPr>
            <a:lvl2pPr marL="457200" algn="l" defTabSz="457200" rtl="0" fontAlgn="base">
              <a:spcBef>
                <a:spcPct val="0"/>
              </a:spcBef>
              <a:spcAft>
                <a:spcPct val="0"/>
              </a:spcAft>
              <a:defRPr sz="1400" kern="1200">
                <a:solidFill>
                  <a:schemeClr val="tx1"/>
                </a:solidFill>
                <a:latin typeface="Arial" charset="0"/>
                <a:ea typeface="+mn-ea"/>
                <a:cs typeface="+mn-cs"/>
              </a:defRPr>
            </a:lvl2pPr>
            <a:lvl3pPr marL="914400" algn="l" defTabSz="457200" rtl="0" fontAlgn="base">
              <a:spcBef>
                <a:spcPct val="0"/>
              </a:spcBef>
              <a:spcAft>
                <a:spcPct val="0"/>
              </a:spcAft>
              <a:defRPr sz="1400" kern="1200">
                <a:solidFill>
                  <a:schemeClr val="tx1"/>
                </a:solidFill>
                <a:latin typeface="Arial" charset="0"/>
                <a:ea typeface="+mn-ea"/>
                <a:cs typeface="+mn-cs"/>
              </a:defRPr>
            </a:lvl3pPr>
            <a:lvl4pPr marL="1371600" algn="l" defTabSz="457200" rtl="0" fontAlgn="base">
              <a:spcBef>
                <a:spcPct val="0"/>
              </a:spcBef>
              <a:spcAft>
                <a:spcPct val="0"/>
              </a:spcAft>
              <a:defRPr sz="1400" kern="1200">
                <a:solidFill>
                  <a:schemeClr val="tx1"/>
                </a:solidFill>
                <a:latin typeface="Arial" charset="0"/>
                <a:ea typeface="+mn-ea"/>
                <a:cs typeface="+mn-cs"/>
              </a:defRPr>
            </a:lvl4pPr>
            <a:lvl5pPr marL="1828800" algn="l" defTabSz="457200"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fontAlgn="auto">
              <a:spcBef>
                <a:spcPts val="0"/>
              </a:spcBef>
              <a:spcAft>
                <a:spcPts val="0"/>
              </a:spcAft>
              <a:defRPr/>
            </a:pPr>
            <a:endParaRPr lang="en-US" sz="1200" dirty="0">
              <a:solidFill>
                <a:srgbClr val="002060"/>
              </a:solidFill>
              <a:latin typeface="+mn-lt"/>
            </a:endParaRPr>
          </a:p>
        </p:txBody>
      </p:sp>
      <p:sp>
        <p:nvSpPr>
          <p:cNvPr id="8" name="Footer Placeholder 7"/>
          <p:cNvSpPr>
            <a:spLocks noGrp="1"/>
          </p:cNvSpPr>
          <p:nvPr>
            <p:ph type="ftr" sz="quarter" idx="11"/>
          </p:nvPr>
        </p:nvSpPr>
        <p:spPr>
          <a:xfrm>
            <a:off x="4209143" y="6450179"/>
            <a:ext cx="3860800" cy="476250"/>
          </a:xfrm>
        </p:spPr>
        <p:txBody>
          <a:bodyPr/>
          <a:lstStyle/>
          <a:p>
            <a:pPr>
              <a:defRPr/>
            </a:pPr>
            <a:r>
              <a:rPr lang="en-ZA" sz="900" dirty="0" smtClean="0">
                <a:solidFill>
                  <a:srgbClr val="000000"/>
                </a:solidFill>
              </a:rPr>
              <a:t>Doc Ref no: SAWS Strategy and APP  2015/16-19/20. –  14 April  2016</a:t>
            </a:r>
            <a:endParaRPr lang="en-US" sz="900" dirty="0">
              <a:solidFill>
                <a:srgbClr val="000000"/>
              </a:solidFill>
            </a:endParaRPr>
          </a:p>
        </p:txBody>
      </p:sp>
      <p:sp>
        <p:nvSpPr>
          <p:cNvPr id="9" name="Slide Number Placeholder 8"/>
          <p:cNvSpPr>
            <a:spLocks noGrp="1"/>
          </p:cNvSpPr>
          <p:nvPr>
            <p:ph type="sldNum" sz="quarter" idx="12"/>
          </p:nvPr>
        </p:nvSpPr>
        <p:spPr/>
        <p:txBody>
          <a:bodyPr/>
          <a:lstStyle/>
          <a:p>
            <a:pPr>
              <a:defRPr/>
            </a:pPr>
            <a:fld id="{C4290978-3EF1-4D1B-A352-881DF48F9155}" type="slidenum">
              <a:rPr lang="en-US" smtClean="0">
                <a:solidFill>
                  <a:srgbClr val="000000"/>
                </a:solidFill>
              </a:rPr>
              <a:pPr>
                <a:defRPr/>
              </a:pPr>
              <a:t>1</a:t>
            </a:fld>
            <a:endParaRPr lang="en-US" dirty="0">
              <a:solidFill>
                <a:srgbClr val="0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80333" y="0"/>
            <a:ext cx="9144000" cy="1761373"/>
          </a:xfrm>
          <a:prstGeom prst="rect">
            <a:avLst/>
          </a:prstGeom>
          <a:ln>
            <a:noFill/>
          </a:ln>
          <a:effectLst>
            <a:softEdge rad="112500"/>
          </a:effectLst>
        </p:spPr>
      </p:pic>
    </p:spTree>
    <p:extLst>
      <p:ext uri="{BB962C8B-B14F-4D97-AF65-F5344CB8AC3E}">
        <p14:creationId xmlns:p14="http://schemas.microsoft.com/office/powerpoint/2010/main" xmlns="" val="2203862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solidFill>
                  <a:srgbClr val="000000"/>
                </a:solidFill>
              </a:rPr>
              <a:pPr>
                <a:defRPr/>
              </a:pPr>
              <a:t>10</a:t>
            </a:fld>
            <a:endParaRPr lang="en-US" dirty="0">
              <a:solidFill>
                <a:srgbClr val="000000"/>
              </a:solidFill>
            </a:endParaRPr>
          </a:p>
        </p:txBody>
      </p:sp>
      <p:sp>
        <p:nvSpPr>
          <p:cNvPr id="8" name="Title 1"/>
          <p:cNvSpPr txBox="1">
            <a:spLocks/>
          </p:cNvSpPr>
          <p:nvPr/>
        </p:nvSpPr>
        <p:spPr bwMode="auto">
          <a:xfrm>
            <a:off x="3962400" y="0"/>
            <a:ext cx="8229600" cy="81049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2800" b="1" kern="0" dirty="0" smtClean="0">
                <a:solidFill>
                  <a:srgbClr val="FFFFFF"/>
                </a:solidFill>
              </a:rPr>
              <a:t>The Strategy</a:t>
            </a:r>
          </a:p>
          <a:p>
            <a:pPr eaLnBrk="1" hangingPunct="1">
              <a:defRPr/>
            </a:pPr>
            <a:r>
              <a:rPr lang="en-US" sz="2800" b="1" kern="0" dirty="0" smtClean="0">
                <a:solidFill>
                  <a:srgbClr val="FFFFFF"/>
                </a:solidFill>
              </a:rPr>
              <a:t>                                          </a:t>
            </a:r>
            <a:r>
              <a:rPr lang="en-US" sz="2400" b="1" kern="0" dirty="0" smtClean="0">
                <a:solidFill>
                  <a:srgbClr val="FFFFFF">
                    <a:lumMod val="75000"/>
                  </a:srgbClr>
                </a:solidFill>
              </a:rPr>
              <a:t>Possible Scenarios</a:t>
            </a:r>
            <a:endParaRPr lang="en-US" sz="2400" b="1" kern="0" dirty="0">
              <a:solidFill>
                <a:srgbClr val="FFFFFF">
                  <a:lumMod val="75000"/>
                </a:srgbClr>
              </a:solidFill>
            </a:endParaRPr>
          </a:p>
        </p:txBody>
      </p:sp>
      <p:sp>
        <p:nvSpPr>
          <p:cNvPr id="2" name="Rectangle 1"/>
          <p:cNvSpPr/>
          <p:nvPr/>
        </p:nvSpPr>
        <p:spPr>
          <a:xfrm>
            <a:off x="353456" y="810491"/>
            <a:ext cx="11838544" cy="5262979"/>
          </a:xfrm>
          <a:prstGeom prst="rect">
            <a:avLst/>
          </a:prstGeom>
        </p:spPr>
        <p:txBody>
          <a:bodyPr wrap="square">
            <a:spAutoFit/>
          </a:bodyPr>
          <a:lstStyle/>
          <a:p>
            <a:pPr marL="57150" lvl="0" indent="-285750" algn="just" fontAlgn="base">
              <a:lnSpc>
                <a:spcPct val="150000"/>
              </a:lnSpc>
              <a:spcBef>
                <a:spcPct val="0"/>
              </a:spcBef>
              <a:spcAft>
                <a:spcPct val="0"/>
              </a:spcAft>
              <a:buClr>
                <a:srgbClr val="4942D2"/>
              </a:buClr>
              <a:buSzPct val="115000"/>
              <a:buBlip>
                <a:blip r:embed="rId2"/>
              </a:buBlip>
              <a:defRPr/>
            </a:pPr>
            <a:r>
              <a:rPr lang="en-US" sz="1600" b="1" dirty="0" smtClean="0">
                <a:solidFill>
                  <a:srgbClr val="333399">
                    <a:lumMod val="75000"/>
                  </a:srgbClr>
                </a:solidFill>
                <a:cs typeface="Arial" pitchFamily="34" charset="0"/>
              </a:rPr>
              <a:t>Unfunded </a:t>
            </a:r>
            <a:r>
              <a:rPr lang="en-US" sz="1600" b="1" dirty="0">
                <a:solidFill>
                  <a:srgbClr val="333399">
                    <a:lumMod val="75000"/>
                  </a:srgbClr>
                </a:solidFill>
                <a:cs typeface="Arial" pitchFamily="34" charset="0"/>
              </a:rPr>
              <a:t>Mandate </a:t>
            </a:r>
            <a:r>
              <a:rPr lang="en-US" sz="1600" dirty="0" smtClean="0">
                <a:solidFill>
                  <a:srgbClr val="333399">
                    <a:lumMod val="75000"/>
                  </a:srgbClr>
                </a:solidFill>
                <a:cs typeface="Arial" pitchFamily="34" charset="0"/>
              </a:rPr>
              <a:t>– increased </a:t>
            </a:r>
            <a:r>
              <a:rPr lang="en-US" sz="1600" dirty="0">
                <a:solidFill>
                  <a:srgbClr val="333399">
                    <a:lumMod val="75000"/>
                  </a:srgbClr>
                </a:solidFill>
                <a:cs typeface="Arial" pitchFamily="34" charset="0"/>
              </a:rPr>
              <a:t>programme </a:t>
            </a:r>
            <a:r>
              <a:rPr lang="en-US" sz="1600" dirty="0" smtClean="0">
                <a:solidFill>
                  <a:srgbClr val="333399">
                    <a:lumMod val="75000"/>
                  </a:srgbClr>
                </a:solidFill>
                <a:cs typeface="Arial" pitchFamily="34" charset="0"/>
              </a:rPr>
              <a:t>responsibilities with a diminishing funding,    </a:t>
            </a:r>
          </a:p>
          <a:p>
            <a:pPr lvl="0" algn="just" fontAlgn="base">
              <a:lnSpc>
                <a:spcPct val="150000"/>
              </a:lnSpc>
              <a:spcBef>
                <a:spcPct val="0"/>
              </a:spcBef>
              <a:spcAft>
                <a:spcPct val="0"/>
              </a:spcAft>
              <a:buClr>
                <a:srgbClr val="4942D2"/>
              </a:buClr>
              <a:buSzPct val="115000"/>
              <a:defRPr/>
            </a:pPr>
            <a:r>
              <a:rPr lang="en-US" sz="1600" dirty="0">
                <a:solidFill>
                  <a:srgbClr val="333399">
                    <a:lumMod val="75000"/>
                  </a:srgbClr>
                </a:solidFill>
                <a:cs typeface="Arial" pitchFamily="34" charset="0"/>
              </a:rPr>
              <a:t> </a:t>
            </a:r>
            <a:r>
              <a:rPr lang="en-US" sz="1600" dirty="0" smtClean="0">
                <a:solidFill>
                  <a:srgbClr val="333399">
                    <a:lumMod val="75000"/>
                  </a:srgbClr>
                </a:solidFill>
                <a:cs typeface="Arial" pitchFamily="34" charset="0"/>
              </a:rPr>
              <a:t>    and uncertain </a:t>
            </a:r>
            <a:r>
              <a:rPr lang="en-US" sz="1600" dirty="0">
                <a:solidFill>
                  <a:srgbClr val="333399">
                    <a:lumMod val="75000"/>
                  </a:srgbClr>
                </a:solidFill>
                <a:cs typeface="Arial" pitchFamily="34" charset="0"/>
              </a:rPr>
              <a:t>funding model.</a:t>
            </a:r>
            <a:endParaRPr lang="en-ZA" sz="1600" dirty="0">
              <a:solidFill>
                <a:srgbClr val="333399">
                  <a:lumMod val="75000"/>
                </a:srgbClr>
              </a:solidFill>
              <a:cs typeface="Arial" pitchFamily="34" charset="0"/>
            </a:endParaRPr>
          </a:p>
          <a:p>
            <a:pPr marL="57150" lvl="0" indent="-285750" algn="just" fontAlgn="base">
              <a:lnSpc>
                <a:spcPct val="150000"/>
              </a:lnSpc>
              <a:spcBef>
                <a:spcPct val="0"/>
              </a:spcBef>
              <a:spcAft>
                <a:spcPct val="0"/>
              </a:spcAft>
              <a:buClr>
                <a:srgbClr val="4942D2"/>
              </a:buClr>
              <a:buSzPct val="115000"/>
              <a:buBlip>
                <a:blip r:embed="rId2"/>
              </a:buBlip>
              <a:defRPr/>
            </a:pPr>
            <a:r>
              <a:rPr lang="en-US" sz="1600" b="1" dirty="0" smtClean="0">
                <a:solidFill>
                  <a:srgbClr val="333399">
                    <a:lumMod val="75000"/>
                  </a:srgbClr>
                </a:solidFill>
                <a:cs typeface="Arial" pitchFamily="34" charset="0"/>
              </a:rPr>
              <a:t>Disenfranchised </a:t>
            </a:r>
            <a:r>
              <a:rPr lang="en-US" sz="1600" b="1" dirty="0">
                <a:solidFill>
                  <a:srgbClr val="333399">
                    <a:lumMod val="75000"/>
                  </a:srgbClr>
                </a:solidFill>
                <a:cs typeface="Arial" pitchFamily="34" charset="0"/>
              </a:rPr>
              <a:t>SAWS </a:t>
            </a:r>
            <a:r>
              <a:rPr lang="en-US" sz="1600" dirty="0" smtClean="0">
                <a:solidFill>
                  <a:srgbClr val="333399">
                    <a:lumMod val="75000"/>
                  </a:srgbClr>
                </a:solidFill>
                <a:cs typeface="Arial" pitchFamily="34" charset="0"/>
              </a:rPr>
              <a:t>– a </a:t>
            </a:r>
            <a:r>
              <a:rPr lang="en-US" sz="1600" dirty="0">
                <a:solidFill>
                  <a:srgbClr val="333399">
                    <a:lumMod val="75000"/>
                  </a:srgbClr>
                </a:solidFill>
                <a:cs typeface="Arial" pitchFamily="34" charset="0"/>
              </a:rPr>
              <a:t>weakened SAWS that loses key aspects of its current </a:t>
            </a:r>
            <a:endParaRPr lang="en-US" sz="1600" dirty="0" smtClean="0">
              <a:solidFill>
                <a:srgbClr val="333399">
                  <a:lumMod val="75000"/>
                </a:srgbClr>
              </a:solidFill>
              <a:cs typeface="Arial" pitchFamily="34" charset="0"/>
            </a:endParaRPr>
          </a:p>
          <a:p>
            <a:pPr lvl="0" algn="just" fontAlgn="base">
              <a:lnSpc>
                <a:spcPct val="150000"/>
              </a:lnSpc>
              <a:spcBef>
                <a:spcPct val="0"/>
              </a:spcBef>
              <a:spcAft>
                <a:spcPct val="0"/>
              </a:spcAft>
              <a:buClr>
                <a:srgbClr val="4942D2"/>
              </a:buClr>
              <a:buSzPct val="115000"/>
              <a:defRPr/>
            </a:pPr>
            <a:r>
              <a:rPr lang="en-US" sz="1600" dirty="0">
                <a:solidFill>
                  <a:srgbClr val="333399">
                    <a:lumMod val="75000"/>
                  </a:srgbClr>
                </a:solidFill>
                <a:cs typeface="Arial" pitchFamily="34" charset="0"/>
              </a:rPr>
              <a:t> </a:t>
            </a:r>
            <a:r>
              <a:rPr lang="en-US" sz="1600" dirty="0" smtClean="0">
                <a:solidFill>
                  <a:srgbClr val="333399">
                    <a:lumMod val="75000"/>
                  </a:srgbClr>
                </a:solidFill>
                <a:cs typeface="Arial" pitchFamily="34" charset="0"/>
              </a:rPr>
              <a:t>   mandate</a:t>
            </a:r>
            <a:r>
              <a:rPr lang="en-US" sz="1600" dirty="0">
                <a:solidFill>
                  <a:srgbClr val="333399">
                    <a:lumMod val="75000"/>
                  </a:srgbClr>
                </a:solidFill>
                <a:cs typeface="Arial" pitchFamily="34" charset="0"/>
              </a:rPr>
              <a:t>, especially related to commercial good, but retains increasing Public Good demands.</a:t>
            </a:r>
            <a:endParaRPr lang="en-ZA" sz="1600" dirty="0">
              <a:solidFill>
                <a:srgbClr val="333399">
                  <a:lumMod val="75000"/>
                </a:srgbClr>
              </a:solidFill>
              <a:cs typeface="Arial" pitchFamily="34" charset="0"/>
            </a:endParaRPr>
          </a:p>
          <a:p>
            <a:pPr marL="57150" lvl="0" indent="-285750" algn="just" fontAlgn="base">
              <a:lnSpc>
                <a:spcPct val="150000"/>
              </a:lnSpc>
              <a:spcBef>
                <a:spcPct val="0"/>
              </a:spcBef>
              <a:spcAft>
                <a:spcPct val="0"/>
              </a:spcAft>
              <a:buClr>
                <a:srgbClr val="4942D2"/>
              </a:buClr>
              <a:buSzPct val="115000"/>
              <a:buBlip>
                <a:blip r:embed="rId2"/>
              </a:buBlip>
              <a:defRPr/>
            </a:pPr>
            <a:r>
              <a:rPr lang="en-US" sz="1600" b="1" dirty="0" smtClean="0">
                <a:solidFill>
                  <a:srgbClr val="333399">
                    <a:lumMod val="75000"/>
                  </a:srgbClr>
                </a:solidFill>
                <a:cs typeface="Arial" pitchFamily="34" charset="0"/>
              </a:rPr>
              <a:t>The Strategic partner to Government</a:t>
            </a:r>
            <a:r>
              <a:rPr lang="en-US" sz="1600" dirty="0" smtClean="0">
                <a:solidFill>
                  <a:srgbClr val="333399">
                    <a:lumMod val="75000"/>
                  </a:srgbClr>
                </a:solidFill>
                <a:cs typeface="Arial" pitchFamily="34" charset="0"/>
              </a:rPr>
              <a:t>(Solutions driven, sustainable organisation) – a </a:t>
            </a:r>
            <a:r>
              <a:rPr lang="en-US" sz="1600" dirty="0">
                <a:solidFill>
                  <a:srgbClr val="333399">
                    <a:lumMod val="75000"/>
                  </a:srgbClr>
                </a:solidFill>
                <a:cs typeface="Arial" pitchFamily="34" charset="0"/>
              </a:rPr>
              <a:t>comprehensive SAWS </a:t>
            </a:r>
            <a:r>
              <a:rPr lang="en-US" sz="1600" dirty="0" smtClean="0">
                <a:solidFill>
                  <a:srgbClr val="333399">
                    <a:lumMod val="75000"/>
                  </a:srgbClr>
                </a:solidFill>
                <a:cs typeface="Arial" pitchFamily="34" charset="0"/>
              </a:rPr>
              <a:t>that supports </a:t>
            </a:r>
            <a:r>
              <a:rPr lang="en-US" sz="1600" i="1" dirty="0" smtClean="0">
                <a:solidFill>
                  <a:srgbClr val="333399">
                    <a:lumMod val="75000"/>
                  </a:srgbClr>
                </a:solidFill>
                <a:cs typeface="Arial" pitchFamily="34" charset="0"/>
              </a:rPr>
              <a:t>socio-economic development and has </a:t>
            </a:r>
            <a:r>
              <a:rPr lang="en-US" sz="1600" i="1" dirty="0">
                <a:solidFill>
                  <a:srgbClr val="333399">
                    <a:lumMod val="75000"/>
                  </a:srgbClr>
                </a:solidFill>
                <a:cs typeface="Arial" pitchFamily="34" charset="0"/>
              </a:rPr>
              <a:t>an </a:t>
            </a:r>
            <a:r>
              <a:rPr lang="en-US" sz="1600" i="1" dirty="0" smtClean="0">
                <a:solidFill>
                  <a:srgbClr val="333399">
                    <a:lumMod val="75000"/>
                  </a:srgbClr>
                </a:solidFill>
                <a:cs typeface="Arial" pitchFamily="34" charset="0"/>
              </a:rPr>
              <a:t>expanded mandate:</a:t>
            </a:r>
          </a:p>
          <a:p>
            <a:pPr lvl="2" indent="-285750" algn="just" fontAlgn="base">
              <a:lnSpc>
                <a:spcPct val="150000"/>
              </a:lnSpc>
              <a:spcBef>
                <a:spcPct val="0"/>
              </a:spcBef>
              <a:spcAft>
                <a:spcPct val="0"/>
              </a:spcAft>
              <a:buClr>
                <a:srgbClr val="4942D2"/>
              </a:buClr>
              <a:buSzPct val="115000"/>
              <a:buFont typeface="Wingdings 3" panose="05040102010807070707" pitchFamily="18" charset="2"/>
              <a:buChar char="e"/>
              <a:defRPr/>
            </a:pPr>
            <a:r>
              <a:rPr lang="en-US" sz="1600" i="1" dirty="0" smtClean="0">
                <a:solidFill>
                  <a:srgbClr val="333399">
                    <a:lumMod val="75000"/>
                  </a:srgbClr>
                </a:solidFill>
                <a:cs typeface="Arial" pitchFamily="34" charset="0"/>
              </a:rPr>
              <a:t>in </a:t>
            </a:r>
            <a:r>
              <a:rPr lang="en-US" sz="1600" i="1" dirty="0">
                <a:solidFill>
                  <a:srgbClr val="333399">
                    <a:lumMod val="75000"/>
                  </a:srgbClr>
                </a:solidFill>
                <a:cs typeface="Arial" pitchFamily="34" charset="0"/>
              </a:rPr>
              <a:t>revenue </a:t>
            </a:r>
            <a:r>
              <a:rPr lang="en-US" sz="1600" i="1" dirty="0" smtClean="0">
                <a:solidFill>
                  <a:srgbClr val="333399">
                    <a:lumMod val="75000"/>
                  </a:srgbClr>
                </a:solidFill>
                <a:cs typeface="Arial" pitchFamily="34" charset="0"/>
              </a:rPr>
              <a:t>generation</a:t>
            </a:r>
          </a:p>
          <a:p>
            <a:pPr lvl="2" indent="-285750" algn="just" fontAlgn="base">
              <a:lnSpc>
                <a:spcPct val="150000"/>
              </a:lnSpc>
              <a:spcBef>
                <a:spcPct val="0"/>
              </a:spcBef>
              <a:spcAft>
                <a:spcPct val="0"/>
              </a:spcAft>
              <a:buClr>
                <a:srgbClr val="4942D2"/>
              </a:buClr>
              <a:buSzPct val="115000"/>
              <a:buFont typeface="Wingdings 3" panose="05040102010807070707" pitchFamily="18" charset="2"/>
              <a:buChar char="e"/>
              <a:defRPr/>
            </a:pPr>
            <a:r>
              <a:rPr lang="en-US" sz="1600" i="1" dirty="0" smtClean="0">
                <a:solidFill>
                  <a:srgbClr val="333399">
                    <a:lumMod val="75000"/>
                  </a:srgbClr>
                </a:solidFill>
                <a:cs typeface="Arial" pitchFamily="34" charset="0"/>
              </a:rPr>
              <a:t>best </a:t>
            </a:r>
            <a:r>
              <a:rPr lang="en-US" sz="1600" i="1" dirty="0">
                <a:solidFill>
                  <a:srgbClr val="333399">
                    <a:lumMod val="75000"/>
                  </a:srgbClr>
                </a:solidFill>
                <a:cs typeface="Arial" pitchFamily="34" charset="0"/>
              </a:rPr>
              <a:t>in class </a:t>
            </a:r>
            <a:r>
              <a:rPr lang="en-US" sz="1600" i="1" dirty="0" smtClean="0">
                <a:solidFill>
                  <a:srgbClr val="333399">
                    <a:lumMod val="75000"/>
                  </a:srgbClr>
                </a:solidFill>
                <a:cs typeface="Arial" pitchFamily="34" charset="0"/>
              </a:rPr>
              <a:t>technology</a:t>
            </a:r>
          </a:p>
          <a:p>
            <a:pPr lvl="2" indent="-285750" algn="just" fontAlgn="base">
              <a:lnSpc>
                <a:spcPct val="150000"/>
              </a:lnSpc>
              <a:spcBef>
                <a:spcPct val="0"/>
              </a:spcBef>
              <a:spcAft>
                <a:spcPct val="0"/>
              </a:spcAft>
              <a:buClr>
                <a:srgbClr val="4942D2"/>
              </a:buClr>
              <a:buSzPct val="115000"/>
              <a:buFont typeface="Wingdings 3" panose="05040102010807070707" pitchFamily="18" charset="2"/>
              <a:buChar char="e"/>
              <a:defRPr/>
            </a:pPr>
            <a:r>
              <a:rPr lang="en-US" sz="1600" i="1" dirty="0" smtClean="0">
                <a:solidFill>
                  <a:srgbClr val="333399">
                    <a:lumMod val="75000"/>
                  </a:srgbClr>
                </a:solidFill>
                <a:cs typeface="Arial" pitchFamily="34" charset="0"/>
              </a:rPr>
              <a:t>an </a:t>
            </a:r>
            <a:r>
              <a:rPr lang="en-US" sz="1600" i="1" dirty="0">
                <a:solidFill>
                  <a:srgbClr val="333399">
                    <a:lumMod val="75000"/>
                  </a:srgbClr>
                </a:solidFill>
                <a:cs typeface="Arial" pitchFamily="34" charset="0"/>
              </a:rPr>
              <a:t>optimal workforce and </a:t>
            </a:r>
            <a:r>
              <a:rPr lang="en-US" sz="1600" i="1" dirty="0" smtClean="0">
                <a:solidFill>
                  <a:srgbClr val="333399">
                    <a:lumMod val="75000"/>
                  </a:srgbClr>
                </a:solidFill>
                <a:cs typeface="Arial" pitchFamily="34" charset="0"/>
              </a:rPr>
              <a:t>competence</a:t>
            </a:r>
          </a:p>
          <a:p>
            <a:pPr lvl="2" indent="-285750" algn="just" fontAlgn="base">
              <a:lnSpc>
                <a:spcPct val="150000"/>
              </a:lnSpc>
              <a:spcBef>
                <a:spcPct val="0"/>
              </a:spcBef>
              <a:spcAft>
                <a:spcPct val="0"/>
              </a:spcAft>
              <a:buClr>
                <a:srgbClr val="4942D2"/>
              </a:buClr>
              <a:buSzPct val="115000"/>
              <a:buFont typeface="Wingdings 3" panose="05040102010807070707" pitchFamily="18" charset="2"/>
              <a:buChar char="e"/>
              <a:defRPr/>
            </a:pPr>
            <a:r>
              <a:rPr lang="en-US" sz="1600" i="1" dirty="0" smtClean="0">
                <a:solidFill>
                  <a:srgbClr val="333399">
                    <a:lumMod val="75000"/>
                  </a:srgbClr>
                </a:solidFill>
                <a:cs typeface="Arial" pitchFamily="34" charset="0"/>
              </a:rPr>
              <a:t>sustainable </a:t>
            </a:r>
            <a:r>
              <a:rPr lang="en-US" sz="1600" i="1" dirty="0">
                <a:solidFill>
                  <a:srgbClr val="333399">
                    <a:lumMod val="75000"/>
                  </a:srgbClr>
                </a:solidFill>
                <a:cs typeface="Arial" pitchFamily="34" charset="0"/>
              </a:rPr>
              <a:t>business (through increased demand for services and </a:t>
            </a:r>
            <a:r>
              <a:rPr lang="en-US" sz="1600" i="1" dirty="0" smtClean="0">
                <a:solidFill>
                  <a:srgbClr val="333399">
                    <a:lumMod val="75000"/>
                  </a:srgbClr>
                </a:solidFill>
                <a:cs typeface="Arial" pitchFamily="34" charset="0"/>
              </a:rPr>
              <a:t>products)</a:t>
            </a:r>
          </a:p>
          <a:p>
            <a:pPr lvl="2" indent="-285750" algn="just" fontAlgn="base">
              <a:lnSpc>
                <a:spcPct val="150000"/>
              </a:lnSpc>
              <a:spcBef>
                <a:spcPct val="0"/>
              </a:spcBef>
              <a:spcAft>
                <a:spcPct val="0"/>
              </a:spcAft>
              <a:buClr>
                <a:srgbClr val="4942D2"/>
              </a:buClr>
              <a:buSzPct val="115000"/>
              <a:buFont typeface="Wingdings 3" panose="05040102010807070707" pitchFamily="18" charset="2"/>
              <a:buChar char="e"/>
              <a:defRPr/>
            </a:pPr>
            <a:r>
              <a:rPr lang="en-US" sz="1600" i="1" dirty="0" smtClean="0">
                <a:solidFill>
                  <a:srgbClr val="333399">
                    <a:lumMod val="75000"/>
                  </a:srgbClr>
                </a:solidFill>
                <a:cs typeface="Arial" pitchFamily="34" charset="0"/>
              </a:rPr>
              <a:t>a Weather </a:t>
            </a:r>
            <a:r>
              <a:rPr lang="en-US" sz="1600" i="1" dirty="0">
                <a:solidFill>
                  <a:srgbClr val="333399">
                    <a:lumMod val="75000"/>
                  </a:srgbClr>
                </a:solidFill>
                <a:cs typeface="Arial" pitchFamily="34" charset="0"/>
              </a:rPr>
              <a:t>S</a:t>
            </a:r>
            <a:r>
              <a:rPr lang="en-US" sz="1600" i="1" dirty="0" smtClean="0">
                <a:solidFill>
                  <a:srgbClr val="333399">
                    <a:lumMod val="75000"/>
                  </a:srgbClr>
                </a:solidFill>
                <a:cs typeface="Arial" pitchFamily="34" charset="0"/>
              </a:rPr>
              <a:t>mart nation</a:t>
            </a:r>
            <a:endParaRPr lang="en-ZA" sz="1600" i="1" dirty="0">
              <a:solidFill>
                <a:srgbClr val="333399">
                  <a:lumMod val="75000"/>
                </a:srgbClr>
              </a:solidFill>
              <a:cs typeface="Arial" pitchFamily="34" charset="0"/>
            </a:endParaRPr>
          </a:p>
          <a:p>
            <a:pPr marL="57150" indent="-285750" algn="just" fontAlgn="base">
              <a:lnSpc>
                <a:spcPct val="150000"/>
              </a:lnSpc>
              <a:spcBef>
                <a:spcPct val="0"/>
              </a:spcBef>
              <a:spcAft>
                <a:spcPct val="0"/>
              </a:spcAft>
              <a:buClr>
                <a:srgbClr val="4942D2"/>
              </a:buClr>
              <a:buSzPct val="115000"/>
              <a:buBlip>
                <a:blip r:embed="rId2"/>
              </a:buBlip>
              <a:defRPr/>
            </a:pPr>
            <a:r>
              <a:rPr lang="en-US" sz="1600" dirty="0">
                <a:solidFill>
                  <a:srgbClr val="333399">
                    <a:lumMod val="75000"/>
                  </a:srgbClr>
                </a:solidFill>
                <a:cs typeface="Arial" pitchFamily="34" charset="0"/>
              </a:rPr>
              <a:t>The </a:t>
            </a:r>
            <a:r>
              <a:rPr lang="en-US" sz="1600" b="1" dirty="0">
                <a:solidFill>
                  <a:srgbClr val="333399">
                    <a:lumMod val="75000"/>
                  </a:srgbClr>
                </a:solidFill>
                <a:cs typeface="Arial" pitchFamily="34" charset="0"/>
              </a:rPr>
              <a:t>Organic SAWS </a:t>
            </a:r>
            <a:r>
              <a:rPr lang="en-US" sz="1600" dirty="0" smtClean="0">
                <a:solidFill>
                  <a:srgbClr val="333399">
                    <a:lumMod val="75000"/>
                  </a:srgbClr>
                </a:solidFill>
                <a:cs typeface="Arial" pitchFamily="34" charset="0"/>
              </a:rPr>
              <a:t>– an </a:t>
            </a:r>
            <a:r>
              <a:rPr lang="en-US" sz="1600" dirty="0">
                <a:solidFill>
                  <a:srgbClr val="333399">
                    <a:lumMod val="75000"/>
                  </a:srgbClr>
                </a:solidFill>
                <a:cs typeface="Arial" pitchFamily="34" charset="0"/>
              </a:rPr>
              <a:t>“incremental” SAWS, with an unchanged </a:t>
            </a:r>
            <a:r>
              <a:rPr lang="en-ZA" sz="1600" dirty="0" smtClean="0">
                <a:solidFill>
                  <a:srgbClr val="333399">
                    <a:lumMod val="75000"/>
                  </a:srgbClr>
                </a:solidFill>
                <a:cs typeface="Arial" pitchFamily="34" charset="0"/>
              </a:rPr>
              <a:t>mandate</a:t>
            </a:r>
            <a:r>
              <a:rPr lang="en-ZA" sz="1600" dirty="0">
                <a:solidFill>
                  <a:srgbClr val="333399">
                    <a:lumMod val="75000"/>
                  </a:srgbClr>
                </a:solidFill>
                <a:cs typeface="Arial" pitchFamily="34" charset="0"/>
              </a:rPr>
              <a:t>, </a:t>
            </a:r>
            <a:r>
              <a:rPr lang="en-ZA" sz="1600" dirty="0" smtClean="0">
                <a:solidFill>
                  <a:srgbClr val="333399">
                    <a:lumMod val="75000"/>
                  </a:srgbClr>
                </a:solidFill>
                <a:cs typeface="Arial" pitchFamily="34" charset="0"/>
              </a:rPr>
              <a:t>moderately  </a:t>
            </a:r>
          </a:p>
          <a:p>
            <a:pPr algn="just" fontAlgn="base">
              <a:lnSpc>
                <a:spcPct val="150000"/>
              </a:lnSpc>
              <a:spcBef>
                <a:spcPct val="0"/>
              </a:spcBef>
              <a:spcAft>
                <a:spcPct val="0"/>
              </a:spcAft>
              <a:buClr>
                <a:srgbClr val="4942D2"/>
              </a:buClr>
              <a:buSzPct val="115000"/>
              <a:defRPr/>
            </a:pPr>
            <a:r>
              <a:rPr lang="en-ZA" sz="1600" dirty="0">
                <a:solidFill>
                  <a:srgbClr val="333399">
                    <a:lumMod val="75000"/>
                  </a:srgbClr>
                </a:solidFill>
                <a:cs typeface="Arial" pitchFamily="34" charset="0"/>
              </a:rPr>
              <a:t> </a:t>
            </a:r>
            <a:r>
              <a:rPr lang="en-ZA" sz="1600" dirty="0" smtClean="0">
                <a:solidFill>
                  <a:srgbClr val="333399">
                    <a:lumMod val="75000"/>
                  </a:srgbClr>
                </a:solidFill>
                <a:cs typeface="Arial" pitchFamily="34" charset="0"/>
              </a:rPr>
              <a:t>    improved capacity </a:t>
            </a:r>
            <a:r>
              <a:rPr lang="en-ZA" sz="1600" dirty="0">
                <a:solidFill>
                  <a:srgbClr val="333399">
                    <a:lumMod val="75000"/>
                  </a:srgbClr>
                </a:solidFill>
                <a:cs typeface="Arial" pitchFamily="34" charset="0"/>
              </a:rPr>
              <a:t>(Technology/Human Capital) and funding model/resourcing (with increased </a:t>
            </a:r>
            <a:endParaRPr lang="en-ZA" sz="1600" dirty="0" smtClean="0">
              <a:solidFill>
                <a:srgbClr val="333399">
                  <a:lumMod val="75000"/>
                </a:srgbClr>
              </a:solidFill>
              <a:cs typeface="Arial" pitchFamily="34" charset="0"/>
            </a:endParaRPr>
          </a:p>
          <a:p>
            <a:pPr algn="just" fontAlgn="base">
              <a:lnSpc>
                <a:spcPct val="150000"/>
              </a:lnSpc>
              <a:spcBef>
                <a:spcPct val="0"/>
              </a:spcBef>
              <a:spcAft>
                <a:spcPct val="0"/>
              </a:spcAft>
              <a:buClr>
                <a:srgbClr val="4942D2"/>
              </a:buClr>
              <a:buSzPct val="115000"/>
              <a:defRPr/>
            </a:pPr>
            <a:r>
              <a:rPr lang="en-ZA" sz="1600" dirty="0">
                <a:solidFill>
                  <a:srgbClr val="333399">
                    <a:lumMod val="75000"/>
                  </a:srgbClr>
                </a:solidFill>
                <a:cs typeface="Arial" pitchFamily="34" charset="0"/>
              </a:rPr>
              <a:t> </a:t>
            </a:r>
            <a:r>
              <a:rPr lang="en-ZA" sz="1600" dirty="0" smtClean="0">
                <a:solidFill>
                  <a:srgbClr val="333399">
                    <a:lumMod val="75000"/>
                  </a:srgbClr>
                </a:solidFill>
                <a:cs typeface="Arial" pitchFamily="34" charset="0"/>
              </a:rPr>
              <a:t>    demand </a:t>
            </a:r>
            <a:r>
              <a:rPr lang="en-ZA" sz="1600" dirty="0">
                <a:solidFill>
                  <a:srgbClr val="333399">
                    <a:lumMod val="75000"/>
                  </a:srgbClr>
                </a:solidFill>
                <a:cs typeface="Arial" pitchFamily="34" charset="0"/>
              </a:rPr>
              <a:t>for services/products). </a:t>
            </a:r>
          </a:p>
        </p:txBody>
      </p:sp>
    </p:spTree>
    <p:extLst>
      <p:ext uri="{BB962C8B-B14F-4D97-AF65-F5344CB8AC3E}">
        <p14:creationId xmlns:p14="http://schemas.microsoft.com/office/powerpoint/2010/main" xmlns="" val="1204082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solidFill>
                  <a:srgbClr val="000000"/>
                </a:solidFill>
              </a:rPr>
              <a:pPr>
                <a:defRPr/>
              </a:pPr>
              <a:t>11</a:t>
            </a:fld>
            <a:endParaRPr lang="en-US" dirty="0">
              <a:solidFill>
                <a:srgbClr val="000000"/>
              </a:solidFill>
            </a:endParaRPr>
          </a:p>
        </p:txBody>
      </p:sp>
      <p:sp>
        <p:nvSpPr>
          <p:cNvPr id="4" name="Title 1"/>
          <p:cNvSpPr txBox="1">
            <a:spLocks/>
          </p:cNvSpPr>
          <p:nvPr/>
        </p:nvSpPr>
        <p:spPr bwMode="auto">
          <a:xfrm>
            <a:off x="3962400" y="10068"/>
            <a:ext cx="8229600" cy="81049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800" b="1" kern="0" dirty="0">
                <a:solidFill>
                  <a:srgbClr val="FFFFFF"/>
                </a:solidFill>
              </a:rPr>
              <a:t>The Strategy</a:t>
            </a:r>
          </a:p>
          <a:p>
            <a:pPr eaLnBrk="1" hangingPunct="1">
              <a:defRPr/>
            </a:pPr>
            <a:r>
              <a:rPr lang="en-ZA" sz="2800" b="1" kern="0" dirty="0">
                <a:solidFill>
                  <a:srgbClr val="FFFFFF"/>
                </a:solidFill>
              </a:rPr>
              <a:t>                                     </a:t>
            </a:r>
            <a:r>
              <a:rPr lang="en-ZA" sz="2800" b="1" kern="0" dirty="0" smtClean="0">
                <a:solidFill>
                  <a:srgbClr val="FFFFFF"/>
                </a:solidFill>
              </a:rPr>
              <a:t> </a:t>
            </a:r>
            <a:r>
              <a:rPr lang="en-ZA" sz="2400" b="1" kern="0" dirty="0" smtClean="0">
                <a:solidFill>
                  <a:srgbClr val="FFFFFF">
                    <a:lumMod val="75000"/>
                  </a:srgbClr>
                </a:solidFill>
              </a:rPr>
              <a:t>Performance Environment</a:t>
            </a:r>
            <a:endParaRPr lang="en-ZA" sz="2400" b="1" kern="0" dirty="0">
              <a:solidFill>
                <a:srgbClr val="FFFFFF">
                  <a:lumMod val="75000"/>
                </a:srgbClr>
              </a:solidFill>
            </a:endParaRPr>
          </a:p>
        </p:txBody>
      </p:sp>
      <p:sp>
        <p:nvSpPr>
          <p:cNvPr id="2" name="Rectangle 1"/>
          <p:cNvSpPr/>
          <p:nvPr/>
        </p:nvSpPr>
        <p:spPr>
          <a:xfrm>
            <a:off x="1416050" y="1647967"/>
            <a:ext cx="8743950" cy="4847481"/>
          </a:xfrm>
          <a:prstGeom prst="rect">
            <a:avLst/>
          </a:prstGeom>
        </p:spPr>
        <p:txBody>
          <a:bodyPr wrap="square">
            <a:spAutoFit/>
          </a:bodyPr>
          <a:lstStyle/>
          <a:p>
            <a:pPr marL="514350" lvl="1" indent="-285750" algn="just" fontAlgn="base">
              <a:lnSpc>
                <a:spcPct val="150000"/>
              </a:lnSpc>
              <a:spcBef>
                <a:spcPct val="0"/>
              </a:spcBef>
              <a:spcAft>
                <a:spcPct val="0"/>
              </a:spcAft>
              <a:buClr>
                <a:srgbClr val="4942D2"/>
              </a:buClr>
              <a:buSzPct val="115000"/>
              <a:buBlip>
                <a:blip r:embed="rId2"/>
              </a:buBlip>
              <a:defRPr/>
            </a:pPr>
            <a:r>
              <a:rPr lang="en-ZA" sz="1400" dirty="0" smtClean="0">
                <a:solidFill>
                  <a:srgbClr val="333399">
                    <a:lumMod val="75000"/>
                  </a:srgbClr>
                </a:solidFill>
                <a:latin typeface="Calibri" panose="020F0502020204030204" pitchFamily="34" charset="0"/>
                <a:cs typeface="Arial" pitchFamily="34" charset="0"/>
              </a:rPr>
              <a:t>Understanding user requirements;</a:t>
            </a:r>
          </a:p>
          <a:p>
            <a:pPr marL="514350" lvl="1" indent="-285750" algn="just" fontAlgn="base">
              <a:lnSpc>
                <a:spcPct val="150000"/>
              </a:lnSpc>
              <a:spcBef>
                <a:spcPct val="0"/>
              </a:spcBef>
              <a:spcAft>
                <a:spcPct val="0"/>
              </a:spcAft>
              <a:buClr>
                <a:srgbClr val="4942D2"/>
              </a:buClr>
              <a:buSzPct val="115000"/>
              <a:buBlip>
                <a:blip r:embed="rId2"/>
              </a:buBlip>
              <a:defRPr/>
            </a:pPr>
            <a:r>
              <a:rPr lang="en-ZA" sz="1400" dirty="0" smtClean="0">
                <a:solidFill>
                  <a:srgbClr val="333399">
                    <a:lumMod val="75000"/>
                  </a:srgbClr>
                </a:solidFill>
                <a:latin typeface="Calibri" panose="020F0502020204030204" pitchFamily="34" charset="0"/>
                <a:cs typeface="Arial" pitchFamily="34" charset="0"/>
              </a:rPr>
              <a:t>Research </a:t>
            </a:r>
            <a:r>
              <a:rPr lang="en-ZA" sz="1400" dirty="0">
                <a:solidFill>
                  <a:srgbClr val="333399">
                    <a:lumMod val="75000"/>
                  </a:srgbClr>
                </a:solidFill>
                <a:latin typeface="Calibri" panose="020F0502020204030204" pitchFamily="34" charset="0"/>
                <a:cs typeface="Arial" pitchFamily="34" charset="0"/>
              </a:rPr>
              <a:t>and </a:t>
            </a:r>
            <a:r>
              <a:rPr lang="en-ZA" sz="1400" dirty="0" smtClean="0">
                <a:solidFill>
                  <a:srgbClr val="333399">
                    <a:lumMod val="75000"/>
                  </a:srgbClr>
                </a:solidFill>
                <a:latin typeface="Calibri" panose="020F0502020204030204" pitchFamily="34" charset="0"/>
                <a:cs typeface="Arial" pitchFamily="34" charset="0"/>
              </a:rPr>
              <a:t>innovation</a:t>
            </a:r>
          </a:p>
          <a:p>
            <a:pPr marL="57150" indent="-285750" algn="just" fontAlgn="base">
              <a:lnSpc>
                <a:spcPct val="150000"/>
              </a:lnSpc>
              <a:spcBef>
                <a:spcPct val="0"/>
              </a:spcBef>
              <a:spcAft>
                <a:spcPct val="0"/>
              </a:spcAft>
              <a:buClr>
                <a:srgbClr val="4942D2"/>
              </a:buClr>
              <a:buSzPct val="115000"/>
              <a:buFont typeface="Wingdings" panose="05000000000000000000" pitchFamily="2" charset="2"/>
              <a:buChar char="Ø"/>
              <a:defRPr/>
            </a:pPr>
            <a:r>
              <a:rPr lang="en-US" sz="1400" b="1" i="1" dirty="0" smtClean="0">
                <a:solidFill>
                  <a:srgbClr val="333399">
                    <a:lumMod val="75000"/>
                  </a:srgbClr>
                </a:solidFill>
                <a:latin typeface="Calibri" panose="020F0502020204030204" pitchFamily="34" charset="0"/>
                <a:cs typeface="Arial" pitchFamily="34" charset="0"/>
              </a:rPr>
              <a:t>Focus on engaging </a:t>
            </a:r>
            <a:r>
              <a:rPr lang="en-US" sz="1400" b="1" i="1" dirty="0">
                <a:solidFill>
                  <a:srgbClr val="333399">
                    <a:lumMod val="75000"/>
                  </a:srgbClr>
                </a:solidFill>
                <a:latin typeface="Calibri" panose="020F0502020204030204" pitchFamily="34" charset="0"/>
                <a:cs typeface="Arial" pitchFamily="34" charset="0"/>
              </a:rPr>
              <a:t>with the various sectors to understand </a:t>
            </a:r>
            <a:r>
              <a:rPr lang="en-US" sz="1400" b="1" i="1" dirty="0" smtClean="0">
                <a:solidFill>
                  <a:srgbClr val="333399">
                    <a:lumMod val="75000"/>
                  </a:srgbClr>
                </a:solidFill>
                <a:latin typeface="Calibri" panose="020F0502020204030204" pitchFamily="34" charset="0"/>
                <a:cs typeface="Arial" pitchFamily="34" charset="0"/>
              </a:rPr>
              <a:t>needs</a:t>
            </a:r>
            <a:endParaRPr lang="en-ZA" sz="1400" b="1" i="1" dirty="0" smtClean="0">
              <a:solidFill>
                <a:srgbClr val="333399">
                  <a:lumMod val="75000"/>
                </a:srgbClr>
              </a:solidFill>
              <a:latin typeface="Calibri" panose="020F0502020204030204" pitchFamily="34" charset="0"/>
              <a:cs typeface="Arial" pitchFamily="34" charset="0"/>
            </a:endParaRPr>
          </a:p>
          <a:p>
            <a:pPr algn="just" fontAlgn="base">
              <a:lnSpc>
                <a:spcPct val="150000"/>
              </a:lnSpc>
              <a:spcBef>
                <a:spcPct val="0"/>
              </a:spcBef>
              <a:spcAft>
                <a:spcPct val="0"/>
              </a:spcAft>
              <a:buClr>
                <a:srgbClr val="4942D2"/>
              </a:buClr>
              <a:buSzPct val="115000"/>
              <a:defRPr/>
            </a:pPr>
            <a:r>
              <a:rPr lang="en-ZA" sz="1400" dirty="0" smtClean="0">
                <a:solidFill>
                  <a:srgbClr val="333399">
                    <a:lumMod val="75000"/>
                  </a:srgbClr>
                </a:solidFill>
                <a:latin typeface="Calibri" panose="020F0502020204030204" pitchFamily="34" charset="0"/>
                <a:cs typeface="Arial" pitchFamily="34" charset="0"/>
              </a:rPr>
              <a:t>Key research Areas:</a:t>
            </a:r>
          </a:p>
          <a:p>
            <a:pPr marL="971550" lvl="2" indent="-285750" algn="just" fontAlgn="base">
              <a:lnSpc>
                <a:spcPct val="150000"/>
              </a:lnSpc>
              <a:spcBef>
                <a:spcPct val="0"/>
              </a:spcBef>
              <a:spcAft>
                <a:spcPct val="0"/>
              </a:spcAft>
              <a:buClr>
                <a:srgbClr val="4942D2"/>
              </a:buClr>
              <a:buSzPct val="115000"/>
              <a:buFont typeface="Wingdings" panose="05000000000000000000" pitchFamily="2" charset="2"/>
              <a:buChar char="q"/>
              <a:defRPr/>
            </a:pPr>
            <a:r>
              <a:rPr lang="en-ZA" sz="1400" dirty="0" smtClean="0">
                <a:solidFill>
                  <a:srgbClr val="333399">
                    <a:lumMod val="75000"/>
                  </a:srgbClr>
                </a:solidFill>
                <a:latin typeface="Calibri" panose="020F0502020204030204" pitchFamily="34" charset="0"/>
                <a:cs typeface="Arial" pitchFamily="34" charset="0"/>
              </a:rPr>
              <a:t>The </a:t>
            </a:r>
            <a:r>
              <a:rPr lang="en-ZA" sz="1400" dirty="0">
                <a:solidFill>
                  <a:srgbClr val="333399">
                    <a:lumMod val="75000"/>
                  </a:srgbClr>
                </a:solidFill>
                <a:latin typeface="Calibri" panose="020F0502020204030204" pitchFamily="34" charset="0"/>
                <a:cs typeface="Arial" pitchFamily="34" charset="0"/>
              </a:rPr>
              <a:t>development of Sector-specific products and services that address user-needs;</a:t>
            </a:r>
          </a:p>
          <a:p>
            <a:pPr marL="971550" lvl="2" indent="-285750" algn="just" fontAlgn="base">
              <a:lnSpc>
                <a:spcPct val="150000"/>
              </a:lnSpc>
              <a:spcBef>
                <a:spcPct val="0"/>
              </a:spcBef>
              <a:spcAft>
                <a:spcPct val="0"/>
              </a:spcAft>
              <a:buClr>
                <a:srgbClr val="4942D2"/>
              </a:buClr>
              <a:buSzPct val="115000"/>
              <a:buFont typeface="Wingdings" panose="05000000000000000000" pitchFamily="2" charset="2"/>
              <a:buChar char="q"/>
              <a:defRPr/>
            </a:pPr>
            <a:r>
              <a:rPr lang="en-ZA" sz="1400" dirty="0">
                <a:solidFill>
                  <a:srgbClr val="333399">
                    <a:lumMod val="75000"/>
                  </a:srgbClr>
                </a:solidFill>
                <a:latin typeface="Calibri" panose="020F0502020204030204" pitchFamily="34" charset="0"/>
                <a:cs typeface="Arial" pitchFamily="34" charset="0"/>
              </a:rPr>
              <a:t>A research programme aligned to the different time scales;</a:t>
            </a:r>
          </a:p>
          <a:p>
            <a:pPr marL="971550" lvl="2" indent="-285750" algn="just" fontAlgn="base">
              <a:lnSpc>
                <a:spcPct val="150000"/>
              </a:lnSpc>
              <a:spcBef>
                <a:spcPct val="0"/>
              </a:spcBef>
              <a:spcAft>
                <a:spcPct val="0"/>
              </a:spcAft>
              <a:buClr>
                <a:srgbClr val="4942D2"/>
              </a:buClr>
              <a:buSzPct val="115000"/>
              <a:buFont typeface="Wingdings" panose="05000000000000000000" pitchFamily="2" charset="2"/>
              <a:buChar char="q"/>
              <a:defRPr/>
            </a:pPr>
            <a:r>
              <a:rPr lang="en-ZA" sz="1400" dirty="0">
                <a:solidFill>
                  <a:srgbClr val="333399">
                    <a:lumMod val="75000"/>
                  </a:srgbClr>
                </a:solidFill>
                <a:latin typeface="Calibri" panose="020F0502020204030204" pitchFamily="34" charset="0"/>
                <a:cs typeface="Arial" pitchFamily="34" charset="0"/>
              </a:rPr>
              <a:t>Commercial deployment of research outcomes and outputs; and</a:t>
            </a:r>
          </a:p>
          <a:p>
            <a:pPr marL="971550" lvl="2" indent="-285750" algn="just" fontAlgn="base">
              <a:lnSpc>
                <a:spcPct val="150000"/>
              </a:lnSpc>
              <a:spcBef>
                <a:spcPct val="0"/>
              </a:spcBef>
              <a:spcAft>
                <a:spcPct val="0"/>
              </a:spcAft>
              <a:buClr>
                <a:srgbClr val="4942D2"/>
              </a:buClr>
              <a:buSzPct val="115000"/>
              <a:buFont typeface="Wingdings" panose="05000000000000000000" pitchFamily="2" charset="2"/>
              <a:buChar char="q"/>
              <a:defRPr/>
            </a:pPr>
            <a:r>
              <a:rPr lang="en-ZA" sz="1400" dirty="0">
                <a:solidFill>
                  <a:srgbClr val="333399">
                    <a:lumMod val="75000"/>
                  </a:srgbClr>
                </a:solidFill>
                <a:latin typeface="Calibri" panose="020F0502020204030204" pitchFamily="34" charset="0"/>
                <a:cs typeface="Arial" pitchFamily="34" charset="0"/>
              </a:rPr>
              <a:t>Continued development of SAWS’ research capability for implementation of the Research Strategy</a:t>
            </a:r>
            <a:r>
              <a:rPr lang="en-ZA" sz="2000" dirty="0">
                <a:solidFill>
                  <a:srgbClr val="333399">
                    <a:lumMod val="75000"/>
                  </a:srgbClr>
                </a:solidFill>
                <a:latin typeface="Calibri" panose="020F0502020204030204" pitchFamily="34" charset="0"/>
                <a:cs typeface="Arial" pitchFamily="34" charset="0"/>
              </a:rPr>
              <a:t>.</a:t>
            </a:r>
          </a:p>
          <a:p>
            <a:pPr marL="114300" indent="-342900" algn="just" fontAlgn="base">
              <a:lnSpc>
                <a:spcPct val="150000"/>
              </a:lnSpc>
              <a:spcBef>
                <a:spcPct val="0"/>
              </a:spcBef>
              <a:spcAft>
                <a:spcPct val="0"/>
              </a:spcAft>
              <a:buClr>
                <a:srgbClr val="4942D2"/>
              </a:buClr>
              <a:buSzPct val="115000"/>
              <a:buFont typeface="+mj-lt"/>
              <a:buAutoNum type="arabicPeriod" startAt="2"/>
              <a:defRPr/>
            </a:pPr>
            <a:r>
              <a:rPr lang="en-US" sz="1400" b="1" dirty="0">
                <a:solidFill>
                  <a:srgbClr val="333399">
                    <a:lumMod val="75000"/>
                  </a:srgbClr>
                </a:solidFill>
                <a:latin typeface="Calibri" panose="020F0502020204030204" pitchFamily="34" charset="0"/>
                <a:cs typeface="Arial" pitchFamily="34" charset="0"/>
              </a:rPr>
              <a:t>Enabling the mandate</a:t>
            </a:r>
          </a:p>
          <a:p>
            <a:pPr marL="514350" lvl="1" indent="-285750" algn="just" fontAlgn="base">
              <a:lnSpc>
                <a:spcPct val="150000"/>
              </a:lnSpc>
              <a:spcBef>
                <a:spcPct val="0"/>
              </a:spcBef>
              <a:spcAft>
                <a:spcPct val="0"/>
              </a:spcAft>
              <a:buClr>
                <a:srgbClr val="4942D2"/>
              </a:buClr>
              <a:buSzPct val="115000"/>
              <a:buBlip>
                <a:blip r:embed="rId2"/>
              </a:buBlip>
              <a:defRPr/>
            </a:pPr>
            <a:r>
              <a:rPr lang="en-ZA" sz="1400" dirty="0" smtClean="0">
                <a:solidFill>
                  <a:srgbClr val="333399">
                    <a:lumMod val="75000"/>
                  </a:srgbClr>
                </a:solidFill>
                <a:latin typeface="Calibri" panose="020F0502020204030204" pitchFamily="34" charset="0"/>
                <a:cs typeface="Arial" pitchFamily="34" charset="0"/>
              </a:rPr>
              <a:t>Provision of reliable Public </a:t>
            </a:r>
            <a:r>
              <a:rPr lang="en-ZA" sz="1400" dirty="0">
                <a:solidFill>
                  <a:srgbClr val="333399">
                    <a:lumMod val="75000"/>
                  </a:srgbClr>
                </a:solidFill>
                <a:latin typeface="Calibri" panose="020F0502020204030204" pitchFamily="34" charset="0"/>
                <a:cs typeface="Arial" pitchFamily="34" charset="0"/>
              </a:rPr>
              <a:t>Good services </a:t>
            </a:r>
          </a:p>
          <a:p>
            <a:pPr marL="514350" lvl="1" indent="-285750" algn="just" fontAlgn="base">
              <a:lnSpc>
                <a:spcPct val="150000"/>
              </a:lnSpc>
              <a:spcBef>
                <a:spcPct val="0"/>
              </a:spcBef>
              <a:spcAft>
                <a:spcPct val="0"/>
              </a:spcAft>
              <a:buClr>
                <a:srgbClr val="4942D2"/>
              </a:buClr>
              <a:buSzPct val="115000"/>
              <a:buBlip>
                <a:blip r:embed="rId2"/>
              </a:buBlip>
              <a:defRPr/>
            </a:pPr>
            <a:r>
              <a:rPr lang="en-ZA" sz="1400" dirty="0" smtClean="0">
                <a:solidFill>
                  <a:srgbClr val="333399">
                    <a:lumMod val="75000"/>
                  </a:srgbClr>
                </a:solidFill>
                <a:latin typeface="Calibri" panose="020F0502020204030204" pitchFamily="34" charset="0"/>
                <a:cs typeface="Arial" pitchFamily="34" charset="0"/>
              </a:rPr>
              <a:t>Retention of appropriate Skills and Competencies</a:t>
            </a:r>
          </a:p>
          <a:p>
            <a:pPr marL="514350" lvl="1" indent="-285750" algn="just" fontAlgn="base">
              <a:lnSpc>
                <a:spcPct val="150000"/>
              </a:lnSpc>
              <a:spcBef>
                <a:spcPct val="0"/>
              </a:spcBef>
              <a:spcAft>
                <a:spcPct val="0"/>
              </a:spcAft>
              <a:buClr>
                <a:srgbClr val="4942D2"/>
              </a:buClr>
              <a:buSzPct val="115000"/>
              <a:buBlip>
                <a:blip r:embed="rId2"/>
              </a:buBlip>
              <a:defRPr/>
            </a:pPr>
            <a:r>
              <a:rPr lang="en-ZA" sz="1400" dirty="0" smtClean="0">
                <a:solidFill>
                  <a:srgbClr val="333399">
                    <a:lumMod val="75000"/>
                  </a:srgbClr>
                </a:solidFill>
                <a:latin typeface="Calibri" panose="020F0502020204030204" pitchFamily="34" charset="0"/>
                <a:cs typeface="Arial" pitchFamily="34" charset="0"/>
              </a:rPr>
              <a:t>Deployment of appropriate Infrastructure</a:t>
            </a:r>
            <a:endParaRPr lang="en-ZA" sz="1400" dirty="0">
              <a:solidFill>
                <a:srgbClr val="333399">
                  <a:lumMod val="75000"/>
                </a:srgbClr>
              </a:solidFill>
              <a:latin typeface="Calibri" panose="020F0502020204030204" pitchFamily="34" charset="0"/>
              <a:cs typeface="Arial" pitchFamily="34" charset="0"/>
            </a:endParaRPr>
          </a:p>
          <a:p>
            <a:pPr marL="514350" lvl="1" indent="-285750" algn="just" fontAlgn="base">
              <a:lnSpc>
                <a:spcPct val="150000"/>
              </a:lnSpc>
              <a:spcBef>
                <a:spcPct val="0"/>
              </a:spcBef>
              <a:spcAft>
                <a:spcPct val="0"/>
              </a:spcAft>
              <a:buClr>
                <a:srgbClr val="4942D2"/>
              </a:buClr>
              <a:buSzPct val="115000"/>
              <a:buBlip>
                <a:blip r:embed="rId2"/>
              </a:buBlip>
              <a:defRPr/>
            </a:pPr>
            <a:r>
              <a:rPr lang="en-ZA" sz="1400" dirty="0" smtClean="0">
                <a:solidFill>
                  <a:srgbClr val="333399">
                    <a:lumMod val="75000"/>
                  </a:srgbClr>
                </a:solidFill>
                <a:latin typeface="Calibri" panose="020F0502020204030204" pitchFamily="34" charset="0"/>
                <a:cs typeface="Arial" pitchFamily="34" charset="0"/>
              </a:rPr>
              <a:t>Re-capitalisation where necessary  </a:t>
            </a:r>
            <a:endParaRPr lang="en-ZA" sz="1400" dirty="0">
              <a:solidFill>
                <a:srgbClr val="333399">
                  <a:lumMod val="75000"/>
                </a:srgbClr>
              </a:solidFill>
              <a:latin typeface="Calibri" panose="020F0502020204030204" pitchFamily="34" charset="0"/>
              <a:cs typeface="Arial" pitchFamily="34" charset="0"/>
            </a:endParaRPr>
          </a:p>
          <a:p>
            <a:pPr algn="just" fontAlgn="base">
              <a:lnSpc>
                <a:spcPct val="150000"/>
              </a:lnSpc>
              <a:spcBef>
                <a:spcPct val="0"/>
              </a:spcBef>
              <a:spcAft>
                <a:spcPct val="0"/>
              </a:spcAft>
              <a:buClr>
                <a:srgbClr val="4942D2"/>
              </a:buClr>
              <a:buSzPct val="115000"/>
              <a:defRPr/>
            </a:pPr>
            <a:endParaRPr lang="en-US" sz="2000" dirty="0">
              <a:solidFill>
                <a:srgbClr val="333399">
                  <a:lumMod val="75000"/>
                </a:srgbClr>
              </a:solidFill>
              <a:latin typeface="Calibri" panose="020F0502020204030204" pitchFamily="34" charset="0"/>
              <a:cs typeface="Arial" pitchFamily="34" charset="0"/>
            </a:endParaRPr>
          </a:p>
        </p:txBody>
      </p:sp>
      <p:sp>
        <p:nvSpPr>
          <p:cNvPr id="5" name="Rectangle 4"/>
          <p:cNvSpPr/>
          <p:nvPr/>
        </p:nvSpPr>
        <p:spPr>
          <a:xfrm>
            <a:off x="1238250" y="947733"/>
            <a:ext cx="10812236" cy="954107"/>
          </a:xfrm>
          <a:prstGeom prst="rect">
            <a:avLst/>
          </a:prstGeom>
        </p:spPr>
        <p:txBody>
          <a:bodyPr wrap="square">
            <a:spAutoFit/>
          </a:bodyPr>
          <a:lstStyle/>
          <a:p>
            <a:pPr algn="just" fontAlgn="base">
              <a:spcBef>
                <a:spcPct val="0"/>
              </a:spcBef>
              <a:spcAft>
                <a:spcPct val="0"/>
              </a:spcAft>
              <a:buClr>
                <a:srgbClr val="4942D2"/>
              </a:buClr>
              <a:buSzPct val="115000"/>
              <a:defRPr/>
            </a:pPr>
            <a:r>
              <a:rPr lang="en-US" sz="1400" b="1" dirty="0" smtClean="0">
                <a:solidFill>
                  <a:srgbClr val="333399">
                    <a:lumMod val="75000"/>
                  </a:srgbClr>
                </a:solidFill>
                <a:latin typeface="Calibri" panose="020F0502020204030204" pitchFamily="34" charset="0"/>
                <a:cs typeface="Arial" pitchFamily="34" charset="0"/>
              </a:rPr>
              <a:t>Strategic Focus Areas:</a:t>
            </a:r>
          </a:p>
          <a:p>
            <a:pPr algn="just" fontAlgn="base">
              <a:spcBef>
                <a:spcPct val="0"/>
              </a:spcBef>
              <a:spcAft>
                <a:spcPct val="0"/>
              </a:spcAft>
              <a:buClr>
                <a:srgbClr val="4942D2"/>
              </a:buClr>
              <a:buSzPct val="115000"/>
              <a:defRPr/>
            </a:pPr>
            <a:endParaRPr lang="en-US" sz="1400" b="1" dirty="0" smtClean="0">
              <a:solidFill>
                <a:srgbClr val="333399">
                  <a:lumMod val="75000"/>
                </a:srgbClr>
              </a:solidFill>
              <a:latin typeface="Calibri" panose="020F0502020204030204" pitchFamily="34" charset="0"/>
              <a:cs typeface="Arial" pitchFamily="34" charset="0"/>
            </a:endParaRPr>
          </a:p>
          <a:p>
            <a:pPr marL="228600" indent="-228600" algn="just" fontAlgn="base">
              <a:spcBef>
                <a:spcPct val="0"/>
              </a:spcBef>
              <a:spcAft>
                <a:spcPct val="0"/>
              </a:spcAft>
              <a:buClr>
                <a:srgbClr val="4942D2"/>
              </a:buClr>
              <a:buSzPct val="115000"/>
              <a:buFont typeface="+mj-lt"/>
              <a:buAutoNum type="arabicPeriod"/>
              <a:defRPr/>
            </a:pPr>
            <a:r>
              <a:rPr lang="en-US" sz="1400" b="1" dirty="0" smtClean="0">
                <a:solidFill>
                  <a:srgbClr val="333399">
                    <a:lumMod val="75000"/>
                  </a:srgbClr>
                </a:solidFill>
                <a:latin typeface="Calibri" panose="020F0502020204030204" pitchFamily="34" charset="0"/>
                <a:cs typeface="Arial" pitchFamily="34" charset="0"/>
              </a:rPr>
              <a:t>Continued </a:t>
            </a:r>
            <a:r>
              <a:rPr lang="en-US" sz="1400" b="1" dirty="0">
                <a:solidFill>
                  <a:srgbClr val="333399">
                    <a:lumMod val="75000"/>
                  </a:srgbClr>
                </a:solidFill>
                <a:latin typeface="Calibri" panose="020F0502020204030204" pitchFamily="34" charset="0"/>
                <a:cs typeface="Arial" pitchFamily="34" charset="0"/>
              </a:rPr>
              <a:t>relevance of SAWS products and services for a weather-smart </a:t>
            </a:r>
            <a:r>
              <a:rPr lang="en-US" sz="1400" b="1" dirty="0" smtClean="0">
                <a:solidFill>
                  <a:srgbClr val="333399">
                    <a:lumMod val="75000"/>
                  </a:srgbClr>
                </a:solidFill>
                <a:latin typeface="Calibri" panose="020F0502020204030204" pitchFamily="34" charset="0"/>
                <a:cs typeface="Arial" pitchFamily="34" charset="0"/>
              </a:rPr>
              <a:t>nation</a:t>
            </a:r>
            <a:r>
              <a:rPr lang="en-US" sz="1400" dirty="0" smtClean="0">
                <a:solidFill>
                  <a:srgbClr val="333399">
                    <a:lumMod val="75000"/>
                  </a:srgbClr>
                </a:solidFill>
                <a:latin typeface="Calibri" panose="020F0502020204030204" pitchFamily="34" charset="0"/>
                <a:cs typeface="Arial" pitchFamily="34" charset="0"/>
              </a:rPr>
              <a:t>:</a:t>
            </a:r>
            <a:endParaRPr lang="en-US" sz="1400" dirty="0">
              <a:solidFill>
                <a:srgbClr val="333399">
                  <a:lumMod val="75000"/>
                </a:srgbClr>
              </a:solidFill>
              <a:latin typeface="Calibri" panose="020F0502020204030204" pitchFamily="34" charset="0"/>
              <a:cs typeface="Arial" pitchFamily="34" charset="0"/>
            </a:endParaRPr>
          </a:p>
          <a:p>
            <a:endParaRPr lang="en-US" sz="1400" dirty="0">
              <a:latin typeface="Calibri" panose="020F0502020204030204" pitchFamily="34" charset="0"/>
            </a:endParaRPr>
          </a:p>
        </p:txBody>
      </p:sp>
    </p:spTree>
    <p:extLst>
      <p:ext uri="{BB962C8B-B14F-4D97-AF65-F5344CB8AC3E}">
        <p14:creationId xmlns:p14="http://schemas.microsoft.com/office/powerpoint/2010/main" xmlns="" val="162186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solidFill>
                  <a:srgbClr val="000000"/>
                </a:solidFill>
              </a:rPr>
              <a:pPr>
                <a:defRPr/>
              </a:pPr>
              <a:t>12</a:t>
            </a:fld>
            <a:endParaRPr lang="en-US" dirty="0">
              <a:solidFill>
                <a:srgbClr val="000000"/>
              </a:solidFill>
            </a:endParaRPr>
          </a:p>
        </p:txBody>
      </p:sp>
      <p:sp>
        <p:nvSpPr>
          <p:cNvPr id="4" name="Title 1"/>
          <p:cNvSpPr txBox="1">
            <a:spLocks/>
          </p:cNvSpPr>
          <p:nvPr/>
        </p:nvSpPr>
        <p:spPr bwMode="auto">
          <a:xfrm>
            <a:off x="3962400" y="33962"/>
            <a:ext cx="8229600" cy="81049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800" b="1" kern="0" dirty="0">
                <a:solidFill>
                  <a:srgbClr val="FFFFFF"/>
                </a:solidFill>
              </a:rPr>
              <a:t>The Strategy</a:t>
            </a:r>
          </a:p>
          <a:p>
            <a:pPr eaLnBrk="1" hangingPunct="1">
              <a:defRPr/>
            </a:pPr>
            <a:r>
              <a:rPr lang="en-ZA" sz="2800" b="1" kern="0" dirty="0">
                <a:solidFill>
                  <a:srgbClr val="FFFFFF"/>
                </a:solidFill>
              </a:rPr>
              <a:t>                                     </a:t>
            </a:r>
            <a:r>
              <a:rPr lang="en-ZA" sz="2800" b="1" kern="0" dirty="0" smtClean="0">
                <a:solidFill>
                  <a:srgbClr val="FFFFFF"/>
                </a:solidFill>
              </a:rPr>
              <a:t> </a:t>
            </a:r>
            <a:r>
              <a:rPr lang="en-ZA" sz="2400" b="1" kern="0" dirty="0" smtClean="0">
                <a:solidFill>
                  <a:srgbClr val="FFFFFF">
                    <a:lumMod val="75000"/>
                  </a:srgbClr>
                </a:solidFill>
              </a:rPr>
              <a:t>Brand Promise</a:t>
            </a:r>
            <a:endParaRPr lang="en-ZA" sz="2400" b="1" kern="0" dirty="0">
              <a:solidFill>
                <a:srgbClr val="FFFFFF">
                  <a:lumMod val="75000"/>
                </a:srgbClr>
              </a:solidFill>
            </a:endParaRPr>
          </a:p>
        </p:txBody>
      </p:sp>
      <p:sp>
        <p:nvSpPr>
          <p:cNvPr id="2" name="TextBox 1"/>
          <p:cNvSpPr txBox="1"/>
          <p:nvPr/>
        </p:nvSpPr>
        <p:spPr>
          <a:xfrm>
            <a:off x="595745" y="886715"/>
            <a:ext cx="1846659" cy="5772461"/>
          </a:xfrm>
          <a:prstGeom prst="rect">
            <a:avLst/>
          </a:prstGeom>
          <a:noFill/>
        </p:spPr>
        <p:txBody>
          <a:bodyPr vert="vert270" wrap="square" rtlCol="0">
            <a:spAutoFit/>
          </a:bodyPr>
          <a:lstStyle/>
          <a:p>
            <a:pPr algn="ctr" fontAlgn="base">
              <a:lnSpc>
                <a:spcPct val="150000"/>
              </a:lnSpc>
              <a:spcBef>
                <a:spcPct val="0"/>
              </a:spcBef>
              <a:spcAft>
                <a:spcPct val="0"/>
              </a:spcAft>
              <a:buClr>
                <a:srgbClr val="4942D2"/>
              </a:buClr>
              <a:buSzPct val="115000"/>
              <a:defRPr/>
            </a:pPr>
            <a:r>
              <a:rPr lang="en-ZA" sz="3600" b="1" dirty="0" smtClean="0">
                <a:solidFill>
                  <a:srgbClr val="333399">
                    <a:lumMod val="75000"/>
                  </a:srgbClr>
                </a:solidFill>
                <a:cs typeface="Arial" pitchFamily="34" charset="0"/>
              </a:rPr>
              <a:t>“Making </a:t>
            </a:r>
            <a:r>
              <a:rPr lang="en-ZA" sz="3600" b="1" dirty="0">
                <a:solidFill>
                  <a:srgbClr val="333399">
                    <a:lumMod val="75000"/>
                  </a:srgbClr>
                </a:solidFill>
                <a:cs typeface="Arial" pitchFamily="34" charset="0"/>
              </a:rPr>
              <a:t>you Weather </a:t>
            </a:r>
            <a:r>
              <a:rPr lang="en-ZA" sz="3600" b="1" dirty="0" smtClean="0">
                <a:solidFill>
                  <a:srgbClr val="333399">
                    <a:lumMod val="75000"/>
                  </a:srgbClr>
                </a:solidFill>
                <a:cs typeface="Arial" pitchFamily="34" charset="0"/>
              </a:rPr>
              <a:t>Smart”</a:t>
            </a:r>
            <a:endParaRPr lang="en-ZA" sz="3600" b="1" dirty="0">
              <a:solidFill>
                <a:srgbClr val="333399">
                  <a:lumMod val="75000"/>
                </a:srgbClr>
              </a:solidFill>
              <a:cs typeface="Arial" pitchFamily="34" charset="0"/>
            </a:endParaRPr>
          </a:p>
        </p:txBody>
      </p:sp>
      <p:grpSp>
        <p:nvGrpSpPr>
          <p:cNvPr id="18" name="Group 17"/>
          <p:cNvGrpSpPr/>
          <p:nvPr/>
        </p:nvGrpSpPr>
        <p:grpSpPr>
          <a:xfrm>
            <a:off x="3751694" y="886715"/>
            <a:ext cx="5833919" cy="5418667"/>
            <a:chOff x="7045612" y="1125910"/>
            <a:chExt cx="5833919" cy="5418667"/>
          </a:xfrm>
        </p:grpSpPr>
        <p:graphicFrame>
          <p:nvGraphicFramePr>
            <p:cNvPr id="11" name="Diagram 10"/>
            <p:cNvGraphicFramePr/>
            <p:nvPr>
              <p:extLst>
                <p:ext uri="{D42A27DB-BD31-4B8C-83A1-F6EECF244321}">
                  <p14:modId xmlns:p14="http://schemas.microsoft.com/office/powerpoint/2010/main" xmlns="" val="364903583"/>
                </p:ext>
              </p:extLst>
            </p:nvPr>
          </p:nvGraphicFramePr>
          <p:xfrm>
            <a:off x="7045612" y="1125910"/>
            <a:ext cx="583391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p:cNvGrpSpPr/>
            <p:nvPr/>
          </p:nvGrpSpPr>
          <p:grpSpPr>
            <a:xfrm>
              <a:off x="7579008" y="1508011"/>
              <a:ext cx="1184566" cy="4677465"/>
              <a:chOff x="7568618" y="1466447"/>
              <a:chExt cx="1184566" cy="4677465"/>
            </a:xfrm>
          </p:grpSpPr>
          <p:sp>
            <p:nvSpPr>
              <p:cNvPr id="12" name="TextBox 11"/>
              <p:cNvSpPr txBox="1"/>
              <p:nvPr/>
            </p:nvSpPr>
            <p:spPr>
              <a:xfrm>
                <a:off x="7568618" y="1466447"/>
                <a:ext cx="519546" cy="584775"/>
              </a:xfrm>
              <a:prstGeom prst="rect">
                <a:avLst/>
              </a:prstGeom>
              <a:noFill/>
            </p:spPr>
            <p:txBody>
              <a:bodyPr wrap="square" rtlCol="0">
                <a:spAutoFit/>
              </a:bodyPr>
              <a:lstStyle/>
              <a:p>
                <a:r>
                  <a:rPr lang="en-ZA" sz="3200" dirty="0" smtClean="0"/>
                  <a:t>S</a:t>
                </a:r>
                <a:endParaRPr lang="en-ZA" sz="3200" dirty="0"/>
              </a:p>
            </p:txBody>
          </p:sp>
          <p:sp>
            <p:nvSpPr>
              <p:cNvPr id="13" name="TextBox 12"/>
              <p:cNvSpPr txBox="1"/>
              <p:nvPr/>
            </p:nvSpPr>
            <p:spPr>
              <a:xfrm>
                <a:off x="7973865" y="2452255"/>
                <a:ext cx="613064" cy="584775"/>
              </a:xfrm>
              <a:prstGeom prst="rect">
                <a:avLst/>
              </a:prstGeom>
              <a:noFill/>
            </p:spPr>
            <p:txBody>
              <a:bodyPr wrap="square" rtlCol="0">
                <a:spAutoFit/>
              </a:bodyPr>
              <a:lstStyle/>
              <a:p>
                <a:r>
                  <a:rPr lang="en-ZA" sz="3200" dirty="0"/>
                  <a:t>M</a:t>
                </a:r>
              </a:p>
            </p:txBody>
          </p:sp>
          <p:sp>
            <p:nvSpPr>
              <p:cNvPr id="14" name="TextBox 13"/>
              <p:cNvSpPr txBox="1"/>
              <p:nvPr/>
            </p:nvSpPr>
            <p:spPr>
              <a:xfrm>
                <a:off x="8150511" y="3449781"/>
                <a:ext cx="602673" cy="584775"/>
              </a:xfrm>
              <a:prstGeom prst="rect">
                <a:avLst/>
              </a:prstGeom>
              <a:noFill/>
            </p:spPr>
            <p:txBody>
              <a:bodyPr wrap="square" rtlCol="0">
                <a:spAutoFit/>
              </a:bodyPr>
              <a:lstStyle/>
              <a:p>
                <a:r>
                  <a:rPr lang="en-ZA" sz="3200" dirty="0" smtClean="0"/>
                  <a:t>A</a:t>
                </a:r>
                <a:endParaRPr lang="en-ZA" sz="3200" dirty="0"/>
              </a:p>
            </p:txBody>
          </p:sp>
          <p:sp>
            <p:nvSpPr>
              <p:cNvPr id="15" name="TextBox 14"/>
              <p:cNvSpPr txBox="1"/>
              <p:nvPr/>
            </p:nvSpPr>
            <p:spPr>
              <a:xfrm>
                <a:off x="7927107" y="4509655"/>
                <a:ext cx="613064" cy="584775"/>
              </a:xfrm>
              <a:prstGeom prst="rect">
                <a:avLst/>
              </a:prstGeom>
              <a:noFill/>
            </p:spPr>
            <p:txBody>
              <a:bodyPr wrap="square" rtlCol="0">
                <a:spAutoFit/>
              </a:bodyPr>
              <a:lstStyle/>
              <a:p>
                <a:r>
                  <a:rPr lang="en-ZA" sz="3200" dirty="0" smtClean="0"/>
                  <a:t>R</a:t>
                </a:r>
                <a:endParaRPr lang="en-ZA" sz="3200" dirty="0"/>
              </a:p>
            </p:txBody>
          </p:sp>
          <p:sp>
            <p:nvSpPr>
              <p:cNvPr id="16" name="TextBox 15"/>
              <p:cNvSpPr txBox="1"/>
              <p:nvPr/>
            </p:nvSpPr>
            <p:spPr>
              <a:xfrm>
                <a:off x="7625772" y="5559137"/>
                <a:ext cx="467591" cy="584775"/>
              </a:xfrm>
              <a:prstGeom prst="rect">
                <a:avLst/>
              </a:prstGeom>
              <a:noFill/>
            </p:spPr>
            <p:txBody>
              <a:bodyPr wrap="square" rtlCol="0">
                <a:spAutoFit/>
              </a:bodyPr>
              <a:lstStyle/>
              <a:p>
                <a:r>
                  <a:rPr lang="en-ZA" sz="3200" dirty="0"/>
                  <a:t>T</a:t>
                </a:r>
              </a:p>
            </p:txBody>
          </p:sp>
        </p:grpSp>
      </p:grpSp>
      <p:sp>
        <p:nvSpPr>
          <p:cNvPr id="19" name="Right Arrow 18"/>
          <p:cNvSpPr/>
          <p:nvPr/>
        </p:nvSpPr>
        <p:spPr>
          <a:xfrm>
            <a:off x="2524991" y="3408218"/>
            <a:ext cx="1870364" cy="509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564957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solidFill>
                  <a:srgbClr val="000000"/>
                </a:solidFill>
              </a:rPr>
              <a:pPr>
                <a:defRPr/>
              </a:pPr>
              <a:t>13</a:t>
            </a:fld>
            <a:endParaRPr lang="en-US" dirty="0">
              <a:solidFill>
                <a:srgbClr val="000000"/>
              </a:solidFill>
            </a:endParaRPr>
          </a:p>
        </p:txBody>
      </p:sp>
      <p:sp>
        <p:nvSpPr>
          <p:cNvPr id="4" name="Title 1"/>
          <p:cNvSpPr txBox="1">
            <a:spLocks/>
          </p:cNvSpPr>
          <p:nvPr/>
        </p:nvSpPr>
        <p:spPr bwMode="auto">
          <a:xfrm>
            <a:off x="3962400" y="0"/>
            <a:ext cx="8229600" cy="1007260"/>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endParaRPr lang="en-ZA" sz="2800" b="1" kern="0" dirty="0" smtClean="0">
              <a:solidFill>
                <a:srgbClr val="FFFFFF"/>
              </a:solidFill>
            </a:endParaRPr>
          </a:p>
          <a:p>
            <a:pPr eaLnBrk="1" hangingPunct="1">
              <a:defRPr/>
            </a:pPr>
            <a:r>
              <a:rPr lang="en-ZA" sz="2800" b="1" kern="0" dirty="0" smtClean="0">
                <a:solidFill>
                  <a:srgbClr val="FFFFFF"/>
                </a:solidFill>
              </a:rPr>
              <a:t>The Strategy</a:t>
            </a:r>
          </a:p>
          <a:p>
            <a:pPr eaLnBrk="1" hangingPunct="1">
              <a:defRPr/>
            </a:pPr>
            <a:r>
              <a:rPr lang="en-ZA" sz="2800" b="1" kern="0" dirty="0">
                <a:solidFill>
                  <a:srgbClr val="FFFFFF"/>
                </a:solidFill>
              </a:rPr>
              <a:t>	</a:t>
            </a:r>
            <a:r>
              <a:rPr lang="en-ZA" sz="2800" b="1" kern="0" dirty="0" smtClean="0">
                <a:solidFill>
                  <a:srgbClr val="FFFFFF"/>
                </a:solidFill>
              </a:rPr>
              <a:t>		</a:t>
            </a:r>
            <a:r>
              <a:rPr lang="en-ZA" sz="2400" b="1" kern="0" dirty="0" smtClean="0">
                <a:solidFill>
                  <a:srgbClr val="FFFFFF">
                    <a:lumMod val="75000"/>
                  </a:srgbClr>
                </a:solidFill>
              </a:rPr>
              <a:t>Strategic </a:t>
            </a:r>
            <a:r>
              <a:rPr lang="en-ZA" sz="2400" b="1" kern="0" dirty="0">
                <a:solidFill>
                  <a:srgbClr val="FFFFFF">
                    <a:lumMod val="75000"/>
                  </a:srgbClr>
                </a:solidFill>
              </a:rPr>
              <a:t>Goals and Objectives</a:t>
            </a:r>
          </a:p>
          <a:p>
            <a:pPr eaLnBrk="1" hangingPunct="1">
              <a:defRPr/>
            </a:pPr>
            <a:r>
              <a:rPr lang="en-ZA" sz="2800" b="1" kern="0" dirty="0">
                <a:solidFill>
                  <a:srgbClr val="FFFFFF"/>
                </a:solidFill>
              </a:rPr>
              <a:t>                                     </a:t>
            </a:r>
            <a:r>
              <a:rPr lang="en-ZA" sz="2800" b="1" kern="0" dirty="0" smtClean="0">
                <a:solidFill>
                  <a:srgbClr val="FFFFFF"/>
                </a:solidFill>
              </a:rPr>
              <a:t> </a:t>
            </a:r>
            <a:endParaRPr lang="en-ZA" sz="2400" b="1" kern="0" dirty="0">
              <a:solidFill>
                <a:srgbClr val="FFFFFF">
                  <a:lumMod val="75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102497272"/>
              </p:ext>
            </p:extLst>
          </p:nvPr>
        </p:nvGraphicFramePr>
        <p:xfrm>
          <a:off x="0" y="1007260"/>
          <a:ext cx="12192000" cy="3461653"/>
        </p:xfrm>
        <a:graphic>
          <a:graphicData uri="http://schemas.openxmlformats.org/drawingml/2006/table">
            <a:tbl>
              <a:tblPr firstRow="1" firstCol="1" bandRow="1">
                <a:tableStyleId>{93296810-A885-4BE3-A3E7-6D5BEEA58F35}</a:tableStyleId>
              </a:tblPr>
              <a:tblGrid>
                <a:gridCol w="2139334"/>
                <a:gridCol w="2199889"/>
                <a:gridCol w="4129862"/>
                <a:gridCol w="3722915"/>
              </a:tblGrid>
              <a:tr h="615452">
                <a:tc>
                  <a:txBody>
                    <a:bodyPr/>
                    <a:lstStyle/>
                    <a:p>
                      <a:pPr>
                        <a:lnSpc>
                          <a:spcPct val="150000"/>
                        </a:lnSpc>
                        <a:spcAft>
                          <a:spcPts val="1200"/>
                        </a:spcAft>
                      </a:pPr>
                      <a:r>
                        <a:rPr lang="en-US" sz="1100" dirty="0">
                          <a:effectLst/>
                        </a:rPr>
                        <a:t>Strategic goals</a:t>
                      </a:r>
                      <a:endParaRPr lang="en-ZA" sz="1100" dirty="0">
                        <a:effectLst/>
                      </a:endParaRPr>
                    </a:p>
                    <a:p>
                      <a:pPr>
                        <a:lnSpc>
                          <a:spcPct val="150000"/>
                        </a:lnSpc>
                        <a:spcAft>
                          <a:spcPts val="1200"/>
                        </a:spcAft>
                      </a:pPr>
                      <a:r>
                        <a:rPr lang="en-US" sz="1100" dirty="0">
                          <a:effectLst/>
                        </a:rPr>
                        <a:t>Short Tittle</a:t>
                      </a:r>
                      <a:endParaRPr lang="en-ZA" sz="1100" b="1" dirty="0">
                        <a:solidFill>
                          <a:srgbClr val="5B9BD5"/>
                        </a:solidFill>
                        <a:effectLst/>
                        <a:latin typeface="Calibri Light" panose="020F0302020204030204" pitchFamily="34" charset="0"/>
                        <a:ea typeface="MS Gothic" panose="020B0609070205080204" pitchFamily="49" charset="-128"/>
                        <a:cs typeface="Times New Roman" panose="02020603050405020304" pitchFamily="18" charset="0"/>
                      </a:endParaRPr>
                    </a:p>
                  </a:txBody>
                  <a:tcPr marL="27919" marR="27919" marT="0" marB="0"/>
                </a:tc>
                <a:tc>
                  <a:txBody>
                    <a:bodyPr/>
                    <a:lstStyle/>
                    <a:p>
                      <a:pPr>
                        <a:lnSpc>
                          <a:spcPct val="150000"/>
                        </a:lnSpc>
                        <a:spcAft>
                          <a:spcPts val="1200"/>
                        </a:spcAft>
                      </a:pPr>
                      <a:r>
                        <a:rPr lang="en-US" sz="1100" dirty="0">
                          <a:effectLst/>
                        </a:rPr>
                        <a:t>Strategic goals</a:t>
                      </a:r>
                      <a:endParaRPr lang="en-ZA" sz="1100" dirty="0">
                        <a:effectLst/>
                      </a:endParaRPr>
                    </a:p>
                    <a:p>
                      <a:pPr>
                        <a:lnSpc>
                          <a:spcPct val="150000"/>
                        </a:lnSpc>
                        <a:spcAft>
                          <a:spcPts val="1200"/>
                        </a:spcAft>
                      </a:pPr>
                      <a:r>
                        <a:rPr lang="en-US" sz="1100" dirty="0">
                          <a:effectLst/>
                        </a:rPr>
                        <a:t>Long Tittle</a:t>
                      </a:r>
                      <a:endParaRPr lang="en-ZA" sz="1100" b="1" dirty="0">
                        <a:solidFill>
                          <a:srgbClr val="5B9BD5"/>
                        </a:solidFill>
                        <a:effectLst/>
                        <a:latin typeface="Calibri Light" panose="020F0302020204030204" pitchFamily="34" charset="0"/>
                        <a:ea typeface="MS Gothic" panose="020B0609070205080204" pitchFamily="49" charset="-128"/>
                        <a:cs typeface="Times New Roman" panose="02020603050405020304" pitchFamily="18" charset="0"/>
                      </a:endParaRPr>
                    </a:p>
                  </a:txBody>
                  <a:tcPr marL="27919" marR="27919" marT="0" marB="0"/>
                </a:tc>
                <a:tc>
                  <a:txBody>
                    <a:bodyPr/>
                    <a:lstStyle/>
                    <a:p>
                      <a:pPr marL="0" algn="l" defTabSz="914400" rtl="0" eaLnBrk="1" latinLnBrk="0" hangingPunct="1">
                        <a:lnSpc>
                          <a:spcPct val="150000"/>
                        </a:lnSpc>
                        <a:spcAft>
                          <a:spcPts val="1200"/>
                        </a:spcAft>
                      </a:pPr>
                      <a:r>
                        <a:rPr lang="en-ZA" sz="1100" kern="1200" dirty="0" smtClean="0">
                          <a:effectLst/>
                        </a:rPr>
                        <a:t>Strategic Objectives</a:t>
                      </a:r>
                      <a:endParaRPr lang="en-ZA" sz="1100" b="1" kern="1200" dirty="0">
                        <a:solidFill>
                          <a:schemeClr val="lt1"/>
                        </a:solidFill>
                        <a:effectLst/>
                        <a:latin typeface="+mn-lt"/>
                        <a:ea typeface="+mn-ea"/>
                        <a:cs typeface="+mn-cs"/>
                      </a:endParaRPr>
                    </a:p>
                  </a:txBody>
                  <a:tcPr marL="27919" marR="27919" marT="0" marB="0"/>
                </a:tc>
                <a:tc>
                  <a:txBody>
                    <a:bodyPr/>
                    <a:lstStyle/>
                    <a:p>
                      <a:pPr>
                        <a:lnSpc>
                          <a:spcPct val="150000"/>
                        </a:lnSpc>
                        <a:spcAft>
                          <a:spcPts val="1200"/>
                        </a:spcAft>
                      </a:pPr>
                      <a:r>
                        <a:rPr lang="en-US" sz="1100" dirty="0">
                          <a:effectLst/>
                        </a:rPr>
                        <a:t>Goal Statement</a:t>
                      </a:r>
                      <a:endParaRPr lang="en-ZA" sz="1100" b="1" dirty="0">
                        <a:solidFill>
                          <a:srgbClr val="5B9BD5"/>
                        </a:solidFill>
                        <a:effectLst/>
                        <a:latin typeface="Calibri Light" panose="020F0302020204030204" pitchFamily="34" charset="0"/>
                        <a:ea typeface="MS Gothic" panose="020B0609070205080204" pitchFamily="49" charset="-128"/>
                        <a:cs typeface="Times New Roman" panose="02020603050405020304" pitchFamily="18" charset="0"/>
                      </a:endParaRPr>
                    </a:p>
                  </a:txBody>
                  <a:tcPr marL="27919" marR="27919" marT="0" marB="0"/>
                </a:tc>
              </a:tr>
              <a:tr h="1430083">
                <a:tc>
                  <a:txBody>
                    <a:bodyPr/>
                    <a:lstStyle/>
                    <a:p>
                      <a:pPr>
                        <a:lnSpc>
                          <a:spcPct val="150000"/>
                        </a:lnSpc>
                        <a:spcAft>
                          <a:spcPts val="1200"/>
                        </a:spcAft>
                      </a:pPr>
                      <a:r>
                        <a:rPr lang="en-US" sz="1100" dirty="0">
                          <a:effectLst/>
                        </a:rPr>
                        <a:t>Strategic Goal 1: </a:t>
                      </a:r>
                      <a:endParaRPr lang="en-ZA" sz="1100" dirty="0">
                        <a:effectLst/>
                      </a:endParaRPr>
                    </a:p>
                    <a:p>
                      <a:pPr>
                        <a:lnSpc>
                          <a:spcPct val="150000"/>
                        </a:lnSpc>
                        <a:spcAft>
                          <a:spcPts val="1200"/>
                        </a:spcAft>
                      </a:pPr>
                      <a:r>
                        <a:rPr lang="en-US" sz="1100" dirty="0">
                          <a:effectLst/>
                        </a:rPr>
                        <a:t>Provision  of Products and Services</a:t>
                      </a:r>
                      <a:endParaRPr lang="en-ZA" sz="1100" b="1" dirty="0">
                        <a:solidFill>
                          <a:srgbClr val="5B9BD5"/>
                        </a:solidFill>
                        <a:effectLst/>
                        <a:latin typeface="Calibri Light" panose="020F0302020204030204" pitchFamily="34" charset="0"/>
                        <a:ea typeface="MS Gothic" panose="020B0609070205080204" pitchFamily="49" charset="-128"/>
                        <a:cs typeface="Times New Roman" panose="02020603050405020304" pitchFamily="18" charset="0"/>
                      </a:endParaRPr>
                    </a:p>
                  </a:txBody>
                  <a:tcPr marL="27919" marR="27919" marT="0" marB="0"/>
                </a:tc>
                <a:tc>
                  <a:txBody>
                    <a:bodyPr/>
                    <a:lstStyle/>
                    <a:p>
                      <a:pPr marL="0" algn="l" defTabSz="914400" rtl="0" eaLnBrk="1" latinLnBrk="0" hangingPunct="1">
                        <a:lnSpc>
                          <a:spcPct val="115000"/>
                        </a:lnSpc>
                        <a:spcAft>
                          <a:spcPts val="0"/>
                        </a:spcAft>
                      </a:pPr>
                      <a:r>
                        <a:rPr lang="en-US" sz="1200" kern="1200" dirty="0">
                          <a:effectLst/>
                        </a:rPr>
                        <a:t>Meteorological Products and Services that meet the needs of  a weather-smart nation are provided</a:t>
                      </a:r>
                      <a:endParaRPr lang="en-ZA" sz="1200" kern="1200" dirty="0">
                        <a:effectLst/>
                      </a:endParaRPr>
                    </a:p>
                    <a:p>
                      <a:pPr marL="0" indent="457200" algn="l" defTabSz="914400" rtl="0" eaLnBrk="1" latinLnBrk="0" hangingPunct="1">
                        <a:lnSpc>
                          <a:spcPct val="115000"/>
                        </a:lnSpc>
                        <a:spcAft>
                          <a:spcPts val="0"/>
                        </a:spcAft>
                      </a:pPr>
                      <a:r>
                        <a:rPr lang="en-US" sz="1200" kern="1200" dirty="0">
                          <a:effectLst/>
                        </a:rPr>
                        <a:t>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c>
                  <a:txBody>
                    <a:bodyPr/>
                    <a:lstStyle/>
                    <a:p>
                      <a:pPr marL="0" algn="l" defTabSz="914400" rtl="0" eaLnBrk="1" latinLnBrk="0" hangingPunct="1">
                        <a:lnSpc>
                          <a:spcPct val="115000"/>
                        </a:lnSpc>
                        <a:spcAft>
                          <a:spcPts val="0"/>
                        </a:spcAft>
                      </a:pPr>
                      <a:r>
                        <a:rPr lang="en-US" sz="1200" kern="1200" dirty="0">
                          <a:effectLst/>
                        </a:rPr>
                        <a:t>1.1  Develop and  provide meteorological and related  products and services for targeted communities nationally</a:t>
                      </a:r>
                      <a:endParaRPr lang="en-ZA" sz="1200" kern="1200" dirty="0">
                        <a:effectLst/>
                      </a:endParaRPr>
                    </a:p>
                    <a:p>
                      <a:pPr marL="0" algn="l" defTabSz="914400" rtl="0" eaLnBrk="1" latinLnBrk="0" hangingPunct="1">
                        <a:lnSpc>
                          <a:spcPct val="115000"/>
                        </a:lnSpc>
                        <a:spcAft>
                          <a:spcPts val="0"/>
                        </a:spcAft>
                      </a:pPr>
                      <a:r>
                        <a:rPr lang="en-US" sz="1200" kern="1200" dirty="0">
                          <a:effectLst/>
                        </a:rPr>
                        <a:t>1.2  Develop and market meteorological and related products and services for specific economic sectors</a:t>
                      </a:r>
                      <a:endParaRPr lang="en-ZA" sz="1200" kern="1200" dirty="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effectLst/>
                        </a:rPr>
                        <a:t>1.3  Establish strategic partnerships for products &amp; services</a:t>
                      </a:r>
                      <a:endParaRPr lang="en-ZA"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tc>
                <a:tc>
                  <a:txBody>
                    <a:bodyPr/>
                    <a:lstStyle/>
                    <a:p>
                      <a:pPr marL="0" algn="l" defTabSz="914400" rtl="0" eaLnBrk="1" latinLnBrk="0" hangingPunct="1">
                        <a:lnSpc>
                          <a:spcPct val="115000"/>
                        </a:lnSpc>
                        <a:spcAft>
                          <a:spcPts val="0"/>
                        </a:spcAft>
                      </a:pPr>
                      <a:r>
                        <a:rPr lang="en-US" sz="1200" kern="1200" dirty="0">
                          <a:effectLst/>
                        </a:rPr>
                        <a:t>The impact of climate change is resulting in an increasing number of extreme weather events, which impacts on food security, lives and property. </a:t>
                      </a:r>
                      <a:r>
                        <a:rPr lang="en-US" sz="1200" kern="1200" dirty="0" smtClean="0">
                          <a:effectLst/>
                        </a:rPr>
                        <a:t>This </a:t>
                      </a:r>
                      <a:r>
                        <a:rPr lang="en-US" sz="1200" kern="1200" dirty="0">
                          <a:effectLst/>
                        </a:rPr>
                        <a:t>calls for the development and provision of innovative products and services for both commercial and public good purposes that enable a weather- smart nation. </a:t>
                      </a:r>
                      <a:endParaRPr lang="en-US" sz="1200" kern="1200" dirty="0" smtClean="0">
                        <a:effectLst/>
                      </a:endParaRPr>
                    </a:p>
                    <a:p>
                      <a:pPr marL="0" algn="l" defTabSz="914400" rtl="0" eaLnBrk="1" latinLnBrk="0" hangingPunct="1">
                        <a:lnSpc>
                          <a:spcPct val="115000"/>
                        </a:lnSpc>
                        <a:spcAft>
                          <a:spcPts val="0"/>
                        </a:spcAft>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r>
              <a:tr h="1334149">
                <a:tc>
                  <a:txBody>
                    <a:bodyPr/>
                    <a:lstStyle/>
                    <a:p>
                      <a:pPr marL="0" algn="l" defTabSz="914400" rtl="0" eaLnBrk="1" latinLnBrk="0" hangingPunct="1">
                        <a:lnSpc>
                          <a:spcPct val="150000"/>
                        </a:lnSpc>
                        <a:spcAft>
                          <a:spcPts val="1200"/>
                        </a:spcAft>
                      </a:pPr>
                      <a:r>
                        <a:rPr lang="en-US" sz="1100" kern="1200" dirty="0">
                          <a:effectLst/>
                        </a:rPr>
                        <a:t>Strategic Goal 2:</a:t>
                      </a:r>
                      <a:endParaRPr lang="en-ZA" sz="1100" kern="1200" dirty="0">
                        <a:effectLst/>
                      </a:endParaRPr>
                    </a:p>
                    <a:p>
                      <a:pPr marL="0" algn="l" defTabSz="914400" rtl="0" eaLnBrk="1" latinLnBrk="0" hangingPunct="1">
                        <a:lnSpc>
                          <a:spcPct val="150000"/>
                        </a:lnSpc>
                        <a:spcAft>
                          <a:spcPts val="1200"/>
                        </a:spcAft>
                      </a:pPr>
                      <a:r>
                        <a:rPr lang="en-US" sz="1100" kern="1200" dirty="0">
                          <a:effectLst/>
                        </a:rPr>
                        <a:t>Capability and capacity developed</a:t>
                      </a:r>
                      <a:endParaRPr lang="en-ZA" sz="1100" b="1" kern="1200" dirty="0">
                        <a:solidFill>
                          <a:schemeClr val="lt1"/>
                        </a:solidFill>
                        <a:effectLst/>
                        <a:latin typeface="+mn-lt"/>
                        <a:ea typeface="+mn-ea"/>
                        <a:cs typeface="+mn-cs"/>
                      </a:endParaRPr>
                    </a:p>
                  </a:txBody>
                  <a:tcPr marL="27919" marR="27919" marT="0" marB="0"/>
                </a:tc>
                <a:tc>
                  <a:txBody>
                    <a:bodyPr/>
                    <a:lstStyle/>
                    <a:p>
                      <a:pPr marL="0" algn="l" defTabSz="914400" rtl="0" eaLnBrk="1" latinLnBrk="0" hangingPunct="1">
                        <a:lnSpc>
                          <a:spcPct val="115000"/>
                        </a:lnSpc>
                        <a:spcAft>
                          <a:spcPts val="0"/>
                        </a:spcAft>
                      </a:pPr>
                      <a:r>
                        <a:rPr lang="en-US" sz="1200" kern="1200" dirty="0">
                          <a:effectLst/>
                        </a:rPr>
                        <a:t>Service Delivery Infrastructure and Human Capital Capability and Capacity developed</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a:effectLst/>
                        </a:rPr>
                        <a:t>2.1  Upgrade, expand and optimise infrastructure</a:t>
                      </a:r>
                      <a:endParaRPr lang="en-ZA" sz="1200" kern="1200" dirty="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a:effectLst/>
                        </a:rPr>
                        <a:t>2.2  Position SAWS as employer of choice</a:t>
                      </a:r>
                      <a:endParaRPr lang="en-ZA" sz="1200" kern="1200" dirty="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a:effectLst/>
                        </a:rPr>
                        <a:t>2.3  Build a talent pool for atmospheric sciences as a national imperative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tc>
                <a:tc>
                  <a:txBody>
                    <a:bodyPr/>
                    <a:lstStyle/>
                    <a:p>
                      <a:pPr marL="0" algn="l" defTabSz="914400" rtl="0" eaLnBrk="1" latinLnBrk="0" hangingPunct="1">
                        <a:lnSpc>
                          <a:spcPct val="115000"/>
                        </a:lnSpc>
                        <a:spcAft>
                          <a:spcPts val="0"/>
                        </a:spcAft>
                      </a:pPr>
                      <a:r>
                        <a:rPr lang="en-US" sz="1200" kern="1200" dirty="0">
                          <a:effectLst/>
                        </a:rPr>
                        <a:t>A shortage of skills in weather and climate related sciences makes it difficult for SAWS to consistently deliver on its mandate and achieve its vision. This requires building a talent pool both in-house and on a national basis </a:t>
                      </a:r>
                      <a:r>
                        <a:rPr lang="en-US" sz="1200" kern="1200" dirty="0" smtClean="0">
                          <a:effectLst/>
                        </a:rPr>
                        <a:t>whilst </a:t>
                      </a:r>
                      <a:r>
                        <a:rPr lang="en-US" sz="1200" kern="1200" dirty="0">
                          <a:effectLst/>
                        </a:rPr>
                        <a:t>extending and upgrading our current </a:t>
                      </a:r>
                      <a:r>
                        <a:rPr lang="en-US" sz="1200" kern="1200" dirty="0" smtClean="0">
                          <a:effectLst/>
                        </a:rPr>
                        <a:t>infrastructure.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r>
            </a:tbl>
          </a:graphicData>
        </a:graphic>
      </p:graphicFrame>
    </p:spTree>
    <p:extLst>
      <p:ext uri="{BB962C8B-B14F-4D97-AF65-F5344CB8AC3E}">
        <p14:creationId xmlns:p14="http://schemas.microsoft.com/office/powerpoint/2010/main" xmlns="" val="4063817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solidFill>
                  <a:srgbClr val="000000"/>
                </a:solidFill>
              </a:rPr>
              <a:pPr>
                <a:defRPr/>
              </a:pPr>
              <a:t>14</a:t>
            </a:fld>
            <a:endParaRPr lang="en-US" dirty="0">
              <a:solidFill>
                <a:srgbClr val="000000"/>
              </a:solidFill>
            </a:endParaRPr>
          </a:p>
        </p:txBody>
      </p:sp>
      <p:sp>
        <p:nvSpPr>
          <p:cNvPr id="4" name="Title 1"/>
          <p:cNvSpPr txBox="1">
            <a:spLocks/>
          </p:cNvSpPr>
          <p:nvPr/>
        </p:nvSpPr>
        <p:spPr bwMode="auto">
          <a:xfrm>
            <a:off x="3962400" y="0"/>
            <a:ext cx="8229600" cy="1007260"/>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endParaRPr lang="en-ZA" sz="2800" b="1" kern="0" dirty="0" smtClean="0">
              <a:solidFill>
                <a:srgbClr val="FFFFFF"/>
              </a:solidFill>
            </a:endParaRPr>
          </a:p>
          <a:p>
            <a:pPr eaLnBrk="1" hangingPunct="1">
              <a:defRPr/>
            </a:pPr>
            <a:r>
              <a:rPr lang="en-ZA" sz="2800" b="1" kern="0" dirty="0" smtClean="0">
                <a:solidFill>
                  <a:srgbClr val="FFFFFF"/>
                </a:solidFill>
              </a:rPr>
              <a:t>The Strategy</a:t>
            </a:r>
          </a:p>
          <a:p>
            <a:pPr eaLnBrk="1" hangingPunct="1">
              <a:defRPr/>
            </a:pPr>
            <a:r>
              <a:rPr lang="en-ZA" sz="2800" b="1" kern="0" dirty="0">
                <a:solidFill>
                  <a:srgbClr val="FFFFFF"/>
                </a:solidFill>
              </a:rPr>
              <a:t>	</a:t>
            </a:r>
            <a:r>
              <a:rPr lang="en-ZA" sz="2800" b="1" kern="0" dirty="0" smtClean="0">
                <a:solidFill>
                  <a:srgbClr val="FFFFFF"/>
                </a:solidFill>
              </a:rPr>
              <a:t>		</a:t>
            </a:r>
            <a:r>
              <a:rPr lang="en-ZA" sz="2400" b="1" kern="0" dirty="0" smtClean="0">
                <a:solidFill>
                  <a:srgbClr val="FFFFFF">
                    <a:lumMod val="75000"/>
                  </a:srgbClr>
                </a:solidFill>
              </a:rPr>
              <a:t>Strategic </a:t>
            </a:r>
            <a:r>
              <a:rPr lang="en-ZA" sz="2400" b="1" kern="0" dirty="0">
                <a:solidFill>
                  <a:srgbClr val="FFFFFF">
                    <a:lumMod val="75000"/>
                  </a:srgbClr>
                </a:solidFill>
              </a:rPr>
              <a:t>Goals and Objectives</a:t>
            </a:r>
          </a:p>
          <a:p>
            <a:pPr eaLnBrk="1" hangingPunct="1">
              <a:defRPr/>
            </a:pPr>
            <a:r>
              <a:rPr lang="en-ZA" sz="2800" b="1" kern="0" dirty="0">
                <a:solidFill>
                  <a:srgbClr val="FFFFFF"/>
                </a:solidFill>
              </a:rPr>
              <a:t>                                     </a:t>
            </a:r>
            <a:r>
              <a:rPr lang="en-ZA" sz="2800" b="1" kern="0" dirty="0" smtClean="0">
                <a:solidFill>
                  <a:srgbClr val="FFFFFF"/>
                </a:solidFill>
              </a:rPr>
              <a:t> </a:t>
            </a:r>
            <a:endParaRPr lang="en-ZA" sz="2400" b="1" kern="0" dirty="0">
              <a:solidFill>
                <a:srgbClr val="FFFFFF">
                  <a:lumMod val="75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65172099"/>
              </p:ext>
            </p:extLst>
          </p:nvPr>
        </p:nvGraphicFramePr>
        <p:xfrm>
          <a:off x="163286" y="1078598"/>
          <a:ext cx="12028714" cy="4364124"/>
        </p:xfrm>
        <a:graphic>
          <a:graphicData uri="http://schemas.openxmlformats.org/drawingml/2006/table">
            <a:tbl>
              <a:tblPr firstRow="1" firstCol="1" bandRow="1">
                <a:tableStyleId>{93296810-A885-4BE3-A3E7-6D5BEEA58F35}</a:tableStyleId>
              </a:tblPr>
              <a:tblGrid>
                <a:gridCol w="2110682"/>
                <a:gridCol w="2170426"/>
                <a:gridCol w="2170426"/>
                <a:gridCol w="5577180"/>
              </a:tblGrid>
              <a:tr h="370117">
                <a:tc>
                  <a:txBody>
                    <a:bodyPr/>
                    <a:lstStyle/>
                    <a:p>
                      <a:pPr marL="0" algn="l" defTabSz="914400" rtl="0" eaLnBrk="1" latinLnBrk="0" hangingPunct="1">
                        <a:lnSpc>
                          <a:spcPct val="150000"/>
                        </a:lnSpc>
                        <a:spcAft>
                          <a:spcPts val="1200"/>
                        </a:spcAft>
                      </a:pPr>
                      <a:r>
                        <a:rPr lang="en-US" sz="1100" kern="1200" dirty="0">
                          <a:effectLst/>
                        </a:rPr>
                        <a:t>Strategic goals</a:t>
                      </a:r>
                      <a:endParaRPr lang="en-ZA" sz="1100" kern="1200" dirty="0">
                        <a:effectLst/>
                      </a:endParaRPr>
                    </a:p>
                    <a:p>
                      <a:pPr marL="0" algn="l" defTabSz="914400" rtl="0" eaLnBrk="1" latinLnBrk="0" hangingPunct="1">
                        <a:lnSpc>
                          <a:spcPct val="150000"/>
                        </a:lnSpc>
                        <a:spcAft>
                          <a:spcPts val="1200"/>
                        </a:spcAft>
                      </a:pPr>
                      <a:r>
                        <a:rPr lang="en-US" sz="1100" kern="1200" dirty="0">
                          <a:effectLst/>
                        </a:rPr>
                        <a:t>Short Tittle</a:t>
                      </a:r>
                      <a:endParaRPr lang="en-ZA" sz="1100" b="1" kern="1200" dirty="0">
                        <a:solidFill>
                          <a:schemeClr val="lt1"/>
                        </a:solidFill>
                        <a:effectLst/>
                        <a:latin typeface="+mn-lt"/>
                        <a:ea typeface="+mn-ea"/>
                        <a:cs typeface="+mn-cs"/>
                      </a:endParaRPr>
                    </a:p>
                  </a:txBody>
                  <a:tcPr marL="27919" marR="27919" marT="0" marB="0"/>
                </a:tc>
                <a:tc>
                  <a:txBody>
                    <a:bodyPr/>
                    <a:lstStyle/>
                    <a:p>
                      <a:pPr marL="0" algn="l" defTabSz="914400" rtl="0" eaLnBrk="1" latinLnBrk="0" hangingPunct="1">
                        <a:lnSpc>
                          <a:spcPct val="150000"/>
                        </a:lnSpc>
                        <a:spcAft>
                          <a:spcPts val="1200"/>
                        </a:spcAft>
                      </a:pPr>
                      <a:r>
                        <a:rPr lang="en-US" sz="1100" kern="1200" dirty="0">
                          <a:effectLst/>
                        </a:rPr>
                        <a:t>Strategic goals</a:t>
                      </a:r>
                      <a:endParaRPr lang="en-ZA" sz="1100" kern="1200" dirty="0">
                        <a:effectLst/>
                      </a:endParaRPr>
                    </a:p>
                    <a:p>
                      <a:pPr marL="0" algn="l" defTabSz="914400" rtl="0" eaLnBrk="1" latinLnBrk="0" hangingPunct="1">
                        <a:lnSpc>
                          <a:spcPct val="150000"/>
                        </a:lnSpc>
                        <a:spcAft>
                          <a:spcPts val="1200"/>
                        </a:spcAft>
                      </a:pPr>
                      <a:r>
                        <a:rPr lang="en-US" sz="1100" kern="1200" dirty="0">
                          <a:effectLst/>
                        </a:rPr>
                        <a:t>Long Tittle</a:t>
                      </a:r>
                      <a:endParaRPr lang="en-ZA" sz="1100" b="1" kern="1200" dirty="0">
                        <a:solidFill>
                          <a:schemeClr val="lt1"/>
                        </a:solidFill>
                        <a:effectLst/>
                        <a:latin typeface="+mn-lt"/>
                        <a:ea typeface="+mn-ea"/>
                        <a:cs typeface="+mn-cs"/>
                      </a:endParaRPr>
                    </a:p>
                  </a:txBody>
                  <a:tcPr marL="27919" marR="27919" marT="0" marB="0"/>
                </a:tc>
                <a:tc>
                  <a:txBody>
                    <a:bodyPr/>
                    <a:lstStyle/>
                    <a:p>
                      <a:pPr marL="0" algn="l" defTabSz="914400" rtl="0" eaLnBrk="1" latinLnBrk="0" hangingPunct="1">
                        <a:lnSpc>
                          <a:spcPct val="150000"/>
                        </a:lnSpc>
                        <a:spcAft>
                          <a:spcPts val="1200"/>
                        </a:spcAft>
                      </a:pPr>
                      <a:r>
                        <a:rPr lang="en-ZA" sz="1100" kern="1200" dirty="0" smtClean="0">
                          <a:effectLst/>
                        </a:rPr>
                        <a:t>Strategic Objectives</a:t>
                      </a:r>
                      <a:endParaRPr lang="en-ZA" sz="1100" b="1" kern="1200" dirty="0">
                        <a:solidFill>
                          <a:schemeClr val="lt1"/>
                        </a:solidFill>
                        <a:effectLst/>
                        <a:latin typeface="+mn-lt"/>
                        <a:ea typeface="+mn-ea"/>
                        <a:cs typeface="+mn-cs"/>
                      </a:endParaRPr>
                    </a:p>
                  </a:txBody>
                  <a:tcPr marL="27919" marR="27919" marT="0" marB="0"/>
                </a:tc>
                <a:tc>
                  <a:txBody>
                    <a:bodyPr/>
                    <a:lstStyle/>
                    <a:p>
                      <a:pPr marL="0" algn="l" defTabSz="914400" rtl="0" eaLnBrk="1" latinLnBrk="0" hangingPunct="1">
                        <a:lnSpc>
                          <a:spcPct val="150000"/>
                        </a:lnSpc>
                        <a:spcAft>
                          <a:spcPts val="1200"/>
                        </a:spcAft>
                      </a:pPr>
                      <a:r>
                        <a:rPr lang="en-US" sz="1100" kern="1200" dirty="0">
                          <a:effectLst/>
                        </a:rPr>
                        <a:t>Goal Statement</a:t>
                      </a:r>
                      <a:endParaRPr lang="en-ZA" sz="1100" b="1" kern="1200" dirty="0">
                        <a:solidFill>
                          <a:schemeClr val="lt1"/>
                        </a:solidFill>
                        <a:effectLst/>
                        <a:latin typeface="+mn-lt"/>
                        <a:ea typeface="+mn-ea"/>
                        <a:cs typeface="+mn-cs"/>
                      </a:endParaRPr>
                    </a:p>
                  </a:txBody>
                  <a:tcPr marL="27919" marR="27919" marT="0" marB="0"/>
                </a:tc>
              </a:tr>
              <a:tr h="904046">
                <a:tc>
                  <a:txBody>
                    <a:bodyPr/>
                    <a:lstStyle/>
                    <a:p>
                      <a:pPr marL="0" algn="l" defTabSz="914400" rtl="0" eaLnBrk="1" latinLnBrk="0" hangingPunct="1">
                        <a:lnSpc>
                          <a:spcPct val="150000"/>
                        </a:lnSpc>
                        <a:spcAft>
                          <a:spcPts val="1200"/>
                        </a:spcAft>
                      </a:pPr>
                      <a:r>
                        <a:rPr lang="en-US" sz="1100" kern="1200" dirty="0">
                          <a:effectLst/>
                        </a:rPr>
                        <a:t>Strategic Goal 3: </a:t>
                      </a:r>
                      <a:endParaRPr lang="en-ZA" sz="1100" kern="1200" dirty="0">
                        <a:effectLst/>
                      </a:endParaRPr>
                    </a:p>
                    <a:p>
                      <a:pPr marL="0" algn="l" defTabSz="914400" rtl="0" eaLnBrk="1" latinLnBrk="0" hangingPunct="1">
                        <a:lnSpc>
                          <a:spcPct val="150000"/>
                        </a:lnSpc>
                        <a:spcAft>
                          <a:spcPts val="1200"/>
                        </a:spcAft>
                      </a:pPr>
                      <a:r>
                        <a:rPr lang="en-US" sz="1100" kern="1200" dirty="0">
                          <a:effectLst/>
                        </a:rPr>
                        <a:t>Engaged stakeholders</a:t>
                      </a:r>
                      <a:endParaRPr lang="en-ZA" sz="1100" b="1" kern="1200" dirty="0">
                        <a:solidFill>
                          <a:schemeClr val="lt1"/>
                        </a:solidFill>
                        <a:effectLst/>
                        <a:latin typeface="+mn-lt"/>
                        <a:ea typeface="+mn-ea"/>
                        <a:cs typeface="+mn-cs"/>
                      </a:endParaRPr>
                    </a:p>
                  </a:txBody>
                  <a:tcPr marL="27919" marR="27919" marT="0" marB="0"/>
                </a:tc>
                <a:tc>
                  <a:txBody>
                    <a:bodyPr/>
                    <a:lstStyle/>
                    <a:p>
                      <a:pPr marL="0" algn="l" defTabSz="914400" rtl="0" eaLnBrk="1" latinLnBrk="0" hangingPunct="1">
                        <a:lnSpc>
                          <a:spcPct val="115000"/>
                        </a:lnSpc>
                        <a:spcAft>
                          <a:spcPts val="0"/>
                        </a:spcAft>
                      </a:pPr>
                      <a:r>
                        <a:rPr lang="en-US" sz="1200" kern="1200" dirty="0">
                          <a:effectLst/>
                        </a:rPr>
                        <a:t>Strategic relationships leveraged and Stakeholders engaged</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c>
                  <a:txBody>
                    <a:bodyPr/>
                    <a:lstStyle/>
                    <a:p>
                      <a:pPr marL="0" algn="l" defTabSz="914400" rtl="0" eaLnBrk="1" latinLnBrk="0" hangingPunct="1">
                        <a:lnSpc>
                          <a:spcPct val="115000"/>
                        </a:lnSpc>
                        <a:spcAft>
                          <a:spcPts val="0"/>
                        </a:spcAft>
                      </a:pPr>
                      <a:r>
                        <a:rPr lang="en-US" sz="1200" kern="1200" dirty="0" smtClean="0">
                          <a:effectLst/>
                        </a:rPr>
                        <a:t>3.1  Position SAWS as a relevant Meteorological Institution</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effectLst/>
                        </a:rPr>
                        <a:t>3.2  Manage and leverage strategic relationships</a:t>
                      </a:r>
                      <a:endParaRPr lang="en-ZA" sz="1200" kern="1200" dirty="0" smtClean="0">
                        <a:effectLst/>
                      </a:endParaRPr>
                    </a:p>
                    <a:p>
                      <a:pPr marL="0" algn="l" defTabSz="914400" rtl="0" eaLnBrk="1" latinLnBrk="0" hangingPunct="1">
                        <a:lnSpc>
                          <a:spcPct val="115000"/>
                        </a:lnSpc>
                        <a:spcAft>
                          <a:spcPts val="0"/>
                        </a:spcAft>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tc>
                <a:tc>
                  <a:txBody>
                    <a:bodyPr/>
                    <a:lstStyle/>
                    <a:p>
                      <a:pPr marL="0" algn="l" defTabSz="914400" rtl="0" eaLnBrk="1" latinLnBrk="0" hangingPunct="1">
                        <a:lnSpc>
                          <a:spcPct val="115000"/>
                        </a:lnSpc>
                        <a:spcAft>
                          <a:spcPts val="0"/>
                        </a:spcAft>
                      </a:pPr>
                      <a:r>
                        <a:rPr lang="en-US" sz="1200" kern="1200" dirty="0">
                          <a:effectLst/>
                        </a:rPr>
                        <a:t>SAWS functions in a complex scientific and service environment where it is essential to maintain and manage stakeholder relationships to the benefit of both parties. </a:t>
                      </a:r>
                      <a:r>
                        <a:rPr lang="en-US" sz="1200" kern="1200" dirty="0" smtClean="0">
                          <a:effectLst/>
                        </a:rPr>
                        <a:t>Through </a:t>
                      </a:r>
                      <a:r>
                        <a:rPr lang="en-US" sz="1200" kern="1200" dirty="0">
                          <a:effectLst/>
                        </a:rPr>
                        <a:t>the activities supporting this goal SAWS is committed to effectively partner, collaborate, manage and leverage its key stakeholder relations to deliver on SAWS' mandate and objectives and to ensure its sustainability</a:t>
                      </a:r>
                      <a:r>
                        <a:rPr lang="en-US" sz="1200" kern="1200" dirty="0" smtClean="0">
                          <a:effectLst/>
                        </a:rPr>
                        <a:t>.</a:t>
                      </a:r>
                    </a:p>
                    <a:p>
                      <a:pPr marL="0" algn="l" defTabSz="914400" rtl="0" eaLnBrk="1" latinLnBrk="0" hangingPunct="1">
                        <a:lnSpc>
                          <a:spcPct val="115000"/>
                        </a:lnSpc>
                        <a:spcAft>
                          <a:spcPts val="0"/>
                        </a:spcAft>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r>
              <a:tr h="678035">
                <a:tc>
                  <a:txBody>
                    <a:bodyPr/>
                    <a:lstStyle/>
                    <a:p>
                      <a:pPr marL="0" algn="l" defTabSz="914400" rtl="0" eaLnBrk="1" latinLnBrk="0" hangingPunct="1">
                        <a:lnSpc>
                          <a:spcPct val="150000"/>
                        </a:lnSpc>
                        <a:spcAft>
                          <a:spcPts val="1200"/>
                        </a:spcAft>
                      </a:pPr>
                      <a:r>
                        <a:rPr lang="en-US" sz="1100" kern="1200" dirty="0">
                          <a:effectLst/>
                        </a:rPr>
                        <a:t>Strategic Goal 4:</a:t>
                      </a:r>
                      <a:endParaRPr lang="en-ZA" sz="1100" kern="1200" dirty="0">
                        <a:effectLst/>
                      </a:endParaRPr>
                    </a:p>
                    <a:p>
                      <a:pPr marL="0" algn="l" defTabSz="914400" rtl="0" eaLnBrk="1" latinLnBrk="0" hangingPunct="1">
                        <a:lnSpc>
                          <a:spcPct val="150000"/>
                        </a:lnSpc>
                        <a:spcAft>
                          <a:spcPts val="1200"/>
                        </a:spcAft>
                      </a:pPr>
                      <a:r>
                        <a:rPr lang="en-US" sz="1100" kern="1200" dirty="0">
                          <a:effectLst/>
                        </a:rPr>
                        <a:t>Research, knowledge and intelligence creation</a:t>
                      </a:r>
                      <a:endParaRPr lang="en-ZA" sz="1100" b="1" kern="1200" dirty="0">
                        <a:solidFill>
                          <a:schemeClr val="lt1"/>
                        </a:solidFill>
                        <a:effectLst/>
                        <a:latin typeface="+mn-lt"/>
                        <a:ea typeface="+mn-ea"/>
                        <a:cs typeface="+mn-cs"/>
                      </a:endParaRPr>
                    </a:p>
                  </a:txBody>
                  <a:tcPr marL="27919" marR="27919" marT="0" marB="0"/>
                </a:tc>
                <a:tc>
                  <a:txBody>
                    <a:bodyPr/>
                    <a:lstStyle/>
                    <a:p>
                      <a:pPr marL="0" algn="l" defTabSz="914400" rtl="0" eaLnBrk="1" latinLnBrk="0" hangingPunct="1">
                        <a:lnSpc>
                          <a:spcPct val="115000"/>
                        </a:lnSpc>
                        <a:spcAft>
                          <a:spcPts val="0"/>
                        </a:spcAft>
                      </a:pPr>
                      <a:r>
                        <a:rPr lang="en-US" sz="1200" kern="1200" dirty="0">
                          <a:effectLst/>
                        </a:rPr>
                        <a:t>Research, knowledge and Intelligence created in support of a weather-smart nation</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c>
                  <a:txBody>
                    <a:bodyPr/>
                    <a:lstStyle/>
                    <a:p>
                      <a:pPr marL="0" algn="l" defTabSz="914400" rtl="0" eaLnBrk="1" latinLnBrk="0" hangingPunct="1">
                        <a:lnSpc>
                          <a:spcPct val="115000"/>
                        </a:lnSpc>
                        <a:spcAft>
                          <a:spcPts val="0"/>
                        </a:spcAft>
                      </a:pPr>
                      <a:r>
                        <a:rPr lang="en-ZA" sz="1200" kern="1200" dirty="0" smtClean="0">
                          <a:effectLst/>
                        </a:rPr>
                        <a:t>4.1 Grow weather and climate knowledge base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tc>
                <a:tc>
                  <a:txBody>
                    <a:bodyPr/>
                    <a:lstStyle/>
                    <a:p>
                      <a:pPr marL="0" algn="l" defTabSz="914400" rtl="0" eaLnBrk="1" latinLnBrk="0" hangingPunct="1">
                        <a:lnSpc>
                          <a:spcPct val="115000"/>
                        </a:lnSpc>
                        <a:spcAft>
                          <a:spcPts val="0"/>
                        </a:spcAft>
                      </a:pPr>
                      <a:r>
                        <a:rPr lang="en-US" sz="1200" kern="1200" dirty="0">
                          <a:effectLst/>
                        </a:rPr>
                        <a:t>SAWS is mandated to innovate and provide products and services that are designed to solve real life weather related challenges. This requires ongoing research to maintain its technological edge in meteorology and related disciplines.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r>
              <a:tr h="1311552">
                <a:tc>
                  <a:txBody>
                    <a:bodyPr/>
                    <a:lstStyle/>
                    <a:p>
                      <a:pPr marL="0" algn="l" defTabSz="914400" rtl="0" eaLnBrk="1" latinLnBrk="0" hangingPunct="1">
                        <a:lnSpc>
                          <a:spcPct val="150000"/>
                        </a:lnSpc>
                        <a:spcAft>
                          <a:spcPts val="1200"/>
                        </a:spcAft>
                      </a:pPr>
                      <a:r>
                        <a:rPr lang="en-US" sz="1100" kern="1200" dirty="0">
                          <a:effectLst/>
                        </a:rPr>
                        <a:t>Strategic Goal 5:</a:t>
                      </a:r>
                      <a:endParaRPr lang="en-ZA" sz="1100" kern="1200" dirty="0">
                        <a:effectLst/>
                      </a:endParaRPr>
                    </a:p>
                    <a:p>
                      <a:pPr marL="0" algn="l" defTabSz="914400" rtl="0" eaLnBrk="1" latinLnBrk="0" hangingPunct="1">
                        <a:lnSpc>
                          <a:spcPct val="150000"/>
                        </a:lnSpc>
                        <a:spcAft>
                          <a:spcPts val="1200"/>
                        </a:spcAft>
                      </a:pPr>
                      <a:r>
                        <a:rPr lang="en-US" sz="1100" kern="1200" dirty="0">
                          <a:effectLst/>
                        </a:rPr>
                        <a:t>Growth and sustainability</a:t>
                      </a:r>
                      <a:endParaRPr lang="en-ZA" sz="1100" b="1" kern="1200" dirty="0">
                        <a:solidFill>
                          <a:schemeClr val="lt1"/>
                        </a:solidFill>
                        <a:effectLst/>
                        <a:latin typeface="+mn-lt"/>
                        <a:ea typeface="+mn-ea"/>
                        <a:cs typeface="+mn-cs"/>
                      </a:endParaRPr>
                    </a:p>
                  </a:txBody>
                  <a:tcPr marL="27919" marR="27919" marT="0" marB="0"/>
                </a:tc>
                <a:tc>
                  <a:txBody>
                    <a:bodyPr/>
                    <a:lstStyle/>
                    <a:p>
                      <a:pPr marL="0" algn="l" defTabSz="914400" rtl="0" eaLnBrk="1" latinLnBrk="0" hangingPunct="1">
                        <a:lnSpc>
                          <a:spcPct val="115000"/>
                        </a:lnSpc>
                        <a:spcAft>
                          <a:spcPts val="0"/>
                        </a:spcAft>
                      </a:pPr>
                      <a:r>
                        <a:rPr lang="en-US" sz="1200" kern="1200" dirty="0">
                          <a:effectLst/>
                        </a:rPr>
                        <a:t>Revenue growth and organisational sustainability achieved</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c>
                  <a:txBody>
                    <a:bodyPr/>
                    <a:lstStyle/>
                    <a:p>
                      <a:pPr marL="0" algn="l" defTabSz="914400" rtl="0" eaLnBrk="1" latinLnBrk="0" hangingPunct="1">
                        <a:lnSpc>
                          <a:spcPct val="115000"/>
                        </a:lnSpc>
                        <a:spcAft>
                          <a:spcPts val="0"/>
                        </a:spcAft>
                      </a:pPr>
                      <a:r>
                        <a:rPr lang="en-ZA" sz="1200" kern="1200" dirty="0" smtClean="0">
                          <a:effectLst/>
                        </a:rPr>
                        <a:t>5.1  Grow Revenue Streams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c>
                  <a:txBody>
                    <a:bodyPr/>
                    <a:lstStyle/>
                    <a:p>
                      <a:pPr marL="0" algn="l" defTabSz="914400" rtl="0" eaLnBrk="1" latinLnBrk="0" hangingPunct="1">
                        <a:lnSpc>
                          <a:spcPct val="115000"/>
                        </a:lnSpc>
                        <a:spcAft>
                          <a:spcPts val="0"/>
                        </a:spcAft>
                      </a:pPr>
                      <a:r>
                        <a:rPr lang="en-US" sz="1200" kern="1200" dirty="0">
                          <a:effectLst/>
                        </a:rPr>
                        <a:t>SAWS is an essential element of South African public life, contributing to both the country's economic activities and safety of life. </a:t>
                      </a:r>
                      <a:r>
                        <a:rPr lang="en-US" sz="1200" kern="1200" dirty="0" smtClean="0">
                          <a:effectLst/>
                        </a:rPr>
                        <a:t>In </a:t>
                      </a:r>
                      <a:r>
                        <a:rPr lang="en-US" sz="1200" kern="1200" dirty="0">
                          <a:effectLst/>
                        </a:rPr>
                        <a:t>order to grow while also ensuring that it remains sustainable, SAWS must establish sustained and high value sources of revenue to fund its operations.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27919" marR="27919" marT="0" marB="0"/>
                </a:tc>
              </a:tr>
              <a:tr h="226012">
                <a:tc gridSpan="4">
                  <a:txBody>
                    <a:bodyPr/>
                    <a:lstStyle/>
                    <a:p>
                      <a:pPr algn="just">
                        <a:lnSpc>
                          <a:spcPct val="150000"/>
                        </a:lnSpc>
                        <a:spcAft>
                          <a:spcPts val="1200"/>
                        </a:spcAft>
                      </a:pPr>
                      <a:r>
                        <a:rPr lang="en-US" sz="1000" dirty="0">
                          <a:effectLst/>
                        </a:rPr>
                        <a:t>Note: These strategic goals are long-term and targets for the next 5 years are as indicated in the strategic plan and APP and as set out in the strategic objectives with their related objectives.</a:t>
                      </a:r>
                      <a:endParaRPr lang="en-ZA" sz="1000" b="1" dirty="0">
                        <a:solidFill>
                          <a:schemeClr val="tx1"/>
                        </a:solidFill>
                        <a:effectLst/>
                        <a:latin typeface="Calibri Light" panose="020F0302020204030204" pitchFamily="34" charset="0"/>
                        <a:ea typeface="MS Gothic" panose="020B0609070205080204" pitchFamily="49" charset="-128"/>
                        <a:cs typeface="Times New Roman" panose="02020603050405020304" pitchFamily="18" charset="0"/>
                      </a:endParaRPr>
                    </a:p>
                  </a:txBody>
                  <a:tcPr marL="27919" marR="27919" marT="0" marB="0"/>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spTree>
    <p:extLst>
      <p:ext uri="{BB962C8B-B14F-4D97-AF65-F5344CB8AC3E}">
        <p14:creationId xmlns:p14="http://schemas.microsoft.com/office/powerpoint/2010/main" xmlns="" val="1880153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3988329279"/>
              </p:ext>
            </p:extLst>
          </p:nvPr>
        </p:nvGraphicFramePr>
        <p:xfrm>
          <a:off x="0" y="448690"/>
          <a:ext cx="12192000" cy="2103120"/>
        </p:xfrm>
        <a:graphic>
          <a:graphicData uri="http://schemas.openxmlformats.org/drawingml/2006/table">
            <a:tbl>
              <a:tblPr firstRow="1" firstCol="1" bandRow="1"/>
              <a:tblGrid>
                <a:gridCol w="3035431"/>
                <a:gridCol w="1950226"/>
                <a:gridCol w="2732314"/>
                <a:gridCol w="4474029"/>
              </a:tblGrid>
              <a:tr h="140208">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1.1 :  </a:t>
                      </a:r>
                      <a:r>
                        <a:rPr lang="en-US" sz="1200" b="1"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Develop </a:t>
                      </a:r>
                      <a:r>
                        <a:rPr lang="en-US" sz="1200" b="1"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and  provide meteorological and related  products and services for targeted communities nationally</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0099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25323">
                <a:tc>
                  <a:txBody>
                    <a:bodyPr/>
                    <a:lstStyle/>
                    <a:p>
                      <a:pPr>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 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Quarterly Targets</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443060">
                <a:tc rowSpan="4">
                  <a:txBody>
                    <a:bodyPr/>
                    <a:lstStyle/>
                    <a:p>
                      <a:pPr>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completion of the ‘As is’ community weather- smart  Needs Analysis Report across all targeted communities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for  the development of products and services  to improve  weather resilience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lumMod val="95000"/>
                      </a:schemeClr>
                    </a:solidFill>
                  </a:tcPr>
                </a:tc>
                <a:tc rowSpan="4">
                  <a:txBody>
                    <a:bodyPr/>
                    <a:lstStyle/>
                    <a:p>
                      <a:pPr algn="ctr">
                        <a:lnSpc>
                          <a:spcPct val="115000"/>
                        </a:lnSpc>
                        <a:spcAft>
                          <a:spcPts val="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N/A </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 New</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lumMod val="95000"/>
                      </a:schemeClr>
                    </a:solidFill>
                  </a:tcPr>
                </a:tc>
                <a:tc rowSpan="4">
                  <a:txBody>
                    <a:bodyPr/>
                    <a:lstStyle/>
                    <a:p>
                      <a:pPr>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100% completion of ‘As is’ and community weather smart Needs Analysis Report across all targeted communities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for  the development of  products and services  to improve the weather resilience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Q1: Develop Terms of Reference and implementation plan for the community weather-smart needs survey</a:t>
                      </a: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solidFill>
                  </a:tcPr>
                </a:tc>
              </a:tr>
              <a:tr h="26395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Q2: Conduct community weather-smart needs survey</a:t>
                      </a: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solidFill>
                  </a:tcPr>
                </a:tc>
              </a:tr>
              <a:tr h="23321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Q3:Conduct community weather-smart  needs survey</a:t>
                      </a: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solidFill>
                  </a:tcPr>
                </a:tc>
              </a:tr>
              <a:tr h="37461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Q4:Compile ‘As is’ and Community weather-smart  Needs Analysis Report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401" marR="64401"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solidFill>
                  </a:tcPr>
                </a:tc>
              </a:tr>
            </a:tbl>
          </a:graphicData>
        </a:graphic>
      </p:graphicFrame>
      <p:sp>
        <p:nvSpPr>
          <p:cNvPr id="8" name="Title 1"/>
          <p:cNvSpPr txBox="1">
            <a:spLocks noGrp="1"/>
          </p:cNvSpPr>
          <p:nvPr>
            <p:ph type="title"/>
          </p:nvPr>
        </p:nvSpPr>
        <p:spPr bwMode="auto">
          <a:xfrm>
            <a:off x="2073275" y="1"/>
            <a:ext cx="10118725" cy="457200"/>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endParaRPr lang="en-ZA" sz="2800" b="1" kern="0" dirty="0" smtClean="0">
              <a:solidFill>
                <a:srgbClr val="FFFFFF"/>
              </a:solidFill>
            </a:endParaRPr>
          </a:p>
          <a:p>
            <a:pPr eaLnBrk="1" hangingPunct="1">
              <a:defRPr/>
            </a:pPr>
            <a:r>
              <a:rPr lang="en-ZA" sz="2400" b="1" kern="0" dirty="0" smtClean="0">
                <a:solidFill>
                  <a:srgbClr val="FFFFFF">
                    <a:lumMod val="75000"/>
                  </a:srgbClr>
                </a:solidFill>
              </a:rPr>
              <a:t>Strategic Goal 1:Provision of Products &amp; Service</a:t>
            </a:r>
            <a:endParaRPr lang="en-ZA" sz="2400" b="1" kern="0" dirty="0">
              <a:solidFill>
                <a:srgbClr val="FFFFFF">
                  <a:lumMod val="75000"/>
                </a:srgbClr>
              </a:solidFill>
            </a:endParaRPr>
          </a:p>
          <a:p>
            <a:pPr eaLnBrk="1" hangingPunct="1">
              <a:defRPr/>
            </a:pPr>
            <a:r>
              <a:rPr lang="en-ZA" sz="2800" b="1" kern="0" dirty="0">
                <a:solidFill>
                  <a:srgbClr val="FFFFFF"/>
                </a:solidFill>
              </a:rPr>
              <a:t>                                     </a:t>
            </a:r>
            <a:r>
              <a:rPr lang="en-ZA" sz="2800" b="1" kern="0" dirty="0" smtClean="0">
                <a:solidFill>
                  <a:srgbClr val="FFFFFF"/>
                </a:solidFill>
              </a:rPr>
              <a:t> </a:t>
            </a:r>
            <a:endParaRPr lang="en-ZA" sz="2400" b="1" kern="0" dirty="0">
              <a:solidFill>
                <a:srgbClr val="FFFFFF">
                  <a:lumMod val="75000"/>
                </a:srgbClr>
              </a:solidFill>
            </a:endParaRPr>
          </a:p>
        </p:txBody>
      </p:sp>
      <p:sp>
        <p:nvSpPr>
          <p:cNvPr id="11" name="Slide Number Placeholder 10"/>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15</a:t>
            </a:fld>
            <a:endParaRPr lang="en-US"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4218580820"/>
              </p:ext>
            </p:extLst>
          </p:nvPr>
        </p:nvGraphicFramePr>
        <p:xfrm>
          <a:off x="0" y="2514853"/>
          <a:ext cx="12192001" cy="2891513"/>
        </p:xfrm>
        <a:graphic>
          <a:graphicData uri="http://schemas.openxmlformats.org/drawingml/2006/table">
            <a:tbl>
              <a:tblPr firstRow="1" firstCol="1" bandRow="1"/>
              <a:tblGrid>
                <a:gridCol w="3048000"/>
                <a:gridCol w="1917701"/>
                <a:gridCol w="2743200"/>
                <a:gridCol w="4483100"/>
              </a:tblGrid>
              <a:tr h="193480">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Strategic Objective 1.1 Develop and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provide meteorological and related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products and services for targeted communities nationally</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22121">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71610">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Number of community segmented products and/or services provided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(cumulative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4 products and services developed</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1 new (not previously  provided)   product or service for a community segment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a:r>
                      <a:br>
                        <a:rPr lang="en-US" sz="1200" dirty="0">
                          <a:effectLst/>
                          <a:latin typeface="Calibri" panose="020F0502020204030204" pitchFamily="34" charset="0"/>
                          <a:ea typeface="MS Mincho" panose="02020609040205080304" pitchFamily="49" charset="-128"/>
                          <a:cs typeface="Verdana" panose="020B0604030504040204" pitchFamily="34" charset="0"/>
                        </a:rPr>
                      </a:br>
                      <a:r>
                        <a:rPr lang="en-US" sz="1200" dirty="0">
                          <a:effectLst/>
                          <a:latin typeface="Calibri" panose="020F0502020204030204" pitchFamily="34" charset="0"/>
                          <a:ea typeface="MS Mincho" panose="02020609040205080304" pitchFamily="49" charset="-128"/>
                          <a:cs typeface="Verdana" panose="020B0604030504040204" pitchFamily="34" charset="0"/>
                        </a:rPr>
                        <a:t>Maintain the provision of 4 existing community segmented products and/or services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Q1:</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Maintain the delivery of 4 existing products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r>
              <a:tr h="72709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Q2:</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Maintain the provision of 4  existing products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Develop marketing plan for additional new products: SWWS, seasonal climate forecast, public weather forecasts, historic weather reports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r>
              <a:tr h="58637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Q3:</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Launch 1 new (not previously  provided or developed)  product or service for a community segment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Maintain the provision of existing  products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r>
              <a:tr h="51510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Provision  of 1 new community segmented product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Maintain the provision of 4 existing products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483801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xfrm>
            <a:off x="3167407" y="1"/>
            <a:ext cx="9043446" cy="622299"/>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1:Provision </a:t>
            </a:r>
            <a:r>
              <a:rPr lang="en-ZA" sz="2400" b="1" dirty="0">
                <a:solidFill>
                  <a:srgbClr val="FFFFFF">
                    <a:lumMod val="75000"/>
                  </a:srgbClr>
                </a:solidFill>
              </a:rPr>
              <a:t>of Products &amp; Service</a:t>
            </a:r>
            <a:r>
              <a:rPr lang="en-ZA" sz="2800" b="1" kern="0" dirty="0" smtClean="0">
                <a:solidFill>
                  <a:srgbClr val="FFFFFF"/>
                </a:solidFill>
              </a:rPr>
              <a:t>                                      </a:t>
            </a:r>
            <a:endParaRPr lang="en-ZA" sz="2400" b="1" kern="0" dirty="0">
              <a:solidFill>
                <a:srgbClr val="FFFFFF">
                  <a:lumMod val="75000"/>
                </a:srgbClr>
              </a:solidFill>
            </a:endParaRPr>
          </a:p>
        </p:txBody>
      </p:sp>
      <p:sp>
        <p:nvSpPr>
          <p:cNvPr id="9" name="Slide Number Placeholder 8"/>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16</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247026926"/>
              </p:ext>
            </p:extLst>
          </p:nvPr>
        </p:nvGraphicFramePr>
        <p:xfrm>
          <a:off x="0" y="734338"/>
          <a:ext cx="12168554" cy="2849277"/>
        </p:xfrm>
        <a:graphic>
          <a:graphicData uri="http://schemas.openxmlformats.org/drawingml/2006/table">
            <a:tbl>
              <a:tblPr firstRow="1" firstCol="1" bandRow="1"/>
              <a:tblGrid>
                <a:gridCol w="2906805"/>
                <a:gridCol w="2013371"/>
                <a:gridCol w="2718050"/>
                <a:gridCol w="4530328"/>
              </a:tblGrid>
              <a:tr h="264235">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Strategic Objective 1.1 Develop and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provide meteorological and related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products and services for targeted communities nationally</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22121">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71610">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Number of community segmented products and/or services provided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(cumulative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4 products and services developed</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1 new (not previously  provided)   product or service for a community segment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a:r>
                      <a:br>
                        <a:rPr lang="en-US" sz="1200" dirty="0">
                          <a:effectLst/>
                          <a:latin typeface="Calibri" panose="020F0502020204030204" pitchFamily="34" charset="0"/>
                          <a:ea typeface="MS Mincho" panose="02020609040205080304" pitchFamily="49" charset="-128"/>
                          <a:cs typeface="Verdana" panose="020B0604030504040204" pitchFamily="34" charset="0"/>
                        </a:rPr>
                      </a:br>
                      <a:r>
                        <a:rPr lang="en-US" sz="1200" dirty="0">
                          <a:effectLst/>
                          <a:latin typeface="Calibri" panose="020F0502020204030204" pitchFamily="34" charset="0"/>
                          <a:ea typeface="MS Mincho" panose="02020609040205080304" pitchFamily="49" charset="-128"/>
                          <a:cs typeface="Verdana" panose="020B0604030504040204" pitchFamily="34" charset="0"/>
                        </a:rPr>
                        <a:t>Maintain the provision of 4 existing community segmented products and/or services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Q1: Maintain the delivery of 4 existing products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62312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Q2:Maintain the provision of 4  existing products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Develop marketing plan for additional new products: SWWS, seasonal climate forecast, public weather forecasts, historic weather reports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58637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 Launch 1 new (not previously  provided or developed)  product or service for a community segment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Maintain the provision of existing  products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36319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Q4:Provision  of 1 new community segmented product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Maintain the provision of 4 existing products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7" marR="571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760500128"/>
              </p:ext>
            </p:extLst>
          </p:nvPr>
        </p:nvGraphicFramePr>
        <p:xfrm>
          <a:off x="-3" y="3538844"/>
          <a:ext cx="12192003" cy="1722006"/>
        </p:xfrm>
        <a:graphic>
          <a:graphicData uri="http://schemas.openxmlformats.org/drawingml/2006/table">
            <a:tbl>
              <a:tblPr firstRow="1" firstCol="1" bandRow="1"/>
              <a:tblGrid>
                <a:gridCol w="2888473"/>
                <a:gridCol w="2004646"/>
                <a:gridCol w="2731477"/>
                <a:gridCol w="4567407"/>
              </a:tblGrid>
              <a:tr h="281354">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b="1" dirty="0" smtClean="0">
                          <a:effectLst/>
                          <a:latin typeface="Calibri" panose="020F0502020204030204" pitchFamily="34" charset="0"/>
                          <a:ea typeface="MS Mincho" panose="02020609040205080304" pitchFamily="49" charset="-128"/>
                          <a:cs typeface="Verdana" panose="020B0604030504040204" pitchFamily="34"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1.2</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 </a:t>
                      </a:r>
                      <a:r>
                        <a:rPr lang="en-US" sz="1200" b="1" dirty="0" smtClean="0">
                          <a:effectLst/>
                          <a:latin typeface="Calibri" panose="020F0502020204030204" pitchFamily="34" charset="0"/>
                          <a:ea typeface="MS Mincho" panose="02020609040205080304" pitchFamily="49" charset="-128"/>
                          <a:cs typeface="Verdana" panose="020B0604030504040204" pitchFamily="34" charset="0"/>
                        </a:rPr>
                        <a:t>Develop and market meteorological and related products and services for specific economic sectors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0099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54524">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Target 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84737">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Number of sector specific products provided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(cumulative)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3 sector specific products provided into the market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No target set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4509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Q2:Agricultural sector specific product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1681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Q3:Energy sector specific product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7337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Q4:Water sector specific product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22903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xfrm>
            <a:off x="2724346" y="1"/>
            <a:ext cx="9467654" cy="433632"/>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1:Provision </a:t>
            </a:r>
            <a:r>
              <a:rPr lang="en-ZA" sz="2400" b="1" dirty="0">
                <a:solidFill>
                  <a:srgbClr val="FFFFFF">
                    <a:lumMod val="75000"/>
                  </a:srgbClr>
                </a:solidFill>
              </a:rPr>
              <a:t>of Products &amp; Service</a:t>
            </a:r>
            <a:r>
              <a:rPr lang="en-ZA" sz="2800" b="1" kern="0" dirty="0" smtClean="0">
                <a:solidFill>
                  <a:srgbClr val="FFFFFF"/>
                </a:solidFill>
              </a:rPr>
              <a:t>                                      </a:t>
            </a:r>
            <a:endParaRPr lang="en-ZA" sz="2400" b="1" kern="0" dirty="0">
              <a:solidFill>
                <a:srgbClr val="FFFFFF">
                  <a:lumMod val="75000"/>
                </a:srgbClr>
              </a:solidFill>
            </a:endParaRPr>
          </a:p>
        </p:txBody>
      </p:sp>
      <p:sp>
        <p:nvSpPr>
          <p:cNvPr id="9" name="Slide Number Placeholder 8"/>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17</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732307566"/>
              </p:ext>
            </p:extLst>
          </p:nvPr>
        </p:nvGraphicFramePr>
        <p:xfrm>
          <a:off x="0" y="433633"/>
          <a:ext cx="12191996" cy="2376205"/>
        </p:xfrm>
        <a:graphic>
          <a:graphicData uri="http://schemas.openxmlformats.org/drawingml/2006/table">
            <a:tbl>
              <a:tblPr firstRow="1" firstCol="1" bandRow="1"/>
              <a:tblGrid>
                <a:gridCol w="2837464"/>
                <a:gridCol w="2865748"/>
                <a:gridCol w="2752627"/>
                <a:gridCol w="3736157"/>
              </a:tblGrid>
              <a:tr h="222738">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1. 2</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Develop and market meteorological and related products and services for specific economic sectors</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27375">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447493">
                <a:tc rowSpan="4">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completion of  5- year marketing  plans</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for sector specific products on weather and climate in targeted sectors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N/A</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New</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100% completion of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5- year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marketing  plan for sector specific products on weather and climate for the agricultural  sector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25% completion of  sector specific 5- year   marketing plan for the agricultural  sector as per the implementation plan</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40786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40% completion of sector specific 5- year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marketing plan for the agricultural sector</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4539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Q3:60% completion of sector specific 5- year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marketing plan for the agricultural sector</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40282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80% completion of sector specific 5- year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marketing plan for the agricultural sector</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4190206677"/>
              </p:ext>
            </p:extLst>
          </p:nvPr>
        </p:nvGraphicFramePr>
        <p:xfrm>
          <a:off x="-4" y="2772881"/>
          <a:ext cx="12191996" cy="2401737"/>
        </p:xfrm>
        <a:graphic>
          <a:graphicData uri="http://schemas.openxmlformats.org/drawingml/2006/table">
            <a:tbl>
              <a:tblPr firstRow="1" firstCol="1" bandRow="1"/>
              <a:tblGrid>
                <a:gridCol w="2837464"/>
                <a:gridCol w="2865748"/>
                <a:gridCol w="2752627"/>
                <a:gridCol w="3736157"/>
              </a:tblGrid>
              <a:tr h="222738">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1. 2</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Develop and market meteorological and related products and services for specific economic sectors</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52907">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447493">
                <a:tc rowSpan="4">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implementation of annual milestones for Sector-Specific 5- </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year marketing  plans</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N/A</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New</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 implementation of annual milestones for Sector-Specific 5- year marketing  plans: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80% agricultural sector</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25% completion of  implementation  of sector specific 5- year   marketing plan for the agricultural  sector as per the implementation plan</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40786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40% completion of implementation of sector specific 5- year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marketing plan for the agricultural sector</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4539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Q3:60% completion of implementation of sector specific 5- year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marketing plan for the agricultural sector</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40282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80% completion of implementation of sector specific 5- year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marketing plan for the agricultural sector</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719986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950143761"/>
              </p:ext>
            </p:extLst>
          </p:nvPr>
        </p:nvGraphicFramePr>
        <p:xfrm>
          <a:off x="2" y="597877"/>
          <a:ext cx="12191998" cy="1933781"/>
        </p:xfrm>
        <a:graphic>
          <a:graphicData uri="http://schemas.openxmlformats.org/drawingml/2006/table">
            <a:tbl>
              <a:tblPr firstRow="1" firstCol="1" bandRow="1"/>
              <a:tblGrid>
                <a:gridCol w="3219574"/>
                <a:gridCol w="2785299"/>
                <a:gridCol w="2696066"/>
                <a:gridCol w="3491059"/>
              </a:tblGrid>
              <a:tr h="222738">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1.3</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Establish partnerships for Products and services</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38859">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78694">
                <a:tc rowSpan="4">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Number of joint ventures and strategic alliances established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(cumulative target)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8 partnerships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(Reviewed KPI)</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1 joint venture &amp; 1 strategic alliance established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Identify areas within SAWS  for joint venture and alliance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9674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Q2: Identify partners for joint venture and strategic alliance</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1885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 Engage with partners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0464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Establish 1 joint venture &amp; 1 strategic alliance</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
        <p:nvSpPr>
          <p:cNvPr id="5" name="Title 1"/>
          <p:cNvSpPr txBox="1">
            <a:spLocks noGrp="1"/>
          </p:cNvSpPr>
          <p:nvPr>
            <p:ph type="title"/>
          </p:nvPr>
        </p:nvSpPr>
        <p:spPr bwMode="auto">
          <a:xfrm>
            <a:off x="3346515" y="1"/>
            <a:ext cx="8845485" cy="586154"/>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1:Provision </a:t>
            </a:r>
            <a:r>
              <a:rPr lang="en-ZA" sz="2400" b="1" dirty="0">
                <a:solidFill>
                  <a:srgbClr val="FFFFFF">
                    <a:lumMod val="75000"/>
                  </a:srgbClr>
                </a:solidFill>
              </a:rPr>
              <a:t>of Products &amp; Service</a:t>
            </a:r>
            <a:r>
              <a:rPr lang="en-ZA" sz="2800" b="1" kern="0" dirty="0" smtClean="0">
                <a:solidFill>
                  <a:srgbClr val="FFFFFF"/>
                </a:solidFill>
              </a:rPr>
              <a:t>                                      </a:t>
            </a:r>
            <a:endParaRPr lang="en-ZA" sz="2400" b="1" kern="0" dirty="0">
              <a:solidFill>
                <a:srgbClr val="FFFFFF">
                  <a:lumMod val="75000"/>
                </a:srgbClr>
              </a:solidFill>
            </a:endParaRPr>
          </a:p>
        </p:txBody>
      </p:sp>
      <p:sp>
        <p:nvSpPr>
          <p:cNvPr id="9" name="Slide Number Placeholder 8"/>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xmlns="" val="2824791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222639975"/>
              </p:ext>
            </p:extLst>
          </p:nvPr>
        </p:nvGraphicFramePr>
        <p:xfrm>
          <a:off x="-6" y="1737837"/>
          <a:ext cx="12191999" cy="862369"/>
        </p:xfrm>
        <a:graphic>
          <a:graphicData uri="http://schemas.openxmlformats.org/drawingml/2006/table">
            <a:tbl>
              <a:tblPr firstRow="1" firstCol="1" bandRow="1"/>
              <a:tblGrid>
                <a:gridCol w="3229014"/>
                <a:gridCol w="2796647"/>
                <a:gridCol w="2520461"/>
                <a:gridCol w="3645877"/>
              </a:tblGrid>
              <a:tr h="0">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Upgrade, expand and optimise infrastructure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31433">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79281">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Lightning Detection Network (LDN) data</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5</a:t>
                      </a:r>
                      <a:r>
                        <a:rPr lang="en-US" sz="1200" dirty="0">
                          <a:effectLst/>
                          <a:latin typeface="Calibri" panose="020F0502020204030204" pitchFamily="34" charset="0"/>
                          <a:ea typeface="Calibri" panose="020F0502020204030204" pitchFamily="34" charset="0"/>
                          <a:cs typeface="Arial" panose="020B0604020202020204" pitchFamily="34" charset="0"/>
                        </a:rPr>
                        <a:t> availability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LDN data availability   = 80%</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LDN data availability  = 95%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Q1-Q4:</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LDN data availability  = 95%</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bl>
          </a:graphicData>
        </a:graphic>
      </p:graphicFrame>
      <p:sp>
        <p:nvSpPr>
          <p:cNvPr id="5" name="Title 1"/>
          <p:cNvSpPr txBox="1">
            <a:spLocks noGrp="1"/>
          </p:cNvSpPr>
          <p:nvPr>
            <p:ph type="title"/>
          </p:nvPr>
        </p:nvSpPr>
        <p:spPr bwMode="auto">
          <a:xfrm>
            <a:off x="2733774" y="0"/>
            <a:ext cx="9458226" cy="609600"/>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2</a:t>
            </a:r>
            <a:r>
              <a:rPr lang="en-ZA" sz="2400" b="1" dirty="0">
                <a:solidFill>
                  <a:srgbClr val="FFFFFF">
                    <a:lumMod val="75000"/>
                  </a:srgbClr>
                </a:solidFill>
              </a:rPr>
              <a:t>: Capability and Capacity Developed</a:t>
            </a:r>
            <a:r>
              <a:rPr lang="en-ZA" sz="2800" b="1" kern="0" dirty="0" smtClean="0">
                <a:solidFill>
                  <a:srgbClr val="FFFFFF"/>
                </a:solidFill>
              </a:rPr>
              <a:t>                                      </a:t>
            </a:r>
            <a:endParaRPr lang="en-ZA" sz="2400" b="1" kern="0" dirty="0">
              <a:solidFill>
                <a:srgbClr val="FFFFFF">
                  <a:lumMod val="75000"/>
                </a:srgbClr>
              </a:solidFill>
            </a:endParaRPr>
          </a:p>
        </p:txBody>
      </p:sp>
      <p:sp>
        <p:nvSpPr>
          <p:cNvPr id="9" name="Slide Number Placeholder 8"/>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19</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727838197"/>
              </p:ext>
            </p:extLst>
          </p:nvPr>
        </p:nvGraphicFramePr>
        <p:xfrm>
          <a:off x="-11" y="2575568"/>
          <a:ext cx="12192004" cy="888843"/>
        </p:xfrm>
        <a:graphic>
          <a:graphicData uri="http://schemas.openxmlformats.org/drawingml/2006/table">
            <a:tbl>
              <a:tblPr firstRow="1" firstCol="1" bandRow="1"/>
              <a:tblGrid>
                <a:gridCol w="3229014"/>
                <a:gridCol w="2784928"/>
                <a:gridCol w="2532185"/>
                <a:gridCol w="3645877"/>
              </a:tblGrid>
              <a:tr h="257907">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Upgrade, expand and optimise infrastructure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5820">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419855">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SAAQIS availability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SAAQIS availability</a:t>
                      </a:r>
                      <a:r>
                        <a:rPr kumimoji="0" lang="en-US" sz="1200" b="0" i="0" u="none" strike="noStrike" kern="1200" cap="none" spc="0" normalizeH="0" baseline="3000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6</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 90%</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SAAQIS availability = 90%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Q1-Q4</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SAAQIS availability = 90%</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921856892"/>
              </p:ext>
            </p:extLst>
          </p:nvPr>
        </p:nvGraphicFramePr>
        <p:xfrm>
          <a:off x="0" y="644769"/>
          <a:ext cx="12192004" cy="1087120"/>
        </p:xfrm>
        <a:graphic>
          <a:graphicData uri="http://schemas.openxmlformats.org/drawingml/2006/table">
            <a:tbl>
              <a:tblPr firstRow="1" firstCol="1" bandRow="1"/>
              <a:tblGrid>
                <a:gridCol w="3229014"/>
                <a:gridCol w="2794719"/>
                <a:gridCol w="2545836"/>
                <a:gridCol w="3622435"/>
              </a:tblGrid>
              <a:tr h="152400">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Upgrade, expand and optimise infrastructure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45872">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69944">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availability of radar data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Radar data availability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 80%</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Radar data availability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 80%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Q1-Q4 </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Radar data availability  = 80%</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881152879"/>
              </p:ext>
            </p:extLst>
          </p:nvPr>
        </p:nvGraphicFramePr>
        <p:xfrm>
          <a:off x="-11" y="3472212"/>
          <a:ext cx="12192003" cy="2103822"/>
        </p:xfrm>
        <a:graphic>
          <a:graphicData uri="http://schemas.openxmlformats.org/drawingml/2006/table">
            <a:tbl>
              <a:tblPr firstRow="1" firstCol="1" bandRow="1"/>
              <a:tblGrid>
                <a:gridCol w="3235569"/>
                <a:gridCol w="2778117"/>
                <a:gridCol w="2498721"/>
                <a:gridCol w="3679596"/>
              </a:tblGrid>
              <a:tr h="211014">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2.2</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Position SAWS as an employer of choice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96085">
                <a:tc>
                  <a:txBody>
                    <a:bodyPr/>
                    <a:lstStyle/>
                    <a:p>
                      <a:pPr algn="l">
                        <a:lnSpc>
                          <a:spcPct val="115000"/>
                        </a:lnSpc>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347704">
                <a:tc rowSpan="4">
                  <a:txBody>
                    <a:bodyPr/>
                    <a:lstStyle/>
                    <a:p>
                      <a:pPr algn="l">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implementation </a:t>
                      </a: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of annual milestones for the SAWS dual career pathing programme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N/A</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New</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Implement 80% of annual plan/ targets of the  dual career pathing programme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Stakeholder engagement on career maps (dual career pathing)</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3663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Q2-:30% implementation of the dual career pathing programme</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5461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Q3: 60% implementation of the dual career pathing programme</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629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Q4: 80% implementation of the dual career pathing programme</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6087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3962400" y="0"/>
            <a:ext cx="8229600" cy="810491"/>
          </a:xfrm>
          <a:solidFill>
            <a:schemeClr val="accent2"/>
          </a:solidFill>
          <a:ln>
            <a:solidFill>
              <a:schemeClr val="accent1">
                <a:lumMod val="50000"/>
              </a:schemeClr>
            </a:solidFill>
          </a:ln>
        </p:spPr>
        <p:txBody>
          <a:bodyPr/>
          <a:lstStyle/>
          <a:p>
            <a:pPr eaLnBrk="1" hangingPunct="1">
              <a:defRPr/>
            </a:pPr>
            <a:r>
              <a:rPr lang="en-US" sz="2800" b="1" dirty="0" smtClean="0">
                <a:solidFill>
                  <a:srgbClr val="FFFFFF"/>
                </a:solidFill>
              </a:rPr>
              <a:t>Contents</a:t>
            </a:r>
            <a:endParaRPr lang="en-US" sz="2800" b="1" dirty="0">
              <a:solidFill>
                <a:srgbClr val="FFFFFF"/>
              </a:solidFill>
            </a:endParaRPr>
          </a:p>
        </p:txBody>
      </p:sp>
      <p:sp>
        <p:nvSpPr>
          <p:cNvPr id="3" name="Horizontal Scroll 2"/>
          <p:cNvSpPr/>
          <p:nvPr/>
        </p:nvSpPr>
        <p:spPr>
          <a:xfrm>
            <a:off x="365979" y="701676"/>
            <a:ext cx="10262611" cy="6019799"/>
          </a:xfrm>
          <a:prstGeom prst="horizont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ZA" dirty="0">
              <a:solidFill>
                <a:schemeClr val="bg1"/>
              </a:solidFill>
            </a:endParaRPr>
          </a:p>
        </p:txBody>
      </p:sp>
      <p:sp>
        <p:nvSpPr>
          <p:cNvPr id="2" name="TextBox 1"/>
          <p:cNvSpPr txBox="1"/>
          <p:nvPr/>
        </p:nvSpPr>
        <p:spPr>
          <a:xfrm>
            <a:off x="1272021" y="1824886"/>
            <a:ext cx="4421207" cy="3416320"/>
          </a:xfrm>
          <a:prstGeom prst="rect">
            <a:avLst/>
          </a:prstGeom>
          <a:noFill/>
        </p:spPr>
        <p:txBody>
          <a:bodyPr wrap="square" rtlCol="0">
            <a:spAutoFit/>
          </a:bodyPr>
          <a:lstStyle/>
          <a:p>
            <a:pPr marL="285750" indent="-285750" algn="just" fontAlgn="base">
              <a:lnSpc>
                <a:spcPct val="150000"/>
              </a:lnSpc>
              <a:spcBef>
                <a:spcPct val="0"/>
              </a:spcBef>
              <a:spcAft>
                <a:spcPct val="0"/>
              </a:spcAft>
              <a:buFont typeface="Wingdings" panose="05000000000000000000" pitchFamily="2" charset="2"/>
              <a:buChar char="q"/>
              <a:defRPr/>
            </a:pPr>
            <a:r>
              <a:rPr lang="en-ZA" dirty="0" smtClean="0">
                <a:solidFill>
                  <a:schemeClr val="bg1"/>
                </a:solidFill>
                <a:cs typeface="Arial" pitchFamily="34" charset="0"/>
              </a:rPr>
              <a:t>Introduction</a:t>
            </a:r>
          </a:p>
          <a:p>
            <a:pPr marL="742950" lvl="1" indent="-285750" algn="just" fontAlgn="base">
              <a:lnSpc>
                <a:spcPct val="150000"/>
              </a:lnSpc>
              <a:spcBef>
                <a:spcPct val="0"/>
              </a:spcBef>
              <a:spcAft>
                <a:spcPct val="0"/>
              </a:spcAft>
              <a:buBlip>
                <a:blip r:embed="rId2"/>
              </a:buBlip>
              <a:defRPr/>
            </a:pPr>
            <a:r>
              <a:rPr lang="en-ZA" dirty="0" smtClean="0">
                <a:solidFill>
                  <a:schemeClr val="bg1"/>
                </a:solidFill>
                <a:cs typeface="Arial" pitchFamily="34" charset="0"/>
              </a:rPr>
              <a:t>SAWS Mandate</a:t>
            </a:r>
          </a:p>
          <a:p>
            <a:pPr marL="742950" lvl="1" indent="-285750" algn="just" fontAlgn="base">
              <a:lnSpc>
                <a:spcPct val="150000"/>
              </a:lnSpc>
              <a:spcBef>
                <a:spcPct val="0"/>
              </a:spcBef>
              <a:spcAft>
                <a:spcPct val="0"/>
              </a:spcAft>
              <a:buBlip>
                <a:blip r:embed="rId2"/>
              </a:buBlip>
              <a:defRPr/>
            </a:pPr>
            <a:r>
              <a:rPr lang="en-ZA" dirty="0" smtClean="0">
                <a:solidFill>
                  <a:schemeClr val="bg1"/>
                </a:solidFill>
                <a:cs typeface="Arial" pitchFamily="34" charset="0"/>
              </a:rPr>
              <a:t>Mission, Vision and Values</a:t>
            </a:r>
          </a:p>
          <a:p>
            <a:pPr marL="742950" lvl="1" indent="-285750" algn="just" fontAlgn="base">
              <a:lnSpc>
                <a:spcPct val="150000"/>
              </a:lnSpc>
              <a:spcBef>
                <a:spcPct val="0"/>
              </a:spcBef>
              <a:spcAft>
                <a:spcPct val="0"/>
              </a:spcAft>
              <a:buBlip>
                <a:blip r:embed="rId2"/>
              </a:buBlip>
              <a:defRPr/>
            </a:pPr>
            <a:r>
              <a:rPr lang="en-ZA" dirty="0" smtClean="0">
                <a:solidFill>
                  <a:schemeClr val="bg1"/>
                </a:solidFill>
                <a:cs typeface="Arial" pitchFamily="34" charset="0"/>
              </a:rPr>
              <a:t>High Level structure</a:t>
            </a:r>
          </a:p>
          <a:p>
            <a:pPr marL="285750" indent="-285750" algn="just" fontAlgn="base">
              <a:lnSpc>
                <a:spcPct val="150000"/>
              </a:lnSpc>
              <a:spcBef>
                <a:spcPct val="0"/>
              </a:spcBef>
              <a:spcAft>
                <a:spcPct val="0"/>
              </a:spcAft>
              <a:buFont typeface="Wingdings" panose="05000000000000000000" pitchFamily="2" charset="2"/>
              <a:buChar char="q"/>
              <a:defRPr/>
            </a:pPr>
            <a:r>
              <a:rPr lang="en-ZA" dirty="0" smtClean="0">
                <a:solidFill>
                  <a:schemeClr val="bg1"/>
                </a:solidFill>
                <a:cs typeface="Arial" pitchFamily="34" charset="0"/>
              </a:rPr>
              <a:t>Alignment with:</a:t>
            </a:r>
          </a:p>
          <a:p>
            <a:pPr marL="1200150" lvl="2" indent="-285750" algn="just" fontAlgn="base">
              <a:lnSpc>
                <a:spcPct val="150000"/>
              </a:lnSpc>
              <a:spcBef>
                <a:spcPct val="0"/>
              </a:spcBef>
              <a:spcAft>
                <a:spcPct val="0"/>
              </a:spcAft>
              <a:buFont typeface="Arial" panose="020B0604020202020204" pitchFamily="34" charset="0"/>
              <a:buChar char="-"/>
              <a:defRPr/>
            </a:pPr>
            <a:r>
              <a:rPr lang="en-ZA" dirty="0" smtClean="0">
                <a:solidFill>
                  <a:schemeClr val="bg1"/>
                </a:solidFill>
                <a:cs typeface="Arial" pitchFamily="34" charset="0"/>
              </a:rPr>
              <a:t> Government priorities</a:t>
            </a:r>
          </a:p>
          <a:p>
            <a:pPr marL="1200150" lvl="2" indent="-285750" algn="just" fontAlgn="base">
              <a:lnSpc>
                <a:spcPct val="150000"/>
              </a:lnSpc>
              <a:spcBef>
                <a:spcPct val="0"/>
              </a:spcBef>
              <a:spcAft>
                <a:spcPct val="0"/>
              </a:spcAft>
              <a:buFont typeface="Arial" panose="020B0604020202020204" pitchFamily="34" charset="0"/>
              <a:buChar char="-"/>
              <a:defRPr/>
            </a:pPr>
            <a:r>
              <a:rPr lang="en-ZA" dirty="0" smtClean="0">
                <a:solidFill>
                  <a:schemeClr val="bg1"/>
                </a:solidFill>
                <a:cs typeface="Arial" pitchFamily="34" charset="0"/>
              </a:rPr>
              <a:t>NDP and NCCRP</a:t>
            </a:r>
          </a:p>
          <a:p>
            <a:pPr marL="1200150" lvl="2" indent="-285750" algn="just" fontAlgn="base">
              <a:lnSpc>
                <a:spcPct val="150000"/>
              </a:lnSpc>
              <a:spcBef>
                <a:spcPct val="0"/>
              </a:spcBef>
              <a:spcAft>
                <a:spcPct val="0"/>
              </a:spcAft>
              <a:buFont typeface="Arial" panose="020B0604020202020204" pitchFamily="34" charset="0"/>
              <a:buChar char="-"/>
              <a:defRPr/>
            </a:pPr>
            <a:r>
              <a:rPr lang="en-ZA" dirty="0" smtClean="0">
                <a:solidFill>
                  <a:schemeClr val="bg1"/>
                </a:solidFill>
                <a:cs typeface="Arial" pitchFamily="34" charset="0"/>
              </a:rPr>
              <a:t>DEA Strategy</a:t>
            </a:r>
            <a:endParaRPr lang="en-ZA" dirty="0">
              <a:solidFill>
                <a:schemeClr val="bg1"/>
              </a:solidFill>
              <a:cs typeface="Arial" pitchFamily="34" charset="0"/>
            </a:endParaRPr>
          </a:p>
        </p:txBody>
      </p:sp>
      <p:sp>
        <p:nvSpPr>
          <p:cNvPr id="9" name="Slide Number Placeholder 8"/>
          <p:cNvSpPr>
            <a:spLocks noGrp="1"/>
          </p:cNvSpPr>
          <p:nvPr>
            <p:ph type="sldNum" sz="quarter" idx="12"/>
          </p:nvPr>
        </p:nvSpPr>
        <p:spPr/>
        <p:txBody>
          <a:bodyPr/>
          <a:lstStyle/>
          <a:p>
            <a:pPr>
              <a:defRPr/>
            </a:pPr>
            <a:fld id="{413E935E-F04F-4D0C-96F3-7ACF1BD48325}" type="slidenum">
              <a:rPr lang="en-US" smtClean="0">
                <a:solidFill>
                  <a:srgbClr val="000000"/>
                </a:solidFill>
              </a:rPr>
              <a:pPr>
                <a:defRPr/>
              </a:pPr>
              <a:t>2</a:t>
            </a:fld>
            <a:endParaRPr lang="en-US" dirty="0">
              <a:solidFill>
                <a:srgbClr val="000000"/>
              </a:solidFill>
            </a:endParaRPr>
          </a:p>
        </p:txBody>
      </p:sp>
      <p:sp>
        <p:nvSpPr>
          <p:cNvPr id="6" name="TextBox 5"/>
          <p:cNvSpPr txBox="1"/>
          <p:nvPr/>
        </p:nvSpPr>
        <p:spPr>
          <a:xfrm>
            <a:off x="6095999" y="1705070"/>
            <a:ext cx="4421207" cy="3831818"/>
          </a:xfrm>
          <a:prstGeom prst="rect">
            <a:avLst/>
          </a:prstGeom>
          <a:noFill/>
        </p:spPr>
        <p:txBody>
          <a:bodyPr wrap="square" rtlCol="0">
            <a:spAutoFit/>
          </a:bodyPr>
          <a:lstStyle/>
          <a:p>
            <a:pPr marL="285750" indent="-285750" algn="just" fontAlgn="base">
              <a:lnSpc>
                <a:spcPct val="150000"/>
              </a:lnSpc>
              <a:spcBef>
                <a:spcPct val="0"/>
              </a:spcBef>
              <a:spcAft>
                <a:spcPct val="0"/>
              </a:spcAft>
              <a:buFont typeface="Wingdings" panose="05000000000000000000" pitchFamily="2" charset="2"/>
              <a:buChar char="q"/>
              <a:defRPr/>
            </a:pPr>
            <a:r>
              <a:rPr lang="en-ZA" dirty="0" smtClean="0">
                <a:solidFill>
                  <a:schemeClr val="bg1"/>
                </a:solidFill>
                <a:cs typeface="Arial" pitchFamily="34" charset="0"/>
              </a:rPr>
              <a:t>The Strategy</a:t>
            </a:r>
          </a:p>
          <a:p>
            <a:pPr marL="742950" lvl="1" indent="-285750" algn="just" fontAlgn="base">
              <a:lnSpc>
                <a:spcPct val="150000"/>
              </a:lnSpc>
              <a:spcBef>
                <a:spcPct val="0"/>
              </a:spcBef>
              <a:spcAft>
                <a:spcPct val="0"/>
              </a:spcAft>
              <a:buBlip>
                <a:blip r:embed="rId2"/>
              </a:buBlip>
              <a:defRPr/>
            </a:pPr>
            <a:r>
              <a:rPr lang="en-ZA" dirty="0" smtClean="0">
                <a:solidFill>
                  <a:schemeClr val="bg1"/>
                </a:solidFill>
                <a:cs typeface="Arial" pitchFamily="34" charset="0"/>
              </a:rPr>
              <a:t>Roadmap</a:t>
            </a:r>
          </a:p>
          <a:p>
            <a:pPr marL="742950" lvl="1" indent="-285750" algn="just" fontAlgn="base">
              <a:lnSpc>
                <a:spcPct val="150000"/>
              </a:lnSpc>
              <a:spcBef>
                <a:spcPct val="0"/>
              </a:spcBef>
              <a:spcAft>
                <a:spcPct val="0"/>
              </a:spcAft>
              <a:buBlip>
                <a:blip r:embed="rId2"/>
              </a:buBlip>
              <a:defRPr/>
            </a:pPr>
            <a:r>
              <a:rPr lang="en-ZA" dirty="0" smtClean="0">
                <a:solidFill>
                  <a:schemeClr val="bg1"/>
                </a:solidFill>
                <a:cs typeface="Arial" pitchFamily="34" charset="0"/>
              </a:rPr>
              <a:t>Possible Scenarios</a:t>
            </a:r>
          </a:p>
          <a:p>
            <a:pPr marL="742950" lvl="1" indent="-285750" algn="just" fontAlgn="base">
              <a:lnSpc>
                <a:spcPct val="150000"/>
              </a:lnSpc>
              <a:spcBef>
                <a:spcPct val="0"/>
              </a:spcBef>
              <a:spcAft>
                <a:spcPct val="0"/>
              </a:spcAft>
              <a:buBlip>
                <a:blip r:embed="rId2"/>
              </a:buBlip>
              <a:defRPr/>
            </a:pPr>
            <a:r>
              <a:rPr lang="en-ZA" dirty="0" smtClean="0">
                <a:solidFill>
                  <a:schemeClr val="bg1"/>
                </a:solidFill>
                <a:cs typeface="Arial" pitchFamily="34" charset="0"/>
              </a:rPr>
              <a:t>Performance Environment</a:t>
            </a:r>
          </a:p>
          <a:p>
            <a:pPr marL="742950" lvl="1" indent="-285750" algn="just" fontAlgn="base">
              <a:lnSpc>
                <a:spcPct val="150000"/>
              </a:lnSpc>
              <a:spcBef>
                <a:spcPct val="0"/>
              </a:spcBef>
              <a:spcAft>
                <a:spcPct val="0"/>
              </a:spcAft>
              <a:buBlip>
                <a:blip r:embed="rId2"/>
              </a:buBlip>
              <a:defRPr/>
            </a:pPr>
            <a:r>
              <a:rPr lang="en-ZA" dirty="0" smtClean="0">
                <a:solidFill>
                  <a:schemeClr val="bg1"/>
                </a:solidFill>
                <a:cs typeface="Arial" pitchFamily="34" charset="0"/>
              </a:rPr>
              <a:t>Brand Promise</a:t>
            </a:r>
          </a:p>
          <a:p>
            <a:pPr marL="742950" lvl="1" indent="-285750" algn="just" fontAlgn="base">
              <a:lnSpc>
                <a:spcPct val="150000"/>
              </a:lnSpc>
              <a:spcBef>
                <a:spcPct val="0"/>
              </a:spcBef>
              <a:spcAft>
                <a:spcPct val="0"/>
              </a:spcAft>
              <a:buBlip>
                <a:blip r:embed="rId2"/>
              </a:buBlip>
              <a:defRPr/>
            </a:pPr>
            <a:r>
              <a:rPr lang="en-ZA" dirty="0" smtClean="0">
                <a:solidFill>
                  <a:schemeClr val="bg1"/>
                </a:solidFill>
                <a:cs typeface="Arial" pitchFamily="34" charset="0"/>
              </a:rPr>
              <a:t>Strategic Goals and Objectives</a:t>
            </a:r>
          </a:p>
          <a:p>
            <a:pPr marL="742950" lvl="1" indent="-285750" algn="just" fontAlgn="base">
              <a:lnSpc>
                <a:spcPct val="150000"/>
              </a:lnSpc>
              <a:spcBef>
                <a:spcPct val="0"/>
              </a:spcBef>
              <a:spcAft>
                <a:spcPct val="0"/>
              </a:spcAft>
              <a:buBlip>
                <a:blip r:embed="rId2"/>
              </a:buBlip>
              <a:defRPr/>
            </a:pPr>
            <a:r>
              <a:rPr lang="en-ZA" dirty="0" smtClean="0">
                <a:solidFill>
                  <a:schemeClr val="bg1"/>
                </a:solidFill>
                <a:cs typeface="Arial" pitchFamily="34" charset="0"/>
              </a:rPr>
              <a:t>Strategic Risks</a:t>
            </a:r>
          </a:p>
          <a:p>
            <a:pPr marL="742950" lvl="1" indent="-285750" algn="just" fontAlgn="base">
              <a:lnSpc>
                <a:spcPct val="150000"/>
              </a:lnSpc>
              <a:spcBef>
                <a:spcPct val="0"/>
              </a:spcBef>
              <a:spcAft>
                <a:spcPct val="0"/>
              </a:spcAft>
              <a:buBlip>
                <a:blip r:embed="rId2"/>
              </a:buBlip>
              <a:defRPr/>
            </a:pPr>
            <a:r>
              <a:rPr lang="en-ZA" dirty="0">
                <a:solidFill>
                  <a:schemeClr val="bg1"/>
                </a:solidFill>
                <a:cs typeface="Arial" pitchFamily="34" charset="0"/>
              </a:rPr>
              <a:t>F</a:t>
            </a:r>
            <a:r>
              <a:rPr lang="en-ZA" dirty="0" smtClean="0">
                <a:solidFill>
                  <a:schemeClr val="bg1"/>
                </a:solidFill>
                <a:cs typeface="Arial" pitchFamily="34" charset="0"/>
              </a:rPr>
              <a:t>inancials</a:t>
            </a:r>
          </a:p>
          <a:p>
            <a:pPr marL="285750" indent="-285750" algn="just" fontAlgn="base">
              <a:lnSpc>
                <a:spcPct val="150000"/>
              </a:lnSpc>
              <a:spcBef>
                <a:spcPct val="0"/>
              </a:spcBef>
              <a:spcAft>
                <a:spcPct val="0"/>
              </a:spcAft>
              <a:buFont typeface="Wingdings" panose="05000000000000000000" pitchFamily="2" charset="2"/>
              <a:buChar char="q"/>
              <a:defRPr/>
            </a:pPr>
            <a:r>
              <a:rPr lang="en-ZA" dirty="0" smtClean="0">
                <a:solidFill>
                  <a:schemeClr val="bg1"/>
                </a:solidFill>
                <a:cs typeface="Arial" pitchFamily="34" charset="0"/>
              </a:rPr>
              <a:t>Conclusion</a:t>
            </a:r>
          </a:p>
        </p:txBody>
      </p:sp>
      <p:sp>
        <p:nvSpPr>
          <p:cNvPr id="4" name="Vertical Scroll 3"/>
          <p:cNvSpPr/>
          <p:nvPr/>
        </p:nvSpPr>
        <p:spPr>
          <a:xfrm rot="10800000">
            <a:off x="5061856" y="1458000"/>
            <a:ext cx="435428" cy="450714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2608398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630493120"/>
              </p:ext>
            </p:extLst>
          </p:nvPr>
        </p:nvGraphicFramePr>
        <p:xfrm>
          <a:off x="-3" y="691661"/>
          <a:ext cx="12192003" cy="1170664"/>
        </p:xfrm>
        <a:graphic>
          <a:graphicData uri="http://schemas.openxmlformats.org/drawingml/2006/table">
            <a:tbl>
              <a:tblPr firstRow="1" firstCol="1" bandRow="1"/>
              <a:tblGrid>
                <a:gridCol w="3006843"/>
                <a:gridCol w="3006843"/>
                <a:gridCol w="2498721"/>
                <a:gridCol w="3679596"/>
              </a:tblGrid>
              <a:tr h="60569">
                <a:tc gridSpan="4">
                  <a:txBody>
                    <a:bodyPr/>
                    <a:lstStyle/>
                    <a:p>
                      <a:endParaRPr lang="en-ZA" dirty="0"/>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96085">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347704">
                <a:tc rowSpan="2">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3663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bl>
          </a:graphicData>
        </a:graphic>
      </p:graphicFrame>
      <p:sp>
        <p:nvSpPr>
          <p:cNvPr id="5" name="Title 1"/>
          <p:cNvSpPr txBox="1">
            <a:spLocks noGrp="1"/>
          </p:cNvSpPr>
          <p:nvPr>
            <p:ph type="title"/>
          </p:nvPr>
        </p:nvSpPr>
        <p:spPr bwMode="auto">
          <a:xfrm>
            <a:off x="2611225" y="1"/>
            <a:ext cx="9580775" cy="691662"/>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2</a:t>
            </a:r>
            <a:r>
              <a:rPr lang="en-ZA" sz="2400" b="1" dirty="0">
                <a:solidFill>
                  <a:srgbClr val="FFFFFF">
                    <a:lumMod val="75000"/>
                  </a:srgbClr>
                </a:solidFill>
              </a:rPr>
              <a:t>: Capability and Capacity Developed</a:t>
            </a:r>
            <a:r>
              <a:rPr lang="en-ZA" sz="2800" b="1" kern="0" dirty="0" smtClean="0">
                <a:solidFill>
                  <a:srgbClr val="FFFFFF"/>
                </a:solidFill>
              </a:rPr>
              <a:t>                                      </a:t>
            </a:r>
            <a:endParaRPr lang="en-ZA" sz="2400" b="1" kern="0" dirty="0">
              <a:solidFill>
                <a:srgbClr val="FFFFFF">
                  <a:lumMod val="75000"/>
                </a:srgbClr>
              </a:solidFill>
            </a:endParaRPr>
          </a:p>
        </p:txBody>
      </p:sp>
      <p:sp>
        <p:nvSpPr>
          <p:cNvPr id="9" name="Slide Number Placeholder 8"/>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20</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921930520"/>
              </p:ext>
            </p:extLst>
          </p:nvPr>
        </p:nvGraphicFramePr>
        <p:xfrm>
          <a:off x="0" y="586154"/>
          <a:ext cx="12191998" cy="1282350"/>
        </p:xfrm>
        <a:graphic>
          <a:graphicData uri="http://schemas.openxmlformats.org/drawingml/2006/table">
            <a:tbl>
              <a:tblPr firstRow="1" firstCol="1" bandRow="1"/>
              <a:tblGrid>
                <a:gridCol w="3007151"/>
                <a:gridCol w="3016577"/>
                <a:gridCol w="2479249"/>
                <a:gridCol w="3689021"/>
              </a:tblGrid>
              <a:tr h="140677">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2.2</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Position SAWS as an employer of choice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95696">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53366">
                <a:tc rowSpan="2">
                  <a:txBody>
                    <a:bodyPr/>
                    <a:lstStyle/>
                    <a:p>
                      <a:pPr algn="l">
                        <a:lnSpc>
                          <a:spcPct val="107000"/>
                        </a:lnSpc>
                        <a:spcAft>
                          <a:spcPts val="800"/>
                        </a:spcAft>
                      </a:pPr>
                      <a:r>
                        <a:rPr lang="en-US" sz="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(increase) in employee capability for core and critical skills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(cumulative)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solidFill>
                  </a:tcPr>
                </a:tc>
                <a:tc rowSpan="2">
                  <a:txBody>
                    <a:bodyPr/>
                    <a:lstStyle/>
                    <a:p>
                      <a:pPr algn="l">
                        <a:lnSpc>
                          <a:spcPct val="115000"/>
                        </a:lnSpc>
                        <a:spcAft>
                          <a:spcPts val="0"/>
                        </a:spcAft>
                      </a:pPr>
                      <a:r>
                        <a:rPr lang="en-US" sz="1200" dirty="0" smtClean="0">
                          <a:effectLst/>
                          <a:latin typeface="Calibri" panose="020F0502020204030204" pitchFamily="34" charset="0"/>
                          <a:ea typeface="MS Mincho" panose="02020609040205080304" pitchFamily="49" charset="-128"/>
                          <a:cs typeface="Times New Roman" panose="02020603050405020304" pitchFamily="18" charset="0"/>
                        </a:rPr>
                        <a:t>N/A</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smtClean="0">
                          <a:effectLst/>
                          <a:latin typeface="Calibri" panose="020F0502020204030204" pitchFamily="34" charset="0"/>
                          <a:ea typeface="MS Mincho" panose="02020609040205080304" pitchFamily="49" charset="-128"/>
                          <a:cs typeface="Times New Roman" panose="02020603050405020304" pitchFamily="18" charset="0"/>
                        </a:rPr>
                        <a:t>New</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solidFill>
                  </a:tcPr>
                </a:tc>
                <a:tc rowSpan="2">
                  <a:txBody>
                    <a:bodyPr/>
                    <a:lstStyle/>
                    <a:p>
                      <a:pPr algn="l">
                        <a:lnSpc>
                          <a:spcPct val="115000"/>
                        </a:lnSpc>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Establish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baseline in employee capability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Q1-Q3: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Conduct analysis of current employee capability</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r>
              <a:tr h="52297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Q4: Establish a baseline</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818787287"/>
              </p:ext>
            </p:extLst>
          </p:nvPr>
        </p:nvGraphicFramePr>
        <p:xfrm>
          <a:off x="-3" y="1856185"/>
          <a:ext cx="12191999" cy="1930596"/>
        </p:xfrm>
        <a:graphic>
          <a:graphicData uri="http://schemas.openxmlformats.org/drawingml/2006/table">
            <a:tbl>
              <a:tblPr firstRow="1" firstCol="1" bandRow="1"/>
              <a:tblGrid>
                <a:gridCol w="3024553"/>
                <a:gridCol w="3001108"/>
                <a:gridCol w="2497015"/>
                <a:gridCol w="3669323"/>
              </a:tblGrid>
              <a:tr h="0">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2.2</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Position SAWS as an employer of choice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87724">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594661">
                <a:tc rowSpan="2">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increase in leadership competency  index</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No target set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pPr algn="l">
                        <a:lnSpc>
                          <a:spcPct val="115000"/>
                        </a:lnSpc>
                        <a:spcAft>
                          <a:spcPts val="1000"/>
                        </a:spcAft>
                      </a:pPr>
                      <a:r>
                        <a:rPr lang="en-US" sz="1200" dirty="0">
                          <a:effectLst/>
                          <a:latin typeface="Calibri" panose="020F0502020204030204" pitchFamily="34" charset="0"/>
                          <a:ea typeface="Calibri" panose="020F0502020204030204" pitchFamily="34" charset="0"/>
                          <a:cs typeface="Arial" panose="020B0604020202020204" pitchFamily="34" charset="0"/>
                        </a:rPr>
                        <a:t>5% increase in leadership competency index</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Q1-Q3</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Conduct analysis of current employee leadership capability to establish a baseline</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33257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Q4: 5% increase in leadership competency index</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04696939"/>
              </p:ext>
            </p:extLst>
          </p:nvPr>
        </p:nvGraphicFramePr>
        <p:xfrm>
          <a:off x="0" y="3242038"/>
          <a:ext cx="12191998" cy="925420"/>
        </p:xfrm>
        <a:graphic>
          <a:graphicData uri="http://schemas.openxmlformats.org/drawingml/2006/table">
            <a:tbl>
              <a:tblPr firstRow="1" firstCol="1" bandRow="1"/>
              <a:tblGrid>
                <a:gridCol w="3001108"/>
                <a:gridCol w="3012830"/>
                <a:gridCol w="2497016"/>
                <a:gridCol w="3681044"/>
              </a:tblGrid>
              <a:tr h="181707">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2.2</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Position SAWS as an employer of choice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dirty="0"/>
                    </a:p>
                  </a:txBody>
                  <a:tcPr/>
                </a:tc>
              </a:tr>
              <a:tr h="234462">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480646">
                <a:tc>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employee retention rate for core/critical skills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92%</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92% employee retention rate for core/critical skills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Q1-Q4</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92% employee retention rate for core/critical skills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409827612"/>
              </p:ext>
            </p:extLst>
          </p:nvPr>
        </p:nvGraphicFramePr>
        <p:xfrm>
          <a:off x="-4" y="4155139"/>
          <a:ext cx="12192000" cy="1540021"/>
        </p:xfrm>
        <a:graphic>
          <a:graphicData uri="http://schemas.openxmlformats.org/drawingml/2006/table">
            <a:tbl>
              <a:tblPr firstRow="1" firstCol="1" bandRow="1"/>
              <a:tblGrid>
                <a:gridCol w="3094892"/>
                <a:gridCol w="2930770"/>
                <a:gridCol w="2485292"/>
                <a:gridCol w="3681046"/>
              </a:tblGrid>
              <a:tr h="181707">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2.2</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Position SAWS as an employer of choice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34461">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902678">
                <a:tc>
                  <a:txBody>
                    <a:bodyPr/>
                    <a:lstStyle/>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achievement of Employment Equity (EE) targets as per the organisational EE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solidFill>
                            <a:srgbClr val="000000"/>
                          </a:solidFill>
                          <a:effectLst/>
                          <a:highlight>
                            <a:srgbClr val="FFFF00"/>
                          </a:highligh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N/A</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New</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l">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 </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Africans</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3%  People With Disabilities</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 women in core</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 women in management</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Q1-Q4</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100% of EE targets achieved</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067753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512076842"/>
              </p:ext>
            </p:extLst>
          </p:nvPr>
        </p:nvGraphicFramePr>
        <p:xfrm>
          <a:off x="0" y="673658"/>
          <a:ext cx="12192000" cy="1404425"/>
        </p:xfrm>
        <a:graphic>
          <a:graphicData uri="http://schemas.openxmlformats.org/drawingml/2006/table">
            <a:tbl>
              <a:tblPr firstRow="1" firstCol="1" bandRow="1"/>
              <a:tblGrid>
                <a:gridCol w="2886151"/>
                <a:gridCol w="2100628"/>
                <a:gridCol w="2677213"/>
                <a:gridCol w="4528008"/>
              </a:tblGrid>
              <a:tr h="211015">
                <a:tc gridSpan="4">
                  <a:txBody>
                    <a:bodyPr/>
                    <a:lstStyle/>
                    <a:p>
                      <a:endParaRPr lang="en-ZA" dirty="0"/>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34461">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855785">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endParaRPr lang="en-ZA" dirty="0"/>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
        <p:nvSpPr>
          <p:cNvPr id="5" name="Title 1"/>
          <p:cNvSpPr txBox="1">
            <a:spLocks noGrp="1"/>
          </p:cNvSpPr>
          <p:nvPr>
            <p:ph type="title"/>
          </p:nvPr>
        </p:nvSpPr>
        <p:spPr bwMode="auto">
          <a:xfrm>
            <a:off x="2799762" y="0"/>
            <a:ext cx="9392238" cy="633046"/>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2</a:t>
            </a:r>
            <a:r>
              <a:rPr lang="en-ZA" sz="2400" b="1" dirty="0">
                <a:solidFill>
                  <a:srgbClr val="FFFFFF">
                    <a:lumMod val="75000"/>
                  </a:srgbClr>
                </a:solidFill>
              </a:rPr>
              <a:t>: Capability and Capacity Developed</a:t>
            </a:r>
            <a:r>
              <a:rPr lang="en-ZA" sz="2800" b="1" kern="0" dirty="0" smtClean="0">
                <a:solidFill>
                  <a:srgbClr val="FFFFFF"/>
                </a:solidFill>
              </a:rPr>
              <a:t>                                      </a:t>
            </a:r>
            <a:endParaRPr lang="en-ZA" sz="2400" b="1" kern="0" dirty="0">
              <a:solidFill>
                <a:srgbClr val="FFFFFF">
                  <a:lumMod val="75000"/>
                </a:srgbClr>
              </a:solidFill>
            </a:endParaRPr>
          </a:p>
        </p:txBody>
      </p:sp>
      <p:sp>
        <p:nvSpPr>
          <p:cNvPr id="9" name="Slide Number Placeholder 8"/>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21</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680781413"/>
              </p:ext>
            </p:extLst>
          </p:nvPr>
        </p:nvGraphicFramePr>
        <p:xfrm>
          <a:off x="-1" y="715108"/>
          <a:ext cx="12192001" cy="1705395"/>
        </p:xfrm>
        <a:graphic>
          <a:graphicData uri="http://schemas.openxmlformats.org/drawingml/2006/table">
            <a:tbl>
              <a:tblPr firstRow="1" firstCol="1" bandRow="1"/>
              <a:tblGrid>
                <a:gridCol w="2875176"/>
                <a:gridCol w="2130458"/>
                <a:gridCol w="2696066"/>
                <a:gridCol w="4490301"/>
              </a:tblGrid>
              <a:tr h="316523">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2.3</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Build a talent pool for atmospheric and related science as a national imperative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22738">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485462">
                <a:tc rowSpan="2">
                  <a:txBody>
                    <a:bodyPr/>
                    <a:lstStyle/>
                    <a:p>
                      <a:pPr algn="l">
                        <a:lnSpc>
                          <a:spcPct val="115000"/>
                        </a:lnSpc>
                        <a:spcAft>
                          <a:spcPts val="1000"/>
                        </a:spcAft>
                      </a:pPr>
                      <a:r>
                        <a:rPr lang="en-US" sz="1200" dirty="0">
                          <a:effectLst/>
                          <a:latin typeface="Calibri" panose="020F0502020204030204" pitchFamily="34" charset="0"/>
                          <a:ea typeface="Calibri" panose="020F0502020204030204" pitchFamily="34" charset="0"/>
                          <a:cs typeface="Arial" panose="020B0604020202020204" pitchFamily="34" charset="0"/>
                        </a:rPr>
                        <a:t>% completion of the phase of implementation of the National Educational Plan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Implement phase 1 of the NEP</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100% completion of  phase 1 of the NEP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Q1-Q3</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Stakeholder engagement as per the stakeholder engagement plan for the NEP</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33515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Q4: Achieve 100% completion of phase 1 of NEP</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140509797"/>
              </p:ext>
            </p:extLst>
          </p:nvPr>
        </p:nvGraphicFramePr>
        <p:xfrm>
          <a:off x="-2" y="2416548"/>
          <a:ext cx="12191998" cy="1370565"/>
        </p:xfrm>
        <a:graphic>
          <a:graphicData uri="http://schemas.openxmlformats.org/drawingml/2006/table">
            <a:tbl>
              <a:tblPr firstRow="1" firstCol="1" bandRow="1"/>
              <a:tblGrid>
                <a:gridCol w="2860431"/>
                <a:gridCol w="2157046"/>
                <a:gridCol w="2661138"/>
                <a:gridCol w="4513383"/>
              </a:tblGrid>
              <a:tr h="0">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2.3</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Build a talent pool for atmospheric and related science as a national imperative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31364">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44009">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Implementation of annual targets of  the Regional Training Centre (RTC) strategy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Implementation of  RTC strategy as per strategy milestones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80% of the RTC APP targets achieved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40% of the RTC APP targets achieved</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19441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60% of the RTC APP targets achieved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0739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Q3:70% of the RTC APP targets achieved</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6425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Q4:80% of the RTC APP targets achieved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232573094"/>
              </p:ext>
            </p:extLst>
          </p:nvPr>
        </p:nvGraphicFramePr>
        <p:xfrm>
          <a:off x="-2" y="3780447"/>
          <a:ext cx="12192000" cy="1566616"/>
        </p:xfrm>
        <a:graphic>
          <a:graphicData uri="http://schemas.openxmlformats.org/drawingml/2006/table">
            <a:tbl>
              <a:tblPr firstRow="1" firstCol="1" bandRow="1"/>
              <a:tblGrid>
                <a:gridCol w="2848708"/>
                <a:gridCol w="2157046"/>
                <a:gridCol w="2661138"/>
                <a:gridCol w="4525108"/>
              </a:tblGrid>
              <a:tr h="246184">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2.3</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Build a talent pool for atmospheric and related science as a national imperative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34461">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69631">
                <a:tc rowSpan="4">
                  <a:txBody>
                    <a:bodyPr/>
                    <a:lstStyle/>
                    <a:p>
                      <a:pPr algn="l">
                        <a:lnSpc>
                          <a:spcPct val="115000"/>
                        </a:lnSpc>
                        <a:spcAft>
                          <a:spcPts val="100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Number of bursaries awarded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Arial" panose="020B0604020202020204" pitchFamily="34" charset="0"/>
                        </a:rPr>
                        <a:t>62 bursaries awarded</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100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62 bursaries awarded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Q1:</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Arial" panose="020B0604020202020204" pitchFamily="34" charset="0"/>
                        </a:rPr>
                        <a:t>Report on uptake of bursaries and re-allocate bursaries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5555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Develop bursaries marketing plan</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7628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Q3:Advertise bursaries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8449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62 bursaries awarded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658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95456620"/>
              </p:ext>
            </p:extLst>
          </p:nvPr>
        </p:nvGraphicFramePr>
        <p:xfrm>
          <a:off x="-3" y="562708"/>
          <a:ext cx="12192002" cy="1531122"/>
        </p:xfrm>
        <a:graphic>
          <a:graphicData uri="http://schemas.openxmlformats.org/drawingml/2006/table">
            <a:tbl>
              <a:tblPr firstRow="1" firstCol="1" bandRow="1"/>
              <a:tblGrid>
                <a:gridCol w="3229015"/>
                <a:gridCol w="3229015"/>
                <a:gridCol w="2506864"/>
                <a:gridCol w="3227108"/>
              </a:tblGrid>
              <a:tr h="246184">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2.3</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Build a talent pool for atmospheric and related science as a national imperative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33378">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395925">
                <a:tc rowSpan="2">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of bursars  absorbed by SAWS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Absorption of 45% of bursars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2">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60% of bursars absorbed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 Q3: No Target </a:t>
                      </a:r>
                      <a:r>
                        <a:rPr kumimoji="0" lang="en-ZA" sz="1200" b="0" i="1"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Note: The absorption is only achieved at the end of the financial year when results are received</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r>
              <a:tr h="20739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Q4:</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Absorption of 60% of bursars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2D050"/>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r>
            </a:tbl>
          </a:graphicData>
        </a:graphic>
      </p:graphicFrame>
      <p:sp>
        <p:nvSpPr>
          <p:cNvPr id="5" name="Title 1"/>
          <p:cNvSpPr txBox="1">
            <a:spLocks noGrp="1"/>
          </p:cNvSpPr>
          <p:nvPr>
            <p:ph type="title"/>
          </p:nvPr>
        </p:nvSpPr>
        <p:spPr bwMode="auto">
          <a:xfrm>
            <a:off x="3902697" y="0"/>
            <a:ext cx="8289302" cy="562708"/>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2</a:t>
            </a:r>
            <a:r>
              <a:rPr lang="en-ZA" sz="2400" b="1" dirty="0">
                <a:solidFill>
                  <a:srgbClr val="FFFFFF">
                    <a:lumMod val="75000"/>
                  </a:srgbClr>
                </a:solidFill>
              </a:rPr>
              <a:t>: Capability and Capacity Developed</a:t>
            </a:r>
            <a:r>
              <a:rPr lang="en-ZA" sz="2800" b="1" kern="0" dirty="0" smtClean="0">
                <a:solidFill>
                  <a:srgbClr val="FFFFFF"/>
                </a:solidFill>
              </a:rPr>
              <a:t>                                      </a:t>
            </a:r>
            <a:endParaRPr lang="en-ZA" sz="2400" b="1" kern="0" dirty="0">
              <a:solidFill>
                <a:srgbClr val="FFFFFF">
                  <a:lumMod val="75000"/>
                </a:srgbClr>
              </a:solidFill>
            </a:endParaRPr>
          </a:p>
        </p:txBody>
      </p:sp>
      <p:sp>
        <p:nvSpPr>
          <p:cNvPr id="9" name="Slide Number Placeholder 8"/>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22</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184951006"/>
              </p:ext>
            </p:extLst>
          </p:nvPr>
        </p:nvGraphicFramePr>
        <p:xfrm>
          <a:off x="-3" y="2069192"/>
          <a:ext cx="12192001" cy="1853184"/>
        </p:xfrm>
        <a:graphic>
          <a:graphicData uri="http://schemas.openxmlformats.org/drawingml/2006/table">
            <a:tbl>
              <a:tblPr firstRow="1" firstCol="1" bandRow="1"/>
              <a:tblGrid>
                <a:gridCol w="3210948"/>
                <a:gridCol w="3210948"/>
                <a:gridCol w="2544474"/>
                <a:gridCol w="3225631"/>
              </a:tblGrid>
              <a:tr h="187569">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2.3</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Build a talent pool for atmospheric and related science as a national imperative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99293">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48806">
                <a:tc rowSpan="4">
                  <a:txBody>
                    <a:bodyPr/>
                    <a:lstStyle/>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completion of Doctoral programme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implementation </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of Doctoral Programme milestones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Arial" panose="020B0604020202020204" pitchFamily="34" charset="0"/>
                        </a:rPr>
                        <a:t>N/A</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Arial" panose="020B0604020202020204" pitchFamily="34" charset="0"/>
                        </a:rPr>
                        <a:t>New</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tc rowSpan="4">
                  <a:txBody>
                    <a:bodyPr/>
                    <a:lstStyle/>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100% completion of Doctoral programme plan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10% of the doctoral programme annual milestones achieved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25% completion of Doctoral programme plan</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0247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50% completion of Doctoral programme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Arial" panose="020B0604020202020204" pitchFamily="34" charset="0"/>
                        </a:rPr>
                        <a:t>plan</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0739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 75% completion of Doctoral programme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plan</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42420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100% completion of Doctoral programme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plan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10% of the Doctoral programme milestones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40572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xfrm>
            <a:off x="3431358" y="0"/>
            <a:ext cx="8760642" cy="575035"/>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400" b="1" kern="0" dirty="0" smtClean="0">
                <a:solidFill>
                  <a:srgbClr val="FFFFFF">
                    <a:lumMod val="75000"/>
                  </a:srgbClr>
                </a:solidFill>
              </a:rPr>
              <a:t>Strategic Goal 3:Engaged Stakeholders </a:t>
            </a:r>
            <a:r>
              <a:rPr lang="en-ZA" sz="2800" b="1" kern="0" dirty="0" smtClean="0">
                <a:solidFill>
                  <a:srgbClr val="FFFFFF"/>
                </a:solidFill>
              </a:rPr>
              <a:t>                                      </a:t>
            </a:r>
            <a:endParaRPr lang="en-ZA" sz="2400" b="1" kern="0" dirty="0">
              <a:solidFill>
                <a:srgbClr val="FFFFFF">
                  <a:lumMod val="75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520530584"/>
              </p:ext>
            </p:extLst>
          </p:nvPr>
        </p:nvGraphicFramePr>
        <p:xfrm>
          <a:off x="0" y="612839"/>
          <a:ext cx="12192000" cy="2944368"/>
        </p:xfrm>
        <a:graphic>
          <a:graphicData uri="http://schemas.openxmlformats.org/drawingml/2006/table">
            <a:tbl>
              <a:tblPr firstRow="1" firstCol="1" bandRow="1"/>
              <a:tblGrid>
                <a:gridCol w="2554664"/>
                <a:gridCol w="2092749"/>
                <a:gridCol w="2460396"/>
                <a:gridCol w="5084191"/>
              </a:tblGrid>
              <a:tr h="169683">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Strategic Objective 3.1 Position SAWS as a relevant meteorological institution</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51646">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340328">
                <a:tc rowSpan="4">
                  <a:txBody>
                    <a:bodyPr/>
                    <a:lstStyle/>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completion of annual targets as set out in the  corporate </a:t>
                      </a: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communications </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strategy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Develop and Implement programmes and campaigns that promote the organisation as per the communications strategy and implementation plan</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1000"/>
                        </a:spcAft>
                      </a:pP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Implementation </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of 80% of annual  </a:t>
                      </a: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communications programmes  </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for 2016/17 as per the </a:t>
                      </a: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communications </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strategy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Implementation of 20% of communications programmes as per the communications strategy for 16/17</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36496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Q2: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Implementation of 40% of communications programmes as per the communications strategy for 16/17</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38960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Q3: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Implementation of 60% of communications programmes as per the communications strategy for 16/17</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36496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Q4:</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Implementation of 80% of communications programmes as per the communications strategy for 16/17</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0" y="-25315"/>
            <a:ext cx="1107996"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lvl="2">
              <a:buClr>
                <a:schemeClr val="tx1"/>
              </a:buClr>
              <a:buSzPct val="100000"/>
            </a:pPr>
            <a:endParaRPr kumimoji="0" lang="en-ZA"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ZA" sz="1800" b="0" i="0" u="none" strike="noStrike" cap="none" normalizeH="0" baseline="0" dirty="0" smtClean="0">
              <a:ln>
                <a:noFill/>
              </a:ln>
              <a:solidFill>
                <a:schemeClr val="tx1"/>
              </a:solidFill>
              <a:effectLst/>
              <a:latin typeface="Arial" panose="020B0604020202020204" pitchFamily="34" charset="0"/>
            </a:endParaRPr>
          </a:p>
        </p:txBody>
      </p:sp>
      <p:sp>
        <p:nvSpPr>
          <p:cNvPr id="11" name="Slide Number Placeholder 10"/>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23</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438323600"/>
              </p:ext>
            </p:extLst>
          </p:nvPr>
        </p:nvGraphicFramePr>
        <p:xfrm>
          <a:off x="-6" y="3545735"/>
          <a:ext cx="12192006" cy="2181244"/>
        </p:xfrm>
        <a:graphic>
          <a:graphicData uri="http://schemas.openxmlformats.org/drawingml/2006/table">
            <a:tbl>
              <a:tblPr firstRow="1" firstCol="1" bandRow="1"/>
              <a:tblGrid>
                <a:gridCol w="2592371"/>
                <a:gridCol w="2045623"/>
                <a:gridCol w="2469822"/>
                <a:gridCol w="5084190"/>
              </a:tblGrid>
              <a:tr h="263742">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3.1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Position SAWS as a relevant meteorological institution</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65853">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395926">
                <a:tc rowSpan="4">
                  <a:txBody>
                    <a:bodyPr/>
                    <a:lstStyle/>
                    <a:p>
                      <a:pPr algn="l">
                        <a:lnSpc>
                          <a:spcPct val="115000"/>
                        </a:lnSpc>
                        <a:spcAft>
                          <a:spcPts val="100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(increase) in traffic volumes on media platforms (website/ facebook, twitter, YouTube)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N/A</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New</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06000"/>
                        </a:lnSpc>
                        <a:spcAft>
                          <a:spcPts val="800"/>
                        </a:spcAft>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Establish a  baseline in</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traffic volumes on media platforms (website/ facebook, twitter, YouTube) </a:t>
                      </a: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Establish media platforms to engage stakeholders (website/facebook, twitter, YouTube)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401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Q2:Monitor media platforms to engage stakeholders (website/facebook, twitter, YouTube)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4018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 Monitor media platforms to engage stakeholders (website/facebook, twitter, YouTube)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3500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Q4: Establish a baseline</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19381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bwMode="auto">
          <a:xfrm>
            <a:off x="4251488" y="1"/>
            <a:ext cx="7940511" cy="490194"/>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3:Engaged </a:t>
            </a:r>
            <a:r>
              <a:rPr lang="en-ZA" sz="2400" b="1" dirty="0">
                <a:solidFill>
                  <a:srgbClr val="FFFFFF">
                    <a:lumMod val="75000"/>
                  </a:srgbClr>
                </a:solidFill>
              </a:rPr>
              <a:t>Stakeholders</a:t>
            </a:r>
            <a:r>
              <a:rPr lang="en-ZA" sz="2800" b="1" kern="0" dirty="0" smtClean="0">
                <a:solidFill>
                  <a:srgbClr val="FFFFFF"/>
                </a:solidFill>
              </a:rPr>
              <a:t>                                      </a:t>
            </a:r>
            <a:endParaRPr lang="en-ZA" sz="2400" b="1" kern="0" dirty="0">
              <a:solidFill>
                <a:srgbClr val="FFFFFF">
                  <a:lumMod val="75000"/>
                </a:srgbClr>
              </a:solidFill>
            </a:endParaRPr>
          </a:p>
        </p:txBody>
      </p:sp>
      <p:sp>
        <p:nvSpPr>
          <p:cNvPr id="9" name="Slide Number Placeholder 8"/>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24</a:t>
            </a:fld>
            <a:endParaRPr lang="en-US"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643566384"/>
              </p:ext>
            </p:extLst>
          </p:nvPr>
        </p:nvGraphicFramePr>
        <p:xfrm>
          <a:off x="0" y="523191"/>
          <a:ext cx="12192000" cy="2555653"/>
        </p:xfrm>
        <a:graphic>
          <a:graphicData uri="http://schemas.openxmlformats.org/drawingml/2006/table">
            <a:tbl>
              <a:tblPr/>
              <a:tblGrid>
                <a:gridCol w="3495831"/>
                <a:gridCol w="1751580"/>
                <a:gridCol w="2631459"/>
                <a:gridCol w="4313130"/>
              </a:tblGrid>
              <a:tr h="912781">
                <a:tc grid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Strategic Objective 3.1 :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Position SAWS as a relevant meteorological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institution</a:t>
                      </a: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6699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20537">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Estimated Performance </a:t>
                      </a:r>
                      <a:r>
                        <a:rPr lang="en-US" sz="1200" dirty="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Quarterly Targets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164048">
                <a:tc rowSpan="4">
                  <a:txBody>
                    <a:bodyPr/>
                    <a:lstStyle/>
                    <a:p>
                      <a:pPr algn="l">
                        <a:lnSpc>
                          <a:spcPct val="115000"/>
                        </a:lnSpc>
                        <a:spcAft>
                          <a:spcPts val="1000"/>
                        </a:spcAft>
                      </a:pPr>
                      <a:r>
                        <a:rPr lang="en-US" sz="1200" b="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Rand value Advertising Value Equivalent (AVE)</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b="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(cumulative)</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b="1" dirty="0">
                          <a:solidFill>
                            <a:srgbClr val="000000"/>
                          </a:solidFill>
                          <a:effectLst/>
                          <a:latin typeface="Calibri" panose="020F0502020204030204" pitchFamily="34" charset="0"/>
                          <a:ea typeface="MS Mincho" panose="02020609040205080304" pitchFamily="49" charset="-128"/>
                          <a:cs typeface="System"/>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200" b="1"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rowSpan="4">
                  <a:txBody>
                    <a:bodyPr/>
                    <a:lstStyle/>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N/A</a:t>
                      </a:r>
                    </a:p>
                    <a:p>
                      <a:pPr algn="l">
                        <a:lnSpc>
                          <a:spcPct val="115000"/>
                        </a:lnSpc>
                        <a:spcAft>
                          <a:spcPts val="1000"/>
                        </a:spcAft>
                      </a:pP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New</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rowSpan="4">
                  <a:txBody>
                    <a:bodyPr/>
                    <a:lstStyle/>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Advertising Value Equivalent (AVE)  - R22m</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l">
                        <a:lnSpc>
                          <a:spcPct val="115000"/>
                        </a:lnSpc>
                        <a:spcAft>
                          <a:spcPts val="1000"/>
                        </a:spcAft>
                      </a:pPr>
                      <a:r>
                        <a:rPr lang="en-US" sz="1200" b="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Q1: </a:t>
                      </a:r>
                      <a:r>
                        <a:rPr lang="en-US" sz="1200" b="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Advertising Value Equivalent (AVE) –R4m</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2EFD9"/>
                    </a:solidFill>
                  </a:tcPr>
                </a:tc>
              </a:tr>
              <a:tr h="16404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1000"/>
                        </a:spcAft>
                      </a:pPr>
                      <a:r>
                        <a:rPr lang="en-US" sz="1200" b="0" dirty="0">
                          <a:effectLst/>
                          <a:latin typeface="Calibri" panose="020F0502020204030204" pitchFamily="34" charset="0"/>
                          <a:ea typeface="MS Mincho" panose="02020609040205080304" pitchFamily="49" charset="-128"/>
                          <a:cs typeface="Verdana" panose="020B0604030504040204" pitchFamily="34" charset="0"/>
                        </a:rPr>
                        <a:t>Q2: Advertising Value Equivalent (AVE) –R8m</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16404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100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Q3: Advertising Value Equivalent (AVE) –R16m</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2EFD9"/>
                    </a:solidFill>
                  </a:tcPr>
                </a:tc>
              </a:tr>
              <a:tr h="22614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1000"/>
                        </a:spcAft>
                      </a:pPr>
                      <a:r>
                        <a:rPr lang="en-US" sz="1200" dirty="0" smtClean="0">
                          <a:effectLst/>
                          <a:latin typeface="Calibri" panose="020F0502020204030204" pitchFamily="34" charset="0"/>
                          <a:ea typeface="MS Mincho" panose="02020609040205080304" pitchFamily="49" charset="-128"/>
                          <a:cs typeface="Verdana" panose="020B0604030504040204" pitchFamily="34" charset="0"/>
                        </a:rPr>
                        <a:t>Q4:Advertising </a:t>
                      </a:r>
                      <a:r>
                        <a:rPr lang="en-US" sz="1200" dirty="0">
                          <a:effectLst/>
                          <a:latin typeface="Calibri" panose="020F0502020204030204" pitchFamily="34" charset="0"/>
                          <a:ea typeface="MS Mincho" panose="02020609040205080304" pitchFamily="49" charset="-128"/>
                          <a:cs typeface="Verdana" panose="020B0604030504040204" pitchFamily="34" charset="0"/>
                        </a:rPr>
                        <a:t>Value Equivalent (AVE) –</a:t>
                      </a:r>
                      <a:r>
                        <a:rPr lang="en-US" sz="1200" dirty="0" smtClean="0">
                          <a:effectLst/>
                          <a:latin typeface="Calibri" panose="020F0502020204030204" pitchFamily="34" charset="0"/>
                          <a:ea typeface="MS Mincho" panose="02020609040205080304" pitchFamily="49" charset="-128"/>
                          <a:cs typeface="Verdana" panose="020B0604030504040204" pitchFamily="34" charset="0"/>
                        </a:rPr>
                        <a:t>R22M</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2913299674"/>
              </p:ext>
            </p:extLst>
          </p:nvPr>
        </p:nvGraphicFramePr>
        <p:xfrm>
          <a:off x="0" y="2729345"/>
          <a:ext cx="12191999" cy="2687128"/>
        </p:xfrm>
        <a:graphic>
          <a:graphicData uri="http://schemas.openxmlformats.org/drawingml/2006/table">
            <a:tbl>
              <a:tblPr firstRow="1" firstCol="1" bandRow="1"/>
              <a:tblGrid>
                <a:gridCol w="2648934"/>
                <a:gridCol w="1923068"/>
                <a:gridCol w="2865747"/>
                <a:gridCol w="4754250"/>
              </a:tblGrid>
              <a:tr h="520350">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3.2</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Manage and leverage strategic relations</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9137">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1746154">
                <a:tc>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Number of engagement programmes for targeted stakeholder groups as per SES(2016/17)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r>
                        <a:rPr lang="en-US" sz="1200" dirty="0" smtClean="0">
                          <a:solidFill>
                            <a:srgbClr val="000000"/>
                          </a:solidFill>
                          <a:effectLst/>
                          <a:latin typeface="Calibri" panose="020F0502020204030204" pitchFamily="34" charset="0"/>
                          <a:ea typeface="MS Mincho" panose="02020609040205080304" pitchFamily="49" charset="-128"/>
                          <a:cs typeface="Verdana" panose="020B0604030504040204" pitchFamily="34" charset="0"/>
                        </a:rPr>
                        <a:t>implementation </a:t>
                      </a: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of stakeholder programmes for targeted stakeholder groups as per (SES)       (2018-20)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N/A</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New</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Engagement programmes for 8 targeted stakeholder groups(SES)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Q1-Q4</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Engagement programmes for2  targeted key stakeholder groups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92446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bwMode="auto">
          <a:xfrm>
            <a:off x="4025245" y="0"/>
            <a:ext cx="8166754" cy="631596"/>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3:Engaged </a:t>
            </a:r>
            <a:r>
              <a:rPr lang="en-ZA" sz="2400" b="1" dirty="0">
                <a:solidFill>
                  <a:srgbClr val="FFFFFF">
                    <a:lumMod val="75000"/>
                  </a:srgbClr>
                </a:solidFill>
              </a:rPr>
              <a:t>Stakeholders</a:t>
            </a:r>
            <a:r>
              <a:rPr lang="en-ZA" sz="2800" b="1" kern="0" dirty="0" smtClean="0">
                <a:solidFill>
                  <a:srgbClr val="FFFFFF"/>
                </a:solidFill>
              </a:rPr>
              <a:t>                                      </a:t>
            </a:r>
            <a:endParaRPr lang="en-ZA" sz="2400" b="1" kern="0" dirty="0">
              <a:solidFill>
                <a:srgbClr val="FFFFFF">
                  <a:lumMod val="75000"/>
                </a:srgbClr>
              </a:solidFill>
            </a:endParaRPr>
          </a:p>
        </p:txBody>
      </p:sp>
      <p:sp>
        <p:nvSpPr>
          <p:cNvPr id="9" name="Slide Number Placeholder 8"/>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25</a:t>
            </a:fld>
            <a:endParaRPr lang="en-US"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360836565"/>
              </p:ext>
            </p:extLst>
          </p:nvPr>
        </p:nvGraphicFramePr>
        <p:xfrm>
          <a:off x="0" y="631596"/>
          <a:ext cx="12192006" cy="2036512"/>
        </p:xfrm>
        <a:graphic>
          <a:graphicData uri="http://schemas.openxmlformats.org/drawingml/2006/table">
            <a:tbl>
              <a:tblPr firstRow="1" firstCol="1" bandRow="1"/>
              <a:tblGrid>
                <a:gridCol w="2708037"/>
                <a:gridCol w="1875692"/>
                <a:gridCol w="2848708"/>
                <a:gridCol w="4759569"/>
              </a:tblGrid>
              <a:tr h="485218">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3.2</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Manage and leverage strategic relations</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33470">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89422">
                <a:tc rowSpan="3">
                  <a:txBody>
                    <a:bodyPr/>
                    <a:lstStyle/>
                    <a:p>
                      <a:pPr algn="l">
                        <a:lnSpc>
                          <a:spcPct val="115000"/>
                        </a:lnSpc>
                        <a:spcAft>
                          <a:spcPts val="100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Overall stakeholder satisfaction rating (expressed as  a percentage)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3">
                  <a:txBody>
                    <a:bodyPr/>
                    <a:lstStyle/>
                    <a:p>
                      <a:pPr algn="l">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3">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Overall stakeholder satisfaction rating - 86%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 Q2: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Arial" panose="020B0604020202020204" pitchFamily="34" charset="0"/>
                        </a:rPr>
                        <a:t>No action required</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r>
              <a:tr h="19796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Q3:</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Conduct a stakeholder satisfaction survey</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r>
              <a:tr h="19796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Q4:</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Overall stakeholder satisfaction rating - 86%</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216341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bwMode="auto">
          <a:xfrm>
            <a:off x="3540370" y="0"/>
            <a:ext cx="8651630" cy="876693"/>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4:Research, Knowledge and intelligence </a:t>
            </a:r>
            <a:r>
              <a:rPr lang="en-ZA" sz="2400" b="1" dirty="0">
                <a:solidFill>
                  <a:srgbClr val="FFFFFF">
                    <a:lumMod val="75000"/>
                  </a:srgbClr>
                </a:solidFill>
              </a:rPr>
              <a:t>creation</a:t>
            </a:r>
            <a:r>
              <a:rPr lang="en-ZA" sz="2800" b="1" kern="0" dirty="0" smtClean="0">
                <a:solidFill>
                  <a:srgbClr val="FFFFFF"/>
                </a:solidFill>
              </a:rPr>
              <a:t>                                      </a:t>
            </a:r>
            <a:endParaRPr lang="en-ZA" sz="2400" b="1" kern="0" dirty="0">
              <a:solidFill>
                <a:srgbClr val="FFFFFF">
                  <a:lumMod val="75000"/>
                </a:srgbClr>
              </a:solidFill>
            </a:endParaRPr>
          </a:p>
        </p:txBody>
      </p:sp>
      <p:sp>
        <p:nvSpPr>
          <p:cNvPr id="10" name="Slide Number Placeholder 9"/>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26</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858724361"/>
              </p:ext>
            </p:extLst>
          </p:nvPr>
        </p:nvGraphicFramePr>
        <p:xfrm>
          <a:off x="-1" y="2882364"/>
          <a:ext cx="12191999" cy="1553253"/>
        </p:xfrm>
        <a:graphic>
          <a:graphicData uri="http://schemas.openxmlformats.org/drawingml/2006/table">
            <a:tbl>
              <a:tblPr firstRow="1" firstCol="1" bandRow="1"/>
              <a:tblGrid>
                <a:gridCol w="3048597"/>
                <a:gridCol w="2496418"/>
                <a:gridCol w="2883877"/>
                <a:gridCol w="3763107"/>
              </a:tblGrid>
              <a:tr h="197771">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4.1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Grow weather and climate knowledge base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47034">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88606">
                <a:tc rowSpan="4">
                  <a:txBody>
                    <a:bodyPr/>
                    <a:lstStyle/>
                    <a:p>
                      <a:pPr algn="l">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Framework for Climate Services (NFCS) </a:t>
                      </a:r>
                      <a:r>
                        <a:rPr lang="en-US"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implementation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 key sector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NFCS developed and approved</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Implementation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NFCS facilitated for 3 key climate sensitive sectors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Review of NFCS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506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Implementation of NFCS for agriculture</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645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 Implementation of NFCS energy</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9214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Implementation of NFCS for water &amp; health</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569443420"/>
              </p:ext>
            </p:extLst>
          </p:nvPr>
        </p:nvGraphicFramePr>
        <p:xfrm>
          <a:off x="-1" y="4456973"/>
          <a:ext cx="12192001" cy="1534402"/>
        </p:xfrm>
        <a:graphic>
          <a:graphicData uri="http://schemas.openxmlformats.org/drawingml/2006/table">
            <a:tbl>
              <a:tblPr firstRow="1" firstCol="1" bandRow="1"/>
              <a:tblGrid>
                <a:gridCol w="3007151"/>
                <a:gridCol w="2549587"/>
                <a:gridCol w="2883877"/>
                <a:gridCol w="3751386"/>
              </a:tblGrid>
              <a:tr h="159172">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4.1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Grow weather and climate knowledge base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3677">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51668">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Number of partnership agreements  for applications and / or products development for various socio-economic  sectors</a:t>
                      </a:r>
                      <a:r>
                        <a:rPr lang="en-US" sz="1200" dirty="0">
                          <a:effectLst/>
                          <a:latin typeface="Calibri" panose="020F0502020204030204" pitchFamily="34" charset="0"/>
                          <a:ea typeface="Calibri" panose="020F0502020204030204" pitchFamily="34" charset="0"/>
                          <a:cs typeface="Verdana" panose="020B0604030504040204" pitchFamily="34" charset="0"/>
                        </a:rPr>
                        <a:t> in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Verdana" panose="020B0604030504040204" pitchFamily="34" charset="0"/>
                        </a:rPr>
                        <a:t>in support of  the NCCRP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N/A</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New</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1 partnership that translates into </a:t>
                      </a:r>
                      <a:r>
                        <a:rPr lang="en-US" sz="1200" dirty="0" smtClean="0">
                          <a:effectLst/>
                          <a:latin typeface="Calibri" panose="020F0502020204030204" pitchFamily="34" charset="0"/>
                          <a:ea typeface="MS Mincho" panose="02020609040205080304" pitchFamily="49" charset="-128"/>
                          <a:cs typeface="Verdana" panose="020B0604030504040204" pitchFamily="34" charset="0"/>
                        </a:rPr>
                        <a:t>applications </a:t>
                      </a:r>
                      <a:r>
                        <a:rPr lang="en-US" sz="1200" dirty="0">
                          <a:effectLst/>
                          <a:latin typeface="Calibri" panose="020F0502020204030204" pitchFamily="34" charset="0"/>
                          <a:ea typeface="MS Mincho" panose="02020609040205080304" pitchFamily="49" charset="-128"/>
                          <a:cs typeface="Verdana" panose="020B0604030504040204" pitchFamily="34" charset="0"/>
                        </a:rPr>
                        <a:t>or products for decision making in modelling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Identify potential partner</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123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Negotiate with partners on identified application/ product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18761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 Preparation of partnership agreement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3117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Signing of partnership agreement</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7390" marR="6739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213267920"/>
              </p:ext>
            </p:extLst>
          </p:nvPr>
        </p:nvGraphicFramePr>
        <p:xfrm>
          <a:off x="0" y="878746"/>
          <a:ext cx="12192000" cy="2015106"/>
        </p:xfrm>
        <a:graphic>
          <a:graphicData uri="http://schemas.openxmlformats.org/drawingml/2006/table">
            <a:tbl>
              <a:tblPr firstRow="1" firstCol="1" bandRow="1"/>
              <a:tblGrid>
                <a:gridCol w="3219579"/>
                <a:gridCol w="3219579"/>
                <a:gridCol w="2876421"/>
                <a:gridCol w="2876421"/>
              </a:tblGrid>
              <a:tr h="149762">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4.1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Grow weather and climate knowledge base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0099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25894">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427340">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 of funds secured for conducting SEB study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N/A</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New</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25% of funds secured for conducting SEB study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Develop  Socio-Economic Benefit study funding proposals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0210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SEB study funding proposal approved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6002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 15% of funds secured for conducting SEB study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1946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25% of funds secured for conducting SEB study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5932" marR="5593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03467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bwMode="auto">
          <a:xfrm>
            <a:off x="3540370" y="0"/>
            <a:ext cx="8651630" cy="876693"/>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4: Research </a:t>
            </a:r>
            <a:r>
              <a:rPr lang="en-ZA" sz="2400" b="1" dirty="0">
                <a:solidFill>
                  <a:srgbClr val="FFFFFF">
                    <a:lumMod val="75000"/>
                  </a:srgbClr>
                </a:solidFill>
              </a:rPr>
              <a:t>and Knowledge/intelligence creation</a:t>
            </a:r>
            <a:r>
              <a:rPr lang="en-ZA" sz="2800" b="1" kern="0" dirty="0" smtClean="0">
                <a:solidFill>
                  <a:srgbClr val="FFFFFF"/>
                </a:solidFill>
              </a:rPr>
              <a:t>                                      </a:t>
            </a:r>
            <a:endParaRPr lang="en-ZA" sz="2400" b="1" kern="0" dirty="0">
              <a:solidFill>
                <a:srgbClr val="FFFFFF">
                  <a:lumMod val="75000"/>
                </a:srgbClr>
              </a:solidFill>
            </a:endParaRPr>
          </a:p>
        </p:txBody>
      </p:sp>
      <p:sp>
        <p:nvSpPr>
          <p:cNvPr id="10" name="Slide Number Placeholder 9"/>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27</a:t>
            </a:fld>
            <a:endParaRPr lang="en-US"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913387684"/>
              </p:ext>
            </p:extLst>
          </p:nvPr>
        </p:nvGraphicFramePr>
        <p:xfrm>
          <a:off x="433137" y="887112"/>
          <a:ext cx="11758863" cy="1682496"/>
        </p:xfrm>
        <a:graphic>
          <a:graphicData uri="http://schemas.openxmlformats.org/drawingml/2006/table">
            <a:tbl>
              <a:tblPr firstRow="1" firstCol="1" bandRow="1"/>
              <a:tblGrid>
                <a:gridCol w="2905796"/>
                <a:gridCol w="2408305"/>
                <a:gridCol w="2883184"/>
                <a:gridCol w="3561578"/>
              </a:tblGrid>
              <a:tr h="168699">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4.1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Grow weather and climate knowledge base</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009900"/>
                    </a:solidFill>
                  </a:tcPr>
                </a:tc>
                <a:tc hMerge="1">
                  <a:txBody>
                    <a:bodyPr/>
                    <a:lstStyle/>
                    <a:p>
                      <a:endParaRPr lang="en-ZA"/>
                    </a:p>
                  </a:txBody>
                  <a:tcPr/>
                </a:tc>
                <a:tc hMerge="1">
                  <a:txBody>
                    <a:bodyPr/>
                    <a:lstStyle/>
                    <a:p>
                      <a:endParaRPr lang="en-ZA"/>
                    </a:p>
                  </a:txBody>
                  <a:tcP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hMerge="1">
                  <a:txBody>
                    <a:bodyPr/>
                    <a:lstStyle/>
                    <a:p>
                      <a:endParaRPr lang="en-ZA"/>
                    </a:p>
                  </a:txBody>
                  <a:tcPr/>
                </a:tc>
              </a:tr>
              <a:tr h="86072">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92D050"/>
                    </a:solidFill>
                  </a:tcPr>
                </a:tc>
              </a:tr>
              <a:tr h="86072">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Number of peer- reviewed articles published in accredited national or international scientific journals where SAWS scientists are the leading author or co-author.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(cumulative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Modified</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14  articles in scientific publications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rowSpan="4">
                  <a:txBody>
                    <a:bodyPr/>
                    <a:lstStyle/>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14 publications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b="1" dirty="0">
                          <a:effectLst/>
                          <a:latin typeface="Calibri" panose="020F0502020204030204" pitchFamily="34" charset="0"/>
                          <a:ea typeface="MS Mincho" panose="02020609040205080304" pitchFamily="49" charset="-128"/>
                          <a:cs typeface="System"/>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3 publications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r>
              <a:tr h="86072">
                <a:tc vMerge="1">
                  <a:txBody>
                    <a:bodyPr/>
                    <a:lstStyle/>
                    <a:p>
                      <a:endParaRPr lang="en-ZA"/>
                    </a:p>
                  </a:txBody>
                  <a:tcP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vMerge="1">
                  <a:txBody>
                    <a:bodyPr/>
                    <a:lstStyle/>
                    <a:p>
                      <a:endParaRPr lang="en-ZA"/>
                    </a:p>
                  </a:txBody>
                  <a:tcPr/>
                </a:tc>
                <a:tc vMerge="1">
                  <a:txBody>
                    <a:bodyPr/>
                    <a:lstStyle/>
                    <a:p>
                      <a:endParaRPr lang="en-ZA"/>
                    </a:p>
                  </a:txBody>
                  <a:tcP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7 publications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r>
              <a:tr h="86072">
                <a:tc vMerge="1">
                  <a:txBody>
                    <a:bodyPr/>
                    <a:lstStyle/>
                    <a:p>
                      <a:endParaRPr lang="en-ZA"/>
                    </a:p>
                  </a:txBody>
                  <a:tcP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vMerge="1">
                  <a:txBody>
                    <a:bodyPr/>
                    <a:lstStyle/>
                    <a:p>
                      <a:endParaRPr lang="en-ZA"/>
                    </a:p>
                  </a:txBody>
                  <a:tcPr/>
                </a:tc>
                <a:tc vMerge="1">
                  <a:txBody>
                    <a:bodyPr/>
                    <a:lstStyle/>
                    <a:p>
                      <a:endParaRPr lang="en-ZA"/>
                    </a:p>
                  </a:txBody>
                  <a:tcP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 12 publications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r>
              <a:tr h="86072">
                <a:tc vMerge="1">
                  <a:txBody>
                    <a:bodyPr/>
                    <a:lstStyle/>
                    <a:p>
                      <a:endParaRPr lang="en-ZA"/>
                    </a:p>
                  </a:txBody>
                  <a:tcP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vMerge="1">
                  <a:txBody>
                    <a:bodyPr/>
                    <a:lstStyle/>
                    <a:p>
                      <a:endParaRPr lang="en-ZA"/>
                    </a:p>
                  </a:txBody>
                  <a:tcPr/>
                </a:tc>
                <a:tc vMerge="1">
                  <a:txBody>
                    <a:bodyPr/>
                    <a:lstStyle/>
                    <a:p>
                      <a:endParaRPr lang="en-ZA"/>
                    </a:p>
                  </a:txBody>
                  <a:tcP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14 publications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xmlns="" val="409806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776690114"/>
              </p:ext>
            </p:extLst>
          </p:nvPr>
        </p:nvGraphicFramePr>
        <p:xfrm>
          <a:off x="0" y="688157"/>
          <a:ext cx="12192000" cy="274320"/>
        </p:xfrm>
        <a:graphic>
          <a:graphicData uri="http://schemas.openxmlformats.org/drawingml/2006/table">
            <a:tbl>
              <a:tblPr firstRow="1" firstCol="1" bandRow="1"/>
              <a:tblGrid>
                <a:gridCol w="2652626"/>
                <a:gridCol w="3443374"/>
                <a:gridCol w="2403231"/>
                <a:gridCol w="3692769"/>
              </a:tblGrid>
              <a:tr h="86072">
                <a:tc>
                  <a:txBody>
                    <a:bodyPr/>
                    <a:lstStyle/>
                    <a:p>
                      <a:endParaRPr lang="en-ZA" dirty="0"/>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a:txBody>
                    <a:bodyPr/>
                    <a:lstStyle/>
                    <a:p>
                      <a:endParaRPr lang="en-ZA" dirty="0"/>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a:txBody>
                    <a:bodyPr/>
                    <a:lstStyle/>
                    <a:p>
                      <a:endParaRPr lang="en-ZA" dirty="0"/>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9"/>
                    </a:solidFill>
                  </a:tcPr>
                </a:tc>
                <a:tc>
                  <a:txBody>
                    <a:bodyPr/>
                    <a:lstStyle/>
                    <a:p>
                      <a:endParaRPr lang="en-ZA" dirty="0"/>
                    </a:p>
                  </a:txBody>
                  <a:tcPr marL="57650" marR="5765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266648960"/>
              </p:ext>
            </p:extLst>
          </p:nvPr>
        </p:nvGraphicFramePr>
        <p:xfrm>
          <a:off x="0" y="750277"/>
          <a:ext cx="12192000" cy="1529308"/>
        </p:xfrm>
        <a:graphic>
          <a:graphicData uri="http://schemas.openxmlformats.org/drawingml/2006/table">
            <a:tbl>
              <a:tblPr firstRow="1" firstCol="1" bandRow="1"/>
              <a:tblGrid>
                <a:gridCol w="2625969"/>
                <a:gridCol w="3458308"/>
                <a:gridCol w="2414954"/>
                <a:gridCol w="3692769"/>
              </a:tblGrid>
              <a:tr h="222738">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5.1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Grow Revenue Streams</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55010">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30069">
                <a:tc rowSpan="4">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Parliamentary grant funding excluding SAAQIS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No target set in the 2015/16 strategy</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Revised MTEF allocation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R145,51m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excluding SAAQIS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r">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R189,28m</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System"/>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R47,32m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3290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Q2: R47,32m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3290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Q3: R47,32m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3290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R47,32m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
        <p:nvSpPr>
          <p:cNvPr id="7" name="Title 1"/>
          <p:cNvSpPr txBox="1">
            <a:spLocks noGrp="1"/>
          </p:cNvSpPr>
          <p:nvPr>
            <p:ph type="title"/>
          </p:nvPr>
        </p:nvSpPr>
        <p:spPr bwMode="auto">
          <a:xfrm>
            <a:off x="3506772" y="0"/>
            <a:ext cx="8685228" cy="688157"/>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defRPr/>
            </a:pPr>
            <a:r>
              <a:rPr lang="en-ZA" sz="2400" b="1" dirty="0" smtClean="0">
                <a:solidFill>
                  <a:srgbClr val="FFFFFF">
                    <a:lumMod val="75000"/>
                  </a:srgbClr>
                </a:solidFill>
              </a:rPr>
              <a:t>Strategic Goal 5: Growth and Sustainability</a:t>
            </a:r>
            <a:endParaRPr lang="en-ZA" sz="2400" b="1" kern="0" dirty="0">
              <a:solidFill>
                <a:srgbClr val="FFFFFF">
                  <a:lumMod val="75000"/>
                </a:srgbClr>
              </a:solidFill>
            </a:endParaRPr>
          </a:p>
        </p:txBody>
      </p:sp>
      <p:sp>
        <p:nvSpPr>
          <p:cNvPr id="10" name="Slide Number Placeholder 9"/>
          <p:cNvSpPr>
            <a:spLocks noGrp="1"/>
          </p:cNvSpPr>
          <p:nvPr>
            <p:ph type="sldNum" sz="quarter" idx="12"/>
          </p:nvPr>
        </p:nvSpPr>
        <p:spPr/>
        <p:txBody>
          <a:bodyPr/>
          <a:lstStyle/>
          <a:p>
            <a:pPr>
              <a:defRPr/>
            </a:pPr>
            <a:fld id="{4539BE8B-F298-448A-97E1-599FCB2A0D98}" type="slidenum">
              <a:rPr lang="en-US" smtClean="0">
                <a:solidFill>
                  <a:srgbClr val="000000"/>
                </a:solidFill>
              </a:rPr>
              <a:pPr>
                <a:defRPr/>
              </a:pPr>
              <a:t>28</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393617632"/>
              </p:ext>
            </p:extLst>
          </p:nvPr>
        </p:nvGraphicFramePr>
        <p:xfrm>
          <a:off x="-2" y="2274557"/>
          <a:ext cx="12192001" cy="1367986"/>
        </p:xfrm>
        <a:graphic>
          <a:graphicData uri="http://schemas.openxmlformats.org/drawingml/2006/table">
            <a:tbl>
              <a:tblPr firstRow="1" firstCol="1" bandRow="1"/>
              <a:tblGrid>
                <a:gridCol w="2620652"/>
                <a:gridCol w="3440180"/>
                <a:gridCol w="2332891"/>
                <a:gridCol w="3798278"/>
              </a:tblGrid>
              <a:tr h="55996">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5.1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Grow Revenue Streams</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33998">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Quarterly Targets 2016/17</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72040">
                <a:tc rowSpan="4">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Growth in year-on-year aviation revenue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R98,45m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r">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R108,37m</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R20,67m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0275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R22,43m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18302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 R30,76m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3101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 R34,51m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172679508"/>
              </p:ext>
            </p:extLst>
          </p:nvPr>
        </p:nvGraphicFramePr>
        <p:xfrm>
          <a:off x="0" y="3617638"/>
          <a:ext cx="12191999" cy="1481643"/>
        </p:xfrm>
        <a:graphic>
          <a:graphicData uri="http://schemas.openxmlformats.org/drawingml/2006/table">
            <a:tbl>
              <a:tblPr firstRow="1" firstCol="1" bandRow="1"/>
              <a:tblGrid>
                <a:gridCol w="2614245"/>
                <a:gridCol w="3446585"/>
                <a:gridCol w="2332893"/>
                <a:gridCol w="3798276"/>
              </a:tblGrid>
              <a:tr h="102889">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Strategic Objective 5.1</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Grow Revenue Streams</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22781">
                <a:tc>
                  <a:txBody>
                    <a:bodyPr/>
                    <a:lstStyle/>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Estimated Performance 2015/16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c>
                  <a:txBody>
                    <a:bodyPr/>
                    <a:lstStyle/>
                    <a:p>
                      <a:pPr algn="l">
                        <a:lnSpc>
                          <a:spcPct val="115000"/>
                        </a:lnSpc>
                        <a:spcAft>
                          <a:spcPts val="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Quarterly Targets 2016/17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92D050"/>
                    </a:solidFill>
                  </a:tcPr>
                </a:tc>
              </a:tr>
              <a:tr h="263104">
                <a:tc rowSpan="4">
                  <a:txBody>
                    <a:bodyPr/>
                    <a:lstStyle/>
                    <a:p>
                      <a:pPr algn="l">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Growth in commercial revenue as per set target (annual total revenue)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R16,00m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rowSpan="4">
                  <a:txBody>
                    <a:bodyPr/>
                    <a:lstStyle/>
                    <a:p>
                      <a:pPr algn="r">
                        <a:lnSpc>
                          <a:spcPct val="115000"/>
                        </a:lnSpc>
                        <a:spcAft>
                          <a:spcPts val="0"/>
                        </a:spcAft>
                      </a:pPr>
                      <a:r>
                        <a:rPr lang="en-US" sz="1200" dirty="0">
                          <a:solidFill>
                            <a:srgbClr val="000000"/>
                          </a:solidFill>
                          <a:effectLst/>
                          <a:latin typeface="Calibri" panose="020F0502020204030204" pitchFamily="34" charset="0"/>
                          <a:ea typeface="MS Mincho" panose="02020609040205080304" pitchFamily="49" charset="-128"/>
                          <a:cs typeface="Verdana" panose="020B0604030504040204" pitchFamily="34" charset="0"/>
                        </a:rPr>
                        <a:t>R18,00m</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Q1: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R3,60m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579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Q2: R3,89m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9307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Q3:R4,74m</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3446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Mincho" panose="02020609040205080304" pitchFamily="49" charset="-128"/>
                          <a:cs typeface="Verdana" panose="020B0604030504040204" pitchFamily="34" charset="0"/>
                        </a:rPr>
                        <a:t>Q4:R5,77m</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35369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223657" y="6220279"/>
            <a:ext cx="3860800" cy="476250"/>
          </a:xfrm>
        </p:spPr>
        <p:txBody>
          <a:bodyPr/>
          <a:lstStyle/>
          <a:p>
            <a:pPr>
              <a:defRPr/>
            </a:pPr>
            <a:r>
              <a:rPr lang="en-ZA" sz="900" dirty="0" smtClean="0">
                <a:solidFill>
                  <a:srgbClr val="000000"/>
                </a:solidFill>
              </a:rPr>
              <a:t>Doc Ref no: SAWS Strategy and APP  2015/16-19/20. –  14 March  2016</a:t>
            </a:r>
            <a:endParaRPr lang="en-US" sz="900" dirty="0">
              <a:solidFill>
                <a:srgbClr val="000000"/>
              </a:solidFill>
            </a:endParaRPr>
          </a:p>
        </p:txBody>
      </p:sp>
      <p:sp>
        <p:nvSpPr>
          <p:cNvPr id="3" name="Slide Number Placeholder 2"/>
          <p:cNvSpPr>
            <a:spLocks noGrp="1"/>
          </p:cNvSpPr>
          <p:nvPr>
            <p:ph type="sldNum" sz="quarter" idx="12"/>
          </p:nvPr>
        </p:nvSpPr>
        <p:spPr/>
        <p:txBody>
          <a:bodyPr/>
          <a:lstStyle/>
          <a:p>
            <a:pPr>
              <a:defRPr/>
            </a:pPr>
            <a:fld id="{413E935E-F04F-4D0C-96F3-7ACF1BD48325}" type="slidenum">
              <a:rPr lang="en-US" smtClean="0">
                <a:solidFill>
                  <a:srgbClr val="000000"/>
                </a:solidFill>
              </a:rPr>
              <a:pPr>
                <a:defRPr/>
              </a:pPr>
              <a:t>29</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319529814"/>
              </p:ext>
            </p:extLst>
          </p:nvPr>
        </p:nvGraphicFramePr>
        <p:xfrm>
          <a:off x="0" y="637420"/>
          <a:ext cx="12192000" cy="5129104"/>
        </p:xfrm>
        <a:graphic>
          <a:graphicData uri="http://schemas.openxmlformats.org/drawingml/2006/table">
            <a:tbl>
              <a:tblPr firstRow="1" firstCol="1" bandRow="1"/>
              <a:tblGrid>
                <a:gridCol w="1828800"/>
                <a:gridCol w="1687286"/>
                <a:gridCol w="2286000"/>
                <a:gridCol w="6389914"/>
              </a:tblGrid>
              <a:tr h="197582">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Strategic Objectives</a:t>
                      </a:r>
                      <a:endParaRPr lang="en-ZA" sz="1200" dirty="0">
                        <a:effectLst/>
                        <a:latin typeface="Calibri" panose="020F0502020204030204" pitchFamily="34" charset="0"/>
                        <a:cs typeface="Times New Roman" panose="02020603050405020304" pitchFamily="18" charset="0"/>
                      </a:endParaRPr>
                    </a:p>
                  </a:txBody>
                  <a:tcPr marL="52492" marR="52492"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Strategic Risks</a:t>
                      </a:r>
                      <a:endParaRPr lang="en-ZA" sz="1200" dirty="0">
                        <a:effectLst/>
                        <a:latin typeface="Calibri" panose="020F0502020204030204" pitchFamily="34" charset="0"/>
                        <a:cs typeface="Times New Roman" panose="02020603050405020304" pitchFamily="18" charset="0"/>
                      </a:endParaRPr>
                    </a:p>
                  </a:txBody>
                  <a:tcPr marL="52492" marR="52492"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Risk Description</a:t>
                      </a:r>
                      <a:endParaRPr lang="en-ZA" sz="1200" dirty="0">
                        <a:effectLst/>
                        <a:latin typeface="Calibri" panose="020F0502020204030204" pitchFamily="34" charset="0"/>
                        <a:cs typeface="Times New Roman" panose="02020603050405020304" pitchFamily="18" charset="0"/>
                      </a:endParaRPr>
                    </a:p>
                  </a:txBody>
                  <a:tcPr marL="52492" marR="52492"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Mitigation Measures</a:t>
                      </a:r>
                      <a:endParaRPr lang="en-ZA" sz="1200" dirty="0">
                        <a:effectLst/>
                        <a:latin typeface="Calibri" panose="020F0502020204030204" pitchFamily="34" charset="0"/>
                        <a:cs typeface="Times New Roman" panose="02020603050405020304" pitchFamily="18" charset="0"/>
                      </a:endParaRPr>
                    </a:p>
                  </a:txBody>
                  <a:tcPr marL="52492" marR="52492"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1113138">
                <a:tc rowSpan="3">
                  <a:txBody>
                    <a:bodyPr/>
                    <a:lstStyle/>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1.1: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Develop and  provide meteorological and related  products and services for targeted communities nationally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1.2: </a:t>
                      </a:r>
                      <a:r>
                        <a:rPr lang="en-US" sz="1200" b="1" dirty="0">
                          <a:effectLst/>
                          <a:latin typeface="Calibri" panose="020F0502020204030204" pitchFamily="34" charset="0"/>
                          <a:ea typeface="MS Mincho" panose="02020609040205080304" pitchFamily="49" charset="-128"/>
                          <a:cs typeface="Verdana" panose="020B0604030504040204" pitchFamily="34" charset="0"/>
                        </a:rPr>
                        <a:t>Develop and market meteorological and related products and services for specific economic sectors</a:t>
                      </a:r>
                      <a:r>
                        <a:rPr lang="en-US"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1.3: Establish strategic partnerships for products and services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cs typeface="Times New Roman" panose="02020603050405020304" pitchFamily="18" charset="0"/>
                      </a:endParaRPr>
                    </a:p>
                  </a:txBody>
                  <a:tcPr marL="52492" marR="5249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Commercialising of SAWS products and services  </a:t>
                      </a:r>
                      <a:endParaRPr lang="en-ZA" sz="1200" dirty="0">
                        <a:effectLst/>
                        <a:latin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cs typeface="Times New Roman" panose="02020603050405020304" pitchFamily="18" charset="0"/>
                      </a:endParaRPr>
                    </a:p>
                  </a:txBody>
                  <a:tcPr marL="52492" marR="5249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Slow pace in commercialising SAWS products and services; and inability to market effectively.</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r>
                        <a:rPr lang="en-GB"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52492" marR="5249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 marketing plans for products and services.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Establish strategic partners for marketing &amp; distribution of weather service products.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Implementation of the perception survey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recommendations </a:t>
                      </a: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(to address customers’ requirements/needs)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Agree on approach with DEA and National Treasury on the commercial business model for Schedule 3A entities</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a:t>
                      </a:r>
                    </a:p>
                    <a:p>
                      <a:pPr marL="0" lvl="0" indent="0" algn="l" defTabSz="914400" rtl="0" eaLnBrk="1" latinLnBrk="0" hangingPunct="1">
                        <a:lnSpc>
                          <a:spcPct val="115000"/>
                        </a:lnSpc>
                        <a:spcAft>
                          <a:spcPts val="0"/>
                        </a:spcAft>
                        <a:buFont typeface="Courier New" panose="02070309020205020404" pitchFamily="49" charset="0"/>
                        <a:buNone/>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52492" marR="5249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1849570">
                <a:tc vMerge="1">
                  <a:txBody>
                    <a:bodyPr/>
                    <a:lstStyle/>
                    <a:p>
                      <a:endParaRPr lang="en-ZA"/>
                    </a:p>
                  </a:txBody>
                  <a:tcPr/>
                </a:tc>
                <a:tc>
                  <a:txBody>
                    <a:bodyPr/>
                    <a:lstStyle/>
                    <a:p>
                      <a:pPr>
                        <a:lnSpc>
                          <a:spcPct val="150000"/>
                        </a:lnSpc>
                        <a:spcAft>
                          <a:spcPts val="10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Competitors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492" marR="5249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Increased competition in the African market for limited customer base.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Increased competition for both commercial and public good services.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Lack of regulatory focus for sectors outside of the aviation industry.</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52492" marR="5249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 approve and execute an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Africa plan.</a:t>
                      </a:r>
                      <a:endParaRPr lang="en-ZA"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Review </a:t>
                      </a: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and implementation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of strategy to enhance </a:t>
                      </a: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SAWS’ competitive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edge in the </a:t>
                      </a: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weather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and</a:t>
                      </a:r>
                    </a:p>
                    <a:p>
                      <a:pPr marL="358775" lvl="0" indent="0" algn="l" defTabSz="914400" rtl="0" eaLnBrk="1" latinLnBrk="0" hangingPunct="1">
                        <a:lnSpc>
                          <a:spcPct val="115000"/>
                        </a:lnSpc>
                        <a:spcAft>
                          <a:spcPts val="0"/>
                        </a:spcAft>
                        <a:buFont typeface="Arial" panose="020B0604020202020204" pitchFamily="34" charset="0"/>
                        <a:buNone/>
                      </a:pP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climate </a:t>
                      </a: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space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Influencing international agenda</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52492" marR="5249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1566530">
                <a:tc vMerge="1">
                  <a:txBody>
                    <a:bodyPr/>
                    <a:lstStyle/>
                    <a:p>
                      <a:endParaRPr lang="en-ZA"/>
                    </a:p>
                  </a:txBody>
                  <a:tcPr/>
                </a:tc>
                <a:tc>
                  <a:txBody>
                    <a:bodyPr/>
                    <a:lstStyle/>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Financial sustainability</a:t>
                      </a:r>
                      <a:endParaRPr lang="en-ZA" sz="1200" dirty="0">
                        <a:effectLst/>
                        <a:latin typeface="Calibri" panose="020F0502020204030204" pitchFamily="34" charset="0"/>
                        <a:cs typeface="Times New Roman" panose="02020603050405020304" pitchFamily="18" charset="0"/>
                      </a:endParaRPr>
                    </a:p>
                  </a:txBody>
                  <a:tcPr marL="52492" marR="5249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Inability to secure adequate funding from Government and other sources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52492" marR="5249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Engagements with DEA and National Treasury to showcase SAWS’ economic value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Review of the costing model for SAWS products and services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 marketing plans for products and services.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52492" marR="52492"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bl>
          </a:graphicData>
        </a:graphic>
      </p:graphicFrame>
      <p:sp>
        <p:nvSpPr>
          <p:cNvPr id="6" name="Title 1"/>
          <p:cNvSpPr txBox="1">
            <a:spLocks/>
          </p:cNvSpPr>
          <p:nvPr/>
        </p:nvSpPr>
        <p:spPr bwMode="auto">
          <a:xfrm>
            <a:off x="3962400" y="33962"/>
            <a:ext cx="8229600" cy="584105"/>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000" b="1" kern="0" dirty="0" smtClean="0">
                <a:solidFill>
                  <a:srgbClr val="FFFFFF"/>
                </a:solidFill>
              </a:rPr>
              <a:t>Strategic Risks</a:t>
            </a:r>
          </a:p>
          <a:p>
            <a:pPr eaLnBrk="1" hangingPunct="1">
              <a:defRPr/>
            </a:pPr>
            <a:r>
              <a:rPr lang="en-ZA" sz="2000" b="1" kern="0" dirty="0" smtClean="0">
                <a:solidFill>
                  <a:srgbClr val="FFFFFF"/>
                </a:solidFill>
              </a:rPr>
              <a:t>Strategic Goal 1: Provision of Products and Services</a:t>
            </a:r>
            <a:endParaRPr lang="en-ZA" sz="2000" b="1" kern="0" dirty="0">
              <a:solidFill>
                <a:srgbClr val="FFFFFF">
                  <a:lumMod val="75000"/>
                </a:srgbClr>
              </a:solidFill>
            </a:endParaRPr>
          </a:p>
        </p:txBody>
      </p:sp>
    </p:spTree>
    <p:extLst>
      <p:ext uri="{BB962C8B-B14F-4D97-AF65-F5344CB8AC3E}">
        <p14:creationId xmlns:p14="http://schemas.microsoft.com/office/powerpoint/2010/main" xmlns="" val="2616036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65600" y="770954"/>
            <a:ext cx="7896316" cy="4724370"/>
          </a:xfrm>
        </p:spPr>
        <p:txBody>
          <a:bodyPr wrap="square">
            <a:spAutoFit/>
          </a:bodyPr>
          <a:lstStyle/>
          <a:p>
            <a:pPr marL="0" indent="0" algn="just" eaLnBrk="1" hangingPunct="1">
              <a:lnSpc>
                <a:spcPct val="150000"/>
              </a:lnSpc>
              <a:spcBef>
                <a:spcPct val="0"/>
              </a:spcBef>
              <a:buClr>
                <a:srgbClr val="4942D2"/>
              </a:buClr>
              <a:buSzPct val="115000"/>
              <a:buNone/>
            </a:pPr>
            <a:r>
              <a:rPr lang="en-ZA" sz="1400" b="1" kern="1200" dirty="0">
                <a:solidFill>
                  <a:srgbClr val="333399">
                    <a:lumMod val="75000"/>
                  </a:srgbClr>
                </a:solidFill>
                <a:cs typeface="Arial" pitchFamily="34" charset="0"/>
              </a:rPr>
              <a:t>SAWS is a section 3a entity governed by the South African Weather Service Act, (Act No. 8 of 2001 as amended), the public finance management act (PFMA) and associated treasury regulations</a:t>
            </a:r>
            <a:r>
              <a:rPr lang="en-ZA" sz="1400" b="1" kern="1200" dirty="0" smtClean="0">
                <a:solidFill>
                  <a:srgbClr val="333399">
                    <a:lumMod val="75000"/>
                  </a:srgbClr>
                </a:solidFill>
                <a:cs typeface="Arial" pitchFamily="34" charset="0"/>
              </a:rPr>
              <a:t>.</a:t>
            </a:r>
          </a:p>
          <a:p>
            <a:pPr marL="171450" lvl="1" indent="0" eaLnBrk="1" hangingPunct="1">
              <a:buNone/>
            </a:pPr>
            <a:r>
              <a:rPr lang="en-US" sz="1400" b="1" i="1" kern="1200" dirty="0" smtClean="0">
                <a:latin typeface="Calibri" panose="020F0502020204030204" pitchFamily="34" charset="0"/>
                <a:ea typeface="+mn-ea"/>
                <a:cs typeface="+mn-cs"/>
              </a:rPr>
              <a:t>SAWS</a:t>
            </a:r>
            <a:r>
              <a:rPr lang="en-US" sz="1400" kern="1200" dirty="0" smtClean="0">
                <a:latin typeface="Calibri" panose="020F0502020204030204" pitchFamily="34" charset="0"/>
                <a:ea typeface="+mn-ea"/>
                <a:cs typeface="+mn-cs"/>
              </a:rPr>
              <a:t> </a:t>
            </a:r>
            <a:r>
              <a:rPr lang="en-US" sz="1400" kern="1200" dirty="0">
                <a:latin typeface="Calibri" panose="020F0502020204030204" pitchFamily="34" charset="0"/>
                <a:ea typeface="+mn-ea"/>
                <a:cs typeface="+mn-cs"/>
              </a:rPr>
              <a:t>in terms of its enabling  act</a:t>
            </a:r>
            <a:r>
              <a:rPr lang="en-US" sz="1400" kern="1200" dirty="0" smtClean="0">
                <a:latin typeface="Calibri" panose="020F0502020204030204" pitchFamily="34" charset="0"/>
                <a:ea typeface="+mn-ea"/>
                <a:cs typeface="+mn-cs"/>
              </a:rPr>
              <a:t>, </a:t>
            </a:r>
            <a:r>
              <a:rPr lang="en-US" sz="1400" kern="1200" dirty="0">
                <a:latin typeface="Calibri" panose="020F0502020204030204" pitchFamily="34" charset="0"/>
                <a:ea typeface="+mn-ea"/>
                <a:cs typeface="+mn-cs"/>
              </a:rPr>
              <a:t>Act no 8 of 2001 (as amended) is  </a:t>
            </a:r>
            <a:r>
              <a:rPr lang="en-US" sz="1400" b="1" i="1" kern="1200" dirty="0">
                <a:latin typeface="Calibri" panose="020F0502020204030204" pitchFamily="34" charset="0"/>
                <a:ea typeface="+mn-ea"/>
                <a:cs typeface="+mn-cs"/>
              </a:rPr>
              <a:t>mandated to</a:t>
            </a:r>
            <a:r>
              <a:rPr lang="en-US" sz="1400" kern="1200" dirty="0" smtClean="0">
                <a:latin typeface="Calibri" panose="020F0502020204030204" pitchFamily="34" charset="0"/>
                <a:ea typeface="+mn-ea"/>
                <a:cs typeface="+mn-cs"/>
              </a:rPr>
              <a:t>:</a:t>
            </a:r>
          </a:p>
          <a:p>
            <a:r>
              <a:rPr lang="en-US" sz="1400" b="1" i="1" dirty="0" smtClean="0">
                <a:latin typeface="Calibri" panose="020F0502020204030204" pitchFamily="34" charset="0"/>
              </a:rPr>
              <a:t>Maintain,</a:t>
            </a:r>
            <a:r>
              <a:rPr lang="en-US" sz="1400" dirty="0" smtClean="0">
                <a:latin typeface="Calibri" panose="020F0502020204030204" pitchFamily="34" charset="0"/>
              </a:rPr>
              <a:t> extend </a:t>
            </a:r>
            <a:r>
              <a:rPr lang="en-US" sz="1400" dirty="0">
                <a:latin typeface="Calibri" panose="020F0502020204030204" pitchFamily="34" charset="0"/>
              </a:rPr>
              <a:t>and improve the quality of </a:t>
            </a:r>
            <a:r>
              <a:rPr lang="en-US" sz="1400" b="1" i="1" dirty="0">
                <a:latin typeface="Calibri" panose="020F0502020204030204" pitchFamily="34" charset="0"/>
              </a:rPr>
              <a:t>meteorological and ambient air quality–related information services </a:t>
            </a:r>
            <a:r>
              <a:rPr lang="en-US" sz="1400" dirty="0">
                <a:latin typeface="Calibri" panose="020F0502020204030204" pitchFamily="34" charset="0"/>
              </a:rPr>
              <a:t>for the benefit of all South Africans</a:t>
            </a:r>
            <a:r>
              <a:rPr lang="en-US" sz="1400" dirty="0" smtClean="0">
                <a:latin typeface="Calibri" panose="020F0502020204030204" pitchFamily="34" charset="0"/>
              </a:rPr>
              <a:t>.</a:t>
            </a:r>
          </a:p>
          <a:p>
            <a:r>
              <a:rPr lang="en-US" sz="1400" b="1" i="1" dirty="0" smtClean="0">
                <a:latin typeface="Calibri" panose="020F0502020204030204" pitchFamily="34" charset="0"/>
              </a:rPr>
              <a:t>Provide </a:t>
            </a:r>
            <a:r>
              <a:rPr lang="en-US" sz="1400" b="1" i="1" dirty="0">
                <a:latin typeface="Calibri" panose="020F0502020204030204" pitchFamily="34" charset="0"/>
              </a:rPr>
              <a:t>public good services and commercial services </a:t>
            </a:r>
            <a:r>
              <a:rPr lang="en-US" sz="1400" dirty="0">
                <a:latin typeface="Calibri" panose="020F0502020204030204" pitchFamily="34" charset="0"/>
              </a:rPr>
              <a:t>to all South Africans</a:t>
            </a:r>
            <a:r>
              <a:rPr lang="en-US" sz="1400" dirty="0" smtClean="0">
                <a:latin typeface="Calibri" panose="020F0502020204030204" pitchFamily="34" charset="0"/>
              </a:rPr>
              <a:t>.</a:t>
            </a:r>
          </a:p>
          <a:p>
            <a:r>
              <a:rPr lang="en-US" sz="1400" dirty="0" smtClean="0">
                <a:latin typeface="Calibri" panose="020F0502020204030204" pitchFamily="34" charset="0"/>
              </a:rPr>
              <a:t>Ensure </a:t>
            </a:r>
            <a:r>
              <a:rPr lang="en-US" sz="1400" dirty="0">
                <a:latin typeface="Calibri" panose="020F0502020204030204" pitchFamily="34" charset="0"/>
              </a:rPr>
              <a:t>the ongoing </a:t>
            </a:r>
            <a:r>
              <a:rPr lang="en-US" sz="1400" b="1" i="1" dirty="0">
                <a:latin typeface="Calibri" panose="020F0502020204030204" pitchFamily="34" charset="0"/>
              </a:rPr>
              <a:t>collection of meteorological </a:t>
            </a:r>
            <a:r>
              <a:rPr lang="en-US" sz="1400" dirty="0">
                <a:latin typeface="Calibri" panose="020F0502020204030204" pitchFamily="34" charset="0"/>
              </a:rPr>
              <a:t>and ambient air quality </a:t>
            </a:r>
            <a:r>
              <a:rPr lang="en-US" sz="1400" b="1" i="1" dirty="0">
                <a:latin typeface="Calibri" panose="020F0502020204030204" pitchFamily="34" charset="0"/>
              </a:rPr>
              <a:t>data</a:t>
            </a:r>
            <a:r>
              <a:rPr lang="en-US" sz="1400" dirty="0">
                <a:latin typeface="Calibri" panose="020F0502020204030204" pitchFamily="34" charset="0"/>
              </a:rPr>
              <a:t> over South Africa and </a:t>
            </a:r>
            <a:r>
              <a:rPr lang="en-US" sz="1400" b="1" i="1" dirty="0">
                <a:latin typeface="Calibri" panose="020F0502020204030204" pitchFamily="34" charset="0"/>
              </a:rPr>
              <a:t>surrounding southern oceans </a:t>
            </a:r>
            <a:r>
              <a:rPr lang="en-US" sz="1400" dirty="0">
                <a:latin typeface="Calibri" panose="020F0502020204030204" pitchFamily="34" charset="0"/>
              </a:rPr>
              <a:t>for the use by current and future </a:t>
            </a:r>
            <a:r>
              <a:rPr lang="en-US" sz="1400" dirty="0" smtClean="0">
                <a:latin typeface="Calibri" panose="020F0502020204030204" pitchFamily="34" charset="0"/>
              </a:rPr>
              <a:t>generations.</a:t>
            </a:r>
          </a:p>
          <a:p>
            <a:r>
              <a:rPr lang="en-ZA" sz="1400" dirty="0" smtClean="0">
                <a:latin typeface="Calibri" panose="020F0502020204030204" pitchFamily="34" charset="0"/>
              </a:rPr>
              <a:t>Be </a:t>
            </a:r>
            <a:r>
              <a:rPr lang="en-ZA" sz="1400" dirty="0">
                <a:latin typeface="Calibri" panose="020F0502020204030204" pitchFamily="34" charset="0"/>
              </a:rPr>
              <a:t>the long-term </a:t>
            </a:r>
            <a:r>
              <a:rPr lang="en-ZA" sz="1400" b="1" i="1" dirty="0">
                <a:latin typeface="Calibri" panose="020F0502020204030204" pitchFamily="34" charset="0"/>
              </a:rPr>
              <a:t>custodian</a:t>
            </a:r>
            <a:r>
              <a:rPr lang="en-ZA" sz="1400" dirty="0">
                <a:latin typeface="Calibri" panose="020F0502020204030204" pitchFamily="34" charset="0"/>
              </a:rPr>
              <a:t> of a reliable </a:t>
            </a:r>
            <a:r>
              <a:rPr lang="en-ZA" sz="1400" b="1" i="1" dirty="0">
                <a:latin typeface="Calibri" panose="020F0502020204030204" pitchFamily="34" charset="0"/>
              </a:rPr>
              <a:t>national climatological and ambient air quality record</a:t>
            </a:r>
            <a:r>
              <a:rPr lang="en-ZA" sz="1400" dirty="0">
                <a:latin typeface="Calibri" panose="020F0502020204030204" pitchFamily="34" charset="0"/>
              </a:rPr>
              <a:t>.</a:t>
            </a:r>
          </a:p>
          <a:p>
            <a:r>
              <a:rPr lang="en-ZA" sz="1400" dirty="0">
                <a:latin typeface="Calibri" panose="020F0502020204030204" pitchFamily="34" charset="0"/>
              </a:rPr>
              <a:t>As the national meteorological service of the Republic of South Africa , to fulfil </a:t>
            </a:r>
            <a:r>
              <a:rPr lang="en-ZA" sz="1400" b="1" i="1" dirty="0">
                <a:latin typeface="Calibri" panose="020F0502020204030204" pitchFamily="34" charset="0"/>
              </a:rPr>
              <a:t>international obligations of the Government </a:t>
            </a:r>
            <a:r>
              <a:rPr lang="en-ZA" sz="1400" dirty="0">
                <a:latin typeface="Calibri" panose="020F0502020204030204" pitchFamily="34" charset="0"/>
              </a:rPr>
              <a:t>under the Convention of the World Meteorological Organization.</a:t>
            </a:r>
          </a:p>
          <a:p>
            <a:r>
              <a:rPr lang="en-ZA" sz="1400" dirty="0">
                <a:latin typeface="Calibri" panose="020F0502020204030204" pitchFamily="34" charset="0"/>
              </a:rPr>
              <a:t>As the </a:t>
            </a:r>
            <a:r>
              <a:rPr lang="en-ZA" sz="1400" b="1" i="1" dirty="0">
                <a:latin typeface="Calibri" panose="020F0502020204030204" pitchFamily="34" charset="0"/>
              </a:rPr>
              <a:t>Aviation Meteorological Authority </a:t>
            </a:r>
            <a:r>
              <a:rPr lang="en-ZA" sz="1400" dirty="0">
                <a:latin typeface="Calibri" panose="020F0502020204030204" pitchFamily="34" charset="0"/>
              </a:rPr>
              <a:t>, to fulfil the international obligations of the Government under the Convention of the International Civil Aviation Organization.</a:t>
            </a:r>
          </a:p>
          <a:p>
            <a:r>
              <a:rPr lang="en-ZA" sz="1400" dirty="0">
                <a:latin typeface="Calibri" panose="020F0502020204030204" pitchFamily="34" charset="0"/>
              </a:rPr>
              <a:t>Provide </a:t>
            </a:r>
            <a:r>
              <a:rPr lang="en-ZA" sz="1400" b="1" i="1" dirty="0">
                <a:latin typeface="Calibri" panose="020F0502020204030204" pitchFamily="34" charset="0"/>
              </a:rPr>
              <a:t>services</a:t>
            </a:r>
            <a:r>
              <a:rPr lang="en-ZA" sz="1400" dirty="0">
                <a:latin typeface="Calibri" panose="020F0502020204030204" pitchFamily="34" charset="0"/>
              </a:rPr>
              <a:t> that are </a:t>
            </a:r>
            <a:r>
              <a:rPr lang="en-ZA" sz="1400" b="1" i="1" dirty="0">
                <a:latin typeface="Calibri" panose="020F0502020204030204" pitchFamily="34" charset="0"/>
              </a:rPr>
              <a:t>sensitive to </a:t>
            </a:r>
            <a:r>
              <a:rPr lang="en-ZA" sz="1400" dirty="0">
                <a:latin typeface="Calibri" panose="020F0502020204030204" pitchFamily="34" charset="0"/>
              </a:rPr>
              <a:t>the </a:t>
            </a:r>
            <a:r>
              <a:rPr lang="en-ZA" sz="1400" b="1" i="1" dirty="0">
                <a:latin typeface="Calibri" panose="020F0502020204030204" pitchFamily="34" charset="0"/>
              </a:rPr>
              <a:t>demographic</a:t>
            </a:r>
            <a:r>
              <a:rPr lang="en-ZA" sz="1400" dirty="0">
                <a:latin typeface="Calibri" panose="020F0502020204030204" pitchFamily="34" charset="0"/>
              </a:rPr>
              <a:t> realities of the country.</a:t>
            </a:r>
          </a:p>
          <a:p>
            <a:r>
              <a:rPr lang="en-ZA" sz="1400" dirty="0">
                <a:latin typeface="Calibri" panose="020F0502020204030204" pitchFamily="34" charset="0"/>
              </a:rPr>
              <a:t>Fulfil such other weather-related or ambient air quality information international obligations as the Minister may direct ; and.</a:t>
            </a:r>
          </a:p>
          <a:p>
            <a:r>
              <a:rPr lang="en-ZA" sz="1400" dirty="0">
                <a:latin typeface="Calibri" panose="020F0502020204030204" pitchFamily="34" charset="0"/>
              </a:rPr>
              <a:t>Be the </a:t>
            </a:r>
            <a:r>
              <a:rPr lang="en-ZA" sz="1400" b="1" i="1" dirty="0">
                <a:latin typeface="Calibri" panose="020F0502020204030204" pitchFamily="34" charset="0"/>
              </a:rPr>
              <a:t>custodian of the </a:t>
            </a:r>
            <a:r>
              <a:rPr lang="en-ZA" sz="1400" b="1" i="1" dirty="0" smtClean="0">
                <a:latin typeface="Calibri" panose="020F0502020204030204" pitchFamily="34" charset="0"/>
              </a:rPr>
              <a:t>SAAQIS</a:t>
            </a:r>
            <a:endParaRPr lang="en-ZA" sz="1600" b="1" i="1" kern="1200" dirty="0">
              <a:solidFill>
                <a:srgbClr val="333399">
                  <a:lumMod val="75000"/>
                </a:srgbClr>
              </a:solidFill>
              <a:cs typeface="Arial" pitchFamily="34" charset="0"/>
            </a:endParaRPr>
          </a:p>
        </p:txBody>
      </p:sp>
      <p:sp>
        <p:nvSpPr>
          <p:cNvPr id="6" name="Rectangle 5"/>
          <p:cNvSpPr/>
          <p:nvPr/>
        </p:nvSpPr>
        <p:spPr>
          <a:xfrm>
            <a:off x="4049486" y="-35813"/>
            <a:ext cx="8142514" cy="690283"/>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ZA" sz="2800" b="1" kern="0" dirty="0">
                <a:solidFill>
                  <a:srgbClr val="FFFFFF"/>
                </a:solidFill>
                <a:latin typeface="+mj-lt"/>
                <a:ea typeface="+mj-ea"/>
                <a:cs typeface="+mj-cs"/>
              </a:rPr>
              <a:t>SAWS MANDATE</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9824" y="629440"/>
            <a:ext cx="3739662" cy="5277963"/>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pPr>
              <a:defRPr/>
            </a:pPr>
            <a:r>
              <a:rPr lang="en-ZA" sz="900" dirty="0" smtClean="0">
                <a:solidFill>
                  <a:srgbClr val="000000"/>
                </a:solidFill>
              </a:rPr>
              <a:t>Doc Ref no: SAWS Strategy and APP  2015/16-19/20. –  14 March  2016</a:t>
            </a:r>
            <a:endParaRPr lang="en-US" sz="900" dirty="0">
              <a:solidFill>
                <a:srgbClr val="000000"/>
              </a:solidFill>
            </a:endParaRPr>
          </a:p>
        </p:txBody>
      </p:sp>
      <p:sp>
        <p:nvSpPr>
          <p:cNvPr id="7" name="Content Placeholder 3"/>
          <p:cNvSpPr txBox="1">
            <a:spLocks/>
          </p:cNvSpPr>
          <p:nvPr/>
        </p:nvSpPr>
        <p:spPr>
          <a:xfrm>
            <a:off x="5889172" y="4089401"/>
            <a:ext cx="5384800" cy="460216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ZA" sz="1200" kern="0" dirty="0">
              <a:latin typeface="Calibri" panose="020F0502020204030204" pitchFamily="34" charset="0"/>
            </a:endParaRPr>
          </a:p>
        </p:txBody>
      </p:sp>
    </p:spTree>
    <p:extLst>
      <p:ext uri="{BB962C8B-B14F-4D97-AF65-F5344CB8AC3E}">
        <p14:creationId xmlns:p14="http://schemas.microsoft.com/office/powerpoint/2010/main" xmlns="" val="3297455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ZA" sz="900" dirty="0" smtClean="0">
                <a:solidFill>
                  <a:srgbClr val="000000"/>
                </a:solidFill>
              </a:rPr>
              <a:t>Doc Ref no: SAWS Strategy and APP  2015/16-19/20. –  14 March  2016</a:t>
            </a:r>
            <a:endParaRPr lang="en-US" sz="900" dirty="0">
              <a:solidFill>
                <a:srgbClr val="000000"/>
              </a:solidFill>
            </a:endParaRPr>
          </a:p>
        </p:txBody>
      </p:sp>
      <p:sp>
        <p:nvSpPr>
          <p:cNvPr id="3" name="Slide Number Placeholder 2"/>
          <p:cNvSpPr>
            <a:spLocks noGrp="1"/>
          </p:cNvSpPr>
          <p:nvPr>
            <p:ph type="sldNum" sz="quarter" idx="12"/>
          </p:nvPr>
        </p:nvSpPr>
        <p:spPr/>
        <p:txBody>
          <a:bodyPr/>
          <a:lstStyle/>
          <a:p>
            <a:pPr>
              <a:defRPr/>
            </a:pPr>
            <a:fld id="{413E935E-F04F-4D0C-96F3-7ACF1BD48325}" type="slidenum">
              <a:rPr lang="en-US" smtClean="0">
                <a:solidFill>
                  <a:srgbClr val="000000"/>
                </a:solidFill>
              </a:rPr>
              <a:pPr>
                <a:defRPr/>
              </a:pPr>
              <a:t>30</a:t>
            </a:fld>
            <a:endParaRPr lang="en-US" dirty="0">
              <a:solidFill>
                <a:srgbClr val="000000"/>
              </a:solidFill>
            </a:endParaRPr>
          </a:p>
        </p:txBody>
      </p:sp>
      <p:sp>
        <p:nvSpPr>
          <p:cNvPr id="5" name="Title 1"/>
          <p:cNvSpPr txBox="1">
            <a:spLocks/>
          </p:cNvSpPr>
          <p:nvPr/>
        </p:nvSpPr>
        <p:spPr bwMode="auto">
          <a:xfrm>
            <a:off x="3962400" y="33962"/>
            <a:ext cx="8229600" cy="749809"/>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000" b="1" kern="0" dirty="0" smtClean="0">
                <a:solidFill>
                  <a:srgbClr val="FFFFFF"/>
                </a:solidFill>
              </a:rPr>
              <a:t>Strategic Risks</a:t>
            </a:r>
          </a:p>
          <a:p>
            <a:pPr eaLnBrk="1" hangingPunct="1">
              <a:defRPr/>
            </a:pPr>
            <a:r>
              <a:rPr lang="en-ZA" sz="2000" b="1" kern="0" dirty="0" smtClean="0">
                <a:solidFill>
                  <a:srgbClr val="FFFFFF"/>
                </a:solidFill>
              </a:rPr>
              <a:t>Strategic Goal 2 Capability and Capacity Developed</a:t>
            </a:r>
            <a:endParaRPr lang="en-ZA" sz="2000" b="1" kern="0" dirty="0">
              <a:solidFill>
                <a:srgbClr val="FFFFFF">
                  <a:lumMod val="75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469550177"/>
              </p:ext>
            </p:extLst>
          </p:nvPr>
        </p:nvGraphicFramePr>
        <p:xfrm>
          <a:off x="0" y="783771"/>
          <a:ext cx="12191999" cy="4617459"/>
        </p:xfrm>
        <a:graphic>
          <a:graphicData uri="http://schemas.openxmlformats.org/drawingml/2006/table">
            <a:tbl>
              <a:tblPr firstRow="1" firstCol="1" bandRow="1"/>
              <a:tblGrid>
                <a:gridCol w="1769533"/>
                <a:gridCol w="1761067"/>
                <a:gridCol w="2650067"/>
                <a:gridCol w="6011332"/>
              </a:tblGrid>
              <a:tr h="250306">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Strategic objectives</a:t>
                      </a:r>
                      <a:endParaRPr lang="en-ZA" sz="1200" dirty="0">
                        <a:effectLst/>
                        <a:latin typeface="Calibri" panose="020F0502020204030204" pitchFamily="34" charset="0"/>
                        <a:cs typeface="Times New Roman" panose="02020603050405020304" pitchFamily="18" charset="0"/>
                      </a:endParaRPr>
                    </a:p>
                  </a:txBody>
                  <a:tcPr marL="35298" marR="35298"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Strategic Risks</a:t>
                      </a:r>
                      <a:endParaRPr lang="en-ZA" sz="1200" dirty="0">
                        <a:effectLst/>
                        <a:latin typeface="Calibri" panose="020F0502020204030204" pitchFamily="34" charset="0"/>
                        <a:cs typeface="Times New Roman" panose="02020603050405020304" pitchFamily="18" charset="0"/>
                      </a:endParaRPr>
                    </a:p>
                  </a:txBody>
                  <a:tcPr marL="35298" marR="35298"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Risk Description</a:t>
                      </a:r>
                      <a:endParaRPr lang="en-ZA" sz="1200" dirty="0">
                        <a:effectLst/>
                        <a:latin typeface="Calibri" panose="020F0502020204030204" pitchFamily="34" charset="0"/>
                        <a:cs typeface="Times New Roman" panose="02020603050405020304" pitchFamily="18" charset="0"/>
                      </a:endParaRPr>
                    </a:p>
                  </a:txBody>
                  <a:tcPr marL="35298" marR="35298"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Mitigation Measures</a:t>
                      </a:r>
                      <a:endParaRPr lang="en-ZA" sz="1200" dirty="0">
                        <a:effectLst/>
                        <a:latin typeface="Calibri" panose="020F0502020204030204" pitchFamily="34" charset="0"/>
                        <a:cs typeface="Times New Roman" panose="02020603050405020304" pitchFamily="18" charset="0"/>
                      </a:endParaRPr>
                    </a:p>
                  </a:txBody>
                  <a:tcPr marL="35298" marR="35298"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867610">
                <a:tc rowSpan="4">
                  <a:txBody>
                    <a:bodyPr/>
                    <a:lstStyle/>
                    <a:p>
                      <a:pPr>
                        <a:lnSpc>
                          <a:spcPct val="150000"/>
                        </a:lnSpc>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2.1 Upgrade, expand and optimise infrastructure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2.2 Position SAWS as an employer of choice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2.3 Build a talent pool for atmospheric and related sciences as a national imperative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Infrastructure performance</a:t>
                      </a:r>
                      <a:endParaRPr lang="en-ZA" sz="1200" dirty="0">
                        <a:effectLst/>
                        <a:latin typeface="Calibri" panose="020F0502020204030204" pitchFamily="34" charset="0"/>
                        <a:cs typeface="Times New Roman" panose="02020603050405020304" pitchFamily="18"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lvl="0" algn="l" defTabSz="914400" rtl="0" eaLnBrk="1" latinLnBrk="0" hangingPunct="1">
                        <a:lnSpc>
                          <a:spcPct val="115000"/>
                        </a:lnSpc>
                        <a:spcAft>
                          <a:spcPts val="0"/>
                        </a:spcAft>
                        <a:buFont typeface="Courier New" panose="02070309020205020404" pitchFamily="49" charset="0"/>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Inadequate maintenance of ICT, Observation and Auxiliary Infrastructure; and Inadequate of ICT infrastructure and expertise.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Development and implementation of an Integrated Asset Management System.</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Resource mobilisation for infrastructure maintenance (Capex funding)</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Resource mobilisation for and implementation of the ICT Master System Plan.</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Transfer of skills and succession planning</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a:t>
                      </a: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 </a:t>
                      </a:r>
                      <a:endPar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911677">
                <a:tc vMerge="1">
                  <a:txBody>
                    <a:bodyPr/>
                    <a:lstStyle/>
                    <a:p>
                      <a:endParaRPr lang="en-ZA"/>
                    </a:p>
                  </a:txBody>
                  <a:tcPr/>
                </a:tc>
                <a:tc>
                  <a:txBody>
                    <a:bodyPr/>
                    <a:lstStyle/>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Service delivery by key service providers</a:t>
                      </a:r>
                      <a:endParaRPr lang="en-ZA" sz="1200" dirty="0">
                        <a:effectLst/>
                        <a:latin typeface="Calibri" panose="020F0502020204030204" pitchFamily="34" charset="0"/>
                        <a:cs typeface="Times New Roman" panose="02020603050405020304" pitchFamily="18"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lvl="0" algn="l" defTabSz="914400" rtl="0" eaLnBrk="1" latinLnBrk="0" hangingPunct="1">
                        <a:lnSpc>
                          <a:spcPct val="115000"/>
                        </a:lnSpc>
                        <a:spcAft>
                          <a:spcPts val="0"/>
                        </a:spcAft>
                        <a:buFont typeface="Courier New" panose="02070309020205020404" pitchFamily="49" charset="0"/>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Poor service delivery by key service providers for electricity, telecommunication and observation network maintenance.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Continuous improvement and automation of Contracts administration</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Negotiate essential services status with key service providers (to minimise business interruptions).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Continuous testing of the effectiveness of the Business Continuity Management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Plan</a:t>
                      </a:r>
                    </a:p>
                    <a:p>
                      <a:pPr marL="0" lvl="0" indent="0" algn="l" defTabSz="914400" rtl="0" eaLnBrk="1" latinLnBrk="0" hangingPunct="1">
                        <a:lnSpc>
                          <a:spcPct val="115000"/>
                        </a:lnSpc>
                        <a:spcAft>
                          <a:spcPts val="0"/>
                        </a:spcAft>
                        <a:buFont typeface="Courier New" panose="02070309020205020404" pitchFamily="49" charset="0"/>
                        <a:buNone/>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1006845">
                <a:tc vMerge="1">
                  <a:txBody>
                    <a:bodyPr/>
                    <a:lstStyle/>
                    <a:p>
                      <a:endParaRPr lang="en-ZA"/>
                    </a:p>
                  </a:txBody>
                  <a:tcPr/>
                </a:tc>
                <a:tc>
                  <a:txBody>
                    <a:bodyPr/>
                    <a:lstStyle/>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Critical skills attraction and retention</a:t>
                      </a:r>
                      <a:endParaRPr lang="en-ZA" sz="1200" dirty="0">
                        <a:effectLst/>
                        <a:latin typeface="Calibri" panose="020F0502020204030204" pitchFamily="34" charset="0"/>
                        <a:cs typeface="Times New Roman" panose="02020603050405020304" pitchFamily="18"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lvl="0" algn="l" defTabSz="914400" rtl="0" eaLnBrk="1" latinLnBrk="0" hangingPunct="1">
                        <a:lnSpc>
                          <a:spcPct val="115000"/>
                        </a:lnSpc>
                        <a:spcAft>
                          <a:spcPts val="0"/>
                        </a:spcAft>
                        <a:buFont typeface="Courier New" panose="02070309020205020404" pitchFamily="49" charset="0"/>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Limited critical skills attraction and retention.</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Implementation and continuous improvement of Attraction and Retention Programmes.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Implementation of Mentorship and Coaching Programme.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Resource mobilisation for the implementation of the Science, Engineering and Technology Institution (SETI) Review recommendations.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Implement the National Education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Plan</a:t>
                      </a:r>
                    </a:p>
                    <a:p>
                      <a:pPr marL="0" lvl="0" indent="0" algn="l" defTabSz="914400" rtl="0" eaLnBrk="1" latinLnBrk="0" hangingPunct="1">
                        <a:lnSpc>
                          <a:spcPct val="115000"/>
                        </a:lnSpc>
                        <a:spcAft>
                          <a:spcPts val="0"/>
                        </a:spcAft>
                        <a:buFont typeface="Courier New" panose="02070309020205020404" pitchFamily="49" charset="0"/>
                        <a:buNone/>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1002161">
                <a:tc vMerge="1">
                  <a:txBody>
                    <a:bodyPr/>
                    <a:lstStyle/>
                    <a:p>
                      <a:endParaRPr lang="en-ZA"/>
                    </a:p>
                  </a:txBody>
                  <a:tcPr/>
                </a:tc>
                <a:tc>
                  <a:txBody>
                    <a:bodyPr/>
                    <a:lstStyle/>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Safety and security of resources</a:t>
                      </a:r>
                      <a:endParaRPr lang="en-ZA" sz="1200" dirty="0">
                        <a:effectLst/>
                        <a:latin typeface="Calibri" panose="020F0502020204030204" pitchFamily="34" charset="0"/>
                        <a:cs typeface="Times New Roman" panose="02020603050405020304" pitchFamily="18"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lvl="0" algn="l" defTabSz="914400" rtl="0" eaLnBrk="1" latinLnBrk="0" hangingPunct="1">
                        <a:lnSpc>
                          <a:spcPct val="115000"/>
                        </a:lnSpc>
                        <a:spcAft>
                          <a:spcPts val="0"/>
                        </a:spcAft>
                        <a:buFont typeface="Courier New" panose="02070309020205020404" pitchFamily="49" charset="0"/>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Inadequate safety of people and security of infrastructure.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Investigate and implement a remote infrastructure monitoring mechanism.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Branding of equipment and the new acquired fleet at all regions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Training of Technical Service technologists on first aid to minimise the effect of any injury on duty.</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35298" marR="35298"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432720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ZA" sz="900" dirty="0" smtClean="0">
                <a:solidFill>
                  <a:srgbClr val="000000"/>
                </a:solidFill>
              </a:rPr>
              <a:t>Doc Ref no: SAWS Strategy and APP  2015/16-19/20. –  14 March  2016</a:t>
            </a:r>
            <a:endParaRPr lang="en-US" sz="900" dirty="0">
              <a:solidFill>
                <a:srgbClr val="000000"/>
              </a:solidFill>
            </a:endParaRPr>
          </a:p>
        </p:txBody>
      </p:sp>
      <p:sp>
        <p:nvSpPr>
          <p:cNvPr id="3" name="Slide Number Placeholder 2"/>
          <p:cNvSpPr>
            <a:spLocks noGrp="1"/>
          </p:cNvSpPr>
          <p:nvPr>
            <p:ph type="sldNum" sz="quarter" idx="12"/>
          </p:nvPr>
        </p:nvSpPr>
        <p:spPr/>
        <p:txBody>
          <a:bodyPr/>
          <a:lstStyle/>
          <a:p>
            <a:pPr>
              <a:defRPr/>
            </a:pPr>
            <a:fld id="{413E935E-F04F-4D0C-96F3-7ACF1BD48325}" type="slidenum">
              <a:rPr lang="en-US" smtClean="0">
                <a:solidFill>
                  <a:srgbClr val="000000"/>
                </a:solidFill>
              </a:rPr>
              <a:pPr>
                <a:defRPr/>
              </a:pPr>
              <a:t>31</a:t>
            </a:fld>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531022084"/>
              </p:ext>
            </p:extLst>
          </p:nvPr>
        </p:nvGraphicFramePr>
        <p:xfrm>
          <a:off x="0" y="1140582"/>
          <a:ext cx="12192000" cy="2216023"/>
        </p:xfrm>
        <a:graphic>
          <a:graphicData uri="http://schemas.openxmlformats.org/drawingml/2006/table">
            <a:tbl>
              <a:tblPr firstRow="1" firstCol="1" bandRow="1"/>
              <a:tblGrid>
                <a:gridCol w="2650232"/>
                <a:gridCol w="1855628"/>
                <a:gridCol w="3843070"/>
                <a:gridCol w="3843070"/>
              </a:tblGrid>
              <a:tr h="176589">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Strategic Objectives</a:t>
                      </a:r>
                      <a:endParaRPr lang="en-ZA"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Strategic Risks</a:t>
                      </a:r>
                      <a:endParaRPr lang="en-ZA" sz="1200" dirty="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Risk Description</a:t>
                      </a:r>
                      <a:endParaRPr lang="en-ZA" sz="1200" dirty="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Mitigation Measures</a:t>
                      </a:r>
                      <a:endParaRPr lang="en-ZA" sz="1200" dirty="0">
                        <a:effectLst/>
                        <a:latin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2033143">
                <a:tc>
                  <a:txBody>
                    <a:bodyPr/>
                    <a:lstStyle/>
                    <a:p>
                      <a:pPr indent="36195">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3.1 Position SAWS as a relevant meteorological Institution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indent="36195">
                        <a:lnSpc>
                          <a:spcPct val="150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indent="36195">
                        <a:lnSpc>
                          <a:spcPct val="150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3.2 Manage and leverage strategic partnerships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Stakeholder engagement</a:t>
                      </a:r>
                      <a:endParaRPr lang="en-ZA"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Reliance on stakeholders to deliver; and stakeholders not delivering on the requirements aligned to SAWS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mandate.</a:t>
                      </a:r>
                      <a:endParaRPr lang="en-ZA"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Inadequate </a:t>
                      </a: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engagement with different stakeholders to ensure the delivery of expected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outcomes.</a:t>
                      </a:r>
                      <a:endParaRPr lang="en-ZA"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SAWS </a:t>
                      </a: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not positioned as key role player in climate change and adaptation.</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Implement the Stakeholder Engagement Matrix; and SAWS Communications strategy</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Engage and conclude compacts with identified key stakeholders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 and implement key shareholder matrix</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Agree on the Shareholder Compact.</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Position SAWS as a key role player in the climate change and adaptation arena</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bl>
          </a:graphicData>
        </a:graphic>
      </p:graphicFrame>
      <p:sp>
        <p:nvSpPr>
          <p:cNvPr id="5" name="Title 1"/>
          <p:cNvSpPr txBox="1">
            <a:spLocks/>
          </p:cNvSpPr>
          <p:nvPr/>
        </p:nvSpPr>
        <p:spPr bwMode="auto">
          <a:xfrm>
            <a:off x="3962400" y="33962"/>
            <a:ext cx="8229600" cy="1106619"/>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000" b="1" kern="0" dirty="0" smtClean="0">
                <a:solidFill>
                  <a:srgbClr val="FFFFFF"/>
                </a:solidFill>
              </a:rPr>
              <a:t>Strategic Risks</a:t>
            </a:r>
          </a:p>
          <a:p>
            <a:pPr eaLnBrk="1" hangingPunct="1">
              <a:defRPr/>
            </a:pPr>
            <a:r>
              <a:rPr lang="en-ZA" sz="2000" b="1" kern="0" dirty="0" smtClean="0">
                <a:solidFill>
                  <a:srgbClr val="FFFFFF"/>
                </a:solidFill>
              </a:rPr>
              <a:t>Strategic Goal 3: Engaged Stakeholders</a:t>
            </a:r>
            <a:endParaRPr lang="en-ZA" sz="2000" b="1" kern="0" dirty="0">
              <a:solidFill>
                <a:srgbClr val="FFFFFF">
                  <a:lumMod val="75000"/>
                </a:srgbClr>
              </a:solidFill>
            </a:endParaRPr>
          </a:p>
        </p:txBody>
      </p:sp>
    </p:spTree>
    <p:extLst>
      <p:ext uri="{BB962C8B-B14F-4D97-AF65-F5344CB8AC3E}">
        <p14:creationId xmlns:p14="http://schemas.microsoft.com/office/powerpoint/2010/main" xmlns="" val="528155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ZA" sz="900" dirty="0" smtClean="0">
                <a:solidFill>
                  <a:srgbClr val="000000"/>
                </a:solidFill>
              </a:rPr>
              <a:t>Doc Ref no: SAWS Strategy and APP  2015/16-19/20. –  14 March  2016</a:t>
            </a:r>
            <a:endParaRPr lang="en-US" sz="900" dirty="0">
              <a:solidFill>
                <a:srgbClr val="000000"/>
              </a:solidFill>
            </a:endParaRPr>
          </a:p>
        </p:txBody>
      </p:sp>
      <p:sp>
        <p:nvSpPr>
          <p:cNvPr id="3" name="Slide Number Placeholder 2"/>
          <p:cNvSpPr>
            <a:spLocks noGrp="1"/>
          </p:cNvSpPr>
          <p:nvPr>
            <p:ph type="sldNum" sz="quarter" idx="12"/>
          </p:nvPr>
        </p:nvSpPr>
        <p:spPr/>
        <p:txBody>
          <a:bodyPr/>
          <a:lstStyle/>
          <a:p>
            <a:pPr>
              <a:defRPr/>
            </a:pPr>
            <a:fld id="{413E935E-F04F-4D0C-96F3-7ACF1BD48325}" type="slidenum">
              <a:rPr lang="en-US" smtClean="0">
                <a:solidFill>
                  <a:srgbClr val="000000"/>
                </a:solidFill>
              </a:rPr>
              <a:pPr>
                <a:defRPr/>
              </a:pPr>
              <a:t>32</a:t>
            </a:fld>
            <a:endParaRPr lang="en-US" dirty="0">
              <a:solidFill>
                <a:srgbClr val="000000"/>
              </a:solidFill>
            </a:endParaRPr>
          </a:p>
        </p:txBody>
      </p:sp>
      <p:sp>
        <p:nvSpPr>
          <p:cNvPr id="4" name="Title 1"/>
          <p:cNvSpPr txBox="1">
            <a:spLocks/>
          </p:cNvSpPr>
          <p:nvPr/>
        </p:nvSpPr>
        <p:spPr bwMode="auto">
          <a:xfrm>
            <a:off x="3962400" y="33962"/>
            <a:ext cx="8229600" cy="825348"/>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000" b="1" kern="0" dirty="0" smtClean="0">
                <a:solidFill>
                  <a:srgbClr val="FFFFFF"/>
                </a:solidFill>
              </a:rPr>
              <a:t>Strategic Risks</a:t>
            </a:r>
          </a:p>
          <a:p>
            <a:pPr eaLnBrk="1" hangingPunct="1">
              <a:defRPr/>
            </a:pPr>
            <a:r>
              <a:rPr lang="en-ZA" sz="2000" b="1" kern="0" dirty="0" smtClean="0">
                <a:solidFill>
                  <a:srgbClr val="FFFFFF"/>
                </a:solidFill>
              </a:rPr>
              <a:t>Strategic Goal 4: Research and Knowledge/intelligence creation</a:t>
            </a:r>
            <a:endParaRPr lang="en-ZA" sz="2000" b="1" kern="0" dirty="0">
              <a:solidFill>
                <a:srgbClr val="FFFFFF">
                  <a:lumMod val="75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11513"/>
              </p:ext>
            </p:extLst>
          </p:nvPr>
        </p:nvGraphicFramePr>
        <p:xfrm>
          <a:off x="0" y="859310"/>
          <a:ext cx="12191998" cy="4267224"/>
        </p:xfrm>
        <a:graphic>
          <a:graphicData uri="http://schemas.openxmlformats.org/drawingml/2006/table">
            <a:tbl>
              <a:tblPr firstRow="1" firstCol="1" bandRow="1"/>
              <a:tblGrid>
                <a:gridCol w="2278765"/>
                <a:gridCol w="2140835"/>
                <a:gridCol w="4467987"/>
                <a:gridCol w="3304411"/>
              </a:tblGrid>
              <a:tr h="183104">
                <a:tc>
                  <a:txBody>
                    <a:bodyPr/>
                    <a:lstStyle/>
                    <a:p>
                      <a:pPr>
                        <a:spcAft>
                          <a:spcPts val="0"/>
                        </a:spcAft>
                      </a:pPr>
                      <a:r>
                        <a:rPr lang="en-ZA" sz="1200" b="1" dirty="0">
                          <a:solidFill>
                            <a:srgbClr val="4B4B4B"/>
                          </a:solidFill>
                          <a:effectLst/>
                          <a:latin typeface="Calibri" panose="020F0502020204030204" pitchFamily="34" charset="0"/>
                          <a:cs typeface="Calibri" panose="020F0502020204030204" pitchFamily="34" charset="0"/>
                        </a:rPr>
                        <a:t> </a:t>
                      </a: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Strategic Objectives</a:t>
                      </a:r>
                      <a:endParaRPr lang="en-ZA"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Strategic Risks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Risk Description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Mitigation Measures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1739080">
                <a:tc rowSpan="2">
                  <a:txBody>
                    <a:bodyPr/>
                    <a:lstStyle/>
                    <a:p>
                      <a:pPr>
                        <a:lnSpc>
                          <a:spcPct val="150000"/>
                        </a:lnSpc>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4.1 Grow weather and climate knowledge base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lvl="0" indent="0" algn="l" defTabSz="914400" rtl="0" eaLnBrk="1" latinLnBrk="0" hangingPunct="1">
                        <a:lnSpc>
                          <a:spcPct val="115000"/>
                        </a:lnSpc>
                        <a:spcAft>
                          <a:spcPts val="0"/>
                        </a:spcAft>
                        <a:buFont typeface="Courier New" panose="02070309020205020404" pitchFamily="49" charset="0"/>
                        <a:buNone/>
                      </a:pPr>
                      <a:r>
                        <a:rPr lang="en-GB" sz="1200" b="1"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Value creation through information and knowledge management</a:t>
                      </a:r>
                      <a:endParaRPr lang="en-ZA" sz="1200" b="1"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Inability to extract and optimise information to create value.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Limited institutional memory and succession planning to ensure knowledge is shared and retained within the organisation.</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Review process used to disseminate information and data.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Development and implementation of the Knowledge Management policy.</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Identification of key Knowledge experts.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Employee Awareness on Knowledge Management.</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Review and implementation of the succession plan</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a:t>
                      </a:r>
                    </a:p>
                    <a:p>
                      <a:pPr marL="0" lvl="0" indent="0" algn="l" defTabSz="914400" rtl="0" eaLnBrk="1" latinLnBrk="0" hangingPunct="1">
                        <a:lnSpc>
                          <a:spcPct val="115000"/>
                        </a:lnSpc>
                        <a:spcAft>
                          <a:spcPts val="0"/>
                        </a:spcAft>
                        <a:buFont typeface="Courier New" panose="02070309020205020404" pitchFamily="49" charset="0"/>
                        <a:buNone/>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1953792">
                <a:tc vMerge="1">
                  <a:txBody>
                    <a:bodyPr/>
                    <a:lstStyle/>
                    <a:p>
                      <a:endParaRPr lang="en-ZA"/>
                    </a:p>
                  </a:txBody>
                  <a:tcPr/>
                </a:tc>
                <a:tc>
                  <a:txBody>
                    <a:bodyPr/>
                    <a:lstStyle/>
                    <a:p>
                      <a:pPr marL="0" lvl="0" indent="0" algn="l" defTabSz="914400" rtl="0" eaLnBrk="1" latinLnBrk="0" hangingPunct="1">
                        <a:lnSpc>
                          <a:spcPct val="115000"/>
                        </a:lnSpc>
                        <a:spcAft>
                          <a:spcPts val="0"/>
                        </a:spcAft>
                        <a:buFont typeface="Courier New" panose="02070309020205020404" pitchFamily="49" charset="0"/>
                        <a:buNone/>
                      </a:pPr>
                      <a:r>
                        <a:rPr lang="en-GB" sz="1200" b="1"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Innovation</a:t>
                      </a:r>
                      <a:endParaRPr lang="en-ZA" sz="1200" b="1"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Limited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Organisational </a:t>
                      </a: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culture to innovate.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Inadequate production of relevant new products and services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Inadequate research and development of new offerings.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algn="l" defTabSz="914400" rtl="0" eaLnBrk="1" latinLnBrk="0" hangingPunct="1">
                        <a:lnSpc>
                          <a:spcPct val="115000"/>
                        </a:lnSpc>
                        <a:spcAft>
                          <a:spcPts val="0"/>
                        </a:spcAft>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Promote innovation within the Organisation (through the award programme recognition).</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Include innovation as part of performance objectives.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 matrices for monitoring and evaluating innovation.</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Implementation of the application and product development framework.</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99338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ZA" sz="900" dirty="0" smtClean="0">
                <a:solidFill>
                  <a:srgbClr val="000000"/>
                </a:solidFill>
              </a:rPr>
              <a:t>Doc Ref no: SAWS Strategy and APP  2015/16-19/20. –  14 March  2016</a:t>
            </a:r>
            <a:endParaRPr lang="en-US" sz="900" dirty="0">
              <a:solidFill>
                <a:srgbClr val="000000"/>
              </a:solidFill>
            </a:endParaRPr>
          </a:p>
        </p:txBody>
      </p:sp>
      <p:sp>
        <p:nvSpPr>
          <p:cNvPr id="3" name="Slide Number Placeholder 2"/>
          <p:cNvSpPr>
            <a:spLocks noGrp="1"/>
          </p:cNvSpPr>
          <p:nvPr>
            <p:ph type="sldNum" sz="quarter" idx="12"/>
          </p:nvPr>
        </p:nvSpPr>
        <p:spPr/>
        <p:txBody>
          <a:bodyPr/>
          <a:lstStyle/>
          <a:p>
            <a:pPr>
              <a:defRPr/>
            </a:pPr>
            <a:fld id="{413E935E-F04F-4D0C-96F3-7ACF1BD48325}" type="slidenum">
              <a:rPr lang="en-US" smtClean="0">
                <a:solidFill>
                  <a:srgbClr val="000000"/>
                </a:solidFill>
              </a:rPr>
              <a:pPr>
                <a:defRPr/>
              </a:pPr>
              <a:t>33</a:t>
            </a:fld>
            <a:endParaRPr lang="en-US" dirty="0">
              <a:solidFill>
                <a:srgbClr val="000000"/>
              </a:solidFill>
            </a:endParaRPr>
          </a:p>
        </p:txBody>
      </p:sp>
      <p:sp>
        <p:nvSpPr>
          <p:cNvPr id="4" name="Title 1"/>
          <p:cNvSpPr txBox="1">
            <a:spLocks/>
          </p:cNvSpPr>
          <p:nvPr/>
        </p:nvSpPr>
        <p:spPr bwMode="auto">
          <a:xfrm>
            <a:off x="3962400" y="33962"/>
            <a:ext cx="8229600" cy="706267"/>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000" b="1" kern="0" dirty="0" smtClean="0">
                <a:solidFill>
                  <a:srgbClr val="FFFFFF"/>
                </a:solidFill>
              </a:rPr>
              <a:t>Strategic Risks</a:t>
            </a:r>
          </a:p>
          <a:p>
            <a:pPr eaLnBrk="1" hangingPunct="1">
              <a:defRPr/>
            </a:pPr>
            <a:r>
              <a:rPr lang="en-ZA" sz="2000" b="1" kern="0" dirty="0" smtClean="0">
                <a:solidFill>
                  <a:srgbClr val="FFFFFF"/>
                </a:solidFill>
              </a:rPr>
              <a:t>Strategic Goal 5: Growth and Sustainability</a:t>
            </a:r>
            <a:endParaRPr lang="en-ZA" sz="2000" b="1" kern="0" dirty="0">
              <a:solidFill>
                <a:srgbClr val="FFFFFF">
                  <a:lumMod val="75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898995375"/>
              </p:ext>
            </p:extLst>
          </p:nvPr>
        </p:nvGraphicFramePr>
        <p:xfrm>
          <a:off x="0" y="740230"/>
          <a:ext cx="12191998" cy="3118547"/>
        </p:xfrm>
        <a:graphic>
          <a:graphicData uri="http://schemas.openxmlformats.org/drawingml/2006/table">
            <a:tbl>
              <a:tblPr firstRow="1" firstCol="1" bandRow="1"/>
              <a:tblGrid>
                <a:gridCol w="2278765"/>
                <a:gridCol w="1215549"/>
                <a:gridCol w="2394857"/>
                <a:gridCol w="6302827"/>
              </a:tblGrid>
              <a:tr h="180228">
                <a:tc>
                  <a:txBody>
                    <a:bodyPr/>
                    <a:lstStyle/>
                    <a:p>
                      <a:pPr algn="ctr">
                        <a:lnSpc>
                          <a:spcPct val="115000"/>
                        </a:lnSpc>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Strategic Objectives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Strategic Risks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Risk Description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15000"/>
                        </a:lnSpc>
                        <a:spcAft>
                          <a:spcPts val="0"/>
                        </a:spcAft>
                      </a:pPr>
                      <a:r>
                        <a:rPr lang="en-GB"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Mitigation Measures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1246663">
                <a:tc rowSpan="2">
                  <a:txBody>
                    <a:bodyPr/>
                    <a:lstStyle/>
                    <a:p>
                      <a:pPr>
                        <a:lnSpc>
                          <a:spcPct val="150000"/>
                        </a:lnSpc>
                        <a:spcAft>
                          <a:spcPts val="0"/>
                        </a:spcAft>
                      </a:pPr>
                      <a:r>
                        <a:rPr lang="en-US" sz="1200" b="1" dirty="0">
                          <a:solidFill>
                            <a:srgbClr val="4B4B4B"/>
                          </a:solidFill>
                          <a:effectLst/>
                          <a:latin typeface="Calibri" panose="020F0502020204030204" pitchFamily="34" charset="0"/>
                          <a:ea typeface="Calibri" panose="020F0502020204030204" pitchFamily="34" charset="0"/>
                          <a:cs typeface="Calibri" panose="020F0502020204030204" pitchFamily="34" charset="0"/>
                        </a:rPr>
                        <a:t> </a:t>
                      </a:r>
                      <a:r>
                        <a:rPr lang="en-GB" sz="1200" b="1" dirty="0" smtClean="0">
                          <a:effectLst/>
                          <a:latin typeface="Calibri" panose="020F0502020204030204" pitchFamily="34" charset="0"/>
                          <a:ea typeface="Times New Roman" panose="02020603050405020304" pitchFamily="18" charset="0"/>
                          <a:cs typeface="Calibri" panose="020F0502020204030204" pitchFamily="34" charset="0"/>
                        </a:rPr>
                        <a:t>5.1 </a:t>
                      </a:r>
                      <a:r>
                        <a:rPr lang="en-GB" sz="1200" b="1" dirty="0">
                          <a:effectLst/>
                          <a:latin typeface="Calibri" panose="020F0502020204030204" pitchFamily="34" charset="0"/>
                          <a:ea typeface="Times New Roman" panose="02020603050405020304" pitchFamily="18" charset="0"/>
                          <a:cs typeface="Calibri" panose="020F0502020204030204" pitchFamily="34" charset="0"/>
                        </a:rPr>
                        <a:t>Grow revenue streams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Financial sustainability</a:t>
                      </a:r>
                      <a:endParaRPr lang="en-ZA"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Limited revenue streams (Inability to secure adequate funding from Government; and other sources)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Engagement with National Treasury-showcasing SAWS economic value.</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Development of project‑based funding proposals.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 Funding Framework.</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 marketing plans for products and services.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Review costing model.</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Source funding for the implementation of the National Education Plan implementation</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a:t>
                      </a:r>
                    </a:p>
                    <a:p>
                      <a:pPr marL="0" lvl="0" indent="0" algn="l" defTabSz="914400" rtl="0" eaLnBrk="1" latinLnBrk="0" hangingPunct="1">
                        <a:lnSpc>
                          <a:spcPct val="115000"/>
                        </a:lnSpc>
                        <a:spcAft>
                          <a:spcPts val="0"/>
                        </a:spcAft>
                        <a:buFont typeface="Courier New" panose="02070309020205020404" pitchFamily="49" charset="0"/>
                        <a:buNone/>
                      </a:pP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1436051">
                <a:tc vMerge="1">
                  <a:txBody>
                    <a:bodyPr/>
                    <a:lstStyle/>
                    <a:p>
                      <a:endParaRPr lang="en-ZA"/>
                    </a:p>
                  </a:txBody>
                  <a:tcPr/>
                </a:tc>
                <a:tc>
                  <a:txBody>
                    <a:bodyPr/>
                    <a:lstStyle/>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Commercialising of SAWS products and services  </a:t>
                      </a:r>
                      <a:endParaRPr lang="en-ZA" sz="1200" dirty="0">
                        <a:effectLst/>
                        <a:latin typeface="Calibri" panose="020F0502020204030204" pitchFamily="34" charset="0"/>
                        <a:cs typeface="Times New Roman" panose="02020603050405020304" pitchFamily="18" charset="0"/>
                      </a:endParaRPr>
                    </a:p>
                    <a:p>
                      <a:pPr>
                        <a:lnSpc>
                          <a:spcPct val="150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Slow pace in commercialising SAWS products and services; and inability to market effectively.</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0" algn="l" defTabSz="914400" rtl="0" eaLnBrk="1" latinLnBrk="0" hangingPunct="1">
                        <a:lnSpc>
                          <a:spcPct val="115000"/>
                        </a:lnSpc>
                        <a:spcAft>
                          <a:spcPts val="0"/>
                        </a:spcAft>
                        <a:buFont typeface="Courier New" panose="02070309020205020404" pitchFamily="49" charset="0"/>
                        <a:buNone/>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     </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Develop marketing plans for products and services.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Implementation of the perception survey results.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34290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Agree on approach with DEA and NT on the commercial business model for Schedule </a:t>
                      </a:r>
                      <a:r>
                        <a:rPr lang="en-US" sz="1200" kern="1200" dirty="0" smtClean="0">
                          <a:solidFill>
                            <a:schemeClr val="tx1"/>
                          </a:solidFill>
                          <a:effectLst/>
                          <a:latin typeface="Calibri" panose="020F0502020204030204" pitchFamily="34" charset="0"/>
                          <a:ea typeface="MS Mincho" panose="02020609040205080304" pitchFamily="49" charset="-128"/>
                          <a:cs typeface="Verdana" panose="020B0604030504040204" pitchFamily="34" charset="0"/>
                        </a:rPr>
                        <a:t>3A Entities.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p>
                      <a:pPr marL="0" lvl="0" indent="-342900" algn="l" defTabSz="914400" rtl="0" eaLnBrk="1" latinLnBrk="0" hangingPunct="1">
                        <a:lnSpc>
                          <a:spcPct val="115000"/>
                        </a:lnSpc>
                        <a:spcAft>
                          <a:spcPts val="0"/>
                        </a:spcAft>
                        <a:buFont typeface="Courier New" panose="02070309020205020404" pitchFamily="49" charset="0"/>
                        <a:buChar char="o"/>
                      </a:pPr>
                      <a:r>
                        <a:rPr lang="en-US"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rPr>
                        <a:t>Establish strategic partners for marketing &amp; distribution of weather service products.</a:t>
                      </a:r>
                      <a:endParaRPr lang="en-ZA" sz="1200" kern="1200" dirty="0">
                        <a:solidFill>
                          <a:schemeClr val="tx1"/>
                        </a:solidFill>
                        <a:effectLst/>
                        <a:latin typeface="Calibri" panose="020F0502020204030204" pitchFamily="34" charset="0"/>
                        <a:ea typeface="MS Mincho" panose="02020609040205080304" pitchFamily="49" charset="-128"/>
                        <a:cs typeface="Verdana" panose="020B060403050404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88134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47200" y="6375397"/>
            <a:ext cx="2844800" cy="476250"/>
          </a:xfrm>
        </p:spPr>
        <p:txBody>
          <a:bodyPr/>
          <a:lstStyle/>
          <a:p>
            <a:pPr>
              <a:defRPr/>
            </a:pPr>
            <a:fld id="{C4290978-3EF1-4D1B-A352-881DF48F9155}" type="slidenum">
              <a:rPr lang="en-US" smtClean="0">
                <a:solidFill>
                  <a:srgbClr val="000000"/>
                </a:solidFill>
              </a:rPr>
              <a:pPr>
                <a:defRPr/>
              </a:pPr>
              <a:t>34</a:t>
            </a:fld>
            <a:endParaRPr lang="en-US" dirty="0">
              <a:solidFill>
                <a:srgbClr val="000000"/>
              </a:solidFill>
            </a:endParaRPr>
          </a:p>
        </p:txBody>
      </p:sp>
      <p:sp>
        <p:nvSpPr>
          <p:cNvPr id="4" name="Title 1"/>
          <p:cNvSpPr txBox="1">
            <a:spLocks/>
          </p:cNvSpPr>
          <p:nvPr/>
        </p:nvSpPr>
        <p:spPr bwMode="auto">
          <a:xfrm>
            <a:off x="3962400" y="0"/>
            <a:ext cx="8229600" cy="85997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endParaRPr lang="en-ZA" sz="2800" b="1" kern="0" dirty="0" smtClean="0">
              <a:solidFill>
                <a:srgbClr val="FFFFFF"/>
              </a:solidFill>
            </a:endParaRPr>
          </a:p>
          <a:p>
            <a:pPr eaLnBrk="1" hangingPunct="1">
              <a:defRPr/>
            </a:pPr>
            <a:r>
              <a:rPr lang="en-ZA" sz="2400" b="1" kern="0" dirty="0" smtClean="0">
                <a:solidFill>
                  <a:srgbClr val="FFFFFF"/>
                </a:solidFill>
              </a:rPr>
              <a:t>The Strategy</a:t>
            </a:r>
          </a:p>
          <a:p>
            <a:pPr eaLnBrk="1" hangingPunct="1">
              <a:defRPr/>
            </a:pPr>
            <a:r>
              <a:rPr lang="en-ZA" sz="2800" b="1" kern="0" dirty="0">
                <a:solidFill>
                  <a:srgbClr val="FFFFFF"/>
                </a:solidFill>
              </a:rPr>
              <a:t>	</a:t>
            </a:r>
            <a:r>
              <a:rPr lang="en-ZA" sz="2800" b="1" kern="0" dirty="0" smtClean="0">
                <a:solidFill>
                  <a:srgbClr val="FFFFFF"/>
                </a:solidFill>
              </a:rPr>
              <a:t>		</a:t>
            </a:r>
            <a:r>
              <a:rPr lang="en-ZA" sz="2000" b="1" kern="0" dirty="0" smtClean="0">
                <a:solidFill>
                  <a:srgbClr val="FFFFFF">
                    <a:lumMod val="75000"/>
                  </a:srgbClr>
                </a:solidFill>
              </a:rPr>
              <a:t>Financials – Linking Goals to Expenditure</a:t>
            </a:r>
            <a:endParaRPr lang="en-ZA" sz="2400" b="1" kern="0" dirty="0">
              <a:solidFill>
                <a:srgbClr val="FFFFFF">
                  <a:lumMod val="75000"/>
                </a:srgbClr>
              </a:solidFill>
            </a:endParaRPr>
          </a:p>
          <a:p>
            <a:pPr eaLnBrk="1" hangingPunct="1">
              <a:defRPr/>
            </a:pPr>
            <a:r>
              <a:rPr lang="en-ZA" sz="2800" b="1" kern="0" dirty="0">
                <a:solidFill>
                  <a:srgbClr val="FFFFFF"/>
                </a:solidFill>
              </a:rPr>
              <a:t>                                     </a:t>
            </a:r>
            <a:r>
              <a:rPr lang="en-ZA" sz="2800" b="1" kern="0" dirty="0" smtClean="0">
                <a:solidFill>
                  <a:srgbClr val="FFFFFF"/>
                </a:solidFill>
              </a:rPr>
              <a:t> </a:t>
            </a:r>
            <a:endParaRPr lang="en-ZA" sz="2400" b="1" kern="0" dirty="0">
              <a:solidFill>
                <a:srgbClr val="FFFFFF">
                  <a:lumMod val="75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681594386"/>
              </p:ext>
            </p:extLst>
          </p:nvPr>
        </p:nvGraphicFramePr>
        <p:xfrm>
          <a:off x="1" y="859973"/>
          <a:ext cx="12192000" cy="4752571"/>
        </p:xfrm>
        <a:graphic>
          <a:graphicData uri="http://schemas.openxmlformats.org/drawingml/2006/table">
            <a:tbl>
              <a:tblPr firstRow="1" firstCol="1" bandRow="1">
                <a:tableStyleId>{93296810-A885-4BE3-A3E7-6D5BEEA58F35}</a:tableStyleId>
              </a:tblPr>
              <a:tblGrid>
                <a:gridCol w="822394"/>
                <a:gridCol w="2275291"/>
                <a:gridCol w="1818863"/>
                <a:gridCol w="1818863"/>
                <a:gridCol w="1818863"/>
                <a:gridCol w="1818863"/>
                <a:gridCol w="1818863"/>
              </a:tblGrid>
              <a:tr h="729244">
                <a:tc>
                  <a:txBody>
                    <a:bodyPr/>
                    <a:lstStyle/>
                    <a:p>
                      <a:pPr algn="ctr">
                        <a:lnSpc>
                          <a:spcPct val="115000"/>
                        </a:lnSpc>
                        <a:spcAft>
                          <a:spcPts val="0"/>
                        </a:spcAft>
                      </a:pPr>
                      <a:r>
                        <a:rPr lang="en-ZA" sz="1100" dirty="0">
                          <a:effectLst/>
                        </a:rPr>
                        <a:t>#</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ZA" sz="1100" dirty="0">
                          <a:effectLst/>
                        </a:rPr>
                        <a:t>Strategic Goal</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2015/16</a:t>
                      </a:r>
                      <a:br>
                        <a:rPr lang="en-ZA" sz="1100" dirty="0">
                          <a:effectLst/>
                        </a:rPr>
                      </a:br>
                      <a:r>
                        <a:rPr lang="en-ZA" sz="1100" dirty="0">
                          <a:effectLst/>
                        </a:rPr>
                        <a:t>Expenditure</a:t>
                      </a:r>
                      <a:br>
                        <a:rPr lang="en-ZA" sz="1100" dirty="0">
                          <a:effectLst/>
                        </a:rPr>
                      </a:br>
                      <a:r>
                        <a:rPr lang="en-ZA" sz="1100" dirty="0">
                          <a:effectLst/>
                        </a:rPr>
                        <a:t>R'000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2016/17</a:t>
                      </a:r>
                      <a:br>
                        <a:rPr lang="en-ZA" sz="1100" dirty="0">
                          <a:effectLst/>
                        </a:rPr>
                      </a:br>
                      <a:r>
                        <a:rPr lang="en-ZA" sz="1100" dirty="0">
                          <a:effectLst/>
                        </a:rPr>
                        <a:t>Expenditure</a:t>
                      </a:r>
                      <a:br>
                        <a:rPr lang="en-ZA" sz="1100" dirty="0">
                          <a:effectLst/>
                        </a:rPr>
                      </a:br>
                      <a:r>
                        <a:rPr lang="en-ZA" sz="1100" dirty="0">
                          <a:effectLst/>
                        </a:rPr>
                        <a:t>R'000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2017/18</a:t>
                      </a:r>
                      <a:br>
                        <a:rPr lang="en-ZA" sz="1100" dirty="0">
                          <a:effectLst/>
                        </a:rPr>
                      </a:br>
                      <a:r>
                        <a:rPr lang="en-ZA" sz="1100" dirty="0">
                          <a:effectLst/>
                        </a:rPr>
                        <a:t>Expenditure</a:t>
                      </a:r>
                      <a:br>
                        <a:rPr lang="en-ZA" sz="1100" dirty="0">
                          <a:effectLst/>
                        </a:rPr>
                      </a:br>
                      <a:r>
                        <a:rPr lang="en-ZA" sz="1100" dirty="0">
                          <a:effectLst/>
                        </a:rPr>
                        <a:t>R'000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2018/19</a:t>
                      </a:r>
                      <a:br>
                        <a:rPr lang="en-ZA" sz="1100" dirty="0">
                          <a:effectLst/>
                        </a:rPr>
                      </a:br>
                      <a:r>
                        <a:rPr lang="en-ZA" sz="1100" dirty="0">
                          <a:effectLst/>
                        </a:rPr>
                        <a:t>Expenditure</a:t>
                      </a:r>
                      <a:br>
                        <a:rPr lang="en-ZA" sz="1100" dirty="0">
                          <a:effectLst/>
                        </a:rPr>
                      </a:br>
                      <a:r>
                        <a:rPr lang="en-ZA" sz="1100" dirty="0">
                          <a:effectLst/>
                        </a:rPr>
                        <a:t>R'000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2019/20</a:t>
                      </a:r>
                      <a:br>
                        <a:rPr lang="en-ZA" sz="1100" dirty="0">
                          <a:effectLst/>
                        </a:rPr>
                      </a:br>
                      <a:r>
                        <a:rPr lang="en-ZA" sz="1100" dirty="0">
                          <a:effectLst/>
                        </a:rPr>
                        <a:t>Expenditure</a:t>
                      </a:r>
                      <a:br>
                        <a:rPr lang="en-ZA" sz="1100" dirty="0">
                          <a:effectLst/>
                        </a:rPr>
                      </a:br>
                      <a:r>
                        <a:rPr lang="en-ZA" sz="1100" dirty="0">
                          <a:effectLst/>
                        </a:rPr>
                        <a:t>R'000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r>
              <a:tr h="648536">
                <a:tc>
                  <a:txBody>
                    <a:bodyPr/>
                    <a:lstStyle/>
                    <a:p>
                      <a:pPr algn="ctr">
                        <a:lnSpc>
                          <a:spcPct val="115000"/>
                        </a:lnSpc>
                        <a:spcAft>
                          <a:spcPts val="0"/>
                        </a:spcAft>
                      </a:pPr>
                      <a:r>
                        <a:rPr lang="en-ZA" sz="1100" dirty="0">
                          <a:effectLst/>
                        </a:rPr>
                        <a:t>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15000"/>
                        </a:lnSpc>
                        <a:spcAft>
                          <a:spcPts val="0"/>
                        </a:spcAft>
                      </a:pPr>
                      <a:r>
                        <a:rPr lang="en-ZA" sz="1100" dirty="0">
                          <a:effectLst/>
                        </a:rPr>
                        <a:t>Provision of Products and Services</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177 880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213 150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214 067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224 995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241 663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596">
                <a:tc>
                  <a:txBody>
                    <a:bodyPr/>
                    <a:lstStyle/>
                    <a:p>
                      <a:pPr algn="ctr">
                        <a:lnSpc>
                          <a:spcPct val="115000"/>
                        </a:lnSpc>
                        <a:spcAft>
                          <a:spcPts val="0"/>
                        </a:spcAft>
                      </a:pPr>
                      <a:r>
                        <a:rPr lang="en-ZA" sz="1100" dirty="0">
                          <a:effectLst/>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15000"/>
                        </a:lnSpc>
                        <a:spcAft>
                          <a:spcPts val="0"/>
                        </a:spcAft>
                      </a:pPr>
                      <a:r>
                        <a:rPr lang="en-ZA" sz="1100" dirty="0">
                          <a:effectLst/>
                        </a:rPr>
                        <a:t>Capability and Capacity Development</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43 045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51 580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52 318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58 472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58 480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596">
                <a:tc>
                  <a:txBody>
                    <a:bodyPr/>
                    <a:lstStyle/>
                    <a:p>
                      <a:pPr algn="ctr">
                        <a:lnSpc>
                          <a:spcPct val="115000"/>
                        </a:lnSpc>
                        <a:spcAft>
                          <a:spcPts val="0"/>
                        </a:spcAft>
                      </a:pPr>
                      <a:r>
                        <a:rPr lang="en-ZA" sz="1100" dirty="0">
                          <a:effectLst/>
                        </a:rPr>
                        <a:t>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15000"/>
                        </a:lnSpc>
                        <a:spcAft>
                          <a:spcPts val="0"/>
                        </a:spcAft>
                      </a:pPr>
                      <a:r>
                        <a:rPr lang="en-ZA" sz="1100" dirty="0">
                          <a:effectLst/>
                        </a:rPr>
                        <a:t>Engagement of Stakeholders</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13 891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16 645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17 561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18 192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18 872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596">
                <a:tc>
                  <a:txBody>
                    <a:bodyPr/>
                    <a:lstStyle/>
                    <a:p>
                      <a:pPr algn="ctr">
                        <a:lnSpc>
                          <a:spcPct val="115000"/>
                        </a:lnSpc>
                        <a:spcAft>
                          <a:spcPts val="0"/>
                        </a:spcAft>
                      </a:pPr>
                      <a:r>
                        <a:rPr lang="en-ZA" sz="1100" dirty="0">
                          <a:effectLst/>
                        </a:rPr>
                        <a:t>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15000"/>
                        </a:lnSpc>
                        <a:spcAft>
                          <a:spcPts val="0"/>
                        </a:spcAft>
                      </a:pPr>
                      <a:r>
                        <a:rPr lang="en-ZA" sz="1100" dirty="0">
                          <a:effectLst/>
                        </a:rPr>
                        <a:t>Research and Knowledge Creation Intelligence</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5 458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6 540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7 507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7 540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7 414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596">
                <a:tc>
                  <a:txBody>
                    <a:bodyPr/>
                    <a:lstStyle/>
                    <a:p>
                      <a:pPr algn="ctr">
                        <a:lnSpc>
                          <a:spcPct val="115000"/>
                        </a:lnSpc>
                        <a:spcAft>
                          <a:spcPts val="0"/>
                        </a:spcAft>
                      </a:pPr>
                      <a:r>
                        <a:rPr lang="en-ZA" sz="1100" dirty="0">
                          <a:effectLst/>
                        </a:rPr>
                        <a:t>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15000"/>
                        </a:lnSpc>
                        <a:spcAft>
                          <a:spcPts val="0"/>
                        </a:spcAft>
                      </a:pPr>
                      <a:r>
                        <a:rPr lang="en-ZA" sz="1100" dirty="0">
                          <a:effectLst/>
                        </a:rPr>
                        <a:t>Growth and Sustainability</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44 598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53 441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54 169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60 616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dirty="0">
                          <a:effectLst/>
                        </a:rPr>
                        <a:t>          60 590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407">
                <a:tc>
                  <a:txBody>
                    <a:bodyPr/>
                    <a:lstStyle/>
                    <a:p>
                      <a:pPr algn="ctr">
                        <a:lnSpc>
                          <a:spcPct val="115000"/>
                        </a:lnSpc>
                        <a:spcAft>
                          <a:spcPts val="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a:lnSpc>
                          <a:spcPct val="115000"/>
                        </a:lnSpc>
                        <a:spcAft>
                          <a:spcPts val="0"/>
                        </a:spcAft>
                      </a:pPr>
                      <a:r>
                        <a:rPr lang="en-ZA" sz="1100" b="1" dirty="0">
                          <a:effectLst/>
                        </a:rPr>
                        <a:t>Total Expenditure</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b="1" dirty="0">
                          <a:effectLst/>
                        </a:rPr>
                        <a:t>       284 872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b="1" dirty="0">
                          <a:effectLst/>
                        </a:rPr>
                        <a:t>       341 356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b="1" dirty="0">
                          <a:effectLst/>
                        </a:rPr>
                        <a:t>       345 622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b="1" dirty="0">
                          <a:effectLst/>
                        </a:rPr>
                        <a:t>       369 815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b="1" dirty="0">
                          <a:effectLst/>
                        </a:rPr>
                        <a:t>       387 019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42463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04171" y="6495140"/>
            <a:ext cx="587829" cy="362860"/>
          </a:xfrm>
        </p:spPr>
        <p:txBody>
          <a:bodyPr/>
          <a:lstStyle/>
          <a:p>
            <a:pPr>
              <a:defRPr/>
            </a:pPr>
            <a:fld id="{C4290978-3EF1-4D1B-A352-881DF48F9155}" type="slidenum">
              <a:rPr lang="en-US" smtClean="0">
                <a:solidFill>
                  <a:srgbClr val="000000"/>
                </a:solidFill>
              </a:rPr>
              <a:pPr>
                <a:defRPr/>
              </a:pPr>
              <a:t>35</a:t>
            </a:fld>
            <a:endParaRPr lang="en-US" dirty="0">
              <a:solidFill>
                <a:srgbClr val="000000"/>
              </a:solidFill>
            </a:endParaRPr>
          </a:p>
        </p:txBody>
      </p:sp>
      <p:sp>
        <p:nvSpPr>
          <p:cNvPr id="4" name="Title 1"/>
          <p:cNvSpPr txBox="1">
            <a:spLocks/>
          </p:cNvSpPr>
          <p:nvPr/>
        </p:nvSpPr>
        <p:spPr bwMode="auto">
          <a:xfrm>
            <a:off x="3962400" y="0"/>
            <a:ext cx="8229600" cy="85997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endParaRPr lang="en-ZA" sz="2800" b="1" kern="0" dirty="0" smtClean="0">
              <a:solidFill>
                <a:srgbClr val="FFFFFF"/>
              </a:solidFill>
            </a:endParaRPr>
          </a:p>
          <a:p>
            <a:pPr eaLnBrk="1" hangingPunct="1">
              <a:defRPr/>
            </a:pPr>
            <a:r>
              <a:rPr lang="en-ZA" sz="2400" b="1" kern="0" dirty="0" smtClean="0">
                <a:solidFill>
                  <a:srgbClr val="FFFFFF"/>
                </a:solidFill>
              </a:rPr>
              <a:t>The Strategy</a:t>
            </a:r>
          </a:p>
          <a:p>
            <a:pPr eaLnBrk="1" hangingPunct="1">
              <a:defRPr/>
            </a:pPr>
            <a:r>
              <a:rPr lang="en-ZA" sz="2800" b="1" kern="0" dirty="0">
                <a:solidFill>
                  <a:srgbClr val="FFFFFF"/>
                </a:solidFill>
              </a:rPr>
              <a:t>	</a:t>
            </a:r>
            <a:r>
              <a:rPr lang="en-ZA" sz="2800" b="1" kern="0" dirty="0" smtClean="0">
                <a:solidFill>
                  <a:srgbClr val="FFFFFF"/>
                </a:solidFill>
              </a:rPr>
              <a:t>		</a:t>
            </a:r>
            <a:r>
              <a:rPr lang="en-ZA" sz="2000" b="1" kern="0" dirty="0" smtClean="0">
                <a:solidFill>
                  <a:srgbClr val="FFFFFF">
                    <a:lumMod val="75000"/>
                  </a:srgbClr>
                </a:solidFill>
              </a:rPr>
              <a:t>Financials – Income statement</a:t>
            </a:r>
            <a:endParaRPr lang="en-ZA" sz="2400" b="1" kern="0" dirty="0">
              <a:solidFill>
                <a:srgbClr val="FFFFFF">
                  <a:lumMod val="75000"/>
                </a:srgbClr>
              </a:solidFill>
            </a:endParaRPr>
          </a:p>
          <a:p>
            <a:pPr eaLnBrk="1" hangingPunct="1">
              <a:defRPr/>
            </a:pPr>
            <a:r>
              <a:rPr lang="en-ZA" sz="2800" b="1" kern="0" dirty="0">
                <a:solidFill>
                  <a:srgbClr val="FFFFFF"/>
                </a:solidFill>
              </a:rPr>
              <a:t>                                     </a:t>
            </a:r>
            <a:r>
              <a:rPr lang="en-ZA" sz="2800" b="1" kern="0" dirty="0" smtClean="0">
                <a:solidFill>
                  <a:srgbClr val="FFFFFF"/>
                </a:solidFill>
              </a:rPr>
              <a:t> </a:t>
            </a:r>
            <a:endParaRPr lang="en-ZA" sz="2400" b="1" kern="0" dirty="0">
              <a:solidFill>
                <a:srgbClr val="FFFFFF">
                  <a:lumMod val="75000"/>
                </a:srgb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338382216"/>
              </p:ext>
            </p:extLst>
          </p:nvPr>
        </p:nvGraphicFramePr>
        <p:xfrm>
          <a:off x="119744" y="844921"/>
          <a:ext cx="12072256" cy="5602996"/>
        </p:xfrm>
        <a:graphic>
          <a:graphicData uri="http://schemas.openxmlformats.org/drawingml/2006/table">
            <a:tbl>
              <a:tblPr firstRow="1" firstCol="1" bandRow="1">
                <a:tableStyleId>{93296810-A885-4BE3-A3E7-6D5BEEA58F35}</a:tableStyleId>
              </a:tblPr>
              <a:tblGrid>
                <a:gridCol w="5380245"/>
                <a:gridCol w="1300343"/>
                <a:gridCol w="1307954"/>
                <a:gridCol w="1307954"/>
                <a:gridCol w="1387880"/>
                <a:gridCol w="1387880"/>
              </a:tblGrid>
              <a:tr h="719897">
                <a:tc rowSpan="3">
                  <a:txBody>
                    <a:bodyPr/>
                    <a:lstStyle/>
                    <a:p>
                      <a:pPr>
                        <a:lnSpc>
                          <a:spcPct val="115000"/>
                        </a:lnSpc>
                        <a:spcAft>
                          <a:spcPts val="0"/>
                        </a:spcAft>
                      </a:pPr>
                      <a:r>
                        <a:rPr lang="en-US" sz="1400" dirty="0">
                          <a:effectLst/>
                        </a:rPr>
                        <a:t>Description</a:t>
                      </a:r>
                      <a:endParaRPr lang="en-ZA" sz="1400" dirty="0">
                        <a:effectLst/>
                      </a:endParaRPr>
                    </a:p>
                    <a:p>
                      <a:pPr>
                        <a:lnSpc>
                          <a:spcPct val="115000"/>
                        </a:lnSpc>
                        <a:spcAft>
                          <a:spcPts val="0"/>
                        </a:spcAft>
                      </a:pPr>
                      <a:r>
                        <a:rPr lang="en-US"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tc>
                <a:tc>
                  <a:txBody>
                    <a:bodyPr/>
                    <a:lstStyle/>
                    <a:p>
                      <a:pPr algn="r">
                        <a:lnSpc>
                          <a:spcPct val="115000"/>
                        </a:lnSpc>
                        <a:spcAft>
                          <a:spcPts val="0"/>
                        </a:spcAft>
                      </a:pPr>
                      <a:r>
                        <a:rPr lang="en-US" sz="1400" dirty="0">
                          <a:effectLst/>
                        </a:rPr>
                        <a:t>Current Financial Year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B w="12700" cap="flat" cmpd="sng" algn="ctr">
                      <a:solidFill>
                        <a:schemeClr val="tx1"/>
                      </a:solidFill>
                      <a:prstDash val="solid"/>
                      <a:round/>
                      <a:headEnd type="none" w="med" len="med"/>
                      <a:tailEnd type="none" w="med" len="med"/>
                    </a:lnB>
                  </a:tcPr>
                </a:tc>
                <a:tc gridSpan="3">
                  <a:txBody>
                    <a:bodyPr/>
                    <a:lstStyle/>
                    <a:p>
                      <a:pPr algn="r">
                        <a:lnSpc>
                          <a:spcPct val="115000"/>
                        </a:lnSpc>
                        <a:spcAft>
                          <a:spcPts val="0"/>
                        </a:spcAft>
                      </a:pPr>
                      <a:r>
                        <a:rPr lang="en-US" sz="1400" dirty="0">
                          <a:effectLst/>
                        </a:rPr>
                        <a:t>ENE Allocations over the MTEF Period 2016/17 to 2018/19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US" sz="1400" dirty="0">
                          <a:effectLst/>
                        </a:rPr>
                        <a:t>Projected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B w="12700" cap="flat" cmpd="sng" algn="ctr">
                      <a:solidFill>
                        <a:schemeClr val="tx1"/>
                      </a:solidFill>
                      <a:prstDash val="solid"/>
                      <a:round/>
                      <a:headEnd type="none" w="med" len="med"/>
                      <a:tailEnd type="none" w="med" len="med"/>
                    </a:lnB>
                  </a:tcPr>
                </a:tc>
              </a:tr>
              <a:tr h="239966">
                <a:tc vMerge="1">
                  <a:txBody>
                    <a:bodyPr/>
                    <a:lstStyle/>
                    <a:p>
                      <a:endParaRPr lang="en-ZA"/>
                    </a:p>
                  </a:txBody>
                  <a:tcPr/>
                </a:tc>
                <a:tc>
                  <a:txBody>
                    <a:bodyPr/>
                    <a:lstStyle/>
                    <a:p>
                      <a:pPr algn="r">
                        <a:lnSpc>
                          <a:spcPct val="115000"/>
                        </a:lnSpc>
                        <a:spcAft>
                          <a:spcPts val="0"/>
                        </a:spcAft>
                      </a:pPr>
                      <a:r>
                        <a:rPr lang="en-US" sz="1400" dirty="0">
                          <a:effectLst/>
                        </a:rPr>
                        <a:t>2015/16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400" dirty="0">
                          <a:effectLst/>
                        </a:rPr>
                        <a:t>2016/17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400" dirty="0">
                          <a:effectLst/>
                        </a:rPr>
                        <a:t>2017/18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400" dirty="0">
                          <a:effectLst/>
                        </a:rPr>
                        <a:t>2018/19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400" dirty="0">
                          <a:effectLst/>
                        </a:rPr>
                        <a:t>2019/20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66">
                <a:tc vMerge="1">
                  <a:txBody>
                    <a:bodyPr/>
                    <a:lstStyle/>
                    <a:p>
                      <a:endParaRPr lang="en-ZA"/>
                    </a:p>
                  </a:txBody>
                  <a:tcPr/>
                </a:tc>
                <a:tc>
                  <a:txBody>
                    <a:bodyPr/>
                    <a:lstStyle/>
                    <a:p>
                      <a:pPr algn="r">
                        <a:lnSpc>
                          <a:spcPct val="115000"/>
                        </a:lnSpc>
                        <a:spcAft>
                          <a:spcPts val="0"/>
                        </a:spcAft>
                      </a:pPr>
                      <a:r>
                        <a:rPr lang="en-US" sz="1400" dirty="0">
                          <a:effectLst/>
                        </a:rPr>
                        <a:t>R'000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400" dirty="0">
                          <a:effectLst/>
                        </a:rPr>
                        <a:t>R'000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400" dirty="0">
                          <a:effectLst/>
                        </a:rPr>
                        <a:t>R'000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400" dirty="0">
                          <a:effectLst/>
                        </a:rPr>
                        <a:t>R'000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400" dirty="0">
                          <a:effectLst/>
                        </a:rPr>
                        <a:t>R'000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66">
                <a:tc>
                  <a:txBody>
                    <a:bodyPr/>
                    <a:lstStyle/>
                    <a:p>
                      <a:pPr>
                        <a:lnSpc>
                          <a:spcPct val="115000"/>
                        </a:lnSpc>
                        <a:spcAft>
                          <a:spcPts val="0"/>
                        </a:spcAft>
                      </a:pPr>
                      <a:r>
                        <a:rPr lang="en-US" sz="1400" dirty="0">
                          <a:effectLst/>
                        </a:rPr>
                        <a:t>Revenue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gridSpan="5">
                  <a:txBody>
                    <a:bodyPr/>
                    <a:lstStyle/>
                    <a:p>
                      <a:pPr algn="r">
                        <a:lnSpc>
                          <a:spcPct val="115000"/>
                        </a:lnSpc>
                        <a:spcAft>
                          <a:spcPts val="0"/>
                        </a:spcAft>
                      </a:pPr>
                      <a:r>
                        <a:rPr lang="en-US"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9966">
                <a:tc>
                  <a:txBody>
                    <a:bodyPr/>
                    <a:lstStyle/>
                    <a:p>
                      <a:pPr indent="139700">
                        <a:lnSpc>
                          <a:spcPct val="115000"/>
                        </a:lnSpc>
                        <a:spcAft>
                          <a:spcPts val="0"/>
                        </a:spcAft>
                      </a:pPr>
                      <a:r>
                        <a:rPr lang="en-US" sz="1400" dirty="0">
                          <a:effectLst/>
                        </a:rPr>
                        <a:t>Government Grant - Operational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145 507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189 278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188 490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188 935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198 382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66">
                <a:tc>
                  <a:txBody>
                    <a:bodyPr/>
                    <a:lstStyle/>
                    <a:p>
                      <a:pPr indent="139700">
                        <a:lnSpc>
                          <a:spcPct val="115000"/>
                        </a:lnSpc>
                        <a:spcAft>
                          <a:spcPts val="0"/>
                        </a:spcAft>
                      </a:pPr>
                      <a:r>
                        <a:rPr lang="en-US" sz="1400" dirty="0">
                          <a:effectLst/>
                        </a:rPr>
                        <a:t>Government Grant - Capex</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35 000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37 030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40 000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132">
                <a:tc>
                  <a:txBody>
                    <a:bodyPr/>
                    <a:lstStyle/>
                    <a:p>
                      <a:pPr indent="139700">
                        <a:lnSpc>
                          <a:spcPct val="115000"/>
                        </a:lnSpc>
                        <a:spcAft>
                          <a:spcPts val="0"/>
                        </a:spcAft>
                      </a:pPr>
                      <a:r>
                        <a:rPr lang="en-US" sz="1400" dirty="0">
                          <a:effectLst/>
                        </a:rPr>
                        <a:t>Government Grant - SAAQIS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14 916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15 707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16 992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17 117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18 182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132">
                <a:tc>
                  <a:txBody>
                    <a:bodyPr/>
                    <a:lstStyle/>
                    <a:p>
                      <a:pPr indent="139700">
                        <a:lnSpc>
                          <a:spcPct val="115000"/>
                        </a:lnSpc>
                        <a:spcAft>
                          <a:spcPts val="0"/>
                        </a:spcAft>
                      </a:pPr>
                      <a:r>
                        <a:rPr lang="en-US" sz="1400" dirty="0">
                          <a:effectLst/>
                        </a:rPr>
                        <a:t>Commercial Income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16 000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18 000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21 600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25 900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31 000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66">
                <a:tc>
                  <a:txBody>
                    <a:bodyPr/>
                    <a:lstStyle/>
                    <a:p>
                      <a:pPr indent="139700">
                        <a:lnSpc>
                          <a:spcPct val="115000"/>
                        </a:lnSpc>
                        <a:spcAft>
                          <a:spcPts val="0"/>
                        </a:spcAft>
                      </a:pPr>
                      <a:r>
                        <a:rPr lang="en-US" sz="1400" dirty="0">
                          <a:effectLst/>
                        </a:rPr>
                        <a:t>Aviation Income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98 449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108 371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108 540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127 363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128 430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132">
                <a:tc>
                  <a:txBody>
                    <a:bodyPr/>
                    <a:lstStyle/>
                    <a:p>
                      <a:pPr indent="139700">
                        <a:lnSpc>
                          <a:spcPct val="115000"/>
                        </a:lnSpc>
                        <a:spcAft>
                          <a:spcPts val="0"/>
                        </a:spcAft>
                      </a:pPr>
                      <a:r>
                        <a:rPr lang="en-US" sz="1400" dirty="0">
                          <a:effectLst/>
                        </a:rPr>
                        <a:t>Other income and Donor Funds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10 000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10 000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10 000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10 500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11 025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132">
                <a:tc>
                  <a:txBody>
                    <a:bodyPr/>
                    <a:lstStyle/>
                    <a:p>
                      <a:pPr>
                        <a:lnSpc>
                          <a:spcPct val="115000"/>
                        </a:lnSpc>
                        <a:spcAft>
                          <a:spcPts val="0"/>
                        </a:spcAft>
                      </a:pPr>
                      <a:r>
                        <a:rPr lang="en-US" sz="1400" dirty="0">
                          <a:effectLst/>
                        </a:rPr>
                        <a:t>Total Revenue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   284 872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341 356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380 622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406 845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427 019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66">
                <a:tc>
                  <a:txBody>
                    <a:bodyPr/>
                    <a:lstStyle/>
                    <a:p>
                      <a:pPr>
                        <a:lnSpc>
                          <a:spcPct val="115000"/>
                        </a:lnSpc>
                        <a:spcAft>
                          <a:spcPts val="0"/>
                        </a:spcAft>
                      </a:pPr>
                      <a:r>
                        <a:rPr lang="en-US" sz="1400" dirty="0">
                          <a:effectLst/>
                        </a:rPr>
                        <a:t>Expenditure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gridSpan="5">
                  <a:txBody>
                    <a:bodyPr/>
                    <a:lstStyle/>
                    <a:p>
                      <a:pPr algn="r">
                        <a:lnSpc>
                          <a:spcPct val="115000"/>
                        </a:lnSpc>
                        <a:spcAft>
                          <a:spcPts val="0"/>
                        </a:spcAft>
                      </a:pPr>
                      <a:r>
                        <a:rPr lang="en-US" sz="12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84132">
                <a:tc>
                  <a:txBody>
                    <a:bodyPr/>
                    <a:lstStyle/>
                    <a:p>
                      <a:pPr indent="139700">
                        <a:lnSpc>
                          <a:spcPct val="115000"/>
                        </a:lnSpc>
                        <a:spcAft>
                          <a:spcPts val="0"/>
                        </a:spcAft>
                      </a:pPr>
                      <a:r>
                        <a:rPr lang="en-US" sz="1400" dirty="0">
                          <a:effectLst/>
                        </a:rPr>
                        <a:t>Employee Costs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(190 686)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200" dirty="0" smtClean="0">
                          <a:effectLst/>
                        </a:rPr>
                        <a:t>          (</a:t>
                      </a:r>
                      <a:r>
                        <a:rPr lang="en-US" sz="1200" dirty="0">
                          <a:effectLst/>
                        </a:rPr>
                        <a:t>222 763)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(238 356)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255 040)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(272 893)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132">
                <a:tc>
                  <a:txBody>
                    <a:bodyPr/>
                    <a:lstStyle/>
                    <a:p>
                      <a:pPr indent="139700">
                        <a:lnSpc>
                          <a:spcPct val="115000"/>
                        </a:lnSpc>
                        <a:spcAft>
                          <a:spcPts val="0"/>
                        </a:spcAft>
                      </a:pPr>
                      <a:r>
                        <a:rPr lang="en-US" sz="1400" dirty="0">
                          <a:effectLst/>
                        </a:rPr>
                        <a:t>Administrative and Operating Costs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(94 186)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200" dirty="0" smtClean="0">
                          <a:effectLst/>
                        </a:rPr>
                        <a:t>          (</a:t>
                      </a:r>
                      <a:r>
                        <a:rPr lang="en-US" sz="1200" dirty="0">
                          <a:effectLst/>
                        </a:rPr>
                        <a:t>118 593)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(107 266)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(114 775)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(114 126)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132">
                <a:tc>
                  <a:txBody>
                    <a:bodyPr/>
                    <a:lstStyle/>
                    <a:p>
                      <a:pPr>
                        <a:lnSpc>
                          <a:spcPct val="115000"/>
                        </a:lnSpc>
                        <a:spcAft>
                          <a:spcPts val="0"/>
                        </a:spcAft>
                      </a:pPr>
                      <a:r>
                        <a:rPr lang="en-US" sz="1400" dirty="0">
                          <a:effectLst/>
                        </a:rPr>
                        <a:t>Total Expenditure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(284 872)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(341 356)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(345 622)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(369 815)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(387 019)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055">
                <a:tc>
                  <a:txBody>
                    <a:bodyPr/>
                    <a:lstStyle/>
                    <a:p>
                      <a:pPr>
                        <a:lnSpc>
                          <a:spcPct val="115000"/>
                        </a:lnSpc>
                        <a:spcAft>
                          <a:spcPts val="0"/>
                        </a:spcAft>
                      </a:pPr>
                      <a:r>
                        <a:rPr lang="en-US" sz="1400" dirty="0">
                          <a:effectLst/>
                        </a:rPr>
                        <a:t>Operating Surplus Before Depreciation  and Amortisation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 </a:t>
                      </a:r>
                      <a:endParaRPr lang="en-ZA" sz="1400" dirty="0">
                        <a:effectLst/>
                      </a:endParaRPr>
                    </a:p>
                    <a:p>
                      <a:pPr algn="r">
                        <a:lnSpc>
                          <a:spcPct val="115000"/>
                        </a:lnSpc>
                        <a:spcAft>
                          <a:spcPts val="0"/>
                        </a:spcAft>
                      </a:pPr>
                      <a:r>
                        <a:rPr lang="en-US" sz="1200" dirty="0">
                          <a:effectLst/>
                        </a:rPr>
                        <a:t> </a:t>
                      </a:r>
                      <a:endParaRPr lang="en-ZA" sz="1400" dirty="0">
                        <a:effectLst/>
                      </a:endParaRPr>
                    </a:p>
                    <a:p>
                      <a:pPr algn="r">
                        <a:lnSpc>
                          <a:spcPct val="115000"/>
                        </a:lnSpc>
                        <a:spcAft>
                          <a:spcPts val="0"/>
                        </a:spcAft>
                      </a:pPr>
                      <a:r>
                        <a:rPr lang="en-US" sz="1200" dirty="0">
                          <a:effectLst/>
                        </a:rPr>
                        <a:t>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35 000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37 030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40 000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132">
                <a:tc>
                  <a:txBody>
                    <a:bodyPr/>
                    <a:lstStyle/>
                    <a:p>
                      <a:pPr>
                        <a:lnSpc>
                          <a:spcPct val="115000"/>
                        </a:lnSpc>
                        <a:spcAft>
                          <a:spcPts val="0"/>
                        </a:spcAft>
                      </a:pPr>
                      <a:r>
                        <a:rPr lang="en-US" sz="1400" dirty="0">
                          <a:effectLst/>
                        </a:rPr>
                        <a:t>Depreciation and Amortisation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(28 116)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(28 892)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(30 244)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(31 759)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(35 443)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966">
                <a:tc>
                  <a:txBody>
                    <a:bodyPr/>
                    <a:lstStyle/>
                    <a:p>
                      <a:pPr>
                        <a:lnSpc>
                          <a:spcPct val="115000"/>
                        </a:lnSpc>
                        <a:spcAft>
                          <a:spcPts val="0"/>
                        </a:spcAft>
                      </a:pPr>
                      <a:r>
                        <a:rPr lang="en-US" sz="1400" dirty="0">
                          <a:effectLst/>
                        </a:rPr>
                        <a:t>Surplus / (Deficit) for the year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R w="12700" cap="flat" cmpd="sng" algn="ctr">
                      <a:solidFill>
                        <a:schemeClr val="tx1"/>
                      </a:solidFill>
                      <a:prstDash val="solid"/>
                      <a:round/>
                      <a:headEnd type="none" w="med" len="med"/>
                      <a:tailEnd type="none" w="med" len="med"/>
                    </a:lnR>
                  </a:tcPr>
                </a:tc>
                <a:tc>
                  <a:txBody>
                    <a:bodyPr/>
                    <a:lstStyle/>
                    <a:p>
                      <a:pPr algn="r">
                        <a:lnSpc>
                          <a:spcPct val="115000"/>
                        </a:lnSpc>
                        <a:spcAft>
                          <a:spcPts val="0"/>
                        </a:spcAft>
                      </a:pPr>
                      <a:r>
                        <a:rPr lang="en-US" sz="1200" dirty="0">
                          <a:effectLst/>
                        </a:rPr>
                        <a:t>(28 116)</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(28 892)</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4 756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5 271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dirty="0">
                          <a:effectLst/>
                        </a:rPr>
                        <a:t>    (4 557)</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842" marR="5684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842997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solidFill>
                  <a:srgbClr val="000000"/>
                </a:solidFill>
              </a:rPr>
              <a:pPr>
                <a:defRPr/>
              </a:pPr>
              <a:t>36</a:t>
            </a:fld>
            <a:endParaRPr lang="en-US" dirty="0">
              <a:solidFill>
                <a:srgbClr val="000000"/>
              </a:solidFill>
            </a:endParaRPr>
          </a:p>
        </p:txBody>
      </p:sp>
      <p:sp>
        <p:nvSpPr>
          <p:cNvPr id="4" name="Title 1"/>
          <p:cNvSpPr txBox="1">
            <a:spLocks/>
          </p:cNvSpPr>
          <p:nvPr/>
        </p:nvSpPr>
        <p:spPr bwMode="auto">
          <a:xfrm>
            <a:off x="3962400" y="33962"/>
            <a:ext cx="8229600" cy="81049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800" b="1" kern="0" dirty="0" smtClean="0">
                <a:solidFill>
                  <a:srgbClr val="FFFFFF"/>
                </a:solidFill>
              </a:rPr>
              <a:t>Conclusion</a:t>
            </a:r>
            <a:endParaRPr lang="en-ZA" sz="2400" b="1" kern="0" dirty="0">
              <a:solidFill>
                <a:srgbClr val="FFFFFF">
                  <a:lumMod val="75000"/>
                </a:srgbClr>
              </a:solidFill>
            </a:endParaRPr>
          </a:p>
        </p:txBody>
      </p:sp>
      <p:graphicFrame>
        <p:nvGraphicFramePr>
          <p:cNvPr id="2" name="Diagram 1"/>
          <p:cNvGraphicFramePr/>
          <p:nvPr>
            <p:extLst>
              <p:ext uri="{D42A27DB-BD31-4B8C-83A1-F6EECF244321}">
                <p14:modId xmlns:p14="http://schemas.microsoft.com/office/powerpoint/2010/main" xmlns="" val="2453778059"/>
              </p:ext>
            </p:extLst>
          </p:nvPr>
        </p:nvGraphicFramePr>
        <p:xfrm>
          <a:off x="0" y="2431451"/>
          <a:ext cx="8446416" cy="3531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18715" y="844453"/>
            <a:ext cx="3363685" cy="2884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309428" y="3797819"/>
            <a:ext cx="3701143" cy="2612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296652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txBox="1">
            <a:spLocks noGrp="1"/>
          </p:cNvSpPr>
          <p:nvPr>
            <p:ph idx="4294967295"/>
          </p:nvPr>
        </p:nvSpPr>
        <p:spPr>
          <a:xfrm>
            <a:off x="5157355" y="924405"/>
            <a:ext cx="5278170" cy="2502223"/>
          </a:xfrm>
        </p:spPr>
        <p:txBody>
          <a:bodyPr vert="horz" wrap="square" lIns="91440" tIns="182880" rIns="0" bIns="91440" numCol="1" rtlCol="0" anchor="ctr" anchorCtr="0" compatLnSpc="1">
            <a:prstTxWarp prst="textNoShape">
              <a:avLst/>
            </a:prstTxWarp>
            <a:spAutoFit/>
          </a:bodyPr>
          <a:lstStyle/>
          <a:p>
            <a:pPr lvl="1" algn="ctr">
              <a:spcBef>
                <a:spcPct val="0"/>
              </a:spcBef>
              <a:buNone/>
              <a:defRPr/>
            </a:pPr>
            <a:endParaRPr lang="en-ZA" sz="5400" dirty="0">
              <a:latin typeface="Calibri" pitchFamily="34" charset="0"/>
              <a:cs typeface="Calibri" pitchFamily="34" charset="0"/>
            </a:endParaRPr>
          </a:p>
          <a:p>
            <a:pPr marL="514350" indent="-514350">
              <a:lnSpc>
                <a:spcPct val="150000"/>
              </a:lnSpc>
              <a:spcBef>
                <a:spcPct val="0"/>
              </a:spcBef>
              <a:buFont typeface="Arial" pitchFamily="34" charset="0"/>
              <a:buChar char="•"/>
              <a:defRPr/>
            </a:pPr>
            <a:endParaRPr lang="en-US" sz="2200" dirty="0"/>
          </a:p>
          <a:p>
            <a:pPr>
              <a:buFont typeface="Arial" pitchFamily="34" charset="0"/>
              <a:buChar char="•"/>
              <a:defRPr/>
            </a:pPr>
            <a:endParaRPr lang="en-US" sz="2400" dirty="0">
              <a:solidFill>
                <a:srgbClr val="000099"/>
              </a:solidFill>
              <a:cs typeface="Arial" pitchFamily="34" charset="0"/>
            </a:endParaRPr>
          </a:p>
          <a:p>
            <a:pPr>
              <a:buFont typeface="Arial" pitchFamily="34" charset="0"/>
              <a:buChar char="•"/>
              <a:defRPr/>
            </a:pPr>
            <a:endParaRPr lang="en-US" sz="2400" dirty="0">
              <a:solidFill>
                <a:srgbClr val="000099"/>
              </a:solidFill>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49926" y="84151"/>
            <a:ext cx="2775327" cy="141872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77268" y="1869965"/>
            <a:ext cx="2775327" cy="16971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77267" y="3911098"/>
            <a:ext cx="2775327" cy="1738264"/>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a:xfrm>
            <a:off x="9566564" y="6423252"/>
            <a:ext cx="644236" cy="328422"/>
          </a:xfrm>
        </p:spPr>
        <p:txBody>
          <a:bodyPr/>
          <a:lstStyle/>
          <a:p>
            <a:pPr>
              <a:defRPr/>
            </a:pPr>
            <a:fld id="{C4290978-3EF1-4D1B-A352-881DF48F9155}" type="slidenum">
              <a:rPr lang="en-US" b="1" smtClean="0"/>
              <a:pPr>
                <a:defRPr/>
              </a:pPr>
              <a:t>37</a:t>
            </a:fld>
            <a:endParaRPr lang="en-US" b="1" dirty="0"/>
          </a:p>
        </p:txBody>
      </p:sp>
      <p:sp>
        <p:nvSpPr>
          <p:cNvPr id="10" name="Content Placeholder 6"/>
          <p:cNvSpPr txBox="1">
            <a:spLocks/>
          </p:cNvSpPr>
          <p:nvPr/>
        </p:nvSpPr>
        <p:spPr bwMode="auto">
          <a:xfrm>
            <a:off x="4990512" y="1644672"/>
            <a:ext cx="6836229" cy="3662541"/>
          </a:xfrm>
          <a:prstGeom prst="rect">
            <a:avLst/>
          </a:prstGeom>
          <a:noFill/>
          <a:ln w="9525">
            <a:noFill/>
            <a:miter lim="800000"/>
            <a:headEnd/>
            <a:tailEnd/>
          </a:ln>
        </p:spPr>
        <p:txBody>
          <a:bodyPr vert="horz" wrap="square" lIns="91440" tIns="182880" rIns="0" bIns="91440" numCol="1" rtlCol="0"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gn="ctr">
              <a:spcBef>
                <a:spcPct val="0"/>
              </a:spcBef>
              <a:buNone/>
              <a:defRPr/>
            </a:pPr>
            <a:r>
              <a:rPr lang="en-ZA" sz="4400" kern="0" dirty="0" smtClean="0">
                <a:latin typeface="Calibri" pitchFamily="34" charset="0"/>
                <a:cs typeface="Calibri" pitchFamily="34" charset="0"/>
              </a:rPr>
              <a:t>Thank You!</a:t>
            </a:r>
          </a:p>
          <a:p>
            <a:pPr lvl="1" algn="ctr">
              <a:spcBef>
                <a:spcPct val="0"/>
              </a:spcBef>
              <a:buNone/>
              <a:defRPr/>
            </a:pPr>
            <a:r>
              <a:rPr lang="en-ZA" sz="4400" kern="0" dirty="0" smtClean="0">
                <a:latin typeface="Calibri" pitchFamily="34" charset="0"/>
                <a:cs typeface="Calibri" pitchFamily="34" charset="0"/>
              </a:rPr>
              <a:t>Baie Dankie!</a:t>
            </a:r>
          </a:p>
          <a:p>
            <a:pPr lvl="1" algn="ctr">
              <a:spcBef>
                <a:spcPct val="0"/>
              </a:spcBef>
              <a:buNone/>
              <a:defRPr/>
            </a:pPr>
            <a:r>
              <a:rPr lang="en-ZA" sz="4400" kern="0" dirty="0" smtClean="0">
                <a:latin typeface="Calibri" pitchFamily="34" charset="0"/>
                <a:cs typeface="Calibri" pitchFamily="34" charset="0"/>
              </a:rPr>
              <a:t>Enkosi!</a:t>
            </a:r>
          </a:p>
          <a:p>
            <a:pPr lvl="1" algn="ctr">
              <a:spcBef>
                <a:spcPct val="0"/>
              </a:spcBef>
              <a:buNone/>
              <a:defRPr/>
            </a:pPr>
            <a:r>
              <a:rPr lang="en-ZA" sz="4400" kern="0" dirty="0" smtClean="0">
                <a:latin typeface="Calibri" pitchFamily="34" charset="0"/>
                <a:cs typeface="Calibri" pitchFamily="34" charset="0"/>
              </a:rPr>
              <a:t>Ke a </a:t>
            </a:r>
            <a:r>
              <a:rPr lang="en-ZA" sz="4400" kern="0" dirty="0">
                <a:latin typeface="Calibri" pitchFamily="34" charset="0"/>
                <a:cs typeface="Calibri" pitchFamily="34" charset="0"/>
              </a:rPr>
              <a:t>l</a:t>
            </a:r>
            <a:r>
              <a:rPr lang="en-ZA" sz="4400" kern="0" dirty="0" smtClean="0">
                <a:latin typeface="Calibri" pitchFamily="34" charset="0"/>
                <a:cs typeface="Calibri" pitchFamily="34" charset="0"/>
              </a:rPr>
              <a:t>eboga!</a:t>
            </a:r>
          </a:p>
          <a:p>
            <a:pPr lvl="1" algn="ctr">
              <a:spcBef>
                <a:spcPct val="0"/>
              </a:spcBef>
              <a:buNone/>
              <a:defRPr/>
            </a:pPr>
            <a:r>
              <a:rPr lang="en-ZA" sz="4400" kern="0" dirty="0" smtClean="0">
                <a:latin typeface="Calibri" pitchFamily="34" charset="0"/>
                <a:cs typeface="Calibri" pitchFamily="34" charset="0"/>
              </a:rPr>
              <a:t>Ndo livhuwa nga maanda!</a:t>
            </a:r>
            <a:endParaRPr lang="en-US" sz="1800" kern="0" dirty="0">
              <a:solidFill>
                <a:srgbClr val="000099"/>
              </a:solidFill>
              <a:cs typeface="Arial" pitchFamily="34" charset="0"/>
            </a:endParaRPr>
          </a:p>
        </p:txBody>
      </p:sp>
      <p:sp>
        <p:nvSpPr>
          <p:cNvPr id="9" name="Title 1"/>
          <p:cNvSpPr txBox="1">
            <a:spLocks/>
          </p:cNvSpPr>
          <p:nvPr/>
        </p:nvSpPr>
        <p:spPr bwMode="auto">
          <a:xfrm>
            <a:off x="5290456" y="33962"/>
            <a:ext cx="6901543" cy="81049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800" b="1" kern="0" dirty="0" smtClean="0">
                <a:solidFill>
                  <a:srgbClr val="FFFFFF"/>
                </a:solidFill>
              </a:rPr>
              <a:t>Discussion</a:t>
            </a:r>
            <a:endParaRPr lang="en-ZA" sz="2400" b="1" kern="0" dirty="0">
              <a:solidFill>
                <a:srgbClr val="FFFFFF">
                  <a:lumMod val="75000"/>
                </a:srgbClr>
              </a:solidFill>
            </a:endParaRPr>
          </a:p>
        </p:txBody>
      </p:sp>
    </p:spTree>
    <p:extLst>
      <p:ext uri="{BB962C8B-B14F-4D97-AF65-F5344CB8AC3E}">
        <p14:creationId xmlns:p14="http://schemas.microsoft.com/office/powerpoint/2010/main" xmlns="" val="524710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solidFill>
                  <a:srgbClr val="000000"/>
                </a:solidFill>
              </a:rPr>
              <a:pPr>
                <a:defRPr/>
              </a:pPr>
              <a:t>4</a:t>
            </a:fld>
            <a:endParaRPr lang="en-US" dirty="0">
              <a:solidFill>
                <a:srgbClr val="000000"/>
              </a:solidFill>
            </a:endParaRPr>
          </a:p>
        </p:txBody>
      </p:sp>
      <p:sp>
        <p:nvSpPr>
          <p:cNvPr id="8" name="Title 1"/>
          <p:cNvSpPr txBox="1">
            <a:spLocks/>
          </p:cNvSpPr>
          <p:nvPr/>
        </p:nvSpPr>
        <p:spPr bwMode="auto">
          <a:xfrm>
            <a:off x="3962400" y="33962"/>
            <a:ext cx="8229600" cy="79857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800" b="1" kern="0" dirty="0" smtClean="0">
                <a:solidFill>
                  <a:srgbClr val="FFFFFF"/>
                </a:solidFill>
              </a:rPr>
              <a:t>Vision, Mission &amp; Values</a:t>
            </a:r>
          </a:p>
          <a:p>
            <a:pPr eaLnBrk="1" hangingPunct="1">
              <a:defRPr/>
            </a:pPr>
            <a:r>
              <a:rPr lang="en-ZA" sz="2800" b="1" kern="0" dirty="0" smtClean="0">
                <a:solidFill>
                  <a:srgbClr val="FFFFFF"/>
                </a:solidFill>
              </a:rPr>
              <a:t>                                      </a:t>
            </a:r>
            <a:endParaRPr lang="en-ZA" sz="2400" b="1" kern="0" dirty="0">
              <a:solidFill>
                <a:srgbClr val="FFFFFF">
                  <a:lumMod val="75000"/>
                </a:srgbClr>
              </a:solidFill>
            </a:endParaRPr>
          </a:p>
        </p:txBody>
      </p:sp>
      <p:sp>
        <p:nvSpPr>
          <p:cNvPr id="15" name="TextBox 14"/>
          <p:cNvSpPr txBox="1"/>
          <p:nvPr/>
        </p:nvSpPr>
        <p:spPr>
          <a:xfrm>
            <a:off x="5575069" y="832534"/>
            <a:ext cx="2240280" cy="369332"/>
          </a:xfrm>
          <a:prstGeom prst="rect">
            <a:avLst/>
          </a:prstGeom>
          <a:noFill/>
        </p:spPr>
        <p:txBody>
          <a:bodyPr wrap="square" rtlCol="0">
            <a:spAutoFit/>
          </a:bodyPr>
          <a:lstStyle/>
          <a:p>
            <a:pPr algn="ctr"/>
            <a:r>
              <a:rPr lang="en-ZA" b="1" dirty="0" smtClean="0">
                <a:solidFill>
                  <a:srgbClr val="333399">
                    <a:lumMod val="75000"/>
                  </a:srgbClr>
                </a:solidFill>
                <a:cs typeface="Arial" pitchFamily="34" charset="0"/>
              </a:rPr>
              <a:t>Values</a:t>
            </a:r>
            <a:endParaRPr lang="en-ZA" b="1" dirty="0">
              <a:solidFill>
                <a:srgbClr val="333399">
                  <a:lumMod val="75000"/>
                </a:srgbClr>
              </a:solidFill>
              <a:cs typeface="Arial" pitchFamily="34" charset="0"/>
            </a:endParaRPr>
          </a:p>
        </p:txBody>
      </p:sp>
      <p:grpSp>
        <p:nvGrpSpPr>
          <p:cNvPr id="14" name="Group 13"/>
          <p:cNvGrpSpPr/>
          <p:nvPr/>
        </p:nvGrpSpPr>
        <p:grpSpPr>
          <a:xfrm>
            <a:off x="169972" y="844453"/>
            <a:ext cx="4151488" cy="5196909"/>
            <a:chOff x="6572247" y="906088"/>
            <a:chExt cx="3337563" cy="4305992"/>
          </a:xfrm>
        </p:grpSpPr>
        <p:sp>
          <p:nvSpPr>
            <p:cNvPr id="4" name="Rectangle 3"/>
            <p:cNvSpPr/>
            <p:nvPr/>
          </p:nvSpPr>
          <p:spPr>
            <a:xfrm>
              <a:off x="6917228" y="906088"/>
              <a:ext cx="2261818" cy="592282"/>
            </a:xfrm>
            <a:prstGeom prst="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solidFill>
                    <a:schemeClr val="accent2"/>
                  </a:solidFill>
                </a:rPr>
                <a:t>Vision</a:t>
              </a:r>
              <a:endParaRPr lang="en-ZA" sz="2000" b="1" dirty="0">
                <a:solidFill>
                  <a:schemeClr val="accent2"/>
                </a:solidFill>
              </a:endParaRPr>
            </a:p>
          </p:txBody>
        </p:sp>
        <p:sp>
          <p:nvSpPr>
            <p:cNvPr id="5" name="Double Wave 4"/>
            <p:cNvSpPr/>
            <p:nvPr/>
          </p:nvSpPr>
          <p:spPr>
            <a:xfrm>
              <a:off x="6572247" y="1376795"/>
              <a:ext cx="3337562" cy="945573"/>
            </a:xfrm>
            <a:prstGeom prst="doubleWav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600" b="1" dirty="0" smtClean="0"/>
                <a:t>A Weather-Smart </a:t>
              </a:r>
            </a:p>
            <a:p>
              <a:pPr algn="ctr"/>
              <a:r>
                <a:rPr lang="en-ZA" sz="1600" b="1" dirty="0" smtClean="0"/>
                <a:t>Nation </a:t>
              </a:r>
              <a:endParaRPr lang="en-ZA" sz="1600" b="1" dirty="0"/>
            </a:p>
          </p:txBody>
        </p:sp>
        <p:sp>
          <p:nvSpPr>
            <p:cNvPr id="9" name="Rectangle 8"/>
            <p:cNvSpPr/>
            <p:nvPr/>
          </p:nvSpPr>
          <p:spPr>
            <a:xfrm>
              <a:off x="6917227" y="2888672"/>
              <a:ext cx="2261818" cy="827810"/>
            </a:xfrm>
            <a:prstGeom prst="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solidFill>
                    <a:schemeClr val="accent2"/>
                  </a:solidFill>
                </a:rPr>
                <a:t>Mission </a:t>
              </a:r>
              <a:endParaRPr lang="en-ZA" sz="2000" b="1" dirty="0">
                <a:solidFill>
                  <a:schemeClr val="accent2"/>
                </a:solidFill>
              </a:endParaRPr>
            </a:p>
          </p:txBody>
        </p:sp>
        <p:sp>
          <p:nvSpPr>
            <p:cNvPr id="10" name="Double Wave 9"/>
            <p:cNvSpPr/>
            <p:nvPr/>
          </p:nvSpPr>
          <p:spPr>
            <a:xfrm>
              <a:off x="6572249" y="3451860"/>
              <a:ext cx="3337561" cy="1760220"/>
            </a:xfrm>
            <a:prstGeom prst="doubleWav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600" b="1" dirty="0"/>
                <a:t>A weather and climate centre of excellence providing innovative solutions to ensure a </a:t>
              </a:r>
              <a:r>
                <a:rPr lang="en-ZA" sz="1600" b="1" dirty="0" smtClean="0"/>
                <a:t>weather-smart </a:t>
              </a:r>
              <a:r>
                <a:rPr lang="en-ZA" sz="1600" b="1" dirty="0"/>
                <a:t>region, sustainable development and economic growth</a:t>
              </a:r>
            </a:p>
          </p:txBody>
        </p:sp>
      </p:grpSp>
      <p:graphicFrame>
        <p:nvGraphicFramePr>
          <p:cNvPr id="18" name="Diagram 17"/>
          <p:cNvGraphicFramePr/>
          <p:nvPr>
            <p:extLst>
              <p:ext uri="{D42A27DB-BD31-4B8C-83A1-F6EECF244321}">
                <p14:modId xmlns:p14="http://schemas.microsoft.com/office/powerpoint/2010/main" xmlns="" val="61851603"/>
              </p:ext>
            </p:extLst>
          </p:nvPr>
        </p:nvGraphicFramePr>
        <p:xfrm>
          <a:off x="4199082" y="935270"/>
          <a:ext cx="49982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092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solidFill>
                  <a:srgbClr val="000000"/>
                </a:solidFill>
              </a:rPr>
              <a:pPr>
                <a:defRPr/>
              </a:pPr>
              <a:t>5</a:t>
            </a:fld>
            <a:endParaRPr lang="en-US" dirty="0">
              <a:solidFill>
                <a:srgbClr val="000000"/>
              </a:solidFill>
            </a:endParaRPr>
          </a:p>
        </p:txBody>
      </p:sp>
      <p:graphicFrame>
        <p:nvGraphicFramePr>
          <p:cNvPr id="11" name="Diagram 10"/>
          <p:cNvGraphicFramePr/>
          <p:nvPr>
            <p:extLst>
              <p:ext uri="{D42A27DB-BD31-4B8C-83A1-F6EECF244321}">
                <p14:modId xmlns:p14="http://schemas.microsoft.com/office/powerpoint/2010/main" xmlns="" val="4198824048"/>
              </p:ext>
            </p:extLst>
          </p:nvPr>
        </p:nvGraphicFramePr>
        <p:xfrm>
          <a:off x="1789813" y="832533"/>
          <a:ext cx="8959703" cy="5888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p:cNvSpPr txBox="1">
            <a:spLocks/>
          </p:cNvSpPr>
          <p:nvPr/>
        </p:nvSpPr>
        <p:spPr bwMode="auto">
          <a:xfrm>
            <a:off x="3962400" y="33962"/>
            <a:ext cx="8229600" cy="584105"/>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ZA" sz="2800" b="1" kern="0" dirty="0" smtClean="0">
                <a:solidFill>
                  <a:srgbClr val="FFFFFF"/>
                </a:solidFill>
              </a:rPr>
              <a:t>High Level Structure</a:t>
            </a:r>
            <a:endParaRPr lang="en-ZA" sz="2800" b="1" kern="0" dirty="0">
              <a:solidFill>
                <a:srgbClr val="FFFFFF">
                  <a:lumMod val="75000"/>
                </a:srgbClr>
              </a:solidFill>
            </a:endParaRPr>
          </a:p>
        </p:txBody>
      </p:sp>
      <p:cxnSp>
        <p:nvCxnSpPr>
          <p:cNvPr id="3" name="Straight Connector 2"/>
          <p:cNvCxnSpPr/>
          <p:nvPr/>
        </p:nvCxnSpPr>
        <p:spPr>
          <a:xfrm>
            <a:off x="6879265" y="967563"/>
            <a:ext cx="1010093" cy="0"/>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78726" y="1010093"/>
            <a:ext cx="10632" cy="414670"/>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7464056" y="1403498"/>
            <a:ext cx="425302" cy="10632"/>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71237" y="967563"/>
            <a:ext cx="1010093" cy="0"/>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60605" y="967563"/>
            <a:ext cx="10632" cy="414670"/>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596806" y="1398182"/>
            <a:ext cx="425302" cy="10632"/>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07420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solidFill>
                  <a:srgbClr val="000000"/>
                </a:solidFill>
              </a:rPr>
              <a:pPr>
                <a:defRPr/>
              </a:pPr>
              <a:t>6</a:t>
            </a:fld>
            <a:endParaRPr lang="en-US" dirty="0">
              <a:solidFill>
                <a:srgbClr val="000000"/>
              </a:solidFill>
            </a:endParaRPr>
          </a:p>
        </p:txBody>
      </p:sp>
      <p:sp>
        <p:nvSpPr>
          <p:cNvPr id="8" name="Title 1"/>
          <p:cNvSpPr txBox="1">
            <a:spLocks/>
          </p:cNvSpPr>
          <p:nvPr/>
        </p:nvSpPr>
        <p:spPr bwMode="auto">
          <a:xfrm>
            <a:off x="3962400" y="37286"/>
            <a:ext cx="8229600" cy="81049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2800" b="1" kern="0" dirty="0" smtClean="0">
                <a:solidFill>
                  <a:srgbClr val="FFFFFF"/>
                </a:solidFill>
              </a:rPr>
              <a:t>Alignment with Government Priorities</a:t>
            </a:r>
            <a:endParaRPr lang="en-US" sz="2400" b="1" kern="0" dirty="0">
              <a:solidFill>
                <a:schemeClr val="bg1">
                  <a:lumMod val="75000"/>
                </a:schemeClr>
              </a:solidFill>
            </a:endParaRPr>
          </a:p>
        </p:txBody>
      </p:sp>
      <p:sp>
        <p:nvSpPr>
          <p:cNvPr id="3" name="Rectangle 2"/>
          <p:cNvSpPr/>
          <p:nvPr/>
        </p:nvSpPr>
        <p:spPr>
          <a:xfrm>
            <a:off x="250372" y="996831"/>
            <a:ext cx="10265229" cy="3046988"/>
          </a:xfrm>
          <a:prstGeom prst="rect">
            <a:avLst/>
          </a:prstGeom>
        </p:spPr>
        <p:txBody>
          <a:bodyPr wrap="square">
            <a:spAutoFit/>
          </a:bodyPr>
          <a:lstStyle/>
          <a:p>
            <a:pPr algn="just" fontAlgn="base">
              <a:lnSpc>
                <a:spcPct val="150000"/>
              </a:lnSpc>
              <a:spcBef>
                <a:spcPct val="0"/>
              </a:spcBef>
              <a:spcAft>
                <a:spcPct val="0"/>
              </a:spcAft>
              <a:buClr>
                <a:srgbClr val="4942D2"/>
              </a:buClr>
              <a:buSzPct val="115000"/>
              <a:defRPr/>
            </a:pPr>
            <a:r>
              <a:rPr lang="en-US" sz="1600" b="1" dirty="0" smtClean="0">
                <a:solidFill>
                  <a:srgbClr val="333399">
                    <a:lumMod val="75000"/>
                  </a:srgbClr>
                </a:solidFill>
                <a:cs typeface="Arial" pitchFamily="34" charset="0"/>
              </a:rPr>
              <a:t>Government Priorities</a:t>
            </a:r>
          </a:p>
          <a:p>
            <a:pPr algn="just" fontAlgn="base">
              <a:lnSpc>
                <a:spcPct val="150000"/>
              </a:lnSpc>
              <a:spcBef>
                <a:spcPct val="0"/>
              </a:spcBef>
              <a:spcAft>
                <a:spcPct val="0"/>
              </a:spcAft>
              <a:buClr>
                <a:srgbClr val="4942D2"/>
              </a:buClr>
              <a:buSzPct val="115000"/>
              <a:defRPr/>
            </a:pPr>
            <a:r>
              <a:rPr lang="en-US" sz="1600" dirty="0" smtClean="0">
                <a:solidFill>
                  <a:srgbClr val="333399">
                    <a:lumMod val="75000"/>
                  </a:srgbClr>
                </a:solidFill>
                <a:cs typeface="Arial" pitchFamily="34" charset="0"/>
              </a:rPr>
              <a:t>Outcome 2: A </a:t>
            </a:r>
            <a:r>
              <a:rPr lang="en-US" sz="1600" dirty="0">
                <a:solidFill>
                  <a:srgbClr val="333399">
                    <a:lumMod val="75000"/>
                  </a:srgbClr>
                </a:solidFill>
                <a:cs typeface="Arial" pitchFamily="34" charset="0"/>
              </a:rPr>
              <a:t>long and healthy life for all South Africans.</a:t>
            </a:r>
            <a:endParaRPr lang="en-ZA" sz="1600" dirty="0">
              <a:solidFill>
                <a:srgbClr val="333399">
                  <a:lumMod val="75000"/>
                </a:srgbClr>
              </a:solidFill>
              <a:cs typeface="Arial" pitchFamily="34" charset="0"/>
            </a:endParaRPr>
          </a:p>
          <a:p>
            <a:pPr algn="just" fontAlgn="base">
              <a:lnSpc>
                <a:spcPct val="150000"/>
              </a:lnSpc>
              <a:spcBef>
                <a:spcPct val="0"/>
              </a:spcBef>
              <a:spcAft>
                <a:spcPct val="0"/>
              </a:spcAft>
              <a:buClr>
                <a:srgbClr val="4942D2"/>
              </a:buClr>
              <a:buSzPct val="115000"/>
              <a:defRPr/>
            </a:pPr>
            <a:r>
              <a:rPr lang="en-US" sz="1600" dirty="0">
                <a:solidFill>
                  <a:srgbClr val="333399">
                    <a:lumMod val="75000"/>
                  </a:srgbClr>
                </a:solidFill>
                <a:cs typeface="Arial" pitchFamily="34" charset="0"/>
              </a:rPr>
              <a:t>Outcome </a:t>
            </a:r>
            <a:r>
              <a:rPr lang="en-US" sz="1600" dirty="0" smtClean="0">
                <a:solidFill>
                  <a:srgbClr val="333399">
                    <a:lumMod val="75000"/>
                  </a:srgbClr>
                </a:solidFill>
                <a:cs typeface="Arial" pitchFamily="34" charset="0"/>
              </a:rPr>
              <a:t>3: All </a:t>
            </a:r>
            <a:r>
              <a:rPr lang="en-US" sz="1600" dirty="0">
                <a:solidFill>
                  <a:srgbClr val="333399">
                    <a:lumMod val="75000"/>
                  </a:srgbClr>
                </a:solidFill>
                <a:cs typeface="Arial" pitchFamily="34" charset="0"/>
              </a:rPr>
              <a:t>people in South Africa are and feel safe.</a:t>
            </a:r>
            <a:endParaRPr lang="en-ZA" sz="1600" dirty="0">
              <a:solidFill>
                <a:srgbClr val="333399">
                  <a:lumMod val="75000"/>
                </a:srgbClr>
              </a:solidFill>
              <a:cs typeface="Arial" pitchFamily="34" charset="0"/>
            </a:endParaRPr>
          </a:p>
          <a:p>
            <a:pPr algn="just" fontAlgn="base">
              <a:lnSpc>
                <a:spcPct val="150000"/>
              </a:lnSpc>
              <a:spcBef>
                <a:spcPct val="0"/>
              </a:spcBef>
              <a:spcAft>
                <a:spcPct val="0"/>
              </a:spcAft>
              <a:buClr>
                <a:srgbClr val="4942D2"/>
              </a:buClr>
              <a:buSzPct val="115000"/>
              <a:defRPr/>
            </a:pPr>
            <a:r>
              <a:rPr lang="en-US" sz="1600" dirty="0">
                <a:solidFill>
                  <a:srgbClr val="333399">
                    <a:lumMod val="75000"/>
                  </a:srgbClr>
                </a:solidFill>
                <a:cs typeface="Arial" pitchFamily="34" charset="0"/>
              </a:rPr>
              <a:t>Outcome </a:t>
            </a:r>
            <a:r>
              <a:rPr lang="en-US" sz="1600" dirty="0" smtClean="0">
                <a:solidFill>
                  <a:srgbClr val="333399">
                    <a:lumMod val="75000"/>
                  </a:srgbClr>
                </a:solidFill>
                <a:cs typeface="Arial" pitchFamily="34" charset="0"/>
              </a:rPr>
              <a:t>4: Decent </a:t>
            </a:r>
            <a:r>
              <a:rPr lang="en-US" sz="1600" dirty="0">
                <a:solidFill>
                  <a:srgbClr val="333399">
                    <a:lumMod val="75000"/>
                  </a:srgbClr>
                </a:solidFill>
                <a:cs typeface="Arial" pitchFamily="34" charset="0"/>
              </a:rPr>
              <a:t>employment through inclusive economic growth.  </a:t>
            </a:r>
            <a:endParaRPr lang="en-ZA" sz="1600" dirty="0">
              <a:solidFill>
                <a:srgbClr val="333399">
                  <a:lumMod val="75000"/>
                </a:srgbClr>
              </a:solidFill>
              <a:cs typeface="Arial" pitchFamily="34" charset="0"/>
            </a:endParaRPr>
          </a:p>
          <a:p>
            <a:pPr algn="just" fontAlgn="base">
              <a:lnSpc>
                <a:spcPct val="150000"/>
              </a:lnSpc>
              <a:spcBef>
                <a:spcPct val="0"/>
              </a:spcBef>
              <a:spcAft>
                <a:spcPct val="0"/>
              </a:spcAft>
              <a:buClr>
                <a:srgbClr val="4942D2"/>
              </a:buClr>
              <a:buSzPct val="115000"/>
              <a:defRPr/>
            </a:pPr>
            <a:r>
              <a:rPr lang="en-US" sz="1600" dirty="0">
                <a:solidFill>
                  <a:srgbClr val="333399">
                    <a:lumMod val="75000"/>
                  </a:srgbClr>
                </a:solidFill>
                <a:cs typeface="Arial" pitchFamily="34" charset="0"/>
              </a:rPr>
              <a:t>Outcome 5</a:t>
            </a:r>
            <a:r>
              <a:rPr lang="en-US" sz="1600" dirty="0" smtClean="0">
                <a:solidFill>
                  <a:srgbClr val="333399">
                    <a:lumMod val="75000"/>
                  </a:srgbClr>
                </a:solidFill>
                <a:cs typeface="Arial" pitchFamily="34" charset="0"/>
              </a:rPr>
              <a:t>: A </a:t>
            </a:r>
            <a:r>
              <a:rPr lang="en-US" sz="1600" dirty="0">
                <a:solidFill>
                  <a:srgbClr val="333399">
                    <a:lumMod val="75000"/>
                  </a:srgbClr>
                </a:solidFill>
                <a:cs typeface="Arial" pitchFamily="34" charset="0"/>
              </a:rPr>
              <a:t>skilled and capable workforce to support an inclusive growth path. </a:t>
            </a:r>
            <a:endParaRPr lang="en-ZA" sz="1600" dirty="0">
              <a:solidFill>
                <a:srgbClr val="333399">
                  <a:lumMod val="75000"/>
                </a:srgbClr>
              </a:solidFill>
              <a:cs typeface="Arial" pitchFamily="34" charset="0"/>
            </a:endParaRPr>
          </a:p>
          <a:p>
            <a:pPr algn="just" fontAlgn="base">
              <a:lnSpc>
                <a:spcPct val="150000"/>
              </a:lnSpc>
              <a:spcBef>
                <a:spcPct val="0"/>
              </a:spcBef>
              <a:spcAft>
                <a:spcPct val="0"/>
              </a:spcAft>
              <a:buClr>
                <a:srgbClr val="4942D2"/>
              </a:buClr>
              <a:buSzPct val="115000"/>
              <a:defRPr/>
            </a:pPr>
            <a:r>
              <a:rPr lang="en-US" sz="1600" dirty="0" smtClean="0">
                <a:solidFill>
                  <a:srgbClr val="333399">
                    <a:lumMod val="75000"/>
                  </a:srgbClr>
                </a:solidFill>
                <a:cs typeface="Arial" pitchFamily="34" charset="0"/>
              </a:rPr>
              <a:t>Outcome </a:t>
            </a:r>
            <a:r>
              <a:rPr lang="en-US" sz="1600" dirty="0">
                <a:solidFill>
                  <a:srgbClr val="333399">
                    <a:lumMod val="75000"/>
                  </a:srgbClr>
                </a:solidFill>
                <a:cs typeface="Arial" pitchFamily="34" charset="0"/>
              </a:rPr>
              <a:t>7</a:t>
            </a:r>
            <a:r>
              <a:rPr lang="en-US" sz="1600" dirty="0" smtClean="0">
                <a:solidFill>
                  <a:srgbClr val="333399">
                    <a:lumMod val="75000"/>
                  </a:srgbClr>
                </a:solidFill>
                <a:cs typeface="Arial" pitchFamily="34" charset="0"/>
              </a:rPr>
              <a:t>: Vibrant</a:t>
            </a:r>
            <a:r>
              <a:rPr lang="en-US" sz="1600" dirty="0">
                <a:solidFill>
                  <a:srgbClr val="333399">
                    <a:lumMod val="75000"/>
                  </a:srgbClr>
                </a:solidFill>
                <a:cs typeface="Arial" pitchFamily="34" charset="0"/>
              </a:rPr>
              <a:t>, equitable and sustainable rural communities with food security for all.</a:t>
            </a:r>
            <a:endParaRPr lang="en-ZA" sz="1600" dirty="0">
              <a:solidFill>
                <a:srgbClr val="333399">
                  <a:lumMod val="75000"/>
                </a:srgbClr>
              </a:solidFill>
              <a:cs typeface="Arial" pitchFamily="34" charset="0"/>
            </a:endParaRPr>
          </a:p>
          <a:p>
            <a:pPr algn="just" fontAlgn="base">
              <a:lnSpc>
                <a:spcPct val="150000"/>
              </a:lnSpc>
              <a:spcBef>
                <a:spcPct val="0"/>
              </a:spcBef>
              <a:spcAft>
                <a:spcPct val="0"/>
              </a:spcAft>
              <a:buClr>
                <a:srgbClr val="4942D2"/>
              </a:buClr>
              <a:buSzPct val="115000"/>
              <a:defRPr/>
            </a:pPr>
            <a:r>
              <a:rPr lang="en-US" sz="1600" b="1" i="1" dirty="0" smtClean="0">
                <a:solidFill>
                  <a:srgbClr val="333399">
                    <a:lumMod val="75000"/>
                  </a:srgbClr>
                </a:solidFill>
                <a:cs typeface="Arial" pitchFamily="34" charset="0"/>
              </a:rPr>
              <a:t>Outcome 10: Environmental </a:t>
            </a:r>
            <a:r>
              <a:rPr lang="en-US" sz="1600" b="1" i="1" dirty="0">
                <a:solidFill>
                  <a:srgbClr val="333399">
                    <a:lumMod val="75000"/>
                  </a:srgbClr>
                </a:solidFill>
                <a:cs typeface="Arial" pitchFamily="34" charset="0"/>
              </a:rPr>
              <a:t>assets and natural resources that are well protected and continually </a:t>
            </a:r>
            <a:endParaRPr lang="en-US" sz="1600" b="1" i="1" dirty="0" smtClean="0">
              <a:solidFill>
                <a:srgbClr val="333399">
                  <a:lumMod val="75000"/>
                </a:srgbClr>
              </a:solidFill>
              <a:cs typeface="Arial" pitchFamily="34" charset="0"/>
            </a:endParaRPr>
          </a:p>
          <a:p>
            <a:pPr algn="just" fontAlgn="base">
              <a:lnSpc>
                <a:spcPct val="150000"/>
              </a:lnSpc>
              <a:spcBef>
                <a:spcPct val="0"/>
              </a:spcBef>
              <a:spcAft>
                <a:spcPct val="0"/>
              </a:spcAft>
              <a:buClr>
                <a:srgbClr val="4942D2"/>
              </a:buClr>
              <a:buSzPct val="115000"/>
              <a:defRPr/>
            </a:pPr>
            <a:r>
              <a:rPr lang="en-US" sz="1600" b="1" i="1" dirty="0">
                <a:solidFill>
                  <a:srgbClr val="333399">
                    <a:lumMod val="75000"/>
                  </a:srgbClr>
                </a:solidFill>
                <a:cs typeface="Arial" pitchFamily="34" charset="0"/>
              </a:rPr>
              <a:t> </a:t>
            </a:r>
            <a:r>
              <a:rPr lang="en-US" sz="1600" b="1" i="1" dirty="0" smtClean="0">
                <a:solidFill>
                  <a:srgbClr val="333399">
                    <a:lumMod val="75000"/>
                  </a:srgbClr>
                </a:solidFill>
                <a:cs typeface="Arial" pitchFamily="34" charset="0"/>
              </a:rPr>
              <a:t>                            enhanced</a:t>
            </a:r>
            <a:r>
              <a:rPr lang="en-US" sz="1600" b="1" i="1" dirty="0">
                <a:solidFill>
                  <a:srgbClr val="333399">
                    <a:lumMod val="75000"/>
                  </a:srgbClr>
                </a:solidFill>
                <a:cs typeface="Arial" pitchFamily="34" charset="0"/>
              </a:rPr>
              <a:t>.</a:t>
            </a:r>
            <a:endParaRPr lang="en-ZA" sz="1600" b="1" i="1" dirty="0">
              <a:solidFill>
                <a:srgbClr val="333399">
                  <a:lumMod val="75000"/>
                </a:srgbClr>
              </a:solidFill>
              <a:cs typeface="Arial" pitchFamily="34" charset="0"/>
            </a:endParaRPr>
          </a:p>
        </p:txBody>
      </p:sp>
      <p:sp>
        <p:nvSpPr>
          <p:cNvPr id="2" name="Rectangle 1"/>
          <p:cNvSpPr/>
          <p:nvPr/>
        </p:nvSpPr>
        <p:spPr>
          <a:xfrm>
            <a:off x="5419271" y="3787847"/>
            <a:ext cx="9481457" cy="2308324"/>
          </a:xfrm>
          <a:prstGeom prst="rect">
            <a:avLst/>
          </a:prstGeom>
        </p:spPr>
        <p:txBody>
          <a:bodyPr wrap="square">
            <a:spAutoFit/>
          </a:bodyPr>
          <a:lstStyle/>
          <a:p>
            <a:pPr algn="just" fontAlgn="base">
              <a:lnSpc>
                <a:spcPct val="150000"/>
              </a:lnSpc>
              <a:spcBef>
                <a:spcPct val="0"/>
              </a:spcBef>
              <a:spcAft>
                <a:spcPct val="0"/>
              </a:spcAft>
              <a:buClr>
                <a:srgbClr val="4942D2"/>
              </a:buClr>
              <a:buSzPct val="115000"/>
              <a:defRPr/>
            </a:pPr>
            <a:r>
              <a:rPr lang="en-ZA" sz="1600" dirty="0" smtClean="0">
                <a:solidFill>
                  <a:srgbClr val="333399">
                    <a:lumMod val="75000"/>
                  </a:srgbClr>
                </a:solidFill>
                <a:cs typeface="Arial" pitchFamily="34" charset="0"/>
              </a:rPr>
              <a:t>SAWS </a:t>
            </a:r>
            <a:r>
              <a:rPr lang="en-ZA" sz="1600" dirty="0">
                <a:solidFill>
                  <a:srgbClr val="333399">
                    <a:lumMod val="75000"/>
                  </a:srgbClr>
                </a:solidFill>
                <a:cs typeface="Arial" pitchFamily="34" charset="0"/>
              </a:rPr>
              <a:t>FOCUS </a:t>
            </a:r>
          </a:p>
          <a:p>
            <a:pPr marL="285750" indent="-285750" algn="just" fontAlgn="base">
              <a:lnSpc>
                <a:spcPct val="150000"/>
              </a:lnSpc>
              <a:spcBef>
                <a:spcPct val="0"/>
              </a:spcBef>
              <a:spcAft>
                <a:spcPct val="0"/>
              </a:spcAft>
              <a:buClr>
                <a:srgbClr val="4942D2"/>
              </a:buClr>
              <a:buSzPct val="115000"/>
              <a:buFont typeface="Arial" panose="020B0604020202020204" pitchFamily="34" charset="0"/>
              <a:buChar char="•"/>
              <a:defRPr/>
            </a:pPr>
            <a:r>
              <a:rPr lang="en-ZA" sz="1600" dirty="0">
                <a:solidFill>
                  <a:srgbClr val="333399">
                    <a:lumMod val="75000"/>
                  </a:srgbClr>
                </a:solidFill>
                <a:cs typeface="Arial" pitchFamily="34" charset="0"/>
              </a:rPr>
              <a:t>Revitalising the agriculture and agro-processing value chain; </a:t>
            </a:r>
          </a:p>
          <a:p>
            <a:pPr marL="285750" indent="-285750" algn="just" fontAlgn="base">
              <a:lnSpc>
                <a:spcPct val="150000"/>
              </a:lnSpc>
              <a:spcBef>
                <a:spcPct val="0"/>
              </a:spcBef>
              <a:spcAft>
                <a:spcPct val="0"/>
              </a:spcAft>
              <a:buClr>
                <a:srgbClr val="4942D2"/>
              </a:buClr>
              <a:buSzPct val="115000"/>
              <a:buFont typeface="Arial" panose="020B0604020202020204" pitchFamily="34" charset="0"/>
              <a:buChar char="•"/>
              <a:defRPr/>
            </a:pPr>
            <a:r>
              <a:rPr lang="en-ZA" sz="1600" dirty="0">
                <a:solidFill>
                  <a:srgbClr val="333399">
                    <a:lumMod val="75000"/>
                  </a:srgbClr>
                </a:solidFill>
                <a:cs typeface="Arial" pitchFamily="34" charset="0"/>
              </a:rPr>
              <a:t>resolving the energy challenge; </a:t>
            </a:r>
          </a:p>
          <a:p>
            <a:pPr marL="285750" indent="-285750" algn="just" fontAlgn="base">
              <a:lnSpc>
                <a:spcPct val="150000"/>
              </a:lnSpc>
              <a:spcBef>
                <a:spcPct val="0"/>
              </a:spcBef>
              <a:spcAft>
                <a:spcPct val="0"/>
              </a:spcAft>
              <a:buClr>
                <a:srgbClr val="4942D2"/>
              </a:buClr>
              <a:buSzPct val="115000"/>
              <a:buFont typeface="Arial" panose="020B0604020202020204" pitchFamily="34" charset="0"/>
              <a:buChar char="•"/>
              <a:defRPr/>
            </a:pPr>
            <a:r>
              <a:rPr lang="en-ZA" sz="1600" dirty="0" smtClean="0">
                <a:solidFill>
                  <a:srgbClr val="333399">
                    <a:lumMod val="75000"/>
                  </a:srgbClr>
                </a:solidFill>
                <a:cs typeface="Arial" pitchFamily="34" charset="0"/>
              </a:rPr>
              <a:t>Boosting </a:t>
            </a:r>
            <a:r>
              <a:rPr lang="en-ZA" sz="1600" dirty="0">
                <a:solidFill>
                  <a:srgbClr val="333399">
                    <a:lumMod val="75000"/>
                  </a:srgbClr>
                </a:solidFill>
                <a:cs typeface="Arial" pitchFamily="34" charset="0"/>
              </a:rPr>
              <a:t>and diversifying the economy in science and technology</a:t>
            </a:r>
          </a:p>
          <a:p>
            <a:pPr marL="285750" indent="-285750" algn="just" fontAlgn="base">
              <a:lnSpc>
                <a:spcPct val="150000"/>
              </a:lnSpc>
              <a:spcBef>
                <a:spcPct val="0"/>
              </a:spcBef>
              <a:spcAft>
                <a:spcPct val="0"/>
              </a:spcAft>
              <a:buClr>
                <a:srgbClr val="4942D2"/>
              </a:buClr>
              <a:buSzPct val="115000"/>
              <a:buFont typeface="Arial" panose="020B0604020202020204" pitchFamily="34" charset="0"/>
              <a:buChar char="•"/>
              <a:defRPr/>
            </a:pPr>
            <a:r>
              <a:rPr lang="en-ZA" sz="1600" dirty="0">
                <a:solidFill>
                  <a:srgbClr val="333399">
                    <a:lumMod val="75000"/>
                  </a:srgbClr>
                </a:solidFill>
                <a:cs typeface="Arial" pitchFamily="34" charset="0"/>
              </a:rPr>
              <a:t>Ensuring a thriving ocean economy </a:t>
            </a:r>
            <a:endParaRPr lang="en-ZA" sz="1600" dirty="0" smtClean="0">
              <a:solidFill>
                <a:srgbClr val="333399">
                  <a:lumMod val="75000"/>
                </a:srgbClr>
              </a:solidFill>
              <a:cs typeface="Arial" pitchFamily="34" charset="0"/>
            </a:endParaRPr>
          </a:p>
          <a:p>
            <a:pPr marL="285750" indent="-285750" algn="just" fontAlgn="base">
              <a:lnSpc>
                <a:spcPct val="150000"/>
              </a:lnSpc>
              <a:spcBef>
                <a:spcPct val="0"/>
              </a:spcBef>
              <a:spcAft>
                <a:spcPct val="0"/>
              </a:spcAft>
              <a:buClr>
                <a:srgbClr val="4942D2"/>
              </a:buClr>
              <a:buSzPct val="115000"/>
              <a:buFont typeface="Arial" panose="020B0604020202020204" pitchFamily="34" charset="0"/>
              <a:buChar char="•"/>
              <a:defRPr/>
            </a:pPr>
            <a:r>
              <a:rPr lang="en-ZA" sz="1600" dirty="0" smtClean="0">
                <a:solidFill>
                  <a:srgbClr val="333399">
                    <a:lumMod val="75000"/>
                  </a:srgbClr>
                </a:solidFill>
                <a:cs typeface="Arial" pitchFamily="34" charset="0"/>
              </a:rPr>
              <a:t>Crosscutting areas of collaboration</a:t>
            </a:r>
            <a:endParaRPr lang="en-ZA" sz="1600" dirty="0">
              <a:solidFill>
                <a:srgbClr val="333399">
                  <a:lumMod val="75000"/>
                </a:srgbClr>
              </a:solidFill>
              <a:cs typeface="Arial" pitchFamily="34" charset="0"/>
            </a:endParaRPr>
          </a:p>
        </p:txBody>
      </p:sp>
      <p:sp>
        <p:nvSpPr>
          <p:cNvPr id="7" name="5-Point Star 6"/>
          <p:cNvSpPr/>
          <p:nvPr/>
        </p:nvSpPr>
        <p:spPr>
          <a:xfrm rot="403884">
            <a:off x="1738265" y="3759316"/>
            <a:ext cx="3503164" cy="2621357"/>
          </a:xfrm>
          <a:prstGeom prst="star5">
            <a:avLst>
              <a:gd name="adj" fmla="val 25626"/>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50000"/>
              </a:lnSpc>
              <a:spcBef>
                <a:spcPct val="0"/>
              </a:spcBef>
              <a:spcAft>
                <a:spcPct val="0"/>
              </a:spcAft>
              <a:buClr>
                <a:srgbClr val="4942D2"/>
              </a:buClr>
              <a:buSzPct val="115000"/>
              <a:defRPr/>
            </a:pPr>
            <a:r>
              <a:rPr lang="en-ZA" b="1" dirty="0" smtClean="0">
                <a:solidFill>
                  <a:srgbClr val="333399">
                    <a:lumMod val="75000"/>
                  </a:srgbClr>
                </a:solidFill>
                <a:cs typeface="Arial" pitchFamily="34" charset="0"/>
              </a:rPr>
              <a:t>9-Point Plan</a:t>
            </a:r>
            <a:endParaRPr lang="en-ZA" b="1" dirty="0">
              <a:solidFill>
                <a:srgbClr val="333399">
                  <a:lumMod val="75000"/>
                </a:srgbClr>
              </a:solidFill>
              <a:cs typeface="Arial" pitchFamily="34" charset="0"/>
            </a:endParaRPr>
          </a:p>
        </p:txBody>
      </p:sp>
    </p:spTree>
    <p:extLst>
      <p:ext uri="{BB962C8B-B14F-4D97-AF65-F5344CB8AC3E}">
        <p14:creationId xmlns:p14="http://schemas.microsoft.com/office/powerpoint/2010/main" xmlns="" val="1893381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fld id="{C4290978-3EF1-4D1B-A352-881DF48F9155}" type="slidenum">
              <a:rPr lang="en-US">
                <a:solidFill>
                  <a:srgbClr val="000000"/>
                </a:solidFill>
              </a:rPr>
              <a:pPr>
                <a:spcBef>
                  <a:spcPct val="0"/>
                </a:spcBef>
              </a:pPr>
              <a:t>7</a:t>
            </a:fld>
            <a:endParaRPr lang="en-US" dirty="0">
              <a:solidFill>
                <a:srgbClr val="000000"/>
              </a:solidFill>
            </a:endParaRPr>
          </a:p>
        </p:txBody>
      </p:sp>
      <p:sp>
        <p:nvSpPr>
          <p:cNvPr id="8" name="Title 1"/>
          <p:cNvSpPr txBox="1">
            <a:spLocks/>
          </p:cNvSpPr>
          <p:nvPr/>
        </p:nvSpPr>
        <p:spPr bwMode="auto">
          <a:xfrm>
            <a:off x="4844142" y="0"/>
            <a:ext cx="7347857" cy="81049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2800" b="1" kern="0" dirty="0" smtClean="0">
                <a:solidFill>
                  <a:srgbClr val="FFFFFF"/>
                </a:solidFill>
              </a:rPr>
              <a:t>Alignment with </a:t>
            </a:r>
            <a:r>
              <a:rPr lang="en-US" sz="2800" b="1" kern="0" dirty="0">
                <a:solidFill>
                  <a:srgbClr val="FFFFFF"/>
                </a:solidFill>
              </a:rPr>
              <a:t>NDP Priorities &amp; National Climate Change Response Policy</a:t>
            </a:r>
          </a:p>
        </p:txBody>
      </p:sp>
      <p:sp>
        <p:nvSpPr>
          <p:cNvPr id="5" name="TextBox 4"/>
          <p:cNvSpPr txBox="1"/>
          <p:nvPr/>
        </p:nvSpPr>
        <p:spPr>
          <a:xfrm>
            <a:off x="755329" y="5339644"/>
            <a:ext cx="1821616" cy="830997"/>
          </a:xfrm>
          <a:prstGeom prst="rect">
            <a:avLst/>
          </a:prstGeom>
          <a:noFill/>
        </p:spPr>
        <p:txBody>
          <a:bodyPr wrap="square" rtlCol="0">
            <a:spAutoFit/>
          </a:bodyPr>
          <a:lstStyle/>
          <a:p>
            <a:r>
              <a:rPr lang="en-US" sz="1200" b="1" dirty="0" smtClean="0"/>
              <a:t>NCCR Policy = National Climate Change Response Policy</a:t>
            </a:r>
            <a:endParaRPr lang="en-US" sz="1200" b="1" dirty="0"/>
          </a:p>
        </p:txBody>
      </p:sp>
      <p:grpSp>
        <p:nvGrpSpPr>
          <p:cNvPr id="36" name="Group 35"/>
          <p:cNvGrpSpPr/>
          <p:nvPr/>
        </p:nvGrpSpPr>
        <p:grpSpPr>
          <a:xfrm>
            <a:off x="2576945" y="5837019"/>
            <a:ext cx="6861465" cy="646331"/>
            <a:chOff x="2355271" y="6245225"/>
            <a:chExt cx="6861465" cy="646331"/>
          </a:xfrm>
        </p:grpSpPr>
        <p:sp>
          <p:nvSpPr>
            <p:cNvPr id="31" name="Rectangle 30"/>
            <p:cNvSpPr/>
            <p:nvPr/>
          </p:nvSpPr>
          <p:spPr>
            <a:xfrm>
              <a:off x="2358737" y="6245226"/>
              <a:ext cx="214744"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Rectangle 32"/>
            <p:cNvSpPr/>
            <p:nvPr/>
          </p:nvSpPr>
          <p:spPr>
            <a:xfrm>
              <a:off x="2355271" y="6439189"/>
              <a:ext cx="218210" cy="175201"/>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p:cNvSpPr/>
            <p:nvPr/>
          </p:nvSpPr>
          <p:spPr>
            <a:xfrm>
              <a:off x="2355271" y="6655952"/>
              <a:ext cx="218210" cy="2020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5" name="TextBox 34"/>
            <p:cNvSpPr txBox="1"/>
            <p:nvPr/>
          </p:nvSpPr>
          <p:spPr>
            <a:xfrm>
              <a:off x="2573481" y="6245225"/>
              <a:ext cx="6643255" cy="646331"/>
            </a:xfrm>
            <a:prstGeom prst="rect">
              <a:avLst/>
            </a:prstGeom>
            <a:noFill/>
          </p:spPr>
          <p:txBody>
            <a:bodyPr wrap="square" rtlCol="0">
              <a:spAutoFit/>
            </a:bodyPr>
            <a:lstStyle/>
            <a:p>
              <a:r>
                <a:rPr lang="en-ZA" sz="1200" dirty="0" smtClean="0"/>
                <a:t> NDP </a:t>
              </a:r>
              <a:r>
                <a:rPr lang="en-ZA" sz="1200" dirty="0"/>
                <a:t>Chapters with a direct link to SAWS </a:t>
              </a:r>
              <a:r>
                <a:rPr lang="en-ZA" sz="1200" dirty="0" smtClean="0"/>
                <a:t>programme</a:t>
              </a:r>
            </a:p>
            <a:p>
              <a:r>
                <a:rPr lang="en-ZA" sz="1200" dirty="0"/>
                <a:t> NDP Chapters with an indirect link to </a:t>
              </a:r>
              <a:r>
                <a:rPr lang="en-ZA" sz="1200" dirty="0" smtClean="0"/>
                <a:t>SAWS programme</a:t>
              </a:r>
            </a:p>
            <a:p>
              <a:r>
                <a:rPr lang="en-ZA" sz="1200" dirty="0" smtClean="0"/>
                <a:t> National </a:t>
              </a:r>
              <a:r>
                <a:rPr lang="en-ZA" sz="1200" dirty="0"/>
                <a:t>Climate Change Response Policy objectives with a direct link to </a:t>
              </a:r>
              <a:r>
                <a:rPr lang="en-ZA" sz="1200" dirty="0" smtClean="0"/>
                <a:t>SAWS programme </a:t>
              </a:r>
              <a:endParaRPr lang="en-ZA" sz="1200" dirty="0"/>
            </a:p>
          </p:txBody>
        </p:sp>
      </p:grpSp>
      <p:pic>
        <p:nvPicPr>
          <p:cNvPr id="12" name="Picture 11"/>
          <p:cNvPicPr>
            <a:picLocks noChangeAspect="1"/>
          </p:cNvPicPr>
          <p:nvPr/>
        </p:nvPicPr>
        <p:blipFill>
          <a:blip r:embed="rId2" cstate="print"/>
          <a:stretch>
            <a:fillRect/>
          </a:stretch>
        </p:blipFill>
        <p:spPr>
          <a:xfrm>
            <a:off x="755328" y="821377"/>
            <a:ext cx="10400677" cy="4618083"/>
          </a:xfrm>
          <a:prstGeom prst="rect">
            <a:avLst/>
          </a:prstGeom>
        </p:spPr>
      </p:pic>
      <p:sp>
        <p:nvSpPr>
          <p:cNvPr id="2" name="TextBox 1"/>
          <p:cNvSpPr txBox="1"/>
          <p:nvPr/>
        </p:nvSpPr>
        <p:spPr>
          <a:xfrm>
            <a:off x="5544188" y="2117557"/>
            <a:ext cx="822958" cy="215444"/>
          </a:xfrm>
          <a:prstGeom prst="rect">
            <a:avLst/>
          </a:prstGeom>
          <a:solidFill>
            <a:srgbClr val="FFFF00"/>
          </a:solidFill>
        </p:spPr>
        <p:txBody>
          <a:bodyPr wrap="square" rtlCol="0">
            <a:spAutoFit/>
          </a:bodyPr>
          <a:lstStyle/>
          <a:p>
            <a:r>
              <a:rPr lang="en-ZA" sz="800" b="1" dirty="0" smtClean="0">
                <a:latin typeface="Arial Black" panose="020B0A04020102020204" pitchFamily="34" charset="0"/>
              </a:rPr>
              <a:t>2016/17</a:t>
            </a:r>
            <a:endParaRPr lang="en-ZA" sz="700" b="1" dirty="0">
              <a:latin typeface="Arial Black" panose="020B0A04020102020204" pitchFamily="34" charset="0"/>
            </a:endParaRPr>
          </a:p>
        </p:txBody>
      </p:sp>
    </p:spTree>
    <p:extLst>
      <p:ext uri="{BB962C8B-B14F-4D97-AF65-F5344CB8AC3E}">
        <p14:creationId xmlns:p14="http://schemas.microsoft.com/office/powerpoint/2010/main" xmlns="" val="192830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txBox="1">
            <a:spLocks noGrp="1"/>
          </p:cNvSpPr>
          <p:nvPr/>
        </p:nvSpPr>
        <p:spPr bwMode="auto">
          <a:xfrm>
            <a:off x="8458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None/>
            </a:pPr>
            <a:endParaRPr lang="en-US" altLang="en-US" sz="1400" dirty="0">
              <a:solidFill>
                <a:srgbClr val="000000"/>
              </a:solidFill>
            </a:endParaRPr>
          </a:p>
        </p:txBody>
      </p:sp>
      <p:sp>
        <p:nvSpPr>
          <p:cNvPr id="112643" name="Rectangle 3"/>
          <p:cNvSpPr>
            <a:spLocks noChangeArrowheads="1"/>
          </p:cNvSpPr>
          <p:nvPr/>
        </p:nvSpPr>
        <p:spPr bwMode="auto">
          <a:xfrm>
            <a:off x="2073275" y="3246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endParaRPr lang="en-US" altLang="en-US" sz="1800" b="1" dirty="0">
              <a:solidFill>
                <a:srgbClr val="000000"/>
              </a:solidFill>
            </a:endParaRPr>
          </a:p>
        </p:txBody>
      </p:sp>
      <p:sp>
        <p:nvSpPr>
          <p:cNvPr id="112644" name="Slide Number Placeholder 6"/>
          <p:cNvSpPr>
            <a:spLocks noGrp="1"/>
          </p:cNvSpPr>
          <p:nvPr>
            <p:ph type="sldNum" sz="quarter" idx="12"/>
          </p:nvPr>
        </p:nvSpPr>
        <p:spPr>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fld id="{485DE0E0-0E50-4734-BAFE-1317DE6B928C}" type="slidenum">
              <a:rPr lang="en-US" altLang="en-US">
                <a:solidFill>
                  <a:srgbClr val="000000"/>
                </a:solidFill>
              </a:rPr>
              <a:pPr>
                <a:spcBef>
                  <a:spcPct val="0"/>
                </a:spcBef>
              </a:pPr>
              <a:t>8</a:t>
            </a:fld>
            <a:endParaRPr lang="en-US" altLang="en-US"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955471276"/>
              </p:ext>
            </p:extLst>
          </p:nvPr>
        </p:nvGraphicFramePr>
        <p:xfrm>
          <a:off x="682830" y="1000258"/>
          <a:ext cx="11509170" cy="5539034"/>
        </p:xfrm>
        <a:graphic>
          <a:graphicData uri="http://schemas.openxmlformats.org/drawingml/2006/table">
            <a:tbl>
              <a:tblPr>
                <a:tableStyleId>{08FB837D-C827-4EFA-A057-4D05807E0F7C}</a:tableStyleId>
              </a:tblPr>
              <a:tblGrid>
                <a:gridCol w="5133178"/>
                <a:gridCol w="3187996"/>
                <a:gridCol w="3187996"/>
              </a:tblGrid>
              <a:tr h="389091">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altLang="en-US" sz="1200" b="1" i="0" u="none" strike="noStrike" kern="1200" cap="none" normalizeH="0" baseline="0" dirty="0" smtClean="0">
                          <a:ln>
                            <a:noFill/>
                          </a:ln>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DEA Strategic Objective</a:t>
                      </a:r>
                    </a:p>
                  </a:txBody>
                  <a:tcPr marL="65913" marR="65913" marT="0" marB="0" horzOverflow="overflow">
                    <a:solidFill>
                      <a:srgbClr val="0099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200" b="1" u="none" strike="noStrike" cap="none" normalizeH="0" baseline="0" dirty="0" smtClean="0">
                          <a:ln>
                            <a:noFill/>
                          </a:ln>
                          <a:solidFill>
                            <a:schemeClr val="bg1"/>
                          </a:solidFill>
                          <a:effectLst/>
                        </a:rPr>
                        <a:t>Related SAWS Objective Statement</a:t>
                      </a:r>
                      <a:endParaRPr kumimoji="0" lang="en-US" altLang="en-US" sz="1200" b="1" i="0" u="none" strike="noStrike" cap="none" normalizeH="0" baseline="0" dirty="0" smtClean="0">
                        <a:ln>
                          <a:noFill/>
                        </a:ln>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5913" marR="65913" marT="0" marB="0" horzOverflow="overflow">
                    <a:solidFill>
                      <a:srgbClr val="0099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altLang="en-US" sz="1200" b="1" u="none" strike="noStrike" cap="none" normalizeH="0" baseline="0" dirty="0" smtClean="0">
                          <a:ln>
                            <a:noFill/>
                          </a:ln>
                          <a:solidFill>
                            <a:schemeClr val="bg1"/>
                          </a:solidFill>
                          <a:effectLst/>
                        </a:rPr>
                        <a:t>SAWS Target Reference</a:t>
                      </a: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altLang="en-US" sz="1200" b="1" u="none" strike="noStrike" cap="none" normalizeH="0" baseline="0" dirty="0" smtClean="0">
                          <a:ln>
                            <a:noFill/>
                          </a:ln>
                          <a:solidFill>
                            <a:schemeClr val="bg1"/>
                          </a:solidFill>
                          <a:effectLst/>
                        </a:rPr>
                        <a:t>SAWS Target 16/17</a:t>
                      </a:r>
                      <a:endParaRPr kumimoji="0" lang="en-US" altLang="en-US" sz="1200" b="1" i="0" u="none" strike="noStrike" kern="1200" cap="none" normalizeH="0" baseline="0" dirty="0" smtClean="0">
                        <a:ln>
                          <a:noFill/>
                        </a:ln>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5913" marR="65913" marT="0" marB="0" horzOverflow="overflow">
                    <a:solidFill>
                      <a:srgbClr val="009900"/>
                    </a:solidFill>
                  </a:tcPr>
                </a:tc>
              </a:tr>
              <a:tr h="88332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200" b="1" u="none" strike="noStrike" cap="none" normalizeH="0" baseline="0" dirty="0" smtClean="0">
                          <a:ln>
                            <a:noFill/>
                          </a:ln>
                          <a:solidFill>
                            <a:schemeClr val="tx1"/>
                          </a:solidFill>
                          <a:effectLst/>
                        </a:rPr>
                        <a:t>Coherent and aligned multi-sector regulatory system &amp; decision support across government </a:t>
                      </a:r>
                    </a:p>
                  </a:txBody>
                  <a:tcPr marL="68576" marR="6857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u="none" strike="noStrike" cap="none" normalizeH="0" baseline="0" dirty="0" smtClean="0">
                          <a:ln>
                            <a:noFill/>
                          </a:ln>
                          <a:effectLst/>
                        </a:rPr>
                        <a:t>Goal 4: S.O. 4.1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rgbClr val="002060"/>
                        </a:solidFill>
                        <a:effectLst/>
                        <a:latin typeface="+mn-lt"/>
                        <a:ea typeface="MS PGothic" panose="020B0600070205080204" pitchFamily="34" charset="-128"/>
                        <a:cs typeface="Arial" panose="020B0604020202020204" pitchFamily="34" charset="0"/>
                      </a:endParaRPr>
                    </a:p>
                  </a:txBody>
                  <a:tcPr marL="68576" marR="6857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u="none" strike="noStrike" cap="none" normalizeH="0" baseline="0" dirty="0" smtClean="0">
                          <a:ln>
                            <a:noFill/>
                          </a:ln>
                          <a:effectLst/>
                        </a:rPr>
                        <a:t>4.1.3</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u="none" strike="noStrike" cap="none" normalizeH="0" baseline="0" dirty="0" smtClean="0">
                          <a:ln>
                            <a:noFill/>
                          </a:ln>
                          <a:effectLst/>
                        </a:rPr>
                        <a:t>Scientific Publications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200" u="none" strike="noStrike" cap="none" normalizeH="0" baseline="0" dirty="0" smtClean="0">
                          <a:ln>
                            <a:noFill/>
                          </a:ln>
                          <a:effectLst/>
                        </a:rPr>
                        <a:t>SAWS provides reliable science based information to assist in development of plans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u="none" strike="noStrike" cap="none" normalizeH="0" baseline="0" dirty="0" smtClean="0">
                        <a:ln>
                          <a:noFill/>
                        </a:ln>
                        <a:effectLst/>
                      </a:endParaRPr>
                    </a:p>
                  </a:txBody>
                  <a:tcPr marL="68576" marR="68576" marT="0" marB="0" horzOverflow="overflow"/>
                </a:tc>
              </a:tr>
              <a:tr h="389091">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200" b="1" u="none" strike="noStrike" cap="none" normalizeH="0" baseline="0" dirty="0" smtClean="0">
                          <a:ln>
                            <a:noFill/>
                          </a:ln>
                          <a:solidFill>
                            <a:schemeClr val="tx1"/>
                          </a:solidFill>
                          <a:effectLst/>
                        </a:rPr>
                        <a:t>Threats to environmental quality and integrity managed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2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Relates to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12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u="none" strike="noStrike" cap="none" normalizeH="0" baseline="0" dirty="0" smtClean="0">
                          <a:ln>
                            <a:noFill/>
                          </a:ln>
                          <a:effectLst/>
                        </a:rPr>
                        <a:t>Climate Change Response Policy enhancement and implementation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1200" u="none" strike="noStrike" cap="none" normalizeH="0" baseline="0" dirty="0" smtClean="0">
                        <a:ln>
                          <a:noFill/>
                        </a:ln>
                        <a:effectLst/>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u="none" strike="noStrike" cap="none" normalizeH="0" baseline="0" dirty="0" smtClean="0">
                          <a:ln>
                            <a:noFill/>
                          </a:ln>
                          <a:effectLst/>
                        </a:rPr>
                        <a:t>National climate change regulatory framework</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ZA" altLang="en-US" sz="1200" u="none" strike="noStrike" cap="none" normalizeH="0" baseline="0" dirty="0" smtClean="0">
                        <a:ln>
                          <a:noFill/>
                        </a:ln>
                        <a:effectLst/>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u="none" strike="noStrike" cap="none" normalizeH="0" baseline="0" dirty="0" smtClean="0">
                          <a:ln>
                            <a:noFill/>
                          </a:ln>
                          <a:effectLst/>
                        </a:rPr>
                        <a:t>Development and implementation of Adaptation strategies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endParaRPr>
                    </a:p>
                  </a:txBody>
                  <a:tcPr marL="68576" marR="68576" marT="0" marB="0" horzOverflow="overflow"/>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Goal 4: S.O. 4.1 </a:t>
                      </a:r>
                    </a:p>
                    <a:p>
                      <a:endParaRPr lang="en-ZA" dirty="0"/>
                    </a:p>
                  </a:txBody>
                  <a:tcPr marL="68576" marR="68576"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ZA" altLang="en-US" sz="1200" u="none" strike="noStrike" cap="none" normalizeH="0" baseline="0" dirty="0" smtClean="0">
                          <a:ln>
                            <a:noFill/>
                          </a:ln>
                          <a:effectLst/>
                        </a:rPr>
                        <a:t>4.1.2 </a:t>
                      </a: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ZA" altLang="en-US" sz="1200" u="none" strike="noStrike" cap="none" normalizeH="0" baseline="0" dirty="0" smtClean="0">
                          <a:ln>
                            <a:noFill/>
                          </a:ln>
                          <a:effectLst/>
                        </a:rPr>
                        <a:t>Implementation of NFCS</a:t>
                      </a:r>
                    </a:p>
                  </a:txBody>
                  <a:tcPr marL="68576" marR="68576" marT="0" marB="0" horzOverflow="overflow"/>
                </a:tc>
              </a:tr>
              <a:tr h="452081">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endParaRPr>
                    </a:p>
                  </a:txBody>
                  <a:tcPr marL="68576" marR="68576" marT="0" marB="0"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rgbClr val="002060"/>
                        </a:solidFill>
                        <a:effectLst/>
                        <a:latin typeface="+mn-lt"/>
                        <a:ea typeface="MS PGothic" panose="020B0600070205080204" pitchFamily="34" charset="-128"/>
                        <a:cs typeface="Arial" panose="020B0604020202020204" pitchFamily="34" charset="0"/>
                      </a:endParaRPr>
                    </a:p>
                  </a:txBody>
                  <a:tcPr marL="68576" marR="6857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u="none" strike="noStrike" cap="none" normalizeH="0" baseline="0" dirty="0" smtClean="0">
                          <a:ln>
                            <a:noFill/>
                          </a:ln>
                          <a:effectLst/>
                        </a:rPr>
                        <a:t>4.1.3</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u="none" strike="noStrike" cap="none" normalizeH="0" baseline="0" dirty="0" smtClean="0">
                          <a:ln>
                            <a:noFill/>
                          </a:ln>
                          <a:effectLst/>
                        </a:rPr>
                        <a:t>Scientific Publications</a:t>
                      </a:r>
                    </a:p>
                  </a:txBody>
                  <a:tcPr marL="68576" marR="68576" marT="0" marB="0" horzOverflow="overflow"/>
                </a:tc>
              </a:tr>
              <a:tr h="883321">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endParaRPr>
                    </a:p>
                  </a:txBody>
                  <a:tcPr marL="68576" marR="68576" marT="0" marB="0"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rgbClr val="002060"/>
                        </a:solidFill>
                        <a:effectLst/>
                        <a:latin typeface="+mn-lt"/>
                        <a:ea typeface="MS PGothic" panose="020B0600070205080204" pitchFamily="34" charset="-128"/>
                        <a:cs typeface="Arial" panose="020B0604020202020204" pitchFamily="34" charset="0"/>
                      </a:endParaRPr>
                    </a:p>
                  </a:txBody>
                  <a:tcPr marL="68576" marR="6857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200" u="none" strike="noStrike" cap="none" normalizeH="0" baseline="0" dirty="0" smtClean="0">
                          <a:ln>
                            <a:noFill/>
                          </a:ln>
                          <a:effectLst/>
                        </a:rPr>
                        <a:t>Part of the operational activities of SAWS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200" u="none" strike="noStrike" cap="none" normalizeH="0" baseline="0" dirty="0" smtClean="0">
                          <a:ln>
                            <a:noFill/>
                          </a:ln>
                          <a:effectLst/>
                        </a:rPr>
                        <a:t>SAWS conducts Climate projections, modelling and monitoring of Green House Gases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u="none" strike="noStrike" cap="none" normalizeH="0" baseline="0" dirty="0" smtClean="0">
                        <a:ln>
                          <a:noFill/>
                        </a:ln>
                        <a:effectLst/>
                      </a:endParaRPr>
                    </a:p>
                  </a:txBody>
                  <a:tcPr marL="68576" marR="68576" marT="0" marB="0" horzOverflow="overflow"/>
                </a:tc>
              </a:tr>
              <a:tr h="70665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endParaRPr>
                    </a:p>
                  </a:txBody>
                  <a:tcPr marL="68576" marR="68576" marT="0" marB="0" horzOverflow="overflow"/>
                </a:tc>
                <a:tc>
                  <a:txBody>
                    <a:bodyPr/>
                    <a:lstStyle/>
                    <a:p>
                      <a:pPr marL="0" algn="l" defTabSz="914400" rtl="0" eaLnBrk="1" latinLnBrk="0" hangingPunct="1"/>
                      <a:r>
                        <a:rPr lang="en-ZA" sz="1200" u="none" strike="noStrike" kern="1200" baseline="0" dirty="0" smtClean="0"/>
                        <a:t>Goal 1:S.O. 1.2</a:t>
                      </a:r>
                    </a:p>
                    <a:p>
                      <a:pPr marL="0" algn="l" defTabSz="914400" rtl="0" eaLnBrk="1" latinLnBrk="0" hangingPunct="1"/>
                      <a:endParaRPr lang="en-ZA" sz="1200" u="none" strike="noStrike" kern="1200" baseline="0" dirty="0" smtClean="0"/>
                    </a:p>
                  </a:txBody>
                  <a:tcPr marL="68576" marR="68576" marT="0" marB="0"/>
                </a:tc>
                <a:tc>
                  <a:txBody>
                    <a:bodyPr/>
                    <a:lstStyle/>
                    <a:p>
                      <a:r>
                        <a:rPr lang="en-ZA" sz="1200" u="none" strike="noStrike" kern="1200" baseline="0" dirty="0" smtClean="0"/>
                        <a:t>1.2.1:Provide Sector specific decision making products on weather and climate</a:t>
                      </a:r>
                    </a:p>
                    <a:p>
                      <a:endParaRPr lang="en-ZA" sz="1200" u="none" strike="noStrike" kern="1200" baseline="0" dirty="0" smtClean="0"/>
                    </a:p>
                    <a:p>
                      <a:r>
                        <a:rPr lang="en-ZA" sz="1200" u="none" strike="noStrike" kern="1200" baseline="0" dirty="0" smtClean="0"/>
                        <a:t>3 sector specific products provided</a:t>
                      </a:r>
                    </a:p>
                  </a:txBody>
                  <a:tcPr marL="68576" marR="68576" marT="0" marB="0"/>
                </a:tc>
              </a:tr>
              <a:tr h="88332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200" b="1" u="none" strike="noStrike" cap="none" normalizeH="0" baseline="0" dirty="0" smtClean="0">
                          <a:ln>
                            <a:noFill/>
                          </a:ln>
                          <a:solidFill>
                            <a:schemeClr val="tx1"/>
                          </a:solidFill>
                          <a:effectLst/>
                        </a:rPr>
                        <a:t>Negative impacts on health &amp; wellbeing minimised</a:t>
                      </a:r>
                      <a:endParaRPr kumimoji="0" lang="en-ZA" altLang="en-US" sz="12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rPr>
                        <a:t>Relates to Air quality management</a:t>
                      </a:r>
                    </a:p>
                  </a:txBody>
                  <a:tcPr marL="68576" marR="68576" marT="0" marB="0"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u="none" strike="noStrike" kern="1200" cap="none" normalizeH="0" baseline="0" dirty="0" smtClean="0">
                          <a:ln>
                            <a:noFill/>
                          </a:ln>
                          <a:effectLst/>
                        </a:rPr>
                        <a:t>Goal 2: S.O. 2.1</a:t>
                      </a:r>
                    </a:p>
                  </a:txBody>
                  <a:tcPr marL="68576" marR="68576"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u="none" strike="noStrike" cap="none" normalizeH="0" baseline="0" dirty="0" smtClean="0">
                          <a:ln>
                            <a:noFill/>
                          </a:ln>
                          <a:effectLst/>
                        </a:rPr>
                        <a:t>SAWS will provide air quality monitoring information as reported in SAAQIS ( In addition SAWS will also develop near real time air quality health index)</a:t>
                      </a:r>
                      <a:endParaRPr kumimoji="0" lang="en-ZA" altLang="en-US" sz="1200" b="0" i="0" u="none" strike="noStrike" cap="none" normalizeH="0" baseline="0" dirty="0" smtClean="0">
                        <a:ln>
                          <a:noFill/>
                        </a:ln>
                        <a:solidFill>
                          <a:srgbClr val="002060"/>
                        </a:solidFill>
                        <a:effectLst/>
                        <a:latin typeface="+mn-lt"/>
                        <a:ea typeface="MS PGothic" panose="020B0600070205080204" pitchFamily="34" charset="-128"/>
                        <a:cs typeface="Arial" panose="020B0604020202020204" pitchFamily="34" charset="0"/>
                      </a:endParaRPr>
                    </a:p>
                    <a:p>
                      <a:endParaRPr lang="en-ZA" sz="1200" b="0" i="0" u="none" strike="noStrike" kern="1200" baseline="0" dirty="0" smtClean="0">
                        <a:solidFill>
                          <a:srgbClr val="002060"/>
                        </a:solidFill>
                        <a:latin typeface="+mn-lt"/>
                        <a:ea typeface="+mn-ea"/>
                        <a:cs typeface="+mn-cs"/>
                      </a:endParaRPr>
                    </a:p>
                  </a:txBody>
                  <a:tcPr marL="68576" marR="68576" marT="0" marB="0"/>
                </a:tc>
              </a:tr>
              <a:tr h="77098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200" b="1" u="none" strike="noStrike" cap="none" normalizeH="0" baseline="0" dirty="0" smtClean="0">
                          <a:ln>
                            <a:noFill/>
                          </a:ln>
                          <a:solidFill>
                            <a:schemeClr val="tx1"/>
                          </a:solidFill>
                          <a:effectLst/>
                        </a:rPr>
                        <a:t>Enhanced sector monitoring and evaluation </a:t>
                      </a:r>
                      <a:endParaRPr kumimoji="0" lang="en-ZA" altLang="en-US" sz="1200" b="1" i="0" u="none" strike="noStrike" cap="none" normalizeH="0" baseline="0" dirty="0" smtClean="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rPr>
                        <a:t>Relates to management of Greenhouse gas emissions</a:t>
                      </a:r>
                    </a:p>
                  </a:txBody>
                  <a:tcPr marL="68576" marR="68576" marT="0" marB="0"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kern="1200" cap="none" normalizeH="0" baseline="0" dirty="0" smtClean="0">
                        <a:ln>
                          <a:noFill/>
                        </a:ln>
                        <a:solidFill>
                          <a:srgbClr val="002060"/>
                        </a:solidFill>
                        <a:effectLst/>
                        <a:latin typeface="+mn-lt"/>
                        <a:ea typeface="MS PGothic" panose="020B0600070205080204" pitchFamily="34" charset="-128"/>
                        <a:cs typeface="Arial" panose="020B0604020202020204" pitchFamily="34" charset="0"/>
                      </a:endParaRPr>
                    </a:p>
                  </a:txBody>
                  <a:tcPr marL="68576" marR="6857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u="none" strike="noStrike" cap="none" normalizeH="0" baseline="0" dirty="0" smtClean="0">
                          <a:ln>
                            <a:noFill/>
                          </a:ln>
                          <a:effectLst/>
                        </a:rPr>
                        <a:t>SAWS will be backup in hosting the National Emission Inventory System (SAAQIS Phase II)</a:t>
                      </a:r>
                      <a:endParaRPr kumimoji="0" lang="en-ZA" altLang="en-US" sz="1200" b="0" i="0" u="none" strike="noStrike" cap="none" normalizeH="0" baseline="0" dirty="0" smtClean="0">
                        <a:ln>
                          <a:noFill/>
                        </a:ln>
                        <a:solidFill>
                          <a:srgbClr val="002060"/>
                        </a:solidFill>
                        <a:effectLst/>
                        <a:latin typeface="+mn-lt"/>
                        <a:ea typeface="MS PGothic" panose="020B0600070205080204" pitchFamily="34" charset="-128"/>
                        <a:cs typeface="Arial" panose="020B0604020202020204" pitchFamily="34" charset="0"/>
                      </a:endParaRPr>
                    </a:p>
                  </a:txBody>
                  <a:tcPr marL="68576" marR="68576" marT="0" marB="0" horzOverflow="overflow"/>
                </a:tc>
              </a:tr>
            </a:tbl>
          </a:graphicData>
        </a:graphic>
      </p:graphicFrame>
      <p:sp>
        <p:nvSpPr>
          <p:cNvPr id="8" name="Rectangle 7"/>
          <p:cNvSpPr>
            <a:spLocks noChangeArrowheads="1"/>
          </p:cNvSpPr>
          <p:nvPr/>
        </p:nvSpPr>
        <p:spPr bwMode="auto">
          <a:xfrm>
            <a:off x="3810000" y="0"/>
            <a:ext cx="8382000" cy="954107"/>
          </a:xfrm>
          <a:prstGeom prst="rect">
            <a:avLst/>
          </a:prstGeom>
          <a:solidFill>
            <a:schemeClr val="accent2"/>
          </a:solidFill>
          <a:ln w="9525">
            <a:solidFill>
              <a:schemeClr val="accent1">
                <a:lumMod val="50000"/>
              </a:schemeClr>
            </a:solidFill>
            <a:miter lim="800000"/>
            <a:headEnd/>
            <a:tailEnd/>
          </a:ln>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ZA" altLang="en-US" sz="2800" b="1" kern="0" dirty="0">
                <a:solidFill>
                  <a:srgbClr val="FFFFFF"/>
                </a:solidFill>
                <a:latin typeface="+mj-lt"/>
                <a:ea typeface="+mj-ea"/>
                <a:cs typeface="+mj-cs"/>
              </a:rPr>
              <a:t>Alignment with </a:t>
            </a:r>
            <a:r>
              <a:rPr lang="en-ZA" altLang="en-US" sz="2800" b="1" kern="0" dirty="0" smtClean="0">
                <a:solidFill>
                  <a:srgbClr val="FFFFFF"/>
                </a:solidFill>
                <a:latin typeface="+mj-lt"/>
                <a:ea typeface="+mj-ea"/>
                <a:cs typeface="+mj-cs"/>
              </a:rPr>
              <a:t>DEA APP</a:t>
            </a:r>
            <a:endParaRPr lang="en-ZA" altLang="en-US" sz="2800" b="1" kern="0" dirty="0">
              <a:solidFill>
                <a:srgbClr val="FFFFFF"/>
              </a:solidFill>
              <a:latin typeface="+mj-lt"/>
              <a:ea typeface="+mj-ea"/>
              <a:cs typeface="+mj-cs"/>
            </a:endParaRPr>
          </a:p>
          <a:p>
            <a:pPr algn="ctr" fontAlgn="base">
              <a:spcBef>
                <a:spcPct val="0"/>
              </a:spcBef>
              <a:spcAft>
                <a:spcPct val="0"/>
              </a:spcAft>
            </a:pPr>
            <a:r>
              <a:rPr lang="en-ZA" altLang="en-US" sz="2800" b="1" kern="0" dirty="0">
                <a:solidFill>
                  <a:srgbClr val="FFFFFF"/>
                </a:solidFill>
                <a:latin typeface="+mj-lt"/>
                <a:ea typeface="+mj-ea"/>
                <a:cs typeface="+mj-cs"/>
              </a:rPr>
              <a:t>Climate Change and Air Quality Management</a:t>
            </a:r>
            <a:endParaRPr lang="en-US" altLang="en-US" sz="2800" b="1" kern="0" dirty="0">
              <a:solidFill>
                <a:srgbClr val="FFFFFF"/>
              </a:solidFill>
              <a:latin typeface="+mj-lt"/>
              <a:ea typeface="+mj-ea"/>
              <a:cs typeface="+mj-cs"/>
            </a:endParaRPr>
          </a:p>
        </p:txBody>
      </p:sp>
    </p:spTree>
    <p:extLst>
      <p:ext uri="{BB962C8B-B14F-4D97-AF65-F5344CB8AC3E}">
        <p14:creationId xmlns:p14="http://schemas.microsoft.com/office/powerpoint/2010/main" xmlns="" val="3691558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4290978-3EF1-4D1B-A352-881DF48F9155}" type="slidenum">
              <a:rPr lang="en-US" smtClean="0"/>
              <a:pPr>
                <a:defRPr/>
              </a:pPr>
              <a:t>9</a:t>
            </a:fld>
            <a:endParaRPr lang="en-US" dirty="0"/>
          </a:p>
        </p:txBody>
      </p:sp>
      <p:sp>
        <p:nvSpPr>
          <p:cNvPr id="8" name="Title 1"/>
          <p:cNvSpPr txBox="1">
            <a:spLocks/>
          </p:cNvSpPr>
          <p:nvPr/>
        </p:nvSpPr>
        <p:spPr bwMode="auto">
          <a:xfrm>
            <a:off x="3962400" y="0"/>
            <a:ext cx="8229600" cy="810491"/>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kern="0">
                <a:solidFill>
                  <a:srgbClr val="FFFFFF"/>
                </a:solidFill>
                <a:latin typeface="+mj-lt"/>
                <a:ea typeface="+mj-ea"/>
                <a:cs typeface="+mj-cs"/>
              </a:defRPr>
            </a:lvl1pPr>
            <a:lvl2pPr algn="ctr" eaLnBrk="0" fontAlgn="base" hangingPunct="0">
              <a:spcBef>
                <a:spcPct val="0"/>
              </a:spcBef>
              <a:spcAft>
                <a:spcPct val="0"/>
              </a:spcAft>
              <a:defRPr sz="4400">
                <a:solidFill>
                  <a:schemeClr val="tx2"/>
                </a:solidFill>
                <a:latin typeface="Arial" charset="0"/>
              </a:defRPr>
            </a:lvl2pPr>
            <a:lvl3pPr algn="ctr" eaLnBrk="0" fontAlgn="base" hangingPunct="0">
              <a:spcBef>
                <a:spcPct val="0"/>
              </a:spcBef>
              <a:spcAft>
                <a:spcPct val="0"/>
              </a:spcAft>
              <a:defRPr sz="4400">
                <a:solidFill>
                  <a:schemeClr val="tx2"/>
                </a:solidFill>
                <a:latin typeface="Arial" charset="0"/>
              </a:defRPr>
            </a:lvl3pPr>
            <a:lvl4pPr algn="ctr" eaLnBrk="0" fontAlgn="base" hangingPunct="0">
              <a:spcBef>
                <a:spcPct val="0"/>
              </a:spcBef>
              <a:spcAft>
                <a:spcPct val="0"/>
              </a:spcAft>
              <a:defRPr sz="4400">
                <a:solidFill>
                  <a:schemeClr val="tx2"/>
                </a:solidFill>
                <a:latin typeface="Arial" charset="0"/>
              </a:defRPr>
            </a:lvl4pPr>
            <a:lvl5pPr algn="ctr" eaLnBrk="0" fontAlgn="base" hangingPunct="0">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ZA" dirty="0"/>
              <a:t>The Strategy</a:t>
            </a:r>
          </a:p>
          <a:p>
            <a:pPr algn="r">
              <a:defRPr/>
            </a:pPr>
            <a:r>
              <a:rPr lang="en-US" sz="2400" dirty="0" smtClean="0">
                <a:solidFill>
                  <a:schemeClr val="bg1">
                    <a:lumMod val="75000"/>
                  </a:schemeClr>
                </a:solidFill>
              </a:rPr>
              <a:t>SAWS Roadmap</a:t>
            </a:r>
            <a:endParaRPr lang="en-US" sz="2400" dirty="0">
              <a:solidFill>
                <a:schemeClr val="bg1">
                  <a:lumMod val="75000"/>
                </a:schemeClr>
              </a:solidFill>
            </a:endParaRPr>
          </a:p>
        </p:txBody>
      </p:sp>
      <p:grpSp>
        <p:nvGrpSpPr>
          <p:cNvPr id="4" name="Group 3"/>
          <p:cNvGrpSpPr/>
          <p:nvPr/>
        </p:nvGrpSpPr>
        <p:grpSpPr>
          <a:xfrm>
            <a:off x="329405" y="948386"/>
            <a:ext cx="8408195" cy="4905736"/>
            <a:chOff x="1641693" y="1260114"/>
            <a:chExt cx="8408195" cy="4905736"/>
          </a:xfrm>
        </p:grpSpPr>
        <p:sp>
          <p:nvSpPr>
            <p:cNvPr id="10" name="Line 134"/>
            <p:cNvSpPr>
              <a:spLocks noChangeShapeType="1"/>
            </p:cNvSpPr>
            <p:nvPr/>
          </p:nvSpPr>
          <p:spPr bwMode="auto">
            <a:xfrm>
              <a:off x="2128261" y="5728926"/>
              <a:ext cx="7921625" cy="0"/>
            </a:xfrm>
            <a:prstGeom prst="line">
              <a:avLst/>
            </a:prstGeom>
            <a:noFill/>
            <a:ln w="7620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smtClean="0">
                <a:ln>
                  <a:noFill/>
                </a:ln>
                <a:solidFill>
                  <a:srgbClr val="000000"/>
                </a:solidFill>
                <a:effectLst/>
                <a:uLnTx/>
                <a:uFillTx/>
                <a:cs typeface="Arial" panose="020B0604020202020204" pitchFamily="34" charset="0"/>
              </a:endParaRPr>
            </a:p>
          </p:txBody>
        </p:sp>
        <p:grpSp>
          <p:nvGrpSpPr>
            <p:cNvPr id="3" name="Group 2"/>
            <p:cNvGrpSpPr/>
            <p:nvPr/>
          </p:nvGrpSpPr>
          <p:grpSpPr>
            <a:xfrm>
              <a:off x="1641693" y="1260114"/>
              <a:ext cx="8408195" cy="4905736"/>
              <a:chOff x="1641693" y="1260114"/>
              <a:chExt cx="8408195" cy="4905736"/>
            </a:xfrm>
          </p:grpSpPr>
          <p:sp>
            <p:nvSpPr>
              <p:cNvPr id="9" name="Line 132"/>
              <p:cNvSpPr>
                <a:spLocks noChangeShapeType="1"/>
              </p:cNvSpPr>
              <p:nvPr/>
            </p:nvSpPr>
            <p:spPr bwMode="auto">
              <a:xfrm>
                <a:off x="2128261" y="1390650"/>
                <a:ext cx="0" cy="4341813"/>
              </a:xfrm>
              <a:prstGeom prst="line">
                <a:avLst/>
              </a:prstGeom>
              <a:noFill/>
              <a:ln w="7620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smtClean="0">
                  <a:ln>
                    <a:noFill/>
                  </a:ln>
                  <a:solidFill>
                    <a:srgbClr val="000000"/>
                  </a:solidFill>
                  <a:effectLst/>
                  <a:uLnTx/>
                  <a:uFillTx/>
                  <a:cs typeface="Arial" panose="020B0604020202020204" pitchFamily="34" charset="0"/>
                </a:endParaRPr>
              </a:p>
            </p:txBody>
          </p:sp>
          <p:sp>
            <p:nvSpPr>
              <p:cNvPr id="11" name="Text Box 136"/>
              <p:cNvSpPr txBox="1">
                <a:spLocks noChangeArrowheads="1"/>
              </p:cNvSpPr>
              <p:nvPr/>
            </p:nvSpPr>
            <p:spPr bwMode="auto">
              <a:xfrm>
                <a:off x="3928486" y="5799138"/>
                <a:ext cx="45354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dirty="0" smtClean="0">
                    <a:solidFill>
                      <a:srgbClr val="D8210E"/>
                    </a:solidFill>
                    <a:cs typeface="Arial" panose="020B0604020202020204" pitchFamily="34" charset="0"/>
                  </a:rPr>
                  <a:t>Timeline</a:t>
                </a:r>
              </a:p>
            </p:txBody>
          </p:sp>
          <p:sp>
            <p:nvSpPr>
              <p:cNvPr id="12" name="Line 137"/>
              <p:cNvSpPr>
                <a:spLocks noChangeShapeType="1"/>
              </p:cNvSpPr>
              <p:nvPr/>
            </p:nvSpPr>
            <p:spPr bwMode="auto">
              <a:xfrm>
                <a:off x="4865111" y="1387113"/>
                <a:ext cx="0" cy="4341813"/>
              </a:xfrm>
              <a:prstGeom prst="line">
                <a:avLst/>
              </a:prstGeom>
              <a:noFill/>
              <a:ln w="38100" cap="rnd">
                <a:solidFill>
                  <a:srgbClr val="333399"/>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smtClean="0">
                  <a:ln>
                    <a:noFill/>
                  </a:ln>
                  <a:solidFill>
                    <a:srgbClr val="000000"/>
                  </a:solidFill>
                  <a:effectLst/>
                  <a:uLnTx/>
                  <a:uFillTx/>
                  <a:cs typeface="Arial" panose="020B0604020202020204" pitchFamily="34" charset="0"/>
                </a:endParaRPr>
              </a:p>
            </p:txBody>
          </p:sp>
          <p:sp>
            <p:nvSpPr>
              <p:cNvPr id="13" name="Line 138"/>
              <p:cNvSpPr>
                <a:spLocks noChangeShapeType="1"/>
              </p:cNvSpPr>
              <p:nvPr/>
            </p:nvSpPr>
            <p:spPr bwMode="auto">
              <a:xfrm>
                <a:off x="7528936" y="1388701"/>
                <a:ext cx="0" cy="4341812"/>
              </a:xfrm>
              <a:prstGeom prst="line">
                <a:avLst/>
              </a:prstGeom>
              <a:noFill/>
              <a:ln w="38100" cap="rnd">
                <a:solidFill>
                  <a:srgbClr val="333399"/>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smtClean="0">
                  <a:ln>
                    <a:noFill/>
                  </a:ln>
                  <a:solidFill>
                    <a:srgbClr val="000000"/>
                  </a:solidFill>
                  <a:effectLst/>
                  <a:uLnTx/>
                  <a:uFillTx/>
                  <a:cs typeface="Arial" panose="020B0604020202020204" pitchFamily="34" charset="0"/>
                </a:endParaRPr>
              </a:p>
            </p:txBody>
          </p:sp>
          <p:grpSp>
            <p:nvGrpSpPr>
              <p:cNvPr id="14" name="Group 148"/>
              <p:cNvGrpSpPr>
                <a:grpSpLocks/>
              </p:cNvGrpSpPr>
              <p:nvPr/>
            </p:nvGrpSpPr>
            <p:grpSpPr bwMode="auto">
              <a:xfrm>
                <a:off x="2272723" y="4289063"/>
                <a:ext cx="2376488" cy="1447800"/>
                <a:chOff x="476" y="2704"/>
                <a:chExt cx="1497" cy="912"/>
              </a:xfrm>
            </p:grpSpPr>
            <p:grpSp>
              <p:nvGrpSpPr>
                <p:cNvPr id="15" name="Group 145"/>
                <p:cNvGrpSpPr>
                  <a:grpSpLocks/>
                </p:cNvGrpSpPr>
                <p:nvPr/>
              </p:nvGrpSpPr>
              <p:grpSpPr bwMode="auto">
                <a:xfrm>
                  <a:off x="476" y="2704"/>
                  <a:ext cx="1497" cy="635"/>
                  <a:chOff x="476" y="2704"/>
                  <a:chExt cx="1497" cy="635"/>
                </a:xfrm>
              </p:grpSpPr>
              <p:sp>
                <p:nvSpPr>
                  <p:cNvPr id="17" name="Rectangle 130"/>
                  <p:cNvSpPr>
                    <a:spLocks noChangeArrowheads="1"/>
                  </p:cNvSpPr>
                  <p:nvPr/>
                </p:nvSpPr>
                <p:spPr bwMode="auto">
                  <a:xfrm>
                    <a:off x="476" y="2704"/>
                    <a:ext cx="1497" cy="635"/>
                  </a:xfrm>
                  <a:prstGeom prst="rect">
                    <a:avLst/>
                  </a:prstGeom>
                  <a:noFill/>
                  <a:ln w="76200">
                    <a:solidFill>
                      <a:schemeClr val="accent2">
                        <a:lumMod val="40000"/>
                        <a:lumOff val="6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smtClean="0">
                      <a:ln>
                        <a:noFill/>
                      </a:ln>
                      <a:solidFill>
                        <a:srgbClr val="000000"/>
                      </a:solidFill>
                      <a:effectLst/>
                      <a:uLnTx/>
                      <a:uFillTx/>
                      <a:cs typeface="Arial" panose="020B0604020202020204" pitchFamily="34" charset="0"/>
                    </a:endParaRPr>
                  </a:p>
                </p:txBody>
              </p:sp>
              <p:sp>
                <p:nvSpPr>
                  <p:cNvPr id="18" name="Text Box 139"/>
                  <p:cNvSpPr txBox="1">
                    <a:spLocks noChangeArrowheads="1"/>
                  </p:cNvSpPr>
                  <p:nvPr/>
                </p:nvSpPr>
                <p:spPr bwMode="auto">
                  <a:xfrm>
                    <a:off x="476" y="2837"/>
                    <a:ext cx="149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cs typeface="Arial" panose="020B0604020202020204" pitchFamily="34" charset="0"/>
                      </a:rPr>
                      <a:t>Establishment</a:t>
                    </a:r>
                    <a:r>
                      <a:rPr kumimoji="0" lang="en-US" altLang="en-US" sz="1600" b="0" i="0" u="none" strike="noStrike" kern="0" cap="none" spc="0" normalizeH="0" noProof="0" dirty="0" smtClean="0">
                        <a:ln>
                          <a:noFill/>
                        </a:ln>
                        <a:solidFill>
                          <a:srgbClr val="000000"/>
                        </a:solidFill>
                        <a:effectLst/>
                        <a:uLnTx/>
                        <a:uFillTx/>
                        <a:cs typeface="Arial" panose="020B0604020202020204" pitchFamily="34" charset="0"/>
                      </a:rPr>
                      <a:t> Phase</a:t>
                    </a:r>
                    <a:endParaRPr kumimoji="0" lang="en-US" altLang="en-US" sz="1600" b="0" i="0" u="none" strike="noStrike" kern="0" cap="none" spc="0" normalizeH="0" baseline="0" noProof="0" dirty="0" smtClean="0">
                      <a:ln>
                        <a:noFill/>
                      </a:ln>
                      <a:solidFill>
                        <a:srgbClr val="000000"/>
                      </a:solidFill>
                      <a:effectLst/>
                      <a:uLnTx/>
                      <a:uFillTx/>
                      <a:cs typeface="Arial" panose="020B0604020202020204" pitchFamily="34" charset="0"/>
                    </a:endParaRPr>
                  </a:p>
                </p:txBody>
              </p:sp>
            </p:grpSp>
            <p:sp>
              <p:nvSpPr>
                <p:cNvPr id="16" name="Text Box 142"/>
                <p:cNvSpPr txBox="1">
                  <a:spLocks noChangeArrowheads="1"/>
                </p:cNvSpPr>
                <p:nvPr/>
              </p:nvSpPr>
              <p:spPr bwMode="auto">
                <a:xfrm>
                  <a:off x="748" y="3385"/>
                  <a:ext cx="95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smtClean="0">
                      <a:ln>
                        <a:noFill/>
                      </a:ln>
                      <a:solidFill>
                        <a:srgbClr val="333399"/>
                      </a:solidFill>
                      <a:effectLst/>
                      <a:uLnTx/>
                      <a:uFillTx/>
                      <a:cs typeface="Arial" panose="020B0604020202020204" pitchFamily="34" charset="0"/>
                    </a:rPr>
                    <a:t>2001</a:t>
                  </a:r>
                  <a:r>
                    <a:rPr kumimoji="0" lang="en-US" altLang="en-US" sz="1800" b="1" i="0" u="none" strike="noStrike" kern="0" cap="none" spc="0" normalizeH="0" noProof="0" dirty="0" smtClean="0">
                      <a:ln>
                        <a:noFill/>
                      </a:ln>
                      <a:solidFill>
                        <a:srgbClr val="333399"/>
                      </a:solidFill>
                      <a:effectLst/>
                      <a:uLnTx/>
                      <a:uFillTx/>
                      <a:cs typeface="Arial" panose="020B0604020202020204" pitchFamily="34" charset="0"/>
                    </a:rPr>
                    <a:t> -2007</a:t>
                  </a:r>
                  <a:endParaRPr kumimoji="0" lang="en-US" altLang="en-US" sz="1800" b="1" i="0" u="none" strike="noStrike" kern="0" cap="none" spc="0" normalizeH="0" baseline="0" noProof="0" dirty="0" smtClean="0">
                    <a:ln>
                      <a:noFill/>
                    </a:ln>
                    <a:solidFill>
                      <a:srgbClr val="333399"/>
                    </a:solidFill>
                    <a:effectLst/>
                    <a:uLnTx/>
                    <a:uFillTx/>
                    <a:cs typeface="Arial" panose="020B0604020202020204" pitchFamily="34" charset="0"/>
                  </a:endParaRPr>
                </a:p>
              </p:txBody>
            </p:sp>
          </p:grpSp>
          <p:grpSp>
            <p:nvGrpSpPr>
              <p:cNvPr id="19" name="Group 149"/>
              <p:cNvGrpSpPr>
                <a:grpSpLocks/>
              </p:cNvGrpSpPr>
              <p:nvPr/>
            </p:nvGrpSpPr>
            <p:grpSpPr bwMode="auto">
              <a:xfrm>
                <a:off x="4939723" y="2631713"/>
                <a:ext cx="2462213" cy="3108325"/>
                <a:chOff x="2156" y="1660"/>
                <a:chExt cx="1551" cy="1958"/>
              </a:xfrm>
            </p:grpSpPr>
            <p:grpSp>
              <p:nvGrpSpPr>
                <p:cNvPr id="20" name="Group 146"/>
                <p:cNvGrpSpPr>
                  <a:grpSpLocks/>
                </p:cNvGrpSpPr>
                <p:nvPr/>
              </p:nvGrpSpPr>
              <p:grpSpPr bwMode="auto">
                <a:xfrm>
                  <a:off x="2156" y="1660"/>
                  <a:ext cx="1551" cy="904"/>
                  <a:chOff x="2156" y="1660"/>
                  <a:chExt cx="1551" cy="904"/>
                </a:xfrm>
              </p:grpSpPr>
              <p:sp>
                <p:nvSpPr>
                  <p:cNvPr id="22" name="Rectangle 129"/>
                  <p:cNvSpPr>
                    <a:spLocks noChangeArrowheads="1"/>
                  </p:cNvSpPr>
                  <p:nvPr/>
                </p:nvSpPr>
                <p:spPr bwMode="auto">
                  <a:xfrm>
                    <a:off x="2210" y="1660"/>
                    <a:ext cx="1497" cy="904"/>
                  </a:xfrm>
                  <a:prstGeom prst="rect">
                    <a:avLst/>
                  </a:prstGeom>
                  <a:noFill/>
                  <a:ln w="76200">
                    <a:solidFill>
                      <a:srgbClr val="FFC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smtClean="0">
                      <a:ln>
                        <a:noFill/>
                      </a:ln>
                      <a:solidFill>
                        <a:srgbClr val="000000"/>
                      </a:solidFill>
                      <a:effectLst/>
                      <a:uLnTx/>
                      <a:uFillTx/>
                      <a:cs typeface="Arial" panose="020B0604020202020204" pitchFamily="34" charset="0"/>
                    </a:endParaRPr>
                  </a:p>
                </p:txBody>
              </p:sp>
              <p:sp>
                <p:nvSpPr>
                  <p:cNvPr id="23" name="Text Box 140"/>
                  <p:cNvSpPr txBox="1">
                    <a:spLocks noChangeArrowheads="1"/>
                  </p:cNvSpPr>
                  <p:nvPr/>
                </p:nvSpPr>
                <p:spPr bwMode="auto">
                  <a:xfrm>
                    <a:off x="2156" y="1954"/>
                    <a:ext cx="149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tabLst/>
                      <a:defRPr/>
                    </a:pPr>
                    <a:r>
                      <a:rPr kumimoji="0" lang="en-US" altLang="en-US" sz="1600" b="0" i="0" u="none" strike="noStrike" kern="0" cap="none" spc="0" normalizeH="0" baseline="0" noProof="0" dirty="0" smtClean="0">
                        <a:ln>
                          <a:noFill/>
                        </a:ln>
                        <a:solidFill>
                          <a:srgbClr val="000000"/>
                        </a:solidFill>
                        <a:effectLst/>
                        <a:uLnTx/>
                        <a:uFillTx/>
                        <a:cs typeface="Arial" panose="020B0604020202020204" pitchFamily="34" charset="0"/>
                      </a:rPr>
                      <a:t> Consolidation Phase</a:t>
                    </a:r>
                  </a:p>
                </p:txBody>
              </p:sp>
            </p:grpSp>
            <p:sp>
              <p:nvSpPr>
                <p:cNvPr id="21" name="Text Box 143"/>
                <p:cNvSpPr txBox="1">
                  <a:spLocks noChangeArrowheads="1"/>
                </p:cNvSpPr>
                <p:nvPr/>
              </p:nvSpPr>
              <p:spPr bwMode="auto">
                <a:xfrm>
                  <a:off x="2471" y="3385"/>
                  <a:ext cx="953"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smtClean="0">
                      <a:ln>
                        <a:noFill/>
                      </a:ln>
                      <a:solidFill>
                        <a:srgbClr val="333399"/>
                      </a:solidFill>
                      <a:effectLst/>
                      <a:uLnTx/>
                      <a:uFillTx/>
                      <a:cs typeface="Arial" panose="020B0604020202020204" pitchFamily="34" charset="0"/>
                    </a:rPr>
                    <a:t>2007</a:t>
                  </a:r>
                  <a:r>
                    <a:rPr kumimoji="0" lang="en-US" altLang="en-US" sz="1800" b="1" i="0" u="none" strike="noStrike" kern="0" cap="none" spc="0" normalizeH="0" noProof="0" dirty="0" smtClean="0">
                      <a:ln>
                        <a:noFill/>
                      </a:ln>
                      <a:solidFill>
                        <a:srgbClr val="333399"/>
                      </a:solidFill>
                      <a:effectLst/>
                      <a:uLnTx/>
                      <a:uFillTx/>
                      <a:cs typeface="Arial" panose="020B0604020202020204" pitchFamily="34" charset="0"/>
                    </a:rPr>
                    <a:t> - 2012</a:t>
                  </a:r>
                  <a:endParaRPr kumimoji="0" lang="en-US" altLang="en-US" sz="1800" b="1" i="0" u="none" strike="noStrike" kern="0" cap="none" spc="0" normalizeH="0" baseline="0" noProof="0" dirty="0" smtClean="0">
                    <a:ln>
                      <a:noFill/>
                    </a:ln>
                    <a:solidFill>
                      <a:srgbClr val="333399"/>
                    </a:solidFill>
                    <a:effectLst/>
                    <a:uLnTx/>
                    <a:uFillTx/>
                    <a:cs typeface="Arial" panose="020B0604020202020204" pitchFamily="34" charset="0"/>
                  </a:endParaRPr>
                </a:p>
              </p:txBody>
            </p:sp>
          </p:grpSp>
          <p:grpSp>
            <p:nvGrpSpPr>
              <p:cNvPr id="24" name="Group 150"/>
              <p:cNvGrpSpPr>
                <a:grpSpLocks/>
              </p:cNvGrpSpPr>
              <p:nvPr/>
            </p:nvGrpSpPr>
            <p:grpSpPr bwMode="auto">
              <a:xfrm>
                <a:off x="7655937" y="1553801"/>
                <a:ext cx="2393951" cy="4186237"/>
                <a:chOff x="3867" y="981"/>
                <a:chExt cx="1508" cy="2637"/>
              </a:xfrm>
            </p:grpSpPr>
            <p:grpSp>
              <p:nvGrpSpPr>
                <p:cNvPr id="25" name="Group 147"/>
                <p:cNvGrpSpPr>
                  <a:grpSpLocks/>
                </p:cNvGrpSpPr>
                <p:nvPr/>
              </p:nvGrpSpPr>
              <p:grpSpPr bwMode="auto">
                <a:xfrm>
                  <a:off x="3867" y="981"/>
                  <a:ext cx="1508" cy="816"/>
                  <a:chOff x="3867" y="981"/>
                  <a:chExt cx="1508" cy="816"/>
                </a:xfrm>
              </p:grpSpPr>
              <p:sp>
                <p:nvSpPr>
                  <p:cNvPr id="27" name="Rectangle 131"/>
                  <p:cNvSpPr>
                    <a:spLocks noChangeArrowheads="1"/>
                  </p:cNvSpPr>
                  <p:nvPr/>
                </p:nvSpPr>
                <p:spPr bwMode="auto">
                  <a:xfrm>
                    <a:off x="3878" y="981"/>
                    <a:ext cx="1497" cy="816"/>
                  </a:xfrm>
                  <a:prstGeom prst="rect">
                    <a:avLst/>
                  </a:prstGeom>
                  <a:noFill/>
                  <a:ln w="76200">
                    <a:solidFill>
                      <a:srgbClr val="92D05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smtClean="0">
                      <a:ln>
                        <a:noFill/>
                      </a:ln>
                      <a:solidFill>
                        <a:srgbClr val="000000"/>
                      </a:solidFill>
                      <a:effectLst/>
                      <a:uLnTx/>
                      <a:uFillTx/>
                      <a:cs typeface="Arial" panose="020B0604020202020204" pitchFamily="34" charset="0"/>
                    </a:endParaRPr>
                  </a:p>
                </p:txBody>
              </p:sp>
              <p:sp>
                <p:nvSpPr>
                  <p:cNvPr id="28" name="Text Box 141"/>
                  <p:cNvSpPr txBox="1">
                    <a:spLocks noChangeArrowheads="1"/>
                  </p:cNvSpPr>
                  <p:nvPr/>
                </p:nvSpPr>
                <p:spPr bwMode="auto">
                  <a:xfrm>
                    <a:off x="3867" y="1176"/>
                    <a:ext cx="149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tabLst/>
                      <a:defRPr/>
                    </a:pPr>
                    <a:r>
                      <a:rPr kumimoji="0" lang="en-US" altLang="en-US" sz="1600" b="0" i="0" u="none" strike="noStrike" kern="0" cap="none" spc="0" normalizeH="0" baseline="0" noProof="0" dirty="0" smtClean="0">
                        <a:ln>
                          <a:noFill/>
                        </a:ln>
                        <a:solidFill>
                          <a:srgbClr val="000000"/>
                        </a:solidFill>
                        <a:effectLst/>
                        <a:uLnTx/>
                        <a:uFillTx/>
                        <a:cs typeface="Arial" panose="020B0604020202020204" pitchFamily="34" charset="0"/>
                      </a:rPr>
                      <a:t>Sustainability</a:t>
                    </a:r>
                    <a:r>
                      <a:rPr kumimoji="0" lang="en-US" altLang="en-US" sz="1600" b="0" i="0" u="none" strike="noStrike" kern="0" cap="none" spc="0" normalizeH="0" noProof="0" dirty="0" smtClean="0">
                        <a:ln>
                          <a:noFill/>
                        </a:ln>
                        <a:solidFill>
                          <a:srgbClr val="000000"/>
                        </a:solidFill>
                        <a:effectLst/>
                        <a:uLnTx/>
                        <a:uFillTx/>
                        <a:cs typeface="Arial" panose="020B0604020202020204" pitchFamily="34" charset="0"/>
                      </a:rPr>
                      <a:t> Phase</a:t>
                    </a:r>
                    <a:endParaRPr kumimoji="0" lang="en-US" altLang="en-US" sz="1600" b="0" i="0" u="none" strike="noStrike" kern="0" cap="none" spc="0" normalizeH="0" baseline="0" noProof="0" dirty="0" smtClean="0">
                      <a:ln>
                        <a:noFill/>
                      </a:ln>
                      <a:solidFill>
                        <a:srgbClr val="000000"/>
                      </a:solidFill>
                      <a:effectLst/>
                      <a:uLnTx/>
                      <a:uFillTx/>
                      <a:cs typeface="Arial" panose="020B0604020202020204" pitchFamily="34" charset="0"/>
                    </a:endParaRPr>
                  </a:p>
                </p:txBody>
              </p:sp>
            </p:grpSp>
            <p:sp>
              <p:nvSpPr>
                <p:cNvPr id="26" name="Text Box 144"/>
                <p:cNvSpPr txBox="1">
                  <a:spLocks noChangeArrowheads="1"/>
                </p:cNvSpPr>
                <p:nvPr/>
              </p:nvSpPr>
              <p:spPr bwMode="auto">
                <a:xfrm>
                  <a:off x="4150" y="3385"/>
                  <a:ext cx="1113"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smtClean="0">
                      <a:ln>
                        <a:noFill/>
                      </a:ln>
                      <a:solidFill>
                        <a:srgbClr val="333399"/>
                      </a:solidFill>
                      <a:effectLst/>
                      <a:uLnTx/>
                      <a:uFillTx/>
                      <a:cs typeface="Arial" panose="020B0604020202020204" pitchFamily="34" charset="0"/>
                    </a:rPr>
                    <a:t>2012</a:t>
                  </a:r>
                  <a:r>
                    <a:rPr kumimoji="0" lang="en-US" altLang="en-US" sz="1800" b="1" i="0" u="none" strike="noStrike" kern="0" cap="none" spc="0" normalizeH="0" noProof="0" dirty="0" smtClean="0">
                      <a:ln>
                        <a:noFill/>
                      </a:ln>
                      <a:solidFill>
                        <a:srgbClr val="333399"/>
                      </a:solidFill>
                      <a:effectLst/>
                      <a:uLnTx/>
                      <a:uFillTx/>
                      <a:cs typeface="Arial" panose="020B0604020202020204" pitchFamily="34" charset="0"/>
                    </a:rPr>
                    <a:t> - Future</a:t>
                  </a:r>
                  <a:endParaRPr kumimoji="0" lang="en-US" altLang="en-US" sz="1800" b="1" i="0" u="none" strike="noStrike" kern="0" cap="none" spc="0" normalizeH="0" baseline="0" noProof="0" dirty="0" smtClean="0">
                    <a:ln>
                      <a:noFill/>
                    </a:ln>
                    <a:solidFill>
                      <a:srgbClr val="333399"/>
                    </a:solidFill>
                    <a:effectLst/>
                    <a:uLnTx/>
                    <a:uFillTx/>
                    <a:cs typeface="Arial" panose="020B0604020202020204" pitchFamily="34" charset="0"/>
                  </a:endParaRPr>
                </a:p>
              </p:txBody>
            </p:sp>
          </p:grpSp>
          <p:sp>
            <p:nvSpPr>
              <p:cNvPr id="29" name="Text Box 135"/>
              <p:cNvSpPr txBox="1">
                <a:spLocks noChangeArrowheads="1"/>
              </p:cNvSpPr>
              <p:nvPr/>
            </p:nvSpPr>
            <p:spPr bwMode="auto">
              <a:xfrm rot="16200000">
                <a:off x="-442694" y="3344501"/>
                <a:ext cx="453548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dirty="0" smtClean="0">
                    <a:solidFill>
                      <a:srgbClr val="D8210E"/>
                    </a:solidFill>
                    <a:cs typeface="Arial" panose="020B0604020202020204" pitchFamily="34" charset="0"/>
                  </a:rPr>
                  <a:t>Business model implementation</a:t>
                </a:r>
              </a:p>
            </p:txBody>
          </p:sp>
        </p:grpSp>
      </p:grpSp>
      <p:sp>
        <p:nvSpPr>
          <p:cNvPr id="30" name="Title 1"/>
          <p:cNvSpPr txBox="1">
            <a:spLocks/>
          </p:cNvSpPr>
          <p:nvPr/>
        </p:nvSpPr>
        <p:spPr bwMode="auto">
          <a:xfrm>
            <a:off x="7676356" y="1638517"/>
            <a:ext cx="4767072"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ct val="150000"/>
              </a:lnSpc>
            </a:pPr>
            <a:endParaRPr lang="en-US" sz="1800" b="1" dirty="0">
              <a:solidFill>
                <a:srgbClr val="00B050"/>
              </a:solidFill>
              <a:latin typeface="+mn-lt"/>
            </a:endParaRPr>
          </a:p>
          <a:p>
            <a:pPr algn="l" eaLnBrk="1" hangingPunct="1">
              <a:lnSpc>
                <a:spcPct val="150000"/>
              </a:lnSpc>
            </a:pPr>
            <a:endParaRPr lang="en-US" sz="1800" b="1" dirty="0">
              <a:solidFill>
                <a:srgbClr val="00B050"/>
              </a:solidFill>
              <a:latin typeface="+mn-lt"/>
            </a:endParaRPr>
          </a:p>
          <a:p>
            <a:pPr algn="l" eaLnBrk="1" hangingPunct="1">
              <a:lnSpc>
                <a:spcPct val="150000"/>
              </a:lnSpc>
            </a:pPr>
            <a:r>
              <a:rPr lang="en-US" sz="1800" b="1" dirty="0">
                <a:solidFill>
                  <a:srgbClr val="000000"/>
                </a:solidFill>
                <a:latin typeface="+mn-lt"/>
                <a:cs typeface="Calibri" pitchFamily="34" charset="0"/>
              </a:rPr>
              <a:t>Sustainability – focus of strategy</a:t>
            </a:r>
          </a:p>
          <a:p>
            <a:pPr marL="285750" indent="-285750" algn="l" eaLnBrk="1" hangingPunct="1">
              <a:lnSpc>
                <a:spcPct val="150000"/>
              </a:lnSpc>
              <a:buFont typeface="Arial" panose="020B0604020202020204" pitchFamily="34" charset="0"/>
              <a:buChar char="•"/>
            </a:pPr>
            <a:r>
              <a:rPr lang="en-US" sz="1800" b="1" dirty="0">
                <a:solidFill>
                  <a:srgbClr val="000000"/>
                </a:solidFill>
                <a:latin typeface="+mn-lt"/>
                <a:cs typeface="Calibri" pitchFamily="34" charset="0"/>
              </a:rPr>
              <a:t>Resource mobilisation</a:t>
            </a:r>
          </a:p>
          <a:p>
            <a:pPr marL="285750" indent="-285750" algn="l" eaLnBrk="1" hangingPunct="1">
              <a:lnSpc>
                <a:spcPct val="150000"/>
              </a:lnSpc>
              <a:buFont typeface="Arial" panose="020B0604020202020204" pitchFamily="34" charset="0"/>
              <a:buChar char="•"/>
            </a:pPr>
            <a:r>
              <a:rPr lang="en-US" sz="1800" b="1" dirty="0">
                <a:solidFill>
                  <a:srgbClr val="000000"/>
                </a:solidFill>
                <a:latin typeface="+mn-lt"/>
                <a:cs typeface="Calibri" pitchFamily="34" charset="0"/>
              </a:rPr>
              <a:t>Strategic </a:t>
            </a:r>
            <a:r>
              <a:rPr lang="en-US" sz="1800" b="1" dirty="0" smtClean="0">
                <a:solidFill>
                  <a:srgbClr val="000000"/>
                </a:solidFill>
                <a:latin typeface="+mn-lt"/>
                <a:cs typeface="Calibri" pitchFamily="34" charset="0"/>
              </a:rPr>
              <a:t>Partnering / Collaboration</a:t>
            </a:r>
            <a:endParaRPr lang="en-US" sz="1800" b="1" dirty="0">
              <a:solidFill>
                <a:srgbClr val="000000"/>
              </a:solidFill>
              <a:latin typeface="+mn-lt"/>
              <a:cs typeface="Calibri" pitchFamily="34" charset="0"/>
            </a:endParaRPr>
          </a:p>
          <a:p>
            <a:pPr marL="285750" indent="-285750" algn="l" eaLnBrk="1" hangingPunct="1">
              <a:lnSpc>
                <a:spcPct val="150000"/>
              </a:lnSpc>
              <a:buFont typeface="Arial" panose="020B0604020202020204" pitchFamily="34" charset="0"/>
              <a:buChar char="•"/>
            </a:pPr>
            <a:r>
              <a:rPr lang="en-US" sz="1800" b="1" dirty="0">
                <a:solidFill>
                  <a:srgbClr val="000000"/>
                </a:solidFill>
                <a:latin typeface="+mn-lt"/>
                <a:cs typeface="Calibri" pitchFamily="34" charset="0"/>
              </a:rPr>
              <a:t>Positioning of SAWS</a:t>
            </a:r>
          </a:p>
          <a:p>
            <a:pPr marL="285750" indent="-285750" algn="l" eaLnBrk="1" hangingPunct="1">
              <a:lnSpc>
                <a:spcPct val="150000"/>
              </a:lnSpc>
              <a:buFont typeface="Arial" panose="020B0604020202020204" pitchFamily="34" charset="0"/>
              <a:buChar char="•"/>
            </a:pPr>
            <a:r>
              <a:rPr lang="en-US" sz="1800" b="1" dirty="0">
                <a:solidFill>
                  <a:srgbClr val="000000"/>
                </a:solidFill>
                <a:latin typeface="+mn-lt"/>
                <a:cs typeface="Calibri" pitchFamily="34" charset="0"/>
              </a:rPr>
              <a:t>Relevant projects</a:t>
            </a:r>
          </a:p>
          <a:p>
            <a:pPr eaLnBrk="1" hangingPunct="1">
              <a:lnSpc>
                <a:spcPct val="150000"/>
              </a:lnSpc>
            </a:pPr>
            <a:endParaRPr lang="en-US" sz="1800" b="1" dirty="0">
              <a:solidFill>
                <a:srgbClr val="00B050"/>
              </a:solidFill>
              <a:latin typeface="+mn-lt"/>
            </a:endParaRPr>
          </a:p>
        </p:txBody>
      </p:sp>
    </p:spTree>
    <p:extLst>
      <p:ext uri="{BB962C8B-B14F-4D97-AF65-F5344CB8AC3E}">
        <p14:creationId xmlns:p14="http://schemas.microsoft.com/office/powerpoint/2010/main" xmlns="" val="924539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6669</TotalTime>
  <Words>5803</Words>
  <Application>Microsoft Office PowerPoint</Application>
  <PresentationFormat>Custom</PresentationFormat>
  <Paragraphs>1128</Paragraphs>
  <Slides>37</Slides>
  <Notes>5</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Template</vt:lpstr>
      <vt:lpstr>1_Template</vt:lpstr>
      <vt:lpstr>Slide 1</vt:lpstr>
      <vt:lpstr>Contents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Strategic Goal 1:Provision of Products &amp; Service                                       </vt:lpstr>
      <vt:lpstr>Strategic Goal 1:Provision of Products &amp; Service                                      </vt:lpstr>
      <vt:lpstr>Strategic Goal 1:Provision of Products &amp; Service                                      </vt:lpstr>
      <vt:lpstr>Strategic Goal 1:Provision of Products &amp; Service                                      </vt:lpstr>
      <vt:lpstr>Strategic Goal 2: Capability and Capacity Developed                                      </vt:lpstr>
      <vt:lpstr>Strategic Goal 2: Capability and Capacity Developed                                      </vt:lpstr>
      <vt:lpstr>Strategic Goal 2: Capability and Capacity Developed                                      </vt:lpstr>
      <vt:lpstr>Strategic Goal 2: Capability and Capacity Developed                                      </vt:lpstr>
      <vt:lpstr>Strategic Goal 3:Engaged Stakeholders                                       </vt:lpstr>
      <vt:lpstr>Strategic Goal 3:Engaged Stakeholders                                      </vt:lpstr>
      <vt:lpstr>Strategic Goal 3:Engaged Stakeholders                                      </vt:lpstr>
      <vt:lpstr>Strategic Goal 4:Research, Knowledge and intelligence creation                                      </vt:lpstr>
      <vt:lpstr>Strategic Goal 4: Research and Knowledge/intelligence creation                                      </vt:lpstr>
      <vt:lpstr>Strategic Goal 5: Growth and Sustainability</vt:lpstr>
      <vt:lpstr>Slide 29</vt:lpstr>
      <vt:lpstr>Slide 30</vt:lpstr>
      <vt:lpstr>Slide 31</vt:lpstr>
      <vt:lpstr>Slide 32</vt:lpstr>
      <vt:lpstr>Slide 33</vt:lpstr>
      <vt:lpstr>Slide 34</vt:lpstr>
      <vt:lpstr>Slide 35</vt:lpstr>
      <vt:lpstr>Slide 36</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Mmapula Kgari</dc:creator>
  <cp:lastModifiedBy>PUMZA</cp:lastModifiedBy>
  <cp:revision>399</cp:revision>
  <cp:lastPrinted>2016-04-04T13:23:32Z</cp:lastPrinted>
  <dcterms:created xsi:type="dcterms:W3CDTF">2015-07-24T10:32:51Z</dcterms:created>
  <dcterms:modified xsi:type="dcterms:W3CDTF">2016-04-15T12:48:52Z</dcterms:modified>
</cp:coreProperties>
</file>