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2"/>
  </p:notesMasterIdLst>
  <p:handoutMasterIdLst>
    <p:handoutMasterId r:id="rId33"/>
  </p:handoutMasterIdLst>
  <p:sldIdLst>
    <p:sldId id="336" r:id="rId2"/>
    <p:sldId id="257" r:id="rId3"/>
    <p:sldId id="358" r:id="rId4"/>
    <p:sldId id="370" r:id="rId5"/>
    <p:sldId id="371" r:id="rId6"/>
    <p:sldId id="359" r:id="rId7"/>
    <p:sldId id="360" r:id="rId8"/>
    <p:sldId id="361" r:id="rId9"/>
    <p:sldId id="362" r:id="rId10"/>
    <p:sldId id="363" r:id="rId11"/>
    <p:sldId id="356" r:id="rId12"/>
    <p:sldId id="357" r:id="rId13"/>
    <p:sldId id="364" r:id="rId14"/>
    <p:sldId id="365" r:id="rId15"/>
    <p:sldId id="366" r:id="rId16"/>
    <p:sldId id="373" r:id="rId17"/>
    <p:sldId id="372" r:id="rId18"/>
    <p:sldId id="374" r:id="rId19"/>
    <p:sldId id="375" r:id="rId20"/>
    <p:sldId id="376" r:id="rId21"/>
    <p:sldId id="367" r:id="rId22"/>
    <p:sldId id="339" r:id="rId23"/>
    <p:sldId id="346" r:id="rId24"/>
    <p:sldId id="347" r:id="rId25"/>
    <p:sldId id="348" r:id="rId26"/>
    <p:sldId id="340" r:id="rId27"/>
    <p:sldId id="341" r:id="rId28"/>
    <p:sldId id="349" r:id="rId29"/>
    <p:sldId id="368" r:id="rId30"/>
    <p:sldId id="343" r:id="rId31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bulani Fakazi" initials="JF" lastIdx="3" clrIdx="0">
    <p:extLst>
      <p:ext uri="{19B8F6BF-5375-455C-9EA6-DF929625EA0E}">
        <p15:presenceInfo xmlns:p15="http://schemas.microsoft.com/office/powerpoint/2012/main" userId="S-1-5-21-2152037984-134646490-2804041941-11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39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4T13:08:10.706" idx="1">
    <p:pos x="5211" y="1849"/>
    <p:text>2015/16--FORECAST?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F86B7-2603-47D5-BDB8-58EE9B669D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A4D0472-41D6-4EFA-BD7E-75B4384BD700}">
      <dgm:prSet phldrT="[Text]"/>
      <dgm:spPr>
        <a:xfrm rot="5400000">
          <a:off x="4183616" y="-1551192"/>
          <a:ext cx="1066314" cy="44393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Facilitate access to incremental housing finance for low income households in rural areas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3DAB5C8-015B-4130-9639-171C909A8B29}" type="parTrans" cxnId="{6CAEBAF1-7EB0-475D-B4F2-ABE0745EA36E}">
      <dgm:prSet/>
      <dgm:spPr/>
      <dgm:t>
        <a:bodyPr/>
        <a:lstStyle/>
        <a:p>
          <a:endParaRPr lang="en-ZA"/>
        </a:p>
      </dgm:t>
    </dgm:pt>
    <dgm:pt modelId="{D0E24A09-10C5-4D1F-88D6-42A8A4342BE9}" type="sibTrans" cxnId="{6CAEBAF1-7EB0-475D-B4F2-ABE0745EA36E}">
      <dgm:prSet/>
      <dgm:spPr/>
      <dgm:t>
        <a:bodyPr/>
        <a:lstStyle/>
        <a:p>
          <a:endParaRPr lang="en-ZA"/>
        </a:p>
      </dgm:t>
    </dgm:pt>
    <dgm:pt modelId="{7FBE1DE9-1040-45AC-AF7A-AAEEF437D603}">
      <dgm:prSet phldrT="[Text]"/>
      <dgm:spPr>
        <a:xfrm>
          <a:off x="0" y="1401557"/>
          <a:ext cx="2497115" cy="1332893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Rural</a:t>
          </a:r>
          <a:endParaRPr lang="en-ZA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D2DC7C-4DAC-490C-9847-068CFED43CAC}" type="parTrans" cxnId="{AD719B9A-93EA-4A83-A57B-BE1FF7D79D7C}">
      <dgm:prSet/>
      <dgm:spPr/>
      <dgm:t>
        <a:bodyPr/>
        <a:lstStyle/>
        <a:p>
          <a:endParaRPr lang="en-ZA"/>
        </a:p>
      </dgm:t>
    </dgm:pt>
    <dgm:pt modelId="{45C9B884-4CD0-4B71-8D79-CB1760ECD51F}" type="sibTrans" cxnId="{AD719B9A-93EA-4A83-A57B-BE1FF7D79D7C}">
      <dgm:prSet/>
      <dgm:spPr/>
      <dgm:t>
        <a:bodyPr/>
        <a:lstStyle/>
        <a:p>
          <a:endParaRPr lang="en-ZA"/>
        </a:p>
      </dgm:t>
    </dgm:pt>
    <dgm:pt modelId="{85C4E9B3-CC66-431C-9064-D1DED40624C3}">
      <dgm:prSet phldrT="[Text]"/>
      <dgm:spPr>
        <a:xfrm rot="5400000">
          <a:off x="4183616" y="-151654"/>
          <a:ext cx="1066314" cy="44393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Communal land, rural towns and small towns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7683BA2-E19B-4867-AB01-3FB96CE3CDFD}" type="parTrans" cxnId="{D35D475E-1175-4E4B-9387-4824DCC632C1}">
      <dgm:prSet/>
      <dgm:spPr/>
      <dgm:t>
        <a:bodyPr/>
        <a:lstStyle/>
        <a:p>
          <a:endParaRPr lang="en-ZA"/>
        </a:p>
      </dgm:t>
    </dgm:pt>
    <dgm:pt modelId="{9B8A2F5F-0C68-4A71-BB3C-544219AA8E4F}" type="sibTrans" cxnId="{D35D475E-1175-4E4B-9387-4824DCC632C1}">
      <dgm:prSet/>
      <dgm:spPr/>
      <dgm:t>
        <a:bodyPr/>
        <a:lstStyle/>
        <a:p>
          <a:endParaRPr lang="en-ZA"/>
        </a:p>
      </dgm:t>
    </dgm:pt>
    <dgm:pt modelId="{A7E0E369-AEC9-4A1A-A7A1-E26C39D2572A}">
      <dgm:prSet phldrT="[Text]"/>
      <dgm:spPr>
        <a:xfrm rot="5400000">
          <a:off x="4183616" y="-151654"/>
          <a:ext cx="1066314" cy="44393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24FFCDB-7E08-4ABC-B7FD-56889ABBFB7A}" type="parTrans" cxnId="{16C0714D-B1A9-4AF6-BD5C-DBBBE58DD06B}">
      <dgm:prSet/>
      <dgm:spPr/>
      <dgm:t>
        <a:bodyPr/>
        <a:lstStyle/>
        <a:p>
          <a:endParaRPr lang="en-ZA"/>
        </a:p>
      </dgm:t>
    </dgm:pt>
    <dgm:pt modelId="{A59E0289-3F91-4F3B-89AF-17EE4CB3265E}" type="sibTrans" cxnId="{16C0714D-B1A9-4AF6-BD5C-DBBBE58DD06B}">
      <dgm:prSet/>
      <dgm:spPr/>
      <dgm:t>
        <a:bodyPr/>
        <a:lstStyle/>
        <a:p>
          <a:endParaRPr lang="en-ZA"/>
        </a:p>
      </dgm:t>
    </dgm:pt>
    <dgm:pt modelId="{18B3C57F-1EB0-4179-AA87-E53B5168BC8E}">
      <dgm:prSet phldrT="[Text]"/>
      <dgm:spPr>
        <a:xfrm>
          <a:off x="0" y="2801095"/>
          <a:ext cx="2497115" cy="1332893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Monthly Income</a:t>
          </a:r>
          <a:endParaRPr lang="en-ZA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05BCBCA-FD10-4828-BC55-77990F5F264C}" type="parTrans" cxnId="{5D8CE270-B9E4-4EFD-9EFC-F62929080FB9}">
      <dgm:prSet/>
      <dgm:spPr/>
      <dgm:t>
        <a:bodyPr/>
        <a:lstStyle/>
        <a:p>
          <a:endParaRPr lang="en-ZA"/>
        </a:p>
      </dgm:t>
    </dgm:pt>
    <dgm:pt modelId="{E8F4CCCD-153A-474C-B491-449AEABC0F81}" type="sibTrans" cxnId="{5D8CE270-B9E4-4EFD-9EFC-F62929080FB9}">
      <dgm:prSet/>
      <dgm:spPr/>
      <dgm:t>
        <a:bodyPr/>
        <a:lstStyle/>
        <a:p>
          <a:endParaRPr lang="en-ZA"/>
        </a:p>
      </dgm:t>
    </dgm:pt>
    <dgm:pt modelId="{C3E83501-8871-4089-974A-419BAAF43C81}">
      <dgm:prSet phldrT="[Text]"/>
      <dgm:spPr>
        <a:xfrm rot="5400000">
          <a:off x="4183616" y="1247883"/>
          <a:ext cx="1066314" cy="44393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Maximum R15 000 up from R9 800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4DD038E-D55B-4187-83A8-72A421CF80C1}" type="parTrans" cxnId="{4903F534-5EC7-419B-91D6-5E0603E8C23B}">
      <dgm:prSet/>
      <dgm:spPr/>
      <dgm:t>
        <a:bodyPr/>
        <a:lstStyle/>
        <a:p>
          <a:endParaRPr lang="en-ZA"/>
        </a:p>
      </dgm:t>
    </dgm:pt>
    <dgm:pt modelId="{57A65E1D-BD7E-4800-8422-7E618F3A6A95}" type="sibTrans" cxnId="{4903F534-5EC7-419B-91D6-5E0603E8C23B}">
      <dgm:prSet/>
      <dgm:spPr/>
      <dgm:t>
        <a:bodyPr/>
        <a:lstStyle/>
        <a:p>
          <a:endParaRPr lang="en-ZA"/>
        </a:p>
      </dgm:t>
    </dgm:pt>
    <dgm:pt modelId="{A568B825-F768-4AF7-B60C-39F5B905C21C}">
      <dgm:prSet phldrT="[Text]"/>
      <dgm:spPr>
        <a:xfrm rot="5400000">
          <a:off x="4183616" y="1247883"/>
          <a:ext cx="1066314" cy="44393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Focus remains under R3 500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BDD2D73-A13C-4669-BD5D-91A578A2DF47}" type="parTrans" cxnId="{BFEED100-0DC6-422B-A074-90B4B25661C6}">
      <dgm:prSet/>
      <dgm:spPr/>
      <dgm:t>
        <a:bodyPr/>
        <a:lstStyle/>
        <a:p>
          <a:endParaRPr lang="en-ZA"/>
        </a:p>
      </dgm:t>
    </dgm:pt>
    <dgm:pt modelId="{2B7EA9CB-C59C-4887-AA85-3428E30AF1A8}" type="sibTrans" cxnId="{BFEED100-0DC6-422B-A074-90B4B25661C6}">
      <dgm:prSet/>
      <dgm:spPr/>
      <dgm:t>
        <a:bodyPr/>
        <a:lstStyle/>
        <a:p>
          <a:endParaRPr lang="en-ZA"/>
        </a:p>
      </dgm:t>
    </dgm:pt>
    <dgm:pt modelId="{351115BF-42A3-468E-9A07-60C8263BFD84}">
      <dgm:prSet phldrT="[Text]"/>
      <dgm:spPr>
        <a:xfrm>
          <a:off x="26946" y="0"/>
          <a:ext cx="2497115" cy="1332893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People</a:t>
          </a:r>
          <a:endParaRPr lang="en-ZA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EA55FC-047A-4052-90A7-6CDAE520CA9C}" type="sibTrans" cxnId="{6D2DA112-6383-4E7B-95FC-AE162DCEE398}">
      <dgm:prSet/>
      <dgm:spPr/>
      <dgm:t>
        <a:bodyPr/>
        <a:lstStyle/>
        <a:p>
          <a:endParaRPr lang="en-ZA"/>
        </a:p>
      </dgm:t>
    </dgm:pt>
    <dgm:pt modelId="{2D2CD0EB-3D5E-4A3D-9330-26CD711E9E1D}" type="parTrans" cxnId="{6D2DA112-6383-4E7B-95FC-AE162DCEE398}">
      <dgm:prSet/>
      <dgm:spPr/>
      <dgm:t>
        <a:bodyPr/>
        <a:lstStyle/>
        <a:p>
          <a:endParaRPr lang="en-ZA"/>
        </a:p>
      </dgm:t>
    </dgm:pt>
    <dgm:pt modelId="{F4EE0428-743A-44A4-8D7A-16B2D4CBCE8A}" type="pres">
      <dgm:prSet presAssocID="{B06F86B7-2603-47D5-BDB8-58EE9B669D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9732676-7247-4C91-B307-18DFF5910A83}" type="pres">
      <dgm:prSet presAssocID="{351115BF-42A3-468E-9A07-60C8263BFD84}" presName="linNode" presStyleCnt="0"/>
      <dgm:spPr/>
    </dgm:pt>
    <dgm:pt modelId="{152976DD-278E-4F20-8837-529B620FBBC7}" type="pres">
      <dgm:prSet presAssocID="{351115BF-42A3-468E-9A07-60C8263BFD84}" presName="parentText" presStyleLbl="node1" presStyleIdx="0" presStyleCnt="3" custLinFactNeighborX="607" custLinFactNeighborY="-565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4F23951C-B41F-4ECB-84B4-3B48DAC80B57}" type="pres">
      <dgm:prSet presAssocID="{351115BF-42A3-468E-9A07-60C8263BFD84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ZA"/>
        </a:p>
      </dgm:t>
    </dgm:pt>
    <dgm:pt modelId="{6AEE4F2E-D6F4-4CD5-80CA-3243ED6E7B76}" type="pres">
      <dgm:prSet presAssocID="{69EA55FC-047A-4052-90A7-6CDAE520CA9C}" presName="sp" presStyleCnt="0"/>
      <dgm:spPr/>
    </dgm:pt>
    <dgm:pt modelId="{33E806E9-3134-4BB4-AFFC-F21C7BD95A07}" type="pres">
      <dgm:prSet presAssocID="{7FBE1DE9-1040-45AC-AF7A-AAEEF437D603}" presName="linNode" presStyleCnt="0"/>
      <dgm:spPr/>
    </dgm:pt>
    <dgm:pt modelId="{8DDA0EB6-D56E-474F-A4BB-DE515BA46C60}" type="pres">
      <dgm:prSet presAssocID="{7FBE1DE9-1040-45AC-AF7A-AAEEF437D603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DA6D4EED-BCB0-4716-A6E7-5378B063886D}" type="pres">
      <dgm:prSet presAssocID="{7FBE1DE9-1040-45AC-AF7A-AAEEF437D603}" presName="descendantText" presStyleLbl="alignAccFollowNode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ZA"/>
        </a:p>
      </dgm:t>
    </dgm:pt>
    <dgm:pt modelId="{14AB79AB-A4B7-467E-B58F-54AB46F20597}" type="pres">
      <dgm:prSet presAssocID="{45C9B884-4CD0-4B71-8D79-CB1760ECD51F}" presName="sp" presStyleCnt="0"/>
      <dgm:spPr/>
    </dgm:pt>
    <dgm:pt modelId="{E30D5345-EB65-464D-8644-983364968FB1}" type="pres">
      <dgm:prSet presAssocID="{18B3C57F-1EB0-4179-AA87-E53B5168BC8E}" presName="linNode" presStyleCnt="0"/>
      <dgm:spPr/>
    </dgm:pt>
    <dgm:pt modelId="{2B874C4F-2EF4-41C9-90AA-3947019E0B1D}" type="pres">
      <dgm:prSet presAssocID="{18B3C57F-1EB0-4179-AA87-E53B5168BC8E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5F68AF98-05B8-4A28-8138-7F48FF4B8B98}" type="pres">
      <dgm:prSet presAssocID="{18B3C57F-1EB0-4179-AA87-E53B5168BC8E}" presName="descendantText" presStyleLbl="alignAccFollowNode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ZA"/>
        </a:p>
      </dgm:t>
    </dgm:pt>
  </dgm:ptLst>
  <dgm:cxnLst>
    <dgm:cxn modelId="{F1F00C86-7B3B-4708-9809-F8285A1DE764}" type="presOf" srcId="{A7E0E369-AEC9-4A1A-A7A1-E26C39D2572A}" destId="{DA6D4EED-BCB0-4716-A6E7-5378B063886D}" srcOrd="0" destOrd="1" presId="urn:microsoft.com/office/officeart/2005/8/layout/vList5"/>
    <dgm:cxn modelId="{6CAEBAF1-7EB0-475D-B4F2-ABE0745EA36E}" srcId="{351115BF-42A3-468E-9A07-60C8263BFD84}" destId="{DA4D0472-41D6-4EFA-BD7E-75B4384BD700}" srcOrd="0" destOrd="0" parTransId="{A3DAB5C8-015B-4130-9639-171C909A8B29}" sibTransId="{D0E24A09-10C5-4D1F-88D6-42A8A4342BE9}"/>
    <dgm:cxn modelId="{DEB0CBF0-DB88-46E7-BE6F-074770A31C91}" type="presOf" srcId="{7FBE1DE9-1040-45AC-AF7A-AAEEF437D603}" destId="{8DDA0EB6-D56E-474F-A4BB-DE515BA46C60}" srcOrd="0" destOrd="0" presId="urn:microsoft.com/office/officeart/2005/8/layout/vList5"/>
    <dgm:cxn modelId="{1FC45F32-0F1C-47BB-A3D6-33B201B6EE56}" type="presOf" srcId="{DA4D0472-41D6-4EFA-BD7E-75B4384BD700}" destId="{4F23951C-B41F-4ECB-84B4-3B48DAC80B57}" srcOrd="0" destOrd="0" presId="urn:microsoft.com/office/officeart/2005/8/layout/vList5"/>
    <dgm:cxn modelId="{D35D475E-1175-4E4B-9387-4824DCC632C1}" srcId="{7FBE1DE9-1040-45AC-AF7A-AAEEF437D603}" destId="{85C4E9B3-CC66-431C-9064-D1DED40624C3}" srcOrd="0" destOrd="0" parTransId="{B7683BA2-E19B-4867-AB01-3FB96CE3CDFD}" sibTransId="{9B8A2F5F-0C68-4A71-BB3C-544219AA8E4F}"/>
    <dgm:cxn modelId="{16C0714D-B1A9-4AF6-BD5C-DBBBE58DD06B}" srcId="{7FBE1DE9-1040-45AC-AF7A-AAEEF437D603}" destId="{A7E0E369-AEC9-4A1A-A7A1-E26C39D2572A}" srcOrd="1" destOrd="0" parTransId="{624FFCDB-7E08-4ABC-B7FD-56889ABBFB7A}" sibTransId="{A59E0289-3F91-4F3B-89AF-17EE4CB3265E}"/>
    <dgm:cxn modelId="{8F6476E1-04D8-424A-89DE-45C8B32A93BF}" type="presOf" srcId="{B06F86B7-2603-47D5-BDB8-58EE9B669D4C}" destId="{F4EE0428-743A-44A4-8D7A-16B2D4CBCE8A}" srcOrd="0" destOrd="0" presId="urn:microsoft.com/office/officeart/2005/8/layout/vList5"/>
    <dgm:cxn modelId="{9ADC7A90-D6CC-48D8-82D9-AE08B335546B}" type="presOf" srcId="{18B3C57F-1EB0-4179-AA87-E53B5168BC8E}" destId="{2B874C4F-2EF4-41C9-90AA-3947019E0B1D}" srcOrd="0" destOrd="0" presId="urn:microsoft.com/office/officeart/2005/8/layout/vList5"/>
    <dgm:cxn modelId="{4903F534-5EC7-419B-91D6-5E0603E8C23B}" srcId="{18B3C57F-1EB0-4179-AA87-E53B5168BC8E}" destId="{C3E83501-8871-4089-974A-419BAAF43C81}" srcOrd="0" destOrd="0" parTransId="{B4DD038E-D55B-4187-83A8-72A421CF80C1}" sibTransId="{57A65E1D-BD7E-4800-8422-7E618F3A6A95}"/>
    <dgm:cxn modelId="{AD719B9A-93EA-4A83-A57B-BE1FF7D79D7C}" srcId="{B06F86B7-2603-47D5-BDB8-58EE9B669D4C}" destId="{7FBE1DE9-1040-45AC-AF7A-AAEEF437D603}" srcOrd="1" destOrd="0" parTransId="{3DD2DC7C-4DAC-490C-9847-068CFED43CAC}" sibTransId="{45C9B884-4CD0-4B71-8D79-CB1760ECD51F}"/>
    <dgm:cxn modelId="{3F888FEA-2604-4FCF-9EFC-A433DB3997CE}" type="presOf" srcId="{A568B825-F768-4AF7-B60C-39F5B905C21C}" destId="{5F68AF98-05B8-4A28-8138-7F48FF4B8B98}" srcOrd="0" destOrd="1" presId="urn:microsoft.com/office/officeart/2005/8/layout/vList5"/>
    <dgm:cxn modelId="{017DE681-2B4E-438A-A7B5-3FCED80A98F9}" type="presOf" srcId="{85C4E9B3-CC66-431C-9064-D1DED40624C3}" destId="{DA6D4EED-BCB0-4716-A6E7-5378B063886D}" srcOrd="0" destOrd="0" presId="urn:microsoft.com/office/officeart/2005/8/layout/vList5"/>
    <dgm:cxn modelId="{5D8CE270-B9E4-4EFD-9EFC-F62929080FB9}" srcId="{B06F86B7-2603-47D5-BDB8-58EE9B669D4C}" destId="{18B3C57F-1EB0-4179-AA87-E53B5168BC8E}" srcOrd="2" destOrd="0" parTransId="{F05BCBCA-FD10-4828-BC55-77990F5F264C}" sibTransId="{E8F4CCCD-153A-474C-B491-449AEABC0F81}"/>
    <dgm:cxn modelId="{6D2DA112-6383-4E7B-95FC-AE162DCEE398}" srcId="{B06F86B7-2603-47D5-BDB8-58EE9B669D4C}" destId="{351115BF-42A3-468E-9A07-60C8263BFD84}" srcOrd="0" destOrd="0" parTransId="{2D2CD0EB-3D5E-4A3D-9330-26CD711E9E1D}" sibTransId="{69EA55FC-047A-4052-90A7-6CDAE520CA9C}"/>
    <dgm:cxn modelId="{BFEED100-0DC6-422B-A074-90B4B25661C6}" srcId="{18B3C57F-1EB0-4179-AA87-E53B5168BC8E}" destId="{A568B825-F768-4AF7-B60C-39F5B905C21C}" srcOrd="1" destOrd="0" parTransId="{6BDD2D73-A13C-4669-BD5D-91A578A2DF47}" sibTransId="{2B7EA9CB-C59C-4887-AA85-3428E30AF1A8}"/>
    <dgm:cxn modelId="{C79F4610-64DB-4D75-B758-8F7AB6D9E3D1}" type="presOf" srcId="{C3E83501-8871-4089-974A-419BAAF43C81}" destId="{5F68AF98-05B8-4A28-8138-7F48FF4B8B98}" srcOrd="0" destOrd="0" presId="urn:microsoft.com/office/officeart/2005/8/layout/vList5"/>
    <dgm:cxn modelId="{16198174-6562-440E-B9D1-4447459B284D}" type="presOf" srcId="{351115BF-42A3-468E-9A07-60C8263BFD84}" destId="{152976DD-278E-4F20-8837-529B620FBBC7}" srcOrd="0" destOrd="0" presId="urn:microsoft.com/office/officeart/2005/8/layout/vList5"/>
    <dgm:cxn modelId="{24559795-060D-420E-BCD2-F7F24E5C17B9}" type="presParOf" srcId="{F4EE0428-743A-44A4-8D7A-16B2D4CBCE8A}" destId="{A9732676-7247-4C91-B307-18DFF5910A83}" srcOrd="0" destOrd="0" presId="urn:microsoft.com/office/officeart/2005/8/layout/vList5"/>
    <dgm:cxn modelId="{F6960F84-E64C-489E-950F-58F043FC8E93}" type="presParOf" srcId="{A9732676-7247-4C91-B307-18DFF5910A83}" destId="{152976DD-278E-4F20-8837-529B620FBBC7}" srcOrd="0" destOrd="0" presId="urn:microsoft.com/office/officeart/2005/8/layout/vList5"/>
    <dgm:cxn modelId="{2FF173E5-C302-45CE-B014-4450438CB685}" type="presParOf" srcId="{A9732676-7247-4C91-B307-18DFF5910A83}" destId="{4F23951C-B41F-4ECB-84B4-3B48DAC80B57}" srcOrd="1" destOrd="0" presId="urn:microsoft.com/office/officeart/2005/8/layout/vList5"/>
    <dgm:cxn modelId="{3C9E3C9E-D02C-4A29-9910-7A0FC562BC23}" type="presParOf" srcId="{F4EE0428-743A-44A4-8D7A-16B2D4CBCE8A}" destId="{6AEE4F2E-D6F4-4CD5-80CA-3243ED6E7B76}" srcOrd="1" destOrd="0" presId="urn:microsoft.com/office/officeart/2005/8/layout/vList5"/>
    <dgm:cxn modelId="{85DDFA07-0879-474E-ADED-E43141991CAF}" type="presParOf" srcId="{F4EE0428-743A-44A4-8D7A-16B2D4CBCE8A}" destId="{33E806E9-3134-4BB4-AFFC-F21C7BD95A07}" srcOrd="2" destOrd="0" presId="urn:microsoft.com/office/officeart/2005/8/layout/vList5"/>
    <dgm:cxn modelId="{AE71558A-E4DA-45C3-8EF3-B0764133ACFD}" type="presParOf" srcId="{33E806E9-3134-4BB4-AFFC-F21C7BD95A07}" destId="{8DDA0EB6-D56E-474F-A4BB-DE515BA46C60}" srcOrd="0" destOrd="0" presId="urn:microsoft.com/office/officeart/2005/8/layout/vList5"/>
    <dgm:cxn modelId="{F84AAE88-74BE-453C-BC79-E33C30037C69}" type="presParOf" srcId="{33E806E9-3134-4BB4-AFFC-F21C7BD95A07}" destId="{DA6D4EED-BCB0-4716-A6E7-5378B063886D}" srcOrd="1" destOrd="0" presId="urn:microsoft.com/office/officeart/2005/8/layout/vList5"/>
    <dgm:cxn modelId="{7D241608-91A8-417C-B8AA-6AACE7E440CF}" type="presParOf" srcId="{F4EE0428-743A-44A4-8D7A-16B2D4CBCE8A}" destId="{14AB79AB-A4B7-467E-B58F-54AB46F20597}" srcOrd="3" destOrd="0" presId="urn:microsoft.com/office/officeart/2005/8/layout/vList5"/>
    <dgm:cxn modelId="{052E6B77-259B-4EC2-8E8D-33624D59C9D3}" type="presParOf" srcId="{F4EE0428-743A-44A4-8D7A-16B2D4CBCE8A}" destId="{E30D5345-EB65-464D-8644-983364968FB1}" srcOrd="4" destOrd="0" presId="urn:microsoft.com/office/officeart/2005/8/layout/vList5"/>
    <dgm:cxn modelId="{29A9A07F-0025-467F-B0A8-D424A69E8C7B}" type="presParOf" srcId="{E30D5345-EB65-464D-8644-983364968FB1}" destId="{2B874C4F-2EF4-41C9-90AA-3947019E0B1D}" srcOrd="0" destOrd="0" presId="urn:microsoft.com/office/officeart/2005/8/layout/vList5"/>
    <dgm:cxn modelId="{F36B5E98-E4DF-41AD-89FC-C1A55C39F92D}" type="presParOf" srcId="{E30D5345-EB65-464D-8644-983364968FB1}" destId="{5F68AF98-05B8-4A28-8138-7F48FF4B8B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F86B7-2603-47D5-BDB8-58EE9B669D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51115BF-42A3-468E-9A07-60C8263BFD84}">
      <dgm:prSet phldrT="[Text]"/>
      <dgm:spPr>
        <a:xfrm>
          <a:off x="26946" y="0"/>
          <a:ext cx="2497115" cy="1332893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Description</a:t>
          </a:r>
          <a:endParaRPr lang="en-ZA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2D2CD0EB-3D5E-4A3D-9330-26CD711E9E1D}" type="parTrans" cxnId="{6D2DA112-6383-4E7B-95FC-AE162DCEE398}">
      <dgm:prSet/>
      <dgm:spPr/>
      <dgm:t>
        <a:bodyPr/>
        <a:lstStyle/>
        <a:p>
          <a:endParaRPr lang="en-ZA"/>
        </a:p>
      </dgm:t>
    </dgm:pt>
    <dgm:pt modelId="{69EA55FC-047A-4052-90A7-6CDAE520CA9C}" type="sibTrans" cxnId="{6D2DA112-6383-4E7B-95FC-AE162DCEE398}">
      <dgm:prSet/>
      <dgm:spPr/>
      <dgm:t>
        <a:bodyPr/>
        <a:lstStyle/>
        <a:p>
          <a:endParaRPr lang="en-ZA"/>
        </a:p>
      </dgm:t>
    </dgm:pt>
    <dgm:pt modelId="{DA4D0472-41D6-4EFA-BD7E-75B4384BD700}">
      <dgm:prSet phldrT="[Text]" custT="1"/>
      <dgm:spPr>
        <a:xfrm rot="5400000">
          <a:off x="4183616" y="-1551192"/>
          <a:ext cx="1066314" cy="44393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 programme to enable qualifying beneficiaries to access housing subsidy funds  to build their own houses in rural areas (communal land) </a:t>
          </a:r>
          <a:endParaRPr lang="en-ZA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A3DAB5C8-015B-4130-9639-171C909A8B29}" type="parTrans" cxnId="{6CAEBAF1-7EB0-475D-B4F2-ABE0745EA36E}">
      <dgm:prSet/>
      <dgm:spPr/>
      <dgm:t>
        <a:bodyPr/>
        <a:lstStyle/>
        <a:p>
          <a:endParaRPr lang="en-ZA"/>
        </a:p>
      </dgm:t>
    </dgm:pt>
    <dgm:pt modelId="{D0E24A09-10C5-4D1F-88D6-42A8A4342BE9}" type="sibTrans" cxnId="{6CAEBAF1-7EB0-475D-B4F2-ABE0745EA36E}">
      <dgm:prSet/>
      <dgm:spPr/>
      <dgm:t>
        <a:bodyPr/>
        <a:lstStyle/>
        <a:p>
          <a:endParaRPr lang="en-ZA"/>
        </a:p>
      </dgm:t>
    </dgm:pt>
    <dgm:pt modelId="{7FBE1DE9-1040-45AC-AF7A-AAEEF437D603}">
      <dgm:prSet phldrT="[Text]" custT="1"/>
      <dgm:spPr>
        <a:xfrm>
          <a:off x="0" y="1401557"/>
          <a:ext cx="2497115" cy="1332893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sz="3200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Status</a:t>
          </a:r>
          <a:endParaRPr lang="en-ZA" sz="32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3DD2DC7C-4DAC-490C-9847-068CFED43CAC}" type="parTrans" cxnId="{AD719B9A-93EA-4A83-A57B-BE1FF7D79D7C}">
      <dgm:prSet/>
      <dgm:spPr/>
      <dgm:t>
        <a:bodyPr/>
        <a:lstStyle/>
        <a:p>
          <a:endParaRPr lang="en-ZA"/>
        </a:p>
      </dgm:t>
    </dgm:pt>
    <dgm:pt modelId="{45C9B884-4CD0-4B71-8D79-CB1760ECD51F}" type="sibTrans" cxnId="{AD719B9A-93EA-4A83-A57B-BE1FF7D79D7C}">
      <dgm:prSet/>
      <dgm:spPr/>
      <dgm:t>
        <a:bodyPr/>
        <a:lstStyle/>
        <a:p>
          <a:endParaRPr lang="en-ZA"/>
        </a:p>
      </dgm:t>
    </dgm:pt>
    <dgm:pt modelId="{85C4E9B3-CC66-431C-9064-D1DED40624C3}">
      <dgm:prSet phldrT="[Text]" custT="1"/>
      <dgm:spPr>
        <a:xfrm rot="5400000">
          <a:off x="4183616" y="-151654"/>
          <a:ext cx="1066314" cy="44393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Approved by MINMEC, but implementation on hold </a:t>
          </a:r>
          <a:endParaRPr lang="en-ZA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B7683BA2-E19B-4867-AB01-3FB96CE3CDFD}" type="parTrans" cxnId="{D35D475E-1175-4E4B-9387-4824DCC632C1}">
      <dgm:prSet/>
      <dgm:spPr/>
      <dgm:t>
        <a:bodyPr/>
        <a:lstStyle/>
        <a:p>
          <a:endParaRPr lang="en-ZA"/>
        </a:p>
      </dgm:t>
    </dgm:pt>
    <dgm:pt modelId="{9B8A2F5F-0C68-4A71-BB3C-544219AA8E4F}" type="sibTrans" cxnId="{D35D475E-1175-4E4B-9387-4824DCC632C1}">
      <dgm:prSet/>
      <dgm:spPr/>
      <dgm:t>
        <a:bodyPr/>
        <a:lstStyle/>
        <a:p>
          <a:endParaRPr lang="en-ZA"/>
        </a:p>
      </dgm:t>
    </dgm:pt>
    <dgm:pt modelId="{A7E0E369-AEC9-4A1A-A7A1-E26C39D2572A}">
      <dgm:prSet phldrT="[Text]"/>
      <dgm:spPr>
        <a:xfrm rot="5400000">
          <a:off x="4183616" y="-151654"/>
          <a:ext cx="1066314" cy="44393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24FFCDB-7E08-4ABC-B7FD-56889ABBFB7A}" type="parTrans" cxnId="{16C0714D-B1A9-4AF6-BD5C-DBBBE58DD06B}">
      <dgm:prSet/>
      <dgm:spPr/>
      <dgm:t>
        <a:bodyPr/>
        <a:lstStyle/>
        <a:p>
          <a:endParaRPr lang="en-ZA"/>
        </a:p>
      </dgm:t>
    </dgm:pt>
    <dgm:pt modelId="{A59E0289-3F91-4F3B-89AF-17EE4CB3265E}" type="sibTrans" cxnId="{16C0714D-B1A9-4AF6-BD5C-DBBBE58DD06B}">
      <dgm:prSet/>
      <dgm:spPr/>
      <dgm:t>
        <a:bodyPr/>
        <a:lstStyle/>
        <a:p>
          <a:endParaRPr lang="en-ZA"/>
        </a:p>
      </dgm:t>
    </dgm:pt>
    <dgm:pt modelId="{B284D49A-B5D3-4CA6-BB3B-6DF9EBAAE6D9}">
      <dgm:prSet phldrT="[Text]" custT="1"/>
      <dgm:spPr>
        <a:xfrm rot="5400000">
          <a:off x="4183616" y="-151654"/>
          <a:ext cx="1066314" cy="44393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Piloting cost of a voucher house to assist Minister in approving the quantum for the Programme</a:t>
          </a:r>
          <a:endParaRPr lang="en-ZA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1E8BF87-41BB-46A3-8A37-3307CE322DB7}" type="parTrans" cxnId="{64D6133B-E317-46B9-A3F9-F040167155A7}">
      <dgm:prSet/>
      <dgm:spPr/>
      <dgm:t>
        <a:bodyPr/>
        <a:lstStyle/>
        <a:p>
          <a:endParaRPr lang="en-ZA"/>
        </a:p>
      </dgm:t>
    </dgm:pt>
    <dgm:pt modelId="{7D447994-4CA0-47BD-BECE-3C6032093DC1}" type="sibTrans" cxnId="{64D6133B-E317-46B9-A3F9-F040167155A7}">
      <dgm:prSet/>
      <dgm:spPr/>
      <dgm:t>
        <a:bodyPr/>
        <a:lstStyle/>
        <a:p>
          <a:endParaRPr lang="en-ZA"/>
        </a:p>
      </dgm:t>
    </dgm:pt>
    <dgm:pt modelId="{E05BA52B-2B8B-4F36-BE4B-61E2C1260738}">
      <dgm:prSet phldrT="[Text]" custT="1"/>
      <dgm:spPr>
        <a:xfrm rot="5400000">
          <a:off x="4183616" y="-151654"/>
          <a:ext cx="1066314" cy="44393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0C4C7BDA-644F-4E78-9171-13A499B6FB99}" type="parTrans" cxnId="{0A5A5C47-2723-4D65-A3BF-656468AEC66D}">
      <dgm:prSet/>
      <dgm:spPr/>
      <dgm:t>
        <a:bodyPr/>
        <a:lstStyle/>
        <a:p>
          <a:endParaRPr lang="en-ZA"/>
        </a:p>
      </dgm:t>
    </dgm:pt>
    <dgm:pt modelId="{F95CE75A-3CDE-493B-A582-955B675CE1C5}" type="sibTrans" cxnId="{0A5A5C47-2723-4D65-A3BF-656468AEC66D}">
      <dgm:prSet/>
      <dgm:spPr/>
      <dgm:t>
        <a:bodyPr/>
        <a:lstStyle/>
        <a:p>
          <a:endParaRPr lang="en-ZA"/>
        </a:p>
      </dgm:t>
    </dgm:pt>
    <dgm:pt modelId="{2174351C-54E5-46FA-860E-88B7BBB48FD2}">
      <dgm:prSet phldrT="[Text]" custT="1"/>
      <dgm:spPr>
        <a:xfrm rot="5400000">
          <a:off x="4183616" y="-151654"/>
          <a:ext cx="1066314" cy="44393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CB78EB97-C0E0-427F-8758-6D97B1D995DA}" type="parTrans" cxnId="{B583D4F8-357B-414E-BF81-867CEA85FA4F}">
      <dgm:prSet/>
      <dgm:spPr/>
      <dgm:t>
        <a:bodyPr/>
        <a:lstStyle/>
        <a:p>
          <a:endParaRPr lang="en-ZA"/>
        </a:p>
      </dgm:t>
    </dgm:pt>
    <dgm:pt modelId="{70F1FB99-60F8-4B7C-B0EE-410C6424835C}" type="sibTrans" cxnId="{B583D4F8-357B-414E-BF81-867CEA85FA4F}">
      <dgm:prSet/>
      <dgm:spPr/>
      <dgm:t>
        <a:bodyPr/>
        <a:lstStyle/>
        <a:p>
          <a:endParaRPr lang="en-ZA"/>
        </a:p>
      </dgm:t>
    </dgm:pt>
    <dgm:pt modelId="{F4EE0428-743A-44A4-8D7A-16B2D4CBCE8A}" type="pres">
      <dgm:prSet presAssocID="{B06F86B7-2603-47D5-BDB8-58EE9B669D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9732676-7247-4C91-B307-18DFF5910A83}" type="pres">
      <dgm:prSet presAssocID="{351115BF-42A3-468E-9A07-60C8263BFD84}" presName="linNode" presStyleCnt="0"/>
      <dgm:spPr/>
    </dgm:pt>
    <dgm:pt modelId="{152976DD-278E-4F20-8837-529B620FBBC7}" type="pres">
      <dgm:prSet presAssocID="{351115BF-42A3-468E-9A07-60C8263BFD84}" presName="parentText" presStyleLbl="node1" presStyleIdx="0" presStyleCnt="2" custLinFactNeighborX="533" custLinFactNeighborY="-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4F23951C-B41F-4ECB-84B4-3B48DAC80B57}" type="pres">
      <dgm:prSet presAssocID="{351115BF-42A3-468E-9A07-60C8263BFD84}" presName="descendantText" presStyleLbl="alignAccFollowNode1" presStyleIdx="0" presStyleCnt="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ZA"/>
        </a:p>
      </dgm:t>
    </dgm:pt>
    <dgm:pt modelId="{6AEE4F2E-D6F4-4CD5-80CA-3243ED6E7B76}" type="pres">
      <dgm:prSet presAssocID="{69EA55FC-047A-4052-90A7-6CDAE520CA9C}" presName="sp" presStyleCnt="0"/>
      <dgm:spPr/>
    </dgm:pt>
    <dgm:pt modelId="{33E806E9-3134-4BB4-AFFC-F21C7BD95A07}" type="pres">
      <dgm:prSet presAssocID="{7FBE1DE9-1040-45AC-AF7A-AAEEF437D603}" presName="linNode" presStyleCnt="0"/>
      <dgm:spPr/>
    </dgm:pt>
    <dgm:pt modelId="{8DDA0EB6-D56E-474F-A4BB-DE515BA46C60}" type="pres">
      <dgm:prSet presAssocID="{7FBE1DE9-1040-45AC-AF7A-AAEEF437D603}" presName="parentText" presStyleLbl="node1" presStyleIdx="1" presStyleCnt="2" custLinFactNeighborX="-1089" custLinFactNeighborY="-149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DA6D4EED-BCB0-4716-A6E7-5378B063886D}" type="pres">
      <dgm:prSet presAssocID="{7FBE1DE9-1040-45AC-AF7A-AAEEF437D603}" presName="descendantText" presStyleLbl="alignAccFollowNode1" presStyleIdx="1" presStyleCnt="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ZA"/>
        </a:p>
      </dgm:t>
    </dgm:pt>
  </dgm:ptLst>
  <dgm:cxnLst>
    <dgm:cxn modelId="{317FA830-713F-4EC2-BB9D-20B41FCF2B57}" type="presOf" srcId="{2174351C-54E5-46FA-860E-88B7BBB48FD2}" destId="{DA6D4EED-BCB0-4716-A6E7-5378B063886D}" srcOrd="0" destOrd="0" presId="urn:microsoft.com/office/officeart/2005/8/layout/vList5"/>
    <dgm:cxn modelId="{6CAEBAF1-7EB0-475D-B4F2-ABE0745EA36E}" srcId="{351115BF-42A3-468E-9A07-60C8263BFD84}" destId="{DA4D0472-41D6-4EFA-BD7E-75B4384BD700}" srcOrd="0" destOrd="0" parTransId="{A3DAB5C8-015B-4130-9639-171C909A8B29}" sibTransId="{D0E24A09-10C5-4D1F-88D6-42A8A4342BE9}"/>
    <dgm:cxn modelId="{8D4D2450-0B89-4FF9-BC47-A619F227E00D}" type="presOf" srcId="{B284D49A-B5D3-4CA6-BB3B-6DF9EBAAE6D9}" destId="{DA6D4EED-BCB0-4716-A6E7-5378B063886D}" srcOrd="0" destOrd="3" presId="urn:microsoft.com/office/officeart/2005/8/layout/vList5"/>
    <dgm:cxn modelId="{D35D475E-1175-4E4B-9387-4824DCC632C1}" srcId="{7FBE1DE9-1040-45AC-AF7A-AAEEF437D603}" destId="{85C4E9B3-CC66-431C-9064-D1DED40624C3}" srcOrd="1" destOrd="0" parTransId="{B7683BA2-E19B-4867-AB01-3FB96CE3CDFD}" sibTransId="{9B8A2F5F-0C68-4A71-BB3C-544219AA8E4F}"/>
    <dgm:cxn modelId="{16C0714D-B1A9-4AF6-BD5C-DBBBE58DD06B}" srcId="{7FBE1DE9-1040-45AC-AF7A-AAEEF437D603}" destId="{A7E0E369-AEC9-4A1A-A7A1-E26C39D2572A}" srcOrd="4" destOrd="0" parTransId="{624FFCDB-7E08-4ABC-B7FD-56889ABBFB7A}" sibTransId="{A59E0289-3F91-4F3B-89AF-17EE4CB3265E}"/>
    <dgm:cxn modelId="{A99C4264-F1CB-49C8-A7DD-EEB8BDA7048D}" type="presOf" srcId="{7FBE1DE9-1040-45AC-AF7A-AAEEF437D603}" destId="{8DDA0EB6-D56E-474F-A4BB-DE515BA46C60}" srcOrd="0" destOrd="0" presId="urn:microsoft.com/office/officeart/2005/8/layout/vList5"/>
    <dgm:cxn modelId="{3B14AB92-0B37-4E2B-AA7C-690EF449BC1F}" type="presOf" srcId="{351115BF-42A3-468E-9A07-60C8263BFD84}" destId="{152976DD-278E-4F20-8837-529B620FBBC7}" srcOrd="0" destOrd="0" presId="urn:microsoft.com/office/officeart/2005/8/layout/vList5"/>
    <dgm:cxn modelId="{B583D4F8-357B-414E-BF81-867CEA85FA4F}" srcId="{7FBE1DE9-1040-45AC-AF7A-AAEEF437D603}" destId="{2174351C-54E5-46FA-860E-88B7BBB48FD2}" srcOrd="0" destOrd="0" parTransId="{CB78EB97-C0E0-427F-8758-6D97B1D995DA}" sibTransId="{70F1FB99-60F8-4B7C-B0EE-410C6424835C}"/>
    <dgm:cxn modelId="{6C5DA5C4-296F-4D02-BCD7-52741B9CBE56}" type="presOf" srcId="{85C4E9B3-CC66-431C-9064-D1DED40624C3}" destId="{DA6D4EED-BCB0-4716-A6E7-5378B063886D}" srcOrd="0" destOrd="1" presId="urn:microsoft.com/office/officeart/2005/8/layout/vList5"/>
    <dgm:cxn modelId="{AD719B9A-93EA-4A83-A57B-BE1FF7D79D7C}" srcId="{B06F86B7-2603-47D5-BDB8-58EE9B669D4C}" destId="{7FBE1DE9-1040-45AC-AF7A-AAEEF437D603}" srcOrd="1" destOrd="0" parTransId="{3DD2DC7C-4DAC-490C-9847-068CFED43CAC}" sibTransId="{45C9B884-4CD0-4B71-8D79-CB1760ECD51F}"/>
    <dgm:cxn modelId="{5024FE5A-83C2-4151-A858-1AF3EECA8E59}" type="presOf" srcId="{E05BA52B-2B8B-4F36-BE4B-61E2C1260738}" destId="{DA6D4EED-BCB0-4716-A6E7-5378B063886D}" srcOrd="0" destOrd="2" presId="urn:microsoft.com/office/officeart/2005/8/layout/vList5"/>
    <dgm:cxn modelId="{64D6133B-E317-46B9-A3F9-F040167155A7}" srcId="{7FBE1DE9-1040-45AC-AF7A-AAEEF437D603}" destId="{B284D49A-B5D3-4CA6-BB3B-6DF9EBAAE6D9}" srcOrd="3" destOrd="0" parTransId="{81E8BF87-41BB-46A3-8A37-3307CE322DB7}" sibTransId="{7D447994-4CA0-47BD-BECE-3C6032093DC1}"/>
    <dgm:cxn modelId="{6D2DA112-6383-4E7B-95FC-AE162DCEE398}" srcId="{B06F86B7-2603-47D5-BDB8-58EE9B669D4C}" destId="{351115BF-42A3-468E-9A07-60C8263BFD84}" srcOrd="0" destOrd="0" parTransId="{2D2CD0EB-3D5E-4A3D-9330-26CD711E9E1D}" sibTransId="{69EA55FC-047A-4052-90A7-6CDAE520CA9C}"/>
    <dgm:cxn modelId="{0A0124B8-B0C5-41F5-A79E-ED44B3413565}" type="presOf" srcId="{DA4D0472-41D6-4EFA-BD7E-75B4384BD700}" destId="{4F23951C-B41F-4ECB-84B4-3B48DAC80B57}" srcOrd="0" destOrd="0" presId="urn:microsoft.com/office/officeart/2005/8/layout/vList5"/>
    <dgm:cxn modelId="{0A5A5C47-2723-4D65-A3BF-656468AEC66D}" srcId="{7FBE1DE9-1040-45AC-AF7A-AAEEF437D603}" destId="{E05BA52B-2B8B-4F36-BE4B-61E2C1260738}" srcOrd="2" destOrd="0" parTransId="{0C4C7BDA-644F-4E78-9171-13A499B6FB99}" sibTransId="{F95CE75A-3CDE-493B-A582-955B675CE1C5}"/>
    <dgm:cxn modelId="{097BAD32-463D-4E81-A0CF-049BB137C703}" type="presOf" srcId="{B06F86B7-2603-47D5-BDB8-58EE9B669D4C}" destId="{F4EE0428-743A-44A4-8D7A-16B2D4CBCE8A}" srcOrd="0" destOrd="0" presId="urn:microsoft.com/office/officeart/2005/8/layout/vList5"/>
    <dgm:cxn modelId="{BAD7BF95-1424-4D95-9506-642093136368}" type="presOf" srcId="{A7E0E369-AEC9-4A1A-A7A1-E26C39D2572A}" destId="{DA6D4EED-BCB0-4716-A6E7-5378B063886D}" srcOrd="0" destOrd="4" presId="urn:microsoft.com/office/officeart/2005/8/layout/vList5"/>
    <dgm:cxn modelId="{DFC7F9F9-9056-4F8A-BF41-18D8FF2272FE}" type="presParOf" srcId="{F4EE0428-743A-44A4-8D7A-16B2D4CBCE8A}" destId="{A9732676-7247-4C91-B307-18DFF5910A83}" srcOrd="0" destOrd="0" presId="urn:microsoft.com/office/officeart/2005/8/layout/vList5"/>
    <dgm:cxn modelId="{CF65EEF1-5014-4988-9FD9-0C34FE49127A}" type="presParOf" srcId="{A9732676-7247-4C91-B307-18DFF5910A83}" destId="{152976DD-278E-4F20-8837-529B620FBBC7}" srcOrd="0" destOrd="0" presId="urn:microsoft.com/office/officeart/2005/8/layout/vList5"/>
    <dgm:cxn modelId="{7DBD6CD8-486F-4A6B-9CE8-1C8FD11F64D7}" type="presParOf" srcId="{A9732676-7247-4C91-B307-18DFF5910A83}" destId="{4F23951C-B41F-4ECB-84B4-3B48DAC80B57}" srcOrd="1" destOrd="0" presId="urn:microsoft.com/office/officeart/2005/8/layout/vList5"/>
    <dgm:cxn modelId="{B70BDAAC-9232-43E1-A1EF-1489C7E7CFD4}" type="presParOf" srcId="{F4EE0428-743A-44A4-8D7A-16B2D4CBCE8A}" destId="{6AEE4F2E-D6F4-4CD5-80CA-3243ED6E7B76}" srcOrd="1" destOrd="0" presId="urn:microsoft.com/office/officeart/2005/8/layout/vList5"/>
    <dgm:cxn modelId="{59702FF1-C8B8-4F48-8E97-0FC52B7C7F7C}" type="presParOf" srcId="{F4EE0428-743A-44A4-8D7A-16B2D4CBCE8A}" destId="{33E806E9-3134-4BB4-AFFC-F21C7BD95A07}" srcOrd="2" destOrd="0" presId="urn:microsoft.com/office/officeart/2005/8/layout/vList5"/>
    <dgm:cxn modelId="{128AFA4D-C566-47B4-A413-BE7CD048BAF4}" type="presParOf" srcId="{33E806E9-3134-4BB4-AFFC-F21C7BD95A07}" destId="{8DDA0EB6-D56E-474F-A4BB-DE515BA46C60}" srcOrd="0" destOrd="0" presId="urn:microsoft.com/office/officeart/2005/8/layout/vList5"/>
    <dgm:cxn modelId="{1296CEAA-2F87-408F-B212-929347C18CF2}" type="presParOf" srcId="{33E806E9-3134-4BB4-AFFC-F21C7BD95A07}" destId="{DA6D4EED-BCB0-4716-A6E7-5378B06388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F86B7-2603-47D5-BDB8-58EE9B669D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51115BF-42A3-468E-9A07-60C8263BFD84}">
      <dgm:prSet phldrT="[Text]"/>
      <dgm:spPr>
        <a:xfrm>
          <a:off x="26946" y="0"/>
          <a:ext cx="2497115" cy="1332893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Intermediaries</a:t>
          </a:r>
          <a:endParaRPr lang="en-ZA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2D2CD0EB-3D5E-4A3D-9330-26CD711E9E1D}" type="parTrans" cxnId="{6D2DA112-6383-4E7B-95FC-AE162DCEE398}">
      <dgm:prSet/>
      <dgm:spPr/>
      <dgm:t>
        <a:bodyPr/>
        <a:lstStyle/>
        <a:p>
          <a:endParaRPr lang="en-ZA"/>
        </a:p>
      </dgm:t>
    </dgm:pt>
    <dgm:pt modelId="{69EA55FC-047A-4052-90A7-6CDAE520CA9C}" type="sibTrans" cxnId="{6D2DA112-6383-4E7B-95FC-AE162DCEE398}">
      <dgm:prSet/>
      <dgm:spPr/>
      <dgm:t>
        <a:bodyPr/>
        <a:lstStyle/>
        <a:p>
          <a:endParaRPr lang="en-ZA"/>
        </a:p>
      </dgm:t>
    </dgm:pt>
    <dgm:pt modelId="{DA4D0472-41D6-4EFA-BD7E-75B4384BD700}">
      <dgm:prSet phldrT="[Text]"/>
      <dgm:spPr>
        <a:xfrm rot="5400000">
          <a:off x="4183616" y="-1551192"/>
          <a:ext cx="1066314" cy="4439316"/>
        </a:xfrm>
        <a:solidFill>
          <a:schemeClr val="tx2">
            <a:lumMod val="20000"/>
            <a:lumOff val="80000"/>
            <a:alpha val="89804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Carry credit risk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A3DAB5C8-015B-4130-9639-171C909A8B29}" type="parTrans" cxnId="{6CAEBAF1-7EB0-475D-B4F2-ABE0745EA36E}">
      <dgm:prSet/>
      <dgm:spPr/>
      <dgm:t>
        <a:bodyPr/>
        <a:lstStyle/>
        <a:p>
          <a:endParaRPr lang="en-ZA"/>
        </a:p>
      </dgm:t>
    </dgm:pt>
    <dgm:pt modelId="{D0E24A09-10C5-4D1F-88D6-42A8A4342BE9}" type="sibTrans" cxnId="{6CAEBAF1-7EB0-475D-B4F2-ABE0745EA36E}">
      <dgm:prSet/>
      <dgm:spPr/>
      <dgm:t>
        <a:bodyPr/>
        <a:lstStyle/>
        <a:p>
          <a:endParaRPr lang="en-ZA"/>
        </a:p>
      </dgm:t>
    </dgm:pt>
    <dgm:pt modelId="{7FBE1DE9-1040-45AC-AF7A-AAEEF437D603}">
      <dgm:prSet phldrT="[Text]" custT="1"/>
      <dgm:spPr>
        <a:xfrm>
          <a:off x="0" y="1401557"/>
          <a:ext cx="2497115" cy="1332893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sz="3200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Loan requirements</a:t>
          </a:r>
          <a:endParaRPr lang="en-ZA" sz="32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3DD2DC7C-4DAC-490C-9847-068CFED43CAC}" type="parTrans" cxnId="{AD719B9A-93EA-4A83-A57B-BE1FF7D79D7C}">
      <dgm:prSet/>
      <dgm:spPr/>
      <dgm:t>
        <a:bodyPr/>
        <a:lstStyle/>
        <a:p>
          <a:endParaRPr lang="en-ZA"/>
        </a:p>
      </dgm:t>
    </dgm:pt>
    <dgm:pt modelId="{45C9B884-4CD0-4B71-8D79-CB1760ECD51F}" type="sibTrans" cxnId="{AD719B9A-93EA-4A83-A57B-BE1FF7D79D7C}">
      <dgm:prSet/>
      <dgm:spPr/>
      <dgm:t>
        <a:bodyPr/>
        <a:lstStyle/>
        <a:p>
          <a:endParaRPr lang="en-ZA"/>
        </a:p>
      </dgm:t>
    </dgm:pt>
    <dgm:pt modelId="{85C4E9B3-CC66-431C-9064-D1DED40624C3}">
      <dgm:prSet phldrT="[Text]"/>
      <dgm:spPr>
        <a:xfrm rot="5400000">
          <a:off x="4183616" y="-151654"/>
          <a:ext cx="1066314" cy="4439316"/>
        </a:xfr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</a:t>
          </a:r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Unsecured, so can never lose homes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B7683BA2-E19B-4867-AB01-3FB96CE3CDFD}" type="parTrans" cxnId="{D35D475E-1175-4E4B-9387-4824DCC632C1}">
      <dgm:prSet/>
      <dgm:spPr/>
      <dgm:t>
        <a:bodyPr/>
        <a:lstStyle/>
        <a:p>
          <a:endParaRPr lang="en-ZA"/>
        </a:p>
      </dgm:t>
    </dgm:pt>
    <dgm:pt modelId="{9B8A2F5F-0C68-4A71-BB3C-544219AA8E4F}" type="sibTrans" cxnId="{D35D475E-1175-4E4B-9387-4824DCC632C1}">
      <dgm:prSet/>
      <dgm:spPr/>
      <dgm:t>
        <a:bodyPr/>
        <a:lstStyle/>
        <a:p>
          <a:endParaRPr lang="en-ZA"/>
        </a:p>
      </dgm:t>
    </dgm:pt>
    <dgm:pt modelId="{18B3C57F-1EB0-4179-AA87-E53B5168BC8E}">
      <dgm:prSet phldrT="[Text]" custT="1"/>
      <dgm:spPr>
        <a:xfrm>
          <a:off x="0" y="2801095"/>
          <a:ext cx="2497115" cy="1332893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sz="3200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Cost of borrowing</a:t>
          </a:r>
          <a:endParaRPr lang="en-ZA" sz="32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F05BCBCA-FD10-4828-BC55-77990F5F264C}" type="parTrans" cxnId="{5D8CE270-B9E4-4EFD-9EFC-F62929080FB9}">
      <dgm:prSet/>
      <dgm:spPr/>
      <dgm:t>
        <a:bodyPr/>
        <a:lstStyle/>
        <a:p>
          <a:endParaRPr lang="en-ZA"/>
        </a:p>
      </dgm:t>
    </dgm:pt>
    <dgm:pt modelId="{E8F4CCCD-153A-474C-B491-449AEABC0F81}" type="sibTrans" cxnId="{5D8CE270-B9E4-4EFD-9EFC-F62929080FB9}">
      <dgm:prSet/>
      <dgm:spPr/>
      <dgm:t>
        <a:bodyPr/>
        <a:lstStyle/>
        <a:p>
          <a:endParaRPr lang="en-ZA"/>
        </a:p>
      </dgm:t>
    </dgm:pt>
    <dgm:pt modelId="{C3E83501-8871-4089-974A-419BAAF43C81}">
      <dgm:prSet phldrT="[Text]"/>
      <dgm:spPr>
        <a:xfrm rot="5400000">
          <a:off x="4183616" y="1247883"/>
          <a:ext cx="1066314" cy="4439316"/>
        </a:xfr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</a:t>
          </a:r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 accordance with the National Credit Act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B4DD038E-D55B-4187-83A8-72A421CF80C1}" type="parTrans" cxnId="{4903F534-5EC7-419B-91D6-5E0603E8C23B}">
      <dgm:prSet/>
      <dgm:spPr/>
      <dgm:t>
        <a:bodyPr/>
        <a:lstStyle/>
        <a:p>
          <a:endParaRPr lang="en-ZA"/>
        </a:p>
      </dgm:t>
    </dgm:pt>
    <dgm:pt modelId="{57A65E1D-BD7E-4800-8422-7E618F3A6A95}" type="sibTrans" cxnId="{4903F534-5EC7-419B-91D6-5E0603E8C23B}">
      <dgm:prSet/>
      <dgm:spPr/>
      <dgm:t>
        <a:bodyPr/>
        <a:lstStyle/>
        <a:p>
          <a:endParaRPr lang="en-ZA"/>
        </a:p>
      </dgm:t>
    </dgm:pt>
    <dgm:pt modelId="{1768BD6F-2E72-449D-ADC1-3F2406410D8A}">
      <dgm:prSet phldrT="[Text]"/>
      <dgm:spPr>
        <a:xfrm rot="5400000">
          <a:off x="4183616" y="-1551192"/>
          <a:ext cx="1066314" cy="4439316"/>
        </a:xfrm>
        <a:solidFill>
          <a:schemeClr val="tx2">
            <a:lumMod val="20000"/>
            <a:lumOff val="80000"/>
            <a:alpha val="89804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Market &amp; lend to clients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711B38B0-C736-4D59-A8BD-2825EF180599}" type="parTrans" cxnId="{D1CC0924-DE8D-45D1-AFF3-38817E178864}">
      <dgm:prSet/>
      <dgm:spPr/>
      <dgm:t>
        <a:bodyPr/>
        <a:lstStyle/>
        <a:p>
          <a:endParaRPr lang="en-ZA"/>
        </a:p>
      </dgm:t>
    </dgm:pt>
    <dgm:pt modelId="{F1E384F2-73EC-4496-8F2C-652DFC33588D}" type="sibTrans" cxnId="{D1CC0924-DE8D-45D1-AFF3-38817E178864}">
      <dgm:prSet/>
      <dgm:spPr/>
      <dgm:t>
        <a:bodyPr/>
        <a:lstStyle/>
        <a:p>
          <a:endParaRPr lang="en-ZA"/>
        </a:p>
      </dgm:t>
    </dgm:pt>
    <dgm:pt modelId="{2225B18F-87AF-4D63-B26E-E54540391780}">
      <dgm:prSet phldrT="[Text]"/>
      <dgm:spPr>
        <a:xfrm rot="5400000">
          <a:off x="4183616" y="-1551192"/>
          <a:ext cx="1066314" cy="4439316"/>
        </a:xfrm>
        <a:solidFill>
          <a:schemeClr val="tx2">
            <a:lumMod val="20000"/>
            <a:lumOff val="80000"/>
            <a:alpha val="89804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Commercial or non-profit (CBOs)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DE4AD0B-5232-41E2-B3F4-D15EAD34A827}" type="parTrans" cxnId="{C08C00B3-CC4A-4ACA-9798-0EC6A4E7C7D8}">
      <dgm:prSet/>
      <dgm:spPr/>
      <dgm:t>
        <a:bodyPr/>
        <a:lstStyle/>
        <a:p>
          <a:endParaRPr lang="en-ZA"/>
        </a:p>
      </dgm:t>
    </dgm:pt>
    <dgm:pt modelId="{B54108C4-9DDC-42BF-AF7E-F932580A6E04}" type="sibTrans" cxnId="{C08C00B3-CC4A-4ACA-9798-0EC6A4E7C7D8}">
      <dgm:prSet/>
      <dgm:spPr/>
      <dgm:t>
        <a:bodyPr/>
        <a:lstStyle/>
        <a:p>
          <a:endParaRPr lang="en-ZA"/>
        </a:p>
      </dgm:t>
    </dgm:pt>
    <dgm:pt modelId="{006378BF-5440-4487-95E7-8447FD8ADB2F}">
      <dgm:prSet phldrT="[Text]"/>
      <dgm:spPr>
        <a:xfrm>
          <a:off x="26946" y="0"/>
          <a:ext cx="2497115" cy="1332893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Wholesale Lending</a:t>
          </a:r>
          <a:endParaRPr lang="en-ZA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663E37C5-EE84-4A3A-9BBA-D2491B98BBBF}" type="parTrans" cxnId="{9C51044D-9DBE-4A6A-904F-1038310C43E9}">
      <dgm:prSet/>
      <dgm:spPr/>
      <dgm:t>
        <a:bodyPr/>
        <a:lstStyle/>
        <a:p>
          <a:endParaRPr lang="en-ZA"/>
        </a:p>
      </dgm:t>
    </dgm:pt>
    <dgm:pt modelId="{E7C37EBD-1173-4CEE-A0AD-5CED43019169}" type="sibTrans" cxnId="{9C51044D-9DBE-4A6A-904F-1038310C43E9}">
      <dgm:prSet/>
      <dgm:spPr/>
      <dgm:t>
        <a:bodyPr/>
        <a:lstStyle/>
        <a:p>
          <a:endParaRPr lang="en-ZA"/>
        </a:p>
      </dgm:t>
    </dgm:pt>
    <dgm:pt modelId="{CAF345F0-F3A4-4EDE-B90D-22515A659FF4}">
      <dgm:prSet phldrT="[Text]"/>
      <dgm:spPr>
        <a:xfrm rot="5400000">
          <a:off x="4183616" y="-151654"/>
          <a:ext cx="1066314" cy="4439316"/>
        </a:xfr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Ideally disbursed through building merchants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A5721A2-21CB-4E96-BE5C-B245D29FD07A}" type="parTrans" cxnId="{ED1D5E11-8306-40E7-940F-C56FF839260B}">
      <dgm:prSet/>
      <dgm:spPr/>
      <dgm:t>
        <a:bodyPr/>
        <a:lstStyle/>
        <a:p>
          <a:endParaRPr lang="en-ZA"/>
        </a:p>
      </dgm:t>
    </dgm:pt>
    <dgm:pt modelId="{5A40FFEF-4223-4A2D-8DCA-2D97BB3780D7}" type="sibTrans" cxnId="{ED1D5E11-8306-40E7-940F-C56FF839260B}">
      <dgm:prSet/>
      <dgm:spPr/>
      <dgm:t>
        <a:bodyPr/>
        <a:lstStyle/>
        <a:p>
          <a:endParaRPr lang="en-ZA"/>
        </a:p>
      </dgm:t>
    </dgm:pt>
    <dgm:pt modelId="{B8F6B01E-C768-4836-9349-A906770A457D}">
      <dgm:prSet phldrT="[Text]"/>
      <dgm:spPr>
        <a:xfrm rot="5400000">
          <a:off x="4183616" y="-151654"/>
          <a:ext cx="1066314" cy="4439316"/>
        </a:xfr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Must be used for housing in rural areas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94F28A1D-02E5-4A5A-830E-7D839EA20FF2}" type="parTrans" cxnId="{CA3D3A7E-86C2-4F81-9E0B-A02A412967D7}">
      <dgm:prSet/>
      <dgm:spPr/>
      <dgm:t>
        <a:bodyPr/>
        <a:lstStyle/>
        <a:p>
          <a:endParaRPr lang="en-ZA"/>
        </a:p>
      </dgm:t>
    </dgm:pt>
    <dgm:pt modelId="{22BD0E2F-E62B-4E28-87E4-2E7C0AFD268E}" type="sibTrans" cxnId="{CA3D3A7E-86C2-4F81-9E0B-A02A412967D7}">
      <dgm:prSet/>
      <dgm:spPr/>
      <dgm:t>
        <a:bodyPr/>
        <a:lstStyle/>
        <a:p>
          <a:endParaRPr lang="en-ZA"/>
        </a:p>
      </dgm:t>
    </dgm:pt>
    <dgm:pt modelId="{3764D5E7-6747-4803-A7F0-207233CC0C1D}">
      <dgm:prSet phldrT="[Text]"/>
      <dgm:spPr>
        <a:xfrm rot="5400000">
          <a:off x="4183616" y="1247883"/>
          <a:ext cx="1066314" cy="4439316"/>
        </a:xfr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 Details later on NCA Pricing and RHLF Pricing Policy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CF0A292D-05D6-47A4-A630-9368E4380CE4}" type="parTrans" cxnId="{A18CAADD-4415-4BE0-A50F-AEE02922615F}">
      <dgm:prSet/>
      <dgm:spPr/>
      <dgm:t>
        <a:bodyPr/>
        <a:lstStyle/>
        <a:p>
          <a:endParaRPr lang="en-ZA"/>
        </a:p>
      </dgm:t>
    </dgm:pt>
    <dgm:pt modelId="{47353594-6EAE-4541-9D56-455283948323}" type="sibTrans" cxnId="{A18CAADD-4415-4BE0-A50F-AEE02922615F}">
      <dgm:prSet/>
      <dgm:spPr/>
      <dgm:t>
        <a:bodyPr/>
        <a:lstStyle/>
        <a:p>
          <a:endParaRPr lang="en-ZA"/>
        </a:p>
      </dgm:t>
    </dgm:pt>
    <dgm:pt modelId="{8FD3FCA2-51B7-46D6-BE36-7AB185FBE871}">
      <dgm:prSet phldrT="[Text]" custT="1"/>
      <dgm:spPr>
        <a:xfrm>
          <a:off x="26946" y="0"/>
          <a:ext cx="2497115" cy="1332893"/>
        </a:xfrm>
        <a:solidFill>
          <a:schemeClr val="tx2">
            <a:lumMod val="20000"/>
            <a:lumOff val="80000"/>
            <a:alpha val="89804"/>
          </a:schemeClr>
        </a:solidFill>
      </dgm:spPr>
      <dgm:t>
        <a:bodyPr/>
        <a:lstStyle/>
        <a:p>
          <a:r>
            <a:rPr lang="en-ZA" sz="1400" dirty="0" smtClean="0">
              <a:latin typeface="Calibri" panose="020F0502020204030204" pitchFamily="34" charset="0"/>
            </a:rPr>
            <a:t>   </a:t>
          </a:r>
          <a:r>
            <a:rPr lang="en-ZA" sz="1600" dirty="0" smtClean="0">
              <a:latin typeface="+mn-lt"/>
            </a:rPr>
            <a:t>Facilities approved for intermediaries</a:t>
          </a:r>
          <a:endParaRPr lang="en-ZA" sz="1600" dirty="0">
            <a:latin typeface="+mn-lt"/>
          </a:endParaRPr>
        </a:p>
      </dgm:t>
    </dgm:pt>
    <dgm:pt modelId="{B0FAD86C-5B6F-4FF9-8C78-3AD147B301F1}" type="parTrans" cxnId="{5BE76626-F817-4F76-9B4E-7A32972431BB}">
      <dgm:prSet/>
      <dgm:spPr/>
      <dgm:t>
        <a:bodyPr/>
        <a:lstStyle/>
        <a:p>
          <a:endParaRPr lang="en-ZA"/>
        </a:p>
      </dgm:t>
    </dgm:pt>
    <dgm:pt modelId="{2A263836-EE42-4CD1-9384-7E66A5697E20}" type="sibTrans" cxnId="{5BE76626-F817-4F76-9B4E-7A32972431BB}">
      <dgm:prSet/>
      <dgm:spPr/>
      <dgm:t>
        <a:bodyPr/>
        <a:lstStyle/>
        <a:p>
          <a:endParaRPr lang="en-ZA"/>
        </a:p>
      </dgm:t>
    </dgm:pt>
    <dgm:pt modelId="{CF0D7AE7-4FF5-4E84-AC48-739CD40680B0}">
      <dgm:prSet phldrT="[Text]" custT="1"/>
      <dgm:spPr>
        <a:xfrm>
          <a:off x="26946" y="0"/>
          <a:ext cx="2497115" cy="1332893"/>
        </a:xfrm>
        <a:solidFill>
          <a:schemeClr val="tx2">
            <a:lumMod val="20000"/>
            <a:lumOff val="80000"/>
            <a:alpha val="89804"/>
          </a:schemeClr>
        </a:solidFill>
      </dgm:spPr>
      <dgm:t>
        <a:bodyPr/>
        <a:lstStyle/>
        <a:p>
          <a:r>
            <a:rPr lang="en-ZA" sz="1600" dirty="0" smtClean="0">
              <a:latin typeface="+mn-lt"/>
            </a:rPr>
            <a:t> People decide what they need</a:t>
          </a:r>
          <a:endParaRPr lang="en-ZA" sz="1600" dirty="0">
            <a:latin typeface="+mn-lt"/>
          </a:endParaRPr>
        </a:p>
      </dgm:t>
    </dgm:pt>
    <dgm:pt modelId="{E2F31719-538E-4167-841D-DF41643CDA08}" type="sibTrans" cxnId="{CD6F435D-A453-4450-84EB-12CAACC4805F}">
      <dgm:prSet/>
      <dgm:spPr/>
      <dgm:t>
        <a:bodyPr/>
        <a:lstStyle/>
        <a:p>
          <a:endParaRPr lang="en-ZA"/>
        </a:p>
      </dgm:t>
    </dgm:pt>
    <dgm:pt modelId="{35D58754-3635-4192-8D8A-C54D6EE4E28B}" type="parTrans" cxnId="{CD6F435D-A453-4450-84EB-12CAACC4805F}">
      <dgm:prSet/>
      <dgm:spPr/>
      <dgm:t>
        <a:bodyPr/>
        <a:lstStyle/>
        <a:p>
          <a:endParaRPr lang="en-ZA"/>
        </a:p>
      </dgm:t>
    </dgm:pt>
    <dgm:pt modelId="{4168408C-47D3-40CE-8CF2-CCE9FA4D669D}">
      <dgm:prSet phldrT="[Text]" custT="1"/>
      <dgm:spPr>
        <a:xfrm>
          <a:off x="26946" y="0"/>
          <a:ext cx="2497115" cy="1332893"/>
        </a:xfrm>
        <a:solidFill>
          <a:schemeClr val="tx2">
            <a:lumMod val="20000"/>
            <a:lumOff val="80000"/>
            <a:alpha val="89804"/>
          </a:schemeClr>
        </a:solidFill>
      </dgm:spPr>
      <dgm:t>
        <a:bodyPr/>
        <a:lstStyle/>
        <a:p>
          <a:r>
            <a:rPr lang="en-ZA" sz="1600" dirty="0" smtClean="0">
              <a:latin typeface="+mn-lt"/>
            </a:rPr>
            <a:t> Must be repaid</a:t>
          </a:r>
          <a:endParaRPr lang="en-ZA" sz="1600" dirty="0">
            <a:latin typeface="+mn-lt"/>
          </a:endParaRPr>
        </a:p>
      </dgm:t>
    </dgm:pt>
    <dgm:pt modelId="{ED282124-30FE-41AE-9459-D2C004C07621}" type="sibTrans" cxnId="{48C3E729-252D-447F-8BF6-94375B17B3B8}">
      <dgm:prSet/>
      <dgm:spPr/>
      <dgm:t>
        <a:bodyPr/>
        <a:lstStyle/>
        <a:p>
          <a:endParaRPr lang="en-ZA"/>
        </a:p>
      </dgm:t>
    </dgm:pt>
    <dgm:pt modelId="{6AC3D1E6-A9E3-443E-B612-39039AFE12E7}" type="parTrans" cxnId="{48C3E729-252D-447F-8BF6-94375B17B3B8}">
      <dgm:prSet/>
      <dgm:spPr/>
      <dgm:t>
        <a:bodyPr/>
        <a:lstStyle/>
        <a:p>
          <a:endParaRPr lang="en-ZA"/>
        </a:p>
      </dgm:t>
    </dgm:pt>
    <dgm:pt modelId="{FB5F0742-9038-4AFB-B552-0BFB05CA12E8}">
      <dgm:prSet phldrT="[Text]" custT="1"/>
      <dgm:spPr>
        <a:xfrm>
          <a:off x="26946" y="0"/>
          <a:ext cx="2497115" cy="1332893"/>
        </a:xfrm>
        <a:solidFill>
          <a:schemeClr val="tx2">
            <a:lumMod val="20000"/>
            <a:lumOff val="80000"/>
            <a:alpha val="89804"/>
          </a:schemeClr>
        </a:solidFill>
      </dgm:spPr>
      <dgm:t>
        <a:bodyPr/>
        <a:lstStyle/>
        <a:p>
          <a:r>
            <a:rPr lang="en-ZA" sz="1600" dirty="0" smtClean="0">
              <a:latin typeface="+mn-lt"/>
            </a:rPr>
            <a:t> No grants, unless the Voucher system is implemented</a:t>
          </a:r>
          <a:endParaRPr lang="en-ZA" sz="1600" dirty="0">
            <a:latin typeface="+mn-lt"/>
          </a:endParaRPr>
        </a:p>
      </dgm:t>
    </dgm:pt>
    <dgm:pt modelId="{65B9F306-0B52-4F43-8C1B-1F0C229E59C3}" type="sibTrans" cxnId="{BD49696B-DDDC-437C-9E4D-03C8E14EC76C}">
      <dgm:prSet/>
      <dgm:spPr/>
      <dgm:t>
        <a:bodyPr/>
        <a:lstStyle/>
        <a:p>
          <a:endParaRPr lang="en-ZA"/>
        </a:p>
      </dgm:t>
    </dgm:pt>
    <dgm:pt modelId="{23703215-32CF-476B-8D62-EE21A0169350}" type="parTrans" cxnId="{BD49696B-DDDC-437C-9E4D-03C8E14EC76C}">
      <dgm:prSet/>
      <dgm:spPr/>
      <dgm:t>
        <a:bodyPr/>
        <a:lstStyle/>
        <a:p>
          <a:endParaRPr lang="en-ZA"/>
        </a:p>
      </dgm:t>
    </dgm:pt>
    <dgm:pt modelId="{F45BEEF4-BDC0-404A-B419-7794F296EACA}">
      <dgm:prSet phldrT="[Text]"/>
      <dgm:spPr>
        <a:xfrm rot="5400000">
          <a:off x="4183616" y="1247883"/>
          <a:ext cx="1066314" cy="4439316"/>
        </a:xfr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 RHLF discounts to those who charge less</a:t>
          </a:r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67E8B53-4766-444C-B890-D94CD4F8C9CE}" type="parTrans" cxnId="{36015C11-EBEA-4FDF-A46D-0D8864B70558}">
      <dgm:prSet/>
      <dgm:spPr/>
      <dgm:t>
        <a:bodyPr/>
        <a:lstStyle/>
        <a:p>
          <a:endParaRPr lang="en-ZA"/>
        </a:p>
      </dgm:t>
    </dgm:pt>
    <dgm:pt modelId="{E8853F23-9D7F-4F66-9A0F-DBFCAB34BCFB}" type="sibTrans" cxnId="{36015C11-EBEA-4FDF-A46D-0D8864B70558}">
      <dgm:prSet/>
      <dgm:spPr/>
      <dgm:t>
        <a:bodyPr/>
        <a:lstStyle/>
        <a:p>
          <a:endParaRPr lang="en-ZA"/>
        </a:p>
      </dgm:t>
    </dgm:pt>
    <dgm:pt modelId="{F4EE0428-743A-44A4-8D7A-16B2D4CBCE8A}" type="pres">
      <dgm:prSet presAssocID="{B06F86B7-2603-47D5-BDB8-58EE9B669D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EBC123A-2BF9-4A57-A90A-50DD2E76BB67}" type="pres">
      <dgm:prSet presAssocID="{006378BF-5440-4487-95E7-8447FD8ADB2F}" presName="linNode" presStyleCnt="0"/>
      <dgm:spPr/>
    </dgm:pt>
    <dgm:pt modelId="{56FEBF25-381D-4B01-ABDB-CC01AA6590B4}" type="pres">
      <dgm:prSet presAssocID="{006378BF-5440-4487-95E7-8447FD8ADB2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03499E7-F888-4E8C-80EC-CD878D3D7675}" type="pres">
      <dgm:prSet presAssocID="{006378BF-5440-4487-95E7-8447FD8ADB2F}" presName="descendantText" presStyleLbl="alignAccFollowNode1" presStyleIdx="0" presStyleCnt="4" custScaleY="12650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236D1D0-A57C-4A90-ABEB-21302A543E66}" type="pres">
      <dgm:prSet presAssocID="{E7C37EBD-1173-4CEE-A0AD-5CED43019169}" presName="sp" presStyleCnt="0"/>
      <dgm:spPr/>
    </dgm:pt>
    <dgm:pt modelId="{A9732676-7247-4C91-B307-18DFF5910A83}" type="pres">
      <dgm:prSet presAssocID="{351115BF-42A3-468E-9A07-60C8263BFD84}" presName="linNode" presStyleCnt="0"/>
      <dgm:spPr/>
    </dgm:pt>
    <dgm:pt modelId="{152976DD-278E-4F20-8837-529B620FBBC7}" type="pres">
      <dgm:prSet presAssocID="{351115BF-42A3-468E-9A07-60C8263BFD84}" presName="parentText" presStyleLbl="node1" presStyleIdx="1" presStyleCnt="4" custLinFactNeighborX="607" custLinFactNeighborY="-565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4F23951C-B41F-4ECB-84B4-3B48DAC80B57}" type="pres">
      <dgm:prSet presAssocID="{351115BF-42A3-468E-9A07-60C8263BFD84}" presName="descendantText" presStyleLbl="alignAccFollowNode1" presStyleIdx="1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ZA"/>
        </a:p>
      </dgm:t>
    </dgm:pt>
    <dgm:pt modelId="{6AEE4F2E-D6F4-4CD5-80CA-3243ED6E7B76}" type="pres">
      <dgm:prSet presAssocID="{69EA55FC-047A-4052-90A7-6CDAE520CA9C}" presName="sp" presStyleCnt="0"/>
      <dgm:spPr/>
    </dgm:pt>
    <dgm:pt modelId="{33E806E9-3134-4BB4-AFFC-F21C7BD95A07}" type="pres">
      <dgm:prSet presAssocID="{7FBE1DE9-1040-45AC-AF7A-AAEEF437D603}" presName="linNode" presStyleCnt="0"/>
      <dgm:spPr/>
    </dgm:pt>
    <dgm:pt modelId="{8DDA0EB6-D56E-474F-A4BB-DE515BA46C60}" type="pres">
      <dgm:prSet presAssocID="{7FBE1DE9-1040-45AC-AF7A-AAEEF437D603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DA6D4EED-BCB0-4716-A6E7-5378B063886D}" type="pres">
      <dgm:prSet presAssocID="{7FBE1DE9-1040-45AC-AF7A-AAEEF437D603}" presName="descendantText" presStyleLbl="alignAccFollowNode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ZA"/>
        </a:p>
      </dgm:t>
    </dgm:pt>
    <dgm:pt modelId="{14AB79AB-A4B7-467E-B58F-54AB46F20597}" type="pres">
      <dgm:prSet presAssocID="{45C9B884-4CD0-4B71-8D79-CB1760ECD51F}" presName="sp" presStyleCnt="0"/>
      <dgm:spPr/>
    </dgm:pt>
    <dgm:pt modelId="{E30D5345-EB65-464D-8644-983364968FB1}" type="pres">
      <dgm:prSet presAssocID="{18B3C57F-1EB0-4179-AA87-E53B5168BC8E}" presName="linNode" presStyleCnt="0"/>
      <dgm:spPr/>
    </dgm:pt>
    <dgm:pt modelId="{2B874C4F-2EF4-41C9-90AA-3947019E0B1D}" type="pres">
      <dgm:prSet presAssocID="{18B3C57F-1EB0-4179-AA87-E53B5168BC8E}" presName="parentText" presStyleLbl="node1" presStyleIdx="3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5F68AF98-05B8-4A28-8138-7F48FF4B8B98}" type="pres">
      <dgm:prSet presAssocID="{18B3C57F-1EB0-4179-AA87-E53B5168BC8E}" presName="descendantText" presStyleLbl="alignAccFollowNode1" presStyleIdx="3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ZA"/>
        </a:p>
      </dgm:t>
    </dgm:pt>
  </dgm:ptLst>
  <dgm:cxnLst>
    <dgm:cxn modelId="{ED1D5E11-8306-40E7-940F-C56FF839260B}" srcId="{7FBE1DE9-1040-45AC-AF7A-AAEEF437D603}" destId="{CAF345F0-F3A4-4EDE-B90D-22515A659FF4}" srcOrd="1" destOrd="0" parTransId="{6A5721A2-21CB-4E96-BE5C-B245D29FD07A}" sibTransId="{5A40FFEF-4223-4A2D-8DCA-2D97BB3780D7}"/>
    <dgm:cxn modelId="{CD6F435D-A453-4450-84EB-12CAACC4805F}" srcId="{006378BF-5440-4487-95E7-8447FD8ADB2F}" destId="{CF0D7AE7-4FF5-4E84-AC48-739CD40680B0}" srcOrd="3" destOrd="0" parTransId="{35D58754-3635-4192-8D8A-C54D6EE4E28B}" sibTransId="{E2F31719-538E-4167-841D-DF41643CDA08}"/>
    <dgm:cxn modelId="{B72612D8-3571-4D0B-B4B1-25DCBC7C75EF}" type="presOf" srcId="{3764D5E7-6747-4803-A7F0-207233CC0C1D}" destId="{5F68AF98-05B8-4A28-8138-7F48FF4B8B98}" srcOrd="0" destOrd="2" presId="urn:microsoft.com/office/officeart/2005/8/layout/vList5"/>
    <dgm:cxn modelId="{14C124C5-04B4-412F-8D3C-CBA447F9DD5E}" type="presOf" srcId="{B06F86B7-2603-47D5-BDB8-58EE9B669D4C}" destId="{F4EE0428-743A-44A4-8D7A-16B2D4CBCE8A}" srcOrd="0" destOrd="0" presId="urn:microsoft.com/office/officeart/2005/8/layout/vList5"/>
    <dgm:cxn modelId="{49F9B488-A790-42A1-BF03-FA3F9D135A09}" type="presOf" srcId="{18B3C57F-1EB0-4179-AA87-E53B5168BC8E}" destId="{2B874C4F-2EF4-41C9-90AA-3947019E0B1D}" srcOrd="0" destOrd="0" presId="urn:microsoft.com/office/officeart/2005/8/layout/vList5"/>
    <dgm:cxn modelId="{36015C11-EBEA-4FDF-A46D-0D8864B70558}" srcId="{18B3C57F-1EB0-4179-AA87-E53B5168BC8E}" destId="{F45BEEF4-BDC0-404A-B419-7794F296EACA}" srcOrd="1" destOrd="0" parTransId="{867E8B53-4766-444C-B890-D94CD4F8C9CE}" sibTransId="{E8853F23-9D7F-4F66-9A0F-DBFCAB34BCFB}"/>
    <dgm:cxn modelId="{AD719B9A-93EA-4A83-A57B-BE1FF7D79D7C}" srcId="{B06F86B7-2603-47D5-BDB8-58EE9B669D4C}" destId="{7FBE1DE9-1040-45AC-AF7A-AAEEF437D603}" srcOrd="2" destOrd="0" parTransId="{3DD2DC7C-4DAC-490C-9847-068CFED43CAC}" sibTransId="{45C9B884-4CD0-4B71-8D79-CB1760ECD51F}"/>
    <dgm:cxn modelId="{AE62428B-88F7-4B43-BF91-25CA29AF423A}" type="presOf" srcId="{351115BF-42A3-468E-9A07-60C8263BFD84}" destId="{152976DD-278E-4F20-8837-529B620FBBC7}" srcOrd="0" destOrd="0" presId="urn:microsoft.com/office/officeart/2005/8/layout/vList5"/>
    <dgm:cxn modelId="{BF431268-5EC7-4755-A2FA-BF7506F7AC01}" type="presOf" srcId="{CF0D7AE7-4FF5-4E84-AC48-739CD40680B0}" destId="{603499E7-F888-4E8C-80EC-CD878D3D7675}" srcOrd="0" destOrd="3" presId="urn:microsoft.com/office/officeart/2005/8/layout/vList5"/>
    <dgm:cxn modelId="{BBB3162A-6A28-4C59-A211-131167DFE351}" type="presOf" srcId="{2225B18F-87AF-4D63-B26E-E54540391780}" destId="{4F23951C-B41F-4ECB-84B4-3B48DAC80B57}" srcOrd="0" destOrd="2" presId="urn:microsoft.com/office/officeart/2005/8/layout/vList5"/>
    <dgm:cxn modelId="{C08C00B3-CC4A-4ACA-9798-0EC6A4E7C7D8}" srcId="{351115BF-42A3-468E-9A07-60C8263BFD84}" destId="{2225B18F-87AF-4D63-B26E-E54540391780}" srcOrd="2" destOrd="0" parTransId="{6DE4AD0B-5232-41E2-B3F4-D15EAD34A827}" sibTransId="{B54108C4-9DDC-42BF-AF7E-F932580A6E04}"/>
    <dgm:cxn modelId="{B13D04C0-237D-44AD-B875-AFF071BB9E51}" type="presOf" srcId="{DA4D0472-41D6-4EFA-BD7E-75B4384BD700}" destId="{4F23951C-B41F-4ECB-84B4-3B48DAC80B57}" srcOrd="0" destOrd="0" presId="urn:microsoft.com/office/officeart/2005/8/layout/vList5"/>
    <dgm:cxn modelId="{DEC36E94-8B8E-455F-84B2-C25A2863093B}" type="presOf" srcId="{1768BD6F-2E72-449D-ADC1-3F2406410D8A}" destId="{4F23951C-B41F-4ECB-84B4-3B48DAC80B57}" srcOrd="0" destOrd="1" presId="urn:microsoft.com/office/officeart/2005/8/layout/vList5"/>
    <dgm:cxn modelId="{E8CDC847-B0F1-44FE-AC94-9FB296B9BC62}" type="presOf" srcId="{F45BEEF4-BDC0-404A-B419-7794F296EACA}" destId="{5F68AF98-05B8-4A28-8138-7F48FF4B8B98}" srcOrd="0" destOrd="1" presId="urn:microsoft.com/office/officeart/2005/8/layout/vList5"/>
    <dgm:cxn modelId="{D1CC0924-DE8D-45D1-AFF3-38817E178864}" srcId="{351115BF-42A3-468E-9A07-60C8263BFD84}" destId="{1768BD6F-2E72-449D-ADC1-3F2406410D8A}" srcOrd="1" destOrd="0" parTransId="{711B38B0-C736-4D59-A8BD-2825EF180599}" sibTransId="{F1E384F2-73EC-4496-8F2C-652DFC33588D}"/>
    <dgm:cxn modelId="{5D8CE270-B9E4-4EFD-9EFC-F62929080FB9}" srcId="{B06F86B7-2603-47D5-BDB8-58EE9B669D4C}" destId="{18B3C57F-1EB0-4179-AA87-E53B5168BC8E}" srcOrd="3" destOrd="0" parTransId="{F05BCBCA-FD10-4828-BC55-77990F5F264C}" sibTransId="{E8F4CCCD-153A-474C-B491-449AEABC0F81}"/>
    <dgm:cxn modelId="{9C51044D-9DBE-4A6A-904F-1038310C43E9}" srcId="{B06F86B7-2603-47D5-BDB8-58EE9B669D4C}" destId="{006378BF-5440-4487-95E7-8447FD8ADB2F}" srcOrd="0" destOrd="0" parTransId="{663E37C5-EE84-4A3A-9BBA-D2491B98BBBF}" sibTransId="{E7C37EBD-1173-4CEE-A0AD-5CED43019169}"/>
    <dgm:cxn modelId="{5BE76626-F817-4F76-9B4E-7A32972431BB}" srcId="{006378BF-5440-4487-95E7-8447FD8ADB2F}" destId="{8FD3FCA2-51B7-46D6-BE36-7AB185FBE871}" srcOrd="0" destOrd="0" parTransId="{B0FAD86C-5B6F-4FF9-8C78-3AD147B301F1}" sibTransId="{2A263836-EE42-4CD1-9384-7E66A5697E20}"/>
    <dgm:cxn modelId="{DFAC9302-695A-4398-86D9-0D2EDE411096}" type="presOf" srcId="{006378BF-5440-4487-95E7-8447FD8ADB2F}" destId="{56FEBF25-381D-4B01-ABDB-CC01AA6590B4}" srcOrd="0" destOrd="0" presId="urn:microsoft.com/office/officeart/2005/8/layout/vList5"/>
    <dgm:cxn modelId="{CA3D3A7E-86C2-4F81-9E0B-A02A412967D7}" srcId="{7FBE1DE9-1040-45AC-AF7A-AAEEF437D603}" destId="{B8F6B01E-C768-4836-9349-A906770A457D}" srcOrd="2" destOrd="0" parTransId="{94F28A1D-02E5-4A5A-830E-7D839EA20FF2}" sibTransId="{22BD0E2F-E62B-4E28-87E4-2E7C0AFD268E}"/>
    <dgm:cxn modelId="{AAC770F1-4382-4ED3-841D-46DEDD493569}" type="presOf" srcId="{85C4E9B3-CC66-431C-9064-D1DED40624C3}" destId="{DA6D4EED-BCB0-4716-A6E7-5378B063886D}" srcOrd="0" destOrd="0" presId="urn:microsoft.com/office/officeart/2005/8/layout/vList5"/>
    <dgm:cxn modelId="{A18CAADD-4415-4BE0-A50F-AEE02922615F}" srcId="{18B3C57F-1EB0-4179-AA87-E53B5168BC8E}" destId="{3764D5E7-6747-4803-A7F0-207233CC0C1D}" srcOrd="2" destOrd="0" parTransId="{CF0A292D-05D6-47A4-A630-9368E4380CE4}" sibTransId="{47353594-6EAE-4541-9D56-455283948323}"/>
    <dgm:cxn modelId="{48C3E729-252D-447F-8BF6-94375B17B3B8}" srcId="{006378BF-5440-4487-95E7-8447FD8ADB2F}" destId="{4168408C-47D3-40CE-8CF2-CCE9FA4D669D}" srcOrd="2" destOrd="0" parTransId="{6AC3D1E6-A9E3-443E-B612-39039AFE12E7}" sibTransId="{ED282124-30FE-41AE-9459-D2C004C07621}"/>
    <dgm:cxn modelId="{BD49696B-DDDC-437C-9E4D-03C8E14EC76C}" srcId="{006378BF-5440-4487-95E7-8447FD8ADB2F}" destId="{FB5F0742-9038-4AFB-B552-0BFB05CA12E8}" srcOrd="1" destOrd="0" parTransId="{23703215-32CF-476B-8D62-EE21A0169350}" sibTransId="{65B9F306-0B52-4F43-8C1B-1F0C229E59C3}"/>
    <dgm:cxn modelId="{DD9F3C8F-FE53-4456-802B-698F8B5F2BE8}" type="presOf" srcId="{8FD3FCA2-51B7-46D6-BE36-7AB185FBE871}" destId="{603499E7-F888-4E8C-80EC-CD878D3D7675}" srcOrd="0" destOrd="0" presId="urn:microsoft.com/office/officeart/2005/8/layout/vList5"/>
    <dgm:cxn modelId="{6CAEBAF1-7EB0-475D-B4F2-ABE0745EA36E}" srcId="{351115BF-42A3-468E-9A07-60C8263BFD84}" destId="{DA4D0472-41D6-4EFA-BD7E-75B4384BD700}" srcOrd="0" destOrd="0" parTransId="{A3DAB5C8-015B-4130-9639-171C909A8B29}" sibTransId="{D0E24A09-10C5-4D1F-88D6-42A8A4342BE9}"/>
    <dgm:cxn modelId="{D35D475E-1175-4E4B-9387-4824DCC632C1}" srcId="{7FBE1DE9-1040-45AC-AF7A-AAEEF437D603}" destId="{85C4E9B3-CC66-431C-9064-D1DED40624C3}" srcOrd="0" destOrd="0" parTransId="{B7683BA2-E19B-4867-AB01-3FB96CE3CDFD}" sibTransId="{9B8A2F5F-0C68-4A71-BB3C-544219AA8E4F}"/>
    <dgm:cxn modelId="{C328A3D3-8883-4BBE-BAF8-24D0D8D15614}" type="presOf" srcId="{4168408C-47D3-40CE-8CF2-CCE9FA4D669D}" destId="{603499E7-F888-4E8C-80EC-CD878D3D7675}" srcOrd="0" destOrd="2" presId="urn:microsoft.com/office/officeart/2005/8/layout/vList5"/>
    <dgm:cxn modelId="{83695842-497B-480C-9459-F3F156A23B9B}" type="presOf" srcId="{FB5F0742-9038-4AFB-B552-0BFB05CA12E8}" destId="{603499E7-F888-4E8C-80EC-CD878D3D7675}" srcOrd="0" destOrd="1" presId="urn:microsoft.com/office/officeart/2005/8/layout/vList5"/>
    <dgm:cxn modelId="{AA3FF60D-F6D9-46D2-BAB6-B54D0773A422}" type="presOf" srcId="{B8F6B01E-C768-4836-9349-A906770A457D}" destId="{DA6D4EED-BCB0-4716-A6E7-5378B063886D}" srcOrd="0" destOrd="2" presId="urn:microsoft.com/office/officeart/2005/8/layout/vList5"/>
    <dgm:cxn modelId="{6D2DA112-6383-4E7B-95FC-AE162DCEE398}" srcId="{B06F86B7-2603-47D5-BDB8-58EE9B669D4C}" destId="{351115BF-42A3-468E-9A07-60C8263BFD84}" srcOrd="1" destOrd="0" parTransId="{2D2CD0EB-3D5E-4A3D-9330-26CD711E9E1D}" sibTransId="{69EA55FC-047A-4052-90A7-6CDAE520CA9C}"/>
    <dgm:cxn modelId="{574CE0CD-BE7B-4F60-A785-58C0B82B7C1C}" type="presOf" srcId="{C3E83501-8871-4089-974A-419BAAF43C81}" destId="{5F68AF98-05B8-4A28-8138-7F48FF4B8B98}" srcOrd="0" destOrd="0" presId="urn:microsoft.com/office/officeart/2005/8/layout/vList5"/>
    <dgm:cxn modelId="{4903F534-5EC7-419B-91D6-5E0603E8C23B}" srcId="{18B3C57F-1EB0-4179-AA87-E53B5168BC8E}" destId="{C3E83501-8871-4089-974A-419BAAF43C81}" srcOrd="0" destOrd="0" parTransId="{B4DD038E-D55B-4187-83A8-72A421CF80C1}" sibTransId="{57A65E1D-BD7E-4800-8422-7E618F3A6A95}"/>
    <dgm:cxn modelId="{DADB1E1E-57C9-4427-BC87-C7EE4A13D76E}" type="presOf" srcId="{7FBE1DE9-1040-45AC-AF7A-AAEEF437D603}" destId="{8DDA0EB6-D56E-474F-A4BB-DE515BA46C60}" srcOrd="0" destOrd="0" presId="urn:microsoft.com/office/officeart/2005/8/layout/vList5"/>
    <dgm:cxn modelId="{A692D09E-8CFF-4D4E-AE11-EBEE8E2C51BA}" type="presOf" srcId="{CAF345F0-F3A4-4EDE-B90D-22515A659FF4}" destId="{DA6D4EED-BCB0-4716-A6E7-5378B063886D}" srcOrd="0" destOrd="1" presId="urn:microsoft.com/office/officeart/2005/8/layout/vList5"/>
    <dgm:cxn modelId="{5503443F-1453-4B81-9F2B-654B40AA5D1E}" type="presParOf" srcId="{F4EE0428-743A-44A4-8D7A-16B2D4CBCE8A}" destId="{4EBC123A-2BF9-4A57-A90A-50DD2E76BB67}" srcOrd="0" destOrd="0" presId="urn:microsoft.com/office/officeart/2005/8/layout/vList5"/>
    <dgm:cxn modelId="{EAAF9B85-EBCE-4635-970B-EDC35D402263}" type="presParOf" srcId="{4EBC123A-2BF9-4A57-A90A-50DD2E76BB67}" destId="{56FEBF25-381D-4B01-ABDB-CC01AA6590B4}" srcOrd="0" destOrd="0" presId="urn:microsoft.com/office/officeart/2005/8/layout/vList5"/>
    <dgm:cxn modelId="{BAED4ABB-840E-47B9-9381-9853D50D03D3}" type="presParOf" srcId="{4EBC123A-2BF9-4A57-A90A-50DD2E76BB67}" destId="{603499E7-F888-4E8C-80EC-CD878D3D7675}" srcOrd="1" destOrd="0" presId="urn:microsoft.com/office/officeart/2005/8/layout/vList5"/>
    <dgm:cxn modelId="{BD8B9901-DB2F-46B8-B925-B9B078C360AB}" type="presParOf" srcId="{F4EE0428-743A-44A4-8D7A-16B2D4CBCE8A}" destId="{1236D1D0-A57C-4A90-ABEB-21302A543E66}" srcOrd="1" destOrd="0" presId="urn:microsoft.com/office/officeart/2005/8/layout/vList5"/>
    <dgm:cxn modelId="{CA04BBD9-CE69-4A5C-954D-B9092A90188E}" type="presParOf" srcId="{F4EE0428-743A-44A4-8D7A-16B2D4CBCE8A}" destId="{A9732676-7247-4C91-B307-18DFF5910A83}" srcOrd="2" destOrd="0" presId="urn:microsoft.com/office/officeart/2005/8/layout/vList5"/>
    <dgm:cxn modelId="{2532A6A8-6A0C-4FB9-BED3-EC5A715424B1}" type="presParOf" srcId="{A9732676-7247-4C91-B307-18DFF5910A83}" destId="{152976DD-278E-4F20-8837-529B620FBBC7}" srcOrd="0" destOrd="0" presId="urn:microsoft.com/office/officeart/2005/8/layout/vList5"/>
    <dgm:cxn modelId="{2875E09B-8728-4AFD-8CA1-47D21066DC7F}" type="presParOf" srcId="{A9732676-7247-4C91-B307-18DFF5910A83}" destId="{4F23951C-B41F-4ECB-84B4-3B48DAC80B57}" srcOrd="1" destOrd="0" presId="urn:microsoft.com/office/officeart/2005/8/layout/vList5"/>
    <dgm:cxn modelId="{83F8797D-5594-4085-88D1-140880342485}" type="presParOf" srcId="{F4EE0428-743A-44A4-8D7A-16B2D4CBCE8A}" destId="{6AEE4F2E-D6F4-4CD5-80CA-3243ED6E7B76}" srcOrd="3" destOrd="0" presId="urn:microsoft.com/office/officeart/2005/8/layout/vList5"/>
    <dgm:cxn modelId="{64ADCE89-DE7E-4FEA-AEA9-2CA7039A68CD}" type="presParOf" srcId="{F4EE0428-743A-44A4-8D7A-16B2D4CBCE8A}" destId="{33E806E9-3134-4BB4-AFFC-F21C7BD95A07}" srcOrd="4" destOrd="0" presId="urn:microsoft.com/office/officeart/2005/8/layout/vList5"/>
    <dgm:cxn modelId="{B3369B45-336B-4892-B4D3-8ED804D35D75}" type="presParOf" srcId="{33E806E9-3134-4BB4-AFFC-F21C7BD95A07}" destId="{8DDA0EB6-D56E-474F-A4BB-DE515BA46C60}" srcOrd="0" destOrd="0" presId="urn:microsoft.com/office/officeart/2005/8/layout/vList5"/>
    <dgm:cxn modelId="{D0B76EA8-7924-4935-82CC-8148FD045E85}" type="presParOf" srcId="{33E806E9-3134-4BB4-AFFC-F21C7BD95A07}" destId="{DA6D4EED-BCB0-4716-A6E7-5378B063886D}" srcOrd="1" destOrd="0" presId="urn:microsoft.com/office/officeart/2005/8/layout/vList5"/>
    <dgm:cxn modelId="{3F04D9F3-6EF1-4D69-A0CC-2A61E9974D69}" type="presParOf" srcId="{F4EE0428-743A-44A4-8D7A-16B2D4CBCE8A}" destId="{14AB79AB-A4B7-467E-B58F-54AB46F20597}" srcOrd="5" destOrd="0" presId="urn:microsoft.com/office/officeart/2005/8/layout/vList5"/>
    <dgm:cxn modelId="{AC262373-1A6E-406D-BC97-650D965FAF51}" type="presParOf" srcId="{F4EE0428-743A-44A4-8D7A-16B2D4CBCE8A}" destId="{E30D5345-EB65-464D-8644-983364968FB1}" srcOrd="6" destOrd="0" presId="urn:microsoft.com/office/officeart/2005/8/layout/vList5"/>
    <dgm:cxn modelId="{4CD40437-A7A8-470F-AD77-AD6CB46DF6A5}" type="presParOf" srcId="{E30D5345-EB65-464D-8644-983364968FB1}" destId="{2B874C4F-2EF4-41C9-90AA-3947019E0B1D}" srcOrd="0" destOrd="0" presId="urn:microsoft.com/office/officeart/2005/8/layout/vList5"/>
    <dgm:cxn modelId="{11BDACBF-7F27-40F8-ADDD-449E0BB78ECC}" type="presParOf" srcId="{E30D5345-EB65-464D-8644-983364968FB1}" destId="{5F68AF98-05B8-4A28-8138-7F48FF4B8B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DC50EF-1E4A-4576-9D93-3466B7ED21DD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AB681812-F76D-4B10-B390-5EE5D5336B9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ZA" dirty="0" smtClean="0"/>
            <a:t>Outcome 8: Human Settlements</a:t>
          </a:r>
          <a:endParaRPr lang="en-ZA" dirty="0"/>
        </a:p>
      </dgm:t>
    </dgm:pt>
    <dgm:pt modelId="{6B4BBE7C-5031-4799-8372-E3BB07ED8BE9}" type="parTrans" cxnId="{91C90633-7DE8-4870-8EFE-12C0DDF421DB}">
      <dgm:prSet/>
      <dgm:spPr/>
      <dgm:t>
        <a:bodyPr/>
        <a:lstStyle/>
        <a:p>
          <a:endParaRPr lang="en-ZA"/>
        </a:p>
      </dgm:t>
    </dgm:pt>
    <dgm:pt modelId="{21EB7AED-271A-429C-B5C1-C7BF042698D9}" type="sibTrans" cxnId="{91C90633-7DE8-4870-8EFE-12C0DDF421DB}">
      <dgm:prSet/>
      <dgm:spPr/>
      <dgm:t>
        <a:bodyPr/>
        <a:lstStyle/>
        <a:p>
          <a:endParaRPr lang="en-ZA"/>
        </a:p>
      </dgm:t>
    </dgm:pt>
    <dgm:pt modelId="{469997E8-160E-47B8-8400-A30EF06B719F}">
      <dgm:prSet phldrT="[Text]"/>
      <dgm:spPr/>
      <dgm:t>
        <a:bodyPr/>
        <a:lstStyle/>
        <a:p>
          <a:r>
            <a:rPr lang="en-ZA" dirty="0" smtClean="0"/>
            <a:t>Adequate housing </a:t>
          </a:r>
          <a:endParaRPr lang="en-ZA" dirty="0"/>
        </a:p>
      </dgm:t>
    </dgm:pt>
    <dgm:pt modelId="{2447FA7F-73BD-4218-A7A8-906D86E7A435}" type="parTrans" cxnId="{CBF88CE5-083F-47EF-BB62-F0C04CED66DF}">
      <dgm:prSet/>
      <dgm:spPr/>
      <dgm:t>
        <a:bodyPr/>
        <a:lstStyle/>
        <a:p>
          <a:endParaRPr lang="en-ZA"/>
        </a:p>
      </dgm:t>
    </dgm:pt>
    <dgm:pt modelId="{53F55DDD-5861-41F2-B7B0-2AEC3D57EB06}" type="sibTrans" cxnId="{CBF88CE5-083F-47EF-BB62-F0C04CED66DF}">
      <dgm:prSet/>
      <dgm:spPr/>
      <dgm:t>
        <a:bodyPr/>
        <a:lstStyle/>
        <a:p>
          <a:endParaRPr lang="en-ZA"/>
        </a:p>
      </dgm:t>
    </dgm:pt>
    <dgm:pt modelId="{C60E6803-86B1-45FB-89A9-5F2BA9C2650A}">
      <dgm:prSet phldrT="[Text]"/>
      <dgm:spPr>
        <a:solidFill>
          <a:srgbClr val="92D050"/>
        </a:solidFill>
      </dgm:spPr>
      <dgm:t>
        <a:bodyPr/>
        <a:lstStyle/>
        <a:p>
          <a:r>
            <a:rPr lang="en-ZA" dirty="0" smtClean="0"/>
            <a:t>Comprehensive Rural Development Programme</a:t>
          </a:r>
          <a:endParaRPr lang="en-ZA" dirty="0"/>
        </a:p>
      </dgm:t>
    </dgm:pt>
    <dgm:pt modelId="{27966B68-65FF-413C-A106-7F168A594A0E}" type="parTrans" cxnId="{3894DC10-262F-4C85-879A-8021B5300203}">
      <dgm:prSet/>
      <dgm:spPr/>
      <dgm:t>
        <a:bodyPr/>
        <a:lstStyle/>
        <a:p>
          <a:endParaRPr lang="en-ZA"/>
        </a:p>
      </dgm:t>
    </dgm:pt>
    <dgm:pt modelId="{E6CFB106-4B17-4E77-8A74-1CD543EFF24C}" type="sibTrans" cxnId="{3894DC10-262F-4C85-879A-8021B5300203}">
      <dgm:prSet/>
      <dgm:spPr/>
      <dgm:t>
        <a:bodyPr/>
        <a:lstStyle/>
        <a:p>
          <a:endParaRPr lang="en-ZA"/>
        </a:p>
      </dgm:t>
    </dgm:pt>
    <dgm:pt modelId="{E445158D-0550-4CDC-BD85-97B37FC92380}">
      <dgm:prSet phldrT="[Text]"/>
      <dgm:spPr/>
      <dgm:t>
        <a:bodyPr/>
        <a:lstStyle/>
        <a:p>
          <a:r>
            <a:rPr lang="en-ZA" dirty="0" smtClean="0"/>
            <a:t>Ensuring funding reach priority rural areas</a:t>
          </a:r>
          <a:endParaRPr lang="en-ZA" dirty="0"/>
        </a:p>
      </dgm:t>
    </dgm:pt>
    <dgm:pt modelId="{C05C7841-BBC0-494F-8E9C-7B7F89FC2315}" type="parTrans" cxnId="{327C287B-3FD4-45DA-9998-6D85E0C6F0CE}">
      <dgm:prSet/>
      <dgm:spPr/>
      <dgm:t>
        <a:bodyPr/>
        <a:lstStyle/>
        <a:p>
          <a:endParaRPr lang="en-ZA"/>
        </a:p>
      </dgm:t>
    </dgm:pt>
    <dgm:pt modelId="{08F4FCBB-378F-4890-85EA-59B99F989DFC}" type="sibTrans" cxnId="{327C287B-3FD4-45DA-9998-6D85E0C6F0CE}">
      <dgm:prSet/>
      <dgm:spPr/>
      <dgm:t>
        <a:bodyPr/>
        <a:lstStyle/>
        <a:p>
          <a:endParaRPr lang="en-ZA"/>
        </a:p>
      </dgm:t>
    </dgm:pt>
    <dgm:pt modelId="{CABE28CC-72E2-4902-A447-548782A26933}">
      <dgm:prSet phldrT="[Text]"/>
      <dgm:spPr/>
      <dgm:t>
        <a:bodyPr/>
        <a:lstStyle/>
        <a:p>
          <a:r>
            <a:rPr lang="en-ZA" dirty="0" smtClean="0"/>
            <a:t>Housing</a:t>
          </a:r>
          <a:endParaRPr lang="en-ZA" dirty="0"/>
        </a:p>
      </dgm:t>
    </dgm:pt>
    <dgm:pt modelId="{45ABC562-0341-4FE6-B2D0-5154168C64CD}" type="parTrans" cxnId="{9F42FC2B-E634-4CD6-B2AB-EF87AB37DD9A}">
      <dgm:prSet/>
      <dgm:spPr/>
      <dgm:t>
        <a:bodyPr/>
        <a:lstStyle/>
        <a:p>
          <a:endParaRPr lang="en-ZA"/>
        </a:p>
      </dgm:t>
    </dgm:pt>
    <dgm:pt modelId="{FCC927FE-9A25-4C8B-83E3-8CA59A7645D4}" type="sibTrans" cxnId="{9F42FC2B-E634-4CD6-B2AB-EF87AB37DD9A}">
      <dgm:prSet/>
      <dgm:spPr/>
      <dgm:t>
        <a:bodyPr/>
        <a:lstStyle/>
        <a:p>
          <a:endParaRPr lang="en-ZA"/>
        </a:p>
      </dgm:t>
    </dgm:pt>
    <dgm:pt modelId="{605EAECB-9994-4771-B007-82EA5B8E3584}">
      <dgm:prSet phldrT="[Text]"/>
      <dgm:spPr/>
      <dgm:t>
        <a:bodyPr/>
        <a:lstStyle/>
        <a:p>
          <a:r>
            <a:rPr lang="en-ZA" dirty="0" smtClean="0"/>
            <a:t>Informal settlements upgrading</a:t>
          </a:r>
          <a:endParaRPr lang="en-ZA" dirty="0"/>
        </a:p>
      </dgm:t>
    </dgm:pt>
    <dgm:pt modelId="{6195B012-B514-4643-B81A-E32AD89BDC46}" type="parTrans" cxnId="{EA8CD3C5-20C6-4E39-B254-1139B56F5DD4}">
      <dgm:prSet/>
      <dgm:spPr/>
      <dgm:t>
        <a:bodyPr/>
        <a:lstStyle/>
        <a:p>
          <a:endParaRPr lang="en-ZA"/>
        </a:p>
      </dgm:t>
    </dgm:pt>
    <dgm:pt modelId="{E6DDB043-5160-4FF0-BC39-272FB64B2EEF}" type="sibTrans" cxnId="{EA8CD3C5-20C6-4E39-B254-1139B56F5DD4}">
      <dgm:prSet/>
      <dgm:spPr/>
      <dgm:t>
        <a:bodyPr/>
        <a:lstStyle/>
        <a:p>
          <a:endParaRPr lang="en-ZA"/>
        </a:p>
      </dgm:t>
    </dgm:pt>
    <dgm:pt modelId="{C2E4F62D-9763-4866-BDB3-98FF9784D52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ZA" dirty="0" smtClean="0"/>
            <a:t>SMME &amp; Co-operatives Development</a:t>
          </a:r>
          <a:endParaRPr lang="en-ZA" dirty="0"/>
        </a:p>
      </dgm:t>
    </dgm:pt>
    <dgm:pt modelId="{28AADA6A-EB24-4BF1-A868-607B4BD08D45}" type="parTrans" cxnId="{A1FDD83A-6139-4666-B278-7A83DC0B63A2}">
      <dgm:prSet/>
      <dgm:spPr/>
      <dgm:t>
        <a:bodyPr/>
        <a:lstStyle/>
        <a:p>
          <a:endParaRPr lang="en-ZA"/>
        </a:p>
      </dgm:t>
    </dgm:pt>
    <dgm:pt modelId="{AFC5849E-DDD3-4AE6-B345-C2FFF42D9CB8}" type="sibTrans" cxnId="{A1FDD83A-6139-4666-B278-7A83DC0B63A2}">
      <dgm:prSet/>
      <dgm:spPr/>
      <dgm:t>
        <a:bodyPr/>
        <a:lstStyle/>
        <a:p>
          <a:endParaRPr lang="en-ZA"/>
        </a:p>
      </dgm:t>
    </dgm:pt>
    <dgm:pt modelId="{5B291444-0C3A-45A6-83ED-FABC7B527AF1}">
      <dgm:prSet phldrT="[Text]"/>
      <dgm:spPr/>
      <dgm:t>
        <a:bodyPr/>
        <a:lstStyle/>
        <a:p>
          <a:r>
            <a:rPr lang="en-ZA" dirty="0" smtClean="0"/>
            <a:t>Finance SMMEs &amp; Coops to on-lend </a:t>
          </a:r>
          <a:endParaRPr lang="en-ZA" dirty="0"/>
        </a:p>
      </dgm:t>
    </dgm:pt>
    <dgm:pt modelId="{FB5C9C57-372A-4D71-A622-4E6B56DD38BF}" type="parTrans" cxnId="{C86B942D-AB3D-4842-ADE7-A412C5AE24F7}">
      <dgm:prSet/>
      <dgm:spPr/>
      <dgm:t>
        <a:bodyPr/>
        <a:lstStyle/>
        <a:p>
          <a:endParaRPr lang="en-ZA"/>
        </a:p>
      </dgm:t>
    </dgm:pt>
    <dgm:pt modelId="{9208005E-2AE2-498E-A5F3-CDB872E78040}" type="sibTrans" cxnId="{C86B942D-AB3D-4842-ADE7-A412C5AE24F7}">
      <dgm:prSet/>
      <dgm:spPr/>
      <dgm:t>
        <a:bodyPr/>
        <a:lstStyle/>
        <a:p>
          <a:endParaRPr lang="en-ZA"/>
        </a:p>
      </dgm:t>
    </dgm:pt>
    <dgm:pt modelId="{2ED981BF-0DE9-43CA-9FDF-A2B1DA51018C}">
      <dgm:prSet phldrT="[Text]"/>
      <dgm:spPr/>
      <dgm:t>
        <a:bodyPr/>
        <a:lstStyle/>
        <a:p>
          <a:r>
            <a:rPr lang="en-ZA" dirty="0" smtClean="0"/>
            <a:t>Inclusive rural economy</a:t>
          </a:r>
          <a:endParaRPr lang="en-ZA" dirty="0"/>
        </a:p>
      </dgm:t>
    </dgm:pt>
    <dgm:pt modelId="{FF59798B-352E-484D-95AC-5DF2E8847771}" type="parTrans" cxnId="{206C4BFB-143D-4D83-8F28-76326A149636}">
      <dgm:prSet/>
      <dgm:spPr/>
      <dgm:t>
        <a:bodyPr/>
        <a:lstStyle/>
        <a:p>
          <a:endParaRPr lang="en-ZA"/>
        </a:p>
      </dgm:t>
    </dgm:pt>
    <dgm:pt modelId="{6894769A-B858-42F0-8632-8F349821BB17}" type="sibTrans" cxnId="{206C4BFB-143D-4D83-8F28-76326A149636}">
      <dgm:prSet/>
      <dgm:spPr/>
      <dgm:t>
        <a:bodyPr/>
        <a:lstStyle/>
        <a:p>
          <a:endParaRPr lang="en-ZA"/>
        </a:p>
      </dgm:t>
    </dgm:pt>
    <dgm:pt modelId="{08E45612-B4C6-4334-AEB9-F4419E6262D0}">
      <dgm:prSet phldrT="[Text]"/>
      <dgm:spPr/>
      <dgm:t>
        <a:bodyPr/>
        <a:lstStyle/>
        <a:p>
          <a:r>
            <a:rPr lang="en-ZA" dirty="0" smtClean="0"/>
            <a:t>Transforming rural human settlements</a:t>
          </a:r>
          <a:endParaRPr lang="en-ZA" dirty="0"/>
        </a:p>
      </dgm:t>
    </dgm:pt>
    <dgm:pt modelId="{D52FA7DC-B64C-4D04-949A-0D27BACD5374}" type="parTrans" cxnId="{9F84033E-84CC-44FA-8B09-FDAE0BCCC1FD}">
      <dgm:prSet/>
      <dgm:spPr/>
      <dgm:t>
        <a:bodyPr/>
        <a:lstStyle/>
        <a:p>
          <a:endParaRPr lang="en-ZA"/>
        </a:p>
      </dgm:t>
    </dgm:pt>
    <dgm:pt modelId="{91843266-F5E5-490E-961F-0D706F1EAA99}" type="sibTrans" cxnId="{9F84033E-84CC-44FA-8B09-FDAE0BCCC1FD}">
      <dgm:prSet/>
      <dgm:spPr/>
      <dgm:t>
        <a:bodyPr/>
        <a:lstStyle/>
        <a:p>
          <a:endParaRPr lang="en-ZA"/>
        </a:p>
      </dgm:t>
    </dgm:pt>
    <dgm:pt modelId="{DBE344CC-EE90-450A-8EE7-64CF509FE88B}">
      <dgm:prSet phldrT="[Text]"/>
      <dgm:spPr/>
      <dgm:t>
        <a:bodyPr/>
        <a:lstStyle/>
        <a:p>
          <a:r>
            <a:rPr lang="en-ZA" dirty="0" smtClean="0"/>
            <a:t>Support entrepreneurs &amp; job creation</a:t>
          </a:r>
          <a:endParaRPr lang="en-ZA" dirty="0"/>
        </a:p>
      </dgm:t>
    </dgm:pt>
    <dgm:pt modelId="{F1153EFA-92F2-4C96-B649-66BB93DD7092}" type="parTrans" cxnId="{91456DDE-CC12-4E59-9D90-0A3BB57FE0F8}">
      <dgm:prSet/>
      <dgm:spPr/>
      <dgm:t>
        <a:bodyPr/>
        <a:lstStyle/>
        <a:p>
          <a:endParaRPr lang="en-ZA"/>
        </a:p>
      </dgm:t>
    </dgm:pt>
    <dgm:pt modelId="{39A4D3D5-06CD-4775-BD11-3E138F4835B3}" type="sibTrans" cxnId="{91456DDE-CC12-4E59-9D90-0A3BB57FE0F8}">
      <dgm:prSet/>
      <dgm:spPr/>
      <dgm:t>
        <a:bodyPr/>
        <a:lstStyle/>
        <a:p>
          <a:endParaRPr lang="en-ZA"/>
        </a:p>
      </dgm:t>
    </dgm:pt>
    <dgm:pt modelId="{CE16060B-61AE-4D52-B6CC-C10E4C8D8E20}">
      <dgm:prSet phldrT="[Text]"/>
      <dgm:spPr/>
      <dgm:t>
        <a:bodyPr/>
        <a:lstStyle/>
        <a:p>
          <a:r>
            <a:rPr lang="en-ZA" dirty="0" smtClean="0"/>
            <a:t>Improved quality of living environments</a:t>
          </a:r>
          <a:endParaRPr lang="en-ZA" dirty="0"/>
        </a:p>
      </dgm:t>
    </dgm:pt>
    <dgm:pt modelId="{62C12BCD-141C-4545-AA96-249F4CF42A4C}" type="sibTrans" cxnId="{3B3A062C-E682-4ED2-8B69-61F0341389ED}">
      <dgm:prSet/>
      <dgm:spPr/>
      <dgm:t>
        <a:bodyPr/>
        <a:lstStyle/>
        <a:p>
          <a:endParaRPr lang="en-ZA"/>
        </a:p>
      </dgm:t>
    </dgm:pt>
    <dgm:pt modelId="{4CE81E29-0B45-4520-AF63-873B884F8397}" type="parTrans" cxnId="{3B3A062C-E682-4ED2-8B69-61F0341389ED}">
      <dgm:prSet/>
      <dgm:spPr/>
      <dgm:t>
        <a:bodyPr/>
        <a:lstStyle/>
        <a:p>
          <a:endParaRPr lang="en-ZA"/>
        </a:p>
      </dgm:t>
    </dgm:pt>
    <dgm:pt modelId="{05E10034-1774-4E74-8CE1-495E7381592C}">
      <dgm:prSet phldrT="[Text]"/>
      <dgm:spPr>
        <a:solidFill>
          <a:srgbClr val="92D050"/>
        </a:solidFill>
      </dgm:spPr>
      <dgm:t>
        <a:bodyPr/>
        <a:lstStyle/>
        <a:p>
          <a:r>
            <a:rPr lang="en-ZA" dirty="0" smtClean="0"/>
            <a:t>National Development Plan</a:t>
          </a:r>
          <a:endParaRPr lang="en-ZA" dirty="0"/>
        </a:p>
      </dgm:t>
    </dgm:pt>
    <dgm:pt modelId="{FB64ADF3-5CFA-45F9-813B-BC1616C68353}" type="sibTrans" cxnId="{6B8A3E41-8C78-4BBA-8172-55E24DE34A3C}">
      <dgm:prSet/>
      <dgm:spPr/>
      <dgm:t>
        <a:bodyPr/>
        <a:lstStyle/>
        <a:p>
          <a:endParaRPr lang="en-ZA"/>
        </a:p>
      </dgm:t>
    </dgm:pt>
    <dgm:pt modelId="{28E7F066-9BAC-4B8F-B84C-A2C8B505D5D7}" type="parTrans" cxnId="{6B8A3E41-8C78-4BBA-8172-55E24DE34A3C}">
      <dgm:prSet/>
      <dgm:spPr/>
      <dgm:t>
        <a:bodyPr/>
        <a:lstStyle/>
        <a:p>
          <a:endParaRPr lang="en-ZA"/>
        </a:p>
      </dgm:t>
    </dgm:pt>
    <dgm:pt modelId="{ED504A0F-C0BE-4736-959A-7E84C305475B}" type="pres">
      <dgm:prSet presAssocID="{1FDC50EF-1E4A-4576-9D93-3466B7ED21D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6BF6BD1-1676-4FBC-AB2B-FA11A1183B9A}" type="pres">
      <dgm:prSet presAssocID="{AB681812-F76D-4B10-B390-5EE5D5336B9E}" presName="compNode" presStyleCnt="0"/>
      <dgm:spPr/>
      <dgm:t>
        <a:bodyPr/>
        <a:lstStyle/>
        <a:p>
          <a:endParaRPr lang="en-ZA"/>
        </a:p>
      </dgm:t>
    </dgm:pt>
    <dgm:pt modelId="{12C6B579-FE33-4516-A8EA-88CC49AC8371}" type="pres">
      <dgm:prSet presAssocID="{AB681812-F76D-4B10-B390-5EE5D5336B9E}" presName="aNode" presStyleLbl="bgShp" presStyleIdx="0" presStyleCnt="4"/>
      <dgm:spPr/>
      <dgm:t>
        <a:bodyPr/>
        <a:lstStyle/>
        <a:p>
          <a:endParaRPr lang="en-ZA"/>
        </a:p>
      </dgm:t>
    </dgm:pt>
    <dgm:pt modelId="{AC0A18D8-C1C5-4AC2-BC0B-809310128A02}" type="pres">
      <dgm:prSet presAssocID="{AB681812-F76D-4B10-B390-5EE5D5336B9E}" presName="textNode" presStyleLbl="bgShp" presStyleIdx="0" presStyleCnt="4"/>
      <dgm:spPr/>
      <dgm:t>
        <a:bodyPr/>
        <a:lstStyle/>
        <a:p>
          <a:endParaRPr lang="en-ZA"/>
        </a:p>
      </dgm:t>
    </dgm:pt>
    <dgm:pt modelId="{34826C71-6683-45B5-B058-D3835C76CF88}" type="pres">
      <dgm:prSet presAssocID="{AB681812-F76D-4B10-B390-5EE5D5336B9E}" presName="compChildNode" presStyleCnt="0"/>
      <dgm:spPr/>
      <dgm:t>
        <a:bodyPr/>
        <a:lstStyle/>
        <a:p>
          <a:endParaRPr lang="en-ZA"/>
        </a:p>
      </dgm:t>
    </dgm:pt>
    <dgm:pt modelId="{F4F6653C-E292-4D7B-9378-E9DA3AA91A35}" type="pres">
      <dgm:prSet presAssocID="{AB681812-F76D-4B10-B390-5EE5D5336B9E}" presName="theInnerList" presStyleCnt="0"/>
      <dgm:spPr/>
      <dgm:t>
        <a:bodyPr/>
        <a:lstStyle/>
        <a:p>
          <a:endParaRPr lang="en-ZA"/>
        </a:p>
      </dgm:t>
    </dgm:pt>
    <dgm:pt modelId="{445C86FD-6C15-4603-A2A2-24D46058C49B}" type="pres">
      <dgm:prSet presAssocID="{469997E8-160E-47B8-8400-A30EF06B719F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9A29DB7-C6CB-4AE9-BF22-76641DA597FD}" type="pres">
      <dgm:prSet presAssocID="{469997E8-160E-47B8-8400-A30EF06B719F}" presName="aSpace2" presStyleCnt="0"/>
      <dgm:spPr/>
      <dgm:t>
        <a:bodyPr/>
        <a:lstStyle/>
        <a:p>
          <a:endParaRPr lang="en-ZA"/>
        </a:p>
      </dgm:t>
    </dgm:pt>
    <dgm:pt modelId="{B144A751-F27E-4B18-9D5F-4E907DE81978}" type="pres">
      <dgm:prSet presAssocID="{CE16060B-61AE-4D52-B6CC-C10E4C8D8E20}" presName="childNode" presStyleLbl="node1" presStyleIdx="1" presStyleCnt="9" custLinFactNeighborX="-4342" custLinFactNeighborY="4272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A687B01-E35F-468E-94A6-B33011514DE5}" type="pres">
      <dgm:prSet presAssocID="{CE16060B-61AE-4D52-B6CC-C10E4C8D8E20}" presName="aSpace2" presStyleCnt="0"/>
      <dgm:spPr/>
      <dgm:t>
        <a:bodyPr/>
        <a:lstStyle/>
        <a:p>
          <a:endParaRPr lang="en-ZA"/>
        </a:p>
      </dgm:t>
    </dgm:pt>
    <dgm:pt modelId="{590A5B94-F3DF-454A-A467-2D49A5297AC4}" type="pres">
      <dgm:prSet presAssocID="{605EAECB-9994-4771-B007-82EA5B8E3584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9BC67FE-16E0-4440-9789-8DAFCD93247D}" type="pres">
      <dgm:prSet presAssocID="{AB681812-F76D-4B10-B390-5EE5D5336B9E}" presName="aSpace" presStyleCnt="0"/>
      <dgm:spPr/>
      <dgm:t>
        <a:bodyPr/>
        <a:lstStyle/>
        <a:p>
          <a:endParaRPr lang="en-ZA"/>
        </a:p>
      </dgm:t>
    </dgm:pt>
    <dgm:pt modelId="{165D72D0-B781-4F5D-AF16-570C6E670BC3}" type="pres">
      <dgm:prSet presAssocID="{C60E6803-86B1-45FB-89A9-5F2BA9C2650A}" presName="compNode" presStyleCnt="0"/>
      <dgm:spPr/>
      <dgm:t>
        <a:bodyPr/>
        <a:lstStyle/>
        <a:p>
          <a:endParaRPr lang="en-ZA"/>
        </a:p>
      </dgm:t>
    </dgm:pt>
    <dgm:pt modelId="{E401C934-777B-4439-8DE5-0B2E2AFD1E18}" type="pres">
      <dgm:prSet presAssocID="{C60E6803-86B1-45FB-89A9-5F2BA9C2650A}" presName="aNode" presStyleLbl="bgShp" presStyleIdx="1" presStyleCnt="4"/>
      <dgm:spPr/>
      <dgm:t>
        <a:bodyPr/>
        <a:lstStyle/>
        <a:p>
          <a:endParaRPr lang="en-ZA"/>
        </a:p>
      </dgm:t>
    </dgm:pt>
    <dgm:pt modelId="{3AAA89B0-1826-440B-A38B-06B5C4D87BDB}" type="pres">
      <dgm:prSet presAssocID="{C60E6803-86B1-45FB-89A9-5F2BA9C2650A}" presName="textNode" presStyleLbl="bgShp" presStyleIdx="1" presStyleCnt="4"/>
      <dgm:spPr/>
      <dgm:t>
        <a:bodyPr/>
        <a:lstStyle/>
        <a:p>
          <a:endParaRPr lang="en-ZA"/>
        </a:p>
      </dgm:t>
    </dgm:pt>
    <dgm:pt modelId="{DACD630D-AE8B-4C9A-8AD3-A61CC52A933F}" type="pres">
      <dgm:prSet presAssocID="{C60E6803-86B1-45FB-89A9-5F2BA9C2650A}" presName="compChildNode" presStyleCnt="0"/>
      <dgm:spPr/>
      <dgm:t>
        <a:bodyPr/>
        <a:lstStyle/>
        <a:p>
          <a:endParaRPr lang="en-ZA"/>
        </a:p>
      </dgm:t>
    </dgm:pt>
    <dgm:pt modelId="{FF2481F0-8A6A-4502-8112-10CBEA18226E}" type="pres">
      <dgm:prSet presAssocID="{C60E6803-86B1-45FB-89A9-5F2BA9C2650A}" presName="theInnerList" presStyleCnt="0"/>
      <dgm:spPr/>
      <dgm:t>
        <a:bodyPr/>
        <a:lstStyle/>
        <a:p>
          <a:endParaRPr lang="en-ZA"/>
        </a:p>
      </dgm:t>
    </dgm:pt>
    <dgm:pt modelId="{2ED77D77-ADF4-41F7-867B-C1871023585D}" type="pres">
      <dgm:prSet presAssocID="{E445158D-0550-4CDC-BD85-97B37FC92380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1E0A208-C783-410B-A637-86174B61819C}" type="pres">
      <dgm:prSet presAssocID="{E445158D-0550-4CDC-BD85-97B37FC92380}" presName="aSpace2" presStyleCnt="0"/>
      <dgm:spPr/>
      <dgm:t>
        <a:bodyPr/>
        <a:lstStyle/>
        <a:p>
          <a:endParaRPr lang="en-ZA"/>
        </a:p>
      </dgm:t>
    </dgm:pt>
    <dgm:pt modelId="{85D01842-FC87-4864-84EB-B57AFB73C559}" type="pres">
      <dgm:prSet presAssocID="{CABE28CC-72E2-4902-A447-548782A26933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7405E2A-82F1-403D-956E-F276E04EC7B6}" type="pres">
      <dgm:prSet presAssocID="{C60E6803-86B1-45FB-89A9-5F2BA9C2650A}" presName="aSpace" presStyleCnt="0"/>
      <dgm:spPr/>
      <dgm:t>
        <a:bodyPr/>
        <a:lstStyle/>
        <a:p>
          <a:endParaRPr lang="en-ZA"/>
        </a:p>
      </dgm:t>
    </dgm:pt>
    <dgm:pt modelId="{BFC9061C-0B82-4EBD-B0FF-7BBA4AC8F16C}" type="pres">
      <dgm:prSet presAssocID="{C2E4F62D-9763-4866-BDB3-98FF9784D525}" presName="compNode" presStyleCnt="0"/>
      <dgm:spPr/>
      <dgm:t>
        <a:bodyPr/>
        <a:lstStyle/>
        <a:p>
          <a:endParaRPr lang="en-ZA"/>
        </a:p>
      </dgm:t>
    </dgm:pt>
    <dgm:pt modelId="{6A9FE1E3-6672-4BE1-AF11-C09CF33EEB5F}" type="pres">
      <dgm:prSet presAssocID="{C2E4F62D-9763-4866-BDB3-98FF9784D525}" presName="aNode" presStyleLbl="bgShp" presStyleIdx="2" presStyleCnt="4" custLinFactNeighborX="24"/>
      <dgm:spPr/>
      <dgm:t>
        <a:bodyPr/>
        <a:lstStyle/>
        <a:p>
          <a:endParaRPr lang="en-ZA"/>
        </a:p>
      </dgm:t>
    </dgm:pt>
    <dgm:pt modelId="{2062A634-366E-42B9-92BF-614BDE0D1896}" type="pres">
      <dgm:prSet presAssocID="{C2E4F62D-9763-4866-BDB3-98FF9784D525}" presName="textNode" presStyleLbl="bgShp" presStyleIdx="2" presStyleCnt="4"/>
      <dgm:spPr/>
      <dgm:t>
        <a:bodyPr/>
        <a:lstStyle/>
        <a:p>
          <a:endParaRPr lang="en-ZA"/>
        </a:p>
      </dgm:t>
    </dgm:pt>
    <dgm:pt modelId="{41ECC7D4-DCC9-4E25-B173-F796DFCE04D8}" type="pres">
      <dgm:prSet presAssocID="{C2E4F62D-9763-4866-BDB3-98FF9784D525}" presName="compChildNode" presStyleCnt="0"/>
      <dgm:spPr/>
      <dgm:t>
        <a:bodyPr/>
        <a:lstStyle/>
        <a:p>
          <a:endParaRPr lang="en-ZA"/>
        </a:p>
      </dgm:t>
    </dgm:pt>
    <dgm:pt modelId="{0BB93695-688D-42AC-8334-FA9AC3A1F011}" type="pres">
      <dgm:prSet presAssocID="{C2E4F62D-9763-4866-BDB3-98FF9784D525}" presName="theInnerList" presStyleCnt="0"/>
      <dgm:spPr/>
      <dgm:t>
        <a:bodyPr/>
        <a:lstStyle/>
        <a:p>
          <a:endParaRPr lang="en-ZA"/>
        </a:p>
      </dgm:t>
    </dgm:pt>
    <dgm:pt modelId="{2C302CD4-AD06-4994-8AF7-8826D608A3D3}" type="pres">
      <dgm:prSet presAssocID="{5B291444-0C3A-45A6-83ED-FABC7B527AF1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5ED0D23-EFCF-428A-8DB6-5B034FAA684B}" type="pres">
      <dgm:prSet presAssocID="{5B291444-0C3A-45A6-83ED-FABC7B527AF1}" presName="aSpace2" presStyleCnt="0"/>
      <dgm:spPr/>
      <dgm:t>
        <a:bodyPr/>
        <a:lstStyle/>
        <a:p>
          <a:endParaRPr lang="en-ZA"/>
        </a:p>
      </dgm:t>
    </dgm:pt>
    <dgm:pt modelId="{2720B35A-F2B3-43D7-B6BF-5F0498C098E2}" type="pres">
      <dgm:prSet presAssocID="{DBE344CC-EE90-450A-8EE7-64CF509FE88B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72A3C5B-C87F-4BB8-8C94-0DD040DFC336}" type="pres">
      <dgm:prSet presAssocID="{C2E4F62D-9763-4866-BDB3-98FF9784D525}" presName="aSpace" presStyleCnt="0"/>
      <dgm:spPr/>
      <dgm:t>
        <a:bodyPr/>
        <a:lstStyle/>
        <a:p>
          <a:endParaRPr lang="en-ZA"/>
        </a:p>
      </dgm:t>
    </dgm:pt>
    <dgm:pt modelId="{A40290B8-3827-41A4-B017-2AAB60FA5FE1}" type="pres">
      <dgm:prSet presAssocID="{05E10034-1774-4E74-8CE1-495E7381592C}" presName="compNode" presStyleCnt="0"/>
      <dgm:spPr/>
      <dgm:t>
        <a:bodyPr/>
        <a:lstStyle/>
        <a:p>
          <a:endParaRPr lang="en-ZA"/>
        </a:p>
      </dgm:t>
    </dgm:pt>
    <dgm:pt modelId="{C6F2DE44-282A-41AC-AD1D-206163035B1F}" type="pres">
      <dgm:prSet presAssocID="{05E10034-1774-4E74-8CE1-495E7381592C}" presName="aNode" presStyleLbl="bgShp" presStyleIdx="3" presStyleCnt="4"/>
      <dgm:spPr/>
      <dgm:t>
        <a:bodyPr/>
        <a:lstStyle/>
        <a:p>
          <a:endParaRPr lang="en-ZA"/>
        </a:p>
      </dgm:t>
    </dgm:pt>
    <dgm:pt modelId="{5E0A0DA2-B88A-4FB5-881F-475F2A67EDD8}" type="pres">
      <dgm:prSet presAssocID="{05E10034-1774-4E74-8CE1-495E7381592C}" presName="textNode" presStyleLbl="bgShp" presStyleIdx="3" presStyleCnt="4"/>
      <dgm:spPr/>
      <dgm:t>
        <a:bodyPr/>
        <a:lstStyle/>
        <a:p>
          <a:endParaRPr lang="en-ZA"/>
        </a:p>
      </dgm:t>
    </dgm:pt>
    <dgm:pt modelId="{7B7C7F18-376D-4770-B850-82C7822FA6B2}" type="pres">
      <dgm:prSet presAssocID="{05E10034-1774-4E74-8CE1-495E7381592C}" presName="compChildNode" presStyleCnt="0"/>
      <dgm:spPr/>
      <dgm:t>
        <a:bodyPr/>
        <a:lstStyle/>
        <a:p>
          <a:endParaRPr lang="en-ZA"/>
        </a:p>
      </dgm:t>
    </dgm:pt>
    <dgm:pt modelId="{DFC98F44-6BC1-4135-88FC-866D00F1BD0B}" type="pres">
      <dgm:prSet presAssocID="{05E10034-1774-4E74-8CE1-495E7381592C}" presName="theInnerList" presStyleCnt="0"/>
      <dgm:spPr/>
      <dgm:t>
        <a:bodyPr/>
        <a:lstStyle/>
        <a:p>
          <a:endParaRPr lang="en-ZA"/>
        </a:p>
      </dgm:t>
    </dgm:pt>
    <dgm:pt modelId="{16F56B43-15EB-4E53-9ECC-44CEE98E2148}" type="pres">
      <dgm:prSet presAssocID="{2ED981BF-0DE9-43CA-9FDF-A2B1DA51018C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78CB106-9268-48BB-8B1A-CF3A62DA6E4F}" type="pres">
      <dgm:prSet presAssocID="{2ED981BF-0DE9-43CA-9FDF-A2B1DA51018C}" presName="aSpace2" presStyleCnt="0"/>
      <dgm:spPr/>
      <dgm:t>
        <a:bodyPr/>
        <a:lstStyle/>
        <a:p>
          <a:endParaRPr lang="en-ZA"/>
        </a:p>
      </dgm:t>
    </dgm:pt>
    <dgm:pt modelId="{99B10B32-0C7E-4381-9E02-8194FBD2507D}" type="pres">
      <dgm:prSet presAssocID="{08E45612-B4C6-4334-AEB9-F4419E6262D0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B8A3E41-8C78-4BBA-8172-55E24DE34A3C}" srcId="{1FDC50EF-1E4A-4576-9D93-3466B7ED21DD}" destId="{05E10034-1774-4E74-8CE1-495E7381592C}" srcOrd="3" destOrd="0" parTransId="{28E7F066-9BAC-4B8F-B84C-A2C8B505D5D7}" sibTransId="{FB64ADF3-5CFA-45F9-813B-BC1616C68353}"/>
    <dgm:cxn modelId="{9F457BC3-604F-4CBC-BB16-6BC2ADC7B4F6}" type="presOf" srcId="{2ED981BF-0DE9-43CA-9FDF-A2B1DA51018C}" destId="{16F56B43-15EB-4E53-9ECC-44CEE98E2148}" srcOrd="0" destOrd="0" presId="urn:microsoft.com/office/officeart/2005/8/layout/lProcess2"/>
    <dgm:cxn modelId="{EF0B9778-21C5-4015-A8CC-45503B63F712}" type="presOf" srcId="{C2E4F62D-9763-4866-BDB3-98FF9784D525}" destId="{6A9FE1E3-6672-4BE1-AF11-C09CF33EEB5F}" srcOrd="0" destOrd="0" presId="urn:microsoft.com/office/officeart/2005/8/layout/lProcess2"/>
    <dgm:cxn modelId="{91456DDE-CC12-4E59-9D90-0A3BB57FE0F8}" srcId="{C2E4F62D-9763-4866-BDB3-98FF9784D525}" destId="{DBE344CC-EE90-450A-8EE7-64CF509FE88B}" srcOrd="1" destOrd="0" parTransId="{F1153EFA-92F2-4C96-B649-66BB93DD7092}" sibTransId="{39A4D3D5-06CD-4775-BD11-3E138F4835B3}"/>
    <dgm:cxn modelId="{33E6A10B-460F-44EA-8AFE-877794C8233D}" type="presOf" srcId="{C60E6803-86B1-45FB-89A9-5F2BA9C2650A}" destId="{3AAA89B0-1826-440B-A38B-06B5C4D87BDB}" srcOrd="1" destOrd="0" presId="urn:microsoft.com/office/officeart/2005/8/layout/lProcess2"/>
    <dgm:cxn modelId="{CBF88CE5-083F-47EF-BB62-F0C04CED66DF}" srcId="{AB681812-F76D-4B10-B390-5EE5D5336B9E}" destId="{469997E8-160E-47B8-8400-A30EF06B719F}" srcOrd="0" destOrd="0" parTransId="{2447FA7F-73BD-4218-A7A8-906D86E7A435}" sibTransId="{53F55DDD-5861-41F2-B7B0-2AEC3D57EB06}"/>
    <dgm:cxn modelId="{91C90633-7DE8-4870-8EFE-12C0DDF421DB}" srcId="{1FDC50EF-1E4A-4576-9D93-3466B7ED21DD}" destId="{AB681812-F76D-4B10-B390-5EE5D5336B9E}" srcOrd="0" destOrd="0" parTransId="{6B4BBE7C-5031-4799-8372-E3BB07ED8BE9}" sibTransId="{21EB7AED-271A-429C-B5C1-C7BF042698D9}"/>
    <dgm:cxn modelId="{A769FD0F-3A91-4927-A30D-0012222F7890}" type="presOf" srcId="{AB681812-F76D-4B10-B390-5EE5D5336B9E}" destId="{12C6B579-FE33-4516-A8EA-88CC49AC8371}" srcOrd="0" destOrd="0" presId="urn:microsoft.com/office/officeart/2005/8/layout/lProcess2"/>
    <dgm:cxn modelId="{3B3A062C-E682-4ED2-8B69-61F0341389ED}" srcId="{AB681812-F76D-4B10-B390-5EE5D5336B9E}" destId="{CE16060B-61AE-4D52-B6CC-C10E4C8D8E20}" srcOrd="1" destOrd="0" parTransId="{4CE81E29-0B45-4520-AF63-873B884F8397}" sibTransId="{62C12BCD-141C-4545-AA96-249F4CF42A4C}"/>
    <dgm:cxn modelId="{EE1270B2-D725-4B6E-BC35-12C606651DE5}" type="presOf" srcId="{C60E6803-86B1-45FB-89A9-5F2BA9C2650A}" destId="{E401C934-777B-4439-8DE5-0B2E2AFD1E18}" srcOrd="0" destOrd="0" presId="urn:microsoft.com/office/officeart/2005/8/layout/lProcess2"/>
    <dgm:cxn modelId="{9F84033E-84CC-44FA-8B09-FDAE0BCCC1FD}" srcId="{05E10034-1774-4E74-8CE1-495E7381592C}" destId="{08E45612-B4C6-4334-AEB9-F4419E6262D0}" srcOrd="1" destOrd="0" parTransId="{D52FA7DC-B64C-4D04-949A-0D27BACD5374}" sibTransId="{91843266-F5E5-490E-961F-0D706F1EAA99}"/>
    <dgm:cxn modelId="{00DD6872-182E-4392-B3BD-2BC8C135568B}" type="presOf" srcId="{CE16060B-61AE-4D52-B6CC-C10E4C8D8E20}" destId="{B144A751-F27E-4B18-9D5F-4E907DE81978}" srcOrd="0" destOrd="0" presId="urn:microsoft.com/office/officeart/2005/8/layout/lProcess2"/>
    <dgm:cxn modelId="{F012CB7E-45D4-4331-854C-274CF46FA67C}" type="presOf" srcId="{605EAECB-9994-4771-B007-82EA5B8E3584}" destId="{590A5B94-F3DF-454A-A467-2D49A5297AC4}" srcOrd="0" destOrd="0" presId="urn:microsoft.com/office/officeart/2005/8/layout/lProcess2"/>
    <dgm:cxn modelId="{D3E4FF51-08DC-4448-94F6-946329A0920B}" type="presOf" srcId="{05E10034-1774-4E74-8CE1-495E7381592C}" destId="{5E0A0DA2-B88A-4FB5-881F-475F2A67EDD8}" srcOrd="1" destOrd="0" presId="urn:microsoft.com/office/officeart/2005/8/layout/lProcess2"/>
    <dgm:cxn modelId="{206C4BFB-143D-4D83-8F28-76326A149636}" srcId="{05E10034-1774-4E74-8CE1-495E7381592C}" destId="{2ED981BF-0DE9-43CA-9FDF-A2B1DA51018C}" srcOrd="0" destOrd="0" parTransId="{FF59798B-352E-484D-95AC-5DF2E8847771}" sibTransId="{6894769A-B858-42F0-8632-8F349821BB17}"/>
    <dgm:cxn modelId="{F4649A06-EA5D-4937-B1EA-00E4BE8D5B1F}" type="presOf" srcId="{AB681812-F76D-4B10-B390-5EE5D5336B9E}" destId="{AC0A18D8-C1C5-4AC2-BC0B-809310128A02}" srcOrd="1" destOrd="0" presId="urn:microsoft.com/office/officeart/2005/8/layout/lProcess2"/>
    <dgm:cxn modelId="{3894DC10-262F-4C85-879A-8021B5300203}" srcId="{1FDC50EF-1E4A-4576-9D93-3466B7ED21DD}" destId="{C60E6803-86B1-45FB-89A9-5F2BA9C2650A}" srcOrd="1" destOrd="0" parTransId="{27966B68-65FF-413C-A106-7F168A594A0E}" sibTransId="{E6CFB106-4B17-4E77-8A74-1CD543EFF24C}"/>
    <dgm:cxn modelId="{A1FDD83A-6139-4666-B278-7A83DC0B63A2}" srcId="{1FDC50EF-1E4A-4576-9D93-3466B7ED21DD}" destId="{C2E4F62D-9763-4866-BDB3-98FF9784D525}" srcOrd="2" destOrd="0" parTransId="{28AADA6A-EB24-4BF1-A868-607B4BD08D45}" sibTransId="{AFC5849E-DDD3-4AE6-B345-C2FFF42D9CB8}"/>
    <dgm:cxn modelId="{FC9A1770-D7A5-40B8-B64E-097BBEF3DFE7}" type="presOf" srcId="{1FDC50EF-1E4A-4576-9D93-3466B7ED21DD}" destId="{ED504A0F-C0BE-4736-959A-7E84C305475B}" srcOrd="0" destOrd="0" presId="urn:microsoft.com/office/officeart/2005/8/layout/lProcess2"/>
    <dgm:cxn modelId="{1063AF11-4F34-4CCE-9AE3-EECE8790B353}" type="presOf" srcId="{DBE344CC-EE90-450A-8EE7-64CF509FE88B}" destId="{2720B35A-F2B3-43D7-B6BF-5F0498C098E2}" srcOrd="0" destOrd="0" presId="urn:microsoft.com/office/officeart/2005/8/layout/lProcess2"/>
    <dgm:cxn modelId="{C1A7D88B-1F88-403E-94BF-C606BC8B1E36}" type="presOf" srcId="{469997E8-160E-47B8-8400-A30EF06B719F}" destId="{445C86FD-6C15-4603-A2A2-24D46058C49B}" srcOrd="0" destOrd="0" presId="urn:microsoft.com/office/officeart/2005/8/layout/lProcess2"/>
    <dgm:cxn modelId="{327C287B-3FD4-45DA-9998-6D85E0C6F0CE}" srcId="{C60E6803-86B1-45FB-89A9-5F2BA9C2650A}" destId="{E445158D-0550-4CDC-BD85-97B37FC92380}" srcOrd="0" destOrd="0" parTransId="{C05C7841-BBC0-494F-8E9C-7B7F89FC2315}" sibTransId="{08F4FCBB-378F-4890-85EA-59B99F989DFC}"/>
    <dgm:cxn modelId="{C86B942D-AB3D-4842-ADE7-A412C5AE24F7}" srcId="{C2E4F62D-9763-4866-BDB3-98FF9784D525}" destId="{5B291444-0C3A-45A6-83ED-FABC7B527AF1}" srcOrd="0" destOrd="0" parTransId="{FB5C9C57-372A-4D71-A622-4E6B56DD38BF}" sibTransId="{9208005E-2AE2-498E-A5F3-CDB872E78040}"/>
    <dgm:cxn modelId="{9F42FC2B-E634-4CD6-B2AB-EF87AB37DD9A}" srcId="{C60E6803-86B1-45FB-89A9-5F2BA9C2650A}" destId="{CABE28CC-72E2-4902-A447-548782A26933}" srcOrd="1" destOrd="0" parTransId="{45ABC562-0341-4FE6-B2D0-5154168C64CD}" sibTransId="{FCC927FE-9A25-4C8B-83E3-8CA59A7645D4}"/>
    <dgm:cxn modelId="{3410F675-F328-431E-96ED-B1F893E8E07F}" type="presOf" srcId="{08E45612-B4C6-4334-AEB9-F4419E6262D0}" destId="{99B10B32-0C7E-4381-9E02-8194FBD2507D}" srcOrd="0" destOrd="0" presId="urn:microsoft.com/office/officeart/2005/8/layout/lProcess2"/>
    <dgm:cxn modelId="{86397D6B-867F-4BEA-B2CF-771AEE950AC7}" type="presOf" srcId="{E445158D-0550-4CDC-BD85-97B37FC92380}" destId="{2ED77D77-ADF4-41F7-867B-C1871023585D}" srcOrd="0" destOrd="0" presId="urn:microsoft.com/office/officeart/2005/8/layout/lProcess2"/>
    <dgm:cxn modelId="{722223BA-516D-4612-83D9-7FF272149575}" type="presOf" srcId="{CABE28CC-72E2-4902-A447-548782A26933}" destId="{85D01842-FC87-4864-84EB-B57AFB73C559}" srcOrd="0" destOrd="0" presId="urn:microsoft.com/office/officeart/2005/8/layout/lProcess2"/>
    <dgm:cxn modelId="{A20D1912-5D0D-42F7-AB87-8DEFAB04F87F}" type="presOf" srcId="{5B291444-0C3A-45A6-83ED-FABC7B527AF1}" destId="{2C302CD4-AD06-4994-8AF7-8826D608A3D3}" srcOrd="0" destOrd="0" presId="urn:microsoft.com/office/officeart/2005/8/layout/lProcess2"/>
    <dgm:cxn modelId="{EA8CD3C5-20C6-4E39-B254-1139B56F5DD4}" srcId="{AB681812-F76D-4B10-B390-5EE5D5336B9E}" destId="{605EAECB-9994-4771-B007-82EA5B8E3584}" srcOrd="2" destOrd="0" parTransId="{6195B012-B514-4643-B81A-E32AD89BDC46}" sibTransId="{E6DDB043-5160-4FF0-BC39-272FB64B2EEF}"/>
    <dgm:cxn modelId="{278CB557-B63B-49B3-953B-05E075311AEF}" type="presOf" srcId="{05E10034-1774-4E74-8CE1-495E7381592C}" destId="{C6F2DE44-282A-41AC-AD1D-206163035B1F}" srcOrd="0" destOrd="0" presId="urn:microsoft.com/office/officeart/2005/8/layout/lProcess2"/>
    <dgm:cxn modelId="{75EB5875-9E29-4CF0-9A70-342FA6F23626}" type="presOf" srcId="{C2E4F62D-9763-4866-BDB3-98FF9784D525}" destId="{2062A634-366E-42B9-92BF-614BDE0D1896}" srcOrd="1" destOrd="0" presId="urn:microsoft.com/office/officeart/2005/8/layout/lProcess2"/>
    <dgm:cxn modelId="{C174DC59-F647-427E-997F-076D201DA592}" type="presParOf" srcId="{ED504A0F-C0BE-4736-959A-7E84C305475B}" destId="{D6BF6BD1-1676-4FBC-AB2B-FA11A1183B9A}" srcOrd="0" destOrd="0" presId="urn:microsoft.com/office/officeart/2005/8/layout/lProcess2"/>
    <dgm:cxn modelId="{278A8A09-B233-4CAA-A835-615BE2D69212}" type="presParOf" srcId="{D6BF6BD1-1676-4FBC-AB2B-FA11A1183B9A}" destId="{12C6B579-FE33-4516-A8EA-88CC49AC8371}" srcOrd="0" destOrd="0" presId="urn:microsoft.com/office/officeart/2005/8/layout/lProcess2"/>
    <dgm:cxn modelId="{0BB7E707-6999-43B1-8DD7-9DF417CD2A2D}" type="presParOf" srcId="{D6BF6BD1-1676-4FBC-AB2B-FA11A1183B9A}" destId="{AC0A18D8-C1C5-4AC2-BC0B-809310128A02}" srcOrd="1" destOrd="0" presId="urn:microsoft.com/office/officeart/2005/8/layout/lProcess2"/>
    <dgm:cxn modelId="{4E1B9821-5380-480E-8B26-C20AD566D7DE}" type="presParOf" srcId="{D6BF6BD1-1676-4FBC-AB2B-FA11A1183B9A}" destId="{34826C71-6683-45B5-B058-D3835C76CF88}" srcOrd="2" destOrd="0" presId="urn:microsoft.com/office/officeart/2005/8/layout/lProcess2"/>
    <dgm:cxn modelId="{C4507265-DE0E-4A68-B004-AA50F127A4FA}" type="presParOf" srcId="{34826C71-6683-45B5-B058-D3835C76CF88}" destId="{F4F6653C-E292-4D7B-9378-E9DA3AA91A35}" srcOrd="0" destOrd="0" presId="urn:microsoft.com/office/officeart/2005/8/layout/lProcess2"/>
    <dgm:cxn modelId="{BEE0E980-111B-42BF-8BBB-AF1569E284ED}" type="presParOf" srcId="{F4F6653C-E292-4D7B-9378-E9DA3AA91A35}" destId="{445C86FD-6C15-4603-A2A2-24D46058C49B}" srcOrd="0" destOrd="0" presId="urn:microsoft.com/office/officeart/2005/8/layout/lProcess2"/>
    <dgm:cxn modelId="{649E62EE-69E4-4D51-843D-219F61E1B571}" type="presParOf" srcId="{F4F6653C-E292-4D7B-9378-E9DA3AA91A35}" destId="{49A29DB7-C6CB-4AE9-BF22-76641DA597FD}" srcOrd="1" destOrd="0" presId="urn:microsoft.com/office/officeart/2005/8/layout/lProcess2"/>
    <dgm:cxn modelId="{9B22B81D-BCCE-439F-9A3D-90A492993690}" type="presParOf" srcId="{F4F6653C-E292-4D7B-9378-E9DA3AA91A35}" destId="{B144A751-F27E-4B18-9D5F-4E907DE81978}" srcOrd="2" destOrd="0" presId="urn:microsoft.com/office/officeart/2005/8/layout/lProcess2"/>
    <dgm:cxn modelId="{FF3393A7-CE1D-4088-87E2-22E1A932A8B4}" type="presParOf" srcId="{F4F6653C-E292-4D7B-9378-E9DA3AA91A35}" destId="{2A687B01-E35F-468E-94A6-B33011514DE5}" srcOrd="3" destOrd="0" presId="urn:microsoft.com/office/officeart/2005/8/layout/lProcess2"/>
    <dgm:cxn modelId="{09AFA18E-74E1-42D1-8573-F8D945DE6595}" type="presParOf" srcId="{F4F6653C-E292-4D7B-9378-E9DA3AA91A35}" destId="{590A5B94-F3DF-454A-A467-2D49A5297AC4}" srcOrd="4" destOrd="0" presId="urn:microsoft.com/office/officeart/2005/8/layout/lProcess2"/>
    <dgm:cxn modelId="{3D4475AC-E740-43EE-9677-C2A9907BE58D}" type="presParOf" srcId="{ED504A0F-C0BE-4736-959A-7E84C305475B}" destId="{99BC67FE-16E0-4440-9789-8DAFCD93247D}" srcOrd="1" destOrd="0" presId="urn:microsoft.com/office/officeart/2005/8/layout/lProcess2"/>
    <dgm:cxn modelId="{9FFFAAC5-4D45-4C4D-B016-2C2636C44643}" type="presParOf" srcId="{ED504A0F-C0BE-4736-959A-7E84C305475B}" destId="{165D72D0-B781-4F5D-AF16-570C6E670BC3}" srcOrd="2" destOrd="0" presId="urn:microsoft.com/office/officeart/2005/8/layout/lProcess2"/>
    <dgm:cxn modelId="{8FD93957-445E-4963-8618-77B493A13CA4}" type="presParOf" srcId="{165D72D0-B781-4F5D-AF16-570C6E670BC3}" destId="{E401C934-777B-4439-8DE5-0B2E2AFD1E18}" srcOrd="0" destOrd="0" presId="urn:microsoft.com/office/officeart/2005/8/layout/lProcess2"/>
    <dgm:cxn modelId="{10222AEE-FFC8-4A5E-B86C-10081B289A67}" type="presParOf" srcId="{165D72D0-B781-4F5D-AF16-570C6E670BC3}" destId="{3AAA89B0-1826-440B-A38B-06B5C4D87BDB}" srcOrd="1" destOrd="0" presId="urn:microsoft.com/office/officeart/2005/8/layout/lProcess2"/>
    <dgm:cxn modelId="{F38239D2-73F7-46E9-A982-B9A4E9D8043B}" type="presParOf" srcId="{165D72D0-B781-4F5D-AF16-570C6E670BC3}" destId="{DACD630D-AE8B-4C9A-8AD3-A61CC52A933F}" srcOrd="2" destOrd="0" presId="urn:microsoft.com/office/officeart/2005/8/layout/lProcess2"/>
    <dgm:cxn modelId="{7F5B57D0-174C-4BAA-A8A4-3814FC102BD3}" type="presParOf" srcId="{DACD630D-AE8B-4C9A-8AD3-A61CC52A933F}" destId="{FF2481F0-8A6A-4502-8112-10CBEA18226E}" srcOrd="0" destOrd="0" presId="urn:microsoft.com/office/officeart/2005/8/layout/lProcess2"/>
    <dgm:cxn modelId="{99170322-82B9-4D30-B838-4D312AC1C480}" type="presParOf" srcId="{FF2481F0-8A6A-4502-8112-10CBEA18226E}" destId="{2ED77D77-ADF4-41F7-867B-C1871023585D}" srcOrd="0" destOrd="0" presId="urn:microsoft.com/office/officeart/2005/8/layout/lProcess2"/>
    <dgm:cxn modelId="{79BEBBAE-FD33-42C0-923E-65637B6219ED}" type="presParOf" srcId="{FF2481F0-8A6A-4502-8112-10CBEA18226E}" destId="{01E0A208-C783-410B-A637-86174B61819C}" srcOrd="1" destOrd="0" presId="urn:microsoft.com/office/officeart/2005/8/layout/lProcess2"/>
    <dgm:cxn modelId="{12F0F69C-E4B8-41CF-8A30-2AA6FF6D4DB2}" type="presParOf" srcId="{FF2481F0-8A6A-4502-8112-10CBEA18226E}" destId="{85D01842-FC87-4864-84EB-B57AFB73C559}" srcOrd="2" destOrd="0" presId="urn:microsoft.com/office/officeart/2005/8/layout/lProcess2"/>
    <dgm:cxn modelId="{F829AD4C-4B0F-4FBF-BCB3-DDBD2471864E}" type="presParOf" srcId="{ED504A0F-C0BE-4736-959A-7E84C305475B}" destId="{B7405E2A-82F1-403D-956E-F276E04EC7B6}" srcOrd="3" destOrd="0" presId="urn:microsoft.com/office/officeart/2005/8/layout/lProcess2"/>
    <dgm:cxn modelId="{726C8BFF-4684-4F18-B23A-D28B78B45EDD}" type="presParOf" srcId="{ED504A0F-C0BE-4736-959A-7E84C305475B}" destId="{BFC9061C-0B82-4EBD-B0FF-7BBA4AC8F16C}" srcOrd="4" destOrd="0" presId="urn:microsoft.com/office/officeart/2005/8/layout/lProcess2"/>
    <dgm:cxn modelId="{EE3FE153-76E9-4CB1-8329-62591709CCAE}" type="presParOf" srcId="{BFC9061C-0B82-4EBD-B0FF-7BBA4AC8F16C}" destId="{6A9FE1E3-6672-4BE1-AF11-C09CF33EEB5F}" srcOrd="0" destOrd="0" presId="urn:microsoft.com/office/officeart/2005/8/layout/lProcess2"/>
    <dgm:cxn modelId="{A79ACAF2-520C-4EF6-91C9-81EC609E3AC2}" type="presParOf" srcId="{BFC9061C-0B82-4EBD-B0FF-7BBA4AC8F16C}" destId="{2062A634-366E-42B9-92BF-614BDE0D1896}" srcOrd="1" destOrd="0" presId="urn:microsoft.com/office/officeart/2005/8/layout/lProcess2"/>
    <dgm:cxn modelId="{D3F9B4F4-5934-4403-B3DE-7DA1C865A355}" type="presParOf" srcId="{BFC9061C-0B82-4EBD-B0FF-7BBA4AC8F16C}" destId="{41ECC7D4-DCC9-4E25-B173-F796DFCE04D8}" srcOrd="2" destOrd="0" presId="urn:microsoft.com/office/officeart/2005/8/layout/lProcess2"/>
    <dgm:cxn modelId="{2B951F02-D4DB-49E1-BD75-27A963E78962}" type="presParOf" srcId="{41ECC7D4-DCC9-4E25-B173-F796DFCE04D8}" destId="{0BB93695-688D-42AC-8334-FA9AC3A1F011}" srcOrd="0" destOrd="0" presId="urn:microsoft.com/office/officeart/2005/8/layout/lProcess2"/>
    <dgm:cxn modelId="{BC998F31-9643-47A9-AEC9-F462FA1DCB45}" type="presParOf" srcId="{0BB93695-688D-42AC-8334-FA9AC3A1F011}" destId="{2C302CD4-AD06-4994-8AF7-8826D608A3D3}" srcOrd="0" destOrd="0" presId="urn:microsoft.com/office/officeart/2005/8/layout/lProcess2"/>
    <dgm:cxn modelId="{FFD7EB3D-92A1-4E91-BA6D-0FA50DC2D3EA}" type="presParOf" srcId="{0BB93695-688D-42AC-8334-FA9AC3A1F011}" destId="{05ED0D23-EFCF-428A-8DB6-5B034FAA684B}" srcOrd="1" destOrd="0" presId="urn:microsoft.com/office/officeart/2005/8/layout/lProcess2"/>
    <dgm:cxn modelId="{0284C89F-C722-4BEC-9508-BA6F4068F4E3}" type="presParOf" srcId="{0BB93695-688D-42AC-8334-FA9AC3A1F011}" destId="{2720B35A-F2B3-43D7-B6BF-5F0498C098E2}" srcOrd="2" destOrd="0" presId="urn:microsoft.com/office/officeart/2005/8/layout/lProcess2"/>
    <dgm:cxn modelId="{8B3C043F-31F1-4E7E-9A6B-5AEABC68962C}" type="presParOf" srcId="{ED504A0F-C0BE-4736-959A-7E84C305475B}" destId="{772A3C5B-C87F-4BB8-8C94-0DD040DFC336}" srcOrd="5" destOrd="0" presId="urn:microsoft.com/office/officeart/2005/8/layout/lProcess2"/>
    <dgm:cxn modelId="{F21E59AC-2A9A-4EF0-8DD5-21318577E119}" type="presParOf" srcId="{ED504A0F-C0BE-4736-959A-7E84C305475B}" destId="{A40290B8-3827-41A4-B017-2AAB60FA5FE1}" srcOrd="6" destOrd="0" presId="urn:microsoft.com/office/officeart/2005/8/layout/lProcess2"/>
    <dgm:cxn modelId="{9A2AB05B-24BD-4058-9052-17DAE8765D07}" type="presParOf" srcId="{A40290B8-3827-41A4-B017-2AAB60FA5FE1}" destId="{C6F2DE44-282A-41AC-AD1D-206163035B1F}" srcOrd="0" destOrd="0" presId="urn:microsoft.com/office/officeart/2005/8/layout/lProcess2"/>
    <dgm:cxn modelId="{6A77D497-D041-425D-B87C-20E861E4EE81}" type="presParOf" srcId="{A40290B8-3827-41A4-B017-2AAB60FA5FE1}" destId="{5E0A0DA2-B88A-4FB5-881F-475F2A67EDD8}" srcOrd="1" destOrd="0" presId="urn:microsoft.com/office/officeart/2005/8/layout/lProcess2"/>
    <dgm:cxn modelId="{43303E8D-27A2-41F9-8BA7-53D99DBBA210}" type="presParOf" srcId="{A40290B8-3827-41A4-B017-2AAB60FA5FE1}" destId="{7B7C7F18-376D-4770-B850-82C7822FA6B2}" srcOrd="2" destOrd="0" presId="urn:microsoft.com/office/officeart/2005/8/layout/lProcess2"/>
    <dgm:cxn modelId="{A4246661-12C3-4803-BDC1-7691BDADC4E0}" type="presParOf" srcId="{7B7C7F18-376D-4770-B850-82C7822FA6B2}" destId="{DFC98F44-6BC1-4135-88FC-866D00F1BD0B}" srcOrd="0" destOrd="0" presId="urn:microsoft.com/office/officeart/2005/8/layout/lProcess2"/>
    <dgm:cxn modelId="{F9D8BB01-269E-460F-80CB-5769DE994BC6}" type="presParOf" srcId="{DFC98F44-6BC1-4135-88FC-866D00F1BD0B}" destId="{16F56B43-15EB-4E53-9ECC-44CEE98E2148}" srcOrd="0" destOrd="0" presId="urn:microsoft.com/office/officeart/2005/8/layout/lProcess2"/>
    <dgm:cxn modelId="{5B46ADBD-E79B-4035-8523-15D81A9E770E}" type="presParOf" srcId="{DFC98F44-6BC1-4135-88FC-866D00F1BD0B}" destId="{A78CB106-9268-48BB-8B1A-CF3A62DA6E4F}" srcOrd="1" destOrd="0" presId="urn:microsoft.com/office/officeart/2005/8/layout/lProcess2"/>
    <dgm:cxn modelId="{6B5F1228-0331-4305-8797-377FDAF74EB1}" type="presParOf" srcId="{DFC98F44-6BC1-4135-88FC-866D00F1BD0B}" destId="{99B10B32-0C7E-4381-9E02-8194FBD2507D}" srcOrd="2" destOrd="0" presId="urn:microsoft.com/office/officeart/2005/8/layout/lProcess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A89642-60B3-4F0D-B93A-8581D304B6D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F8D5F011-AC7E-473E-B56D-8EB8F128FCD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sz="3600" dirty="0" smtClean="0"/>
            <a:t>Market conditions</a:t>
          </a:r>
          <a:endParaRPr lang="en-ZA" sz="3600" dirty="0"/>
        </a:p>
      </dgm:t>
    </dgm:pt>
    <dgm:pt modelId="{D0E1DB92-E4CB-423E-BC21-A2A7772FF3EB}" type="parTrans" cxnId="{C05F904C-915A-4387-8BC3-C9BC02A6A86B}">
      <dgm:prSet/>
      <dgm:spPr/>
      <dgm:t>
        <a:bodyPr/>
        <a:lstStyle/>
        <a:p>
          <a:endParaRPr lang="en-ZA"/>
        </a:p>
      </dgm:t>
    </dgm:pt>
    <dgm:pt modelId="{96CA34BC-6AAA-41D5-9FC3-E3AAC5DBFE6F}" type="sibTrans" cxnId="{C05F904C-915A-4387-8BC3-C9BC02A6A86B}">
      <dgm:prSet/>
      <dgm:spPr/>
      <dgm:t>
        <a:bodyPr/>
        <a:lstStyle/>
        <a:p>
          <a:endParaRPr lang="en-ZA"/>
        </a:p>
      </dgm:t>
    </dgm:pt>
    <dgm:pt modelId="{48708FCB-9F82-49C7-A119-9A3D4F5371E6}">
      <dgm:prSet custT="1"/>
      <dgm:spPr/>
      <dgm:t>
        <a:bodyPr/>
        <a:lstStyle/>
        <a:p>
          <a:r>
            <a:rPr lang="en-ZA" sz="1600" dirty="0" smtClean="0"/>
            <a:t>Economic growth</a:t>
          </a:r>
          <a:endParaRPr lang="en-ZA" sz="1600" dirty="0"/>
        </a:p>
      </dgm:t>
    </dgm:pt>
    <dgm:pt modelId="{61DD665D-DF5F-422B-90B4-C2673FCA88F9}" type="parTrans" cxnId="{FA0DEBC3-2B7A-4D84-9A3D-452601D33C04}">
      <dgm:prSet/>
      <dgm:spPr/>
      <dgm:t>
        <a:bodyPr/>
        <a:lstStyle/>
        <a:p>
          <a:endParaRPr lang="en-ZA"/>
        </a:p>
      </dgm:t>
    </dgm:pt>
    <dgm:pt modelId="{D3CEE47C-B4B8-4E86-A386-759CA5006A79}" type="sibTrans" cxnId="{FA0DEBC3-2B7A-4D84-9A3D-452601D33C04}">
      <dgm:prSet/>
      <dgm:spPr/>
      <dgm:t>
        <a:bodyPr/>
        <a:lstStyle/>
        <a:p>
          <a:endParaRPr lang="en-ZA"/>
        </a:p>
      </dgm:t>
    </dgm:pt>
    <dgm:pt modelId="{F2872CC3-2534-4F61-B4E4-599D43E35DAB}">
      <dgm:prSet custT="1"/>
      <dgm:spPr/>
      <dgm:t>
        <a:bodyPr/>
        <a:lstStyle/>
        <a:p>
          <a:r>
            <a:rPr lang="en-ZA" sz="1600" dirty="0" smtClean="0"/>
            <a:t>Unemployment </a:t>
          </a:r>
          <a:endParaRPr lang="en-ZA" sz="1600" dirty="0"/>
        </a:p>
      </dgm:t>
    </dgm:pt>
    <dgm:pt modelId="{A5687B89-F0ED-46E7-B09D-499AE67D39CF}" type="parTrans" cxnId="{DC42F938-D967-4400-89DB-198D6DB45DD7}">
      <dgm:prSet/>
      <dgm:spPr/>
      <dgm:t>
        <a:bodyPr/>
        <a:lstStyle/>
        <a:p>
          <a:endParaRPr lang="en-ZA"/>
        </a:p>
      </dgm:t>
    </dgm:pt>
    <dgm:pt modelId="{7FFA6A34-82E5-4EC8-95A9-A6BFD4612E1C}" type="sibTrans" cxnId="{DC42F938-D967-4400-89DB-198D6DB45DD7}">
      <dgm:prSet/>
      <dgm:spPr/>
      <dgm:t>
        <a:bodyPr/>
        <a:lstStyle/>
        <a:p>
          <a:endParaRPr lang="en-ZA"/>
        </a:p>
      </dgm:t>
    </dgm:pt>
    <dgm:pt modelId="{F2BD3A93-9410-465A-BBEB-5570BA2DF729}">
      <dgm:prSet custT="1"/>
      <dgm:spPr/>
      <dgm:t>
        <a:bodyPr/>
        <a:lstStyle/>
        <a:p>
          <a:r>
            <a:rPr lang="en-ZA" sz="1600" dirty="0" smtClean="0"/>
            <a:t>Interest rates</a:t>
          </a:r>
          <a:endParaRPr lang="en-ZA" sz="1600" dirty="0"/>
        </a:p>
      </dgm:t>
    </dgm:pt>
    <dgm:pt modelId="{A4B356F9-FF89-4099-9237-3333084A060B}" type="parTrans" cxnId="{B6936E78-42AE-4232-B312-BD2932076A7A}">
      <dgm:prSet/>
      <dgm:spPr/>
      <dgm:t>
        <a:bodyPr/>
        <a:lstStyle/>
        <a:p>
          <a:endParaRPr lang="en-ZA"/>
        </a:p>
      </dgm:t>
    </dgm:pt>
    <dgm:pt modelId="{915B2751-2F91-4A84-97BD-A93479D90B41}" type="sibTrans" cxnId="{B6936E78-42AE-4232-B312-BD2932076A7A}">
      <dgm:prSet/>
      <dgm:spPr/>
      <dgm:t>
        <a:bodyPr/>
        <a:lstStyle/>
        <a:p>
          <a:endParaRPr lang="en-ZA"/>
        </a:p>
      </dgm:t>
    </dgm:pt>
    <dgm:pt modelId="{2934E8D3-5B98-4D5B-8855-8EB171C0D14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sz="3600" dirty="0" smtClean="0"/>
            <a:t>Regulatory Environment</a:t>
          </a:r>
          <a:endParaRPr lang="en-ZA" sz="3600" dirty="0"/>
        </a:p>
      </dgm:t>
    </dgm:pt>
    <dgm:pt modelId="{DFAC2F94-E62F-4176-9D4A-27261D3FFAB1}" type="parTrans" cxnId="{16DE5F9A-0A9D-4FCC-8D19-E1BF2DB7EB20}">
      <dgm:prSet/>
      <dgm:spPr/>
      <dgm:t>
        <a:bodyPr/>
        <a:lstStyle/>
        <a:p>
          <a:endParaRPr lang="en-ZA"/>
        </a:p>
      </dgm:t>
    </dgm:pt>
    <dgm:pt modelId="{E791A9B9-AF7C-47B4-99E2-E12591EFFE87}" type="sibTrans" cxnId="{16DE5F9A-0A9D-4FCC-8D19-E1BF2DB7EB20}">
      <dgm:prSet/>
      <dgm:spPr/>
      <dgm:t>
        <a:bodyPr/>
        <a:lstStyle/>
        <a:p>
          <a:endParaRPr lang="en-ZA"/>
        </a:p>
      </dgm:t>
    </dgm:pt>
    <dgm:pt modelId="{ABAC0693-2DCB-4304-A205-B172D872BA94}">
      <dgm:prSet custT="1"/>
      <dgm:spPr/>
      <dgm:t>
        <a:bodyPr/>
        <a:lstStyle/>
        <a:p>
          <a:r>
            <a:rPr lang="en-ZA" sz="1600" dirty="0" smtClean="0"/>
            <a:t>Interest rate caps</a:t>
          </a:r>
          <a:endParaRPr lang="en-ZA" sz="1600" dirty="0"/>
        </a:p>
      </dgm:t>
    </dgm:pt>
    <dgm:pt modelId="{AF520A59-EB1B-43C5-BA46-98CE3913B686}" type="parTrans" cxnId="{C021251A-83B3-4305-BD51-2F3C2593C34A}">
      <dgm:prSet/>
      <dgm:spPr/>
      <dgm:t>
        <a:bodyPr/>
        <a:lstStyle/>
        <a:p>
          <a:endParaRPr lang="en-ZA"/>
        </a:p>
      </dgm:t>
    </dgm:pt>
    <dgm:pt modelId="{731C5B00-E041-43C3-BC5E-365AA7769BE7}" type="sibTrans" cxnId="{C021251A-83B3-4305-BD51-2F3C2593C34A}">
      <dgm:prSet/>
      <dgm:spPr/>
      <dgm:t>
        <a:bodyPr/>
        <a:lstStyle/>
        <a:p>
          <a:endParaRPr lang="en-ZA"/>
        </a:p>
      </dgm:t>
    </dgm:pt>
    <dgm:pt modelId="{4B5F7423-5B8C-4BCB-B825-C07745D53730}">
      <dgm:prSet custT="1"/>
      <dgm:spPr/>
      <dgm:t>
        <a:bodyPr/>
        <a:lstStyle/>
        <a:p>
          <a:r>
            <a:rPr lang="en-ZA" sz="1600" dirty="0" smtClean="0"/>
            <a:t>Insurance fee</a:t>
          </a:r>
          <a:endParaRPr lang="en-ZA" sz="1600" dirty="0"/>
        </a:p>
      </dgm:t>
    </dgm:pt>
    <dgm:pt modelId="{5EDC043B-F9F9-4910-8312-BA772DBC76AB}" type="parTrans" cxnId="{AAC288DE-3523-467E-B64D-D7A5FB4463C6}">
      <dgm:prSet/>
      <dgm:spPr/>
      <dgm:t>
        <a:bodyPr/>
        <a:lstStyle/>
        <a:p>
          <a:endParaRPr lang="en-ZA"/>
        </a:p>
      </dgm:t>
    </dgm:pt>
    <dgm:pt modelId="{E576E498-EB74-47BC-8D9B-06F2B75EC4FF}" type="sibTrans" cxnId="{AAC288DE-3523-467E-B64D-D7A5FB4463C6}">
      <dgm:prSet/>
      <dgm:spPr/>
      <dgm:t>
        <a:bodyPr/>
        <a:lstStyle/>
        <a:p>
          <a:endParaRPr lang="en-ZA"/>
        </a:p>
      </dgm:t>
    </dgm:pt>
    <dgm:pt modelId="{D0314963-E266-4FE8-804C-47D68920480B}">
      <dgm:prSet custT="1"/>
      <dgm:spPr/>
      <dgm:t>
        <a:bodyPr/>
        <a:lstStyle/>
        <a:p>
          <a:r>
            <a:rPr lang="en-ZA" sz="1600" dirty="0" smtClean="0"/>
            <a:t>Court Judgements</a:t>
          </a:r>
          <a:endParaRPr lang="en-ZA" sz="1600" dirty="0"/>
        </a:p>
      </dgm:t>
    </dgm:pt>
    <dgm:pt modelId="{04BC2FD4-33F8-49D0-98E9-C82F65E8A162}" type="parTrans" cxnId="{97C06999-62F1-4E9E-9BA6-DE1682E6F531}">
      <dgm:prSet/>
      <dgm:spPr/>
      <dgm:t>
        <a:bodyPr/>
        <a:lstStyle/>
        <a:p>
          <a:endParaRPr lang="en-ZA"/>
        </a:p>
      </dgm:t>
    </dgm:pt>
    <dgm:pt modelId="{CDE04F73-E949-4122-8036-97CE3AB7F423}" type="sibTrans" cxnId="{97C06999-62F1-4E9E-9BA6-DE1682E6F531}">
      <dgm:prSet/>
      <dgm:spPr/>
      <dgm:t>
        <a:bodyPr/>
        <a:lstStyle/>
        <a:p>
          <a:endParaRPr lang="en-ZA"/>
        </a:p>
      </dgm:t>
    </dgm:pt>
    <dgm:pt modelId="{C75AFC02-3E6C-4799-A97B-5CDDE366BC3C}">
      <dgm:prSet custT="1"/>
      <dgm:spPr/>
      <dgm:t>
        <a:bodyPr/>
        <a:lstStyle/>
        <a:p>
          <a:r>
            <a:rPr lang="en-ZA" sz="1600" dirty="0" smtClean="0"/>
            <a:t>Inflation</a:t>
          </a:r>
          <a:endParaRPr lang="en-ZA" sz="1600" dirty="0"/>
        </a:p>
      </dgm:t>
    </dgm:pt>
    <dgm:pt modelId="{86C73318-0BE5-49DA-A27F-2AEDAE54201E}" type="parTrans" cxnId="{05393291-7857-4CF9-8FD9-38181AFD4438}">
      <dgm:prSet/>
      <dgm:spPr/>
      <dgm:t>
        <a:bodyPr/>
        <a:lstStyle/>
        <a:p>
          <a:endParaRPr lang="en-ZA"/>
        </a:p>
      </dgm:t>
    </dgm:pt>
    <dgm:pt modelId="{EB7EA939-2A4B-48CA-BCED-D6233F041512}" type="sibTrans" cxnId="{05393291-7857-4CF9-8FD9-38181AFD4438}">
      <dgm:prSet/>
      <dgm:spPr/>
      <dgm:t>
        <a:bodyPr/>
        <a:lstStyle/>
        <a:p>
          <a:endParaRPr lang="en-ZA"/>
        </a:p>
      </dgm:t>
    </dgm:pt>
    <dgm:pt modelId="{92ED428E-0D09-4555-9351-59955BF186BE}">
      <dgm:prSet custT="1"/>
      <dgm:spPr/>
      <dgm:t>
        <a:bodyPr/>
        <a:lstStyle/>
        <a:p>
          <a:r>
            <a:rPr lang="en-ZA" sz="1800" dirty="0" smtClean="0"/>
            <a:t>Fees (initiation, service)</a:t>
          </a:r>
          <a:endParaRPr lang="en-ZA" sz="1800" dirty="0"/>
        </a:p>
      </dgm:t>
    </dgm:pt>
    <dgm:pt modelId="{5AD6ACB0-0E09-4A4B-A009-92C81A69D22C}" type="parTrans" cxnId="{EB953FEF-DB8F-412F-A7E8-56C878BE5526}">
      <dgm:prSet/>
      <dgm:spPr/>
      <dgm:t>
        <a:bodyPr/>
        <a:lstStyle/>
        <a:p>
          <a:endParaRPr lang="en-ZA"/>
        </a:p>
      </dgm:t>
    </dgm:pt>
    <dgm:pt modelId="{0456E815-5C6A-46CA-97A6-2E105E998B04}" type="sibTrans" cxnId="{EB953FEF-DB8F-412F-A7E8-56C878BE5526}">
      <dgm:prSet/>
      <dgm:spPr/>
      <dgm:t>
        <a:bodyPr/>
        <a:lstStyle/>
        <a:p>
          <a:endParaRPr lang="en-ZA"/>
        </a:p>
      </dgm:t>
    </dgm:pt>
    <dgm:pt modelId="{09428A47-3BB5-4C8F-AAE5-DDEE64EF3505}">
      <dgm:prSet custT="1"/>
      <dgm:spPr/>
      <dgm:t>
        <a:bodyPr/>
        <a:lstStyle/>
        <a:p>
          <a:r>
            <a:rPr lang="en-ZA" sz="1600" dirty="0" smtClean="0"/>
            <a:t>Levels on indebtedness</a:t>
          </a:r>
          <a:endParaRPr lang="en-ZA" sz="1600" dirty="0"/>
        </a:p>
      </dgm:t>
    </dgm:pt>
    <dgm:pt modelId="{AA142E9E-626C-4BA4-B404-8C0D0D430716}" type="parTrans" cxnId="{3C4A91D4-7FAE-453F-BC84-C81C93AF6CFD}">
      <dgm:prSet/>
      <dgm:spPr/>
      <dgm:t>
        <a:bodyPr/>
        <a:lstStyle/>
        <a:p>
          <a:endParaRPr lang="en-ZA"/>
        </a:p>
      </dgm:t>
    </dgm:pt>
    <dgm:pt modelId="{8A62A160-AB20-49A7-94BC-89643F46B887}" type="sibTrans" cxnId="{3C4A91D4-7FAE-453F-BC84-C81C93AF6CFD}">
      <dgm:prSet/>
      <dgm:spPr/>
      <dgm:t>
        <a:bodyPr/>
        <a:lstStyle/>
        <a:p>
          <a:endParaRPr lang="en-ZA"/>
        </a:p>
      </dgm:t>
    </dgm:pt>
    <dgm:pt modelId="{DF381D4D-509F-4455-920B-F183B129C71E}">
      <dgm:prSet custT="1"/>
      <dgm:spPr/>
      <dgm:t>
        <a:bodyPr/>
        <a:lstStyle/>
        <a:p>
          <a:r>
            <a:rPr lang="en-ZA" sz="1600" dirty="0" smtClean="0"/>
            <a:t>Rand exchange rate</a:t>
          </a:r>
          <a:endParaRPr lang="en-ZA" sz="1600" dirty="0"/>
        </a:p>
      </dgm:t>
    </dgm:pt>
    <dgm:pt modelId="{D75F6898-92EE-4192-AAEE-9E94D2A8D8E6}" type="parTrans" cxnId="{B53E0CD3-3F14-413C-B301-48CB8F91532B}">
      <dgm:prSet/>
      <dgm:spPr/>
      <dgm:t>
        <a:bodyPr/>
        <a:lstStyle/>
        <a:p>
          <a:endParaRPr lang="en-ZA"/>
        </a:p>
      </dgm:t>
    </dgm:pt>
    <dgm:pt modelId="{3802E906-CA66-488E-9EA7-CD746B9E568A}" type="sibTrans" cxnId="{B53E0CD3-3F14-413C-B301-48CB8F91532B}">
      <dgm:prSet/>
      <dgm:spPr/>
      <dgm:t>
        <a:bodyPr/>
        <a:lstStyle/>
        <a:p>
          <a:endParaRPr lang="en-ZA"/>
        </a:p>
      </dgm:t>
    </dgm:pt>
    <dgm:pt modelId="{7BF875EF-48C4-41BE-8708-748C7CE83063}" type="pres">
      <dgm:prSet presAssocID="{2CA89642-60B3-4F0D-B93A-8581D304B6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2EE04EC-01EB-43CC-885F-4C15FA7CFA3F}" type="pres">
      <dgm:prSet presAssocID="{F8D5F011-AC7E-473E-B56D-8EB8F128FCD9}" presName="compNode" presStyleCnt="0"/>
      <dgm:spPr/>
      <dgm:t>
        <a:bodyPr/>
        <a:lstStyle/>
        <a:p>
          <a:endParaRPr lang="en-ZA"/>
        </a:p>
      </dgm:t>
    </dgm:pt>
    <dgm:pt modelId="{0CE504DE-9060-4844-9079-CFF73CF0C1FA}" type="pres">
      <dgm:prSet presAssocID="{F8D5F011-AC7E-473E-B56D-8EB8F128FCD9}" presName="aNode" presStyleLbl="bgShp" presStyleIdx="0" presStyleCnt="2" custLinFactNeighborX="-38" custLinFactNeighborY="1552"/>
      <dgm:spPr/>
      <dgm:t>
        <a:bodyPr/>
        <a:lstStyle/>
        <a:p>
          <a:endParaRPr lang="en-ZA"/>
        </a:p>
      </dgm:t>
    </dgm:pt>
    <dgm:pt modelId="{D3C96CFD-328E-40A2-AD43-3257C57537B8}" type="pres">
      <dgm:prSet presAssocID="{F8D5F011-AC7E-473E-B56D-8EB8F128FCD9}" presName="textNode" presStyleLbl="bgShp" presStyleIdx="0" presStyleCnt="2"/>
      <dgm:spPr/>
      <dgm:t>
        <a:bodyPr/>
        <a:lstStyle/>
        <a:p>
          <a:endParaRPr lang="en-ZA"/>
        </a:p>
      </dgm:t>
    </dgm:pt>
    <dgm:pt modelId="{7E54AEC2-9A9F-4B85-A79C-C8F4CE31DB2B}" type="pres">
      <dgm:prSet presAssocID="{F8D5F011-AC7E-473E-B56D-8EB8F128FCD9}" presName="compChildNode" presStyleCnt="0"/>
      <dgm:spPr/>
      <dgm:t>
        <a:bodyPr/>
        <a:lstStyle/>
        <a:p>
          <a:endParaRPr lang="en-ZA"/>
        </a:p>
      </dgm:t>
    </dgm:pt>
    <dgm:pt modelId="{6B9B6177-6291-467C-BF91-B095A4CD0754}" type="pres">
      <dgm:prSet presAssocID="{F8D5F011-AC7E-473E-B56D-8EB8F128FCD9}" presName="theInnerList" presStyleCnt="0"/>
      <dgm:spPr/>
      <dgm:t>
        <a:bodyPr/>
        <a:lstStyle/>
        <a:p>
          <a:endParaRPr lang="en-ZA"/>
        </a:p>
      </dgm:t>
    </dgm:pt>
    <dgm:pt modelId="{5EED1EAE-9395-4FBD-BE56-106E33DDC359}" type="pres">
      <dgm:prSet presAssocID="{48708FCB-9F82-49C7-A119-9A3D4F5371E6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F2059F1-B133-4198-8F0B-5631E403458D}" type="pres">
      <dgm:prSet presAssocID="{48708FCB-9F82-49C7-A119-9A3D4F5371E6}" presName="aSpace2" presStyleCnt="0"/>
      <dgm:spPr/>
      <dgm:t>
        <a:bodyPr/>
        <a:lstStyle/>
        <a:p>
          <a:endParaRPr lang="en-ZA"/>
        </a:p>
      </dgm:t>
    </dgm:pt>
    <dgm:pt modelId="{DC502EB1-E1DF-4221-8D82-97285D8C0477}" type="pres">
      <dgm:prSet presAssocID="{F2872CC3-2534-4F61-B4E4-599D43E35DAB}" presName="childNode" presStyleLbl="node1" presStyleIdx="1" presStyleCnt="10" custScaleX="97997" custLinFactNeighborX="-1573" custLinFactNeighborY="-1138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85E85BE-3661-4E37-9349-9D2200F3C1B0}" type="pres">
      <dgm:prSet presAssocID="{F2872CC3-2534-4F61-B4E4-599D43E35DAB}" presName="aSpace2" presStyleCnt="0"/>
      <dgm:spPr/>
      <dgm:t>
        <a:bodyPr/>
        <a:lstStyle/>
        <a:p>
          <a:endParaRPr lang="en-ZA"/>
        </a:p>
      </dgm:t>
    </dgm:pt>
    <dgm:pt modelId="{AF1C9EF4-1E24-457E-AE7B-E62547BF253E}" type="pres">
      <dgm:prSet presAssocID="{F2BD3A93-9410-465A-BBEB-5570BA2DF729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428A5E4-6F13-4D6A-9E3F-4295B5D508E9}" type="pres">
      <dgm:prSet presAssocID="{F2BD3A93-9410-465A-BBEB-5570BA2DF729}" presName="aSpace2" presStyleCnt="0"/>
      <dgm:spPr/>
      <dgm:t>
        <a:bodyPr/>
        <a:lstStyle/>
        <a:p>
          <a:endParaRPr lang="en-ZA"/>
        </a:p>
      </dgm:t>
    </dgm:pt>
    <dgm:pt modelId="{85B0D735-F488-464C-95D0-27067BD5C081}" type="pres">
      <dgm:prSet presAssocID="{C75AFC02-3E6C-4799-A97B-5CDDE366BC3C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2AE7E98-3AC1-4604-B31F-8E303ADF77F6}" type="pres">
      <dgm:prSet presAssocID="{C75AFC02-3E6C-4799-A97B-5CDDE366BC3C}" presName="aSpace2" presStyleCnt="0"/>
      <dgm:spPr/>
    </dgm:pt>
    <dgm:pt modelId="{D03A51B5-C763-40A2-916A-9E9932CF86BE}" type="pres">
      <dgm:prSet presAssocID="{DF381D4D-509F-4455-920B-F183B129C71E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720785-F49F-46C8-BAD5-A5FEB7CB18E5}" type="pres">
      <dgm:prSet presAssocID="{DF381D4D-509F-4455-920B-F183B129C71E}" presName="aSpace2" presStyleCnt="0"/>
      <dgm:spPr/>
    </dgm:pt>
    <dgm:pt modelId="{E66B02B9-A587-4DBA-A65F-F2904E645596}" type="pres">
      <dgm:prSet presAssocID="{09428A47-3BB5-4C8F-AAE5-DDEE64EF3505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24361E0-59D7-4CEC-80DB-EEEF51384796}" type="pres">
      <dgm:prSet presAssocID="{F8D5F011-AC7E-473E-B56D-8EB8F128FCD9}" presName="aSpace" presStyleCnt="0"/>
      <dgm:spPr/>
      <dgm:t>
        <a:bodyPr/>
        <a:lstStyle/>
        <a:p>
          <a:endParaRPr lang="en-ZA"/>
        </a:p>
      </dgm:t>
    </dgm:pt>
    <dgm:pt modelId="{22CDEA91-43B4-4018-901C-F2AFA2A9EF40}" type="pres">
      <dgm:prSet presAssocID="{2934E8D3-5B98-4D5B-8855-8EB171C0D14A}" presName="compNode" presStyleCnt="0"/>
      <dgm:spPr/>
      <dgm:t>
        <a:bodyPr/>
        <a:lstStyle/>
        <a:p>
          <a:endParaRPr lang="en-ZA"/>
        </a:p>
      </dgm:t>
    </dgm:pt>
    <dgm:pt modelId="{6A97E985-52BF-4BD9-9B8F-CE74DCFADE23}" type="pres">
      <dgm:prSet presAssocID="{2934E8D3-5B98-4D5B-8855-8EB171C0D14A}" presName="aNode" presStyleLbl="bgShp" presStyleIdx="1" presStyleCnt="2"/>
      <dgm:spPr/>
      <dgm:t>
        <a:bodyPr/>
        <a:lstStyle/>
        <a:p>
          <a:endParaRPr lang="en-ZA"/>
        </a:p>
      </dgm:t>
    </dgm:pt>
    <dgm:pt modelId="{232A71D6-8E2B-4AF0-B033-0447A1834AD3}" type="pres">
      <dgm:prSet presAssocID="{2934E8D3-5B98-4D5B-8855-8EB171C0D14A}" presName="textNode" presStyleLbl="bgShp" presStyleIdx="1" presStyleCnt="2"/>
      <dgm:spPr/>
      <dgm:t>
        <a:bodyPr/>
        <a:lstStyle/>
        <a:p>
          <a:endParaRPr lang="en-ZA"/>
        </a:p>
      </dgm:t>
    </dgm:pt>
    <dgm:pt modelId="{9D7A4D00-3723-4AB8-90B2-A11FB54A42F3}" type="pres">
      <dgm:prSet presAssocID="{2934E8D3-5B98-4D5B-8855-8EB171C0D14A}" presName="compChildNode" presStyleCnt="0"/>
      <dgm:spPr/>
      <dgm:t>
        <a:bodyPr/>
        <a:lstStyle/>
        <a:p>
          <a:endParaRPr lang="en-ZA"/>
        </a:p>
      </dgm:t>
    </dgm:pt>
    <dgm:pt modelId="{27EC8EA9-1328-499F-A43B-1EEE34607C86}" type="pres">
      <dgm:prSet presAssocID="{2934E8D3-5B98-4D5B-8855-8EB171C0D14A}" presName="theInnerList" presStyleCnt="0"/>
      <dgm:spPr/>
      <dgm:t>
        <a:bodyPr/>
        <a:lstStyle/>
        <a:p>
          <a:endParaRPr lang="en-ZA"/>
        </a:p>
      </dgm:t>
    </dgm:pt>
    <dgm:pt modelId="{8C046739-0D45-4EC8-9FFE-D0E57C983C1F}" type="pres">
      <dgm:prSet presAssocID="{ABAC0693-2DCB-4304-A205-B172D872BA94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31B366-3C80-45B9-A6B0-8EDA8B5CA74B}" type="pres">
      <dgm:prSet presAssocID="{ABAC0693-2DCB-4304-A205-B172D872BA94}" presName="aSpace2" presStyleCnt="0"/>
      <dgm:spPr/>
      <dgm:t>
        <a:bodyPr/>
        <a:lstStyle/>
        <a:p>
          <a:endParaRPr lang="en-ZA"/>
        </a:p>
      </dgm:t>
    </dgm:pt>
    <dgm:pt modelId="{C133D8A2-4252-4F0E-8375-F5F79ED3472B}" type="pres">
      <dgm:prSet presAssocID="{92ED428E-0D09-4555-9351-59955BF186BE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B7602F4-1F6C-4A58-A310-5FADA9361585}" type="pres">
      <dgm:prSet presAssocID="{92ED428E-0D09-4555-9351-59955BF186BE}" presName="aSpace2" presStyleCnt="0"/>
      <dgm:spPr/>
    </dgm:pt>
    <dgm:pt modelId="{61E2AB02-FD6C-4558-BD25-94B911780113}" type="pres">
      <dgm:prSet presAssocID="{4B5F7423-5B8C-4BCB-B825-C07745D53730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4D0CA1E-15FE-42B7-9F93-EBAC89D63C18}" type="pres">
      <dgm:prSet presAssocID="{4B5F7423-5B8C-4BCB-B825-C07745D53730}" presName="aSpace2" presStyleCnt="0"/>
      <dgm:spPr/>
      <dgm:t>
        <a:bodyPr/>
        <a:lstStyle/>
        <a:p>
          <a:endParaRPr lang="en-ZA"/>
        </a:p>
      </dgm:t>
    </dgm:pt>
    <dgm:pt modelId="{8FB7149F-7BC8-477C-9119-DFE77B14CE9D}" type="pres">
      <dgm:prSet presAssocID="{D0314963-E266-4FE8-804C-47D68920480B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65B7089-BE80-4FAA-94E7-9979E8586D0C}" type="presOf" srcId="{DF381D4D-509F-4455-920B-F183B129C71E}" destId="{D03A51B5-C763-40A2-916A-9E9932CF86BE}" srcOrd="0" destOrd="0" presId="urn:microsoft.com/office/officeart/2005/8/layout/lProcess2"/>
    <dgm:cxn modelId="{C021251A-83B3-4305-BD51-2F3C2593C34A}" srcId="{2934E8D3-5B98-4D5B-8855-8EB171C0D14A}" destId="{ABAC0693-2DCB-4304-A205-B172D872BA94}" srcOrd="0" destOrd="0" parTransId="{AF520A59-EB1B-43C5-BA46-98CE3913B686}" sibTransId="{731C5B00-E041-43C3-BC5E-365AA7769BE7}"/>
    <dgm:cxn modelId="{83E0A074-B814-4C46-9716-4D8F41B9869E}" type="presOf" srcId="{2934E8D3-5B98-4D5B-8855-8EB171C0D14A}" destId="{6A97E985-52BF-4BD9-9B8F-CE74DCFADE23}" srcOrd="0" destOrd="0" presId="urn:microsoft.com/office/officeart/2005/8/layout/lProcess2"/>
    <dgm:cxn modelId="{16DE5F9A-0A9D-4FCC-8D19-E1BF2DB7EB20}" srcId="{2CA89642-60B3-4F0D-B93A-8581D304B6D4}" destId="{2934E8D3-5B98-4D5B-8855-8EB171C0D14A}" srcOrd="1" destOrd="0" parTransId="{DFAC2F94-E62F-4176-9D4A-27261D3FFAB1}" sibTransId="{E791A9B9-AF7C-47B4-99E2-E12591EFFE87}"/>
    <dgm:cxn modelId="{DC42F938-D967-4400-89DB-198D6DB45DD7}" srcId="{F8D5F011-AC7E-473E-B56D-8EB8F128FCD9}" destId="{F2872CC3-2534-4F61-B4E4-599D43E35DAB}" srcOrd="1" destOrd="0" parTransId="{A5687B89-F0ED-46E7-B09D-499AE67D39CF}" sibTransId="{7FFA6A34-82E5-4EC8-95A9-A6BFD4612E1C}"/>
    <dgm:cxn modelId="{C05F904C-915A-4387-8BC3-C9BC02A6A86B}" srcId="{2CA89642-60B3-4F0D-B93A-8581D304B6D4}" destId="{F8D5F011-AC7E-473E-B56D-8EB8F128FCD9}" srcOrd="0" destOrd="0" parTransId="{D0E1DB92-E4CB-423E-BC21-A2A7772FF3EB}" sibTransId="{96CA34BC-6AAA-41D5-9FC3-E3AAC5DBFE6F}"/>
    <dgm:cxn modelId="{C46D08FE-1705-4B1D-9A5B-1335780D7464}" type="presOf" srcId="{ABAC0693-2DCB-4304-A205-B172D872BA94}" destId="{8C046739-0D45-4EC8-9FFE-D0E57C983C1F}" srcOrd="0" destOrd="0" presId="urn:microsoft.com/office/officeart/2005/8/layout/lProcess2"/>
    <dgm:cxn modelId="{17A8CF89-8878-41DA-8427-3169BF9F2E23}" type="presOf" srcId="{09428A47-3BB5-4C8F-AAE5-DDEE64EF3505}" destId="{E66B02B9-A587-4DBA-A65F-F2904E645596}" srcOrd="0" destOrd="0" presId="urn:microsoft.com/office/officeart/2005/8/layout/lProcess2"/>
    <dgm:cxn modelId="{B6936E78-42AE-4232-B312-BD2932076A7A}" srcId="{F8D5F011-AC7E-473E-B56D-8EB8F128FCD9}" destId="{F2BD3A93-9410-465A-BBEB-5570BA2DF729}" srcOrd="2" destOrd="0" parTransId="{A4B356F9-FF89-4099-9237-3333084A060B}" sibTransId="{915B2751-2F91-4A84-97BD-A93479D90B41}"/>
    <dgm:cxn modelId="{97C06999-62F1-4E9E-9BA6-DE1682E6F531}" srcId="{2934E8D3-5B98-4D5B-8855-8EB171C0D14A}" destId="{D0314963-E266-4FE8-804C-47D68920480B}" srcOrd="3" destOrd="0" parTransId="{04BC2FD4-33F8-49D0-98E9-C82F65E8A162}" sibTransId="{CDE04F73-E949-4122-8036-97CE3AB7F423}"/>
    <dgm:cxn modelId="{3AA97235-C07F-4B70-A2EE-CEA5655BF4CA}" type="presOf" srcId="{D0314963-E266-4FE8-804C-47D68920480B}" destId="{8FB7149F-7BC8-477C-9119-DFE77B14CE9D}" srcOrd="0" destOrd="0" presId="urn:microsoft.com/office/officeart/2005/8/layout/lProcess2"/>
    <dgm:cxn modelId="{F40FCD59-EF97-409D-9275-431979639518}" type="presOf" srcId="{2CA89642-60B3-4F0D-B93A-8581D304B6D4}" destId="{7BF875EF-48C4-41BE-8708-748C7CE83063}" srcOrd="0" destOrd="0" presId="urn:microsoft.com/office/officeart/2005/8/layout/lProcess2"/>
    <dgm:cxn modelId="{0238A4DC-ECFD-4D05-841B-B30A5767DEC8}" type="presOf" srcId="{48708FCB-9F82-49C7-A119-9A3D4F5371E6}" destId="{5EED1EAE-9395-4FBD-BE56-106E33DDC359}" srcOrd="0" destOrd="0" presId="urn:microsoft.com/office/officeart/2005/8/layout/lProcess2"/>
    <dgm:cxn modelId="{48F4A0AD-B1EB-4F5E-91D6-02B17FF1815A}" type="presOf" srcId="{2934E8D3-5B98-4D5B-8855-8EB171C0D14A}" destId="{232A71D6-8E2B-4AF0-B033-0447A1834AD3}" srcOrd="1" destOrd="0" presId="urn:microsoft.com/office/officeart/2005/8/layout/lProcess2"/>
    <dgm:cxn modelId="{6E6BA1FF-D842-4C6B-9D83-25926FD54CF6}" type="presOf" srcId="{C75AFC02-3E6C-4799-A97B-5CDDE366BC3C}" destId="{85B0D735-F488-464C-95D0-27067BD5C081}" srcOrd="0" destOrd="0" presId="urn:microsoft.com/office/officeart/2005/8/layout/lProcess2"/>
    <dgm:cxn modelId="{2ABEB833-0B97-4C12-8336-7A443B2718B0}" type="presOf" srcId="{F2872CC3-2534-4F61-B4E4-599D43E35DAB}" destId="{DC502EB1-E1DF-4221-8D82-97285D8C0477}" srcOrd="0" destOrd="0" presId="urn:microsoft.com/office/officeart/2005/8/layout/lProcess2"/>
    <dgm:cxn modelId="{AAC288DE-3523-467E-B64D-D7A5FB4463C6}" srcId="{2934E8D3-5B98-4D5B-8855-8EB171C0D14A}" destId="{4B5F7423-5B8C-4BCB-B825-C07745D53730}" srcOrd="2" destOrd="0" parTransId="{5EDC043B-F9F9-4910-8312-BA772DBC76AB}" sibTransId="{E576E498-EB74-47BC-8D9B-06F2B75EC4FF}"/>
    <dgm:cxn modelId="{0F921949-E7B1-4100-933F-826C7ED8EEB9}" type="presOf" srcId="{F8D5F011-AC7E-473E-B56D-8EB8F128FCD9}" destId="{0CE504DE-9060-4844-9079-CFF73CF0C1FA}" srcOrd="0" destOrd="0" presId="urn:microsoft.com/office/officeart/2005/8/layout/lProcess2"/>
    <dgm:cxn modelId="{AE8AE30B-0E87-4039-A79E-441A230A54C3}" type="presOf" srcId="{92ED428E-0D09-4555-9351-59955BF186BE}" destId="{C133D8A2-4252-4F0E-8375-F5F79ED3472B}" srcOrd="0" destOrd="0" presId="urn:microsoft.com/office/officeart/2005/8/layout/lProcess2"/>
    <dgm:cxn modelId="{B53E0CD3-3F14-413C-B301-48CB8F91532B}" srcId="{F8D5F011-AC7E-473E-B56D-8EB8F128FCD9}" destId="{DF381D4D-509F-4455-920B-F183B129C71E}" srcOrd="4" destOrd="0" parTransId="{D75F6898-92EE-4192-AAEE-9E94D2A8D8E6}" sibTransId="{3802E906-CA66-488E-9EA7-CD746B9E568A}"/>
    <dgm:cxn modelId="{22577AAA-527A-4305-AE66-C66EA078C316}" type="presOf" srcId="{F2BD3A93-9410-465A-BBEB-5570BA2DF729}" destId="{AF1C9EF4-1E24-457E-AE7B-E62547BF253E}" srcOrd="0" destOrd="0" presId="urn:microsoft.com/office/officeart/2005/8/layout/lProcess2"/>
    <dgm:cxn modelId="{645834CB-3939-4B71-83CD-922231EF1043}" type="presOf" srcId="{F8D5F011-AC7E-473E-B56D-8EB8F128FCD9}" destId="{D3C96CFD-328E-40A2-AD43-3257C57537B8}" srcOrd="1" destOrd="0" presId="urn:microsoft.com/office/officeart/2005/8/layout/lProcess2"/>
    <dgm:cxn modelId="{EB953FEF-DB8F-412F-A7E8-56C878BE5526}" srcId="{2934E8D3-5B98-4D5B-8855-8EB171C0D14A}" destId="{92ED428E-0D09-4555-9351-59955BF186BE}" srcOrd="1" destOrd="0" parTransId="{5AD6ACB0-0E09-4A4B-A009-92C81A69D22C}" sibTransId="{0456E815-5C6A-46CA-97A6-2E105E998B04}"/>
    <dgm:cxn modelId="{05393291-7857-4CF9-8FD9-38181AFD4438}" srcId="{F8D5F011-AC7E-473E-B56D-8EB8F128FCD9}" destId="{C75AFC02-3E6C-4799-A97B-5CDDE366BC3C}" srcOrd="3" destOrd="0" parTransId="{86C73318-0BE5-49DA-A27F-2AEDAE54201E}" sibTransId="{EB7EA939-2A4B-48CA-BCED-D6233F041512}"/>
    <dgm:cxn modelId="{FA0DEBC3-2B7A-4D84-9A3D-452601D33C04}" srcId="{F8D5F011-AC7E-473E-B56D-8EB8F128FCD9}" destId="{48708FCB-9F82-49C7-A119-9A3D4F5371E6}" srcOrd="0" destOrd="0" parTransId="{61DD665D-DF5F-422B-90B4-C2673FCA88F9}" sibTransId="{D3CEE47C-B4B8-4E86-A386-759CA5006A79}"/>
    <dgm:cxn modelId="{9EE56897-2B20-45EB-A9B1-BEBA4C314EFF}" type="presOf" srcId="{4B5F7423-5B8C-4BCB-B825-C07745D53730}" destId="{61E2AB02-FD6C-4558-BD25-94B911780113}" srcOrd="0" destOrd="0" presId="urn:microsoft.com/office/officeart/2005/8/layout/lProcess2"/>
    <dgm:cxn modelId="{3C4A91D4-7FAE-453F-BC84-C81C93AF6CFD}" srcId="{F8D5F011-AC7E-473E-B56D-8EB8F128FCD9}" destId="{09428A47-3BB5-4C8F-AAE5-DDEE64EF3505}" srcOrd="5" destOrd="0" parTransId="{AA142E9E-626C-4BA4-B404-8C0D0D430716}" sibTransId="{8A62A160-AB20-49A7-94BC-89643F46B887}"/>
    <dgm:cxn modelId="{E685B893-9ADD-4B9C-B321-4DBDF28AAE6D}" type="presParOf" srcId="{7BF875EF-48C4-41BE-8708-748C7CE83063}" destId="{52EE04EC-01EB-43CC-885F-4C15FA7CFA3F}" srcOrd="0" destOrd="0" presId="urn:microsoft.com/office/officeart/2005/8/layout/lProcess2"/>
    <dgm:cxn modelId="{19D3ED07-83A1-4E8B-8C63-99B16AEE0B07}" type="presParOf" srcId="{52EE04EC-01EB-43CC-885F-4C15FA7CFA3F}" destId="{0CE504DE-9060-4844-9079-CFF73CF0C1FA}" srcOrd="0" destOrd="0" presId="urn:microsoft.com/office/officeart/2005/8/layout/lProcess2"/>
    <dgm:cxn modelId="{F1ADC24F-0DC1-4357-80D4-0E1D77D843BB}" type="presParOf" srcId="{52EE04EC-01EB-43CC-885F-4C15FA7CFA3F}" destId="{D3C96CFD-328E-40A2-AD43-3257C57537B8}" srcOrd="1" destOrd="0" presId="urn:microsoft.com/office/officeart/2005/8/layout/lProcess2"/>
    <dgm:cxn modelId="{2D26F8A6-B736-4E4F-8C48-537835398080}" type="presParOf" srcId="{52EE04EC-01EB-43CC-885F-4C15FA7CFA3F}" destId="{7E54AEC2-9A9F-4B85-A79C-C8F4CE31DB2B}" srcOrd="2" destOrd="0" presId="urn:microsoft.com/office/officeart/2005/8/layout/lProcess2"/>
    <dgm:cxn modelId="{6C5C2367-C0E2-4FE5-AFA5-7D2D79FC119A}" type="presParOf" srcId="{7E54AEC2-9A9F-4B85-A79C-C8F4CE31DB2B}" destId="{6B9B6177-6291-467C-BF91-B095A4CD0754}" srcOrd="0" destOrd="0" presId="urn:microsoft.com/office/officeart/2005/8/layout/lProcess2"/>
    <dgm:cxn modelId="{4F441EDD-54F6-4AF4-8EE5-F493165B6896}" type="presParOf" srcId="{6B9B6177-6291-467C-BF91-B095A4CD0754}" destId="{5EED1EAE-9395-4FBD-BE56-106E33DDC359}" srcOrd="0" destOrd="0" presId="urn:microsoft.com/office/officeart/2005/8/layout/lProcess2"/>
    <dgm:cxn modelId="{A130F0A8-CB6F-4CEB-BC2F-68A843F9ED3F}" type="presParOf" srcId="{6B9B6177-6291-467C-BF91-B095A4CD0754}" destId="{4F2059F1-B133-4198-8F0B-5631E403458D}" srcOrd="1" destOrd="0" presId="urn:microsoft.com/office/officeart/2005/8/layout/lProcess2"/>
    <dgm:cxn modelId="{4C84AC9B-BDE6-4D12-B731-4D36CFA97F7B}" type="presParOf" srcId="{6B9B6177-6291-467C-BF91-B095A4CD0754}" destId="{DC502EB1-E1DF-4221-8D82-97285D8C0477}" srcOrd="2" destOrd="0" presId="urn:microsoft.com/office/officeart/2005/8/layout/lProcess2"/>
    <dgm:cxn modelId="{4F7C5AB2-3E59-4F80-AABE-D8639BAC823C}" type="presParOf" srcId="{6B9B6177-6291-467C-BF91-B095A4CD0754}" destId="{B85E85BE-3661-4E37-9349-9D2200F3C1B0}" srcOrd="3" destOrd="0" presId="urn:microsoft.com/office/officeart/2005/8/layout/lProcess2"/>
    <dgm:cxn modelId="{70010ACD-EC66-4947-BCCB-0C03D432B482}" type="presParOf" srcId="{6B9B6177-6291-467C-BF91-B095A4CD0754}" destId="{AF1C9EF4-1E24-457E-AE7B-E62547BF253E}" srcOrd="4" destOrd="0" presId="urn:microsoft.com/office/officeart/2005/8/layout/lProcess2"/>
    <dgm:cxn modelId="{675936AD-1B93-4C62-A19B-3253B5782A91}" type="presParOf" srcId="{6B9B6177-6291-467C-BF91-B095A4CD0754}" destId="{C428A5E4-6F13-4D6A-9E3F-4295B5D508E9}" srcOrd="5" destOrd="0" presId="urn:microsoft.com/office/officeart/2005/8/layout/lProcess2"/>
    <dgm:cxn modelId="{0366F665-9E58-4409-B142-05ED38F3ACA4}" type="presParOf" srcId="{6B9B6177-6291-467C-BF91-B095A4CD0754}" destId="{85B0D735-F488-464C-95D0-27067BD5C081}" srcOrd="6" destOrd="0" presId="urn:microsoft.com/office/officeart/2005/8/layout/lProcess2"/>
    <dgm:cxn modelId="{BA3C0326-7852-456D-954B-FC65A470A04F}" type="presParOf" srcId="{6B9B6177-6291-467C-BF91-B095A4CD0754}" destId="{E2AE7E98-3AC1-4604-B31F-8E303ADF77F6}" srcOrd="7" destOrd="0" presId="urn:microsoft.com/office/officeart/2005/8/layout/lProcess2"/>
    <dgm:cxn modelId="{BFA23BEF-7703-42DD-BF0F-1D70A20F896D}" type="presParOf" srcId="{6B9B6177-6291-467C-BF91-B095A4CD0754}" destId="{D03A51B5-C763-40A2-916A-9E9932CF86BE}" srcOrd="8" destOrd="0" presId="urn:microsoft.com/office/officeart/2005/8/layout/lProcess2"/>
    <dgm:cxn modelId="{916B59E3-BE22-4EDD-81C9-753624CFD014}" type="presParOf" srcId="{6B9B6177-6291-467C-BF91-B095A4CD0754}" destId="{D2720785-F49F-46C8-BAD5-A5FEB7CB18E5}" srcOrd="9" destOrd="0" presId="urn:microsoft.com/office/officeart/2005/8/layout/lProcess2"/>
    <dgm:cxn modelId="{AEE0D418-C3C3-415B-A5E5-F708A4D790DF}" type="presParOf" srcId="{6B9B6177-6291-467C-BF91-B095A4CD0754}" destId="{E66B02B9-A587-4DBA-A65F-F2904E645596}" srcOrd="10" destOrd="0" presId="urn:microsoft.com/office/officeart/2005/8/layout/lProcess2"/>
    <dgm:cxn modelId="{7ACE4C7B-BF43-45EA-A00D-459B081A55C8}" type="presParOf" srcId="{7BF875EF-48C4-41BE-8708-748C7CE83063}" destId="{A24361E0-59D7-4CEC-80DB-EEEF51384796}" srcOrd="1" destOrd="0" presId="urn:microsoft.com/office/officeart/2005/8/layout/lProcess2"/>
    <dgm:cxn modelId="{C35EE330-C3C2-4A63-8F93-79EFD89420AB}" type="presParOf" srcId="{7BF875EF-48C4-41BE-8708-748C7CE83063}" destId="{22CDEA91-43B4-4018-901C-F2AFA2A9EF40}" srcOrd="2" destOrd="0" presId="urn:microsoft.com/office/officeart/2005/8/layout/lProcess2"/>
    <dgm:cxn modelId="{2FBD1463-F48C-4BA7-A037-8D1E5DC08FBF}" type="presParOf" srcId="{22CDEA91-43B4-4018-901C-F2AFA2A9EF40}" destId="{6A97E985-52BF-4BD9-9B8F-CE74DCFADE23}" srcOrd="0" destOrd="0" presId="urn:microsoft.com/office/officeart/2005/8/layout/lProcess2"/>
    <dgm:cxn modelId="{EDF2DCC9-3252-4604-9542-8B602EDB0C25}" type="presParOf" srcId="{22CDEA91-43B4-4018-901C-F2AFA2A9EF40}" destId="{232A71D6-8E2B-4AF0-B033-0447A1834AD3}" srcOrd="1" destOrd="0" presId="urn:microsoft.com/office/officeart/2005/8/layout/lProcess2"/>
    <dgm:cxn modelId="{60DADCAA-5BA2-4AF4-8B06-1404A76D96BE}" type="presParOf" srcId="{22CDEA91-43B4-4018-901C-F2AFA2A9EF40}" destId="{9D7A4D00-3723-4AB8-90B2-A11FB54A42F3}" srcOrd="2" destOrd="0" presId="urn:microsoft.com/office/officeart/2005/8/layout/lProcess2"/>
    <dgm:cxn modelId="{FA29844E-6453-443C-8FF5-52543B778567}" type="presParOf" srcId="{9D7A4D00-3723-4AB8-90B2-A11FB54A42F3}" destId="{27EC8EA9-1328-499F-A43B-1EEE34607C86}" srcOrd="0" destOrd="0" presId="urn:microsoft.com/office/officeart/2005/8/layout/lProcess2"/>
    <dgm:cxn modelId="{B5098DBB-1200-4102-91E8-D1F615F708B7}" type="presParOf" srcId="{27EC8EA9-1328-499F-A43B-1EEE34607C86}" destId="{8C046739-0D45-4EC8-9FFE-D0E57C983C1F}" srcOrd="0" destOrd="0" presId="urn:microsoft.com/office/officeart/2005/8/layout/lProcess2"/>
    <dgm:cxn modelId="{435A81B7-984A-42D9-9A49-91DA8BB63E8D}" type="presParOf" srcId="{27EC8EA9-1328-499F-A43B-1EEE34607C86}" destId="{B631B366-3C80-45B9-A6B0-8EDA8B5CA74B}" srcOrd="1" destOrd="0" presId="urn:microsoft.com/office/officeart/2005/8/layout/lProcess2"/>
    <dgm:cxn modelId="{944BC278-89B0-409D-9309-AECF0554615E}" type="presParOf" srcId="{27EC8EA9-1328-499F-A43B-1EEE34607C86}" destId="{C133D8A2-4252-4F0E-8375-F5F79ED3472B}" srcOrd="2" destOrd="0" presId="urn:microsoft.com/office/officeart/2005/8/layout/lProcess2"/>
    <dgm:cxn modelId="{2293E819-3D48-40CF-B356-96C4F9BB9CF5}" type="presParOf" srcId="{27EC8EA9-1328-499F-A43B-1EEE34607C86}" destId="{BB7602F4-1F6C-4A58-A310-5FADA9361585}" srcOrd="3" destOrd="0" presId="urn:microsoft.com/office/officeart/2005/8/layout/lProcess2"/>
    <dgm:cxn modelId="{1B1982AB-41DA-4CFC-A7FB-8D8E367AC284}" type="presParOf" srcId="{27EC8EA9-1328-499F-A43B-1EEE34607C86}" destId="{61E2AB02-FD6C-4558-BD25-94B911780113}" srcOrd="4" destOrd="0" presId="urn:microsoft.com/office/officeart/2005/8/layout/lProcess2"/>
    <dgm:cxn modelId="{F3CDAEC4-98B6-4F84-92F2-093001ADA378}" type="presParOf" srcId="{27EC8EA9-1328-499F-A43B-1EEE34607C86}" destId="{54D0CA1E-15FE-42B7-9F93-EBAC89D63C18}" srcOrd="5" destOrd="0" presId="urn:microsoft.com/office/officeart/2005/8/layout/lProcess2"/>
    <dgm:cxn modelId="{4CD6CE9E-72E5-4770-A5E1-0A8E814A8567}" type="presParOf" srcId="{27EC8EA9-1328-499F-A43B-1EEE34607C86}" destId="{8FB7149F-7BC8-477C-9119-DFE77B14CE9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8A64B0-4AB2-4C24-8284-C0BEB16170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45B2C2E-1C10-47CA-B40D-F97A3475472F}">
      <dgm:prSet/>
      <dgm:spPr/>
      <dgm:t>
        <a:bodyPr/>
        <a:lstStyle/>
        <a:p>
          <a:pPr marR="0" algn="ctr" rtl="0"/>
          <a:r>
            <a:rPr lang="en-ZA" baseline="0" smtClean="0">
              <a:latin typeface="Calibri"/>
            </a:rPr>
            <a:t>BOARD OF</a:t>
          </a:r>
        </a:p>
        <a:p>
          <a:pPr marR="0" algn="ctr" rtl="0"/>
          <a:r>
            <a:rPr lang="en-ZA" baseline="0" smtClean="0">
              <a:latin typeface="Calibri"/>
            </a:rPr>
            <a:t>DIRECTORS</a:t>
          </a:r>
          <a:endParaRPr lang="en-ZA" smtClean="0"/>
        </a:p>
      </dgm:t>
    </dgm:pt>
    <dgm:pt modelId="{63DAFE46-6662-4831-B986-6AF26B9E083A}" type="parTrans" cxnId="{F303F9F6-02C7-4106-94F8-B90711A287C9}">
      <dgm:prSet/>
      <dgm:spPr/>
      <dgm:t>
        <a:bodyPr/>
        <a:lstStyle/>
        <a:p>
          <a:endParaRPr lang="en-ZA"/>
        </a:p>
      </dgm:t>
    </dgm:pt>
    <dgm:pt modelId="{58572DDF-795D-45B2-89A4-5DF6F29F4001}" type="sibTrans" cxnId="{F303F9F6-02C7-4106-94F8-B90711A287C9}">
      <dgm:prSet/>
      <dgm:spPr/>
      <dgm:t>
        <a:bodyPr/>
        <a:lstStyle/>
        <a:p>
          <a:endParaRPr lang="en-ZA"/>
        </a:p>
      </dgm:t>
    </dgm:pt>
    <dgm:pt modelId="{F0B4AC5A-A911-4F36-AB7C-063AE4DA3EF7}">
      <dgm:prSet/>
      <dgm:spPr/>
      <dgm:t>
        <a:bodyPr/>
        <a:lstStyle/>
        <a:p>
          <a:pPr marR="0" algn="ctr" rtl="0"/>
          <a:r>
            <a:rPr lang="en-ZA" baseline="0" smtClean="0">
              <a:latin typeface="Calibri"/>
            </a:rPr>
            <a:t>HR ETHICS and</a:t>
          </a:r>
        </a:p>
        <a:p>
          <a:pPr marR="0" algn="ctr" rtl="0"/>
          <a:r>
            <a:rPr lang="en-ZA" baseline="0" smtClean="0">
              <a:latin typeface="Calibri"/>
            </a:rPr>
            <a:t>REMUNERATION COMMITTEE</a:t>
          </a:r>
          <a:endParaRPr lang="en-ZA" smtClean="0"/>
        </a:p>
      </dgm:t>
    </dgm:pt>
    <dgm:pt modelId="{3FFEC31A-0791-4B2B-B862-7E712726F147}" type="parTrans" cxnId="{F90B0BE7-CD62-4B3C-A8C8-1406ACC09065}">
      <dgm:prSet/>
      <dgm:spPr/>
      <dgm:t>
        <a:bodyPr/>
        <a:lstStyle/>
        <a:p>
          <a:endParaRPr lang="en-ZA"/>
        </a:p>
      </dgm:t>
    </dgm:pt>
    <dgm:pt modelId="{2276C6AE-4FBF-4F4D-AD6B-892059EB2363}" type="sibTrans" cxnId="{F90B0BE7-CD62-4B3C-A8C8-1406ACC09065}">
      <dgm:prSet/>
      <dgm:spPr/>
      <dgm:t>
        <a:bodyPr/>
        <a:lstStyle/>
        <a:p>
          <a:endParaRPr lang="en-ZA"/>
        </a:p>
      </dgm:t>
    </dgm:pt>
    <dgm:pt modelId="{4506D475-5A60-4F56-96A9-889D26627ABB}">
      <dgm:prSet/>
      <dgm:spPr/>
      <dgm:t>
        <a:bodyPr/>
        <a:lstStyle/>
        <a:p>
          <a:pPr marR="0" algn="ctr" rtl="0"/>
          <a:r>
            <a:rPr lang="en-ZA" baseline="0" dirty="0" smtClean="0">
              <a:latin typeface="Calibri"/>
            </a:rPr>
            <a:t>CREDIT AND DEVELOPMENT  </a:t>
          </a:r>
        </a:p>
        <a:p>
          <a:pPr marR="0" algn="ctr" rtl="0"/>
          <a:r>
            <a:rPr lang="en-ZA" baseline="0" dirty="0" smtClean="0">
              <a:latin typeface="Calibri"/>
            </a:rPr>
            <a:t>COMMITTEE</a:t>
          </a:r>
          <a:endParaRPr lang="en-ZA" dirty="0" smtClean="0"/>
        </a:p>
      </dgm:t>
    </dgm:pt>
    <dgm:pt modelId="{EC033A5F-4475-44DD-8208-ED4DFD0C0F02}" type="parTrans" cxnId="{420E10A9-8ACF-43E8-ACAE-F11A008A15B8}">
      <dgm:prSet/>
      <dgm:spPr/>
      <dgm:t>
        <a:bodyPr/>
        <a:lstStyle/>
        <a:p>
          <a:endParaRPr lang="en-ZA"/>
        </a:p>
      </dgm:t>
    </dgm:pt>
    <dgm:pt modelId="{24118001-762C-4819-84B4-D87213FE6C74}" type="sibTrans" cxnId="{420E10A9-8ACF-43E8-ACAE-F11A008A15B8}">
      <dgm:prSet/>
      <dgm:spPr/>
      <dgm:t>
        <a:bodyPr/>
        <a:lstStyle/>
        <a:p>
          <a:endParaRPr lang="en-ZA"/>
        </a:p>
      </dgm:t>
    </dgm:pt>
    <dgm:pt modelId="{8D3D9DAC-FC4C-495E-8EB7-CF45CE67D09E}">
      <dgm:prSet/>
      <dgm:spPr/>
      <dgm:t>
        <a:bodyPr/>
        <a:lstStyle/>
        <a:p>
          <a:pPr marR="0" algn="ctr" rtl="0"/>
          <a:r>
            <a:rPr lang="en-ZA" baseline="0" smtClean="0">
              <a:latin typeface="Calibri"/>
            </a:rPr>
            <a:t>AUDIT AND RISK</a:t>
          </a:r>
        </a:p>
        <a:p>
          <a:pPr marR="0" algn="ctr" rtl="0"/>
          <a:r>
            <a:rPr lang="en-ZA" baseline="0" smtClean="0">
              <a:latin typeface="Calibri"/>
            </a:rPr>
            <a:t>COMMITTEE</a:t>
          </a:r>
          <a:endParaRPr lang="en-ZA" smtClean="0"/>
        </a:p>
      </dgm:t>
    </dgm:pt>
    <dgm:pt modelId="{D016F9E9-3571-426C-B04C-0A2E156585BC}" type="parTrans" cxnId="{B6D35933-022E-422C-9320-95E5C6FB8D06}">
      <dgm:prSet/>
      <dgm:spPr/>
      <dgm:t>
        <a:bodyPr/>
        <a:lstStyle/>
        <a:p>
          <a:endParaRPr lang="en-ZA"/>
        </a:p>
      </dgm:t>
    </dgm:pt>
    <dgm:pt modelId="{BBBAE53F-3584-41B6-8DBD-9A89264AA6DF}" type="sibTrans" cxnId="{B6D35933-022E-422C-9320-95E5C6FB8D06}">
      <dgm:prSet/>
      <dgm:spPr/>
      <dgm:t>
        <a:bodyPr/>
        <a:lstStyle/>
        <a:p>
          <a:endParaRPr lang="en-ZA"/>
        </a:p>
      </dgm:t>
    </dgm:pt>
    <dgm:pt modelId="{9AE96FE5-E33A-4007-8A43-74D605C564A2}" type="pres">
      <dgm:prSet presAssocID="{2E8A64B0-4AB2-4C24-8284-C0BEB16170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C97B54-BE2D-4DCA-9789-BAFA40423591}" type="pres">
      <dgm:prSet presAssocID="{745B2C2E-1C10-47CA-B40D-F97A3475472F}" presName="hierRoot1" presStyleCnt="0">
        <dgm:presLayoutVars>
          <dgm:hierBranch/>
        </dgm:presLayoutVars>
      </dgm:prSet>
      <dgm:spPr/>
    </dgm:pt>
    <dgm:pt modelId="{04A830D7-E006-483D-BFBB-358C672E520E}" type="pres">
      <dgm:prSet presAssocID="{745B2C2E-1C10-47CA-B40D-F97A3475472F}" presName="rootComposite1" presStyleCnt="0"/>
      <dgm:spPr/>
    </dgm:pt>
    <dgm:pt modelId="{E86DCF54-C7B3-44C6-BC4F-270865DCE5B8}" type="pres">
      <dgm:prSet presAssocID="{745B2C2E-1C10-47CA-B40D-F97A347547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E863B6B-497C-47FC-9F3C-C84552C2AD8B}" type="pres">
      <dgm:prSet presAssocID="{745B2C2E-1C10-47CA-B40D-F97A3475472F}" presName="rootConnector1" presStyleLbl="node1" presStyleIdx="0" presStyleCnt="0"/>
      <dgm:spPr/>
      <dgm:t>
        <a:bodyPr/>
        <a:lstStyle/>
        <a:p>
          <a:endParaRPr lang="en-ZA"/>
        </a:p>
      </dgm:t>
    </dgm:pt>
    <dgm:pt modelId="{0E597E7B-94BA-4C56-B3DB-A58FDBDA150D}" type="pres">
      <dgm:prSet presAssocID="{745B2C2E-1C10-47CA-B40D-F97A3475472F}" presName="hierChild2" presStyleCnt="0"/>
      <dgm:spPr/>
    </dgm:pt>
    <dgm:pt modelId="{AB8E7297-6D26-4114-98AD-289AB1F00E36}" type="pres">
      <dgm:prSet presAssocID="{3FFEC31A-0791-4B2B-B862-7E712726F147}" presName="Name35" presStyleLbl="parChTrans1D2" presStyleIdx="0" presStyleCnt="3"/>
      <dgm:spPr/>
      <dgm:t>
        <a:bodyPr/>
        <a:lstStyle/>
        <a:p>
          <a:endParaRPr lang="en-ZA"/>
        </a:p>
      </dgm:t>
    </dgm:pt>
    <dgm:pt modelId="{7AD16807-77F6-4953-BF0C-2CCFBD3ED6EF}" type="pres">
      <dgm:prSet presAssocID="{F0B4AC5A-A911-4F36-AB7C-063AE4DA3EF7}" presName="hierRoot2" presStyleCnt="0">
        <dgm:presLayoutVars>
          <dgm:hierBranch/>
        </dgm:presLayoutVars>
      </dgm:prSet>
      <dgm:spPr/>
    </dgm:pt>
    <dgm:pt modelId="{302D2922-94FE-4F2D-AE9A-782223D60CFF}" type="pres">
      <dgm:prSet presAssocID="{F0B4AC5A-A911-4F36-AB7C-063AE4DA3EF7}" presName="rootComposite" presStyleCnt="0"/>
      <dgm:spPr/>
    </dgm:pt>
    <dgm:pt modelId="{513F0988-FEEC-482E-82E3-7E9B05F9B16C}" type="pres">
      <dgm:prSet presAssocID="{F0B4AC5A-A911-4F36-AB7C-063AE4DA3E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D665362-0559-42DE-BA44-A9047B445E9E}" type="pres">
      <dgm:prSet presAssocID="{F0B4AC5A-A911-4F36-AB7C-063AE4DA3EF7}" presName="rootConnector" presStyleLbl="node2" presStyleIdx="0" presStyleCnt="3"/>
      <dgm:spPr/>
      <dgm:t>
        <a:bodyPr/>
        <a:lstStyle/>
        <a:p>
          <a:endParaRPr lang="en-ZA"/>
        </a:p>
      </dgm:t>
    </dgm:pt>
    <dgm:pt modelId="{474A0F7E-EE89-41CD-8958-E1540DFE2883}" type="pres">
      <dgm:prSet presAssocID="{F0B4AC5A-A911-4F36-AB7C-063AE4DA3EF7}" presName="hierChild4" presStyleCnt="0"/>
      <dgm:spPr/>
    </dgm:pt>
    <dgm:pt modelId="{8ACD84C6-32A0-4570-8890-EBF8AAE0E842}" type="pres">
      <dgm:prSet presAssocID="{F0B4AC5A-A911-4F36-AB7C-063AE4DA3EF7}" presName="hierChild5" presStyleCnt="0"/>
      <dgm:spPr/>
    </dgm:pt>
    <dgm:pt modelId="{26D74038-9EE1-474B-869E-CC66F91F2F16}" type="pres">
      <dgm:prSet presAssocID="{EC033A5F-4475-44DD-8208-ED4DFD0C0F02}" presName="Name35" presStyleLbl="parChTrans1D2" presStyleIdx="1" presStyleCnt="3"/>
      <dgm:spPr/>
      <dgm:t>
        <a:bodyPr/>
        <a:lstStyle/>
        <a:p>
          <a:endParaRPr lang="en-ZA"/>
        </a:p>
      </dgm:t>
    </dgm:pt>
    <dgm:pt modelId="{8CE1B9AC-DEBA-4F06-BFF9-9D731D723622}" type="pres">
      <dgm:prSet presAssocID="{4506D475-5A60-4F56-96A9-889D26627ABB}" presName="hierRoot2" presStyleCnt="0">
        <dgm:presLayoutVars>
          <dgm:hierBranch/>
        </dgm:presLayoutVars>
      </dgm:prSet>
      <dgm:spPr/>
    </dgm:pt>
    <dgm:pt modelId="{24703657-788B-40AA-BCC3-ECA5885D767F}" type="pres">
      <dgm:prSet presAssocID="{4506D475-5A60-4F56-96A9-889D26627ABB}" presName="rootComposite" presStyleCnt="0"/>
      <dgm:spPr/>
    </dgm:pt>
    <dgm:pt modelId="{8792B518-DFBC-4835-AA47-A06F6C417B73}" type="pres">
      <dgm:prSet presAssocID="{4506D475-5A60-4F56-96A9-889D26627AB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AD7353D-C9E3-489A-87C0-E05FAF1770BD}" type="pres">
      <dgm:prSet presAssocID="{4506D475-5A60-4F56-96A9-889D26627ABB}" presName="rootConnector" presStyleLbl="node2" presStyleIdx="1" presStyleCnt="3"/>
      <dgm:spPr/>
      <dgm:t>
        <a:bodyPr/>
        <a:lstStyle/>
        <a:p>
          <a:endParaRPr lang="en-ZA"/>
        </a:p>
      </dgm:t>
    </dgm:pt>
    <dgm:pt modelId="{95A83BE9-1FAF-4A47-B5DD-3DF3CF602DC6}" type="pres">
      <dgm:prSet presAssocID="{4506D475-5A60-4F56-96A9-889D26627ABB}" presName="hierChild4" presStyleCnt="0"/>
      <dgm:spPr/>
    </dgm:pt>
    <dgm:pt modelId="{B5236026-74F0-44AA-AF45-F38820BB3D4C}" type="pres">
      <dgm:prSet presAssocID="{4506D475-5A60-4F56-96A9-889D26627ABB}" presName="hierChild5" presStyleCnt="0"/>
      <dgm:spPr/>
    </dgm:pt>
    <dgm:pt modelId="{BDAAF9E6-F6BF-458F-8D29-D7ECACCCEF3B}" type="pres">
      <dgm:prSet presAssocID="{D016F9E9-3571-426C-B04C-0A2E156585BC}" presName="Name35" presStyleLbl="parChTrans1D2" presStyleIdx="2" presStyleCnt="3"/>
      <dgm:spPr/>
      <dgm:t>
        <a:bodyPr/>
        <a:lstStyle/>
        <a:p>
          <a:endParaRPr lang="en-ZA"/>
        </a:p>
      </dgm:t>
    </dgm:pt>
    <dgm:pt modelId="{F09FE7A2-30E8-48D3-8124-78B62A1BCFB6}" type="pres">
      <dgm:prSet presAssocID="{8D3D9DAC-FC4C-495E-8EB7-CF45CE67D09E}" presName="hierRoot2" presStyleCnt="0">
        <dgm:presLayoutVars>
          <dgm:hierBranch/>
        </dgm:presLayoutVars>
      </dgm:prSet>
      <dgm:spPr/>
    </dgm:pt>
    <dgm:pt modelId="{7A6E8AE7-FF80-40BF-910A-8916D9C648B0}" type="pres">
      <dgm:prSet presAssocID="{8D3D9DAC-FC4C-495E-8EB7-CF45CE67D09E}" presName="rootComposite" presStyleCnt="0"/>
      <dgm:spPr/>
    </dgm:pt>
    <dgm:pt modelId="{42F61B14-20C9-41B2-AC83-9406E2C03CC7}" type="pres">
      <dgm:prSet presAssocID="{8D3D9DAC-FC4C-495E-8EB7-CF45CE67D09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36A1925D-F22B-4F74-A0D9-5CC999C18CC4}" type="pres">
      <dgm:prSet presAssocID="{8D3D9DAC-FC4C-495E-8EB7-CF45CE67D09E}" presName="rootConnector" presStyleLbl="node2" presStyleIdx="2" presStyleCnt="3"/>
      <dgm:spPr/>
      <dgm:t>
        <a:bodyPr/>
        <a:lstStyle/>
        <a:p>
          <a:endParaRPr lang="en-ZA"/>
        </a:p>
      </dgm:t>
    </dgm:pt>
    <dgm:pt modelId="{6F6A98C4-D9AF-4DBD-8D96-3BADC63ACC10}" type="pres">
      <dgm:prSet presAssocID="{8D3D9DAC-FC4C-495E-8EB7-CF45CE67D09E}" presName="hierChild4" presStyleCnt="0"/>
      <dgm:spPr/>
    </dgm:pt>
    <dgm:pt modelId="{DC327A3F-C799-481B-817F-FEA684D99217}" type="pres">
      <dgm:prSet presAssocID="{8D3D9DAC-FC4C-495E-8EB7-CF45CE67D09E}" presName="hierChild5" presStyleCnt="0"/>
      <dgm:spPr/>
    </dgm:pt>
    <dgm:pt modelId="{9766E3A2-3E68-4D33-928B-B5104A22F45B}" type="pres">
      <dgm:prSet presAssocID="{745B2C2E-1C10-47CA-B40D-F97A3475472F}" presName="hierChild3" presStyleCnt="0"/>
      <dgm:spPr/>
    </dgm:pt>
  </dgm:ptLst>
  <dgm:cxnLst>
    <dgm:cxn modelId="{CCB93F65-60D6-424B-9385-7D8AF2C5F95A}" type="presOf" srcId="{745B2C2E-1C10-47CA-B40D-F97A3475472F}" destId="{2E863B6B-497C-47FC-9F3C-C84552C2AD8B}" srcOrd="1" destOrd="0" presId="urn:microsoft.com/office/officeart/2005/8/layout/orgChart1"/>
    <dgm:cxn modelId="{3A2AA5D3-0EEA-44A7-8139-C583C5B42FB4}" type="presOf" srcId="{4506D475-5A60-4F56-96A9-889D26627ABB}" destId="{8792B518-DFBC-4835-AA47-A06F6C417B73}" srcOrd="0" destOrd="0" presId="urn:microsoft.com/office/officeart/2005/8/layout/orgChart1"/>
    <dgm:cxn modelId="{7C5FE00A-F733-4CE5-A0ED-870E274FA184}" type="presOf" srcId="{8D3D9DAC-FC4C-495E-8EB7-CF45CE67D09E}" destId="{42F61B14-20C9-41B2-AC83-9406E2C03CC7}" srcOrd="0" destOrd="0" presId="urn:microsoft.com/office/officeart/2005/8/layout/orgChart1"/>
    <dgm:cxn modelId="{0E93D4DC-E47D-47DB-8F08-42405ECEF069}" type="presOf" srcId="{3FFEC31A-0791-4B2B-B862-7E712726F147}" destId="{AB8E7297-6D26-4114-98AD-289AB1F00E36}" srcOrd="0" destOrd="0" presId="urn:microsoft.com/office/officeart/2005/8/layout/orgChart1"/>
    <dgm:cxn modelId="{2075EAED-E607-4C40-ACCD-89B7915978C1}" type="presOf" srcId="{F0B4AC5A-A911-4F36-AB7C-063AE4DA3EF7}" destId="{513F0988-FEEC-482E-82E3-7E9B05F9B16C}" srcOrd="0" destOrd="0" presId="urn:microsoft.com/office/officeart/2005/8/layout/orgChart1"/>
    <dgm:cxn modelId="{C7161427-81FF-4768-ABB3-9A46C7031569}" type="presOf" srcId="{4506D475-5A60-4F56-96A9-889D26627ABB}" destId="{BAD7353D-C9E3-489A-87C0-E05FAF1770BD}" srcOrd="1" destOrd="0" presId="urn:microsoft.com/office/officeart/2005/8/layout/orgChart1"/>
    <dgm:cxn modelId="{CECBB1DE-956E-4AB2-BB17-8990E3ECFD43}" type="presOf" srcId="{2E8A64B0-4AB2-4C24-8284-C0BEB161703F}" destId="{9AE96FE5-E33A-4007-8A43-74D605C564A2}" srcOrd="0" destOrd="0" presId="urn:microsoft.com/office/officeart/2005/8/layout/orgChart1"/>
    <dgm:cxn modelId="{B6D35933-022E-422C-9320-95E5C6FB8D06}" srcId="{745B2C2E-1C10-47CA-B40D-F97A3475472F}" destId="{8D3D9DAC-FC4C-495E-8EB7-CF45CE67D09E}" srcOrd="2" destOrd="0" parTransId="{D016F9E9-3571-426C-B04C-0A2E156585BC}" sibTransId="{BBBAE53F-3584-41B6-8DBD-9A89264AA6DF}"/>
    <dgm:cxn modelId="{B0A2BEC4-E740-4279-A8CD-E90A4DB7579E}" type="presOf" srcId="{8D3D9DAC-FC4C-495E-8EB7-CF45CE67D09E}" destId="{36A1925D-F22B-4F74-A0D9-5CC999C18CC4}" srcOrd="1" destOrd="0" presId="urn:microsoft.com/office/officeart/2005/8/layout/orgChart1"/>
    <dgm:cxn modelId="{420E10A9-8ACF-43E8-ACAE-F11A008A15B8}" srcId="{745B2C2E-1C10-47CA-B40D-F97A3475472F}" destId="{4506D475-5A60-4F56-96A9-889D26627ABB}" srcOrd="1" destOrd="0" parTransId="{EC033A5F-4475-44DD-8208-ED4DFD0C0F02}" sibTransId="{24118001-762C-4819-84B4-D87213FE6C74}"/>
    <dgm:cxn modelId="{05178A93-7528-40AF-ABA7-06C9A31CCDDC}" type="presOf" srcId="{D016F9E9-3571-426C-B04C-0A2E156585BC}" destId="{BDAAF9E6-F6BF-458F-8D29-D7ECACCCEF3B}" srcOrd="0" destOrd="0" presId="urn:microsoft.com/office/officeart/2005/8/layout/orgChart1"/>
    <dgm:cxn modelId="{F90B0BE7-CD62-4B3C-A8C8-1406ACC09065}" srcId="{745B2C2E-1C10-47CA-B40D-F97A3475472F}" destId="{F0B4AC5A-A911-4F36-AB7C-063AE4DA3EF7}" srcOrd="0" destOrd="0" parTransId="{3FFEC31A-0791-4B2B-B862-7E712726F147}" sibTransId="{2276C6AE-4FBF-4F4D-AD6B-892059EB2363}"/>
    <dgm:cxn modelId="{7CC5C469-C6EC-4A63-9EF2-00025884DCB4}" type="presOf" srcId="{745B2C2E-1C10-47CA-B40D-F97A3475472F}" destId="{E86DCF54-C7B3-44C6-BC4F-270865DCE5B8}" srcOrd="0" destOrd="0" presId="urn:microsoft.com/office/officeart/2005/8/layout/orgChart1"/>
    <dgm:cxn modelId="{65C79DC9-C751-4FD2-BA3D-B14C184BAB45}" type="presOf" srcId="{F0B4AC5A-A911-4F36-AB7C-063AE4DA3EF7}" destId="{5D665362-0559-42DE-BA44-A9047B445E9E}" srcOrd="1" destOrd="0" presId="urn:microsoft.com/office/officeart/2005/8/layout/orgChart1"/>
    <dgm:cxn modelId="{00444248-327F-4650-ACF9-08312B859867}" type="presOf" srcId="{EC033A5F-4475-44DD-8208-ED4DFD0C0F02}" destId="{26D74038-9EE1-474B-869E-CC66F91F2F16}" srcOrd="0" destOrd="0" presId="urn:microsoft.com/office/officeart/2005/8/layout/orgChart1"/>
    <dgm:cxn modelId="{F303F9F6-02C7-4106-94F8-B90711A287C9}" srcId="{2E8A64B0-4AB2-4C24-8284-C0BEB161703F}" destId="{745B2C2E-1C10-47CA-B40D-F97A3475472F}" srcOrd="0" destOrd="0" parTransId="{63DAFE46-6662-4831-B986-6AF26B9E083A}" sibTransId="{58572DDF-795D-45B2-89A4-5DF6F29F4001}"/>
    <dgm:cxn modelId="{E32FC0D0-F871-4439-816B-A1E2FB997992}" type="presParOf" srcId="{9AE96FE5-E33A-4007-8A43-74D605C564A2}" destId="{44C97B54-BE2D-4DCA-9789-BAFA40423591}" srcOrd="0" destOrd="0" presId="urn:microsoft.com/office/officeart/2005/8/layout/orgChart1"/>
    <dgm:cxn modelId="{03DD0506-8CF4-4263-8650-DEFB3BB15A51}" type="presParOf" srcId="{44C97B54-BE2D-4DCA-9789-BAFA40423591}" destId="{04A830D7-E006-483D-BFBB-358C672E520E}" srcOrd="0" destOrd="0" presId="urn:microsoft.com/office/officeart/2005/8/layout/orgChart1"/>
    <dgm:cxn modelId="{23CA75C8-9548-43F4-AE0A-91608A003E2B}" type="presParOf" srcId="{04A830D7-E006-483D-BFBB-358C672E520E}" destId="{E86DCF54-C7B3-44C6-BC4F-270865DCE5B8}" srcOrd="0" destOrd="0" presId="urn:microsoft.com/office/officeart/2005/8/layout/orgChart1"/>
    <dgm:cxn modelId="{F3ECDE99-BE76-4F4A-A6FF-913CD2A5D3D7}" type="presParOf" srcId="{04A830D7-E006-483D-BFBB-358C672E520E}" destId="{2E863B6B-497C-47FC-9F3C-C84552C2AD8B}" srcOrd="1" destOrd="0" presId="urn:microsoft.com/office/officeart/2005/8/layout/orgChart1"/>
    <dgm:cxn modelId="{48FD1157-5D52-47A2-955F-55F44EB0A62A}" type="presParOf" srcId="{44C97B54-BE2D-4DCA-9789-BAFA40423591}" destId="{0E597E7B-94BA-4C56-B3DB-A58FDBDA150D}" srcOrd="1" destOrd="0" presId="urn:microsoft.com/office/officeart/2005/8/layout/orgChart1"/>
    <dgm:cxn modelId="{00555D17-BDC6-4D7A-971F-19C62E3EB619}" type="presParOf" srcId="{0E597E7B-94BA-4C56-B3DB-A58FDBDA150D}" destId="{AB8E7297-6D26-4114-98AD-289AB1F00E36}" srcOrd="0" destOrd="0" presId="urn:microsoft.com/office/officeart/2005/8/layout/orgChart1"/>
    <dgm:cxn modelId="{52922BC8-2C65-403F-8FBE-FF19CF583E89}" type="presParOf" srcId="{0E597E7B-94BA-4C56-B3DB-A58FDBDA150D}" destId="{7AD16807-77F6-4953-BF0C-2CCFBD3ED6EF}" srcOrd="1" destOrd="0" presId="urn:microsoft.com/office/officeart/2005/8/layout/orgChart1"/>
    <dgm:cxn modelId="{FB609FD1-BA9D-4DBF-9007-4D4BBE8D669B}" type="presParOf" srcId="{7AD16807-77F6-4953-BF0C-2CCFBD3ED6EF}" destId="{302D2922-94FE-4F2D-AE9A-782223D60CFF}" srcOrd="0" destOrd="0" presId="urn:microsoft.com/office/officeart/2005/8/layout/orgChart1"/>
    <dgm:cxn modelId="{F33E58AA-F42C-4030-BCDC-2104FCD231F5}" type="presParOf" srcId="{302D2922-94FE-4F2D-AE9A-782223D60CFF}" destId="{513F0988-FEEC-482E-82E3-7E9B05F9B16C}" srcOrd="0" destOrd="0" presId="urn:microsoft.com/office/officeart/2005/8/layout/orgChart1"/>
    <dgm:cxn modelId="{2A739A3C-1351-4DF5-89DA-0B3F659B60F7}" type="presParOf" srcId="{302D2922-94FE-4F2D-AE9A-782223D60CFF}" destId="{5D665362-0559-42DE-BA44-A9047B445E9E}" srcOrd="1" destOrd="0" presId="urn:microsoft.com/office/officeart/2005/8/layout/orgChart1"/>
    <dgm:cxn modelId="{CCE50CD0-F746-40DF-AFBD-2ED5287647D3}" type="presParOf" srcId="{7AD16807-77F6-4953-BF0C-2CCFBD3ED6EF}" destId="{474A0F7E-EE89-41CD-8958-E1540DFE2883}" srcOrd="1" destOrd="0" presId="urn:microsoft.com/office/officeart/2005/8/layout/orgChart1"/>
    <dgm:cxn modelId="{895A66AB-7ED1-4240-AAB5-D276F11186C4}" type="presParOf" srcId="{7AD16807-77F6-4953-BF0C-2CCFBD3ED6EF}" destId="{8ACD84C6-32A0-4570-8890-EBF8AAE0E842}" srcOrd="2" destOrd="0" presId="urn:microsoft.com/office/officeart/2005/8/layout/orgChart1"/>
    <dgm:cxn modelId="{A8C3CB17-B3AC-4D8A-8349-ECB9105DD624}" type="presParOf" srcId="{0E597E7B-94BA-4C56-B3DB-A58FDBDA150D}" destId="{26D74038-9EE1-474B-869E-CC66F91F2F16}" srcOrd="2" destOrd="0" presId="urn:microsoft.com/office/officeart/2005/8/layout/orgChart1"/>
    <dgm:cxn modelId="{D78A43AA-9D8E-405D-9169-8BB5F25ADB13}" type="presParOf" srcId="{0E597E7B-94BA-4C56-B3DB-A58FDBDA150D}" destId="{8CE1B9AC-DEBA-4F06-BFF9-9D731D723622}" srcOrd="3" destOrd="0" presId="urn:microsoft.com/office/officeart/2005/8/layout/orgChart1"/>
    <dgm:cxn modelId="{D6B23D7A-916F-4830-816D-EF5698CA3DAF}" type="presParOf" srcId="{8CE1B9AC-DEBA-4F06-BFF9-9D731D723622}" destId="{24703657-788B-40AA-BCC3-ECA5885D767F}" srcOrd="0" destOrd="0" presId="urn:microsoft.com/office/officeart/2005/8/layout/orgChart1"/>
    <dgm:cxn modelId="{C19805C5-3067-4696-856C-C2A42B782CF8}" type="presParOf" srcId="{24703657-788B-40AA-BCC3-ECA5885D767F}" destId="{8792B518-DFBC-4835-AA47-A06F6C417B73}" srcOrd="0" destOrd="0" presId="urn:microsoft.com/office/officeart/2005/8/layout/orgChart1"/>
    <dgm:cxn modelId="{FB1BF4BF-80E6-460F-83BC-EE77FB80329C}" type="presParOf" srcId="{24703657-788B-40AA-BCC3-ECA5885D767F}" destId="{BAD7353D-C9E3-489A-87C0-E05FAF1770BD}" srcOrd="1" destOrd="0" presId="urn:microsoft.com/office/officeart/2005/8/layout/orgChart1"/>
    <dgm:cxn modelId="{E64741B4-7AA4-4235-AEAB-115EAD2E74C5}" type="presParOf" srcId="{8CE1B9AC-DEBA-4F06-BFF9-9D731D723622}" destId="{95A83BE9-1FAF-4A47-B5DD-3DF3CF602DC6}" srcOrd="1" destOrd="0" presId="urn:microsoft.com/office/officeart/2005/8/layout/orgChart1"/>
    <dgm:cxn modelId="{D4167F41-376C-47A9-8890-D298CCC5937B}" type="presParOf" srcId="{8CE1B9AC-DEBA-4F06-BFF9-9D731D723622}" destId="{B5236026-74F0-44AA-AF45-F38820BB3D4C}" srcOrd="2" destOrd="0" presId="urn:microsoft.com/office/officeart/2005/8/layout/orgChart1"/>
    <dgm:cxn modelId="{E244CDFA-1D98-40A2-ACDA-97B024BA620B}" type="presParOf" srcId="{0E597E7B-94BA-4C56-B3DB-A58FDBDA150D}" destId="{BDAAF9E6-F6BF-458F-8D29-D7ECACCCEF3B}" srcOrd="4" destOrd="0" presId="urn:microsoft.com/office/officeart/2005/8/layout/orgChart1"/>
    <dgm:cxn modelId="{A3FB96E9-DD68-4423-8DFD-DDD045DB7C7F}" type="presParOf" srcId="{0E597E7B-94BA-4C56-B3DB-A58FDBDA150D}" destId="{F09FE7A2-30E8-48D3-8124-78B62A1BCFB6}" srcOrd="5" destOrd="0" presId="urn:microsoft.com/office/officeart/2005/8/layout/orgChart1"/>
    <dgm:cxn modelId="{ED548E11-2B8B-4D1A-ABE0-BEA3B3258E39}" type="presParOf" srcId="{F09FE7A2-30E8-48D3-8124-78B62A1BCFB6}" destId="{7A6E8AE7-FF80-40BF-910A-8916D9C648B0}" srcOrd="0" destOrd="0" presId="urn:microsoft.com/office/officeart/2005/8/layout/orgChart1"/>
    <dgm:cxn modelId="{34790FDE-1B5A-4EB9-A489-B2363EDE3651}" type="presParOf" srcId="{7A6E8AE7-FF80-40BF-910A-8916D9C648B0}" destId="{42F61B14-20C9-41B2-AC83-9406E2C03CC7}" srcOrd="0" destOrd="0" presId="urn:microsoft.com/office/officeart/2005/8/layout/orgChart1"/>
    <dgm:cxn modelId="{3F0B728D-CE58-490D-8B59-DC9C39C4E62B}" type="presParOf" srcId="{7A6E8AE7-FF80-40BF-910A-8916D9C648B0}" destId="{36A1925D-F22B-4F74-A0D9-5CC999C18CC4}" srcOrd="1" destOrd="0" presId="urn:microsoft.com/office/officeart/2005/8/layout/orgChart1"/>
    <dgm:cxn modelId="{A6C7B504-7B6E-4BB5-B234-B4AAEC9890ED}" type="presParOf" srcId="{F09FE7A2-30E8-48D3-8124-78B62A1BCFB6}" destId="{6F6A98C4-D9AF-4DBD-8D96-3BADC63ACC10}" srcOrd="1" destOrd="0" presId="urn:microsoft.com/office/officeart/2005/8/layout/orgChart1"/>
    <dgm:cxn modelId="{1D0784ED-EB42-4B92-A0A0-CDC56D3BF679}" type="presParOf" srcId="{F09FE7A2-30E8-48D3-8124-78B62A1BCFB6}" destId="{DC327A3F-C799-481B-817F-FEA684D99217}" srcOrd="2" destOrd="0" presId="urn:microsoft.com/office/officeart/2005/8/layout/orgChart1"/>
    <dgm:cxn modelId="{848B8D70-9B8D-4111-8B27-66B12F96C2FA}" type="presParOf" srcId="{44C97B54-BE2D-4DCA-9789-BAFA40423591}" destId="{9766E3A2-3E68-4D33-928B-B5104A22F4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324E37-07F8-4864-A003-16DCEBD3D2A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4E0F7D4-FBD3-4FF7-9703-971D0820057C}">
      <dgm:prSet phldrT="[Text]" custT="1"/>
      <dgm:spPr/>
      <dgm:t>
        <a:bodyPr/>
        <a:lstStyle/>
        <a:p>
          <a:r>
            <a:rPr lang="en-ZA" sz="1800" b="1" dirty="0" smtClean="0"/>
            <a:t>RHLF achieves its mandate within the constraint of its funding resources as well as the challenges faced by the economy</a:t>
          </a:r>
          <a:endParaRPr lang="en-ZA" sz="1800" b="1" dirty="0"/>
        </a:p>
      </dgm:t>
    </dgm:pt>
    <dgm:pt modelId="{7BB5D2F5-1E53-4107-9142-913B4982CA18}" type="parTrans" cxnId="{0E626BE5-F938-41E7-A133-21BB6B816E47}">
      <dgm:prSet/>
      <dgm:spPr/>
      <dgm:t>
        <a:bodyPr/>
        <a:lstStyle/>
        <a:p>
          <a:endParaRPr lang="en-ZA"/>
        </a:p>
      </dgm:t>
    </dgm:pt>
    <dgm:pt modelId="{D2E20EF5-AA76-4593-A70E-303B64CEA905}" type="sibTrans" cxnId="{0E626BE5-F938-41E7-A133-21BB6B816E47}">
      <dgm:prSet/>
      <dgm:spPr/>
      <dgm:t>
        <a:bodyPr/>
        <a:lstStyle/>
        <a:p>
          <a:endParaRPr lang="en-ZA"/>
        </a:p>
      </dgm:t>
    </dgm:pt>
    <dgm:pt modelId="{BCCA5E65-0B44-4469-BA7A-C70DDE64721C}">
      <dgm:prSet/>
      <dgm:spPr/>
      <dgm:t>
        <a:bodyPr/>
        <a:lstStyle/>
        <a:p>
          <a:r>
            <a:rPr lang="en-ZA" b="1" dirty="0" smtClean="0"/>
            <a:t>Tough market conditions and high level of indebtedness pose a challenging outlook</a:t>
          </a:r>
        </a:p>
      </dgm:t>
    </dgm:pt>
    <dgm:pt modelId="{A6362553-C695-4FBA-B813-F456F17CB329}" type="parTrans" cxnId="{2A6D9484-BB1B-4C53-BB88-BF5D0FD50037}">
      <dgm:prSet/>
      <dgm:spPr/>
      <dgm:t>
        <a:bodyPr/>
        <a:lstStyle/>
        <a:p>
          <a:endParaRPr lang="en-ZA"/>
        </a:p>
      </dgm:t>
    </dgm:pt>
    <dgm:pt modelId="{8394920C-1E01-4970-A174-04FCE4DECB6B}" type="sibTrans" cxnId="{2A6D9484-BB1B-4C53-BB88-BF5D0FD50037}">
      <dgm:prSet/>
      <dgm:spPr/>
      <dgm:t>
        <a:bodyPr/>
        <a:lstStyle/>
        <a:p>
          <a:endParaRPr lang="en-ZA"/>
        </a:p>
      </dgm:t>
    </dgm:pt>
    <dgm:pt modelId="{BECC56A6-E411-4707-B5E3-C8E91AAD0A26}">
      <dgm:prSet/>
      <dgm:spPr/>
      <dgm:t>
        <a:bodyPr/>
        <a:lstStyle/>
        <a:p>
          <a:r>
            <a:rPr lang="en-ZA" b="1" smtClean="0"/>
            <a:t>Target market is huge and more needs to be done to significantly increase market coverage</a:t>
          </a:r>
          <a:endParaRPr lang="en-ZA" b="1" dirty="0" smtClean="0"/>
        </a:p>
      </dgm:t>
    </dgm:pt>
    <dgm:pt modelId="{C5A26735-D137-4097-83D4-BBBD81502C76}" type="parTrans" cxnId="{DCCB6111-A070-4EF2-A946-C3D532D857F4}">
      <dgm:prSet/>
      <dgm:spPr/>
      <dgm:t>
        <a:bodyPr/>
        <a:lstStyle/>
        <a:p>
          <a:endParaRPr lang="en-ZA"/>
        </a:p>
      </dgm:t>
    </dgm:pt>
    <dgm:pt modelId="{F15C7CDC-8039-4055-89E2-C204367C2DDC}" type="sibTrans" cxnId="{DCCB6111-A070-4EF2-A946-C3D532D857F4}">
      <dgm:prSet/>
      <dgm:spPr/>
      <dgm:t>
        <a:bodyPr/>
        <a:lstStyle/>
        <a:p>
          <a:endParaRPr lang="en-ZA"/>
        </a:p>
      </dgm:t>
    </dgm:pt>
    <dgm:pt modelId="{233F9A0F-922D-41A1-94BB-C46CC752EEE0}">
      <dgm:prSet/>
      <dgm:spPr/>
      <dgm:t>
        <a:bodyPr/>
        <a:lstStyle/>
        <a:p>
          <a:r>
            <a:rPr lang="en-ZA" b="1" smtClean="0"/>
            <a:t>RHLF business model resonates with active citizenry advocated in the </a:t>
          </a:r>
          <a:r>
            <a:rPr lang="en-ZA" b="1" dirty="0" err="1" smtClean="0"/>
            <a:t>NDP</a:t>
          </a:r>
          <a:r>
            <a:rPr lang="en-ZA" b="1" dirty="0" smtClean="0"/>
            <a:t>—people drive their building process and improvement of their living conditions</a:t>
          </a:r>
        </a:p>
      </dgm:t>
    </dgm:pt>
    <dgm:pt modelId="{9ABD49FF-9C5B-4E99-96E1-AB8A982375CA}" type="parTrans" cxnId="{B410CADC-0C30-4E4C-BA31-EB31CC85DF3A}">
      <dgm:prSet/>
      <dgm:spPr/>
      <dgm:t>
        <a:bodyPr/>
        <a:lstStyle/>
        <a:p>
          <a:endParaRPr lang="en-ZA"/>
        </a:p>
      </dgm:t>
    </dgm:pt>
    <dgm:pt modelId="{D0F6597C-4F61-4F4B-AEFF-68460880EE73}" type="sibTrans" cxnId="{B410CADC-0C30-4E4C-BA31-EB31CC85DF3A}">
      <dgm:prSet/>
      <dgm:spPr/>
      <dgm:t>
        <a:bodyPr/>
        <a:lstStyle/>
        <a:p>
          <a:endParaRPr lang="en-ZA"/>
        </a:p>
      </dgm:t>
    </dgm:pt>
    <dgm:pt modelId="{C63245A5-6B67-4ED9-98DC-9B884AFC0CEE}" type="pres">
      <dgm:prSet presAssocID="{DB324E37-07F8-4864-A003-16DCEBD3D2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ED6B6C0-E44B-45F8-AD8F-85C529A94286}" type="pres">
      <dgm:prSet presAssocID="{E4E0F7D4-FBD3-4FF7-9703-971D0820057C}" presName="comp" presStyleCnt="0"/>
      <dgm:spPr/>
    </dgm:pt>
    <dgm:pt modelId="{073DAFF3-4EEB-4D0E-9251-726D3D5885D1}" type="pres">
      <dgm:prSet presAssocID="{E4E0F7D4-FBD3-4FF7-9703-971D0820057C}" presName="box" presStyleLbl="node1" presStyleIdx="0" presStyleCnt="4"/>
      <dgm:spPr/>
      <dgm:t>
        <a:bodyPr/>
        <a:lstStyle/>
        <a:p>
          <a:endParaRPr lang="en-ZA"/>
        </a:p>
      </dgm:t>
    </dgm:pt>
    <dgm:pt modelId="{4B8F78D9-FED1-4C6F-8CFD-354EC136026B}" type="pres">
      <dgm:prSet presAssocID="{E4E0F7D4-FBD3-4FF7-9703-971D0820057C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en-ZA"/>
        </a:p>
      </dgm:t>
    </dgm:pt>
    <dgm:pt modelId="{BB34A3D8-A7DB-4174-B9D9-F11DAFE0FCBA}" type="pres">
      <dgm:prSet presAssocID="{E4E0F7D4-FBD3-4FF7-9703-971D0820057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1773AE0-300F-4D76-8C62-D8E14B50B732}" type="pres">
      <dgm:prSet presAssocID="{D2E20EF5-AA76-4593-A70E-303B64CEA905}" presName="spacer" presStyleCnt="0"/>
      <dgm:spPr/>
    </dgm:pt>
    <dgm:pt modelId="{206651B3-778E-4B57-B1C0-F98DE3CBDD73}" type="pres">
      <dgm:prSet presAssocID="{BECC56A6-E411-4707-B5E3-C8E91AAD0A26}" presName="comp" presStyleCnt="0"/>
      <dgm:spPr/>
    </dgm:pt>
    <dgm:pt modelId="{B942191C-FB15-49B0-9577-F6550E465A71}" type="pres">
      <dgm:prSet presAssocID="{BECC56A6-E411-4707-B5E3-C8E91AAD0A26}" presName="box" presStyleLbl="node1" presStyleIdx="1" presStyleCnt="4"/>
      <dgm:spPr/>
      <dgm:t>
        <a:bodyPr/>
        <a:lstStyle/>
        <a:p>
          <a:endParaRPr lang="en-ZA"/>
        </a:p>
      </dgm:t>
    </dgm:pt>
    <dgm:pt modelId="{145A5E1A-06C3-4BD0-AFE4-C446AA053E32}" type="pres">
      <dgm:prSet presAssocID="{BECC56A6-E411-4707-B5E3-C8E91AAD0A26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32ED5915-F8AA-40F9-B3D6-988B622B0E35}" type="pres">
      <dgm:prSet presAssocID="{BECC56A6-E411-4707-B5E3-C8E91AAD0A2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19500D-5232-436D-A7DF-A5312ED3035E}" type="pres">
      <dgm:prSet presAssocID="{F15C7CDC-8039-4055-89E2-C204367C2DDC}" presName="spacer" presStyleCnt="0"/>
      <dgm:spPr/>
    </dgm:pt>
    <dgm:pt modelId="{212C3332-FCF3-4E89-8C71-9C2137003522}" type="pres">
      <dgm:prSet presAssocID="{BCCA5E65-0B44-4469-BA7A-C70DDE64721C}" presName="comp" presStyleCnt="0"/>
      <dgm:spPr/>
    </dgm:pt>
    <dgm:pt modelId="{C9625E52-2333-4B00-8207-7C64C62525F6}" type="pres">
      <dgm:prSet presAssocID="{BCCA5E65-0B44-4469-BA7A-C70DDE64721C}" presName="box" presStyleLbl="node1" presStyleIdx="2" presStyleCnt="4"/>
      <dgm:spPr/>
      <dgm:t>
        <a:bodyPr/>
        <a:lstStyle/>
        <a:p>
          <a:endParaRPr lang="en-ZA"/>
        </a:p>
      </dgm:t>
    </dgm:pt>
    <dgm:pt modelId="{04F56882-4A3A-4261-BA52-D8AC8E964916}" type="pres">
      <dgm:prSet presAssocID="{BCCA5E65-0B44-4469-BA7A-C70DDE64721C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6689779B-8AB5-42EC-BA31-5691C682AA87}" type="pres">
      <dgm:prSet presAssocID="{BCCA5E65-0B44-4469-BA7A-C70DDE64721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1804FC7-E1D0-4C9A-A64E-9BFFA01B574C}" type="pres">
      <dgm:prSet presAssocID="{8394920C-1E01-4970-A174-04FCE4DECB6B}" presName="spacer" presStyleCnt="0"/>
      <dgm:spPr/>
    </dgm:pt>
    <dgm:pt modelId="{C87749B5-98B3-4D9B-B201-E8B315855D1C}" type="pres">
      <dgm:prSet presAssocID="{233F9A0F-922D-41A1-94BB-C46CC752EEE0}" presName="comp" presStyleCnt="0"/>
      <dgm:spPr/>
    </dgm:pt>
    <dgm:pt modelId="{FB1AA35F-1218-4559-891D-74AD3E5AC234}" type="pres">
      <dgm:prSet presAssocID="{233F9A0F-922D-41A1-94BB-C46CC752EEE0}" presName="box" presStyleLbl="node1" presStyleIdx="3" presStyleCnt="4"/>
      <dgm:spPr/>
      <dgm:t>
        <a:bodyPr/>
        <a:lstStyle/>
        <a:p>
          <a:endParaRPr lang="en-ZA"/>
        </a:p>
      </dgm:t>
    </dgm:pt>
    <dgm:pt modelId="{1CAA68B2-C6A2-41BC-8739-72C0DD5F49BF}" type="pres">
      <dgm:prSet presAssocID="{233F9A0F-922D-41A1-94BB-C46CC752EEE0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C4A2FA55-6337-47A4-BD9C-1F02F74B2172}" type="pres">
      <dgm:prSet presAssocID="{233F9A0F-922D-41A1-94BB-C46CC752EEE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252C176-8F1D-4DBE-862A-C5F4E3FB4B61}" type="presOf" srcId="{BECC56A6-E411-4707-B5E3-C8E91AAD0A26}" destId="{B942191C-FB15-49B0-9577-F6550E465A71}" srcOrd="0" destOrd="0" presId="urn:microsoft.com/office/officeart/2005/8/layout/vList4"/>
    <dgm:cxn modelId="{CA072347-29AA-45CD-A61A-026F5C0EA6E7}" type="presOf" srcId="{E4E0F7D4-FBD3-4FF7-9703-971D0820057C}" destId="{BB34A3D8-A7DB-4174-B9D9-F11DAFE0FCBA}" srcOrd="1" destOrd="0" presId="urn:microsoft.com/office/officeart/2005/8/layout/vList4"/>
    <dgm:cxn modelId="{A703DBDD-362A-45FF-9D6C-36E8C1A1B491}" type="presOf" srcId="{233F9A0F-922D-41A1-94BB-C46CC752EEE0}" destId="{FB1AA35F-1218-4559-891D-74AD3E5AC234}" srcOrd="0" destOrd="0" presId="urn:microsoft.com/office/officeart/2005/8/layout/vList4"/>
    <dgm:cxn modelId="{01EE5B70-7F9C-441A-B0B3-2C37D6BAAA0E}" type="presOf" srcId="{DB324E37-07F8-4864-A003-16DCEBD3D2A1}" destId="{C63245A5-6B67-4ED9-98DC-9B884AFC0CEE}" srcOrd="0" destOrd="0" presId="urn:microsoft.com/office/officeart/2005/8/layout/vList4"/>
    <dgm:cxn modelId="{8E17024E-98D9-4021-9528-748928A835F2}" type="presOf" srcId="{BCCA5E65-0B44-4469-BA7A-C70DDE64721C}" destId="{C9625E52-2333-4B00-8207-7C64C62525F6}" srcOrd="0" destOrd="0" presId="urn:microsoft.com/office/officeart/2005/8/layout/vList4"/>
    <dgm:cxn modelId="{2A6D9484-BB1B-4C53-BB88-BF5D0FD50037}" srcId="{DB324E37-07F8-4864-A003-16DCEBD3D2A1}" destId="{BCCA5E65-0B44-4469-BA7A-C70DDE64721C}" srcOrd="2" destOrd="0" parTransId="{A6362553-C695-4FBA-B813-F456F17CB329}" sibTransId="{8394920C-1E01-4970-A174-04FCE4DECB6B}"/>
    <dgm:cxn modelId="{D9542BDD-5E5F-42F9-A7D1-FA8D5CF5AA2F}" type="presOf" srcId="{BCCA5E65-0B44-4469-BA7A-C70DDE64721C}" destId="{6689779B-8AB5-42EC-BA31-5691C682AA87}" srcOrd="1" destOrd="0" presId="urn:microsoft.com/office/officeart/2005/8/layout/vList4"/>
    <dgm:cxn modelId="{605E08DE-560C-4555-AA59-8FDE17B7EA76}" type="presOf" srcId="{BECC56A6-E411-4707-B5E3-C8E91AAD0A26}" destId="{32ED5915-F8AA-40F9-B3D6-988B622B0E35}" srcOrd="1" destOrd="0" presId="urn:microsoft.com/office/officeart/2005/8/layout/vList4"/>
    <dgm:cxn modelId="{B410CADC-0C30-4E4C-BA31-EB31CC85DF3A}" srcId="{DB324E37-07F8-4864-A003-16DCEBD3D2A1}" destId="{233F9A0F-922D-41A1-94BB-C46CC752EEE0}" srcOrd="3" destOrd="0" parTransId="{9ABD49FF-9C5B-4E99-96E1-AB8A982375CA}" sibTransId="{D0F6597C-4F61-4F4B-AEFF-68460880EE73}"/>
    <dgm:cxn modelId="{C920FCD1-07E4-4CCF-9FBA-BC42828F688D}" type="presOf" srcId="{E4E0F7D4-FBD3-4FF7-9703-971D0820057C}" destId="{073DAFF3-4EEB-4D0E-9251-726D3D5885D1}" srcOrd="0" destOrd="0" presId="urn:microsoft.com/office/officeart/2005/8/layout/vList4"/>
    <dgm:cxn modelId="{DCCB6111-A070-4EF2-A946-C3D532D857F4}" srcId="{DB324E37-07F8-4864-A003-16DCEBD3D2A1}" destId="{BECC56A6-E411-4707-B5E3-C8E91AAD0A26}" srcOrd="1" destOrd="0" parTransId="{C5A26735-D137-4097-83D4-BBBD81502C76}" sibTransId="{F15C7CDC-8039-4055-89E2-C204367C2DDC}"/>
    <dgm:cxn modelId="{0E626BE5-F938-41E7-A133-21BB6B816E47}" srcId="{DB324E37-07F8-4864-A003-16DCEBD3D2A1}" destId="{E4E0F7D4-FBD3-4FF7-9703-971D0820057C}" srcOrd="0" destOrd="0" parTransId="{7BB5D2F5-1E53-4107-9142-913B4982CA18}" sibTransId="{D2E20EF5-AA76-4593-A70E-303B64CEA905}"/>
    <dgm:cxn modelId="{6FF97FE6-40DE-4BB7-94F3-2787498A8716}" type="presOf" srcId="{233F9A0F-922D-41A1-94BB-C46CC752EEE0}" destId="{C4A2FA55-6337-47A4-BD9C-1F02F74B2172}" srcOrd="1" destOrd="0" presId="urn:microsoft.com/office/officeart/2005/8/layout/vList4"/>
    <dgm:cxn modelId="{B9CBFF2F-02DE-456B-9661-507E78A2F78A}" type="presParOf" srcId="{C63245A5-6B67-4ED9-98DC-9B884AFC0CEE}" destId="{6ED6B6C0-E44B-45F8-AD8F-85C529A94286}" srcOrd="0" destOrd="0" presId="urn:microsoft.com/office/officeart/2005/8/layout/vList4"/>
    <dgm:cxn modelId="{46D7EFD9-1600-49D2-98B9-CDAEF3A592DC}" type="presParOf" srcId="{6ED6B6C0-E44B-45F8-AD8F-85C529A94286}" destId="{073DAFF3-4EEB-4D0E-9251-726D3D5885D1}" srcOrd="0" destOrd="0" presId="urn:microsoft.com/office/officeart/2005/8/layout/vList4"/>
    <dgm:cxn modelId="{4B71091F-54F0-4B71-ABA5-4DBF400BF530}" type="presParOf" srcId="{6ED6B6C0-E44B-45F8-AD8F-85C529A94286}" destId="{4B8F78D9-FED1-4C6F-8CFD-354EC136026B}" srcOrd="1" destOrd="0" presId="urn:microsoft.com/office/officeart/2005/8/layout/vList4"/>
    <dgm:cxn modelId="{9518D387-10FB-4463-863A-E3DBAEA8482F}" type="presParOf" srcId="{6ED6B6C0-E44B-45F8-AD8F-85C529A94286}" destId="{BB34A3D8-A7DB-4174-B9D9-F11DAFE0FCBA}" srcOrd="2" destOrd="0" presId="urn:microsoft.com/office/officeart/2005/8/layout/vList4"/>
    <dgm:cxn modelId="{5B79153F-40AF-4CB0-8D94-F52B1C41059E}" type="presParOf" srcId="{C63245A5-6B67-4ED9-98DC-9B884AFC0CEE}" destId="{11773AE0-300F-4D76-8C62-D8E14B50B732}" srcOrd="1" destOrd="0" presId="urn:microsoft.com/office/officeart/2005/8/layout/vList4"/>
    <dgm:cxn modelId="{A3EDD81E-CB53-4415-8D71-F21DBD6ED0E4}" type="presParOf" srcId="{C63245A5-6B67-4ED9-98DC-9B884AFC0CEE}" destId="{206651B3-778E-4B57-B1C0-F98DE3CBDD73}" srcOrd="2" destOrd="0" presId="urn:microsoft.com/office/officeart/2005/8/layout/vList4"/>
    <dgm:cxn modelId="{B53CEFE0-6806-4B1F-B7F0-67F1C5F4D06C}" type="presParOf" srcId="{206651B3-778E-4B57-B1C0-F98DE3CBDD73}" destId="{B942191C-FB15-49B0-9577-F6550E465A71}" srcOrd="0" destOrd="0" presId="urn:microsoft.com/office/officeart/2005/8/layout/vList4"/>
    <dgm:cxn modelId="{EBF08030-BF54-48E7-A0EF-31E18C35CA79}" type="presParOf" srcId="{206651B3-778E-4B57-B1C0-F98DE3CBDD73}" destId="{145A5E1A-06C3-4BD0-AFE4-C446AA053E32}" srcOrd="1" destOrd="0" presId="urn:microsoft.com/office/officeart/2005/8/layout/vList4"/>
    <dgm:cxn modelId="{555AFA92-3FDF-4FBA-9B5B-B36B2096E8F4}" type="presParOf" srcId="{206651B3-778E-4B57-B1C0-F98DE3CBDD73}" destId="{32ED5915-F8AA-40F9-B3D6-988B622B0E35}" srcOrd="2" destOrd="0" presId="urn:microsoft.com/office/officeart/2005/8/layout/vList4"/>
    <dgm:cxn modelId="{905F76E3-A35E-4C17-B80D-CDB7074B7023}" type="presParOf" srcId="{C63245A5-6B67-4ED9-98DC-9B884AFC0CEE}" destId="{9219500D-5232-436D-A7DF-A5312ED3035E}" srcOrd="3" destOrd="0" presId="urn:microsoft.com/office/officeart/2005/8/layout/vList4"/>
    <dgm:cxn modelId="{38068964-EF84-4098-91C0-C9C97DD19ECC}" type="presParOf" srcId="{C63245A5-6B67-4ED9-98DC-9B884AFC0CEE}" destId="{212C3332-FCF3-4E89-8C71-9C2137003522}" srcOrd="4" destOrd="0" presId="urn:microsoft.com/office/officeart/2005/8/layout/vList4"/>
    <dgm:cxn modelId="{8CFEE75D-13A9-43BC-9FE6-3BCFC418A334}" type="presParOf" srcId="{212C3332-FCF3-4E89-8C71-9C2137003522}" destId="{C9625E52-2333-4B00-8207-7C64C62525F6}" srcOrd="0" destOrd="0" presId="urn:microsoft.com/office/officeart/2005/8/layout/vList4"/>
    <dgm:cxn modelId="{27D977DC-492F-4B26-8F87-AB7B4FBB75D2}" type="presParOf" srcId="{212C3332-FCF3-4E89-8C71-9C2137003522}" destId="{04F56882-4A3A-4261-BA52-D8AC8E964916}" srcOrd="1" destOrd="0" presId="urn:microsoft.com/office/officeart/2005/8/layout/vList4"/>
    <dgm:cxn modelId="{5416A09D-925C-4E6C-986B-F294771C73F3}" type="presParOf" srcId="{212C3332-FCF3-4E89-8C71-9C2137003522}" destId="{6689779B-8AB5-42EC-BA31-5691C682AA87}" srcOrd="2" destOrd="0" presId="urn:microsoft.com/office/officeart/2005/8/layout/vList4"/>
    <dgm:cxn modelId="{76895614-2C1B-490C-8E93-9BDFE59220A8}" type="presParOf" srcId="{C63245A5-6B67-4ED9-98DC-9B884AFC0CEE}" destId="{E1804FC7-E1D0-4C9A-A64E-9BFFA01B574C}" srcOrd="5" destOrd="0" presId="urn:microsoft.com/office/officeart/2005/8/layout/vList4"/>
    <dgm:cxn modelId="{F8E07568-2542-4AD0-8A64-825FDAECF160}" type="presParOf" srcId="{C63245A5-6B67-4ED9-98DC-9B884AFC0CEE}" destId="{C87749B5-98B3-4D9B-B201-E8B315855D1C}" srcOrd="6" destOrd="0" presId="urn:microsoft.com/office/officeart/2005/8/layout/vList4"/>
    <dgm:cxn modelId="{49F2BEB0-7C16-4799-A655-D8AAF776727A}" type="presParOf" srcId="{C87749B5-98B3-4D9B-B201-E8B315855D1C}" destId="{FB1AA35F-1218-4559-891D-74AD3E5AC234}" srcOrd="0" destOrd="0" presId="urn:microsoft.com/office/officeart/2005/8/layout/vList4"/>
    <dgm:cxn modelId="{55824C0D-7894-45E2-8DDA-3276A7460486}" type="presParOf" srcId="{C87749B5-98B3-4D9B-B201-E8B315855D1C}" destId="{1CAA68B2-C6A2-41BC-8739-72C0DD5F49BF}" srcOrd="1" destOrd="0" presId="urn:microsoft.com/office/officeart/2005/8/layout/vList4"/>
    <dgm:cxn modelId="{4CA16D95-D90E-47B0-BD55-93C553B458B5}" type="presParOf" srcId="{C87749B5-98B3-4D9B-B201-E8B315855D1C}" destId="{C4A2FA55-6337-47A4-BD9C-1F02F74B21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3951C-B41F-4ECB-84B4-3B48DAC80B57}">
      <dsp:nvSpPr>
        <dsp:cNvPr id="0" name=""/>
        <dsp:cNvSpPr/>
      </dsp:nvSpPr>
      <dsp:spPr>
        <a:xfrm rot="5400000">
          <a:off x="4695872" y="-1748236"/>
          <a:ext cx="1178718" cy="4974336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Facilitate access to incremental housing finance for low income households in rural areas</a:t>
          </a:r>
          <a:endParaRPr lang="en-ZA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798063" y="207113"/>
        <a:ext cx="4916796" cy="1063638"/>
      </dsp:txXfrm>
    </dsp:sp>
    <dsp:sp modelId="{152976DD-278E-4F20-8837-529B620FBBC7}">
      <dsp:nvSpPr>
        <dsp:cNvPr id="0" name=""/>
        <dsp:cNvSpPr/>
      </dsp:nvSpPr>
      <dsp:spPr>
        <a:xfrm>
          <a:off x="30194" y="0"/>
          <a:ext cx="2798064" cy="147339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People</a:t>
          </a:r>
          <a:endParaRPr lang="en-ZA" sz="4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2119" y="71925"/>
        <a:ext cx="2654214" cy="1329548"/>
      </dsp:txXfrm>
    </dsp:sp>
    <dsp:sp modelId="{DA6D4EED-BCB0-4716-A6E7-5378B063886D}">
      <dsp:nvSpPr>
        <dsp:cNvPr id="0" name=""/>
        <dsp:cNvSpPr/>
      </dsp:nvSpPr>
      <dsp:spPr>
        <a:xfrm rot="5400000">
          <a:off x="4695872" y="-201168"/>
          <a:ext cx="1178718" cy="4974336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Communal land, rural towns and small towns</a:t>
          </a:r>
          <a:endParaRPr lang="en-ZA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798063" y="1754181"/>
        <a:ext cx="4916796" cy="1063638"/>
      </dsp:txXfrm>
    </dsp:sp>
    <dsp:sp modelId="{8DDA0EB6-D56E-474F-A4BB-DE515BA46C60}">
      <dsp:nvSpPr>
        <dsp:cNvPr id="0" name=""/>
        <dsp:cNvSpPr/>
      </dsp:nvSpPr>
      <dsp:spPr>
        <a:xfrm>
          <a:off x="0" y="1549300"/>
          <a:ext cx="2798064" cy="147339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Rural</a:t>
          </a:r>
          <a:endParaRPr lang="en-ZA" sz="4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1925" y="1621225"/>
        <a:ext cx="2654214" cy="1329548"/>
      </dsp:txXfrm>
    </dsp:sp>
    <dsp:sp modelId="{5F68AF98-05B8-4A28-8138-7F48FF4B8B98}">
      <dsp:nvSpPr>
        <dsp:cNvPr id="0" name=""/>
        <dsp:cNvSpPr/>
      </dsp:nvSpPr>
      <dsp:spPr>
        <a:xfrm rot="5400000">
          <a:off x="4695872" y="1345900"/>
          <a:ext cx="1178718" cy="4974336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Maximum R15 000 up from R9 800</a:t>
          </a:r>
          <a:endParaRPr lang="en-ZA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Focus remains under R3 500</a:t>
          </a:r>
          <a:endParaRPr lang="en-ZA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798063" y="3301249"/>
        <a:ext cx="4916796" cy="1063638"/>
      </dsp:txXfrm>
    </dsp:sp>
    <dsp:sp modelId="{2B874C4F-2EF4-41C9-90AA-3947019E0B1D}">
      <dsp:nvSpPr>
        <dsp:cNvPr id="0" name=""/>
        <dsp:cNvSpPr/>
      </dsp:nvSpPr>
      <dsp:spPr>
        <a:xfrm>
          <a:off x="0" y="3096369"/>
          <a:ext cx="2798064" cy="147339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Monthly Income</a:t>
          </a:r>
          <a:endParaRPr lang="en-ZA" sz="4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1925" y="3168294"/>
        <a:ext cx="2654214" cy="1329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3951C-B41F-4ECB-84B4-3B48DAC80B57}">
      <dsp:nvSpPr>
        <dsp:cNvPr id="0" name=""/>
        <dsp:cNvSpPr/>
      </dsp:nvSpPr>
      <dsp:spPr>
        <a:xfrm rot="5400000">
          <a:off x="3909767" y="-1210849"/>
          <a:ext cx="1614012" cy="4439316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 programme to enable qualifying beneficiaries to access housing subsidy funds  to build their own houses in rural areas (communal land) </a:t>
          </a:r>
          <a:endParaRPr lang="en-ZA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2497115" y="280593"/>
        <a:ext cx="4360526" cy="1456432"/>
      </dsp:txXfrm>
    </dsp:sp>
    <dsp:sp modelId="{152976DD-278E-4F20-8837-529B620FBBC7}">
      <dsp:nvSpPr>
        <dsp:cNvPr id="0" name=""/>
        <dsp:cNvSpPr/>
      </dsp:nvSpPr>
      <dsp:spPr>
        <a:xfrm>
          <a:off x="23661" y="0"/>
          <a:ext cx="2497115" cy="201751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b="1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Description</a:t>
          </a:r>
          <a:endParaRPr lang="en-ZA" sz="31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122148" y="98487"/>
        <a:ext cx="2300141" cy="1820541"/>
      </dsp:txXfrm>
    </dsp:sp>
    <dsp:sp modelId="{DA6D4EED-BCB0-4716-A6E7-5378B063886D}">
      <dsp:nvSpPr>
        <dsp:cNvPr id="0" name=""/>
        <dsp:cNvSpPr/>
      </dsp:nvSpPr>
      <dsp:spPr>
        <a:xfrm rot="5400000">
          <a:off x="3909767" y="907541"/>
          <a:ext cx="1614012" cy="4439316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Approved by MINMEC, but implementation on hold </a:t>
          </a:r>
          <a:endParaRPr lang="en-ZA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Piloting cost of a voucher house to assist Minister in approving the quantum for the Programme</a:t>
          </a:r>
          <a:endParaRPr lang="en-ZA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497115" y="2398983"/>
        <a:ext cx="4360526" cy="1456432"/>
      </dsp:txXfrm>
    </dsp:sp>
    <dsp:sp modelId="{8DDA0EB6-D56E-474F-A4BB-DE515BA46C60}">
      <dsp:nvSpPr>
        <dsp:cNvPr id="0" name=""/>
        <dsp:cNvSpPr/>
      </dsp:nvSpPr>
      <dsp:spPr>
        <a:xfrm>
          <a:off x="0" y="2088239"/>
          <a:ext cx="2497115" cy="201751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Status</a:t>
          </a:r>
          <a:endParaRPr lang="en-ZA" sz="32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98487" y="2186726"/>
        <a:ext cx="2300141" cy="1820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499E7-F888-4E8C-80EC-CD878D3D7675}">
      <dsp:nvSpPr>
        <dsp:cNvPr id="0" name=""/>
        <dsp:cNvSpPr/>
      </dsp:nvSpPr>
      <dsp:spPr>
        <a:xfrm rot="5400000">
          <a:off x="4852291" y="-1977249"/>
          <a:ext cx="1155457" cy="5110607"/>
        </a:xfrm>
        <a:prstGeom prst="round2SameRect">
          <a:avLst/>
        </a:prstGeom>
        <a:solidFill>
          <a:schemeClr val="tx2">
            <a:lumMod val="20000"/>
            <a:lumOff val="80000"/>
            <a:alpha val="89804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Calibri" panose="020F0502020204030204" pitchFamily="34" charset="0"/>
            </a:rPr>
            <a:t>   </a:t>
          </a:r>
          <a:r>
            <a:rPr lang="en-ZA" sz="1600" kern="1200" dirty="0" smtClean="0">
              <a:latin typeface="+mn-lt"/>
            </a:rPr>
            <a:t>Facilities approved for intermediaries</a:t>
          </a:r>
          <a:endParaRPr lang="en-ZA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latin typeface="+mn-lt"/>
            </a:rPr>
            <a:t> No grants, unless the Voucher system is implemented</a:t>
          </a:r>
          <a:endParaRPr lang="en-ZA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latin typeface="+mn-lt"/>
            </a:rPr>
            <a:t> Must be repaid</a:t>
          </a:r>
          <a:endParaRPr lang="en-ZA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latin typeface="+mn-lt"/>
            </a:rPr>
            <a:t> People decide what they need</a:t>
          </a:r>
          <a:endParaRPr lang="en-ZA" sz="1600" kern="1200" dirty="0">
            <a:latin typeface="+mn-lt"/>
          </a:endParaRPr>
        </a:p>
      </dsp:txBody>
      <dsp:txXfrm rot="-5400000">
        <a:off x="2874717" y="56730"/>
        <a:ext cx="5054202" cy="1042647"/>
      </dsp:txXfrm>
    </dsp:sp>
    <dsp:sp modelId="{56FEBF25-381D-4B01-ABDB-CC01AA6590B4}">
      <dsp:nvSpPr>
        <dsp:cNvPr id="0" name=""/>
        <dsp:cNvSpPr/>
      </dsp:nvSpPr>
      <dsp:spPr>
        <a:xfrm>
          <a:off x="0" y="7193"/>
          <a:ext cx="2874716" cy="11417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b="1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Wholesale Lending</a:t>
          </a:r>
          <a:endParaRPr lang="en-ZA" sz="29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55734" y="62927"/>
        <a:ext cx="2763248" cy="1030252"/>
      </dsp:txXfrm>
    </dsp:sp>
    <dsp:sp modelId="{4F23951C-B41F-4ECB-84B4-3B48DAC80B57}">
      <dsp:nvSpPr>
        <dsp:cNvPr id="0" name=""/>
        <dsp:cNvSpPr/>
      </dsp:nvSpPr>
      <dsp:spPr>
        <a:xfrm rot="5400000">
          <a:off x="4983953" y="-776572"/>
          <a:ext cx="913376" cy="5120604"/>
        </a:xfrm>
        <a:prstGeom prst="round2SameRect">
          <a:avLst/>
        </a:prstGeom>
        <a:solidFill>
          <a:schemeClr val="tx2">
            <a:lumMod val="20000"/>
            <a:lumOff val="80000"/>
            <a:alpha val="89804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Carry credit risk</a:t>
          </a: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Market &amp; lend to clients</a:t>
          </a: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Commercial or non-profit (CBOs)</a:t>
          </a: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2880340" y="1371628"/>
        <a:ext cx="5076017" cy="824202"/>
      </dsp:txXfrm>
    </dsp:sp>
    <dsp:sp modelId="{152976DD-278E-4F20-8837-529B620FBBC7}">
      <dsp:nvSpPr>
        <dsp:cNvPr id="0" name=""/>
        <dsp:cNvSpPr/>
      </dsp:nvSpPr>
      <dsp:spPr>
        <a:xfrm>
          <a:off x="31082" y="1148361"/>
          <a:ext cx="2880339" cy="11417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b="1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Intermediaries</a:t>
          </a:r>
          <a:endParaRPr lang="en-ZA" sz="29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86816" y="1204095"/>
        <a:ext cx="2768871" cy="1030252"/>
      </dsp:txXfrm>
    </dsp:sp>
    <dsp:sp modelId="{DA6D4EED-BCB0-4716-A6E7-5378B063886D}">
      <dsp:nvSpPr>
        <dsp:cNvPr id="0" name=""/>
        <dsp:cNvSpPr/>
      </dsp:nvSpPr>
      <dsp:spPr>
        <a:xfrm rot="5400000">
          <a:off x="4983953" y="422233"/>
          <a:ext cx="913376" cy="5120604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</a:t>
          </a: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Unsecured, so can never lose homes</a:t>
          </a: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Ideally disbursed through building merchants</a:t>
          </a: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Must be used for housing in rural areas</a:t>
          </a: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2880340" y="2570434"/>
        <a:ext cx="5076017" cy="824202"/>
      </dsp:txXfrm>
    </dsp:sp>
    <dsp:sp modelId="{8DDA0EB6-D56E-474F-A4BB-DE515BA46C60}">
      <dsp:nvSpPr>
        <dsp:cNvPr id="0" name=""/>
        <dsp:cNvSpPr/>
      </dsp:nvSpPr>
      <dsp:spPr>
        <a:xfrm>
          <a:off x="0" y="2411675"/>
          <a:ext cx="2880339" cy="11417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Loan requirements</a:t>
          </a:r>
          <a:endParaRPr lang="en-ZA" sz="32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55734" y="2467409"/>
        <a:ext cx="2768871" cy="1030252"/>
      </dsp:txXfrm>
    </dsp:sp>
    <dsp:sp modelId="{5F68AF98-05B8-4A28-8138-7F48FF4B8B98}">
      <dsp:nvSpPr>
        <dsp:cNvPr id="0" name=""/>
        <dsp:cNvSpPr/>
      </dsp:nvSpPr>
      <dsp:spPr>
        <a:xfrm rot="5400000">
          <a:off x="4983953" y="1621040"/>
          <a:ext cx="913376" cy="5120604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</a:t>
          </a: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 accordance with the National Credit Act</a:t>
          </a: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 RHLF discounts to those who charge less</a:t>
          </a: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  Details later on NCA Pricing and RHLF Pricing Policy</a:t>
          </a: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2880340" y="3769241"/>
        <a:ext cx="5076017" cy="824202"/>
      </dsp:txXfrm>
    </dsp:sp>
    <dsp:sp modelId="{2B874C4F-2EF4-41C9-90AA-3947019E0B1D}">
      <dsp:nvSpPr>
        <dsp:cNvPr id="0" name=""/>
        <dsp:cNvSpPr/>
      </dsp:nvSpPr>
      <dsp:spPr>
        <a:xfrm>
          <a:off x="0" y="3610482"/>
          <a:ext cx="2880339" cy="11417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Cost of borrowing</a:t>
          </a:r>
          <a:endParaRPr lang="en-ZA" sz="32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55734" y="3666216"/>
        <a:ext cx="2768871" cy="1030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B579-FE33-4516-A8EA-88CC49AC8371}">
      <dsp:nvSpPr>
        <dsp:cNvPr id="0" name=""/>
        <dsp:cNvSpPr/>
      </dsp:nvSpPr>
      <dsp:spPr>
        <a:xfrm>
          <a:off x="1944" y="0"/>
          <a:ext cx="1907930" cy="453650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smtClean="0"/>
            <a:t>Outcome 8: Human Settlements</a:t>
          </a:r>
          <a:endParaRPr lang="en-ZA" sz="2200" kern="1200" dirty="0"/>
        </a:p>
      </dsp:txBody>
      <dsp:txXfrm>
        <a:off x="1944" y="0"/>
        <a:ext cx="1907930" cy="1360951"/>
      </dsp:txXfrm>
    </dsp:sp>
    <dsp:sp modelId="{445C86FD-6C15-4603-A2A2-24D46058C49B}">
      <dsp:nvSpPr>
        <dsp:cNvPr id="0" name=""/>
        <dsp:cNvSpPr/>
      </dsp:nvSpPr>
      <dsp:spPr>
        <a:xfrm>
          <a:off x="192737" y="1361338"/>
          <a:ext cx="1526344" cy="891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Adequate housing </a:t>
          </a:r>
          <a:endParaRPr lang="en-ZA" sz="1900" kern="1200" dirty="0"/>
        </a:p>
      </dsp:txBody>
      <dsp:txXfrm>
        <a:off x="218841" y="1387442"/>
        <a:ext cx="1474136" cy="839033"/>
      </dsp:txXfrm>
    </dsp:sp>
    <dsp:sp modelId="{B144A751-F27E-4B18-9D5F-4E907DE81978}">
      <dsp:nvSpPr>
        <dsp:cNvPr id="0" name=""/>
        <dsp:cNvSpPr/>
      </dsp:nvSpPr>
      <dsp:spPr>
        <a:xfrm>
          <a:off x="126463" y="2448272"/>
          <a:ext cx="1526344" cy="891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Improved quality of living environments</a:t>
          </a:r>
          <a:endParaRPr lang="en-ZA" sz="1900" kern="1200" dirty="0"/>
        </a:p>
      </dsp:txBody>
      <dsp:txXfrm>
        <a:off x="152567" y="2474376"/>
        <a:ext cx="1474136" cy="839033"/>
      </dsp:txXfrm>
    </dsp:sp>
    <dsp:sp modelId="{590A5B94-F3DF-454A-A467-2D49A5297AC4}">
      <dsp:nvSpPr>
        <dsp:cNvPr id="0" name=""/>
        <dsp:cNvSpPr/>
      </dsp:nvSpPr>
      <dsp:spPr>
        <a:xfrm>
          <a:off x="192737" y="3418049"/>
          <a:ext cx="1526344" cy="891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Informal settlements upgrading</a:t>
          </a:r>
          <a:endParaRPr lang="en-ZA" sz="1900" kern="1200" dirty="0"/>
        </a:p>
      </dsp:txBody>
      <dsp:txXfrm>
        <a:off x="218841" y="3444153"/>
        <a:ext cx="1474136" cy="839033"/>
      </dsp:txXfrm>
    </dsp:sp>
    <dsp:sp modelId="{E401C934-777B-4439-8DE5-0B2E2AFD1E18}">
      <dsp:nvSpPr>
        <dsp:cNvPr id="0" name=""/>
        <dsp:cNvSpPr/>
      </dsp:nvSpPr>
      <dsp:spPr>
        <a:xfrm>
          <a:off x="2052969" y="0"/>
          <a:ext cx="1907930" cy="453650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smtClean="0"/>
            <a:t>Comprehensive Rural Development Programme</a:t>
          </a:r>
          <a:endParaRPr lang="en-ZA" sz="2200" kern="1200" dirty="0"/>
        </a:p>
      </dsp:txBody>
      <dsp:txXfrm>
        <a:off x="2052969" y="0"/>
        <a:ext cx="1907930" cy="1360951"/>
      </dsp:txXfrm>
    </dsp:sp>
    <dsp:sp modelId="{2ED77D77-ADF4-41F7-867B-C1871023585D}">
      <dsp:nvSpPr>
        <dsp:cNvPr id="0" name=""/>
        <dsp:cNvSpPr/>
      </dsp:nvSpPr>
      <dsp:spPr>
        <a:xfrm>
          <a:off x="2243762" y="1362280"/>
          <a:ext cx="1526344" cy="1367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Ensuring funding reach priority rural areas</a:t>
          </a:r>
          <a:endParaRPr lang="en-ZA" sz="1900" kern="1200" dirty="0"/>
        </a:p>
      </dsp:txBody>
      <dsp:txXfrm>
        <a:off x="2283824" y="1402342"/>
        <a:ext cx="1446220" cy="1287693"/>
      </dsp:txXfrm>
    </dsp:sp>
    <dsp:sp modelId="{85D01842-FC87-4864-84EB-B57AFB73C559}">
      <dsp:nvSpPr>
        <dsp:cNvPr id="0" name=""/>
        <dsp:cNvSpPr/>
      </dsp:nvSpPr>
      <dsp:spPr>
        <a:xfrm>
          <a:off x="2243762" y="2940531"/>
          <a:ext cx="1526344" cy="1367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Housing</a:t>
          </a:r>
          <a:endParaRPr lang="en-ZA" sz="1900" kern="1200" dirty="0"/>
        </a:p>
      </dsp:txBody>
      <dsp:txXfrm>
        <a:off x="2283824" y="2980593"/>
        <a:ext cx="1446220" cy="1287693"/>
      </dsp:txXfrm>
    </dsp:sp>
    <dsp:sp modelId="{6A9FE1E3-6672-4BE1-AF11-C09CF33EEB5F}">
      <dsp:nvSpPr>
        <dsp:cNvPr id="0" name=""/>
        <dsp:cNvSpPr/>
      </dsp:nvSpPr>
      <dsp:spPr>
        <a:xfrm>
          <a:off x="4104453" y="0"/>
          <a:ext cx="1907930" cy="453650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smtClean="0"/>
            <a:t>SMME &amp; Co-operatives Development</a:t>
          </a:r>
          <a:endParaRPr lang="en-ZA" sz="2200" kern="1200" dirty="0"/>
        </a:p>
      </dsp:txBody>
      <dsp:txXfrm>
        <a:off x="4104453" y="0"/>
        <a:ext cx="1907930" cy="1360951"/>
      </dsp:txXfrm>
    </dsp:sp>
    <dsp:sp modelId="{2C302CD4-AD06-4994-8AF7-8826D608A3D3}">
      <dsp:nvSpPr>
        <dsp:cNvPr id="0" name=""/>
        <dsp:cNvSpPr/>
      </dsp:nvSpPr>
      <dsp:spPr>
        <a:xfrm>
          <a:off x="4294788" y="1362280"/>
          <a:ext cx="1526344" cy="1367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Finance SMMEs &amp; Coops to on-lend </a:t>
          </a:r>
          <a:endParaRPr lang="en-ZA" sz="1900" kern="1200" dirty="0"/>
        </a:p>
      </dsp:txBody>
      <dsp:txXfrm>
        <a:off x="4334850" y="1402342"/>
        <a:ext cx="1446220" cy="1287693"/>
      </dsp:txXfrm>
    </dsp:sp>
    <dsp:sp modelId="{2720B35A-F2B3-43D7-B6BF-5F0498C098E2}">
      <dsp:nvSpPr>
        <dsp:cNvPr id="0" name=""/>
        <dsp:cNvSpPr/>
      </dsp:nvSpPr>
      <dsp:spPr>
        <a:xfrm>
          <a:off x="4294788" y="2940531"/>
          <a:ext cx="1526344" cy="1367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Support entrepreneurs &amp; job creation</a:t>
          </a:r>
          <a:endParaRPr lang="en-ZA" sz="1900" kern="1200" dirty="0"/>
        </a:p>
      </dsp:txBody>
      <dsp:txXfrm>
        <a:off x="4334850" y="2980593"/>
        <a:ext cx="1446220" cy="1287693"/>
      </dsp:txXfrm>
    </dsp:sp>
    <dsp:sp modelId="{C6F2DE44-282A-41AC-AD1D-206163035B1F}">
      <dsp:nvSpPr>
        <dsp:cNvPr id="0" name=""/>
        <dsp:cNvSpPr/>
      </dsp:nvSpPr>
      <dsp:spPr>
        <a:xfrm>
          <a:off x="6155020" y="0"/>
          <a:ext cx="1907930" cy="453650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 smtClean="0"/>
            <a:t>National Development Plan</a:t>
          </a:r>
          <a:endParaRPr lang="en-ZA" sz="2200" kern="1200" dirty="0"/>
        </a:p>
      </dsp:txBody>
      <dsp:txXfrm>
        <a:off x="6155020" y="0"/>
        <a:ext cx="1907930" cy="1360951"/>
      </dsp:txXfrm>
    </dsp:sp>
    <dsp:sp modelId="{16F56B43-15EB-4E53-9ECC-44CEE98E2148}">
      <dsp:nvSpPr>
        <dsp:cNvPr id="0" name=""/>
        <dsp:cNvSpPr/>
      </dsp:nvSpPr>
      <dsp:spPr>
        <a:xfrm>
          <a:off x="6345813" y="1362280"/>
          <a:ext cx="1526344" cy="1367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Inclusive rural economy</a:t>
          </a:r>
          <a:endParaRPr lang="en-ZA" sz="1900" kern="1200" dirty="0"/>
        </a:p>
      </dsp:txBody>
      <dsp:txXfrm>
        <a:off x="6385875" y="1402342"/>
        <a:ext cx="1446220" cy="1287693"/>
      </dsp:txXfrm>
    </dsp:sp>
    <dsp:sp modelId="{99B10B32-0C7E-4381-9E02-8194FBD2507D}">
      <dsp:nvSpPr>
        <dsp:cNvPr id="0" name=""/>
        <dsp:cNvSpPr/>
      </dsp:nvSpPr>
      <dsp:spPr>
        <a:xfrm>
          <a:off x="6345813" y="2940531"/>
          <a:ext cx="1526344" cy="1367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Transforming rural human settlements</a:t>
          </a:r>
          <a:endParaRPr lang="en-ZA" sz="1900" kern="1200" dirty="0"/>
        </a:p>
      </dsp:txBody>
      <dsp:txXfrm>
        <a:off x="6385875" y="2980593"/>
        <a:ext cx="1446220" cy="1287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504DE-9060-4844-9079-CFF73CF0C1FA}">
      <dsp:nvSpPr>
        <dsp:cNvPr id="0" name=""/>
        <dsp:cNvSpPr/>
      </dsp:nvSpPr>
      <dsp:spPr>
        <a:xfrm>
          <a:off x="2461" y="0"/>
          <a:ext cx="3732252" cy="46400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kern="1200" dirty="0" smtClean="0"/>
            <a:t>Market conditions</a:t>
          </a:r>
          <a:endParaRPr lang="en-ZA" sz="3600" kern="1200" dirty="0"/>
        </a:p>
      </dsp:txBody>
      <dsp:txXfrm>
        <a:off x="2461" y="0"/>
        <a:ext cx="3732252" cy="1392019"/>
      </dsp:txXfrm>
    </dsp:sp>
    <dsp:sp modelId="{5EED1EAE-9395-4FBD-BE56-106E33DDC359}">
      <dsp:nvSpPr>
        <dsp:cNvPr id="0" name=""/>
        <dsp:cNvSpPr/>
      </dsp:nvSpPr>
      <dsp:spPr>
        <a:xfrm>
          <a:off x="377105" y="1392245"/>
          <a:ext cx="2985802" cy="445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Economic growth</a:t>
          </a:r>
          <a:endParaRPr lang="en-ZA" sz="1600" kern="1200" dirty="0"/>
        </a:p>
      </dsp:txBody>
      <dsp:txXfrm>
        <a:off x="390153" y="1405293"/>
        <a:ext cx="2959706" cy="419388"/>
      </dsp:txXfrm>
    </dsp:sp>
    <dsp:sp modelId="{DC502EB1-E1DF-4221-8D82-97285D8C0477}">
      <dsp:nvSpPr>
        <dsp:cNvPr id="0" name=""/>
        <dsp:cNvSpPr/>
      </dsp:nvSpPr>
      <dsp:spPr>
        <a:xfrm>
          <a:off x="360041" y="1898460"/>
          <a:ext cx="2925996" cy="445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Unemployment </a:t>
          </a:r>
          <a:endParaRPr lang="en-ZA" sz="1600" kern="1200" dirty="0"/>
        </a:p>
      </dsp:txBody>
      <dsp:txXfrm>
        <a:off x="373089" y="1911508"/>
        <a:ext cx="2899900" cy="419388"/>
      </dsp:txXfrm>
    </dsp:sp>
    <dsp:sp modelId="{AF1C9EF4-1E24-457E-AE7B-E62547BF253E}">
      <dsp:nvSpPr>
        <dsp:cNvPr id="0" name=""/>
        <dsp:cNvSpPr/>
      </dsp:nvSpPr>
      <dsp:spPr>
        <a:xfrm>
          <a:off x="377105" y="2420287"/>
          <a:ext cx="2985802" cy="445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Interest rates</a:t>
          </a:r>
          <a:endParaRPr lang="en-ZA" sz="1600" kern="1200" dirty="0"/>
        </a:p>
      </dsp:txBody>
      <dsp:txXfrm>
        <a:off x="390153" y="2433335"/>
        <a:ext cx="2959706" cy="419388"/>
      </dsp:txXfrm>
    </dsp:sp>
    <dsp:sp modelId="{85B0D735-F488-464C-95D0-27067BD5C081}">
      <dsp:nvSpPr>
        <dsp:cNvPr id="0" name=""/>
        <dsp:cNvSpPr/>
      </dsp:nvSpPr>
      <dsp:spPr>
        <a:xfrm>
          <a:off x="377105" y="2934308"/>
          <a:ext cx="2985802" cy="445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Inflation</a:t>
          </a:r>
          <a:endParaRPr lang="en-ZA" sz="1600" kern="1200" dirty="0"/>
        </a:p>
      </dsp:txBody>
      <dsp:txXfrm>
        <a:off x="390153" y="2947356"/>
        <a:ext cx="2959706" cy="419388"/>
      </dsp:txXfrm>
    </dsp:sp>
    <dsp:sp modelId="{D03A51B5-C763-40A2-916A-9E9932CF86BE}">
      <dsp:nvSpPr>
        <dsp:cNvPr id="0" name=""/>
        <dsp:cNvSpPr/>
      </dsp:nvSpPr>
      <dsp:spPr>
        <a:xfrm>
          <a:off x="377105" y="3448328"/>
          <a:ext cx="2985802" cy="445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Rand exchange rate</a:t>
          </a:r>
          <a:endParaRPr lang="en-ZA" sz="1600" kern="1200" dirty="0"/>
        </a:p>
      </dsp:txBody>
      <dsp:txXfrm>
        <a:off x="390153" y="3461376"/>
        <a:ext cx="2959706" cy="419388"/>
      </dsp:txXfrm>
    </dsp:sp>
    <dsp:sp modelId="{E66B02B9-A587-4DBA-A65F-F2904E645596}">
      <dsp:nvSpPr>
        <dsp:cNvPr id="0" name=""/>
        <dsp:cNvSpPr/>
      </dsp:nvSpPr>
      <dsp:spPr>
        <a:xfrm>
          <a:off x="377105" y="3962349"/>
          <a:ext cx="2985802" cy="445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Levels on indebtedness</a:t>
          </a:r>
          <a:endParaRPr lang="en-ZA" sz="1600" kern="1200" dirty="0"/>
        </a:p>
      </dsp:txBody>
      <dsp:txXfrm>
        <a:off x="390153" y="3975397"/>
        <a:ext cx="2959706" cy="419388"/>
      </dsp:txXfrm>
    </dsp:sp>
    <dsp:sp modelId="{6A97E985-52BF-4BD9-9B8F-CE74DCFADE23}">
      <dsp:nvSpPr>
        <dsp:cNvPr id="0" name=""/>
        <dsp:cNvSpPr/>
      </dsp:nvSpPr>
      <dsp:spPr>
        <a:xfrm>
          <a:off x="4016051" y="0"/>
          <a:ext cx="3732252" cy="46400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kern="1200" dirty="0" smtClean="0"/>
            <a:t>Regulatory Environment</a:t>
          </a:r>
          <a:endParaRPr lang="en-ZA" sz="3600" kern="1200" dirty="0"/>
        </a:p>
      </dsp:txBody>
      <dsp:txXfrm>
        <a:off x="4016051" y="0"/>
        <a:ext cx="3732252" cy="1392019"/>
      </dsp:txXfrm>
    </dsp:sp>
    <dsp:sp modelId="{8C046739-0D45-4EC8-9FFE-D0E57C983C1F}">
      <dsp:nvSpPr>
        <dsp:cNvPr id="0" name=""/>
        <dsp:cNvSpPr/>
      </dsp:nvSpPr>
      <dsp:spPr>
        <a:xfrm>
          <a:off x="4389276" y="1392132"/>
          <a:ext cx="2985802" cy="675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Interest rate caps</a:t>
          </a:r>
          <a:endParaRPr lang="en-ZA" sz="1600" kern="1200" dirty="0"/>
        </a:p>
      </dsp:txBody>
      <dsp:txXfrm>
        <a:off x="4409074" y="1411930"/>
        <a:ext cx="2946206" cy="636362"/>
      </dsp:txXfrm>
    </dsp:sp>
    <dsp:sp modelId="{C133D8A2-4252-4F0E-8375-F5F79ED3472B}">
      <dsp:nvSpPr>
        <dsp:cNvPr id="0" name=""/>
        <dsp:cNvSpPr/>
      </dsp:nvSpPr>
      <dsp:spPr>
        <a:xfrm>
          <a:off x="4389276" y="2172084"/>
          <a:ext cx="2985802" cy="675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Fees (initiation, service)</a:t>
          </a:r>
          <a:endParaRPr lang="en-ZA" sz="1800" kern="1200" dirty="0"/>
        </a:p>
      </dsp:txBody>
      <dsp:txXfrm>
        <a:off x="4409074" y="2191882"/>
        <a:ext cx="2946206" cy="636362"/>
      </dsp:txXfrm>
    </dsp:sp>
    <dsp:sp modelId="{61E2AB02-FD6C-4558-BD25-94B911780113}">
      <dsp:nvSpPr>
        <dsp:cNvPr id="0" name=""/>
        <dsp:cNvSpPr/>
      </dsp:nvSpPr>
      <dsp:spPr>
        <a:xfrm>
          <a:off x="4389276" y="2952036"/>
          <a:ext cx="2985802" cy="675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Insurance fee</a:t>
          </a:r>
          <a:endParaRPr lang="en-ZA" sz="1600" kern="1200" dirty="0"/>
        </a:p>
      </dsp:txBody>
      <dsp:txXfrm>
        <a:off x="4409074" y="2971834"/>
        <a:ext cx="2946206" cy="636362"/>
      </dsp:txXfrm>
    </dsp:sp>
    <dsp:sp modelId="{8FB7149F-7BC8-477C-9119-DFE77B14CE9D}">
      <dsp:nvSpPr>
        <dsp:cNvPr id="0" name=""/>
        <dsp:cNvSpPr/>
      </dsp:nvSpPr>
      <dsp:spPr>
        <a:xfrm>
          <a:off x="4389276" y="3731988"/>
          <a:ext cx="2985802" cy="675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Court Judgements</a:t>
          </a:r>
          <a:endParaRPr lang="en-ZA" sz="1600" kern="1200" dirty="0"/>
        </a:p>
      </dsp:txBody>
      <dsp:txXfrm>
        <a:off x="4409074" y="3751786"/>
        <a:ext cx="2946206" cy="636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F9E6-F6BF-458F-8D29-D7ECACCCEF3B}">
      <dsp:nvSpPr>
        <dsp:cNvPr id="0" name=""/>
        <dsp:cNvSpPr/>
      </dsp:nvSpPr>
      <dsp:spPr>
        <a:xfrm>
          <a:off x="4042763" y="1304613"/>
          <a:ext cx="2860285" cy="496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06"/>
              </a:lnTo>
              <a:lnTo>
                <a:pt x="2860285" y="248206"/>
              </a:lnTo>
              <a:lnTo>
                <a:pt x="2860285" y="496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74038-9EE1-474B-869E-CC66F91F2F16}">
      <dsp:nvSpPr>
        <dsp:cNvPr id="0" name=""/>
        <dsp:cNvSpPr/>
      </dsp:nvSpPr>
      <dsp:spPr>
        <a:xfrm>
          <a:off x="3997043" y="1304613"/>
          <a:ext cx="91440" cy="496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E7297-6D26-4114-98AD-289AB1F00E36}">
      <dsp:nvSpPr>
        <dsp:cNvPr id="0" name=""/>
        <dsp:cNvSpPr/>
      </dsp:nvSpPr>
      <dsp:spPr>
        <a:xfrm>
          <a:off x="1182478" y="1304613"/>
          <a:ext cx="2860285" cy="496413"/>
        </a:xfrm>
        <a:custGeom>
          <a:avLst/>
          <a:gdLst/>
          <a:ahLst/>
          <a:cxnLst/>
          <a:rect l="0" t="0" r="0" b="0"/>
          <a:pathLst>
            <a:path>
              <a:moveTo>
                <a:pt x="2860285" y="0"/>
              </a:moveTo>
              <a:lnTo>
                <a:pt x="2860285" y="248206"/>
              </a:lnTo>
              <a:lnTo>
                <a:pt x="0" y="248206"/>
              </a:lnTo>
              <a:lnTo>
                <a:pt x="0" y="496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DCF54-C7B3-44C6-BC4F-270865DCE5B8}">
      <dsp:nvSpPr>
        <dsp:cNvPr id="0" name=""/>
        <dsp:cNvSpPr/>
      </dsp:nvSpPr>
      <dsp:spPr>
        <a:xfrm>
          <a:off x="2860827" y="122677"/>
          <a:ext cx="2363872" cy="118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baseline="0" smtClean="0">
              <a:latin typeface="Calibri"/>
            </a:rPr>
            <a:t>BOARD OF</a:t>
          </a:r>
        </a:p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baseline="0" smtClean="0">
              <a:latin typeface="Calibri"/>
            </a:rPr>
            <a:t>DIRECTORS</a:t>
          </a:r>
          <a:endParaRPr lang="en-ZA" sz="2300" kern="1200" smtClean="0"/>
        </a:p>
      </dsp:txBody>
      <dsp:txXfrm>
        <a:off x="2860827" y="122677"/>
        <a:ext cx="2363872" cy="1181936"/>
      </dsp:txXfrm>
    </dsp:sp>
    <dsp:sp modelId="{513F0988-FEEC-482E-82E3-7E9B05F9B16C}">
      <dsp:nvSpPr>
        <dsp:cNvPr id="0" name=""/>
        <dsp:cNvSpPr/>
      </dsp:nvSpPr>
      <dsp:spPr>
        <a:xfrm>
          <a:off x="542" y="1801026"/>
          <a:ext cx="2363872" cy="118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baseline="0" smtClean="0">
              <a:latin typeface="Calibri"/>
            </a:rPr>
            <a:t>HR ETHICS and</a:t>
          </a:r>
        </a:p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baseline="0" smtClean="0">
              <a:latin typeface="Calibri"/>
            </a:rPr>
            <a:t>REMUNERATION COMMITTEE</a:t>
          </a:r>
          <a:endParaRPr lang="en-ZA" sz="2300" kern="1200" smtClean="0"/>
        </a:p>
      </dsp:txBody>
      <dsp:txXfrm>
        <a:off x="542" y="1801026"/>
        <a:ext cx="2363872" cy="1181936"/>
      </dsp:txXfrm>
    </dsp:sp>
    <dsp:sp modelId="{8792B518-DFBC-4835-AA47-A06F6C417B73}">
      <dsp:nvSpPr>
        <dsp:cNvPr id="0" name=""/>
        <dsp:cNvSpPr/>
      </dsp:nvSpPr>
      <dsp:spPr>
        <a:xfrm>
          <a:off x="2860827" y="1801026"/>
          <a:ext cx="2363872" cy="118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baseline="0" dirty="0" smtClean="0">
              <a:latin typeface="Calibri"/>
            </a:rPr>
            <a:t>CREDIT AND DEVELOPMENT  </a:t>
          </a:r>
        </a:p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baseline="0" dirty="0" smtClean="0">
              <a:latin typeface="Calibri"/>
            </a:rPr>
            <a:t>COMMITTEE</a:t>
          </a:r>
          <a:endParaRPr lang="en-ZA" sz="2300" kern="1200" dirty="0" smtClean="0"/>
        </a:p>
      </dsp:txBody>
      <dsp:txXfrm>
        <a:off x="2860827" y="1801026"/>
        <a:ext cx="2363872" cy="1181936"/>
      </dsp:txXfrm>
    </dsp:sp>
    <dsp:sp modelId="{42F61B14-20C9-41B2-AC83-9406E2C03CC7}">
      <dsp:nvSpPr>
        <dsp:cNvPr id="0" name=""/>
        <dsp:cNvSpPr/>
      </dsp:nvSpPr>
      <dsp:spPr>
        <a:xfrm>
          <a:off x="5721113" y="1801026"/>
          <a:ext cx="2363872" cy="118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baseline="0" smtClean="0">
              <a:latin typeface="Calibri"/>
            </a:rPr>
            <a:t>AUDIT AND RISK</a:t>
          </a:r>
        </a:p>
        <a:p>
          <a:pPr marR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baseline="0" smtClean="0">
              <a:latin typeface="Calibri"/>
            </a:rPr>
            <a:t>COMMITTEE</a:t>
          </a:r>
          <a:endParaRPr lang="en-ZA" sz="2300" kern="1200" smtClean="0"/>
        </a:p>
      </dsp:txBody>
      <dsp:txXfrm>
        <a:off x="5721113" y="1801026"/>
        <a:ext cx="2363872" cy="11819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DAFF3-4EEB-4D0E-9251-726D3D5885D1}">
      <dsp:nvSpPr>
        <dsp:cNvPr id="0" name=""/>
        <dsp:cNvSpPr/>
      </dsp:nvSpPr>
      <dsp:spPr>
        <a:xfrm>
          <a:off x="0" y="0"/>
          <a:ext cx="6720408" cy="1091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RHLF achieves its mandate within the constraint of its funding resources as well as the challenges faced by the economy</a:t>
          </a:r>
          <a:endParaRPr lang="en-ZA" sz="1800" b="1" kern="1200" dirty="0"/>
        </a:p>
      </dsp:txBody>
      <dsp:txXfrm>
        <a:off x="1453233" y="0"/>
        <a:ext cx="5267174" cy="1091521"/>
      </dsp:txXfrm>
    </dsp:sp>
    <dsp:sp modelId="{4B8F78D9-FED1-4C6F-8CFD-354EC136026B}">
      <dsp:nvSpPr>
        <dsp:cNvPr id="0" name=""/>
        <dsp:cNvSpPr/>
      </dsp:nvSpPr>
      <dsp:spPr>
        <a:xfrm>
          <a:off x="109152" y="109152"/>
          <a:ext cx="1344081" cy="8732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2191C-FB15-49B0-9577-F6550E465A71}">
      <dsp:nvSpPr>
        <dsp:cNvPr id="0" name=""/>
        <dsp:cNvSpPr/>
      </dsp:nvSpPr>
      <dsp:spPr>
        <a:xfrm>
          <a:off x="0" y="1200674"/>
          <a:ext cx="6720408" cy="1091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smtClean="0"/>
            <a:t>Target market is huge and more needs to be done to significantly increase market coverage</a:t>
          </a:r>
          <a:endParaRPr lang="en-ZA" sz="1800" b="1" kern="1200" dirty="0" smtClean="0"/>
        </a:p>
      </dsp:txBody>
      <dsp:txXfrm>
        <a:off x="1453233" y="1200674"/>
        <a:ext cx="5267174" cy="1091521"/>
      </dsp:txXfrm>
    </dsp:sp>
    <dsp:sp modelId="{145A5E1A-06C3-4BD0-AFE4-C446AA053E32}">
      <dsp:nvSpPr>
        <dsp:cNvPr id="0" name=""/>
        <dsp:cNvSpPr/>
      </dsp:nvSpPr>
      <dsp:spPr>
        <a:xfrm>
          <a:off x="109152" y="1309826"/>
          <a:ext cx="1344081" cy="8732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25E52-2333-4B00-8207-7C64C62525F6}">
      <dsp:nvSpPr>
        <dsp:cNvPr id="0" name=""/>
        <dsp:cNvSpPr/>
      </dsp:nvSpPr>
      <dsp:spPr>
        <a:xfrm>
          <a:off x="0" y="2401348"/>
          <a:ext cx="6720408" cy="1091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Tough market conditions and high level of indebtedness pose a challenging outlook</a:t>
          </a:r>
        </a:p>
      </dsp:txBody>
      <dsp:txXfrm>
        <a:off x="1453233" y="2401348"/>
        <a:ext cx="5267174" cy="1091521"/>
      </dsp:txXfrm>
    </dsp:sp>
    <dsp:sp modelId="{04F56882-4A3A-4261-BA52-D8AC8E964916}">
      <dsp:nvSpPr>
        <dsp:cNvPr id="0" name=""/>
        <dsp:cNvSpPr/>
      </dsp:nvSpPr>
      <dsp:spPr>
        <a:xfrm>
          <a:off x="109152" y="2510500"/>
          <a:ext cx="1344081" cy="8732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AA35F-1218-4559-891D-74AD3E5AC234}">
      <dsp:nvSpPr>
        <dsp:cNvPr id="0" name=""/>
        <dsp:cNvSpPr/>
      </dsp:nvSpPr>
      <dsp:spPr>
        <a:xfrm>
          <a:off x="0" y="3602022"/>
          <a:ext cx="6720408" cy="1091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smtClean="0"/>
            <a:t>RHLF business model resonates with active citizenry advocated in the </a:t>
          </a:r>
          <a:r>
            <a:rPr lang="en-ZA" sz="1800" b="1" kern="1200" dirty="0" err="1" smtClean="0"/>
            <a:t>NDP</a:t>
          </a:r>
          <a:r>
            <a:rPr lang="en-ZA" sz="1800" b="1" kern="1200" dirty="0" smtClean="0"/>
            <a:t>—people drive their building process and improvement of their living conditions</a:t>
          </a:r>
        </a:p>
      </dsp:txBody>
      <dsp:txXfrm>
        <a:off x="1453233" y="3602022"/>
        <a:ext cx="5267174" cy="1091521"/>
      </dsp:txXfrm>
    </dsp:sp>
    <dsp:sp modelId="{1CAA68B2-C6A2-41BC-8739-72C0DD5F49BF}">
      <dsp:nvSpPr>
        <dsp:cNvPr id="0" name=""/>
        <dsp:cNvSpPr/>
      </dsp:nvSpPr>
      <dsp:spPr>
        <a:xfrm>
          <a:off x="109152" y="3711174"/>
          <a:ext cx="1344081" cy="8732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2742" cy="50048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5" y="1"/>
            <a:ext cx="2982742" cy="50048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DC79D48-37D5-4547-994A-2B49F5ED4CB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500646"/>
            <a:ext cx="2982742" cy="50048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5" y="9500646"/>
            <a:ext cx="2982742" cy="50048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2A2ED52-D1EC-4275-A7B0-1F69E2903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2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r">
              <a:defRPr sz="1200"/>
            </a:lvl1pPr>
          </a:lstStyle>
          <a:p>
            <a:fld id="{EE8E5B1D-92BF-4238-A8E8-41BC96E5F7C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2213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2" tIns="47032" rIns="94062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50"/>
            <a:ext cx="5505450" cy="4501277"/>
          </a:xfrm>
          <a:prstGeom prst="rect">
            <a:avLst/>
          </a:prstGeom>
        </p:spPr>
        <p:txBody>
          <a:bodyPr vert="horz" lIns="94062" tIns="47032" rIns="94062" bIns="47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r">
              <a:defRPr sz="1200"/>
            </a:lvl1pPr>
          </a:lstStyle>
          <a:p>
            <a:fld id="{87555728-33F0-465E-A5E9-D789407B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23D867-EF00-437D-9023-0645D3F749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7072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D02BB-A3A5-4904-AA51-B621DC6A0B13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3687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D02BB-A3A5-4904-AA51-B621DC6A0B13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86009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0C8F2-757B-4410-83B0-1C4C167D4EC8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1794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D02BB-A3A5-4904-AA51-B621DC6A0B13}" type="slidenum">
              <a:rPr lang="en-US" smtClean="0"/>
              <a:pPr>
                <a:defRPr/>
              </a:pPr>
              <a:t>22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9411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D02BB-A3A5-4904-AA51-B621DC6A0B13}" type="slidenum">
              <a:rPr lang="en-US" smtClean="0"/>
              <a:pPr>
                <a:defRPr/>
              </a:pPr>
              <a:t>23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7231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D02BB-A3A5-4904-AA51-B621DC6A0B13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5722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D02BB-A3A5-4904-AA51-B621DC6A0B13}" type="slidenum">
              <a:rPr lang="en-US" smtClean="0"/>
              <a:pPr>
                <a:defRPr/>
              </a:pPr>
              <a:t>25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6806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55963-2642-41F9-A453-39B579EE9E61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54490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CE5671-BBBF-43EC-B4C8-27F4D71830F3}" type="slidenum">
              <a:rPr lang="en-US" smtClean="0"/>
              <a:pPr>
                <a:defRPr/>
              </a:pPr>
              <a:t>27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6657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CE5671-BBBF-43EC-B4C8-27F4D71830F3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12063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9FE8E-6464-4BA3-8D44-96F3143671AF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18325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9FE8E-6464-4BA3-8D44-96F3143671AF}" type="slidenum">
              <a:rPr lang="en-US" smtClean="0"/>
              <a:pPr>
                <a:defRPr/>
              </a:pPr>
              <a:t>29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69962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AB0F2-D2CF-462C-B069-F636626788E4}" type="slidenum">
              <a:rPr lang="en-US" smtClean="0"/>
              <a:pPr>
                <a:defRPr/>
              </a:pPr>
              <a:t>30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842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5198D-7D34-4BA4-A358-E2E3E592CBB4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9455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5198D-7D34-4BA4-A358-E2E3E592CBB4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9239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5198D-7D34-4BA4-A358-E2E3E592CBB4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390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5198D-7D34-4BA4-A358-E2E3E592CBB4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7990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5198D-7D34-4BA4-A358-E2E3E592CBB4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6612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4838"/>
            <a:ext cx="5610225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33160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55728-33F0-465E-A5E9-D789407B39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53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0C8F2-757B-4410-83B0-1C4C167D4EC8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3263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54" y="4448727"/>
            <a:ext cx="5679665" cy="4215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07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C719-F8B6-43A4-9299-D5650E46A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9252784-F7A6-42A4-98C7-D4A303D2AB41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44824"/>
            <a:ext cx="6279424" cy="4712616"/>
          </a:xfrm>
          <a:prstGeom prst="rect">
            <a:avLst/>
          </a:prstGeo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931988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3076" name="Picture 4" descr="RHLF new logo 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688013"/>
            <a:ext cx="10080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395536" y="3225279"/>
            <a:ext cx="5975350" cy="1384995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ZA" sz="2400" b="1" dirty="0" smtClean="0"/>
              <a:t>Presentation to: Portfolio Committee on Human Settlements</a:t>
            </a:r>
          </a:p>
          <a:p>
            <a:pPr algn="ctr" eaLnBrk="1" hangingPunct="1">
              <a:spcBef>
                <a:spcPct val="50000"/>
              </a:spcBef>
            </a:pPr>
            <a:endParaRPr lang="en-ZA" sz="2400" b="1" dirty="0"/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474788" y="188913"/>
            <a:ext cx="6192837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600" b="1" dirty="0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661405" y="5038129"/>
            <a:ext cx="5361037" cy="1323439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ZA" sz="2000" b="1" dirty="0"/>
              <a:t>	Jabulani Fakazi, CEO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ZA" sz="2000" b="1" dirty="0" smtClean="0"/>
              <a:t>and</a:t>
            </a:r>
            <a:endParaRPr lang="en-ZA" sz="2000" b="1" dirty="0"/>
          </a:p>
          <a:p>
            <a:pPr algn="ctr" eaLnBrk="1" hangingPunct="1">
              <a:spcBef>
                <a:spcPct val="50000"/>
              </a:spcBef>
            </a:pPr>
            <a:r>
              <a:rPr lang="en-ZA" sz="2000" b="1" dirty="0"/>
              <a:t>	Bruce Gordon, CFO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1</a:t>
            </a:fld>
            <a:endParaRPr lang="en-ZA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9552" y="188913"/>
            <a:ext cx="7848872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ZA" sz="2800" b="1" dirty="0" smtClean="0"/>
              <a:t>ANNUAL PERFORMANCE PLAN 2016/17and STRATEGIC PLAN 2016-2019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9175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  <a:latin typeface="+mn-lt"/>
              </a:rPr>
              <a:t>Using a loan and savings to build a new house, </a:t>
            </a:r>
            <a:r>
              <a:rPr lang="en-ZA" sz="2400" b="1" dirty="0" err="1" smtClean="0">
                <a:solidFill>
                  <a:schemeClr val="tx1"/>
                </a:solidFill>
                <a:latin typeface="+mn-lt"/>
              </a:rPr>
              <a:t>Magogoe</a:t>
            </a:r>
            <a:r>
              <a:rPr lang="en-ZA" sz="2400" b="1" dirty="0" smtClean="0">
                <a:solidFill>
                  <a:schemeClr val="tx1"/>
                </a:solidFill>
                <a:latin typeface="+mn-lt"/>
              </a:rPr>
              <a:t> Village, Free State</a:t>
            </a:r>
            <a:r>
              <a:rPr lang="en-ZA" sz="24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ZA" sz="2400" b="1" dirty="0">
                <a:solidFill>
                  <a:schemeClr val="tx1"/>
                </a:solidFill>
                <a:latin typeface="+mn-lt"/>
              </a:rPr>
            </a:br>
            <a:endParaRPr lang="en-ZA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Z:\Clients Verification\Photos of all clients\IZWE LOANS NO 2\NORTH  WEST &amp; BLOEMFONTEIN\MS PHETLHU\Photo06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904656" cy="43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40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6147" name="Picture 4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57188" y="188913"/>
            <a:ext cx="6951662" cy="70788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sz="4000" b="1" dirty="0"/>
              <a:t>Policy Context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7239228"/>
              </p:ext>
            </p:extLst>
          </p:nvPr>
        </p:nvGraphicFramePr>
        <p:xfrm>
          <a:off x="251520" y="1628800"/>
          <a:ext cx="80648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455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7171" name="Picture 4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65224" y="396288"/>
            <a:ext cx="7245499" cy="58477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sz="3200" b="1" dirty="0" smtClean="0"/>
              <a:t>Market &amp; Regulatory Environments </a:t>
            </a:r>
            <a:endParaRPr lang="en-ZA" sz="32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9136423"/>
              </p:ext>
            </p:extLst>
          </p:nvPr>
        </p:nvGraphicFramePr>
        <p:xfrm>
          <a:off x="683568" y="1628800"/>
          <a:ext cx="7752184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056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7171" name="Picture 4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65224" y="396288"/>
            <a:ext cx="7245499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ZA" sz="2400" b="1" dirty="0" smtClean="0"/>
              <a:t>Maximum Interest rate for unsecured credit</a:t>
            </a:r>
            <a:endParaRPr lang="en-ZA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37065"/>
              </p:ext>
            </p:extLst>
          </p:nvPr>
        </p:nvGraphicFramePr>
        <p:xfrm>
          <a:off x="215516" y="2276872"/>
          <a:ext cx="8712968" cy="4427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8973"/>
                <a:gridCol w="2491750"/>
                <a:gridCol w="3202245"/>
              </a:tblGrid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New max </a:t>
                      </a:r>
                      <a:r>
                        <a:rPr lang="en-ZA" sz="1800" dirty="0">
                          <a:effectLst/>
                        </a:rPr>
                        <a:t>interest rate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Current max interest rate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</a:rPr>
                        <a:t>New Reg: w.e.f</a:t>
                      </a:r>
                      <a:r>
                        <a:rPr lang="en-ZA" sz="1800" b="1" dirty="0">
                          <a:effectLst/>
                        </a:rPr>
                        <a:t>.: May 2016 </a:t>
                      </a:r>
                      <a:endParaRPr lang="en-ZA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Before new Regulations</a:t>
                      </a:r>
                      <a:endParaRPr lang="en-ZA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1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(1)</a:t>
                      </a:r>
                      <a:r>
                        <a:rPr lang="en-ZA" sz="1800" baseline="0" dirty="0" smtClean="0">
                          <a:effectLst/>
                        </a:rPr>
                        <a:t> </a:t>
                      </a:r>
                      <a:r>
                        <a:rPr lang="en-ZA" sz="1800" dirty="0" smtClean="0">
                          <a:effectLst/>
                        </a:rPr>
                        <a:t>Unsecured </a:t>
                      </a:r>
                      <a:r>
                        <a:rPr lang="en-ZA" sz="1800" dirty="0">
                          <a:effectLst/>
                        </a:rPr>
                        <a:t>credit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RR + 21% per year </a:t>
                      </a:r>
                      <a:r>
                        <a:rPr lang="en-ZA" sz="1800" b="1" dirty="0" smtClean="0">
                          <a:effectLst/>
                        </a:rPr>
                        <a:t>(27.75</a:t>
                      </a:r>
                      <a:r>
                        <a:rPr lang="en-ZA" sz="1800" b="1" dirty="0">
                          <a:effectLst/>
                        </a:rPr>
                        <a:t>%)</a:t>
                      </a:r>
                      <a:endParaRPr lang="en-ZA" sz="2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[(RR x 2.2) + 20%] p.a. </a:t>
                      </a:r>
                      <a:r>
                        <a:rPr lang="en-ZA" sz="1800" b="1" dirty="0">
                          <a:effectLst/>
                        </a:rPr>
                        <a:t>(34.85%)</a:t>
                      </a:r>
                      <a:endParaRPr lang="en-ZA" sz="28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9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 smtClean="0"/>
                        <a:t>(2) Developmental Credit</a:t>
                      </a:r>
                      <a:endParaRPr lang="en-ZA" dirty="0"/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RR + 27% per year </a:t>
                      </a:r>
                      <a:r>
                        <a:rPr lang="en-ZA" sz="1800" b="1" dirty="0">
                          <a:effectLst/>
                        </a:rPr>
                        <a:t>(33.75</a:t>
                      </a:r>
                      <a:r>
                        <a:rPr lang="en-ZA" sz="1800" b="1" dirty="0" smtClean="0">
                          <a:effectLst/>
                        </a:rPr>
                        <a:t>%)</a:t>
                      </a:r>
                      <a:endParaRPr lang="en-ZA" sz="2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[(RR x 2.2) + 20%] p.a. </a:t>
                      </a:r>
                      <a:r>
                        <a:rPr lang="en-ZA" sz="1800" b="1" dirty="0">
                          <a:effectLst/>
                        </a:rPr>
                        <a:t>(34.85%)</a:t>
                      </a:r>
                      <a:endParaRPr lang="en-ZA" sz="2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031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>
                          <a:effectLst/>
                        </a:rPr>
                        <a:t>For </a:t>
                      </a:r>
                      <a:r>
                        <a:rPr lang="en-ZA" sz="1800" dirty="0" smtClean="0">
                          <a:effectLst/>
                        </a:rPr>
                        <a:t>the development </a:t>
                      </a:r>
                      <a:r>
                        <a:rPr lang="en-ZA" sz="1800" dirty="0">
                          <a:effectLst/>
                        </a:rPr>
                        <a:t>of small business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58405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>
                          <a:effectLst/>
                        </a:rPr>
                        <a:t>For low income </a:t>
                      </a:r>
                      <a:r>
                        <a:rPr lang="en-ZA" sz="1800" dirty="0" smtClean="0">
                          <a:effectLst/>
                        </a:rPr>
                        <a:t>housing (unsecured)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6476" y="1250376"/>
            <a:ext cx="654981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Prescribed Interest Rates </a:t>
            </a:r>
            <a:r>
              <a:rPr lang="en-ZA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[NCA Reg</a:t>
            </a:r>
            <a:r>
              <a:rPr lang="en-ZA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42 (1</a:t>
            </a:r>
            <a:r>
              <a:rPr lang="en-ZA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)]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 = Repo Rate (6.75%)</a:t>
            </a:r>
            <a:endParaRPr lang="en-Z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09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7171" name="Picture 4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65224" y="396288"/>
            <a:ext cx="7245499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ZA" sz="2400" b="1" dirty="0" smtClean="0"/>
              <a:t>Maximum Initiation </a:t>
            </a:r>
            <a:r>
              <a:rPr lang="en-ZA" sz="2400" b="1" dirty="0"/>
              <a:t>F</a:t>
            </a:r>
            <a:r>
              <a:rPr lang="en-ZA" sz="2400" b="1" dirty="0" smtClean="0"/>
              <a:t>ees</a:t>
            </a:r>
            <a:endParaRPr lang="en-ZA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86476" y="1250376"/>
            <a:ext cx="6549819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Amendment of NCA Reg</a:t>
            </a:r>
            <a:r>
              <a:rPr lang="en-ZA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42 </a:t>
            </a:r>
            <a:r>
              <a:rPr lang="en-ZA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75296"/>
              </p:ext>
            </p:extLst>
          </p:nvPr>
        </p:nvGraphicFramePr>
        <p:xfrm>
          <a:off x="179512" y="1671826"/>
          <a:ext cx="8856985" cy="4925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087"/>
                <a:gridCol w="3203486"/>
                <a:gridCol w="2873412"/>
              </a:tblGrid>
              <a:tr h="331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Proposed </a:t>
                      </a:r>
                      <a:r>
                        <a:rPr lang="en-ZA" sz="1600" dirty="0" smtClean="0">
                          <a:effectLst/>
                        </a:rPr>
                        <a:t>initiation </a:t>
                      </a:r>
                      <a:r>
                        <a:rPr lang="en-ZA" sz="1600" dirty="0">
                          <a:effectLst/>
                        </a:rPr>
                        <a:t>maximum fee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Current init. maximum fee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 </a:t>
                      </a:r>
                      <a:endParaRPr lang="en-Z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Effective May 2016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 </a:t>
                      </a:r>
                      <a:endParaRPr lang="en-Z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0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Unsecured credit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b="1" dirty="0">
                          <a:effectLst/>
                        </a:rPr>
                        <a:t>R165 </a:t>
                      </a:r>
                      <a:r>
                        <a:rPr lang="en-ZA" sz="1600" dirty="0">
                          <a:effectLst/>
                        </a:rPr>
                        <a:t>per agreement plus 10% of the amount in excess of R1 000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But never to exceed R1 050</a:t>
                      </a:r>
                      <a:endParaRPr lang="en-ZA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R150 per agreement plus 10% of the amount in excess of R1000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But never to exceed R1 000</a:t>
                      </a:r>
                      <a:endParaRPr lang="en-ZA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Developmental </a:t>
                      </a:r>
                      <a:r>
                        <a:rPr lang="en-ZA" sz="1600" dirty="0" smtClean="0">
                          <a:effectLst/>
                        </a:rPr>
                        <a:t>credit: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 </a:t>
                      </a:r>
                      <a:endParaRPr lang="en-Z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 </a:t>
                      </a:r>
                      <a:endParaRPr lang="en-Z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000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600" dirty="0" smtClean="0">
                          <a:effectLst/>
                        </a:rPr>
                        <a:t>1. For </a:t>
                      </a:r>
                      <a:r>
                        <a:rPr lang="en-ZA" sz="1600" dirty="0">
                          <a:effectLst/>
                        </a:rPr>
                        <a:t>development of small business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b="1" dirty="0">
                          <a:effectLst/>
                        </a:rPr>
                        <a:t>R275 </a:t>
                      </a:r>
                      <a:r>
                        <a:rPr lang="en-ZA" sz="1600" dirty="0">
                          <a:effectLst/>
                        </a:rPr>
                        <a:t>per agreement plus 10% of the amount in excess of R1 000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But never to exceed R2 600</a:t>
                      </a:r>
                      <a:endParaRPr lang="en-ZA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>
                          <a:effectLst/>
                        </a:rPr>
                        <a:t>R250 per agreement plus 10% of the amount in excess of R1 000</a:t>
                      </a:r>
                      <a:endParaRPr lang="en-ZA" sz="24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>
                          <a:effectLst/>
                        </a:rPr>
                        <a:t>But never to exceed R2 500</a:t>
                      </a:r>
                      <a:endParaRPr lang="en-ZA" sz="2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 </a:t>
                      </a:r>
                      <a:endParaRPr lang="en-Z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000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600" dirty="0" smtClean="0">
                          <a:effectLst/>
                        </a:rPr>
                        <a:t>2.  For </a:t>
                      </a:r>
                      <a:r>
                        <a:rPr lang="en-ZA" sz="1600" dirty="0">
                          <a:effectLst/>
                        </a:rPr>
                        <a:t>low income housing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b="1" dirty="0">
                          <a:effectLst/>
                        </a:rPr>
                        <a:t>R550</a:t>
                      </a:r>
                      <a:r>
                        <a:rPr lang="en-ZA" sz="1600" dirty="0">
                          <a:effectLst/>
                        </a:rPr>
                        <a:t> per agreement plus 10% of the amount in excess of R1 000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But never to exceed R2 600</a:t>
                      </a:r>
                      <a:endParaRPr lang="en-ZA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R500 per agreement plus 10% of the amount in excess of R1000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ZA" sz="1600" dirty="0">
                          <a:effectLst/>
                        </a:rPr>
                        <a:t>But never to exceed R2 500</a:t>
                      </a:r>
                      <a:endParaRPr lang="en-ZA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969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7171" name="Picture 4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755576" y="344636"/>
            <a:ext cx="7245499" cy="70788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ZA" sz="2400" b="1" dirty="0" smtClean="0"/>
              <a:t>RHLF PRICING POLICY</a:t>
            </a:r>
          </a:p>
          <a:p>
            <a:pPr algn="ctr"/>
            <a:r>
              <a:rPr lang="en-ZA" sz="1600" b="1" dirty="0" smtClean="0"/>
              <a:t>Objective: To reduce cost of credit for borrowers in our target market</a:t>
            </a:r>
            <a:endParaRPr lang="en-ZA" sz="1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28851"/>
              </p:ext>
            </p:extLst>
          </p:nvPr>
        </p:nvGraphicFramePr>
        <p:xfrm>
          <a:off x="107504" y="1255713"/>
          <a:ext cx="8928992" cy="39604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55273"/>
                <a:gridCol w="1814968"/>
                <a:gridCol w="3078964"/>
                <a:gridCol w="1879787"/>
              </a:tblGrid>
              <a:tr h="91394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Rate charged by RHLF to </a:t>
                      </a:r>
                      <a:r>
                        <a:rPr lang="en-ZA" sz="1600" b="1" u="none" strike="noStrike" dirty="0" smtClean="0">
                          <a:effectLst/>
                        </a:rPr>
                        <a:t>commercial lenders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Example based on </a:t>
                      </a:r>
                      <a:r>
                        <a:rPr lang="en-ZA" sz="1600" b="1" u="none" strike="noStrike" dirty="0" smtClean="0">
                          <a:effectLst/>
                        </a:rPr>
                        <a:t>Prime = </a:t>
                      </a:r>
                      <a:r>
                        <a:rPr lang="en-ZA" sz="1600" b="1" u="none" strike="noStrike" dirty="0">
                          <a:effectLst/>
                        </a:rPr>
                        <a:t>10.25%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Rate charged </a:t>
                      </a:r>
                      <a:r>
                        <a:rPr lang="en-ZA" sz="1600" b="1" u="none" strike="noStrike" dirty="0" smtClean="0">
                          <a:effectLst/>
                        </a:rPr>
                        <a:t>by lenders to borrowers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Example, RR = </a:t>
                      </a:r>
                      <a:r>
                        <a:rPr lang="en-ZA" sz="1600" b="1" u="none" strike="noStrike" dirty="0" smtClean="0">
                          <a:effectLst/>
                        </a:rPr>
                        <a:t>6,75%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077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</a:rPr>
                        <a:t>Prime + 4%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u="none" strike="noStrike" dirty="0" smtClean="0">
                          <a:effectLst/>
                        </a:rPr>
                        <a:t>14,25%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</a:rPr>
                        <a:t>RR x 2.2 +&gt;18 %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</a:rPr>
                        <a:t>&gt;32,85%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077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>
                          <a:effectLst/>
                        </a:rPr>
                        <a:t>Prime + 3%</a:t>
                      </a:r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u="none" strike="noStrike" dirty="0" smtClean="0">
                          <a:effectLst/>
                        </a:rPr>
                        <a:t>13,25%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</a:rPr>
                        <a:t>RR x 2.2 +&gt;16-18 %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&gt;30.85%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077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</a:rPr>
                        <a:t>Prime + 2%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u="none" strike="noStrike" dirty="0" smtClean="0">
                          <a:effectLst/>
                        </a:rPr>
                        <a:t>12,25%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</a:rPr>
                        <a:t>RR x 2.2 +&gt;14-16 %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</a:rPr>
                        <a:t>&gt;28.85%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077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>
                          <a:effectLst/>
                        </a:rPr>
                        <a:t>Prime + 1%</a:t>
                      </a:r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u="none" strike="noStrike" dirty="0" smtClean="0">
                          <a:effectLst/>
                        </a:rPr>
                        <a:t>11,25%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</a:rPr>
                        <a:t>RR x 2.2 +&gt;12-14 %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</a:rPr>
                        <a:t>&gt;26.85%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077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>
                          <a:effectLst/>
                        </a:rPr>
                        <a:t>Prime %</a:t>
                      </a:r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u="none" strike="noStrike" dirty="0" smtClean="0">
                          <a:effectLst/>
                        </a:rPr>
                        <a:t>10,25%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</a:rPr>
                        <a:t>RR x 2.2 +&gt;10-12 %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&gt;24.85%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077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</a:rPr>
                        <a:t>Prime - 1%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u="none" strike="noStrike" dirty="0" smtClean="0">
                          <a:effectLst/>
                        </a:rPr>
                        <a:t>9,25%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</a:rPr>
                        <a:t>RR x 2.2 +10 or less %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≤24.85%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7504" y="5274890"/>
            <a:ext cx="8928991" cy="1106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tx1"/>
                </a:solidFill>
              </a:rPr>
              <a:t>L</a:t>
            </a:r>
            <a:r>
              <a:rPr lang="en-ZA" b="1" dirty="0" smtClean="0">
                <a:solidFill>
                  <a:schemeClr val="tx1"/>
                </a:solidFill>
              </a:rPr>
              <a:t>oans </a:t>
            </a:r>
            <a:r>
              <a:rPr lang="en-ZA" b="1" dirty="0">
                <a:solidFill>
                  <a:schemeClr val="tx1"/>
                </a:solidFill>
              </a:rPr>
              <a:t>to </a:t>
            </a:r>
            <a:r>
              <a:rPr lang="en-ZA" b="1" dirty="0" smtClean="0">
                <a:solidFill>
                  <a:schemeClr val="tx1"/>
                </a:solidFill>
              </a:rPr>
              <a:t>CBOs at </a:t>
            </a:r>
            <a:r>
              <a:rPr lang="en-ZA" b="1" dirty="0">
                <a:solidFill>
                  <a:schemeClr val="tx1"/>
                </a:solidFill>
              </a:rPr>
              <a:t>Prime MINUS 2.5</a:t>
            </a:r>
            <a:r>
              <a:rPr lang="en-ZA" b="1" dirty="0" smtClean="0">
                <a:solidFill>
                  <a:schemeClr val="tx1"/>
                </a:solidFill>
              </a:rPr>
              <a:t>% (currently 6.75%)--for benefit of members only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946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7171" name="Picture 4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03504" y="243969"/>
            <a:ext cx="7245499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ZA" sz="2400" b="1" dirty="0" smtClean="0"/>
              <a:t>Draft Credit Life Insurance Regulations</a:t>
            </a:r>
          </a:p>
          <a:p>
            <a:pPr algn="ctr"/>
            <a:r>
              <a:rPr lang="en-ZA" sz="2000" b="1" dirty="0" smtClean="0"/>
              <a:t>[ref. to section 106(1)(a) of the National Credit Act]</a:t>
            </a:r>
            <a:endParaRPr lang="en-ZA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86476" y="1250376"/>
            <a:ext cx="654981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Z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3528" y="1772815"/>
          <a:ext cx="8136904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8060"/>
                <a:gridCol w="4988844"/>
              </a:tblGrid>
              <a:tr h="915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 </a:t>
                      </a:r>
                      <a:r>
                        <a:rPr lang="en-ZA" sz="2400" dirty="0" smtClean="0">
                          <a:effectLst/>
                        </a:rPr>
                        <a:t>Sub-sector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Maximum prescribed cost of credit life insurance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915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2000">
                          <a:effectLst/>
                        </a:rPr>
                        <a:t>Unsecured credit transaction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R4. 50 per R1 000 of the </a:t>
                      </a:r>
                      <a:r>
                        <a:rPr lang="en-ZA" sz="2000" dirty="0" smtClean="0">
                          <a:effectLst/>
                        </a:rPr>
                        <a:t>outstanding </a:t>
                      </a:r>
                      <a:r>
                        <a:rPr lang="en-ZA" sz="2000" dirty="0">
                          <a:effectLst/>
                        </a:rPr>
                        <a:t>amount (excluding the cost of credit)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11928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2000" dirty="0" smtClean="0">
                          <a:effectLst/>
                        </a:rPr>
                        <a:t>Developmental </a:t>
                      </a:r>
                      <a:r>
                        <a:rPr lang="en-ZA" sz="2000" dirty="0">
                          <a:effectLst/>
                        </a:rPr>
                        <a:t>credit transaction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R2. </a:t>
                      </a:r>
                      <a:r>
                        <a:rPr lang="en-ZA" sz="2000" dirty="0">
                          <a:effectLst/>
                        </a:rPr>
                        <a:t>00 per R1 000 of the </a:t>
                      </a:r>
                      <a:r>
                        <a:rPr lang="en-ZA" sz="2000" dirty="0" smtClean="0">
                          <a:effectLst/>
                        </a:rPr>
                        <a:t>outstanding </a:t>
                      </a:r>
                      <a:r>
                        <a:rPr lang="en-ZA" sz="2000" dirty="0">
                          <a:effectLst/>
                        </a:rPr>
                        <a:t>amount (excluding the cost of credit)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6476" y="4797151"/>
            <a:ext cx="7093426" cy="15841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b="1" dirty="0" smtClean="0">
              <a:solidFill>
                <a:schemeClr val="tx1"/>
              </a:solidFill>
            </a:endParaRPr>
          </a:p>
          <a:p>
            <a:endParaRPr lang="en-ZA" b="1" dirty="0" smtClean="0">
              <a:solidFill>
                <a:schemeClr val="tx1"/>
              </a:solidFill>
            </a:endParaRPr>
          </a:p>
          <a:p>
            <a:endParaRPr lang="en-ZA" b="1" dirty="0" smtClean="0">
              <a:solidFill>
                <a:schemeClr val="tx1"/>
              </a:solidFill>
            </a:endParaRPr>
          </a:p>
          <a:p>
            <a:r>
              <a:rPr lang="en-ZA" b="1" dirty="0" smtClean="0">
                <a:solidFill>
                  <a:schemeClr val="tx1"/>
                </a:solidFill>
              </a:rPr>
              <a:t>Covered events</a:t>
            </a:r>
            <a:r>
              <a:rPr lang="en-ZA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Death; Temporary disability; Permanent Disability; Unemployment and inability to earn income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(Each of these has exceptions and limitations listed in draft Regulations)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See draft Credit Life Insurance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1250376"/>
            <a:ext cx="6696744" cy="522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following rates are maximums but insurance must be risk based</a:t>
            </a:r>
            <a:endParaRPr lang="en-Z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221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4" y="825292"/>
            <a:ext cx="6961139" cy="44759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534" y="116632"/>
            <a:ext cx="7886700" cy="708660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100" b="1" dirty="0" smtClean="0">
                <a:latin typeface="Georgia" panose="02040502050405020303" pitchFamily="18" charset="0"/>
                <a:ea typeface="Batang" panose="02030600000101010101" pitchFamily="18" charset="-127"/>
              </a:rPr>
              <a:t>MINISTER’S COMMITMENT AND </a:t>
            </a:r>
            <a:r>
              <a:rPr lang="en-ZA" sz="2100" b="1" dirty="0">
                <a:latin typeface="Georgia" panose="02040502050405020303" pitchFamily="18" charset="0"/>
                <a:ea typeface="Batang" panose="02030600000101010101" pitchFamily="18" charset="-127"/>
              </a:rPr>
              <a:t>RHLF </a:t>
            </a:r>
            <a:r>
              <a:rPr lang="en-ZA" sz="2100" b="1" dirty="0" smtClean="0">
                <a:latin typeface="Georgia" panose="02040502050405020303" pitchFamily="18" charset="0"/>
                <a:ea typeface="Batang" panose="02030600000101010101" pitchFamily="18" charset="-127"/>
              </a:rPr>
              <a:t>CONTRIBUTION</a:t>
            </a:r>
            <a:br>
              <a:rPr lang="en-ZA" sz="2100" b="1" dirty="0" smtClean="0"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en-ZA" sz="2100" b="1" dirty="0" smtClean="0">
                <a:latin typeface="Georgia" panose="02040502050405020303" pitchFamily="18" charset="0"/>
                <a:ea typeface="Batang" panose="02030600000101010101" pitchFamily="18" charset="-127"/>
              </a:rPr>
              <a:t>MTSF Period</a:t>
            </a:r>
            <a:endParaRPr lang="en-ZA" sz="2100" b="1" dirty="0"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pic>
        <p:nvPicPr>
          <p:cNvPr id="4" name="Picture 5" descr="RHLF new logo 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35938" y="12700"/>
            <a:ext cx="1008062" cy="112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65" y="5417523"/>
            <a:ext cx="6869435" cy="7526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65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15363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79388" y="379413"/>
            <a:ext cx="7392987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/>
              <a:t>Performance YTD (2015/16-q3)</a:t>
            </a:r>
            <a:endParaRPr lang="en-US" sz="2400" b="1" dirty="0"/>
          </a:p>
        </p:txBody>
      </p:sp>
      <p:sp>
        <p:nvSpPr>
          <p:cNvPr id="1536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4932040" cy="72008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dirty="0" smtClean="0"/>
              <a:t>Stakeholder Perspective – incremental housing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6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41" y="1588122"/>
            <a:ext cx="88391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107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14339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1434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073857"/>
            <a:ext cx="3419475" cy="6270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dirty="0" smtClean="0"/>
              <a:t>Financial Perspective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6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58" y="2636912"/>
            <a:ext cx="8564814" cy="2016223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9388" y="379413"/>
            <a:ext cx="7392987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/>
              <a:t>Performance YTD (2015/16-q3)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0363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</a:rPr>
              <a:t>Outline</a:t>
            </a:r>
            <a:endParaRPr lang="en-ZA" sz="3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504" y="1214422"/>
            <a:ext cx="8288976" cy="5238914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RHLF mandate</a:t>
            </a:r>
          </a:p>
          <a:p>
            <a:r>
              <a:rPr lang="en-ZA" dirty="0" smtClean="0"/>
              <a:t>Service delivery model</a:t>
            </a:r>
          </a:p>
          <a:p>
            <a:r>
              <a:rPr lang="en-ZA" dirty="0" smtClean="0"/>
              <a:t>How we create value for people in our mandate</a:t>
            </a:r>
          </a:p>
          <a:p>
            <a:r>
              <a:rPr lang="en-ZA" dirty="0" smtClean="0"/>
              <a:t>Policy context</a:t>
            </a:r>
          </a:p>
          <a:p>
            <a:r>
              <a:rPr lang="en-ZA" dirty="0" smtClean="0"/>
              <a:t>Market and Regulatory environments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 smtClean="0"/>
              <a:t>Market conditions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 smtClean="0"/>
              <a:t>Review of Limitations on Fees and Interest Rates Regulations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 smtClean="0"/>
              <a:t>RHLF Pricing Policy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 smtClean="0"/>
              <a:t>Draft Credit Life Insurance Regulations</a:t>
            </a:r>
            <a:br>
              <a:rPr lang="en-ZA" dirty="0" smtClean="0"/>
            </a:br>
            <a:endParaRPr lang="en-ZA" dirty="0" smtClean="0"/>
          </a:p>
          <a:p>
            <a:r>
              <a:rPr lang="en-ZA" dirty="0" smtClean="0"/>
              <a:t>2016/17 </a:t>
            </a:r>
            <a:r>
              <a:rPr lang="en-ZA" dirty="0" smtClean="0"/>
              <a:t>Annual Performance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 smtClean="0"/>
              <a:t>Progres</a:t>
            </a:r>
            <a:r>
              <a:rPr lang="en-ZA" dirty="0" smtClean="0"/>
              <a:t>s Performance in 2015/16</a:t>
            </a:r>
            <a:endParaRPr lang="en-ZA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 smtClean="0"/>
              <a:t>Strategic </a:t>
            </a:r>
            <a:r>
              <a:rPr lang="en-ZA" dirty="0" smtClean="0"/>
              <a:t>Oriented Outcomes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 smtClean="0"/>
              <a:t>Statement of Financial Position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 smtClean="0"/>
              <a:t>Statement of Financial Performance</a:t>
            </a:r>
          </a:p>
          <a:p>
            <a:r>
              <a:rPr lang="en-ZA" dirty="0" smtClean="0"/>
              <a:t>Governance: The Board Structure</a:t>
            </a:r>
            <a:endParaRPr lang="en-ZA" dirty="0"/>
          </a:p>
          <a:p>
            <a:r>
              <a:rPr lang="en-ZA" dirty="0" smtClean="0"/>
              <a:t>Concluding remarks</a:t>
            </a:r>
          </a:p>
        </p:txBody>
      </p:sp>
      <p:pic>
        <p:nvPicPr>
          <p:cNvPr id="4" name="Picture 5" descr="RHLF new logo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2913" y="12700"/>
            <a:ext cx="1008062" cy="11255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14339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1434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073857"/>
            <a:ext cx="3419475" cy="6270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dirty="0" smtClean="0"/>
              <a:t>Business </a:t>
            </a:r>
            <a:r>
              <a:rPr lang="en-US" sz="2000" b="1" dirty="0" smtClean="0"/>
              <a:t>process perspective</a:t>
            </a:r>
            <a:endParaRPr lang="en-US" sz="20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16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2438400"/>
            <a:ext cx="8703253" cy="1782688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9388" y="379413"/>
            <a:ext cx="7392987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/>
              <a:t>Performance YTD (2015/16-q3)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46781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15363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79388" y="379413"/>
            <a:ext cx="7392987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/>
              <a:t>MTEF: Strategic </a:t>
            </a:r>
            <a:r>
              <a:rPr lang="en-US" sz="2400" b="1" dirty="0"/>
              <a:t>Outcome Orientated Goals</a:t>
            </a:r>
          </a:p>
        </p:txBody>
      </p:sp>
      <p:sp>
        <p:nvSpPr>
          <p:cNvPr id="1536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4932040" cy="72008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dirty="0" smtClean="0"/>
              <a:t>Stakeholder Perspective – incremental housing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6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3764"/>
            <a:ext cx="7128792" cy="36935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44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14339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179388" y="379413"/>
            <a:ext cx="7392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/>
              <a:t>Strategic Outcome Orientated Goals</a:t>
            </a:r>
          </a:p>
        </p:txBody>
      </p:sp>
      <p:sp>
        <p:nvSpPr>
          <p:cNvPr id="1434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073857"/>
            <a:ext cx="3419475" cy="6270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dirty="0" smtClean="0"/>
              <a:t>Financial Perspective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6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804105"/>
            <a:ext cx="6912767" cy="15075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611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14339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179388" y="379413"/>
            <a:ext cx="7392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/>
              <a:t>Strategic Outcome Orientated Goals</a:t>
            </a:r>
          </a:p>
        </p:txBody>
      </p:sp>
      <p:sp>
        <p:nvSpPr>
          <p:cNvPr id="1434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073857"/>
            <a:ext cx="3419475" cy="6270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dirty="0" smtClean="0"/>
              <a:t>Business process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6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38" y="2776671"/>
            <a:ext cx="7926121" cy="18044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843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14339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179388" y="379413"/>
            <a:ext cx="7392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/>
              <a:t>Strategic Outcome Orientated Goals</a:t>
            </a:r>
          </a:p>
        </p:txBody>
      </p:sp>
      <p:sp>
        <p:nvSpPr>
          <p:cNvPr id="1434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073857"/>
            <a:ext cx="3419475" cy="6270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dirty="0" smtClean="0"/>
              <a:t>Learning and growth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6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83" y="2935180"/>
            <a:ext cx="7461439" cy="12859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20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14339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179388" y="379413"/>
            <a:ext cx="7392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/>
              <a:t>Strategic Outcome Orientated Goals</a:t>
            </a:r>
          </a:p>
        </p:txBody>
      </p:sp>
      <p:sp>
        <p:nvSpPr>
          <p:cNvPr id="1434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073857"/>
            <a:ext cx="3419475" cy="6270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en-US" sz="2000" b="1" dirty="0" smtClean="0"/>
              <a:t>Stakeholder – Voucher </a:t>
            </a:r>
            <a:r>
              <a:rPr lang="en-US" sz="2000" b="1" dirty="0" err="1" smtClean="0"/>
              <a:t>programme</a:t>
            </a:r>
            <a:endParaRPr lang="en-US" sz="20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16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29" y="2980904"/>
            <a:ext cx="7930419" cy="12401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88" y="4797152"/>
            <a:ext cx="69847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These are subject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Approval of the programme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Buy in from the provinces who supply the funds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647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18435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42875" y="0"/>
            <a:ext cx="739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Statement </a:t>
            </a:r>
            <a:r>
              <a:rPr lang="en-US" sz="2400" b="1" dirty="0"/>
              <a:t>of Financial Position</a:t>
            </a:r>
          </a:p>
        </p:txBody>
      </p:sp>
      <p:sp>
        <p:nvSpPr>
          <p:cNvPr id="1843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857250"/>
            <a:ext cx="9144000" cy="435768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en-US" sz="18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554906"/>
            <a:ext cx="6408712" cy="4772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74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25603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142875" y="0"/>
            <a:ext cx="739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Statement </a:t>
            </a:r>
            <a:r>
              <a:rPr lang="en-US" sz="2400" b="1" dirty="0"/>
              <a:t>of Financial Performance</a:t>
            </a:r>
          </a:p>
        </p:txBody>
      </p:sp>
      <p:sp>
        <p:nvSpPr>
          <p:cNvPr id="2560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3600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en-US" sz="18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1313" y="5162550"/>
            <a:ext cx="83534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ZA" dirty="0"/>
          </a:p>
          <a:p>
            <a:pPr>
              <a:defRPr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483" y="2045088"/>
            <a:ext cx="6890838" cy="33281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85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25603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142875" y="0"/>
            <a:ext cx="739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Cash flow statement</a:t>
            </a:r>
            <a:endParaRPr lang="en-US" sz="2400" b="1" dirty="0"/>
          </a:p>
        </p:txBody>
      </p:sp>
      <p:sp>
        <p:nvSpPr>
          <p:cNvPr id="2560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3600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en-US" sz="18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1313" y="5162550"/>
            <a:ext cx="83534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ZA" dirty="0"/>
          </a:p>
          <a:p>
            <a:pPr>
              <a:defRPr/>
            </a:pP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243137"/>
            <a:ext cx="7200799" cy="54016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938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6147" name="Picture 4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74904" y="332656"/>
            <a:ext cx="7383164" cy="58477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sz="3200" b="1" dirty="0" smtClean="0"/>
              <a:t>Governance: The Board Structure</a:t>
            </a:r>
            <a:endParaRPr lang="en-ZA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7" name="Organization Chart 53"/>
          <p:cNvGraphicFramePr/>
          <p:nvPr>
            <p:extLst>
              <p:ext uri="{D42A27DB-BD31-4B8C-83A1-F6EECF244321}">
                <p14:modId xmlns:p14="http://schemas.microsoft.com/office/powerpoint/2010/main" val="2196187887"/>
              </p:ext>
            </p:extLst>
          </p:nvPr>
        </p:nvGraphicFramePr>
        <p:xfrm>
          <a:off x="374904" y="1476520"/>
          <a:ext cx="8085528" cy="310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755576" y="5013176"/>
            <a:ext cx="7704856" cy="1274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02000"/>
              <a:buFont typeface="Wingdings" panose="05000000000000000000" pitchFamily="2" charset="2"/>
              <a:buChar char="q"/>
            </a:pPr>
            <a:r>
              <a:rPr lang="en-ZA" b="1" dirty="0" smtClean="0">
                <a:solidFill>
                  <a:schemeClr val="tx1"/>
                </a:solidFill>
              </a:rPr>
              <a:t>MOI provides for a </a:t>
            </a:r>
            <a:r>
              <a:rPr lang="en-ZA" b="1" dirty="0">
                <a:solidFill>
                  <a:schemeClr val="tx1"/>
                </a:solidFill>
              </a:rPr>
              <a:t>maximum of 8 </a:t>
            </a:r>
            <a:r>
              <a:rPr lang="en-ZA" b="1" dirty="0" smtClean="0">
                <a:solidFill>
                  <a:schemeClr val="tx1"/>
                </a:solidFill>
              </a:rPr>
              <a:t>directors (7 NEDs &amp; 1 ED)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02000"/>
              <a:buFont typeface="Wingdings" panose="05000000000000000000" pitchFamily="2" charset="2"/>
              <a:buChar char="q"/>
            </a:pPr>
            <a:r>
              <a:rPr lang="en-ZA" b="1" dirty="0" smtClean="0">
                <a:solidFill>
                  <a:schemeClr val="tx1"/>
                </a:solidFill>
              </a:rPr>
              <a:t>Only four Non-Executive Directors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02000"/>
              <a:buFont typeface="Wingdings" panose="05000000000000000000" pitchFamily="2" charset="2"/>
              <a:buChar char="q"/>
            </a:pPr>
            <a:r>
              <a:rPr lang="en-ZA" b="1" dirty="0" smtClean="0">
                <a:solidFill>
                  <a:schemeClr val="tx1"/>
                </a:solidFill>
              </a:rPr>
              <a:t>Three vacancies currently </a:t>
            </a:r>
            <a:endParaRPr lang="en-Z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63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HLF new logo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2913" y="12700"/>
            <a:ext cx="1008062" cy="11255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27168" cy="73776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ZA" dirty="0" smtClean="0"/>
              <a:t>Mandate and Core Business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4544108"/>
              </p:ext>
            </p:extLst>
          </p:nvPr>
        </p:nvGraphicFramePr>
        <p:xfrm>
          <a:off x="457200" y="1484784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52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4099" name="Picture 5" descr="RHLF new logo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</p:spPr>
      </p:pic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79388" y="379413"/>
            <a:ext cx="7392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smtClean="0"/>
              <a:t>Concluding Remarks </a:t>
            </a:r>
            <a:endParaRPr lang="en-US" sz="36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8489123"/>
              </p:ext>
            </p:extLst>
          </p:nvPr>
        </p:nvGraphicFramePr>
        <p:xfrm>
          <a:off x="1524000" y="1397000"/>
          <a:ext cx="672040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C719-F8B6-43A4-9299-D5650E46ADE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340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Voucher programme</a:t>
            </a:r>
            <a:endParaRPr lang="en-ZA" b="1" dirty="0">
              <a:latin typeface="+mn-lt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524000" y="1772816"/>
          <a:ext cx="6936432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RHLF new logo 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21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5097760" cy="94096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model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603504" y="1628800"/>
          <a:ext cx="8000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RHLF new logo 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3" y="12700"/>
            <a:ext cx="1008062" cy="11255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28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ZA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n-ZA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ZA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n-ZA" sz="3600" b="1" dirty="0" smtClean="0">
                <a:solidFill>
                  <a:schemeClr val="tx1"/>
                </a:solidFill>
                <a:latin typeface="+mn-lt"/>
              </a:rPr>
              <a:t>Creating value for people in RHLF’s mandate</a:t>
            </a:r>
            <a:endParaRPr lang="en-ZA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To empower people in rural areas to maximise their housing choices and improve their living conditions through access to housing </a:t>
            </a: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credit.</a:t>
            </a:r>
            <a:endParaRPr lang="en-ZA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91952" y="1277144"/>
            <a:ext cx="7772400" cy="1296144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ZA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n-ZA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ZA" sz="3600" b="1" dirty="0" smtClean="0">
                <a:solidFill>
                  <a:schemeClr val="tx1"/>
                </a:solidFill>
                <a:latin typeface="+mn-lt"/>
              </a:rPr>
            </a:br>
            <a:endParaRPr lang="en-ZA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Autofit/>
          </a:bodyPr>
          <a:lstStyle/>
          <a:p>
            <a:pPr algn="ctr"/>
            <a:r>
              <a:rPr lang="en-ZA" sz="2800" b="1" dirty="0" smtClean="0">
                <a:latin typeface="+mn-lt"/>
              </a:rPr>
              <a:t>From a shack to a permanent structure (Hammanskraal)</a:t>
            </a:r>
            <a:endParaRPr lang="en-ZA" sz="2800" b="1" dirty="0">
              <a:latin typeface="+mn-lt"/>
            </a:endParaRPr>
          </a:p>
        </p:txBody>
      </p:sp>
      <p:pic>
        <p:nvPicPr>
          <p:cNvPr id="3" name="Picture 2" descr="\\rhlfserver\Users\Kenneth\Lendocor Photos\Mrs. Thema D.W\Thema  D.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7318"/>
            <a:ext cx="505777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\\rhlfserver\Users\Kenneth\Lendocor Photos\Mrs. Thema D.W\Thema D.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4957192" cy="263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7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1824" y="404664"/>
            <a:ext cx="7772400" cy="1066130"/>
          </a:xfrm>
        </p:spPr>
        <p:txBody>
          <a:bodyPr>
            <a:no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ZA" sz="1800" b="1" dirty="0" smtClean="0">
                <a:solidFill>
                  <a:schemeClr val="tx1"/>
                </a:solidFill>
                <a:latin typeface="+mn-lt"/>
              </a:rPr>
            </a:br>
            <a:r>
              <a:rPr lang="en-ZA" sz="18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ZA" sz="1800" b="1" dirty="0">
                <a:solidFill>
                  <a:schemeClr val="tx1"/>
                </a:solidFill>
                <a:latin typeface="+mn-lt"/>
              </a:rPr>
            </a:br>
            <a:r>
              <a:rPr lang="en-ZA" sz="1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ZA" sz="1800" b="1" dirty="0" smtClean="0">
                <a:solidFill>
                  <a:schemeClr val="tx1"/>
                </a:solidFill>
                <a:latin typeface="+mn-lt"/>
              </a:rPr>
            </a:br>
            <a:r>
              <a:rPr lang="en-ZA" sz="18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ZA" sz="1800" b="1" dirty="0">
                <a:solidFill>
                  <a:schemeClr val="tx1"/>
                </a:solidFill>
                <a:latin typeface="+mn-lt"/>
              </a:rPr>
            </a:br>
            <a:r>
              <a:rPr lang="en-ZA" sz="2800" b="1" dirty="0" smtClean="0">
                <a:solidFill>
                  <a:schemeClr val="tx1"/>
                </a:solidFill>
                <a:latin typeface="+mn-lt"/>
              </a:rPr>
              <a:t>Operation hydrate: Stinkwater, Hammanskraal</a:t>
            </a:r>
            <a:r>
              <a:rPr lang="en-ZA" sz="3200" dirty="0"/>
              <a:t/>
            </a:r>
            <a:br>
              <a:rPr lang="en-ZA" sz="3200" dirty="0"/>
            </a:br>
            <a:endParaRPr lang="en-ZA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\\rhlfserver\Users\Kenneth\Lendocor Photos\Koza M.J\2015-10-11 10.25.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95500"/>
            <a:ext cx="6336704" cy="37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17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  <a:latin typeface="+mn-lt"/>
              </a:rPr>
              <a:t>RDP House Extension, Harrismith, Free State</a:t>
            </a:r>
            <a:r>
              <a:rPr lang="en-ZA" sz="24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ZA" sz="2400" b="1" dirty="0">
                <a:solidFill>
                  <a:schemeClr val="tx1"/>
                </a:solidFill>
                <a:latin typeface="+mn-lt"/>
              </a:rPr>
            </a:br>
            <a:endParaRPr lang="en-ZA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O:\Clients Verification\V E R I F I C A T I O N S\Verification  for 2015\LEHAE HOUSING FINANCE\LEGAE LOAN BOOK\LEHAE PHOTOS\MRS. MOKOENA S\SAM_06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71662"/>
            <a:ext cx="6264696" cy="39336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2784-F7A6-42A4-98C7-D4A303D2AB41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95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3790</TotalTime>
  <Words>1142</Words>
  <Application>Microsoft Office PowerPoint</Application>
  <PresentationFormat>On-screen Show (4:3)</PresentationFormat>
  <Paragraphs>322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Batang</vt:lpstr>
      <vt:lpstr>Arial</vt:lpstr>
      <vt:lpstr>Book Antiqua</vt:lpstr>
      <vt:lpstr>Calibri</vt:lpstr>
      <vt:lpstr>Courier New</vt:lpstr>
      <vt:lpstr>Franklin Gothic Book</vt:lpstr>
      <vt:lpstr>Georgia</vt:lpstr>
      <vt:lpstr>Perpetua</vt:lpstr>
      <vt:lpstr>Times New Roman</vt:lpstr>
      <vt:lpstr>Wingdings</vt:lpstr>
      <vt:lpstr>Wingdings 2</vt:lpstr>
      <vt:lpstr>Equity</vt:lpstr>
      <vt:lpstr>PowerPoint Presentation</vt:lpstr>
      <vt:lpstr>Outline</vt:lpstr>
      <vt:lpstr>Mandate and Core Business</vt:lpstr>
      <vt:lpstr>Voucher programme</vt:lpstr>
      <vt:lpstr>Business model</vt:lpstr>
      <vt:lpstr>  Creating value for people in RHLF’s mandate</vt:lpstr>
      <vt:lpstr>From a shack to a permanent structure (Hammanskraal)</vt:lpstr>
      <vt:lpstr>    Operation hydrate: Stinkwater, Hammanskraal </vt:lpstr>
      <vt:lpstr>RDP House Extension, Harrismith, Free State </vt:lpstr>
      <vt:lpstr>Using a loan and savings to build a new house, Magogoe Village, Free State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MINISTER’S COMMITMENT AND RHLF CONTRIBUTION MTSF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HOUSING LOAN FUND 13th ANNUAL WORKSHOP</dc:title>
  <dc:creator>Hennie</dc:creator>
  <cp:lastModifiedBy>Jabulani Fakazi</cp:lastModifiedBy>
  <cp:revision>249</cp:revision>
  <cp:lastPrinted>2016-04-10T19:06:51Z</cp:lastPrinted>
  <dcterms:created xsi:type="dcterms:W3CDTF">2009-09-08T09:58:46Z</dcterms:created>
  <dcterms:modified xsi:type="dcterms:W3CDTF">2016-04-11T09:36:25Z</dcterms:modified>
</cp:coreProperties>
</file>