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1" r:id="rId3"/>
    <p:sldId id="288" r:id="rId4"/>
    <p:sldId id="262" r:id="rId5"/>
    <p:sldId id="312" r:id="rId6"/>
    <p:sldId id="313" r:id="rId7"/>
    <p:sldId id="320" r:id="rId8"/>
    <p:sldId id="321" r:id="rId9"/>
    <p:sldId id="322" r:id="rId10"/>
    <p:sldId id="273" r:id="rId11"/>
    <p:sldId id="323" r:id="rId12"/>
    <p:sldId id="324" r:id="rId13"/>
    <p:sldId id="314" r:id="rId14"/>
    <p:sldId id="315" r:id="rId15"/>
    <p:sldId id="326" r:id="rId16"/>
    <p:sldId id="316" r:id="rId17"/>
    <p:sldId id="325" r:id="rId18"/>
    <p:sldId id="293" r:id="rId19"/>
    <p:sldId id="266" r:id="rId20"/>
    <p:sldId id="317" r:id="rId21"/>
    <p:sldId id="291" r:id="rId22"/>
    <p:sldId id="294" r:id="rId23"/>
    <p:sldId id="308" r:id="rId24"/>
    <p:sldId id="307" r:id="rId25"/>
    <p:sldId id="279" r:id="rId26"/>
    <p:sldId id="284" r:id="rId27"/>
    <p:sldId id="302" r:id="rId28"/>
    <p:sldId id="327" r:id="rId29"/>
    <p:sldId id="319" r:id="rId30"/>
    <p:sldId id="265" r:id="rId31"/>
    <p:sldId id="298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4ED"/>
    <a:srgbClr val="FFFF99"/>
    <a:srgbClr val="FFFFCC"/>
    <a:srgbClr val="FFCC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9401268344284"/>
          <c:y val="0.14284145779487492"/>
          <c:w val="0.52230468066491686"/>
          <c:h val="0.69876727241155967"/>
        </c:manualLayout>
      </c:layout>
      <c:barChart>
        <c:barDir val="col"/>
        <c:grouping val="stacked"/>
        <c:ser>
          <c:idx val="0"/>
          <c:order val="0"/>
          <c:tx>
            <c:strRef>
              <c:f>'Figure 1 (2)'!$B$6</c:f>
              <c:strCache>
                <c:ptCount val="1"/>
                <c:pt idx="0">
                  <c:v>AFFORDABLE HOUSING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'Figure 1 (2)'!$C$5:$G$5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 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'Figure 1 (2)'!$C$6:$G$6</c:f>
              <c:numCache>
                <c:formatCode>"R"#,##0_);[Red]\("R"#,##0\)</c:formatCode>
                <c:ptCount val="5"/>
                <c:pt idx="0">
                  <c:v>96417642.230000004</c:v>
                </c:pt>
                <c:pt idx="1">
                  <c:v>176441881.25999999</c:v>
                </c:pt>
                <c:pt idx="2">
                  <c:v>178191999.12</c:v>
                </c:pt>
                <c:pt idx="3">
                  <c:v>233233531.49000001</c:v>
                </c:pt>
                <c:pt idx="4">
                  <c:v>286452595.16000009</c:v>
                </c:pt>
              </c:numCache>
            </c:numRef>
          </c:val>
        </c:ser>
        <c:ser>
          <c:idx val="1"/>
          <c:order val="1"/>
          <c:tx>
            <c:strRef>
              <c:f>'Figure 1 (2)'!$B$7</c:f>
              <c:strCache>
                <c:ptCount val="1"/>
                <c:pt idx="0">
                  <c:v>SUBSIDY HOUSING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'Figure 1 (2)'!$C$5:$G$5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 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'Figure 1 (2)'!$C$7:$G$7</c:f>
              <c:numCache>
                <c:formatCode>"R"#,##0_);[Red]\("R"#,##0\)</c:formatCode>
                <c:ptCount val="5"/>
                <c:pt idx="0">
                  <c:v>61855179.730000012</c:v>
                </c:pt>
                <c:pt idx="1">
                  <c:v>23998584.109999999</c:v>
                </c:pt>
                <c:pt idx="2">
                  <c:v>22273352.829999998</c:v>
                </c:pt>
                <c:pt idx="3">
                  <c:v>33721604.051999994</c:v>
                </c:pt>
                <c:pt idx="4">
                  <c:v>34325706.829999998</c:v>
                </c:pt>
              </c:numCache>
            </c:numRef>
          </c:val>
        </c:ser>
        <c:ser>
          <c:idx val="2"/>
          <c:order val="2"/>
          <c:tx>
            <c:strRef>
              <c:f>'Figure 1 (2)'!$B$8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'Figure 1 (2)'!$C$5:$G$5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 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'Figure 1 (2)'!$C$8:$G$8</c:f>
              <c:numCache>
                <c:formatCode>"R"#,##0_);[Red]\("R"#,##0\)</c:formatCode>
                <c:ptCount val="5"/>
                <c:pt idx="0">
                  <c:v>91833217.539999992</c:v>
                </c:pt>
                <c:pt idx="1">
                  <c:v>36812071.830000006</c:v>
                </c:pt>
                <c:pt idx="2">
                  <c:v>33685750.366557002</c:v>
                </c:pt>
                <c:pt idx="3">
                  <c:v>32864727.796557005</c:v>
                </c:pt>
                <c:pt idx="4">
                  <c:v>31236004.386557002</c:v>
                </c:pt>
              </c:numCache>
            </c:numRef>
          </c:val>
        </c:ser>
        <c:ser>
          <c:idx val="3"/>
          <c:order val="3"/>
          <c:tx>
            <c:strRef>
              <c:f>'Figure 1 (2)'!#REF!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'Figure 1 (2)'!$C$5:$G$5</c:f>
              <c:strCache>
                <c:ptCount val="5"/>
                <c:pt idx="0">
                  <c:v>2011/2012</c:v>
                </c:pt>
                <c:pt idx="1">
                  <c:v>2012/2013</c:v>
                </c:pt>
                <c:pt idx="2">
                  <c:v>2013/2014 </c:v>
                </c:pt>
                <c:pt idx="3">
                  <c:v>2014/2015</c:v>
                </c:pt>
                <c:pt idx="4">
                  <c:v>2015/2016</c:v>
                </c:pt>
              </c:strCache>
            </c:strRef>
          </c:cat>
          <c:val>
            <c:numRef>
              <c:f>'Figure 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/>
        <c:overlap val="100"/>
        <c:axId val="108208128"/>
        <c:axId val="108209664"/>
      </c:barChart>
      <c:catAx>
        <c:axId val="108208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ZA" sz="1200" baseline="0"/>
            </a:pPr>
            <a:endParaRPr lang="en-US"/>
          </a:p>
        </c:txPr>
        <c:crossAx val="108209664"/>
        <c:crosses val="autoZero"/>
        <c:auto val="1"/>
        <c:lblAlgn val="ctr"/>
        <c:lblOffset val="100"/>
      </c:catAx>
      <c:valAx>
        <c:axId val="108209664"/>
        <c:scaling>
          <c:orientation val="minMax"/>
        </c:scaling>
        <c:axPos val="l"/>
        <c:majorGridlines/>
        <c:numFmt formatCode="&quot;R&quot;#,##0_);[Red]\(&quot;R&quot;#,##0\)" sourceLinked="1"/>
        <c:tickLblPos val="nextTo"/>
        <c:txPr>
          <a:bodyPr/>
          <a:lstStyle/>
          <a:p>
            <a:pPr>
              <a:defRPr lang="en-ZA" sz="1200" baseline="0"/>
            </a:pPr>
            <a:endParaRPr lang="en-US"/>
          </a:p>
        </c:txPr>
        <c:crossAx val="10820812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337642169728779"/>
          <c:y val="0.36033633200430115"/>
          <c:w val="0.25384580052493433"/>
          <c:h val="0.42860611889162725"/>
        </c:manualLayout>
      </c:layout>
      <c:txPr>
        <a:bodyPr/>
        <a:lstStyle/>
        <a:p>
          <a:pPr>
            <a:defRPr lang="en-ZA" sz="1200"/>
          </a:pPr>
          <a:endParaRPr lang="en-US"/>
        </a:p>
      </c:txPr>
    </c:legend>
    <c:plotVisOnly val="1"/>
    <c:dispBlanksAs val="gap"/>
  </c:chart>
  <c:spPr>
    <a:noFill/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3757F-213A-4830-8330-AB107AD8A2AB}" type="datetimeFigureOut">
              <a:rPr lang="en-ZA" smtClean="0"/>
              <a:pPr/>
              <a:t>2016/03/01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FA7B-92E6-497D-9B5A-4CAB683204F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804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C29BA-2132-48C1-B3B4-7A01AF92B21F}" type="datetimeFigureOut">
              <a:rPr lang="en-ZA" smtClean="0"/>
              <a:pPr/>
              <a:t>2016/03/01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841E7-F14F-43FB-B90F-55162C1DCA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90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57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600200"/>
            <a:ext cx="8027894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528" y="1484784"/>
            <a:ext cx="8352928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765" y="5954397"/>
            <a:ext cx="617064" cy="60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601" y="5861775"/>
            <a:ext cx="2048763" cy="6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4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64BC-97F2-4D98-8B60-1A3AF2272D78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522" y="324432"/>
            <a:ext cx="1703831" cy="86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1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026" name="Picture 2" descr="C:\Users\Cheryl.Machado\Desktop\Letterheads and Forms\Presentation\Title Slide Background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69522" y="324432"/>
                  <a:ext cx="1892090" cy="959475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2667" y="399232"/>
                <a:ext cx="3041883" cy="1001861"/>
              </a:xfrm>
              <a:prstGeom prst="rect">
                <a:avLst/>
              </a:prstGeom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188" y="5448622"/>
              <a:ext cx="1238857" cy="122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23528" y="1318445"/>
            <a:ext cx="82089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2000" dirty="0" smtClean="0">
              <a:effectLst>
                <a:outerShdw blurRad="38100" dist="38100" dir="2700000" algn="tl">
                  <a:srgbClr val="666633"/>
                </a:outerShdw>
              </a:effectLst>
            </a:endParaRPr>
          </a:p>
          <a:p>
            <a:pPr algn="ctr"/>
            <a:endParaRPr lang="en-ZA" sz="2000" dirty="0" smtClean="0">
              <a:effectLst>
                <a:outerShdw blurRad="38100" dist="38100" dir="2700000" algn="tl">
                  <a:srgbClr val="666633"/>
                </a:outerShdw>
              </a:effectLst>
            </a:endParaRPr>
          </a:p>
          <a:p>
            <a:pPr algn="ctr"/>
            <a:endParaRPr lang="en-ZA" sz="2000" dirty="0" smtClean="0">
              <a:effectLst>
                <a:outerShdw blurRad="38100" dist="38100" dir="2700000" algn="tl">
                  <a:srgbClr val="666633"/>
                </a:outerShdw>
              </a:effectLst>
            </a:endParaRPr>
          </a:p>
          <a:p>
            <a:pPr algn="ctr"/>
            <a:r>
              <a:rPr lang="en-Z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TO THE DEPARTMENT OF HUMAN SETTLEMENTS</a:t>
            </a:r>
          </a:p>
          <a:p>
            <a:pPr algn="ctr"/>
            <a:r>
              <a:rPr lang="en-Z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PORTFOLIO COMMITTEE</a:t>
            </a:r>
            <a:r>
              <a:rPr lang="en-Z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Z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Z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Z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ZA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ANNUAL PERFORMANCE PLAN</a:t>
            </a:r>
            <a:r>
              <a:rPr lang="en-Z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Z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Z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2016/2017 FINANCIAL YEAR</a:t>
            </a:r>
            <a:r>
              <a:rPr lang="en-ZA" sz="2000" b="1" dirty="0">
                <a:effectLst>
                  <a:outerShdw blurRad="38100" dist="38100" dir="2700000" algn="tl">
                    <a:srgbClr val="666633"/>
                  </a:outerShdw>
                </a:effectLst>
              </a:rPr>
              <a:t/>
            </a:r>
            <a:br>
              <a:rPr lang="en-ZA" sz="2000" b="1" dirty="0">
                <a:effectLst>
                  <a:outerShdw blurRad="38100" dist="38100" dir="2700000" algn="tl">
                    <a:srgbClr val="666633"/>
                  </a:outerShdw>
                </a:effectLst>
              </a:rPr>
            </a:br>
            <a:r>
              <a:rPr lang="en-ZA" sz="2000" b="1" dirty="0">
                <a:effectLst>
                  <a:outerShdw blurRad="38100" dist="38100" dir="2700000" algn="tl">
                    <a:srgbClr val="666633"/>
                  </a:outerShdw>
                </a:effectLst>
              </a:rPr>
              <a:t/>
            </a:r>
            <a:br>
              <a:rPr lang="en-ZA" sz="2000" b="1" dirty="0">
                <a:effectLst>
                  <a:outerShdw blurRad="38100" dist="38100" dir="2700000" algn="tl">
                    <a:srgbClr val="666633"/>
                  </a:outerShdw>
                </a:effectLst>
              </a:rPr>
            </a:b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March 2016</a:t>
            </a:r>
          </a:p>
        </p:txBody>
      </p:sp>
    </p:spTree>
    <p:extLst>
      <p:ext uri="{BB962C8B-B14F-4D97-AF65-F5344CB8AC3E}">
        <p14:creationId xmlns:p14="http://schemas.microsoft.com/office/powerpoint/2010/main" xmlns="" val="31351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74638"/>
            <a:ext cx="8229600" cy="1143000"/>
          </a:xfrm>
        </p:spPr>
        <p:txBody>
          <a:bodyPr/>
          <a:lstStyle/>
          <a:p>
            <a:r>
              <a:rPr lang="en-ZA" dirty="0" smtClean="0"/>
              <a:t>AFFORDABLE HOUSING OBJECTIVES</a:t>
            </a:r>
            <a:br>
              <a:rPr lang="en-ZA" dirty="0" smtClean="0"/>
            </a:br>
            <a:r>
              <a:rPr lang="en-ZA" dirty="0" smtClean="0"/>
              <a:t>AND TARGETS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10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7911936"/>
              </p:ext>
            </p:extLst>
          </p:nvPr>
        </p:nvGraphicFramePr>
        <p:xfrm>
          <a:off x="269011" y="1609799"/>
          <a:ext cx="8642554" cy="4136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051"/>
                <a:gridCol w="3066976"/>
                <a:gridCol w="1446031"/>
                <a:gridCol w="2315496"/>
              </a:tblGrid>
              <a:tr h="5564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PROGRAMME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PERFORMANCE INDICATOR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 PERFORMANCE TARGET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462055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Affordable Housing Finance: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Grow the supply of affordable housing stock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69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Value of </a:t>
                      </a:r>
                      <a:r>
                        <a:rPr lang="en-GB" sz="1200" dirty="0" smtClean="0">
                          <a:effectLst/>
                        </a:rPr>
                        <a:t>loans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R1.0 billion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R1.7 billion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</a:tr>
              <a:tr h="368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Loans/projects approved for financing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Housing units in projects financed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10,656 units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16000 affordable housing units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</a:tr>
              <a:tr h="368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Value of projects financed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R3.5 billion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R3.5 </a:t>
                      </a:r>
                      <a:r>
                        <a:rPr lang="en-GB" sz="1200" dirty="0">
                          <a:effectLst/>
                        </a:rPr>
                        <a:t>billion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Improved geographical spread </a:t>
                      </a:r>
                      <a:r>
                        <a:rPr lang="en-GB" sz="1200" dirty="0" smtClean="0">
                          <a:effectLst/>
                        </a:rPr>
                        <a:t>of</a:t>
                      </a:r>
                      <a:r>
                        <a:rPr lang="en-GB" sz="1200" baseline="0" dirty="0" smtClean="0">
                          <a:effectLst/>
                        </a:rPr>
                        <a:t> financed projects beyond Gauteng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28%of loan book shared by 8 provinces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40% of loans book disbursed outside of Gauteng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</a:tr>
              <a:tr h="3687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Grow the GAP housing component of the loan book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28% of the loan book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40% of the loan book by 2019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2412">
                <a:tc rowSpan="2"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Develop new products and innovations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69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Adopt energy efficiency measurement on projects financed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Benchmark energy efficiency of the loan book by March 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</a:tr>
              <a:tr h="471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Adapt financing mechanisms to respond to medium and high density housing developments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New funding mechanism in place by September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91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74638"/>
            <a:ext cx="8229600" cy="1143000"/>
          </a:xfrm>
        </p:spPr>
        <p:txBody>
          <a:bodyPr/>
          <a:lstStyle/>
          <a:p>
            <a:r>
              <a:rPr lang="en-ZA" dirty="0" smtClean="0"/>
              <a:t>SUBSIDY HOUSING OBJECTIVES</a:t>
            </a:r>
            <a:br>
              <a:rPr lang="en-ZA" dirty="0" smtClean="0"/>
            </a:br>
            <a:r>
              <a:rPr lang="en-ZA" dirty="0" smtClean="0"/>
              <a:t>AND TARGETS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11</a:t>
            </a:fld>
            <a:endParaRPr lang="en-ZA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2414523"/>
              </p:ext>
            </p:extLst>
          </p:nvPr>
        </p:nvGraphicFramePr>
        <p:xfrm>
          <a:off x="258394" y="1683087"/>
          <a:ext cx="8598308" cy="3899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393"/>
                <a:gridCol w="3015793"/>
                <a:gridCol w="1447479"/>
                <a:gridCol w="2334643"/>
              </a:tblGrid>
              <a:tr h="575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PROGRAMME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PERFORMANCE INDICATOR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BASELINE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 PERFORMANCE TARGETS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465542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Subsidy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Housing Finance: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Improved delivery of subsidy housing 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69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Value of loans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R491 million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R684 million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</a:tr>
              <a:tr h="537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Loans/projects approved for financing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171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Housing units in projects financed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45,326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62,000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</a:tr>
              <a:tr h="488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Value of projects financed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R3.2 billion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R7.4 billion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1855">
                <a:tc rowSpan="2"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0" dirty="0">
                          <a:solidFill>
                            <a:schemeClr val="tx1"/>
                          </a:solidFill>
                          <a:effectLst/>
                        </a:rPr>
                        <a:t>Develop new products and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innovations in business fulfilment.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69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Develop financing mechanisms targeted to benefit women owned contractors.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New funding mechanism in place by September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</a:tr>
              <a:tr h="791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Sign protocols for collaboration in lending with provincial human settlement departments and Metros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80% of protocols </a:t>
                      </a:r>
                      <a:r>
                        <a:rPr lang="en-GB" sz="1200" dirty="0" smtClean="0">
                          <a:effectLst/>
                        </a:rPr>
                        <a:t>signed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85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ZA" sz="2600" dirty="0" smtClean="0"/>
              <a:t>PROGRAMME AND FUND MANAGEMENT OBJECTIVES AND TARGETS</a:t>
            </a:r>
            <a:endParaRPr lang="en-Z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12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5877293"/>
              </p:ext>
            </p:extLst>
          </p:nvPr>
        </p:nvGraphicFramePr>
        <p:xfrm>
          <a:off x="379919" y="1960000"/>
          <a:ext cx="8381998" cy="318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038"/>
                <a:gridCol w="2979175"/>
                <a:gridCol w="1312606"/>
                <a:gridCol w="2158179"/>
              </a:tblGrid>
              <a:tr h="6209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Arial" pitchFamily="34" charset="0"/>
                        </a:rPr>
                        <a:t>PROGRAMME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KEY PERFORMANCE INDICATOR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BASELINE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2019 PERFORMANCE TARGETS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1651819"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Programme and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Fund Management Portfolio: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Provide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programme management and fund management services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to provincial and municipal level development programmes.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697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Provincial department of human settlements supported in execution of programme and mainstreaming youth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indent="-17621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 multi-years provincial support initiatives</a:t>
                      </a:r>
                    </a:p>
                    <a:p>
                      <a:pPr marL="176213" marR="0" indent="-176213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 PHP multi-year project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programmes supported  across provinces 2 of which are PHP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Establish collaborations with community based organisations and/or co-ops to deliver PHP programmes 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Manage R1 Billion of client programme funds in execution of programmes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D9DBBB"/>
                    </a:solidFill>
                  </a:tcPr>
                </a:tc>
              </a:tr>
              <a:tr h="611725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Small contractors benefiting from the contractor support programme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CFDP pilot project in the EC, with 70% women contractors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 contractors supported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 youth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39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21439" y="5966346"/>
            <a:ext cx="2292823" cy="70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232013" y="5854890"/>
            <a:ext cx="2292823" cy="70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ACTUALS FOR 2011/12 TO 2014/15 LATEST ESTIMATES FOR 2015/16 AND BUDGETED</a:t>
            </a:r>
            <a:br>
              <a:rPr lang="en-ZA" dirty="0" smtClean="0"/>
            </a:br>
            <a:r>
              <a:rPr lang="en-ZA" dirty="0" smtClean="0"/>
              <a:t>OUTPUTS 2016/17 TO 2018/19</a:t>
            </a:r>
            <a:endParaRPr lang="en-ZA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34" y="1587751"/>
            <a:ext cx="8634355" cy="4858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41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21439" y="5966346"/>
            <a:ext cx="2292823" cy="70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32013" y="5854890"/>
            <a:ext cx="2292823" cy="70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LATEST ESTIMATES FOR 2015/16 AND </a:t>
            </a:r>
            <a:br>
              <a:rPr lang="en-ZA" dirty="0" smtClean="0"/>
            </a:br>
            <a:r>
              <a:rPr lang="en-ZA" dirty="0" smtClean="0"/>
              <a:t>BUDGETED OUTPUTS FOR 2016/17</a:t>
            </a:r>
            <a:br>
              <a:rPr lang="en-ZA" dirty="0" smtClean="0"/>
            </a:br>
            <a:r>
              <a:rPr lang="en-ZA" dirty="0" smtClean="0"/>
              <a:t> – QUARTERLY BREAKDOWN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9" y="1664870"/>
            <a:ext cx="8618744" cy="47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7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21439" y="5966346"/>
            <a:ext cx="2292823" cy="70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232013" y="5854890"/>
            <a:ext cx="2292823" cy="70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NURCHA PROGRESS ON</a:t>
            </a:r>
            <a:br>
              <a:rPr lang="en-ZA" dirty="0" smtClean="0"/>
            </a:br>
            <a:r>
              <a:rPr lang="en-ZA" dirty="0" smtClean="0"/>
              <a:t>COMMITTED MTSF TARGETS</a:t>
            </a:r>
            <a:br>
              <a:rPr lang="en-ZA" dirty="0" smtClean="0"/>
            </a:br>
            <a:r>
              <a:rPr lang="en-ZA" dirty="0" smtClean="0"/>
              <a:t>30 SEPTEMBER 2015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15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6750115"/>
              </p:ext>
            </p:extLst>
          </p:nvPr>
        </p:nvGraphicFramePr>
        <p:xfrm>
          <a:off x="104703" y="1642278"/>
          <a:ext cx="8939281" cy="4521361"/>
        </p:xfrm>
        <a:graphic>
          <a:graphicData uri="http://schemas.openxmlformats.org/drawingml/2006/table">
            <a:tbl>
              <a:tblPr/>
              <a:tblGrid>
                <a:gridCol w="2038785"/>
                <a:gridCol w="960054"/>
                <a:gridCol w="1078729"/>
                <a:gridCol w="1093942"/>
                <a:gridCol w="944840"/>
                <a:gridCol w="1019393"/>
                <a:gridCol w="917452"/>
                <a:gridCol w="886086"/>
              </a:tblGrid>
              <a:tr h="46960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OUTPUTS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MTSF TARGETS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2015/16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</a:t>
                      </a:r>
                      <a:r>
                        <a:rPr lang="en-ZA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2016/17</a:t>
                      </a:r>
                      <a:r>
                        <a:rPr lang="en-ZA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– 2018/2019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9849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YEAR 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 TO DATE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PROGRESS TO DATE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ACHIEVED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TARGET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649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AFFORDABLE HOUSING FINANCE: GROW THE SUPPLY OF AFFORDABLE HOUSING STOCK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CONTRACTS SIGNED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HOUSES AND SITES IN SIGNED CONTRACTS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16 900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7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 OF LOANS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1 710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581.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08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334.46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R1 095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 OF PROJECTS FINANCED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3 500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670.17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744.36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R2 430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HOUSES BUILT AND SITES SERVICED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370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61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SUBSIDY HOUSING FINANCE: IMPROVE DELIVERY OF SUBSIDY HOUSING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2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CONTRACTS SIGNED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4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HOUSES AND SITES IN SIGNED CONTRACTS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56 500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7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 OF LOANS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692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112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45.6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R452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7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 OF PROJECTS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7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574.5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215.02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724.5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350.99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R5 650 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HOUSES BUILT AND SITES SERVICED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60 374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ZA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47 830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05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RISKS AND ENABLERS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85775" y="1579435"/>
            <a:ext cx="8229600" cy="4292727"/>
          </a:xfrm>
        </p:spPr>
        <p:txBody>
          <a:bodyPr/>
          <a:lstStyle/>
          <a:p>
            <a:r>
              <a:rPr lang="en-US" sz="1800" dirty="0" smtClean="0"/>
              <a:t>Economic conditions</a:t>
            </a:r>
          </a:p>
          <a:p>
            <a:pPr lvl="1"/>
            <a:r>
              <a:rPr lang="en-US" sz="1800" dirty="0" smtClean="0"/>
              <a:t>Affordability and creditworthiness,</a:t>
            </a:r>
          </a:p>
          <a:p>
            <a:pPr lvl="1"/>
            <a:r>
              <a:rPr lang="en-US" sz="1800" dirty="0" smtClean="0"/>
              <a:t>Traction of state interventions to counter impact of economic constraints and stimulate the market, 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Financing capacity to meet anticipated lending demand from Developers and Contractors,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Management of DFI amalgamation process,</a:t>
            </a:r>
          </a:p>
          <a:p>
            <a:pPr lvl="1"/>
            <a:r>
              <a:rPr lang="en-US" sz="1800" dirty="0" smtClean="0"/>
              <a:t>Reluctance of some funding partnerships to continue during the transition,</a:t>
            </a:r>
          </a:p>
          <a:p>
            <a:pPr lvl="1"/>
            <a:r>
              <a:rPr lang="en-US" sz="1800" dirty="0" smtClean="0"/>
              <a:t>Staff turnover and challenges of attracting talent, </a:t>
            </a:r>
          </a:p>
          <a:p>
            <a:pPr lvl="1"/>
            <a:r>
              <a:rPr lang="en-ZA" sz="1800" dirty="0" smtClean="0"/>
              <a:t>Business migration risk.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892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87486"/>
            <a:ext cx="6492240" cy="1143000"/>
          </a:xfrm>
        </p:spPr>
        <p:txBody>
          <a:bodyPr/>
          <a:lstStyle/>
          <a:p>
            <a:pPr algn="ctr"/>
            <a:r>
              <a:rPr lang="en-ZA" dirty="0" smtClean="0"/>
              <a:t>CRITICAL INDICATORS IN PERFORMANCE TRENDS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346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PROGRESS AND PERFORMANCE:</a:t>
            </a:r>
            <a:br>
              <a:rPr lang="en-ZA" dirty="0" smtClean="0"/>
            </a:br>
            <a:r>
              <a:rPr lang="en-ZA" dirty="0" smtClean="0"/>
              <a:t>LENDING PORTFOLIO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18</a:t>
            </a:fld>
            <a:endParaRPr lang="en-ZA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0388472"/>
              </p:ext>
            </p:extLst>
          </p:nvPr>
        </p:nvGraphicFramePr>
        <p:xfrm>
          <a:off x="501587" y="1064890"/>
          <a:ext cx="8264314" cy="483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517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PROVINCIAL SPREAD</a:t>
            </a:r>
            <a:br>
              <a:rPr lang="en-ZA" dirty="0" smtClean="0"/>
            </a:br>
            <a:r>
              <a:rPr lang="en-ZA" dirty="0" smtClean="0"/>
              <a:t>30 SEPTEMBER 2015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19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97" y="1627632"/>
            <a:ext cx="6808424" cy="2654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4300765"/>
            <a:ext cx="8957648" cy="24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5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MANDATE, VISION AND MISSION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257732" y="1424067"/>
            <a:ext cx="8414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NURCHA MANDATE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“NURCHA ensures the availability of bridging finance to small, medium and established contractors, building low and moderate income housing and related community facilities and infrastructure.”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NURCHA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“To be regarded as a partner of choice for those seeking innovative bridging finance solutions”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NURCHA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“NURCHA initiates programmes and takes considered risks to ensure a sustainable flow of finance for the construction of low-income and affordable housing, community facilities and infrastructure. We work in partnership with all role-players in these markets to maximize the development of sustainable human settlements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5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74638"/>
            <a:ext cx="8229600" cy="1143000"/>
          </a:xfrm>
        </p:spPr>
        <p:txBody>
          <a:bodyPr/>
          <a:lstStyle/>
          <a:p>
            <a:r>
              <a:rPr lang="en-ZA" dirty="0" smtClean="0"/>
              <a:t>LENDING CAPACITY</a:t>
            </a:r>
            <a:br>
              <a:rPr lang="en-ZA" dirty="0" smtClean="0"/>
            </a:br>
            <a:r>
              <a:rPr lang="en-ZA" dirty="0" smtClean="0"/>
              <a:t>30 SEPTEMBER 2015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20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8635"/>
          <a:stretch/>
        </p:blipFill>
        <p:spPr>
          <a:xfrm>
            <a:off x="838388" y="1513395"/>
            <a:ext cx="7291197" cy="3444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3" y="4928335"/>
            <a:ext cx="6172200" cy="11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FINANCIAL RECOVERY TREND</a:t>
            </a:r>
            <a:br>
              <a:rPr lang="en-ZA" dirty="0" smtClean="0"/>
            </a:br>
            <a:r>
              <a:rPr lang="en-ZA" dirty="0" smtClean="0"/>
              <a:t>SINCE 2008/09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21</a:t>
            </a:fld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" y="1737360"/>
            <a:ext cx="8642034" cy="48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7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REVENUE PROJECTIONS</a:t>
            </a:r>
            <a:br>
              <a:rPr lang="en-US" dirty="0" smtClean="0"/>
            </a:br>
            <a:r>
              <a:rPr lang="en-US" dirty="0" smtClean="0"/>
              <a:t>2015/16 TO 2018/19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22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0" y="1270245"/>
            <a:ext cx="8500236" cy="46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6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TOTAL PROVISIONS AND DEBTORS</a:t>
            </a:r>
            <a:br>
              <a:rPr lang="en-ZA" dirty="0" smtClean="0"/>
            </a:br>
            <a:r>
              <a:rPr lang="en-ZA" dirty="0" smtClean="0"/>
              <a:t>TREND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23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10" y="1458847"/>
            <a:ext cx="8313416" cy="47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2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86" y="2670366"/>
            <a:ext cx="8229600" cy="1143000"/>
          </a:xfrm>
        </p:spPr>
        <p:txBody>
          <a:bodyPr/>
          <a:lstStyle/>
          <a:p>
            <a:pPr algn="ctr"/>
            <a:r>
              <a:rPr lang="en-ZA" dirty="0" smtClean="0"/>
              <a:t>FINANCIAL PERFORMANCE PROJECTIONS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335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5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ASSUMPTIONS MADE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1228" y="1923487"/>
            <a:ext cx="8368811" cy="264851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NURCHA will be not funded by the shareholder during the tax year under review.</a:t>
            </a:r>
            <a:r>
              <a:rPr lang="en-US" sz="1600" dirty="0" smtClean="0">
                <a:latin typeface="Calibri" panose="020F0502020204030204" pitchFamily="34" charset="0"/>
              </a:rPr>
              <a:t>   </a:t>
            </a:r>
          </a:p>
          <a:p>
            <a:r>
              <a:rPr lang="en-ZA" sz="2000" dirty="0" smtClean="0">
                <a:latin typeface="Calibri" panose="020F0502020204030204" pitchFamily="34" charset="0"/>
              </a:rPr>
              <a:t>PIC will consent to the transfer of the loan facility to the new DFI.</a:t>
            </a:r>
          </a:p>
          <a:p>
            <a:r>
              <a:rPr lang="en-ZA" sz="2000" dirty="0" smtClean="0">
                <a:latin typeface="Calibri" panose="020F0502020204030204" pitchFamily="34" charset="0"/>
              </a:rPr>
              <a:t>No other funding will be available from the private sector until the merger of the 3 DFI’s is finalised.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The performance of Programme and Fund Management Portfolio will drop in view of staff capacity in this portfolio.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3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44" y="5779008"/>
            <a:ext cx="2560320" cy="93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657088" y="5925312"/>
            <a:ext cx="2560320" cy="93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ZA" sz="2400" dirty="0" smtClean="0"/>
              <a:t>STATEMENT OF FINANCIAL PERFORMANCE</a:t>
            </a:r>
            <a:br>
              <a:rPr lang="en-ZA" sz="2400" dirty="0" smtClean="0"/>
            </a:br>
            <a:r>
              <a:rPr lang="en-ZA" sz="2400" dirty="0" smtClean="0"/>
              <a:t>FOR THE PERIOD 2015/16 TO 2018/19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26</a:t>
            </a:fld>
            <a:endParaRPr lang="en-ZA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48" y="1524000"/>
            <a:ext cx="8252461" cy="491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495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74638"/>
            <a:ext cx="8229600" cy="1143000"/>
          </a:xfrm>
        </p:spPr>
        <p:txBody>
          <a:bodyPr/>
          <a:lstStyle/>
          <a:p>
            <a:r>
              <a:rPr lang="en-ZA" dirty="0" smtClean="0"/>
              <a:t>STATEMENT OF FINANCIAL POSITION</a:t>
            </a:r>
            <a:br>
              <a:rPr lang="en-ZA" dirty="0" smtClean="0"/>
            </a:br>
            <a:r>
              <a:rPr lang="en-ZA" dirty="0" smtClean="0"/>
              <a:t>AS AT 2015/16 TO 2018/19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27</a:t>
            </a:fld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191768" y="1628775"/>
            <a:ext cx="8817667" cy="4114800"/>
            <a:chOff x="1220470" y="1933575"/>
            <a:chExt cx="6703060" cy="2990850"/>
          </a:xfrm>
        </p:grpSpPr>
        <p:pic>
          <p:nvPicPr>
            <p:cNvPr id="6" name="Picture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3271"/>
            <a:stretch/>
          </p:blipFill>
          <p:spPr bwMode="auto">
            <a:xfrm>
              <a:off x="1220470" y="1933575"/>
              <a:ext cx="6703060" cy="29908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231265" y="4910455"/>
              <a:ext cx="6677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386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7088" y="5925312"/>
            <a:ext cx="2560320" cy="93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37744" y="5779008"/>
            <a:ext cx="2560320" cy="93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74638"/>
            <a:ext cx="8229600" cy="1143000"/>
          </a:xfrm>
        </p:spPr>
        <p:txBody>
          <a:bodyPr/>
          <a:lstStyle/>
          <a:p>
            <a:r>
              <a:rPr lang="en-ZA" dirty="0" smtClean="0"/>
              <a:t>STATEMENT OF FINANCIAL POSITION</a:t>
            </a:r>
            <a:br>
              <a:rPr lang="en-ZA" dirty="0" smtClean="0"/>
            </a:br>
            <a:r>
              <a:rPr lang="en-ZA" dirty="0" smtClean="0"/>
              <a:t>AS AT 2015/16 TO 2018/19 Cont.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28</a:t>
            </a:fld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581351" y="1581692"/>
            <a:ext cx="7948503" cy="4861387"/>
            <a:chOff x="1133130" y="1709283"/>
            <a:chExt cx="6704675" cy="4100649"/>
          </a:xfrm>
        </p:grpSpPr>
        <p:pic>
          <p:nvPicPr>
            <p:cNvPr id="10" name="Picture 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688"/>
            <a:stretch/>
          </p:blipFill>
          <p:spPr bwMode="auto">
            <a:xfrm>
              <a:off x="1134745" y="2333942"/>
              <a:ext cx="6703060" cy="3475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1" name="Picture 10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0178"/>
            <a:stretch/>
          </p:blipFill>
          <p:spPr bwMode="auto">
            <a:xfrm>
              <a:off x="1133130" y="1709283"/>
              <a:ext cx="6703060" cy="628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733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STATEMENT OF CASH FLOWS FOR</a:t>
            </a:r>
            <a:br>
              <a:rPr lang="en-ZA" dirty="0" smtClean="0"/>
            </a:br>
            <a:r>
              <a:rPr lang="en-ZA" dirty="0" smtClean="0"/>
              <a:t>THE PERIOD 2015/19 TO 2018/19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237744" y="5779008"/>
            <a:ext cx="2560320" cy="93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657088" y="5925312"/>
            <a:ext cx="2560320" cy="93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43" y="1583140"/>
            <a:ext cx="8047495" cy="48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49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PURPOSE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072486" y="2361707"/>
            <a:ext cx="7329949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ZA" sz="2400" dirty="0">
                <a:latin typeface="Calibri" panose="020F0502020204030204" pitchFamily="34" charset="0"/>
                <a:cs typeface="Arial" panose="020B0604020202020204" pitchFamily="34" charset="0"/>
              </a:rPr>
              <a:t>To present the Annual Performance Plan to the Department of Human Settlements </a:t>
            </a:r>
            <a:r>
              <a:rPr lang="en-ZA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– Portfolio Committee for approval</a:t>
            </a:r>
            <a:endParaRPr lang="en-ZA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ZA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41357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CONCLUDING REMARKS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582604" y="2589494"/>
            <a:ext cx="80663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APP is hereby presented for discussion and approval, taking into account the socio-economic conditions that define frame conditions and impacting on performance.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2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31</a:t>
            </a:fld>
            <a:endParaRPr lang="en-ZA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ppt pic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87913" y="2323170"/>
              <a:ext cx="73448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defRPr/>
              </a:pPr>
              <a:r>
                <a:rPr lang="en-US" sz="4800" b="1" dirty="0">
                  <a:solidFill>
                    <a:srgbClr val="A3958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THANK </a:t>
              </a:r>
              <a:r>
                <a:rPr lang="en-US" sz="4800" b="1" dirty="0" smtClean="0">
                  <a:solidFill>
                    <a:srgbClr val="A3958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YOU</a:t>
              </a:r>
              <a:endParaRPr lang="en-US" sz="4800" b="1" dirty="0">
                <a:solidFill>
                  <a:srgbClr val="A395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186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1228" y="1704031"/>
            <a:ext cx="8368811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NURCHA’s business: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short term project finance (24 months), to developers in the affordable housing segment, 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Bridging finance to contractors,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Targeted programmes to finance and develop small contractors focusing on youth and women,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Deploy </a:t>
            </a:r>
            <a:r>
              <a:rPr lang="en-US" sz="1600" dirty="0">
                <a:latin typeface="Calibri" panose="020F0502020204030204" pitchFamily="34" charset="0"/>
              </a:rPr>
              <a:t>p</a:t>
            </a:r>
            <a:r>
              <a:rPr lang="en-US" sz="1600" dirty="0" smtClean="0">
                <a:latin typeface="Calibri" panose="020F0502020204030204" pitchFamily="34" charset="0"/>
              </a:rPr>
              <a:t>rogramme and fund management capabilities to support sector development efforts.  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NURCHA works on a ‘balanced budget principle’: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Administrative costs must be covered by budgeted income from operations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Sources of income are: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Interest and fees from lending activities,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Fees from programme and management support activities,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Money market investments.  </a:t>
            </a: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STRATEGY PILLARS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6477" y="1403793"/>
            <a:ext cx="8368812" cy="4682684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ZA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Increase development impact in line MTSF Targets and Mandate. </a:t>
            </a:r>
            <a:r>
              <a:rPr lang="en-ZA" sz="1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857250" lvl="1" indent="-457200" algn="just">
              <a:lnSpc>
                <a:spcPct val="150000"/>
              </a:lnSpc>
              <a:spcBef>
                <a:spcPts val="0"/>
              </a:spcBef>
            </a:pPr>
            <a:r>
              <a:rPr lang="en-ZA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Increased lending towards delivery </a:t>
            </a:r>
            <a:r>
              <a:rPr lang="en-ZA" sz="1400" b="1" dirty="0">
                <a:latin typeface="Calibri" panose="020F0502020204030204" pitchFamily="34" charset="0"/>
                <a:cs typeface="Arial" panose="020B0604020202020204" pitchFamily="34" charset="0"/>
              </a:rPr>
              <a:t>affordable housing</a:t>
            </a:r>
            <a:r>
              <a:rPr lang="en-ZA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1257300" lvl="2" indent="-457200" algn="just">
              <a:spcBef>
                <a:spcPts val="0"/>
              </a:spcBef>
            </a:pP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Grow loan book in the gap category of the market,</a:t>
            </a:r>
          </a:p>
          <a:p>
            <a:pPr marL="1257300" lvl="2" indent="-457200" algn="just">
              <a:spcBef>
                <a:spcPts val="0"/>
              </a:spcBef>
            </a:pP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Participate in sector initiatives on mining towns and respond to lending opportunities,</a:t>
            </a:r>
          </a:p>
          <a:p>
            <a:pPr marL="1257300" lvl="2" indent="-457200" algn="just">
              <a:spcBef>
                <a:spcPts val="0"/>
              </a:spcBef>
            </a:pP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Provide short term finance to rental projects (including student accommodation),</a:t>
            </a:r>
          </a:p>
          <a:p>
            <a:pPr marL="1257300" lvl="2" indent="-457200" algn="just">
              <a:lnSpc>
                <a:spcPct val="150000"/>
              </a:lnSpc>
              <a:spcBef>
                <a:spcPts val="0"/>
              </a:spcBef>
            </a:pP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Develop lending products that facilitate </a:t>
            </a:r>
            <a:r>
              <a:rPr lang="en-ZA" sz="1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settlement consolidation and densification. </a:t>
            </a:r>
          </a:p>
          <a:p>
            <a:pPr marL="857250" lvl="1" indent="-457200" algn="just">
              <a:lnSpc>
                <a:spcPct val="150000"/>
              </a:lnSpc>
              <a:spcBef>
                <a:spcPts val="0"/>
              </a:spcBef>
            </a:pPr>
            <a:r>
              <a:rPr lang="en-ZA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Improved access to finance for subsidy housing contractors:</a:t>
            </a:r>
          </a:p>
          <a:p>
            <a:pPr marL="1257300" lvl="2" indent="-457200" algn="just">
              <a:spcBef>
                <a:spcPts val="0"/>
              </a:spcBef>
            </a:pP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Consolidate the lending model and build provincial capabilities </a:t>
            </a:r>
          </a:p>
          <a:p>
            <a:pPr marL="1257300" lvl="2" indent="-457200" algn="just">
              <a:spcBef>
                <a:spcPts val="0"/>
              </a:spcBef>
            </a:pP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Secure buy-in of NDHS, </a:t>
            </a:r>
            <a:r>
              <a:rPr lang="en-ZA" sz="1400" dirty="0"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rovincial </a:t>
            </a:r>
            <a:r>
              <a:rPr lang="en-ZA" sz="1400" dirty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epartments and Municipalities on an acceptable lending framework and sign protocols with provinces and Metros</a:t>
            </a:r>
          </a:p>
          <a:p>
            <a:pPr marL="1257300" lvl="2" indent="-457200" algn="just">
              <a:spcBef>
                <a:spcPts val="0"/>
              </a:spcBef>
            </a:pPr>
            <a:r>
              <a:rPr lang="en-ZA" sz="1400" dirty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mplementation of Contractor Finance and Development Programme to focus women and youth owned  small and medium contractors,</a:t>
            </a:r>
          </a:p>
          <a:p>
            <a:pPr marL="1257300" lvl="2" indent="-457200" algn="just">
              <a:lnSpc>
                <a:spcPct val="150000"/>
              </a:lnSpc>
              <a:spcBef>
                <a:spcPts val="0"/>
              </a:spcBef>
            </a:pP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Develop a lending product to enable women owned contractors to gainfully respond to business opportunities in the sector.</a:t>
            </a:r>
          </a:p>
          <a:p>
            <a:pPr marL="857250" lvl="1" indent="-457200" algn="just">
              <a:lnSpc>
                <a:spcPct val="150000"/>
              </a:lnSpc>
              <a:spcBef>
                <a:spcPts val="0"/>
              </a:spcBef>
            </a:pPr>
            <a:r>
              <a:rPr lang="en-ZA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Review current lending facilities with financing partners,</a:t>
            </a:r>
          </a:p>
          <a:p>
            <a:pPr marL="857250" lvl="1" indent="-457200" algn="just">
              <a:lnSpc>
                <a:spcPct val="150000"/>
              </a:lnSpc>
              <a:spcBef>
                <a:spcPts val="0"/>
              </a:spcBef>
            </a:pPr>
            <a:r>
              <a:rPr lang="en-ZA" sz="1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Employ programme and fund management capabilities to provide strategic support in human settlement development programmes.</a:t>
            </a:r>
            <a:endParaRPr lang="en-ZA" sz="1400" dirty="0" smtClean="0">
              <a:cs typeface="Arial" panose="020B060402020202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2746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STRATEGY PILLARS Cont.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2062" y="1682204"/>
            <a:ext cx="8368811" cy="413692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70000"/>
              </a:lnSpc>
              <a:spcBef>
                <a:spcPts val="0"/>
              </a:spcBef>
              <a:buAutoNum type="arabicParenR" startAt="2"/>
            </a:pPr>
            <a:r>
              <a:rPr lang="en-ZA" sz="2000" b="1" dirty="0">
                <a:latin typeface="Calibri" panose="020F0502020204030204" pitchFamily="34" charset="0"/>
                <a:cs typeface="Arial" panose="020B0604020202020204" pitchFamily="34" charset="0"/>
              </a:rPr>
              <a:t>Restore organisational </a:t>
            </a:r>
            <a:r>
              <a:rPr lang="en-ZA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sustainability:</a:t>
            </a:r>
          </a:p>
          <a:p>
            <a:pPr marL="0" indent="0" defTabSz="530225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	-	Sustain </a:t>
            </a: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positive financial results,</a:t>
            </a:r>
          </a:p>
          <a:p>
            <a:pPr marL="0" indent="0" defTabSz="530225">
              <a:lnSpc>
                <a:spcPct val="170000"/>
              </a:lnSpc>
              <a:spcBef>
                <a:spcPts val="1200"/>
              </a:spcBef>
              <a:buNone/>
            </a:pP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	-	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Improve </a:t>
            </a: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sustainability of business streams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indent="0" defTabSz="530225">
              <a:lnSpc>
                <a:spcPct val="170000"/>
              </a:lnSpc>
              <a:spcBef>
                <a:spcPts val="1200"/>
              </a:spcBef>
              <a:buNone/>
            </a:pP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Strengthen </a:t>
            </a: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operations to support 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provincial  lending and development 				support activities</a:t>
            </a:r>
            <a:endParaRPr lang="en-ZA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ZA" sz="28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ZA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   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	Establish provincial capabilities to interface with stakeholders and 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clients, 				and manage provincial development activities, </a:t>
            </a:r>
            <a:endParaRPr lang="en-ZA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70000"/>
              </a:lnSpc>
              <a:spcBef>
                <a:spcPts val="0"/>
              </a:spcBef>
              <a:buNone/>
            </a:pP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	     -	Continue </a:t>
            </a: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critical processes, controls and systems</a:t>
            </a:r>
            <a:r>
              <a:rPr lang="en-ZA" sz="1600" dirty="0">
                <a:latin typeface="Calibri" panose="020F0502020204030204" pitchFamily="34" charset="0"/>
                <a:cs typeface="Arial" panose="020B0604020202020204" pitchFamily="34" charset="0"/>
              </a:rPr>
              <a:t>’ development to </a:t>
            </a:r>
            <a:r>
              <a:rPr lang="en-ZA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					support business,</a:t>
            </a:r>
            <a:endParaRPr lang="en-ZA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3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SOCIO-ECONOMIC BACKDROP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4116" y="1537458"/>
            <a:ext cx="8244327" cy="4348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NDP AND MTSF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Policy and the programmatic measures to provide adequate shelter and of living environments,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State interventions to address and counter market dysfunctions that perpetuates inequality and inefficient urban environments and weaken survival economic activities of majority of citizens.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ECONOMIC FACTORS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Performance of the economy generally and muted international and national growth projections,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Banks’ willingness to lend and affordability amidst high demand in the affordable housing market,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Interventions to improved affordability  – (FLISP, MDI, Employer Supported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ousing Schemes),</a:t>
            </a:r>
          </a:p>
        </p:txBody>
      </p:sp>
    </p:spTree>
    <p:extLst>
      <p:ext uri="{BB962C8B-B14F-4D97-AF65-F5344CB8AC3E}">
        <p14:creationId xmlns:p14="http://schemas.microsoft.com/office/powerpoint/2010/main" xmlns="" val="27125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SOCIO-ECONOMIC BACKDROP Cont.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6624" y="1513618"/>
            <a:ext cx="8244327" cy="482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b="1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GOVERNMENT INTERVENTION IN MINING AND FAST GROWING TOWNS</a:t>
            </a:r>
          </a:p>
          <a:p>
            <a:pPr>
              <a:lnSpc>
                <a:spcPct val="150000"/>
              </a:lnSpc>
            </a:pPr>
            <a:r>
              <a:rPr lang="en-US" sz="16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Forward planning and availability  of land,</a:t>
            </a:r>
          </a:p>
          <a:p>
            <a:pPr>
              <a:lnSpc>
                <a:spcPct val="150000"/>
              </a:lnSpc>
            </a:pPr>
            <a:r>
              <a:rPr lang="en-US" sz="16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Bulk infrastructure,</a:t>
            </a:r>
          </a:p>
          <a:p>
            <a:pPr>
              <a:lnSpc>
                <a:spcPct val="150000"/>
              </a:lnSpc>
            </a:pPr>
            <a:r>
              <a:rPr lang="en-US" sz="16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Speed of critical property development related approvals,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b="1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FINANCING CAPACITY</a:t>
            </a:r>
          </a:p>
          <a:p>
            <a:pPr>
              <a:lnSpc>
                <a:spcPct val="150000"/>
              </a:lnSpc>
            </a:pPr>
            <a:r>
              <a:rPr lang="en-US" sz="16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Access to funding at concessionary rate,</a:t>
            </a:r>
          </a:p>
          <a:p>
            <a:pPr>
              <a:lnSpc>
                <a:spcPct val="150000"/>
              </a:lnSpc>
            </a:pPr>
            <a:r>
              <a:rPr lang="en-US" sz="16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Leveraging and funding mix between grant funding and private sector,</a:t>
            </a:r>
          </a:p>
          <a:p>
            <a:pPr>
              <a:lnSpc>
                <a:spcPct val="150000"/>
              </a:lnSpc>
            </a:pPr>
            <a:r>
              <a:rPr lang="en-US" sz="16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Availability of takeout finance for rental projects (long term finance).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b="1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STATUTORY AND FINANCIAL INSTRUMENTS  ENABLING NEW DFI TO REALISE THE DESIRED CAPACITY AND IMPACT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ZA" sz="1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LIMITED FUNDING CAPACITY IN VIEW OF THE MERGER OF THE THREE DFI’S</a:t>
            </a:r>
            <a:endParaRPr lang="en-US" sz="1600" b="1" kern="0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7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CORE BUSINESS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066038" y="1748410"/>
            <a:ext cx="691515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lnSpc>
                <a:spcPct val="130000"/>
              </a:lnSpc>
            </a:pPr>
            <a:r>
              <a:rPr lang="en-ZA" b="1" dirty="0" smtClean="0">
                <a:latin typeface="Calibri" panose="020F0502020204030204" pitchFamily="34" charset="0"/>
                <a:cs typeface="Arial" panose="020B0604020202020204" pitchFamily="34" charset="0"/>
              </a:rPr>
              <a:t>1.	LENDING </a:t>
            </a:r>
            <a:r>
              <a:rPr lang="en-ZA" b="1" dirty="0">
                <a:latin typeface="Calibri" panose="020F0502020204030204" pitchFamily="34" charset="0"/>
                <a:cs typeface="Arial" panose="020B0604020202020204" pitchFamily="34" charset="0"/>
              </a:rPr>
              <a:t>BUSINESS</a:t>
            </a:r>
          </a:p>
          <a:p>
            <a:pPr marL="1314450" lvl="2" indent="-323850">
              <a:lnSpc>
                <a:spcPct val="130000"/>
              </a:lnSpc>
            </a:pPr>
            <a:r>
              <a:rPr lang="en-ZA" sz="1400" dirty="0">
                <a:latin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ZA" dirty="0" smtClean="0">
                <a:latin typeface="Calibri" panose="020F0502020204030204" pitchFamily="34" charset="0"/>
                <a:cs typeface="Arial" panose="020B0604020202020204" pitchFamily="34" charset="0"/>
              </a:rPr>
              <a:t>Affordable Housing,</a:t>
            </a:r>
            <a:endParaRPr lang="en-ZA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71650" lvl="3" indent="-514350">
              <a:lnSpc>
                <a:spcPct val="130000"/>
              </a:lnSpc>
              <a:tabLst>
                <a:tab pos="2333625" algn="l"/>
              </a:tabLst>
            </a:pPr>
            <a:r>
              <a:rPr lang="en-ZA" dirty="0" smtClean="0">
                <a:latin typeface="Calibri" panose="020F0502020204030204" pitchFamily="34" charset="0"/>
                <a:cs typeface="Arial" panose="020B0604020202020204" pitchFamily="34" charset="0"/>
              </a:rPr>
              <a:t>	Full and Sectional title,</a:t>
            </a:r>
            <a:endParaRPr lang="en-ZA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71650" lvl="3" indent="-514350">
              <a:lnSpc>
                <a:spcPct val="130000"/>
              </a:lnSpc>
              <a:tabLst>
                <a:tab pos="2333625" algn="l"/>
              </a:tabLst>
            </a:pPr>
            <a:r>
              <a:rPr lang="en-ZA" dirty="0" smtClean="0">
                <a:latin typeface="Calibri" panose="020F0502020204030204" pitchFamily="34" charset="0"/>
                <a:cs typeface="Arial" panose="020B0604020202020204" pitchFamily="34" charset="0"/>
              </a:rPr>
              <a:t>	Rental </a:t>
            </a:r>
            <a:r>
              <a:rPr lang="en-ZA" dirty="0">
                <a:latin typeface="Calibri" panose="020F0502020204030204" pitchFamily="34" charset="0"/>
                <a:cs typeface="Arial" panose="020B0604020202020204" pitchFamily="34" charset="0"/>
              </a:rPr>
              <a:t>– conventional and student accommodation</a:t>
            </a:r>
          </a:p>
          <a:p>
            <a:pPr marL="1314450" lvl="2" indent="-323850">
              <a:lnSpc>
                <a:spcPct val="130000"/>
              </a:lnSpc>
            </a:pPr>
            <a:r>
              <a:rPr lang="en-ZA" dirty="0" smtClean="0">
                <a:latin typeface="Calibri" panose="020F0502020204030204" pitchFamily="34" charset="0"/>
                <a:cs typeface="Arial" panose="020B0604020202020204" pitchFamily="34" charset="0"/>
              </a:rPr>
              <a:t>*	Bridging </a:t>
            </a:r>
            <a:r>
              <a:rPr lang="en-ZA" dirty="0">
                <a:latin typeface="Calibri" panose="020F0502020204030204" pitchFamily="34" charset="0"/>
                <a:cs typeface="Arial" panose="020B0604020202020204" pitchFamily="34" charset="0"/>
              </a:rPr>
              <a:t>finance to Contractors</a:t>
            </a:r>
          </a:p>
          <a:p>
            <a:pPr marL="914400" lvl="1" indent="-514350">
              <a:lnSpc>
                <a:spcPct val="130000"/>
              </a:lnSpc>
            </a:pPr>
            <a:endParaRPr lang="en-ZA" sz="1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514350">
              <a:lnSpc>
                <a:spcPct val="130000"/>
              </a:lnSpc>
            </a:pPr>
            <a:endParaRPr lang="en-ZA" sz="1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514350">
              <a:lnSpc>
                <a:spcPct val="130000"/>
              </a:lnSpc>
              <a:buAutoNum type="arabicPeriod" startAt="2"/>
            </a:pPr>
            <a:r>
              <a:rPr lang="en-ZA" b="1" dirty="0">
                <a:latin typeface="Calibri" panose="020F0502020204030204" pitchFamily="34" charset="0"/>
                <a:cs typeface="Arial" panose="020B0604020202020204" pitchFamily="34" charset="0"/>
              </a:rPr>
              <a:t>PROGRAMME MANAGEMENT</a:t>
            </a:r>
          </a:p>
          <a:p>
            <a:pPr marL="990600" lvl="2" indent="-419100">
              <a:lnSpc>
                <a:spcPct val="130000"/>
              </a:lnSpc>
              <a:tabLst>
                <a:tab pos="1343025" algn="l"/>
              </a:tabLst>
            </a:pPr>
            <a:r>
              <a:rPr lang="en-ZA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	*	</a:t>
            </a:r>
            <a:r>
              <a:rPr lang="en-ZA" dirty="0" smtClean="0">
                <a:latin typeface="Calibri" panose="020F0502020204030204" pitchFamily="34" charset="0"/>
                <a:cs typeface="Arial" panose="020B0604020202020204" pitchFamily="34" charset="0"/>
              </a:rPr>
              <a:t>Programme </a:t>
            </a:r>
            <a:r>
              <a:rPr lang="en-ZA" dirty="0">
                <a:latin typeface="Calibri" panose="020F0502020204030204" pitchFamily="34" charset="0"/>
                <a:cs typeface="Arial" panose="020B0604020202020204" pitchFamily="34" charset="0"/>
              </a:rPr>
              <a:t>management support</a:t>
            </a:r>
          </a:p>
          <a:p>
            <a:pPr marL="990600" lvl="2" indent="-419100">
              <a:lnSpc>
                <a:spcPct val="130000"/>
              </a:lnSpc>
              <a:tabLst>
                <a:tab pos="1343025" algn="l"/>
              </a:tabLst>
            </a:pPr>
            <a:r>
              <a:rPr lang="en-ZA" dirty="0" smtClean="0">
                <a:latin typeface="Calibri" panose="020F0502020204030204" pitchFamily="34" charset="0"/>
                <a:cs typeface="Arial" panose="020B0604020202020204" pitchFamily="34" charset="0"/>
              </a:rPr>
              <a:t>	*	Fund </a:t>
            </a:r>
            <a:r>
              <a:rPr lang="en-ZA" dirty="0">
                <a:latin typeface="Calibri" panose="020F0502020204030204" pitchFamily="34" charset="0"/>
                <a:cs typeface="Arial" panose="020B0604020202020204" pitchFamily="34" charset="0"/>
              </a:rPr>
              <a:t>management</a:t>
            </a:r>
          </a:p>
          <a:p>
            <a:pPr marL="990600" lvl="2" indent="-419100">
              <a:lnSpc>
                <a:spcPct val="130000"/>
              </a:lnSpc>
              <a:tabLst>
                <a:tab pos="1343025" algn="l"/>
              </a:tabLst>
            </a:pPr>
            <a:r>
              <a:rPr lang="en-ZA" dirty="0" smtClean="0">
                <a:latin typeface="Calibri" panose="020F0502020204030204" pitchFamily="34" charset="0"/>
                <a:cs typeface="Arial" panose="020B0604020202020204" pitchFamily="34" charset="0"/>
              </a:rPr>
              <a:t>	*	CFDP</a:t>
            </a:r>
            <a:endParaRPr lang="en-ZA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1278</Words>
  <Application>Microsoft Office PowerPoint</Application>
  <PresentationFormat>On-screen Show (4:3)</PresentationFormat>
  <Paragraphs>309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MANDATE, VISION AND MISSION</vt:lpstr>
      <vt:lpstr>PURPOSE</vt:lpstr>
      <vt:lpstr>INTRODUCTION</vt:lpstr>
      <vt:lpstr>STRATEGY PILLARS</vt:lpstr>
      <vt:lpstr>STRATEGY PILLARS Cont.</vt:lpstr>
      <vt:lpstr>SOCIO-ECONOMIC BACKDROP</vt:lpstr>
      <vt:lpstr>SOCIO-ECONOMIC BACKDROP Cont.</vt:lpstr>
      <vt:lpstr>CORE BUSINESS</vt:lpstr>
      <vt:lpstr>AFFORDABLE HOUSING OBJECTIVES AND TARGETS</vt:lpstr>
      <vt:lpstr>SUBSIDY HOUSING OBJECTIVES AND TARGETS</vt:lpstr>
      <vt:lpstr>PROGRAMME AND FUND MANAGEMENT OBJECTIVES AND TARGETS</vt:lpstr>
      <vt:lpstr>ACTUALS FOR 2011/12 TO 2014/15 LATEST ESTIMATES FOR 2015/16 AND BUDGETED OUTPUTS 2016/17 TO 2018/19</vt:lpstr>
      <vt:lpstr>LATEST ESTIMATES FOR 2015/16 AND  BUDGETED OUTPUTS FOR 2016/17  – QUARTERLY BREAKDOWN</vt:lpstr>
      <vt:lpstr>NURCHA PROGRESS ON COMMITTED MTSF TARGETS 30 SEPTEMBER 2015</vt:lpstr>
      <vt:lpstr>RISKS AND ENABLERS</vt:lpstr>
      <vt:lpstr>CRITICAL INDICATORS IN PERFORMANCE TRENDS</vt:lpstr>
      <vt:lpstr>PROGRESS AND PERFORMANCE: LENDING PORTFOLIO</vt:lpstr>
      <vt:lpstr>CURRENT PROVINCIAL SPREAD 30 SEPTEMBER 2015</vt:lpstr>
      <vt:lpstr>LENDING CAPACITY 30 SEPTEMBER 2015</vt:lpstr>
      <vt:lpstr>FINANCIAL RECOVERY TREND SINCE 2008/09</vt:lpstr>
      <vt:lpstr>GROSS REVENUE PROJECTIONS 2015/16 TO 2018/19</vt:lpstr>
      <vt:lpstr>TOTAL PROVISIONS AND DEBTORS TREND</vt:lpstr>
      <vt:lpstr>FINANCIAL PERFORMANCE PROJECTIONS</vt:lpstr>
      <vt:lpstr>ASSUMPTIONS MADE</vt:lpstr>
      <vt:lpstr>STATEMENT OF FINANCIAL PERFORMANCE FOR THE PERIOD 2015/16 TO 2018/19</vt:lpstr>
      <vt:lpstr>STATEMENT OF FINANCIAL POSITION AS AT 2015/16 TO 2018/19</vt:lpstr>
      <vt:lpstr>STATEMENT OF FINANCIAL POSITION AS AT 2015/16 TO 2018/19 Cont.</vt:lpstr>
      <vt:lpstr>STATEMENT OF CASH FLOWS FOR THE PERIOD 2015/19 TO 2018/19</vt:lpstr>
      <vt:lpstr>CONCLUDING REMARKS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Machado</dc:creator>
  <cp:lastModifiedBy>LebogangMa</cp:lastModifiedBy>
  <cp:revision>90</cp:revision>
  <cp:lastPrinted>2016-01-15T13:21:16Z</cp:lastPrinted>
  <dcterms:created xsi:type="dcterms:W3CDTF">2015-03-11T10:58:48Z</dcterms:created>
  <dcterms:modified xsi:type="dcterms:W3CDTF">2016-03-01T11:02:52Z</dcterms:modified>
</cp:coreProperties>
</file>