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24"/>
  </p:notesMasterIdLst>
  <p:handoutMasterIdLst>
    <p:handoutMasterId r:id="rId25"/>
  </p:handoutMasterIdLst>
  <p:sldIdLst>
    <p:sldId id="256" r:id="rId3"/>
    <p:sldId id="306" r:id="rId4"/>
    <p:sldId id="332" r:id="rId5"/>
    <p:sldId id="330" r:id="rId6"/>
    <p:sldId id="364" r:id="rId7"/>
    <p:sldId id="393" r:id="rId8"/>
    <p:sldId id="394" r:id="rId9"/>
    <p:sldId id="382" r:id="rId10"/>
    <p:sldId id="383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59" r:id="rId19"/>
    <p:sldId id="347" r:id="rId20"/>
    <p:sldId id="395" r:id="rId21"/>
    <p:sldId id="357" r:id="rId22"/>
    <p:sldId id="289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4932DCD-075C-ED4D-AC58-91D2D23AD21D}">
          <p14:sldIdLst>
            <p14:sldId id="256"/>
            <p14:sldId id="306"/>
            <p14:sldId id="332"/>
            <p14:sldId id="330"/>
            <p14:sldId id="364"/>
            <p14:sldId id="393"/>
            <p14:sldId id="394"/>
            <p14:sldId id="382"/>
            <p14:sldId id="383"/>
            <p14:sldId id="385"/>
            <p14:sldId id="386"/>
            <p14:sldId id="387"/>
            <p14:sldId id="388"/>
            <p14:sldId id="389"/>
            <p14:sldId id="390"/>
            <p14:sldId id="391"/>
            <p14:sldId id="359"/>
            <p14:sldId id="347"/>
            <p14:sldId id="395"/>
            <p14:sldId id="357"/>
            <p14:sldId id="28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ffy Adler" initials="TA" lastIdx="6" clrIdx="0"/>
  <p:cmAuthor id="1" name="Zinhle Mbanjwa" initials="ZM" lastIdx="1" clrIdx="1"/>
  <p:cmAuthor id="2" name="kateshand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C16B"/>
    <a:srgbClr val="A5C26A"/>
    <a:srgbClr val="54AE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00" autoAdjust="0"/>
    <p:restoredTop sz="96980" autoAdjust="0"/>
  </p:normalViewPr>
  <p:slideViewPr>
    <p:cSldViewPr snapToObjects="1">
      <p:cViewPr>
        <p:scale>
          <a:sx n="60" d="100"/>
          <a:sy n="60" d="100"/>
        </p:scale>
        <p:origin x="-1266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2548B-DA98-4D07-BC65-59C247CA6086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E9971F12-B3F8-463E-9CB7-CBD81615B4E0}">
      <dgm:prSet phldrT="[Text]"/>
      <dgm:spPr/>
      <dgm:t>
        <a:bodyPr/>
        <a:lstStyle/>
        <a:p>
          <a:r>
            <a:rPr lang="en-ZA" dirty="0" smtClean="0"/>
            <a:t>Minister’s expectations</a:t>
          </a:r>
          <a:endParaRPr lang="en-ZA" dirty="0"/>
        </a:p>
      </dgm:t>
    </dgm:pt>
    <dgm:pt modelId="{8529A7C9-2CC3-4288-9CCB-15D62FF7BE09}" type="parTrans" cxnId="{50C2BB1F-2219-4F1F-8629-EAE9FA5ACCB5}">
      <dgm:prSet/>
      <dgm:spPr/>
      <dgm:t>
        <a:bodyPr/>
        <a:lstStyle/>
        <a:p>
          <a:endParaRPr lang="en-ZA"/>
        </a:p>
      </dgm:t>
    </dgm:pt>
    <dgm:pt modelId="{B761BD34-D54E-45BE-8450-E2E50DF74E83}" type="sibTrans" cxnId="{50C2BB1F-2219-4F1F-8629-EAE9FA5ACCB5}">
      <dgm:prSet/>
      <dgm:spPr/>
      <dgm:t>
        <a:bodyPr/>
        <a:lstStyle/>
        <a:p>
          <a:endParaRPr lang="en-ZA"/>
        </a:p>
      </dgm:t>
    </dgm:pt>
    <dgm:pt modelId="{A4FE8E5B-0058-4385-AEFE-3427E1987DBC}">
      <dgm:prSet phldrT="[Text]" custT="1"/>
      <dgm:spPr/>
      <dgm:t>
        <a:bodyPr/>
        <a:lstStyle/>
        <a:p>
          <a:r>
            <a:rPr lang="en-ZA" sz="1600" b="0" dirty="0" smtClean="0"/>
            <a:t>R</a:t>
          </a:r>
          <a:r>
            <a:rPr lang="x-none" sz="1600" b="0" smtClean="0"/>
            <a:t>evitalisation programme </a:t>
          </a:r>
          <a:r>
            <a:rPr lang="en-US" sz="1600" b="0" dirty="0" smtClean="0"/>
            <a:t>of</a:t>
          </a:r>
          <a:r>
            <a:rPr lang="x-none" sz="1600" b="0" smtClean="0"/>
            <a:t> 2</a:t>
          </a:r>
          <a:r>
            <a:rPr lang="en-ZA" sz="1600" b="0" dirty="0" smtClean="0"/>
            <a:t>2</a:t>
          </a:r>
          <a:r>
            <a:rPr lang="x-none" sz="1600" b="0" smtClean="0"/>
            <a:t> mining towns</a:t>
          </a:r>
          <a:endParaRPr lang="en-ZA" sz="1600" b="0" dirty="0"/>
        </a:p>
      </dgm:t>
    </dgm:pt>
    <dgm:pt modelId="{E9937F0B-973E-42F0-9BC6-7811B49FA058}" type="parTrans" cxnId="{DE82DB09-1E49-499C-B3CA-1CE9E740A0DB}">
      <dgm:prSet/>
      <dgm:spPr/>
      <dgm:t>
        <a:bodyPr/>
        <a:lstStyle/>
        <a:p>
          <a:endParaRPr lang="en-ZA"/>
        </a:p>
      </dgm:t>
    </dgm:pt>
    <dgm:pt modelId="{2C98A508-6E87-4634-B97B-E32E12294BE8}" type="sibTrans" cxnId="{DE82DB09-1E49-499C-B3CA-1CE9E740A0DB}">
      <dgm:prSet/>
      <dgm:spPr/>
      <dgm:t>
        <a:bodyPr/>
        <a:lstStyle/>
        <a:p>
          <a:endParaRPr lang="en-ZA"/>
        </a:p>
      </dgm:t>
    </dgm:pt>
    <dgm:pt modelId="{ED36D154-9442-497F-A83B-7BB911EA5447}">
      <dgm:prSet phldrT="[Text]" custT="1"/>
      <dgm:spPr/>
      <dgm:t>
        <a:bodyPr/>
        <a:lstStyle/>
        <a:p>
          <a:r>
            <a:rPr lang="x-none" sz="1600" b="0" smtClean="0"/>
            <a:t>HDA </a:t>
          </a:r>
          <a:r>
            <a:rPr lang="en-ZA" sz="1600" b="0" dirty="0" smtClean="0"/>
            <a:t>to identify catalytic projects, prepare , role out and manage the projects  implementation plan</a:t>
          </a:r>
          <a:endParaRPr lang="en-ZA" sz="1600" b="0" dirty="0"/>
        </a:p>
      </dgm:t>
    </dgm:pt>
    <dgm:pt modelId="{3C7E73AB-80B5-40DC-8847-2657221F9D52}" type="parTrans" cxnId="{E758D45D-0C83-4620-905A-F34660F76697}">
      <dgm:prSet/>
      <dgm:spPr/>
      <dgm:t>
        <a:bodyPr/>
        <a:lstStyle/>
        <a:p>
          <a:endParaRPr lang="en-ZA"/>
        </a:p>
      </dgm:t>
    </dgm:pt>
    <dgm:pt modelId="{33EF1BFB-1DD5-4D4C-BBDC-C79119D65DF4}" type="sibTrans" cxnId="{E758D45D-0C83-4620-905A-F34660F76697}">
      <dgm:prSet/>
      <dgm:spPr/>
      <dgm:t>
        <a:bodyPr/>
        <a:lstStyle/>
        <a:p>
          <a:endParaRPr lang="en-ZA"/>
        </a:p>
      </dgm:t>
    </dgm:pt>
    <dgm:pt modelId="{7F48EEA1-7F4D-4DD2-B80E-0D762B2BF883}">
      <dgm:prSet phldrT="[Text]" custT="1"/>
      <dgm:spPr/>
      <dgm:t>
        <a:bodyPr/>
        <a:lstStyle/>
        <a:p>
          <a:r>
            <a:rPr lang="x-none" sz="1600" b="0" smtClean="0"/>
            <a:t>N2 Gateway to be refocused as a national </a:t>
          </a:r>
          <a:r>
            <a:rPr lang="en-ZA" sz="1600" b="0" dirty="0" smtClean="0"/>
            <a:t>priority</a:t>
          </a:r>
          <a:endParaRPr lang="en-ZA" sz="1600" b="0" dirty="0"/>
        </a:p>
      </dgm:t>
    </dgm:pt>
    <dgm:pt modelId="{BE5646E7-D188-485E-A281-3F28FB8E7802}" type="parTrans" cxnId="{A6A464B2-1E1A-432E-B435-B2967A471D2A}">
      <dgm:prSet/>
      <dgm:spPr/>
      <dgm:t>
        <a:bodyPr/>
        <a:lstStyle/>
        <a:p>
          <a:endParaRPr lang="en-ZA"/>
        </a:p>
      </dgm:t>
    </dgm:pt>
    <dgm:pt modelId="{0AB881EF-A25B-46C0-BC15-C5EE6B1D327D}" type="sibTrans" cxnId="{A6A464B2-1E1A-432E-B435-B2967A471D2A}">
      <dgm:prSet/>
      <dgm:spPr/>
      <dgm:t>
        <a:bodyPr/>
        <a:lstStyle/>
        <a:p>
          <a:endParaRPr lang="en-ZA"/>
        </a:p>
      </dgm:t>
    </dgm:pt>
    <dgm:pt modelId="{A0A48FE1-892F-4D53-9C5B-55FA940B73D0}">
      <dgm:prSet phldrT="[Text]" custT="1"/>
      <dgm:spPr/>
      <dgm:t>
        <a:bodyPr/>
        <a:lstStyle/>
        <a:p>
          <a:r>
            <a:rPr lang="en-ZA" sz="1600" b="0" dirty="0" smtClean="0"/>
            <a:t>H</a:t>
          </a:r>
          <a:r>
            <a:rPr lang="x-none" sz="1600" b="0" smtClean="0"/>
            <a:t>ousing </a:t>
          </a:r>
          <a:r>
            <a:rPr lang="en-US" sz="1600" b="0" dirty="0" smtClean="0"/>
            <a:t>information</a:t>
          </a:r>
          <a:r>
            <a:rPr lang="x-none" sz="1600" b="0" smtClean="0"/>
            <a:t> covering both housing and land need</a:t>
          </a:r>
          <a:endParaRPr lang="en-ZA" sz="1600" b="0" dirty="0"/>
        </a:p>
      </dgm:t>
    </dgm:pt>
    <dgm:pt modelId="{EA39703B-F66B-4667-9D9B-7EE7C0BC6717}" type="parTrans" cxnId="{DDF2DBFD-32D4-47C2-8666-F321C022ACAB}">
      <dgm:prSet/>
      <dgm:spPr/>
      <dgm:t>
        <a:bodyPr/>
        <a:lstStyle/>
        <a:p>
          <a:endParaRPr lang="en-ZA"/>
        </a:p>
      </dgm:t>
    </dgm:pt>
    <dgm:pt modelId="{26147FFD-98F4-4829-B6E8-035887B6B87D}" type="sibTrans" cxnId="{DDF2DBFD-32D4-47C2-8666-F321C022ACAB}">
      <dgm:prSet/>
      <dgm:spPr/>
      <dgm:t>
        <a:bodyPr/>
        <a:lstStyle/>
        <a:p>
          <a:endParaRPr lang="en-ZA"/>
        </a:p>
      </dgm:t>
    </dgm:pt>
    <dgm:pt modelId="{BDDB004D-7CB5-4F2D-9FCE-BC214AEFE74E}">
      <dgm:prSet phldrT="[Text]" custT="1"/>
      <dgm:spPr/>
      <dgm:t>
        <a:bodyPr/>
        <a:lstStyle/>
        <a:p>
          <a:r>
            <a:rPr lang="en-GB" sz="1600" b="0" dirty="0" smtClean="0"/>
            <a:t>Develop, implement &amp; maintain an approved Master Spatial Plan (MSP)</a:t>
          </a:r>
          <a:endParaRPr lang="en-ZA" sz="1600" b="0" dirty="0"/>
        </a:p>
      </dgm:t>
    </dgm:pt>
    <dgm:pt modelId="{6369AFFE-A24C-4BE9-BF6C-169E337F30E5}" type="parTrans" cxnId="{766609A3-3F65-4F0D-8F03-EBDA48081122}">
      <dgm:prSet/>
      <dgm:spPr/>
      <dgm:t>
        <a:bodyPr/>
        <a:lstStyle/>
        <a:p>
          <a:endParaRPr lang="en-ZA"/>
        </a:p>
      </dgm:t>
    </dgm:pt>
    <dgm:pt modelId="{2DF8DC00-8ABA-4B5C-9CD9-3A75745D2F2A}" type="sibTrans" cxnId="{766609A3-3F65-4F0D-8F03-EBDA48081122}">
      <dgm:prSet/>
      <dgm:spPr/>
      <dgm:t>
        <a:bodyPr/>
        <a:lstStyle/>
        <a:p>
          <a:endParaRPr lang="en-ZA"/>
        </a:p>
      </dgm:t>
    </dgm:pt>
    <dgm:pt modelId="{A2A8AAD8-25AF-4FE0-8452-13395A80FB8E}">
      <dgm:prSet phldrT="[Text]" custT="1"/>
      <dgm:spPr/>
      <dgm:t>
        <a:bodyPr/>
        <a:lstStyle/>
        <a:p>
          <a:r>
            <a:rPr lang="x-none" sz="1600" b="0" smtClean="0"/>
            <a:t>HDA </a:t>
          </a:r>
          <a:r>
            <a:rPr lang="en-ZA" sz="1600" b="0" dirty="0" smtClean="0"/>
            <a:t>to be repositioned </a:t>
          </a:r>
          <a:r>
            <a:rPr lang="x-none" sz="1600" b="0" smtClean="0"/>
            <a:t>to become a </a:t>
          </a:r>
          <a:r>
            <a:rPr lang="en-ZA" sz="1600" b="0" dirty="0" smtClean="0"/>
            <a:t>the preferred </a:t>
          </a:r>
          <a:r>
            <a:rPr lang="x-none" sz="1600" b="0" smtClean="0"/>
            <a:t>develope</a:t>
          </a:r>
          <a:r>
            <a:rPr lang="en-ZA" sz="1600" b="0" dirty="0" smtClean="0"/>
            <a:t>r</a:t>
          </a:r>
          <a:endParaRPr lang="en-ZA" sz="1600" b="0" dirty="0"/>
        </a:p>
      </dgm:t>
    </dgm:pt>
    <dgm:pt modelId="{7960BD08-0B66-46AB-A579-3E9E5A98B076}" type="parTrans" cxnId="{FFA0FBE7-10AE-4B10-9556-CCF35EC44023}">
      <dgm:prSet/>
      <dgm:spPr/>
      <dgm:t>
        <a:bodyPr/>
        <a:lstStyle/>
        <a:p>
          <a:endParaRPr lang="en-ZA"/>
        </a:p>
      </dgm:t>
    </dgm:pt>
    <dgm:pt modelId="{64FB8052-E87C-4235-87C4-091B3927E080}" type="sibTrans" cxnId="{FFA0FBE7-10AE-4B10-9556-CCF35EC44023}">
      <dgm:prSet/>
      <dgm:spPr/>
      <dgm:t>
        <a:bodyPr/>
        <a:lstStyle/>
        <a:p>
          <a:endParaRPr lang="en-ZA"/>
        </a:p>
      </dgm:t>
    </dgm:pt>
    <dgm:pt modelId="{797E7592-AE86-41A1-A773-7A01CECDCFA9}">
      <dgm:prSet phldrT="[Text]" custT="1"/>
      <dgm:spPr/>
      <dgm:t>
        <a:bodyPr/>
        <a:lstStyle/>
        <a:p>
          <a:r>
            <a:rPr lang="x-none" sz="1600" b="0" smtClean="0"/>
            <a:t>The HDA is responsible for </a:t>
          </a:r>
          <a:r>
            <a:rPr lang="en-ZA" sz="1600" b="0" dirty="0" smtClean="0"/>
            <a:t>raising appropriate funding in </a:t>
          </a:r>
          <a:r>
            <a:rPr lang="x-none" sz="1600" b="0" smtClean="0"/>
            <a:t>developing </a:t>
          </a:r>
          <a:r>
            <a:rPr lang="en-ZA" sz="1600" b="0" dirty="0" smtClean="0"/>
            <a:t>sustainable human settlements</a:t>
          </a:r>
          <a:endParaRPr lang="en-ZA" sz="1600" b="0" dirty="0"/>
        </a:p>
      </dgm:t>
    </dgm:pt>
    <dgm:pt modelId="{326BE64A-938E-4DB7-A717-B9B8E7B4002A}" type="parTrans" cxnId="{85A4D086-842A-448E-A269-9F14F54CC947}">
      <dgm:prSet/>
      <dgm:spPr/>
      <dgm:t>
        <a:bodyPr/>
        <a:lstStyle/>
        <a:p>
          <a:endParaRPr lang="en-ZA"/>
        </a:p>
      </dgm:t>
    </dgm:pt>
    <dgm:pt modelId="{EA3AE070-4722-463D-AE16-BAAE9FC5233C}" type="sibTrans" cxnId="{85A4D086-842A-448E-A269-9F14F54CC947}">
      <dgm:prSet/>
      <dgm:spPr/>
      <dgm:t>
        <a:bodyPr/>
        <a:lstStyle/>
        <a:p>
          <a:endParaRPr lang="en-ZA"/>
        </a:p>
      </dgm:t>
    </dgm:pt>
    <dgm:pt modelId="{190F7327-E32F-46BB-8895-62B096784F8B}" type="pres">
      <dgm:prSet presAssocID="{D412548B-DA98-4D07-BC65-59C247CA608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68241189-1F71-4C4A-8535-119A259FFFA1}" type="pres">
      <dgm:prSet presAssocID="{E9971F12-B3F8-463E-9CB7-CBD81615B4E0}" presName="singleCycle" presStyleCnt="0"/>
      <dgm:spPr/>
    </dgm:pt>
    <dgm:pt modelId="{7E439044-4E2B-45AC-8B34-1B62DA748610}" type="pres">
      <dgm:prSet presAssocID="{E9971F12-B3F8-463E-9CB7-CBD81615B4E0}" presName="singleCenter" presStyleLbl="node1" presStyleIdx="0" presStyleCnt="8" custLinFactNeighborX="-55379" custLinFactNeighborY="-39273">
        <dgm:presLayoutVars>
          <dgm:chMax val="7"/>
          <dgm:chPref val="7"/>
        </dgm:presLayoutVars>
      </dgm:prSet>
      <dgm:spPr/>
      <dgm:t>
        <a:bodyPr/>
        <a:lstStyle/>
        <a:p>
          <a:endParaRPr lang="en-ZA"/>
        </a:p>
      </dgm:t>
    </dgm:pt>
    <dgm:pt modelId="{FCD42AD0-B343-437F-BF72-21C1A9580588}" type="pres">
      <dgm:prSet presAssocID="{E9937F0B-973E-42F0-9BC6-7811B49FA058}" presName="Name56" presStyleLbl="parChTrans1D2" presStyleIdx="0" presStyleCnt="7"/>
      <dgm:spPr/>
      <dgm:t>
        <a:bodyPr/>
        <a:lstStyle/>
        <a:p>
          <a:endParaRPr lang="en-ZA"/>
        </a:p>
      </dgm:t>
    </dgm:pt>
    <dgm:pt modelId="{98A82E5A-F099-4F0C-ADCD-9F015FE6C8A2}" type="pres">
      <dgm:prSet presAssocID="{A4FE8E5B-0058-4385-AEFE-3427E1987DBC}" presName="text0" presStyleLbl="node1" presStyleIdx="1" presStyleCnt="8" custScaleX="156760" custRadScaleRad="99322" custRadScaleInc="-3170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5A15B4E-47DF-495C-AB6A-98E9AFD84C34}" type="pres">
      <dgm:prSet presAssocID="{3C7E73AB-80B5-40DC-8847-2657221F9D52}" presName="Name56" presStyleLbl="parChTrans1D2" presStyleIdx="1" presStyleCnt="7"/>
      <dgm:spPr/>
      <dgm:t>
        <a:bodyPr/>
        <a:lstStyle/>
        <a:p>
          <a:endParaRPr lang="en-ZA"/>
        </a:p>
      </dgm:t>
    </dgm:pt>
    <dgm:pt modelId="{0780281C-47C0-49D5-8031-57AC2201E804}" type="pres">
      <dgm:prSet presAssocID="{ED36D154-9442-497F-A83B-7BB911EA5447}" presName="text0" presStyleLbl="node1" presStyleIdx="2" presStyleCnt="8" custScaleX="156760" custRadScaleRad="104573" custRadScaleInc="-342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EB54BD-068B-4DFE-933D-2269F903FA77}" type="pres">
      <dgm:prSet presAssocID="{BE5646E7-D188-485E-A281-3F28FB8E7802}" presName="Name56" presStyleLbl="parChTrans1D2" presStyleIdx="2" presStyleCnt="7"/>
      <dgm:spPr/>
      <dgm:t>
        <a:bodyPr/>
        <a:lstStyle/>
        <a:p>
          <a:endParaRPr lang="en-ZA"/>
        </a:p>
      </dgm:t>
    </dgm:pt>
    <dgm:pt modelId="{02DFF4BB-A11E-4DA0-848F-0C4B8D9642F4}" type="pres">
      <dgm:prSet presAssocID="{7F48EEA1-7F4D-4DD2-B80E-0D762B2BF883}" presName="text0" presStyleLbl="node1" presStyleIdx="3" presStyleCnt="8" custScaleX="156760" custRadScaleRad="104391" custRadScaleInc="-739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6EFDE59-EE7D-495A-AF9C-A29C8959DDF9}" type="pres">
      <dgm:prSet presAssocID="{EA39703B-F66B-4667-9D9B-7EE7C0BC6717}" presName="Name56" presStyleLbl="parChTrans1D2" presStyleIdx="3" presStyleCnt="7"/>
      <dgm:spPr/>
      <dgm:t>
        <a:bodyPr/>
        <a:lstStyle/>
        <a:p>
          <a:endParaRPr lang="en-ZA"/>
        </a:p>
      </dgm:t>
    </dgm:pt>
    <dgm:pt modelId="{A22251A2-5A8E-4A67-A8F5-C1976402D6EA}" type="pres">
      <dgm:prSet presAssocID="{A0A48FE1-892F-4D53-9C5B-55FA940B73D0}" presName="text0" presStyleLbl="node1" presStyleIdx="4" presStyleCnt="8" custScaleX="156760" custRadScaleRad="84284" custRadScaleInc="-13367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D5B5926-EFDF-4B44-851C-EB3ECF85CF8A}" type="pres">
      <dgm:prSet presAssocID="{7960BD08-0B66-46AB-A579-3E9E5A98B076}" presName="Name56" presStyleLbl="parChTrans1D2" presStyleIdx="4" presStyleCnt="7"/>
      <dgm:spPr/>
      <dgm:t>
        <a:bodyPr/>
        <a:lstStyle/>
        <a:p>
          <a:endParaRPr lang="en-ZA"/>
        </a:p>
      </dgm:t>
    </dgm:pt>
    <dgm:pt modelId="{6E951369-635E-4135-AAA9-14DED0365188}" type="pres">
      <dgm:prSet presAssocID="{A2A8AAD8-25AF-4FE0-8452-13395A80FB8E}" presName="text0" presStyleLbl="node1" presStyleIdx="5" presStyleCnt="8" custScaleX="156760" custRadScaleRad="79039" custRadScaleInc="-7468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6F910A0-2991-451F-B627-EFF263093038}" type="pres">
      <dgm:prSet presAssocID="{326BE64A-938E-4DB7-A717-B9B8E7B4002A}" presName="Name56" presStyleLbl="parChTrans1D2" presStyleIdx="5" presStyleCnt="7"/>
      <dgm:spPr/>
      <dgm:t>
        <a:bodyPr/>
        <a:lstStyle/>
        <a:p>
          <a:endParaRPr lang="en-ZA"/>
        </a:p>
      </dgm:t>
    </dgm:pt>
    <dgm:pt modelId="{A8E91362-E44A-4EF4-B205-9359A06EEA1A}" type="pres">
      <dgm:prSet presAssocID="{797E7592-AE86-41A1-A773-7A01CECDCFA9}" presName="text0" presStyleLbl="node1" presStyleIdx="6" presStyleCnt="8" custScaleX="156760" custRadScaleRad="111447" custRadScaleInc="-7807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0BED48-2EF1-4F46-AEC8-16581016E1B3}" type="pres">
      <dgm:prSet presAssocID="{6369AFFE-A24C-4BE9-BF6C-169E337F30E5}" presName="Name56" presStyleLbl="parChTrans1D2" presStyleIdx="6" presStyleCnt="7"/>
      <dgm:spPr/>
      <dgm:t>
        <a:bodyPr/>
        <a:lstStyle/>
        <a:p>
          <a:endParaRPr lang="en-ZA"/>
        </a:p>
      </dgm:t>
    </dgm:pt>
    <dgm:pt modelId="{A637834E-91D1-4175-8351-6A3E2E23E5EB}" type="pres">
      <dgm:prSet presAssocID="{BDDB004D-7CB5-4F2D-9FCE-BC214AEFE74E}" presName="text0" presStyleLbl="node1" presStyleIdx="7" presStyleCnt="8" custScaleX="156760" custRadScaleRad="119180" custRadScaleInc="-15306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66609A3-3F65-4F0D-8F03-EBDA48081122}" srcId="{E9971F12-B3F8-463E-9CB7-CBD81615B4E0}" destId="{BDDB004D-7CB5-4F2D-9FCE-BC214AEFE74E}" srcOrd="6" destOrd="0" parTransId="{6369AFFE-A24C-4BE9-BF6C-169E337F30E5}" sibTransId="{2DF8DC00-8ABA-4B5C-9CD9-3A75745D2F2A}"/>
    <dgm:cxn modelId="{DA1F0908-1ED5-4830-BF49-5E54A3D67EC5}" type="presOf" srcId="{7F48EEA1-7F4D-4DD2-B80E-0D762B2BF883}" destId="{02DFF4BB-A11E-4DA0-848F-0C4B8D9642F4}" srcOrd="0" destOrd="0" presId="urn:microsoft.com/office/officeart/2008/layout/RadialCluster"/>
    <dgm:cxn modelId="{DDF2DBFD-32D4-47C2-8666-F321C022ACAB}" srcId="{E9971F12-B3F8-463E-9CB7-CBD81615B4E0}" destId="{A0A48FE1-892F-4D53-9C5B-55FA940B73D0}" srcOrd="3" destOrd="0" parTransId="{EA39703B-F66B-4667-9D9B-7EE7C0BC6717}" sibTransId="{26147FFD-98F4-4829-B6E8-035887B6B87D}"/>
    <dgm:cxn modelId="{7F415587-7567-4F3F-8324-AFE45074C79C}" type="presOf" srcId="{ED36D154-9442-497F-A83B-7BB911EA5447}" destId="{0780281C-47C0-49D5-8031-57AC2201E804}" srcOrd="0" destOrd="0" presId="urn:microsoft.com/office/officeart/2008/layout/RadialCluster"/>
    <dgm:cxn modelId="{8322C396-B73B-4613-8C61-00DCA1FD6B4E}" type="presOf" srcId="{E9937F0B-973E-42F0-9BC6-7811B49FA058}" destId="{FCD42AD0-B343-437F-BF72-21C1A9580588}" srcOrd="0" destOrd="0" presId="urn:microsoft.com/office/officeart/2008/layout/RadialCluster"/>
    <dgm:cxn modelId="{2B14CD98-583A-4C81-A40C-9229FA026220}" type="presOf" srcId="{D412548B-DA98-4D07-BC65-59C247CA6086}" destId="{190F7327-E32F-46BB-8895-62B096784F8B}" srcOrd="0" destOrd="0" presId="urn:microsoft.com/office/officeart/2008/layout/RadialCluster"/>
    <dgm:cxn modelId="{DE82DB09-1E49-499C-B3CA-1CE9E740A0DB}" srcId="{E9971F12-B3F8-463E-9CB7-CBD81615B4E0}" destId="{A4FE8E5B-0058-4385-AEFE-3427E1987DBC}" srcOrd="0" destOrd="0" parTransId="{E9937F0B-973E-42F0-9BC6-7811B49FA058}" sibTransId="{2C98A508-6E87-4634-B97B-E32E12294BE8}"/>
    <dgm:cxn modelId="{7993F38A-78F5-45F7-AB52-DB2D1F4426EC}" type="presOf" srcId="{BE5646E7-D188-485E-A281-3F28FB8E7802}" destId="{F5EB54BD-068B-4DFE-933D-2269F903FA77}" srcOrd="0" destOrd="0" presId="urn:microsoft.com/office/officeart/2008/layout/RadialCluster"/>
    <dgm:cxn modelId="{09BFCD55-3C83-4D68-80A9-585C75AE598D}" type="presOf" srcId="{BDDB004D-7CB5-4F2D-9FCE-BC214AEFE74E}" destId="{A637834E-91D1-4175-8351-6A3E2E23E5EB}" srcOrd="0" destOrd="0" presId="urn:microsoft.com/office/officeart/2008/layout/RadialCluster"/>
    <dgm:cxn modelId="{214FFE28-90EC-485A-AE57-25AC896AA980}" type="presOf" srcId="{6369AFFE-A24C-4BE9-BF6C-169E337F30E5}" destId="{400BED48-2EF1-4F46-AEC8-16581016E1B3}" srcOrd="0" destOrd="0" presId="urn:microsoft.com/office/officeart/2008/layout/RadialCluster"/>
    <dgm:cxn modelId="{A6A464B2-1E1A-432E-B435-B2967A471D2A}" srcId="{E9971F12-B3F8-463E-9CB7-CBD81615B4E0}" destId="{7F48EEA1-7F4D-4DD2-B80E-0D762B2BF883}" srcOrd="2" destOrd="0" parTransId="{BE5646E7-D188-485E-A281-3F28FB8E7802}" sibTransId="{0AB881EF-A25B-46C0-BC15-C5EE6B1D327D}"/>
    <dgm:cxn modelId="{8ADAE8B5-7DC7-4970-BE63-B34D97D91501}" type="presOf" srcId="{326BE64A-938E-4DB7-A717-B9B8E7B4002A}" destId="{F6F910A0-2991-451F-B627-EFF263093038}" srcOrd="0" destOrd="0" presId="urn:microsoft.com/office/officeart/2008/layout/RadialCluster"/>
    <dgm:cxn modelId="{F46C73C9-7905-4108-B073-9B31AC834C35}" type="presOf" srcId="{EA39703B-F66B-4667-9D9B-7EE7C0BC6717}" destId="{56EFDE59-EE7D-495A-AF9C-A29C8959DDF9}" srcOrd="0" destOrd="0" presId="urn:microsoft.com/office/officeart/2008/layout/RadialCluster"/>
    <dgm:cxn modelId="{7B60D098-B084-47E6-A3D2-CEBD298285A7}" type="presOf" srcId="{E9971F12-B3F8-463E-9CB7-CBD81615B4E0}" destId="{7E439044-4E2B-45AC-8B34-1B62DA748610}" srcOrd="0" destOrd="0" presId="urn:microsoft.com/office/officeart/2008/layout/RadialCluster"/>
    <dgm:cxn modelId="{FFA0FBE7-10AE-4B10-9556-CCF35EC44023}" srcId="{E9971F12-B3F8-463E-9CB7-CBD81615B4E0}" destId="{A2A8AAD8-25AF-4FE0-8452-13395A80FB8E}" srcOrd="4" destOrd="0" parTransId="{7960BD08-0B66-46AB-A579-3E9E5A98B076}" sibTransId="{64FB8052-E87C-4235-87C4-091B3927E080}"/>
    <dgm:cxn modelId="{7793EF37-4C35-478D-8935-68A3CDC86809}" type="presOf" srcId="{7960BD08-0B66-46AB-A579-3E9E5A98B076}" destId="{0D5B5926-EFDF-4B44-851C-EB3ECF85CF8A}" srcOrd="0" destOrd="0" presId="urn:microsoft.com/office/officeart/2008/layout/RadialCluster"/>
    <dgm:cxn modelId="{E758D45D-0C83-4620-905A-F34660F76697}" srcId="{E9971F12-B3F8-463E-9CB7-CBD81615B4E0}" destId="{ED36D154-9442-497F-A83B-7BB911EA5447}" srcOrd="1" destOrd="0" parTransId="{3C7E73AB-80B5-40DC-8847-2657221F9D52}" sibTransId="{33EF1BFB-1DD5-4D4C-BBDC-C79119D65DF4}"/>
    <dgm:cxn modelId="{CBC427CC-60ED-48EE-991F-53024B4A21C1}" type="presOf" srcId="{3C7E73AB-80B5-40DC-8847-2657221F9D52}" destId="{D5A15B4E-47DF-495C-AB6A-98E9AFD84C34}" srcOrd="0" destOrd="0" presId="urn:microsoft.com/office/officeart/2008/layout/RadialCluster"/>
    <dgm:cxn modelId="{50C2BB1F-2219-4F1F-8629-EAE9FA5ACCB5}" srcId="{D412548B-DA98-4D07-BC65-59C247CA6086}" destId="{E9971F12-B3F8-463E-9CB7-CBD81615B4E0}" srcOrd="0" destOrd="0" parTransId="{8529A7C9-2CC3-4288-9CCB-15D62FF7BE09}" sibTransId="{B761BD34-D54E-45BE-8450-E2E50DF74E83}"/>
    <dgm:cxn modelId="{D700091D-BC17-4EB6-9092-7FEFD551097C}" type="presOf" srcId="{A4FE8E5B-0058-4385-AEFE-3427E1987DBC}" destId="{98A82E5A-F099-4F0C-ADCD-9F015FE6C8A2}" srcOrd="0" destOrd="0" presId="urn:microsoft.com/office/officeart/2008/layout/RadialCluster"/>
    <dgm:cxn modelId="{41305FAF-5195-4CE0-81BF-EF5429D07B2F}" type="presOf" srcId="{A2A8AAD8-25AF-4FE0-8452-13395A80FB8E}" destId="{6E951369-635E-4135-AAA9-14DED0365188}" srcOrd="0" destOrd="0" presId="urn:microsoft.com/office/officeart/2008/layout/RadialCluster"/>
    <dgm:cxn modelId="{85A4D086-842A-448E-A269-9F14F54CC947}" srcId="{E9971F12-B3F8-463E-9CB7-CBD81615B4E0}" destId="{797E7592-AE86-41A1-A773-7A01CECDCFA9}" srcOrd="5" destOrd="0" parTransId="{326BE64A-938E-4DB7-A717-B9B8E7B4002A}" sibTransId="{EA3AE070-4722-463D-AE16-BAAE9FC5233C}"/>
    <dgm:cxn modelId="{9E3E7070-DF1D-4107-AE35-6E417BB0A724}" type="presOf" srcId="{A0A48FE1-892F-4D53-9C5B-55FA940B73D0}" destId="{A22251A2-5A8E-4A67-A8F5-C1976402D6EA}" srcOrd="0" destOrd="0" presId="urn:microsoft.com/office/officeart/2008/layout/RadialCluster"/>
    <dgm:cxn modelId="{D10FEEC2-F48D-46BA-823E-7FA83CC1F26C}" type="presOf" srcId="{797E7592-AE86-41A1-A773-7A01CECDCFA9}" destId="{A8E91362-E44A-4EF4-B205-9359A06EEA1A}" srcOrd="0" destOrd="0" presId="urn:microsoft.com/office/officeart/2008/layout/RadialCluster"/>
    <dgm:cxn modelId="{3639DFAF-EB52-43E3-B620-55125C62EE98}" type="presParOf" srcId="{190F7327-E32F-46BB-8895-62B096784F8B}" destId="{68241189-1F71-4C4A-8535-119A259FFFA1}" srcOrd="0" destOrd="0" presId="urn:microsoft.com/office/officeart/2008/layout/RadialCluster"/>
    <dgm:cxn modelId="{EE74DF72-2E5E-4DDC-B5B3-977B0D2AA4E4}" type="presParOf" srcId="{68241189-1F71-4C4A-8535-119A259FFFA1}" destId="{7E439044-4E2B-45AC-8B34-1B62DA748610}" srcOrd="0" destOrd="0" presId="urn:microsoft.com/office/officeart/2008/layout/RadialCluster"/>
    <dgm:cxn modelId="{3E1A92AF-C815-4AE8-BDC6-E60DBA56F9C2}" type="presParOf" srcId="{68241189-1F71-4C4A-8535-119A259FFFA1}" destId="{FCD42AD0-B343-437F-BF72-21C1A9580588}" srcOrd="1" destOrd="0" presId="urn:microsoft.com/office/officeart/2008/layout/RadialCluster"/>
    <dgm:cxn modelId="{75100929-CE73-4F83-9AB7-9B735709CF1E}" type="presParOf" srcId="{68241189-1F71-4C4A-8535-119A259FFFA1}" destId="{98A82E5A-F099-4F0C-ADCD-9F015FE6C8A2}" srcOrd="2" destOrd="0" presId="urn:microsoft.com/office/officeart/2008/layout/RadialCluster"/>
    <dgm:cxn modelId="{C6B95DDC-D3DC-4A45-A5DA-96A9182F87AA}" type="presParOf" srcId="{68241189-1F71-4C4A-8535-119A259FFFA1}" destId="{D5A15B4E-47DF-495C-AB6A-98E9AFD84C34}" srcOrd="3" destOrd="0" presId="urn:microsoft.com/office/officeart/2008/layout/RadialCluster"/>
    <dgm:cxn modelId="{4889D821-2BF8-418F-8EB3-E6951CEC278F}" type="presParOf" srcId="{68241189-1F71-4C4A-8535-119A259FFFA1}" destId="{0780281C-47C0-49D5-8031-57AC2201E804}" srcOrd="4" destOrd="0" presId="urn:microsoft.com/office/officeart/2008/layout/RadialCluster"/>
    <dgm:cxn modelId="{A9301E67-30B7-4705-B2F5-A57DA1793E8B}" type="presParOf" srcId="{68241189-1F71-4C4A-8535-119A259FFFA1}" destId="{F5EB54BD-068B-4DFE-933D-2269F903FA77}" srcOrd="5" destOrd="0" presId="urn:microsoft.com/office/officeart/2008/layout/RadialCluster"/>
    <dgm:cxn modelId="{3E254058-AEBB-476E-B7D5-BCA77C046C42}" type="presParOf" srcId="{68241189-1F71-4C4A-8535-119A259FFFA1}" destId="{02DFF4BB-A11E-4DA0-848F-0C4B8D9642F4}" srcOrd="6" destOrd="0" presId="urn:microsoft.com/office/officeart/2008/layout/RadialCluster"/>
    <dgm:cxn modelId="{0799E707-58BD-4746-BFD0-A31E0E34C8D3}" type="presParOf" srcId="{68241189-1F71-4C4A-8535-119A259FFFA1}" destId="{56EFDE59-EE7D-495A-AF9C-A29C8959DDF9}" srcOrd="7" destOrd="0" presId="urn:microsoft.com/office/officeart/2008/layout/RadialCluster"/>
    <dgm:cxn modelId="{312B75AA-70CF-4961-98D1-4F7ADAA07CEA}" type="presParOf" srcId="{68241189-1F71-4C4A-8535-119A259FFFA1}" destId="{A22251A2-5A8E-4A67-A8F5-C1976402D6EA}" srcOrd="8" destOrd="0" presId="urn:microsoft.com/office/officeart/2008/layout/RadialCluster"/>
    <dgm:cxn modelId="{21043DD3-4987-4BFA-B9B0-4AB02612343E}" type="presParOf" srcId="{68241189-1F71-4C4A-8535-119A259FFFA1}" destId="{0D5B5926-EFDF-4B44-851C-EB3ECF85CF8A}" srcOrd="9" destOrd="0" presId="urn:microsoft.com/office/officeart/2008/layout/RadialCluster"/>
    <dgm:cxn modelId="{BC332805-6C7B-4C45-8977-FF90FF0BDCEA}" type="presParOf" srcId="{68241189-1F71-4C4A-8535-119A259FFFA1}" destId="{6E951369-635E-4135-AAA9-14DED0365188}" srcOrd="10" destOrd="0" presId="urn:microsoft.com/office/officeart/2008/layout/RadialCluster"/>
    <dgm:cxn modelId="{9FA9D5AF-8B11-4C38-ACAE-4506DC0371AE}" type="presParOf" srcId="{68241189-1F71-4C4A-8535-119A259FFFA1}" destId="{F6F910A0-2991-451F-B627-EFF263093038}" srcOrd="11" destOrd="0" presId="urn:microsoft.com/office/officeart/2008/layout/RadialCluster"/>
    <dgm:cxn modelId="{CF999748-71DD-4DD4-8BD9-8DAC551829C8}" type="presParOf" srcId="{68241189-1F71-4C4A-8535-119A259FFFA1}" destId="{A8E91362-E44A-4EF4-B205-9359A06EEA1A}" srcOrd="12" destOrd="0" presId="urn:microsoft.com/office/officeart/2008/layout/RadialCluster"/>
    <dgm:cxn modelId="{475C5236-D801-4106-9697-9C656981D110}" type="presParOf" srcId="{68241189-1F71-4C4A-8535-119A259FFFA1}" destId="{400BED48-2EF1-4F46-AEC8-16581016E1B3}" srcOrd="13" destOrd="0" presId="urn:microsoft.com/office/officeart/2008/layout/RadialCluster"/>
    <dgm:cxn modelId="{2DFDAA1D-3E67-458D-AA07-4C77D27FF36B}" type="presParOf" srcId="{68241189-1F71-4C4A-8535-119A259FFFA1}" destId="{A637834E-91D1-4175-8351-6A3E2E23E5EB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7B7BB-0721-4103-B501-B794326DEEAE}" type="doc">
      <dgm:prSet loTypeId="urn:microsoft.com/office/officeart/2008/layout/RadialCluster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DEF707C9-3CB1-4993-A656-A36A6337645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A" sz="1800" b="1" dirty="0" smtClean="0"/>
            <a:t>MTSF targets supported by HDA</a:t>
          </a:r>
          <a:endParaRPr lang="en-ZA" sz="1800" b="1" dirty="0"/>
        </a:p>
      </dgm:t>
    </dgm:pt>
    <dgm:pt modelId="{4196FB9D-E767-4C56-8023-04602F563ED6}" type="parTrans" cxnId="{6F28E0CC-823A-4F7C-8EAC-8CBAA7C39693}">
      <dgm:prSet/>
      <dgm:spPr/>
      <dgm:t>
        <a:bodyPr/>
        <a:lstStyle/>
        <a:p>
          <a:endParaRPr lang="en-ZA" sz="1400"/>
        </a:p>
      </dgm:t>
    </dgm:pt>
    <dgm:pt modelId="{C836BF82-3BD9-41AD-9291-1A8A283B9261}" type="sibTrans" cxnId="{6F28E0CC-823A-4F7C-8EAC-8CBAA7C39693}">
      <dgm:prSet/>
      <dgm:spPr/>
      <dgm:t>
        <a:bodyPr/>
        <a:lstStyle/>
        <a:p>
          <a:endParaRPr lang="en-ZA" sz="1400"/>
        </a:p>
      </dgm:t>
    </dgm:pt>
    <dgm:pt modelId="{A65F8DA4-0737-42DE-9BDB-9F49B4BA33B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dirty="0" smtClean="0">
              <a:cs typeface="Calibri"/>
            </a:rPr>
            <a:t>10 000 of well located hectares land rezoned and released for new development targeting poor and lower middle income households</a:t>
          </a:r>
          <a:endParaRPr lang="en-ZA" sz="1400" dirty="0"/>
        </a:p>
      </dgm:t>
    </dgm:pt>
    <dgm:pt modelId="{09A3F605-DC6D-42EE-A011-9B75679B13F5}" type="parTrans" cxnId="{4E1A0363-C2B4-42DF-99B4-4E82B7A46397}">
      <dgm:prSet/>
      <dgm:spPr/>
      <dgm:t>
        <a:bodyPr/>
        <a:lstStyle/>
        <a:p>
          <a:endParaRPr lang="en-ZA" sz="1400"/>
        </a:p>
      </dgm:t>
    </dgm:pt>
    <dgm:pt modelId="{D2FCC987-BC1E-46D3-A556-F5F77D105B88}" type="sibTrans" cxnId="{4E1A0363-C2B4-42DF-99B4-4E82B7A46397}">
      <dgm:prSet/>
      <dgm:spPr/>
      <dgm:t>
        <a:bodyPr/>
        <a:lstStyle/>
        <a:p>
          <a:endParaRPr lang="en-ZA" sz="1400"/>
        </a:p>
      </dgm:t>
    </dgm:pt>
    <dgm:pt modelId="{D4091C35-2CAC-40C5-B069-DA73BD26562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ea typeface="MS Mincho"/>
              <a:cs typeface="Arial"/>
            </a:rPr>
            <a:t>National priority programmes provided with implementation support </a:t>
          </a:r>
        </a:p>
      </dgm:t>
    </dgm:pt>
    <dgm:pt modelId="{72520B4F-0945-494B-914B-34F2A86CEEB5}" type="parTrans" cxnId="{D8B2DFD0-0982-4A5D-B26A-65A7CBCBA589}">
      <dgm:prSet/>
      <dgm:spPr/>
      <dgm:t>
        <a:bodyPr/>
        <a:lstStyle/>
        <a:p>
          <a:endParaRPr lang="en-ZA" sz="1400"/>
        </a:p>
      </dgm:t>
    </dgm:pt>
    <dgm:pt modelId="{5B96979D-5659-4DFE-ABD9-03A7DD660683}" type="sibTrans" cxnId="{D8B2DFD0-0982-4A5D-B26A-65A7CBCBA589}">
      <dgm:prSet/>
      <dgm:spPr/>
      <dgm:t>
        <a:bodyPr/>
        <a:lstStyle/>
        <a:p>
          <a:endParaRPr lang="en-ZA" sz="1400"/>
        </a:p>
      </dgm:t>
    </dgm:pt>
    <dgm:pt modelId="{1665837A-1735-4F0C-A89D-761242D1655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sz="1400" smtClean="0">
              <a:solidFill>
                <a:schemeClr val="bg1"/>
              </a:solidFill>
            </a:rPr>
            <a:t>Improved living conditions for 750 000 households living in the 2200 informal settlements </a:t>
          </a:r>
          <a:endParaRPr lang="en-US" sz="1400" dirty="0" smtClean="0">
            <a:solidFill>
              <a:schemeClr val="bg1"/>
            </a:solidFill>
            <a:cs typeface="Calibri"/>
          </a:endParaRPr>
        </a:p>
      </dgm:t>
    </dgm:pt>
    <dgm:pt modelId="{EE0661F6-FA16-46A8-A94D-37433050C3B8}" type="parTrans" cxnId="{F08A6580-BBE5-476E-8532-15757A28AA69}">
      <dgm:prSet/>
      <dgm:spPr/>
      <dgm:t>
        <a:bodyPr/>
        <a:lstStyle/>
        <a:p>
          <a:endParaRPr lang="en-ZA" sz="1400"/>
        </a:p>
      </dgm:t>
    </dgm:pt>
    <dgm:pt modelId="{47D6DEA5-7DE4-4182-9EED-61B8B2C8D1E9}" type="sibTrans" cxnId="{F08A6580-BBE5-476E-8532-15757A28AA69}">
      <dgm:prSet/>
      <dgm:spPr/>
      <dgm:t>
        <a:bodyPr/>
        <a:lstStyle/>
        <a:p>
          <a:endParaRPr lang="en-ZA" sz="1400"/>
        </a:p>
      </dgm:t>
    </dgm:pt>
    <dgm:pt modelId="{571C2C6A-AB2F-4BC8-A609-78CD12A4B4C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dirty="0" smtClean="0">
              <a:cs typeface="Calibri"/>
            </a:rPr>
            <a:t>9 provinces supported with HDA services through technical capacity</a:t>
          </a:r>
          <a:r>
            <a:rPr lang="en-ZA" sz="1400" dirty="0" smtClean="0">
              <a:cs typeface="Calibri"/>
            </a:rPr>
            <a:t> </a:t>
          </a:r>
          <a:r>
            <a:rPr lang="en-US" sz="1400" dirty="0" err="1" smtClean="0">
              <a:cs typeface="Calibri"/>
            </a:rPr>
            <a:t>programmes</a:t>
          </a:r>
          <a:r>
            <a:rPr lang="en-US" sz="1400" dirty="0" smtClean="0">
              <a:cs typeface="Calibri"/>
            </a:rPr>
            <a:t> for human</a:t>
          </a:r>
          <a:r>
            <a:rPr lang="en-ZA" sz="1400" dirty="0" smtClean="0">
              <a:cs typeface="Calibri"/>
            </a:rPr>
            <a:t> </a:t>
          </a:r>
          <a:r>
            <a:rPr lang="en-US" sz="1400" dirty="0" smtClean="0">
              <a:cs typeface="Calibri"/>
            </a:rPr>
            <a:t>settlements development</a:t>
          </a:r>
          <a:endParaRPr lang="en-ZA" sz="1400" dirty="0"/>
        </a:p>
      </dgm:t>
    </dgm:pt>
    <dgm:pt modelId="{1CD1E18D-518C-4973-AD1C-99640B5CF9E3}" type="parTrans" cxnId="{8C9E39A1-083D-49A6-A0E2-8E8070309EFD}">
      <dgm:prSet/>
      <dgm:spPr/>
      <dgm:t>
        <a:bodyPr/>
        <a:lstStyle/>
        <a:p>
          <a:endParaRPr lang="en-ZA" sz="1400"/>
        </a:p>
      </dgm:t>
    </dgm:pt>
    <dgm:pt modelId="{E1218F4F-E180-40D8-BDCD-F7C7A9C2B15D}" type="sibTrans" cxnId="{8C9E39A1-083D-49A6-A0E2-8E8070309EFD}">
      <dgm:prSet/>
      <dgm:spPr/>
      <dgm:t>
        <a:bodyPr/>
        <a:lstStyle/>
        <a:p>
          <a:endParaRPr lang="en-ZA" sz="1400"/>
        </a:p>
      </dgm:t>
    </dgm:pt>
    <dgm:pt modelId="{E3515645-9F96-4664-8C61-BBBA4E9986D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ZA" sz="1400" dirty="0" smtClean="0">
              <a:cs typeface="Calibri"/>
            </a:rPr>
            <a:t>Develop, implement and maintain an approved Master Spatial Plan</a:t>
          </a:r>
          <a:endParaRPr lang="en-ZA" sz="1400" dirty="0"/>
        </a:p>
      </dgm:t>
    </dgm:pt>
    <dgm:pt modelId="{F1FF26FB-9494-4B08-8B41-855593027A8A}" type="parTrans" cxnId="{DBFAA7A0-6435-4E5A-B270-B6A741387F89}">
      <dgm:prSet/>
      <dgm:spPr/>
      <dgm:t>
        <a:bodyPr/>
        <a:lstStyle/>
        <a:p>
          <a:endParaRPr lang="en-ZA" sz="1400"/>
        </a:p>
      </dgm:t>
    </dgm:pt>
    <dgm:pt modelId="{8AF05116-0275-4FF6-A172-318468F9F36A}" type="sibTrans" cxnId="{DBFAA7A0-6435-4E5A-B270-B6A741387F89}">
      <dgm:prSet/>
      <dgm:spPr/>
      <dgm:t>
        <a:bodyPr/>
        <a:lstStyle/>
        <a:p>
          <a:endParaRPr lang="en-ZA" sz="1400"/>
        </a:p>
      </dgm:t>
    </dgm:pt>
    <dgm:pt modelId="{B621E1B5-2583-4349-AAAA-595C19C9670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400" dirty="0" smtClean="0">
              <a:ea typeface="MS Mincho" pitchFamily="49" charset="-128"/>
              <a:cs typeface="Arial" pitchFamily="34" charset="0"/>
            </a:rPr>
            <a:t>Additional functions are also undertaken by the HDA:</a:t>
          </a:r>
          <a:endParaRPr lang="en-ZA" sz="1400" dirty="0"/>
        </a:p>
      </dgm:t>
    </dgm:pt>
    <dgm:pt modelId="{896C46FA-AFD9-4036-AE73-857A2DEF4A69}" type="parTrans" cxnId="{FCE93DF1-3088-4F69-A6FB-15C1758E9A2F}">
      <dgm:prSet/>
      <dgm:spPr/>
      <dgm:t>
        <a:bodyPr/>
        <a:lstStyle/>
        <a:p>
          <a:endParaRPr lang="en-ZA" sz="1400"/>
        </a:p>
      </dgm:t>
    </dgm:pt>
    <dgm:pt modelId="{5A8FCB68-3D95-487B-BB3D-53B4A082FA03}" type="sibTrans" cxnId="{FCE93DF1-3088-4F69-A6FB-15C1758E9A2F}">
      <dgm:prSet/>
      <dgm:spPr/>
      <dgm:t>
        <a:bodyPr/>
        <a:lstStyle/>
        <a:p>
          <a:endParaRPr lang="en-ZA" sz="1400"/>
        </a:p>
      </dgm:t>
    </dgm:pt>
    <dgm:pt modelId="{0BE9B8BB-FE81-444C-ACA9-8F56ED4573B8}">
      <dgm:prSet phldrT="[Text]" custT="1"/>
      <dgm:spPr>
        <a:solidFill>
          <a:srgbClr val="B5C16B"/>
        </a:solidFill>
      </dgm:spPr>
      <dgm:t>
        <a:bodyPr/>
        <a:lstStyle/>
        <a:p>
          <a:r>
            <a:rPr lang="en-GB" sz="1400" dirty="0" smtClean="0">
              <a:ea typeface="MS Mincho" pitchFamily="49" charset="-128"/>
              <a:cs typeface="Arial" pitchFamily="34" charset="0"/>
            </a:rPr>
            <a:t>N2 Gateway Project in the Western Cape Province</a:t>
          </a:r>
          <a:endParaRPr lang="en-ZA" sz="1400" dirty="0"/>
        </a:p>
      </dgm:t>
    </dgm:pt>
    <dgm:pt modelId="{2F304A23-4968-42FB-9A73-09AB77A7570E}" type="parTrans" cxnId="{F4F9D536-D274-40BD-8D2F-629A05F17B28}">
      <dgm:prSet/>
      <dgm:spPr/>
      <dgm:t>
        <a:bodyPr/>
        <a:lstStyle/>
        <a:p>
          <a:endParaRPr lang="en-ZA" sz="1400"/>
        </a:p>
      </dgm:t>
    </dgm:pt>
    <dgm:pt modelId="{6B60D8CD-5293-43FE-ABE8-4320EAAEBFA6}" type="sibTrans" cxnId="{F4F9D536-D274-40BD-8D2F-629A05F17B28}">
      <dgm:prSet/>
      <dgm:spPr/>
      <dgm:t>
        <a:bodyPr/>
        <a:lstStyle/>
        <a:p>
          <a:endParaRPr lang="en-ZA" sz="1400"/>
        </a:p>
      </dgm:t>
    </dgm:pt>
    <dgm:pt modelId="{76C369C0-7CDF-4313-A7EB-F0DA5D1B9860}">
      <dgm:prSet phldrT="[Text]" custT="1"/>
      <dgm:spPr/>
      <dgm:t>
        <a:bodyPr/>
        <a:lstStyle/>
        <a:p>
          <a:r>
            <a:rPr lang="en-GB" sz="1400" dirty="0" err="1" smtClean="0">
              <a:ea typeface="MS Mincho" pitchFamily="49" charset="-128"/>
              <a:cs typeface="Arial" pitchFamily="34" charset="0"/>
            </a:rPr>
            <a:t>Zanemvula</a:t>
          </a:r>
          <a:r>
            <a:rPr lang="en-GB" sz="1400" dirty="0" smtClean="0">
              <a:ea typeface="MS Mincho" pitchFamily="49" charset="-128"/>
              <a:cs typeface="Arial" pitchFamily="34" charset="0"/>
            </a:rPr>
            <a:t> Project in the Eastern Cape Province</a:t>
          </a:r>
          <a:endParaRPr lang="en-ZA" sz="1400" dirty="0"/>
        </a:p>
      </dgm:t>
    </dgm:pt>
    <dgm:pt modelId="{90D3C805-66E3-4253-B4BC-8D9A1DFD3EAC}" type="parTrans" cxnId="{5AED06DD-4D11-4566-BA6C-AB7CF79A10CA}">
      <dgm:prSet/>
      <dgm:spPr/>
      <dgm:t>
        <a:bodyPr/>
        <a:lstStyle/>
        <a:p>
          <a:endParaRPr lang="en-ZA" sz="1400"/>
        </a:p>
      </dgm:t>
    </dgm:pt>
    <dgm:pt modelId="{C8B84F9B-EE98-4E86-A039-1B514F332EB1}" type="sibTrans" cxnId="{5AED06DD-4D11-4566-BA6C-AB7CF79A10CA}">
      <dgm:prSet/>
      <dgm:spPr/>
      <dgm:t>
        <a:bodyPr/>
        <a:lstStyle/>
        <a:p>
          <a:endParaRPr lang="en-ZA" sz="1400"/>
        </a:p>
      </dgm:t>
    </dgm:pt>
    <dgm:pt modelId="{3DE6949A-25FB-4ED2-918F-C8A8FB046666}">
      <dgm:prSet phldrT="[Text]" custT="1"/>
      <dgm:spPr/>
      <dgm:t>
        <a:bodyPr/>
        <a:lstStyle/>
        <a:p>
          <a:r>
            <a:rPr lang="en-GB" sz="1400" dirty="0" smtClean="0">
              <a:ea typeface="MS Mincho" pitchFamily="49" charset="-128"/>
              <a:cs typeface="Arial" pitchFamily="34" charset="0"/>
            </a:rPr>
            <a:t>Support Nelson Mandela Bay Metro Human Settlements Programme</a:t>
          </a:r>
          <a:endParaRPr lang="en-ZA" sz="1400" dirty="0"/>
        </a:p>
      </dgm:t>
    </dgm:pt>
    <dgm:pt modelId="{2AF43BBC-229D-4D75-973D-7D0200AA2347}" type="parTrans" cxnId="{EEC83192-73A5-4A48-9451-56803EE2C740}">
      <dgm:prSet/>
      <dgm:spPr/>
      <dgm:t>
        <a:bodyPr/>
        <a:lstStyle/>
        <a:p>
          <a:endParaRPr lang="en-ZA" sz="1400"/>
        </a:p>
      </dgm:t>
    </dgm:pt>
    <dgm:pt modelId="{E62A33D9-E163-4F41-ADEC-BAA2DDB686C9}" type="sibTrans" cxnId="{EEC83192-73A5-4A48-9451-56803EE2C740}">
      <dgm:prSet/>
      <dgm:spPr/>
      <dgm:t>
        <a:bodyPr/>
        <a:lstStyle/>
        <a:p>
          <a:endParaRPr lang="en-ZA" sz="1400"/>
        </a:p>
      </dgm:t>
    </dgm:pt>
    <dgm:pt modelId="{1C2F639B-E23F-462D-971B-67EA444FF2E4}">
      <dgm:prSet phldrT="[Text]" custT="1"/>
      <dgm:spPr/>
      <dgm:t>
        <a:bodyPr/>
        <a:lstStyle/>
        <a:p>
          <a:r>
            <a:rPr lang="en-GB" sz="1400" dirty="0" smtClean="0">
              <a:ea typeface="MS Mincho" pitchFamily="49" charset="-128"/>
              <a:cs typeface="Arial" pitchFamily="34" charset="0"/>
            </a:rPr>
            <a:t>Implementation of specified projects in Limpopo Province</a:t>
          </a:r>
          <a:endParaRPr lang="en-ZA" sz="1400" dirty="0"/>
        </a:p>
      </dgm:t>
    </dgm:pt>
    <dgm:pt modelId="{310AF816-4186-4D6F-AFAC-CED5A28376A7}" type="parTrans" cxnId="{9EAB479C-8494-427C-8E5F-F9879CF2F70E}">
      <dgm:prSet/>
      <dgm:spPr/>
      <dgm:t>
        <a:bodyPr/>
        <a:lstStyle/>
        <a:p>
          <a:endParaRPr lang="en-ZA" sz="1400"/>
        </a:p>
      </dgm:t>
    </dgm:pt>
    <dgm:pt modelId="{D25A15AF-1198-4664-8669-EEC7E7F6489A}" type="sibTrans" cxnId="{9EAB479C-8494-427C-8E5F-F9879CF2F70E}">
      <dgm:prSet/>
      <dgm:spPr/>
      <dgm:t>
        <a:bodyPr/>
        <a:lstStyle/>
        <a:p>
          <a:endParaRPr lang="en-ZA" sz="1400"/>
        </a:p>
      </dgm:t>
    </dgm:pt>
    <dgm:pt modelId="{52FF4CFB-A6E4-4816-88EA-1832A2147242}">
      <dgm:prSet phldrT="[Text]" custT="1"/>
      <dgm:spPr/>
      <dgm:t>
        <a:bodyPr/>
        <a:lstStyle/>
        <a:p>
          <a:r>
            <a:rPr lang="en-GB" sz="1400" dirty="0" smtClean="0">
              <a:ea typeface="MS Mincho" pitchFamily="49" charset="-128"/>
              <a:cs typeface="Arial" pitchFamily="34" charset="0"/>
            </a:rPr>
            <a:t>Supporting NDHS in the GP intervention initiative</a:t>
          </a:r>
          <a:endParaRPr lang="en-ZA" sz="1400" dirty="0"/>
        </a:p>
      </dgm:t>
    </dgm:pt>
    <dgm:pt modelId="{66B2BB8D-D5EF-4D79-ACBE-B8E77380CF7E}" type="parTrans" cxnId="{673048C6-199C-4604-88C6-3AD5B0613280}">
      <dgm:prSet/>
      <dgm:spPr/>
      <dgm:t>
        <a:bodyPr/>
        <a:lstStyle/>
        <a:p>
          <a:endParaRPr lang="en-ZA" sz="1400"/>
        </a:p>
      </dgm:t>
    </dgm:pt>
    <dgm:pt modelId="{0A89B027-36DF-4B88-8D4A-F038657C4D0C}" type="sibTrans" cxnId="{673048C6-199C-4604-88C6-3AD5B0613280}">
      <dgm:prSet/>
      <dgm:spPr/>
      <dgm:t>
        <a:bodyPr/>
        <a:lstStyle/>
        <a:p>
          <a:endParaRPr lang="en-ZA" sz="1400"/>
        </a:p>
      </dgm:t>
    </dgm:pt>
    <dgm:pt modelId="{CD837226-729A-4E19-B07F-0E6D70BDC38E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sz="1400" dirty="0" smtClean="0">
              <a:solidFill>
                <a:schemeClr val="bg1"/>
              </a:solidFill>
              <a:cs typeface="Calibri"/>
            </a:rPr>
            <a:t>S</a:t>
          </a:r>
          <a:r>
            <a:rPr lang="en-US" sz="1400" dirty="0" smtClean="0">
              <a:solidFill>
                <a:schemeClr val="bg1"/>
              </a:solidFill>
            </a:rPr>
            <a:t>trategy on deliverables for  22 prioritized Mining Towns,</a:t>
          </a:r>
        </a:p>
      </dgm:t>
    </dgm:pt>
    <dgm:pt modelId="{54C99308-37C1-4044-9DA6-6A65BDB106E0}" type="parTrans" cxnId="{00758E9D-6360-49E6-B8F8-67DEFB136A96}">
      <dgm:prSet/>
      <dgm:spPr/>
      <dgm:t>
        <a:bodyPr/>
        <a:lstStyle/>
        <a:p>
          <a:endParaRPr lang="en-ZA"/>
        </a:p>
      </dgm:t>
    </dgm:pt>
    <dgm:pt modelId="{DFA83037-F8D9-4BA4-B0A4-382DEF39B5A1}" type="sibTrans" cxnId="{00758E9D-6360-49E6-B8F8-67DEFB136A96}">
      <dgm:prSet/>
      <dgm:spPr/>
      <dgm:t>
        <a:bodyPr/>
        <a:lstStyle/>
        <a:p>
          <a:endParaRPr lang="en-ZA"/>
        </a:p>
      </dgm:t>
    </dgm:pt>
    <dgm:pt modelId="{8365C142-E002-4DB3-8B88-4CEFDFEDA594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sz="1400" dirty="0" smtClean="0">
              <a:solidFill>
                <a:schemeClr val="bg1"/>
              </a:solidFill>
              <a:cs typeface="Calibri"/>
            </a:rPr>
            <a:t>Identification of catalytic</a:t>
          </a:r>
          <a:r>
            <a:rPr lang="en-ZA" sz="1400" dirty="0" smtClean="0">
              <a:solidFill>
                <a:schemeClr val="bg1"/>
              </a:solidFill>
              <a:cs typeface="Calibri"/>
            </a:rPr>
            <a:t> </a:t>
          </a:r>
          <a:r>
            <a:rPr lang="en-US" sz="1400" dirty="0" smtClean="0">
              <a:solidFill>
                <a:schemeClr val="bg1"/>
              </a:solidFill>
              <a:cs typeface="Calibri"/>
            </a:rPr>
            <a:t>projects</a:t>
          </a:r>
          <a:endParaRPr lang="en-ZA" sz="1400" dirty="0">
            <a:solidFill>
              <a:schemeClr val="bg1"/>
            </a:solidFill>
          </a:endParaRPr>
        </a:p>
      </dgm:t>
    </dgm:pt>
    <dgm:pt modelId="{9CBC86CF-0C56-47CB-8709-9264FB3E34E2}" type="parTrans" cxnId="{756E2616-16FC-4C71-81F3-9592EEF99B06}">
      <dgm:prSet/>
      <dgm:spPr/>
      <dgm:t>
        <a:bodyPr/>
        <a:lstStyle/>
        <a:p>
          <a:endParaRPr lang="en-ZA"/>
        </a:p>
      </dgm:t>
    </dgm:pt>
    <dgm:pt modelId="{A3D8789B-48CA-441C-BACF-1757AEAE409B}" type="sibTrans" cxnId="{756E2616-16FC-4C71-81F3-9592EEF99B06}">
      <dgm:prSet/>
      <dgm:spPr/>
      <dgm:t>
        <a:bodyPr/>
        <a:lstStyle/>
        <a:p>
          <a:endParaRPr lang="en-ZA"/>
        </a:p>
      </dgm:t>
    </dgm:pt>
    <dgm:pt modelId="{BC661B4D-FF70-46FC-B035-3D0BF5631CD5}" type="pres">
      <dgm:prSet presAssocID="{1317B7BB-0721-4103-B501-B794326DEEA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01CAEA14-04B1-4DF9-9AAA-9AE1AA8AAE1D}" type="pres">
      <dgm:prSet presAssocID="{DEF707C9-3CB1-4993-A656-A36A63376453}" presName="textCenter" presStyleLbl="node1" presStyleIdx="0" presStyleCnt="14" custScaleX="158437" custLinFactNeighborX="-84501" custLinFactNeighborY="-1145"/>
      <dgm:spPr/>
      <dgm:t>
        <a:bodyPr/>
        <a:lstStyle/>
        <a:p>
          <a:endParaRPr lang="en-ZA"/>
        </a:p>
      </dgm:t>
    </dgm:pt>
    <dgm:pt modelId="{F74A2A76-2A56-4B34-BC7C-8E6BE1D88C35}" type="pres">
      <dgm:prSet presAssocID="{DEF707C9-3CB1-4993-A656-A36A63376453}" presName="cycle_1" presStyleCnt="0"/>
      <dgm:spPr/>
    </dgm:pt>
    <dgm:pt modelId="{8261385B-F6D8-4B2B-B406-FAC2ACA7F0CF}" type="pres">
      <dgm:prSet presAssocID="{A65F8DA4-0737-42DE-9BDB-9F49B4BA33B4}" presName="childCenter1" presStyleLbl="node1" presStyleIdx="1" presStyleCnt="14" custScaleX="206287" custScaleY="231252" custLinFactNeighborX="-41192" custLinFactNeighborY="827"/>
      <dgm:spPr/>
      <dgm:t>
        <a:bodyPr/>
        <a:lstStyle/>
        <a:p>
          <a:endParaRPr lang="en-ZA"/>
        </a:p>
      </dgm:t>
    </dgm:pt>
    <dgm:pt modelId="{57D7AC2D-4064-4295-88B0-EE30018A4AC1}" type="pres">
      <dgm:prSet presAssocID="{09A3F605-DC6D-42EE-A011-9B75679B13F5}" presName="Name144" presStyleLbl="parChTrans1D2" presStyleIdx="0" presStyleCnt="5"/>
      <dgm:spPr/>
      <dgm:t>
        <a:bodyPr/>
        <a:lstStyle/>
        <a:p>
          <a:endParaRPr lang="en-ZA"/>
        </a:p>
      </dgm:t>
    </dgm:pt>
    <dgm:pt modelId="{7A73FFC9-F8DF-4107-99DC-7CE62068AFB4}" type="pres">
      <dgm:prSet presAssocID="{DEF707C9-3CB1-4993-A656-A36A63376453}" presName="cycle_2" presStyleCnt="0"/>
      <dgm:spPr/>
    </dgm:pt>
    <dgm:pt modelId="{64D5C679-857A-4A31-9E5E-C87B9D6EAC06}" type="pres">
      <dgm:prSet presAssocID="{D4091C35-2CAC-40C5-B069-DA73BD265626}" presName="childCenter2" presStyleLbl="node1" presStyleIdx="2" presStyleCnt="14" custScaleX="229391" custScaleY="281055" custLinFactX="-84867" custLinFactY="46790" custLinFactNeighborX="-100000" custLinFactNeighborY="100000"/>
      <dgm:spPr/>
      <dgm:t>
        <a:bodyPr/>
        <a:lstStyle/>
        <a:p>
          <a:endParaRPr lang="en-ZA"/>
        </a:p>
      </dgm:t>
    </dgm:pt>
    <dgm:pt modelId="{B48E0113-B7A8-44C0-A3B3-8E2BAFC3FD9F}" type="pres">
      <dgm:prSet presAssocID="{EE0661F6-FA16-46A8-A94D-37433050C3B8}" presName="Name218" presStyleLbl="parChTrans1D3" presStyleIdx="0" presStyleCnt="8"/>
      <dgm:spPr/>
      <dgm:t>
        <a:bodyPr/>
        <a:lstStyle/>
        <a:p>
          <a:endParaRPr lang="en-ZA"/>
        </a:p>
      </dgm:t>
    </dgm:pt>
    <dgm:pt modelId="{A521B23E-3596-4058-86D2-9D3E730671BE}" type="pres">
      <dgm:prSet presAssocID="{1665837A-1735-4F0C-A89D-761242D16558}" presName="text2" presStyleLbl="node1" presStyleIdx="3" presStyleCnt="14" custScaleX="312373" custScaleY="239086" custRadScaleRad="328164" custRadScaleInc="26804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B33B385-DE1A-4E42-ABF9-CDCE7460B59D}" type="pres">
      <dgm:prSet presAssocID="{54C99308-37C1-4044-9DA6-6A65BDB106E0}" presName="Name218" presStyleLbl="parChTrans1D3" presStyleIdx="1" presStyleCnt="8"/>
      <dgm:spPr/>
      <dgm:t>
        <a:bodyPr/>
        <a:lstStyle/>
        <a:p>
          <a:endParaRPr lang="en-ZA"/>
        </a:p>
      </dgm:t>
    </dgm:pt>
    <dgm:pt modelId="{CDE7F2E7-AA50-46B8-997D-9A83714283B2}" type="pres">
      <dgm:prSet presAssocID="{CD837226-729A-4E19-B07F-0E6D70BDC38E}" presName="text2" presStyleLbl="node1" presStyleIdx="4" presStyleCnt="14" custScaleX="273599" custScaleY="224605" custRadScaleRad="346526" custRadScaleInc="14259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500886-7FB1-4D55-B2C7-B78BC00D2C39}" type="pres">
      <dgm:prSet presAssocID="{9CBC86CF-0C56-47CB-8709-9264FB3E34E2}" presName="Name218" presStyleLbl="parChTrans1D3" presStyleIdx="2" presStyleCnt="8"/>
      <dgm:spPr/>
      <dgm:t>
        <a:bodyPr/>
        <a:lstStyle/>
        <a:p>
          <a:endParaRPr lang="en-ZA"/>
        </a:p>
      </dgm:t>
    </dgm:pt>
    <dgm:pt modelId="{1AB7A62F-75FD-439A-A735-86BE57969DBA}" type="pres">
      <dgm:prSet presAssocID="{8365C142-E002-4DB3-8B88-4CEFDFEDA594}" presName="text2" presStyleLbl="node1" presStyleIdx="5" presStyleCnt="14" custScaleX="257665" custScaleY="115151" custRadScaleRad="234163" custRadScaleInc="-3346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01413C-2170-4160-AD2C-84DDCD073C45}" type="pres">
      <dgm:prSet presAssocID="{72520B4F-0945-494B-914B-34F2A86CEEB5}" presName="Name221" presStyleLbl="parChTrans1D2" presStyleIdx="1" presStyleCnt="5"/>
      <dgm:spPr/>
      <dgm:t>
        <a:bodyPr/>
        <a:lstStyle/>
        <a:p>
          <a:endParaRPr lang="en-ZA"/>
        </a:p>
      </dgm:t>
    </dgm:pt>
    <dgm:pt modelId="{FB46D34A-A020-4277-8174-13E925C664EF}" type="pres">
      <dgm:prSet presAssocID="{DEF707C9-3CB1-4993-A656-A36A63376453}" presName="cycle_3" presStyleCnt="0"/>
      <dgm:spPr/>
    </dgm:pt>
    <dgm:pt modelId="{3AAF4832-369B-4E7E-8A06-742F8A10D879}" type="pres">
      <dgm:prSet presAssocID="{571C2C6A-AB2F-4BC8-A609-78CD12A4B4C1}" presName="childCenter3" presStyleLbl="node1" presStyleIdx="6" presStyleCnt="14" custScaleX="204995" custScaleY="231252" custLinFactNeighborX="-60322" custLinFactNeighborY="-25505"/>
      <dgm:spPr/>
      <dgm:t>
        <a:bodyPr/>
        <a:lstStyle/>
        <a:p>
          <a:endParaRPr lang="en-ZA"/>
        </a:p>
      </dgm:t>
    </dgm:pt>
    <dgm:pt modelId="{86A7E661-DBB3-45E0-B104-0C6B67E46047}" type="pres">
      <dgm:prSet presAssocID="{1CD1E18D-518C-4973-AD1C-99640B5CF9E3}" presName="Name288" presStyleLbl="parChTrans1D2" presStyleIdx="2" presStyleCnt="5"/>
      <dgm:spPr/>
      <dgm:t>
        <a:bodyPr/>
        <a:lstStyle/>
        <a:p>
          <a:endParaRPr lang="en-ZA"/>
        </a:p>
      </dgm:t>
    </dgm:pt>
    <dgm:pt modelId="{D64AD752-36B7-41FC-9441-D0D5018BBFAD}" type="pres">
      <dgm:prSet presAssocID="{DEF707C9-3CB1-4993-A656-A36A63376453}" presName="cycle_4" presStyleCnt="0"/>
      <dgm:spPr/>
    </dgm:pt>
    <dgm:pt modelId="{F73037C7-C1CA-4A14-BB75-780C63962FA7}" type="pres">
      <dgm:prSet presAssocID="{E3515645-9F96-4664-8C61-BBBA4E9986DB}" presName="childCenter4" presStyleLbl="node1" presStyleIdx="7" presStyleCnt="14" custScaleX="204810" custScaleY="231252" custLinFactNeighborX="-26650" custLinFactNeighborY="-660"/>
      <dgm:spPr/>
      <dgm:t>
        <a:bodyPr/>
        <a:lstStyle/>
        <a:p>
          <a:endParaRPr lang="en-ZA"/>
        </a:p>
      </dgm:t>
    </dgm:pt>
    <dgm:pt modelId="{6FE3CEB4-0303-4685-8368-2B01FEA27908}" type="pres">
      <dgm:prSet presAssocID="{F1FF26FB-9494-4B08-8B41-855593027A8A}" presName="Name345" presStyleLbl="parChTrans1D2" presStyleIdx="3" presStyleCnt="5"/>
      <dgm:spPr/>
      <dgm:t>
        <a:bodyPr/>
        <a:lstStyle/>
        <a:p>
          <a:endParaRPr lang="en-ZA"/>
        </a:p>
      </dgm:t>
    </dgm:pt>
    <dgm:pt modelId="{8AFE88BD-6120-43F0-BE97-0A1EA66ACEFB}" type="pres">
      <dgm:prSet presAssocID="{DEF707C9-3CB1-4993-A656-A36A63376453}" presName="cycle_5" presStyleCnt="0"/>
      <dgm:spPr/>
    </dgm:pt>
    <dgm:pt modelId="{589FD8EB-313B-4A8D-A1D4-2AA14602D0AB}" type="pres">
      <dgm:prSet presAssocID="{B621E1B5-2583-4349-AAAA-595C19C9670E}" presName="childCenter5" presStyleLbl="node1" presStyleIdx="8" presStyleCnt="14" custScaleX="234243" custScaleY="306448" custLinFactY="-807" custLinFactNeighborX="62482" custLinFactNeighborY="-100000"/>
      <dgm:spPr/>
      <dgm:t>
        <a:bodyPr/>
        <a:lstStyle/>
        <a:p>
          <a:endParaRPr lang="en-ZA"/>
        </a:p>
      </dgm:t>
    </dgm:pt>
    <dgm:pt modelId="{382EF7D9-0339-41A0-AC47-D376E349085D}" type="pres">
      <dgm:prSet presAssocID="{2F304A23-4968-42FB-9A73-09AB77A7570E}" presName="Name389" presStyleLbl="parChTrans1D3" presStyleIdx="3" presStyleCnt="8"/>
      <dgm:spPr/>
      <dgm:t>
        <a:bodyPr/>
        <a:lstStyle/>
        <a:p>
          <a:endParaRPr lang="en-ZA"/>
        </a:p>
      </dgm:t>
    </dgm:pt>
    <dgm:pt modelId="{18F6661E-8D75-42D1-8873-9D753CB1AAB7}" type="pres">
      <dgm:prSet presAssocID="{0BE9B8BB-FE81-444C-ACA9-8F56ED4573B8}" presName="text5" presStyleLbl="node1" presStyleIdx="9" presStyleCnt="14" custScaleX="270285" custScaleY="196457" custRadScaleRad="503745" custRadScaleInc="17143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E9666DB-A408-4F4A-B43C-0D0BE51C6028}" type="pres">
      <dgm:prSet presAssocID="{90D3C805-66E3-4253-B4BC-8D9A1DFD3EAC}" presName="Name389" presStyleLbl="parChTrans1D3" presStyleIdx="4" presStyleCnt="8"/>
      <dgm:spPr/>
      <dgm:t>
        <a:bodyPr/>
        <a:lstStyle/>
        <a:p>
          <a:endParaRPr lang="en-ZA"/>
        </a:p>
      </dgm:t>
    </dgm:pt>
    <dgm:pt modelId="{EFBC0BD1-98CF-47DF-916B-62B4131C2B20}" type="pres">
      <dgm:prSet presAssocID="{76C369C0-7CDF-4313-A7EB-F0DA5D1B9860}" presName="text5" presStyleLbl="node1" presStyleIdx="10" presStyleCnt="14" custScaleX="270285" custScaleY="196457" custRadScaleRad="458013" custRadScaleInc="7613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4FC2CD3-C4D0-4C85-ACFB-C547B84D137E}" type="pres">
      <dgm:prSet presAssocID="{2AF43BBC-229D-4D75-973D-7D0200AA2347}" presName="Name389" presStyleLbl="parChTrans1D3" presStyleIdx="5" presStyleCnt="8"/>
      <dgm:spPr/>
      <dgm:t>
        <a:bodyPr/>
        <a:lstStyle/>
        <a:p>
          <a:endParaRPr lang="en-ZA"/>
        </a:p>
      </dgm:t>
    </dgm:pt>
    <dgm:pt modelId="{3507EB6A-2D3F-4245-ABD0-4A836C7B29E2}" type="pres">
      <dgm:prSet presAssocID="{3DE6949A-25FB-4ED2-918F-C8A8FB046666}" presName="text5" presStyleLbl="node1" presStyleIdx="11" presStyleCnt="14" custScaleX="270285" custScaleY="196457" custRadScaleRad="657437" custRadScaleInc="-16988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82163D9-1318-49CB-A1D8-BD81063292FD}" type="pres">
      <dgm:prSet presAssocID="{310AF816-4186-4D6F-AFAC-CED5A28376A7}" presName="Name389" presStyleLbl="parChTrans1D3" presStyleIdx="6" presStyleCnt="8"/>
      <dgm:spPr/>
      <dgm:t>
        <a:bodyPr/>
        <a:lstStyle/>
        <a:p>
          <a:endParaRPr lang="en-ZA"/>
        </a:p>
      </dgm:t>
    </dgm:pt>
    <dgm:pt modelId="{F2903B75-D474-458D-9BE8-DDA650B63BA1}" type="pres">
      <dgm:prSet presAssocID="{1C2F639B-E23F-462D-971B-67EA444FF2E4}" presName="text5" presStyleLbl="node1" presStyleIdx="12" presStyleCnt="14" custScaleX="270285" custScaleY="196457" custRadScaleRad="660373" custRadScaleInc="-3319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73A2085-30F4-4D0D-9245-8C847F9596A8}" type="pres">
      <dgm:prSet presAssocID="{66B2BB8D-D5EF-4D79-ACBE-B8E77380CF7E}" presName="Name389" presStyleLbl="parChTrans1D3" presStyleIdx="7" presStyleCnt="8"/>
      <dgm:spPr/>
      <dgm:t>
        <a:bodyPr/>
        <a:lstStyle/>
        <a:p>
          <a:endParaRPr lang="en-ZA"/>
        </a:p>
      </dgm:t>
    </dgm:pt>
    <dgm:pt modelId="{4914B17D-793E-4B4E-9ACD-F0B706E566E3}" type="pres">
      <dgm:prSet presAssocID="{52FF4CFB-A6E4-4816-88EA-1832A2147242}" presName="text5" presStyleLbl="node1" presStyleIdx="13" presStyleCnt="14" custScaleX="270285" custScaleY="196457" custRadScaleRad="453483" custRadScaleInc="42109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10E23A-108F-459D-89DA-19EF596A1F06}" type="pres">
      <dgm:prSet presAssocID="{896C46FA-AFD9-4036-AE73-857A2DEF4A69}" presName="Name392" presStyleLbl="parChTrans1D2" presStyleIdx="4" presStyleCnt="5"/>
      <dgm:spPr/>
      <dgm:t>
        <a:bodyPr/>
        <a:lstStyle/>
        <a:p>
          <a:endParaRPr lang="en-ZA"/>
        </a:p>
      </dgm:t>
    </dgm:pt>
  </dgm:ptLst>
  <dgm:cxnLst>
    <dgm:cxn modelId="{4B77F8E4-D80A-4B81-94F0-B0132ADE489E}" type="presOf" srcId="{310AF816-4186-4D6F-AFAC-CED5A28376A7}" destId="{282163D9-1318-49CB-A1D8-BD81063292FD}" srcOrd="0" destOrd="0" presId="urn:microsoft.com/office/officeart/2008/layout/RadialCluster"/>
    <dgm:cxn modelId="{B96F5073-19F5-4C84-864D-86D8CAFC4FB6}" type="presOf" srcId="{1665837A-1735-4F0C-A89D-761242D16558}" destId="{A521B23E-3596-4058-86D2-9D3E730671BE}" srcOrd="0" destOrd="0" presId="urn:microsoft.com/office/officeart/2008/layout/RadialCluster"/>
    <dgm:cxn modelId="{A278EF54-AC1E-4382-83DE-5AF1D9A1F42F}" type="presOf" srcId="{8365C142-E002-4DB3-8B88-4CEFDFEDA594}" destId="{1AB7A62F-75FD-439A-A735-86BE57969DBA}" srcOrd="0" destOrd="0" presId="urn:microsoft.com/office/officeart/2008/layout/RadialCluster"/>
    <dgm:cxn modelId="{BFE88E3B-4883-4284-A7BD-9DE26839ADFD}" type="presOf" srcId="{76C369C0-7CDF-4313-A7EB-F0DA5D1B9860}" destId="{EFBC0BD1-98CF-47DF-916B-62B4131C2B20}" srcOrd="0" destOrd="0" presId="urn:microsoft.com/office/officeart/2008/layout/RadialCluster"/>
    <dgm:cxn modelId="{1C76CFFB-1783-42E1-B60A-03567EF795EE}" type="presOf" srcId="{72520B4F-0945-494B-914B-34F2A86CEEB5}" destId="{2B01413C-2170-4160-AD2C-84DDCD073C45}" srcOrd="0" destOrd="0" presId="urn:microsoft.com/office/officeart/2008/layout/RadialCluster"/>
    <dgm:cxn modelId="{52007F12-39DB-4082-AF81-AE5C72429969}" type="presOf" srcId="{3DE6949A-25FB-4ED2-918F-C8A8FB046666}" destId="{3507EB6A-2D3F-4245-ABD0-4A836C7B29E2}" srcOrd="0" destOrd="0" presId="urn:microsoft.com/office/officeart/2008/layout/RadialCluster"/>
    <dgm:cxn modelId="{4AC2BB49-5267-4A85-A19F-E4999D7AC615}" type="presOf" srcId="{896C46FA-AFD9-4036-AE73-857A2DEF4A69}" destId="{7D10E23A-108F-459D-89DA-19EF596A1F06}" srcOrd="0" destOrd="0" presId="urn:microsoft.com/office/officeart/2008/layout/RadialCluster"/>
    <dgm:cxn modelId="{5AED06DD-4D11-4566-BA6C-AB7CF79A10CA}" srcId="{B621E1B5-2583-4349-AAAA-595C19C9670E}" destId="{76C369C0-7CDF-4313-A7EB-F0DA5D1B9860}" srcOrd="1" destOrd="0" parTransId="{90D3C805-66E3-4253-B4BC-8D9A1DFD3EAC}" sibTransId="{C8B84F9B-EE98-4E86-A039-1B514F332EB1}"/>
    <dgm:cxn modelId="{7A78E5C5-5503-431F-AF4E-C867FE37F5AE}" type="presOf" srcId="{2F304A23-4968-42FB-9A73-09AB77A7570E}" destId="{382EF7D9-0339-41A0-AC47-D376E349085D}" srcOrd="0" destOrd="0" presId="urn:microsoft.com/office/officeart/2008/layout/RadialCluster"/>
    <dgm:cxn modelId="{756E2616-16FC-4C71-81F3-9592EEF99B06}" srcId="{D4091C35-2CAC-40C5-B069-DA73BD265626}" destId="{8365C142-E002-4DB3-8B88-4CEFDFEDA594}" srcOrd="2" destOrd="0" parTransId="{9CBC86CF-0C56-47CB-8709-9264FB3E34E2}" sibTransId="{A3D8789B-48CA-441C-BACF-1757AEAE409B}"/>
    <dgm:cxn modelId="{D8B2DFD0-0982-4A5D-B26A-65A7CBCBA589}" srcId="{DEF707C9-3CB1-4993-A656-A36A63376453}" destId="{D4091C35-2CAC-40C5-B069-DA73BD265626}" srcOrd="1" destOrd="0" parTransId="{72520B4F-0945-494B-914B-34F2A86CEEB5}" sibTransId="{5B96979D-5659-4DFE-ABD9-03A7DD660683}"/>
    <dgm:cxn modelId="{07797E1F-5E29-4B5A-9AFE-EBBE5878F29B}" type="presOf" srcId="{09A3F605-DC6D-42EE-A011-9B75679B13F5}" destId="{57D7AC2D-4064-4295-88B0-EE30018A4AC1}" srcOrd="0" destOrd="0" presId="urn:microsoft.com/office/officeart/2008/layout/RadialCluster"/>
    <dgm:cxn modelId="{EEC83192-73A5-4A48-9451-56803EE2C740}" srcId="{B621E1B5-2583-4349-AAAA-595C19C9670E}" destId="{3DE6949A-25FB-4ED2-918F-C8A8FB046666}" srcOrd="2" destOrd="0" parTransId="{2AF43BBC-229D-4D75-973D-7D0200AA2347}" sibTransId="{E62A33D9-E163-4F41-ADEC-BAA2DDB686C9}"/>
    <dgm:cxn modelId="{D0C71859-F9EE-41A8-A9EC-7616B2786D1A}" type="presOf" srcId="{D4091C35-2CAC-40C5-B069-DA73BD265626}" destId="{64D5C679-857A-4A31-9E5E-C87B9D6EAC06}" srcOrd="0" destOrd="0" presId="urn:microsoft.com/office/officeart/2008/layout/RadialCluster"/>
    <dgm:cxn modelId="{5BA9790C-A607-4C2A-81B5-D7F3B0DFBE41}" type="presOf" srcId="{EE0661F6-FA16-46A8-A94D-37433050C3B8}" destId="{B48E0113-B7A8-44C0-A3B3-8E2BAFC3FD9F}" srcOrd="0" destOrd="0" presId="urn:microsoft.com/office/officeart/2008/layout/RadialCluster"/>
    <dgm:cxn modelId="{620DADDA-2A7A-4E0A-92F6-78A591B781F6}" type="presOf" srcId="{A65F8DA4-0737-42DE-9BDB-9F49B4BA33B4}" destId="{8261385B-F6D8-4B2B-B406-FAC2ACA7F0CF}" srcOrd="0" destOrd="0" presId="urn:microsoft.com/office/officeart/2008/layout/RadialCluster"/>
    <dgm:cxn modelId="{2D91144D-F5AD-4064-ABB6-FE48C7E575CB}" type="presOf" srcId="{E3515645-9F96-4664-8C61-BBBA4E9986DB}" destId="{F73037C7-C1CA-4A14-BB75-780C63962FA7}" srcOrd="0" destOrd="0" presId="urn:microsoft.com/office/officeart/2008/layout/RadialCluster"/>
    <dgm:cxn modelId="{1E9F2654-EA43-4619-BEC5-4D07D3FC3D6E}" type="presOf" srcId="{CD837226-729A-4E19-B07F-0E6D70BDC38E}" destId="{CDE7F2E7-AA50-46B8-997D-9A83714283B2}" srcOrd="0" destOrd="0" presId="urn:microsoft.com/office/officeart/2008/layout/RadialCluster"/>
    <dgm:cxn modelId="{9EAB479C-8494-427C-8E5F-F9879CF2F70E}" srcId="{B621E1B5-2583-4349-AAAA-595C19C9670E}" destId="{1C2F639B-E23F-462D-971B-67EA444FF2E4}" srcOrd="3" destOrd="0" parTransId="{310AF816-4186-4D6F-AFAC-CED5A28376A7}" sibTransId="{D25A15AF-1198-4664-8669-EEC7E7F6489A}"/>
    <dgm:cxn modelId="{AAF476FE-20D9-4E21-AA30-B5F673A67455}" type="presOf" srcId="{1CD1E18D-518C-4973-AD1C-99640B5CF9E3}" destId="{86A7E661-DBB3-45E0-B104-0C6B67E46047}" srcOrd="0" destOrd="0" presId="urn:microsoft.com/office/officeart/2008/layout/RadialCluster"/>
    <dgm:cxn modelId="{FAF38CD6-32B3-4951-8FE1-60EC1AE22E4D}" type="presOf" srcId="{90D3C805-66E3-4253-B4BC-8D9A1DFD3EAC}" destId="{DE9666DB-A408-4F4A-B43C-0D0BE51C6028}" srcOrd="0" destOrd="0" presId="urn:microsoft.com/office/officeart/2008/layout/RadialCluster"/>
    <dgm:cxn modelId="{F4F9D536-D274-40BD-8D2F-629A05F17B28}" srcId="{B621E1B5-2583-4349-AAAA-595C19C9670E}" destId="{0BE9B8BB-FE81-444C-ACA9-8F56ED4573B8}" srcOrd="0" destOrd="0" parTransId="{2F304A23-4968-42FB-9A73-09AB77A7570E}" sibTransId="{6B60D8CD-5293-43FE-ABE8-4320EAAEBFA6}"/>
    <dgm:cxn modelId="{6C848487-D6A3-4E74-8A18-1C6A5F1AC3FF}" type="presOf" srcId="{54C99308-37C1-4044-9DA6-6A65BDB106E0}" destId="{4B33B385-DE1A-4E42-ABF9-CDCE7460B59D}" srcOrd="0" destOrd="0" presId="urn:microsoft.com/office/officeart/2008/layout/RadialCluster"/>
    <dgm:cxn modelId="{D7DB1F21-9A3B-4C1A-A07F-D28B623FC50E}" type="presOf" srcId="{F1FF26FB-9494-4B08-8B41-855593027A8A}" destId="{6FE3CEB4-0303-4685-8368-2B01FEA27908}" srcOrd="0" destOrd="0" presId="urn:microsoft.com/office/officeart/2008/layout/RadialCluster"/>
    <dgm:cxn modelId="{9F322659-90D0-4329-9B43-764896B18227}" type="presOf" srcId="{66B2BB8D-D5EF-4D79-ACBE-B8E77380CF7E}" destId="{D73A2085-30F4-4D0D-9245-8C847F9596A8}" srcOrd="0" destOrd="0" presId="urn:microsoft.com/office/officeart/2008/layout/RadialCluster"/>
    <dgm:cxn modelId="{6F28E0CC-823A-4F7C-8EAC-8CBAA7C39693}" srcId="{1317B7BB-0721-4103-B501-B794326DEEAE}" destId="{DEF707C9-3CB1-4993-A656-A36A63376453}" srcOrd="0" destOrd="0" parTransId="{4196FB9D-E767-4C56-8023-04602F563ED6}" sibTransId="{C836BF82-3BD9-41AD-9291-1A8A283B9261}"/>
    <dgm:cxn modelId="{F2D454C7-01CA-4846-850C-C7C819EBAF13}" type="presOf" srcId="{1317B7BB-0721-4103-B501-B794326DEEAE}" destId="{BC661B4D-FF70-46FC-B035-3D0BF5631CD5}" srcOrd="0" destOrd="0" presId="urn:microsoft.com/office/officeart/2008/layout/RadialCluster"/>
    <dgm:cxn modelId="{BADAFC46-4B8C-4A4D-9E9E-DC83E7FB9F54}" type="presOf" srcId="{52FF4CFB-A6E4-4816-88EA-1832A2147242}" destId="{4914B17D-793E-4B4E-9ACD-F0B706E566E3}" srcOrd="0" destOrd="0" presId="urn:microsoft.com/office/officeart/2008/layout/RadialCluster"/>
    <dgm:cxn modelId="{6A3C9BF2-1C3F-4B0B-909E-FBF829B7D74E}" type="presOf" srcId="{1C2F639B-E23F-462D-971B-67EA444FF2E4}" destId="{F2903B75-D474-458D-9BE8-DDA650B63BA1}" srcOrd="0" destOrd="0" presId="urn:microsoft.com/office/officeart/2008/layout/RadialCluster"/>
    <dgm:cxn modelId="{00758E9D-6360-49E6-B8F8-67DEFB136A96}" srcId="{D4091C35-2CAC-40C5-B069-DA73BD265626}" destId="{CD837226-729A-4E19-B07F-0E6D70BDC38E}" srcOrd="1" destOrd="0" parTransId="{54C99308-37C1-4044-9DA6-6A65BDB106E0}" sibTransId="{DFA83037-F8D9-4BA4-B0A4-382DEF39B5A1}"/>
    <dgm:cxn modelId="{FCE93DF1-3088-4F69-A6FB-15C1758E9A2F}" srcId="{DEF707C9-3CB1-4993-A656-A36A63376453}" destId="{B621E1B5-2583-4349-AAAA-595C19C9670E}" srcOrd="4" destOrd="0" parTransId="{896C46FA-AFD9-4036-AE73-857A2DEF4A69}" sibTransId="{5A8FCB68-3D95-487B-BB3D-53B4A082FA03}"/>
    <dgm:cxn modelId="{C17FCA54-6343-4898-9A73-2BDD4F1C2173}" type="presOf" srcId="{2AF43BBC-229D-4D75-973D-7D0200AA2347}" destId="{A4FC2CD3-C4D0-4C85-ACFB-C547B84D137E}" srcOrd="0" destOrd="0" presId="urn:microsoft.com/office/officeart/2008/layout/RadialCluster"/>
    <dgm:cxn modelId="{DBFAA7A0-6435-4E5A-B270-B6A741387F89}" srcId="{DEF707C9-3CB1-4993-A656-A36A63376453}" destId="{E3515645-9F96-4664-8C61-BBBA4E9986DB}" srcOrd="3" destOrd="0" parTransId="{F1FF26FB-9494-4B08-8B41-855593027A8A}" sibTransId="{8AF05116-0275-4FF6-A172-318468F9F36A}"/>
    <dgm:cxn modelId="{A8329CCE-6605-4351-BEDE-005537097EFF}" type="presOf" srcId="{DEF707C9-3CB1-4993-A656-A36A63376453}" destId="{01CAEA14-04B1-4DF9-9AAA-9AE1AA8AAE1D}" srcOrd="0" destOrd="0" presId="urn:microsoft.com/office/officeart/2008/layout/RadialCluster"/>
    <dgm:cxn modelId="{50A9EEC6-B7BB-4D02-AD9A-98CCEDEE5CC6}" type="presOf" srcId="{B621E1B5-2583-4349-AAAA-595C19C9670E}" destId="{589FD8EB-313B-4A8D-A1D4-2AA14602D0AB}" srcOrd="0" destOrd="0" presId="urn:microsoft.com/office/officeart/2008/layout/RadialCluster"/>
    <dgm:cxn modelId="{7155BC66-9BCE-426D-B395-E597E506764F}" type="presOf" srcId="{571C2C6A-AB2F-4BC8-A609-78CD12A4B4C1}" destId="{3AAF4832-369B-4E7E-8A06-742F8A10D879}" srcOrd="0" destOrd="0" presId="urn:microsoft.com/office/officeart/2008/layout/RadialCluster"/>
    <dgm:cxn modelId="{0BF9E8FE-8D6F-42AA-8012-DEAF6E05A13D}" type="presOf" srcId="{0BE9B8BB-FE81-444C-ACA9-8F56ED4573B8}" destId="{18F6661E-8D75-42D1-8873-9D753CB1AAB7}" srcOrd="0" destOrd="0" presId="urn:microsoft.com/office/officeart/2008/layout/RadialCluster"/>
    <dgm:cxn modelId="{673048C6-199C-4604-88C6-3AD5B0613280}" srcId="{B621E1B5-2583-4349-AAAA-595C19C9670E}" destId="{52FF4CFB-A6E4-4816-88EA-1832A2147242}" srcOrd="4" destOrd="0" parTransId="{66B2BB8D-D5EF-4D79-ACBE-B8E77380CF7E}" sibTransId="{0A89B027-36DF-4B88-8D4A-F038657C4D0C}"/>
    <dgm:cxn modelId="{8BA7D962-9C74-4613-98DD-332CB89159D1}" type="presOf" srcId="{9CBC86CF-0C56-47CB-8709-9264FB3E34E2}" destId="{92500886-7FB1-4D55-B2C7-B78BC00D2C39}" srcOrd="0" destOrd="0" presId="urn:microsoft.com/office/officeart/2008/layout/RadialCluster"/>
    <dgm:cxn modelId="{8C9E39A1-083D-49A6-A0E2-8E8070309EFD}" srcId="{DEF707C9-3CB1-4993-A656-A36A63376453}" destId="{571C2C6A-AB2F-4BC8-A609-78CD12A4B4C1}" srcOrd="2" destOrd="0" parTransId="{1CD1E18D-518C-4973-AD1C-99640B5CF9E3}" sibTransId="{E1218F4F-E180-40D8-BDCD-F7C7A9C2B15D}"/>
    <dgm:cxn modelId="{4E1A0363-C2B4-42DF-99B4-4E82B7A46397}" srcId="{DEF707C9-3CB1-4993-A656-A36A63376453}" destId="{A65F8DA4-0737-42DE-9BDB-9F49B4BA33B4}" srcOrd="0" destOrd="0" parTransId="{09A3F605-DC6D-42EE-A011-9B75679B13F5}" sibTransId="{D2FCC987-BC1E-46D3-A556-F5F77D105B88}"/>
    <dgm:cxn modelId="{F08A6580-BBE5-476E-8532-15757A28AA69}" srcId="{D4091C35-2CAC-40C5-B069-DA73BD265626}" destId="{1665837A-1735-4F0C-A89D-761242D16558}" srcOrd="0" destOrd="0" parTransId="{EE0661F6-FA16-46A8-A94D-37433050C3B8}" sibTransId="{47D6DEA5-7DE4-4182-9EED-61B8B2C8D1E9}"/>
    <dgm:cxn modelId="{94779CA9-6DD3-4BD4-90D6-C06FA7F93324}" type="presParOf" srcId="{BC661B4D-FF70-46FC-B035-3D0BF5631CD5}" destId="{01CAEA14-04B1-4DF9-9AAA-9AE1AA8AAE1D}" srcOrd="0" destOrd="0" presId="urn:microsoft.com/office/officeart/2008/layout/RadialCluster"/>
    <dgm:cxn modelId="{01998726-68B5-410D-899E-57A52EC7916F}" type="presParOf" srcId="{BC661B4D-FF70-46FC-B035-3D0BF5631CD5}" destId="{F74A2A76-2A56-4B34-BC7C-8E6BE1D88C35}" srcOrd="1" destOrd="0" presId="urn:microsoft.com/office/officeart/2008/layout/RadialCluster"/>
    <dgm:cxn modelId="{A7B4E6B9-0880-4393-B70E-85ED2244C897}" type="presParOf" srcId="{F74A2A76-2A56-4B34-BC7C-8E6BE1D88C35}" destId="{8261385B-F6D8-4B2B-B406-FAC2ACA7F0CF}" srcOrd="0" destOrd="0" presId="urn:microsoft.com/office/officeart/2008/layout/RadialCluster"/>
    <dgm:cxn modelId="{8DB2ABA5-11F8-4311-BDFC-E83D7BBCE5B2}" type="presParOf" srcId="{BC661B4D-FF70-46FC-B035-3D0BF5631CD5}" destId="{57D7AC2D-4064-4295-88B0-EE30018A4AC1}" srcOrd="2" destOrd="0" presId="urn:microsoft.com/office/officeart/2008/layout/RadialCluster"/>
    <dgm:cxn modelId="{07AC9793-AF22-4860-BA54-FEACFD2A532B}" type="presParOf" srcId="{BC661B4D-FF70-46FC-B035-3D0BF5631CD5}" destId="{7A73FFC9-F8DF-4107-99DC-7CE62068AFB4}" srcOrd="3" destOrd="0" presId="urn:microsoft.com/office/officeart/2008/layout/RadialCluster"/>
    <dgm:cxn modelId="{FC86B34F-4718-45AC-A3DD-A0CB28933D5A}" type="presParOf" srcId="{7A73FFC9-F8DF-4107-99DC-7CE62068AFB4}" destId="{64D5C679-857A-4A31-9E5E-C87B9D6EAC06}" srcOrd="0" destOrd="0" presId="urn:microsoft.com/office/officeart/2008/layout/RadialCluster"/>
    <dgm:cxn modelId="{A832410B-5FDF-4EF3-A395-0E159AFA08C2}" type="presParOf" srcId="{7A73FFC9-F8DF-4107-99DC-7CE62068AFB4}" destId="{B48E0113-B7A8-44C0-A3B3-8E2BAFC3FD9F}" srcOrd="1" destOrd="0" presId="urn:microsoft.com/office/officeart/2008/layout/RadialCluster"/>
    <dgm:cxn modelId="{84413814-74EB-48EE-BAEF-17BE416A44CC}" type="presParOf" srcId="{7A73FFC9-F8DF-4107-99DC-7CE62068AFB4}" destId="{A521B23E-3596-4058-86D2-9D3E730671BE}" srcOrd="2" destOrd="0" presId="urn:microsoft.com/office/officeart/2008/layout/RadialCluster"/>
    <dgm:cxn modelId="{A5B24B01-F067-4E25-964C-6DC07E1037FD}" type="presParOf" srcId="{7A73FFC9-F8DF-4107-99DC-7CE62068AFB4}" destId="{4B33B385-DE1A-4E42-ABF9-CDCE7460B59D}" srcOrd="3" destOrd="0" presId="urn:microsoft.com/office/officeart/2008/layout/RadialCluster"/>
    <dgm:cxn modelId="{056EB843-8050-4167-A8D5-EA590633E26C}" type="presParOf" srcId="{7A73FFC9-F8DF-4107-99DC-7CE62068AFB4}" destId="{CDE7F2E7-AA50-46B8-997D-9A83714283B2}" srcOrd="4" destOrd="0" presId="urn:microsoft.com/office/officeart/2008/layout/RadialCluster"/>
    <dgm:cxn modelId="{56BC6B53-199A-4381-9A0F-4956649418F9}" type="presParOf" srcId="{7A73FFC9-F8DF-4107-99DC-7CE62068AFB4}" destId="{92500886-7FB1-4D55-B2C7-B78BC00D2C39}" srcOrd="5" destOrd="0" presId="urn:microsoft.com/office/officeart/2008/layout/RadialCluster"/>
    <dgm:cxn modelId="{7BC42901-1A1C-44A0-A7E7-C125BBD305E5}" type="presParOf" srcId="{7A73FFC9-F8DF-4107-99DC-7CE62068AFB4}" destId="{1AB7A62F-75FD-439A-A735-86BE57969DBA}" srcOrd="6" destOrd="0" presId="urn:microsoft.com/office/officeart/2008/layout/RadialCluster"/>
    <dgm:cxn modelId="{6838E0C6-3BEB-4D97-9655-D7DF104E7E3C}" type="presParOf" srcId="{BC661B4D-FF70-46FC-B035-3D0BF5631CD5}" destId="{2B01413C-2170-4160-AD2C-84DDCD073C45}" srcOrd="4" destOrd="0" presId="urn:microsoft.com/office/officeart/2008/layout/RadialCluster"/>
    <dgm:cxn modelId="{684ACC3C-E16F-43A6-8AC9-B0C77C1A7313}" type="presParOf" srcId="{BC661B4D-FF70-46FC-B035-3D0BF5631CD5}" destId="{FB46D34A-A020-4277-8174-13E925C664EF}" srcOrd="5" destOrd="0" presId="urn:microsoft.com/office/officeart/2008/layout/RadialCluster"/>
    <dgm:cxn modelId="{237299BE-525F-4C8B-ACB8-A2C3B62BFA19}" type="presParOf" srcId="{FB46D34A-A020-4277-8174-13E925C664EF}" destId="{3AAF4832-369B-4E7E-8A06-742F8A10D879}" srcOrd="0" destOrd="0" presId="urn:microsoft.com/office/officeart/2008/layout/RadialCluster"/>
    <dgm:cxn modelId="{69876902-B3C4-4FE2-8AE8-5629A95D34E3}" type="presParOf" srcId="{BC661B4D-FF70-46FC-B035-3D0BF5631CD5}" destId="{86A7E661-DBB3-45E0-B104-0C6B67E46047}" srcOrd="6" destOrd="0" presId="urn:microsoft.com/office/officeart/2008/layout/RadialCluster"/>
    <dgm:cxn modelId="{1447ECF5-CCC3-48D5-88CF-08CA9280CA36}" type="presParOf" srcId="{BC661B4D-FF70-46FC-B035-3D0BF5631CD5}" destId="{D64AD752-36B7-41FC-9441-D0D5018BBFAD}" srcOrd="7" destOrd="0" presId="urn:microsoft.com/office/officeart/2008/layout/RadialCluster"/>
    <dgm:cxn modelId="{E33C02C3-B127-4326-9BF4-A9C23B70BFA8}" type="presParOf" srcId="{D64AD752-36B7-41FC-9441-D0D5018BBFAD}" destId="{F73037C7-C1CA-4A14-BB75-780C63962FA7}" srcOrd="0" destOrd="0" presId="urn:microsoft.com/office/officeart/2008/layout/RadialCluster"/>
    <dgm:cxn modelId="{66E625F4-E434-4EE8-BBD1-60A0D4C63FC7}" type="presParOf" srcId="{BC661B4D-FF70-46FC-B035-3D0BF5631CD5}" destId="{6FE3CEB4-0303-4685-8368-2B01FEA27908}" srcOrd="8" destOrd="0" presId="urn:microsoft.com/office/officeart/2008/layout/RadialCluster"/>
    <dgm:cxn modelId="{E7685187-CC2B-421B-A2E9-4953F0DD185D}" type="presParOf" srcId="{BC661B4D-FF70-46FC-B035-3D0BF5631CD5}" destId="{8AFE88BD-6120-43F0-BE97-0A1EA66ACEFB}" srcOrd="9" destOrd="0" presId="urn:microsoft.com/office/officeart/2008/layout/RadialCluster"/>
    <dgm:cxn modelId="{04E04824-ABA3-4268-81BA-B7B0E71C532D}" type="presParOf" srcId="{8AFE88BD-6120-43F0-BE97-0A1EA66ACEFB}" destId="{589FD8EB-313B-4A8D-A1D4-2AA14602D0AB}" srcOrd="0" destOrd="0" presId="urn:microsoft.com/office/officeart/2008/layout/RadialCluster"/>
    <dgm:cxn modelId="{CBC98260-A11E-4212-B6EE-87977CC65B12}" type="presParOf" srcId="{8AFE88BD-6120-43F0-BE97-0A1EA66ACEFB}" destId="{382EF7D9-0339-41A0-AC47-D376E349085D}" srcOrd="1" destOrd="0" presId="urn:microsoft.com/office/officeart/2008/layout/RadialCluster"/>
    <dgm:cxn modelId="{07510EC5-C16B-4FFB-A174-B5D0C7F7CDC4}" type="presParOf" srcId="{8AFE88BD-6120-43F0-BE97-0A1EA66ACEFB}" destId="{18F6661E-8D75-42D1-8873-9D753CB1AAB7}" srcOrd="2" destOrd="0" presId="urn:microsoft.com/office/officeart/2008/layout/RadialCluster"/>
    <dgm:cxn modelId="{2EF860EC-980F-47CC-9355-077D8DE38DEB}" type="presParOf" srcId="{8AFE88BD-6120-43F0-BE97-0A1EA66ACEFB}" destId="{DE9666DB-A408-4F4A-B43C-0D0BE51C6028}" srcOrd="3" destOrd="0" presId="urn:microsoft.com/office/officeart/2008/layout/RadialCluster"/>
    <dgm:cxn modelId="{8F2C9CA5-7A32-4278-9FFA-E91E941A5395}" type="presParOf" srcId="{8AFE88BD-6120-43F0-BE97-0A1EA66ACEFB}" destId="{EFBC0BD1-98CF-47DF-916B-62B4131C2B20}" srcOrd="4" destOrd="0" presId="urn:microsoft.com/office/officeart/2008/layout/RadialCluster"/>
    <dgm:cxn modelId="{D8BC3F3F-6ADD-4B17-984D-A48D42574225}" type="presParOf" srcId="{8AFE88BD-6120-43F0-BE97-0A1EA66ACEFB}" destId="{A4FC2CD3-C4D0-4C85-ACFB-C547B84D137E}" srcOrd="5" destOrd="0" presId="urn:microsoft.com/office/officeart/2008/layout/RadialCluster"/>
    <dgm:cxn modelId="{ACE04D99-33FA-4832-AEF8-481840542A2C}" type="presParOf" srcId="{8AFE88BD-6120-43F0-BE97-0A1EA66ACEFB}" destId="{3507EB6A-2D3F-4245-ABD0-4A836C7B29E2}" srcOrd="6" destOrd="0" presId="urn:microsoft.com/office/officeart/2008/layout/RadialCluster"/>
    <dgm:cxn modelId="{7A897A98-F668-40F9-942E-6D69364210E5}" type="presParOf" srcId="{8AFE88BD-6120-43F0-BE97-0A1EA66ACEFB}" destId="{282163D9-1318-49CB-A1D8-BD81063292FD}" srcOrd="7" destOrd="0" presId="urn:microsoft.com/office/officeart/2008/layout/RadialCluster"/>
    <dgm:cxn modelId="{14C8D793-47FB-46AF-8474-4C95BA622D80}" type="presParOf" srcId="{8AFE88BD-6120-43F0-BE97-0A1EA66ACEFB}" destId="{F2903B75-D474-458D-9BE8-DDA650B63BA1}" srcOrd="8" destOrd="0" presId="urn:microsoft.com/office/officeart/2008/layout/RadialCluster"/>
    <dgm:cxn modelId="{9F9CACC9-2D8A-4E45-8DA7-B81371CBCADD}" type="presParOf" srcId="{8AFE88BD-6120-43F0-BE97-0A1EA66ACEFB}" destId="{D73A2085-30F4-4D0D-9245-8C847F9596A8}" srcOrd="9" destOrd="0" presId="urn:microsoft.com/office/officeart/2008/layout/RadialCluster"/>
    <dgm:cxn modelId="{62D11F3A-6FD0-4CBA-97DD-409DA5250B01}" type="presParOf" srcId="{8AFE88BD-6120-43F0-BE97-0A1EA66ACEFB}" destId="{4914B17D-793E-4B4E-9ACD-F0B706E566E3}" srcOrd="10" destOrd="0" presId="urn:microsoft.com/office/officeart/2008/layout/RadialCluster"/>
    <dgm:cxn modelId="{0279241C-6AE5-4117-9991-C4A6B3A1E278}" type="presParOf" srcId="{BC661B4D-FF70-46FC-B035-3D0BF5631CD5}" destId="{7D10E23A-108F-459D-89DA-19EF596A1F06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B3AD5-9CA9-2643-AE60-291F71C8680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63976-59C1-4249-AC58-1818ABFA3286}">
      <dgm:prSet phldrT="[Text]" custT="1"/>
      <dgm:spPr>
        <a:solidFill>
          <a:schemeClr val="bg1">
            <a:lumMod val="50000"/>
          </a:schemeClr>
        </a:solidFill>
        <a:ln w="3175" cmpd="sng"/>
      </dgm:spPr>
      <dgm:t>
        <a:bodyPr/>
        <a:lstStyle/>
        <a:p>
          <a:r>
            <a:rPr lang="en-US" sz="1800" b="0" dirty="0" smtClean="0"/>
            <a:t>HDA</a:t>
          </a:r>
          <a:endParaRPr lang="en-US" sz="1800" b="0" dirty="0"/>
        </a:p>
      </dgm:t>
    </dgm:pt>
    <dgm:pt modelId="{6375857B-B8C6-C040-9147-9CEEC46781A1}" type="parTrans" cxnId="{BC7DF594-9BCE-EE4D-817C-4FFC3B0D6DAA}">
      <dgm:prSet/>
      <dgm:spPr/>
      <dgm:t>
        <a:bodyPr/>
        <a:lstStyle/>
        <a:p>
          <a:endParaRPr lang="en-US" sz="1800" b="0"/>
        </a:p>
      </dgm:t>
    </dgm:pt>
    <dgm:pt modelId="{E167BF70-9A9A-BC41-A543-7521ABD0C266}" type="sibTrans" cxnId="{BC7DF594-9BCE-EE4D-817C-4FFC3B0D6DAA}">
      <dgm:prSet/>
      <dgm:spPr/>
      <dgm:t>
        <a:bodyPr/>
        <a:lstStyle/>
        <a:p>
          <a:endParaRPr lang="en-US" sz="1800" b="0"/>
        </a:p>
      </dgm:t>
    </dgm:pt>
    <dgm:pt modelId="{BABC1BEB-1D08-CF47-936D-D4F0D91E02F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0" dirty="0" smtClean="0"/>
            <a:t>Administration </a:t>
          </a:r>
        </a:p>
        <a:p>
          <a:r>
            <a:rPr lang="en-US" sz="1800" b="0" dirty="0" smtClean="0"/>
            <a:t>(CFO’s office and Corporate Services)</a:t>
          </a:r>
          <a:endParaRPr lang="en-US" sz="1800" b="0" dirty="0"/>
        </a:p>
      </dgm:t>
    </dgm:pt>
    <dgm:pt modelId="{27590620-EEE3-CA46-A3F2-B8D25BA8050D}" type="parTrans" cxnId="{D9FD0754-DE6A-064A-9B1F-836AC7FAEAEA}">
      <dgm:prSet/>
      <dgm:spPr/>
      <dgm:t>
        <a:bodyPr/>
        <a:lstStyle/>
        <a:p>
          <a:endParaRPr lang="en-US" sz="1800" b="0"/>
        </a:p>
      </dgm:t>
    </dgm:pt>
    <dgm:pt modelId="{D3BFDEDB-F305-B745-B6C1-773B7C7AD618}" type="sibTrans" cxnId="{D9FD0754-DE6A-064A-9B1F-836AC7FAEAEA}">
      <dgm:prSet/>
      <dgm:spPr/>
      <dgm:t>
        <a:bodyPr/>
        <a:lstStyle/>
        <a:p>
          <a:endParaRPr lang="en-US" sz="1800" b="0"/>
        </a:p>
      </dgm:t>
    </dgm:pt>
    <dgm:pt modelId="{28DB1F69-5FFA-7047-803F-10F3646E495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800" b="0" dirty="0" smtClean="0"/>
            <a:t>Policy Research Monitoring and Information</a:t>
          </a:r>
          <a:endParaRPr lang="en-US" sz="1800" b="0" dirty="0"/>
        </a:p>
      </dgm:t>
    </dgm:pt>
    <dgm:pt modelId="{F8F2B3F6-F43F-E141-971D-E113387B2C17}" type="parTrans" cxnId="{AEBDBC83-F9CD-6A42-9E6F-5DC00DC87F17}">
      <dgm:prSet/>
      <dgm:spPr/>
      <dgm:t>
        <a:bodyPr/>
        <a:lstStyle/>
        <a:p>
          <a:endParaRPr lang="en-US" sz="1800" b="0"/>
        </a:p>
      </dgm:t>
    </dgm:pt>
    <dgm:pt modelId="{DA24CCF0-7BD2-8C41-9A70-55C78028D54E}" type="sibTrans" cxnId="{AEBDBC83-F9CD-6A42-9E6F-5DC00DC87F17}">
      <dgm:prSet/>
      <dgm:spPr/>
      <dgm:t>
        <a:bodyPr/>
        <a:lstStyle/>
        <a:p>
          <a:endParaRPr lang="en-US" sz="1800" b="0"/>
        </a:p>
      </dgm:t>
    </dgm:pt>
    <dgm:pt modelId="{28C4F1E7-B3BE-8740-9B28-76C481D54E5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800" b="0" dirty="0" smtClean="0"/>
            <a:t>National </a:t>
          </a:r>
          <a:r>
            <a:rPr lang="en-US" sz="1800" b="0" dirty="0" err="1" smtClean="0"/>
            <a:t>Programme</a:t>
          </a:r>
          <a:r>
            <a:rPr lang="en-US" sz="1800" b="0" dirty="0" smtClean="0"/>
            <a:t> Support: </a:t>
          </a:r>
        </a:p>
        <a:p>
          <a:r>
            <a:rPr lang="en-US" sz="1800" b="0" dirty="0" smtClean="0"/>
            <a:t/>
          </a:r>
          <a:br>
            <a:rPr lang="en-US" sz="1800" b="0" dirty="0" smtClean="0"/>
          </a:br>
          <a:r>
            <a:rPr lang="en-US" sz="1800" b="0" dirty="0" smtClean="0"/>
            <a:t>National </a:t>
          </a:r>
          <a:r>
            <a:rPr lang="en-US" sz="1800" b="0" dirty="0" err="1" smtClean="0"/>
            <a:t>Programme</a:t>
          </a:r>
          <a:r>
            <a:rPr lang="en-US" sz="1800" b="0" dirty="0" smtClean="0"/>
            <a:t> Support &amp; </a:t>
          </a:r>
        </a:p>
        <a:p>
          <a:r>
            <a:rPr lang="en-US" sz="1800" b="0" dirty="0" smtClean="0"/>
            <a:t>Built Environment Implementation)</a:t>
          </a:r>
          <a:endParaRPr lang="en-US" sz="1800" b="0" dirty="0"/>
        </a:p>
      </dgm:t>
    </dgm:pt>
    <dgm:pt modelId="{EB472DB9-26A2-7748-8FD7-9D4750DEC851}" type="parTrans" cxnId="{D3B52B74-013C-0940-85B5-8AD69CBFAE29}">
      <dgm:prSet/>
      <dgm:spPr/>
      <dgm:t>
        <a:bodyPr/>
        <a:lstStyle/>
        <a:p>
          <a:endParaRPr lang="en-US" sz="1800" b="0"/>
        </a:p>
      </dgm:t>
    </dgm:pt>
    <dgm:pt modelId="{ABF34BA2-74D2-A249-8CD2-4B1F89D62D9D}" type="sibTrans" cxnId="{D3B52B74-013C-0940-85B5-8AD69CBFAE29}">
      <dgm:prSet/>
      <dgm:spPr/>
      <dgm:t>
        <a:bodyPr/>
        <a:lstStyle/>
        <a:p>
          <a:endParaRPr lang="en-US" sz="1800" b="0"/>
        </a:p>
      </dgm:t>
    </dgm:pt>
    <dgm:pt modelId="{043C3622-512F-6542-A323-3F14EACAFEE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0" dirty="0" smtClean="0"/>
            <a:t>Land and Housing Services </a:t>
          </a:r>
        </a:p>
        <a:p>
          <a:r>
            <a:rPr lang="en-US" sz="1800" b="0" dirty="0" smtClean="0"/>
            <a:t>(Regions 1-3)</a:t>
          </a:r>
          <a:endParaRPr lang="en-US" sz="1800" b="0" dirty="0"/>
        </a:p>
      </dgm:t>
    </dgm:pt>
    <dgm:pt modelId="{71C91B96-2D89-3542-BD5C-86F25BCDF7EA}" type="parTrans" cxnId="{3B409CE3-BB14-634D-AFE2-8F3AF655C3A9}">
      <dgm:prSet/>
      <dgm:spPr/>
      <dgm:t>
        <a:bodyPr/>
        <a:lstStyle/>
        <a:p>
          <a:endParaRPr lang="en-US" sz="1800" b="0"/>
        </a:p>
      </dgm:t>
    </dgm:pt>
    <dgm:pt modelId="{0E8A5150-C8A3-6E46-BAEE-ED2EE041A15F}" type="sibTrans" cxnId="{3B409CE3-BB14-634D-AFE2-8F3AF655C3A9}">
      <dgm:prSet/>
      <dgm:spPr/>
      <dgm:t>
        <a:bodyPr/>
        <a:lstStyle/>
        <a:p>
          <a:endParaRPr lang="en-US" sz="1800" b="0"/>
        </a:p>
      </dgm:t>
    </dgm:pt>
    <dgm:pt modelId="{4196B6DA-13EE-324F-8EAE-AC2E23BD8CF6}" type="pres">
      <dgm:prSet presAssocID="{335B3AD5-9CA9-2643-AE60-291F71C868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BA193D-ACEC-7F4D-8D16-6DFEB08CDEC6}" type="pres">
      <dgm:prSet presAssocID="{03A63976-59C1-4249-AC58-1818ABFA3286}" presName="hierRoot1" presStyleCnt="0">
        <dgm:presLayoutVars>
          <dgm:hierBranch val="init"/>
        </dgm:presLayoutVars>
      </dgm:prSet>
      <dgm:spPr/>
    </dgm:pt>
    <dgm:pt modelId="{7ECA9CA3-3199-834F-B34A-9A84F25401C7}" type="pres">
      <dgm:prSet presAssocID="{03A63976-59C1-4249-AC58-1818ABFA3286}" presName="rootComposite1" presStyleCnt="0"/>
      <dgm:spPr/>
    </dgm:pt>
    <dgm:pt modelId="{917E6133-3E08-C84C-AA7A-6A60BF0303CE}" type="pres">
      <dgm:prSet presAssocID="{03A63976-59C1-4249-AC58-1818ABFA3286}" presName="rootText1" presStyleLbl="node0" presStyleIdx="0" presStyleCnt="1" custScaleY="143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AD6DC7-463A-2744-B1A7-573D009A1FAF}" type="pres">
      <dgm:prSet presAssocID="{03A63976-59C1-4249-AC58-1818ABFA32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D03A9E5-A532-0843-A0EC-D2EA8072C52E}" type="pres">
      <dgm:prSet presAssocID="{03A63976-59C1-4249-AC58-1818ABFA3286}" presName="hierChild2" presStyleCnt="0"/>
      <dgm:spPr/>
    </dgm:pt>
    <dgm:pt modelId="{32CCF421-0360-4A4B-B5B9-B9866A67215C}" type="pres">
      <dgm:prSet presAssocID="{27590620-EEE3-CA46-A3F2-B8D25BA8050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4ED702A-EE38-A64D-BF1D-245DB8216E88}" type="pres">
      <dgm:prSet presAssocID="{BABC1BEB-1D08-CF47-936D-D4F0D91E02F9}" presName="hierRoot2" presStyleCnt="0">
        <dgm:presLayoutVars>
          <dgm:hierBranch val="init"/>
        </dgm:presLayoutVars>
      </dgm:prSet>
      <dgm:spPr/>
    </dgm:pt>
    <dgm:pt modelId="{22DEB7D0-C6CD-A246-ABD6-21D0240D69DC}" type="pres">
      <dgm:prSet presAssocID="{BABC1BEB-1D08-CF47-936D-D4F0D91E02F9}" presName="rootComposite" presStyleCnt="0"/>
      <dgm:spPr/>
    </dgm:pt>
    <dgm:pt modelId="{2C12D91B-DD00-494B-80C3-F436A8D937AE}" type="pres">
      <dgm:prSet presAssocID="{BABC1BEB-1D08-CF47-936D-D4F0D91E02F9}" presName="rootText" presStyleLbl="node2" presStyleIdx="0" presStyleCnt="4" custScaleX="122644" custScaleY="3168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4FE5FD-3095-C44E-871F-8C4452AEEAAB}" type="pres">
      <dgm:prSet presAssocID="{BABC1BEB-1D08-CF47-936D-D4F0D91E02F9}" presName="rootConnector" presStyleLbl="node2" presStyleIdx="0" presStyleCnt="4"/>
      <dgm:spPr/>
      <dgm:t>
        <a:bodyPr/>
        <a:lstStyle/>
        <a:p>
          <a:endParaRPr lang="en-US"/>
        </a:p>
      </dgm:t>
    </dgm:pt>
    <dgm:pt modelId="{D604AD3F-A6BD-2742-B90D-6A99B9D9BFA5}" type="pres">
      <dgm:prSet presAssocID="{BABC1BEB-1D08-CF47-936D-D4F0D91E02F9}" presName="hierChild4" presStyleCnt="0"/>
      <dgm:spPr/>
    </dgm:pt>
    <dgm:pt modelId="{5D86A757-9077-A140-8BA4-0B86275076C1}" type="pres">
      <dgm:prSet presAssocID="{BABC1BEB-1D08-CF47-936D-D4F0D91E02F9}" presName="hierChild5" presStyleCnt="0"/>
      <dgm:spPr/>
    </dgm:pt>
    <dgm:pt modelId="{A2F7EF68-F4DD-F94A-8FB9-18D62982182B}" type="pres">
      <dgm:prSet presAssocID="{F8F2B3F6-F43F-E141-971D-E113387B2C1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7CAEA0C-74E0-0D4F-A5F3-25744706E013}" type="pres">
      <dgm:prSet presAssocID="{28DB1F69-5FFA-7047-803F-10F3646E495F}" presName="hierRoot2" presStyleCnt="0">
        <dgm:presLayoutVars>
          <dgm:hierBranch val="init"/>
        </dgm:presLayoutVars>
      </dgm:prSet>
      <dgm:spPr/>
    </dgm:pt>
    <dgm:pt modelId="{439778A5-A514-534D-BE94-C6B7BA96B70D}" type="pres">
      <dgm:prSet presAssocID="{28DB1F69-5FFA-7047-803F-10F3646E495F}" presName="rootComposite" presStyleCnt="0"/>
      <dgm:spPr/>
    </dgm:pt>
    <dgm:pt modelId="{9F73C93F-B999-1B4C-AFE6-9AF91D81F690}" type="pres">
      <dgm:prSet presAssocID="{28DB1F69-5FFA-7047-803F-10F3646E495F}" presName="rootText" presStyleLbl="node2" presStyleIdx="1" presStyleCnt="4" custScaleX="122644" custScaleY="3168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9A7CD-32BF-3943-A55B-3E6D56D8A82B}" type="pres">
      <dgm:prSet presAssocID="{28DB1F69-5FFA-7047-803F-10F3646E495F}" presName="rootConnector" presStyleLbl="node2" presStyleIdx="1" presStyleCnt="4"/>
      <dgm:spPr/>
      <dgm:t>
        <a:bodyPr/>
        <a:lstStyle/>
        <a:p>
          <a:endParaRPr lang="en-US"/>
        </a:p>
      </dgm:t>
    </dgm:pt>
    <dgm:pt modelId="{BE811CF7-4564-6646-92EA-A8D03A0C9B4C}" type="pres">
      <dgm:prSet presAssocID="{28DB1F69-5FFA-7047-803F-10F3646E495F}" presName="hierChild4" presStyleCnt="0"/>
      <dgm:spPr/>
    </dgm:pt>
    <dgm:pt modelId="{8E22BD5E-4AA7-074B-B397-1858BE2CA77C}" type="pres">
      <dgm:prSet presAssocID="{28DB1F69-5FFA-7047-803F-10F3646E495F}" presName="hierChild5" presStyleCnt="0"/>
      <dgm:spPr/>
    </dgm:pt>
    <dgm:pt modelId="{638A74C8-5A82-F641-AE71-2375B1006B8E}" type="pres">
      <dgm:prSet presAssocID="{EB472DB9-26A2-7748-8FD7-9D4750DEC85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F0E58D2-BAD3-BA4E-9FA0-E45B639AC0E5}" type="pres">
      <dgm:prSet presAssocID="{28C4F1E7-B3BE-8740-9B28-76C481D54E51}" presName="hierRoot2" presStyleCnt="0">
        <dgm:presLayoutVars>
          <dgm:hierBranch val="init"/>
        </dgm:presLayoutVars>
      </dgm:prSet>
      <dgm:spPr/>
    </dgm:pt>
    <dgm:pt modelId="{E9114FDA-416B-C342-82F9-5413ED096857}" type="pres">
      <dgm:prSet presAssocID="{28C4F1E7-B3BE-8740-9B28-76C481D54E51}" presName="rootComposite" presStyleCnt="0"/>
      <dgm:spPr/>
    </dgm:pt>
    <dgm:pt modelId="{6F8EB662-E3D1-1F47-AA78-64AFE8B0A5BA}" type="pres">
      <dgm:prSet presAssocID="{28C4F1E7-B3BE-8740-9B28-76C481D54E51}" presName="rootText" presStyleLbl="node2" presStyleIdx="2" presStyleCnt="4" custScaleX="122644" custScaleY="3168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A80867-BC26-FF46-9824-BC397FAA79A3}" type="pres">
      <dgm:prSet presAssocID="{28C4F1E7-B3BE-8740-9B28-76C481D54E51}" presName="rootConnector" presStyleLbl="node2" presStyleIdx="2" presStyleCnt="4"/>
      <dgm:spPr/>
      <dgm:t>
        <a:bodyPr/>
        <a:lstStyle/>
        <a:p>
          <a:endParaRPr lang="en-US"/>
        </a:p>
      </dgm:t>
    </dgm:pt>
    <dgm:pt modelId="{7D2A188B-7AB9-3A4A-9C9F-798FF52FA273}" type="pres">
      <dgm:prSet presAssocID="{28C4F1E7-B3BE-8740-9B28-76C481D54E51}" presName="hierChild4" presStyleCnt="0"/>
      <dgm:spPr/>
    </dgm:pt>
    <dgm:pt modelId="{BECB6936-799D-3541-A86E-14E63853C1C5}" type="pres">
      <dgm:prSet presAssocID="{28C4F1E7-B3BE-8740-9B28-76C481D54E51}" presName="hierChild5" presStyleCnt="0"/>
      <dgm:spPr/>
    </dgm:pt>
    <dgm:pt modelId="{333288CD-49B3-E344-ACED-8559E2865301}" type="pres">
      <dgm:prSet presAssocID="{71C91B96-2D89-3542-BD5C-86F25BCDF7E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CA9BBAF3-D99A-B841-9BC8-F92923924A37}" type="pres">
      <dgm:prSet presAssocID="{043C3622-512F-6542-A323-3F14EACAFEEA}" presName="hierRoot2" presStyleCnt="0">
        <dgm:presLayoutVars>
          <dgm:hierBranch val="init"/>
        </dgm:presLayoutVars>
      </dgm:prSet>
      <dgm:spPr/>
    </dgm:pt>
    <dgm:pt modelId="{482DAEA3-DA61-7B49-9D07-51C5BC290085}" type="pres">
      <dgm:prSet presAssocID="{043C3622-512F-6542-A323-3F14EACAFEEA}" presName="rootComposite" presStyleCnt="0"/>
      <dgm:spPr/>
    </dgm:pt>
    <dgm:pt modelId="{CA18C2FA-A7CC-A645-B237-664D4602A43E}" type="pres">
      <dgm:prSet presAssocID="{043C3622-512F-6542-A323-3F14EACAFEEA}" presName="rootText" presStyleLbl="node2" presStyleIdx="3" presStyleCnt="4" custScaleX="122644" custScaleY="3168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9C2D6D-273B-8844-80ED-D3383B402820}" type="pres">
      <dgm:prSet presAssocID="{043C3622-512F-6542-A323-3F14EACAFEEA}" presName="rootConnector" presStyleLbl="node2" presStyleIdx="3" presStyleCnt="4"/>
      <dgm:spPr/>
      <dgm:t>
        <a:bodyPr/>
        <a:lstStyle/>
        <a:p>
          <a:endParaRPr lang="en-US"/>
        </a:p>
      </dgm:t>
    </dgm:pt>
    <dgm:pt modelId="{1770AD01-6A67-CE4A-BAFA-2D4F093BE383}" type="pres">
      <dgm:prSet presAssocID="{043C3622-512F-6542-A323-3F14EACAFEEA}" presName="hierChild4" presStyleCnt="0"/>
      <dgm:spPr/>
    </dgm:pt>
    <dgm:pt modelId="{B2C6346E-3492-9548-8AC3-BBC5E03C8EAA}" type="pres">
      <dgm:prSet presAssocID="{043C3622-512F-6542-A323-3F14EACAFEEA}" presName="hierChild5" presStyleCnt="0"/>
      <dgm:spPr/>
    </dgm:pt>
    <dgm:pt modelId="{4F90657C-922A-6D4B-BA2B-9E515A11A437}" type="pres">
      <dgm:prSet presAssocID="{03A63976-59C1-4249-AC58-1818ABFA3286}" presName="hierChild3" presStyleCnt="0"/>
      <dgm:spPr/>
    </dgm:pt>
  </dgm:ptLst>
  <dgm:cxnLst>
    <dgm:cxn modelId="{4344C7A6-A975-4E4F-8463-0E677586FA91}" type="presOf" srcId="{28DB1F69-5FFA-7047-803F-10F3646E495F}" destId="{A629A7CD-32BF-3943-A55B-3E6D56D8A82B}" srcOrd="1" destOrd="0" presId="urn:microsoft.com/office/officeart/2005/8/layout/orgChart1"/>
    <dgm:cxn modelId="{A6ACD2C3-C18E-40F8-839C-809F253F4222}" type="presOf" srcId="{28C4F1E7-B3BE-8740-9B28-76C481D54E51}" destId="{28A80867-BC26-FF46-9824-BC397FAA79A3}" srcOrd="1" destOrd="0" presId="urn:microsoft.com/office/officeart/2005/8/layout/orgChart1"/>
    <dgm:cxn modelId="{25933E21-EA45-4DA6-962A-296ADC067C65}" type="presOf" srcId="{71C91B96-2D89-3542-BD5C-86F25BCDF7EA}" destId="{333288CD-49B3-E344-ACED-8559E2865301}" srcOrd="0" destOrd="0" presId="urn:microsoft.com/office/officeart/2005/8/layout/orgChart1"/>
    <dgm:cxn modelId="{46C2CA3A-2DB1-4CF3-B1BD-096154BB55B0}" type="presOf" srcId="{BABC1BEB-1D08-CF47-936D-D4F0D91E02F9}" destId="{134FE5FD-3095-C44E-871F-8C4452AEEAAB}" srcOrd="1" destOrd="0" presId="urn:microsoft.com/office/officeart/2005/8/layout/orgChart1"/>
    <dgm:cxn modelId="{8D134A6F-8F42-4608-8F3B-D833E1D4653A}" type="presOf" srcId="{043C3622-512F-6542-A323-3F14EACAFEEA}" destId="{409C2D6D-273B-8844-80ED-D3383B402820}" srcOrd="1" destOrd="0" presId="urn:microsoft.com/office/officeart/2005/8/layout/orgChart1"/>
    <dgm:cxn modelId="{5D6ED2C7-EB0A-4C19-BBF1-46D143C52523}" type="presOf" srcId="{F8F2B3F6-F43F-E141-971D-E113387B2C17}" destId="{A2F7EF68-F4DD-F94A-8FB9-18D62982182B}" srcOrd="0" destOrd="0" presId="urn:microsoft.com/office/officeart/2005/8/layout/orgChart1"/>
    <dgm:cxn modelId="{C8B503A1-4739-4CEC-AE38-19D15DEA924C}" type="presOf" srcId="{03A63976-59C1-4249-AC58-1818ABFA3286}" destId="{07AD6DC7-463A-2744-B1A7-573D009A1FAF}" srcOrd="1" destOrd="0" presId="urn:microsoft.com/office/officeart/2005/8/layout/orgChart1"/>
    <dgm:cxn modelId="{AEC38B7F-29FF-4148-B212-02D7B82E97D6}" type="presOf" srcId="{EB472DB9-26A2-7748-8FD7-9D4750DEC851}" destId="{638A74C8-5A82-F641-AE71-2375B1006B8E}" srcOrd="0" destOrd="0" presId="urn:microsoft.com/office/officeart/2005/8/layout/orgChart1"/>
    <dgm:cxn modelId="{AEBDBC83-F9CD-6A42-9E6F-5DC00DC87F17}" srcId="{03A63976-59C1-4249-AC58-1818ABFA3286}" destId="{28DB1F69-5FFA-7047-803F-10F3646E495F}" srcOrd="1" destOrd="0" parTransId="{F8F2B3F6-F43F-E141-971D-E113387B2C17}" sibTransId="{DA24CCF0-7BD2-8C41-9A70-55C78028D54E}"/>
    <dgm:cxn modelId="{BC7DF594-9BCE-EE4D-817C-4FFC3B0D6DAA}" srcId="{335B3AD5-9CA9-2643-AE60-291F71C86804}" destId="{03A63976-59C1-4249-AC58-1818ABFA3286}" srcOrd="0" destOrd="0" parTransId="{6375857B-B8C6-C040-9147-9CEEC46781A1}" sibTransId="{E167BF70-9A9A-BC41-A543-7521ABD0C266}"/>
    <dgm:cxn modelId="{3F7CE40C-0687-444C-BFE3-947643791775}" type="presOf" srcId="{03A63976-59C1-4249-AC58-1818ABFA3286}" destId="{917E6133-3E08-C84C-AA7A-6A60BF0303CE}" srcOrd="0" destOrd="0" presId="urn:microsoft.com/office/officeart/2005/8/layout/orgChart1"/>
    <dgm:cxn modelId="{3F0F9D4B-3E73-4CE8-BCAF-7C460AABCADC}" type="presOf" srcId="{043C3622-512F-6542-A323-3F14EACAFEEA}" destId="{CA18C2FA-A7CC-A645-B237-664D4602A43E}" srcOrd="0" destOrd="0" presId="urn:microsoft.com/office/officeart/2005/8/layout/orgChart1"/>
    <dgm:cxn modelId="{3B409CE3-BB14-634D-AFE2-8F3AF655C3A9}" srcId="{03A63976-59C1-4249-AC58-1818ABFA3286}" destId="{043C3622-512F-6542-A323-3F14EACAFEEA}" srcOrd="3" destOrd="0" parTransId="{71C91B96-2D89-3542-BD5C-86F25BCDF7EA}" sibTransId="{0E8A5150-C8A3-6E46-BAEE-ED2EE041A15F}"/>
    <dgm:cxn modelId="{A7B957A7-5D13-4892-9343-35AA6C030D5E}" type="presOf" srcId="{28DB1F69-5FFA-7047-803F-10F3646E495F}" destId="{9F73C93F-B999-1B4C-AFE6-9AF91D81F690}" srcOrd="0" destOrd="0" presId="urn:microsoft.com/office/officeart/2005/8/layout/orgChart1"/>
    <dgm:cxn modelId="{4B272673-1F99-4024-B0B8-42F01F304E2B}" type="presOf" srcId="{335B3AD5-9CA9-2643-AE60-291F71C86804}" destId="{4196B6DA-13EE-324F-8EAE-AC2E23BD8CF6}" srcOrd="0" destOrd="0" presId="urn:microsoft.com/office/officeart/2005/8/layout/orgChart1"/>
    <dgm:cxn modelId="{D9FD0754-DE6A-064A-9B1F-836AC7FAEAEA}" srcId="{03A63976-59C1-4249-AC58-1818ABFA3286}" destId="{BABC1BEB-1D08-CF47-936D-D4F0D91E02F9}" srcOrd="0" destOrd="0" parTransId="{27590620-EEE3-CA46-A3F2-B8D25BA8050D}" sibTransId="{D3BFDEDB-F305-B745-B6C1-773B7C7AD618}"/>
    <dgm:cxn modelId="{D3B52B74-013C-0940-85B5-8AD69CBFAE29}" srcId="{03A63976-59C1-4249-AC58-1818ABFA3286}" destId="{28C4F1E7-B3BE-8740-9B28-76C481D54E51}" srcOrd="2" destOrd="0" parTransId="{EB472DB9-26A2-7748-8FD7-9D4750DEC851}" sibTransId="{ABF34BA2-74D2-A249-8CD2-4B1F89D62D9D}"/>
    <dgm:cxn modelId="{BF80BE52-C946-43FC-B37A-48F7ACA5CD0A}" type="presOf" srcId="{28C4F1E7-B3BE-8740-9B28-76C481D54E51}" destId="{6F8EB662-E3D1-1F47-AA78-64AFE8B0A5BA}" srcOrd="0" destOrd="0" presId="urn:microsoft.com/office/officeart/2005/8/layout/orgChart1"/>
    <dgm:cxn modelId="{EFC0974A-82CC-43FA-9676-86290E59AC5B}" type="presOf" srcId="{27590620-EEE3-CA46-A3F2-B8D25BA8050D}" destId="{32CCF421-0360-4A4B-B5B9-B9866A67215C}" srcOrd="0" destOrd="0" presId="urn:microsoft.com/office/officeart/2005/8/layout/orgChart1"/>
    <dgm:cxn modelId="{7A3D4A72-A750-46BA-A364-DC711CAF21B5}" type="presOf" srcId="{BABC1BEB-1D08-CF47-936D-D4F0D91E02F9}" destId="{2C12D91B-DD00-494B-80C3-F436A8D937AE}" srcOrd="0" destOrd="0" presId="urn:microsoft.com/office/officeart/2005/8/layout/orgChart1"/>
    <dgm:cxn modelId="{CD967072-1776-4C95-A617-0F9B84EB295E}" type="presParOf" srcId="{4196B6DA-13EE-324F-8EAE-AC2E23BD8CF6}" destId="{42BA193D-ACEC-7F4D-8D16-6DFEB08CDEC6}" srcOrd="0" destOrd="0" presId="urn:microsoft.com/office/officeart/2005/8/layout/orgChart1"/>
    <dgm:cxn modelId="{C18F40A3-7B95-447F-9FA3-AB511137C3A5}" type="presParOf" srcId="{42BA193D-ACEC-7F4D-8D16-6DFEB08CDEC6}" destId="{7ECA9CA3-3199-834F-B34A-9A84F25401C7}" srcOrd="0" destOrd="0" presId="urn:microsoft.com/office/officeart/2005/8/layout/orgChart1"/>
    <dgm:cxn modelId="{7BBF1A58-9BE4-4004-BC8A-24C5F0B4A3D0}" type="presParOf" srcId="{7ECA9CA3-3199-834F-B34A-9A84F25401C7}" destId="{917E6133-3E08-C84C-AA7A-6A60BF0303CE}" srcOrd="0" destOrd="0" presId="urn:microsoft.com/office/officeart/2005/8/layout/orgChart1"/>
    <dgm:cxn modelId="{F1EC367B-D6E0-4CED-8815-E00C53AA60E1}" type="presParOf" srcId="{7ECA9CA3-3199-834F-B34A-9A84F25401C7}" destId="{07AD6DC7-463A-2744-B1A7-573D009A1FAF}" srcOrd="1" destOrd="0" presId="urn:microsoft.com/office/officeart/2005/8/layout/orgChart1"/>
    <dgm:cxn modelId="{C605B64B-008C-41C1-9932-009D9206B7C1}" type="presParOf" srcId="{42BA193D-ACEC-7F4D-8D16-6DFEB08CDEC6}" destId="{7D03A9E5-A532-0843-A0EC-D2EA8072C52E}" srcOrd="1" destOrd="0" presId="urn:microsoft.com/office/officeart/2005/8/layout/orgChart1"/>
    <dgm:cxn modelId="{18AE3590-48FD-4123-B145-4E542D46B7D9}" type="presParOf" srcId="{7D03A9E5-A532-0843-A0EC-D2EA8072C52E}" destId="{32CCF421-0360-4A4B-B5B9-B9866A67215C}" srcOrd="0" destOrd="0" presId="urn:microsoft.com/office/officeart/2005/8/layout/orgChart1"/>
    <dgm:cxn modelId="{2D1C9EDA-1769-47B0-9A40-E9528DE00D70}" type="presParOf" srcId="{7D03A9E5-A532-0843-A0EC-D2EA8072C52E}" destId="{64ED702A-EE38-A64D-BF1D-245DB8216E88}" srcOrd="1" destOrd="0" presId="urn:microsoft.com/office/officeart/2005/8/layout/orgChart1"/>
    <dgm:cxn modelId="{0745FD71-78FC-4590-8E32-CA2B2288C1AA}" type="presParOf" srcId="{64ED702A-EE38-A64D-BF1D-245DB8216E88}" destId="{22DEB7D0-C6CD-A246-ABD6-21D0240D69DC}" srcOrd="0" destOrd="0" presId="urn:microsoft.com/office/officeart/2005/8/layout/orgChart1"/>
    <dgm:cxn modelId="{869CF144-2698-4E7D-929F-04D20592F637}" type="presParOf" srcId="{22DEB7D0-C6CD-A246-ABD6-21D0240D69DC}" destId="{2C12D91B-DD00-494B-80C3-F436A8D937AE}" srcOrd="0" destOrd="0" presId="urn:microsoft.com/office/officeart/2005/8/layout/orgChart1"/>
    <dgm:cxn modelId="{8C3C3DD3-B30B-4C27-AE77-87D1FF722623}" type="presParOf" srcId="{22DEB7D0-C6CD-A246-ABD6-21D0240D69DC}" destId="{134FE5FD-3095-C44E-871F-8C4452AEEAAB}" srcOrd="1" destOrd="0" presId="urn:microsoft.com/office/officeart/2005/8/layout/orgChart1"/>
    <dgm:cxn modelId="{B3F86CBC-371F-44D9-9EE4-BE782AB09F9D}" type="presParOf" srcId="{64ED702A-EE38-A64D-BF1D-245DB8216E88}" destId="{D604AD3F-A6BD-2742-B90D-6A99B9D9BFA5}" srcOrd="1" destOrd="0" presId="urn:microsoft.com/office/officeart/2005/8/layout/orgChart1"/>
    <dgm:cxn modelId="{F332C340-0731-49EF-ADEE-D36C96ABE5A6}" type="presParOf" srcId="{64ED702A-EE38-A64D-BF1D-245DB8216E88}" destId="{5D86A757-9077-A140-8BA4-0B86275076C1}" srcOrd="2" destOrd="0" presId="urn:microsoft.com/office/officeart/2005/8/layout/orgChart1"/>
    <dgm:cxn modelId="{5AB34262-C7BD-45AE-A003-0EF0A664AB82}" type="presParOf" srcId="{7D03A9E5-A532-0843-A0EC-D2EA8072C52E}" destId="{A2F7EF68-F4DD-F94A-8FB9-18D62982182B}" srcOrd="2" destOrd="0" presId="urn:microsoft.com/office/officeart/2005/8/layout/orgChart1"/>
    <dgm:cxn modelId="{A12F8D19-448C-4E97-A638-9EDC6E15E9F1}" type="presParOf" srcId="{7D03A9E5-A532-0843-A0EC-D2EA8072C52E}" destId="{07CAEA0C-74E0-0D4F-A5F3-25744706E013}" srcOrd="3" destOrd="0" presId="urn:microsoft.com/office/officeart/2005/8/layout/orgChart1"/>
    <dgm:cxn modelId="{62827CB6-D53F-40E8-9168-1696BC05C2D2}" type="presParOf" srcId="{07CAEA0C-74E0-0D4F-A5F3-25744706E013}" destId="{439778A5-A514-534D-BE94-C6B7BA96B70D}" srcOrd="0" destOrd="0" presId="urn:microsoft.com/office/officeart/2005/8/layout/orgChart1"/>
    <dgm:cxn modelId="{6BB4065B-FE86-4B44-8D97-787288542CA3}" type="presParOf" srcId="{439778A5-A514-534D-BE94-C6B7BA96B70D}" destId="{9F73C93F-B999-1B4C-AFE6-9AF91D81F690}" srcOrd="0" destOrd="0" presId="urn:microsoft.com/office/officeart/2005/8/layout/orgChart1"/>
    <dgm:cxn modelId="{C25FC466-1AC1-4FF5-B570-82B58FE4633B}" type="presParOf" srcId="{439778A5-A514-534D-BE94-C6B7BA96B70D}" destId="{A629A7CD-32BF-3943-A55B-3E6D56D8A82B}" srcOrd="1" destOrd="0" presId="urn:microsoft.com/office/officeart/2005/8/layout/orgChart1"/>
    <dgm:cxn modelId="{11515572-E971-4808-A915-19C45562E8F7}" type="presParOf" srcId="{07CAEA0C-74E0-0D4F-A5F3-25744706E013}" destId="{BE811CF7-4564-6646-92EA-A8D03A0C9B4C}" srcOrd="1" destOrd="0" presId="urn:microsoft.com/office/officeart/2005/8/layout/orgChart1"/>
    <dgm:cxn modelId="{5B10EC02-EBF5-49FF-8AA8-EA425F6E1CEB}" type="presParOf" srcId="{07CAEA0C-74E0-0D4F-A5F3-25744706E013}" destId="{8E22BD5E-4AA7-074B-B397-1858BE2CA77C}" srcOrd="2" destOrd="0" presId="urn:microsoft.com/office/officeart/2005/8/layout/orgChart1"/>
    <dgm:cxn modelId="{AA8E73DE-E18F-428D-B6A9-8072BEF40627}" type="presParOf" srcId="{7D03A9E5-A532-0843-A0EC-D2EA8072C52E}" destId="{638A74C8-5A82-F641-AE71-2375B1006B8E}" srcOrd="4" destOrd="0" presId="urn:microsoft.com/office/officeart/2005/8/layout/orgChart1"/>
    <dgm:cxn modelId="{D093C4A0-C32F-4A58-9D7D-4A18DBCCF5A3}" type="presParOf" srcId="{7D03A9E5-A532-0843-A0EC-D2EA8072C52E}" destId="{4F0E58D2-BAD3-BA4E-9FA0-E45B639AC0E5}" srcOrd="5" destOrd="0" presId="urn:microsoft.com/office/officeart/2005/8/layout/orgChart1"/>
    <dgm:cxn modelId="{0EE7795F-9839-4EFE-AC73-5544B37CC649}" type="presParOf" srcId="{4F0E58D2-BAD3-BA4E-9FA0-E45B639AC0E5}" destId="{E9114FDA-416B-C342-82F9-5413ED096857}" srcOrd="0" destOrd="0" presId="urn:microsoft.com/office/officeart/2005/8/layout/orgChart1"/>
    <dgm:cxn modelId="{018EB4EF-C953-48AD-9B23-850E07029FBE}" type="presParOf" srcId="{E9114FDA-416B-C342-82F9-5413ED096857}" destId="{6F8EB662-E3D1-1F47-AA78-64AFE8B0A5BA}" srcOrd="0" destOrd="0" presId="urn:microsoft.com/office/officeart/2005/8/layout/orgChart1"/>
    <dgm:cxn modelId="{32B7FABB-05C4-4CFD-A4FF-E654C6768BAF}" type="presParOf" srcId="{E9114FDA-416B-C342-82F9-5413ED096857}" destId="{28A80867-BC26-FF46-9824-BC397FAA79A3}" srcOrd="1" destOrd="0" presId="urn:microsoft.com/office/officeart/2005/8/layout/orgChart1"/>
    <dgm:cxn modelId="{0DB86193-4C5B-42DE-B5A6-12E6196B11C0}" type="presParOf" srcId="{4F0E58D2-BAD3-BA4E-9FA0-E45B639AC0E5}" destId="{7D2A188B-7AB9-3A4A-9C9F-798FF52FA273}" srcOrd="1" destOrd="0" presId="urn:microsoft.com/office/officeart/2005/8/layout/orgChart1"/>
    <dgm:cxn modelId="{0C3B9912-3AEE-4986-A06D-719359528511}" type="presParOf" srcId="{4F0E58D2-BAD3-BA4E-9FA0-E45B639AC0E5}" destId="{BECB6936-799D-3541-A86E-14E63853C1C5}" srcOrd="2" destOrd="0" presId="urn:microsoft.com/office/officeart/2005/8/layout/orgChart1"/>
    <dgm:cxn modelId="{8194130C-FA1B-47D2-8290-B292B0D097A4}" type="presParOf" srcId="{7D03A9E5-A532-0843-A0EC-D2EA8072C52E}" destId="{333288CD-49B3-E344-ACED-8559E2865301}" srcOrd="6" destOrd="0" presId="urn:microsoft.com/office/officeart/2005/8/layout/orgChart1"/>
    <dgm:cxn modelId="{96B78F99-E7AB-4518-8015-4FB73D26E3F9}" type="presParOf" srcId="{7D03A9E5-A532-0843-A0EC-D2EA8072C52E}" destId="{CA9BBAF3-D99A-B841-9BC8-F92923924A37}" srcOrd="7" destOrd="0" presId="urn:microsoft.com/office/officeart/2005/8/layout/orgChart1"/>
    <dgm:cxn modelId="{84FCB8C2-C4BC-4F50-BF48-6ACE030EA0BB}" type="presParOf" srcId="{CA9BBAF3-D99A-B841-9BC8-F92923924A37}" destId="{482DAEA3-DA61-7B49-9D07-51C5BC290085}" srcOrd="0" destOrd="0" presId="urn:microsoft.com/office/officeart/2005/8/layout/orgChart1"/>
    <dgm:cxn modelId="{03A0C582-D04D-424F-B33E-DD6FEBF0FE98}" type="presParOf" srcId="{482DAEA3-DA61-7B49-9D07-51C5BC290085}" destId="{CA18C2FA-A7CC-A645-B237-664D4602A43E}" srcOrd="0" destOrd="0" presId="urn:microsoft.com/office/officeart/2005/8/layout/orgChart1"/>
    <dgm:cxn modelId="{E5C6F496-DBB6-4D30-9025-5758CA35403D}" type="presParOf" srcId="{482DAEA3-DA61-7B49-9D07-51C5BC290085}" destId="{409C2D6D-273B-8844-80ED-D3383B402820}" srcOrd="1" destOrd="0" presId="urn:microsoft.com/office/officeart/2005/8/layout/orgChart1"/>
    <dgm:cxn modelId="{C2B66AD1-2B1F-4ED0-9A22-C96C771F7C5D}" type="presParOf" srcId="{CA9BBAF3-D99A-B841-9BC8-F92923924A37}" destId="{1770AD01-6A67-CE4A-BAFA-2D4F093BE383}" srcOrd="1" destOrd="0" presId="urn:microsoft.com/office/officeart/2005/8/layout/orgChart1"/>
    <dgm:cxn modelId="{8B32B8BE-C227-4222-819B-6EE478FFEDFE}" type="presParOf" srcId="{CA9BBAF3-D99A-B841-9BC8-F92923924A37}" destId="{B2C6346E-3492-9548-8AC3-BBC5E03C8EAA}" srcOrd="2" destOrd="0" presId="urn:microsoft.com/office/officeart/2005/8/layout/orgChart1"/>
    <dgm:cxn modelId="{AE027037-0B10-420E-B1B6-B19E07FE119D}" type="presParOf" srcId="{42BA193D-ACEC-7F4D-8D16-6DFEB08CDEC6}" destId="{4F90657C-922A-6D4B-BA2B-9E515A11A4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39044-4E2B-45AC-8B34-1B62DA748610}">
      <dsp:nvSpPr>
        <dsp:cNvPr id="0" name=""/>
        <dsp:cNvSpPr/>
      </dsp:nvSpPr>
      <dsp:spPr>
        <a:xfrm>
          <a:off x="432059" y="332661"/>
          <a:ext cx="2057399" cy="2057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Minister’s expectations</a:t>
          </a:r>
          <a:endParaRPr lang="en-ZA" sz="2400" kern="1200" dirty="0"/>
        </a:p>
      </dsp:txBody>
      <dsp:txXfrm>
        <a:off x="532493" y="433095"/>
        <a:ext cx="1856531" cy="1856531"/>
      </dsp:txXfrm>
    </dsp:sp>
    <dsp:sp modelId="{FCD42AD0-B343-437F-BF72-21C1A9580588}">
      <dsp:nvSpPr>
        <dsp:cNvPr id="0" name=""/>
        <dsp:cNvSpPr/>
      </dsp:nvSpPr>
      <dsp:spPr>
        <a:xfrm rot="20906454">
          <a:off x="2483177" y="1088901"/>
          <a:ext cx="619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5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82E5A-F099-4F0C-ADCD-9F015FE6C8A2}">
      <dsp:nvSpPr>
        <dsp:cNvPr id="0" name=""/>
        <dsp:cNvSpPr/>
      </dsp:nvSpPr>
      <dsp:spPr>
        <a:xfrm>
          <a:off x="3096352" y="116632"/>
          <a:ext cx="2160870" cy="1378457"/>
        </a:xfrm>
        <a:prstGeom prst="round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0" kern="1200" dirty="0" smtClean="0"/>
            <a:t>R</a:t>
          </a:r>
          <a:r>
            <a:rPr lang="x-none" sz="1600" b="0" kern="1200" smtClean="0"/>
            <a:t>evitalisation programme </a:t>
          </a:r>
          <a:r>
            <a:rPr lang="en-US" sz="1600" b="0" kern="1200" dirty="0" smtClean="0"/>
            <a:t>of</a:t>
          </a:r>
          <a:r>
            <a:rPr lang="x-none" sz="1600" b="0" kern="1200" smtClean="0"/>
            <a:t> 2</a:t>
          </a:r>
          <a:r>
            <a:rPr lang="en-ZA" sz="1600" b="0" kern="1200" dirty="0" smtClean="0"/>
            <a:t>2</a:t>
          </a:r>
          <a:r>
            <a:rPr lang="x-none" sz="1600" b="0" kern="1200" smtClean="0"/>
            <a:t> mining towns</a:t>
          </a:r>
          <a:endParaRPr lang="en-ZA" sz="1600" b="0" kern="1200" dirty="0"/>
        </a:p>
      </dsp:txBody>
      <dsp:txXfrm>
        <a:off x="3163643" y="183923"/>
        <a:ext cx="2026288" cy="1243875"/>
      </dsp:txXfrm>
    </dsp:sp>
    <dsp:sp modelId="{D5A15B4E-47DF-495C-AB6A-98E9AFD84C34}">
      <dsp:nvSpPr>
        <dsp:cNvPr id="0" name=""/>
        <dsp:cNvSpPr/>
      </dsp:nvSpPr>
      <dsp:spPr>
        <a:xfrm rot="216871">
          <a:off x="2486199" y="1529662"/>
          <a:ext cx="3277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772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0281C-47C0-49D5-8031-57AC2201E804}">
      <dsp:nvSpPr>
        <dsp:cNvPr id="0" name=""/>
        <dsp:cNvSpPr/>
      </dsp:nvSpPr>
      <dsp:spPr>
        <a:xfrm>
          <a:off x="5760659" y="1012003"/>
          <a:ext cx="2160870" cy="1378457"/>
        </a:xfrm>
        <a:prstGeom prst="round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0" kern="1200" smtClean="0"/>
            <a:t>HDA </a:t>
          </a:r>
          <a:r>
            <a:rPr lang="en-ZA" sz="1600" b="0" kern="1200" dirty="0" smtClean="0"/>
            <a:t>to identify catalytic projects, prepare , role out and manage the projects  implementation plan</a:t>
          </a:r>
          <a:endParaRPr lang="en-ZA" sz="1600" b="0" kern="1200" dirty="0"/>
        </a:p>
      </dsp:txBody>
      <dsp:txXfrm>
        <a:off x="5827950" y="1079294"/>
        <a:ext cx="2026288" cy="1243875"/>
      </dsp:txXfrm>
    </dsp:sp>
    <dsp:sp modelId="{F5EB54BD-068B-4DFE-933D-2269F903FA77}">
      <dsp:nvSpPr>
        <dsp:cNvPr id="0" name=""/>
        <dsp:cNvSpPr/>
      </dsp:nvSpPr>
      <dsp:spPr>
        <a:xfrm rot="1045963">
          <a:off x="2395134" y="2299622"/>
          <a:ext cx="41072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727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FF4BB-A11E-4DA0-848F-0C4B8D9642F4}">
      <dsp:nvSpPr>
        <dsp:cNvPr id="0" name=""/>
        <dsp:cNvSpPr/>
      </dsp:nvSpPr>
      <dsp:spPr>
        <a:xfrm>
          <a:off x="6408084" y="2564899"/>
          <a:ext cx="2160870" cy="1378457"/>
        </a:xfrm>
        <a:prstGeom prst="round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0" kern="1200" smtClean="0"/>
            <a:t>N2 Gateway to be refocused as a national </a:t>
          </a:r>
          <a:r>
            <a:rPr lang="en-ZA" sz="1600" b="0" kern="1200" dirty="0" smtClean="0"/>
            <a:t>priority</a:t>
          </a:r>
          <a:endParaRPr lang="en-ZA" sz="1600" b="0" kern="1200" dirty="0"/>
        </a:p>
      </dsp:txBody>
      <dsp:txXfrm>
        <a:off x="6475375" y="2632190"/>
        <a:ext cx="2026288" cy="1243875"/>
      </dsp:txXfrm>
    </dsp:sp>
    <dsp:sp modelId="{56EFDE59-EE7D-495A-AF9C-A29C8959DDF9}">
      <dsp:nvSpPr>
        <dsp:cNvPr id="0" name=""/>
        <dsp:cNvSpPr/>
      </dsp:nvSpPr>
      <dsp:spPr>
        <a:xfrm rot="1995792">
          <a:off x="2187228" y="3047918"/>
          <a:ext cx="36893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933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251A2-5A8E-4A67-A8F5-C1976402D6EA}">
      <dsp:nvSpPr>
        <dsp:cNvPr id="0" name=""/>
        <dsp:cNvSpPr/>
      </dsp:nvSpPr>
      <dsp:spPr>
        <a:xfrm>
          <a:off x="5544616" y="4059691"/>
          <a:ext cx="2160870" cy="1378457"/>
        </a:xfrm>
        <a:prstGeom prst="round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0" kern="1200" dirty="0" smtClean="0"/>
            <a:t>H</a:t>
          </a:r>
          <a:r>
            <a:rPr lang="x-none" sz="1600" b="0" kern="1200" smtClean="0"/>
            <a:t>ousing </a:t>
          </a:r>
          <a:r>
            <a:rPr lang="en-US" sz="1600" b="0" kern="1200" dirty="0" smtClean="0"/>
            <a:t>information</a:t>
          </a:r>
          <a:r>
            <a:rPr lang="x-none" sz="1600" b="0" kern="1200" smtClean="0"/>
            <a:t> covering both housing and land need</a:t>
          </a:r>
          <a:endParaRPr lang="en-ZA" sz="1600" b="0" kern="1200" dirty="0"/>
        </a:p>
      </dsp:txBody>
      <dsp:txXfrm>
        <a:off x="5611907" y="4126982"/>
        <a:ext cx="2026288" cy="1243875"/>
      </dsp:txXfrm>
    </dsp:sp>
    <dsp:sp modelId="{0D5B5926-EFDF-4B44-851C-EB3ECF85CF8A}">
      <dsp:nvSpPr>
        <dsp:cNvPr id="0" name=""/>
        <dsp:cNvSpPr/>
      </dsp:nvSpPr>
      <dsp:spPr>
        <a:xfrm rot="3423192">
          <a:off x="1394973" y="3737618"/>
          <a:ext cx="32116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161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51369-635E-4135-AAA9-14DED0365188}">
      <dsp:nvSpPr>
        <dsp:cNvPr id="0" name=""/>
        <dsp:cNvSpPr/>
      </dsp:nvSpPr>
      <dsp:spPr>
        <a:xfrm>
          <a:off x="3240364" y="5085175"/>
          <a:ext cx="2160870" cy="1378457"/>
        </a:xfrm>
        <a:prstGeom prst="round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0" kern="1200" smtClean="0"/>
            <a:t>HDA </a:t>
          </a:r>
          <a:r>
            <a:rPr lang="en-ZA" sz="1600" b="0" kern="1200" dirty="0" smtClean="0"/>
            <a:t>to be repositioned </a:t>
          </a:r>
          <a:r>
            <a:rPr lang="x-none" sz="1600" b="0" kern="1200" smtClean="0"/>
            <a:t>to become a </a:t>
          </a:r>
          <a:r>
            <a:rPr lang="en-ZA" sz="1600" b="0" kern="1200" dirty="0" smtClean="0"/>
            <a:t>the preferred </a:t>
          </a:r>
          <a:r>
            <a:rPr lang="x-none" sz="1600" b="0" kern="1200" smtClean="0"/>
            <a:t>develope</a:t>
          </a:r>
          <a:r>
            <a:rPr lang="en-ZA" sz="1600" b="0" kern="1200" dirty="0" smtClean="0"/>
            <a:t>r</a:t>
          </a:r>
          <a:endParaRPr lang="en-ZA" sz="1600" b="0" kern="1200" dirty="0"/>
        </a:p>
      </dsp:txBody>
      <dsp:txXfrm>
        <a:off x="3307655" y="5152466"/>
        <a:ext cx="2026288" cy="1243875"/>
      </dsp:txXfrm>
    </dsp:sp>
    <dsp:sp modelId="{F6F910A0-2991-451F-B627-EFF263093038}">
      <dsp:nvSpPr>
        <dsp:cNvPr id="0" name=""/>
        <dsp:cNvSpPr/>
      </dsp:nvSpPr>
      <dsp:spPr>
        <a:xfrm rot="4976691">
          <a:off x="619767" y="3485593"/>
          <a:ext cx="22077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778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91362-E44A-4EF4-B205-9359A06EEA1A}">
      <dsp:nvSpPr>
        <dsp:cNvPr id="0" name=""/>
        <dsp:cNvSpPr/>
      </dsp:nvSpPr>
      <dsp:spPr>
        <a:xfrm>
          <a:off x="864107" y="4581126"/>
          <a:ext cx="2160870" cy="1378457"/>
        </a:xfrm>
        <a:prstGeom prst="round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0" kern="1200" smtClean="0"/>
            <a:t>The HDA is responsible for </a:t>
          </a:r>
          <a:r>
            <a:rPr lang="en-ZA" sz="1600" b="0" kern="1200" dirty="0" smtClean="0"/>
            <a:t>raising appropriate funding in </a:t>
          </a:r>
          <a:r>
            <a:rPr lang="x-none" sz="1600" b="0" kern="1200" smtClean="0"/>
            <a:t>developing </a:t>
          </a:r>
          <a:r>
            <a:rPr lang="en-ZA" sz="1600" b="0" kern="1200" dirty="0" smtClean="0"/>
            <a:t>sustainable human settlements</a:t>
          </a:r>
          <a:endParaRPr lang="en-ZA" sz="1600" b="0" kern="1200" dirty="0"/>
        </a:p>
      </dsp:txBody>
      <dsp:txXfrm>
        <a:off x="931398" y="4648417"/>
        <a:ext cx="2026288" cy="1243875"/>
      </dsp:txXfrm>
    </dsp:sp>
    <dsp:sp modelId="{400BED48-2EF1-4F46-AEC8-16581016E1B3}">
      <dsp:nvSpPr>
        <dsp:cNvPr id="0" name=""/>
        <dsp:cNvSpPr/>
      </dsp:nvSpPr>
      <dsp:spPr>
        <a:xfrm rot="5759275">
          <a:off x="1055898" y="2657501"/>
          <a:ext cx="5378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781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7834E-91D1-4175-8351-6A3E2E23E5EB}">
      <dsp:nvSpPr>
        <dsp:cNvPr id="0" name=""/>
        <dsp:cNvSpPr/>
      </dsp:nvSpPr>
      <dsp:spPr>
        <a:xfrm>
          <a:off x="144024" y="2924942"/>
          <a:ext cx="2160870" cy="137845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Develop, implement &amp; maintain an approved Master Spatial Plan (MSP)</a:t>
          </a:r>
          <a:endParaRPr lang="en-ZA" sz="1600" b="0" kern="1200" dirty="0"/>
        </a:p>
      </dsp:txBody>
      <dsp:txXfrm>
        <a:off x="211315" y="2992233"/>
        <a:ext cx="2026288" cy="1243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0E23A-108F-459D-89DA-19EF596A1F06}">
      <dsp:nvSpPr>
        <dsp:cNvPr id="0" name=""/>
        <dsp:cNvSpPr/>
      </dsp:nvSpPr>
      <dsp:spPr>
        <a:xfrm rot="16143039">
          <a:off x="2952850" y="2449766"/>
          <a:ext cx="861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112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3CEB4-0303-4685-8368-2B01FEA27908}">
      <dsp:nvSpPr>
        <dsp:cNvPr id="0" name=""/>
        <dsp:cNvSpPr/>
      </dsp:nvSpPr>
      <dsp:spPr>
        <a:xfrm rot="8373569">
          <a:off x="1754907" y="4555102"/>
          <a:ext cx="962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2492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7E661-DBB3-45E0-B104-0C6B67E46047}">
      <dsp:nvSpPr>
        <dsp:cNvPr id="0" name=""/>
        <dsp:cNvSpPr/>
      </dsp:nvSpPr>
      <dsp:spPr>
        <a:xfrm rot="10980744">
          <a:off x="1871264" y="3492936"/>
          <a:ext cx="4514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402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1413C-2170-4160-AD2C-84DDCD073C45}">
      <dsp:nvSpPr>
        <dsp:cNvPr id="0" name=""/>
        <dsp:cNvSpPr/>
      </dsp:nvSpPr>
      <dsp:spPr>
        <a:xfrm rot="5384750">
          <a:off x="3115370" y="4533715"/>
          <a:ext cx="5815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156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7AC2D-4064-4295-88B0-EE30018A4AC1}">
      <dsp:nvSpPr>
        <dsp:cNvPr id="0" name=""/>
        <dsp:cNvSpPr/>
      </dsp:nvSpPr>
      <dsp:spPr>
        <a:xfrm rot="13405751">
          <a:off x="1732821" y="2502233"/>
          <a:ext cx="10998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981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AEA14-04B1-4DF9-9AAA-9AE1AA8AAE1D}">
      <dsp:nvSpPr>
        <dsp:cNvPr id="0" name=""/>
        <dsp:cNvSpPr/>
      </dsp:nvSpPr>
      <dsp:spPr>
        <a:xfrm>
          <a:off x="2322354" y="2880271"/>
          <a:ext cx="2158967" cy="1362666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MTSF targets supported by HDA</a:t>
          </a:r>
          <a:endParaRPr lang="en-ZA" sz="1800" b="1" kern="1200" dirty="0"/>
        </a:p>
      </dsp:txBody>
      <dsp:txXfrm>
        <a:off x="2388874" y="2946791"/>
        <a:ext cx="2025927" cy="1229626"/>
      </dsp:txXfrm>
    </dsp:sp>
    <dsp:sp modelId="{8261385B-F6D8-4B2B-B406-FAC2ACA7F0CF}">
      <dsp:nvSpPr>
        <dsp:cNvPr id="0" name=""/>
        <dsp:cNvSpPr/>
      </dsp:nvSpPr>
      <dsp:spPr>
        <a:xfrm>
          <a:off x="0" y="177129"/>
          <a:ext cx="1883372" cy="2111299"/>
        </a:xfrm>
        <a:prstGeom prst="round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Calibri"/>
            </a:rPr>
            <a:t>10 000 of well located hectares land rezoned and released for new development targeting poor and lower middle income households</a:t>
          </a:r>
          <a:endParaRPr lang="en-ZA" sz="1400" kern="1200" dirty="0"/>
        </a:p>
      </dsp:txBody>
      <dsp:txXfrm>
        <a:off x="91939" y="269068"/>
        <a:ext cx="1699494" cy="1927421"/>
      </dsp:txXfrm>
    </dsp:sp>
    <dsp:sp modelId="{64D5C679-857A-4A31-9E5E-C87B9D6EAC06}">
      <dsp:nvSpPr>
        <dsp:cNvPr id="0" name=""/>
        <dsp:cNvSpPr/>
      </dsp:nvSpPr>
      <dsp:spPr>
        <a:xfrm>
          <a:off x="2659906" y="4824493"/>
          <a:ext cx="1503239" cy="1841802"/>
        </a:xfrm>
        <a:prstGeom prst="round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>
              <a:ea typeface="MS Mincho"/>
              <a:cs typeface="Arial"/>
            </a:rPr>
            <a:t>National priority programmes provided with implementation support </a:t>
          </a:r>
        </a:p>
      </dsp:txBody>
      <dsp:txXfrm>
        <a:off x="2733288" y="4897875"/>
        <a:ext cx="1356475" cy="1695038"/>
      </dsp:txXfrm>
    </dsp:sp>
    <dsp:sp modelId="{B48E0113-B7A8-44C0-A3B3-8E2BAFC3FD9F}">
      <dsp:nvSpPr>
        <dsp:cNvPr id="0" name=""/>
        <dsp:cNvSpPr/>
      </dsp:nvSpPr>
      <dsp:spPr>
        <a:xfrm rot="117851">
          <a:off x="4162377" y="5815988"/>
          <a:ext cx="2615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520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1B23E-3596-4058-86D2-9D3E730671BE}">
      <dsp:nvSpPr>
        <dsp:cNvPr id="0" name=""/>
        <dsp:cNvSpPr/>
      </dsp:nvSpPr>
      <dsp:spPr>
        <a:xfrm>
          <a:off x="6776814" y="5112522"/>
          <a:ext cx="2047034" cy="1566772"/>
        </a:xfrm>
        <a:prstGeom prst="round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bg1"/>
              </a:solidFill>
            </a:rPr>
            <a:t>Improved living conditions for 750 000 households living in the 2200 informal settlements </a:t>
          </a:r>
          <a:endParaRPr lang="en-US" sz="1400" kern="1200" dirty="0" smtClean="0">
            <a:solidFill>
              <a:schemeClr val="bg1"/>
            </a:solidFill>
            <a:cs typeface="Calibri"/>
          </a:endParaRPr>
        </a:p>
      </dsp:txBody>
      <dsp:txXfrm>
        <a:off x="6853298" y="5189006"/>
        <a:ext cx="1894066" cy="1413804"/>
      </dsp:txXfrm>
    </dsp:sp>
    <dsp:sp modelId="{4B33B385-DE1A-4E42-ABF9-CDCE7460B59D}">
      <dsp:nvSpPr>
        <dsp:cNvPr id="0" name=""/>
        <dsp:cNvSpPr/>
      </dsp:nvSpPr>
      <dsp:spPr>
        <a:xfrm rot="296571">
          <a:off x="4162443" y="5826665"/>
          <a:ext cx="377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63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7F2E7-AA50-46B8-997D-9A83714283B2}">
      <dsp:nvSpPr>
        <dsp:cNvPr id="0" name=""/>
        <dsp:cNvSpPr/>
      </dsp:nvSpPr>
      <dsp:spPr>
        <a:xfrm>
          <a:off x="4539377" y="5184527"/>
          <a:ext cx="1792941" cy="1471875"/>
        </a:xfrm>
        <a:prstGeom prst="round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cs typeface="Calibri"/>
            </a:rPr>
            <a:t>S</a:t>
          </a:r>
          <a:r>
            <a:rPr lang="en-US" sz="1400" kern="1200" dirty="0" smtClean="0">
              <a:solidFill>
                <a:schemeClr val="bg1"/>
              </a:solidFill>
            </a:rPr>
            <a:t>trategy on deliverables for  22 prioritized Mining Towns,</a:t>
          </a:r>
        </a:p>
      </dsp:txBody>
      <dsp:txXfrm>
        <a:off x="4611228" y="5256378"/>
        <a:ext cx="1649239" cy="1328173"/>
      </dsp:txXfrm>
    </dsp:sp>
    <dsp:sp modelId="{92500886-7FB1-4D55-B2C7-B78BC00D2C39}">
      <dsp:nvSpPr>
        <dsp:cNvPr id="0" name=""/>
        <dsp:cNvSpPr/>
      </dsp:nvSpPr>
      <dsp:spPr>
        <a:xfrm rot="19953177">
          <a:off x="4128959" y="5215023"/>
          <a:ext cx="607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740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7A62F-75FD-439A-A735-86BE57969DBA}">
      <dsp:nvSpPr>
        <dsp:cNvPr id="0" name=""/>
        <dsp:cNvSpPr/>
      </dsp:nvSpPr>
      <dsp:spPr>
        <a:xfrm>
          <a:off x="4584345" y="4320433"/>
          <a:ext cx="1688523" cy="754604"/>
        </a:xfrm>
        <a:prstGeom prst="round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cs typeface="Calibri"/>
            </a:rPr>
            <a:t>Identification of catalytic</a:t>
          </a:r>
          <a:r>
            <a:rPr lang="en-ZA" sz="1400" kern="1200" dirty="0" smtClean="0">
              <a:solidFill>
                <a:schemeClr val="bg1"/>
              </a:solidFill>
              <a:cs typeface="Calibri"/>
            </a:rPr>
            <a:t> </a:t>
          </a:r>
          <a:r>
            <a:rPr lang="en-US" sz="1400" kern="1200" dirty="0" smtClean="0">
              <a:solidFill>
                <a:schemeClr val="bg1"/>
              </a:solidFill>
              <a:cs typeface="Calibri"/>
            </a:rPr>
            <a:t>projects</a:t>
          </a:r>
          <a:endParaRPr lang="en-ZA" sz="1400" kern="1200" dirty="0">
            <a:solidFill>
              <a:schemeClr val="bg1"/>
            </a:solidFill>
          </a:endParaRPr>
        </a:p>
      </dsp:txBody>
      <dsp:txXfrm>
        <a:off x="4621182" y="4357270"/>
        <a:ext cx="1614849" cy="680930"/>
      </dsp:txXfrm>
    </dsp:sp>
    <dsp:sp modelId="{3AAF4832-369B-4E7E-8A06-742F8A10D879}">
      <dsp:nvSpPr>
        <dsp:cNvPr id="0" name=""/>
        <dsp:cNvSpPr/>
      </dsp:nvSpPr>
      <dsp:spPr>
        <a:xfrm>
          <a:off x="0" y="2376179"/>
          <a:ext cx="1871576" cy="2111299"/>
        </a:xfrm>
        <a:prstGeom prst="round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Calibri"/>
            </a:rPr>
            <a:t>9 provinces supported with HDA services through technical capacity</a:t>
          </a:r>
          <a:r>
            <a:rPr lang="en-ZA" sz="1400" kern="1200" dirty="0" smtClean="0">
              <a:cs typeface="Calibri"/>
            </a:rPr>
            <a:t> </a:t>
          </a:r>
          <a:r>
            <a:rPr lang="en-US" sz="1400" kern="1200" dirty="0" err="1" smtClean="0">
              <a:cs typeface="Calibri"/>
            </a:rPr>
            <a:t>programmes</a:t>
          </a:r>
          <a:r>
            <a:rPr lang="en-US" sz="1400" kern="1200" dirty="0" smtClean="0">
              <a:cs typeface="Calibri"/>
            </a:rPr>
            <a:t> for human</a:t>
          </a:r>
          <a:r>
            <a:rPr lang="en-ZA" sz="1400" kern="1200" dirty="0" smtClean="0">
              <a:cs typeface="Calibri"/>
            </a:rPr>
            <a:t> </a:t>
          </a:r>
          <a:r>
            <a:rPr lang="en-US" sz="1400" kern="1200" dirty="0" smtClean="0">
              <a:cs typeface="Calibri"/>
            </a:rPr>
            <a:t>settlements development</a:t>
          </a:r>
          <a:endParaRPr lang="en-ZA" sz="1400" kern="1200" dirty="0"/>
        </a:p>
      </dsp:txBody>
      <dsp:txXfrm>
        <a:off x="91363" y="2467542"/>
        <a:ext cx="1688850" cy="1928573"/>
      </dsp:txXfrm>
    </dsp:sp>
    <dsp:sp modelId="{F73037C7-C1CA-4A14-BB75-780C63962FA7}">
      <dsp:nvSpPr>
        <dsp:cNvPr id="0" name=""/>
        <dsp:cNvSpPr/>
      </dsp:nvSpPr>
      <dsp:spPr>
        <a:xfrm>
          <a:off x="0" y="4608457"/>
          <a:ext cx="1869887" cy="2111299"/>
        </a:xfrm>
        <a:prstGeom prst="round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cs typeface="Calibri"/>
            </a:rPr>
            <a:t>Develop, implement and maintain an approved Master Spatial Plan</a:t>
          </a:r>
          <a:endParaRPr lang="en-ZA" sz="1400" kern="1200" dirty="0"/>
        </a:p>
      </dsp:txBody>
      <dsp:txXfrm>
        <a:off x="91280" y="4699737"/>
        <a:ext cx="1687327" cy="1928739"/>
      </dsp:txXfrm>
    </dsp:sp>
    <dsp:sp modelId="{589FD8EB-313B-4A8D-A1D4-2AA14602D0AB}">
      <dsp:nvSpPr>
        <dsp:cNvPr id="0" name=""/>
        <dsp:cNvSpPr/>
      </dsp:nvSpPr>
      <dsp:spPr>
        <a:xfrm>
          <a:off x="2672140" y="215972"/>
          <a:ext cx="1378398" cy="1803287"/>
        </a:xfrm>
        <a:prstGeom prst="round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ea typeface="MS Mincho" pitchFamily="49" charset="-128"/>
              <a:cs typeface="Arial" pitchFamily="34" charset="0"/>
            </a:rPr>
            <a:t>Additional functions are also undertaken by the HDA:</a:t>
          </a:r>
          <a:endParaRPr lang="en-ZA" sz="1400" kern="1200" dirty="0"/>
        </a:p>
      </dsp:txBody>
      <dsp:txXfrm>
        <a:off x="2739428" y="283260"/>
        <a:ext cx="1243822" cy="1668711"/>
      </dsp:txXfrm>
    </dsp:sp>
    <dsp:sp modelId="{382EF7D9-0339-41A0-AC47-D376E349085D}">
      <dsp:nvSpPr>
        <dsp:cNvPr id="0" name=""/>
        <dsp:cNvSpPr/>
      </dsp:nvSpPr>
      <dsp:spPr>
        <a:xfrm rot="21201712">
          <a:off x="4046165" y="961986"/>
          <a:ext cx="13049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490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6661E-8D75-42D1-8873-9D753CB1AAB7}">
      <dsp:nvSpPr>
        <dsp:cNvPr id="0" name=""/>
        <dsp:cNvSpPr/>
      </dsp:nvSpPr>
      <dsp:spPr>
        <a:xfrm>
          <a:off x="5346698" y="215990"/>
          <a:ext cx="1590487" cy="1156047"/>
        </a:xfrm>
        <a:prstGeom prst="roundRect">
          <a:avLst/>
        </a:prstGeom>
        <a:solidFill>
          <a:srgbClr val="B5C16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ea typeface="MS Mincho" pitchFamily="49" charset="-128"/>
              <a:cs typeface="Arial" pitchFamily="34" charset="0"/>
            </a:rPr>
            <a:t>N2 Gateway Project in the Western Cape Province</a:t>
          </a:r>
          <a:endParaRPr lang="en-ZA" sz="1400" kern="1200" dirty="0"/>
        </a:p>
      </dsp:txBody>
      <dsp:txXfrm>
        <a:off x="5403132" y="272424"/>
        <a:ext cx="1477619" cy="1043179"/>
      </dsp:txXfrm>
    </dsp:sp>
    <dsp:sp modelId="{DE9666DB-A408-4F4A-B43C-0D0BE51C6028}">
      <dsp:nvSpPr>
        <dsp:cNvPr id="0" name=""/>
        <dsp:cNvSpPr/>
      </dsp:nvSpPr>
      <dsp:spPr>
        <a:xfrm rot="2413448">
          <a:off x="3821351" y="2326411"/>
          <a:ext cx="19383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836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C0BD1-98CF-47DF-916B-62B4131C2B20}">
      <dsp:nvSpPr>
        <dsp:cNvPr id="0" name=""/>
        <dsp:cNvSpPr/>
      </dsp:nvSpPr>
      <dsp:spPr>
        <a:xfrm>
          <a:off x="5418699" y="2952289"/>
          <a:ext cx="1590487" cy="1156047"/>
        </a:xfrm>
        <a:prstGeom prst="roundRect">
          <a:avLst/>
        </a:prstGeom>
        <a:solidFill>
          <a:schemeClr val="accent2">
            <a:hueOff val="3601168"/>
            <a:satOff val="-4492"/>
            <a:lumOff val="10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ea typeface="MS Mincho" pitchFamily="49" charset="-128"/>
              <a:cs typeface="Arial" pitchFamily="34" charset="0"/>
            </a:rPr>
            <a:t>Zanemvula</a:t>
          </a:r>
          <a:r>
            <a:rPr lang="en-GB" sz="1400" kern="1200" dirty="0" smtClean="0">
              <a:ea typeface="MS Mincho" pitchFamily="49" charset="-128"/>
              <a:cs typeface="Arial" pitchFamily="34" charset="0"/>
            </a:rPr>
            <a:t> Project in the Eastern Cape Province</a:t>
          </a:r>
          <a:endParaRPr lang="en-ZA" sz="1400" kern="1200" dirty="0"/>
        </a:p>
      </dsp:txBody>
      <dsp:txXfrm>
        <a:off x="5475133" y="3008723"/>
        <a:ext cx="1477619" cy="1043179"/>
      </dsp:txXfrm>
    </dsp:sp>
    <dsp:sp modelId="{A4FC2CD3-C4D0-4C85-ACFB-C547B84D137E}">
      <dsp:nvSpPr>
        <dsp:cNvPr id="0" name=""/>
        <dsp:cNvSpPr/>
      </dsp:nvSpPr>
      <dsp:spPr>
        <a:xfrm rot="767305">
          <a:off x="4010889" y="1627858"/>
          <a:ext cx="31967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678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7EB6A-2D3F-4245-ABD0-4A836C7B29E2}">
      <dsp:nvSpPr>
        <dsp:cNvPr id="0" name=""/>
        <dsp:cNvSpPr/>
      </dsp:nvSpPr>
      <dsp:spPr>
        <a:xfrm>
          <a:off x="7168024" y="1584147"/>
          <a:ext cx="1590487" cy="1156047"/>
        </a:xfrm>
        <a:prstGeom prst="roundRect">
          <a:avLst/>
        </a:prstGeom>
        <a:solidFill>
          <a:schemeClr val="accent2">
            <a:hueOff val="3961285"/>
            <a:satOff val="-4941"/>
            <a:lumOff val="11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ea typeface="MS Mincho" pitchFamily="49" charset="-128"/>
              <a:cs typeface="Arial" pitchFamily="34" charset="0"/>
            </a:rPr>
            <a:t>Support Nelson Mandela Bay Metro Human Settlements Programme</a:t>
          </a:r>
          <a:endParaRPr lang="en-ZA" sz="1400" kern="1200" dirty="0"/>
        </a:p>
      </dsp:txBody>
      <dsp:txXfrm>
        <a:off x="7224458" y="1640581"/>
        <a:ext cx="1477619" cy="1043179"/>
      </dsp:txXfrm>
    </dsp:sp>
    <dsp:sp modelId="{282163D9-1318-49CB-A1D8-BD81063292FD}">
      <dsp:nvSpPr>
        <dsp:cNvPr id="0" name=""/>
        <dsp:cNvSpPr/>
      </dsp:nvSpPr>
      <dsp:spPr>
        <a:xfrm rot="1649895">
          <a:off x="3849898" y="2296368"/>
          <a:ext cx="35519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194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03B75-D474-458D-9BE8-DDA650B63BA1}">
      <dsp:nvSpPr>
        <dsp:cNvPr id="0" name=""/>
        <dsp:cNvSpPr/>
      </dsp:nvSpPr>
      <dsp:spPr>
        <a:xfrm>
          <a:off x="7201200" y="2952294"/>
          <a:ext cx="1590487" cy="1156047"/>
        </a:xfrm>
        <a:prstGeom prst="roundRect">
          <a:avLst/>
        </a:prstGeom>
        <a:solidFill>
          <a:schemeClr val="accent2">
            <a:hueOff val="4321402"/>
            <a:satOff val="-5390"/>
            <a:lumOff val="12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ea typeface="MS Mincho" pitchFamily="49" charset="-128"/>
              <a:cs typeface="Arial" pitchFamily="34" charset="0"/>
            </a:rPr>
            <a:t>Implementation of specified projects in Limpopo Province</a:t>
          </a:r>
          <a:endParaRPr lang="en-ZA" sz="1400" kern="1200" dirty="0"/>
        </a:p>
      </dsp:txBody>
      <dsp:txXfrm>
        <a:off x="7257634" y="3008728"/>
        <a:ext cx="1477619" cy="1043179"/>
      </dsp:txXfrm>
    </dsp:sp>
    <dsp:sp modelId="{D73A2085-30F4-4D0D-9245-8C847F9596A8}">
      <dsp:nvSpPr>
        <dsp:cNvPr id="0" name=""/>
        <dsp:cNvSpPr/>
      </dsp:nvSpPr>
      <dsp:spPr>
        <a:xfrm rot="1226795">
          <a:off x="4006253" y="1620122"/>
          <a:ext cx="14058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585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4B17D-793E-4B4E-9ACD-F0B706E566E3}">
      <dsp:nvSpPr>
        <dsp:cNvPr id="0" name=""/>
        <dsp:cNvSpPr/>
      </dsp:nvSpPr>
      <dsp:spPr>
        <a:xfrm>
          <a:off x="5367824" y="1584140"/>
          <a:ext cx="1590487" cy="115604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ea typeface="MS Mincho" pitchFamily="49" charset="-128"/>
              <a:cs typeface="Arial" pitchFamily="34" charset="0"/>
            </a:rPr>
            <a:t>Supporting NDHS in the GP intervention initiative</a:t>
          </a:r>
          <a:endParaRPr lang="en-ZA" sz="1400" kern="1200" dirty="0"/>
        </a:p>
      </dsp:txBody>
      <dsp:txXfrm>
        <a:off x="5424258" y="1640574"/>
        <a:ext cx="1477619" cy="1043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288CD-49B3-E344-ACED-8559E2865301}">
      <dsp:nvSpPr>
        <dsp:cNvPr id="0" name=""/>
        <dsp:cNvSpPr/>
      </dsp:nvSpPr>
      <dsp:spPr>
        <a:xfrm>
          <a:off x="4446240" y="1092439"/>
          <a:ext cx="3268613" cy="31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84"/>
              </a:lnTo>
              <a:lnTo>
                <a:pt x="3268613" y="159284"/>
              </a:lnTo>
              <a:lnTo>
                <a:pt x="3268613" y="3185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A74C8-5A82-F641-AE71-2375B1006B8E}">
      <dsp:nvSpPr>
        <dsp:cNvPr id="0" name=""/>
        <dsp:cNvSpPr/>
      </dsp:nvSpPr>
      <dsp:spPr>
        <a:xfrm>
          <a:off x="4446240" y="1092439"/>
          <a:ext cx="1089537" cy="31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84"/>
              </a:lnTo>
              <a:lnTo>
                <a:pt x="1089537" y="159284"/>
              </a:lnTo>
              <a:lnTo>
                <a:pt x="1089537" y="3185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7EF68-F4DD-F94A-8FB9-18D62982182B}">
      <dsp:nvSpPr>
        <dsp:cNvPr id="0" name=""/>
        <dsp:cNvSpPr/>
      </dsp:nvSpPr>
      <dsp:spPr>
        <a:xfrm>
          <a:off x="3356702" y="1092439"/>
          <a:ext cx="1089537" cy="318569"/>
        </a:xfrm>
        <a:custGeom>
          <a:avLst/>
          <a:gdLst/>
          <a:ahLst/>
          <a:cxnLst/>
          <a:rect l="0" t="0" r="0" b="0"/>
          <a:pathLst>
            <a:path>
              <a:moveTo>
                <a:pt x="1089537" y="0"/>
              </a:moveTo>
              <a:lnTo>
                <a:pt x="1089537" y="159284"/>
              </a:lnTo>
              <a:lnTo>
                <a:pt x="0" y="159284"/>
              </a:lnTo>
              <a:lnTo>
                <a:pt x="0" y="3185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CF421-0360-4A4B-B5B9-B9866A67215C}">
      <dsp:nvSpPr>
        <dsp:cNvPr id="0" name=""/>
        <dsp:cNvSpPr/>
      </dsp:nvSpPr>
      <dsp:spPr>
        <a:xfrm>
          <a:off x="1177626" y="1092439"/>
          <a:ext cx="3268613" cy="318569"/>
        </a:xfrm>
        <a:custGeom>
          <a:avLst/>
          <a:gdLst/>
          <a:ahLst/>
          <a:cxnLst/>
          <a:rect l="0" t="0" r="0" b="0"/>
          <a:pathLst>
            <a:path>
              <a:moveTo>
                <a:pt x="3268613" y="0"/>
              </a:moveTo>
              <a:lnTo>
                <a:pt x="3268613" y="159284"/>
              </a:lnTo>
              <a:lnTo>
                <a:pt x="0" y="159284"/>
              </a:lnTo>
              <a:lnTo>
                <a:pt x="0" y="3185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E6133-3E08-C84C-AA7A-6A60BF0303CE}">
      <dsp:nvSpPr>
        <dsp:cNvPr id="0" name=""/>
        <dsp:cNvSpPr/>
      </dsp:nvSpPr>
      <dsp:spPr>
        <a:xfrm>
          <a:off x="3687741" y="1756"/>
          <a:ext cx="1516997" cy="1090683"/>
        </a:xfrm>
        <a:prstGeom prst="rect">
          <a:avLst/>
        </a:prstGeom>
        <a:solidFill>
          <a:schemeClr val="bg1">
            <a:lumMod val="50000"/>
          </a:schemeClr>
        </a:solidFill>
        <a:ln w="3175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HDA</a:t>
          </a:r>
          <a:endParaRPr lang="en-US" sz="1800" b="0" kern="1200" dirty="0"/>
        </a:p>
      </dsp:txBody>
      <dsp:txXfrm>
        <a:off x="3687741" y="1756"/>
        <a:ext cx="1516997" cy="1090683"/>
      </dsp:txXfrm>
    </dsp:sp>
    <dsp:sp modelId="{2C12D91B-DD00-494B-80C3-F436A8D937AE}">
      <dsp:nvSpPr>
        <dsp:cNvPr id="0" name=""/>
        <dsp:cNvSpPr/>
      </dsp:nvSpPr>
      <dsp:spPr>
        <a:xfrm>
          <a:off x="247373" y="1411008"/>
          <a:ext cx="1860506" cy="240365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Administration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(CFO’s office and Corporate Services)</a:t>
          </a:r>
          <a:endParaRPr lang="en-US" sz="1800" b="0" kern="1200" dirty="0"/>
        </a:p>
      </dsp:txBody>
      <dsp:txXfrm>
        <a:off x="247373" y="1411008"/>
        <a:ext cx="1860506" cy="2403659"/>
      </dsp:txXfrm>
    </dsp:sp>
    <dsp:sp modelId="{9F73C93F-B999-1B4C-AFE6-9AF91D81F690}">
      <dsp:nvSpPr>
        <dsp:cNvPr id="0" name=""/>
        <dsp:cNvSpPr/>
      </dsp:nvSpPr>
      <dsp:spPr>
        <a:xfrm>
          <a:off x="2426449" y="1411008"/>
          <a:ext cx="1860506" cy="240365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Policy Research Monitoring and Information</a:t>
          </a:r>
          <a:endParaRPr lang="en-US" sz="1800" b="0" kern="1200" dirty="0"/>
        </a:p>
      </dsp:txBody>
      <dsp:txXfrm>
        <a:off x="2426449" y="1411008"/>
        <a:ext cx="1860506" cy="2403659"/>
      </dsp:txXfrm>
    </dsp:sp>
    <dsp:sp modelId="{6F8EB662-E3D1-1F47-AA78-64AFE8B0A5BA}">
      <dsp:nvSpPr>
        <dsp:cNvPr id="0" name=""/>
        <dsp:cNvSpPr/>
      </dsp:nvSpPr>
      <dsp:spPr>
        <a:xfrm>
          <a:off x="4605524" y="1411008"/>
          <a:ext cx="1860506" cy="240365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National </a:t>
          </a:r>
          <a:r>
            <a:rPr lang="en-US" sz="1800" b="0" kern="1200" dirty="0" err="1" smtClean="0"/>
            <a:t>Programme</a:t>
          </a:r>
          <a:r>
            <a:rPr lang="en-US" sz="1800" b="0" kern="1200" dirty="0" smtClean="0"/>
            <a:t> Support: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/>
          </a:r>
          <a:br>
            <a:rPr lang="en-US" sz="1800" b="0" kern="1200" dirty="0" smtClean="0"/>
          </a:br>
          <a:r>
            <a:rPr lang="en-US" sz="1800" b="0" kern="1200" dirty="0" smtClean="0"/>
            <a:t>National </a:t>
          </a:r>
          <a:r>
            <a:rPr lang="en-US" sz="1800" b="0" kern="1200" dirty="0" err="1" smtClean="0"/>
            <a:t>Programme</a:t>
          </a:r>
          <a:r>
            <a:rPr lang="en-US" sz="1800" b="0" kern="1200" dirty="0" smtClean="0"/>
            <a:t> Support &amp;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Built Environment Implementation)</a:t>
          </a:r>
          <a:endParaRPr lang="en-US" sz="1800" b="0" kern="1200" dirty="0"/>
        </a:p>
      </dsp:txBody>
      <dsp:txXfrm>
        <a:off x="4605524" y="1411008"/>
        <a:ext cx="1860506" cy="2403659"/>
      </dsp:txXfrm>
    </dsp:sp>
    <dsp:sp modelId="{CA18C2FA-A7CC-A645-B237-664D4602A43E}">
      <dsp:nvSpPr>
        <dsp:cNvPr id="0" name=""/>
        <dsp:cNvSpPr/>
      </dsp:nvSpPr>
      <dsp:spPr>
        <a:xfrm>
          <a:off x="6784600" y="1411008"/>
          <a:ext cx="1860506" cy="240365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Land and Housing Services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(Regions 1-3)</a:t>
          </a:r>
          <a:endParaRPr lang="en-US" sz="1800" b="0" kern="1200" dirty="0"/>
        </a:p>
      </dsp:txBody>
      <dsp:txXfrm>
        <a:off x="6784600" y="1411008"/>
        <a:ext cx="1860506" cy="240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6F4F9-2BDD-4C64-B703-896C3DDD9008}" type="datetimeFigureOut">
              <a:rPr lang="en-ZA" smtClean="0"/>
              <a:pPr/>
              <a:t>2016/03/02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D262D-6627-4129-9B1A-09799DD9822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0125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6571E-1FA1-B648-B1F2-8D55529D69A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9D3E6-7948-3346-8FE0-479E3405A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25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Im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4777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71800" y="5155273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 smtClean="0"/>
              <a:t>Title of Power Point presentation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0" dirty="0" smtClean="0"/>
              <a:t>DATE</a:t>
            </a:r>
            <a:endParaRPr lang="en-US" sz="1400" b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764" y="1144590"/>
            <a:ext cx="4225925" cy="538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9" y="1144590"/>
            <a:ext cx="4227512" cy="538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540AB9C0-A65A-47EC-8A9E-4C469694255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50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8F40A5CE-D19C-4878-8F0C-AC59A995266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67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16EB158D-255F-459B-AA0A-EB83076B985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74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B3522DF2-092A-48E5-8071-E739323039D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187600" y="3"/>
            <a:ext cx="956400" cy="276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33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F69CE7C5-7775-4E61-AB6C-D4138D76930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97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70C80A5C-5F28-47E1-9296-308BAD0273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37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4FB975F9-F136-43C4-A69D-C1E78825C2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80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22252"/>
            <a:ext cx="2154238" cy="6302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764" y="222252"/>
            <a:ext cx="6310312" cy="630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69337107-BDE3-4514-8E00-08B5887BB24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52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6" y="222252"/>
            <a:ext cx="8605838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8763" y="1144590"/>
            <a:ext cx="8605837" cy="5380037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FBE58BA9-C1A1-462B-8D0E-8461D7B122A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54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6" y="222252"/>
            <a:ext cx="8605838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764" y="1144590"/>
            <a:ext cx="4225925" cy="5380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7089" y="1144590"/>
            <a:ext cx="4227512" cy="5380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926" y="6704013"/>
            <a:ext cx="4181475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08626" y="6704013"/>
            <a:ext cx="711200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1EEAA1D9-521E-43A2-929D-3742295DE4E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211638" y="6704013"/>
            <a:ext cx="1079500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7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o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546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6" y="222252"/>
            <a:ext cx="8605838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8764" y="1144590"/>
            <a:ext cx="4225925" cy="5380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9" y="1144590"/>
            <a:ext cx="4227512" cy="5380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926" y="6704013"/>
            <a:ext cx="4181475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08626" y="6704013"/>
            <a:ext cx="711200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153DB0DF-38EB-4B68-9F9C-A2B5F67428C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211638" y="6704013"/>
            <a:ext cx="1079500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954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6" y="222252"/>
            <a:ext cx="8605838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8764" y="1144590"/>
            <a:ext cx="4225925" cy="5380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9" y="1144590"/>
            <a:ext cx="4227512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9" y="3910013"/>
            <a:ext cx="4227512" cy="2614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4926" y="6704013"/>
            <a:ext cx="4181475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5508626" y="6704013"/>
            <a:ext cx="711200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18CA02CD-40E1-434B-A584-A98475B273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211638" y="6704013"/>
            <a:ext cx="1079500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187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ledi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609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9A3760-21CE-1B4A-98FE-491B93A2A235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0035F1-0151-8D42-B2D0-0AC3ABF3A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59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on 1.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18480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726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0F7D1-9928-4BB4-9566-CF8CF738B85A}" type="datetimeFigureOut">
              <a:rPr lang="en-ZA" smtClean="0"/>
              <a:pPr/>
              <a:t>2016/03/02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9B37F-48F8-4A03-A479-61AD1B23158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0114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952DE1-4070-4C58-BE6C-7BF6E0BA0729}" type="datetimeFigureOut">
              <a:rPr lang="en-ZA" smtClean="0"/>
              <a:pPr/>
              <a:t>2016/03/02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F0CB-6485-49EA-B47F-217612A85DF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7175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91582"/>
            <a:ext cx="7845425" cy="1470025"/>
          </a:xfrm>
        </p:spPr>
        <p:txBody>
          <a:bodyPr anchor="ctr" anchorCtr="0"/>
          <a:lstStyle>
            <a:lvl1pPr algn="ctr">
              <a:defRPr smtClean="0"/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5277" y="4148932"/>
            <a:ext cx="5937250" cy="982663"/>
          </a:xfrm>
        </p:spPr>
        <p:txBody>
          <a:bodyPr/>
          <a:lstStyle>
            <a:lvl1pPr algn="ctr">
              <a:defRPr sz="1800"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341019" name="Rectangle 27"/>
          <p:cNvSpPr>
            <a:spLocks noGrp="1" noChangeArrowheads="1"/>
          </p:cNvSpPr>
          <p:nvPr>
            <p:ph type="ftr" sz="quarter" idx="3"/>
          </p:nvPr>
        </p:nvSpPr>
        <p:spPr>
          <a:xfrm>
            <a:off x="68263" y="6634163"/>
            <a:ext cx="5727700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1023" name="Rectangle 31"/>
          <p:cNvSpPr>
            <a:spLocks noGrp="1" noChangeArrowheads="1"/>
          </p:cNvSpPr>
          <p:nvPr>
            <p:ph type="dt" sz="half" idx="2"/>
          </p:nvPr>
        </p:nvSpPr>
        <p:spPr>
          <a:xfrm>
            <a:off x="3706020" y="5509420"/>
            <a:ext cx="1655763" cy="223837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74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 marL="358775" indent="-273050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Slide  </a:t>
            </a:r>
            <a:fld id="{7EEAC9BF-F077-4B10-ACDA-F02533834B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7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fld id="{2741869F-5E9C-4F84-BE71-0704911BB36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2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876" y="222252"/>
            <a:ext cx="8024384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1</a:t>
            </a:r>
            <a:br>
              <a:rPr lang="en-GB" dirty="0" smtClean="0"/>
            </a:br>
            <a:r>
              <a:rPr lang="en-GB" dirty="0" smtClean="0"/>
              <a:t>Title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144590"/>
            <a:ext cx="8605837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A-point</a:t>
            </a:r>
          </a:p>
          <a:p>
            <a:pPr lvl="1"/>
            <a:r>
              <a:rPr lang="en-GB" dirty="0" smtClean="0"/>
              <a:t>B-point</a:t>
            </a:r>
          </a:p>
          <a:p>
            <a:pPr lvl="2"/>
            <a:r>
              <a:rPr lang="en-GB" dirty="0" smtClean="0"/>
              <a:t>C-point</a:t>
            </a:r>
          </a:p>
          <a:p>
            <a:pPr lvl="3"/>
            <a:r>
              <a:rPr lang="en-GB" dirty="0" smtClean="0"/>
              <a:t>D-point</a:t>
            </a:r>
          </a:p>
          <a:p>
            <a:pPr lvl="4"/>
            <a:r>
              <a:rPr lang="en-GB" dirty="0" smtClean="0"/>
              <a:t>E-point</a:t>
            </a:r>
          </a:p>
        </p:txBody>
      </p:sp>
      <p:sp>
        <p:nvSpPr>
          <p:cNvPr id="341009" name="Line 17"/>
          <p:cNvSpPr>
            <a:spLocks noChangeShapeType="1"/>
          </p:cNvSpPr>
          <p:nvPr userDrawn="1"/>
        </p:nvSpPr>
        <p:spPr bwMode="auto">
          <a:xfrm>
            <a:off x="0" y="1065213"/>
            <a:ext cx="9144000" cy="0"/>
          </a:xfrm>
          <a:prstGeom prst="line">
            <a:avLst/>
          </a:prstGeom>
          <a:noFill/>
          <a:ln w="19050">
            <a:solidFill>
              <a:srgbClr val="00479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341019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669224"/>
            <a:ext cx="6579692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600">
                <a:cs typeface="Arial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1020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5400" y="6669224"/>
            <a:ext cx="7112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7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 Slide  </a:t>
            </a:r>
            <a:fld id="{8CA2BAD3-0CA8-421A-8321-A848EE6CB610}" type="slidenum">
              <a:rPr lang="en-US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1023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8412" y="6669224"/>
            <a:ext cx="1079500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6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07  February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149932" y="12228"/>
            <a:ext cx="1994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1100" i="1" dirty="0" smtClean="0">
                <a:solidFill>
                  <a:prstClr val="black"/>
                </a:solidFill>
              </a:rPr>
              <a:t>Confidential</a:t>
            </a:r>
            <a:endParaRPr lang="en-GB" sz="1100" i="1" dirty="0">
              <a:solidFill>
                <a:prstClr val="black"/>
              </a:solidFill>
            </a:endParaRPr>
          </a:p>
        </p:txBody>
      </p:sp>
      <p:pic>
        <p:nvPicPr>
          <p:cNvPr id="10" name="image1.jpg" descr="HDA logo.jpg"/>
          <p:cNvPicPr>
            <a:picLocks noChangeAspect="1"/>
          </p:cNvPicPr>
          <p:nvPr userDrawn="1"/>
        </p:nvPicPr>
        <p:blipFill>
          <a:blip r:embed="rId18">
            <a:extLst/>
          </a:blip>
          <a:stretch>
            <a:fillRect/>
          </a:stretch>
        </p:blipFill>
        <p:spPr>
          <a:xfrm>
            <a:off x="8360729" y="363132"/>
            <a:ext cx="724360" cy="50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 userDrawn="1"/>
        </p:nvSpPr>
        <p:spPr bwMode="auto">
          <a:xfrm>
            <a:off x="8187600" y="3"/>
            <a:ext cx="956400" cy="276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36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rgbClr val="00479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algn="l" defTabSz="684213" rtl="0" eaLnBrk="0" fontAlgn="base" hangingPunct="0">
        <a:spcBef>
          <a:spcPts val="600"/>
        </a:spcBef>
        <a:spcAft>
          <a:spcPts val="600"/>
        </a:spcAft>
        <a:buSzPct val="25000"/>
        <a:buFont typeface="Wingdings" pitchFamily="2" charset="2"/>
        <a:defRPr sz="1800" i="1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684213" rtl="0" eaLnBrk="0" fontAlgn="base" hangingPunct="0">
        <a:spcBef>
          <a:spcPts val="600"/>
        </a:spcBef>
        <a:spcAft>
          <a:spcPts val="600"/>
        </a:spcAft>
        <a:buClrTx/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2pPr>
      <a:lvl3pPr marL="715963" indent="-177800" algn="l" defTabSz="684213" rtl="0" eaLnBrk="0" fontAlgn="base" hangingPunct="0">
        <a:spcBef>
          <a:spcPct val="2500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3pPr>
      <a:lvl4pPr marL="1074738" indent="-179388" algn="l" defTabSz="684213" rtl="0" eaLnBrk="0" fontAlgn="base" hangingPunct="0">
        <a:spcBef>
          <a:spcPct val="25000"/>
        </a:spcBef>
        <a:spcAft>
          <a:spcPct val="25000"/>
        </a:spcAft>
        <a:buSzPct val="55000"/>
        <a:buFont typeface="Wingdings" pitchFamily="2" charset="2"/>
        <a:buChar char="¡"/>
        <a:defRPr sz="1600">
          <a:solidFill>
            <a:schemeClr val="tx1"/>
          </a:solidFill>
          <a:latin typeface="+mn-lt"/>
        </a:defRPr>
      </a:lvl4pPr>
      <a:lvl5pPr marL="1431925" indent="-177800" algn="l" defTabSz="684213" rtl="0" eaLnBrk="0" fontAlgn="base" hangingPunct="0">
        <a:spcBef>
          <a:spcPct val="25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5pPr>
      <a:lvl6pPr marL="2108200" indent="-228600" algn="l" defTabSz="68421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565400" indent="-228600" algn="l" defTabSz="68421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022600" indent="-228600" algn="l" defTabSz="68421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479800" indent="-228600" algn="l" defTabSz="68421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5157192"/>
            <a:ext cx="4608512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5576" y="5122783"/>
            <a:ext cx="784887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Housing Development Agency: </a:t>
            </a:r>
          </a:p>
          <a:p>
            <a:pPr algn="ctr"/>
            <a:r>
              <a:rPr lang="en-US" sz="3200" b="1" dirty="0" smtClean="0"/>
              <a:t>Strategy Plan and APP - 2016/17</a:t>
            </a:r>
          </a:p>
          <a:p>
            <a:pPr algn="ctr"/>
            <a:endParaRPr lang="en-US" sz="1050" b="1" dirty="0" smtClean="0"/>
          </a:p>
          <a:p>
            <a:pPr algn="ctr"/>
            <a:r>
              <a:rPr lang="en-US" sz="2000" dirty="0" err="1" smtClean="0"/>
              <a:t>Mr</a:t>
            </a:r>
            <a:r>
              <a:rPr lang="en-US" sz="2000" dirty="0" smtClean="0"/>
              <a:t> Pascal Moloi (CEO: HDA)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6920" y="6588408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 smtClean="0"/>
              <a:t>February 2016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xmlns="" val="6282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9731539"/>
              </p:ext>
            </p:extLst>
          </p:nvPr>
        </p:nvGraphicFramePr>
        <p:xfrm>
          <a:off x="-8699" y="0"/>
          <a:ext cx="9152701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990322"/>
                <a:gridCol w="1480907"/>
                <a:gridCol w="1114799"/>
                <a:gridCol w="1114799"/>
                <a:gridCol w="1114799"/>
                <a:gridCol w="1114799"/>
                <a:gridCol w="1114799"/>
                <a:gridCol w="1107477"/>
              </a:tblGrid>
              <a:tr h="67236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1: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Administration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Strategic Goal: Provide financial sustainability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7236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SUB-PROGRAMME 1a: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CFO’s office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267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Strategic Objective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Measurable Objective (Strategic Activities)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Performance Measure/Indicator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2016/17 Target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1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2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3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4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4245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Effective internal control systems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Implement effective systems to manage: finance, budgets and performance management, SCM, risk management and compliance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Obtain unqualified  financial audit opinion on the financial statements from external auditors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Obtain unqualified financial audit report for 2014/15 from external auditors published by 30 August 2015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Quarterly progress review undertaken and mitigating actions implemented to ensure achievement of annual target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Quarterly progress review undertaken and mitigating actions implemented to ensure achievement of annual target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Quarterly progress review undertaken and mitigating actions implemented to ensure achievement of annual target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MS Mincho"/>
                          <a:cs typeface="Arial"/>
                        </a:rPr>
                        <a:t>Quarterly progress review undertaken and mitigating actions implemented to ensure achievement of annual target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69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9067900"/>
              </p:ext>
            </p:extLst>
          </p:nvPr>
        </p:nvGraphicFramePr>
        <p:xfrm>
          <a:off x="0" y="0"/>
          <a:ext cx="9144002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259632"/>
                <a:gridCol w="1176330"/>
                <a:gridCol w="1117397"/>
                <a:gridCol w="1117397"/>
                <a:gridCol w="1119226"/>
                <a:gridCol w="1117397"/>
                <a:gridCol w="1117397"/>
                <a:gridCol w="1119226"/>
              </a:tblGrid>
              <a:tr h="99534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/>
                      </a:r>
                      <a:br>
                        <a:rPr lang="en-GB" sz="16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</a:b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1: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Administration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Strategic Goal: Provide operational efficiency and service excellence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8165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SUB-PROGRAMME 1b: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Corporate Services 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49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Strategic Objective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Measurable Objective (Strategic Activities)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Performance Measure/Indicator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2016/17 Target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1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2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3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4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3531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The HDA is an internally cohesive and effective public sector developer with systems that are stable and accessible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Capacitate the HDA as a public sector developer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Positions filled in line with approved establishment plan 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100% of 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positions filled in accordance with approved establishment 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25% of positions filled in accordance with approved establishment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25% of positions filled in accordance with approved establishment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75% of positions filled in accordance with approved establishment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MS Mincho"/>
                          <a:cs typeface="Arial"/>
                        </a:rPr>
                        <a:t>100% of positions filled in accordance with approved establishment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10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6569604"/>
              </p:ext>
            </p:extLst>
          </p:nvPr>
        </p:nvGraphicFramePr>
        <p:xfrm>
          <a:off x="19115" y="0"/>
          <a:ext cx="9124883" cy="6927561"/>
        </p:xfrm>
        <a:graphic>
          <a:graphicData uri="http://schemas.openxmlformats.org/drawingml/2006/table">
            <a:tbl>
              <a:tblPr firstRow="1" firstCol="1" bandRow="1"/>
              <a:tblGrid>
                <a:gridCol w="1240517"/>
                <a:gridCol w="1281600"/>
                <a:gridCol w="1100461"/>
                <a:gridCol w="1100461"/>
                <a:gridCol w="1100461"/>
                <a:gridCol w="1100461"/>
                <a:gridCol w="1100461"/>
                <a:gridCol w="1100461"/>
              </a:tblGrid>
              <a:tr h="126470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2: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/>
                      </a:r>
                      <a:b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</a:b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Research Monitoring and Information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Sub-Programme Strategic Goal: Build partnerships, a knowledge base and monitor and evaluate the performance of the human settlements sector in promoting spatial targeting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359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Strategic Objective</a:t>
                      </a:r>
                      <a:r>
                        <a:rPr lang="en-GB" sz="1600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 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Measurable Objective (Strategic Activities)</a:t>
                      </a:r>
                      <a:r>
                        <a:rPr lang="en-GB" sz="1600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 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Performance Measure/Indicator</a:t>
                      </a:r>
                      <a:r>
                        <a:rPr lang="en-GB" sz="1600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 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2016/17 Target</a:t>
                      </a:r>
                      <a:r>
                        <a:rPr lang="en-GB" sz="1600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 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1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2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3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4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42335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To provide information and research in support of promoting spatial targeting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Promote, guide and monitor spatial investment for human settlements based the framework for spatial investment for human settlements (FSIHS)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Number of monitoring and evaluation reports against the FSIHS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 reports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1755" marR="7175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Progress report on the implementation of spatial targeting against the framework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1 monitoring and evaluation report on the implementation of spatial targeting against the framework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Progress report on the implementation of spatial targeting against the framework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MS Mincho"/>
                          <a:cs typeface="Arial"/>
                        </a:rPr>
                        <a:t>1 monitoring and evaluation report on the implementation of spatial targeting against the framework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01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6490232"/>
              </p:ext>
            </p:extLst>
          </p:nvPr>
        </p:nvGraphicFramePr>
        <p:xfrm>
          <a:off x="-11432" y="0"/>
          <a:ext cx="9155434" cy="6992408"/>
        </p:xfrm>
        <a:graphic>
          <a:graphicData uri="http://schemas.openxmlformats.org/drawingml/2006/table">
            <a:tbl>
              <a:tblPr firstRow="1" firstCol="1" bandRow="1"/>
              <a:tblGrid>
                <a:gridCol w="1027240"/>
                <a:gridCol w="1710234"/>
                <a:gridCol w="1497829"/>
                <a:gridCol w="1027240"/>
                <a:gridCol w="1027240"/>
                <a:gridCol w="1027240"/>
                <a:gridCol w="1030902"/>
                <a:gridCol w="807509"/>
              </a:tblGrid>
              <a:tr h="476672"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3:</a:t>
                      </a:r>
                      <a:endParaRPr lang="en-ZA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National Programme Support</a:t>
                      </a:r>
                      <a:endParaRPr lang="en-ZA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3568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3a:</a:t>
                      </a:r>
                      <a:endParaRPr lang="en-ZA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National Programme Support</a:t>
                      </a:r>
                      <a:endParaRPr lang="en-ZA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Sub-Programme Strategic Goal: Support national programmes and developments, and release well-located land for human settlement development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35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Strategic Objective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Measurable Objective (Strategic Activities)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Performance Measure/Indicator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2016/17 Target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1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2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3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4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625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Release of land for human settlements development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Release of well- located land for housing and human settlements targeting poor and lower middle income households (* see note on rezoning under table) 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Number of hectares of well-located land released for human settlement development (targeting poor and middle income households) 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3000 hectares of well-located land released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Arial"/>
                        </a:rPr>
                        <a:t>-1 x Progress report </a:t>
                      </a:r>
                      <a:endParaRPr lang="en-ZA" sz="1200" dirty="0" smtClean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1500 hectares of well-located land released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 </a:t>
                      </a:r>
                      <a:endParaRPr lang="en-ZA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1500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hectares of well-located land released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837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MS Mincho"/>
                          <a:cs typeface="Arial"/>
                        </a:rPr>
                        <a:t>Specific support to national priority programmes - catalytic projects, mining towns and NUSP</a:t>
                      </a:r>
                      <a:endParaRPr lang="en-ZA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Preparing and packaging of national priority programmes, namely catalytic projects, mining towns and NUSP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National priority programmes provided with programme management and technical project support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Provide 274 ISU with technical support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274 ISU provided with technical support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Develop 3 x ISU guidelines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-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-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-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3 x ISU guidelines developed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8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Technical support to projects in 22 mining towns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Technical support to projects in 22 mining towns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50 catalytic projects supported 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MS Mincho"/>
                          <a:cs typeface="Arial"/>
                        </a:rPr>
                        <a:t>50 catalytic projects supported</a:t>
                      </a:r>
                      <a:endParaRPr lang="en-ZA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059" marR="44059" marT="29546" marB="29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06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7504240"/>
              </p:ext>
            </p:extLst>
          </p:nvPr>
        </p:nvGraphicFramePr>
        <p:xfrm>
          <a:off x="0" y="0"/>
          <a:ext cx="9144001" cy="6837528"/>
        </p:xfrm>
        <a:graphic>
          <a:graphicData uri="http://schemas.openxmlformats.org/drawingml/2006/table">
            <a:tbl>
              <a:tblPr firstRow="1" firstCol="1" bandRow="1"/>
              <a:tblGrid>
                <a:gridCol w="1351128"/>
                <a:gridCol w="1163472"/>
                <a:gridCol w="1402307"/>
                <a:gridCol w="1123266"/>
                <a:gridCol w="1025957"/>
                <a:gridCol w="1139888"/>
                <a:gridCol w="941695"/>
                <a:gridCol w="996288"/>
              </a:tblGrid>
              <a:tr h="719587"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3: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National Programme Support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03824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3b: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Built environment implementation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Sub-Programme Strategic Goal: Development and implementation of sustainable human settlement projects for the public sector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492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Strategic Objective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Measurable Objective (Strategic Activities)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Performance Measure</a:t>
                      </a: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/ Indicator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2016/17 Target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</a:t>
                      </a:r>
                      <a:endParaRPr lang="en-GB" sz="16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</a:t>
                      </a:r>
                      <a:endParaRPr lang="en-GB" sz="16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</a:t>
                      </a: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 3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4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587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Development </a:t>
                      </a:r>
                      <a:r>
                        <a:rPr lang="en-GB" sz="1600" dirty="0">
                          <a:effectLst/>
                          <a:latin typeface="Arial"/>
                          <a:ea typeface="MS Mincho"/>
                          <a:cs typeface="Arial"/>
                        </a:rPr>
                        <a:t>and implementation of sustainable human settlements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MS Mincho"/>
                          <a:cs typeface="Arial"/>
                        </a:rPr>
                        <a:t>Preparing, packaging and implementation of assigned projects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Number of projects implemented in line with approved project plans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5 projects plans approved and implementation initiated in line with approved plans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5 projects identified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Draft project plans developed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MS Mincho"/>
                          <a:cs typeface="Arial"/>
                        </a:rPr>
                        <a:t>Draft project plans approved</a:t>
                      </a:r>
                      <a:endParaRPr lang="en-ZA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MS Mincho"/>
                          <a:cs typeface="Arial"/>
                        </a:rPr>
                        <a:t>Initiating </a:t>
                      </a:r>
                      <a:r>
                        <a:rPr lang="en-GB" sz="16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implementation</a:t>
                      </a:r>
                      <a:endParaRPr lang="en-ZA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410067"/>
              </p:ext>
            </p:extLst>
          </p:nvPr>
        </p:nvGraphicFramePr>
        <p:xfrm>
          <a:off x="27297" y="0"/>
          <a:ext cx="9089409" cy="6837528"/>
        </p:xfrm>
        <a:graphic>
          <a:graphicData uri="http://schemas.openxmlformats.org/drawingml/2006/table">
            <a:tbl>
              <a:tblPr firstRow="1" firstCol="1" bandRow="1"/>
              <a:tblGrid>
                <a:gridCol w="1146592"/>
                <a:gridCol w="1165918"/>
                <a:gridCol w="1238788"/>
                <a:gridCol w="1295085"/>
                <a:gridCol w="1008112"/>
                <a:gridCol w="1008112"/>
                <a:gridCol w="1080120"/>
                <a:gridCol w="1146682"/>
              </a:tblGrid>
              <a:tr h="76698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4: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Land &amp; Housing Services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Strategic Goal: Provide land and housing development support services to Provinces and Municipalities to enable them to fulfil their responsibilities in the human settlements sector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01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Strategic Objective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Measurable Objective (Strategic Activities)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Performance Measure/Indicator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2016/17 Target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1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2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3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4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1760586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Enhancing capacity, support and technical skills of provinces and municipalities for human settlements development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Implement technical support and capacity enhancement programmes for human settlements development as agreed with provinces and municipalities covering the HDA services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Number of provinces provided with capacity support as per MTOPs and business plans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9 provinces provided with capacity support as per MTOPs and business plans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Capacity support provided to 9 provinces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Capacity support provided to 9 provinces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Capacity support provided to 9 provinces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Capacity support provided to 9 provinces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Implementation support provided to programmes and projects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2645 housing units in Zanemvula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2645 housing units delivered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7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1464 housing units and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591 serviced sites in N2 Gateway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1464 housing units and 591 serviced sites delivered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7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4000 serviced sites and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2603 housing units in Nelson Mandela Bay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4000 serviced sites and 2603 units delivered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81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8559359"/>
              </p:ext>
            </p:extLst>
          </p:nvPr>
        </p:nvGraphicFramePr>
        <p:xfrm>
          <a:off x="27297" y="3680"/>
          <a:ext cx="9089409" cy="6854318"/>
        </p:xfrm>
        <a:graphic>
          <a:graphicData uri="http://schemas.openxmlformats.org/drawingml/2006/table">
            <a:tbl>
              <a:tblPr firstRow="1" firstCol="1" bandRow="1"/>
              <a:tblGrid>
                <a:gridCol w="1160327"/>
                <a:gridCol w="1152128"/>
                <a:gridCol w="936104"/>
                <a:gridCol w="1597824"/>
                <a:gridCol w="1008112"/>
                <a:gridCol w="1008112"/>
                <a:gridCol w="1080120"/>
                <a:gridCol w="1146682"/>
              </a:tblGrid>
              <a:tr h="85746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4: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Land &amp; Housing Services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Strategic Goal: Provide land and housing development support services to Provinces and Municipalities to enable them to fulfil their responsibilities in the human settlements sector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135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Strategic Objective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Measurable Objective (Strategic Activities)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Performance Measure/Indicator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2016/17 Target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1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2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3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Quarter 4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857469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Enhancing capacity, support and technical skills of provinces and municipalities for human settlements development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Implement technical support and capacity enhancement programmes for human settlements development as agreed with provinces and municipalities covering the HDA services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Implementation support provided to programmes and projects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250</a:t>
                      </a:r>
                      <a:r>
                        <a:rPr lang="en-GB" sz="1400" baseline="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serviced </a:t>
                      </a: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sites in </a:t>
                      </a:r>
                      <a:r>
                        <a:rPr lang="en-GB" sz="140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Bela</a:t>
                      </a: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Bela</a:t>
                      </a: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 Limpopo Province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250 sites serviced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4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1000 serviced sites in Lephalale Limpopo Province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Approval of services design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1 X</a:t>
                      </a:r>
                      <a:r>
                        <a:rPr lang="en-GB" sz="1400" baseline="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 Progress Report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1 X</a:t>
                      </a:r>
                      <a:r>
                        <a:rPr lang="en-GB" sz="1400" baseline="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 Progress Report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500 sites serviced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1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200 disaster/emergency units completed in Limpopo Province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200 units completed 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1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1660 serviced sites in Sol </a:t>
                      </a:r>
                      <a:r>
                        <a:rPr lang="en-GB" sz="140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Plaatje</a:t>
                      </a: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, Northern </a:t>
                      </a:r>
                      <a:r>
                        <a:rPr lang="en-GB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Cape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1660 serviced sites delieverd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4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1888 planned sites in Ga-segonyana, Northern Cape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Arial"/>
                        </a:rPr>
                        <a:t>1 x progress report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1888 planned sites delivered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6050" marR="16050" marT="10763" marB="107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74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 smtClean="0"/>
              <a:t>Funding</a:t>
            </a:r>
            <a:endParaRPr lang="en-ZA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6647114"/>
              </p:ext>
            </p:extLst>
          </p:nvPr>
        </p:nvGraphicFramePr>
        <p:xfrm>
          <a:off x="0" y="1356987"/>
          <a:ext cx="9144000" cy="5240365"/>
        </p:xfrm>
        <a:graphic>
          <a:graphicData uri="http://schemas.openxmlformats.org/drawingml/2006/table">
            <a:tbl>
              <a:tblPr firstRow="1" firstCol="1" bandRow="1"/>
              <a:tblGrid>
                <a:gridCol w="1763688"/>
                <a:gridCol w="1224136"/>
                <a:gridCol w="1224136"/>
                <a:gridCol w="1224136"/>
                <a:gridCol w="1224136"/>
                <a:gridCol w="1238936"/>
                <a:gridCol w="1244832"/>
              </a:tblGrid>
              <a:tr h="566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Year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2013/14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2014/15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2015/16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2016/17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2017/18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2018/19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16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NDHS operational grant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R97, 497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R101, 047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R156, 183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R147,512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R195, 668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R207, 017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NUSP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-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-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R20, 000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R20, 000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R20,000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Arial"/>
                        </a:rPr>
                        <a:t>R21,160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Total</a:t>
                      </a:r>
                      <a:r>
                        <a:rPr lang="en-GB" sz="1800" b="1" baseline="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 </a:t>
                      </a:r>
                      <a:r>
                        <a:rPr lang="en-GB" sz="18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NDHS Grant</a:t>
                      </a:r>
                      <a:r>
                        <a:rPr lang="en-GB" sz="1800" b="1" baseline="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 Funding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R97, 497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R101, 047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R176, 183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R167, 512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R215, 668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R228, 170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804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Other provincial transfers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R42, 446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R49, 683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R108, 248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R227, 276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R205, 926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R219, 155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Administrative income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R15, 294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R7,090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R20, 218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R8, 941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R9, 460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R10, 009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Total</a:t>
                      </a:r>
                      <a:r>
                        <a:rPr lang="en-GB" sz="1800" b="1" baseline="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 Funding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R129, 271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R157, 820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R304, 649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R403, 729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MS Mincho"/>
                          <a:cs typeface="Arial"/>
                        </a:rPr>
                        <a:t>R431, 054</a:t>
                      </a:r>
                      <a:endParaRPr lang="en-ZA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R457, 341</a:t>
                      </a:r>
                      <a:endParaRPr lang="en-ZA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0679" flipV="1">
            <a:off x="5249233" y="5869380"/>
            <a:ext cx="1946774" cy="76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10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>
                <a:cs typeface="Arial Unicode MS"/>
              </a:rPr>
              <a:t>Implications for finance</a:t>
            </a:r>
            <a:endParaRPr lang="en-ZA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ZA" sz="2400" i="0" dirty="0"/>
              <a:t>The HDA </a:t>
            </a:r>
            <a:r>
              <a:rPr lang="en-ZA" sz="2400" i="0" dirty="0" smtClean="0"/>
              <a:t>will receive an operational budget from the NDHS of R104 615m: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ZA" sz="2400" i="0" dirty="0" smtClean="0"/>
              <a:t>This will increase to R167 512m </a:t>
            </a:r>
            <a:r>
              <a:rPr lang="en-ZA" sz="2200" i="0" dirty="0" smtClean="0"/>
              <a:t>with NUSP – R20m  and Priority Projects – R51 568m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ZA" sz="2400" i="0" dirty="0" smtClean="0"/>
              <a:t>It will increase further with various other operation initiatives / programmes, including MTOPs, to R403,729m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ZA" sz="2400" i="0" dirty="0" smtClean="0"/>
              <a:t>Notes:</a:t>
            </a:r>
          </a:p>
          <a:p>
            <a:pPr lvl="2">
              <a:buFont typeface="Arial" pitchFamily="34" charset="0"/>
              <a:buChar char="•"/>
            </a:pPr>
            <a:r>
              <a:rPr lang="en-ZA" sz="2400" dirty="0" smtClean="0"/>
              <a:t>To be an effective Developer the Operational budget needs to be reviewed.</a:t>
            </a:r>
            <a:endParaRPr lang="en-ZA" sz="2400" dirty="0"/>
          </a:p>
          <a:p>
            <a:pPr lvl="2">
              <a:buFont typeface="Arial" pitchFamily="34" charset="0"/>
              <a:buChar char="•"/>
            </a:pPr>
            <a:r>
              <a:rPr lang="en-ZA" sz="2400" dirty="0" smtClean="0"/>
              <a:t>An investment budget is required to capitalise the HDA to play </a:t>
            </a:r>
            <a:r>
              <a:rPr lang="en-GB" sz="2400" dirty="0"/>
              <a:t>a more direct role in property and land </a:t>
            </a:r>
            <a:r>
              <a:rPr lang="en-GB" sz="2400" dirty="0" smtClean="0"/>
              <a:t>development</a:t>
            </a:r>
            <a:r>
              <a:rPr lang="en-GB" sz="2400" dirty="0"/>
              <a:t>!</a:t>
            </a:r>
            <a:endParaRPr lang="en-ZA" sz="2000" dirty="0"/>
          </a:p>
          <a:p>
            <a:pPr lvl="1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39835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6" y="1296517"/>
            <a:ext cx="9144000" cy="55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 smtClean="0"/>
              <a:t>Macro Indicators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xmlns="" val="19465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1484768" y="1809522"/>
            <a:ext cx="7992888" cy="44923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z="1800" dirty="0">
                <a:solidFill>
                  <a:srgbClr val="000000"/>
                </a:solidFill>
              </a:rPr>
              <a:t>The HDA will be responsible for the revitalisation programme </a:t>
            </a:r>
            <a:r>
              <a:rPr lang="en-US" sz="1800" dirty="0" smtClean="0">
                <a:solidFill>
                  <a:srgbClr val="000000"/>
                </a:solidFill>
              </a:rPr>
              <a:t>of</a:t>
            </a:r>
            <a:r>
              <a:rPr lang="x-none" sz="1800" smtClean="0">
                <a:solidFill>
                  <a:srgbClr val="000000"/>
                </a:solidFill>
              </a:rPr>
              <a:t> </a:t>
            </a:r>
            <a:r>
              <a:rPr lang="x-none" sz="1800" b="1" smtClean="0">
                <a:solidFill>
                  <a:srgbClr val="000000"/>
                </a:solidFill>
              </a:rPr>
              <a:t>2</a:t>
            </a:r>
            <a:r>
              <a:rPr lang="en-ZA" sz="1800" b="1" dirty="0" smtClean="0">
                <a:solidFill>
                  <a:srgbClr val="000000"/>
                </a:solidFill>
              </a:rPr>
              <a:t>2</a:t>
            </a:r>
            <a:r>
              <a:rPr lang="x-none" sz="1800" b="1" smtClean="0">
                <a:solidFill>
                  <a:srgbClr val="000000"/>
                </a:solidFill>
              </a:rPr>
              <a:t> </a:t>
            </a:r>
            <a:r>
              <a:rPr lang="x-none" sz="1800" b="1" dirty="0">
                <a:solidFill>
                  <a:srgbClr val="000000"/>
                </a:solidFill>
              </a:rPr>
              <a:t>mining towns</a:t>
            </a:r>
            <a:r>
              <a:rPr lang="x-none" sz="1800" dirty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  <a:p>
            <a:pPr lvl="0"/>
            <a:r>
              <a:rPr lang="x-none" sz="1800" b="1">
                <a:solidFill>
                  <a:srgbClr val="000000"/>
                </a:solidFill>
              </a:rPr>
              <a:t>HDA </a:t>
            </a:r>
            <a:r>
              <a:rPr lang="en-ZA" sz="1800" b="1" dirty="0" smtClean="0">
                <a:solidFill>
                  <a:srgbClr val="000000"/>
                </a:solidFill>
              </a:rPr>
              <a:t>to identify catalytic projects, prepare , role out and manage the projects  implementation plan</a:t>
            </a:r>
            <a:r>
              <a:rPr lang="x-none" sz="1800" smtClean="0">
                <a:solidFill>
                  <a:srgbClr val="000000"/>
                </a:solidFill>
              </a:rPr>
              <a:t> 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0"/>
            <a:r>
              <a:rPr lang="x-none" sz="1800" b="1" dirty="0" smtClean="0">
                <a:solidFill>
                  <a:srgbClr val="000000"/>
                </a:solidFill>
              </a:rPr>
              <a:t>N2 </a:t>
            </a:r>
            <a:r>
              <a:rPr lang="x-none" sz="1800" b="1" dirty="0">
                <a:solidFill>
                  <a:srgbClr val="000000"/>
                </a:solidFill>
              </a:rPr>
              <a:t>Gateway to be refocused as a national priority </a:t>
            </a:r>
            <a:r>
              <a:rPr lang="x-none" sz="1800" b="1" dirty="0" smtClean="0">
                <a:solidFill>
                  <a:srgbClr val="000000"/>
                </a:solidFill>
              </a:rPr>
              <a:t>project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– and lessons learnt documented and the project closed. </a:t>
            </a:r>
            <a:endParaRPr lang="en-US" sz="1800" dirty="0">
              <a:solidFill>
                <a:srgbClr val="000000"/>
              </a:solidFill>
            </a:endParaRPr>
          </a:p>
          <a:p>
            <a:pPr lvl="0"/>
            <a:r>
              <a:rPr lang="en-ZA" sz="1800" b="1" dirty="0">
                <a:solidFill>
                  <a:srgbClr val="000000"/>
                </a:solidFill>
              </a:rPr>
              <a:t>H</a:t>
            </a:r>
            <a:r>
              <a:rPr lang="x-none" sz="1800" b="1" dirty="0" smtClean="0">
                <a:solidFill>
                  <a:srgbClr val="000000"/>
                </a:solidFill>
              </a:rPr>
              <a:t>ousing </a:t>
            </a:r>
            <a:r>
              <a:rPr lang="en-US" sz="1800" b="1" dirty="0" smtClean="0">
                <a:solidFill>
                  <a:srgbClr val="000000"/>
                </a:solidFill>
              </a:rPr>
              <a:t>information</a:t>
            </a:r>
            <a:r>
              <a:rPr lang="x-none" sz="1800" dirty="0" smtClean="0">
                <a:solidFill>
                  <a:srgbClr val="000000"/>
                </a:solidFill>
              </a:rPr>
              <a:t> </a:t>
            </a:r>
            <a:r>
              <a:rPr lang="x-none" sz="1800" dirty="0">
                <a:solidFill>
                  <a:srgbClr val="000000"/>
                </a:solidFill>
              </a:rPr>
              <a:t>covering both housing and land needs to be established.</a:t>
            </a:r>
            <a:endParaRPr lang="en-US" sz="1800" dirty="0">
              <a:solidFill>
                <a:srgbClr val="000000"/>
              </a:solidFill>
            </a:endParaRPr>
          </a:p>
          <a:p>
            <a:pPr lvl="0"/>
            <a:r>
              <a:rPr lang="x-none" sz="1800" b="1" dirty="0">
                <a:solidFill>
                  <a:srgbClr val="000000"/>
                </a:solidFill>
              </a:rPr>
              <a:t>The </a:t>
            </a:r>
            <a:r>
              <a:rPr lang="x-none" sz="1800" b="1">
                <a:solidFill>
                  <a:srgbClr val="000000"/>
                </a:solidFill>
              </a:rPr>
              <a:t>HDA </a:t>
            </a:r>
            <a:r>
              <a:rPr lang="en-ZA" sz="1800" b="1" dirty="0" smtClean="0">
                <a:solidFill>
                  <a:srgbClr val="000000"/>
                </a:solidFill>
              </a:rPr>
              <a:t>to be repositioned </a:t>
            </a:r>
            <a:r>
              <a:rPr lang="x-none" sz="1800" b="1" smtClean="0">
                <a:solidFill>
                  <a:srgbClr val="000000"/>
                </a:solidFill>
              </a:rPr>
              <a:t>to </a:t>
            </a:r>
            <a:r>
              <a:rPr lang="x-none" sz="1800" b="1" dirty="0">
                <a:solidFill>
                  <a:srgbClr val="000000"/>
                </a:solidFill>
              </a:rPr>
              <a:t>become </a:t>
            </a:r>
            <a:r>
              <a:rPr lang="x-none" sz="1800" b="1">
                <a:solidFill>
                  <a:srgbClr val="000000"/>
                </a:solidFill>
              </a:rPr>
              <a:t>a </a:t>
            </a:r>
            <a:r>
              <a:rPr lang="en-ZA" sz="1800" b="1" dirty="0" smtClean="0">
                <a:solidFill>
                  <a:srgbClr val="000000"/>
                </a:solidFill>
              </a:rPr>
              <a:t>the preferred </a:t>
            </a:r>
            <a:r>
              <a:rPr lang="x-none" sz="1800" b="1" smtClean="0">
                <a:solidFill>
                  <a:srgbClr val="000000"/>
                </a:solidFill>
              </a:rPr>
              <a:t>developer</a:t>
            </a:r>
            <a:r>
              <a:rPr lang="x-none" sz="1800" smtClean="0">
                <a:solidFill>
                  <a:srgbClr val="000000"/>
                </a:solidFill>
              </a:rPr>
              <a:t> </a:t>
            </a:r>
            <a:r>
              <a:rPr lang="x-none" sz="1800" dirty="0">
                <a:solidFill>
                  <a:srgbClr val="000000"/>
                </a:solidFill>
              </a:rPr>
              <a:t>whose </a:t>
            </a:r>
            <a:r>
              <a:rPr lang="en-ZA" sz="1800" dirty="0" smtClean="0">
                <a:solidFill>
                  <a:srgbClr val="000000"/>
                </a:solidFill>
              </a:rPr>
              <a:t>objective</a:t>
            </a:r>
            <a:r>
              <a:rPr lang="x-none" sz="1800" dirty="0" smtClean="0">
                <a:solidFill>
                  <a:srgbClr val="000000"/>
                </a:solidFill>
              </a:rPr>
              <a:t> </a:t>
            </a:r>
            <a:r>
              <a:rPr lang="x-none" sz="1800" dirty="0">
                <a:solidFill>
                  <a:srgbClr val="000000"/>
                </a:solidFill>
              </a:rPr>
              <a:t>is not only to acquire and prepare land, but to facilitate the development and project manage agreed projects. </a:t>
            </a:r>
            <a:endParaRPr lang="en-US" sz="1800" dirty="0">
              <a:solidFill>
                <a:srgbClr val="000000"/>
              </a:solidFill>
            </a:endParaRPr>
          </a:p>
          <a:p>
            <a:pPr lvl="0"/>
            <a:r>
              <a:rPr lang="x-none" sz="1800" dirty="0">
                <a:solidFill>
                  <a:srgbClr val="000000"/>
                </a:solidFill>
              </a:rPr>
              <a:t>The </a:t>
            </a:r>
            <a:r>
              <a:rPr lang="x-none" sz="1800" b="1" dirty="0">
                <a:solidFill>
                  <a:srgbClr val="000000"/>
                </a:solidFill>
              </a:rPr>
              <a:t>HDA is responsible </a:t>
            </a:r>
            <a:r>
              <a:rPr lang="x-none" sz="1800" b="1">
                <a:solidFill>
                  <a:srgbClr val="000000"/>
                </a:solidFill>
              </a:rPr>
              <a:t>for </a:t>
            </a:r>
            <a:r>
              <a:rPr lang="en-ZA" sz="1800" b="1" dirty="0" smtClean="0">
                <a:solidFill>
                  <a:srgbClr val="000000"/>
                </a:solidFill>
              </a:rPr>
              <a:t>raising appropriate funding in </a:t>
            </a:r>
            <a:r>
              <a:rPr lang="x-none" sz="1800" b="1" smtClean="0">
                <a:solidFill>
                  <a:srgbClr val="000000"/>
                </a:solidFill>
              </a:rPr>
              <a:t>developing </a:t>
            </a:r>
            <a:r>
              <a:rPr lang="en-ZA" sz="1800" b="1" dirty="0" smtClean="0">
                <a:solidFill>
                  <a:srgbClr val="000000"/>
                </a:solidFill>
              </a:rPr>
              <a:t>sustainable human settlements</a:t>
            </a:r>
          </a:p>
          <a:p>
            <a:pPr lvl="0"/>
            <a:r>
              <a:rPr lang="en-GB" sz="1800" dirty="0"/>
              <a:t>Develop, implement &amp; maintain an approved Master Spatial Plan (MSP) for the human settlements sector</a:t>
            </a:r>
            <a:r>
              <a:rPr lang="x-none" sz="180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5115" y="332656"/>
            <a:ext cx="5646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b="1" dirty="0">
                <a:cs typeface="Arial Unicode MS"/>
              </a:rPr>
              <a:t>Expectations of the Minister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081193476"/>
              </p:ext>
            </p:extLst>
          </p:nvPr>
        </p:nvGraphicFramePr>
        <p:xfrm>
          <a:off x="107504" y="110362"/>
          <a:ext cx="914501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137255"/>
            <a:ext cx="1123369" cy="7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>
                <a:cs typeface="Arial Unicode MS"/>
              </a:rPr>
              <a:t>In Summary</a:t>
            </a:r>
            <a:endParaRPr lang="en-ZA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340768"/>
            <a:ext cx="8224998" cy="5234594"/>
          </a:xfrm>
        </p:spPr>
        <p:txBody>
          <a:bodyPr/>
          <a:lstStyle/>
          <a:p>
            <a:pPr marL="85725" lvl="1" indent="0">
              <a:buNone/>
            </a:pPr>
            <a:r>
              <a:rPr lang="en-ZA" sz="3400" i="0" dirty="0" smtClean="0"/>
              <a:t>What </a:t>
            </a:r>
            <a:r>
              <a:rPr lang="en-ZA" sz="3400" i="0" dirty="0"/>
              <a:t>will go a long way to achieve the 1.5 million housing opportunities, will be </a:t>
            </a:r>
            <a:r>
              <a:rPr lang="en-ZA" sz="3400" i="0" dirty="0" smtClean="0"/>
              <a:t>to realise the </a:t>
            </a:r>
            <a:r>
              <a:rPr lang="en-ZA" sz="3400" i="0" dirty="0"/>
              <a:t>Minister’s vision for the HDA to become a fully-fledged </a:t>
            </a:r>
            <a:r>
              <a:rPr lang="en-ZA" sz="3400" i="0" dirty="0" smtClean="0"/>
              <a:t>developer</a:t>
            </a:r>
            <a:r>
              <a:rPr lang="en-ZA" sz="3400" i="0" dirty="0"/>
              <a:t>.</a:t>
            </a:r>
            <a:endParaRPr lang="en-ZA" sz="3400" i="0" dirty="0" smtClean="0"/>
          </a:p>
        </p:txBody>
      </p:sp>
    </p:spTree>
    <p:extLst>
      <p:ext uri="{BB962C8B-B14F-4D97-AF65-F5344CB8AC3E}">
        <p14:creationId xmlns:p14="http://schemas.microsoft.com/office/powerpoint/2010/main" xmlns="" val="1826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9872" y="2924944"/>
            <a:ext cx="22317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b="1" dirty="0">
                <a:cs typeface="Arial Unicode MS"/>
              </a:rPr>
              <a:t>Thank you</a:t>
            </a:r>
          </a:p>
          <a:p>
            <a:endParaRPr lang="en-ZA" sz="3200" b="1" dirty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0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137255"/>
            <a:ext cx="1123369" cy="7801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468544" y="1905000"/>
            <a:ext cx="8580437" cy="4953000"/>
          </a:xfrm>
          <a:prstGeom prst="rect">
            <a:avLst/>
          </a:prstGeom>
        </p:spPr>
        <p:txBody>
          <a:bodyPr/>
          <a:lstStyle/>
          <a:p>
            <a:r>
              <a:rPr lang="en-US" sz="1700" dirty="0" smtClean="0">
                <a:cs typeface="Calibri"/>
              </a:rPr>
              <a:t>10 </a:t>
            </a:r>
            <a:r>
              <a:rPr lang="en-US" sz="1700" dirty="0">
                <a:cs typeface="Calibri"/>
              </a:rPr>
              <a:t>000 of well </a:t>
            </a:r>
            <a:r>
              <a:rPr lang="en-US" sz="1700" dirty="0" smtClean="0">
                <a:cs typeface="Calibri"/>
              </a:rPr>
              <a:t>located hectares land rezoned and released for new development targeting poor and lower middle income households</a:t>
            </a:r>
          </a:p>
          <a:p>
            <a:pPr lvl="0"/>
            <a:r>
              <a:rPr lang="en-GB" sz="1700" dirty="0" smtClean="0">
                <a:ea typeface="MS Mincho"/>
                <a:cs typeface="Arial"/>
              </a:rPr>
              <a:t>Number </a:t>
            </a:r>
            <a:r>
              <a:rPr lang="en-GB" sz="1700" dirty="0">
                <a:ea typeface="MS Mincho"/>
                <a:cs typeface="Arial"/>
              </a:rPr>
              <a:t>of national priority programmes provided with oversight and implementation support (Mining towns, Catalytic project, NUSP)</a:t>
            </a:r>
            <a:endParaRPr lang="en-ZA" sz="1700" dirty="0">
              <a:ea typeface="MS Mincho"/>
              <a:cs typeface="Times New Roman"/>
            </a:endParaRPr>
          </a:p>
          <a:p>
            <a:pPr lvl="1"/>
            <a:r>
              <a:rPr lang="en-US" sz="1700" dirty="0" smtClean="0">
                <a:cs typeface="Calibri"/>
              </a:rPr>
              <a:t>Identification of catalytic</a:t>
            </a:r>
            <a:r>
              <a:rPr lang="en-ZA" sz="1700" dirty="0" smtClean="0">
                <a:cs typeface="Calibri"/>
              </a:rPr>
              <a:t> </a:t>
            </a:r>
            <a:r>
              <a:rPr lang="en-US" sz="1700" dirty="0" smtClean="0">
                <a:cs typeface="Calibri"/>
              </a:rPr>
              <a:t>projects, S</a:t>
            </a:r>
            <a:r>
              <a:rPr lang="en-US" sz="1700" dirty="0" smtClean="0"/>
              <a:t>trategy on deliverables </a:t>
            </a:r>
            <a:r>
              <a:rPr lang="en-US" sz="1700" dirty="0"/>
              <a:t>for </a:t>
            </a:r>
            <a:r>
              <a:rPr lang="en-US" sz="1700" dirty="0" smtClean="0"/>
              <a:t> </a:t>
            </a:r>
            <a:r>
              <a:rPr lang="en-US" sz="1700" dirty="0"/>
              <a:t>22 </a:t>
            </a:r>
            <a:r>
              <a:rPr lang="en-US" sz="1700" dirty="0" err="1" smtClean="0"/>
              <a:t>prioritised</a:t>
            </a:r>
            <a:r>
              <a:rPr lang="en-US" sz="1700" u="sng" dirty="0" smtClean="0"/>
              <a:t> </a:t>
            </a:r>
            <a:r>
              <a:rPr lang="en-US" sz="1700" dirty="0"/>
              <a:t>Mining </a:t>
            </a:r>
            <a:r>
              <a:rPr lang="en-US" sz="1700" dirty="0" smtClean="0"/>
              <a:t>Towns, and Improved </a:t>
            </a:r>
            <a:r>
              <a:rPr lang="en-US" sz="1700" dirty="0"/>
              <a:t>living conditions for </a:t>
            </a:r>
            <a:r>
              <a:rPr lang="en-US" sz="1700" dirty="0" smtClean="0"/>
              <a:t>750 000 households </a:t>
            </a:r>
            <a:r>
              <a:rPr lang="en-US" sz="1700" dirty="0"/>
              <a:t>living in the </a:t>
            </a:r>
            <a:r>
              <a:rPr lang="en-US" sz="1700" dirty="0" smtClean="0"/>
              <a:t>2200 informal settlements</a:t>
            </a:r>
            <a:endParaRPr lang="en-ZA" sz="1700" dirty="0">
              <a:cs typeface="Calibri"/>
            </a:endParaRPr>
          </a:p>
          <a:p>
            <a:r>
              <a:rPr lang="en-US" sz="1700" dirty="0">
                <a:cs typeface="Calibri"/>
              </a:rPr>
              <a:t>9</a:t>
            </a:r>
            <a:r>
              <a:rPr lang="en-US" sz="1700" dirty="0" smtClean="0">
                <a:cs typeface="Calibri"/>
              </a:rPr>
              <a:t> </a:t>
            </a:r>
            <a:r>
              <a:rPr lang="en-US" sz="1700" dirty="0">
                <a:cs typeface="Calibri"/>
              </a:rPr>
              <a:t>p</a:t>
            </a:r>
            <a:r>
              <a:rPr lang="en-US" sz="1700" dirty="0" smtClean="0">
                <a:cs typeface="Calibri"/>
              </a:rPr>
              <a:t>rovinces supported with HDA services through technical </a:t>
            </a:r>
            <a:r>
              <a:rPr lang="en-US" sz="1700" dirty="0">
                <a:cs typeface="Calibri"/>
              </a:rPr>
              <a:t>capacity</a:t>
            </a:r>
            <a:r>
              <a:rPr lang="en-ZA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programmes</a:t>
            </a:r>
            <a:r>
              <a:rPr lang="en-US" sz="1700" dirty="0">
                <a:cs typeface="Calibri"/>
              </a:rPr>
              <a:t> for human</a:t>
            </a:r>
            <a:r>
              <a:rPr lang="en-ZA" sz="1700" dirty="0">
                <a:cs typeface="Calibri"/>
              </a:rPr>
              <a:t> </a:t>
            </a:r>
            <a:r>
              <a:rPr lang="en-US" sz="1700" dirty="0" smtClean="0">
                <a:cs typeface="Calibri"/>
              </a:rPr>
              <a:t>settlements development</a:t>
            </a:r>
          </a:p>
          <a:p>
            <a:r>
              <a:rPr lang="en-ZA" sz="1700" dirty="0" smtClean="0">
                <a:cs typeface="Calibri"/>
              </a:rPr>
              <a:t>Develop</a:t>
            </a:r>
            <a:r>
              <a:rPr lang="en-ZA" sz="1700" dirty="0">
                <a:cs typeface="Calibri"/>
              </a:rPr>
              <a:t>, implement and maintain </a:t>
            </a:r>
            <a:r>
              <a:rPr lang="en-ZA" sz="1700" dirty="0" smtClean="0">
                <a:cs typeface="Calibri"/>
              </a:rPr>
              <a:t>an </a:t>
            </a:r>
            <a:r>
              <a:rPr lang="en-ZA" sz="1700" dirty="0">
                <a:cs typeface="Calibri"/>
              </a:rPr>
              <a:t>approved Master Spatial Plan </a:t>
            </a:r>
            <a:r>
              <a:rPr lang="en-ZA" sz="1700" dirty="0" smtClean="0">
                <a:cs typeface="Calibri"/>
              </a:rPr>
              <a:t>(Framework </a:t>
            </a:r>
            <a:r>
              <a:rPr lang="en-ZA" sz="1700" dirty="0">
                <a:cs typeface="Calibri"/>
              </a:rPr>
              <a:t>for Spatial Investment for Human Settlements </a:t>
            </a:r>
            <a:r>
              <a:rPr lang="en-ZA" sz="1700" dirty="0" smtClean="0">
                <a:cs typeface="Calibri"/>
              </a:rPr>
              <a:t>developed with related </a:t>
            </a:r>
            <a:r>
              <a:rPr lang="en-ZA" sz="1700" dirty="0">
                <a:cs typeface="Calibri"/>
              </a:rPr>
              <a:t>planning tools</a:t>
            </a:r>
            <a:r>
              <a:rPr lang="en-US" sz="1700" dirty="0" smtClean="0">
                <a:solidFill>
                  <a:srgbClr val="000000"/>
                </a:solidFill>
                <a:cs typeface="Calibri"/>
              </a:rPr>
              <a:t>)</a:t>
            </a:r>
          </a:p>
          <a:p>
            <a:r>
              <a:rPr lang="en-GB" sz="1700" dirty="0" smtClean="0">
                <a:ea typeface="MS Mincho" pitchFamily="49" charset="-128"/>
                <a:cs typeface="Arial" pitchFamily="34" charset="0"/>
              </a:rPr>
              <a:t>The </a:t>
            </a:r>
            <a:r>
              <a:rPr lang="en-GB" sz="1700" dirty="0">
                <a:ea typeface="MS Mincho" pitchFamily="49" charset="-128"/>
                <a:cs typeface="Arial" pitchFamily="34" charset="0"/>
              </a:rPr>
              <a:t>following additional functions </a:t>
            </a:r>
            <a:r>
              <a:rPr lang="en-GB" sz="1700" dirty="0" smtClean="0">
                <a:ea typeface="MS Mincho" pitchFamily="49" charset="-128"/>
                <a:cs typeface="Arial" pitchFamily="34" charset="0"/>
              </a:rPr>
              <a:t>are also undertaken </a:t>
            </a:r>
            <a:r>
              <a:rPr lang="en-GB" sz="1700" dirty="0">
                <a:ea typeface="MS Mincho" pitchFamily="49" charset="-128"/>
                <a:cs typeface="Arial" pitchFamily="34" charset="0"/>
              </a:rPr>
              <a:t>by the </a:t>
            </a:r>
            <a:r>
              <a:rPr lang="en-GB" sz="1700" dirty="0" smtClean="0">
                <a:ea typeface="MS Mincho" pitchFamily="49" charset="-128"/>
                <a:cs typeface="Arial" pitchFamily="34" charset="0"/>
              </a:rPr>
              <a:t>HDA:</a:t>
            </a:r>
            <a:endParaRPr lang="en-ZA" sz="1700" dirty="0" smtClean="0">
              <a:cs typeface="Arial" pitchFamily="34" charset="0"/>
            </a:endParaRPr>
          </a:p>
          <a:p>
            <a:pPr lvl="1"/>
            <a:r>
              <a:rPr lang="en-GB" sz="1700" dirty="0" smtClean="0">
                <a:ea typeface="MS Mincho" pitchFamily="49" charset="-128"/>
                <a:cs typeface="Arial" pitchFamily="34" charset="0"/>
              </a:rPr>
              <a:t>Management </a:t>
            </a:r>
            <a:r>
              <a:rPr lang="en-GB" sz="1700" dirty="0">
                <a:ea typeface="MS Mincho" pitchFamily="49" charset="-128"/>
                <a:cs typeface="Arial" pitchFamily="34" charset="0"/>
              </a:rPr>
              <a:t>of the N2 Gateway Project in the Western Cape </a:t>
            </a:r>
            <a:r>
              <a:rPr lang="en-GB" sz="1700" dirty="0" smtClean="0">
                <a:ea typeface="MS Mincho" pitchFamily="49" charset="-128"/>
                <a:cs typeface="Arial" pitchFamily="34" charset="0"/>
              </a:rPr>
              <a:t>Province</a:t>
            </a:r>
            <a:endParaRPr lang="en-ZA" sz="1700" dirty="0" smtClean="0">
              <a:cs typeface="Arial" pitchFamily="34" charset="0"/>
            </a:endParaRPr>
          </a:p>
          <a:p>
            <a:pPr lvl="1"/>
            <a:r>
              <a:rPr lang="en-GB" sz="1700" dirty="0" smtClean="0">
                <a:ea typeface="MS Mincho" pitchFamily="49" charset="-128"/>
                <a:cs typeface="Arial" pitchFamily="34" charset="0"/>
              </a:rPr>
              <a:t>Management </a:t>
            </a:r>
            <a:r>
              <a:rPr lang="en-GB" sz="1700" dirty="0">
                <a:ea typeface="MS Mincho" pitchFamily="49" charset="-128"/>
                <a:cs typeface="Arial" pitchFamily="34" charset="0"/>
              </a:rPr>
              <a:t>of the </a:t>
            </a:r>
            <a:r>
              <a:rPr lang="en-GB" sz="1700" dirty="0" err="1">
                <a:ea typeface="MS Mincho" pitchFamily="49" charset="-128"/>
                <a:cs typeface="Arial" pitchFamily="34" charset="0"/>
              </a:rPr>
              <a:t>Zanemvula</a:t>
            </a:r>
            <a:r>
              <a:rPr lang="en-GB" sz="1700" dirty="0">
                <a:ea typeface="MS Mincho" pitchFamily="49" charset="-128"/>
                <a:cs typeface="Arial" pitchFamily="34" charset="0"/>
              </a:rPr>
              <a:t> Project in the Eastern Cape </a:t>
            </a:r>
            <a:r>
              <a:rPr lang="en-GB" sz="1700" dirty="0" smtClean="0">
                <a:ea typeface="MS Mincho" pitchFamily="49" charset="-128"/>
                <a:cs typeface="Arial" pitchFamily="34" charset="0"/>
              </a:rPr>
              <a:t>Province</a:t>
            </a:r>
          </a:p>
          <a:p>
            <a:pPr lvl="1"/>
            <a:r>
              <a:rPr lang="en-GB" sz="1700" dirty="0">
                <a:ea typeface="MS Mincho" pitchFamily="49" charset="-128"/>
                <a:cs typeface="Arial" pitchFamily="34" charset="0"/>
              </a:rPr>
              <a:t>Nelson Mandela Bay </a:t>
            </a:r>
            <a:r>
              <a:rPr lang="en-GB" sz="1700" dirty="0" smtClean="0">
                <a:ea typeface="MS Mincho" pitchFamily="49" charset="-128"/>
                <a:cs typeface="Arial" pitchFamily="34" charset="0"/>
              </a:rPr>
              <a:t>Metro Human Settlements Programme</a:t>
            </a:r>
          </a:p>
          <a:p>
            <a:pPr lvl="1"/>
            <a:r>
              <a:rPr lang="en-GB" sz="1700" dirty="0" smtClean="0">
                <a:ea typeface="MS Mincho" pitchFamily="49" charset="-128"/>
                <a:cs typeface="Arial" pitchFamily="34" charset="0"/>
              </a:rPr>
              <a:t>Management and Implementation of specified projects in Limpopo Province </a:t>
            </a:r>
          </a:p>
          <a:p>
            <a:pPr lvl="1"/>
            <a:r>
              <a:rPr lang="en-GB" sz="1700" dirty="0" smtClean="0">
                <a:ea typeface="MS Mincho" pitchFamily="49" charset="-128"/>
                <a:cs typeface="Arial" pitchFamily="34" charset="0"/>
              </a:rPr>
              <a:t>Supporting NDHS in the GP intervention initiative</a:t>
            </a:r>
            <a:endParaRPr lang="en-GB" sz="1700" dirty="0">
              <a:ea typeface="MS Mincho" pitchFamily="49" charset="-128"/>
              <a:cs typeface="Arial" pitchFamily="34" charset="0"/>
            </a:endParaRPr>
          </a:p>
          <a:p>
            <a:pPr lvl="1"/>
            <a:endParaRPr lang="en-US" sz="1700" dirty="0">
              <a:solidFill>
                <a:srgbClr val="000000"/>
              </a:solidFill>
              <a:cs typeface="Calibri"/>
            </a:endParaRPr>
          </a:p>
          <a:p>
            <a:endParaRPr lang="en-US" sz="1700" dirty="0"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8544" y="692696"/>
            <a:ext cx="721864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200" b="1">
                <a:cs typeface="Arial Unicode MS"/>
              </a:defRPr>
            </a:lvl1pPr>
          </a:lstStyle>
          <a:p>
            <a:r>
              <a:rPr lang="en-US" dirty="0"/>
              <a:t>MTSF targets supported by the HDA</a:t>
            </a:r>
            <a:endParaRPr lang="en-Z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364851955"/>
              </p:ext>
            </p:extLst>
          </p:nvPr>
        </p:nvGraphicFramePr>
        <p:xfrm>
          <a:off x="122392" y="44668"/>
          <a:ext cx="9147736" cy="681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08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224" y="2276872"/>
            <a:ext cx="7643192" cy="42484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Most </a:t>
            </a:r>
            <a:r>
              <a:rPr lang="en-GB" dirty="0"/>
              <a:t>important for </a:t>
            </a:r>
            <a:r>
              <a:rPr lang="en-GB" dirty="0" smtClean="0"/>
              <a:t>the 2016/17 financial year </a:t>
            </a:r>
            <a:r>
              <a:rPr lang="en-GB" dirty="0"/>
              <a:t>is going to be to </a:t>
            </a:r>
            <a:r>
              <a:rPr lang="en-GB" sz="4800" b="1" dirty="0"/>
              <a:t>reposition</a:t>
            </a:r>
            <a:r>
              <a:rPr lang="en-GB" dirty="0"/>
              <a:t> </a:t>
            </a:r>
            <a:r>
              <a:rPr lang="en-GB" sz="4800" b="1" dirty="0" smtClean="0"/>
              <a:t>the HDA </a:t>
            </a:r>
            <a:r>
              <a:rPr lang="en-GB" dirty="0" smtClean="0"/>
              <a:t>to </a:t>
            </a:r>
            <a:r>
              <a:rPr lang="en-GB" dirty="0"/>
              <a:t>play a more direct role in </a:t>
            </a:r>
            <a:r>
              <a:rPr lang="en-GB" sz="4800" b="1" dirty="0"/>
              <a:t>property and land </a:t>
            </a:r>
            <a:r>
              <a:rPr lang="en-GB" sz="4800" b="1" dirty="0" smtClean="0"/>
              <a:t>development</a:t>
            </a:r>
            <a:r>
              <a:rPr lang="en-GB" sz="5400" b="1" dirty="0" smtClean="0"/>
              <a:t>!</a:t>
            </a:r>
            <a:endParaRPr lang="en-Z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906753" y="1340768"/>
            <a:ext cx="4897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b="1" dirty="0">
                <a:cs typeface="Arial Unicode MS"/>
              </a:rPr>
              <a:t>From </a:t>
            </a:r>
            <a:r>
              <a:rPr lang="en-ZA" sz="3200" b="1" dirty="0" smtClean="0">
                <a:cs typeface="Arial Unicode MS"/>
              </a:rPr>
              <a:t>2015/16 </a:t>
            </a:r>
            <a:r>
              <a:rPr lang="en-ZA" sz="3200" b="1" dirty="0">
                <a:cs typeface="Arial Unicode MS"/>
              </a:rPr>
              <a:t>to </a:t>
            </a:r>
            <a:r>
              <a:rPr lang="en-ZA" sz="3200" b="1" dirty="0" smtClean="0">
                <a:cs typeface="Arial Unicode MS"/>
              </a:rPr>
              <a:t>2016/17</a:t>
            </a:r>
            <a:endParaRPr lang="en-ZA" sz="3200" b="1" dirty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7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4597" y="19010"/>
            <a:ext cx="8316416" cy="1119725"/>
          </a:xfr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+mn-lt"/>
                <a:ea typeface="+mn-ea"/>
                <a:cs typeface="Arial Unicode MS"/>
              </a:rPr>
              <a:t>Understanding the HDA Developer role based on the Business Process Map…</a:t>
            </a:r>
            <a:endParaRPr lang="en-US" sz="3200" b="1" dirty="0">
              <a:latin typeface="+mn-lt"/>
              <a:ea typeface="+mn-ea"/>
              <a:cs typeface="Arial Unicode M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440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8187600" y="3"/>
            <a:ext cx="956400" cy="276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0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Elbow Connector 63"/>
          <p:cNvCxnSpPr/>
          <p:nvPr/>
        </p:nvCxnSpPr>
        <p:spPr bwMode="auto">
          <a:xfrm flipH="1">
            <a:off x="552629" y="2254224"/>
            <a:ext cx="7610324" cy="2989571"/>
          </a:xfrm>
          <a:prstGeom prst="bentConnector5">
            <a:avLst>
              <a:gd name="adj1" fmla="val -5091"/>
              <a:gd name="adj2" fmla="val 138107"/>
              <a:gd name="adj3" fmla="val 103269"/>
            </a:avLst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2" name="Rectangle 151"/>
          <p:cNvSpPr/>
          <p:nvPr/>
        </p:nvSpPr>
        <p:spPr bwMode="auto">
          <a:xfrm>
            <a:off x="2379014" y="1988840"/>
            <a:ext cx="4386462" cy="3942416"/>
          </a:xfrm>
          <a:prstGeom prst="rect">
            <a:avLst/>
          </a:prstGeom>
          <a:solidFill>
            <a:schemeClr val="accent3">
              <a:lumMod val="50000"/>
              <a:alpha val="2200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developer perspective requires the HDA to have a number of key functions centred on development management as a critical function…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HDA - Activating the Development Agency Role: Business Case Roadmap Version 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78081" y="2136981"/>
            <a:ext cx="132923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Strategic Spatial Planning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334801" y="2136981"/>
            <a:ext cx="132923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Project Packaging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217029" y="3177016"/>
            <a:ext cx="132923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Urban /  Development Planning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211573" y="3681072"/>
            <a:ext cx="132923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cs typeface="Arial" pitchFamily="34" charset="0"/>
              </a:rPr>
              <a:t>Financial Modelling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716405" y="5018496"/>
            <a:ext cx="1329231" cy="396000"/>
          </a:xfrm>
          <a:prstGeom prst="rect">
            <a:avLst/>
          </a:prstGeom>
          <a:solidFill>
            <a:srgbClr val="FF66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IG &amp; Stakeholder Management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16405" y="5603806"/>
            <a:ext cx="1329231" cy="396000"/>
          </a:xfrm>
          <a:prstGeom prst="rect">
            <a:avLst/>
          </a:prstGeom>
          <a:solidFill>
            <a:srgbClr val="FF66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Monitoring and </a:t>
            </a: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Evaluation     </a:t>
            </a:r>
            <a:endParaRPr lang="en-US" altLang="en-US" sz="1000" b="1" dirty="0">
              <a:solidFill>
                <a:prstClr val="white"/>
              </a:solidFill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2578081" y="2744968"/>
            <a:ext cx="132923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Land Assembly *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211573" y="2672960"/>
            <a:ext cx="132923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Technical Analysis **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211573" y="4689184"/>
            <a:ext cx="132923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000" b="1" i="0" u="none" strike="noStrike" cap="none" normalizeH="0" baseline="0">
                <a:ln>
                  <a:noFill/>
                </a:ln>
                <a:solidFill>
                  <a:srgbClr val="004790"/>
                </a:solidFill>
                <a:effectLst/>
                <a:latin typeface="+mn-lt"/>
                <a:ea typeface="Times New Roman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Legal  (Transactions)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5211573" y="4185128"/>
            <a:ext cx="132923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cs typeface="Arial" pitchFamily="34" charset="0"/>
              </a:rPr>
              <a:t>Funding Mobilization &amp; Management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5217029" y="5193240"/>
            <a:ext cx="132923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000" b="1" i="0" u="none" strike="noStrike" cap="none" normalizeH="0" baseline="0">
                <a:ln>
                  <a:noFill/>
                </a:ln>
                <a:solidFill>
                  <a:srgbClr val="004790"/>
                </a:solidFill>
                <a:effectLst/>
                <a:latin typeface="+mn-lt"/>
                <a:ea typeface="Times New Roman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Procurement &amp; Contract Management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86542" y="6315435"/>
            <a:ext cx="5947545" cy="520801"/>
          </a:xfrm>
          <a:prstGeom prst="rect">
            <a:avLst/>
          </a:prstGeom>
          <a:noFill/>
          <a:ln w="6350">
            <a:noFill/>
            <a:prstDash val="sysDash"/>
            <a:miter lim="800000"/>
            <a:headEnd/>
            <a:tailEnd/>
          </a:ln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800" i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* Includes: Acquisition; Holding; Release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800" i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** Includes: Includes: Spatial; Transportation; Economic; Geotechnical; Land Legal; Infrastructure ; Environmental etc.</a:t>
            </a:r>
            <a:endParaRPr lang="en-US" altLang="en-US" sz="800" i="1" dirty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716802" y="2240912"/>
            <a:ext cx="1329231" cy="396000"/>
          </a:xfrm>
          <a:prstGeom prst="rect">
            <a:avLst/>
          </a:prstGeom>
          <a:solidFill>
            <a:srgbClr val="00479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Financial Management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716802" y="2830561"/>
            <a:ext cx="1329231" cy="396000"/>
          </a:xfrm>
          <a:prstGeom prst="rect">
            <a:avLst/>
          </a:prstGeom>
          <a:solidFill>
            <a:srgbClr val="00479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Human Resources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716405" y="3420211"/>
            <a:ext cx="1329231" cy="396000"/>
          </a:xfrm>
          <a:prstGeom prst="rect">
            <a:avLst/>
          </a:prstGeom>
          <a:solidFill>
            <a:srgbClr val="00479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Corporate Services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716405" y="4433185"/>
            <a:ext cx="1329231" cy="396000"/>
          </a:xfrm>
          <a:prstGeom prst="rect">
            <a:avLst/>
          </a:prstGeom>
          <a:solidFill>
            <a:srgbClr val="FF66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Business Intelligence / GIS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997499" y="2132856"/>
            <a:ext cx="1329231" cy="396000"/>
          </a:xfrm>
          <a:prstGeom prst="rect">
            <a:avLst/>
          </a:prstGeom>
          <a:solidFill>
            <a:srgbClr val="FF66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Programme Design &amp; Management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4334801" y="1268760"/>
            <a:ext cx="1329231" cy="396000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prstClr val="white"/>
                </a:solidFill>
                <a:ea typeface="Times New Roman" pitchFamily="18" charset="0"/>
                <a:cs typeface="Arial" panose="020B0604020202020204" pitchFamily="34" charset="0"/>
              </a:rPr>
              <a:t>Strategy</a:t>
            </a:r>
            <a:endParaRPr lang="en-US" altLang="en-US" sz="1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45" name="Elbow Connector 44"/>
          <p:cNvCxnSpPr>
            <a:stCxn id="43" idx="2"/>
            <a:endCxn id="7" idx="0"/>
          </p:cNvCxnSpPr>
          <p:nvPr/>
        </p:nvCxnSpPr>
        <p:spPr bwMode="auto">
          <a:xfrm rot="5400000">
            <a:off x="3884947" y="1022512"/>
            <a:ext cx="472221" cy="1756720"/>
          </a:xfrm>
          <a:prstGeom prst="bentConnector3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Elbow Connector 49"/>
          <p:cNvCxnSpPr>
            <a:stCxn id="43" idx="2"/>
            <a:endCxn id="11" idx="0"/>
          </p:cNvCxnSpPr>
          <p:nvPr/>
        </p:nvCxnSpPr>
        <p:spPr bwMode="auto">
          <a:xfrm rot="5400000">
            <a:off x="4763307" y="1901360"/>
            <a:ext cx="472221" cy="11723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Elbow Connector 52"/>
          <p:cNvCxnSpPr>
            <a:stCxn id="32" idx="3"/>
            <a:endCxn id="11" idx="1"/>
          </p:cNvCxnSpPr>
          <p:nvPr/>
        </p:nvCxnSpPr>
        <p:spPr bwMode="auto">
          <a:xfrm flipV="1">
            <a:off x="3907312" y="2334984"/>
            <a:ext cx="427489" cy="6079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>
            <a:stCxn id="7" idx="3"/>
            <a:endCxn id="11" idx="1"/>
          </p:cNvCxnSpPr>
          <p:nvPr/>
        </p:nvCxnSpPr>
        <p:spPr bwMode="auto">
          <a:xfrm>
            <a:off x="3907312" y="2334981"/>
            <a:ext cx="427489" cy="0"/>
          </a:xfrm>
          <a:prstGeom prst="straightConnector1">
            <a:avLst/>
          </a:prstGeom>
          <a:noFill/>
          <a:ln w="9525" cap="flat" cmpd="sng" algn="ctr">
            <a:solidFill>
              <a:srgbClr val="00479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Elbow Connector 57"/>
          <p:cNvCxnSpPr>
            <a:stCxn id="11" idx="2"/>
            <a:endCxn id="33" idx="1"/>
          </p:cNvCxnSpPr>
          <p:nvPr/>
        </p:nvCxnSpPr>
        <p:spPr bwMode="auto">
          <a:xfrm rot="16200000" flipH="1">
            <a:off x="4936507" y="2595891"/>
            <a:ext cx="337979" cy="212158"/>
          </a:xfrm>
          <a:prstGeom prst="bentConnector2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1" name="Elbow Connector 60"/>
          <p:cNvCxnSpPr>
            <a:stCxn id="11" idx="2"/>
            <a:endCxn id="15" idx="1"/>
          </p:cNvCxnSpPr>
          <p:nvPr/>
        </p:nvCxnSpPr>
        <p:spPr bwMode="auto">
          <a:xfrm rot="16200000" flipH="1">
            <a:off x="4687206" y="2845192"/>
            <a:ext cx="842035" cy="217614"/>
          </a:xfrm>
          <a:prstGeom prst="bentConnector2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Elbow Connector 65"/>
          <p:cNvCxnSpPr>
            <a:stCxn id="11" idx="2"/>
            <a:endCxn id="16" idx="1"/>
          </p:cNvCxnSpPr>
          <p:nvPr/>
        </p:nvCxnSpPr>
        <p:spPr bwMode="auto">
          <a:xfrm rot="16200000" flipH="1">
            <a:off x="4432451" y="3099947"/>
            <a:ext cx="1346091" cy="212158"/>
          </a:xfrm>
          <a:prstGeom prst="bentConnector2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9" name="Elbow Connector 68"/>
          <p:cNvCxnSpPr>
            <a:stCxn id="11" idx="2"/>
            <a:endCxn id="35" idx="1"/>
          </p:cNvCxnSpPr>
          <p:nvPr/>
        </p:nvCxnSpPr>
        <p:spPr bwMode="auto">
          <a:xfrm rot="16200000" flipH="1">
            <a:off x="4180423" y="3351975"/>
            <a:ext cx="1850147" cy="212158"/>
          </a:xfrm>
          <a:prstGeom prst="bentConnector2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2" name="Elbow Connector 71"/>
          <p:cNvCxnSpPr>
            <a:stCxn id="11" idx="2"/>
            <a:endCxn id="34" idx="1"/>
          </p:cNvCxnSpPr>
          <p:nvPr/>
        </p:nvCxnSpPr>
        <p:spPr bwMode="auto">
          <a:xfrm rot="16200000" flipH="1">
            <a:off x="3928395" y="3604003"/>
            <a:ext cx="2354203" cy="212158"/>
          </a:xfrm>
          <a:prstGeom prst="bentConnector2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Elbow Connector 75"/>
          <p:cNvCxnSpPr>
            <a:stCxn id="43" idx="2"/>
            <a:endCxn id="42" idx="0"/>
          </p:cNvCxnSpPr>
          <p:nvPr/>
        </p:nvCxnSpPr>
        <p:spPr bwMode="auto">
          <a:xfrm rot="16200000" flipH="1">
            <a:off x="6096716" y="567459"/>
            <a:ext cx="468096" cy="266269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Elbow Connector 78"/>
          <p:cNvCxnSpPr>
            <a:stCxn id="11" idx="2"/>
            <a:endCxn id="36" idx="1"/>
          </p:cNvCxnSpPr>
          <p:nvPr/>
        </p:nvCxnSpPr>
        <p:spPr bwMode="auto">
          <a:xfrm rot="16200000" flipH="1">
            <a:off x="3679094" y="3853304"/>
            <a:ext cx="2858259" cy="217614"/>
          </a:xfrm>
          <a:prstGeom prst="bentConnector2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9" name="Text Box 25"/>
          <p:cNvSpPr txBox="1">
            <a:spLocks noChangeArrowheads="1"/>
          </p:cNvSpPr>
          <p:nvPr/>
        </p:nvSpPr>
        <p:spPr bwMode="auto">
          <a:xfrm>
            <a:off x="2340955" y="5733256"/>
            <a:ext cx="4424521" cy="396000"/>
          </a:xfrm>
          <a:prstGeom prst="rect">
            <a:avLst/>
          </a:prstGeom>
          <a:solidFill>
            <a:srgbClr val="008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000" b="1" i="0" u="none" strike="noStrike" cap="none" normalizeH="0" baseline="0">
                <a:ln>
                  <a:noFill/>
                </a:ln>
                <a:solidFill>
                  <a:srgbClr val="004790"/>
                </a:solidFill>
                <a:effectLst/>
                <a:latin typeface="+mn-lt"/>
                <a:ea typeface="Times New Roman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Development Management</a:t>
            </a:r>
          </a:p>
        </p:txBody>
      </p:sp>
      <p:cxnSp>
        <p:nvCxnSpPr>
          <p:cNvPr id="137" name="Straight Arrow Connector 136"/>
          <p:cNvCxnSpPr>
            <a:stCxn id="42" idx="1"/>
            <a:endCxn id="11" idx="3"/>
          </p:cNvCxnSpPr>
          <p:nvPr/>
        </p:nvCxnSpPr>
        <p:spPr bwMode="auto">
          <a:xfrm flipH="1">
            <a:off x="5664030" y="2330859"/>
            <a:ext cx="1333468" cy="4125"/>
          </a:xfrm>
          <a:prstGeom prst="straightConnector1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9" name="Straight Arrow Connector 148"/>
          <p:cNvCxnSpPr>
            <a:stCxn id="7" idx="2"/>
            <a:endCxn id="32" idx="0"/>
          </p:cNvCxnSpPr>
          <p:nvPr/>
        </p:nvCxnSpPr>
        <p:spPr bwMode="auto">
          <a:xfrm>
            <a:off x="3242695" y="2532984"/>
            <a:ext cx="0" cy="211987"/>
          </a:xfrm>
          <a:prstGeom prst="straightConnector1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464839" y="1413940"/>
            <a:ext cx="1861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i="1" dirty="0" smtClean="0">
                <a:solidFill>
                  <a:prstClr val="black"/>
                </a:solidFill>
              </a:rPr>
              <a:t>Support / Crosscutting functions</a:t>
            </a:r>
            <a:endParaRPr lang="en-GB" sz="1100" b="1" i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164288" y="3584298"/>
            <a:ext cx="1329378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i="1" dirty="0" smtClean="0">
                <a:solidFill>
                  <a:prstClr val="black"/>
                </a:solidFill>
              </a:rPr>
              <a:t>Functions mainly or could be partially outsourced (project-linked)</a:t>
            </a:r>
            <a:endParaRPr lang="en-GB" sz="1100" b="1" i="1" dirty="0">
              <a:solidFill>
                <a:prstClr val="black"/>
              </a:solidFill>
            </a:endParaRPr>
          </a:p>
        </p:txBody>
      </p:sp>
      <p:cxnSp>
        <p:nvCxnSpPr>
          <p:cNvPr id="157" name="Elbow Connector 156"/>
          <p:cNvCxnSpPr>
            <a:stCxn id="15" idx="3"/>
            <a:endCxn id="156" idx="1"/>
          </p:cNvCxnSpPr>
          <p:nvPr/>
        </p:nvCxnSpPr>
        <p:spPr bwMode="auto">
          <a:xfrm>
            <a:off x="6546260" y="3375016"/>
            <a:ext cx="618028" cy="678642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60" name="Elbow Connector 159"/>
          <p:cNvCxnSpPr>
            <a:stCxn id="34" idx="3"/>
            <a:endCxn id="156" idx="1"/>
          </p:cNvCxnSpPr>
          <p:nvPr/>
        </p:nvCxnSpPr>
        <p:spPr bwMode="auto">
          <a:xfrm flipV="1">
            <a:off x="6540804" y="4053658"/>
            <a:ext cx="623484" cy="83352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65" name="Elbow Connector 164"/>
          <p:cNvCxnSpPr>
            <a:stCxn id="33" idx="3"/>
            <a:endCxn id="156" idx="1"/>
          </p:cNvCxnSpPr>
          <p:nvPr/>
        </p:nvCxnSpPr>
        <p:spPr bwMode="auto">
          <a:xfrm>
            <a:off x="6540804" y="2870960"/>
            <a:ext cx="623484" cy="118269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/>
          <p:nvPr/>
        </p:nvCxnSpPr>
        <p:spPr bwMode="auto">
          <a:xfrm rot="10800000" flipV="1">
            <a:off x="464839" y="1896497"/>
            <a:ext cx="4070417" cy="1172465"/>
          </a:xfrm>
          <a:prstGeom prst="bentConnector3">
            <a:avLst>
              <a:gd name="adj1" fmla="val 104162"/>
            </a:avLst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517396" y="2240915"/>
            <a:ext cx="0" cy="1575299"/>
          </a:xfrm>
          <a:prstGeom prst="line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555608" y="4473075"/>
            <a:ext cx="0" cy="1575299"/>
          </a:xfrm>
          <a:prstGeom prst="line">
            <a:avLst/>
          </a:prstGeom>
          <a:noFill/>
          <a:ln w="12700" cap="flat" cmpd="sng" algn="ctr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8002869" y="3"/>
            <a:ext cx="184731" cy="2769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ZA" sz="120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187600" y="3"/>
            <a:ext cx="956400" cy="276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6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Implication of the Developer Role for  the HDA 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6" y="1412776"/>
            <a:ext cx="8622604" cy="1296144"/>
          </a:xfrm>
        </p:spPr>
        <p:txBody>
          <a:bodyPr/>
          <a:lstStyle/>
          <a:p>
            <a:pPr algn="ctr"/>
            <a:r>
              <a:rPr lang="en-ZA" sz="2800" b="1" i="0" dirty="0"/>
              <a:t>Once the Minister </a:t>
            </a:r>
            <a:r>
              <a:rPr lang="en-ZA" sz="2800" b="1" i="0" dirty="0" smtClean="0"/>
              <a:t>of Human Settlements has approved </a:t>
            </a:r>
            <a:r>
              <a:rPr lang="en-ZA" sz="2800" b="1" i="0" dirty="0"/>
              <a:t>the new </a:t>
            </a:r>
            <a:r>
              <a:rPr lang="en-ZA" sz="2800" b="1" i="0" dirty="0" smtClean="0"/>
              <a:t>direction,</a:t>
            </a:r>
            <a:br>
              <a:rPr lang="en-ZA" sz="2800" b="1" i="0" dirty="0" smtClean="0"/>
            </a:br>
            <a:r>
              <a:rPr lang="en-ZA" sz="2800" b="1" i="0" dirty="0" smtClean="0"/>
              <a:t>it may result: </a:t>
            </a:r>
          </a:p>
          <a:p>
            <a:pPr algn="ctr"/>
            <a:r>
              <a:rPr lang="en-ZA" sz="2800" b="1" i="0" dirty="0" smtClean="0"/>
              <a:t>in the </a:t>
            </a:r>
            <a:r>
              <a:rPr lang="en-ZA" sz="4800" b="1" i="0" dirty="0"/>
              <a:t>r</a:t>
            </a:r>
            <a:r>
              <a:rPr lang="en-ZA" sz="4800" b="1" i="0" dirty="0" smtClean="0"/>
              <a:t>ealignment</a:t>
            </a:r>
            <a:r>
              <a:rPr lang="en-ZA" sz="2800" b="1" i="0" dirty="0" smtClean="0"/>
              <a:t> of functional structure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87600" y="3"/>
            <a:ext cx="956400" cy="276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09120"/>
            <a:ext cx="912823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But, for now, the HDA will execute its responsibilities within the </a:t>
            </a:r>
            <a:r>
              <a:rPr lang="en-ZA" sz="4800" b="1" dirty="0" smtClean="0"/>
              <a:t>existing</a:t>
            </a:r>
            <a:r>
              <a:rPr lang="en-ZA" sz="2800" b="1" dirty="0" smtClean="0"/>
              <a:t> </a:t>
            </a:r>
          </a:p>
          <a:p>
            <a:pPr algn="ctr"/>
            <a:r>
              <a:rPr lang="en-ZA" sz="3700" b="1" dirty="0" smtClean="0"/>
              <a:t>Goals, objectives &amp; functional structure</a:t>
            </a:r>
            <a:endParaRPr lang="en-ZA" sz="3700" b="1" dirty="0"/>
          </a:p>
        </p:txBody>
      </p:sp>
      <p:sp>
        <p:nvSpPr>
          <p:cNvPr id="10" name="Striped Right Arrow 9"/>
          <p:cNvSpPr/>
          <p:nvPr/>
        </p:nvSpPr>
        <p:spPr bwMode="auto">
          <a:xfrm rot="5400000">
            <a:off x="4306761" y="3550223"/>
            <a:ext cx="1008112" cy="1053698"/>
          </a:xfrm>
          <a:prstGeom prst="striped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0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DA logo sml format 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228600"/>
            <a:ext cx="1350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0555458"/>
              </p:ext>
            </p:extLst>
          </p:nvPr>
        </p:nvGraphicFramePr>
        <p:xfrm>
          <a:off x="-3" y="0"/>
          <a:ext cx="9144002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403651"/>
                <a:gridCol w="1224136"/>
                <a:gridCol w="3384376"/>
                <a:gridCol w="3131839"/>
              </a:tblGrid>
              <a:tr h="29475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Strategic goal 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Strategic objectives 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56171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1: Administration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 (a) CFO’s office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Provide financial sustainability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Effective internal control systems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10956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1(b) Corporate Services 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Provide, operational efficiency and service excellence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The HDA is an internally cohesive and effective public sector developer with systems that are stable and accessible 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109562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2: </a:t>
                      </a:r>
                      <a:endParaRPr lang="en-GB" sz="14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Policy,</a:t>
                      </a:r>
                      <a:r>
                        <a:rPr lang="en-GB" sz="1400" b="1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 Research, Monitoring and Information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Build partnerships, a knowledge base and monitor and evaluate the performance of the human settlements sector in achieving key national strategic priorities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Provide information and research in support of promoting spatial targeting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136258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3: National Programme Support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3(a) National Programme Support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27410" marR="27410" marT="18381" marB="183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Support national programmes and developments, and release well-located land for human settlements development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Release of land for human settlements development 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Specific support to national priority programmes - catalytic projects, mining towns and NUSP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0851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3(b) Built Environment Implementation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27410" marR="27410" marT="18381" marB="183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Develop and implement sustainable human settlement projects for the public sector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Development and implementation of sustainable human settlements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36258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Programme 4: </a:t>
                      </a:r>
                      <a:endParaRPr lang="en-GB" sz="14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Land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&amp; Housing Services 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Provide land and housing development support services to provinces and municipalities to enable them to fulfil their responsibilities in the human settlement sector</a:t>
                      </a:r>
                      <a:endParaRPr lang="en-ZA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Enhancing capacity, support and technical skills of provinces and municipalities for human settlement development</a:t>
                      </a:r>
                      <a:endParaRPr lang="en-ZA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436" marR="46436" marT="23218" marB="2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98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Existing Functional Structure</a:t>
            </a:r>
            <a:endParaRPr lang="en-ZA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532860332"/>
              </p:ext>
            </p:extLst>
          </p:nvPr>
        </p:nvGraphicFramePr>
        <p:xfrm>
          <a:off x="0" y="1268760"/>
          <a:ext cx="88924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8688437"/>
              </p:ext>
            </p:extLst>
          </p:nvPr>
        </p:nvGraphicFramePr>
        <p:xfrm>
          <a:off x="251519" y="6082052"/>
          <a:ext cx="8424936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b="1" i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2015/16</a:t>
                      </a:r>
                      <a:endParaRPr lang="en-ZA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2016/17</a:t>
                      </a:r>
                      <a:endParaRPr lang="en-ZA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b="1" i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2017/18</a:t>
                      </a:r>
                      <a:endParaRPr lang="en-ZA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b="1" i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2018/19</a:t>
                      </a:r>
                      <a:endParaRPr lang="en-ZA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b="1" i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2019/21</a:t>
                      </a:r>
                      <a:endParaRPr lang="en-ZA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b="1" i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2021/22</a:t>
                      </a:r>
                      <a:endParaRPr lang="en-ZA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i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182</a:t>
                      </a:r>
                      <a:endParaRPr lang="en-ZA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220</a:t>
                      </a:r>
                      <a:endParaRPr lang="en-ZA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i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250</a:t>
                      </a:r>
                      <a:endParaRPr lang="en-ZA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i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300</a:t>
                      </a:r>
                      <a:endParaRPr lang="en-ZA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i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300</a:t>
                      </a:r>
                      <a:endParaRPr lang="en-ZA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i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300</a:t>
                      </a:r>
                      <a:endParaRPr lang="en-ZA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5445224"/>
            <a:ext cx="8424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36000" numCol="1" anchor="b" anchorCtr="0" compatLnSpc="1">
            <a:prstTxWarp prst="textNoShape">
              <a:avLst/>
            </a:prstTxWarp>
          </a:bodyPr>
          <a:lstStyle>
            <a:lvl1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790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2pPr>
            <a:lvl3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3pPr>
            <a:lvl4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4pPr>
            <a:lvl5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5pPr>
            <a:lvl6pPr marL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</a:defRPr>
            </a:lvl6pPr>
            <a:lvl7pPr marL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</a:defRPr>
            </a:lvl7pPr>
            <a:lvl8pPr marL="1371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</a:defRPr>
            </a:lvl8pPr>
            <a:lvl9pPr marL="18288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</a:defRPr>
            </a:lvl9pPr>
          </a:lstStyle>
          <a:p>
            <a:pPr algn="ctr"/>
            <a:r>
              <a:rPr lang="en-US" sz="2400" dirty="0" smtClean="0"/>
              <a:t>…with a staff complement of...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39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82B5CA"/>
        </a:dk2>
        <a:lt2>
          <a:srgbClr val="669933"/>
        </a:lt2>
        <a:accent1>
          <a:srgbClr val="660033"/>
        </a:accent1>
        <a:accent2>
          <a:srgbClr val="067875"/>
        </a:accent2>
        <a:accent3>
          <a:srgbClr val="FFFFFF"/>
        </a:accent3>
        <a:accent4>
          <a:srgbClr val="000000"/>
        </a:accent4>
        <a:accent5>
          <a:srgbClr val="B8AAAD"/>
        </a:accent5>
        <a:accent6>
          <a:srgbClr val="056C69"/>
        </a:accent6>
        <a:hlink>
          <a:srgbClr val="FEC024"/>
        </a:hlink>
        <a:folHlink>
          <a:srgbClr val="1749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3399"/>
        </a:dk2>
        <a:lt2>
          <a:srgbClr val="CCFF99"/>
        </a:lt2>
        <a:accent1>
          <a:srgbClr val="008000"/>
        </a:accent1>
        <a:accent2>
          <a:srgbClr val="FFCC66"/>
        </a:accent2>
        <a:accent3>
          <a:srgbClr val="AAADCA"/>
        </a:accent3>
        <a:accent4>
          <a:srgbClr val="DADADA"/>
        </a:accent4>
        <a:accent5>
          <a:srgbClr val="AAC0AA"/>
        </a:accent5>
        <a:accent6>
          <a:srgbClr val="E7B95C"/>
        </a:accent6>
        <a:hlink>
          <a:srgbClr val="0099CC"/>
        </a:hlink>
        <a:folHlink>
          <a:srgbClr val="99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12302</TotalTime>
  <Words>2426</Words>
  <Application>Microsoft Office PowerPoint</Application>
  <PresentationFormat>On-screen Show (4:3)</PresentationFormat>
  <Paragraphs>394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Blank Presentation</vt:lpstr>
      <vt:lpstr>Slide 1</vt:lpstr>
      <vt:lpstr>Slide 2</vt:lpstr>
      <vt:lpstr>Slide 3</vt:lpstr>
      <vt:lpstr>Slide 4</vt:lpstr>
      <vt:lpstr>Understanding the HDA Developer role based on the Business Process Map…</vt:lpstr>
      <vt:lpstr>A developer perspective requires the HDA to have a number of key functions centred on development management as a critical function…</vt:lpstr>
      <vt:lpstr>Implication of the Developer Role for  the HDA </vt:lpstr>
      <vt:lpstr>Slide 8</vt:lpstr>
      <vt:lpstr>Existing Functional Structure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Funding</vt:lpstr>
      <vt:lpstr>Implications for finance</vt:lpstr>
      <vt:lpstr>Macro Indicators</vt:lpstr>
      <vt:lpstr>In Summary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Keating</dc:creator>
  <cp:lastModifiedBy>LebogangMa</cp:lastModifiedBy>
  <cp:revision>217</cp:revision>
  <cp:lastPrinted>2016-01-19T09:48:52Z</cp:lastPrinted>
  <dcterms:created xsi:type="dcterms:W3CDTF">2013-10-14T12:22:33Z</dcterms:created>
  <dcterms:modified xsi:type="dcterms:W3CDTF">2016-03-02T13:28:39Z</dcterms:modified>
</cp:coreProperties>
</file>