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05" r:id="rId2"/>
    <p:sldId id="334" r:id="rId3"/>
    <p:sldId id="375" r:id="rId4"/>
    <p:sldId id="328" r:id="rId5"/>
    <p:sldId id="335" r:id="rId6"/>
    <p:sldId id="330" r:id="rId7"/>
    <p:sldId id="346" r:id="rId8"/>
    <p:sldId id="377" r:id="rId9"/>
    <p:sldId id="376" r:id="rId10"/>
    <p:sldId id="378" r:id="rId11"/>
    <p:sldId id="379" r:id="rId12"/>
    <p:sldId id="380" r:id="rId13"/>
    <p:sldId id="381" r:id="rId14"/>
    <p:sldId id="382" r:id="rId15"/>
    <p:sldId id="383" r:id="rId16"/>
    <p:sldId id="384" r:id="rId17"/>
    <p:sldId id="385" r:id="rId18"/>
    <p:sldId id="386" r:id="rId19"/>
    <p:sldId id="387" r:id="rId20"/>
    <p:sldId id="391" r:id="rId21"/>
    <p:sldId id="388" r:id="rId22"/>
    <p:sldId id="389" r:id="rId23"/>
    <p:sldId id="390" r:id="rId24"/>
    <p:sldId id="304"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3200"/>
    <a:srgbClr val="F23A00"/>
    <a:srgbClr val="FF4409"/>
    <a:srgbClr val="21CA14"/>
    <a:srgbClr val="596F59"/>
    <a:srgbClr val="58572B"/>
    <a:srgbClr val="3A483A"/>
    <a:srgbClr val="2EB07B"/>
    <a:srgbClr val="736851"/>
    <a:srgbClr val="BCB3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465" autoAdjust="0"/>
    <p:restoredTop sz="87482" autoAdjust="0"/>
  </p:normalViewPr>
  <p:slideViewPr>
    <p:cSldViewPr>
      <p:cViewPr varScale="1">
        <p:scale>
          <a:sx n="108" d="100"/>
          <a:sy n="108" d="100"/>
        </p:scale>
        <p:origin x="-10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DF613AA-3F3C-417B-A1DB-CAFDB6E434AE}" type="datetimeFigureOut">
              <a:rPr lang="en-US" smtClean="0"/>
              <a:pPr/>
              <a:t>3/4/2016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81F2240-F0E5-4715-949E-CE315A06A80C}" type="slidenum">
              <a:rPr lang="en-US" smtClean="0"/>
              <a:pPr/>
              <a:t>‹#›</a:t>
            </a:fld>
            <a:endParaRPr lang="en-US" dirty="0"/>
          </a:p>
        </p:txBody>
      </p:sp>
    </p:spTree>
    <p:extLst>
      <p:ext uri="{BB962C8B-B14F-4D97-AF65-F5344CB8AC3E}">
        <p14:creationId xmlns:p14="http://schemas.microsoft.com/office/powerpoint/2010/main" xmlns="" val="2501972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Draft and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4BE753C1-4E2D-478C-81F3-1BCD86E85B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0009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Draft and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20FACFB0-FBFA-47D2-99F4-022773350F4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57891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085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Draft and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401585F2-A453-408A-8E5C-C8AD12A957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7429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Draft and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D5322C47-0101-43A7-8B8C-D5A0179417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149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Draft and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E2F807A3-D616-411F-B040-63362908D5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2999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Draft and Confidential</a:t>
            </a:r>
          </a:p>
        </p:txBody>
      </p:sp>
      <p:sp>
        <p:nvSpPr>
          <p:cNvPr id="7" name="Rectangle 6"/>
          <p:cNvSpPr>
            <a:spLocks noGrp="1" noChangeArrowheads="1"/>
          </p:cNvSpPr>
          <p:nvPr>
            <p:ph type="sldNum" sz="quarter" idx="12"/>
          </p:nvPr>
        </p:nvSpPr>
        <p:spPr>
          <a:ln/>
        </p:spPr>
        <p:txBody>
          <a:bodyPr/>
          <a:lstStyle>
            <a:lvl1pPr>
              <a:defRPr/>
            </a:lvl1pPr>
          </a:lstStyle>
          <a:p>
            <a:pPr>
              <a:defRPr/>
            </a:pPr>
            <a:fld id="{9747285C-E1DD-485C-860D-9AC56A9287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6030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Draft and Confidential</a:t>
            </a:r>
          </a:p>
        </p:txBody>
      </p:sp>
      <p:sp>
        <p:nvSpPr>
          <p:cNvPr id="9" name="Rectangle 6"/>
          <p:cNvSpPr>
            <a:spLocks noGrp="1" noChangeArrowheads="1"/>
          </p:cNvSpPr>
          <p:nvPr>
            <p:ph type="sldNum" sz="quarter" idx="12"/>
          </p:nvPr>
        </p:nvSpPr>
        <p:spPr>
          <a:ln/>
        </p:spPr>
        <p:txBody>
          <a:bodyPr/>
          <a:lstStyle>
            <a:lvl1pPr>
              <a:defRPr/>
            </a:lvl1pPr>
          </a:lstStyle>
          <a:p>
            <a:pPr>
              <a:defRPr/>
            </a:pPr>
            <a:fld id="{F1F3F0CF-C077-4F46-9EDE-8C4CCE026D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0386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Draft and Confidential</a:t>
            </a:r>
          </a:p>
        </p:txBody>
      </p:sp>
      <p:sp>
        <p:nvSpPr>
          <p:cNvPr id="5" name="Rectangle 6"/>
          <p:cNvSpPr>
            <a:spLocks noGrp="1" noChangeArrowheads="1"/>
          </p:cNvSpPr>
          <p:nvPr>
            <p:ph type="sldNum" sz="quarter" idx="12"/>
          </p:nvPr>
        </p:nvSpPr>
        <p:spPr>
          <a:ln/>
        </p:spPr>
        <p:txBody>
          <a:bodyPr/>
          <a:lstStyle>
            <a:lvl1pPr>
              <a:defRPr/>
            </a:lvl1pPr>
          </a:lstStyle>
          <a:p>
            <a:pPr>
              <a:defRPr/>
            </a:pPr>
            <a:fld id="{3136C0F6-ADF4-4A58-B373-30E4943E4B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3241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Draft and Confidential</a:t>
            </a:r>
          </a:p>
        </p:txBody>
      </p:sp>
      <p:sp>
        <p:nvSpPr>
          <p:cNvPr id="4" name="Rectangle 6"/>
          <p:cNvSpPr>
            <a:spLocks noGrp="1" noChangeArrowheads="1"/>
          </p:cNvSpPr>
          <p:nvPr>
            <p:ph type="sldNum" sz="quarter" idx="12"/>
          </p:nvPr>
        </p:nvSpPr>
        <p:spPr>
          <a:ln/>
        </p:spPr>
        <p:txBody>
          <a:bodyPr/>
          <a:lstStyle>
            <a:lvl1pPr>
              <a:defRPr/>
            </a:lvl1pPr>
          </a:lstStyle>
          <a:p>
            <a:pPr>
              <a:defRPr/>
            </a:pPr>
            <a:fld id="{CFBB2399-4E8E-4E35-B15C-2B418CA5A6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022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Draft and Confidential</a:t>
            </a:r>
          </a:p>
        </p:txBody>
      </p:sp>
      <p:sp>
        <p:nvSpPr>
          <p:cNvPr id="7" name="Rectangle 6"/>
          <p:cNvSpPr>
            <a:spLocks noGrp="1" noChangeArrowheads="1"/>
          </p:cNvSpPr>
          <p:nvPr>
            <p:ph type="sldNum" sz="quarter" idx="12"/>
          </p:nvPr>
        </p:nvSpPr>
        <p:spPr>
          <a:ln/>
        </p:spPr>
        <p:txBody>
          <a:bodyPr/>
          <a:lstStyle>
            <a:lvl1pPr>
              <a:defRPr/>
            </a:lvl1pPr>
          </a:lstStyle>
          <a:p>
            <a:pPr>
              <a:defRPr/>
            </a:pPr>
            <a:fld id="{A856D443-A4D2-482A-9BDE-58C9B5EF9DC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8176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Draft and Confidential</a:t>
            </a:r>
          </a:p>
        </p:txBody>
      </p:sp>
      <p:sp>
        <p:nvSpPr>
          <p:cNvPr id="7" name="Rectangle 6"/>
          <p:cNvSpPr>
            <a:spLocks noGrp="1" noChangeArrowheads="1"/>
          </p:cNvSpPr>
          <p:nvPr>
            <p:ph type="sldNum" sz="quarter" idx="12"/>
          </p:nvPr>
        </p:nvSpPr>
        <p:spPr>
          <a:ln/>
        </p:spPr>
        <p:txBody>
          <a:bodyPr/>
          <a:lstStyle>
            <a:lvl1pPr>
              <a:defRPr/>
            </a:lvl1pPr>
          </a:lstStyle>
          <a:p>
            <a:pPr>
              <a:defRPr/>
            </a:pPr>
            <a:fld id="{2BAB566E-99FF-4141-8AE5-B67B59AC4F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123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gradFill rotWithShape="1">
            <a:gsLst>
              <a:gs pos="0">
                <a:srgbClr val="99CC00">
                  <a:alpha val="78000"/>
                </a:srgbClr>
              </a:gs>
              <a:gs pos="100000">
                <a:srgbClr val="99CC00">
                  <a:gamma/>
                  <a:shade val="46275"/>
                  <a:invGamma/>
                </a:srgbClr>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latin typeface="Arial" charset="0"/>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ffectLst/>
                <a:latin typeface="Arial" charset="0"/>
              </a:defRPr>
            </a:lvl1pPr>
          </a:lstStyle>
          <a:p>
            <a:pPr fontAlgn="base">
              <a:spcBef>
                <a:spcPct val="0"/>
              </a:spcBef>
              <a:spcAft>
                <a:spcPct val="0"/>
              </a:spcAft>
              <a:defRPr/>
            </a:pPr>
            <a:r>
              <a:rPr lang="en-US" dirty="0">
                <a:solidFill>
                  <a:srgbClr val="000000"/>
                </a:solidFill>
              </a:rPr>
              <a:t>Draft and Confidential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ffectLst/>
                <a:latin typeface="Arial" charset="0"/>
              </a:defRPr>
            </a:lvl1pPr>
          </a:lstStyle>
          <a:p>
            <a:pPr fontAlgn="base">
              <a:spcBef>
                <a:spcPct val="0"/>
              </a:spcBef>
              <a:spcAft>
                <a:spcPct val="0"/>
              </a:spcAft>
              <a:defRPr/>
            </a:pPr>
            <a:fld id="{409AB5F3-2C89-471C-8BB9-EB941D13FFCA}" type="slidenum">
              <a:rPr lang="en-US">
                <a:solidFill>
                  <a:srgbClr val="000000"/>
                </a:solidFill>
              </a:rPr>
              <a:pPr fontAlgn="base">
                <a:spcBef>
                  <a:spcPct val="0"/>
                </a:spcBef>
                <a:spcAft>
                  <a:spcPct val="0"/>
                </a:spcAft>
                <a:defRPr/>
              </a:pPr>
              <a:t>‹#›</a:t>
            </a:fld>
            <a:endParaRPr lang="en-US" dirty="0">
              <a:solidFill>
                <a:srgbClr val="000000"/>
              </a:solidFill>
            </a:endParaRPr>
          </a:p>
        </p:txBody>
      </p:sp>
      <p:graphicFrame>
        <p:nvGraphicFramePr>
          <p:cNvPr id="2055" name="Object 13"/>
          <p:cNvGraphicFramePr>
            <a:graphicFrameLocks noChangeAspect="1"/>
          </p:cNvGraphicFramePr>
          <p:nvPr/>
        </p:nvGraphicFramePr>
        <p:xfrm>
          <a:off x="0" y="5840413"/>
          <a:ext cx="2771775" cy="1017587"/>
        </p:xfrm>
        <a:graphic>
          <a:graphicData uri="http://schemas.openxmlformats.org/presentationml/2006/ole">
            <p:oleObj spid="_x0000_s1225" r:id="rId14" imgW="6590476" imgH="2419048" progId="">
              <p:embed/>
            </p:oleObj>
          </a:graphicData>
        </a:graphic>
      </p:graphicFrame>
    </p:spTree>
    <p:extLst>
      <p:ext uri="{BB962C8B-B14F-4D97-AF65-F5344CB8AC3E}">
        <p14:creationId xmlns:p14="http://schemas.microsoft.com/office/powerpoint/2010/main" xmlns="" val="1497977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MargieC.EAAB\Desktop\PICTURES\stock-photo-abstract-background-32877916.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9184"/>
          <a:stretch/>
        </p:blipFill>
        <p:spPr bwMode="auto">
          <a:xfrm flipV="1">
            <a:off x="-35719" y="0"/>
            <a:ext cx="3083719" cy="687592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04099" y="5105400"/>
            <a:ext cx="3111885" cy="1692337"/>
          </a:xfrm>
          <a:prstGeom prst="rect">
            <a:avLst/>
          </a:prstGeom>
        </p:spPr>
      </p:pic>
      <p:pic>
        <p:nvPicPr>
          <p:cNvPr id="10243" name="Picture 3" descr="C:\Users\MargieC.EAAB\AppData\Local\Microsoft\Windows\Temporary Internet Files\Content.Outlook\QYI5UEU2\dhs_lo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1671" y="5257800"/>
            <a:ext cx="4222493" cy="153993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bwMode="auto">
          <a:xfrm>
            <a:off x="1582340" y="0"/>
            <a:ext cx="7561660" cy="2057400"/>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smtClean="0">
              <a:ln>
                <a:noFill/>
              </a:ln>
              <a:solidFill>
                <a:srgbClr val="009900"/>
              </a:solidFill>
              <a:effectLst>
                <a:outerShdw blurRad="38100" dist="38100" dir="2700000" algn="tl">
                  <a:srgbClr val="000000">
                    <a:alpha val="43137"/>
                  </a:srgbClr>
                </a:outerShdw>
              </a:effectLst>
              <a:latin typeface="Arial" charset="0"/>
            </a:endParaRPr>
          </a:p>
        </p:txBody>
      </p:sp>
      <p:sp>
        <p:nvSpPr>
          <p:cNvPr id="2050" name="Text Box 2"/>
          <p:cNvSpPr txBox="1">
            <a:spLocks noChangeArrowheads="1"/>
          </p:cNvSpPr>
          <p:nvPr/>
        </p:nvSpPr>
        <p:spPr bwMode="auto">
          <a:xfrm>
            <a:off x="1582340" y="1120596"/>
            <a:ext cx="7308141" cy="3231654"/>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3600" b="1" dirty="0" smtClean="0">
                <a:latin typeface="Times New Roman" panose="02020603050405020304" pitchFamily="18" charset="0"/>
                <a:cs typeface="Times New Roman" panose="02020603050405020304" pitchFamily="18" charset="0"/>
              </a:rPr>
              <a:t>Estate Agency Affairs Board</a:t>
            </a:r>
          </a:p>
          <a:p>
            <a:pPr algn="ctr">
              <a:spcBef>
                <a:spcPct val="50000"/>
              </a:spcBef>
            </a:pPr>
            <a:r>
              <a:rPr lang="en-US" sz="2600" b="1" dirty="0" smtClean="0">
                <a:latin typeface="Times New Roman" panose="02020603050405020304" pitchFamily="18" charset="0"/>
                <a:cs typeface="Times New Roman" panose="02020603050405020304" pitchFamily="18" charset="0"/>
              </a:rPr>
              <a:t>2014/15 -2018/19</a:t>
            </a:r>
          </a:p>
          <a:p>
            <a:pPr algn="ctr">
              <a:spcBef>
                <a:spcPct val="50000"/>
              </a:spcBef>
            </a:pPr>
            <a:r>
              <a:rPr lang="en-US" sz="2600" b="1" dirty="0" smtClean="0">
                <a:latin typeface="Times New Roman" panose="02020603050405020304" pitchFamily="18" charset="0"/>
                <a:cs typeface="Times New Roman" panose="02020603050405020304" pitchFamily="18" charset="0"/>
              </a:rPr>
              <a:t>STRATEGIC PLAN and APP</a:t>
            </a:r>
          </a:p>
          <a:p>
            <a:pPr algn="ctr">
              <a:spcBef>
                <a:spcPct val="50000"/>
              </a:spcBef>
            </a:pPr>
            <a:r>
              <a:rPr lang="en-US" sz="2000" b="1" dirty="0" smtClean="0">
                <a:latin typeface="Times New Roman" panose="02020603050405020304" pitchFamily="18" charset="0"/>
                <a:cs typeface="Times New Roman" panose="02020603050405020304" pitchFamily="18" charset="0"/>
              </a:rPr>
              <a:t>Bryan Chaplog – CEO</a:t>
            </a:r>
          </a:p>
          <a:p>
            <a:pPr algn="ctr">
              <a:spcBef>
                <a:spcPct val="50000"/>
              </a:spcBef>
            </a:pPr>
            <a:r>
              <a:rPr lang="en-US" sz="2000" b="1" dirty="0" smtClean="0">
                <a:latin typeface="Times New Roman" panose="02020603050405020304" pitchFamily="18" charset="0"/>
                <a:cs typeface="Times New Roman" panose="02020603050405020304" pitchFamily="18" charset="0"/>
              </a:rPr>
              <a:t>Silence Mmotong – CFO</a:t>
            </a:r>
          </a:p>
          <a:p>
            <a:pPr algn="ctr">
              <a:spcBef>
                <a:spcPct val="50000"/>
              </a:spcBef>
            </a:pPr>
            <a:r>
              <a:rPr lang="en-US" sz="2000" b="1" dirty="0" smtClean="0">
                <a:latin typeface="Times New Roman" panose="02020603050405020304" pitchFamily="18" charset="0"/>
                <a:cs typeface="Times New Roman" panose="02020603050405020304" pitchFamily="18" charset="0"/>
              </a:rPr>
              <a:t>Nikita </a:t>
            </a:r>
            <a:r>
              <a:rPr lang="en-US" sz="2000" b="1" dirty="0" err="1" smtClean="0">
                <a:latin typeface="Times New Roman" panose="02020603050405020304" pitchFamily="18" charset="0"/>
                <a:cs typeface="Times New Roman" panose="02020603050405020304" pitchFamily="18" charset="0"/>
              </a:rPr>
              <a:t>Sigaba</a:t>
            </a:r>
            <a:r>
              <a:rPr lang="en-US" sz="2000" b="1" dirty="0" smtClean="0">
                <a:latin typeface="Times New Roman" panose="02020603050405020304" pitchFamily="18" charset="0"/>
                <a:cs typeface="Times New Roman" panose="02020603050405020304" pitchFamily="18" charset="0"/>
              </a:rPr>
              <a:t> - CRO</a:t>
            </a:r>
          </a:p>
        </p:txBody>
      </p:sp>
    </p:spTree>
    <p:extLst>
      <p:ext uri="{BB962C8B-B14F-4D97-AF65-F5344CB8AC3E}">
        <p14:creationId xmlns:p14="http://schemas.microsoft.com/office/powerpoint/2010/main" xmlns="" val="24617607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10</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254534744"/>
              </p:ext>
            </p:extLst>
          </p:nvPr>
        </p:nvGraphicFramePr>
        <p:xfrm>
          <a:off x="457200" y="685800"/>
          <a:ext cx="8229599" cy="5302139"/>
        </p:xfrm>
        <a:graphic>
          <a:graphicData uri="http://schemas.openxmlformats.org/drawingml/2006/table">
            <a:tbl>
              <a:tblPr firstRow="1" firstCol="1" bandRow="1">
                <a:tableStyleId>{7DF18680-E054-41AD-8BC1-D1AEF772440D}</a:tableStyleId>
              </a:tblPr>
              <a:tblGrid>
                <a:gridCol w="914400"/>
                <a:gridCol w="1143000"/>
                <a:gridCol w="1566644"/>
                <a:gridCol w="679508"/>
                <a:gridCol w="604007"/>
                <a:gridCol w="1057013"/>
                <a:gridCol w="604007"/>
                <a:gridCol w="604007"/>
                <a:gridCol w="1057013"/>
              </a:tblGrid>
              <a:tr h="455819">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Programme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Sub Programme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smtClean="0">
                          <a:solidFill>
                            <a:schemeClr val="tx1"/>
                          </a:solidFill>
                          <a:effectLst/>
                          <a:latin typeface="Times New Roman" panose="02020603050405020304" pitchFamily="18" charset="0"/>
                          <a:cs typeface="Times New Roman" panose="02020603050405020304" pitchFamily="18" charset="0"/>
                        </a:rPr>
                        <a:t>Performance  Indicator</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Baseline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2014/15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2015/16</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2016/17</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2017/18</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2018/19</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r>
              <a:tr h="991981">
                <a:tc>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Fidelity Fund</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Interest received from</a:t>
                      </a:r>
                      <a:r>
                        <a:rPr lang="en-US" sz="1200" baseline="0" dirty="0" smtClean="0">
                          <a:effectLst/>
                          <a:latin typeface="Times New Roman" panose="02020603050405020304" pitchFamily="18" charset="0"/>
                          <a:ea typeface="Calibri"/>
                          <a:cs typeface="Times New Roman" panose="02020603050405020304" pitchFamily="18" charset="0"/>
                        </a:rPr>
                        <a:t> agency trust accounts</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Percentage increase in interest from estate agency trust accounts collected within 30 days of due dates</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30%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30%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35%</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45%</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50%</a:t>
                      </a:r>
                    </a:p>
                  </a:txBody>
                  <a:tcPr marL="44940" marR="44940" marT="0" marB="0"/>
                </a:tc>
              </a:tr>
              <a:tr h="1007221">
                <a:tc rowSpan="4">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Corporate Services</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rowSpan="2">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Administration</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Percentage in resolution of audit findings raised within the agreed turnaround time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80%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80%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95%</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100%</a:t>
                      </a:r>
                    </a:p>
                  </a:txBody>
                  <a:tcPr marL="44940" marR="44940" marT="0" marB="0"/>
                </a:tc>
              </a:tr>
              <a:tr h="671941">
                <a:tc vMerge="1">
                  <a:txBody>
                    <a:bodyPr/>
                    <a:lstStyle/>
                    <a:p>
                      <a:pPr marL="0" marR="0">
                        <a:lnSpc>
                          <a:spcPct val="115000"/>
                        </a:lnSpc>
                        <a:spcBef>
                          <a:spcPts val="0"/>
                        </a:spcBef>
                        <a:spcAft>
                          <a:spcPts val="0"/>
                        </a:spcAft>
                      </a:pP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Percentage of vacancy rate at EXCO and MANCO level</a:t>
                      </a:r>
                      <a:r>
                        <a:rPr lang="en-US" sz="1800" b="0" i="0" u="none" strike="noStrike" kern="1200" baseline="0" dirty="0" smtClean="0">
                          <a:solidFill>
                            <a:schemeClr val="dk1"/>
                          </a:solidFill>
                          <a:latin typeface="+mn-lt"/>
                          <a:ea typeface="+mn-ea"/>
                          <a:cs typeface="+mn-cs"/>
                        </a:rPr>
                        <a:t>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15%</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15%</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14%</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13%</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12%</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11%</a:t>
                      </a:r>
                    </a:p>
                  </a:txBody>
                  <a:tcPr marL="44940" marR="44940" marT="0" marB="0"/>
                </a:tc>
              </a:tr>
              <a:tr h="609600">
                <a:tc vMerge="1">
                  <a:txBody>
                    <a:bodyPr/>
                    <a:lstStyle/>
                    <a:p>
                      <a:pPr marL="0" marR="0">
                        <a:lnSpc>
                          <a:spcPct val="115000"/>
                        </a:lnSpc>
                        <a:spcBef>
                          <a:spcPts val="0"/>
                        </a:spcBef>
                        <a:spcAft>
                          <a:spcPts val="0"/>
                        </a:spcAft>
                      </a:pP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Percentage of implementation of ICT strategy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92%</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92%</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94%</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92%</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94%</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96%</a:t>
                      </a:r>
                    </a:p>
                  </a:txBody>
                  <a:tcPr marL="44940" marR="44940" marT="0" marB="0"/>
                </a:tc>
              </a:tr>
              <a:tr h="944880">
                <a:tc vMerge="1">
                  <a:txBody>
                    <a:bodyPr/>
                    <a:lstStyle/>
                    <a:p>
                      <a:pPr marL="0" marR="0">
                        <a:lnSpc>
                          <a:spcPct val="115000"/>
                        </a:lnSpc>
                        <a:spcBef>
                          <a:spcPts val="0"/>
                        </a:spcBef>
                        <a:spcAft>
                          <a:spcPts val="0"/>
                        </a:spcAft>
                      </a:pP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Percentage of queries received from stakeholders and resolved within 48hours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80%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80%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85%</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95%</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100%</a:t>
                      </a:r>
                    </a:p>
                  </a:txBody>
                  <a:tcPr marL="44940" marR="44940" marT="0" marB="0"/>
                </a:tc>
                <a:tc>
                  <a:txBody>
                    <a:bodyPr/>
                    <a:lstStyle/>
                    <a:p>
                      <a:pPr marL="0" marR="0">
                        <a:lnSpc>
                          <a:spcPct val="115000"/>
                        </a:lnSpc>
                        <a:spcBef>
                          <a:spcPts val="0"/>
                        </a:spcBef>
                        <a:spcAft>
                          <a:spcPts val="0"/>
                        </a:spcAft>
                      </a:pPr>
                      <a:endParaRPr lang="en-US" sz="1200" dirty="0" smtClean="0">
                        <a:effectLst/>
                        <a:latin typeface="Times New Roman" panose="02020603050405020304" pitchFamily="18" charset="0"/>
                        <a:ea typeface="Calibri"/>
                        <a:cs typeface="Times New Roman" panose="02020603050405020304" pitchFamily="18" charset="0"/>
                      </a:endParaRPr>
                    </a:p>
                  </a:txBody>
                  <a:tcPr marL="44940" marR="44940" marT="0" marB="0"/>
                </a:tc>
              </a:tr>
            </a:tbl>
          </a:graphicData>
        </a:graphic>
      </p:graphicFrame>
    </p:spTree>
    <p:extLst>
      <p:ext uri="{BB962C8B-B14F-4D97-AF65-F5344CB8AC3E}">
        <p14:creationId xmlns:p14="http://schemas.microsoft.com/office/powerpoint/2010/main" xmlns="" val="2588816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11</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330670735"/>
              </p:ext>
            </p:extLst>
          </p:nvPr>
        </p:nvGraphicFramePr>
        <p:xfrm>
          <a:off x="457200" y="838200"/>
          <a:ext cx="8229599" cy="5051917"/>
        </p:xfrm>
        <a:graphic>
          <a:graphicData uri="http://schemas.openxmlformats.org/drawingml/2006/table">
            <a:tbl>
              <a:tblPr firstRow="1" firstCol="1" bandRow="1">
                <a:tableStyleId>{7DF18680-E054-41AD-8BC1-D1AEF772440D}</a:tableStyleId>
              </a:tblPr>
              <a:tblGrid>
                <a:gridCol w="914400"/>
                <a:gridCol w="1143000"/>
                <a:gridCol w="1447800"/>
                <a:gridCol w="798352"/>
                <a:gridCol w="604007"/>
                <a:gridCol w="1057013"/>
                <a:gridCol w="604007"/>
                <a:gridCol w="604007"/>
                <a:gridCol w="1057013"/>
              </a:tblGrid>
              <a:tr h="455819">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Programme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Sub Programme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smtClean="0">
                          <a:solidFill>
                            <a:schemeClr val="tx1"/>
                          </a:solidFill>
                          <a:effectLst/>
                          <a:latin typeface="Times New Roman" panose="02020603050405020304" pitchFamily="18" charset="0"/>
                          <a:cs typeface="Times New Roman" panose="02020603050405020304" pitchFamily="18" charset="0"/>
                        </a:rPr>
                        <a:t>Performance  Indicator</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Baseline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2014/15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2015/16</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2016/17</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2017/18</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2018/19</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r>
              <a:tr h="991981">
                <a:tc rowSpan="4">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Medium</a:t>
                      </a:r>
                      <a:r>
                        <a:rPr lang="en-US" sz="1200" baseline="0" dirty="0" smtClean="0">
                          <a:solidFill>
                            <a:schemeClr val="tx1"/>
                          </a:solidFill>
                          <a:effectLst/>
                          <a:latin typeface="Times New Roman" panose="02020603050405020304" pitchFamily="18" charset="0"/>
                          <a:ea typeface="Calibri"/>
                          <a:cs typeface="Times New Roman" panose="02020603050405020304" pitchFamily="18" charset="0"/>
                        </a:rPr>
                        <a:t> Term Strategic framework</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rowSpan="3">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Consumer</a:t>
                      </a:r>
                      <a:r>
                        <a:rPr lang="en-US" sz="1200" baseline="0" dirty="0" smtClean="0">
                          <a:effectLst/>
                          <a:latin typeface="Times New Roman" panose="02020603050405020304" pitchFamily="18" charset="0"/>
                          <a:ea typeface="Calibri"/>
                          <a:cs typeface="Times New Roman" panose="02020603050405020304" pitchFamily="18" charset="0"/>
                        </a:rPr>
                        <a:t> awareness and Education</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Number of consumers reached trough radio- National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900</a:t>
                      </a:r>
                      <a:r>
                        <a:rPr lang="en-US" sz="1200" baseline="0" dirty="0" smtClean="0">
                          <a:effectLst/>
                          <a:latin typeface="Times New Roman" panose="02020603050405020304" pitchFamily="18" charset="0"/>
                          <a:ea typeface="Calibri"/>
                          <a:cs typeface="Times New Roman" panose="02020603050405020304" pitchFamily="18" charset="0"/>
                        </a:rPr>
                        <a:t> 000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smtClean="0">
                          <a:effectLst/>
                          <a:latin typeface="Times New Roman" panose="02020603050405020304" pitchFamily="18" charset="0"/>
                          <a:ea typeface="Calibri"/>
                          <a:cs typeface="Times New Roman" panose="02020603050405020304" pitchFamily="18" charset="0"/>
                        </a:rPr>
                        <a:t>900</a:t>
                      </a:r>
                      <a:r>
                        <a:rPr lang="en-US" sz="1200" baseline="0" smtClean="0">
                          <a:effectLst/>
                          <a:latin typeface="Times New Roman" panose="02020603050405020304" pitchFamily="18" charset="0"/>
                          <a:ea typeface="Calibri"/>
                          <a:cs typeface="Times New Roman" panose="02020603050405020304" pitchFamily="18" charset="0"/>
                        </a:rPr>
                        <a:t> 000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smtClean="0">
                          <a:effectLst/>
                          <a:latin typeface="Times New Roman" panose="02020603050405020304" pitchFamily="18" charset="0"/>
                          <a:ea typeface="Calibri"/>
                          <a:cs typeface="Times New Roman" panose="02020603050405020304" pitchFamily="18" charset="0"/>
                        </a:rPr>
                        <a:t>900</a:t>
                      </a:r>
                      <a:r>
                        <a:rPr lang="en-US" sz="1200" baseline="0" smtClean="0">
                          <a:effectLst/>
                          <a:latin typeface="Times New Roman" panose="02020603050405020304" pitchFamily="18" charset="0"/>
                          <a:ea typeface="Calibri"/>
                          <a:cs typeface="Times New Roman" panose="02020603050405020304" pitchFamily="18" charset="0"/>
                        </a:rPr>
                        <a:t> 000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400</a:t>
                      </a:r>
                      <a:r>
                        <a:rPr lang="en-US" sz="1200" baseline="0" dirty="0" smtClean="0">
                          <a:effectLst/>
                          <a:latin typeface="Times New Roman" panose="02020603050405020304" pitchFamily="18" charset="0"/>
                          <a:ea typeface="Calibri"/>
                          <a:cs typeface="Times New Roman" panose="02020603050405020304" pitchFamily="18" charset="0"/>
                        </a:rPr>
                        <a:t> 000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400</a:t>
                      </a:r>
                      <a:r>
                        <a:rPr lang="en-US" sz="1200" baseline="0" dirty="0" smtClean="0">
                          <a:effectLst/>
                          <a:latin typeface="Times New Roman" panose="02020603050405020304" pitchFamily="18" charset="0"/>
                          <a:ea typeface="Calibri"/>
                          <a:cs typeface="Times New Roman" panose="02020603050405020304" pitchFamily="18" charset="0"/>
                        </a:rPr>
                        <a:t> 000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400</a:t>
                      </a:r>
                      <a:r>
                        <a:rPr lang="en-US" sz="1200" baseline="0" dirty="0" smtClean="0">
                          <a:effectLst/>
                          <a:latin typeface="Times New Roman" panose="02020603050405020304" pitchFamily="18" charset="0"/>
                          <a:ea typeface="Calibri"/>
                          <a:cs typeface="Times New Roman" panose="02020603050405020304" pitchFamily="18" charset="0"/>
                        </a:rPr>
                        <a:t> 000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r>
              <a:tr h="1007221">
                <a:tc vMerge="1">
                  <a:txBody>
                    <a:bodyPr/>
                    <a:lstStyle/>
                    <a:p>
                      <a:pPr marL="0" marR="0">
                        <a:lnSpc>
                          <a:spcPct val="115000"/>
                        </a:lnSpc>
                        <a:spcBef>
                          <a:spcPts val="0"/>
                        </a:spcBef>
                        <a:spcAft>
                          <a:spcPts val="0"/>
                        </a:spcAft>
                      </a:pP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Number of consumers reached through radio -Community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445 000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smtClean="0">
                          <a:effectLst/>
                          <a:latin typeface="Times New Roman" panose="02020603050405020304" pitchFamily="18" charset="0"/>
                          <a:ea typeface="Calibri"/>
                          <a:cs typeface="Times New Roman" panose="02020603050405020304" pitchFamily="18" charset="0"/>
                        </a:rPr>
                        <a:t>445 000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400 000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400 000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400 000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400 000</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r>
              <a:tr h="671941">
                <a:tc vMerge="1">
                  <a:txBody>
                    <a:bodyPr/>
                    <a:lstStyle/>
                    <a:p>
                      <a:pPr marL="0" marR="0">
                        <a:lnSpc>
                          <a:spcPct val="115000"/>
                        </a:lnSpc>
                        <a:spcBef>
                          <a:spcPts val="0"/>
                        </a:spcBef>
                        <a:spcAft>
                          <a:spcPts val="0"/>
                        </a:spcAft>
                      </a:pP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Print media – Awareness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100 000 housing consumers reached	</a:t>
                      </a: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100 000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600 000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600 000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600 000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600 000</a:t>
                      </a:r>
                    </a:p>
                  </a:txBody>
                  <a:tcPr marL="44940" marR="44940" marT="0" marB="0"/>
                </a:tc>
              </a:tr>
              <a:tr h="609600">
                <a:tc vMerge="1">
                  <a:txBody>
                    <a:bodyPr/>
                    <a:lstStyle/>
                    <a:p>
                      <a:pPr marL="0" marR="0">
                        <a:lnSpc>
                          <a:spcPct val="115000"/>
                        </a:lnSpc>
                        <a:spcBef>
                          <a:spcPts val="0"/>
                        </a:spcBef>
                        <a:spcAft>
                          <a:spcPts val="0"/>
                        </a:spcAft>
                      </a:pP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Women,</a:t>
                      </a:r>
                      <a:r>
                        <a:rPr lang="en-US" sz="1200" baseline="0" dirty="0" smtClean="0">
                          <a:effectLst/>
                          <a:latin typeface="Times New Roman" panose="02020603050405020304" pitchFamily="18" charset="0"/>
                          <a:ea typeface="Calibri"/>
                          <a:cs typeface="Times New Roman" panose="02020603050405020304" pitchFamily="18" charset="0"/>
                        </a:rPr>
                        <a:t> Disabled and Youth Empowerment</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Number of Interns placed with Principal Estate Agencies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900 Number of Interns placed with Principal Estate Agencies</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900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2000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3100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4000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N/A</a:t>
                      </a:r>
                    </a:p>
                  </a:txBody>
                  <a:tcPr marL="44940" marR="44940" marT="0" marB="0"/>
                </a:tc>
              </a:tr>
            </a:tbl>
          </a:graphicData>
        </a:graphic>
      </p:graphicFrame>
    </p:spTree>
    <p:extLst>
      <p:ext uri="{BB962C8B-B14F-4D97-AF65-F5344CB8AC3E}">
        <p14:creationId xmlns:p14="http://schemas.microsoft.com/office/powerpoint/2010/main" xmlns="" val="3225584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12</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393501173"/>
              </p:ext>
            </p:extLst>
          </p:nvPr>
        </p:nvGraphicFramePr>
        <p:xfrm>
          <a:off x="457201" y="838201"/>
          <a:ext cx="8229600" cy="4997338"/>
        </p:xfrm>
        <a:graphic>
          <a:graphicData uri="http://schemas.openxmlformats.org/drawingml/2006/table">
            <a:tbl>
              <a:tblPr firstRow="1" firstCol="1" bandRow="1">
                <a:tableStyleId>{7DF18680-E054-41AD-8BC1-D1AEF772440D}</a:tableStyleId>
              </a:tblPr>
              <a:tblGrid>
                <a:gridCol w="914400"/>
                <a:gridCol w="914400"/>
                <a:gridCol w="1295400"/>
                <a:gridCol w="685800"/>
                <a:gridCol w="609600"/>
                <a:gridCol w="1066801"/>
                <a:gridCol w="762000"/>
                <a:gridCol w="838200"/>
                <a:gridCol w="1142999"/>
              </a:tblGrid>
              <a:tr h="579534">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Programme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Sub Programme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smtClean="0">
                          <a:solidFill>
                            <a:schemeClr val="tx1"/>
                          </a:solidFill>
                          <a:effectLst/>
                          <a:latin typeface="Times New Roman" panose="02020603050405020304" pitchFamily="18" charset="0"/>
                          <a:cs typeface="Times New Roman" panose="02020603050405020304" pitchFamily="18" charset="0"/>
                        </a:rPr>
                        <a:t>Performance  Indicator</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Baseline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2014/15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2015/16</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2016/17</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2017/18</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2018/19</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r>
              <a:tr h="2092644">
                <a:tc rowSpan="2">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Medium Term Strategic Framework</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rowSpan="2">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Transactional</a:t>
                      </a:r>
                      <a:r>
                        <a:rPr lang="en-US" sz="1200" baseline="0" dirty="0" smtClean="0">
                          <a:effectLst/>
                          <a:latin typeface="Times New Roman" panose="02020603050405020304" pitchFamily="18" charset="0"/>
                          <a:ea typeface="Calibri"/>
                          <a:cs typeface="Times New Roman" panose="02020603050405020304" pitchFamily="18" charset="0"/>
                        </a:rPr>
                        <a:t> support</a:t>
                      </a:r>
                    </a:p>
                    <a:p>
                      <a:pPr marL="0" marR="0">
                        <a:lnSpc>
                          <a:spcPct val="115000"/>
                        </a:lnSpc>
                        <a:spcBef>
                          <a:spcPts val="0"/>
                        </a:spcBef>
                        <a:spcAft>
                          <a:spcPts val="0"/>
                        </a:spcAft>
                      </a:pPr>
                      <a:endParaRPr lang="en-US" sz="1200" baseline="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baseline="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baseline="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baseline="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baseline="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baseline="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baseline="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baseline="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200" baseline="0" dirty="0" smtClean="0">
                          <a:effectLst/>
                          <a:latin typeface="Times New Roman" panose="02020603050405020304" pitchFamily="18" charset="0"/>
                          <a:ea typeface="Calibri"/>
                          <a:cs typeface="Times New Roman" panose="02020603050405020304" pitchFamily="18" charset="0"/>
                        </a:rPr>
                        <a:t>Title Deeds</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Transactional support – data/information on industry trends and analysis.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N/A</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N/A</a:t>
                      </a: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100% implementation of transactional support	</a:t>
                      </a:r>
                    </a:p>
                    <a:p>
                      <a:pPr marL="0" marR="0">
                        <a:lnSpc>
                          <a:spcPct val="115000"/>
                        </a:lnSpc>
                        <a:spcBef>
                          <a:spcPts val="0"/>
                        </a:spcBef>
                        <a:spcAft>
                          <a:spcPts val="0"/>
                        </a:spcAft>
                      </a:pPr>
                      <a:endParaRPr lang="en-US" sz="1200" dirty="0" smtClean="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Quarterly data/ information on industry trends and analysis available	</a:t>
                      </a: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Quarterly data/ information on industry trends and analysis available	</a:t>
                      </a: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Quarterly data/ information on industry trends and analysis available	</a:t>
                      </a:r>
                    </a:p>
                  </a:txBody>
                  <a:tcPr marL="44940" marR="44940" marT="0" marB="0"/>
                </a:tc>
              </a:tr>
              <a:tr h="2325160">
                <a:tc vMerge="1">
                  <a:txBody>
                    <a:bodyPr/>
                    <a:lstStyle/>
                    <a:p>
                      <a:pPr marL="0" marR="0">
                        <a:lnSpc>
                          <a:spcPct val="115000"/>
                        </a:lnSpc>
                        <a:spcBef>
                          <a:spcPts val="0"/>
                        </a:spcBef>
                        <a:spcAft>
                          <a:spcPts val="0"/>
                        </a:spcAft>
                      </a:pP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Project management and secretarial support to eradicate Title deeds back-log by 2019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N/A</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N/A</a:t>
                      </a: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Scoping exercise developed to formulate the implementation plan	</a:t>
                      </a: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Project management and secretarial support in the Implementation </a:t>
                      </a:r>
                    </a:p>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Plan.	</a:t>
                      </a: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Project management and secretarial support in the Completion of project plan	</a:t>
                      </a: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Project management and secretarial support in the Completion of project plan	</a:t>
                      </a:r>
                    </a:p>
                  </a:txBody>
                  <a:tcPr marL="44940" marR="44940" marT="0" marB="0"/>
                </a:tc>
              </a:tr>
            </a:tbl>
          </a:graphicData>
        </a:graphic>
      </p:graphicFrame>
    </p:spTree>
    <p:extLst>
      <p:ext uri="{BB962C8B-B14F-4D97-AF65-F5344CB8AC3E}">
        <p14:creationId xmlns:p14="http://schemas.microsoft.com/office/powerpoint/2010/main" xmlns="" val="3380334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STRATEGIC RISK REGISTER</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13</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470782189"/>
              </p:ext>
            </p:extLst>
          </p:nvPr>
        </p:nvGraphicFramePr>
        <p:xfrm>
          <a:off x="457201" y="838200"/>
          <a:ext cx="8229598" cy="5029200"/>
        </p:xfrm>
        <a:graphic>
          <a:graphicData uri="http://schemas.openxmlformats.org/drawingml/2006/table">
            <a:tbl>
              <a:tblPr firstRow="1" firstCol="1" bandRow="1">
                <a:tableStyleId>{7DF18680-E054-41AD-8BC1-D1AEF772440D}</a:tableStyleId>
              </a:tblPr>
              <a:tblGrid>
                <a:gridCol w="557576"/>
                <a:gridCol w="1513426"/>
                <a:gridCol w="2577196"/>
                <a:gridCol w="2057400"/>
                <a:gridCol w="685800"/>
                <a:gridCol w="838200"/>
              </a:tblGrid>
              <a:tr h="957943">
                <a:tc>
                  <a:txBody>
                    <a:bodyPr/>
                    <a:lstStyle/>
                    <a:p>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Risk</a:t>
                      </a:r>
                    </a:p>
                    <a:p>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No</a:t>
                      </a: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Strategic objective</a:t>
                      </a:r>
                      <a:endPar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Risk Description</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EAAB Action Plan</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Residual Risk Rating</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Risk Owner</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txBody>
                  <a:tcPr marL="44940" marR="44940" marT="0" marB="0"/>
                </a:tc>
              </a:tr>
              <a:tr h="1915886">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GR1</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To improve compliance with the Estate Agency Affairs Act and Financial Intelligence Act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There is an increase in illegal trading estate agents which cannot be traced and therefore leads to non-compliance	</a:t>
                      </a:r>
                    </a:p>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The new Property Practitioners Bill specifically addresses the issue of restricting payment of commission to illegal estate agent. The implementation of the Property Practitioners Act will reduce the use of illegal trading agent) 	</a:t>
                      </a: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16</a:t>
                      </a:r>
                    </a:p>
                  </a:txBody>
                  <a:tcPr marL="44940" marR="44940" marT="0" marB="0">
                    <a:solidFill>
                      <a:srgbClr val="FF00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EM: Compliance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a:lnSpc>
                          <a:spcPct val="115000"/>
                        </a:lnSpc>
                        <a:spcBef>
                          <a:spcPts val="0"/>
                        </a:spcBef>
                        <a:spcAft>
                          <a:spcPts val="0"/>
                        </a:spcAft>
                      </a:pPr>
                      <a:endParaRPr lang="en-US" sz="1200" dirty="0" smtClean="0">
                        <a:effectLst/>
                        <a:latin typeface="Times New Roman" panose="02020603050405020304" pitchFamily="18" charset="0"/>
                        <a:ea typeface="Calibri"/>
                        <a:cs typeface="Times New Roman" panose="02020603050405020304" pitchFamily="18" charset="0"/>
                      </a:endParaRPr>
                    </a:p>
                  </a:txBody>
                  <a:tcPr marL="44940" marR="44940" marT="0" marB="0"/>
                </a:tc>
              </a:tr>
              <a:tr h="2155371">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GR2</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To </a:t>
                      </a:r>
                      <a:r>
                        <a:rPr lang="en-US" sz="12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professionalise</a:t>
                      </a: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the Estate Agency industry through creating awareness of the education requirements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Unsuitably qualified individuals operating as estate agents. Lack of interest in compliance with the education and training requirements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Online CPD system implementation.</a:t>
                      </a:r>
                    </a:p>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Awareness of qualifications deadline. Consequence implementation for unqualified Estate Agents	</a:t>
                      </a: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12</a:t>
                      </a:r>
                    </a:p>
                  </a:txBody>
                  <a:tcPr marL="44940" marR="44940" marT="0" marB="0">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EM: Education &amp; Training	</a:t>
                      </a:r>
                    </a:p>
                  </a:txBody>
                  <a:tcPr marL="44940" marR="44940" marT="0" marB="0"/>
                </a:tc>
              </a:tr>
            </a:tbl>
          </a:graphicData>
        </a:graphic>
      </p:graphicFrame>
    </p:spTree>
    <p:extLst>
      <p:ext uri="{BB962C8B-B14F-4D97-AF65-F5344CB8AC3E}">
        <p14:creationId xmlns:p14="http://schemas.microsoft.com/office/powerpoint/2010/main" xmlns="" val="1456764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STRATEGIC RISK REGISTER</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14</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902111833"/>
              </p:ext>
            </p:extLst>
          </p:nvPr>
        </p:nvGraphicFramePr>
        <p:xfrm>
          <a:off x="457200" y="838200"/>
          <a:ext cx="8229599" cy="5105400"/>
        </p:xfrm>
        <a:graphic>
          <a:graphicData uri="http://schemas.openxmlformats.org/drawingml/2006/table">
            <a:tbl>
              <a:tblPr firstRow="1" firstCol="1" bandRow="1">
                <a:tableStyleId>{7DF18680-E054-41AD-8BC1-D1AEF772440D}</a:tableStyleId>
              </a:tblPr>
              <a:tblGrid>
                <a:gridCol w="557577"/>
                <a:gridCol w="1513426"/>
                <a:gridCol w="2577196"/>
                <a:gridCol w="2057400"/>
                <a:gridCol w="685800"/>
                <a:gridCol w="838200"/>
              </a:tblGrid>
              <a:tr h="740710">
                <a:tc>
                  <a:txBody>
                    <a:bodyPr/>
                    <a:lstStyle/>
                    <a:p>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Risk</a:t>
                      </a:r>
                    </a:p>
                    <a:p>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No</a:t>
                      </a: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Strategic objective</a:t>
                      </a:r>
                      <a:endPar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Risk Description</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EAAB Action Plan</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Residual Risk Rating</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Risk Owner</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txBody>
                  <a:tcPr marL="44940" marR="44940" marT="0" marB="0"/>
                </a:tc>
              </a:tr>
              <a:tr h="2777662">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GR3</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To ensure that the Fidelity Fund is financially sustainable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Increases in white-collar crime could lead to higher claims from Fidelity Fund.</a:t>
                      </a:r>
                    </a:p>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Failure to bank into the trust account can result in claims lodged against the Fidelity Fund, affecting the Fund’s performance </a:t>
                      </a:r>
                    </a:p>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Unlimited claims either in size or number may deplete the Fidelity Fund</a:t>
                      </a:r>
                    </a:p>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An increase in emerging home owners and renters and consequent escalation in the number of complaints and claims impacts the Board’s resources and the Fund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Appointment of investment specialist to review investment strategy Re-insurance of Fidelity fund claims.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16</a:t>
                      </a:r>
                    </a:p>
                  </a:txBody>
                  <a:tcPr marL="44940" marR="44940" marT="0" marB="0">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EM: Corporate services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44940" marR="44940" marT="0" marB="0"/>
                </a:tc>
              </a:tr>
              <a:tr h="1587028">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GR4</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To promote and implement government-wide priorities, </a:t>
                      </a:r>
                      <a:r>
                        <a:rPr lang="en-US" sz="12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i.e</a:t>
                      </a: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contribution to the MTSF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Expanding mandate outside of legislation and without securing funding, leads to unauthorized expenditure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Inclusion of MTSF activities in the EAAB Budget process as priority. Implementation of Revenue strategy implementation to fund government-wide priorities.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12</a:t>
                      </a:r>
                    </a:p>
                  </a:txBody>
                  <a:tcPr marL="44940" marR="44940" marT="0" marB="0">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EM: Corporate services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44940" marR="44940" marT="0" marB="0"/>
                </a:tc>
              </a:tr>
            </a:tbl>
          </a:graphicData>
        </a:graphic>
      </p:graphicFrame>
    </p:spTree>
    <p:extLst>
      <p:ext uri="{BB962C8B-B14F-4D97-AF65-F5344CB8AC3E}">
        <p14:creationId xmlns:p14="http://schemas.microsoft.com/office/powerpoint/2010/main" xmlns="" val="2235144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STRATEGIC RISK REGISTER</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15</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4030429857"/>
              </p:ext>
            </p:extLst>
          </p:nvPr>
        </p:nvGraphicFramePr>
        <p:xfrm>
          <a:off x="457200" y="838200"/>
          <a:ext cx="8229599" cy="5029200"/>
        </p:xfrm>
        <a:graphic>
          <a:graphicData uri="http://schemas.openxmlformats.org/drawingml/2006/table">
            <a:tbl>
              <a:tblPr firstRow="1" firstCol="1" bandRow="1">
                <a:tableStyleId>{7DF18680-E054-41AD-8BC1-D1AEF772440D}</a:tableStyleId>
              </a:tblPr>
              <a:tblGrid>
                <a:gridCol w="557577"/>
                <a:gridCol w="1513426"/>
                <a:gridCol w="2577196"/>
                <a:gridCol w="2057400"/>
                <a:gridCol w="685800"/>
                <a:gridCol w="838200"/>
              </a:tblGrid>
              <a:tr h="981129">
                <a:tc>
                  <a:txBody>
                    <a:bodyPr/>
                    <a:lstStyle/>
                    <a:p>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Risk</a:t>
                      </a:r>
                    </a:p>
                    <a:p>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No</a:t>
                      </a: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Strategic objective</a:t>
                      </a:r>
                      <a:endPar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Risk Description</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EAAB Action Plan</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Residual Risk Rating</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txBody>
                  <a:tcPr marL="44940" marR="44940" marT="0" marB="0"/>
                </a:tc>
                <a:tc>
                  <a:txBody>
                    <a:bodyPr/>
                    <a:lstStyle/>
                    <a:p>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Risk Owner</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txBody>
                  <a:tcPr marL="44940" marR="44940" marT="0" marB="0"/>
                </a:tc>
              </a:tr>
              <a:tr h="1945926">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GR5</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To ensure that EAAB operations are efficient and effective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Financial constraints to fund essential </a:t>
                      </a:r>
                      <a:r>
                        <a:rPr lang="en-US" sz="12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organisational</a:t>
                      </a: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projects and </a:t>
                      </a:r>
                      <a:r>
                        <a:rPr lang="en-US" sz="12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programmes</a:t>
                      </a: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(Failure to retain revenue streams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Revenue generation strategy implementation to fund organizational projects and </a:t>
                      </a:r>
                      <a:r>
                        <a:rPr lang="en-US" sz="12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programmes</a:t>
                      </a: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12</a:t>
                      </a:r>
                    </a:p>
                  </a:txBody>
                  <a:tcPr marL="44940" marR="44940" marT="0" marB="0">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Board Secretary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44940" marR="44940" marT="0" marB="0"/>
                </a:tc>
              </a:tr>
              <a:tr h="2102145">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GR6</a:t>
                      </a:r>
                    </a:p>
                  </a:txBody>
                  <a:tcPr marL="68580" marR="6858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To ensure that EAAB operations are efficient and effective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Non –compliance with legislation applicable to EAAB.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Develop a compliance framework on all legislative requirement Develop legal compliance function.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12</a:t>
                      </a:r>
                    </a:p>
                  </a:txBody>
                  <a:tcPr marL="44940" marR="44940" marT="0" marB="0">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Executive Committee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44940" marR="44940" marT="0" marB="0"/>
                </a:tc>
              </a:tr>
            </a:tbl>
          </a:graphicData>
        </a:graphic>
      </p:graphicFrame>
    </p:spTree>
    <p:extLst>
      <p:ext uri="{BB962C8B-B14F-4D97-AF65-F5344CB8AC3E}">
        <p14:creationId xmlns:p14="http://schemas.microsoft.com/office/powerpoint/2010/main" xmlns="" val="4001089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sz="2400" dirty="0" smtClean="0">
                <a:solidFill>
                  <a:schemeClr val="tx1"/>
                </a:solidFill>
                <a:effectLst/>
                <a:latin typeface="Times New Roman" panose="02020603050405020304" pitchFamily="18" charset="0"/>
                <a:cs typeface="Times New Roman" panose="02020603050405020304" pitchFamily="18" charset="0"/>
              </a:rPr>
              <a:t>BUDGET FOR MTEF</a:t>
            </a:r>
            <a:endParaRPr lang="en-US" sz="2400" dirty="0">
              <a:solidFill>
                <a:schemeClr val="tx1"/>
              </a:solidFill>
              <a:effectLst/>
            </a:endParaRPr>
          </a:p>
        </p:txBody>
      </p:sp>
      <p:sp>
        <p:nvSpPr>
          <p:cNvPr id="3" name="Content Placeholder 2"/>
          <p:cNvSpPr>
            <a:spLocks noGrp="1"/>
          </p:cNvSpPr>
          <p:nvPr>
            <p:ph idx="1"/>
          </p:nvPr>
        </p:nvSpPr>
        <p:spPr>
          <a:xfrm>
            <a:off x="457200" y="1828800"/>
            <a:ext cx="8229600" cy="3657600"/>
          </a:xfrm>
        </p:spPr>
        <p:txBody>
          <a:bodyPr/>
          <a:lstStyle/>
          <a:p>
            <a:pPr algn="just">
              <a:defRPr/>
            </a:pPr>
            <a:r>
              <a:rPr lang="en-US" sz="2100" b="1" dirty="0">
                <a:solidFill>
                  <a:srgbClr val="FF0000"/>
                </a:solidFill>
              </a:rPr>
              <a:t>Our sources of funding</a:t>
            </a:r>
          </a:p>
          <a:p>
            <a:pPr marL="711200" lvl="1" indent="-347663" algn="just">
              <a:buFont typeface="Wingdings" panose="05000000000000000000" pitchFamily="2" charset="2"/>
              <a:buChar char="q"/>
              <a:defRPr/>
            </a:pPr>
            <a:r>
              <a:rPr lang="en-US" sz="2000" dirty="0"/>
              <a:t>Levies paid by estate agents;</a:t>
            </a:r>
          </a:p>
          <a:p>
            <a:pPr marL="711200" lvl="1" indent="-347663" algn="just">
              <a:buFont typeface="Wingdings" panose="05000000000000000000" pitchFamily="2" charset="2"/>
              <a:buChar char="q"/>
              <a:defRPr/>
            </a:pPr>
            <a:r>
              <a:rPr lang="en-US" sz="2000" dirty="0"/>
              <a:t>Examination </a:t>
            </a:r>
            <a:r>
              <a:rPr lang="en-US" sz="2000" dirty="0" smtClean="0"/>
              <a:t>fees;</a:t>
            </a:r>
            <a:endParaRPr lang="en-US" sz="2000" dirty="0"/>
          </a:p>
          <a:p>
            <a:pPr marL="711200" lvl="1" indent="-347663" algn="just">
              <a:buFont typeface="Wingdings" panose="05000000000000000000" pitchFamily="2" charset="2"/>
              <a:buChar char="q"/>
              <a:defRPr/>
            </a:pPr>
            <a:r>
              <a:rPr lang="en-US" sz="2000" dirty="0"/>
              <a:t>Income generated from selling study guides;</a:t>
            </a:r>
          </a:p>
          <a:p>
            <a:pPr marL="711200" lvl="1" indent="-347663" algn="just">
              <a:buFont typeface="Wingdings" panose="05000000000000000000" pitchFamily="2" charset="2"/>
              <a:buChar char="q"/>
              <a:defRPr/>
            </a:pPr>
            <a:r>
              <a:rPr lang="en-US" sz="2000" dirty="0"/>
              <a:t>Management fee charged for managing and controlling Fidelity Fund; </a:t>
            </a:r>
          </a:p>
          <a:p>
            <a:pPr marL="711200" lvl="1" indent="-347663" algn="just">
              <a:buFont typeface="Wingdings" panose="05000000000000000000" pitchFamily="2" charset="2"/>
              <a:buChar char="q"/>
              <a:defRPr/>
            </a:pPr>
            <a:r>
              <a:rPr lang="en-US" sz="2000" dirty="0"/>
              <a:t>Fee charged for CPD training;</a:t>
            </a:r>
          </a:p>
          <a:p>
            <a:pPr marL="711200" lvl="1" indent="-347663" algn="just">
              <a:buFont typeface="Wingdings" panose="05000000000000000000" pitchFamily="2" charset="2"/>
              <a:buChar char="q"/>
              <a:defRPr/>
            </a:pPr>
            <a:r>
              <a:rPr lang="en-US" sz="2000" dirty="0"/>
              <a:t>Interest on investments of surplus funds</a:t>
            </a:r>
          </a:p>
          <a:p>
            <a:pPr marL="0" indent="0">
              <a:spcBef>
                <a:spcPct val="50000"/>
              </a:spcBef>
              <a:buNone/>
            </a:pPr>
            <a:endParaRPr lang="en-US" sz="1600" dirty="0" smtClean="0">
              <a:latin typeface="Times New Roman" panose="02020603050405020304" pitchFamily="18" charset="0"/>
              <a:cs typeface="Times New Roman" panose="02020603050405020304" pitchFamily="18" charset="0"/>
            </a:endParaRPr>
          </a:p>
          <a:p>
            <a:pPr marL="0" indent="0">
              <a:spcBef>
                <a:spcPct val="50000"/>
              </a:spcBef>
              <a:buNone/>
            </a:pPr>
            <a:endParaRPr lang="en-US" sz="2000" dirty="0"/>
          </a:p>
        </p:txBody>
      </p:sp>
      <p:sp>
        <p:nvSpPr>
          <p:cNvPr id="5" name="Slide Number Placeholder 4"/>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xmlns="" val="2787699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sz="2400" dirty="0" smtClean="0">
                <a:solidFill>
                  <a:schemeClr val="tx1"/>
                </a:solidFill>
                <a:effectLst/>
                <a:latin typeface="Times New Roman" panose="02020603050405020304" pitchFamily="18" charset="0"/>
                <a:cs typeface="Times New Roman" panose="02020603050405020304" pitchFamily="18" charset="0"/>
              </a:rPr>
              <a:t>BUDGET FOR MTEF</a:t>
            </a:r>
            <a:endParaRPr lang="en-US" sz="2400" dirty="0">
              <a:solidFill>
                <a:schemeClr val="tx1"/>
              </a:solidFill>
              <a:effectLst/>
            </a:endParaRPr>
          </a:p>
        </p:txBody>
      </p:sp>
      <p:sp>
        <p:nvSpPr>
          <p:cNvPr id="3" name="Content Placeholder 2"/>
          <p:cNvSpPr>
            <a:spLocks noGrp="1"/>
          </p:cNvSpPr>
          <p:nvPr>
            <p:ph idx="1"/>
          </p:nvPr>
        </p:nvSpPr>
        <p:spPr>
          <a:xfrm>
            <a:off x="457200" y="1828800"/>
            <a:ext cx="8229600" cy="3657600"/>
          </a:xfrm>
        </p:spPr>
        <p:txBody>
          <a:bodyPr/>
          <a:lstStyle/>
          <a:p>
            <a:pPr marL="0" indent="0">
              <a:spcBef>
                <a:spcPct val="50000"/>
              </a:spcBef>
              <a:buNone/>
            </a:pPr>
            <a:endParaRPr lang="en-US" sz="1600" dirty="0" smtClean="0">
              <a:latin typeface="Times New Roman" panose="02020603050405020304" pitchFamily="18" charset="0"/>
              <a:cs typeface="Times New Roman" panose="02020603050405020304" pitchFamily="18" charset="0"/>
            </a:endParaRPr>
          </a:p>
          <a:p>
            <a:pPr marL="0" indent="0">
              <a:spcBef>
                <a:spcPct val="50000"/>
              </a:spcBef>
              <a:buNone/>
            </a:pPr>
            <a:endParaRPr lang="en-US" sz="2000" dirty="0"/>
          </a:p>
        </p:txBody>
      </p:sp>
      <p:sp>
        <p:nvSpPr>
          <p:cNvPr id="5" name="Slide Number Placeholder 4"/>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17</a:t>
            </a:fld>
            <a:endParaRPr lang="en-US" dirty="0">
              <a:solidFill>
                <a:srgbClr val="000000"/>
              </a:solidFill>
            </a:endParaRPr>
          </a:p>
        </p:txBody>
      </p:sp>
      <p:graphicFrame>
        <p:nvGraphicFramePr>
          <p:cNvPr id="4" name="Table 3"/>
          <p:cNvGraphicFramePr>
            <a:graphicFrameLocks noGrp="1"/>
          </p:cNvGraphicFramePr>
          <p:nvPr>
            <p:extLst/>
          </p:nvPr>
        </p:nvGraphicFramePr>
        <p:xfrm>
          <a:off x="609600" y="1600200"/>
          <a:ext cx="8077200" cy="4343401"/>
        </p:xfrm>
        <a:graphic>
          <a:graphicData uri="http://schemas.openxmlformats.org/drawingml/2006/table">
            <a:tbl>
              <a:tblPr/>
              <a:tblGrid>
                <a:gridCol w="2172020"/>
                <a:gridCol w="984196"/>
                <a:gridCol w="935175"/>
                <a:gridCol w="965343"/>
                <a:gridCol w="90501"/>
                <a:gridCol w="965343"/>
                <a:gridCol w="980426"/>
                <a:gridCol w="984196"/>
              </a:tblGrid>
              <a:tr h="155448">
                <a:tc gridSpan="2">
                  <a:txBody>
                    <a:bodyPr/>
                    <a:lstStyle/>
                    <a:p>
                      <a:pPr algn="l" fontAlgn="b"/>
                      <a:r>
                        <a:rPr lang="en-ZA" sz="900" b="1" i="0" u="none" strike="noStrike" dirty="0">
                          <a:effectLst/>
                          <a:latin typeface="Arial"/>
                        </a:rPr>
                        <a:t>THE ESTATE AGENCY AFFAIRS BOARD</a:t>
                      </a:r>
                    </a:p>
                  </a:txBody>
                  <a:tcPr marL="0" marR="0" marT="0" marB="0" anchor="b">
                    <a:lnL>
                      <a:noFill/>
                    </a:lnL>
                    <a:lnR>
                      <a:noFill/>
                    </a:lnR>
                    <a:lnT>
                      <a:noFill/>
                    </a:lnT>
                    <a:lnB>
                      <a:noFill/>
                    </a:lnB>
                  </a:tcPr>
                </a:tc>
                <a:tc hMerge="1">
                  <a:txBody>
                    <a:bodyPr/>
                    <a:lstStyle/>
                    <a:p>
                      <a:endParaRPr lang="en-ZA"/>
                    </a:p>
                  </a:txBody>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r>
              <a:tr h="155448">
                <a:tc gridSpan="3">
                  <a:txBody>
                    <a:bodyPr/>
                    <a:lstStyle/>
                    <a:p>
                      <a:pPr algn="l" fontAlgn="b"/>
                      <a:r>
                        <a:rPr lang="en-ZA" sz="900" b="1" i="0" u="none" strike="noStrike">
                          <a:effectLst/>
                          <a:latin typeface="Arial"/>
                        </a:rPr>
                        <a:t>PROJECTED INCOME AND EXPENDITURE BUDGET </a:t>
                      </a:r>
                    </a:p>
                  </a:txBody>
                  <a:tcPr marL="0" marR="0" marT="0"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r>
              <a:tr h="155448">
                <a:tc gridSpan="2">
                  <a:txBody>
                    <a:bodyPr/>
                    <a:lstStyle/>
                    <a:p>
                      <a:pPr algn="l" fontAlgn="b"/>
                      <a:r>
                        <a:rPr lang="en-ZA" sz="900" b="1" i="0" u="none" strike="noStrike">
                          <a:effectLst/>
                          <a:latin typeface="Arial"/>
                        </a:rPr>
                        <a:t>FOR  THE YEAR ENDING 31 MARCH 2017</a:t>
                      </a:r>
                    </a:p>
                  </a:txBody>
                  <a:tcPr marL="0" marR="0" marT="0" marB="0" anchor="b">
                    <a:lnL>
                      <a:noFill/>
                    </a:lnL>
                    <a:lnR>
                      <a:noFill/>
                    </a:lnR>
                    <a:lnT>
                      <a:noFill/>
                    </a:lnT>
                    <a:lnB>
                      <a:noFill/>
                    </a:lnB>
                  </a:tcPr>
                </a:tc>
                <a:tc hMerge="1">
                  <a:txBody>
                    <a:bodyPr/>
                    <a:lstStyle/>
                    <a:p>
                      <a:endParaRPr lang="en-ZA"/>
                    </a:p>
                  </a:txBody>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r>
              <a:tr h="155448">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r>
              <a:tr h="155448">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r>
                        <a:rPr lang="en-ZA" sz="900" b="1" i="0" u="none" strike="noStrike">
                          <a:effectLst/>
                          <a:latin typeface="Arial"/>
                        </a:rPr>
                        <a:t> 2014/2015 </a:t>
                      </a:r>
                    </a:p>
                  </a:txBody>
                  <a:tcPr marL="0" marR="0" marT="0" marB="0" anchor="b">
                    <a:lnL>
                      <a:noFill/>
                    </a:lnL>
                    <a:lnR>
                      <a:noFill/>
                    </a:lnR>
                    <a:lnT>
                      <a:noFill/>
                    </a:lnT>
                    <a:lnB>
                      <a:noFill/>
                    </a:lnB>
                    <a:solidFill>
                      <a:srgbClr val="FABF8F"/>
                    </a:solidFill>
                  </a:tcPr>
                </a:tc>
                <a:tc>
                  <a:txBody>
                    <a:bodyPr/>
                    <a:lstStyle/>
                    <a:p>
                      <a:pPr algn="l" fontAlgn="b"/>
                      <a:r>
                        <a:rPr lang="en-ZA" sz="900" b="1" i="0" u="none" strike="noStrike">
                          <a:effectLst/>
                          <a:latin typeface="Arial"/>
                        </a:rPr>
                        <a:t> 2014/2015 </a:t>
                      </a:r>
                    </a:p>
                  </a:txBody>
                  <a:tcPr marL="0" marR="0" marT="0" marB="0" anchor="b">
                    <a:lnL>
                      <a:noFill/>
                    </a:lnL>
                    <a:lnR>
                      <a:noFill/>
                    </a:lnR>
                    <a:lnT>
                      <a:noFill/>
                    </a:lnT>
                    <a:lnB>
                      <a:noFill/>
                    </a:lnB>
                    <a:solidFill>
                      <a:srgbClr val="FABF8F"/>
                    </a:solidFill>
                  </a:tcPr>
                </a:tc>
                <a:tc>
                  <a:txBody>
                    <a:bodyPr/>
                    <a:lstStyle/>
                    <a:p>
                      <a:pPr algn="l" fontAlgn="b"/>
                      <a:r>
                        <a:rPr lang="en-ZA" sz="900" b="1" i="0" u="none" strike="noStrike">
                          <a:effectLst/>
                          <a:latin typeface="Arial"/>
                        </a:rPr>
                        <a:t> 2015/2016 </a:t>
                      </a:r>
                    </a:p>
                  </a:txBody>
                  <a:tcPr marL="0" marR="0" marT="0" marB="0" anchor="b">
                    <a:lnL>
                      <a:noFill/>
                    </a:lnL>
                    <a:lnR>
                      <a:noFill/>
                    </a:lnR>
                    <a:lnT>
                      <a:noFill/>
                    </a:lnT>
                    <a:lnB>
                      <a:noFill/>
                    </a:lnB>
                    <a:solidFill>
                      <a:srgbClr val="FABF8F"/>
                    </a:solidFill>
                  </a:tcPr>
                </a:tc>
                <a:tc>
                  <a:txBody>
                    <a:bodyPr/>
                    <a:lstStyle/>
                    <a:p>
                      <a:pPr algn="l" fontAlgn="b"/>
                      <a:r>
                        <a:rPr lang="en-ZA" sz="900" b="1" i="0" u="none" strike="noStrike">
                          <a:effectLst/>
                          <a:latin typeface="Arial"/>
                        </a:rPr>
                        <a:t> </a:t>
                      </a:r>
                    </a:p>
                  </a:txBody>
                  <a:tcPr marL="0" marR="0" marT="0" marB="0" anchor="b">
                    <a:lnL>
                      <a:noFill/>
                    </a:lnL>
                    <a:lnR>
                      <a:noFill/>
                    </a:lnR>
                    <a:lnT>
                      <a:noFill/>
                    </a:lnT>
                    <a:lnB>
                      <a:noFill/>
                    </a:lnB>
                    <a:solidFill>
                      <a:srgbClr val="FABF8F"/>
                    </a:solidFill>
                  </a:tcPr>
                </a:tc>
                <a:tc>
                  <a:txBody>
                    <a:bodyPr/>
                    <a:lstStyle/>
                    <a:p>
                      <a:pPr algn="l" fontAlgn="b"/>
                      <a:r>
                        <a:rPr lang="en-ZA" sz="900" b="1" i="0" u="none" strike="noStrike">
                          <a:effectLst/>
                          <a:latin typeface="Arial"/>
                        </a:rPr>
                        <a:t> 2016/2017 </a:t>
                      </a:r>
                    </a:p>
                  </a:txBody>
                  <a:tcPr marL="0" marR="0" marT="0" marB="0" anchor="b">
                    <a:lnL>
                      <a:noFill/>
                    </a:lnL>
                    <a:lnR>
                      <a:noFill/>
                    </a:lnR>
                    <a:lnT>
                      <a:noFill/>
                    </a:lnT>
                    <a:lnB>
                      <a:noFill/>
                    </a:lnB>
                    <a:solidFill>
                      <a:srgbClr val="FABF8F"/>
                    </a:solidFill>
                  </a:tcPr>
                </a:tc>
                <a:tc>
                  <a:txBody>
                    <a:bodyPr/>
                    <a:lstStyle/>
                    <a:p>
                      <a:pPr algn="l" fontAlgn="b"/>
                      <a:r>
                        <a:rPr lang="en-ZA" sz="900" b="1" i="0" u="none" strike="noStrike">
                          <a:effectLst/>
                          <a:latin typeface="Arial"/>
                        </a:rPr>
                        <a:t> 2017/2018 </a:t>
                      </a:r>
                    </a:p>
                  </a:txBody>
                  <a:tcPr marL="0" marR="0" marT="0" marB="0" anchor="b">
                    <a:lnL>
                      <a:noFill/>
                    </a:lnL>
                    <a:lnR>
                      <a:noFill/>
                    </a:lnR>
                    <a:lnT>
                      <a:noFill/>
                    </a:lnT>
                    <a:lnB>
                      <a:noFill/>
                    </a:lnB>
                    <a:solidFill>
                      <a:srgbClr val="FABF8F"/>
                    </a:solidFill>
                  </a:tcPr>
                </a:tc>
                <a:tc>
                  <a:txBody>
                    <a:bodyPr/>
                    <a:lstStyle/>
                    <a:p>
                      <a:pPr algn="l" fontAlgn="b"/>
                      <a:r>
                        <a:rPr lang="en-ZA" sz="900" b="1" i="0" u="none" strike="noStrike">
                          <a:effectLst/>
                          <a:latin typeface="Arial"/>
                        </a:rPr>
                        <a:t> 2018/2019 </a:t>
                      </a:r>
                    </a:p>
                  </a:txBody>
                  <a:tcPr marL="0" marR="0" marT="0" marB="0" anchor="b">
                    <a:lnL>
                      <a:noFill/>
                    </a:lnL>
                    <a:lnR>
                      <a:noFill/>
                    </a:lnR>
                    <a:lnT>
                      <a:noFill/>
                    </a:lnT>
                    <a:lnB>
                      <a:noFill/>
                    </a:lnB>
                    <a:solidFill>
                      <a:srgbClr val="FABF8F"/>
                    </a:solidFill>
                  </a:tcPr>
                </a:tc>
              </a:tr>
              <a:tr h="155448">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r>
                        <a:rPr lang="en-ZA" sz="900" b="1" i="0" u="none" strike="noStrike">
                          <a:effectLst/>
                          <a:latin typeface="Arial"/>
                        </a:rPr>
                        <a:t> Budget </a:t>
                      </a:r>
                    </a:p>
                  </a:txBody>
                  <a:tcPr marL="0" marR="0" marT="0" marB="0" anchor="b">
                    <a:lnL>
                      <a:noFill/>
                    </a:lnL>
                    <a:lnR>
                      <a:noFill/>
                    </a:lnR>
                    <a:lnT>
                      <a:noFill/>
                    </a:lnT>
                    <a:lnB>
                      <a:noFill/>
                    </a:lnB>
                    <a:solidFill>
                      <a:srgbClr val="FABF8F"/>
                    </a:solidFill>
                  </a:tcPr>
                </a:tc>
                <a:tc>
                  <a:txBody>
                    <a:bodyPr/>
                    <a:lstStyle/>
                    <a:p>
                      <a:pPr algn="l" fontAlgn="b"/>
                      <a:r>
                        <a:rPr lang="en-ZA" sz="900" b="1" i="0" u="none" strike="noStrike">
                          <a:effectLst/>
                          <a:latin typeface="Arial"/>
                        </a:rPr>
                        <a:t> Actual </a:t>
                      </a:r>
                    </a:p>
                  </a:txBody>
                  <a:tcPr marL="0" marR="0" marT="0" marB="0" anchor="b">
                    <a:lnL>
                      <a:noFill/>
                    </a:lnL>
                    <a:lnR>
                      <a:noFill/>
                    </a:lnR>
                    <a:lnT>
                      <a:noFill/>
                    </a:lnT>
                    <a:lnB>
                      <a:noFill/>
                    </a:lnB>
                    <a:solidFill>
                      <a:srgbClr val="FABF8F"/>
                    </a:solidFill>
                  </a:tcPr>
                </a:tc>
                <a:tc>
                  <a:txBody>
                    <a:bodyPr/>
                    <a:lstStyle/>
                    <a:p>
                      <a:pPr algn="l" fontAlgn="b"/>
                      <a:r>
                        <a:rPr lang="en-ZA" sz="900" b="1" i="0" u="none" strike="noStrike">
                          <a:effectLst/>
                          <a:latin typeface="Arial"/>
                        </a:rPr>
                        <a:t> Forecast </a:t>
                      </a:r>
                    </a:p>
                  </a:txBody>
                  <a:tcPr marL="0" marR="0" marT="0" marB="0" anchor="b">
                    <a:lnL>
                      <a:noFill/>
                    </a:lnL>
                    <a:lnR>
                      <a:noFill/>
                    </a:lnR>
                    <a:lnT>
                      <a:noFill/>
                    </a:lnT>
                    <a:lnB>
                      <a:noFill/>
                    </a:lnB>
                    <a:solidFill>
                      <a:srgbClr val="FABF8F"/>
                    </a:solidFill>
                  </a:tcPr>
                </a:tc>
                <a:tc>
                  <a:txBody>
                    <a:bodyPr/>
                    <a:lstStyle/>
                    <a:p>
                      <a:pPr algn="l" fontAlgn="b"/>
                      <a:r>
                        <a:rPr lang="en-ZA" sz="900" b="1" i="0" u="none" strike="noStrike">
                          <a:effectLst/>
                          <a:latin typeface="Arial"/>
                        </a:rPr>
                        <a:t> </a:t>
                      </a:r>
                    </a:p>
                  </a:txBody>
                  <a:tcPr marL="0" marR="0" marT="0" marB="0" anchor="b">
                    <a:lnL>
                      <a:noFill/>
                    </a:lnL>
                    <a:lnR>
                      <a:noFill/>
                    </a:lnR>
                    <a:lnT>
                      <a:noFill/>
                    </a:lnT>
                    <a:lnB>
                      <a:noFill/>
                    </a:lnB>
                    <a:solidFill>
                      <a:srgbClr val="FABF8F"/>
                    </a:solidFill>
                  </a:tcPr>
                </a:tc>
                <a:tc>
                  <a:txBody>
                    <a:bodyPr/>
                    <a:lstStyle/>
                    <a:p>
                      <a:pPr algn="l" fontAlgn="b"/>
                      <a:r>
                        <a:rPr lang="en-ZA" sz="900" b="1" i="0" u="none" strike="noStrike">
                          <a:effectLst/>
                          <a:latin typeface="Arial"/>
                        </a:rPr>
                        <a:t> Budget </a:t>
                      </a:r>
                    </a:p>
                  </a:txBody>
                  <a:tcPr marL="0" marR="0" marT="0" marB="0" anchor="b">
                    <a:lnL>
                      <a:noFill/>
                    </a:lnL>
                    <a:lnR>
                      <a:noFill/>
                    </a:lnR>
                    <a:lnT>
                      <a:noFill/>
                    </a:lnT>
                    <a:lnB>
                      <a:noFill/>
                    </a:lnB>
                    <a:solidFill>
                      <a:srgbClr val="FABF8F"/>
                    </a:solidFill>
                  </a:tcPr>
                </a:tc>
                <a:tc>
                  <a:txBody>
                    <a:bodyPr/>
                    <a:lstStyle/>
                    <a:p>
                      <a:pPr algn="l" fontAlgn="b"/>
                      <a:r>
                        <a:rPr lang="en-ZA" sz="900" b="1" i="0" u="none" strike="noStrike">
                          <a:effectLst/>
                          <a:latin typeface="Arial"/>
                        </a:rPr>
                        <a:t> Forecast </a:t>
                      </a:r>
                    </a:p>
                  </a:txBody>
                  <a:tcPr marL="0" marR="0" marT="0" marB="0" anchor="b">
                    <a:lnL>
                      <a:noFill/>
                    </a:lnL>
                    <a:lnR>
                      <a:noFill/>
                    </a:lnR>
                    <a:lnT>
                      <a:noFill/>
                    </a:lnT>
                    <a:lnB>
                      <a:noFill/>
                    </a:lnB>
                    <a:solidFill>
                      <a:srgbClr val="FABF8F"/>
                    </a:solidFill>
                  </a:tcPr>
                </a:tc>
                <a:tc>
                  <a:txBody>
                    <a:bodyPr/>
                    <a:lstStyle/>
                    <a:p>
                      <a:pPr algn="l" fontAlgn="b"/>
                      <a:r>
                        <a:rPr lang="en-ZA" sz="900" b="1" i="0" u="none" strike="noStrike">
                          <a:effectLst/>
                          <a:latin typeface="Arial"/>
                        </a:rPr>
                        <a:t> Forecast </a:t>
                      </a:r>
                    </a:p>
                  </a:txBody>
                  <a:tcPr marL="0" marR="0" marT="0" marB="0" anchor="b">
                    <a:lnL>
                      <a:noFill/>
                    </a:lnL>
                    <a:lnR>
                      <a:noFill/>
                    </a:lnR>
                    <a:lnT>
                      <a:noFill/>
                    </a:lnT>
                    <a:lnB>
                      <a:noFill/>
                    </a:lnB>
                    <a:solidFill>
                      <a:srgbClr val="FABF8F"/>
                    </a:solidFill>
                  </a:tcPr>
                </a:tc>
              </a:tr>
              <a:tr h="155448">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l" fontAlgn="b"/>
                      <a:r>
                        <a:rPr lang="en-ZA" sz="900" b="0" i="0" u="none" strike="noStrike">
                          <a:effectLst/>
                          <a:latin typeface="Arial"/>
                        </a:rPr>
                        <a:t> </a:t>
                      </a:r>
                    </a:p>
                  </a:txBody>
                  <a:tcPr marL="0" marR="0" marT="0" marB="0" anchor="b">
                    <a:lnL>
                      <a:noFill/>
                    </a:lnL>
                    <a:lnR>
                      <a:noFill/>
                    </a:lnR>
                    <a:lnT>
                      <a:noFill/>
                    </a:lnT>
                    <a:lnB>
                      <a:noFill/>
                    </a:lnB>
                    <a:solidFill>
                      <a:srgbClr val="FABF8F"/>
                    </a:solidFill>
                  </a:tcPr>
                </a:tc>
                <a:tc>
                  <a:txBody>
                    <a:bodyPr/>
                    <a:lstStyle/>
                    <a:p>
                      <a:pPr algn="l" fontAlgn="b"/>
                      <a:r>
                        <a:rPr lang="en-ZA" sz="900" b="0" i="0" u="none" strike="noStrike">
                          <a:effectLst/>
                          <a:latin typeface="Arial"/>
                        </a:rPr>
                        <a:t> </a:t>
                      </a:r>
                    </a:p>
                  </a:txBody>
                  <a:tcPr marL="0" marR="0" marT="0" marB="0" anchor="b">
                    <a:lnL>
                      <a:noFill/>
                    </a:lnL>
                    <a:lnR>
                      <a:noFill/>
                    </a:lnR>
                    <a:lnT>
                      <a:noFill/>
                    </a:lnT>
                    <a:lnB>
                      <a:noFill/>
                    </a:lnB>
                    <a:solidFill>
                      <a:srgbClr val="FABF8F"/>
                    </a:solidFill>
                  </a:tcPr>
                </a:tc>
                <a:tc>
                  <a:txBody>
                    <a:bodyPr/>
                    <a:lstStyle/>
                    <a:p>
                      <a:pPr algn="l" fontAlgn="b"/>
                      <a:r>
                        <a:rPr lang="en-ZA" sz="900" b="0" i="0" u="none" strike="noStrike">
                          <a:effectLst/>
                          <a:latin typeface="Arial"/>
                        </a:rPr>
                        <a:t> </a:t>
                      </a:r>
                    </a:p>
                  </a:txBody>
                  <a:tcPr marL="0" marR="0" marT="0" marB="0" anchor="b">
                    <a:lnL>
                      <a:noFill/>
                    </a:lnL>
                    <a:lnR>
                      <a:noFill/>
                    </a:lnR>
                    <a:lnT>
                      <a:noFill/>
                    </a:lnT>
                    <a:lnB>
                      <a:noFill/>
                    </a:lnB>
                    <a:solidFill>
                      <a:srgbClr val="FABF8F"/>
                    </a:solidFill>
                  </a:tcPr>
                </a:tc>
                <a:tc>
                  <a:txBody>
                    <a:bodyPr/>
                    <a:lstStyle/>
                    <a:p>
                      <a:pPr algn="l" fontAlgn="b"/>
                      <a:r>
                        <a:rPr lang="en-ZA" sz="900" b="0" i="0" u="none" strike="noStrike">
                          <a:effectLst/>
                          <a:latin typeface="Arial"/>
                        </a:rPr>
                        <a:t> </a:t>
                      </a:r>
                    </a:p>
                  </a:txBody>
                  <a:tcPr marL="0" marR="0" marT="0" marB="0" anchor="b">
                    <a:lnL>
                      <a:noFill/>
                    </a:lnL>
                    <a:lnR>
                      <a:noFill/>
                    </a:lnR>
                    <a:lnT>
                      <a:noFill/>
                    </a:lnT>
                    <a:lnB>
                      <a:noFill/>
                    </a:lnB>
                    <a:solidFill>
                      <a:srgbClr val="FABF8F"/>
                    </a:solidFill>
                  </a:tcPr>
                </a:tc>
                <a:tc>
                  <a:txBody>
                    <a:bodyPr/>
                    <a:lstStyle/>
                    <a:p>
                      <a:pPr algn="l" fontAlgn="b"/>
                      <a:r>
                        <a:rPr lang="en-ZA" sz="900" b="0" i="0" u="none" strike="noStrike">
                          <a:effectLst/>
                          <a:latin typeface="Arial"/>
                        </a:rPr>
                        <a:t> </a:t>
                      </a:r>
                    </a:p>
                  </a:txBody>
                  <a:tcPr marL="0" marR="0" marT="0" marB="0" anchor="b">
                    <a:lnL>
                      <a:noFill/>
                    </a:lnL>
                    <a:lnR>
                      <a:noFill/>
                    </a:lnR>
                    <a:lnT>
                      <a:noFill/>
                    </a:lnT>
                    <a:lnB>
                      <a:noFill/>
                    </a:lnB>
                    <a:solidFill>
                      <a:srgbClr val="FABF8F"/>
                    </a:solidFill>
                  </a:tcPr>
                </a:tc>
                <a:tc>
                  <a:txBody>
                    <a:bodyPr/>
                    <a:lstStyle/>
                    <a:p>
                      <a:pPr algn="l" fontAlgn="b"/>
                      <a:r>
                        <a:rPr lang="en-ZA" sz="900" b="0" i="0" u="none" strike="noStrike">
                          <a:effectLst/>
                          <a:latin typeface="Arial"/>
                        </a:rPr>
                        <a:t> </a:t>
                      </a:r>
                    </a:p>
                  </a:txBody>
                  <a:tcPr marL="0" marR="0" marT="0" marB="0" anchor="b">
                    <a:lnL>
                      <a:noFill/>
                    </a:lnL>
                    <a:lnR>
                      <a:noFill/>
                    </a:lnR>
                    <a:lnT>
                      <a:noFill/>
                    </a:lnT>
                    <a:lnB>
                      <a:noFill/>
                    </a:lnB>
                    <a:solidFill>
                      <a:srgbClr val="FABF8F"/>
                    </a:solidFill>
                  </a:tcPr>
                </a:tc>
                <a:tc>
                  <a:txBody>
                    <a:bodyPr/>
                    <a:lstStyle/>
                    <a:p>
                      <a:pPr algn="l" fontAlgn="b"/>
                      <a:r>
                        <a:rPr lang="en-ZA" sz="900" b="0" i="0" u="none" strike="noStrike">
                          <a:effectLst/>
                          <a:latin typeface="Arial"/>
                        </a:rPr>
                        <a:t> </a:t>
                      </a:r>
                    </a:p>
                  </a:txBody>
                  <a:tcPr marL="0" marR="0" marT="0" marB="0" anchor="b">
                    <a:lnL>
                      <a:noFill/>
                    </a:lnL>
                    <a:lnR>
                      <a:noFill/>
                    </a:lnR>
                    <a:lnT>
                      <a:noFill/>
                    </a:lnT>
                    <a:lnB>
                      <a:noFill/>
                    </a:lnB>
                    <a:solidFill>
                      <a:srgbClr val="FABF8F"/>
                    </a:solidFill>
                  </a:tcPr>
                </a:tc>
              </a:tr>
              <a:tr h="155448">
                <a:tc>
                  <a:txBody>
                    <a:bodyPr/>
                    <a:lstStyle/>
                    <a:p>
                      <a:pPr algn="l" fontAlgn="b"/>
                      <a:r>
                        <a:rPr lang="en-ZA" sz="900" b="1" i="0" u="none" strike="noStrike">
                          <a:effectLst/>
                          <a:latin typeface="Arial"/>
                        </a:rPr>
                        <a:t>Turnover</a:t>
                      </a:r>
                    </a:p>
                  </a:txBody>
                  <a:tcPr marL="0" marR="0" marT="0" marB="0" anchor="b">
                    <a:lnL>
                      <a:noFill/>
                    </a:lnL>
                    <a:lnR>
                      <a:noFill/>
                    </a:lnR>
                    <a:lnT>
                      <a:noFill/>
                    </a:lnT>
                    <a:lnB>
                      <a:noFill/>
                    </a:lnB>
                  </a:tcPr>
                </a:tc>
                <a:tc>
                  <a:txBody>
                    <a:bodyPr/>
                    <a:lstStyle/>
                    <a:p>
                      <a:pPr algn="r" fontAlgn="b"/>
                      <a:r>
                        <a:rPr lang="en-ZA" sz="900" b="1" i="0" u="none" strike="noStrike" dirty="0">
                          <a:effectLst/>
                          <a:latin typeface="Arial"/>
                        </a:rPr>
                        <a:t> 118 362 667 </a:t>
                      </a:r>
                    </a:p>
                  </a:txBody>
                  <a:tcPr marL="0" marR="0" marT="0" marB="0" anchor="b">
                    <a:lnL>
                      <a:noFill/>
                    </a:lnL>
                    <a:lnR>
                      <a:noFill/>
                    </a:lnR>
                    <a:lnT>
                      <a:noFill/>
                    </a:lnT>
                    <a:lnB>
                      <a:noFill/>
                    </a:lnB>
                  </a:tcPr>
                </a:tc>
                <a:tc>
                  <a:txBody>
                    <a:bodyPr/>
                    <a:lstStyle/>
                    <a:p>
                      <a:pPr algn="r" fontAlgn="b"/>
                      <a:r>
                        <a:rPr lang="en-ZA" sz="900" b="1" i="0" u="none" strike="noStrike">
                          <a:effectLst/>
                          <a:latin typeface="Arial"/>
                        </a:rPr>
                        <a:t>  94 668 393 </a:t>
                      </a:r>
                    </a:p>
                  </a:txBody>
                  <a:tcPr marL="0" marR="0" marT="0" marB="0" anchor="b">
                    <a:lnL>
                      <a:noFill/>
                    </a:lnL>
                    <a:lnR>
                      <a:noFill/>
                    </a:lnR>
                    <a:lnT>
                      <a:noFill/>
                    </a:lnT>
                    <a:lnB>
                      <a:noFill/>
                    </a:lnB>
                  </a:tcPr>
                </a:tc>
                <a:tc>
                  <a:txBody>
                    <a:bodyPr/>
                    <a:lstStyle/>
                    <a:p>
                      <a:pPr algn="r" fontAlgn="b"/>
                      <a:r>
                        <a:rPr lang="en-ZA" sz="900" b="1" i="0" u="none" strike="noStrike">
                          <a:effectLst/>
                          <a:latin typeface="Arial"/>
                        </a:rPr>
                        <a:t> 123 039 608 </a:t>
                      </a:r>
                    </a:p>
                  </a:txBody>
                  <a:tcPr marL="0" marR="0" marT="0" marB="0" anchor="b">
                    <a:lnL>
                      <a:noFill/>
                    </a:lnL>
                    <a:lnR>
                      <a:noFill/>
                    </a:lnR>
                    <a:lnT>
                      <a:noFill/>
                    </a:lnT>
                    <a:lnB>
                      <a:noFill/>
                    </a:lnB>
                  </a:tcPr>
                </a:tc>
                <a:tc>
                  <a:txBody>
                    <a:bodyPr/>
                    <a:lstStyle/>
                    <a:p>
                      <a:pPr algn="r" fontAlgn="b"/>
                      <a:endParaRPr lang="en-ZA" sz="900" b="1" i="0" u="none" strike="noStrike">
                        <a:effectLst/>
                        <a:latin typeface="Arial"/>
                      </a:endParaRPr>
                    </a:p>
                  </a:txBody>
                  <a:tcPr marL="0" marR="0" marT="0" marB="0" anchor="b">
                    <a:lnL>
                      <a:noFill/>
                    </a:lnL>
                    <a:lnR>
                      <a:noFill/>
                    </a:lnR>
                    <a:lnT>
                      <a:noFill/>
                    </a:lnT>
                    <a:lnB>
                      <a:noFill/>
                    </a:lnB>
                  </a:tcPr>
                </a:tc>
                <a:tc>
                  <a:txBody>
                    <a:bodyPr/>
                    <a:lstStyle/>
                    <a:p>
                      <a:pPr algn="r" fontAlgn="b"/>
                      <a:r>
                        <a:rPr lang="en-ZA" sz="900" b="1" i="0" u="none" strike="noStrike">
                          <a:effectLst/>
                          <a:latin typeface="Arial"/>
                        </a:rPr>
                        <a:t> 131 048 339 </a:t>
                      </a:r>
                    </a:p>
                  </a:txBody>
                  <a:tcPr marL="0" marR="0" marT="0" marB="0" anchor="b">
                    <a:lnL>
                      <a:noFill/>
                    </a:lnL>
                    <a:lnR>
                      <a:noFill/>
                    </a:lnR>
                    <a:lnT>
                      <a:noFill/>
                    </a:lnT>
                    <a:lnB>
                      <a:noFill/>
                    </a:lnB>
                    <a:solidFill>
                      <a:srgbClr val="FABF8F"/>
                    </a:solidFill>
                  </a:tcPr>
                </a:tc>
                <a:tc>
                  <a:txBody>
                    <a:bodyPr/>
                    <a:lstStyle/>
                    <a:p>
                      <a:pPr algn="r" fontAlgn="b"/>
                      <a:r>
                        <a:rPr lang="en-ZA" sz="900" b="1" i="0" u="none" strike="noStrike">
                          <a:effectLst/>
                          <a:latin typeface="Arial"/>
                        </a:rPr>
                        <a:t> 140 221 723 </a:t>
                      </a:r>
                    </a:p>
                  </a:txBody>
                  <a:tcPr marL="0" marR="0" marT="0" marB="0" anchor="b">
                    <a:lnL>
                      <a:noFill/>
                    </a:lnL>
                    <a:lnR>
                      <a:noFill/>
                    </a:lnR>
                    <a:lnT>
                      <a:noFill/>
                    </a:lnT>
                    <a:lnB>
                      <a:noFill/>
                    </a:lnB>
                  </a:tcPr>
                </a:tc>
                <a:tc>
                  <a:txBody>
                    <a:bodyPr/>
                    <a:lstStyle/>
                    <a:p>
                      <a:pPr algn="r" fontAlgn="b"/>
                      <a:r>
                        <a:rPr lang="en-ZA" sz="900" b="1" i="0" u="none" strike="noStrike">
                          <a:effectLst/>
                          <a:latin typeface="Arial"/>
                        </a:rPr>
                        <a:t> 150 037 243 </a:t>
                      </a:r>
                    </a:p>
                  </a:txBody>
                  <a:tcPr marL="0" marR="0" marT="0" marB="0" anchor="b">
                    <a:lnL>
                      <a:noFill/>
                    </a:lnL>
                    <a:lnR>
                      <a:noFill/>
                    </a:lnR>
                    <a:lnT>
                      <a:noFill/>
                    </a:lnT>
                    <a:lnB>
                      <a:noFill/>
                    </a:lnB>
                  </a:tcPr>
                </a:tc>
              </a:tr>
              <a:tr h="155448">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r" fontAlgn="b"/>
                      <a:endParaRPr lang="en-ZA"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55448">
                <a:tc>
                  <a:txBody>
                    <a:bodyPr/>
                    <a:lstStyle/>
                    <a:p>
                      <a:pPr algn="l" fontAlgn="b"/>
                      <a:r>
                        <a:rPr lang="en-ZA" sz="900" b="0" i="0" u="none" strike="noStrike">
                          <a:effectLst/>
                          <a:latin typeface="Arial"/>
                        </a:rPr>
                        <a:t>FFC Renewals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   32 713 625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900" b="0" i="0" u="none" strike="noStrike">
                          <a:effectLst/>
                          <a:latin typeface="Arial"/>
                        </a:rPr>
                        <a:t>  15 165 334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900" b="0" i="0" u="none" strike="noStrike">
                          <a:effectLst/>
                          <a:latin typeface="Arial"/>
                        </a:rPr>
                        <a:t>   16 193 042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endParaRPr lang="en-ZA"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27 092 453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r" fontAlgn="b"/>
                      <a:r>
                        <a:rPr lang="en-ZA" sz="900" b="0" i="0" u="none" strike="noStrike">
                          <a:effectLst/>
                          <a:latin typeface="Arial"/>
                        </a:rPr>
                        <a:t>   28 988 924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900" b="0" i="0" u="none" strike="noStrike">
                          <a:effectLst/>
                          <a:latin typeface="Arial"/>
                        </a:rPr>
                        <a:t>   31 018 149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5448">
                <a:tc>
                  <a:txBody>
                    <a:bodyPr/>
                    <a:lstStyle/>
                    <a:p>
                      <a:pPr algn="l" fontAlgn="b"/>
                      <a:r>
                        <a:rPr lang="en-ZA" sz="900" b="0" i="0" u="none" strike="noStrike">
                          <a:effectLst/>
                          <a:latin typeface="Arial"/>
                        </a:rPr>
                        <a:t>New Registrations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3 285 089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900" b="0" i="0" u="none" strike="noStrike" dirty="0">
                          <a:effectLst/>
                          <a:latin typeface="Arial"/>
                        </a:rPr>
                        <a:t>    2 380 549 </a:t>
                      </a:r>
                    </a:p>
                  </a:txBody>
                  <a:tcPr marL="0" marR="0" marT="0" marB="0" anchor="b">
                    <a:lnL>
                      <a:noFill/>
                    </a:lnL>
                    <a:lnR>
                      <a:noFill/>
                    </a:lnR>
                    <a:lnT>
                      <a:noFill/>
                    </a:lnT>
                    <a:lnB>
                      <a:noFill/>
                    </a:lnB>
                  </a:tcPr>
                </a:tc>
                <a:tc>
                  <a:txBody>
                    <a:bodyPr/>
                    <a:lstStyle/>
                    <a:p>
                      <a:pPr algn="r" fontAlgn="b"/>
                      <a:r>
                        <a:rPr lang="en-ZA" sz="900" b="0" i="0" u="none" strike="noStrike">
                          <a:effectLst/>
                          <a:latin typeface="Arial"/>
                        </a:rPr>
                        <a:t>    3 268 725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ZA"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3 667 697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r" fontAlgn="b"/>
                      <a:r>
                        <a:rPr lang="en-ZA" sz="900" b="0" i="0" u="none" strike="noStrike">
                          <a:effectLst/>
                          <a:latin typeface="Arial"/>
                        </a:rPr>
                        <a:t>     3 924 436 </a:t>
                      </a:r>
                    </a:p>
                  </a:txBody>
                  <a:tcPr marL="0" marR="0" marT="0" marB="0" anchor="b">
                    <a:lnL>
                      <a:noFill/>
                    </a:lnL>
                    <a:lnR>
                      <a:noFill/>
                    </a:lnR>
                    <a:lnT>
                      <a:noFill/>
                    </a:lnT>
                    <a:lnB>
                      <a:noFill/>
                    </a:lnB>
                  </a:tcPr>
                </a:tc>
                <a:tc>
                  <a:txBody>
                    <a:bodyPr/>
                    <a:lstStyle/>
                    <a:p>
                      <a:pPr algn="r" fontAlgn="b"/>
                      <a:r>
                        <a:rPr lang="en-ZA" sz="900" b="0" i="0" u="none" strike="noStrike">
                          <a:effectLst/>
                          <a:latin typeface="Arial"/>
                        </a:rPr>
                        <a:t>     4 199 146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55448">
                <a:tc>
                  <a:txBody>
                    <a:bodyPr/>
                    <a:lstStyle/>
                    <a:p>
                      <a:pPr algn="l" fontAlgn="b"/>
                      <a:r>
                        <a:rPr lang="en-ZA" sz="900" b="0" i="0" u="none" strike="noStrike" dirty="0" smtClean="0">
                          <a:effectLst/>
                          <a:latin typeface="Arial"/>
                        </a:rPr>
                        <a:t>Examinations and CPD</a:t>
                      </a:r>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19 208 800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900" b="0" i="0" u="none" strike="noStrike" dirty="0">
                          <a:effectLst/>
                          <a:latin typeface="Arial"/>
                        </a:rPr>
                        <a:t>  11 629 566 </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   43 595 590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ZA"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33 489 300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r" fontAlgn="b"/>
                      <a:r>
                        <a:rPr lang="en-ZA" sz="900" b="0" i="0" u="none" strike="noStrike">
                          <a:effectLst/>
                          <a:latin typeface="Arial"/>
                        </a:rPr>
                        <a:t>   35 833 551 </a:t>
                      </a:r>
                    </a:p>
                  </a:txBody>
                  <a:tcPr marL="0" marR="0" marT="0" marB="0" anchor="b">
                    <a:lnL>
                      <a:noFill/>
                    </a:lnL>
                    <a:lnR>
                      <a:noFill/>
                    </a:lnR>
                    <a:lnT>
                      <a:noFill/>
                    </a:lnT>
                    <a:lnB>
                      <a:noFill/>
                    </a:lnB>
                  </a:tcPr>
                </a:tc>
                <a:tc>
                  <a:txBody>
                    <a:bodyPr/>
                    <a:lstStyle/>
                    <a:p>
                      <a:pPr algn="r" fontAlgn="b"/>
                      <a:r>
                        <a:rPr lang="en-ZA" sz="900" b="0" i="0" u="none" strike="noStrike">
                          <a:effectLst/>
                          <a:latin typeface="Arial"/>
                        </a:rPr>
                        <a:t>   38 341 900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55448">
                <a:tc>
                  <a:txBody>
                    <a:bodyPr/>
                    <a:lstStyle/>
                    <a:p>
                      <a:pPr algn="l" fontAlgn="b"/>
                      <a:r>
                        <a:rPr lang="en-ZA" sz="900" b="0" i="0" u="none" strike="noStrike">
                          <a:effectLst/>
                          <a:latin typeface="Arial"/>
                        </a:rPr>
                        <a:t>Interest Income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1 980 630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900" b="0" i="0" u="none" strike="noStrike">
                          <a:effectLst/>
                          <a:latin typeface="Arial"/>
                        </a:rPr>
                        <a:t>    2 486 842 </a:t>
                      </a:r>
                    </a:p>
                  </a:txBody>
                  <a:tcPr marL="0" marR="0" marT="0" marB="0" anchor="b">
                    <a:lnL>
                      <a:noFill/>
                    </a:lnL>
                    <a:lnR>
                      <a:noFill/>
                    </a:lnR>
                    <a:lnT>
                      <a:noFill/>
                    </a:lnT>
                    <a:lnB>
                      <a:noFill/>
                    </a:lnB>
                  </a:tcPr>
                </a:tc>
                <a:tc>
                  <a:txBody>
                    <a:bodyPr/>
                    <a:lstStyle/>
                    <a:p>
                      <a:pPr algn="r" fontAlgn="b"/>
                      <a:r>
                        <a:rPr lang="en-ZA" sz="900" b="0" i="0" u="none" strike="noStrike">
                          <a:effectLst/>
                          <a:latin typeface="Arial"/>
                        </a:rPr>
                        <a:t>    1 968 343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ZA"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2 209 851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r" fontAlgn="b"/>
                      <a:r>
                        <a:rPr lang="en-ZA" sz="900" b="0" i="0" u="none" strike="noStrike">
                          <a:effectLst/>
                          <a:latin typeface="Arial"/>
                        </a:rPr>
                        <a:t>     2 364 540 </a:t>
                      </a:r>
                    </a:p>
                  </a:txBody>
                  <a:tcPr marL="0" marR="0" marT="0" marB="0" anchor="b">
                    <a:lnL>
                      <a:noFill/>
                    </a:lnL>
                    <a:lnR>
                      <a:noFill/>
                    </a:lnR>
                    <a:lnT>
                      <a:noFill/>
                    </a:lnT>
                    <a:lnB>
                      <a:noFill/>
                    </a:lnB>
                  </a:tcPr>
                </a:tc>
                <a:tc>
                  <a:txBody>
                    <a:bodyPr/>
                    <a:lstStyle/>
                    <a:p>
                      <a:pPr algn="r" fontAlgn="b"/>
                      <a:r>
                        <a:rPr lang="en-ZA" sz="900" b="0" i="0" u="none" strike="noStrike">
                          <a:effectLst/>
                          <a:latin typeface="Arial"/>
                        </a:rPr>
                        <a:t>     2 530 058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55448">
                <a:tc>
                  <a:txBody>
                    <a:bodyPr/>
                    <a:lstStyle/>
                    <a:p>
                      <a:pPr algn="l" fontAlgn="b"/>
                      <a:r>
                        <a:rPr lang="en-ZA" sz="900" b="0" i="0" u="none" strike="noStrike">
                          <a:effectLst/>
                          <a:latin typeface="Arial"/>
                        </a:rPr>
                        <a:t>Other Income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61 174 524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effectLst/>
                          <a:latin typeface="Arial"/>
                        </a:rPr>
                        <a:t>  63 006 102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effectLst/>
                          <a:latin typeface="Arial"/>
                        </a:rPr>
                        <a:t>   58 013 908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64 589 038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900" b="0" i="0" u="none" strike="noStrike">
                          <a:effectLst/>
                          <a:latin typeface="Arial"/>
                        </a:rPr>
                        <a:t>   69 110 271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effectLst/>
                          <a:latin typeface="Arial"/>
                        </a:rPr>
                        <a:t>   73 947 990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5448">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ZA"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ZA" sz="900" b="0" i="0" u="none" strike="noStrike" dirty="0">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r" fontAlgn="b"/>
                      <a:endParaRPr lang="en-ZA"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ZA"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55448">
                <a:tc>
                  <a:txBody>
                    <a:bodyPr/>
                    <a:lstStyle/>
                    <a:p>
                      <a:pPr algn="l" fontAlgn="b"/>
                      <a:r>
                        <a:rPr lang="en-ZA" sz="900" b="1" i="0" u="none" strike="noStrike">
                          <a:effectLst/>
                          <a:latin typeface="Arial"/>
                        </a:rPr>
                        <a:t>Operating costs</a:t>
                      </a:r>
                    </a:p>
                  </a:txBody>
                  <a:tcPr marL="0" marR="0" marT="0" marB="0" anchor="b">
                    <a:lnL>
                      <a:noFill/>
                    </a:lnL>
                    <a:lnR>
                      <a:noFill/>
                    </a:lnR>
                    <a:lnT>
                      <a:noFill/>
                    </a:lnT>
                    <a:lnB>
                      <a:noFill/>
                    </a:lnB>
                  </a:tcPr>
                </a:tc>
                <a:tc>
                  <a:txBody>
                    <a:bodyPr/>
                    <a:lstStyle/>
                    <a:p>
                      <a:pPr algn="r" fontAlgn="b"/>
                      <a:r>
                        <a:rPr lang="en-ZA" sz="900" b="1" i="0" u="none" strike="noStrike">
                          <a:effectLst/>
                          <a:latin typeface="Arial"/>
                        </a:rPr>
                        <a:t> 113 321 769 </a:t>
                      </a:r>
                    </a:p>
                  </a:txBody>
                  <a:tcPr marL="0" marR="0" marT="0" marB="0" anchor="b">
                    <a:lnL>
                      <a:noFill/>
                    </a:lnL>
                    <a:lnR>
                      <a:noFill/>
                    </a:lnR>
                    <a:lnT>
                      <a:noFill/>
                    </a:lnT>
                    <a:lnB>
                      <a:noFill/>
                    </a:lnB>
                  </a:tcPr>
                </a:tc>
                <a:tc>
                  <a:txBody>
                    <a:bodyPr/>
                    <a:lstStyle/>
                    <a:p>
                      <a:pPr algn="r" fontAlgn="b"/>
                      <a:r>
                        <a:rPr lang="en-ZA" sz="900" b="1" i="0" u="none" strike="noStrike">
                          <a:effectLst/>
                          <a:latin typeface="Arial"/>
                        </a:rPr>
                        <a:t>  97 270 803 </a:t>
                      </a:r>
                    </a:p>
                  </a:txBody>
                  <a:tcPr marL="0" marR="0" marT="0" marB="0" anchor="b">
                    <a:lnL>
                      <a:noFill/>
                    </a:lnL>
                    <a:lnR>
                      <a:noFill/>
                    </a:lnR>
                    <a:lnT>
                      <a:noFill/>
                    </a:lnT>
                    <a:lnB>
                      <a:noFill/>
                    </a:lnB>
                  </a:tcPr>
                </a:tc>
                <a:tc>
                  <a:txBody>
                    <a:bodyPr/>
                    <a:lstStyle/>
                    <a:p>
                      <a:pPr algn="r" fontAlgn="b"/>
                      <a:r>
                        <a:rPr lang="en-ZA" sz="900" b="1" i="0" u="none" strike="noStrike" dirty="0">
                          <a:effectLst/>
                          <a:latin typeface="Arial"/>
                        </a:rPr>
                        <a:t> 124 431 885 </a:t>
                      </a:r>
                    </a:p>
                  </a:txBody>
                  <a:tcPr marL="0" marR="0" marT="0" marB="0" anchor="b">
                    <a:lnL>
                      <a:noFill/>
                    </a:lnL>
                    <a:lnR>
                      <a:noFill/>
                    </a:lnR>
                    <a:lnT>
                      <a:noFill/>
                    </a:lnT>
                    <a:lnB>
                      <a:noFill/>
                    </a:lnB>
                  </a:tcPr>
                </a:tc>
                <a:tc>
                  <a:txBody>
                    <a:bodyPr/>
                    <a:lstStyle/>
                    <a:p>
                      <a:pPr algn="r" fontAlgn="b"/>
                      <a:endParaRPr lang="en-ZA" sz="900" b="1" i="0" u="none" strike="noStrike">
                        <a:effectLst/>
                        <a:latin typeface="Arial"/>
                      </a:endParaRPr>
                    </a:p>
                  </a:txBody>
                  <a:tcPr marL="0" marR="0" marT="0" marB="0" anchor="b">
                    <a:lnL>
                      <a:noFill/>
                    </a:lnL>
                    <a:lnR>
                      <a:noFill/>
                    </a:lnR>
                    <a:lnT>
                      <a:noFill/>
                    </a:lnT>
                    <a:lnB>
                      <a:noFill/>
                    </a:lnB>
                  </a:tcPr>
                </a:tc>
                <a:tc>
                  <a:txBody>
                    <a:bodyPr/>
                    <a:lstStyle/>
                    <a:p>
                      <a:pPr algn="r" fontAlgn="b"/>
                      <a:r>
                        <a:rPr lang="en-ZA" sz="900" b="1" i="0" u="none" strike="noStrike">
                          <a:effectLst/>
                          <a:latin typeface="Arial"/>
                        </a:rPr>
                        <a:t> 128 121 150 </a:t>
                      </a:r>
                    </a:p>
                  </a:txBody>
                  <a:tcPr marL="0" marR="0" marT="0" marB="0" anchor="b">
                    <a:lnL>
                      <a:noFill/>
                    </a:lnL>
                    <a:lnR>
                      <a:noFill/>
                    </a:lnR>
                    <a:lnT>
                      <a:noFill/>
                    </a:lnT>
                    <a:lnB>
                      <a:noFill/>
                    </a:lnB>
                    <a:solidFill>
                      <a:srgbClr val="FABF8F"/>
                    </a:solidFill>
                  </a:tcPr>
                </a:tc>
                <a:tc>
                  <a:txBody>
                    <a:bodyPr/>
                    <a:lstStyle/>
                    <a:p>
                      <a:pPr algn="r" fontAlgn="b"/>
                      <a:r>
                        <a:rPr lang="en-ZA" sz="900" b="1" i="0" u="none" strike="noStrike">
                          <a:effectLst/>
                          <a:latin typeface="Arial"/>
                        </a:rPr>
                        <a:t> 137 097 130 </a:t>
                      </a:r>
                    </a:p>
                  </a:txBody>
                  <a:tcPr marL="0" marR="0" marT="0" marB="0" anchor="b">
                    <a:lnL>
                      <a:noFill/>
                    </a:lnL>
                    <a:lnR>
                      <a:noFill/>
                    </a:lnR>
                    <a:lnT>
                      <a:noFill/>
                    </a:lnT>
                    <a:lnB>
                      <a:noFill/>
                    </a:lnB>
                  </a:tcPr>
                </a:tc>
                <a:tc>
                  <a:txBody>
                    <a:bodyPr/>
                    <a:lstStyle/>
                    <a:p>
                      <a:pPr algn="r" fontAlgn="b"/>
                      <a:r>
                        <a:rPr lang="en-ZA" sz="900" b="1" i="0" u="none" strike="noStrike">
                          <a:effectLst/>
                          <a:latin typeface="Arial"/>
                        </a:rPr>
                        <a:t> 146 702 179 </a:t>
                      </a:r>
                    </a:p>
                  </a:txBody>
                  <a:tcPr marL="0" marR="0" marT="0" marB="0" anchor="b">
                    <a:lnL>
                      <a:noFill/>
                    </a:lnL>
                    <a:lnR>
                      <a:noFill/>
                    </a:lnR>
                    <a:lnT>
                      <a:noFill/>
                    </a:lnT>
                    <a:lnB>
                      <a:noFill/>
                    </a:lnB>
                  </a:tcPr>
                </a:tc>
              </a:tr>
              <a:tr h="155448">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r" fontAlgn="b"/>
                      <a:endParaRPr lang="en-ZA"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55448">
                <a:tc>
                  <a:txBody>
                    <a:bodyPr/>
                    <a:lstStyle/>
                    <a:p>
                      <a:pPr algn="l" fontAlgn="b"/>
                      <a:r>
                        <a:rPr lang="en-ZA" sz="900" b="0" i="0" u="none" strike="noStrike">
                          <a:effectLst/>
                          <a:latin typeface="Arial"/>
                        </a:rPr>
                        <a:t>Admin expense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35 304 587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900" b="0" i="0" u="none" strike="noStrike">
                          <a:effectLst/>
                          <a:latin typeface="Arial"/>
                        </a:rPr>
                        <a:t>  37 065 850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900" b="0" i="0" u="none" strike="noStrike">
                          <a:effectLst/>
                          <a:latin typeface="Arial"/>
                        </a:rPr>
                        <a:t>   50 234 963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endParaRPr lang="en-ZA"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   42 083 131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r" fontAlgn="b"/>
                      <a:r>
                        <a:rPr lang="en-ZA" sz="900" b="0" i="0" u="none" strike="noStrike">
                          <a:effectLst/>
                          <a:latin typeface="Arial"/>
                        </a:rPr>
                        <a:t>   45 028 950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900" b="0" i="0" u="none" strike="noStrike">
                          <a:effectLst/>
                          <a:latin typeface="Arial"/>
                        </a:rPr>
                        <a:t>   48 180 977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5448">
                <a:tc>
                  <a:txBody>
                    <a:bodyPr/>
                    <a:lstStyle/>
                    <a:p>
                      <a:pPr algn="l" fontAlgn="b"/>
                      <a:r>
                        <a:rPr lang="en-ZA" sz="900" b="0" i="0" u="none" strike="noStrike">
                          <a:effectLst/>
                          <a:latin typeface="Arial"/>
                        </a:rPr>
                        <a:t>Other operating expense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1 710 562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900" b="0" i="0" u="none" strike="noStrike">
                          <a:effectLst/>
                          <a:latin typeface="Arial"/>
                        </a:rPr>
                        <a:t>      948 299 </a:t>
                      </a:r>
                    </a:p>
                  </a:txBody>
                  <a:tcPr marL="0" marR="0" marT="0" marB="0" anchor="b">
                    <a:lnL>
                      <a:noFill/>
                    </a:lnL>
                    <a:lnR>
                      <a:noFill/>
                    </a:lnR>
                    <a:lnT>
                      <a:noFill/>
                    </a:lnT>
                    <a:lnB>
                      <a:noFill/>
                    </a:lnB>
                  </a:tcPr>
                </a:tc>
                <a:tc>
                  <a:txBody>
                    <a:bodyPr/>
                    <a:lstStyle/>
                    <a:p>
                      <a:pPr algn="r" fontAlgn="b"/>
                      <a:r>
                        <a:rPr lang="en-ZA" sz="900" b="0" i="0" u="none" strike="noStrike">
                          <a:effectLst/>
                          <a:latin typeface="Arial"/>
                        </a:rPr>
                        <a:t>       784 517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ZA"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1 558 065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r" fontAlgn="b"/>
                      <a:r>
                        <a:rPr lang="en-ZA" sz="900" b="0" i="0" u="none" strike="noStrike">
                          <a:effectLst/>
                          <a:latin typeface="Arial"/>
                        </a:rPr>
                        <a:t>     1 674 630 </a:t>
                      </a:r>
                    </a:p>
                  </a:txBody>
                  <a:tcPr marL="0" marR="0" marT="0" marB="0" anchor="b">
                    <a:lnL>
                      <a:noFill/>
                    </a:lnL>
                    <a:lnR>
                      <a:noFill/>
                    </a:lnR>
                    <a:lnT>
                      <a:noFill/>
                    </a:lnT>
                    <a:lnB>
                      <a:noFill/>
                    </a:lnB>
                  </a:tcPr>
                </a:tc>
                <a:tc>
                  <a:txBody>
                    <a:bodyPr/>
                    <a:lstStyle/>
                    <a:p>
                      <a:pPr algn="r" fontAlgn="b"/>
                      <a:r>
                        <a:rPr lang="en-ZA" sz="900" b="0" i="0" u="none" strike="noStrike">
                          <a:effectLst/>
                          <a:latin typeface="Arial"/>
                        </a:rPr>
                        <a:t>     1 800 104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55448">
                <a:tc>
                  <a:txBody>
                    <a:bodyPr/>
                    <a:lstStyle/>
                    <a:p>
                      <a:pPr algn="l" fontAlgn="b"/>
                      <a:r>
                        <a:rPr lang="en-ZA" sz="900" b="0" i="0" u="none" strike="noStrike">
                          <a:effectLst/>
                          <a:latin typeface="Arial"/>
                        </a:rPr>
                        <a:t>Staff costs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73 157 676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900" b="0" i="0" u="none" strike="noStrike">
                          <a:effectLst/>
                          <a:latin typeface="Arial"/>
                        </a:rPr>
                        <a:t>  57 384 330 </a:t>
                      </a:r>
                    </a:p>
                  </a:txBody>
                  <a:tcPr marL="0" marR="0" marT="0" marB="0" anchor="b">
                    <a:lnL>
                      <a:noFill/>
                    </a:lnL>
                    <a:lnR>
                      <a:noFill/>
                    </a:lnR>
                    <a:lnT>
                      <a:noFill/>
                    </a:lnT>
                    <a:lnB>
                      <a:noFill/>
                    </a:lnB>
                  </a:tcPr>
                </a:tc>
                <a:tc>
                  <a:txBody>
                    <a:bodyPr/>
                    <a:lstStyle/>
                    <a:p>
                      <a:pPr algn="r" fontAlgn="b"/>
                      <a:r>
                        <a:rPr lang="en-ZA" sz="900" b="0" i="0" u="none" strike="noStrike">
                          <a:effectLst/>
                          <a:latin typeface="Arial"/>
                        </a:rPr>
                        <a:t>   70 805 236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ZA"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81 788 770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r" fontAlgn="b"/>
                      <a:r>
                        <a:rPr lang="en-ZA" sz="900" b="0" i="0" u="none" strike="noStrike" dirty="0">
                          <a:effectLst/>
                          <a:latin typeface="Arial"/>
                        </a:rPr>
                        <a:t>   87 513 984 </a:t>
                      </a:r>
                    </a:p>
                  </a:txBody>
                  <a:tcPr marL="0" marR="0" marT="0" marB="0" anchor="b">
                    <a:lnL>
                      <a:noFill/>
                    </a:lnL>
                    <a:lnR>
                      <a:noFill/>
                    </a:lnR>
                    <a:lnT>
                      <a:noFill/>
                    </a:lnT>
                    <a:lnB>
                      <a:noFill/>
                    </a:lnB>
                  </a:tcPr>
                </a:tc>
                <a:tc>
                  <a:txBody>
                    <a:bodyPr/>
                    <a:lstStyle/>
                    <a:p>
                      <a:pPr algn="r" fontAlgn="b"/>
                      <a:r>
                        <a:rPr lang="en-ZA" sz="900" b="0" i="0" u="none" strike="noStrike">
                          <a:effectLst/>
                          <a:latin typeface="Arial"/>
                        </a:rPr>
                        <a:t>   93 639 963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155448">
                <a:tc>
                  <a:txBody>
                    <a:bodyPr/>
                    <a:lstStyle/>
                    <a:p>
                      <a:pPr algn="l" fontAlgn="b"/>
                      <a:r>
                        <a:rPr lang="en-ZA" sz="900" b="0" i="0" u="none" strike="noStrike">
                          <a:effectLst/>
                          <a:latin typeface="Arial"/>
                        </a:rPr>
                        <a:t>Board Members Remuneration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3 148 944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effectLst/>
                          <a:latin typeface="Arial"/>
                        </a:rPr>
                        <a:t>    1 872 324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effectLst/>
                          <a:latin typeface="Arial"/>
                        </a:rPr>
                        <a:t>    2 607 169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2 691 183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900" b="0" i="0" u="none" strike="noStrike">
                          <a:effectLst/>
                          <a:latin typeface="Arial"/>
                        </a:rPr>
                        <a:t>     2 879 566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effectLst/>
                          <a:latin typeface="Arial"/>
                        </a:rPr>
                        <a:t>     3 081 136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5448">
                <a:tc>
                  <a:txBody>
                    <a:bodyPr/>
                    <a:lstStyle/>
                    <a:p>
                      <a:pPr algn="l" fontAlgn="b"/>
                      <a:r>
                        <a:rPr lang="en-ZA" sz="900" b="1" i="0" u="none" strike="noStrike">
                          <a:effectLst/>
                          <a:latin typeface="Arial"/>
                        </a:rPr>
                        <a:t>Total Operaring Costs</a:t>
                      </a:r>
                    </a:p>
                  </a:txBody>
                  <a:tcPr marL="0" marR="0" marT="0" marB="0" anchor="b">
                    <a:lnL>
                      <a:noFill/>
                    </a:lnL>
                    <a:lnR>
                      <a:noFill/>
                    </a:lnR>
                    <a:lnT>
                      <a:noFill/>
                    </a:lnT>
                    <a:lnB>
                      <a:noFill/>
                    </a:lnB>
                  </a:tcPr>
                </a:tc>
                <a:tc>
                  <a:txBody>
                    <a:bodyPr/>
                    <a:lstStyle/>
                    <a:p>
                      <a:pPr algn="r" fontAlgn="b"/>
                      <a:r>
                        <a:rPr lang="en-ZA" sz="900" b="1" i="0" u="none" strike="noStrike">
                          <a:effectLst/>
                          <a:latin typeface="Arial"/>
                        </a:rPr>
                        <a:t> 113 321 769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900" b="1" i="0" u="none" strike="noStrike">
                          <a:effectLst/>
                          <a:latin typeface="Arial"/>
                        </a:rPr>
                        <a:t>  97 270 803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900" b="1" i="0" u="none" strike="noStrike">
                          <a:effectLst/>
                          <a:latin typeface="Arial"/>
                        </a:rPr>
                        <a:t> 124 431 885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ZA" sz="900" b="1" i="0" u="none" strike="noStrike">
                        <a:effectLst/>
                        <a:latin typeface="Arial"/>
                      </a:endParaRPr>
                    </a:p>
                  </a:txBody>
                  <a:tcPr marL="0" marR="0" marT="0" marB="0" anchor="b">
                    <a:lnL>
                      <a:noFill/>
                    </a:lnL>
                    <a:lnR>
                      <a:noFill/>
                    </a:lnR>
                    <a:lnT>
                      <a:noFill/>
                    </a:lnT>
                    <a:lnB>
                      <a:noFill/>
                    </a:lnB>
                  </a:tcPr>
                </a:tc>
                <a:tc>
                  <a:txBody>
                    <a:bodyPr/>
                    <a:lstStyle/>
                    <a:p>
                      <a:pPr algn="r" fontAlgn="b"/>
                      <a:r>
                        <a:rPr lang="en-ZA" sz="900" b="1" i="0" u="none" strike="noStrike">
                          <a:effectLst/>
                          <a:latin typeface="Arial"/>
                        </a:rPr>
                        <a:t> 123 321 769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r" fontAlgn="b"/>
                      <a:r>
                        <a:rPr lang="en-ZA" sz="900" b="1" i="0" u="none" strike="noStrike" dirty="0">
                          <a:effectLst/>
                          <a:latin typeface="Arial"/>
                        </a:rPr>
                        <a:t> 137 097 130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900" b="1" i="0" u="none" strike="noStrike">
                          <a:effectLst/>
                          <a:latin typeface="Arial"/>
                        </a:rPr>
                        <a:t> 146 702 179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55448">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a:effectLst/>
                          <a:latin typeface="Arial"/>
                        </a:rPr>
                        <a:t> </a:t>
                      </a:r>
                    </a:p>
                  </a:txBody>
                  <a:tcPr marL="0" marR="0" marT="0" marB="0" anchor="b">
                    <a:lnL>
                      <a:noFill/>
                    </a:lnL>
                    <a:lnR>
                      <a:noFill/>
                    </a:lnR>
                    <a:lnT>
                      <a:noFill/>
                    </a:lnT>
                    <a:lnB>
                      <a:noFill/>
                    </a:lnB>
                    <a:solidFill>
                      <a:srgbClr val="FABF8F"/>
                    </a:solidFill>
                  </a:tcPr>
                </a:tc>
                <a:tc>
                  <a:txBody>
                    <a:bodyPr/>
                    <a:lstStyle/>
                    <a:p>
                      <a:pPr algn="r"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900" b="0" i="0" u="none" strike="noStrike">
                        <a:effectLst/>
                        <a:latin typeface="Arial"/>
                      </a:endParaRPr>
                    </a:p>
                  </a:txBody>
                  <a:tcPr marL="0" marR="0" marT="0" marB="0" anchor="b">
                    <a:lnL>
                      <a:noFill/>
                    </a:lnL>
                    <a:lnR>
                      <a:noFill/>
                    </a:lnR>
                    <a:lnT>
                      <a:noFill/>
                    </a:lnT>
                    <a:lnB>
                      <a:noFill/>
                    </a:lnB>
                  </a:tcPr>
                </a:tc>
              </a:tr>
              <a:tr h="292609">
                <a:tc>
                  <a:txBody>
                    <a:bodyPr/>
                    <a:lstStyle/>
                    <a:p>
                      <a:pPr algn="l" fontAlgn="b"/>
                      <a:r>
                        <a:rPr lang="en-ZA" sz="900" b="1" i="0" u="none" strike="noStrike">
                          <a:effectLst/>
                          <a:latin typeface="Arial"/>
                        </a:rPr>
                        <a:t>Surplus/(Deficit) before CAPEX</a:t>
                      </a:r>
                    </a:p>
                  </a:txBody>
                  <a:tcPr marL="0" marR="0" marT="0" marB="0" anchor="b">
                    <a:lnL>
                      <a:noFill/>
                    </a:lnL>
                    <a:lnR>
                      <a:noFill/>
                    </a:lnR>
                    <a:lnT>
                      <a:noFill/>
                    </a:lnT>
                    <a:lnB>
                      <a:noFill/>
                    </a:lnB>
                  </a:tcPr>
                </a:tc>
                <a:tc>
                  <a:txBody>
                    <a:bodyPr/>
                    <a:lstStyle/>
                    <a:p>
                      <a:pPr algn="r" fontAlgn="b"/>
                      <a:r>
                        <a:rPr lang="en-ZA" sz="900" b="1" i="0" u="none" strike="noStrike">
                          <a:effectLst/>
                          <a:latin typeface="Arial"/>
                        </a:rPr>
                        <a:t>     5 040 899 </a:t>
                      </a:r>
                    </a:p>
                  </a:txBody>
                  <a:tcPr marL="0" marR="0" marT="0" marB="0" anchor="b">
                    <a:lnL>
                      <a:noFill/>
                    </a:lnL>
                    <a:lnR>
                      <a:noFill/>
                    </a:lnR>
                    <a:lnT>
                      <a:noFill/>
                    </a:lnT>
                    <a:lnB>
                      <a:noFill/>
                    </a:lnB>
                  </a:tcPr>
                </a:tc>
                <a:tc>
                  <a:txBody>
                    <a:bodyPr/>
                    <a:lstStyle/>
                    <a:p>
                      <a:pPr algn="r" fontAlgn="b"/>
                      <a:r>
                        <a:rPr lang="en-ZA" sz="900" b="1" i="0" u="none" strike="noStrike">
                          <a:effectLst/>
                          <a:latin typeface="Arial"/>
                        </a:rPr>
                        <a:t>   -2 602 410 </a:t>
                      </a:r>
                    </a:p>
                  </a:txBody>
                  <a:tcPr marL="0" marR="0" marT="0" marB="0" anchor="b">
                    <a:lnL>
                      <a:noFill/>
                    </a:lnL>
                    <a:lnR>
                      <a:noFill/>
                    </a:lnR>
                    <a:lnT>
                      <a:noFill/>
                    </a:lnT>
                    <a:lnB>
                      <a:noFill/>
                    </a:lnB>
                  </a:tcPr>
                </a:tc>
                <a:tc>
                  <a:txBody>
                    <a:bodyPr/>
                    <a:lstStyle/>
                    <a:p>
                      <a:pPr algn="r" fontAlgn="b"/>
                      <a:r>
                        <a:rPr lang="en-ZA" sz="900" b="1" i="0" u="none" strike="noStrike">
                          <a:effectLst/>
                          <a:latin typeface="Arial"/>
                        </a:rPr>
                        <a:t>   -1 392 277 </a:t>
                      </a:r>
                    </a:p>
                  </a:txBody>
                  <a:tcPr marL="0" marR="0" marT="0" marB="0" anchor="b">
                    <a:lnL>
                      <a:noFill/>
                    </a:lnL>
                    <a:lnR>
                      <a:noFill/>
                    </a:lnR>
                    <a:lnT>
                      <a:noFill/>
                    </a:lnT>
                    <a:lnB>
                      <a:noFill/>
                    </a:lnB>
                  </a:tcPr>
                </a:tc>
                <a:tc>
                  <a:txBody>
                    <a:bodyPr/>
                    <a:lstStyle/>
                    <a:p>
                      <a:pPr algn="r" fontAlgn="b"/>
                      <a:endParaRPr lang="en-ZA" sz="900" b="1" i="0" u="none" strike="noStrike">
                        <a:effectLst/>
                        <a:latin typeface="Arial"/>
                      </a:endParaRPr>
                    </a:p>
                  </a:txBody>
                  <a:tcPr marL="0" marR="0" marT="0" marB="0" anchor="b">
                    <a:lnL>
                      <a:noFill/>
                    </a:lnL>
                    <a:lnR>
                      <a:noFill/>
                    </a:lnR>
                    <a:lnT>
                      <a:noFill/>
                    </a:lnT>
                    <a:lnB>
                      <a:noFill/>
                    </a:lnB>
                  </a:tcPr>
                </a:tc>
                <a:tc>
                  <a:txBody>
                    <a:bodyPr/>
                    <a:lstStyle/>
                    <a:p>
                      <a:pPr algn="r" fontAlgn="b"/>
                      <a:r>
                        <a:rPr lang="en-ZA" sz="900" b="1" i="0" u="none" strike="noStrike">
                          <a:effectLst/>
                          <a:latin typeface="Arial"/>
                        </a:rPr>
                        <a:t>    2 927 189 </a:t>
                      </a:r>
                    </a:p>
                  </a:txBody>
                  <a:tcPr marL="0" marR="0" marT="0" marB="0" anchor="b">
                    <a:lnL>
                      <a:noFill/>
                    </a:lnL>
                    <a:lnR>
                      <a:noFill/>
                    </a:lnR>
                    <a:lnT>
                      <a:noFill/>
                    </a:lnT>
                    <a:lnB>
                      <a:noFill/>
                    </a:lnB>
                    <a:solidFill>
                      <a:srgbClr val="FABF8F"/>
                    </a:solidFill>
                  </a:tcPr>
                </a:tc>
                <a:tc>
                  <a:txBody>
                    <a:bodyPr/>
                    <a:lstStyle/>
                    <a:p>
                      <a:pPr algn="r" fontAlgn="b"/>
                      <a:r>
                        <a:rPr lang="en-ZA" sz="900" b="1" i="0" u="none" strike="noStrike">
                          <a:effectLst/>
                          <a:latin typeface="Arial"/>
                        </a:rPr>
                        <a:t>     3 124 592 </a:t>
                      </a:r>
                    </a:p>
                  </a:txBody>
                  <a:tcPr marL="0" marR="0" marT="0" marB="0" anchor="b">
                    <a:lnL>
                      <a:noFill/>
                    </a:lnL>
                    <a:lnR>
                      <a:noFill/>
                    </a:lnR>
                    <a:lnT>
                      <a:noFill/>
                    </a:lnT>
                    <a:lnB>
                      <a:noFill/>
                    </a:lnB>
                  </a:tcPr>
                </a:tc>
                <a:tc>
                  <a:txBody>
                    <a:bodyPr/>
                    <a:lstStyle/>
                    <a:p>
                      <a:pPr algn="r" fontAlgn="b"/>
                      <a:r>
                        <a:rPr lang="en-ZA" sz="900" b="1" i="0" u="none" strike="noStrike" dirty="0">
                          <a:effectLst/>
                          <a:latin typeface="Arial"/>
                        </a:rPr>
                        <a:t>     3 335 064 </a:t>
                      </a:r>
                    </a:p>
                  </a:txBody>
                  <a:tcPr marL="0" marR="0" marT="0" marB="0" anchor="b">
                    <a:lnL>
                      <a:noFill/>
                    </a:lnL>
                    <a:lnR>
                      <a:noFill/>
                    </a:lnR>
                    <a:lnT>
                      <a:noFill/>
                    </a:lnT>
                    <a:lnB>
                      <a:noFill/>
                    </a:lnB>
                  </a:tcPr>
                </a:tc>
              </a:tr>
              <a:tr h="155448">
                <a:tc>
                  <a:txBody>
                    <a:bodyPr/>
                    <a:lstStyle/>
                    <a:p>
                      <a:pPr algn="l"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r" fontAlgn="b"/>
                      <a:endParaRPr lang="en-ZA"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55448">
                <a:tc>
                  <a:txBody>
                    <a:bodyPr/>
                    <a:lstStyle/>
                    <a:p>
                      <a:pPr algn="l" fontAlgn="b"/>
                      <a:r>
                        <a:rPr lang="en-ZA" sz="900" b="0" i="0" u="none" strike="noStrike">
                          <a:effectLst/>
                          <a:latin typeface="Arial"/>
                        </a:rPr>
                        <a:t>Capital Expendirure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4 835 000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effectLst/>
                          <a:latin typeface="Arial"/>
                        </a:rPr>
                        <a:t>    2 693 553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effectLst/>
                          <a:latin typeface="Arial"/>
                        </a:rPr>
                        <a:t>    3 612 667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a:effectLst/>
                          <a:latin typeface="Arial"/>
                        </a:rPr>
                        <a:t>    2 650 000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900" b="0" i="0" u="none" strike="noStrike">
                          <a:effectLst/>
                          <a:latin typeface="Arial"/>
                        </a:rPr>
                        <a:t>     1 450 000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     1 300 000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92">
                <a:tc>
                  <a:txBody>
                    <a:bodyPr/>
                    <a:lstStyle/>
                    <a:p>
                      <a:pPr algn="l" fontAlgn="b"/>
                      <a:r>
                        <a:rPr lang="en-ZA" sz="900" b="1" i="0" u="none" strike="noStrike">
                          <a:effectLst/>
                          <a:latin typeface="Arial"/>
                        </a:rPr>
                        <a:t>Surplus/(Deficit) after CAPEX</a:t>
                      </a:r>
                    </a:p>
                  </a:txBody>
                  <a:tcPr marL="0" marR="0" marT="0" marB="0" anchor="b">
                    <a:lnL>
                      <a:noFill/>
                    </a:lnL>
                    <a:lnR>
                      <a:noFill/>
                    </a:lnR>
                    <a:lnT>
                      <a:noFill/>
                    </a:lnT>
                    <a:lnB>
                      <a:noFill/>
                    </a:lnB>
                  </a:tcPr>
                </a:tc>
                <a:tc>
                  <a:txBody>
                    <a:bodyPr/>
                    <a:lstStyle/>
                    <a:p>
                      <a:pPr algn="r" fontAlgn="b"/>
                      <a:r>
                        <a:rPr lang="en-ZA" sz="900" b="1" i="0" u="none" strike="noStrike">
                          <a:effectLst/>
                          <a:latin typeface="Arial"/>
                        </a:rPr>
                        <a:t>        205 899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1" i="0" u="none" strike="noStrike">
                          <a:effectLst/>
                          <a:latin typeface="Arial"/>
                        </a:rPr>
                        <a:t>   -5 295 963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1" i="0" u="none" strike="noStrike">
                          <a:effectLst/>
                          <a:latin typeface="Arial"/>
                        </a:rPr>
                        <a:t>   -5 004 944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ZA" sz="900" b="1" i="0" u="none" strike="noStrike">
                        <a:effectLst/>
                        <a:latin typeface="Arial"/>
                      </a:endParaRPr>
                    </a:p>
                  </a:txBody>
                  <a:tcPr marL="0" marR="0" marT="0" marB="0" anchor="b">
                    <a:lnL>
                      <a:noFill/>
                    </a:lnL>
                    <a:lnR>
                      <a:noFill/>
                    </a:lnR>
                    <a:lnT>
                      <a:noFill/>
                    </a:lnT>
                    <a:lnB>
                      <a:noFill/>
                    </a:lnB>
                  </a:tcPr>
                </a:tc>
                <a:tc>
                  <a:txBody>
                    <a:bodyPr/>
                    <a:lstStyle/>
                    <a:p>
                      <a:pPr algn="r" fontAlgn="b"/>
                      <a:r>
                        <a:rPr lang="en-ZA" sz="900" b="1" i="0" u="none" strike="noStrike">
                          <a:effectLst/>
                          <a:latin typeface="Arial"/>
                        </a:rPr>
                        <a:t>       277 189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BF8F"/>
                    </a:solidFill>
                  </a:tcPr>
                </a:tc>
                <a:tc>
                  <a:txBody>
                    <a:bodyPr/>
                    <a:lstStyle/>
                    <a:p>
                      <a:pPr algn="r" fontAlgn="b"/>
                      <a:r>
                        <a:rPr lang="en-ZA" sz="900" b="1" i="0" u="none" strike="noStrike">
                          <a:effectLst/>
                          <a:latin typeface="Arial"/>
                        </a:rPr>
                        <a:t>     1 674 592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1" i="0" u="none" strike="noStrike" dirty="0">
                          <a:effectLst/>
                          <a:latin typeface="Arial"/>
                        </a:rPr>
                        <a:t>     2 035 064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112572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solidFill>
                  <a:srgbClr val="000000"/>
                </a:solidFill>
              </a:rPr>
              <a:t>Draft and Confidential</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4BE753C1-4E2D-478C-81F3-1BCD86E85B7B}" type="slidenum">
              <a:rPr lang="en-US" smtClean="0">
                <a:solidFill>
                  <a:srgbClr val="000000"/>
                </a:solidFill>
              </a:rPr>
              <a:pPr>
                <a:defRPr/>
              </a:pPr>
              <a:t>‹#›</a:t>
            </a:fld>
            <a:endParaRPr lang="en-US"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sz="2400" dirty="0" smtClean="0">
                <a:solidFill>
                  <a:schemeClr val="tx1"/>
                </a:solidFill>
                <a:effectLst/>
                <a:latin typeface="Times New Roman" panose="02020603050405020304" pitchFamily="18" charset="0"/>
                <a:cs typeface="Times New Roman" panose="02020603050405020304" pitchFamily="18" charset="0"/>
              </a:rPr>
              <a:t>BUDGET FOR MTEF</a:t>
            </a:r>
            <a:endParaRPr lang="en-US" sz="2400" dirty="0">
              <a:solidFill>
                <a:schemeClr val="tx1"/>
              </a:solidFill>
              <a:effectLst/>
            </a:endParaRPr>
          </a:p>
        </p:txBody>
      </p:sp>
      <p:sp>
        <p:nvSpPr>
          <p:cNvPr id="3" name="Content Placeholder 2"/>
          <p:cNvSpPr>
            <a:spLocks noGrp="1"/>
          </p:cNvSpPr>
          <p:nvPr>
            <p:ph idx="1"/>
          </p:nvPr>
        </p:nvSpPr>
        <p:spPr>
          <a:xfrm>
            <a:off x="457200" y="1447800"/>
            <a:ext cx="8229600" cy="4038600"/>
          </a:xfrm>
        </p:spPr>
        <p:txBody>
          <a:bodyPr/>
          <a:lstStyle/>
          <a:p>
            <a:pPr algn="just">
              <a:defRPr/>
            </a:pPr>
            <a:r>
              <a:rPr lang="en-US" sz="2100" b="1" dirty="0" smtClean="0">
                <a:solidFill>
                  <a:srgbClr val="FF0000"/>
                </a:solidFill>
              </a:rPr>
              <a:t>Income and expenditure trends</a:t>
            </a:r>
            <a:endParaRPr lang="en-US" sz="2100" b="1" dirty="0">
              <a:solidFill>
                <a:srgbClr val="FF0000"/>
              </a:solidFill>
            </a:endParaRPr>
          </a:p>
          <a:p>
            <a:pPr marL="0" indent="0" algn="just">
              <a:buNone/>
              <a:defRPr/>
            </a:pPr>
            <a:r>
              <a:rPr lang="en-US" sz="1600" b="1" dirty="0">
                <a:solidFill>
                  <a:srgbClr val="FF0000"/>
                </a:solidFill>
              </a:rPr>
              <a:t> </a:t>
            </a:r>
            <a:r>
              <a:rPr lang="en-US" sz="1600" b="1" dirty="0" smtClean="0">
                <a:solidFill>
                  <a:srgbClr val="FF0000"/>
                </a:solidFill>
              </a:rPr>
              <a:t>     Income</a:t>
            </a:r>
            <a:endParaRPr lang="en-US" sz="1600" b="1" dirty="0">
              <a:solidFill>
                <a:srgbClr val="FF0000"/>
              </a:solidFill>
            </a:endParaRPr>
          </a:p>
          <a:p>
            <a:pPr marL="711200" lvl="1" indent="-347663" algn="just">
              <a:buFont typeface="Wingdings" panose="05000000000000000000" pitchFamily="2" charset="2"/>
              <a:buChar char="q"/>
              <a:defRPr/>
            </a:pPr>
            <a:r>
              <a:rPr lang="en-US" sz="1600" dirty="0"/>
              <a:t>FFC renewals fee to increase by 40% except for interns to support transformation</a:t>
            </a:r>
          </a:p>
          <a:p>
            <a:pPr marL="711200" lvl="1" indent="-347663" algn="just">
              <a:buFont typeface="Wingdings" panose="05000000000000000000" pitchFamily="2" charset="2"/>
              <a:buChar char="q"/>
              <a:defRPr/>
            </a:pPr>
            <a:r>
              <a:rPr lang="en-US" sz="1600" dirty="0"/>
              <a:t>FFC new registration fee to increase by 40% except for interns to support transformation</a:t>
            </a:r>
          </a:p>
          <a:p>
            <a:pPr marL="711200" lvl="1" indent="-347663" algn="just">
              <a:buFont typeface="Wingdings" panose="05000000000000000000" pitchFamily="2" charset="2"/>
              <a:buChar char="q"/>
              <a:defRPr/>
            </a:pPr>
            <a:r>
              <a:rPr lang="en-US" sz="1600" dirty="0"/>
              <a:t>Income from exams </a:t>
            </a:r>
            <a:r>
              <a:rPr lang="en-US" sz="1600" dirty="0" smtClean="0"/>
              <a:t>and CPD to decrease due to the change in timing of CPD registrations;</a:t>
            </a:r>
            <a:endParaRPr lang="en-US" sz="1600" dirty="0"/>
          </a:p>
          <a:p>
            <a:pPr marL="711200" lvl="1" indent="-347663" algn="just">
              <a:buFont typeface="Wingdings" panose="05000000000000000000" pitchFamily="2" charset="2"/>
              <a:buChar char="q"/>
              <a:defRPr/>
            </a:pPr>
            <a:r>
              <a:rPr lang="en-US" sz="1600" dirty="0"/>
              <a:t>Interest income to </a:t>
            </a:r>
            <a:r>
              <a:rPr lang="en-US" sz="1600" dirty="0" smtClean="0"/>
              <a:t>increase due to increase in interest rates; </a:t>
            </a:r>
            <a:endParaRPr lang="en-US" sz="1600" dirty="0"/>
          </a:p>
          <a:p>
            <a:pPr marL="711200" lvl="1" indent="-347663" algn="just">
              <a:buFont typeface="Wingdings" panose="05000000000000000000" pitchFamily="2" charset="2"/>
              <a:buChar char="q"/>
              <a:defRPr/>
            </a:pPr>
            <a:r>
              <a:rPr lang="en-US" sz="1600" dirty="0" smtClean="0"/>
              <a:t>Other income, which includes management fee, </a:t>
            </a:r>
            <a:r>
              <a:rPr lang="en-US" sz="1600" dirty="0"/>
              <a:t>to remain relatively constant;</a:t>
            </a:r>
          </a:p>
          <a:p>
            <a:pPr marL="363537" lvl="1" algn="just">
              <a:defRPr/>
            </a:pPr>
            <a:endParaRPr lang="en-US" sz="1600" b="1" dirty="0">
              <a:solidFill>
                <a:srgbClr val="FF0000"/>
              </a:solidFill>
            </a:endParaRPr>
          </a:p>
          <a:p>
            <a:pPr marL="77787" lvl="1" indent="0" algn="just">
              <a:buNone/>
              <a:defRPr/>
            </a:pPr>
            <a:r>
              <a:rPr lang="en-US" sz="1600" b="1" dirty="0" smtClean="0">
                <a:solidFill>
                  <a:srgbClr val="FF0000"/>
                </a:solidFill>
              </a:rPr>
              <a:t>    Expenses</a:t>
            </a:r>
            <a:endParaRPr lang="en-US" sz="1600" dirty="0"/>
          </a:p>
          <a:p>
            <a:pPr marL="711200" lvl="1" indent="-347663" algn="just">
              <a:buFont typeface="Wingdings" panose="05000000000000000000" pitchFamily="2" charset="2"/>
              <a:buChar char="q"/>
              <a:defRPr/>
            </a:pPr>
            <a:r>
              <a:rPr lang="en-US" sz="1600" dirty="0"/>
              <a:t>Admin cost to </a:t>
            </a:r>
            <a:r>
              <a:rPr lang="en-US" sz="1600" dirty="0" smtClean="0"/>
              <a:t>decrease </a:t>
            </a:r>
            <a:r>
              <a:rPr lang="en-US" sz="1600" dirty="0"/>
              <a:t>slightly due to </a:t>
            </a:r>
            <a:r>
              <a:rPr lang="en-US" sz="1600" dirty="0" smtClean="0"/>
              <a:t>decreased costs of CPD due to e-learning;</a:t>
            </a:r>
            <a:endParaRPr lang="en-US" sz="1600" dirty="0"/>
          </a:p>
          <a:p>
            <a:pPr marL="711200" lvl="1" indent="-347663" algn="just">
              <a:buFont typeface="Wingdings" panose="05000000000000000000" pitchFamily="2" charset="2"/>
              <a:buChar char="q"/>
              <a:defRPr/>
            </a:pPr>
            <a:r>
              <a:rPr lang="en-US" sz="1600" dirty="0"/>
              <a:t>Staff costs to increase </a:t>
            </a:r>
            <a:r>
              <a:rPr lang="en-US" sz="1600" dirty="0" smtClean="0"/>
              <a:t>by 15% due </a:t>
            </a:r>
            <a:r>
              <a:rPr lang="en-US" sz="1600" dirty="0"/>
              <a:t>to </a:t>
            </a:r>
            <a:r>
              <a:rPr lang="en-US" sz="1600" dirty="0" smtClean="0"/>
              <a:t>inflation, establishment </a:t>
            </a:r>
            <a:r>
              <a:rPr lang="en-US" sz="1600" dirty="0"/>
              <a:t>of regional centers and </a:t>
            </a:r>
            <a:r>
              <a:rPr lang="en-US" sz="1600" dirty="0" smtClean="0"/>
              <a:t>filling of vacant positions;</a:t>
            </a:r>
            <a:endParaRPr lang="en-US" sz="1600" dirty="0"/>
          </a:p>
          <a:p>
            <a:pPr marL="0" indent="0">
              <a:spcBef>
                <a:spcPct val="50000"/>
              </a:spcBef>
              <a:buNone/>
            </a:pPr>
            <a:endParaRPr lang="en-US" sz="1600" dirty="0" smtClean="0">
              <a:latin typeface="Times New Roman" panose="02020603050405020304" pitchFamily="18" charset="0"/>
              <a:cs typeface="Times New Roman" panose="02020603050405020304" pitchFamily="18" charset="0"/>
            </a:endParaRPr>
          </a:p>
          <a:p>
            <a:pPr marL="0" indent="0">
              <a:spcBef>
                <a:spcPct val="50000"/>
              </a:spcBef>
              <a:buNone/>
            </a:pPr>
            <a:endParaRPr lang="en-US" sz="2000" dirty="0"/>
          </a:p>
        </p:txBody>
      </p:sp>
      <p:sp>
        <p:nvSpPr>
          <p:cNvPr id="5" name="Slide Number Placeholder 4"/>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xmlns="" val="2894644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2400" dirty="0" smtClean="0">
                <a:solidFill>
                  <a:schemeClr val="tx1"/>
                </a:solidFill>
                <a:effectLst/>
                <a:latin typeface="Times New Roman" panose="02020603050405020304" pitchFamily="18" charset="0"/>
                <a:cs typeface="Times New Roman" panose="02020603050405020304" pitchFamily="18" charset="0"/>
              </a:rPr>
              <a:t>Strategic Overview</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553200" y="6248400"/>
            <a:ext cx="2133600" cy="476250"/>
          </a:xfrm>
        </p:spPr>
        <p:txBody>
          <a:bodyPr/>
          <a:lstStyle/>
          <a:p>
            <a:pPr>
              <a:defRPr/>
            </a:pPr>
            <a:fld id="{3136C0F6-ADF4-4A58-B373-30E4943E4B81}" type="slidenum">
              <a:rPr lang="en-US" smtClean="0">
                <a:solidFill>
                  <a:srgbClr val="000000"/>
                </a:solidFill>
              </a:rPr>
              <a:pPr>
                <a:defRPr/>
              </a:pPr>
              <a:t>2</a:t>
            </a:fld>
            <a:endParaRPr lang="en-US" dirty="0">
              <a:solidFill>
                <a:srgbClr val="000000"/>
              </a:solidFill>
            </a:endParaRPr>
          </a:p>
        </p:txBody>
      </p:sp>
      <p:sp>
        <p:nvSpPr>
          <p:cNvPr id="5" name="Rectangle 4"/>
          <p:cNvSpPr/>
          <p:nvPr/>
        </p:nvSpPr>
        <p:spPr>
          <a:xfrm>
            <a:off x="1143000" y="1771650"/>
            <a:ext cx="5715000" cy="2800767"/>
          </a:xfrm>
          <a:prstGeom prst="rect">
            <a:avLst/>
          </a:prstGeom>
        </p:spPr>
        <p:txBody>
          <a:bodyPr wrap="square">
            <a:spAutoFit/>
          </a:bodyPr>
          <a:lstStyle/>
          <a:p>
            <a:pPr>
              <a:spcBef>
                <a:spcPct val="50000"/>
              </a:spcBef>
            </a:pPr>
            <a:r>
              <a:rPr lang="en-US" sz="2000" b="1" dirty="0">
                <a:latin typeface="Times New Roman" panose="02020603050405020304" pitchFamily="18" charset="0"/>
                <a:cs typeface="Times New Roman" panose="02020603050405020304" pitchFamily="18" charset="0"/>
              </a:rPr>
              <a:t>VISION</a:t>
            </a:r>
            <a:r>
              <a:rPr lang="en-US" dirty="0">
                <a:latin typeface="Times New Roman" panose="02020603050405020304" pitchFamily="18" charset="0"/>
                <a:cs typeface="Times New Roman" panose="02020603050405020304" pitchFamily="18" charset="0"/>
              </a:rPr>
              <a:t>  </a:t>
            </a:r>
          </a:p>
          <a:p>
            <a:pPr marL="457200" indent="-457200">
              <a:spcBef>
                <a:spcPct val="50000"/>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be a trusted world-class regulator of the profession of estate agency</a:t>
            </a:r>
            <a:r>
              <a:rPr lang="en-US" dirty="0"/>
              <a:t>.</a:t>
            </a:r>
            <a:endParaRPr lang="en-US" sz="2000" b="1" dirty="0">
              <a:latin typeface="Times New Roman" panose="02020603050405020304" pitchFamily="18" charset="0"/>
              <a:cs typeface="Times New Roman" panose="02020603050405020304" pitchFamily="18" charset="0"/>
            </a:endParaRPr>
          </a:p>
          <a:p>
            <a:pPr>
              <a:spcBef>
                <a:spcPct val="50000"/>
              </a:spcBef>
            </a:pPr>
            <a:r>
              <a:rPr lang="en-US" sz="2000" b="1" dirty="0">
                <a:latin typeface="Times New Roman" panose="02020603050405020304" pitchFamily="18" charset="0"/>
                <a:cs typeface="Times New Roman" panose="02020603050405020304" pitchFamily="18" charset="0"/>
              </a:rPr>
              <a:t>MISSION</a:t>
            </a:r>
            <a:r>
              <a:rPr lang="en-US" sz="2000" dirty="0">
                <a:latin typeface="Times New Roman" panose="02020603050405020304" pitchFamily="18" charset="0"/>
                <a:cs typeface="Times New Roman" panose="02020603050405020304" pitchFamily="18" charset="0"/>
              </a:rPr>
              <a:t> </a:t>
            </a:r>
          </a:p>
          <a:p>
            <a:pPr marL="457200" indent="-457200">
              <a:spcBef>
                <a:spcPct val="50000"/>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Ensure the integrity of the activities between the estate agent and consumer is of a high standard by regulating, protecting, guiding and enhancing the conduct of the real estate agents’ profession in South Africa </a:t>
            </a:r>
          </a:p>
        </p:txBody>
      </p:sp>
    </p:spTree>
    <p:extLst>
      <p:ext uri="{BB962C8B-B14F-4D97-AF65-F5344CB8AC3E}">
        <p14:creationId xmlns:p14="http://schemas.microsoft.com/office/powerpoint/2010/main" xmlns="" val="2722041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sz="2400" dirty="0" smtClean="0">
                <a:solidFill>
                  <a:schemeClr val="tx1"/>
                </a:solidFill>
                <a:effectLst/>
                <a:latin typeface="Times New Roman" panose="02020603050405020304" pitchFamily="18" charset="0"/>
                <a:cs typeface="Times New Roman" panose="02020603050405020304" pitchFamily="18" charset="0"/>
              </a:rPr>
              <a:t>BUDGET FOR MTEF</a:t>
            </a:r>
            <a:endParaRPr lang="en-US" sz="2400" dirty="0">
              <a:solidFill>
                <a:schemeClr val="tx1"/>
              </a:solidFill>
              <a:effectLst/>
            </a:endParaRPr>
          </a:p>
        </p:txBody>
      </p:sp>
      <p:sp>
        <p:nvSpPr>
          <p:cNvPr id="3" name="Content Placeholder 2"/>
          <p:cNvSpPr>
            <a:spLocks noGrp="1"/>
          </p:cNvSpPr>
          <p:nvPr>
            <p:ph idx="1"/>
          </p:nvPr>
        </p:nvSpPr>
        <p:spPr>
          <a:xfrm>
            <a:off x="457200" y="1447800"/>
            <a:ext cx="8229600" cy="4038600"/>
          </a:xfrm>
        </p:spPr>
        <p:txBody>
          <a:bodyPr/>
          <a:lstStyle/>
          <a:p>
            <a:pPr algn="just">
              <a:defRPr/>
            </a:pPr>
            <a:r>
              <a:rPr lang="en-US" sz="2100" b="1" dirty="0" smtClean="0">
                <a:solidFill>
                  <a:srgbClr val="FF0000"/>
                </a:solidFill>
              </a:rPr>
              <a:t>Other initiatives</a:t>
            </a:r>
            <a:endParaRPr lang="en-US" sz="2100" b="1" dirty="0">
              <a:solidFill>
                <a:srgbClr val="FF0000"/>
              </a:solidFill>
            </a:endParaRPr>
          </a:p>
          <a:p>
            <a:pPr marL="0" indent="0" algn="just">
              <a:buNone/>
              <a:defRPr/>
            </a:pPr>
            <a:r>
              <a:rPr lang="en-US" sz="1600" b="1" dirty="0">
                <a:solidFill>
                  <a:srgbClr val="FF0000"/>
                </a:solidFill>
              </a:rPr>
              <a:t> </a:t>
            </a:r>
            <a:r>
              <a:rPr lang="en-US" sz="1600" b="1" dirty="0" smtClean="0">
                <a:solidFill>
                  <a:srgbClr val="FF0000"/>
                </a:solidFill>
              </a:rPr>
              <a:t>         Expenses</a:t>
            </a:r>
            <a:endParaRPr lang="en-US" sz="1600" dirty="0"/>
          </a:p>
          <a:p>
            <a:pPr marL="711200" lvl="1" indent="-347663" algn="just">
              <a:buFont typeface="Wingdings" panose="05000000000000000000" pitchFamily="2" charset="2"/>
              <a:buChar char="q"/>
              <a:defRPr/>
            </a:pPr>
            <a:r>
              <a:rPr lang="en-US" sz="1600" dirty="0" smtClean="0"/>
              <a:t>Contribute R360 000 towards stipends for EAAB Internship </a:t>
            </a:r>
            <a:r>
              <a:rPr lang="en-US" sz="1600" dirty="0" err="1" smtClean="0"/>
              <a:t>programme</a:t>
            </a:r>
            <a:r>
              <a:rPr lang="en-US" sz="1600" dirty="0" smtClean="0"/>
              <a:t> (20 Interns) in partnership with South African Graduates Development Association (SAGDA) ;</a:t>
            </a:r>
          </a:p>
          <a:p>
            <a:pPr marL="711200" lvl="1" indent="-347663" algn="just">
              <a:buFont typeface="Wingdings" panose="05000000000000000000" pitchFamily="2" charset="2"/>
              <a:buChar char="q"/>
              <a:defRPr/>
            </a:pPr>
            <a:r>
              <a:rPr lang="en-US" sz="1600" dirty="0" smtClean="0"/>
              <a:t>Spend R1 million </a:t>
            </a:r>
            <a:r>
              <a:rPr lang="en-US" sz="1600" dirty="0"/>
              <a:t>t</a:t>
            </a:r>
            <a:r>
              <a:rPr lang="en-US" sz="1600" dirty="0" smtClean="0"/>
              <a:t>owards training and development (upskilling) of employees;</a:t>
            </a:r>
          </a:p>
          <a:p>
            <a:pPr marL="711200" lvl="1" indent="-347663" algn="just">
              <a:buFont typeface="Wingdings" panose="05000000000000000000" pitchFamily="2" charset="2"/>
              <a:buChar char="q"/>
              <a:defRPr/>
            </a:pPr>
            <a:r>
              <a:rPr lang="en-US" sz="1600" dirty="0" smtClean="0"/>
              <a:t>Reduce travelling costs, including international travel, by 23%;</a:t>
            </a:r>
          </a:p>
          <a:p>
            <a:pPr marL="711200" lvl="1" indent="-347663" algn="just">
              <a:buFont typeface="Wingdings" panose="05000000000000000000" pitchFamily="2" charset="2"/>
              <a:buChar char="q"/>
              <a:defRPr/>
            </a:pPr>
            <a:r>
              <a:rPr lang="en-US" sz="1600" dirty="0" smtClean="0"/>
              <a:t>Increase spending on SMMEs from 49% to 50% of budget on SMMEs;</a:t>
            </a:r>
          </a:p>
          <a:p>
            <a:pPr marL="711200" lvl="1" indent="-347663" algn="just">
              <a:buFont typeface="Wingdings" panose="05000000000000000000" pitchFamily="2" charset="2"/>
              <a:buChar char="q"/>
              <a:defRPr/>
            </a:pPr>
            <a:r>
              <a:rPr lang="en-US" sz="1600" dirty="0" smtClean="0"/>
              <a:t>Contribute R1 million towards transformation initiatives</a:t>
            </a:r>
          </a:p>
          <a:p>
            <a:pPr marL="711200" lvl="1" indent="-347663" algn="just">
              <a:buFont typeface="Wingdings" panose="05000000000000000000" pitchFamily="2" charset="2"/>
              <a:buChar char="q"/>
              <a:defRPr/>
            </a:pPr>
            <a:r>
              <a:rPr lang="en-US" sz="1600" dirty="0" smtClean="0"/>
              <a:t>Increase spending on Consumer Awareness by 94% from R1.9 million to R3.7 million, including affordable housing market and RDP homeowners</a:t>
            </a:r>
          </a:p>
          <a:p>
            <a:pPr marL="711200" lvl="1" indent="-347663" algn="just">
              <a:buFont typeface="Wingdings" panose="05000000000000000000" pitchFamily="2" charset="2"/>
              <a:buChar char="q"/>
              <a:defRPr/>
            </a:pPr>
            <a:endParaRPr lang="en-US" sz="1600" dirty="0" smtClean="0"/>
          </a:p>
          <a:p>
            <a:pPr marL="711200" lvl="1" indent="-347663" algn="just">
              <a:buFont typeface="Wingdings" panose="05000000000000000000" pitchFamily="2" charset="2"/>
              <a:buChar char="q"/>
              <a:defRPr/>
            </a:pPr>
            <a:endParaRPr lang="en-US" sz="1600" dirty="0"/>
          </a:p>
          <a:p>
            <a:pPr marL="0" indent="0">
              <a:spcBef>
                <a:spcPct val="50000"/>
              </a:spcBef>
              <a:buNone/>
            </a:pPr>
            <a:endParaRPr lang="en-US" sz="1600" dirty="0" smtClean="0">
              <a:latin typeface="Times New Roman" panose="02020603050405020304" pitchFamily="18" charset="0"/>
              <a:cs typeface="Times New Roman" panose="02020603050405020304" pitchFamily="18" charset="0"/>
            </a:endParaRPr>
          </a:p>
          <a:p>
            <a:pPr marL="0" indent="0">
              <a:spcBef>
                <a:spcPct val="50000"/>
              </a:spcBef>
              <a:buNone/>
            </a:pPr>
            <a:endParaRPr lang="en-US" sz="2000" dirty="0"/>
          </a:p>
        </p:txBody>
      </p:sp>
      <p:sp>
        <p:nvSpPr>
          <p:cNvPr id="5" name="Slide Number Placeholder 4"/>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xmlns="" val="1055978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sz="2400" dirty="0" smtClean="0">
                <a:solidFill>
                  <a:schemeClr val="tx1"/>
                </a:solidFill>
                <a:effectLst/>
                <a:latin typeface="Times New Roman" panose="02020603050405020304" pitchFamily="18" charset="0"/>
                <a:cs typeface="Times New Roman" panose="02020603050405020304" pitchFamily="18" charset="0"/>
              </a:rPr>
              <a:t>BUDGET FOR MTEF</a:t>
            </a:r>
            <a:endParaRPr lang="en-US" sz="2400" dirty="0">
              <a:solidFill>
                <a:schemeClr val="tx1"/>
              </a:solidFill>
              <a:effectLst/>
            </a:endParaRPr>
          </a:p>
        </p:txBody>
      </p:sp>
      <p:sp>
        <p:nvSpPr>
          <p:cNvPr id="3" name="Content Placeholder 2"/>
          <p:cNvSpPr>
            <a:spLocks noGrp="1"/>
          </p:cNvSpPr>
          <p:nvPr>
            <p:ph idx="1"/>
          </p:nvPr>
        </p:nvSpPr>
        <p:spPr>
          <a:xfrm>
            <a:off x="457200" y="1828800"/>
            <a:ext cx="8229600" cy="3657600"/>
          </a:xfrm>
        </p:spPr>
        <p:txBody>
          <a:bodyPr/>
          <a:lstStyle/>
          <a:p>
            <a:pPr marL="0" indent="0">
              <a:spcBef>
                <a:spcPct val="50000"/>
              </a:spcBef>
              <a:buNone/>
            </a:pPr>
            <a:endParaRPr lang="en-US" sz="1600" dirty="0" smtClean="0">
              <a:latin typeface="Times New Roman" panose="02020603050405020304" pitchFamily="18" charset="0"/>
              <a:cs typeface="Times New Roman" panose="02020603050405020304" pitchFamily="18" charset="0"/>
            </a:endParaRPr>
          </a:p>
          <a:p>
            <a:pPr marL="0" indent="0">
              <a:spcBef>
                <a:spcPct val="50000"/>
              </a:spcBef>
              <a:buNone/>
            </a:pPr>
            <a:endParaRPr lang="en-US" sz="2000" dirty="0"/>
          </a:p>
        </p:txBody>
      </p:sp>
      <p:sp>
        <p:nvSpPr>
          <p:cNvPr id="5" name="Slide Number Placeholder 4"/>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21</a:t>
            </a:fld>
            <a:endParaRPr lang="en-US" dirty="0">
              <a:solidFill>
                <a:srgbClr val="000000"/>
              </a:solidFill>
            </a:endParaRPr>
          </a:p>
        </p:txBody>
      </p:sp>
      <p:graphicFrame>
        <p:nvGraphicFramePr>
          <p:cNvPr id="6" name="Table 5"/>
          <p:cNvGraphicFramePr>
            <a:graphicFrameLocks noGrp="1"/>
          </p:cNvGraphicFramePr>
          <p:nvPr>
            <p:extLst/>
          </p:nvPr>
        </p:nvGraphicFramePr>
        <p:xfrm>
          <a:off x="1676399" y="1447801"/>
          <a:ext cx="5867402" cy="4703432"/>
        </p:xfrm>
        <a:graphic>
          <a:graphicData uri="http://schemas.openxmlformats.org/drawingml/2006/table">
            <a:tbl>
              <a:tblPr/>
              <a:tblGrid>
                <a:gridCol w="2032254"/>
                <a:gridCol w="551467"/>
                <a:gridCol w="40067"/>
                <a:gridCol w="1532632"/>
                <a:gridCol w="224672"/>
                <a:gridCol w="1486310"/>
              </a:tblGrid>
              <a:tr h="116152">
                <a:tc gridSpan="6">
                  <a:txBody>
                    <a:bodyPr/>
                    <a:lstStyle/>
                    <a:p>
                      <a:pPr algn="ctr" fontAlgn="b"/>
                      <a:r>
                        <a:rPr lang="en-ZA" sz="800" b="1" i="0" u="none" strike="noStrike">
                          <a:effectLst/>
                          <a:latin typeface="Arial"/>
                        </a:rPr>
                        <a:t>ESTATE AGENCY AFFAIRS BOARD</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26B0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16152">
                <a:tc gridSpan="6">
                  <a:txBody>
                    <a:bodyPr/>
                    <a:lstStyle/>
                    <a:p>
                      <a:pPr algn="ctr" fontAlgn="b"/>
                      <a:r>
                        <a:rPr lang="en-ZA" sz="800" b="1" i="0" u="none" strike="noStrike">
                          <a:effectLst/>
                          <a:latin typeface="Arial"/>
                        </a:rPr>
                        <a:t>ANNUAL BUDGET FOR THE YEAR 2016/2017</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16152">
                <a:tc gridSpan="6">
                  <a:txBody>
                    <a:bodyPr/>
                    <a:lstStyle/>
                    <a:p>
                      <a:pPr algn="l" fontAlgn="b"/>
                      <a:r>
                        <a:rPr lang="en-ZA" sz="800" b="1" i="0" u="none" strike="noStrike">
                          <a:effectLst/>
                          <a:latin typeface="Arial"/>
                        </a:rPr>
                        <a:t>CONSOLIDATED FORECAST</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ABF8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16152">
                <a:tc gridSpan="4">
                  <a:txBody>
                    <a:bodyPr/>
                    <a:lstStyle/>
                    <a:p>
                      <a:pPr algn="l" fontAlgn="b"/>
                      <a:r>
                        <a:rPr lang="en-ZA" sz="800" b="1" i="0" u="none" strike="noStrike">
                          <a:effectLst/>
                          <a:latin typeface="Arial"/>
                        </a:rPr>
                        <a:t>PROJECTED STATEMENT OF FINANCIAL POSITION</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r>
                        <a:rPr lang="en-ZA" sz="800" b="1"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ABF8F"/>
                    </a:solidFill>
                  </a:tcPr>
                </a:tc>
                <a:tc>
                  <a:txBody>
                    <a:bodyPr/>
                    <a:lstStyle/>
                    <a:p>
                      <a:pPr algn="l" fontAlgn="b"/>
                      <a:r>
                        <a:rPr lang="en-ZA" sz="800" b="1"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ABF8F"/>
                    </a:solidFill>
                  </a:tcPr>
                </a:tc>
              </a:tr>
              <a:tr h="116152">
                <a:tc>
                  <a:txBody>
                    <a:bodyPr/>
                    <a:lstStyle/>
                    <a:p>
                      <a:pPr algn="l" fontAlgn="b"/>
                      <a:r>
                        <a:rPr lang="en-ZA" sz="800" b="0" i="0" u="none" strike="noStrike">
                          <a:effectLst/>
                          <a:latin typeface="Arial"/>
                        </a:rPr>
                        <a:t> AS AT 31 MARCH 2017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ZA" sz="800" b="0" i="0" u="none" strike="noStrike">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ABF8F"/>
                    </a:solidFill>
                  </a:tcPr>
                </a:tc>
                <a:tc>
                  <a:txBody>
                    <a:bodyPr/>
                    <a:lstStyle/>
                    <a:p>
                      <a:pPr algn="l" fontAlgn="b"/>
                      <a:endParaRPr lang="en-ZA" sz="8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116152">
                <a:tc>
                  <a:txBody>
                    <a:bodyPr/>
                    <a:lstStyle/>
                    <a:p>
                      <a:pPr algn="l" fontAlgn="auto"/>
                      <a:endParaRPr lang="en-ZA" sz="800" b="0" i="0" u="none" strike="noStrike">
                        <a:effectLst/>
                        <a:latin typeface="Arial"/>
                      </a:endParaRPr>
                    </a:p>
                  </a:txBody>
                  <a:tcPr marL="0" marR="0" marT="0" marB="0" anchor="b">
                    <a:lnL>
                      <a:noFill/>
                    </a:lnL>
                    <a:lnR>
                      <a:noFill/>
                    </a:lnR>
                    <a:lnT>
                      <a:noFill/>
                    </a:lnT>
                    <a:lnB>
                      <a:noFill/>
                    </a:lnB>
                  </a:tcPr>
                </a:tc>
                <a:tc>
                  <a:txBody>
                    <a:bodyPr/>
                    <a:lstStyle/>
                    <a:p>
                      <a:pPr algn="ctr" fontAlgn="auto"/>
                      <a:endParaRPr lang="en-ZA" sz="800" b="0" i="0" u="none" strike="noStrike">
                        <a:effectLst/>
                        <a:latin typeface="Arial"/>
                      </a:endParaRPr>
                    </a:p>
                  </a:txBody>
                  <a:tcPr marL="0" marR="0" marT="0" marB="0" anchor="b">
                    <a:lnL>
                      <a:noFill/>
                    </a:lnL>
                    <a:lnR>
                      <a:noFill/>
                    </a:lnR>
                    <a:lnT>
                      <a:noFill/>
                    </a:lnT>
                    <a:lnB>
                      <a:noFill/>
                    </a:lnB>
                  </a:tcPr>
                </a:tc>
                <a:tc>
                  <a:txBody>
                    <a:bodyPr/>
                    <a:lstStyle/>
                    <a:p>
                      <a:pPr algn="ctr" fontAlgn="auto"/>
                      <a:endParaRPr lang="en-ZA" sz="800" b="0" i="0" u="none" strike="noStrike">
                        <a:effectLst/>
                        <a:latin typeface="Arial"/>
                      </a:endParaRPr>
                    </a:p>
                  </a:txBody>
                  <a:tcPr marL="0" marR="0" marT="0" marB="0" anchor="b">
                    <a:lnL>
                      <a:noFill/>
                    </a:lnL>
                    <a:lnR>
                      <a:noFill/>
                    </a:lnR>
                    <a:lnT>
                      <a:noFill/>
                    </a:lnT>
                    <a:lnB>
                      <a:noFill/>
                    </a:lnB>
                  </a:tcPr>
                </a:tc>
                <a:tc>
                  <a:txBody>
                    <a:bodyPr/>
                    <a:lstStyle/>
                    <a:p>
                      <a:pPr algn="ctr" fontAlgn="auto"/>
                      <a:r>
                        <a:rPr lang="en-ZA" sz="800" b="1" i="0" u="none" strike="noStrike">
                          <a:effectLst/>
                          <a:latin typeface="Arial"/>
                        </a:rPr>
                        <a:t>2017</a:t>
                      </a:r>
                    </a:p>
                  </a:txBody>
                  <a:tcPr marL="0" marR="0" marT="0" marB="0" anchor="b">
                    <a:lnL>
                      <a:noFill/>
                    </a:lnL>
                    <a:lnR>
                      <a:noFill/>
                    </a:lnR>
                    <a:lnT>
                      <a:noFill/>
                    </a:lnT>
                    <a:lnB>
                      <a:noFill/>
                    </a:lnB>
                    <a:solidFill>
                      <a:srgbClr val="FABF8F"/>
                    </a:solidFill>
                  </a:tcPr>
                </a:tc>
                <a:tc>
                  <a:txBody>
                    <a:bodyPr/>
                    <a:lstStyle/>
                    <a:p>
                      <a:pPr algn="ctr" fontAlgn="auto"/>
                      <a:endParaRPr lang="en-ZA" sz="800" b="0" i="0" u="none" strike="noStrike">
                        <a:effectLst/>
                        <a:latin typeface="Arial"/>
                      </a:endParaRPr>
                    </a:p>
                  </a:txBody>
                  <a:tcPr marL="0" marR="0" marT="0" marB="0" anchor="b">
                    <a:lnL>
                      <a:noFill/>
                    </a:lnL>
                    <a:lnR>
                      <a:noFill/>
                    </a:lnR>
                    <a:lnT>
                      <a:noFill/>
                    </a:lnT>
                    <a:lnB>
                      <a:noFill/>
                    </a:lnB>
                  </a:tcPr>
                </a:tc>
                <a:tc>
                  <a:txBody>
                    <a:bodyPr/>
                    <a:lstStyle/>
                    <a:p>
                      <a:pPr algn="ctr" fontAlgn="auto"/>
                      <a:r>
                        <a:rPr lang="en-ZA" sz="800" b="1" i="0" u="none" strike="noStrike">
                          <a:effectLst/>
                          <a:latin typeface="Arial"/>
                        </a:rPr>
                        <a:t>2016</a:t>
                      </a:r>
                    </a:p>
                  </a:txBody>
                  <a:tcPr marL="0" marR="0" marT="0" marB="0" anchor="b">
                    <a:lnL>
                      <a:noFill/>
                    </a:lnL>
                    <a:lnR>
                      <a:noFill/>
                    </a:lnR>
                    <a:lnT>
                      <a:noFill/>
                    </a:lnT>
                    <a:lnB>
                      <a:noFill/>
                    </a:lnB>
                  </a:tcPr>
                </a:tc>
              </a:tr>
              <a:tr h="116152">
                <a:tc>
                  <a:txBody>
                    <a:bodyPr/>
                    <a:lstStyle/>
                    <a:p>
                      <a:pPr algn="l" fontAlgn="auto"/>
                      <a:endParaRPr lang="en-ZA" sz="800" b="0" i="1" u="none" strike="noStrike">
                        <a:effectLst/>
                        <a:latin typeface="Arial"/>
                      </a:endParaRPr>
                    </a:p>
                  </a:txBody>
                  <a:tcPr marL="0" marR="0" marT="0" marB="0" anchor="b">
                    <a:lnL>
                      <a:noFill/>
                    </a:lnL>
                    <a:lnR>
                      <a:noFill/>
                    </a:lnR>
                    <a:lnT>
                      <a:noFill/>
                    </a:lnT>
                    <a:lnB>
                      <a:noFill/>
                    </a:lnB>
                  </a:tcPr>
                </a:tc>
                <a:tc>
                  <a:txBody>
                    <a:bodyPr/>
                    <a:lstStyle/>
                    <a:p>
                      <a:pPr algn="ctr" fontAlgn="auto"/>
                      <a:endParaRPr lang="en-ZA" sz="800" b="1" i="0" u="none" strike="noStrike">
                        <a:effectLst/>
                        <a:latin typeface="Arial"/>
                      </a:endParaRPr>
                    </a:p>
                  </a:txBody>
                  <a:tcPr marL="0" marR="0" marT="0" marB="0" anchor="b">
                    <a:lnL>
                      <a:noFill/>
                    </a:lnL>
                    <a:lnR>
                      <a:noFill/>
                    </a:lnR>
                    <a:lnT>
                      <a:noFill/>
                    </a:lnT>
                    <a:lnB>
                      <a:noFill/>
                    </a:lnB>
                  </a:tcPr>
                </a:tc>
                <a:tc>
                  <a:txBody>
                    <a:bodyPr/>
                    <a:lstStyle/>
                    <a:p>
                      <a:pPr algn="ctr" fontAlgn="auto"/>
                      <a:endParaRPr lang="en-ZA" sz="800" b="1" i="0" u="none" strike="noStrike">
                        <a:effectLst/>
                        <a:latin typeface="Arial"/>
                      </a:endParaRPr>
                    </a:p>
                  </a:txBody>
                  <a:tcPr marL="0" marR="0" marT="0" marB="0" anchor="b">
                    <a:lnL>
                      <a:noFill/>
                    </a:lnL>
                    <a:lnR>
                      <a:noFill/>
                    </a:lnR>
                    <a:lnT>
                      <a:noFill/>
                    </a:lnT>
                    <a:lnB>
                      <a:noFill/>
                    </a:lnB>
                  </a:tcPr>
                </a:tc>
                <a:tc>
                  <a:txBody>
                    <a:bodyPr/>
                    <a:lstStyle/>
                    <a:p>
                      <a:pPr algn="ctr" fontAlgn="b"/>
                      <a:r>
                        <a:rPr lang="en-ZA" sz="800" b="1" i="0" u="none" strike="noStrike">
                          <a:effectLst/>
                          <a:latin typeface="Arial"/>
                        </a:rPr>
                        <a:t> </a:t>
                      </a:r>
                    </a:p>
                  </a:txBody>
                  <a:tcPr marL="0" marR="0" marT="0" marB="0" anchor="b">
                    <a:lnL>
                      <a:noFill/>
                    </a:lnL>
                    <a:lnR>
                      <a:noFill/>
                    </a:lnR>
                    <a:lnT>
                      <a:noFill/>
                    </a:lnT>
                    <a:lnB>
                      <a:noFill/>
                    </a:lnB>
                    <a:solidFill>
                      <a:srgbClr val="FABF8F"/>
                    </a:solidFill>
                  </a:tcPr>
                </a:tc>
                <a:tc>
                  <a:txBody>
                    <a:bodyPr/>
                    <a:lstStyle/>
                    <a:p>
                      <a:pPr algn="ctr" fontAlgn="auto"/>
                      <a:endParaRPr lang="en-ZA" sz="800" b="1" i="0" u="none" strike="noStrike">
                        <a:effectLst/>
                        <a:latin typeface="Arial"/>
                      </a:endParaRPr>
                    </a:p>
                  </a:txBody>
                  <a:tcPr marL="0" marR="0" marT="0" marB="0" anchor="b">
                    <a:lnL>
                      <a:noFill/>
                    </a:lnL>
                    <a:lnR>
                      <a:noFill/>
                    </a:lnR>
                    <a:lnT>
                      <a:noFill/>
                    </a:lnT>
                    <a:lnB>
                      <a:noFill/>
                    </a:lnB>
                  </a:tcPr>
                </a:tc>
                <a:tc>
                  <a:txBody>
                    <a:bodyPr/>
                    <a:lstStyle/>
                    <a:p>
                      <a:pPr algn="ctr" fontAlgn="b"/>
                      <a:endParaRPr lang="en-ZA" sz="800" b="1" i="0" u="none" strike="noStrike">
                        <a:effectLst/>
                        <a:latin typeface="Arial"/>
                      </a:endParaRPr>
                    </a:p>
                  </a:txBody>
                  <a:tcPr marL="0" marR="0" marT="0" marB="0" anchor="b">
                    <a:lnL>
                      <a:noFill/>
                    </a:lnL>
                    <a:lnR>
                      <a:noFill/>
                    </a:lnR>
                    <a:lnT>
                      <a:noFill/>
                    </a:lnT>
                    <a:lnB>
                      <a:noFill/>
                    </a:lnB>
                  </a:tcPr>
                </a:tc>
              </a:tr>
              <a:tr h="116152">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ctr" fontAlgn="b"/>
                      <a:r>
                        <a:rPr lang="en-ZA" sz="800" b="1" i="0" u="none" strike="noStrike">
                          <a:effectLst/>
                          <a:latin typeface="Arial"/>
                        </a:rPr>
                        <a:t>Notes</a:t>
                      </a:r>
                    </a:p>
                  </a:txBody>
                  <a:tcPr marL="0" marR="0" marT="0" marB="0" anchor="b">
                    <a:lnL>
                      <a:noFill/>
                    </a:lnL>
                    <a:lnR>
                      <a:noFill/>
                    </a:lnR>
                    <a:lnT>
                      <a:noFill/>
                    </a:lnT>
                    <a:lnB>
                      <a:noFill/>
                    </a:lnB>
                  </a:tcPr>
                </a:tc>
                <a:tc>
                  <a:txBody>
                    <a:bodyPr/>
                    <a:lstStyle/>
                    <a:p>
                      <a:pPr algn="ctr" fontAlgn="b"/>
                      <a:endParaRPr lang="en-ZA" sz="800" b="1" i="0" u="none" strike="noStrike">
                        <a:effectLst/>
                        <a:latin typeface="Arial"/>
                      </a:endParaRPr>
                    </a:p>
                  </a:txBody>
                  <a:tcPr marL="0" marR="0" marT="0" marB="0" anchor="b">
                    <a:lnL>
                      <a:noFill/>
                    </a:lnL>
                    <a:lnR>
                      <a:noFill/>
                    </a:lnR>
                    <a:lnT>
                      <a:noFill/>
                    </a:lnT>
                    <a:lnB>
                      <a:noFill/>
                    </a:lnB>
                  </a:tcPr>
                </a:tc>
                <a:tc>
                  <a:txBody>
                    <a:bodyPr/>
                    <a:lstStyle/>
                    <a:p>
                      <a:pPr algn="ctr" fontAlgn="auto"/>
                      <a:r>
                        <a:rPr lang="en-ZA" sz="800" b="1" i="0" u="sng" strike="noStrike">
                          <a:effectLst/>
                          <a:latin typeface="Arial"/>
                        </a:rPr>
                        <a:t> R </a:t>
                      </a:r>
                    </a:p>
                  </a:txBody>
                  <a:tcPr marL="0" marR="0" marT="0" marB="0" anchor="b">
                    <a:lnL>
                      <a:noFill/>
                    </a:lnL>
                    <a:lnR>
                      <a:noFill/>
                    </a:lnR>
                    <a:lnT>
                      <a:noFill/>
                    </a:lnT>
                    <a:lnB>
                      <a:noFill/>
                    </a:lnB>
                    <a:solidFill>
                      <a:srgbClr val="FABF8F"/>
                    </a:solidFill>
                  </a:tcPr>
                </a:tc>
                <a:tc>
                  <a:txBody>
                    <a:bodyPr/>
                    <a:lstStyle/>
                    <a:p>
                      <a:pPr algn="ctr" fontAlgn="b"/>
                      <a:endParaRPr lang="en-ZA" sz="800" b="1" i="0" u="none" strike="noStrike">
                        <a:effectLst/>
                        <a:latin typeface="Arial"/>
                      </a:endParaRPr>
                    </a:p>
                  </a:txBody>
                  <a:tcPr marL="0" marR="0" marT="0" marB="0" anchor="b">
                    <a:lnL>
                      <a:noFill/>
                    </a:lnL>
                    <a:lnR>
                      <a:noFill/>
                    </a:lnR>
                    <a:lnT>
                      <a:noFill/>
                    </a:lnT>
                    <a:lnB>
                      <a:noFill/>
                    </a:lnB>
                  </a:tcPr>
                </a:tc>
                <a:tc>
                  <a:txBody>
                    <a:bodyPr/>
                    <a:lstStyle/>
                    <a:p>
                      <a:pPr algn="ctr" fontAlgn="auto"/>
                      <a:r>
                        <a:rPr lang="en-ZA" sz="800" b="1" i="0" u="sng" strike="noStrike">
                          <a:effectLst/>
                          <a:latin typeface="Arial"/>
                        </a:rPr>
                        <a:t> R </a:t>
                      </a:r>
                    </a:p>
                  </a:txBody>
                  <a:tcPr marL="0" marR="0" marT="0" marB="0" anchor="b">
                    <a:lnL>
                      <a:noFill/>
                    </a:lnL>
                    <a:lnR>
                      <a:noFill/>
                    </a:lnR>
                    <a:lnT>
                      <a:noFill/>
                    </a:lnT>
                    <a:lnB>
                      <a:noFill/>
                    </a:lnB>
                  </a:tcPr>
                </a:tc>
              </a:tr>
              <a:tr h="116152">
                <a:tc>
                  <a:txBody>
                    <a:bodyPr/>
                    <a:lstStyle/>
                    <a:p>
                      <a:pPr algn="l" fontAlgn="b"/>
                      <a:r>
                        <a:rPr lang="en-ZA" sz="800" b="1" i="0" u="none" strike="noStrike">
                          <a:effectLst/>
                          <a:latin typeface="Arial"/>
                        </a:rPr>
                        <a:t>ASSETS</a:t>
                      </a:r>
                    </a:p>
                  </a:txBody>
                  <a:tcPr marL="0" marR="0" marT="0" marB="0" anchor="b">
                    <a:lnL>
                      <a:noFill/>
                    </a:lnL>
                    <a:lnR>
                      <a:noFill/>
                    </a:lnR>
                    <a:lnT>
                      <a:noFill/>
                    </a:lnT>
                    <a:lnB>
                      <a:noFill/>
                    </a:lnB>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0" i="0" u="none" strike="noStrike">
                          <a:effectLst/>
                          <a:latin typeface="Arial"/>
                        </a:rPr>
                        <a:t> </a:t>
                      </a:r>
                    </a:p>
                  </a:txBody>
                  <a:tcPr marL="0" marR="0" marT="0" marB="0" anchor="b">
                    <a:lnL>
                      <a:noFill/>
                    </a:lnL>
                    <a:lnR>
                      <a:noFill/>
                    </a:lnR>
                    <a:lnT>
                      <a:noFill/>
                    </a:lnT>
                    <a:lnB>
                      <a:noFill/>
                    </a:lnB>
                    <a:solidFill>
                      <a:srgbClr val="FABF8F"/>
                    </a:solidFill>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800" b="0" i="0" u="none" strike="noStrike">
                        <a:effectLst/>
                        <a:latin typeface="Arial"/>
                      </a:endParaRPr>
                    </a:p>
                  </a:txBody>
                  <a:tcPr marL="0" marR="0" marT="0" marB="0" anchor="b">
                    <a:lnL>
                      <a:noFill/>
                    </a:lnL>
                    <a:lnR>
                      <a:noFill/>
                    </a:lnR>
                    <a:lnT>
                      <a:noFill/>
                    </a:lnT>
                    <a:lnB>
                      <a:noFill/>
                    </a:lnB>
                  </a:tcPr>
                </a:tc>
              </a:tr>
              <a:tr h="116152">
                <a:tc>
                  <a:txBody>
                    <a:bodyPr/>
                    <a:lstStyle/>
                    <a:p>
                      <a:pPr algn="l" fontAlgn="b"/>
                      <a:endParaRPr lang="en-ZA" sz="800" b="1" i="0" u="none" strike="noStrike">
                        <a:effectLst/>
                        <a:latin typeface="Arial"/>
                      </a:endParaRPr>
                    </a:p>
                  </a:txBody>
                  <a:tcPr marL="0" marR="0" marT="0" marB="0" anchor="b">
                    <a:lnL>
                      <a:noFill/>
                    </a:lnL>
                    <a:lnR>
                      <a:noFill/>
                    </a:lnR>
                    <a:lnT>
                      <a:noFill/>
                    </a:lnT>
                    <a:lnB>
                      <a:noFill/>
                    </a:lnB>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0" i="0" u="none" strike="noStrike">
                          <a:effectLst/>
                          <a:latin typeface="Arial"/>
                        </a:rPr>
                        <a:t> </a:t>
                      </a:r>
                    </a:p>
                  </a:txBody>
                  <a:tcPr marL="0" marR="0" marT="0" marB="0" anchor="b">
                    <a:lnL>
                      <a:noFill/>
                    </a:lnL>
                    <a:lnR>
                      <a:noFill/>
                    </a:lnR>
                    <a:lnT>
                      <a:noFill/>
                    </a:lnT>
                    <a:lnB>
                      <a:noFill/>
                    </a:lnB>
                    <a:solidFill>
                      <a:srgbClr val="FABF8F"/>
                    </a:solidFill>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800" b="0" i="0" u="none" strike="noStrike">
                        <a:effectLst/>
                        <a:latin typeface="Arial"/>
                      </a:endParaRPr>
                    </a:p>
                  </a:txBody>
                  <a:tcPr marL="0" marR="0" marT="0" marB="0" anchor="b">
                    <a:lnL>
                      <a:noFill/>
                    </a:lnL>
                    <a:lnR>
                      <a:noFill/>
                    </a:lnR>
                    <a:lnT>
                      <a:noFill/>
                    </a:lnT>
                    <a:lnB>
                      <a:noFill/>
                    </a:lnB>
                  </a:tcPr>
                </a:tc>
              </a:tr>
              <a:tr h="116152">
                <a:tc>
                  <a:txBody>
                    <a:bodyPr/>
                    <a:lstStyle/>
                    <a:p>
                      <a:pPr algn="l" fontAlgn="b"/>
                      <a:r>
                        <a:rPr lang="en-ZA" sz="800" b="1" i="0" u="none" strike="noStrike">
                          <a:effectLst/>
                          <a:latin typeface="Arial"/>
                        </a:rPr>
                        <a:t>Non-current assets </a:t>
                      </a:r>
                    </a:p>
                  </a:txBody>
                  <a:tcPr marL="0" marR="0" marT="0" marB="0" anchor="b">
                    <a:lnL>
                      <a:noFill/>
                    </a:lnL>
                    <a:lnR>
                      <a:noFill/>
                    </a:lnR>
                    <a:lnT>
                      <a:noFill/>
                    </a:lnT>
                    <a:lnB>
                      <a:noFill/>
                    </a:lnB>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a:effectLst/>
                          <a:latin typeface="Arial"/>
                        </a:rPr>
                        <a:t>             73 761 800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a:effectLst/>
                          <a:latin typeface="Arial"/>
                        </a:rPr>
                        <a:t>            76 010 995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57156">
                <a:tc>
                  <a:txBody>
                    <a:bodyPr/>
                    <a:lstStyle/>
                    <a:p>
                      <a:pPr algn="l" fontAlgn="b"/>
                      <a:r>
                        <a:rPr lang="en-ZA" sz="800" b="0" i="0" u="none" strike="noStrike">
                          <a:solidFill>
                            <a:srgbClr val="000000"/>
                          </a:solidFill>
                          <a:effectLst/>
                          <a:latin typeface="Arial"/>
                        </a:rPr>
                        <a:t>Property, plant and equipment </a:t>
                      </a:r>
                      <a:r>
                        <a:rPr lang="en-ZA" sz="800" b="0" i="0" u="none" strike="noStrike">
                          <a:solidFill>
                            <a:srgbClr val="FFFFFF"/>
                          </a:solidFill>
                          <a:effectLst/>
                          <a:latin typeface="Arial"/>
                        </a:rPr>
                        <a:t>(SPO)</a:t>
                      </a:r>
                      <a:endParaRPr lang="en-ZA"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r>
                        <a:rPr lang="en-ZA" sz="800" b="0" i="0" u="sng" strike="noStrike">
                          <a:solidFill>
                            <a:srgbClr val="0000FF"/>
                          </a:solidFill>
                          <a:effectLst/>
                          <a:latin typeface="Arial"/>
                        </a:rPr>
                        <a:t>3</a:t>
                      </a: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72 190 423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73 995 547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6152">
                <a:tc>
                  <a:txBody>
                    <a:bodyPr/>
                    <a:lstStyle/>
                    <a:p>
                      <a:pPr algn="l" fontAlgn="b"/>
                      <a:r>
                        <a:rPr lang="en-ZA" sz="800" b="0" i="0" u="none" strike="noStrike">
                          <a:solidFill>
                            <a:srgbClr val="000000"/>
                          </a:solidFill>
                          <a:effectLst/>
                          <a:latin typeface="Arial"/>
                        </a:rPr>
                        <a:t>Intangible Assets</a:t>
                      </a:r>
                    </a:p>
                  </a:txBody>
                  <a:tcPr marL="0" marR="0" marT="0" marB="0" anchor="b">
                    <a:lnL>
                      <a:noFill/>
                    </a:lnL>
                    <a:lnR>
                      <a:noFill/>
                    </a:lnR>
                    <a:lnT>
                      <a:noFill/>
                    </a:lnT>
                    <a:lnB>
                      <a:noFill/>
                    </a:lnB>
                  </a:tcPr>
                </a:tc>
                <a:tc>
                  <a:txBody>
                    <a:bodyPr/>
                    <a:lstStyle/>
                    <a:p>
                      <a:pPr algn="ctr" fontAlgn="b"/>
                      <a:r>
                        <a:rPr lang="en-ZA" sz="800" b="0" i="0" u="sng" strike="noStrike">
                          <a:solidFill>
                            <a:srgbClr val="0000FF"/>
                          </a:solidFill>
                          <a:effectLst/>
                          <a:latin typeface="Arial"/>
                        </a:rPr>
                        <a:t>4</a:t>
                      </a: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1 571 377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2 015 448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6152">
                <a:tc>
                  <a:txBody>
                    <a:bodyPr/>
                    <a:lstStyle/>
                    <a:p>
                      <a:pPr algn="l" fontAlgn="b"/>
                      <a:endParaRPr lang="en-ZA"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8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16152">
                <a:tc>
                  <a:txBody>
                    <a:bodyPr/>
                    <a:lstStyle/>
                    <a:p>
                      <a:pPr algn="l" fontAlgn="b"/>
                      <a:r>
                        <a:rPr lang="en-ZA" sz="800" b="1" i="0" u="none" strike="noStrike">
                          <a:solidFill>
                            <a:srgbClr val="000000"/>
                          </a:solidFill>
                          <a:effectLst/>
                          <a:latin typeface="Arial"/>
                        </a:rPr>
                        <a:t>Current assets</a:t>
                      </a:r>
                    </a:p>
                  </a:txBody>
                  <a:tcPr marL="0" marR="0" marT="0" marB="0" anchor="b">
                    <a:lnL>
                      <a:noFill/>
                    </a:lnL>
                    <a:lnR>
                      <a:noFill/>
                    </a:lnR>
                    <a:lnT>
                      <a:noFill/>
                    </a:lnT>
                    <a:lnB>
                      <a:noFill/>
                    </a:lnB>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a:effectLst/>
                          <a:latin typeface="Arial"/>
                        </a:rPr>
                        <a:t>             46 443 628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a:effectLst/>
                          <a:latin typeface="Arial"/>
                        </a:rPr>
                        <a:t>            45 006 194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16152">
                <a:tc>
                  <a:txBody>
                    <a:bodyPr/>
                    <a:lstStyle/>
                    <a:p>
                      <a:pPr algn="l" fontAlgn="b"/>
                      <a:r>
                        <a:rPr lang="en-ZA" sz="800" b="0" i="0" u="none" strike="noStrike">
                          <a:solidFill>
                            <a:srgbClr val="000000"/>
                          </a:solidFill>
                          <a:effectLst/>
                          <a:latin typeface="Arial"/>
                        </a:rPr>
                        <a:t>Trade and other receivables</a:t>
                      </a:r>
                    </a:p>
                  </a:txBody>
                  <a:tcPr marL="0" marR="0" marT="0" marB="0" anchor="b">
                    <a:lnL>
                      <a:noFill/>
                    </a:lnL>
                    <a:lnR>
                      <a:noFill/>
                    </a:lnR>
                    <a:lnT>
                      <a:noFill/>
                    </a:lnT>
                    <a:lnB>
                      <a:noFill/>
                    </a:lnB>
                  </a:tcPr>
                </a:tc>
                <a:tc>
                  <a:txBody>
                    <a:bodyPr/>
                    <a:lstStyle/>
                    <a:p>
                      <a:pPr algn="ctr" fontAlgn="b"/>
                      <a:r>
                        <a:rPr lang="en-ZA" sz="800" b="0" i="0" u="sng" strike="noStrike">
                          <a:solidFill>
                            <a:srgbClr val="0000FF"/>
                          </a:solidFill>
                          <a:effectLst/>
                          <a:latin typeface="Arial"/>
                        </a:rPr>
                        <a:t>5</a:t>
                      </a: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2 601 742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2 431 534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6152">
                <a:tc>
                  <a:txBody>
                    <a:bodyPr/>
                    <a:lstStyle/>
                    <a:p>
                      <a:pPr algn="l" fontAlgn="b"/>
                      <a:r>
                        <a:rPr lang="en-ZA" sz="800" b="0" i="0" u="none" strike="noStrike">
                          <a:solidFill>
                            <a:srgbClr val="000000"/>
                          </a:solidFill>
                          <a:effectLst/>
                          <a:latin typeface="Arial"/>
                        </a:rPr>
                        <a:t>Inventory</a:t>
                      </a:r>
                    </a:p>
                  </a:txBody>
                  <a:tcPr marL="0" marR="0" marT="0" marB="0" anchor="b">
                    <a:lnL>
                      <a:noFill/>
                    </a:lnL>
                    <a:lnR>
                      <a:noFill/>
                    </a:lnR>
                    <a:lnT>
                      <a:noFill/>
                    </a:lnT>
                    <a:lnB>
                      <a:noFill/>
                    </a:lnB>
                  </a:tcPr>
                </a:tc>
                <a:tc>
                  <a:txBody>
                    <a:bodyPr/>
                    <a:lstStyle/>
                    <a:p>
                      <a:pPr algn="ctr" fontAlgn="b"/>
                      <a:r>
                        <a:rPr lang="en-ZA" sz="800" b="0" i="0" u="sng" strike="noStrike">
                          <a:solidFill>
                            <a:srgbClr val="0000FF"/>
                          </a:solidFill>
                          <a:effectLst/>
                          <a:latin typeface="Arial"/>
                        </a:rPr>
                        <a:t>6</a:t>
                      </a: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147 750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138 085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6152">
                <a:tc>
                  <a:txBody>
                    <a:bodyPr/>
                    <a:lstStyle/>
                    <a:p>
                      <a:pPr algn="l" fontAlgn="b"/>
                      <a:r>
                        <a:rPr lang="en-ZA" sz="800" b="0" i="0" u="none" strike="noStrike">
                          <a:solidFill>
                            <a:srgbClr val="000000"/>
                          </a:solidFill>
                          <a:effectLst/>
                          <a:latin typeface="Arial"/>
                        </a:rPr>
                        <a:t>Cash and cash equivalents </a:t>
                      </a:r>
                      <a:r>
                        <a:rPr lang="en-ZA" sz="800" b="0" i="0" u="none" strike="noStrike">
                          <a:solidFill>
                            <a:srgbClr val="FFFFFF"/>
                          </a:solidFill>
                          <a:effectLst/>
                          <a:latin typeface="Arial"/>
                        </a:rPr>
                        <a:t>(SPO)</a:t>
                      </a:r>
                      <a:endParaRPr lang="en-ZA"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r>
                        <a:rPr lang="en-ZA" sz="800" b="0" i="0" u="sng" strike="noStrike">
                          <a:solidFill>
                            <a:srgbClr val="0000FF"/>
                          </a:solidFill>
                          <a:effectLst/>
                          <a:latin typeface="Arial"/>
                        </a:rPr>
                        <a:t>7</a:t>
                      </a: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9 334 136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10 136 575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6152">
                <a:tc>
                  <a:txBody>
                    <a:bodyPr/>
                    <a:lstStyle/>
                    <a:p>
                      <a:pPr algn="l" fontAlgn="b"/>
                      <a:r>
                        <a:rPr lang="en-ZA" sz="800" b="0" i="0" u="none" strike="noStrike">
                          <a:solidFill>
                            <a:srgbClr val="000000"/>
                          </a:solidFill>
                          <a:effectLst/>
                          <a:latin typeface="Arial"/>
                        </a:rPr>
                        <a:t>Loan Fund</a:t>
                      </a:r>
                    </a:p>
                  </a:txBody>
                  <a:tcPr marL="0" marR="0" marT="0" marB="0" anchor="b">
                    <a:lnL>
                      <a:noFill/>
                    </a:lnL>
                    <a:lnR>
                      <a:noFill/>
                    </a:lnR>
                    <a:lnT>
                      <a:noFill/>
                    </a:lnT>
                    <a:lnB>
                      <a:noFill/>
                    </a:lnB>
                  </a:tcPr>
                </a:tc>
                <a:tc>
                  <a:txBody>
                    <a:bodyPr/>
                    <a:lstStyle/>
                    <a:p>
                      <a:pPr algn="ctr" fontAlgn="b"/>
                      <a:r>
                        <a:rPr lang="en-ZA" sz="800" b="0" i="0" u="sng" strike="noStrike">
                          <a:solidFill>
                            <a:srgbClr val="0000FF"/>
                          </a:solidFill>
                          <a:effectLst/>
                          <a:latin typeface="Arial"/>
                        </a:rPr>
                        <a:t>8</a:t>
                      </a: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4 360 000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4 300 000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6152">
                <a:tc>
                  <a:txBody>
                    <a:bodyPr/>
                    <a:lstStyle/>
                    <a:p>
                      <a:pPr algn="l" fontAlgn="b"/>
                      <a:r>
                        <a:rPr lang="en-ZA" sz="800" b="0" i="0" u="none" strike="noStrike">
                          <a:solidFill>
                            <a:srgbClr val="000000"/>
                          </a:solidFill>
                          <a:effectLst/>
                          <a:latin typeface="Arial"/>
                        </a:rPr>
                        <a:t>Investments</a:t>
                      </a:r>
                    </a:p>
                  </a:txBody>
                  <a:tcPr marL="0" marR="0" marT="0" marB="0" anchor="b">
                    <a:lnL>
                      <a:noFill/>
                    </a:lnL>
                    <a:lnR>
                      <a:noFill/>
                    </a:lnR>
                    <a:lnT>
                      <a:noFill/>
                    </a:lnT>
                    <a:lnB>
                      <a:noFill/>
                    </a:lnB>
                  </a:tcPr>
                </a:tc>
                <a:tc>
                  <a:txBody>
                    <a:bodyPr/>
                    <a:lstStyle/>
                    <a:p>
                      <a:pPr algn="ctr" fontAlgn="b"/>
                      <a:r>
                        <a:rPr lang="en-ZA" sz="800" b="0" i="0" u="sng" strike="noStrike">
                          <a:solidFill>
                            <a:srgbClr val="0000FF"/>
                          </a:solidFill>
                          <a:effectLst/>
                          <a:latin typeface="Arial"/>
                        </a:rPr>
                        <a:t>9</a:t>
                      </a: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30 000 000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28 000 000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6152">
                <a:tc>
                  <a:txBody>
                    <a:bodyPr/>
                    <a:lstStyle/>
                    <a:p>
                      <a:pPr algn="l" fontAlgn="b"/>
                      <a:endParaRPr lang="en-ZA"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a:noFill/>
                    </a:lnL>
                    <a:lnR>
                      <a:noFill/>
                    </a:lnR>
                    <a:lnT>
                      <a:noFill/>
                    </a:lnT>
                    <a:lnB>
                      <a:noFill/>
                    </a:lnB>
                  </a:tcPr>
                </a:tc>
                <a:tc>
                  <a:txBody>
                    <a:bodyPr/>
                    <a:lstStyle/>
                    <a:p>
                      <a:pPr algn="r" fontAlgn="b"/>
                      <a:endParaRPr lang="en-ZA" sz="8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152">
                <a:tc>
                  <a:txBody>
                    <a:bodyPr/>
                    <a:lstStyle/>
                    <a:p>
                      <a:pPr algn="l" fontAlgn="b"/>
                      <a:r>
                        <a:rPr lang="en-ZA" sz="800" b="1" i="0" u="none" strike="noStrike">
                          <a:solidFill>
                            <a:srgbClr val="000000"/>
                          </a:solidFill>
                          <a:effectLst/>
                          <a:latin typeface="Arial"/>
                        </a:rPr>
                        <a:t>TOTAL ASSETS</a:t>
                      </a:r>
                    </a:p>
                  </a:txBody>
                  <a:tcPr marL="0" marR="0" marT="0" marB="0" anchor="b">
                    <a:lnL>
                      <a:noFill/>
                    </a:lnL>
                    <a:lnR>
                      <a:noFill/>
                    </a:lnR>
                    <a:lnT>
                      <a:noFill/>
                    </a:lnT>
                    <a:lnB>
                      <a:noFill/>
                    </a:lnB>
                  </a:tcPr>
                </a:tc>
                <a:tc>
                  <a:txBody>
                    <a:bodyPr/>
                    <a:lstStyle/>
                    <a:p>
                      <a:pPr algn="l" fontAlgn="b"/>
                      <a:endParaRPr lang="en-ZA" sz="800" b="1" i="0" u="none" strike="noStrike">
                        <a:effectLst/>
                        <a:latin typeface="Arial"/>
                      </a:endParaRPr>
                    </a:p>
                  </a:txBody>
                  <a:tcPr marL="0" marR="0" marT="0" marB="0" anchor="b">
                    <a:lnL>
                      <a:noFill/>
                    </a:lnL>
                    <a:lnR>
                      <a:noFill/>
                    </a:lnR>
                    <a:lnT>
                      <a:noFill/>
                    </a:lnT>
                    <a:lnB>
                      <a:noFill/>
                    </a:lnB>
                  </a:tcPr>
                </a:tc>
                <a:tc>
                  <a:txBody>
                    <a:bodyPr/>
                    <a:lstStyle/>
                    <a:p>
                      <a:pPr algn="l" fontAlgn="b"/>
                      <a:endParaRPr lang="en-ZA" sz="800" b="1" i="0" u="none" strike="noStrike">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a:effectLst/>
                          <a:latin typeface="Arial"/>
                        </a:rPr>
                        <a:t>           120 205 428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BF8F"/>
                    </a:solidFill>
                  </a:tcPr>
                </a:tc>
                <a:tc>
                  <a:txBody>
                    <a:bodyPr/>
                    <a:lstStyle/>
                    <a:p>
                      <a:pPr algn="l" fontAlgn="b"/>
                      <a:endParaRPr lang="en-ZA" sz="800" b="1" i="0" u="none" strike="noStrike">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a:effectLst/>
                          <a:latin typeface="Arial"/>
                        </a:rPr>
                        <a:t>          121 017 189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16152">
                <a:tc>
                  <a:txBody>
                    <a:bodyPr/>
                    <a:lstStyle/>
                    <a:p>
                      <a:pPr algn="l" fontAlgn="b"/>
                      <a:endParaRPr lang="en-ZA"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0" i="0" u="none" strike="noStrike">
                          <a:effectLst/>
                          <a:latin typeface="Arial"/>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ABF8F"/>
                    </a:solidFill>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800" b="0" i="0" u="none" strike="noStrike">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r>
              <a:tr h="116152">
                <a:tc>
                  <a:txBody>
                    <a:bodyPr/>
                    <a:lstStyle/>
                    <a:p>
                      <a:pPr algn="l" fontAlgn="b"/>
                      <a:r>
                        <a:rPr lang="en-ZA" sz="800" b="1" i="0" u="none" strike="noStrike">
                          <a:solidFill>
                            <a:srgbClr val="000000"/>
                          </a:solidFill>
                          <a:effectLst/>
                          <a:latin typeface="Arial"/>
                        </a:rPr>
                        <a:t>EQUITY AND LIABILITIES</a:t>
                      </a:r>
                    </a:p>
                  </a:txBody>
                  <a:tcPr marL="0" marR="0" marT="0" marB="0" anchor="b">
                    <a:lnL>
                      <a:noFill/>
                    </a:lnL>
                    <a:lnR>
                      <a:noFill/>
                    </a:lnR>
                    <a:lnT>
                      <a:noFill/>
                    </a:lnT>
                    <a:lnB>
                      <a:noFill/>
                    </a:lnB>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0" i="0" u="none" strike="noStrike">
                          <a:effectLst/>
                          <a:latin typeface="Arial"/>
                        </a:rPr>
                        <a:t> </a:t>
                      </a:r>
                    </a:p>
                  </a:txBody>
                  <a:tcPr marL="0" marR="0" marT="0" marB="0" anchor="b">
                    <a:lnL>
                      <a:noFill/>
                    </a:lnL>
                    <a:lnR>
                      <a:noFill/>
                    </a:lnR>
                    <a:lnT>
                      <a:noFill/>
                    </a:lnT>
                    <a:lnB>
                      <a:noFill/>
                    </a:lnB>
                    <a:solidFill>
                      <a:srgbClr val="FABF8F"/>
                    </a:solidFill>
                  </a:tcPr>
                </a:tc>
                <a:tc>
                  <a:txBody>
                    <a:bodyPr/>
                    <a:lstStyle/>
                    <a:p>
                      <a:pPr algn="l"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800" b="0" i="0" u="none" strike="noStrike">
                        <a:effectLst/>
                        <a:latin typeface="Arial"/>
                      </a:endParaRPr>
                    </a:p>
                  </a:txBody>
                  <a:tcPr marL="0" marR="0" marT="0" marB="0" anchor="b">
                    <a:lnL>
                      <a:noFill/>
                    </a:lnL>
                    <a:lnR>
                      <a:noFill/>
                    </a:lnR>
                    <a:lnT>
                      <a:noFill/>
                    </a:lnT>
                    <a:lnB>
                      <a:noFill/>
                    </a:lnB>
                  </a:tcPr>
                </a:tc>
              </a:tr>
              <a:tr h="116152">
                <a:tc>
                  <a:txBody>
                    <a:bodyPr/>
                    <a:lstStyle/>
                    <a:p>
                      <a:pPr algn="l" fontAlgn="b"/>
                      <a:endParaRPr lang="en-ZA"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0" i="0" u="none" strike="noStrike">
                          <a:effectLst/>
                          <a:latin typeface="Arial"/>
                        </a:rPr>
                        <a:t> </a:t>
                      </a:r>
                    </a:p>
                  </a:txBody>
                  <a:tcPr marL="0" marR="0" marT="0" marB="0" anchor="b">
                    <a:lnL>
                      <a:noFill/>
                    </a:lnL>
                    <a:lnR>
                      <a:noFill/>
                    </a:lnR>
                    <a:lnT>
                      <a:noFill/>
                    </a:lnT>
                    <a:lnB>
                      <a:noFill/>
                    </a:lnB>
                    <a:solidFill>
                      <a:srgbClr val="FABF8F"/>
                    </a:solidFill>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800" b="0" i="0" u="none" strike="noStrike">
                        <a:effectLst/>
                        <a:latin typeface="Arial"/>
                      </a:endParaRPr>
                    </a:p>
                  </a:txBody>
                  <a:tcPr marL="0" marR="0" marT="0" marB="0" anchor="b">
                    <a:lnL>
                      <a:noFill/>
                    </a:lnL>
                    <a:lnR>
                      <a:noFill/>
                    </a:lnR>
                    <a:lnT>
                      <a:noFill/>
                    </a:lnT>
                    <a:lnB>
                      <a:noFill/>
                    </a:lnB>
                  </a:tcPr>
                </a:tc>
              </a:tr>
              <a:tr h="116152">
                <a:tc>
                  <a:txBody>
                    <a:bodyPr/>
                    <a:lstStyle/>
                    <a:p>
                      <a:pPr algn="l" fontAlgn="b"/>
                      <a:r>
                        <a:rPr lang="en-ZA" sz="800" b="1" i="0" u="none" strike="noStrike">
                          <a:solidFill>
                            <a:srgbClr val="000000"/>
                          </a:solidFill>
                          <a:effectLst/>
                          <a:latin typeface="Arial"/>
                        </a:rPr>
                        <a:t>Reserves</a:t>
                      </a:r>
                    </a:p>
                  </a:txBody>
                  <a:tcPr marL="0" marR="0" marT="0" marB="0" anchor="b">
                    <a:lnL>
                      <a:noFill/>
                    </a:lnL>
                    <a:lnR>
                      <a:noFill/>
                    </a:lnR>
                    <a:lnT>
                      <a:noFill/>
                    </a:lnT>
                    <a:lnB>
                      <a:noFill/>
                    </a:lnB>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a:effectLst/>
                          <a:latin typeface="Arial"/>
                        </a:rPr>
                        <a:t>           103 922 878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a:effectLst/>
                          <a:latin typeface="Arial"/>
                        </a:rPr>
                        <a:t>          100 995 689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16152">
                <a:tc>
                  <a:txBody>
                    <a:bodyPr/>
                    <a:lstStyle/>
                    <a:p>
                      <a:pPr algn="l" fontAlgn="b"/>
                      <a:r>
                        <a:rPr lang="en-ZA" sz="800" b="0" i="0" u="none" strike="noStrike">
                          <a:solidFill>
                            <a:srgbClr val="000000"/>
                          </a:solidFill>
                          <a:effectLst/>
                          <a:latin typeface="Arial"/>
                        </a:rPr>
                        <a:t>Accumulated surplus</a:t>
                      </a:r>
                    </a:p>
                  </a:txBody>
                  <a:tcPr marL="0" marR="0" marT="0" marB="0" anchor="b">
                    <a:lnL>
                      <a:noFill/>
                    </a:lnL>
                    <a:lnR>
                      <a:noFill/>
                    </a:lnR>
                    <a:lnT>
                      <a:noFill/>
                    </a:lnT>
                    <a:lnB>
                      <a:noFill/>
                    </a:lnB>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ctr" fontAlgn="b"/>
                      <a:endParaRPr lang="en-ZA" sz="800" b="0" i="0" u="none" strike="noStrike">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103 922 878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n-ZA" sz="8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100 995 689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152">
                <a:tc>
                  <a:txBody>
                    <a:bodyPr/>
                    <a:lstStyle/>
                    <a:p>
                      <a:pPr algn="l" fontAlgn="b"/>
                      <a:endParaRPr lang="en-ZA"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8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16152">
                <a:tc>
                  <a:txBody>
                    <a:bodyPr/>
                    <a:lstStyle/>
                    <a:p>
                      <a:pPr algn="l" fontAlgn="b"/>
                      <a:r>
                        <a:rPr lang="en-ZA" sz="800" b="1" i="0" u="none" strike="noStrike">
                          <a:solidFill>
                            <a:srgbClr val="000000"/>
                          </a:solidFill>
                          <a:effectLst/>
                          <a:latin typeface="Arial"/>
                        </a:rPr>
                        <a:t>Current liabilities</a:t>
                      </a:r>
                    </a:p>
                  </a:txBody>
                  <a:tcPr marL="0" marR="0" marT="0" marB="0" anchor="b">
                    <a:lnL>
                      <a:noFill/>
                    </a:lnL>
                    <a:lnR>
                      <a:noFill/>
                    </a:lnR>
                    <a:lnT>
                      <a:noFill/>
                    </a:lnT>
                    <a:lnB>
                      <a:noFill/>
                    </a:lnB>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a:effectLst/>
                          <a:latin typeface="Arial"/>
                        </a:rPr>
                        <a:t>             13 820 000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a:effectLst/>
                          <a:latin typeface="Arial"/>
                        </a:rPr>
                        <a:t>            18 201 000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16152">
                <a:tc>
                  <a:txBody>
                    <a:bodyPr/>
                    <a:lstStyle/>
                    <a:p>
                      <a:pPr algn="l" fontAlgn="b"/>
                      <a:r>
                        <a:rPr lang="en-ZA" sz="800" b="0" i="0" u="none" strike="noStrike">
                          <a:solidFill>
                            <a:srgbClr val="000000"/>
                          </a:solidFill>
                          <a:effectLst/>
                          <a:latin typeface="Arial"/>
                        </a:rPr>
                        <a:t>Trade and other payables </a:t>
                      </a:r>
                      <a:r>
                        <a:rPr lang="en-ZA" sz="800" b="0" i="0" u="none" strike="noStrike">
                          <a:solidFill>
                            <a:srgbClr val="FFFFFF"/>
                          </a:solidFill>
                          <a:effectLst/>
                          <a:latin typeface="Arial"/>
                        </a:rPr>
                        <a:t>(SPO)</a:t>
                      </a:r>
                      <a:endParaRPr lang="en-ZA"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r>
                        <a:rPr lang="en-ZA" sz="800" b="0" i="0" u="sng" strike="noStrike">
                          <a:solidFill>
                            <a:srgbClr val="0000FF"/>
                          </a:solidFill>
                          <a:effectLst/>
                          <a:latin typeface="Arial"/>
                        </a:rPr>
                        <a:t>10</a:t>
                      </a: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10 000 000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15 000 000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6152">
                <a:tc>
                  <a:txBody>
                    <a:bodyPr/>
                    <a:lstStyle/>
                    <a:p>
                      <a:pPr algn="l" fontAlgn="b"/>
                      <a:r>
                        <a:rPr lang="en-ZA" sz="800" b="0" i="0" u="none" strike="noStrike">
                          <a:solidFill>
                            <a:srgbClr val="000000"/>
                          </a:solidFill>
                          <a:effectLst/>
                          <a:latin typeface="Arial"/>
                        </a:rPr>
                        <a:t>Provisions</a:t>
                      </a:r>
                    </a:p>
                  </a:txBody>
                  <a:tcPr marL="0" marR="0" marT="0" marB="0" anchor="b">
                    <a:lnL>
                      <a:noFill/>
                    </a:lnL>
                    <a:lnR>
                      <a:noFill/>
                    </a:lnR>
                    <a:lnT>
                      <a:noFill/>
                    </a:lnT>
                    <a:lnB>
                      <a:noFill/>
                    </a:lnB>
                  </a:tcPr>
                </a:tc>
                <a:tc>
                  <a:txBody>
                    <a:bodyPr/>
                    <a:lstStyle/>
                    <a:p>
                      <a:pPr algn="ctr" fontAlgn="b"/>
                      <a:r>
                        <a:rPr lang="en-ZA" sz="800" b="0" i="0" u="sng" strike="noStrike">
                          <a:solidFill>
                            <a:srgbClr val="0000FF"/>
                          </a:solidFill>
                          <a:effectLst/>
                          <a:latin typeface="Arial"/>
                        </a:rPr>
                        <a:t>11</a:t>
                      </a: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3 400 000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2 800 000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156">
                <a:tc>
                  <a:txBody>
                    <a:bodyPr/>
                    <a:lstStyle/>
                    <a:p>
                      <a:pPr algn="l" fontAlgn="b"/>
                      <a:r>
                        <a:rPr lang="en-ZA" sz="800" b="0" i="0" u="none" strike="noStrike">
                          <a:solidFill>
                            <a:srgbClr val="000000"/>
                          </a:solidFill>
                          <a:effectLst/>
                          <a:latin typeface="Arial"/>
                        </a:rPr>
                        <a:t>Post Employment Medical Aid Benefits</a:t>
                      </a:r>
                    </a:p>
                  </a:txBody>
                  <a:tcPr marL="0" marR="0" marT="0" marB="0" anchor="b">
                    <a:lnL>
                      <a:noFill/>
                    </a:lnL>
                    <a:lnR>
                      <a:noFill/>
                    </a:lnR>
                    <a:lnT>
                      <a:noFill/>
                    </a:lnT>
                    <a:lnB>
                      <a:noFill/>
                    </a:lnB>
                  </a:tcPr>
                </a:tc>
                <a:tc>
                  <a:txBody>
                    <a:bodyPr/>
                    <a:lstStyle/>
                    <a:p>
                      <a:pPr algn="ctr" fontAlgn="b"/>
                      <a:r>
                        <a:rPr lang="en-ZA" sz="800" b="0" i="0" u="sng" strike="noStrike">
                          <a:solidFill>
                            <a:srgbClr val="0000FF"/>
                          </a:solidFill>
                          <a:effectLst/>
                          <a:latin typeface="Arial"/>
                        </a:rPr>
                        <a:t>13</a:t>
                      </a: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420 000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401 000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6152">
                <a:tc>
                  <a:txBody>
                    <a:bodyPr/>
                    <a:lstStyle/>
                    <a:p>
                      <a:pPr algn="l" fontAlgn="b"/>
                      <a:endParaRPr lang="en-ZA"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a:noFill/>
                    </a:lnR>
                    <a:lnT>
                      <a:noFill/>
                    </a:lnT>
                    <a:lnB>
                      <a:noFill/>
                    </a:lnB>
                  </a:tcPr>
                </a:tc>
                <a:tc>
                  <a:txBody>
                    <a:bodyPr/>
                    <a:lstStyle/>
                    <a:p>
                      <a:pPr algn="r" fontAlgn="b"/>
                      <a:r>
                        <a:rPr lang="en-ZA" sz="8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a:noFill/>
                    </a:lnL>
                    <a:lnR>
                      <a:noFill/>
                    </a:lnR>
                    <a:lnT>
                      <a:noFill/>
                    </a:lnT>
                    <a:lnB>
                      <a:noFill/>
                    </a:lnB>
                  </a:tcPr>
                </a:tc>
                <a:tc>
                  <a:txBody>
                    <a:bodyPr/>
                    <a:lstStyle/>
                    <a:p>
                      <a:pPr algn="r" fontAlgn="b"/>
                      <a:endParaRPr lang="en-ZA" sz="8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16152">
                <a:tc>
                  <a:txBody>
                    <a:bodyPr/>
                    <a:lstStyle/>
                    <a:p>
                      <a:pPr algn="l" fontAlgn="b"/>
                      <a:r>
                        <a:rPr lang="en-ZA" sz="800" b="1" i="0" u="none" strike="noStrike">
                          <a:solidFill>
                            <a:srgbClr val="000000"/>
                          </a:solidFill>
                          <a:effectLst/>
                          <a:latin typeface="Arial"/>
                        </a:rPr>
                        <a:t>Non-Current liabilities</a:t>
                      </a:r>
                    </a:p>
                  </a:txBody>
                  <a:tcPr marL="0" marR="0" marT="0" marB="0" anchor="b">
                    <a:lnL>
                      <a:noFill/>
                    </a:lnL>
                    <a:lnR>
                      <a:noFill/>
                    </a:lnR>
                    <a:lnT>
                      <a:noFill/>
                    </a:lnT>
                    <a:lnB>
                      <a:noFill/>
                    </a:lnB>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a:effectLst/>
                          <a:latin typeface="Arial"/>
                        </a:rPr>
                        <a:t>              2 002 550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a:effectLst/>
                          <a:latin typeface="Arial"/>
                        </a:rPr>
                        <a:t>              1 820 500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16152">
                <a:tc>
                  <a:txBody>
                    <a:bodyPr/>
                    <a:lstStyle/>
                    <a:p>
                      <a:pPr algn="l" fontAlgn="b"/>
                      <a:r>
                        <a:rPr lang="en-ZA" sz="800" b="0" i="0" u="none" strike="noStrike">
                          <a:solidFill>
                            <a:srgbClr val="000000"/>
                          </a:solidFill>
                          <a:effectLst/>
                          <a:latin typeface="Arial"/>
                        </a:rPr>
                        <a:t>Post- Employment Pension Fund</a:t>
                      </a:r>
                    </a:p>
                  </a:txBody>
                  <a:tcPr marL="0" marR="0" marT="0" marB="0" anchor="b">
                    <a:lnL>
                      <a:noFill/>
                    </a:lnL>
                    <a:lnR>
                      <a:noFill/>
                    </a:lnR>
                    <a:lnT>
                      <a:noFill/>
                    </a:lnT>
                    <a:lnB>
                      <a:noFill/>
                    </a:lnB>
                  </a:tcPr>
                </a:tc>
                <a:tc>
                  <a:txBody>
                    <a:bodyPr/>
                    <a:lstStyle/>
                    <a:p>
                      <a:pPr algn="ctr" fontAlgn="b"/>
                      <a:r>
                        <a:rPr lang="en-ZA" sz="800" b="0" i="0" u="sng" strike="noStrike">
                          <a:solidFill>
                            <a:srgbClr val="0000FF"/>
                          </a:solidFill>
                          <a:effectLst/>
                          <a:latin typeface="Arial"/>
                        </a:rPr>
                        <a:t>12</a:t>
                      </a: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6152">
                <a:tc>
                  <a:txBody>
                    <a:bodyPr/>
                    <a:lstStyle/>
                    <a:p>
                      <a:pPr algn="l" fontAlgn="b"/>
                      <a:r>
                        <a:rPr lang="en-ZA" sz="800" b="0" i="0" u="none" strike="noStrike">
                          <a:solidFill>
                            <a:srgbClr val="000000"/>
                          </a:solidFill>
                          <a:effectLst/>
                          <a:latin typeface="Arial"/>
                        </a:rPr>
                        <a:t>Post- Employment Medical Aid</a:t>
                      </a:r>
                    </a:p>
                  </a:txBody>
                  <a:tcPr marL="0" marR="0" marT="0" marB="0" anchor="b">
                    <a:lnL>
                      <a:noFill/>
                    </a:lnL>
                    <a:lnR>
                      <a:noFill/>
                    </a:lnR>
                    <a:lnT>
                      <a:noFill/>
                    </a:lnT>
                    <a:lnB>
                      <a:noFill/>
                    </a:lnB>
                  </a:tcPr>
                </a:tc>
                <a:tc>
                  <a:txBody>
                    <a:bodyPr/>
                    <a:lstStyle/>
                    <a:p>
                      <a:pPr algn="ctr" fontAlgn="b"/>
                      <a:r>
                        <a:rPr lang="en-ZA" sz="800" b="0" i="0" u="sng" strike="noStrike">
                          <a:solidFill>
                            <a:srgbClr val="0000FF"/>
                          </a:solidFill>
                          <a:effectLst/>
                          <a:latin typeface="Arial"/>
                        </a:rPr>
                        <a:t>13</a:t>
                      </a: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2 002 550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effectLst/>
                          <a:latin typeface="Arial"/>
                        </a:rPr>
                        <a:t>              1 820 500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6152">
                <a:tc>
                  <a:txBody>
                    <a:bodyPr/>
                    <a:lstStyle/>
                    <a:p>
                      <a:pPr algn="l" fontAlgn="b"/>
                      <a:endParaRPr lang="en-ZA"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a:noFill/>
                    </a:lnR>
                    <a:lnT>
                      <a:noFill/>
                    </a:lnT>
                    <a:lnB>
                      <a:noFill/>
                    </a:lnB>
                  </a:tcPr>
                </a:tc>
                <a:tc>
                  <a:txBody>
                    <a:bodyPr/>
                    <a:lstStyle/>
                    <a:p>
                      <a:pPr algn="ctr" fontAlgn="b"/>
                      <a:endParaRPr lang="en-ZA" sz="800" b="0" i="0" u="sng" strike="noStrike">
                        <a:solidFill>
                          <a:srgbClr val="0000FF"/>
                        </a:solidFill>
                        <a:effectLst/>
                        <a:latin typeface="Arial"/>
                      </a:endParaRPr>
                    </a:p>
                  </a:txBody>
                  <a:tcPr marL="0" marR="0" marT="0" marB="0" anchor="b">
                    <a:lnL>
                      <a:noFill/>
                    </a:lnL>
                    <a:lnR>
                      <a:noFill/>
                    </a:lnR>
                    <a:lnT>
                      <a:noFill/>
                    </a:lnT>
                    <a:lnB>
                      <a:noFill/>
                    </a:lnB>
                  </a:tcPr>
                </a:tc>
                <a:tc>
                  <a:txBody>
                    <a:bodyPr/>
                    <a:lstStyle/>
                    <a:p>
                      <a:pPr algn="r" fontAlgn="b"/>
                      <a:r>
                        <a:rPr lang="en-ZA" sz="8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n-ZA" sz="800" b="0" i="0" u="sng" strike="noStrike">
                        <a:solidFill>
                          <a:srgbClr val="0000FF"/>
                        </a:solidFill>
                        <a:effectLst/>
                        <a:latin typeface="Arial"/>
                      </a:endParaRPr>
                    </a:p>
                  </a:txBody>
                  <a:tcPr marL="0" marR="0" marT="0" marB="0" anchor="b">
                    <a:lnL>
                      <a:noFill/>
                    </a:lnL>
                    <a:lnR>
                      <a:noFill/>
                    </a:lnR>
                    <a:lnT>
                      <a:noFill/>
                    </a:lnT>
                    <a:lnB>
                      <a:noFill/>
                    </a:lnB>
                  </a:tcPr>
                </a:tc>
                <a:tc>
                  <a:txBody>
                    <a:bodyPr/>
                    <a:lstStyle/>
                    <a:p>
                      <a:pPr algn="r" fontAlgn="b"/>
                      <a:endParaRPr lang="en-ZA" sz="8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152">
                <a:tc gridSpan="2">
                  <a:txBody>
                    <a:bodyPr/>
                    <a:lstStyle/>
                    <a:p>
                      <a:pPr algn="l" fontAlgn="b"/>
                      <a:r>
                        <a:rPr lang="en-ZA" sz="800" b="1" i="0" u="none" strike="noStrike">
                          <a:solidFill>
                            <a:srgbClr val="000000"/>
                          </a:solidFill>
                          <a:effectLst/>
                          <a:latin typeface="Arial"/>
                        </a:rPr>
                        <a:t>TOTAL EQUITY AND LIABILITIES</a:t>
                      </a:r>
                    </a:p>
                  </a:txBody>
                  <a:tcPr marL="0" marR="0" marT="0" marB="0" anchor="b">
                    <a:lnL>
                      <a:noFill/>
                    </a:lnL>
                    <a:lnR>
                      <a:noFill/>
                    </a:lnR>
                    <a:lnT>
                      <a:noFill/>
                    </a:lnT>
                    <a:lnB>
                      <a:noFill/>
                    </a:lnB>
                  </a:tcPr>
                </a:tc>
                <a:tc hMerge="1">
                  <a:txBody>
                    <a:bodyPr/>
                    <a:lstStyle/>
                    <a:p>
                      <a:endParaRPr lang="en-ZA"/>
                    </a:p>
                  </a:txBody>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a:effectLst/>
                          <a:latin typeface="Arial"/>
                        </a:rPr>
                        <a:t>           119 745 428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BF8F"/>
                    </a:solidFill>
                  </a:tcPr>
                </a:tc>
                <a:tc>
                  <a:txBody>
                    <a:bodyPr/>
                    <a:lstStyle/>
                    <a:p>
                      <a:pPr algn="ctr" fontAlgn="b"/>
                      <a:endParaRPr lang="en-ZA" sz="800" b="0" i="0" u="none" strike="noStrike">
                        <a:effectLst/>
                        <a:latin typeface="Arial"/>
                      </a:endParaRPr>
                    </a:p>
                  </a:txBody>
                  <a:tcPr marL="0" marR="0" marT="0" marB="0" anchor="b">
                    <a:lnL>
                      <a:noFill/>
                    </a:lnL>
                    <a:lnR>
                      <a:noFill/>
                    </a:lnR>
                    <a:lnT>
                      <a:noFill/>
                    </a:lnT>
                    <a:lnB>
                      <a:noFill/>
                    </a:lnB>
                  </a:tcPr>
                </a:tc>
                <a:tc>
                  <a:txBody>
                    <a:bodyPr/>
                    <a:lstStyle/>
                    <a:p>
                      <a:pPr algn="r" fontAlgn="b"/>
                      <a:r>
                        <a:rPr lang="en-ZA" sz="800" b="1" i="0" u="none" strike="noStrike" dirty="0">
                          <a:effectLst/>
                          <a:latin typeface="Arial"/>
                        </a:rPr>
                        <a:t>          121 017 189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32581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sz="2400" dirty="0" smtClean="0">
                <a:solidFill>
                  <a:schemeClr val="tx1"/>
                </a:solidFill>
                <a:effectLst/>
                <a:latin typeface="Times New Roman" panose="02020603050405020304" pitchFamily="18" charset="0"/>
                <a:cs typeface="Times New Roman" panose="02020603050405020304" pitchFamily="18" charset="0"/>
              </a:rPr>
              <a:t>BUDGET FOR MTEF</a:t>
            </a:r>
            <a:endParaRPr lang="en-US" sz="2400" dirty="0">
              <a:solidFill>
                <a:schemeClr val="tx1"/>
              </a:solidFill>
              <a:effectLst/>
            </a:endParaRPr>
          </a:p>
        </p:txBody>
      </p:sp>
      <p:sp>
        <p:nvSpPr>
          <p:cNvPr id="3" name="Content Placeholder 2"/>
          <p:cNvSpPr>
            <a:spLocks noGrp="1"/>
          </p:cNvSpPr>
          <p:nvPr>
            <p:ph idx="1"/>
          </p:nvPr>
        </p:nvSpPr>
        <p:spPr>
          <a:xfrm>
            <a:off x="457200" y="1447800"/>
            <a:ext cx="8229600" cy="4038600"/>
          </a:xfrm>
        </p:spPr>
        <p:txBody>
          <a:bodyPr/>
          <a:lstStyle/>
          <a:p>
            <a:pPr algn="just">
              <a:defRPr/>
            </a:pPr>
            <a:r>
              <a:rPr lang="en-US" sz="2100" b="1" dirty="0" smtClean="0">
                <a:solidFill>
                  <a:srgbClr val="FF0000"/>
                </a:solidFill>
              </a:rPr>
              <a:t>Income and expenditure trends</a:t>
            </a:r>
            <a:endParaRPr lang="en-US" sz="2100" b="1" dirty="0">
              <a:solidFill>
                <a:srgbClr val="FF0000"/>
              </a:solidFill>
            </a:endParaRPr>
          </a:p>
          <a:p>
            <a:pPr marL="363537" lvl="1" indent="0" algn="just">
              <a:buNone/>
              <a:defRPr/>
            </a:pPr>
            <a:r>
              <a:rPr lang="en-US" sz="1600" b="1" dirty="0" smtClean="0">
                <a:solidFill>
                  <a:srgbClr val="FF0000"/>
                </a:solidFill>
              </a:rPr>
              <a:t> </a:t>
            </a:r>
          </a:p>
          <a:p>
            <a:pPr marL="649287" lvl="1" algn="just">
              <a:buFont typeface="Wingdings" pitchFamily="2" charset="2"/>
              <a:buChar char="q"/>
              <a:defRPr/>
            </a:pPr>
            <a:r>
              <a:rPr lang="en-US" sz="2100" dirty="0" smtClean="0"/>
              <a:t>Current </a:t>
            </a:r>
            <a:r>
              <a:rPr lang="en-US" sz="2100" dirty="0"/>
              <a:t>ration of over </a:t>
            </a:r>
            <a:r>
              <a:rPr lang="en-US" sz="2100" dirty="0" smtClean="0"/>
              <a:t>3.36:1 </a:t>
            </a:r>
            <a:r>
              <a:rPr lang="en-US" sz="2100" dirty="0"/>
              <a:t>in the medium term</a:t>
            </a:r>
          </a:p>
          <a:p>
            <a:pPr marL="711200" lvl="1" indent="-347663" algn="just">
              <a:buFont typeface="Wingdings" panose="05000000000000000000" pitchFamily="2" charset="2"/>
              <a:buChar char="q"/>
              <a:defRPr/>
            </a:pPr>
            <a:endParaRPr lang="en-US" sz="2100" dirty="0"/>
          </a:p>
          <a:p>
            <a:pPr marL="711200" lvl="1" indent="-347663" algn="just">
              <a:buFont typeface="Wingdings" panose="05000000000000000000" pitchFamily="2" charset="2"/>
              <a:buChar char="q"/>
              <a:defRPr/>
            </a:pPr>
            <a:r>
              <a:rPr lang="en-US" sz="2100" dirty="0"/>
              <a:t>Solvency ration of over less than </a:t>
            </a:r>
            <a:r>
              <a:rPr lang="en-US" sz="2100" dirty="0" smtClean="0"/>
              <a:t>13%</a:t>
            </a:r>
            <a:endParaRPr lang="en-US" sz="2100" dirty="0"/>
          </a:p>
          <a:p>
            <a:pPr marL="0" indent="0">
              <a:spcBef>
                <a:spcPct val="50000"/>
              </a:spcBef>
              <a:buNone/>
            </a:pPr>
            <a:endParaRPr lang="en-US" sz="1600" dirty="0" smtClean="0">
              <a:latin typeface="Times New Roman" panose="02020603050405020304" pitchFamily="18" charset="0"/>
              <a:cs typeface="Times New Roman" panose="02020603050405020304" pitchFamily="18" charset="0"/>
            </a:endParaRPr>
          </a:p>
          <a:p>
            <a:pPr marL="0" indent="0">
              <a:spcBef>
                <a:spcPct val="50000"/>
              </a:spcBef>
              <a:buNone/>
            </a:pPr>
            <a:endParaRPr lang="en-US" sz="2000" dirty="0"/>
          </a:p>
        </p:txBody>
      </p:sp>
      <p:sp>
        <p:nvSpPr>
          <p:cNvPr id="5" name="Slide Number Placeholder 4"/>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xmlns="" val="3166609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sz="2400" dirty="0" smtClean="0">
                <a:solidFill>
                  <a:schemeClr val="tx1"/>
                </a:solidFill>
                <a:effectLst/>
                <a:latin typeface="Times New Roman" panose="02020603050405020304" pitchFamily="18" charset="0"/>
                <a:cs typeface="Times New Roman" panose="02020603050405020304" pitchFamily="18" charset="0"/>
              </a:rPr>
              <a:t>BUDGET FOR MTEF</a:t>
            </a:r>
            <a:endParaRPr lang="en-US" sz="2400" dirty="0">
              <a:solidFill>
                <a:schemeClr val="tx1"/>
              </a:solidFill>
              <a:effectLst/>
            </a:endParaRPr>
          </a:p>
        </p:txBody>
      </p:sp>
      <p:sp>
        <p:nvSpPr>
          <p:cNvPr id="3" name="Content Placeholder 2"/>
          <p:cNvSpPr>
            <a:spLocks noGrp="1"/>
          </p:cNvSpPr>
          <p:nvPr>
            <p:ph idx="1"/>
          </p:nvPr>
        </p:nvSpPr>
        <p:spPr>
          <a:xfrm>
            <a:off x="457200" y="1447800"/>
            <a:ext cx="8229600" cy="4038600"/>
          </a:xfrm>
        </p:spPr>
        <p:txBody>
          <a:bodyPr/>
          <a:lstStyle/>
          <a:p>
            <a:pPr marL="0" indent="0">
              <a:spcBef>
                <a:spcPct val="50000"/>
              </a:spcBef>
              <a:buNone/>
            </a:pPr>
            <a:endParaRPr lang="en-US" sz="1600" dirty="0" smtClean="0">
              <a:latin typeface="Times New Roman" panose="02020603050405020304" pitchFamily="18" charset="0"/>
              <a:cs typeface="Times New Roman" panose="02020603050405020304" pitchFamily="18" charset="0"/>
            </a:endParaRPr>
          </a:p>
          <a:p>
            <a:pPr marL="0" indent="0">
              <a:spcBef>
                <a:spcPct val="50000"/>
              </a:spcBef>
              <a:buNone/>
            </a:pPr>
            <a:endParaRPr lang="en-US" sz="2000" dirty="0"/>
          </a:p>
        </p:txBody>
      </p:sp>
      <p:sp>
        <p:nvSpPr>
          <p:cNvPr id="5" name="Slide Number Placeholder 4"/>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23</a:t>
            </a:fld>
            <a:endParaRPr lang="en-US" dirty="0">
              <a:solidFill>
                <a:srgbClr val="000000"/>
              </a:solidFill>
            </a:endParaRPr>
          </a:p>
        </p:txBody>
      </p:sp>
      <p:graphicFrame>
        <p:nvGraphicFramePr>
          <p:cNvPr id="6" name="Table 5"/>
          <p:cNvGraphicFramePr>
            <a:graphicFrameLocks noGrp="1"/>
          </p:cNvGraphicFramePr>
          <p:nvPr>
            <p:extLst/>
          </p:nvPr>
        </p:nvGraphicFramePr>
        <p:xfrm>
          <a:off x="762000" y="1676402"/>
          <a:ext cx="7924798" cy="3809998"/>
        </p:xfrm>
        <a:graphic>
          <a:graphicData uri="http://schemas.openxmlformats.org/drawingml/2006/table">
            <a:tbl>
              <a:tblPr/>
              <a:tblGrid>
                <a:gridCol w="2443313"/>
                <a:gridCol w="898277"/>
                <a:gridCol w="898277"/>
                <a:gridCol w="990100"/>
                <a:gridCol w="898277"/>
                <a:gridCol w="898277"/>
                <a:gridCol w="898277"/>
              </a:tblGrid>
              <a:tr h="411892">
                <a:tc>
                  <a:txBody>
                    <a:bodyPr/>
                    <a:lstStyle/>
                    <a:p>
                      <a:pPr algn="l" fontAlgn="b"/>
                      <a:r>
                        <a:rPr lang="en-ZA" sz="12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2486">
                <a:tc gridSpan="6">
                  <a:txBody>
                    <a:bodyPr/>
                    <a:lstStyle/>
                    <a:p>
                      <a:pPr algn="l" fontAlgn="b"/>
                      <a:r>
                        <a:rPr lang="en-ZA" sz="1200" b="1" i="0" u="none" strike="noStrike">
                          <a:effectLst/>
                          <a:latin typeface="Arial"/>
                        </a:rPr>
                        <a:t>EXPENDITURE ESTIMATES (PROGRAMES FROM BUDGET STRUCTURE)</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r>
                        <a:rPr lang="en-ZA" sz="1200" b="0" i="0" u="none" strike="noStrike">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32486">
                <a:tc rowSpan="2">
                  <a:txBody>
                    <a:bodyPr/>
                    <a:lstStyle/>
                    <a:p>
                      <a:pPr algn="ctr" fontAlgn="b"/>
                      <a:r>
                        <a:rPr lang="en-ZA" sz="1200" b="1" i="0" u="none" strike="noStrike">
                          <a:effectLst/>
                          <a:latin typeface="Arial"/>
                        </a:rPr>
                        <a:t>Programme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gridSpan="2">
                  <a:txBody>
                    <a:bodyPr/>
                    <a:lstStyle/>
                    <a:p>
                      <a:pPr algn="ctr" fontAlgn="b"/>
                      <a:r>
                        <a:rPr lang="en-ZA" sz="1200" b="1" i="0" u="none" strike="noStrike">
                          <a:effectLst/>
                          <a:latin typeface="Arial"/>
                        </a:rPr>
                        <a:t>Audited Outcome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a:txBody>
                    <a:bodyPr/>
                    <a:lstStyle/>
                    <a:p>
                      <a:pPr algn="ctr" fontAlgn="b"/>
                      <a:r>
                        <a:rPr lang="en-ZA" sz="1200" b="1" i="0" u="none" strike="noStrike">
                          <a:effectLst/>
                          <a:latin typeface="Arial"/>
                        </a:rPr>
                        <a:t>Projected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gridSpan="3">
                  <a:txBody>
                    <a:bodyPr/>
                    <a:lstStyle/>
                    <a:p>
                      <a:pPr algn="ctr" fontAlgn="b"/>
                      <a:r>
                        <a:rPr lang="en-ZA" sz="1200" b="1" i="0" u="none" strike="noStrike">
                          <a:effectLst/>
                          <a:latin typeface="Arial"/>
                        </a:rPr>
                        <a:t> MTEF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hMerge="1">
                  <a:txBody>
                    <a:bodyPr/>
                    <a:lstStyle/>
                    <a:p>
                      <a:endParaRPr lang="en-ZA"/>
                    </a:p>
                  </a:txBody>
                  <a:tcPr/>
                </a:tc>
              </a:tr>
              <a:tr h="432486">
                <a:tc vMerge="1">
                  <a:txBody>
                    <a:bodyPr/>
                    <a:lstStyle/>
                    <a:p>
                      <a:endParaRPr lang="en-ZA"/>
                    </a:p>
                  </a:txBody>
                  <a:tcPr/>
                </a:tc>
                <a:tc>
                  <a:txBody>
                    <a:bodyPr/>
                    <a:lstStyle/>
                    <a:p>
                      <a:pPr algn="ctr" fontAlgn="b"/>
                      <a:r>
                        <a:rPr lang="en-ZA" sz="1200" b="1" i="0" u="none" strike="noStrike">
                          <a:effectLst/>
                          <a:latin typeface="Arial"/>
                        </a:rPr>
                        <a:t>2013/14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ZA" sz="1200" b="1" i="0" u="none" strike="noStrike">
                          <a:effectLst/>
                          <a:latin typeface="Arial"/>
                        </a:rPr>
                        <a:t>2014/15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ZA" sz="1200" b="1" i="0" u="none" strike="noStrike">
                          <a:effectLst/>
                          <a:latin typeface="Arial"/>
                        </a:rPr>
                        <a:t>2015/16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ZA" sz="1200" b="1" i="0" u="none" strike="noStrike">
                          <a:effectLst/>
                          <a:latin typeface="Arial"/>
                        </a:rPr>
                        <a:t>2016/17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ZA" sz="1200" b="1" i="0" u="none" strike="noStrike">
                          <a:effectLst/>
                          <a:latin typeface="Arial"/>
                        </a:rPr>
                        <a:t>2017/18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ZA" sz="1200" b="1" i="0" u="none" strike="noStrike">
                          <a:effectLst/>
                          <a:latin typeface="Arial"/>
                        </a:rPr>
                        <a:t>2018/19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r>
              <a:tr h="411892">
                <a:tc>
                  <a:txBody>
                    <a:bodyPr/>
                    <a:lstStyle/>
                    <a:p>
                      <a:pPr algn="l" fontAlgn="b"/>
                      <a:r>
                        <a:rPr lang="en-ZA" sz="1200" b="0" i="0" u="none" strike="noStrike">
                          <a:effectLst/>
                          <a:latin typeface="Arial"/>
                        </a:rPr>
                        <a:t>Compliance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200" b="0" i="0" u="none" strike="noStrike" dirty="0">
                          <a:effectLst/>
                          <a:latin typeface="Arial"/>
                        </a:rPr>
                        <a:t>   26 382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200" b="0" i="0" u="none" strike="noStrike" dirty="0">
                          <a:effectLst/>
                          <a:latin typeface="Arial"/>
                        </a:rPr>
                        <a:t>   32 330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200" b="0" i="0" u="none" strike="noStrike">
                          <a:effectLst/>
                          <a:latin typeface="Arial"/>
                        </a:rPr>
                        <a:t>     29 832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200" b="0" i="0" u="none" strike="noStrike">
                          <a:effectLst/>
                          <a:latin typeface="Arial"/>
                        </a:rPr>
                        <a:t>   36 169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r" fontAlgn="b"/>
                      <a:r>
                        <a:rPr lang="en-ZA" sz="1200" b="0" i="0" u="none" strike="noStrike">
                          <a:effectLst/>
                          <a:latin typeface="Arial"/>
                        </a:rPr>
                        <a:t>   38 701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200" b="0" i="0" u="none" strike="noStrike">
                          <a:effectLst/>
                          <a:latin typeface="Arial"/>
                        </a:rPr>
                        <a:t>   41 410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411892">
                <a:tc>
                  <a:txBody>
                    <a:bodyPr/>
                    <a:lstStyle/>
                    <a:p>
                      <a:pPr algn="l" fontAlgn="b"/>
                      <a:r>
                        <a:rPr lang="en-ZA" sz="1200" b="0" i="0" u="none" strike="noStrike">
                          <a:effectLst/>
                          <a:latin typeface="Arial"/>
                        </a:rPr>
                        <a:t>Education and Training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200" b="0" i="0" u="none" strike="noStrike">
                          <a:effectLst/>
                          <a:latin typeface="Arial"/>
                        </a:rPr>
                        <a:t>      6 091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ZA" sz="1200" b="0" i="0" u="none" strike="noStrike" dirty="0">
                          <a:effectLst/>
                          <a:latin typeface="Arial"/>
                        </a:rPr>
                        <a:t>      9 770 </a:t>
                      </a:r>
                    </a:p>
                  </a:txBody>
                  <a:tcPr marL="0" marR="0" marT="0" marB="0" anchor="b">
                    <a:lnL>
                      <a:noFill/>
                    </a:lnL>
                    <a:lnR>
                      <a:noFill/>
                    </a:lnR>
                    <a:lnT>
                      <a:noFill/>
                    </a:lnT>
                    <a:lnB>
                      <a:noFill/>
                    </a:lnB>
                    <a:solidFill>
                      <a:srgbClr val="FFFFFF"/>
                    </a:solidFill>
                  </a:tcPr>
                </a:tc>
                <a:tc>
                  <a:txBody>
                    <a:bodyPr/>
                    <a:lstStyle/>
                    <a:p>
                      <a:pPr algn="r" fontAlgn="b"/>
                      <a:r>
                        <a:rPr lang="en-ZA" sz="1200" b="0" i="0" u="none" strike="noStrike" dirty="0">
                          <a:effectLst/>
                          <a:latin typeface="Arial"/>
                        </a:rPr>
                        <a:t>     29 899 </a:t>
                      </a:r>
                    </a:p>
                  </a:txBody>
                  <a:tcPr marL="0" marR="0" marT="0" marB="0" anchor="b">
                    <a:lnL>
                      <a:noFill/>
                    </a:lnL>
                    <a:lnR>
                      <a:noFill/>
                    </a:lnR>
                    <a:lnT>
                      <a:noFill/>
                    </a:lnT>
                    <a:lnB>
                      <a:noFill/>
                    </a:lnB>
                    <a:solidFill>
                      <a:srgbClr val="FFFFFF"/>
                    </a:solidFill>
                  </a:tcPr>
                </a:tc>
                <a:tc>
                  <a:txBody>
                    <a:bodyPr/>
                    <a:lstStyle/>
                    <a:p>
                      <a:pPr algn="r" fontAlgn="b"/>
                      <a:r>
                        <a:rPr lang="en-ZA" sz="1200" b="0" i="0" u="none" strike="noStrike">
                          <a:effectLst/>
                          <a:latin typeface="Arial"/>
                        </a:rPr>
                        <a:t>   22 261 </a:t>
                      </a:r>
                    </a:p>
                  </a:txBody>
                  <a:tcPr marL="0" marR="0" marT="0" marB="0" anchor="b">
                    <a:lnL>
                      <a:noFill/>
                    </a:lnL>
                    <a:lnR>
                      <a:noFill/>
                    </a:lnR>
                    <a:lnT>
                      <a:noFill/>
                    </a:lnT>
                    <a:lnB>
                      <a:noFill/>
                    </a:lnB>
                    <a:solidFill>
                      <a:srgbClr val="FABF8F"/>
                    </a:solidFill>
                  </a:tcPr>
                </a:tc>
                <a:tc>
                  <a:txBody>
                    <a:bodyPr/>
                    <a:lstStyle/>
                    <a:p>
                      <a:pPr algn="r" fontAlgn="b"/>
                      <a:r>
                        <a:rPr lang="en-ZA" sz="1200" b="0" i="0" u="none" strike="noStrike">
                          <a:effectLst/>
                          <a:latin typeface="Arial"/>
                        </a:rPr>
                        <a:t>   23 819 </a:t>
                      </a:r>
                    </a:p>
                  </a:txBody>
                  <a:tcPr marL="0" marR="0" marT="0" marB="0" anchor="b">
                    <a:lnL>
                      <a:noFill/>
                    </a:lnL>
                    <a:lnR>
                      <a:noFill/>
                    </a:lnR>
                    <a:lnT>
                      <a:noFill/>
                    </a:lnT>
                    <a:lnB>
                      <a:noFill/>
                    </a:lnB>
                    <a:solidFill>
                      <a:srgbClr val="FFFFFF"/>
                    </a:solidFill>
                  </a:tcPr>
                </a:tc>
                <a:tc>
                  <a:txBody>
                    <a:bodyPr/>
                    <a:lstStyle/>
                    <a:p>
                      <a:pPr algn="r" fontAlgn="b"/>
                      <a:r>
                        <a:rPr lang="en-ZA" sz="1200" b="0" i="0" u="none" strike="noStrike">
                          <a:effectLst/>
                          <a:latin typeface="Arial"/>
                        </a:rPr>
                        <a:t>   25 487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411892">
                <a:tc>
                  <a:txBody>
                    <a:bodyPr/>
                    <a:lstStyle/>
                    <a:p>
                      <a:pPr algn="l" fontAlgn="b"/>
                      <a:r>
                        <a:rPr lang="en-ZA" sz="1200" b="0" i="0" u="none" strike="noStrike">
                          <a:effectLst/>
                          <a:latin typeface="Arial"/>
                        </a:rPr>
                        <a:t>Administration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1200" b="0" i="0" u="none" strike="noStrike">
                          <a:effectLst/>
                          <a:latin typeface="Arial"/>
                        </a:rPr>
                        <a:t>   42 138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ZA" sz="1200" b="0" i="0" u="none" strike="noStrike">
                          <a:effectLst/>
                          <a:latin typeface="Arial"/>
                        </a:rPr>
                        <a:t>   55 171 </a:t>
                      </a:r>
                    </a:p>
                  </a:txBody>
                  <a:tcPr marL="0" marR="0" marT="0" marB="0" anchor="b">
                    <a:lnL>
                      <a:noFill/>
                    </a:lnL>
                    <a:lnR>
                      <a:noFill/>
                    </a:lnR>
                    <a:lnT>
                      <a:noFill/>
                    </a:lnT>
                    <a:lnB>
                      <a:noFill/>
                    </a:lnB>
                    <a:solidFill>
                      <a:srgbClr val="FFFFFF"/>
                    </a:solidFill>
                  </a:tcPr>
                </a:tc>
                <a:tc>
                  <a:txBody>
                    <a:bodyPr/>
                    <a:lstStyle/>
                    <a:p>
                      <a:pPr algn="r" fontAlgn="b"/>
                      <a:r>
                        <a:rPr lang="en-ZA" sz="1200" b="0" i="0" u="none" strike="noStrike" dirty="0">
                          <a:effectLst/>
                          <a:latin typeface="Arial"/>
                        </a:rPr>
                        <a:t>     64 700 </a:t>
                      </a:r>
                    </a:p>
                  </a:txBody>
                  <a:tcPr marL="0" marR="0" marT="0" marB="0" anchor="b">
                    <a:lnL>
                      <a:noFill/>
                    </a:lnL>
                    <a:lnR>
                      <a:noFill/>
                    </a:lnR>
                    <a:lnT>
                      <a:noFill/>
                    </a:lnT>
                    <a:lnB>
                      <a:noFill/>
                    </a:lnB>
                    <a:solidFill>
                      <a:srgbClr val="FFFFFF"/>
                    </a:solidFill>
                  </a:tcPr>
                </a:tc>
                <a:tc>
                  <a:txBody>
                    <a:bodyPr/>
                    <a:lstStyle/>
                    <a:p>
                      <a:pPr algn="r" fontAlgn="b"/>
                      <a:r>
                        <a:rPr lang="en-ZA" sz="1200" b="0" i="0" u="none" strike="noStrike">
                          <a:effectLst/>
                          <a:latin typeface="Arial"/>
                        </a:rPr>
                        <a:t>   69 690 </a:t>
                      </a:r>
                    </a:p>
                  </a:txBody>
                  <a:tcPr marL="0" marR="0" marT="0" marB="0" anchor="b">
                    <a:lnL>
                      <a:noFill/>
                    </a:lnL>
                    <a:lnR>
                      <a:noFill/>
                    </a:lnR>
                    <a:lnT>
                      <a:noFill/>
                    </a:lnT>
                    <a:lnB>
                      <a:noFill/>
                    </a:lnB>
                    <a:solidFill>
                      <a:srgbClr val="FABF8F"/>
                    </a:solidFill>
                  </a:tcPr>
                </a:tc>
                <a:tc>
                  <a:txBody>
                    <a:bodyPr/>
                    <a:lstStyle/>
                    <a:p>
                      <a:pPr algn="r" fontAlgn="b"/>
                      <a:r>
                        <a:rPr lang="en-ZA" sz="1200" b="0" i="0" u="none" strike="noStrike">
                          <a:effectLst/>
                          <a:latin typeface="Arial"/>
                        </a:rPr>
                        <a:t>   74 568 </a:t>
                      </a:r>
                    </a:p>
                  </a:txBody>
                  <a:tcPr marL="0" marR="0" marT="0" marB="0" anchor="b">
                    <a:lnL>
                      <a:noFill/>
                    </a:lnL>
                    <a:lnR>
                      <a:noFill/>
                    </a:lnR>
                    <a:lnT>
                      <a:noFill/>
                    </a:lnT>
                    <a:lnB>
                      <a:noFill/>
                    </a:lnB>
                    <a:solidFill>
                      <a:srgbClr val="FFFFFF"/>
                    </a:solidFill>
                  </a:tcPr>
                </a:tc>
                <a:tc>
                  <a:txBody>
                    <a:bodyPr/>
                    <a:lstStyle/>
                    <a:p>
                      <a:pPr algn="r" fontAlgn="b"/>
                      <a:r>
                        <a:rPr lang="en-ZA" sz="1200" b="0" i="0" u="none" strike="noStrike">
                          <a:effectLst/>
                          <a:latin typeface="Arial"/>
                        </a:rPr>
                        <a:t>   79 788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411892">
                <a:tc>
                  <a:txBody>
                    <a:bodyPr/>
                    <a:lstStyle/>
                    <a:p>
                      <a:pPr algn="l" fontAlgn="b"/>
                      <a:r>
                        <a:rPr lang="en-ZA" sz="1200" b="0" i="0" u="none" strike="noStrike" dirty="0">
                          <a:effectLst/>
                          <a:latin typeface="Arial"/>
                        </a:rPr>
                        <a:t>Estate Agency Fidelity Fund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effectLst/>
                          <a:latin typeface="Arial"/>
                        </a:rPr>
                        <a:t>   71 711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effectLst/>
                          <a:latin typeface="Arial"/>
                        </a:rPr>
                        <a:t>   69 904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effectLst/>
                          <a:latin typeface="Arial"/>
                        </a:rPr>
                        <a:t>     67 376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effectLst/>
                          <a:latin typeface="Arial"/>
                        </a:rPr>
                        <a:t>   71 768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r" fontAlgn="b"/>
                      <a:r>
                        <a:rPr lang="en-ZA" sz="1200" b="0" i="0" u="none" strike="noStrike" dirty="0">
                          <a:effectLst/>
                          <a:latin typeface="Arial"/>
                        </a:rPr>
                        <a:t>   76 792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effectLst/>
                          <a:latin typeface="Arial"/>
                        </a:rPr>
                        <a:t>   82 167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53080">
                <a:tc>
                  <a:txBody>
                    <a:bodyPr/>
                    <a:lstStyle/>
                    <a:p>
                      <a:pPr algn="l" fontAlgn="b"/>
                      <a:r>
                        <a:rPr lang="en-ZA" sz="12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200" b="1" i="0" u="none" strike="noStrike">
                          <a:effectLst/>
                          <a:latin typeface="Arial"/>
                        </a:rPr>
                        <a:t> 146 322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a:effectLst/>
                          <a:latin typeface="Arial"/>
                        </a:rPr>
                        <a:t> 167 175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a:effectLst/>
                          <a:latin typeface="Arial"/>
                        </a:rPr>
                        <a:t>   191 807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a:effectLst/>
                          <a:latin typeface="Arial"/>
                        </a:rPr>
                        <a:t> 199 888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BF8F"/>
                    </a:solidFill>
                  </a:tcPr>
                </a:tc>
                <a:tc>
                  <a:txBody>
                    <a:bodyPr/>
                    <a:lstStyle/>
                    <a:p>
                      <a:pPr algn="r" fontAlgn="b"/>
                      <a:r>
                        <a:rPr lang="en-ZA" sz="1200" b="1" i="0" u="none" strike="noStrike" dirty="0">
                          <a:effectLst/>
                          <a:latin typeface="Arial"/>
                        </a:rPr>
                        <a:t> 213 880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a:rPr>
                        <a:t> 228 852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712720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000000"/>
                </a:solidFill>
              </a:rPr>
              <a:t>Draft and Confidential</a:t>
            </a:r>
            <a:endParaRPr lang="en-US" dirty="0">
              <a:solidFill>
                <a:srgbClr val="000000"/>
              </a:solidFill>
            </a:endParaRPr>
          </a:p>
        </p:txBody>
      </p:sp>
      <p:sp>
        <p:nvSpPr>
          <p:cNvPr id="3" name="Slide Number Placeholder 2"/>
          <p:cNvSpPr>
            <a:spLocks noGrp="1"/>
          </p:cNvSpPr>
          <p:nvPr>
            <p:ph type="sldNum" sz="quarter" idx="12"/>
          </p:nvPr>
        </p:nvSpPr>
        <p:spPr/>
        <p:txBody>
          <a:bodyPr/>
          <a:lstStyle/>
          <a:p>
            <a:pPr>
              <a:defRPr/>
            </a:pPr>
            <a:fld id="{CFBB2399-4E8E-4E35-B15C-2B418CA5A6D0}" type="slidenum">
              <a:rPr lang="en-US" smtClean="0">
                <a:solidFill>
                  <a:srgbClr val="000000"/>
                </a:solidFill>
              </a:rPr>
              <a:pPr>
                <a:defRPr/>
              </a:pPr>
              <a:t>24</a:t>
            </a:fld>
            <a:endParaRPr lang="en-US" dirty="0">
              <a:solidFill>
                <a:srgbClr val="000000"/>
              </a:solidFill>
            </a:endParaRPr>
          </a:p>
        </p:txBody>
      </p:sp>
      <p:pic>
        <p:nvPicPr>
          <p:cNvPr id="11266" name="Picture 2" descr="C:\Users\MargieC.EAAB\AppData\Local\Microsoft\Windows\Temporary Internet Files\Content.Outlook\QYI5UEU2\image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56"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sosceles Triangle 4"/>
          <p:cNvSpPr/>
          <p:nvPr/>
        </p:nvSpPr>
        <p:spPr>
          <a:xfrm rot="9715259">
            <a:off x="3014706" y="360407"/>
            <a:ext cx="3147501" cy="6591594"/>
          </a:xfrm>
          <a:prstGeom prst="triangle">
            <a:avLst/>
          </a:prstGeom>
          <a:solidFill>
            <a:srgbClr val="21CA14">
              <a:alpha val="79000"/>
            </a:srgbClr>
          </a:solidFill>
          <a:ln>
            <a:no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rot="12161720">
            <a:off x="4282701" y="1454611"/>
            <a:ext cx="1457367" cy="4444163"/>
          </a:xfrm>
          <a:prstGeom prst="triangle">
            <a:avLst/>
          </a:prstGeom>
          <a:solidFill>
            <a:srgbClr val="58572B">
              <a:alpha val="48000"/>
            </a:srgbClr>
          </a:solidFill>
          <a:ln>
            <a:noFill/>
          </a:ln>
          <a:effectLst>
            <a:glow rad="228600">
              <a:schemeClr val="accent3">
                <a:lumMod val="75000"/>
                <a:alpha val="41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572515" y="2708920"/>
            <a:ext cx="4344809" cy="646331"/>
          </a:xfrm>
          <a:prstGeom prst="rect">
            <a:avLst/>
          </a:prstGeom>
          <a:solidFill>
            <a:srgbClr val="596F59">
              <a:alpha val="74000"/>
            </a:srgbClr>
          </a:solidFill>
        </p:spPr>
        <p:txBody>
          <a:bodyPr wrap="square" rtlCol="0">
            <a:spAutoFit/>
          </a:bodyPr>
          <a:lstStyle/>
          <a:p>
            <a:pPr algn="ctr"/>
            <a:r>
              <a:rPr lang="en-ZA" sz="3600" dirty="0" smtClean="0"/>
              <a:t>THANK YOU</a:t>
            </a:r>
            <a:endParaRPr lang="en-US" sz="3600" dirty="0"/>
          </a:p>
        </p:txBody>
      </p:sp>
    </p:spTree>
    <p:extLst>
      <p:ext uri="{BB962C8B-B14F-4D97-AF65-F5344CB8AC3E}">
        <p14:creationId xmlns:p14="http://schemas.microsoft.com/office/powerpoint/2010/main" xmlns="" val="128740118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2400" dirty="0" smtClean="0">
                <a:solidFill>
                  <a:schemeClr val="tx1"/>
                </a:solidFill>
                <a:effectLst/>
                <a:latin typeface="Times New Roman" panose="02020603050405020304" pitchFamily="18" charset="0"/>
                <a:cs typeface="Times New Roman" panose="02020603050405020304" pitchFamily="18" charset="0"/>
              </a:rPr>
              <a:t>Strategic Overview</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553200" y="6248400"/>
            <a:ext cx="2133600" cy="476250"/>
          </a:xfrm>
        </p:spPr>
        <p:txBody>
          <a:bodyPr/>
          <a:lstStyle/>
          <a:p>
            <a:pPr>
              <a:defRPr/>
            </a:pPr>
            <a:fld id="{3136C0F6-ADF4-4A58-B373-30E4943E4B81}" type="slidenum">
              <a:rPr lang="en-US" smtClean="0">
                <a:solidFill>
                  <a:srgbClr val="000000"/>
                </a:solidFill>
              </a:rPr>
              <a:pPr>
                <a:defRPr/>
              </a:pPr>
              <a:t>3</a:t>
            </a:fld>
            <a:endParaRPr lang="en-US" dirty="0">
              <a:solidFill>
                <a:srgbClr val="00000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xmlns="" val="1959393531"/>
              </p:ext>
            </p:extLst>
          </p:nvPr>
        </p:nvGraphicFramePr>
        <p:xfrm>
          <a:off x="457200" y="1397000"/>
          <a:ext cx="8229600" cy="4572000"/>
        </p:xfrm>
        <a:graphic>
          <a:graphicData uri="http://schemas.openxmlformats.org/drawingml/2006/table">
            <a:tbl>
              <a:tblPr firstRow="1" bandRow="1">
                <a:tableStyleId>{5C22544A-7EE6-4342-B048-85BDC9FD1C3A}</a:tableStyleId>
              </a:tblPr>
              <a:tblGrid>
                <a:gridCol w="4114800"/>
                <a:gridCol w="4114800"/>
              </a:tblGrid>
              <a:tr h="383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Strategic Outcome Oriented Goal number 1</a:t>
                      </a:r>
                      <a:r>
                        <a:rPr lang="en-US" sz="1000" b="0" i="0" u="none" strike="noStrike" kern="1200" baseline="0" dirty="0" smtClean="0">
                          <a:solidFill>
                            <a:schemeClr val="lt1"/>
                          </a:solidFill>
                          <a:latin typeface="Times New Roman" panose="02020603050405020304" pitchFamily="18" charset="0"/>
                          <a:ea typeface="+mn-ea"/>
                          <a:cs typeface="Times New Roman" panose="02020603050405020304" pitchFamily="18" charset="0"/>
                        </a:rPr>
                        <a:t>	</a:t>
                      </a:r>
                    </a:p>
                    <a:p>
                      <a:endParaRPr lang="en-US" sz="1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Compliant Estate Agency Sector.</a:t>
                      </a:r>
                      <a:r>
                        <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p>
                      <a:endParaRPr lang="en-US" sz="1000" dirty="0">
                        <a:latin typeface="Times New Roman" panose="02020603050405020304" pitchFamily="18" charset="0"/>
                        <a:cs typeface="Times New Roman" panose="02020603050405020304" pitchFamily="18" charset="0"/>
                      </a:endParaRPr>
                    </a:p>
                  </a:txBody>
                  <a:tcPr/>
                </a:tc>
              </a:tr>
              <a:tr h="6782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Goal Statement	</a:t>
                      </a:r>
                    </a:p>
                    <a:p>
                      <a:endParaRPr lang="en-US" sz="1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Perform inspections on 50% of Estate Agencies over the 2014 to 2019 financial period in order to increase compliance levels of estate agents</a:t>
                      </a:r>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000" dirty="0">
                        <a:latin typeface="Times New Roman" panose="02020603050405020304" pitchFamily="18" charset="0"/>
                        <a:cs typeface="Times New Roman" panose="02020603050405020304" pitchFamily="18" charset="0"/>
                      </a:endParaRPr>
                    </a:p>
                  </a:txBody>
                  <a:tcPr/>
                </a:tc>
              </a:tr>
              <a:tr h="530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Strategic Outcome Oriented Goal number 2	</a:t>
                      </a:r>
                    </a:p>
                    <a:p>
                      <a:endParaRPr lang="en-US" sz="1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Property consumers are aware and understand all forms of property transactions</a:t>
                      </a:r>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000" dirty="0">
                        <a:latin typeface="Times New Roman" panose="02020603050405020304" pitchFamily="18" charset="0"/>
                        <a:cs typeface="Times New Roman" panose="02020603050405020304" pitchFamily="18" charset="0"/>
                      </a:endParaRPr>
                    </a:p>
                  </a:txBody>
                  <a:tcPr/>
                </a:tc>
              </a:tr>
              <a:tr h="6782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Goal Statement	</a:t>
                      </a:r>
                    </a:p>
                    <a:p>
                      <a:endParaRPr lang="en-US" sz="1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The EAAB will ensure that at least 2 million consumers are made aware of property transactions through media publications and television by the end of 2018/19.</a:t>
                      </a:r>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000" dirty="0">
                        <a:latin typeface="Times New Roman" panose="02020603050405020304" pitchFamily="18" charset="0"/>
                        <a:cs typeface="Times New Roman" panose="02020603050405020304" pitchFamily="18" charset="0"/>
                      </a:endParaRPr>
                    </a:p>
                  </a:txBody>
                  <a:tcPr/>
                </a:tc>
              </a:tr>
              <a:tr h="294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Strategic Outcome Oriented Goal number 3	</a:t>
                      </a:r>
                    </a:p>
                    <a:p>
                      <a:endParaRPr lang="en-US" sz="1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Sustainable Fidelity Fund</a:t>
                      </a:r>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000" dirty="0">
                        <a:latin typeface="Times New Roman" panose="02020603050405020304" pitchFamily="18" charset="0"/>
                        <a:cs typeface="Times New Roman" panose="02020603050405020304" pitchFamily="18" charset="0"/>
                      </a:endParaRPr>
                    </a:p>
                  </a:txBody>
                  <a:tcPr/>
                </a:tc>
              </a:tr>
              <a:tr h="6782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Goal statement	</a:t>
                      </a:r>
                    </a:p>
                    <a:p>
                      <a:endParaRPr lang="en-US" sz="1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The EAAB will ensure that the Fidelity Fund is efficiently and effectively operated to achieve aggregate growth rate of 5% per annum against the 2013 baseline by the end of 2018/19.</a:t>
                      </a:r>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000" dirty="0">
                        <a:latin typeface="Times New Roman" panose="02020603050405020304" pitchFamily="18" charset="0"/>
                        <a:cs typeface="Times New Roman" panose="02020603050405020304" pitchFamily="18" charset="0"/>
                      </a:endParaRPr>
                    </a:p>
                  </a:txBody>
                  <a:tcPr/>
                </a:tc>
              </a:tr>
              <a:tr h="383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Strategic Outcome Oriented Goal number 4	</a:t>
                      </a:r>
                    </a:p>
                    <a:p>
                      <a:endParaRPr lang="en-US" sz="1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Professional and capacitated Estate Agency Sector</a:t>
                      </a:r>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000" dirty="0">
                        <a:latin typeface="Times New Roman" panose="02020603050405020304" pitchFamily="18" charset="0"/>
                        <a:cs typeface="Times New Roman" panose="02020603050405020304" pitchFamily="18" charset="0"/>
                      </a:endParaRPr>
                    </a:p>
                  </a:txBody>
                  <a:tcPr/>
                </a:tc>
              </a:tr>
              <a:tr h="6782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Goal Statement	</a:t>
                      </a:r>
                    </a:p>
                    <a:p>
                      <a:endParaRPr lang="en-US" sz="1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The EAAB will ensure that 100% of the registered estate agents are fully qualified in terms of legislative requirements by the end of 2018/19.</a:t>
                      </a:r>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1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1521565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2400" dirty="0" smtClean="0">
                <a:solidFill>
                  <a:schemeClr val="tx1"/>
                </a:solidFill>
                <a:effectLst/>
                <a:latin typeface="Times New Roman" panose="02020603050405020304" pitchFamily="18" charset="0"/>
                <a:cs typeface="Times New Roman" panose="02020603050405020304" pitchFamily="18" charset="0"/>
              </a:rPr>
              <a:t>Financial Intelligence Centre </a:t>
            </a:r>
            <a:endParaRPr lang="en-US" sz="2400" dirty="0">
              <a:solidFill>
                <a:schemeClr val="tx1"/>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The EAAB is the Supervisory Body of the estate agency profession pursuant to the Financial Intelligence Centre Act and is obliged to take all steps required to prevent; alternatively, identify and report on, anti-money laundering and terrorist financing activities in the Estate Agency Sector.</a:t>
            </a:r>
            <a:endParaRPr lang="en-US" sz="2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xmlns="" val="2560487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000000"/>
                </a:solidFill>
              </a:rPr>
              <a:t>Draft and Confidential</a:t>
            </a:r>
            <a:endParaRPr lang="en-US" dirty="0">
              <a:solidFill>
                <a:srgbClr val="000000"/>
              </a:solidFill>
            </a:endParaRPr>
          </a:p>
        </p:txBody>
      </p:sp>
      <p:sp>
        <p:nvSpPr>
          <p:cNvPr id="3" name="Slide Number Placeholder 2"/>
          <p:cNvSpPr>
            <a:spLocks noGrp="1"/>
          </p:cNvSpPr>
          <p:nvPr>
            <p:ph type="sldNum" sz="quarter" idx="12"/>
          </p:nvPr>
        </p:nvSpPr>
        <p:spPr/>
        <p:txBody>
          <a:bodyPr/>
          <a:lstStyle/>
          <a:p>
            <a:pPr>
              <a:defRPr/>
            </a:pPr>
            <a:fld id="{CFBB2399-4E8E-4E35-B15C-2B418CA5A6D0}" type="slidenum">
              <a:rPr lang="en-US" smtClean="0">
                <a:solidFill>
                  <a:srgbClr val="000000"/>
                </a:solidFill>
              </a:rPr>
              <a:pPr>
                <a:defRPr/>
              </a:pPr>
              <a:t>5</a:t>
            </a:fld>
            <a:endParaRPr lang="en-US" dirty="0">
              <a:solidFill>
                <a:srgbClr val="000000"/>
              </a:solidFill>
            </a:endParaRPr>
          </a:p>
        </p:txBody>
      </p:sp>
      <p:pic>
        <p:nvPicPr>
          <p:cNvPr id="4" name="Picture 3"/>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7999"/>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xmlns="" val="2931902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effectLst/>
                <a:latin typeface="Times New Roman" panose="02020603050405020304" pitchFamily="18" charset="0"/>
                <a:cs typeface="Times New Roman" panose="02020603050405020304" pitchFamily="18" charset="0"/>
              </a:rPr>
              <a:t>Government –wide priorities </a:t>
            </a:r>
            <a:endParaRPr lang="en-US" sz="2400" dirty="0">
              <a:solidFill>
                <a:schemeClr val="tx1"/>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24000"/>
            <a:ext cx="8229600" cy="4419600"/>
          </a:xfrm>
        </p:spPr>
        <p:txBody>
          <a:bodyPr/>
          <a:lstStyle/>
          <a:p>
            <a:pPr marL="0" indent="0" algn="ctr">
              <a:buNone/>
            </a:pPr>
            <a:r>
              <a:rPr lang="en-US" sz="2000" dirty="0" smtClean="0">
                <a:latin typeface="Times New Roman" panose="02020603050405020304" pitchFamily="18" charset="0"/>
                <a:cs typeface="Times New Roman" panose="02020603050405020304" pitchFamily="18" charset="0"/>
              </a:rPr>
              <a:t>Based on the MTSF sub-outcome 4, the EAAB is responsible for the following:</a:t>
            </a:r>
          </a:p>
          <a:p>
            <a:pPr marL="0" indent="0" algn="ctr">
              <a:buNone/>
            </a:pPr>
            <a:endParaRPr lang="en-US" sz="2000" dirty="0" smtClean="0">
              <a:latin typeface="Times New Roman" panose="02020603050405020304" pitchFamily="18" charset="0"/>
              <a:cs typeface="Times New Roman" panose="02020603050405020304" pitchFamily="18" charset="0"/>
            </a:endParaRP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Consumer </a:t>
            </a:r>
            <a:r>
              <a:rPr lang="en-US" sz="2000" dirty="0" smtClean="0">
                <a:latin typeface="Times New Roman" panose="02020603050405020304" pitchFamily="18" charset="0"/>
                <a:cs typeface="Times New Roman" panose="02020603050405020304" pitchFamily="18" charset="0"/>
              </a:rPr>
              <a:t>education</a:t>
            </a:r>
            <a:r>
              <a:rPr lang="en-US" sz="2000" dirty="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Placement of unemployed youth with Principal Estate Agents</a:t>
            </a:r>
            <a:r>
              <a:rPr lang="en-US" sz="2000" dirty="0" smtClean="0">
                <a:latin typeface="Times New Roman" panose="02020603050405020304" pitchFamily="18" charset="0"/>
                <a:cs typeface="Times New Roman" panose="02020603050405020304" pitchFamily="18" charset="0"/>
              </a:rPr>
              <a:t>.</a:t>
            </a: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Development transactional support </a:t>
            </a:r>
            <a:r>
              <a:rPr lang="en-US" sz="2000" dirty="0" err="1">
                <a:latin typeface="Times New Roman" panose="02020603050405020304" pitchFamily="18" charset="0"/>
                <a:cs typeface="Times New Roman" panose="02020603050405020304" pitchFamily="18" charset="0"/>
              </a:rPr>
              <a:t>programmes</a:t>
            </a:r>
            <a:r>
              <a:rPr lang="en-US" sz="2000" dirty="0">
                <a:latin typeface="Times New Roman" panose="02020603050405020304" pitchFamily="18" charset="0"/>
                <a:cs typeface="Times New Roman" panose="02020603050405020304" pitchFamily="18" charset="0"/>
              </a:rPr>
              <a:t> in the affordable housing market </a:t>
            </a:r>
            <a:r>
              <a:rPr lang="en-US" sz="2000" dirty="0" smtClean="0">
                <a:latin typeface="Times New Roman" panose="02020603050405020304" pitchFamily="18" charset="0"/>
                <a:cs typeface="Times New Roman" panose="02020603050405020304" pitchFamily="18" charset="0"/>
              </a:rPr>
              <a:t>developed.</a:t>
            </a:r>
          </a:p>
          <a:p>
            <a:pPr marL="457200" indent="-457200">
              <a:buFont typeface="+mj-lt"/>
              <a:buAutoNum type="alphaLcParenR"/>
            </a:pPr>
            <a:r>
              <a:rPr lang="en-US" sz="2000" dirty="0" smtClean="0">
                <a:latin typeface="Times New Roman" panose="02020603050405020304" pitchFamily="18" charset="0"/>
                <a:cs typeface="Times New Roman" panose="02020603050405020304" pitchFamily="18" charset="0"/>
              </a:rPr>
              <a:t>Issuing of title deeds to form part of hosing development process. This includes pre-1994 and post-1994 backlog.</a:t>
            </a: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D5322C47-0101-43A7-8B8C-D5A01794171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xmlns="" val="3985804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7</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037443632"/>
              </p:ext>
            </p:extLst>
          </p:nvPr>
        </p:nvGraphicFramePr>
        <p:xfrm>
          <a:off x="457200" y="765740"/>
          <a:ext cx="8247543" cy="5135442"/>
        </p:xfrm>
        <a:graphic>
          <a:graphicData uri="http://schemas.openxmlformats.org/drawingml/2006/table">
            <a:tbl>
              <a:tblPr firstRow="1" firstCol="1" bandRow="1">
                <a:tableStyleId>{7DF18680-E054-41AD-8BC1-D1AEF772440D}</a:tableStyleId>
              </a:tblPr>
              <a:tblGrid>
                <a:gridCol w="873630"/>
                <a:gridCol w="955170"/>
                <a:gridCol w="1852929"/>
                <a:gridCol w="1499871"/>
                <a:gridCol w="609600"/>
                <a:gridCol w="609600"/>
                <a:gridCol w="609600"/>
                <a:gridCol w="609600"/>
                <a:gridCol w="627543"/>
              </a:tblGrid>
              <a:tr h="263997">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Programme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Sub Programme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smtClean="0">
                          <a:solidFill>
                            <a:schemeClr val="tx1"/>
                          </a:solidFill>
                          <a:effectLst/>
                          <a:latin typeface="Times New Roman" panose="02020603050405020304" pitchFamily="18" charset="0"/>
                          <a:cs typeface="Times New Roman" panose="02020603050405020304" pitchFamily="18" charset="0"/>
                        </a:rPr>
                        <a:t>Performance  Indicator</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Baseline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2014/15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2015/16</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2016/17</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2017/18</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2018/19</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r>
              <a:tr h="837745">
                <a:tc rowSpan="3">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cs typeface="Times New Roman" panose="02020603050405020304" pitchFamily="18" charset="0"/>
                        </a:rPr>
                        <a:t>Compliance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ea typeface="+mn-ea"/>
                          <a:cs typeface="Times New Roman" panose="02020603050405020304" pitchFamily="18" charset="0"/>
                        </a:rPr>
                        <a:t>Enforcement</a:t>
                      </a:r>
                      <a:endParaRPr lang="en-US" sz="120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Percentage of complaints resolved within 6 months </a:t>
                      </a:r>
                      <a:r>
                        <a:rPr lang="en-US" sz="1800" b="0" i="0" u="none" strike="noStrike" kern="1200" baseline="0" dirty="0" smtClean="0">
                          <a:solidFill>
                            <a:schemeClr val="dk1"/>
                          </a:solidFill>
                          <a:latin typeface="+mn-lt"/>
                          <a:ea typeface="+mn-ea"/>
                          <a:cs typeface="+mn-cs"/>
                        </a:rPr>
                        <a:t>	</a:t>
                      </a:r>
                    </a:p>
                    <a:p>
                      <a:pPr marL="0" marR="0">
                        <a:lnSpc>
                          <a:spcPct val="115000"/>
                        </a:lnSpc>
                        <a:spcBef>
                          <a:spcPts val="0"/>
                        </a:spcBef>
                        <a:spcAft>
                          <a:spcPts val="0"/>
                        </a:spcAft>
                      </a:pP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70% Percentage of complaints resolved within 6 months </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70%</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75%</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80%</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85%</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90%</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r>
              <a:tr h="1130370">
                <a:tc vMerge="1">
                  <a:txBody>
                    <a:bodyPr/>
                    <a:lstStyle/>
                    <a:p>
                      <a:pPr marL="0" marR="0">
                        <a:lnSpc>
                          <a:spcPct val="115000"/>
                        </a:lnSpc>
                        <a:spcBef>
                          <a:spcPts val="0"/>
                        </a:spcBef>
                        <a:spcAft>
                          <a:spcPts val="0"/>
                        </a:spcAft>
                      </a:pP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rowSpan="2">
                  <a:txBody>
                    <a:bodyPr/>
                    <a:lstStyle/>
                    <a:p>
                      <a:pPr marL="0" marR="0">
                        <a:lnSpc>
                          <a:spcPct val="115000"/>
                        </a:lnSpc>
                        <a:spcBef>
                          <a:spcPts val="0"/>
                        </a:spcBef>
                        <a:spcAft>
                          <a:spcPts val="0"/>
                        </a:spcAft>
                      </a:pPr>
                      <a:r>
                        <a:rPr lang="en-ZA" sz="1200" dirty="0">
                          <a:effectLst/>
                          <a:latin typeface="Times New Roman" panose="02020603050405020304" pitchFamily="18" charset="0"/>
                          <a:cs typeface="Times New Roman" panose="02020603050405020304" pitchFamily="18" charset="0"/>
                        </a:rPr>
                        <a:t>Registrations</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ZA"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200" dirty="0">
                          <a:effectLst/>
                          <a:latin typeface="Times New Roman" panose="02020603050405020304" pitchFamily="18" charset="0"/>
                          <a:cs typeface="Times New Roman" panose="02020603050405020304" pitchFamily="18" charset="0"/>
                        </a:rPr>
                        <a:t>% increase  on issued certificates (FFC) to new registered </a:t>
                      </a:r>
                      <a:r>
                        <a:rPr lang="en-ZA" sz="1200" dirty="0" smtClean="0">
                          <a:effectLst/>
                          <a:latin typeface="Times New Roman" panose="02020603050405020304" pitchFamily="18" charset="0"/>
                          <a:cs typeface="Times New Roman" panose="02020603050405020304" pitchFamily="18" charset="0"/>
                        </a:rPr>
                        <a:t>and</a:t>
                      </a:r>
                      <a:r>
                        <a:rPr lang="en-ZA" sz="1200" baseline="0" dirty="0" smtClean="0">
                          <a:effectLst/>
                          <a:latin typeface="Times New Roman" panose="02020603050405020304" pitchFamily="18" charset="0"/>
                          <a:cs typeface="Times New Roman" panose="02020603050405020304" pitchFamily="18" charset="0"/>
                        </a:rPr>
                        <a:t> </a:t>
                      </a:r>
                      <a:r>
                        <a:rPr lang="en-ZA" sz="1200" dirty="0" smtClean="0">
                          <a:effectLst/>
                          <a:latin typeface="Times New Roman" panose="02020603050405020304" pitchFamily="18" charset="0"/>
                          <a:cs typeface="Times New Roman" panose="02020603050405020304" pitchFamily="18" charset="0"/>
                        </a:rPr>
                        <a:t>compliant </a:t>
                      </a:r>
                      <a:r>
                        <a:rPr lang="en-ZA" sz="1200" dirty="0">
                          <a:effectLst/>
                          <a:latin typeface="Times New Roman" panose="02020603050405020304" pitchFamily="18" charset="0"/>
                          <a:cs typeface="Times New Roman" panose="02020603050405020304" pitchFamily="18" charset="0"/>
                        </a:rPr>
                        <a:t>estate agents </a:t>
                      </a:r>
                      <a:r>
                        <a:rPr lang="en-ZA" sz="1200" dirty="0" smtClean="0">
                          <a:effectLst/>
                          <a:latin typeface="Times New Roman" panose="02020603050405020304" pitchFamily="18" charset="0"/>
                          <a:cs typeface="Times New Roman" panose="02020603050405020304" pitchFamily="18" charset="0"/>
                        </a:rPr>
                        <a:t> </a:t>
                      </a:r>
                      <a:r>
                        <a:rPr lang="en-ZA" sz="1200" dirty="0">
                          <a:effectLst/>
                          <a:latin typeface="Times New Roman" panose="02020603050405020304" pitchFamily="18" charset="0"/>
                          <a:cs typeface="Times New Roman" panose="02020603050405020304" pitchFamily="18" charset="0"/>
                        </a:rPr>
                        <a:t>within 21 days</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cs typeface="Times New Roman" panose="02020603050405020304" pitchFamily="18" charset="0"/>
                        </a:rPr>
                        <a:t>80% of FFC issued</a:t>
                      </a:r>
                      <a:r>
                        <a:rPr lang="en-US" sz="1200" baseline="0" dirty="0" smtClean="0">
                          <a:effectLst/>
                          <a:latin typeface="Times New Roman" panose="02020603050405020304" pitchFamily="18" charset="0"/>
                          <a:cs typeface="Times New Roman" panose="02020603050405020304" pitchFamily="18" charset="0"/>
                        </a:rPr>
                        <a:t> to compliant new registered estate agents issued within 21 days </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cs typeface="Times New Roman" panose="02020603050405020304" pitchFamily="18" charset="0"/>
                        </a:rPr>
                        <a:t>80%.</a:t>
                      </a:r>
                    </a:p>
                    <a:p>
                      <a:pPr marL="0" marR="0">
                        <a:lnSpc>
                          <a:spcPct val="115000"/>
                        </a:lnSpc>
                        <a:spcBef>
                          <a:spcPts val="0"/>
                        </a:spcBef>
                        <a:spcAft>
                          <a:spcPts val="0"/>
                        </a:spcAft>
                      </a:pP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cs typeface="Times New Roman" panose="02020603050405020304" pitchFamily="18" charset="0"/>
                        </a:rPr>
                        <a:t>85% </a:t>
                      </a:r>
                    </a:p>
                    <a:p>
                      <a:pPr marL="0" marR="0">
                        <a:lnSpc>
                          <a:spcPct val="115000"/>
                        </a:lnSpc>
                        <a:spcBef>
                          <a:spcPts val="0"/>
                        </a:spcBef>
                        <a:spcAft>
                          <a:spcPts val="0"/>
                        </a:spcAft>
                      </a:pPr>
                      <a:endParaRPr lang="en-US" sz="1200" dirty="0" smtClean="0">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cs typeface="Times New Roman" panose="02020603050405020304" pitchFamily="18" charset="0"/>
                        </a:rPr>
                        <a:t>90%</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95%</a:t>
                      </a: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95%</a:t>
                      </a:r>
                    </a:p>
                  </a:txBody>
                  <a:tcPr marL="44940" marR="44940" marT="0" marB="0"/>
                </a:tc>
              </a:tr>
              <a:tr h="1484814">
                <a:tc vMerge="1">
                  <a:txBody>
                    <a:bodyPr/>
                    <a:lstStyle/>
                    <a:p>
                      <a:endParaRPr lang="en-US"/>
                    </a:p>
                  </a:txBody>
                  <a:tcPr/>
                </a:tc>
                <a:tc v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ZA" sz="1200" dirty="0">
                          <a:effectLst/>
                          <a:latin typeface="Times New Roman" panose="02020603050405020304" pitchFamily="18" charset="0"/>
                          <a:cs typeface="Times New Roman" panose="02020603050405020304" pitchFamily="18" charset="0"/>
                        </a:rPr>
                        <a:t>% increase  on renewal certificates (FFC</a:t>
                      </a:r>
                      <a:r>
                        <a:rPr lang="en-ZA" sz="1200" dirty="0" smtClean="0">
                          <a:effectLst/>
                          <a:latin typeface="Times New Roman" panose="02020603050405020304" pitchFamily="18" charset="0"/>
                          <a:cs typeface="Times New Roman" panose="02020603050405020304" pitchFamily="18" charset="0"/>
                        </a:rPr>
                        <a:t>) of compliant estate agents </a:t>
                      </a:r>
                      <a:r>
                        <a:rPr lang="en-ZA" sz="1200" dirty="0">
                          <a:effectLst/>
                          <a:latin typeface="Times New Roman" panose="02020603050405020304" pitchFamily="18" charset="0"/>
                          <a:cs typeface="Times New Roman" panose="02020603050405020304" pitchFamily="18" charset="0"/>
                        </a:rPr>
                        <a:t>within 5 days</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cs typeface="Times New Roman" panose="02020603050405020304" pitchFamily="18" charset="0"/>
                        </a:rPr>
                        <a:t>92% of FFC issued</a:t>
                      </a:r>
                      <a:r>
                        <a:rPr lang="en-US" sz="1200" baseline="0" dirty="0" smtClean="0">
                          <a:effectLst/>
                          <a:latin typeface="Times New Roman" panose="02020603050405020304" pitchFamily="18" charset="0"/>
                          <a:cs typeface="Times New Roman" panose="02020603050405020304" pitchFamily="18" charset="0"/>
                        </a:rPr>
                        <a:t> to compliant current registered estate agents issued within 5 days </a:t>
                      </a:r>
                      <a:endParaRPr lang="en-US" sz="1200" dirty="0" smtClean="0">
                        <a:effectLst/>
                        <a:latin typeface="Times New Roman" panose="02020603050405020304" pitchFamily="18" charset="0"/>
                        <a:cs typeface="Times New Roman" panose="02020603050405020304" pitchFamily="18" charset="0"/>
                      </a:endParaRP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92%</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94%</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95%</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95%</a:t>
                      </a:r>
                    </a:p>
                    <a:p>
                      <a:pPr marL="0" marR="0">
                        <a:lnSpc>
                          <a:spcPct val="115000"/>
                        </a:lnSpc>
                        <a:spcBef>
                          <a:spcPts val="0"/>
                        </a:spcBef>
                        <a:spcAft>
                          <a:spcPts val="0"/>
                        </a:spcAft>
                      </a:pPr>
                      <a:endParaRPr lang="en-US" sz="120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1200" dirty="0" smtClean="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95%</a:t>
                      </a:r>
                    </a:p>
                  </a:txBody>
                  <a:tcPr marL="44940" marR="44940" marT="0" marB="0"/>
                </a:tc>
              </a:tr>
              <a:tr h="751897">
                <a:tc>
                  <a:txBody>
                    <a:bodyPr/>
                    <a:lstStyle/>
                    <a:p>
                      <a:pPr marL="0" marR="0">
                        <a:lnSpc>
                          <a:spcPct val="115000"/>
                        </a:lnSpc>
                        <a:spcBef>
                          <a:spcPts val="0"/>
                        </a:spcBef>
                        <a:spcAft>
                          <a:spcPts val="0"/>
                        </a:spcAft>
                      </a:pP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Inspections</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Number of self-assessment evaluation Received 	</a:t>
                      </a:r>
                    </a:p>
                    <a:p>
                      <a:pPr marL="0" marR="0">
                        <a:lnSpc>
                          <a:spcPct val="115000"/>
                        </a:lnSpc>
                        <a:spcBef>
                          <a:spcPts val="0"/>
                        </a:spcBef>
                        <a:spcAft>
                          <a:spcPts val="0"/>
                        </a:spcAft>
                      </a:pP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1107 Number of self-assessment evaluation Received </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1107</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400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500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600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700</a:t>
                      </a:r>
                    </a:p>
                  </a:txBody>
                  <a:tcPr marL="44940" marR="44940" marT="0" marB="0"/>
                </a:tc>
              </a:tr>
            </a:tbl>
          </a:graphicData>
        </a:graphic>
      </p:graphicFrame>
    </p:spTree>
    <p:extLst>
      <p:ext uri="{BB962C8B-B14F-4D97-AF65-F5344CB8AC3E}">
        <p14:creationId xmlns:p14="http://schemas.microsoft.com/office/powerpoint/2010/main" xmlns="" val="2220532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8</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950958547"/>
              </p:ext>
            </p:extLst>
          </p:nvPr>
        </p:nvGraphicFramePr>
        <p:xfrm>
          <a:off x="457200" y="838200"/>
          <a:ext cx="8229601" cy="5105400"/>
        </p:xfrm>
        <a:graphic>
          <a:graphicData uri="http://schemas.openxmlformats.org/drawingml/2006/table">
            <a:tbl>
              <a:tblPr firstRow="1" firstCol="1" bandRow="1">
                <a:tableStyleId>{7DF18680-E054-41AD-8BC1-D1AEF772440D}</a:tableStyleId>
              </a:tblPr>
              <a:tblGrid>
                <a:gridCol w="871728"/>
                <a:gridCol w="953092"/>
                <a:gridCol w="1596718"/>
                <a:gridCol w="1748786"/>
                <a:gridCol w="608275"/>
                <a:gridCol w="608275"/>
                <a:gridCol w="608275"/>
                <a:gridCol w="608275"/>
                <a:gridCol w="626177"/>
              </a:tblGrid>
              <a:tr h="635754">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Programme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Sub Programme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smtClean="0">
                          <a:solidFill>
                            <a:schemeClr val="tx1"/>
                          </a:solidFill>
                          <a:effectLst/>
                          <a:latin typeface="Times New Roman" panose="02020603050405020304" pitchFamily="18" charset="0"/>
                          <a:cs typeface="Times New Roman" panose="02020603050405020304" pitchFamily="18" charset="0"/>
                        </a:rPr>
                        <a:t>Performance  Indicator</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Baseline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2014/15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2015/16</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2016/17</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2017/18</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2018/19</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r>
              <a:tr h="1439895">
                <a:tc rowSpan="4">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mn-ea"/>
                          <a:cs typeface="Times New Roman" panose="02020603050405020304" pitchFamily="18" charset="0"/>
                        </a:rPr>
                        <a:t>Education</a:t>
                      </a:r>
                      <a:r>
                        <a:rPr lang="en-US" sz="1200" baseline="0" dirty="0" smtClean="0">
                          <a:solidFill>
                            <a:schemeClr val="tx1"/>
                          </a:solidFill>
                          <a:effectLst/>
                          <a:latin typeface="Times New Roman" panose="02020603050405020304" pitchFamily="18" charset="0"/>
                          <a:ea typeface="+mn-ea"/>
                          <a:cs typeface="Times New Roman" panose="02020603050405020304" pitchFamily="18" charset="0"/>
                        </a:rPr>
                        <a:t> &amp; Training</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Professional</a:t>
                      </a:r>
                      <a:r>
                        <a:rPr lang="en-US" sz="1200" baseline="0" dirty="0" smtClean="0">
                          <a:effectLst/>
                          <a:latin typeface="Times New Roman" panose="02020603050405020304" pitchFamily="18" charset="0"/>
                          <a:ea typeface="Calibri"/>
                          <a:cs typeface="Times New Roman" panose="02020603050405020304" pitchFamily="18" charset="0"/>
                        </a:rPr>
                        <a:t> designation Examination (PDE)</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Percentage of NQF level 4 &amp; 5 candidates wrote the PDE and received results	</a:t>
                      </a: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 95</a:t>
                      </a: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Percentage of NQF level 4 &amp; 5 candidates wrote the PDE and received results</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95%</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95%</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95%</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95%</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95%</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r>
              <a:tr h="863937">
                <a:tc vMerge="1">
                  <a:txBody>
                    <a:bodyPr/>
                    <a:lstStyle/>
                    <a:p>
                      <a:endParaRPr lang="en-US"/>
                    </a:p>
                  </a:txBody>
                  <a:tcPr/>
                </a:tc>
                <a:tc rowSpan="2">
                  <a:txBody>
                    <a:bodyPr/>
                    <a:lstStyle/>
                    <a:p>
                      <a:pPr marL="0" marR="0">
                        <a:lnSpc>
                          <a:spcPct val="115000"/>
                        </a:lnSpc>
                        <a:spcBef>
                          <a:spcPts val="0"/>
                        </a:spcBef>
                        <a:spcAft>
                          <a:spcPts val="0"/>
                        </a:spcAft>
                      </a:pPr>
                      <a:r>
                        <a:rPr lang="en-ZA" sz="1200" dirty="0" smtClean="0">
                          <a:effectLst/>
                          <a:latin typeface="Times New Roman" panose="02020603050405020304" pitchFamily="18" charset="0"/>
                          <a:cs typeface="Times New Roman" panose="02020603050405020304" pitchFamily="18" charset="0"/>
                        </a:rPr>
                        <a:t>Marketing</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ZA"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Number of consumer awareness events	</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16 Number of consumer awareness events</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16</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16</a:t>
                      </a: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18</a:t>
                      </a: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20</a:t>
                      </a: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22</a:t>
                      </a:r>
                    </a:p>
                  </a:txBody>
                  <a:tcPr marL="44940" marR="44940" marT="0" marB="0"/>
                </a:tc>
              </a:tr>
              <a:tr h="1128339">
                <a:tc vMerge="1">
                  <a:txBody>
                    <a:bodyPr/>
                    <a:lstStyle/>
                    <a:p>
                      <a:endParaRPr lang="en-US"/>
                    </a:p>
                  </a:txBody>
                  <a:tcPr/>
                </a:tc>
                <a:tc v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Number of estate agent roadshow seminars performed	</a:t>
                      </a:r>
                    </a:p>
                  </a:txBody>
                  <a:tcPr marL="68580" marR="6858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16 Number of estate agent roadshow seminars performed	</a:t>
                      </a: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16</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16</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18</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20</a:t>
                      </a:r>
                    </a:p>
                    <a:p>
                      <a:pPr marL="0" marR="0">
                        <a:lnSpc>
                          <a:spcPct val="115000"/>
                        </a:lnSpc>
                        <a:spcBef>
                          <a:spcPts val="0"/>
                        </a:spcBef>
                        <a:spcAft>
                          <a:spcPts val="0"/>
                        </a:spcAft>
                      </a:pPr>
                      <a:endParaRPr lang="en-US" sz="1200" dirty="0" smtClean="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22</a:t>
                      </a:r>
                    </a:p>
                  </a:txBody>
                  <a:tcPr marL="44940" marR="44940" marT="0" marB="0"/>
                </a:tc>
              </a:tr>
              <a:tr h="1037475">
                <a:tc vMerge="1">
                  <a:txBody>
                    <a:bodyPr/>
                    <a:lstStyle/>
                    <a:p>
                      <a:pPr marL="0" marR="0">
                        <a:lnSpc>
                          <a:spcPct val="115000"/>
                        </a:lnSpc>
                        <a:spcBef>
                          <a:spcPts val="0"/>
                        </a:spcBef>
                        <a:spcAft>
                          <a:spcPts val="0"/>
                        </a:spcAft>
                      </a:pP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Number of AGENT magazines published and issued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4 Number of AGENT magazines published and issued</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4</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a:t>
                      </a:r>
                    </a:p>
                  </a:txBody>
                  <a:tcPr marL="44940" marR="44940" marT="0" marB="0"/>
                </a:tc>
              </a:tr>
            </a:tbl>
          </a:graphicData>
        </a:graphic>
      </p:graphicFrame>
    </p:spTree>
    <p:extLst>
      <p:ext uri="{BB962C8B-B14F-4D97-AF65-F5344CB8AC3E}">
        <p14:creationId xmlns:p14="http://schemas.microsoft.com/office/powerpoint/2010/main" xmlns="" val="3348983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9</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829296022"/>
              </p:ext>
            </p:extLst>
          </p:nvPr>
        </p:nvGraphicFramePr>
        <p:xfrm>
          <a:off x="457200" y="838200"/>
          <a:ext cx="8229599" cy="5029200"/>
        </p:xfrm>
        <a:graphic>
          <a:graphicData uri="http://schemas.openxmlformats.org/drawingml/2006/table">
            <a:tbl>
              <a:tblPr firstRow="1" firstCol="1" bandRow="1">
                <a:tableStyleId>{7DF18680-E054-41AD-8BC1-D1AEF772440D}</a:tableStyleId>
              </a:tblPr>
              <a:tblGrid>
                <a:gridCol w="914400"/>
                <a:gridCol w="1048624"/>
                <a:gridCol w="1661020"/>
                <a:gridCol w="679508"/>
                <a:gridCol w="604007"/>
                <a:gridCol w="1057013"/>
                <a:gridCol w="604007"/>
                <a:gridCol w="604007"/>
                <a:gridCol w="1057013"/>
              </a:tblGrid>
              <a:tr h="455819">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Programme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Sub Programme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smtClean="0">
                          <a:solidFill>
                            <a:schemeClr val="tx1"/>
                          </a:solidFill>
                          <a:effectLst/>
                          <a:latin typeface="Times New Roman" panose="02020603050405020304" pitchFamily="18" charset="0"/>
                          <a:cs typeface="Times New Roman" panose="02020603050405020304" pitchFamily="18" charset="0"/>
                        </a:rPr>
                        <a:t>Performance  Indicator</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Baseline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2014/15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2015/16</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a:solidFill>
                            <a:schemeClr val="tx1"/>
                          </a:solidFill>
                          <a:effectLst/>
                          <a:latin typeface="Times New Roman" panose="02020603050405020304" pitchFamily="18" charset="0"/>
                          <a:cs typeface="Times New Roman" panose="02020603050405020304" pitchFamily="18" charset="0"/>
                        </a:rPr>
                        <a:t>2016/17</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2017/18</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2018/19</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r>
              <a:tr h="2507006">
                <a:tc>
                  <a:txBody>
                    <a:bodyPr/>
                    <a:lstStyle/>
                    <a:p>
                      <a:pPr marL="0" marR="0">
                        <a:lnSpc>
                          <a:spcPct val="115000"/>
                        </a:lnSpc>
                        <a:spcBef>
                          <a:spcPts val="0"/>
                        </a:spcBef>
                        <a:spcAft>
                          <a:spcPts val="0"/>
                        </a:spcAft>
                      </a:pP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ZA" sz="1200" dirty="0" smtClean="0">
                          <a:effectLst/>
                          <a:latin typeface="Times New Roman" panose="02020603050405020304" pitchFamily="18" charset="0"/>
                          <a:cs typeface="Times New Roman" panose="02020603050405020304" pitchFamily="18" charset="0"/>
                        </a:rPr>
                        <a:t>Professional</a:t>
                      </a:r>
                      <a:r>
                        <a:rPr lang="en-ZA" sz="1200" baseline="0" dirty="0" smtClean="0">
                          <a:effectLst/>
                          <a:latin typeface="Times New Roman" panose="02020603050405020304" pitchFamily="18" charset="0"/>
                          <a:cs typeface="Times New Roman" panose="02020603050405020304" pitchFamily="18" charset="0"/>
                        </a:rPr>
                        <a:t> Body</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ZA"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Percentage of CPD </a:t>
                      </a:r>
                      <a:r>
                        <a:rPr lang="en-US" sz="12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programmes</a:t>
                      </a: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supplied to Full status candidates in compliance with Education requirements over 3-year rolling period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N/A</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N/A	</a:t>
                      </a:r>
                    </a:p>
                  </a:txBody>
                  <a:tcPr marL="44940" marR="44940" marT="0" marB="0"/>
                </a:tc>
                <a:tc>
                  <a:txBody>
                    <a:bodyPr/>
                    <a:lstStyle/>
                    <a:p>
                      <a:pPr marL="0" marR="0">
                        <a:lnSpc>
                          <a:spcPct val="115000"/>
                        </a:lnSpc>
                        <a:spcBef>
                          <a:spcPts val="0"/>
                        </a:spcBef>
                        <a:spcAft>
                          <a:spcPts val="0"/>
                        </a:spcAft>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100% implementation of CPD project plan</a:t>
                      </a:r>
                      <a:endParaRPr lang="en-US" sz="1200" dirty="0" smtClean="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N/A</a:t>
                      </a: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N/A</a:t>
                      </a:r>
                    </a:p>
                    <a:p>
                      <a:pPr marL="0" marR="0">
                        <a:lnSpc>
                          <a:spcPct val="115000"/>
                        </a:lnSpc>
                        <a:spcBef>
                          <a:spcPts val="0"/>
                        </a:spcBef>
                        <a:spcAft>
                          <a:spcPts val="0"/>
                        </a:spcAft>
                      </a:pPr>
                      <a:endParaRPr lang="en-US" sz="1200" dirty="0" smtClean="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100% of CPD </a:t>
                      </a:r>
                      <a:r>
                        <a:rPr lang="en-US" sz="12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programmes</a:t>
                      </a: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supplied to Full status candidates in compliance with Education requirements over 3-year rolling period	</a:t>
                      </a:r>
                    </a:p>
                    <a:p>
                      <a:pPr marL="0" marR="0">
                        <a:lnSpc>
                          <a:spcPct val="115000"/>
                        </a:lnSpc>
                        <a:spcBef>
                          <a:spcPts val="0"/>
                        </a:spcBef>
                        <a:spcAft>
                          <a:spcPts val="0"/>
                        </a:spcAft>
                      </a:pPr>
                      <a:endParaRPr lang="en-US" sz="1200" dirty="0" smtClean="0">
                        <a:effectLst/>
                        <a:latin typeface="Times New Roman" panose="02020603050405020304" pitchFamily="18" charset="0"/>
                        <a:ea typeface="Calibri"/>
                        <a:cs typeface="Times New Roman" panose="02020603050405020304" pitchFamily="18" charset="0"/>
                      </a:endParaRPr>
                    </a:p>
                  </a:txBody>
                  <a:tcPr marL="44940" marR="44940" marT="0" marB="0"/>
                </a:tc>
              </a:tr>
              <a:tr h="2066375">
                <a:tc>
                  <a:txBody>
                    <a:bodyPr/>
                    <a:lstStyle/>
                    <a:p>
                      <a:pPr marL="0" marR="0">
                        <a:lnSpc>
                          <a:spcPct val="115000"/>
                        </a:lnSpc>
                        <a:spcBef>
                          <a:spcPts val="0"/>
                        </a:spcBef>
                        <a:spcAft>
                          <a:spcPts val="0"/>
                        </a:spcAft>
                      </a:pPr>
                      <a:r>
                        <a:rPr lang="en-US" sz="1200" dirty="0" smtClean="0">
                          <a:solidFill>
                            <a:schemeClr val="tx1"/>
                          </a:solidFill>
                          <a:effectLst/>
                          <a:latin typeface="Times New Roman" panose="02020603050405020304" pitchFamily="18" charset="0"/>
                          <a:ea typeface="Calibri"/>
                          <a:cs typeface="Times New Roman" panose="02020603050405020304" pitchFamily="18" charset="0"/>
                        </a:rPr>
                        <a:t>Fidelity Fund</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Claims department</a:t>
                      </a:r>
                      <a:endParaRPr lang="en-US"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Percentage of claims </a:t>
                      </a:r>
                      <a:r>
                        <a:rPr lang="en-US" sz="12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finalised</a:t>
                      </a: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for payments within 6 months	</a:t>
                      </a:r>
                    </a:p>
                    <a:p>
                      <a:endPar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30%of claims </a:t>
                      </a:r>
                      <a:r>
                        <a:rPr lang="en-US" sz="12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finalised</a:t>
                      </a:r>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for payments within 6 months</a:t>
                      </a:r>
                      <a:endParaRPr lang="en-US" sz="1200" dirty="0">
                        <a:effectLst/>
                        <a:latin typeface="Times New Roman" panose="02020603050405020304" pitchFamily="18" charset="0"/>
                        <a:ea typeface="Calibri"/>
                        <a:cs typeface="Times New Roman" panose="02020603050405020304" pitchFamily="18" charset="0"/>
                      </a:endParaRPr>
                    </a:p>
                  </a:txBody>
                  <a:tcPr marL="44940" marR="44940" marT="0" marB="0"/>
                </a:tc>
                <a:tc>
                  <a:txBody>
                    <a:bodyPr/>
                    <a:lstStyle/>
                    <a:p>
                      <a:r>
                        <a:rPr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30%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35%</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40%</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45%</a:t>
                      </a:r>
                    </a:p>
                  </a:txBody>
                  <a:tcPr marL="44940" marR="44940"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50%</a:t>
                      </a:r>
                    </a:p>
                  </a:txBody>
                  <a:tcPr marL="44940" marR="44940" marT="0" marB="0"/>
                </a:tc>
              </a:tr>
            </a:tbl>
          </a:graphicData>
        </a:graphic>
      </p:graphicFrame>
    </p:spTree>
    <p:extLst>
      <p:ext uri="{BB962C8B-B14F-4D97-AF65-F5344CB8AC3E}">
        <p14:creationId xmlns:p14="http://schemas.microsoft.com/office/powerpoint/2010/main" xmlns="" val="1553020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99CC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009900"/>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19050" cap="flat" cmpd="sng" algn="ctr">
          <a:solidFill>
            <a:srgbClr val="99CC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009900"/>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2814</TotalTime>
  <Words>2618</Words>
  <Application>Microsoft Office PowerPoint</Application>
  <PresentationFormat>On-screen Show (4:3)</PresentationFormat>
  <Paragraphs>716</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24</vt:i4>
      </vt:variant>
    </vt:vector>
  </HeadingPairs>
  <TitlesOfParts>
    <vt:vector size="25" baseType="lpstr">
      <vt:lpstr>Default Design</vt:lpstr>
      <vt:lpstr>Slide 1</vt:lpstr>
      <vt:lpstr>Strategic Overview</vt:lpstr>
      <vt:lpstr>Strategic Overview</vt:lpstr>
      <vt:lpstr>Financial Intelligence Centre </vt:lpstr>
      <vt:lpstr>Slide 5</vt:lpstr>
      <vt:lpstr>Government –wide priorities </vt:lpstr>
      <vt:lpstr> KEY PERFORMANCE ANNUAL TARGETS </vt:lpstr>
      <vt:lpstr> KEY PERFORMANCE ANNUAL TARGETS </vt:lpstr>
      <vt:lpstr> KEY PERFORMANCE ANNUAL TARGETS </vt:lpstr>
      <vt:lpstr> KEY PERFORMANCE ANNUAL TARGETS </vt:lpstr>
      <vt:lpstr> KEY PERFORMANCE ANNUAL TARGETS </vt:lpstr>
      <vt:lpstr> KEY PERFORMANCE ANNUAL TARGETS </vt:lpstr>
      <vt:lpstr> STRATEGIC RISK REGISTER </vt:lpstr>
      <vt:lpstr> STRATEGIC RISK REGISTER </vt:lpstr>
      <vt:lpstr> STRATEGIC RISK REGISTER </vt:lpstr>
      <vt:lpstr>BUDGET FOR MTEF</vt:lpstr>
      <vt:lpstr>BUDGET FOR MTEF</vt:lpstr>
      <vt:lpstr>Slide 18</vt:lpstr>
      <vt:lpstr>BUDGET FOR MTEF</vt:lpstr>
      <vt:lpstr>BUDGET FOR MTEF</vt:lpstr>
      <vt:lpstr>BUDGET FOR MTEF</vt:lpstr>
      <vt:lpstr>BUDGET FOR MTEF</vt:lpstr>
      <vt:lpstr>BUDGET FOR MTEF</vt:lpstr>
      <vt:lpstr>Slide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ENTITIES PERFORMANCE  SOCIAL HOUSING REGISTRATION AUTHORITY</dc:title>
  <dc:creator>Gillian Mackay</dc:creator>
  <cp:lastModifiedBy>LebogangMa</cp:lastModifiedBy>
  <cp:revision>255</cp:revision>
  <cp:lastPrinted>2013-11-26T12:58:01Z</cp:lastPrinted>
  <dcterms:created xsi:type="dcterms:W3CDTF">2013-06-18T12:40:46Z</dcterms:created>
  <dcterms:modified xsi:type="dcterms:W3CDTF">2016-03-04T12:37:49Z</dcterms:modified>
</cp:coreProperties>
</file>