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handoutMasterIdLst>
    <p:handoutMasterId r:id="rId32"/>
  </p:handoutMasterIdLst>
  <p:sldIdLst>
    <p:sldId id="256" r:id="rId2"/>
    <p:sldId id="356" r:id="rId3"/>
    <p:sldId id="331" r:id="rId4"/>
    <p:sldId id="334" r:id="rId5"/>
    <p:sldId id="361" r:id="rId6"/>
    <p:sldId id="357" r:id="rId7"/>
    <p:sldId id="358" r:id="rId8"/>
    <p:sldId id="340" r:id="rId9"/>
    <p:sldId id="335" r:id="rId10"/>
    <p:sldId id="338" r:id="rId11"/>
    <p:sldId id="339" r:id="rId12"/>
    <p:sldId id="336" r:id="rId13"/>
    <p:sldId id="341" r:id="rId14"/>
    <p:sldId id="342" r:id="rId15"/>
    <p:sldId id="333" r:id="rId16"/>
    <p:sldId id="272" r:id="rId17"/>
    <p:sldId id="332" r:id="rId18"/>
    <p:sldId id="343" r:id="rId19"/>
    <p:sldId id="347" r:id="rId20"/>
    <p:sldId id="348" r:id="rId21"/>
    <p:sldId id="351" r:id="rId22"/>
    <p:sldId id="352" r:id="rId23"/>
    <p:sldId id="353" r:id="rId24"/>
    <p:sldId id="354" r:id="rId25"/>
    <p:sldId id="355" r:id="rId26"/>
    <p:sldId id="344" r:id="rId27"/>
    <p:sldId id="345" r:id="rId28"/>
    <p:sldId id="360" r:id="rId29"/>
    <p:sldId id="279" r:id="rId30"/>
  </p:sldIdLst>
  <p:sldSz cx="9144000" cy="6858000" type="screen4x3"/>
  <p:notesSz cx="6742113"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CD31"/>
    <a:srgbClr val="005800"/>
    <a:srgbClr val="5AD849"/>
    <a:srgbClr val="5E8C2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72" d="100"/>
          <a:sy n="72" d="100"/>
        </p:scale>
        <p:origin x="-1242" y="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2317" cy="4953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18223" y="0"/>
            <a:ext cx="2922317" cy="495300"/>
          </a:xfrm>
          <a:prstGeom prst="rect">
            <a:avLst/>
          </a:prstGeom>
        </p:spPr>
        <p:txBody>
          <a:bodyPr vert="horz" lIns="91440" tIns="45720" rIns="91440" bIns="45720" rtlCol="0"/>
          <a:lstStyle>
            <a:lvl1pPr algn="r">
              <a:defRPr sz="1200"/>
            </a:lvl1pPr>
          </a:lstStyle>
          <a:p>
            <a:fld id="{D55C2E41-C28B-4E74-8D3D-9DC2ECC3111D}" type="datetimeFigureOut">
              <a:rPr lang="en-ZA" smtClean="0"/>
              <a:t>2016/04/11</a:t>
            </a:fld>
            <a:endParaRPr lang="en-ZA"/>
          </a:p>
        </p:txBody>
      </p:sp>
      <p:sp>
        <p:nvSpPr>
          <p:cNvPr id="4" name="Footer Placeholder 3"/>
          <p:cNvSpPr>
            <a:spLocks noGrp="1"/>
          </p:cNvSpPr>
          <p:nvPr>
            <p:ph type="ftr" sz="quarter" idx="2"/>
          </p:nvPr>
        </p:nvSpPr>
        <p:spPr>
          <a:xfrm>
            <a:off x="0" y="9377363"/>
            <a:ext cx="2922317" cy="495300"/>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18223" y="9377363"/>
            <a:ext cx="2922317" cy="495300"/>
          </a:xfrm>
          <a:prstGeom prst="rect">
            <a:avLst/>
          </a:prstGeom>
        </p:spPr>
        <p:txBody>
          <a:bodyPr vert="horz" lIns="91440" tIns="45720" rIns="91440" bIns="45720" rtlCol="0" anchor="b"/>
          <a:lstStyle>
            <a:lvl1pPr algn="r">
              <a:defRPr sz="1200"/>
            </a:lvl1pPr>
          </a:lstStyle>
          <a:p>
            <a:fld id="{C12AA21D-A607-4515-B987-61FDBCFBBD2C}" type="slidenum">
              <a:rPr lang="en-ZA" smtClean="0"/>
              <a:t>‹#›</a:t>
            </a:fld>
            <a:endParaRPr lang="en-ZA"/>
          </a:p>
        </p:txBody>
      </p:sp>
    </p:spTree>
    <p:extLst>
      <p:ext uri="{BB962C8B-B14F-4D97-AF65-F5344CB8AC3E}">
        <p14:creationId xmlns:p14="http://schemas.microsoft.com/office/powerpoint/2010/main" val="6023102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3"/>
            <a:ext cx="2921582" cy="49363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8971" y="3"/>
            <a:ext cx="2921582" cy="493633"/>
          </a:xfrm>
          <a:prstGeom prst="rect">
            <a:avLst/>
          </a:prstGeom>
        </p:spPr>
        <p:txBody>
          <a:bodyPr vert="horz" lIns="91440" tIns="45720" rIns="91440" bIns="45720" rtlCol="0"/>
          <a:lstStyle>
            <a:lvl1pPr algn="r">
              <a:defRPr sz="1200"/>
            </a:lvl1pPr>
          </a:lstStyle>
          <a:p>
            <a:fld id="{4C1A09B3-73DB-534B-AFF6-6E70221554CB}" type="datetimeFigureOut">
              <a:rPr lang="en-US" smtClean="0"/>
              <a:t>4/11/2016</a:t>
            </a:fld>
            <a:endParaRPr lang="en-US"/>
          </a:p>
        </p:txBody>
      </p:sp>
      <p:sp>
        <p:nvSpPr>
          <p:cNvPr id="4" name="Slide Image Placeholder 3"/>
          <p:cNvSpPr>
            <a:spLocks noGrp="1" noRot="1" noChangeAspect="1"/>
          </p:cNvSpPr>
          <p:nvPr>
            <p:ph type="sldImg" idx="2"/>
          </p:nvPr>
        </p:nvSpPr>
        <p:spPr>
          <a:xfrm>
            <a:off x="903288" y="739775"/>
            <a:ext cx="4935537" cy="370363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4212" y="4689515"/>
            <a:ext cx="5393690" cy="444269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9377319"/>
            <a:ext cx="2921582" cy="4936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8971" y="9377319"/>
            <a:ext cx="2921582" cy="493633"/>
          </a:xfrm>
          <a:prstGeom prst="rect">
            <a:avLst/>
          </a:prstGeom>
        </p:spPr>
        <p:txBody>
          <a:bodyPr vert="horz" lIns="91440" tIns="45720" rIns="91440" bIns="45720" rtlCol="0" anchor="b"/>
          <a:lstStyle>
            <a:lvl1pPr algn="r">
              <a:defRPr sz="1200"/>
            </a:lvl1pPr>
          </a:lstStyle>
          <a:p>
            <a:fld id="{C1ED9211-0C45-834F-8233-CFED85ECC98D}" type="slidenum">
              <a:rPr lang="en-US" smtClean="0"/>
              <a:t>‹#›</a:t>
            </a:fld>
            <a:endParaRPr lang="en-US"/>
          </a:p>
        </p:txBody>
      </p:sp>
    </p:spTree>
    <p:extLst>
      <p:ext uri="{BB962C8B-B14F-4D97-AF65-F5344CB8AC3E}">
        <p14:creationId xmlns:p14="http://schemas.microsoft.com/office/powerpoint/2010/main" val="305084296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C1ED9211-0C45-834F-8233-CFED85ECC98D}" type="slidenum">
              <a:rPr lang="en-US" smtClean="0"/>
              <a:t>29</a:t>
            </a:fld>
            <a:endParaRPr lang="en-US"/>
          </a:p>
        </p:txBody>
      </p:sp>
    </p:spTree>
    <p:extLst>
      <p:ext uri="{BB962C8B-B14F-4D97-AF65-F5344CB8AC3E}">
        <p14:creationId xmlns:p14="http://schemas.microsoft.com/office/powerpoint/2010/main" val="34716163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5AD849">
            <a:alpha val="0"/>
          </a:srgbClr>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48856"/>
          </a:xfrm>
          <a:prstGeom prst="rect">
            <a:avLst/>
          </a:prstGeom>
          <a:solidFill>
            <a:srgbClr val="5E8C2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CSOS PPP (02)-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160"/>
            <a:ext cx="9144000" cy="6848856"/>
          </a:xfrm>
          <a:prstGeom prst="rect">
            <a:avLst/>
          </a:prstGeom>
        </p:spPr>
      </p:pic>
      <p:sp>
        <p:nvSpPr>
          <p:cNvPr id="2" name="Title 1"/>
          <p:cNvSpPr>
            <a:spLocks noGrp="1"/>
          </p:cNvSpPr>
          <p:nvPr>
            <p:ph type="ctrTitle"/>
          </p:nvPr>
        </p:nvSpPr>
        <p:spPr>
          <a:xfrm>
            <a:off x="457200" y="12235"/>
            <a:ext cx="7772400" cy="1216014"/>
          </a:xfrm>
        </p:spPr>
        <p:txBody>
          <a:bodyPr/>
          <a:lstStyle>
            <a:lvl1pPr algn="l">
              <a:defRPr b="1">
                <a:solidFill>
                  <a:srgbClr val="0058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1228248"/>
            <a:ext cx="6400800" cy="964054"/>
          </a:xfrm>
        </p:spPr>
        <p:txBody>
          <a:bodyPr/>
          <a:lstStyle>
            <a:lvl1pPr marL="0" indent="0" algn="l">
              <a:buNone/>
              <a:defRPr b="1">
                <a:solidFill>
                  <a:srgbClr val="008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C45586D-95B4-F549-A1BE-7A25B11DA0DC}" type="datetimeFigureOut">
              <a:rPr lang="en-US" smtClean="0"/>
              <a:t>4/11/2016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CA9E7B-CB17-0B4A-B4E1-519665044527}" type="slidenum">
              <a:rPr lang="en-US" smtClean="0"/>
              <a:t>‹#›</a:t>
            </a:fld>
            <a:endParaRPr lang="en-US"/>
          </a:p>
        </p:txBody>
      </p:sp>
    </p:spTree>
    <p:extLst>
      <p:ext uri="{BB962C8B-B14F-4D97-AF65-F5344CB8AC3E}">
        <p14:creationId xmlns:p14="http://schemas.microsoft.com/office/powerpoint/2010/main" val="565260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C45586D-95B4-F549-A1BE-7A25B11DA0DC}" type="datetimeFigureOut">
              <a:rPr lang="en-US" smtClean="0"/>
              <a:t>4/11/2016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CA9E7B-CB17-0B4A-B4E1-519665044527}" type="slidenum">
              <a:rPr lang="en-US" smtClean="0"/>
              <a:t>‹#›</a:t>
            </a:fld>
            <a:endParaRPr lang="en-US"/>
          </a:p>
        </p:txBody>
      </p:sp>
    </p:spTree>
    <p:extLst>
      <p:ext uri="{BB962C8B-B14F-4D97-AF65-F5344CB8AC3E}">
        <p14:creationId xmlns:p14="http://schemas.microsoft.com/office/powerpoint/2010/main" val="3552345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C45586D-95B4-F549-A1BE-7A25B11DA0DC}" type="datetimeFigureOut">
              <a:rPr lang="en-US" smtClean="0"/>
              <a:t>4/11/2016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CA9E7B-CB17-0B4A-B4E1-519665044527}" type="slidenum">
              <a:rPr lang="en-US" smtClean="0"/>
              <a:t>‹#›</a:t>
            </a:fld>
            <a:endParaRPr lang="en-US"/>
          </a:p>
        </p:txBody>
      </p:sp>
    </p:spTree>
    <p:extLst>
      <p:ext uri="{BB962C8B-B14F-4D97-AF65-F5344CB8AC3E}">
        <p14:creationId xmlns:p14="http://schemas.microsoft.com/office/powerpoint/2010/main" val="445300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solidFill>
                  <a:srgbClr val="008000"/>
                </a:solidFil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C45586D-95B4-F549-A1BE-7A25B11DA0DC}" type="datetimeFigureOut">
              <a:rPr lang="en-US" smtClean="0"/>
              <a:t>4/11/2016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CA9E7B-CB17-0B4A-B4E1-519665044527}" type="slidenum">
              <a:rPr lang="en-US" smtClean="0"/>
              <a:t>‹#›</a:t>
            </a:fld>
            <a:endParaRPr lang="en-US"/>
          </a:p>
        </p:txBody>
      </p:sp>
    </p:spTree>
    <p:extLst>
      <p:ext uri="{BB962C8B-B14F-4D97-AF65-F5344CB8AC3E}">
        <p14:creationId xmlns:p14="http://schemas.microsoft.com/office/powerpoint/2010/main" val="3868607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rgbClr val="5E8C2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2313" y="648663"/>
            <a:ext cx="7772400" cy="1362075"/>
          </a:xfrm>
        </p:spPr>
        <p:txBody>
          <a:bodyPr anchor="t"/>
          <a:lstStyle>
            <a:lvl1pPr algn="l">
              <a:defRPr sz="4000" b="1" cap="all">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1521439"/>
            <a:ext cx="7772400" cy="716185"/>
          </a:xfrm>
        </p:spPr>
        <p:txBody>
          <a:bodyPr anchor="b">
            <a:normAutofit/>
          </a:bodyPr>
          <a:lstStyle>
            <a:lvl1pPr marL="0" indent="0">
              <a:buNone/>
              <a:defRPr sz="32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C45586D-95B4-F549-A1BE-7A25B11DA0DC}" type="datetimeFigureOut">
              <a:rPr lang="en-US" smtClean="0"/>
              <a:t>4/11/2016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CA9E7B-CB17-0B4A-B4E1-519665044527}" type="slidenum">
              <a:rPr lang="en-US" smtClean="0"/>
              <a:t>‹#›</a:t>
            </a:fld>
            <a:endParaRPr lang="en-US"/>
          </a:p>
        </p:txBody>
      </p:sp>
      <p:pic>
        <p:nvPicPr>
          <p:cNvPr id="9" name="Picture 8" descr="house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40736" y="2917601"/>
            <a:ext cx="3462528" cy="2502408"/>
          </a:xfrm>
          <a:prstGeom prst="rect">
            <a:avLst/>
          </a:prstGeom>
        </p:spPr>
      </p:pic>
    </p:spTree>
    <p:extLst>
      <p:ext uri="{BB962C8B-B14F-4D97-AF65-F5344CB8AC3E}">
        <p14:creationId xmlns:p14="http://schemas.microsoft.com/office/powerpoint/2010/main" val="1978908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C45586D-95B4-F549-A1BE-7A25B11DA0DC}" type="datetimeFigureOut">
              <a:rPr lang="en-US" smtClean="0"/>
              <a:t>4/11/2016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CA9E7B-CB17-0B4A-B4E1-519665044527}" type="slidenum">
              <a:rPr lang="en-US" smtClean="0"/>
              <a:t>‹#›</a:t>
            </a:fld>
            <a:endParaRPr lang="en-US"/>
          </a:p>
        </p:txBody>
      </p:sp>
    </p:spTree>
    <p:extLst>
      <p:ext uri="{BB962C8B-B14F-4D97-AF65-F5344CB8AC3E}">
        <p14:creationId xmlns:p14="http://schemas.microsoft.com/office/powerpoint/2010/main" val="2358011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4C45586D-95B4-F549-A1BE-7A25B11DA0DC}" type="datetimeFigureOut">
              <a:rPr lang="en-US" smtClean="0"/>
              <a:t>4/11/2016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CA9E7B-CB17-0B4A-B4E1-519665044527}" type="slidenum">
              <a:rPr lang="en-US" smtClean="0"/>
              <a:t>‹#›</a:t>
            </a:fld>
            <a:endParaRPr lang="en-US"/>
          </a:p>
        </p:txBody>
      </p:sp>
    </p:spTree>
    <p:extLst>
      <p:ext uri="{BB962C8B-B14F-4D97-AF65-F5344CB8AC3E}">
        <p14:creationId xmlns:p14="http://schemas.microsoft.com/office/powerpoint/2010/main" val="1162043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4C45586D-95B4-F549-A1BE-7A25B11DA0DC}" type="datetimeFigureOut">
              <a:rPr lang="en-US" smtClean="0"/>
              <a:t>4/11/2016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CA9E7B-CB17-0B4A-B4E1-519665044527}" type="slidenum">
              <a:rPr lang="en-US" smtClean="0"/>
              <a:t>‹#›</a:t>
            </a:fld>
            <a:endParaRPr lang="en-US"/>
          </a:p>
        </p:txBody>
      </p:sp>
    </p:spTree>
    <p:extLst>
      <p:ext uri="{BB962C8B-B14F-4D97-AF65-F5344CB8AC3E}">
        <p14:creationId xmlns:p14="http://schemas.microsoft.com/office/powerpoint/2010/main" val="2519710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4C45586D-95B4-F549-A1BE-7A25B11DA0DC}" type="datetimeFigureOut">
              <a:rPr lang="en-US" smtClean="0"/>
              <a:t>4/11/2016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CA9E7B-CB17-0B4A-B4E1-519665044527}" type="slidenum">
              <a:rPr lang="en-US" smtClean="0"/>
              <a:t>‹#›</a:t>
            </a:fld>
            <a:endParaRPr lang="en-US"/>
          </a:p>
        </p:txBody>
      </p:sp>
    </p:spTree>
    <p:extLst>
      <p:ext uri="{BB962C8B-B14F-4D97-AF65-F5344CB8AC3E}">
        <p14:creationId xmlns:p14="http://schemas.microsoft.com/office/powerpoint/2010/main" val="325045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C45586D-95B4-F549-A1BE-7A25B11DA0DC}" type="datetimeFigureOut">
              <a:rPr lang="en-US" smtClean="0"/>
              <a:t>4/11/2016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CA9E7B-CB17-0B4A-B4E1-519665044527}" type="slidenum">
              <a:rPr lang="en-US" smtClean="0"/>
              <a:t>‹#›</a:t>
            </a:fld>
            <a:endParaRPr lang="en-US"/>
          </a:p>
        </p:txBody>
      </p:sp>
    </p:spTree>
    <p:extLst>
      <p:ext uri="{BB962C8B-B14F-4D97-AF65-F5344CB8AC3E}">
        <p14:creationId xmlns:p14="http://schemas.microsoft.com/office/powerpoint/2010/main" val="865897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C45586D-95B4-F549-A1BE-7A25B11DA0DC}" type="datetimeFigureOut">
              <a:rPr lang="en-US" smtClean="0"/>
              <a:t>4/11/2016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CA9E7B-CB17-0B4A-B4E1-519665044527}" type="slidenum">
              <a:rPr lang="en-US" smtClean="0"/>
              <a:t>‹#›</a:t>
            </a:fld>
            <a:endParaRPr lang="en-US"/>
          </a:p>
        </p:txBody>
      </p:sp>
    </p:spTree>
    <p:extLst>
      <p:ext uri="{BB962C8B-B14F-4D97-AF65-F5344CB8AC3E}">
        <p14:creationId xmlns:p14="http://schemas.microsoft.com/office/powerpoint/2010/main" val="2342242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CA9E7B-CB17-0B4A-B4E1-519665044527}" type="slidenum">
              <a:rPr lang="en-US" smtClean="0"/>
              <a:pPr/>
              <a:t>‹#›</a:t>
            </a:fld>
            <a:endParaRPr lang="en-US"/>
          </a:p>
        </p:txBody>
      </p:sp>
      <p:pic>
        <p:nvPicPr>
          <p:cNvPr id="4" name="Picture 3" descr="arc 03B.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508713" y="5440367"/>
            <a:ext cx="1635286" cy="1120171"/>
          </a:xfrm>
          <a:prstGeom prst="rect">
            <a:avLst/>
          </a:prstGeom>
        </p:spPr>
      </p:pic>
      <p:pic>
        <p:nvPicPr>
          <p:cNvPr id="7" name="Picture 6" descr="logo03B.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028566" y="5900965"/>
            <a:ext cx="1124449" cy="534113"/>
          </a:xfrm>
          <a:prstGeom prst="rect">
            <a:avLst/>
          </a:prstGeom>
        </p:spPr>
      </p:pic>
      <p:pic>
        <p:nvPicPr>
          <p:cNvPr id="16" name="Picture 15" descr="number4.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405384" y="6376135"/>
            <a:ext cx="8738616" cy="368808"/>
          </a:xfrm>
          <a:prstGeom prst="rect">
            <a:avLst/>
          </a:prstGeom>
        </p:spPr>
      </p:pic>
    </p:spTree>
    <p:extLst>
      <p:ext uri="{BB962C8B-B14F-4D97-AF65-F5344CB8AC3E}">
        <p14:creationId xmlns:p14="http://schemas.microsoft.com/office/powerpoint/2010/main" val="40413280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0.emf"/><Relationship Id="rId4" Type="http://schemas.openxmlformats.org/officeDocument/2006/relationships/package" Target="../embeddings/Microsoft_Excel_Worksheet3.xlsx"/></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1.emf"/><Relationship Id="rId4" Type="http://schemas.openxmlformats.org/officeDocument/2006/relationships/package" Target="../embeddings/Microsoft_Excel_Worksheet4.xlsx"/></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2.emf"/><Relationship Id="rId4" Type="http://schemas.openxmlformats.org/officeDocument/2006/relationships/package" Target="../embeddings/Microsoft_Excel_Worksheet5.xlsx"/></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3.emf"/><Relationship Id="rId4" Type="http://schemas.openxmlformats.org/officeDocument/2006/relationships/package" Target="../embeddings/Microsoft_Excel_Worksheet6.xlsx"/></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4.emf"/><Relationship Id="rId4" Type="http://schemas.openxmlformats.org/officeDocument/2006/relationships/package" Target="../embeddings/Microsoft_Excel_Worksheet7.xlsx"/></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5.emf"/><Relationship Id="rId4" Type="http://schemas.openxmlformats.org/officeDocument/2006/relationships/package" Target="../embeddings/Microsoft_Excel_Worksheet8.xlsx"/></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17.emf"/><Relationship Id="rId4" Type="http://schemas.openxmlformats.org/officeDocument/2006/relationships/package" Target="../embeddings/Microsoft_Excel_Worksheet9.xlsx"/></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18.emf"/><Relationship Id="rId4" Type="http://schemas.openxmlformats.org/officeDocument/2006/relationships/package" Target="../embeddings/Microsoft_Excel_Worksheet10.xlsx"/></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19.emf"/><Relationship Id="rId4" Type="http://schemas.openxmlformats.org/officeDocument/2006/relationships/package" Target="../embeddings/Microsoft_Excel_Worksheet11.xlsx"/></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20.emf"/><Relationship Id="rId4" Type="http://schemas.openxmlformats.org/officeDocument/2006/relationships/package" Target="../embeddings/Microsoft_Excel_Worksheet12.xlsx"/></Relationships>
</file>

<file path=ppt/slides/_rels/slide2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package" Target="../embeddings/Microsoft_Excel_Worksheet1.xlsx"/></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9.emf"/><Relationship Id="rId4" Type="http://schemas.openxmlformats.org/officeDocument/2006/relationships/package" Target="../embeddings/Microsoft_Excel_Worksheet2.xls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rc 0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4000" y="3390900"/>
            <a:ext cx="5080000" cy="3467100"/>
          </a:xfrm>
          <a:prstGeom prst="rect">
            <a:avLst/>
          </a:prstGeom>
        </p:spPr>
      </p:pic>
      <p:pic>
        <p:nvPicPr>
          <p:cNvPr id="10" name="Picture 9" descr="logo0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1852" y="4779065"/>
            <a:ext cx="3072730" cy="1914276"/>
          </a:xfrm>
          <a:prstGeom prst="rect">
            <a:avLst/>
          </a:prstGeom>
        </p:spPr>
      </p:pic>
      <p:sp>
        <p:nvSpPr>
          <p:cNvPr id="6" name="Title 1"/>
          <p:cNvSpPr txBox="1">
            <a:spLocks/>
          </p:cNvSpPr>
          <p:nvPr/>
        </p:nvSpPr>
        <p:spPr>
          <a:xfrm>
            <a:off x="122548" y="11070"/>
            <a:ext cx="8884974" cy="2404582"/>
          </a:xfrm>
          <a:prstGeom prst="rect">
            <a:avLst/>
          </a:prstGeom>
        </p:spPr>
        <p:txBody>
          <a:bodyPr vert="horz" lIns="91440" tIns="45720" rIns="91440" bIns="45720" rtlCol="0" anchor="ctr">
            <a:normAutofit fontScale="25000" lnSpcReduction="20000"/>
          </a:bodyPr>
          <a:lstStyle>
            <a:lvl1pPr algn="l" defTabSz="457200" rtl="0" eaLnBrk="1" latinLnBrk="0" hangingPunct="1">
              <a:spcBef>
                <a:spcPct val="0"/>
              </a:spcBef>
              <a:buNone/>
              <a:defRPr sz="4400" b="1" kern="1200">
                <a:solidFill>
                  <a:srgbClr val="005800"/>
                </a:solidFill>
                <a:latin typeface="+mj-lt"/>
                <a:ea typeface="+mj-ea"/>
                <a:cs typeface="+mj-cs"/>
              </a:defRPr>
            </a:lvl1pPr>
          </a:lstStyle>
          <a:p>
            <a:pPr algn="ctr"/>
            <a:r>
              <a:rPr lang="en-US" sz="11200" dirty="0" smtClean="0"/>
              <a:t>Annual Performance Plan 2016/17 and </a:t>
            </a:r>
          </a:p>
          <a:p>
            <a:pPr algn="ctr"/>
            <a:r>
              <a:rPr lang="en-US" sz="11200" dirty="0" smtClean="0"/>
              <a:t>Revised 5 Year Strategic Plan </a:t>
            </a:r>
          </a:p>
          <a:p>
            <a:pPr algn="ctr"/>
            <a:endParaRPr lang="en-US" sz="11200" dirty="0" smtClean="0"/>
          </a:p>
          <a:p>
            <a:pPr algn="ctr"/>
            <a:r>
              <a:rPr lang="en-ZA" sz="8000" dirty="0" smtClean="0">
                <a:solidFill>
                  <a:schemeClr val="tx1">
                    <a:lumMod val="65000"/>
                    <a:lumOff val="35000"/>
                  </a:schemeClr>
                </a:solidFill>
              </a:rPr>
              <a:t>PRESENTATION </a:t>
            </a:r>
            <a:r>
              <a:rPr lang="en-ZA" sz="8000" dirty="0">
                <a:solidFill>
                  <a:schemeClr val="tx1">
                    <a:lumMod val="65000"/>
                    <a:lumOff val="35000"/>
                  </a:schemeClr>
                </a:solidFill>
              </a:rPr>
              <a:t>TO THE DEPARTMENT OF HUMAN SETTLEMENTS</a:t>
            </a:r>
          </a:p>
          <a:p>
            <a:pPr algn="ctr"/>
            <a:r>
              <a:rPr lang="en-ZA" sz="8000" dirty="0">
                <a:solidFill>
                  <a:schemeClr val="tx1">
                    <a:lumMod val="65000"/>
                    <a:lumOff val="35000"/>
                  </a:schemeClr>
                </a:solidFill>
              </a:rPr>
              <a:t>PORTFOLIO COMMITTEE</a:t>
            </a:r>
            <a:endParaRPr lang="en-US" sz="9600" dirty="0" smtClean="0"/>
          </a:p>
          <a:p>
            <a:pPr algn="ctr"/>
            <a:endParaRPr lang="en-US" dirty="0" smtClean="0">
              <a:solidFill>
                <a:schemeClr val="tx1"/>
              </a:solidFill>
            </a:endParaRPr>
          </a:p>
          <a:p>
            <a:pPr algn="ctr"/>
            <a:endParaRPr lang="en-US" dirty="0" smtClean="0">
              <a:solidFill>
                <a:schemeClr val="tx1"/>
              </a:solidFill>
            </a:endParaRPr>
          </a:p>
          <a:p>
            <a:pPr algn="ctr"/>
            <a:r>
              <a:rPr lang="en-US" dirty="0" smtClean="0">
                <a:solidFill>
                  <a:schemeClr val="tx1"/>
                </a:solidFill>
              </a:rPr>
              <a:t> </a:t>
            </a:r>
            <a:endParaRPr lang="en-US" dirty="0">
              <a:solidFill>
                <a:schemeClr val="tx1"/>
              </a:solidFill>
            </a:endParaRPr>
          </a:p>
        </p:txBody>
      </p:sp>
    </p:spTree>
    <p:extLst>
      <p:ext uri="{BB962C8B-B14F-4D97-AF65-F5344CB8AC3E}">
        <p14:creationId xmlns:p14="http://schemas.microsoft.com/office/powerpoint/2010/main" val="19211356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41194" y="6373504"/>
            <a:ext cx="518615" cy="32754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b="1" dirty="0" smtClean="0">
                <a:solidFill>
                  <a:schemeClr val="tx1"/>
                </a:solidFill>
              </a:rPr>
              <a:t>08</a:t>
            </a:r>
            <a:endParaRPr lang="en-ZA" b="1" dirty="0"/>
          </a:p>
        </p:txBody>
      </p:sp>
      <p:graphicFrame>
        <p:nvGraphicFramePr>
          <p:cNvPr id="4" name="Object 3"/>
          <p:cNvGraphicFramePr>
            <a:graphicFrameLocks noChangeAspect="1"/>
          </p:cNvGraphicFramePr>
          <p:nvPr>
            <p:extLst>
              <p:ext uri="{D42A27DB-BD31-4B8C-83A1-F6EECF244321}">
                <p14:modId xmlns:p14="http://schemas.microsoft.com/office/powerpoint/2010/main" val="1891410505"/>
              </p:ext>
            </p:extLst>
          </p:nvPr>
        </p:nvGraphicFramePr>
        <p:xfrm>
          <a:off x="81886" y="54592"/>
          <a:ext cx="8952934" cy="5868536"/>
        </p:xfrm>
        <a:graphic>
          <a:graphicData uri="http://schemas.openxmlformats.org/presentationml/2006/ole">
            <mc:AlternateContent xmlns:mc="http://schemas.openxmlformats.org/markup-compatibility/2006">
              <mc:Choice xmlns:v="urn:schemas-microsoft-com:vml" Requires="v">
                <p:oleObj spid="_x0000_s30744" name="Worksheet" r:id="rId4" imgW="11077564" imgH="6905711" progId="Excel.Sheet.12">
                  <p:embed/>
                </p:oleObj>
              </mc:Choice>
              <mc:Fallback>
                <p:oleObj name="Worksheet" r:id="rId4" imgW="11077564" imgH="6905711" progId="Excel.Sheet.12">
                  <p:embed/>
                  <p:pic>
                    <p:nvPicPr>
                      <p:cNvPr id="0" name=""/>
                      <p:cNvPicPr/>
                      <p:nvPr/>
                    </p:nvPicPr>
                    <p:blipFill>
                      <a:blip r:embed="rId5"/>
                      <a:stretch>
                        <a:fillRect/>
                      </a:stretch>
                    </p:blipFill>
                    <p:spPr>
                      <a:xfrm>
                        <a:off x="81886" y="54592"/>
                        <a:ext cx="8952934" cy="5868536"/>
                      </a:xfrm>
                      <a:prstGeom prst="rect">
                        <a:avLst/>
                      </a:prstGeom>
                    </p:spPr>
                  </p:pic>
                </p:oleObj>
              </mc:Fallback>
            </mc:AlternateContent>
          </a:graphicData>
        </a:graphic>
      </p:graphicFrame>
    </p:spTree>
    <p:extLst>
      <p:ext uri="{BB962C8B-B14F-4D97-AF65-F5344CB8AC3E}">
        <p14:creationId xmlns:p14="http://schemas.microsoft.com/office/powerpoint/2010/main" val="2576966511"/>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41194" y="6373504"/>
            <a:ext cx="518615" cy="32754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b="1" dirty="0" smtClean="0">
                <a:solidFill>
                  <a:schemeClr val="tx1"/>
                </a:solidFill>
              </a:rPr>
              <a:t>09</a:t>
            </a:r>
            <a:endParaRPr lang="en-ZA" b="1" dirty="0"/>
          </a:p>
        </p:txBody>
      </p:sp>
      <p:graphicFrame>
        <p:nvGraphicFramePr>
          <p:cNvPr id="4" name="Object 3"/>
          <p:cNvGraphicFramePr>
            <a:graphicFrameLocks noChangeAspect="1"/>
          </p:cNvGraphicFramePr>
          <p:nvPr>
            <p:extLst>
              <p:ext uri="{D42A27DB-BD31-4B8C-83A1-F6EECF244321}">
                <p14:modId xmlns:p14="http://schemas.microsoft.com/office/powerpoint/2010/main" val="660111314"/>
              </p:ext>
            </p:extLst>
          </p:nvPr>
        </p:nvGraphicFramePr>
        <p:xfrm>
          <a:off x="81885" y="40944"/>
          <a:ext cx="8980227" cy="5841242"/>
        </p:xfrm>
        <a:graphic>
          <a:graphicData uri="http://schemas.openxmlformats.org/presentationml/2006/ole">
            <mc:AlternateContent xmlns:mc="http://schemas.openxmlformats.org/markup-compatibility/2006">
              <mc:Choice xmlns:v="urn:schemas-microsoft-com:vml" Requires="v">
                <p:oleObj spid="_x0000_s32788" name="Worksheet" r:id="rId4" imgW="11077564" imgH="4838829" progId="Excel.Sheet.12">
                  <p:embed/>
                </p:oleObj>
              </mc:Choice>
              <mc:Fallback>
                <p:oleObj name="Worksheet" r:id="rId4" imgW="11077564" imgH="4838829" progId="Excel.Sheet.12">
                  <p:embed/>
                  <p:pic>
                    <p:nvPicPr>
                      <p:cNvPr id="0" name=""/>
                      <p:cNvPicPr/>
                      <p:nvPr/>
                    </p:nvPicPr>
                    <p:blipFill>
                      <a:blip r:embed="rId5"/>
                      <a:stretch>
                        <a:fillRect/>
                      </a:stretch>
                    </p:blipFill>
                    <p:spPr>
                      <a:xfrm>
                        <a:off x="81885" y="40944"/>
                        <a:ext cx="8980227" cy="5841242"/>
                      </a:xfrm>
                      <a:prstGeom prst="rect">
                        <a:avLst/>
                      </a:prstGeom>
                    </p:spPr>
                  </p:pic>
                </p:oleObj>
              </mc:Fallback>
            </mc:AlternateContent>
          </a:graphicData>
        </a:graphic>
      </p:graphicFrame>
    </p:spTree>
    <p:extLst>
      <p:ext uri="{BB962C8B-B14F-4D97-AF65-F5344CB8AC3E}">
        <p14:creationId xmlns:p14="http://schemas.microsoft.com/office/powerpoint/2010/main" val="2184942625"/>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41194" y="6373504"/>
            <a:ext cx="518615" cy="32754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b="1" dirty="0" smtClean="0">
                <a:solidFill>
                  <a:schemeClr val="tx1"/>
                </a:solidFill>
              </a:rPr>
              <a:t>10</a:t>
            </a:r>
            <a:endParaRPr lang="en-ZA" b="1" dirty="0"/>
          </a:p>
        </p:txBody>
      </p:sp>
      <p:graphicFrame>
        <p:nvGraphicFramePr>
          <p:cNvPr id="3" name="Object 2"/>
          <p:cNvGraphicFramePr>
            <a:graphicFrameLocks noChangeAspect="1"/>
          </p:cNvGraphicFramePr>
          <p:nvPr>
            <p:extLst>
              <p:ext uri="{D42A27DB-BD31-4B8C-83A1-F6EECF244321}">
                <p14:modId xmlns:p14="http://schemas.microsoft.com/office/powerpoint/2010/main" val="2905960216"/>
              </p:ext>
            </p:extLst>
          </p:nvPr>
        </p:nvGraphicFramePr>
        <p:xfrm>
          <a:off x="27296" y="54592"/>
          <a:ext cx="9021170" cy="5622877"/>
        </p:xfrm>
        <a:graphic>
          <a:graphicData uri="http://schemas.openxmlformats.org/presentationml/2006/ole">
            <mc:AlternateContent xmlns:mc="http://schemas.openxmlformats.org/markup-compatibility/2006">
              <mc:Choice xmlns:v="urn:schemas-microsoft-com:vml" Requires="v">
                <p:oleObj spid="_x0000_s33808" name="Worksheet" r:id="rId4" imgW="11077564" imgH="3743439" progId="Excel.Sheet.12">
                  <p:embed/>
                </p:oleObj>
              </mc:Choice>
              <mc:Fallback>
                <p:oleObj name="Worksheet" r:id="rId4" imgW="11077564" imgH="3743439" progId="Excel.Sheet.12">
                  <p:embed/>
                  <p:pic>
                    <p:nvPicPr>
                      <p:cNvPr id="0" name=""/>
                      <p:cNvPicPr/>
                      <p:nvPr/>
                    </p:nvPicPr>
                    <p:blipFill>
                      <a:blip r:embed="rId5"/>
                      <a:stretch>
                        <a:fillRect/>
                      </a:stretch>
                    </p:blipFill>
                    <p:spPr>
                      <a:xfrm>
                        <a:off x="27296" y="54592"/>
                        <a:ext cx="9021170" cy="5622877"/>
                      </a:xfrm>
                      <a:prstGeom prst="rect">
                        <a:avLst/>
                      </a:prstGeom>
                    </p:spPr>
                  </p:pic>
                </p:oleObj>
              </mc:Fallback>
            </mc:AlternateContent>
          </a:graphicData>
        </a:graphic>
      </p:graphicFrame>
    </p:spTree>
    <p:extLst>
      <p:ext uri="{BB962C8B-B14F-4D97-AF65-F5344CB8AC3E}">
        <p14:creationId xmlns:p14="http://schemas.microsoft.com/office/powerpoint/2010/main" val="3279200506"/>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41194" y="6373504"/>
            <a:ext cx="518615" cy="32754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b="1" dirty="0">
                <a:solidFill>
                  <a:schemeClr val="tx1"/>
                </a:solidFill>
              </a:rPr>
              <a:t>1</a:t>
            </a:r>
            <a:r>
              <a:rPr lang="en-ZA" b="1" dirty="0" smtClean="0">
                <a:solidFill>
                  <a:schemeClr val="tx1"/>
                </a:solidFill>
              </a:rPr>
              <a:t>1</a:t>
            </a:r>
            <a:endParaRPr lang="en-ZA" b="1" dirty="0"/>
          </a:p>
        </p:txBody>
      </p:sp>
      <p:graphicFrame>
        <p:nvGraphicFramePr>
          <p:cNvPr id="3" name="Object 2"/>
          <p:cNvGraphicFramePr>
            <a:graphicFrameLocks noChangeAspect="1"/>
          </p:cNvGraphicFramePr>
          <p:nvPr>
            <p:extLst>
              <p:ext uri="{D42A27DB-BD31-4B8C-83A1-F6EECF244321}">
                <p14:modId xmlns:p14="http://schemas.microsoft.com/office/powerpoint/2010/main" val="2945605821"/>
              </p:ext>
            </p:extLst>
          </p:nvPr>
        </p:nvGraphicFramePr>
        <p:xfrm>
          <a:off x="68239" y="0"/>
          <a:ext cx="8980227" cy="5786651"/>
        </p:xfrm>
        <a:graphic>
          <a:graphicData uri="http://schemas.openxmlformats.org/presentationml/2006/ole">
            <mc:AlternateContent xmlns:mc="http://schemas.openxmlformats.org/markup-compatibility/2006">
              <mc:Choice xmlns:v="urn:schemas-microsoft-com:vml" Requires="v">
                <p:oleObj spid="_x0000_s35856" name="Worksheet" r:id="rId4" imgW="11077564" imgH="5648360" progId="Excel.Sheet.12">
                  <p:embed/>
                </p:oleObj>
              </mc:Choice>
              <mc:Fallback>
                <p:oleObj name="Worksheet" r:id="rId4" imgW="11077564" imgH="5648360" progId="Excel.Sheet.12">
                  <p:embed/>
                  <p:pic>
                    <p:nvPicPr>
                      <p:cNvPr id="0" name=""/>
                      <p:cNvPicPr/>
                      <p:nvPr/>
                    </p:nvPicPr>
                    <p:blipFill>
                      <a:blip r:embed="rId5"/>
                      <a:stretch>
                        <a:fillRect/>
                      </a:stretch>
                    </p:blipFill>
                    <p:spPr>
                      <a:xfrm>
                        <a:off x="68239" y="0"/>
                        <a:ext cx="8980227" cy="5786651"/>
                      </a:xfrm>
                      <a:prstGeom prst="rect">
                        <a:avLst/>
                      </a:prstGeom>
                    </p:spPr>
                  </p:pic>
                </p:oleObj>
              </mc:Fallback>
            </mc:AlternateContent>
          </a:graphicData>
        </a:graphic>
      </p:graphicFrame>
    </p:spTree>
    <p:extLst>
      <p:ext uri="{BB962C8B-B14F-4D97-AF65-F5344CB8AC3E}">
        <p14:creationId xmlns:p14="http://schemas.microsoft.com/office/powerpoint/2010/main" val="1639176035"/>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1194" y="6373504"/>
            <a:ext cx="518615" cy="32754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b="1" dirty="0" smtClean="0">
                <a:solidFill>
                  <a:schemeClr val="tx1"/>
                </a:solidFill>
              </a:rPr>
              <a:t>12</a:t>
            </a:r>
            <a:endParaRPr lang="en-ZA" b="1" dirty="0"/>
          </a:p>
        </p:txBody>
      </p:sp>
      <p:graphicFrame>
        <p:nvGraphicFramePr>
          <p:cNvPr id="6" name="Object 5"/>
          <p:cNvGraphicFramePr>
            <a:graphicFrameLocks noChangeAspect="1"/>
          </p:cNvGraphicFramePr>
          <p:nvPr>
            <p:extLst>
              <p:ext uri="{D42A27DB-BD31-4B8C-83A1-F6EECF244321}">
                <p14:modId xmlns:p14="http://schemas.microsoft.com/office/powerpoint/2010/main" val="747092357"/>
              </p:ext>
            </p:extLst>
          </p:nvPr>
        </p:nvGraphicFramePr>
        <p:xfrm>
          <a:off x="81887" y="122830"/>
          <a:ext cx="8925635" cy="5308979"/>
        </p:xfrm>
        <a:graphic>
          <a:graphicData uri="http://schemas.openxmlformats.org/presentationml/2006/ole">
            <mc:AlternateContent xmlns:mc="http://schemas.openxmlformats.org/markup-compatibility/2006">
              <mc:Choice xmlns:v="urn:schemas-microsoft-com:vml" Requires="v">
                <p:oleObj spid="_x0000_s36880" name="Worksheet" r:id="rId4" imgW="11077564" imgH="3086151" progId="Excel.Sheet.12">
                  <p:embed/>
                </p:oleObj>
              </mc:Choice>
              <mc:Fallback>
                <p:oleObj name="Worksheet" r:id="rId4" imgW="11077564" imgH="3086151" progId="Excel.Sheet.12">
                  <p:embed/>
                  <p:pic>
                    <p:nvPicPr>
                      <p:cNvPr id="0" name=""/>
                      <p:cNvPicPr/>
                      <p:nvPr/>
                    </p:nvPicPr>
                    <p:blipFill>
                      <a:blip r:embed="rId5"/>
                      <a:stretch>
                        <a:fillRect/>
                      </a:stretch>
                    </p:blipFill>
                    <p:spPr>
                      <a:xfrm>
                        <a:off x="81887" y="122830"/>
                        <a:ext cx="8925635" cy="5308979"/>
                      </a:xfrm>
                      <a:prstGeom prst="rect">
                        <a:avLst/>
                      </a:prstGeom>
                    </p:spPr>
                  </p:pic>
                </p:oleObj>
              </mc:Fallback>
            </mc:AlternateContent>
          </a:graphicData>
        </a:graphic>
      </p:graphicFrame>
    </p:spTree>
    <p:extLst>
      <p:ext uri="{BB962C8B-B14F-4D97-AF65-F5344CB8AC3E}">
        <p14:creationId xmlns:p14="http://schemas.microsoft.com/office/powerpoint/2010/main" val="834423453"/>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41194" y="6373504"/>
            <a:ext cx="518615" cy="32754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b="1" dirty="0" smtClean="0">
                <a:solidFill>
                  <a:schemeClr val="tx1"/>
                </a:solidFill>
              </a:rPr>
              <a:t>13</a:t>
            </a:r>
            <a:endParaRPr lang="en-ZA" b="1" dirty="0"/>
          </a:p>
        </p:txBody>
      </p:sp>
      <p:graphicFrame>
        <p:nvGraphicFramePr>
          <p:cNvPr id="2" name="Object 1"/>
          <p:cNvGraphicFramePr>
            <a:graphicFrameLocks noChangeAspect="1"/>
          </p:cNvGraphicFramePr>
          <p:nvPr>
            <p:extLst>
              <p:ext uri="{D42A27DB-BD31-4B8C-83A1-F6EECF244321}">
                <p14:modId xmlns:p14="http://schemas.microsoft.com/office/powerpoint/2010/main" val="2439808289"/>
              </p:ext>
            </p:extLst>
          </p:nvPr>
        </p:nvGraphicFramePr>
        <p:xfrm>
          <a:off x="95533" y="0"/>
          <a:ext cx="8966580" cy="6032310"/>
        </p:xfrm>
        <a:graphic>
          <a:graphicData uri="http://schemas.openxmlformats.org/presentationml/2006/ole">
            <mc:AlternateContent xmlns:mc="http://schemas.openxmlformats.org/markup-compatibility/2006">
              <mc:Choice xmlns:v="urn:schemas-microsoft-com:vml" Requires="v">
                <p:oleObj spid="_x0000_s34831" name="Worksheet" r:id="rId4" imgW="11077564" imgH="4648256" progId="Excel.Sheet.12">
                  <p:embed/>
                </p:oleObj>
              </mc:Choice>
              <mc:Fallback>
                <p:oleObj name="Worksheet" r:id="rId4" imgW="11077564" imgH="4648256" progId="Excel.Sheet.12">
                  <p:embed/>
                  <p:pic>
                    <p:nvPicPr>
                      <p:cNvPr id="0" name=""/>
                      <p:cNvPicPr/>
                      <p:nvPr/>
                    </p:nvPicPr>
                    <p:blipFill>
                      <a:blip r:embed="rId5"/>
                      <a:stretch>
                        <a:fillRect/>
                      </a:stretch>
                    </p:blipFill>
                    <p:spPr>
                      <a:xfrm>
                        <a:off x="95533" y="0"/>
                        <a:ext cx="8966580" cy="6032310"/>
                      </a:xfrm>
                      <a:prstGeom prst="rect">
                        <a:avLst/>
                      </a:prstGeom>
                    </p:spPr>
                  </p:pic>
                </p:oleObj>
              </mc:Fallback>
            </mc:AlternateContent>
          </a:graphicData>
        </a:graphic>
      </p:graphicFrame>
    </p:spTree>
    <p:extLst>
      <p:ext uri="{BB962C8B-B14F-4D97-AF65-F5344CB8AC3E}">
        <p14:creationId xmlns:p14="http://schemas.microsoft.com/office/powerpoint/2010/main" val="2727219313"/>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p:txBody>
      </p:sp>
      <p:sp>
        <p:nvSpPr>
          <p:cNvPr id="4" name="Content Placeholder 2"/>
          <p:cNvSpPr txBox="1">
            <a:spLocks/>
          </p:cNvSpPr>
          <p:nvPr/>
        </p:nvSpPr>
        <p:spPr>
          <a:xfrm>
            <a:off x="971598" y="805218"/>
            <a:ext cx="6777317" cy="1095628"/>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ZA" dirty="0" smtClean="0">
                <a:solidFill>
                  <a:srgbClr val="005800"/>
                </a:solidFill>
              </a:rPr>
              <a:t>3. </a:t>
            </a:r>
            <a:r>
              <a:rPr lang="en-ZA" dirty="0">
                <a:solidFill>
                  <a:srgbClr val="005800"/>
                </a:solidFill>
              </a:rPr>
              <a:t>Budget Forecasts </a:t>
            </a:r>
            <a:r>
              <a:rPr lang="en-ZA" dirty="0" smtClean="0">
                <a:solidFill>
                  <a:srgbClr val="005800"/>
                </a:solidFill>
              </a:rPr>
              <a:t>– CFO:</a:t>
            </a:r>
          </a:p>
          <a:p>
            <a:pPr marL="0" indent="0">
              <a:buNone/>
            </a:pPr>
            <a:r>
              <a:rPr lang="en-ZA" dirty="0">
                <a:solidFill>
                  <a:srgbClr val="005800"/>
                </a:solidFill>
              </a:rPr>
              <a:t> </a:t>
            </a:r>
            <a:r>
              <a:rPr lang="en-ZA" dirty="0" smtClean="0">
                <a:solidFill>
                  <a:srgbClr val="005800"/>
                </a:solidFill>
              </a:rPr>
              <a:t>    </a:t>
            </a:r>
            <a:r>
              <a:rPr lang="en-ZA" sz="2800" dirty="0" smtClean="0">
                <a:solidFill>
                  <a:srgbClr val="005800"/>
                </a:solidFill>
              </a:rPr>
              <a:t>APP pages 33 – 42 </a:t>
            </a:r>
            <a:endParaRPr lang="en-ZA" dirty="0">
              <a:solidFill>
                <a:srgbClr val="0058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5648" y="3250724"/>
            <a:ext cx="3309215" cy="2036440"/>
          </a:xfrm>
          <a:prstGeom prst="rect">
            <a:avLst/>
          </a:prstGeom>
        </p:spPr>
      </p:pic>
    </p:spTree>
    <p:extLst>
      <p:ext uri="{BB962C8B-B14F-4D97-AF65-F5344CB8AC3E}">
        <p14:creationId xmlns:p14="http://schemas.microsoft.com/office/powerpoint/2010/main" val="3036690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97292" y="6428096"/>
            <a:ext cx="518615" cy="327547"/>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b="1" dirty="0" smtClean="0">
                <a:solidFill>
                  <a:schemeClr val="tx1"/>
                </a:solidFill>
              </a:rPr>
              <a:t>14</a:t>
            </a:r>
            <a:endParaRPr lang="en-ZA" b="1" dirty="0"/>
          </a:p>
        </p:txBody>
      </p:sp>
      <p:graphicFrame>
        <p:nvGraphicFramePr>
          <p:cNvPr id="2" name="Object 1"/>
          <p:cNvGraphicFramePr>
            <a:graphicFrameLocks noChangeAspect="1"/>
          </p:cNvGraphicFramePr>
          <p:nvPr>
            <p:extLst>
              <p:ext uri="{D42A27DB-BD31-4B8C-83A1-F6EECF244321}">
                <p14:modId xmlns:p14="http://schemas.microsoft.com/office/powerpoint/2010/main" val="1766841875"/>
              </p:ext>
            </p:extLst>
          </p:nvPr>
        </p:nvGraphicFramePr>
        <p:xfrm>
          <a:off x="150125" y="122831"/>
          <a:ext cx="8871045" cy="5773002"/>
        </p:xfrm>
        <a:graphic>
          <a:graphicData uri="http://schemas.openxmlformats.org/presentationml/2006/ole">
            <mc:AlternateContent xmlns:mc="http://schemas.openxmlformats.org/markup-compatibility/2006">
              <mc:Choice xmlns:v="urn:schemas-microsoft-com:vml" Requires="v">
                <p:oleObj spid="_x0000_s37893" name="Worksheet" r:id="rId4" imgW="10353582" imgH="6886545" progId="Excel.Sheet.12">
                  <p:embed/>
                </p:oleObj>
              </mc:Choice>
              <mc:Fallback>
                <p:oleObj name="Worksheet" r:id="rId4" imgW="10353582" imgH="6886545" progId="Excel.Sheet.12">
                  <p:embed/>
                  <p:pic>
                    <p:nvPicPr>
                      <p:cNvPr id="0" name=""/>
                      <p:cNvPicPr/>
                      <p:nvPr/>
                    </p:nvPicPr>
                    <p:blipFill>
                      <a:blip r:embed="rId5"/>
                      <a:stretch>
                        <a:fillRect/>
                      </a:stretch>
                    </p:blipFill>
                    <p:spPr>
                      <a:xfrm>
                        <a:off x="150125" y="122831"/>
                        <a:ext cx="8871045" cy="5773002"/>
                      </a:xfrm>
                      <a:prstGeom prst="rect">
                        <a:avLst/>
                      </a:prstGeom>
                    </p:spPr>
                  </p:pic>
                </p:oleObj>
              </mc:Fallback>
            </mc:AlternateContent>
          </a:graphicData>
        </a:graphic>
      </p:graphicFrame>
    </p:spTree>
    <p:extLst>
      <p:ext uri="{BB962C8B-B14F-4D97-AF65-F5344CB8AC3E}">
        <p14:creationId xmlns:p14="http://schemas.microsoft.com/office/powerpoint/2010/main" val="489120951"/>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25594" y="6441744"/>
            <a:ext cx="518615" cy="327547"/>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b="1" dirty="0" smtClean="0">
                <a:solidFill>
                  <a:schemeClr val="tx1"/>
                </a:solidFill>
              </a:rPr>
              <a:t>15</a:t>
            </a:r>
            <a:endParaRPr lang="en-ZA" b="1" dirty="0"/>
          </a:p>
        </p:txBody>
      </p:sp>
      <p:graphicFrame>
        <p:nvGraphicFramePr>
          <p:cNvPr id="2" name="Object 1"/>
          <p:cNvGraphicFramePr>
            <a:graphicFrameLocks noChangeAspect="1"/>
          </p:cNvGraphicFramePr>
          <p:nvPr>
            <p:extLst>
              <p:ext uri="{D42A27DB-BD31-4B8C-83A1-F6EECF244321}">
                <p14:modId xmlns:p14="http://schemas.microsoft.com/office/powerpoint/2010/main" val="234117350"/>
              </p:ext>
            </p:extLst>
          </p:nvPr>
        </p:nvGraphicFramePr>
        <p:xfrm>
          <a:off x="68237" y="54591"/>
          <a:ext cx="8980227" cy="5786650"/>
        </p:xfrm>
        <a:graphic>
          <a:graphicData uri="http://schemas.openxmlformats.org/presentationml/2006/ole">
            <mc:AlternateContent xmlns:mc="http://schemas.openxmlformats.org/markup-compatibility/2006">
              <mc:Choice xmlns:v="urn:schemas-microsoft-com:vml" Requires="v">
                <p:oleObj spid="_x0000_s38917" name="Worksheet" r:id="rId4" imgW="10039371" imgH="6324544" progId="Excel.Sheet.12">
                  <p:embed/>
                </p:oleObj>
              </mc:Choice>
              <mc:Fallback>
                <p:oleObj name="Worksheet" r:id="rId4" imgW="10039371" imgH="6324544" progId="Excel.Sheet.12">
                  <p:embed/>
                  <p:pic>
                    <p:nvPicPr>
                      <p:cNvPr id="0" name=""/>
                      <p:cNvPicPr/>
                      <p:nvPr/>
                    </p:nvPicPr>
                    <p:blipFill>
                      <a:blip r:embed="rId5"/>
                      <a:stretch>
                        <a:fillRect/>
                      </a:stretch>
                    </p:blipFill>
                    <p:spPr>
                      <a:xfrm>
                        <a:off x="68237" y="54591"/>
                        <a:ext cx="8980227" cy="5786650"/>
                      </a:xfrm>
                      <a:prstGeom prst="rect">
                        <a:avLst/>
                      </a:prstGeom>
                    </p:spPr>
                  </p:pic>
                </p:oleObj>
              </mc:Fallback>
            </mc:AlternateContent>
          </a:graphicData>
        </a:graphic>
      </p:graphicFrame>
    </p:spTree>
    <p:extLst>
      <p:ext uri="{BB962C8B-B14F-4D97-AF65-F5344CB8AC3E}">
        <p14:creationId xmlns:p14="http://schemas.microsoft.com/office/powerpoint/2010/main" val="263143682"/>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712202" y="6332560"/>
            <a:ext cx="518615" cy="327547"/>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b="1" dirty="0" smtClean="0">
                <a:solidFill>
                  <a:schemeClr val="tx1"/>
                </a:solidFill>
              </a:rPr>
              <a:t>16</a:t>
            </a:r>
            <a:endParaRPr lang="en-ZA" b="1" dirty="0"/>
          </a:p>
        </p:txBody>
      </p:sp>
      <p:graphicFrame>
        <p:nvGraphicFramePr>
          <p:cNvPr id="2" name="Object 1"/>
          <p:cNvGraphicFramePr>
            <a:graphicFrameLocks noChangeAspect="1"/>
          </p:cNvGraphicFramePr>
          <p:nvPr>
            <p:extLst>
              <p:ext uri="{D42A27DB-BD31-4B8C-83A1-F6EECF244321}">
                <p14:modId xmlns:p14="http://schemas.microsoft.com/office/powerpoint/2010/main" val="2350494539"/>
              </p:ext>
            </p:extLst>
          </p:nvPr>
        </p:nvGraphicFramePr>
        <p:xfrm>
          <a:off x="40944" y="27296"/>
          <a:ext cx="9034818" cy="5936776"/>
        </p:xfrm>
        <a:graphic>
          <a:graphicData uri="http://schemas.openxmlformats.org/presentationml/2006/ole">
            <mc:AlternateContent xmlns:mc="http://schemas.openxmlformats.org/markup-compatibility/2006">
              <mc:Choice xmlns:v="urn:schemas-microsoft-com:vml" Requires="v">
                <p:oleObj spid="_x0000_s39941" name="Worksheet" r:id="rId4" imgW="8934503" imgH="7372426" progId="Excel.Sheet.12">
                  <p:embed/>
                </p:oleObj>
              </mc:Choice>
              <mc:Fallback>
                <p:oleObj name="Worksheet" r:id="rId4" imgW="8934503" imgH="7372426" progId="Excel.Sheet.12">
                  <p:embed/>
                  <p:pic>
                    <p:nvPicPr>
                      <p:cNvPr id="0" name=""/>
                      <p:cNvPicPr/>
                      <p:nvPr/>
                    </p:nvPicPr>
                    <p:blipFill>
                      <a:blip r:embed="rId5"/>
                      <a:stretch>
                        <a:fillRect/>
                      </a:stretch>
                    </p:blipFill>
                    <p:spPr>
                      <a:xfrm>
                        <a:off x="40944" y="27296"/>
                        <a:ext cx="9034818" cy="5936776"/>
                      </a:xfrm>
                      <a:prstGeom prst="rect">
                        <a:avLst/>
                      </a:prstGeom>
                    </p:spPr>
                  </p:pic>
                </p:oleObj>
              </mc:Fallback>
            </mc:AlternateContent>
          </a:graphicData>
        </a:graphic>
      </p:graphicFrame>
    </p:spTree>
    <p:extLst>
      <p:ext uri="{BB962C8B-B14F-4D97-AF65-F5344CB8AC3E}">
        <p14:creationId xmlns:p14="http://schemas.microsoft.com/office/powerpoint/2010/main" val="1548963756"/>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30580"/>
          </a:xfrm>
        </p:spPr>
        <p:txBody>
          <a:bodyPr>
            <a:normAutofit fontScale="90000"/>
          </a:bodyPr>
          <a:lstStyle/>
          <a:p>
            <a:r>
              <a:rPr lang="en-ZA" u="sng" dirty="0" smtClean="0"/>
              <a:t>Presentation outline</a:t>
            </a:r>
            <a:endParaRPr lang="en-ZA" u="sng" dirty="0"/>
          </a:p>
        </p:txBody>
      </p:sp>
      <p:sp>
        <p:nvSpPr>
          <p:cNvPr id="3" name="Content Placeholder 2"/>
          <p:cNvSpPr>
            <a:spLocks noGrp="1"/>
          </p:cNvSpPr>
          <p:nvPr>
            <p:ph idx="1"/>
          </p:nvPr>
        </p:nvSpPr>
        <p:spPr/>
        <p:txBody>
          <a:bodyPr/>
          <a:lstStyle/>
          <a:p>
            <a:pPr marL="514350" indent="-514350">
              <a:buAutoNum type="arabicPeriod"/>
            </a:pPr>
            <a:r>
              <a:rPr lang="en-ZA" dirty="0" smtClean="0">
                <a:solidFill>
                  <a:srgbClr val="005800"/>
                </a:solidFill>
              </a:rPr>
              <a:t>Background and situational analysis</a:t>
            </a:r>
          </a:p>
          <a:p>
            <a:pPr marL="0" indent="0">
              <a:buNone/>
            </a:pPr>
            <a:endParaRPr lang="en-ZA" dirty="0" smtClean="0">
              <a:solidFill>
                <a:srgbClr val="005800"/>
              </a:solidFill>
            </a:endParaRPr>
          </a:p>
          <a:p>
            <a:pPr marL="0" indent="0">
              <a:buNone/>
            </a:pPr>
            <a:r>
              <a:rPr lang="en-ZA" dirty="0" smtClean="0">
                <a:solidFill>
                  <a:srgbClr val="005800"/>
                </a:solidFill>
              </a:rPr>
              <a:t>2. Annual Target information and costs</a:t>
            </a:r>
          </a:p>
          <a:p>
            <a:pPr marL="0" indent="0">
              <a:buNone/>
            </a:pPr>
            <a:endParaRPr lang="en-ZA" dirty="0" smtClean="0">
              <a:solidFill>
                <a:srgbClr val="005800"/>
              </a:solidFill>
            </a:endParaRPr>
          </a:p>
          <a:p>
            <a:pPr marL="0" indent="0">
              <a:buNone/>
            </a:pPr>
            <a:r>
              <a:rPr lang="en-ZA" dirty="0" smtClean="0">
                <a:solidFill>
                  <a:srgbClr val="005800"/>
                </a:solidFill>
              </a:rPr>
              <a:t>3</a:t>
            </a:r>
            <a:r>
              <a:rPr lang="en-ZA" dirty="0">
                <a:solidFill>
                  <a:srgbClr val="005800"/>
                </a:solidFill>
              </a:rPr>
              <a:t> Budget </a:t>
            </a:r>
            <a:r>
              <a:rPr lang="en-ZA" dirty="0" smtClean="0">
                <a:solidFill>
                  <a:srgbClr val="005800"/>
                </a:solidFill>
              </a:rPr>
              <a:t>Forecasts</a:t>
            </a:r>
            <a:endParaRPr lang="en-ZA" dirty="0">
              <a:solidFill>
                <a:srgbClr val="005800"/>
              </a:solidFill>
            </a:endParaRPr>
          </a:p>
          <a:p>
            <a:pPr marL="0" indent="0">
              <a:buNone/>
            </a:pPr>
            <a:endParaRPr lang="en-ZA" dirty="0">
              <a:solidFill>
                <a:srgbClr val="005800"/>
              </a:solidFill>
            </a:endParaRPr>
          </a:p>
        </p:txBody>
      </p:sp>
      <p:sp>
        <p:nvSpPr>
          <p:cNvPr id="4" name="Rectangle 3"/>
          <p:cNvSpPr/>
          <p:nvPr/>
        </p:nvSpPr>
        <p:spPr>
          <a:xfrm>
            <a:off x="341194" y="6373504"/>
            <a:ext cx="518615" cy="32754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b="1" dirty="0" smtClean="0">
                <a:solidFill>
                  <a:schemeClr val="tx1"/>
                </a:solidFill>
              </a:rPr>
              <a:t>01</a:t>
            </a:r>
            <a:endParaRPr lang="en-ZA" b="1" dirty="0"/>
          </a:p>
        </p:txBody>
      </p:sp>
    </p:spTree>
    <p:extLst>
      <p:ext uri="{BB962C8B-B14F-4D97-AF65-F5344CB8AC3E}">
        <p14:creationId xmlns:p14="http://schemas.microsoft.com/office/powerpoint/2010/main" val="38000891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1194" y="6373504"/>
            <a:ext cx="518615" cy="32754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b="1" dirty="0" smtClean="0">
                <a:solidFill>
                  <a:schemeClr val="tx1"/>
                </a:solidFill>
              </a:rPr>
              <a:t>17</a:t>
            </a:r>
            <a:endParaRPr lang="en-ZA" b="1" dirty="0"/>
          </a:p>
        </p:txBody>
      </p:sp>
      <p:graphicFrame>
        <p:nvGraphicFramePr>
          <p:cNvPr id="2" name="Object 1"/>
          <p:cNvGraphicFramePr>
            <a:graphicFrameLocks noChangeAspect="1"/>
          </p:cNvGraphicFramePr>
          <p:nvPr>
            <p:extLst>
              <p:ext uri="{D42A27DB-BD31-4B8C-83A1-F6EECF244321}">
                <p14:modId xmlns:p14="http://schemas.microsoft.com/office/powerpoint/2010/main" val="1070497773"/>
              </p:ext>
            </p:extLst>
          </p:nvPr>
        </p:nvGraphicFramePr>
        <p:xfrm>
          <a:off x="81884" y="27296"/>
          <a:ext cx="8952934" cy="4776716"/>
        </p:xfrm>
        <a:graphic>
          <a:graphicData uri="http://schemas.openxmlformats.org/presentationml/2006/ole">
            <mc:AlternateContent xmlns:mc="http://schemas.openxmlformats.org/markup-compatibility/2006">
              <mc:Choice xmlns:v="urn:schemas-microsoft-com:vml" Requires="v">
                <p:oleObj spid="_x0000_s40965" name="Worksheet" r:id="rId4" imgW="10353582" imgH="2238289" progId="Excel.Sheet.12">
                  <p:embed/>
                </p:oleObj>
              </mc:Choice>
              <mc:Fallback>
                <p:oleObj name="Worksheet" r:id="rId4" imgW="10353582" imgH="2238289" progId="Excel.Sheet.12">
                  <p:embed/>
                  <p:pic>
                    <p:nvPicPr>
                      <p:cNvPr id="0" name=""/>
                      <p:cNvPicPr/>
                      <p:nvPr/>
                    </p:nvPicPr>
                    <p:blipFill>
                      <a:blip r:embed="rId5"/>
                      <a:stretch>
                        <a:fillRect/>
                      </a:stretch>
                    </p:blipFill>
                    <p:spPr>
                      <a:xfrm>
                        <a:off x="81884" y="27296"/>
                        <a:ext cx="8952934" cy="4776716"/>
                      </a:xfrm>
                      <a:prstGeom prst="rect">
                        <a:avLst/>
                      </a:prstGeom>
                    </p:spPr>
                  </p:pic>
                </p:oleObj>
              </mc:Fallback>
            </mc:AlternateContent>
          </a:graphicData>
        </a:graphic>
      </p:graphicFrame>
    </p:spTree>
    <p:extLst>
      <p:ext uri="{BB962C8B-B14F-4D97-AF65-F5344CB8AC3E}">
        <p14:creationId xmlns:p14="http://schemas.microsoft.com/office/powerpoint/2010/main" val="2729297306"/>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177421" y="191069"/>
            <a:ext cx="8830101" cy="5117910"/>
          </a:xfrm>
          <a:prstGeom prst="rect">
            <a:avLst/>
          </a:prstGeom>
          <a:noFill/>
          <a:ln>
            <a:noFill/>
          </a:ln>
        </p:spPr>
      </p:pic>
      <p:sp>
        <p:nvSpPr>
          <p:cNvPr id="3" name="Rectangle 2"/>
          <p:cNvSpPr/>
          <p:nvPr/>
        </p:nvSpPr>
        <p:spPr>
          <a:xfrm>
            <a:off x="341194" y="6373504"/>
            <a:ext cx="518615" cy="32754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b="1" dirty="0" smtClean="0">
                <a:solidFill>
                  <a:schemeClr val="tx1"/>
                </a:solidFill>
              </a:rPr>
              <a:t>18</a:t>
            </a:r>
            <a:endParaRPr lang="en-ZA" b="1" dirty="0"/>
          </a:p>
        </p:txBody>
      </p:sp>
    </p:spTree>
    <p:extLst>
      <p:ext uri="{BB962C8B-B14F-4D97-AF65-F5344CB8AC3E}">
        <p14:creationId xmlns:p14="http://schemas.microsoft.com/office/powerpoint/2010/main" val="2971851632"/>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136478" y="136478"/>
            <a:ext cx="8898340" cy="4100877"/>
          </a:xfrm>
          <a:prstGeom prst="rect">
            <a:avLst/>
          </a:prstGeom>
          <a:noFill/>
          <a:ln>
            <a:noFill/>
          </a:ln>
        </p:spPr>
      </p:pic>
      <p:sp>
        <p:nvSpPr>
          <p:cNvPr id="3" name="Rectangle 2"/>
          <p:cNvSpPr/>
          <p:nvPr/>
        </p:nvSpPr>
        <p:spPr>
          <a:xfrm>
            <a:off x="341194" y="6373504"/>
            <a:ext cx="518615" cy="32754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b="1" dirty="0" smtClean="0">
                <a:solidFill>
                  <a:schemeClr val="tx1"/>
                </a:solidFill>
              </a:rPr>
              <a:t>19</a:t>
            </a:r>
            <a:endParaRPr lang="en-ZA" b="1" dirty="0"/>
          </a:p>
        </p:txBody>
      </p:sp>
    </p:spTree>
    <p:extLst>
      <p:ext uri="{BB962C8B-B14F-4D97-AF65-F5344CB8AC3E}">
        <p14:creationId xmlns:p14="http://schemas.microsoft.com/office/powerpoint/2010/main" val="646348257"/>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177420" y="136478"/>
            <a:ext cx="8871045" cy="4123102"/>
          </a:xfrm>
          <a:prstGeom prst="rect">
            <a:avLst/>
          </a:prstGeom>
          <a:noFill/>
          <a:ln>
            <a:noFill/>
          </a:ln>
        </p:spPr>
      </p:pic>
      <p:sp>
        <p:nvSpPr>
          <p:cNvPr id="3" name="Rectangle 2"/>
          <p:cNvSpPr/>
          <p:nvPr/>
        </p:nvSpPr>
        <p:spPr>
          <a:xfrm>
            <a:off x="341194" y="6373504"/>
            <a:ext cx="518615" cy="32754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b="1" dirty="0" smtClean="0">
                <a:solidFill>
                  <a:schemeClr val="tx1"/>
                </a:solidFill>
              </a:rPr>
              <a:t>20</a:t>
            </a:r>
            <a:endParaRPr lang="en-ZA" b="1" dirty="0"/>
          </a:p>
        </p:txBody>
      </p:sp>
    </p:spTree>
    <p:extLst>
      <p:ext uri="{BB962C8B-B14F-4D97-AF65-F5344CB8AC3E}">
        <p14:creationId xmlns:p14="http://schemas.microsoft.com/office/powerpoint/2010/main" val="3465024148"/>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136478" y="191069"/>
            <a:ext cx="8898340" cy="3439235"/>
          </a:xfrm>
          <a:prstGeom prst="rect">
            <a:avLst/>
          </a:prstGeom>
          <a:noFill/>
          <a:ln>
            <a:noFill/>
          </a:ln>
        </p:spPr>
      </p:pic>
      <p:sp>
        <p:nvSpPr>
          <p:cNvPr id="3" name="Rectangle 2"/>
          <p:cNvSpPr/>
          <p:nvPr/>
        </p:nvSpPr>
        <p:spPr>
          <a:xfrm>
            <a:off x="341194" y="6373504"/>
            <a:ext cx="518615" cy="32754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b="1" dirty="0">
                <a:solidFill>
                  <a:schemeClr val="tx1"/>
                </a:solidFill>
              </a:rPr>
              <a:t>2</a:t>
            </a:r>
            <a:r>
              <a:rPr lang="en-ZA" b="1" dirty="0" smtClean="0">
                <a:solidFill>
                  <a:schemeClr val="tx1"/>
                </a:solidFill>
              </a:rPr>
              <a:t>1</a:t>
            </a:r>
            <a:endParaRPr lang="en-ZA" b="1" dirty="0"/>
          </a:p>
        </p:txBody>
      </p:sp>
    </p:spTree>
    <p:extLst>
      <p:ext uri="{BB962C8B-B14F-4D97-AF65-F5344CB8AC3E}">
        <p14:creationId xmlns:p14="http://schemas.microsoft.com/office/powerpoint/2010/main" val="2752765570"/>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81885" y="62741"/>
            <a:ext cx="8993875" cy="4236304"/>
          </a:xfrm>
          <a:prstGeom prst="rect">
            <a:avLst/>
          </a:prstGeom>
          <a:noFill/>
          <a:ln>
            <a:noFill/>
          </a:ln>
        </p:spPr>
      </p:pic>
      <p:sp>
        <p:nvSpPr>
          <p:cNvPr id="3" name="Rectangle 2"/>
          <p:cNvSpPr/>
          <p:nvPr/>
        </p:nvSpPr>
        <p:spPr>
          <a:xfrm>
            <a:off x="341194" y="6373504"/>
            <a:ext cx="518615" cy="32754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b="1" dirty="0" smtClean="0">
                <a:solidFill>
                  <a:schemeClr val="tx1"/>
                </a:solidFill>
              </a:rPr>
              <a:t>22</a:t>
            </a:r>
            <a:endParaRPr lang="en-ZA" b="1" dirty="0"/>
          </a:p>
        </p:txBody>
      </p:sp>
    </p:spTree>
    <p:extLst>
      <p:ext uri="{BB962C8B-B14F-4D97-AF65-F5344CB8AC3E}">
        <p14:creationId xmlns:p14="http://schemas.microsoft.com/office/powerpoint/2010/main" val="2127466812"/>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22830" y="145163"/>
            <a:ext cx="8884692" cy="3648915"/>
          </a:xfrm>
          <a:prstGeom prst="rect">
            <a:avLst/>
          </a:prstGeom>
          <a:noFill/>
          <a:ln>
            <a:noFill/>
          </a:ln>
        </p:spPr>
      </p:pic>
      <p:sp>
        <p:nvSpPr>
          <p:cNvPr id="5" name="Rectangle 4"/>
          <p:cNvSpPr/>
          <p:nvPr/>
        </p:nvSpPr>
        <p:spPr>
          <a:xfrm>
            <a:off x="341194" y="6373504"/>
            <a:ext cx="518615" cy="32754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b="1" dirty="0" smtClean="0">
                <a:solidFill>
                  <a:schemeClr val="tx1"/>
                </a:solidFill>
              </a:rPr>
              <a:t>23</a:t>
            </a:r>
            <a:endParaRPr lang="en-ZA" b="1" dirty="0"/>
          </a:p>
        </p:txBody>
      </p:sp>
    </p:spTree>
    <p:extLst>
      <p:ext uri="{BB962C8B-B14F-4D97-AF65-F5344CB8AC3E}">
        <p14:creationId xmlns:p14="http://schemas.microsoft.com/office/powerpoint/2010/main" val="3394109719"/>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77421" y="129004"/>
            <a:ext cx="8830101" cy="4333814"/>
          </a:xfrm>
          <a:prstGeom prst="rect">
            <a:avLst/>
          </a:prstGeom>
          <a:noFill/>
          <a:ln>
            <a:noFill/>
          </a:ln>
        </p:spPr>
      </p:pic>
      <p:sp>
        <p:nvSpPr>
          <p:cNvPr id="5" name="Rectangle 4"/>
          <p:cNvSpPr/>
          <p:nvPr/>
        </p:nvSpPr>
        <p:spPr>
          <a:xfrm>
            <a:off x="341194" y="6373504"/>
            <a:ext cx="518615" cy="32754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b="1" dirty="0" smtClean="0">
                <a:solidFill>
                  <a:schemeClr val="tx1"/>
                </a:solidFill>
              </a:rPr>
              <a:t>24</a:t>
            </a:r>
            <a:endParaRPr lang="en-ZA" b="1" dirty="0"/>
          </a:p>
        </p:txBody>
      </p:sp>
    </p:spTree>
    <p:extLst>
      <p:ext uri="{BB962C8B-B14F-4D97-AF65-F5344CB8AC3E}">
        <p14:creationId xmlns:p14="http://schemas.microsoft.com/office/powerpoint/2010/main" val="2374105721"/>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p:cNvSpPr/>
          <p:nvPr/>
        </p:nvSpPr>
        <p:spPr>
          <a:xfrm>
            <a:off x="341194" y="6373504"/>
            <a:ext cx="518615" cy="32754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b="1" dirty="0" smtClean="0">
                <a:solidFill>
                  <a:schemeClr val="tx1"/>
                </a:solidFill>
              </a:rPr>
              <a:t>25</a:t>
            </a:r>
            <a:endParaRPr lang="en-ZA" b="1" dirty="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136476" y="40943"/>
            <a:ext cx="8966579" cy="4626591"/>
          </a:xfrm>
          <a:prstGeom prst="rect">
            <a:avLst/>
          </a:prstGeom>
          <a:noFill/>
          <a:ln>
            <a:noFill/>
          </a:ln>
        </p:spPr>
      </p:pic>
    </p:spTree>
    <p:extLst>
      <p:ext uri="{BB962C8B-B14F-4D97-AF65-F5344CB8AC3E}">
        <p14:creationId xmlns:p14="http://schemas.microsoft.com/office/powerpoint/2010/main" val="800576347"/>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type="body" idx="1"/>
          </p:nvPr>
        </p:nvSpPr>
        <p:spPr/>
        <p:txBody>
          <a:bodyPr>
            <a:normAutofit fontScale="85000" lnSpcReduction="20000"/>
          </a:bodyPr>
          <a:lstStyle/>
          <a:p>
            <a:pPr marL="68580" indent="0" algn="ctr">
              <a:buNone/>
            </a:pPr>
            <a:r>
              <a:rPr lang="en-US" sz="6000" dirty="0" smtClean="0">
                <a:solidFill>
                  <a:srgbClr val="005800"/>
                </a:solidFill>
              </a:rPr>
              <a:t>Thank you</a:t>
            </a:r>
          </a:p>
          <a:p>
            <a:endParaRPr lang="en-US" dirty="0"/>
          </a:p>
          <a:p>
            <a:pPr marL="68580" indent="0">
              <a:buNone/>
            </a:pPr>
            <a:endParaRPr lang="en-US" dirty="0"/>
          </a:p>
        </p:txBody>
      </p:sp>
    </p:spTree>
    <p:extLst>
      <p:ext uri="{BB962C8B-B14F-4D97-AF65-F5344CB8AC3E}">
        <p14:creationId xmlns:p14="http://schemas.microsoft.com/office/powerpoint/2010/main" val="45915428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3552" y="2803099"/>
            <a:ext cx="8229600" cy="622490"/>
          </a:xfrm>
        </p:spPr>
        <p:txBody>
          <a:bodyPr/>
          <a:lstStyle/>
          <a:p>
            <a:pPr marL="0" indent="0" algn="ctr">
              <a:buNone/>
            </a:pPr>
            <a:r>
              <a:rPr lang="en-ZA" b="1" dirty="0" smtClean="0">
                <a:solidFill>
                  <a:srgbClr val="005800"/>
                </a:solidFill>
              </a:rPr>
              <a:t>1. Background and Situational Analysis</a:t>
            </a:r>
            <a:endParaRPr lang="en-ZA" b="1" dirty="0">
              <a:solidFill>
                <a:srgbClr val="005800"/>
              </a:solidFill>
            </a:endParaRPr>
          </a:p>
        </p:txBody>
      </p:sp>
      <p:sp>
        <p:nvSpPr>
          <p:cNvPr id="4" name="Rectangle 3"/>
          <p:cNvSpPr/>
          <p:nvPr/>
        </p:nvSpPr>
        <p:spPr>
          <a:xfrm>
            <a:off x="341194" y="6373504"/>
            <a:ext cx="518615" cy="32754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b="1" dirty="0" smtClean="0">
                <a:solidFill>
                  <a:schemeClr val="tx1"/>
                </a:solidFill>
              </a:rPr>
              <a:t>02</a:t>
            </a:r>
            <a:endParaRPr lang="en-ZA" b="1" dirty="0"/>
          </a:p>
        </p:txBody>
      </p:sp>
    </p:spTree>
    <p:extLst>
      <p:ext uri="{BB962C8B-B14F-4D97-AF65-F5344CB8AC3E}">
        <p14:creationId xmlns:p14="http://schemas.microsoft.com/office/powerpoint/2010/main" val="2193209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8492" y="5309"/>
            <a:ext cx="8229600" cy="622490"/>
          </a:xfrm>
        </p:spPr>
        <p:txBody>
          <a:bodyPr>
            <a:normAutofit/>
          </a:bodyPr>
          <a:lstStyle/>
          <a:p>
            <a:pPr marL="0" indent="0">
              <a:buNone/>
            </a:pPr>
            <a:r>
              <a:rPr lang="en-ZA" b="1" u="sng" dirty="0" smtClean="0">
                <a:solidFill>
                  <a:srgbClr val="005800"/>
                </a:solidFill>
              </a:rPr>
              <a:t>Community Schemes background in a nutshell</a:t>
            </a:r>
            <a:endParaRPr lang="en-ZA" b="1" u="sng" dirty="0">
              <a:solidFill>
                <a:srgbClr val="005800"/>
              </a:solidFill>
            </a:endParaRPr>
          </a:p>
        </p:txBody>
      </p:sp>
      <p:sp>
        <p:nvSpPr>
          <p:cNvPr id="2" name="TextBox 1"/>
          <p:cNvSpPr txBox="1"/>
          <p:nvPr/>
        </p:nvSpPr>
        <p:spPr>
          <a:xfrm>
            <a:off x="334369" y="475226"/>
            <a:ext cx="8482084" cy="6247864"/>
          </a:xfrm>
          <a:prstGeom prst="rect">
            <a:avLst/>
          </a:prstGeom>
          <a:noFill/>
        </p:spPr>
        <p:txBody>
          <a:bodyPr wrap="square" rtlCol="0">
            <a:spAutoFit/>
          </a:bodyPr>
          <a:lstStyle/>
          <a:p>
            <a:pPr marL="285750" indent="-285750">
              <a:buFont typeface="Arial" panose="020B0604020202020204" pitchFamily="34" charset="0"/>
              <a:buChar char="•"/>
            </a:pPr>
            <a:r>
              <a:rPr lang="en-ZA" sz="1600" dirty="0" smtClean="0"/>
              <a:t>It is impossible for everyone to get their own piece of land for their settlement needs in SA, especially in urban centres where urban migration is most focussed </a:t>
            </a:r>
          </a:p>
          <a:p>
            <a:pPr marL="285750" indent="-285750">
              <a:buFont typeface="Arial" panose="020B0604020202020204" pitchFamily="34" charset="0"/>
              <a:buChar char="•"/>
            </a:pPr>
            <a:endParaRPr lang="en-ZA" sz="1600" dirty="0"/>
          </a:p>
          <a:p>
            <a:pPr marL="285750" indent="-285750">
              <a:buFont typeface="Arial" panose="020B0604020202020204" pitchFamily="34" charset="0"/>
              <a:buChar char="•"/>
            </a:pPr>
            <a:r>
              <a:rPr lang="en-ZA" sz="1600" dirty="0" smtClean="0"/>
              <a:t>Increasingly therefore, shared or communal living is the most viable tenure option in urban centres, and that will most likely become more and more in the future</a:t>
            </a:r>
          </a:p>
          <a:p>
            <a:pPr marL="285750" indent="-285750">
              <a:buFont typeface="Arial" panose="020B0604020202020204" pitchFamily="34" charset="0"/>
              <a:buChar char="•"/>
            </a:pPr>
            <a:endParaRPr lang="en-ZA" sz="1600" dirty="0"/>
          </a:p>
          <a:p>
            <a:pPr marL="285750" indent="-285750">
              <a:buFont typeface="Arial" panose="020B0604020202020204" pitchFamily="34" charset="0"/>
              <a:buChar char="•"/>
            </a:pPr>
            <a:r>
              <a:rPr lang="en-ZA" sz="1600" dirty="0"/>
              <a:t>South Africa </a:t>
            </a:r>
            <a:r>
              <a:rPr lang="en-ZA" sz="1600" dirty="0" smtClean="0"/>
              <a:t>already has </a:t>
            </a:r>
            <a:r>
              <a:rPr lang="en-ZA" sz="1600" dirty="0"/>
              <a:t>the 4</a:t>
            </a:r>
            <a:r>
              <a:rPr lang="en-ZA" sz="1600" baseline="30000" dirty="0"/>
              <a:t>th</a:t>
            </a:r>
            <a:r>
              <a:rPr lang="en-ZA" sz="1600" dirty="0"/>
              <a:t> highest number of community schemes in the world (after USA, Australia, and Japan</a:t>
            </a:r>
            <a:r>
              <a:rPr lang="en-ZA" sz="1600" dirty="0" smtClean="0"/>
              <a:t>)</a:t>
            </a:r>
          </a:p>
          <a:p>
            <a:pPr marL="285750" indent="-285750">
              <a:buFont typeface="Arial" panose="020B0604020202020204" pitchFamily="34" charset="0"/>
              <a:buChar char="•"/>
            </a:pPr>
            <a:endParaRPr lang="en-ZA" sz="1600" dirty="0"/>
          </a:p>
          <a:p>
            <a:pPr marL="285750" indent="-285750">
              <a:buFont typeface="Arial" panose="020B0604020202020204" pitchFamily="34" charset="0"/>
              <a:buChar char="•"/>
            </a:pPr>
            <a:r>
              <a:rPr lang="en-ZA" sz="1600" dirty="0" smtClean="0"/>
              <a:t>Historically, other than migrant hostel dwellings, community schemes were not a familiar or accessible form of human settlements for the vast majority in South Africa, particularly sectional </a:t>
            </a:r>
            <a:r>
              <a:rPr lang="en-ZA" sz="1600" dirty="0"/>
              <a:t>titles, retirement estates, home owners </a:t>
            </a:r>
            <a:r>
              <a:rPr lang="en-ZA" sz="1600" dirty="0" smtClean="0"/>
              <a:t>associations, and other  modern community schemes</a:t>
            </a:r>
          </a:p>
          <a:p>
            <a:pPr marL="285750" indent="-285750">
              <a:buFont typeface="Arial" panose="020B0604020202020204" pitchFamily="34" charset="0"/>
              <a:buChar char="•"/>
            </a:pPr>
            <a:endParaRPr lang="en-ZA" sz="1600" dirty="0"/>
          </a:p>
          <a:p>
            <a:pPr marL="285750" indent="-285750">
              <a:buFont typeface="Arial" panose="020B0604020202020204" pitchFamily="34" charset="0"/>
              <a:buChar char="•"/>
            </a:pPr>
            <a:r>
              <a:rPr lang="en-ZA" sz="1600" dirty="0" smtClean="0"/>
              <a:t>The governance rules, codes and other practises  in those schemes thus developed away from government scrutiny for fairness, equity, and other qualities of justice</a:t>
            </a:r>
          </a:p>
          <a:p>
            <a:pPr marL="285750" indent="-285750">
              <a:buFont typeface="Arial" panose="020B0604020202020204" pitchFamily="34" charset="0"/>
              <a:buChar char="•"/>
            </a:pPr>
            <a:endParaRPr lang="en-ZA" sz="1600" dirty="0"/>
          </a:p>
          <a:p>
            <a:pPr marL="285750" indent="-285750">
              <a:buFont typeface="Arial" panose="020B0604020202020204" pitchFamily="34" charset="0"/>
              <a:buChar char="•"/>
            </a:pPr>
            <a:r>
              <a:rPr lang="en-ZA" sz="1600" dirty="0" smtClean="0"/>
              <a:t>Government, especially after 1994, was inundated with complaints from community schemes, especially from new entrants into these schemes</a:t>
            </a:r>
          </a:p>
          <a:p>
            <a:pPr marL="285750" indent="-285750">
              <a:buFont typeface="Arial" panose="020B0604020202020204" pitchFamily="34" charset="0"/>
              <a:buChar char="•"/>
            </a:pPr>
            <a:endParaRPr lang="en-ZA" sz="1600" dirty="0"/>
          </a:p>
          <a:p>
            <a:pPr marL="285750" indent="-285750">
              <a:buFont typeface="Arial" panose="020B0604020202020204" pitchFamily="34" charset="0"/>
              <a:buChar char="•"/>
            </a:pPr>
            <a:r>
              <a:rPr lang="en-ZA" sz="1600" dirty="0" smtClean="0"/>
              <a:t>Since government wants to promote community schemes as a viable tenure option for most citizens, the CSOS was established to be the organisation addressing community scheme disputes, promoting their good governance, and encouraging the public to opt into these communal living arrangements</a:t>
            </a:r>
          </a:p>
          <a:p>
            <a:pPr marL="285750" indent="-285750">
              <a:buFont typeface="Arial" panose="020B0604020202020204" pitchFamily="34" charset="0"/>
              <a:buChar char="•"/>
            </a:pPr>
            <a:endParaRPr lang="en-ZA" sz="1600" dirty="0"/>
          </a:p>
          <a:p>
            <a:endParaRPr lang="en-ZA" sz="1600" dirty="0"/>
          </a:p>
        </p:txBody>
      </p:sp>
      <p:sp>
        <p:nvSpPr>
          <p:cNvPr id="4" name="Rectangle 3"/>
          <p:cNvSpPr/>
          <p:nvPr/>
        </p:nvSpPr>
        <p:spPr>
          <a:xfrm>
            <a:off x="341194" y="6373504"/>
            <a:ext cx="518615" cy="32754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b="1" dirty="0" smtClean="0">
                <a:solidFill>
                  <a:schemeClr val="tx1"/>
                </a:solidFill>
              </a:rPr>
              <a:t>03</a:t>
            </a:r>
            <a:endParaRPr lang="en-ZA" b="1" dirty="0"/>
          </a:p>
        </p:txBody>
      </p:sp>
    </p:spTree>
    <p:extLst>
      <p:ext uri="{BB962C8B-B14F-4D97-AF65-F5344CB8AC3E}">
        <p14:creationId xmlns:p14="http://schemas.microsoft.com/office/powerpoint/2010/main" val="228786707"/>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200" u="sng" dirty="0" smtClean="0"/>
              <a:t>CSOS Objectives – 5 Strategic Pillars</a:t>
            </a:r>
            <a:endParaRPr lang="en-ZA" sz="3200" u="sng" dirty="0"/>
          </a:p>
        </p:txBody>
      </p:sp>
      <p:sp>
        <p:nvSpPr>
          <p:cNvPr id="3" name="Content Placeholder 2"/>
          <p:cNvSpPr>
            <a:spLocks noGrp="1"/>
          </p:cNvSpPr>
          <p:nvPr>
            <p:ph idx="1"/>
          </p:nvPr>
        </p:nvSpPr>
        <p:spPr>
          <a:xfrm>
            <a:off x="457199" y="1296538"/>
            <a:ext cx="8427493" cy="4829626"/>
          </a:xfrm>
        </p:spPr>
        <p:txBody>
          <a:bodyPr>
            <a:normAutofit fontScale="92500" lnSpcReduction="20000"/>
          </a:bodyPr>
          <a:lstStyle/>
          <a:p>
            <a:pPr marL="457200" lvl="0" indent="-457200">
              <a:buAutoNum type="arabicPeriod"/>
            </a:pPr>
            <a:r>
              <a:rPr lang="en-US" sz="2400" dirty="0" smtClean="0"/>
              <a:t>To </a:t>
            </a:r>
            <a:r>
              <a:rPr lang="en-US" sz="2400" dirty="0"/>
              <a:t>provide a Dispute Resolution service for Community </a:t>
            </a:r>
            <a:r>
              <a:rPr lang="en-US" sz="2400" dirty="0" smtClean="0"/>
              <a:t>Schemes in </a:t>
            </a:r>
            <a:r>
              <a:rPr lang="en-US" sz="2400" dirty="0"/>
              <a:t>South </a:t>
            </a:r>
            <a:r>
              <a:rPr lang="en-US" sz="2400" dirty="0" smtClean="0"/>
              <a:t>Africa</a:t>
            </a:r>
          </a:p>
          <a:p>
            <a:pPr marL="0" lvl="0" indent="0">
              <a:buNone/>
            </a:pPr>
            <a:endParaRPr lang="en-ZA" sz="2400" dirty="0"/>
          </a:p>
          <a:p>
            <a:pPr marL="457200" lvl="0" indent="-457200">
              <a:buAutoNum type="arabicPeriod" startAt="2"/>
            </a:pPr>
            <a:r>
              <a:rPr lang="en-US" sz="2400" dirty="0" smtClean="0"/>
              <a:t>To </a:t>
            </a:r>
            <a:r>
              <a:rPr lang="en-US" sz="2400" dirty="0"/>
              <a:t>take custody and control of Community Schemes’ </a:t>
            </a:r>
            <a:r>
              <a:rPr lang="en-US" sz="2400" dirty="0" smtClean="0"/>
              <a:t>governance </a:t>
            </a:r>
            <a:r>
              <a:rPr lang="en-US" sz="2400" dirty="0"/>
              <a:t>documentation </a:t>
            </a:r>
            <a:endParaRPr lang="en-US" sz="2400" dirty="0" smtClean="0"/>
          </a:p>
          <a:p>
            <a:pPr marL="0" lvl="0" indent="0">
              <a:buNone/>
            </a:pPr>
            <a:endParaRPr lang="en-ZA" sz="2400" dirty="0"/>
          </a:p>
          <a:p>
            <a:pPr marL="457200" lvl="0" indent="-457200">
              <a:buAutoNum type="arabicPeriod" startAt="3"/>
            </a:pPr>
            <a:r>
              <a:rPr lang="en-US" sz="2400" dirty="0" smtClean="0"/>
              <a:t>To </a:t>
            </a:r>
            <a:r>
              <a:rPr lang="en-US" sz="2400" dirty="0"/>
              <a:t>ensure that the CSOS is an efficient, effective and </a:t>
            </a:r>
            <a:r>
              <a:rPr lang="en-US" sz="2400" dirty="0" smtClean="0"/>
              <a:t>sustainable </a:t>
            </a:r>
            <a:r>
              <a:rPr lang="en-US" sz="2400" dirty="0"/>
              <a:t>organisation </a:t>
            </a:r>
            <a:endParaRPr lang="en-US" sz="2400" dirty="0" smtClean="0"/>
          </a:p>
          <a:p>
            <a:pPr marL="0" lvl="0" indent="0">
              <a:buNone/>
            </a:pPr>
            <a:endParaRPr lang="en-ZA" sz="2400" dirty="0"/>
          </a:p>
          <a:p>
            <a:pPr marL="457200" lvl="0" indent="-457200">
              <a:buAutoNum type="arabicPeriod" startAt="4"/>
            </a:pPr>
            <a:r>
              <a:rPr lang="en-US" sz="2400" dirty="0" smtClean="0"/>
              <a:t>To </a:t>
            </a:r>
            <a:r>
              <a:rPr lang="en-US" sz="2400" dirty="0"/>
              <a:t>promote good governance in Sectional Titles and other </a:t>
            </a:r>
            <a:r>
              <a:rPr lang="en-US" sz="2400" dirty="0" smtClean="0"/>
              <a:t>Community </a:t>
            </a:r>
            <a:r>
              <a:rPr lang="en-US" sz="2400" dirty="0"/>
              <a:t>Schemes in South </a:t>
            </a:r>
            <a:r>
              <a:rPr lang="en-US" sz="2400" dirty="0" smtClean="0"/>
              <a:t>Africa</a:t>
            </a:r>
          </a:p>
          <a:p>
            <a:pPr marL="0" lvl="0" indent="0">
              <a:buNone/>
            </a:pPr>
            <a:endParaRPr lang="en-ZA" sz="2400" dirty="0"/>
          </a:p>
          <a:p>
            <a:pPr marL="0" lvl="0" indent="0">
              <a:buNone/>
            </a:pPr>
            <a:r>
              <a:rPr lang="en-US" sz="2400" dirty="0" smtClean="0"/>
              <a:t>5. 	To </a:t>
            </a:r>
            <a:r>
              <a:rPr lang="en-US" sz="2400" dirty="0"/>
              <a:t>provide stakeholder training, consumer education and </a:t>
            </a:r>
            <a:r>
              <a:rPr lang="en-US" sz="2400" dirty="0" smtClean="0"/>
              <a:t>public 	outreach </a:t>
            </a:r>
            <a:r>
              <a:rPr lang="en-US" sz="2400" dirty="0"/>
              <a:t>programmes on Community Schemes in South </a:t>
            </a:r>
            <a:r>
              <a:rPr lang="en-US" sz="2400" dirty="0" smtClean="0"/>
              <a:t>	Africa</a:t>
            </a:r>
            <a:endParaRPr lang="en-ZA" sz="2400" dirty="0"/>
          </a:p>
          <a:p>
            <a:pPr marL="0" indent="0">
              <a:buNone/>
            </a:pPr>
            <a:endParaRPr lang="en-ZA" dirty="0"/>
          </a:p>
        </p:txBody>
      </p:sp>
      <p:sp>
        <p:nvSpPr>
          <p:cNvPr id="4" name="Rectangle 3"/>
          <p:cNvSpPr/>
          <p:nvPr/>
        </p:nvSpPr>
        <p:spPr>
          <a:xfrm>
            <a:off x="341194" y="6373504"/>
            <a:ext cx="518615" cy="32754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b="1" dirty="0" smtClean="0">
                <a:solidFill>
                  <a:schemeClr val="tx1"/>
                </a:solidFill>
              </a:rPr>
              <a:t>04</a:t>
            </a:r>
            <a:endParaRPr lang="en-ZA" b="1" dirty="0"/>
          </a:p>
        </p:txBody>
      </p:sp>
    </p:spTree>
    <p:extLst>
      <p:ext uri="{BB962C8B-B14F-4D97-AF65-F5344CB8AC3E}">
        <p14:creationId xmlns:p14="http://schemas.microsoft.com/office/powerpoint/2010/main" val="846777296"/>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1194" y="6373504"/>
            <a:ext cx="518615" cy="32754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b="1" dirty="0" smtClean="0">
                <a:solidFill>
                  <a:schemeClr val="tx1"/>
                </a:solidFill>
              </a:rPr>
              <a:t>05</a:t>
            </a:r>
            <a:endParaRPr lang="en-ZA" b="1" dirty="0"/>
          </a:p>
        </p:txBody>
      </p:sp>
      <p:sp>
        <p:nvSpPr>
          <p:cNvPr id="7" name="TextBox 6"/>
          <p:cNvSpPr txBox="1"/>
          <p:nvPr/>
        </p:nvSpPr>
        <p:spPr>
          <a:xfrm>
            <a:off x="457200" y="941696"/>
            <a:ext cx="8113594" cy="4524315"/>
          </a:xfrm>
          <a:prstGeom prst="rect">
            <a:avLst/>
          </a:prstGeom>
          <a:noFill/>
        </p:spPr>
        <p:txBody>
          <a:bodyPr wrap="square" rtlCol="0">
            <a:spAutoFit/>
          </a:bodyPr>
          <a:lstStyle/>
          <a:p>
            <a:pPr marL="342900" indent="-342900">
              <a:buAutoNum type="arabicPeriod"/>
            </a:pPr>
            <a:r>
              <a:rPr lang="en-ZA" b="1" dirty="0" smtClean="0"/>
              <a:t>Entity operational establishment</a:t>
            </a:r>
          </a:p>
          <a:p>
            <a:pPr marL="800100" lvl="1" indent="-342900">
              <a:buFont typeface="Arial" panose="020B0604020202020204" pitchFamily="34" charset="0"/>
              <a:buChar char="•"/>
            </a:pPr>
            <a:r>
              <a:rPr lang="en-ZA" dirty="0" smtClean="0"/>
              <a:t>Procurement of facilities – Currently there is Head Office and 3 Provinces</a:t>
            </a:r>
          </a:p>
          <a:p>
            <a:pPr marL="800100" lvl="1" indent="-342900">
              <a:buFont typeface="Arial" panose="020B0604020202020204" pitchFamily="34" charset="0"/>
              <a:buChar char="•"/>
            </a:pPr>
            <a:r>
              <a:rPr lang="en-ZA" dirty="0" smtClean="0"/>
              <a:t>Recruitment of staff – on hold due to budget challenges</a:t>
            </a:r>
          </a:p>
          <a:p>
            <a:pPr marL="800100" lvl="1" indent="-342900">
              <a:buFont typeface="Arial" panose="020B0604020202020204" pitchFamily="34" charset="0"/>
              <a:buChar char="•"/>
            </a:pPr>
            <a:r>
              <a:rPr lang="en-ZA" dirty="0" smtClean="0"/>
              <a:t>Acquisition of systems to deliver the services – some acquired, but some on hold</a:t>
            </a:r>
          </a:p>
          <a:p>
            <a:pPr marL="800100" lvl="1" indent="-342900">
              <a:buFont typeface="Arial" panose="020B0604020202020204" pitchFamily="34" charset="0"/>
              <a:buChar char="•"/>
            </a:pPr>
            <a:r>
              <a:rPr lang="en-ZA" dirty="0" smtClean="0"/>
              <a:t>Development of policies, processes, procedures – good progress made</a:t>
            </a:r>
          </a:p>
          <a:p>
            <a:pPr marL="0" lvl="1"/>
            <a:endParaRPr lang="en-ZA" dirty="0"/>
          </a:p>
          <a:p>
            <a:pPr marL="0" lvl="1"/>
            <a:r>
              <a:rPr lang="en-ZA" b="1" dirty="0" smtClean="0"/>
              <a:t>2. 	Entity </a:t>
            </a:r>
            <a:r>
              <a:rPr lang="en-ZA" b="1" dirty="0"/>
              <a:t>legislative </a:t>
            </a:r>
            <a:r>
              <a:rPr lang="en-ZA" b="1" dirty="0" smtClean="0"/>
              <a:t>establishment</a:t>
            </a:r>
            <a:endParaRPr lang="en-ZA" b="1" dirty="0"/>
          </a:p>
          <a:p>
            <a:pPr marL="742950" lvl="1" indent="-285750">
              <a:buFont typeface="Arial" panose="020B0604020202020204" pitchFamily="34" charset="0"/>
              <a:buChar char="•"/>
            </a:pPr>
            <a:r>
              <a:rPr lang="en-ZA" dirty="0" smtClean="0"/>
              <a:t>CSOS Regulations published for public comment in 2015, engaged, approved by Minister for Portfolio Committee (PC) tabling. Now awaiting PC discussion</a:t>
            </a:r>
          </a:p>
          <a:p>
            <a:pPr marL="742950" lvl="1" indent="-285750">
              <a:buFont typeface="Arial" panose="020B0604020202020204" pitchFamily="34" charset="0"/>
              <a:buChar char="•"/>
            </a:pPr>
            <a:r>
              <a:rPr lang="en-ZA" dirty="0" smtClean="0"/>
              <a:t>Planning for approval and Presidential proclamation of the entity during 2016/17</a:t>
            </a:r>
          </a:p>
          <a:p>
            <a:pPr marL="800100" lvl="1" indent="-342900">
              <a:buFont typeface="Arial" panose="020B0604020202020204" pitchFamily="34" charset="0"/>
              <a:buChar char="•"/>
            </a:pPr>
            <a:endParaRPr lang="en-ZA" dirty="0"/>
          </a:p>
          <a:p>
            <a:r>
              <a:rPr lang="en-ZA" b="1" dirty="0" smtClean="0"/>
              <a:t>3. 	Operational readiness</a:t>
            </a:r>
          </a:p>
          <a:p>
            <a:pPr marL="742950" lvl="1" indent="-285750">
              <a:buFont typeface="Arial" panose="020B0604020202020204" pitchFamily="34" charset="0"/>
              <a:buChar char="•"/>
            </a:pPr>
            <a:r>
              <a:rPr lang="en-ZA" dirty="0" smtClean="0"/>
              <a:t>Commenced conciliation with internal staff in November 2014 (+-600 cases)</a:t>
            </a:r>
          </a:p>
          <a:p>
            <a:pPr marL="742950" lvl="1" indent="-285750">
              <a:buFont typeface="Arial" panose="020B0604020202020204" pitchFamily="34" charset="0"/>
              <a:buChar char="•"/>
            </a:pPr>
            <a:r>
              <a:rPr lang="en-ZA" dirty="0" smtClean="0"/>
              <a:t>Good engagement with industry stakeholders, and on national radio, TV, </a:t>
            </a:r>
            <a:r>
              <a:rPr lang="en-ZA" dirty="0" err="1" smtClean="0"/>
              <a:t>etc</a:t>
            </a:r>
            <a:endParaRPr lang="en-ZA" dirty="0"/>
          </a:p>
        </p:txBody>
      </p:sp>
      <p:sp>
        <p:nvSpPr>
          <p:cNvPr id="8" name="Title 1"/>
          <p:cNvSpPr>
            <a:spLocks noGrp="1"/>
          </p:cNvSpPr>
          <p:nvPr>
            <p:ph type="title"/>
          </p:nvPr>
        </p:nvSpPr>
        <p:spPr>
          <a:xfrm>
            <a:off x="457200" y="274638"/>
            <a:ext cx="8229600" cy="667058"/>
          </a:xfrm>
        </p:spPr>
        <p:txBody>
          <a:bodyPr>
            <a:normAutofit/>
          </a:bodyPr>
          <a:lstStyle/>
          <a:p>
            <a:r>
              <a:rPr lang="en-ZA" sz="3200" u="sng" dirty="0" smtClean="0"/>
              <a:t>Key Priorities Status</a:t>
            </a:r>
            <a:endParaRPr lang="en-ZA" sz="3200" u="sng" dirty="0"/>
          </a:p>
        </p:txBody>
      </p:sp>
      <p:sp>
        <p:nvSpPr>
          <p:cNvPr id="11" name="TextBox 10"/>
          <p:cNvSpPr txBox="1"/>
          <p:nvPr/>
        </p:nvSpPr>
        <p:spPr>
          <a:xfrm>
            <a:off x="518614" y="5719255"/>
            <a:ext cx="4053386" cy="369332"/>
          </a:xfrm>
          <a:prstGeom prst="rect">
            <a:avLst/>
          </a:prstGeom>
          <a:solidFill>
            <a:srgbClr val="80CD31"/>
          </a:solidFill>
        </p:spPr>
        <p:txBody>
          <a:bodyPr wrap="square" rtlCol="0">
            <a:spAutoFit/>
          </a:bodyPr>
          <a:lstStyle/>
          <a:p>
            <a:r>
              <a:rPr lang="en-ZA" b="1" dirty="0" smtClean="0"/>
              <a:t>Activity limited by budgetary constraints</a:t>
            </a:r>
            <a:endParaRPr lang="en-ZA" b="1" dirty="0"/>
          </a:p>
        </p:txBody>
      </p:sp>
    </p:spTree>
    <p:extLst>
      <p:ext uri="{BB962C8B-B14F-4D97-AF65-F5344CB8AC3E}">
        <p14:creationId xmlns:p14="http://schemas.microsoft.com/office/powerpoint/2010/main" val="3464646841"/>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73907"/>
            <a:ext cx="8229600" cy="979227"/>
          </a:xfrm>
        </p:spPr>
        <p:txBody>
          <a:bodyPr>
            <a:normAutofit lnSpcReduction="10000"/>
          </a:bodyPr>
          <a:lstStyle/>
          <a:p>
            <a:pPr marL="0" indent="0">
              <a:buNone/>
            </a:pPr>
            <a:r>
              <a:rPr lang="en-ZA" dirty="0">
                <a:solidFill>
                  <a:srgbClr val="005800"/>
                </a:solidFill>
              </a:rPr>
              <a:t>2. Annual Target information and costs – Chief 	Ombud</a:t>
            </a:r>
          </a:p>
          <a:p>
            <a:endParaRPr lang="en-ZA" dirty="0"/>
          </a:p>
        </p:txBody>
      </p:sp>
    </p:spTree>
    <p:extLst>
      <p:ext uri="{BB962C8B-B14F-4D97-AF65-F5344CB8AC3E}">
        <p14:creationId xmlns:p14="http://schemas.microsoft.com/office/powerpoint/2010/main" val="27848945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326"/>
            <a:ext cx="8229600" cy="503284"/>
          </a:xfrm>
        </p:spPr>
        <p:txBody>
          <a:bodyPr>
            <a:noAutofit/>
          </a:bodyPr>
          <a:lstStyle/>
          <a:p>
            <a:r>
              <a:rPr lang="en-ZA" sz="3200" dirty="0" smtClean="0"/>
              <a:t>Colour keys for next slides</a:t>
            </a:r>
            <a:endParaRPr lang="en-ZA" sz="3200" dirty="0"/>
          </a:p>
        </p:txBody>
      </p:sp>
      <p:sp>
        <p:nvSpPr>
          <p:cNvPr id="6" name="Rectangle 5"/>
          <p:cNvSpPr/>
          <p:nvPr/>
        </p:nvSpPr>
        <p:spPr>
          <a:xfrm>
            <a:off x="341194" y="6373504"/>
            <a:ext cx="518615" cy="32754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b="1" dirty="0" smtClean="0">
                <a:solidFill>
                  <a:schemeClr val="tx1"/>
                </a:solidFill>
              </a:rPr>
              <a:t>06</a:t>
            </a:r>
            <a:endParaRPr lang="en-ZA" b="1" dirty="0"/>
          </a:p>
        </p:txBody>
      </p:sp>
      <p:graphicFrame>
        <p:nvGraphicFramePr>
          <p:cNvPr id="3" name="Object 2"/>
          <p:cNvGraphicFramePr>
            <a:graphicFrameLocks noChangeAspect="1"/>
          </p:cNvGraphicFramePr>
          <p:nvPr>
            <p:extLst>
              <p:ext uri="{D42A27DB-BD31-4B8C-83A1-F6EECF244321}">
                <p14:modId xmlns:p14="http://schemas.microsoft.com/office/powerpoint/2010/main" val="2988833809"/>
              </p:ext>
            </p:extLst>
          </p:nvPr>
        </p:nvGraphicFramePr>
        <p:xfrm>
          <a:off x="95534" y="586849"/>
          <a:ext cx="8884693" cy="3452884"/>
        </p:xfrm>
        <a:graphic>
          <a:graphicData uri="http://schemas.openxmlformats.org/presentationml/2006/ole">
            <mc:AlternateContent xmlns:mc="http://schemas.openxmlformats.org/markup-compatibility/2006">
              <mc:Choice xmlns:v="urn:schemas-microsoft-com:vml" Requires="v">
                <p:oleObj spid="_x0000_s31761" name="Worksheet" r:id="rId4" imgW="6981751" imgH="2152720" progId="Excel.Sheet.12">
                  <p:embed/>
                </p:oleObj>
              </mc:Choice>
              <mc:Fallback>
                <p:oleObj name="Worksheet" r:id="rId4" imgW="6981751" imgH="2152720" progId="Excel.Sheet.12">
                  <p:embed/>
                  <p:pic>
                    <p:nvPicPr>
                      <p:cNvPr id="0" name=""/>
                      <p:cNvPicPr/>
                      <p:nvPr/>
                    </p:nvPicPr>
                    <p:blipFill>
                      <a:blip r:embed="rId5"/>
                      <a:stretch>
                        <a:fillRect/>
                      </a:stretch>
                    </p:blipFill>
                    <p:spPr>
                      <a:xfrm>
                        <a:off x="95534" y="586849"/>
                        <a:ext cx="8884693" cy="3452884"/>
                      </a:xfrm>
                      <a:prstGeom prst="rect">
                        <a:avLst/>
                      </a:prstGeom>
                    </p:spPr>
                  </p:pic>
                </p:oleObj>
              </mc:Fallback>
            </mc:AlternateContent>
          </a:graphicData>
        </a:graphic>
      </p:graphicFrame>
      <p:sp>
        <p:nvSpPr>
          <p:cNvPr id="4" name="TextBox 3"/>
          <p:cNvSpPr txBox="1"/>
          <p:nvPr/>
        </p:nvSpPr>
        <p:spPr>
          <a:xfrm>
            <a:off x="4012441" y="4073434"/>
            <a:ext cx="1037231" cy="400110"/>
          </a:xfrm>
          <a:prstGeom prst="rect">
            <a:avLst/>
          </a:prstGeom>
          <a:noFill/>
        </p:spPr>
        <p:txBody>
          <a:bodyPr wrap="square" rtlCol="0">
            <a:spAutoFit/>
          </a:bodyPr>
          <a:lstStyle/>
          <a:p>
            <a:r>
              <a:rPr lang="en-ZA" sz="2000" b="1" u="sng" dirty="0" smtClean="0"/>
              <a:t>Context</a:t>
            </a:r>
            <a:endParaRPr lang="en-ZA" b="1" u="sng" dirty="0"/>
          </a:p>
        </p:txBody>
      </p:sp>
      <p:sp>
        <p:nvSpPr>
          <p:cNvPr id="7" name="TextBox 6"/>
          <p:cNvSpPr txBox="1"/>
          <p:nvPr/>
        </p:nvSpPr>
        <p:spPr>
          <a:xfrm>
            <a:off x="204716" y="4477302"/>
            <a:ext cx="8352430" cy="2031325"/>
          </a:xfrm>
          <a:prstGeom prst="rect">
            <a:avLst/>
          </a:prstGeom>
          <a:noFill/>
        </p:spPr>
        <p:txBody>
          <a:bodyPr wrap="square" rtlCol="0">
            <a:spAutoFit/>
          </a:bodyPr>
          <a:lstStyle/>
          <a:p>
            <a:pPr marL="285750" indent="-285750">
              <a:buFont typeface="Arial" panose="020B0604020202020204" pitchFamily="34" charset="0"/>
              <a:buChar char="•"/>
            </a:pPr>
            <a:r>
              <a:rPr lang="en-ZA" dirty="0" smtClean="0"/>
              <a:t>2016/17 MTEF budget BELOW the Actual expenditure for 2015/16 i.e. below the Baseline level of prior year, thus below fixed costs</a:t>
            </a:r>
          </a:p>
          <a:p>
            <a:pPr marL="285750" indent="-285750">
              <a:buFont typeface="Arial" panose="020B0604020202020204" pitchFamily="34" charset="0"/>
              <a:buChar char="•"/>
            </a:pPr>
            <a:r>
              <a:rPr lang="en-ZA" dirty="0" smtClean="0"/>
              <a:t>Efforts are ongoing to source the minimum funding shortfall just to cover the baseline costs</a:t>
            </a:r>
          </a:p>
          <a:p>
            <a:pPr marL="285750" indent="-285750">
              <a:buFont typeface="Arial" panose="020B0604020202020204" pitchFamily="34" charset="0"/>
              <a:buChar char="•"/>
            </a:pPr>
            <a:r>
              <a:rPr lang="en-ZA" dirty="0" smtClean="0"/>
              <a:t>Furthermore, efforts to secure long term funding sources are ongoing i.e. Regulations are going to Parliament, hopefully soon</a:t>
            </a:r>
          </a:p>
          <a:p>
            <a:pPr marL="285750" indent="-285750">
              <a:buFont typeface="Arial" panose="020B0604020202020204" pitchFamily="34" charset="0"/>
              <a:buChar char="•"/>
            </a:pPr>
            <a:r>
              <a:rPr lang="en-ZA" dirty="0" smtClean="0"/>
              <a:t>Targets are basically driven by budget availability in the first year</a:t>
            </a:r>
            <a:endParaRPr lang="en-ZA" sz="2000" dirty="0"/>
          </a:p>
        </p:txBody>
      </p:sp>
    </p:spTree>
    <p:extLst>
      <p:ext uri="{BB962C8B-B14F-4D97-AF65-F5344CB8AC3E}">
        <p14:creationId xmlns:p14="http://schemas.microsoft.com/office/powerpoint/2010/main" val="43183469"/>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341194" y="6373504"/>
            <a:ext cx="518615" cy="32754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b="1" dirty="0" smtClean="0">
                <a:solidFill>
                  <a:schemeClr val="tx1"/>
                </a:solidFill>
              </a:rPr>
              <a:t>07</a:t>
            </a:r>
            <a:endParaRPr lang="en-ZA" b="1" dirty="0"/>
          </a:p>
        </p:txBody>
      </p:sp>
      <p:graphicFrame>
        <p:nvGraphicFramePr>
          <p:cNvPr id="6" name="Object 5"/>
          <p:cNvGraphicFramePr>
            <a:graphicFrameLocks noChangeAspect="1"/>
          </p:cNvGraphicFramePr>
          <p:nvPr>
            <p:extLst>
              <p:ext uri="{D42A27DB-BD31-4B8C-83A1-F6EECF244321}">
                <p14:modId xmlns:p14="http://schemas.microsoft.com/office/powerpoint/2010/main" val="123970968"/>
              </p:ext>
            </p:extLst>
          </p:nvPr>
        </p:nvGraphicFramePr>
        <p:xfrm>
          <a:off x="122830" y="0"/>
          <a:ext cx="8911988" cy="5404513"/>
        </p:xfrm>
        <a:graphic>
          <a:graphicData uri="http://schemas.openxmlformats.org/presentationml/2006/ole">
            <mc:AlternateContent xmlns:mc="http://schemas.openxmlformats.org/markup-compatibility/2006">
              <mc:Choice xmlns:v="urn:schemas-microsoft-com:vml" Requires="v">
                <p:oleObj spid="_x0000_s29719" name="Worksheet" r:id="rId4" imgW="11077564" imgH="3743439" progId="Excel.Sheet.12">
                  <p:embed/>
                </p:oleObj>
              </mc:Choice>
              <mc:Fallback>
                <p:oleObj name="Worksheet" r:id="rId4" imgW="11077564" imgH="3743439" progId="Excel.Sheet.12">
                  <p:embed/>
                  <p:pic>
                    <p:nvPicPr>
                      <p:cNvPr id="0" name=""/>
                      <p:cNvPicPr/>
                      <p:nvPr/>
                    </p:nvPicPr>
                    <p:blipFill>
                      <a:blip r:embed="rId5"/>
                      <a:stretch>
                        <a:fillRect/>
                      </a:stretch>
                    </p:blipFill>
                    <p:spPr>
                      <a:xfrm>
                        <a:off x="122830" y="0"/>
                        <a:ext cx="8911988" cy="5404513"/>
                      </a:xfrm>
                      <a:prstGeom prst="rect">
                        <a:avLst/>
                      </a:prstGeom>
                    </p:spPr>
                  </p:pic>
                </p:oleObj>
              </mc:Fallback>
            </mc:AlternateContent>
          </a:graphicData>
        </a:graphic>
      </p:graphicFrame>
    </p:spTree>
    <p:extLst>
      <p:ext uri="{BB962C8B-B14F-4D97-AF65-F5344CB8AC3E}">
        <p14:creationId xmlns:p14="http://schemas.microsoft.com/office/powerpoint/2010/main" val="4113468994"/>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9290</TotalTime>
  <Words>511</Words>
  <Application>Microsoft Office PowerPoint</Application>
  <PresentationFormat>On-screen Show (4:3)</PresentationFormat>
  <Paragraphs>94</Paragraphs>
  <Slides>29</Slides>
  <Notes>1</Notes>
  <HiddenSlides>8</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1" baseType="lpstr">
      <vt:lpstr>Office Theme</vt:lpstr>
      <vt:lpstr>Worksheet</vt:lpstr>
      <vt:lpstr>PowerPoint Presentation</vt:lpstr>
      <vt:lpstr>Presentation outline</vt:lpstr>
      <vt:lpstr>PowerPoint Presentation</vt:lpstr>
      <vt:lpstr>PowerPoint Presentation</vt:lpstr>
      <vt:lpstr>CSOS Objectives – 5 Strategic Pillars</vt:lpstr>
      <vt:lpstr>Key Priorities Status</vt:lpstr>
      <vt:lpstr>PowerPoint Presentation</vt:lpstr>
      <vt:lpstr>Colour keys for next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ATA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2lani Sebenzile</dc:creator>
  <cp:lastModifiedBy>Astrid</cp:lastModifiedBy>
  <cp:revision>188</cp:revision>
  <cp:lastPrinted>2016-03-01T11:08:50Z</cp:lastPrinted>
  <dcterms:created xsi:type="dcterms:W3CDTF">2015-05-19T09:35:14Z</dcterms:created>
  <dcterms:modified xsi:type="dcterms:W3CDTF">2016-04-11T09:57:41Z</dcterms:modified>
</cp:coreProperties>
</file>