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0"/>
  </p:notesMasterIdLst>
  <p:handoutMasterIdLst>
    <p:handoutMasterId r:id="rId31"/>
  </p:handoutMasterIdLst>
  <p:sldIdLst>
    <p:sldId id="481" r:id="rId2"/>
    <p:sldId id="482" r:id="rId3"/>
    <p:sldId id="483" r:id="rId4"/>
    <p:sldId id="484" r:id="rId5"/>
    <p:sldId id="505" r:id="rId6"/>
    <p:sldId id="503" r:id="rId7"/>
    <p:sldId id="485" r:id="rId8"/>
    <p:sldId id="486" r:id="rId9"/>
    <p:sldId id="487" r:id="rId10"/>
    <p:sldId id="488" r:id="rId11"/>
    <p:sldId id="489" r:id="rId12"/>
    <p:sldId id="490" r:id="rId13"/>
    <p:sldId id="491" r:id="rId14"/>
    <p:sldId id="492" r:id="rId15"/>
    <p:sldId id="493" r:id="rId16"/>
    <p:sldId id="494" r:id="rId17"/>
    <p:sldId id="504" r:id="rId18"/>
    <p:sldId id="512" r:id="rId19"/>
    <p:sldId id="513" r:id="rId20"/>
    <p:sldId id="521" r:id="rId21"/>
    <p:sldId id="510" r:id="rId22"/>
    <p:sldId id="509" r:id="rId23"/>
    <p:sldId id="477" r:id="rId24"/>
    <p:sldId id="479" r:id="rId25"/>
    <p:sldId id="473" r:id="rId26"/>
    <p:sldId id="517" r:id="rId27"/>
    <p:sldId id="520" r:id="rId28"/>
    <p:sldId id="514"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A135"/>
    <a:srgbClr val="66CCFF"/>
    <a:srgbClr val="FFAC0C"/>
    <a:srgbClr val="99CCFF"/>
    <a:srgbClr val="056065"/>
    <a:srgbClr val="035B67"/>
    <a:srgbClr val="CE0611"/>
    <a:srgbClr val="FFD97E"/>
    <a:srgbClr val="FFF1FE"/>
    <a:srgbClr val="FF9E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autoAdjust="0"/>
    <p:restoredTop sz="87000" autoAdjust="0"/>
  </p:normalViewPr>
  <p:slideViewPr>
    <p:cSldViewPr>
      <p:cViewPr>
        <p:scale>
          <a:sx n="90" d="100"/>
          <a:sy n="90" d="100"/>
        </p:scale>
        <p:origin x="-2574" y="-336"/>
      </p:cViewPr>
      <p:guideLst>
        <p:guide orient="horz" pos="2160"/>
        <p:guide pos="2880"/>
      </p:guideLst>
    </p:cSldViewPr>
  </p:slideViewPr>
  <p:outlineViewPr>
    <p:cViewPr>
      <p:scale>
        <a:sx n="33" d="100"/>
        <a:sy n="33" d="100"/>
      </p:scale>
      <p:origin x="0" y="3004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3" d="100"/>
          <a:sy n="33" d="100"/>
        </p:scale>
        <p:origin x="-2429" y="-67"/>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34" tIns="45718" rIns="91434" bIns="45718"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34" tIns="45718" rIns="91434" bIns="45718" rtlCol="0"/>
          <a:lstStyle>
            <a:lvl1pPr algn="r">
              <a:defRPr sz="1200"/>
            </a:lvl1pPr>
          </a:lstStyle>
          <a:p>
            <a:fld id="{D40938AC-713D-485D-BDE5-F4DAB012A587}" type="datetimeFigureOut">
              <a:rPr lang="en-US" smtClean="0"/>
              <a:pPr/>
              <a:t>4/15/2016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34" tIns="45718" rIns="91434" bIns="45718"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34" tIns="45718" rIns="91434" bIns="45718" rtlCol="0" anchor="b"/>
          <a:lstStyle>
            <a:lvl1pPr algn="r">
              <a:defRPr sz="1200"/>
            </a:lvl1pPr>
          </a:lstStyle>
          <a:p>
            <a:fld id="{D7A2BDF3-54C1-46FC-8737-1872CECCB628}" type="slidenum">
              <a:rPr lang="en-GB" smtClean="0"/>
              <a:pPr/>
              <a:t>‹#›</a:t>
            </a:fld>
            <a:endParaRPr lang="en-GB"/>
          </a:p>
        </p:txBody>
      </p:sp>
    </p:spTree>
    <p:extLst>
      <p:ext uri="{BB962C8B-B14F-4D97-AF65-F5344CB8AC3E}">
        <p14:creationId xmlns:p14="http://schemas.microsoft.com/office/powerpoint/2010/main" xmlns="" val="3547581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34" tIns="45718" rIns="91434" bIns="45718"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34" tIns="45718" rIns="91434" bIns="45718" rtlCol="0"/>
          <a:lstStyle>
            <a:lvl1pPr algn="r">
              <a:defRPr sz="1200"/>
            </a:lvl1pPr>
          </a:lstStyle>
          <a:p>
            <a:fld id="{3855B797-24DC-4F4F-949B-7A2B5A6280D2}" type="datetimeFigureOut">
              <a:rPr lang="en-US" smtClean="0"/>
              <a:pPr/>
              <a:t>4/15/2016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4" tIns="45718" rIns="91434" bIns="45718" rtlCol="0" anchor="ctr"/>
          <a:lstStyle/>
          <a:p>
            <a:endParaRPr lang="en-GB"/>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34" tIns="45718" rIns="91434"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34" tIns="45718" rIns="91434"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4" tIns="45718" rIns="91434" bIns="45718" rtlCol="0" anchor="b"/>
          <a:lstStyle>
            <a:lvl1pPr algn="r">
              <a:defRPr sz="1200"/>
            </a:lvl1pPr>
          </a:lstStyle>
          <a:p>
            <a:fld id="{B5BE54C7-EA55-4BBF-BB81-082164262C93}" type="slidenum">
              <a:rPr lang="en-GB" smtClean="0"/>
              <a:pPr/>
              <a:t>‹#›</a:t>
            </a:fld>
            <a:endParaRPr lang="en-GB"/>
          </a:p>
        </p:txBody>
      </p:sp>
    </p:spTree>
    <p:extLst>
      <p:ext uri="{BB962C8B-B14F-4D97-AF65-F5344CB8AC3E}">
        <p14:creationId xmlns:p14="http://schemas.microsoft.com/office/powerpoint/2010/main" xmlns="" val="157361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xmlns="" val="5928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20</a:t>
            </a:fld>
            <a:endParaRPr lang="en-GB" dirty="0"/>
          </a:p>
        </p:txBody>
      </p:sp>
    </p:spTree>
    <p:extLst>
      <p:ext uri="{BB962C8B-B14F-4D97-AF65-F5344CB8AC3E}">
        <p14:creationId xmlns:p14="http://schemas.microsoft.com/office/powerpoint/2010/main" xmlns="" val="108244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21</a:t>
            </a:fld>
            <a:endParaRPr lang="en-GB" dirty="0"/>
          </a:p>
        </p:txBody>
      </p:sp>
    </p:spTree>
    <p:extLst>
      <p:ext uri="{BB962C8B-B14F-4D97-AF65-F5344CB8AC3E}">
        <p14:creationId xmlns:p14="http://schemas.microsoft.com/office/powerpoint/2010/main" xmlns="" val="1082441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22</a:t>
            </a:fld>
            <a:endParaRPr lang="en-GB" dirty="0"/>
          </a:p>
        </p:txBody>
      </p:sp>
    </p:spTree>
    <p:extLst>
      <p:ext uri="{BB962C8B-B14F-4D97-AF65-F5344CB8AC3E}">
        <p14:creationId xmlns:p14="http://schemas.microsoft.com/office/powerpoint/2010/main" xmlns="" val="108244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Programme</a:t>
            </a:r>
            <a:r>
              <a:rPr lang="en-US" baseline="0" dirty="0" smtClean="0"/>
              <a:t> 5 resides in the DG’s office</a:t>
            </a:r>
            <a:endParaRPr lang="en-US"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23</a:t>
            </a:fld>
            <a:endParaRPr lang="en-GB" dirty="0"/>
          </a:p>
        </p:txBody>
      </p:sp>
    </p:spTree>
    <p:extLst>
      <p:ext uri="{BB962C8B-B14F-4D97-AF65-F5344CB8AC3E}">
        <p14:creationId xmlns:p14="http://schemas.microsoft.com/office/powerpoint/2010/main" xmlns="" val="116882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3</a:t>
            </a:fld>
            <a:endParaRPr lang="en-GB" dirty="0"/>
          </a:p>
        </p:txBody>
      </p:sp>
    </p:spTree>
    <p:extLst>
      <p:ext uri="{BB962C8B-B14F-4D97-AF65-F5344CB8AC3E}">
        <p14:creationId xmlns:p14="http://schemas.microsoft.com/office/powerpoint/2010/main" xmlns="" val="52927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4</a:t>
            </a:fld>
            <a:endParaRPr lang="en-GB" dirty="0"/>
          </a:p>
        </p:txBody>
      </p:sp>
    </p:spTree>
    <p:extLst>
      <p:ext uri="{BB962C8B-B14F-4D97-AF65-F5344CB8AC3E}">
        <p14:creationId xmlns:p14="http://schemas.microsoft.com/office/powerpoint/2010/main" xmlns="" val="51421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5</a:t>
            </a:fld>
            <a:endParaRPr lang="en-GB" dirty="0"/>
          </a:p>
        </p:txBody>
      </p:sp>
    </p:spTree>
    <p:extLst>
      <p:ext uri="{BB962C8B-B14F-4D97-AF65-F5344CB8AC3E}">
        <p14:creationId xmlns:p14="http://schemas.microsoft.com/office/powerpoint/2010/main" xmlns="" val="51421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F094058-F7D6-4073-9D0F-19EA0D0A6F2D}" type="slidenum">
              <a:rPr lang="en-ZA" smtClean="0"/>
              <a:pPr/>
              <a:t>6</a:t>
            </a:fld>
            <a:endParaRPr lang="en-ZA" dirty="0"/>
          </a:p>
        </p:txBody>
      </p:sp>
    </p:spTree>
    <p:extLst>
      <p:ext uri="{BB962C8B-B14F-4D97-AF65-F5344CB8AC3E}">
        <p14:creationId xmlns:p14="http://schemas.microsoft.com/office/powerpoint/2010/main" xmlns="" val="557155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7</a:t>
            </a:fld>
            <a:endParaRPr lang="en-GB" dirty="0"/>
          </a:p>
        </p:txBody>
      </p:sp>
    </p:spTree>
    <p:extLst>
      <p:ext uri="{BB962C8B-B14F-4D97-AF65-F5344CB8AC3E}">
        <p14:creationId xmlns:p14="http://schemas.microsoft.com/office/powerpoint/2010/main" xmlns="" val="33261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11</a:t>
            </a:fld>
            <a:endParaRPr lang="en-GB"/>
          </a:p>
        </p:txBody>
      </p:sp>
    </p:spTree>
    <p:extLst>
      <p:ext uri="{BB962C8B-B14F-4D97-AF65-F5344CB8AC3E}">
        <p14:creationId xmlns:p14="http://schemas.microsoft.com/office/powerpoint/2010/main" xmlns="" val="324083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18</a:t>
            </a:fld>
            <a:endParaRPr lang="en-GB"/>
          </a:p>
        </p:txBody>
      </p:sp>
    </p:spTree>
    <p:extLst>
      <p:ext uri="{BB962C8B-B14F-4D97-AF65-F5344CB8AC3E}">
        <p14:creationId xmlns:p14="http://schemas.microsoft.com/office/powerpoint/2010/main" xmlns="" val="1082441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19</a:t>
            </a:fld>
            <a:endParaRPr lang="en-GB"/>
          </a:p>
        </p:txBody>
      </p:sp>
    </p:spTree>
    <p:extLst>
      <p:ext uri="{BB962C8B-B14F-4D97-AF65-F5344CB8AC3E}">
        <p14:creationId xmlns:p14="http://schemas.microsoft.com/office/powerpoint/2010/main" xmlns="" val="108244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CDC4E81-067D-4E9B-97B2-5FED4447A767}" type="datetime1">
              <a:rPr lang="en-ZA" smtClean="0"/>
              <a:pPr/>
              <a:t>2016/04/15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82541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EE21F8B-915D-453F-9DFC-4B65258590E3}" type="datetime1">
              <a:rPr lang="en-ZA" smtClean="0"/>
              <a:pPr/>
              <a:t>2016/04/15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154006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C61559E-5C76-4CFC-868F-B9F194B0F705}" type="datetime1">
              <a:rPr lang="en-ZA" smtClean="0"/>
              <a:pPr/>
              <a:t>2016/04/15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31848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p>
            <a:fld id="{89A401C2-1543-4F8E-86D2-A0313D154A09}" type="datetime1">
              <a:rPr lang="en-ZA" smtClean="0"/>
              <a:pPr/>
              <a:t>2016/04/15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AAA1A3-262B-4979-8C18-306C3DA11E9E}" type="slidenum">
              <a:rPr lang="en-ZA" smtClean="0"/>
              <a:pPr/>
              <a:t>‹#›</a:t>
            </a:fld>
            <a:endParaRPr lang="en-ZA" dirty="0"/>
          </a:p>
        </p:txBody>
      </p:sp>
      <p:sp>
        <p:nvSpPr>
          <p:cNvPr id="7" name="TextBox 6"/>
          <p:cNvSpPr txBox="1"/>
          <p:nvPr userDrawn="1"/>
        </p:nvSpPr>
        <p:spPr>
          <a:xfrm>
            <a:off x="646740" y="6424062"/>
            <a:ext cx="8389756" cy="407804"/>
          </a:xfrm>
          <a:prstGeom prst="rect">
            <a:avLst/>
          </a:prstGeom>
          <a:noFill/>
          <a:ln w="3175">
            <a:noFill/>
          </a:ln>
        </p:spPr>
        <p:txBody>
          <a:bodyPr vert="horz" wrap="square" rtlCol="0">
            <a:sp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ZA" sz="2050" kern="1200" dirty="0" smtClean="0">
                <a:solidFill>
                  <a:schemeClr val="tx1"/>
                </a:solidFill>
                <a:effectLst>
                  <a:outerShdw blurRad="50000" dist="30000" dir="5400000" algn="tl" rotWithShape="0">
                    <a:srgbClr val="000000">
                      <a:alpha val="30000"/>
                    </a:srgbClr>
                  </a:outerShdw>
                </a:effectLst>
                <a:latin typeface="Calibri" pitchFamily="34" charset="0"/>
                <a:ea typeface="+mn-ea"/>
                <a:cs typeface="+mn-cs"/>
              </a:rPr>
              <a:t>The Presidency: Department of Performance Monitoring and Evaluation</a:t>
            </a:r>
            <a:endParaRPr kumimoji="0" lang="en-GB" sz="2050" kern="1200" dirty="0" smtClean="0">
              <a:solidFill>
                <a:schemeClr val="tx1"/>
              </a:solidFill>
              <a:effectLst>
                <a:outerShdw blurRad="50000" dist="30000" dir="5400000" algn="tl" rotWithShape="0">
                  <a:srgbClr val="000000">
                    <a:alpha val="30000"/>
                  </a:srgbClr>
                </a:outerShdw>
              </a:effectLst>
              <a:latin typeface="Calibri" pitchFamily="34" charset="0"/>
              <a:ea typeface="+mn-ea"/>
              <a:cs typeface="+mn-cs"/>
            </a:endParaRPr>
          </a:p>
        </p:txBody>
      </p:sp>
      <p:cxnSp>
        <p:nvCxnSpPr>
          <p:cNvPr id="8" name="Straight Connector 7"/>
          <p:cNvCxnSpPr/>
          <p:nvPr userDrawn="1"/>
        </p:nvCxnSpPr>
        <p:spPr>
          <a:xfrm>
            <a:off x="683568" y="6424062"/>
            <a:ext cx="835292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453px-Coat_of_arms_of_South_Africa_svg.png"/>
          <p:cNvPicPr>
            <a:picLocks noChangeAspect="1"/>
          </p:cNvPicPr>
          <p:nvPr userDrawn="1"/>
        </p:nvPicPr>
        <p:blipFill>
          <a:blip r:embed="rId2" cstate="print"/>
          <a:stretch>
            <a:fillRect/>
          </a:stretch>
        </p:blipFill>
        <p:spPr>
          <a:xfrm>
            <a:off x="53349" y="6027627"/>
            <a:ext cx="593391" cy="784638"/>
          </a:xfrm>
          <a:prstGeom prst="rect">
            <a:avLst/>
          </a:prstGeom>
        </p:spPr>
      </p:pic>
    </p:spTree>
    <p:extLst>
      <p:ext uri="{BB962C8B-B14F-4D97-AF65-F5344CB8AC3E}">
        <p14:creationId xmlns:p14="http://schemas.microsoft.com/office/powerpoint/2010/main" xmlns="" val="396644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95B90-943D-4425-A5EE-76B03A200C93}" type="datetime1">
              <a:rPr lang="en-ZA" smtClean="0"/>
              <a:pPr/>
              <a:t>2016/04/15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36771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FF9EB3F-C599-4751-BE3B-070E65CD8573}" type="datetime1">
              <a:rPr lang="en-ZA" smtClean="0"/>
              <a:pPr/>
              <a:t>2016/04/15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167235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A03CDB7-2BB9-4208-99AE-65B7ADD45D55}" type="datetime1">
              <a:rPr lang="en-ZA" smtClean="0"/>
              <a:pPr/>
              <a:t>2016/04/15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295517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3611742-E318-4950-9F66-3F38A2197EEC}" type="datetime1">
              <a:rPr lang="en-ZA" smtClean="0"/>
              <a:pPr/>
              <a:t>2016/04/15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85000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17378-48E7-45F9-B52E-1C3C6D10B353}" type="datetime1">
              <a:rPr lang="en-ZA" smtClean="0"/>
              <a:pPr/>
              <a:t>2016/04/15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286206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737D5-B7AA-49F2-9035-BAFE31F6AB88}" type="datetime1">
              <a:rPr lang="en-ZA" smtClean="0"/>
              <a:pPr/>
              <a:t>2016/04/15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275100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D8609-4362-4F7D-AE1F-28DC045A3B9E}" type="datetime1">
              <a:rPr lang="en-ZA" smtClean="0"/>
              <a:pPr/>
              <a:t>2016/04/15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289337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6E8DB-4D58-48FE-BCE4-47F68011B1FE}" type="datetime1">
              <a:rPr lang="en-ZA" smtClean="0"/>
              <a:pPr/>
              <a:t>2016/04/15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34420-AFE8-48E8-8130-8232FC279336}" type="slidenum">
              <a:rPr lang="en-ZA" smtClean="0"/>
              <a:pPr/>
              <a:t>‹#›</a:t>
            </a:fld>
            <a:endParaRPr lang="en-ZA"/>
          </a:p>
        </p:txBody>
      </p:sp>
    </p:spTree>
    <p:extLst>
      <p:ext uri="{BB962C8B-B14F-4D97-AF65-F5344CB8AC3E}">
        <p14:creationId xmlns:p14="http://schemas.microsoft.com/office/powerpoint/2010/main" xmlns="" val="15805008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Fin Pres X-MAS.jpg"/>
          <p:cNvPicPr>
            <a:picLocks noGrp="1" noChangeAspect="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81100"/>
            <a:ext cx="91440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south_africa flag"/>
          <p:cNvPicPr>
            <a:picLocks noChangeAspect="1" noChangeArrowheads="1" noCrop="1"/>
          </p:cNvPicPr>
          <p:nvPr/>
        </p:nvPicPr>
        <p:blipFill>
          <a:blip r:embed="rId4" cstate="print"/>
          <a:srcRect/>
          <a:stretch>
            <a:fillRect/>
          </a:stretch>
        </p:blipFill>
        <p:spPr bwMode="auto">
          <a:xfrm>
            <a:off x="6400800" y="59971"/>
            <a:ext cx="2507940" cy="1006829"/>
          </a:xfrm>
          <a:prstGeom prst="rect">
            <a:avLst/>
          </a:prstGeom>
          <a:noFill/>
        </p:spPr>
      </p:pic>
      <p:sp>
        <p:nvSpPr>
          <p:cNvPr id="7" name="Subtitle 2"/>
          <p:cNvSpPr txBox="1">
            <a:spLocks/>
          </p:cNvSpPr>
          <p:nvPr/>
        </p:nvSpPr>
        <p:spPr>
          <a:xfrm>
            <a:off x="0" y="5105400"/>
            <a:ext cx="9144000" cy="1752600"/>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pitchFamily="2" charset="2"/>
              <a:buNone/>
              <a:defRPr kumimoji="0" sz="2600" kern="1200">
                <a:solidFill>
                  <a:schemeClr val="tx2">
                    <a:shade val="30000"/>
                    <a:satMod val="150000"/>
                  </a:schemeClr>
                </a:solidFill>
                <a:latin typeface="Calibri" pitchFamily="34" charset="0"/>
                <a:ea typeface="+mn-ea"/>
                <a:cs typeface="+mn-cs"/>
              </a:defRPr>
            </a:lvl1pPr>
            <a:lvl2pPr marL="457200" indent="0" algn="ctr" rtl="0" eaLnBrk="1" latinLnBrk="0" hangingPunct="1">
              <a:lnSpc>
                <a:spcPct val="100000"/>
              </a:lnSpc>
              <a:spcBef>
                <a:spcPts val="550"/>
              </a:spcBef>
              <a:buClr>
                <a:schemeClr val="accent1"/>
              </a:buClr>
              <a:buFont typeface="Wingdings" pitchFamily="2" charset="2"/>
              <a:buNone/>
              <a:defRPr kumimoji="0" sz="2800" kern="1200">
                <a:solidFill>
                  <a:schemeClr val="accent2"/>
                </a:solidFill>
                <a:latin typeface="Calibri" pitchFamily="34" charset="0"/>
                <a:ea typeface="+mn-ea"/>
                <a:cs typeface="+mn-cs"/>
              </a:defRPr>
            </a:lvl2pPr>
            <a:lvl3pPr marL="914400" indent="0" algn="ctr" rtl="0" eaLnBrk="1" latinLnBrk="0" hangingPunct="1">
              <a:lnSpc>
                <a:spcPct val="100000"/>
              </a:lnSpc>
              <a:spcBef>
                <a:spcPct val="20000"/>
              </a:spcBef>
              <a:buClr>
                <a:schemeClr val="accent2"/>
              </a:buClr>
              <a:buFont typeface="Wingdings" pitchFamily="2" charset="2"/>
              <a:buNone/>
              <a:defRPr kumimoji="0" sz="2400" kern="1200">
                <a:solidFill>
                  <a:schemeClr val="accent3"/>
                </a:solidFill>
                <a:latin typeface="Calibri" pitchFamily="34" charset="0"/>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accent3"/>
                </a:solidFill>
                <a:latin typeface="Calibri" pitchFamily="34" charset="0"/>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accent3"/>
                </a:solidFill>
                <a:latin typeface="Calibri" pitchFamily="34" charset="0"/>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ctr">
              <a:buClr>
                <a:srgbClr val="531A17"/>
              </a:buClr>
            </a:pPr>
            <a:r>
              <a:rPr lang="en-US" sz="1700" dirty="0">
                <a:solidFill>
                  <a:srgbClr val="531A17">
                    <a:shade val="30000"/>
                    <a:satMod val="150000"/>
                  </a:srgbClr>
                </a:solidFill>
                <a:latin typeface="Arial Black" panose="020B0A04020102020204" pitchFamily="34" charset="0"/>
              </a:rPr>
              <a:t>Presentation of the Strategic Plan 2015-2020 and APP </a:t>
            </a:r>
            <a:r>
              <a:rPr lang="en-US" sz="1700" dirty="0" smtClean="0">
                <a:solidFill>
                  <a:srgbClr val="531A17">
                    <a:shade val="30000"/>
                    <a:satMod val="150000"/>
                  </a:srgbClr>
                </a:solidFill>
                <a:latin typeface="Arial Black" panose="020B0A04020102020204" pitchFamily="34" charset="0"/>
              </a:rPr>
              <a:t>2016-2017</a:t>
            </a:r>
            <a:endParaRPr lang="en-US" sz="1700" dirty="0">
              <a:solidFill>
                <a:srgbClr val="531A17">
                  <a:shade val="30000"/>
                  <a:satMod val="150000"/>
                </a:srgbClr>
              </a:solidFill>
              <a:latin typeface="Arial Black" panose="020B0A04020102020204" pitchFamily="34" charset="0"/>
            </a:endParaRPr>
          </a:p>
          <a:p>
            <a:pPr algn="ctr">
              <a:buClr>
                <a:srgbClr val="531A17"/>
              </a:buClr>
            </a:pPr>
            <a:endParaRPr lang="en-US" sz="1700" dirty="0">
              <a:solidFill>
                <a:srgbClr val="531A17">
                  <a:shade val="30000"/>
                  <a:satMod val="150000"/>
                </a:srgbClr>
              </a:solidFill>
              <a:latin typeface="Arial Black" panose="020B0A04020102020204" pitchFamily="34" charset="0"/>
            </a:endParaRPr>
          </a:p>
          <a:p>
            <a:pPr algn="ctr">
              <a:buClr>
                <a:srgbClr val="531A17"/>
              </a:buClr>
            </a:pPr>
            <a:r>
              <a:rPr lang="en-US" sz="1700" dirty="0" smtClean="0">
                <a:solidFill>
                  <a:srgbClr val="531A17">
                    <a:shade val="30000"/>
                    <a:satMod val="150000"/>
                  </a:srgbClr>
                </a:solidFill>
                <a:latin typeface="Arial Black" panose="020B0A04020102020204" pitchFamily="34" charset="0"/>
              </a:rPr>
              <a:t>April 2016</a:t>
            </a:r>
            <a:endParaRPr lang="en-US" sz="1700" dirty="0">
              <a:solidFill>
                <a:srgbClr val="531A17">
                  <a:shade val="30000"/>
                  <a:satMod val="150000"/>
                </a:srgbClr>
              </a:solidFill>
              <a:latin typeface="Arial Black" panose="020B0A04020102020204" pitchFamily="34" charset="0"/>
            </a:endParaRPr>
          </a:p>
          <a:p>
            <a:pPr algn="ctr">
              <a:buClr>
                <a:srgbClr val="531A17"/>
              </a:buClr>
            </a:pPr>
            <a:endParaRPr lang="en-GB" sz="2800" dirty="0" smtClean="0">
              <a:solidFill>
                <a:srgbClr val="531A17">
                  <a:shade val="30000"/>
                  <a:satMod val="150000"/>
                </a:srgbClr>
              </a:solidFill>
              <a:latin typeface="Arial Black" panose="020B0A04020102020204" pitchFamily="34" charset="0"/>
            </a:endParaRPr>
          </a:p>
          <a:p>
            <a:pPr algn="ctr">
              <a:buClr>
                <a:srgbClr val="531A17"/>
              </a:buClr>
            </a:pPr>
            <a:endParaRPr lang="en-GB" sz="2800" dirty="0">
              <a:solidFill>
                <a:srgbClr val="531A17">
                  <a:shade val="30000"/>
                  <a:satMod val="150000"/>
                </a:srgbClr>
              </a:solidFill>
              <a:latin typeface="Arial Black" panose="020B0A04020102020204" pitchFamily="34" charset="0"/>
            </a:endParaRPr>
          </a:p>
        </p:txBody>
      </p:sp>
      <p:pic>
        <p:nvPicPr>
          <p:cNvPr id="10" name="Picture 9" descr="C:\Users\Willem.Victor\AppData\Local\Microsoft\Windows\Temporary Internet Files\Content.Outlook\K1P62CBZ\DPME logo SMALL.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5616" y="159565"/>
            <a:ext cx="2691130" cy="902335"/>
          </a:xfrm>
          <a:prstGeom prst="rect">
            <a:avLst/>
          </a:prstGeom>
          <a:noFill/>
          <a:ln>
            <a:noFill/>
          </a:ln>
        </p:spPr>
      </p:pic>
    </p:spTree>
    <p:extLst>
      <p:ext uri="{BB962C8B-B14F-4D97-AF65-F5344CB8AC3E}">
        <p14:creationId xmlns:p14="http://schemas.microsoft.com/office/powerpoint/2010/main" xmlns="" val="4165042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77308" y="274638"/>
            <a:ext cx="5152292" cy="850777"/>
          </a:xfrm>
        </p:spPr>
        <p:txBody>
          <a:bodyPr>
            <a:normAutofit/>
          </a:bodyPr>
          <a:lstStyle/>
          <a:p>
            <a:pPr algn="l"/>
            <a:r>
              <a:rPr lang="en-ZA" sz="2800" b="1" dirty="0"/>
              <a:t>Strategic Plan Focus </a:t>
            </a:r>
            <a:r>
              <a:rPr lang="en-ZA" sz="2800" b="1" dirty="0" smtClean="0"/>
              <a:t>Areas (2)</a:t>
            </a:r>
            <a:endParaRPr lang="en-ZA" sz="2800" b="1" dirty="0"/>
          </a:p>
        </p:txBody>
      </p:sp>
      <p:sp>
        <p:nvSpPr>
          <p:cNvPr id="3" name="Content Placeholder 2"/>
          <p:cNvSpPr>
            <a:spLocks noGrp="1"/>
          </p:cNvSpPr>
          <p:nvPr>
            <p:ph idx="4294967295"/>
          </p:nvPr>
        </p:nvSpPr>
        <p:spPr>
          <a:xfrm>
            <a:off x="611560" y="1340768"/>
            <a:ext cx="8136904" cy="4785395"/>
          </a:xfrm>
        </p:spPr>
        <p:txBody>
          <a:bodyPr>
            <a:noAutofit/>
          </a:bodyPr>
          <a:lstStyle/>
          <a:p>
            <a:pPr>
              <a:buFont typeface="Wingdings" panose="05000000000000000000" pitchFamily="2" charset="2"/>
              <a:buChar char="Ø"/>
            </a:pPr>
            <a:r>
              <a:rPr lang="en-ZA" sz="2000" dirty="0">
                <a:latin typeface="+mj-lt"/>
              </a:rPr>
              <a:t>The strategic focus </a:t>
            </a:r>
            <a:r>
              <a:rPr lang="en-ZA" sz="2000" dirty="0" smtClean="0">
                <a:latin typeface="+mj-lt"/>
              </a:rPr>
              <a:t>of DPME  </a:t>
            </a:r>
            <a:r>
              <a:rPr lang="en-ZA" sz="2000" dirty="0">
                <a:latin typeface="+mj-lt"/>
              </a:rPr>
              <a:t>for 2015-2020  is to:  </a:t>
            </a:r>
            <a:r>
              <a:rPr lang="en-ZA" sz="2000" dirty="0" smtClean="0">
                <a:latin typeface="+mj-lt"/>
              </a:rPr>
              <a:t/>
            </a:r>
            <a:br>
              <a:rPr lang="en-ZA" sz="2000" dirty="0" smtClean="0">
                <a:latin typeface="+mj-lt"/>
              </a:rPr>
            </a:br>
            <a:endParaRPr lang="en-ZA" sz="2000" dirty="0">
              <a:latin typeface="+mj-lt"/>
            </a:endParaRPr>
          </a:p>
          <a:p>
            <a:pPr lvl="1">
              <a:buFont typeface="Wingdings" panose="05000000000000000000" pitchFamily="2" charset="2"/>
              <a:buChar char="§"/>
            </a:pPr>
            <a:r>
              <a:rPr lang="en-ZA" sz="1800" dirty="0" smtClean="0">
                <a:latin typeface="+mj-lt"/>
              </a:rPr>
              <a:t>Address aspects </a:t>
            </a:r>
            <a:r>
              <a:rPr lang="en-ZA" sz="1800" dirty="0">
                <a:latin typeface="+mj-lt"/>
              </a:rPr>
              <a:t>of planning </a:t>
            </a:r>
            <a:r>
              <a:rPr lang="en-ZA" sz="1800" dirty="0" smtClean="0">
                <a:latin typeface="+mj-lt"/>
              </a:rPr>
              <a:t>in government which </a:t>
            </a:r>
            <a:r>
              <a:rPr lang="en-ZA" sz="1800" dirty="0">
                <a:latin typeface="+mj-lt"/>
              </a:rPr>
              <a:t>have been previously </a:t>
            </a:r>
            <a:r>
              <a:rPr lang="en-ZA" sz="1800" dirty="0" smtClean="0">
                <a:latin typeface="+mj-lt"/>
              </a:rPr>
              <a:t>neglected, </a:t>
            </a:r>
            <a:r>
              <a:rPr lang="en-ZA" sz="1800" dirty="0">
                <a:latin typeface="+mj-lt"/>
              </a:rPr>
              <a:t>such as </a:t>
            </a:r>
            <a:r>
              <a:rPr lang="en-ZA" sz="1800" dirty="0" smtClean="0">
                <a:latin typeface="+mj-lt"/>
              </a:rPr>
              <a:t>medium-term </a:t>
            </a:r>
            <a:r>
              <a:rPr lang="en-ZA" sz="1800" dirty="0">
                <a:latin typeface="+mj-lt"/>
              </a:rPr>
              <a:t>planning and </a:t>
            </a:r>
            <a:r>
              <a:rPr lang="en-ZA" sz="1800" dirty="0" smtClean="0">
                <a:latin typeface="+mj-lt"/>
              </a:rPr>
              <a:t>programme  </a:t>
            </a:r>
            <a:r>
              <a:rPr lang="en-ZA" sz="1800" dirty="0">
                <a:latin typeface="+mj-lt"/>
              </a:rPr>
              <a:t>implementation </a:t>
            </a:r>
          </a:p>
          <a:p>
            <a:pPr lvl="1">
              <a:buFont typeface="Wingdings" panose="05000000000000000000" pitchFamily="2" charset="2"/>
              <a:buChar char="§"/>
            </a:pPr>
            <a:endParaRPr lang="en-ZA" sz="1800" dirty="0">
              <a:latin typeface="+mj-lt"/>
            </a:endParaRPr>
          </a:p>
          <a:p>
            <a:pPr lvl="1">
              <a:buFont typeface="Wingdings" panose="05000000000000000000" pitchFamily="2" charset="2"/>
              <a:buChar char="§"/>
            </a:pPr>
            <a:r>
              <a:rPr lang="en-ZA" sz="1800" dirty="0" smtClean="0">
                <a:latin typeface="+mj-lt"/>
              </a:rPr>
              <a:t>Promote co-ordination and </a:t>
            </a:r>
            <a:r>
              <a:rPr lang="en-ZA" sz="1800" dirty="0">
                <a:latin typeface="+mj-lt"/>
              </a:rPr>
              <a:t>improved use of resources for effectiveness and </a:t>
            </a:r>
            <a:r>
              <a:rPr lang="en-ZA" sz="1800" dirty="0" smtClean="0">
                <a:latin typeface="+mj-lt"/>
              </a:rPr>
              <a:t>efficiency</a:t>
            </a:r>
          </a:p>
          <a:p>
            <a:pPr lvl="1">
              <a:buFont typeface="Wingdings" panose="05000000000000000000" pitchFamily="2" charset="2"/>
              <a:buChar char="§"/>
            </a:pPr>
            <a:endParaRPr lang="en-ZA" sz="1800" dirty="0">
              <a:latin typeface="+mj-lt"/>
            </a:endParaRPr>
          </a:p>
          <a:p>
            <a:pPr lvl="1">
              <a:buFont typeface="Wingdings" panose="05000000000000000000" pitchFamily="2" charset="2"/>
              <a:buChar char="§"/>
            </a:pPr>
            <a:r>
              <a:rPr lang="en-ZA" sz="1800" dirty="0" smtClean="0">
                <a:latin typeface="+mj-lt"/>
              </a:rPr>
              <a:t>Improve </a:t>
            </a:r>
            <a:r>
              <a:rPr lang="en-ZA" sz="1800" dirty="0">
                <a:latin typeface="+mj-lt"/>
              </a:rPr>
              <a:t>responsiveness </a:t>
            </a:r>
            <a:r>
              <a:rPr lang="en-ZA" sz="1800" dirty="0" smtClean="0">
                <a:latin typeface="+mj-lt"/>
              </a:rPr>
              <a:t>of government to </a:t>
            </a:r>
            <a:r>
              <a:rPr lang="en-ZA" sz="1800" dirty="0">
                <a:latin typeface="+mj-lt"/>
              </a:rPr>
              <a:t>the needs of the </a:t>
            </a:r>
            <a:r>
              <a:rPr lang="en-ZA" sz="1800" dirty="0" smtClean="0">
                <a:latin typeface="+mj-lt"/>
              </a:rPr>
              <a:t>public</a:t>
            </a:r>
            <a:endParaRPr lang="en-ZA" sz="1800" dirty="0">
              <a:latin typeface="+mj-lt"/>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07324"/>
            <a:ext cx="2566987"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2777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938" y="274638"/>
            <a:ext cx="6101862" cy="778098"/>
          </a:xfrm>
        </p:spPr>
        <p:txBody>
          <a:bodyPr>
            <a:normAutofit/>
          </a:bodyPr>
          <a:lstStyle/>
          <a:p>
            <a:r>
              <a:rPr lang="en-ZA" sz="2800" b="1" dirty="0" smtClean="0"/>
              <a:t>Budget Programmes</a:t>
            </a:r>
            <a:endParaRPr lang="en-ZA" sz="2800" b="1" dirty="0"/>
          </a:p>
        </p:txBody>
      </p:sp>
      <p:sp>
        <p:nvSpPr>
          <p:cNvPr id="7" name="Text Placeholder 6"/>
          <p:cNvSpPr>
            <a:spLocks noGrp="1"/>
          </p:cNvSpPr>
          <p:nvPr>
            <p:ph type="body" idx="1"/>
          </p:nvPr>
        </p:nvSpPr>
        <p:spPr>
          <a:xfrm>
            <a:off x="395536" y="1103470"/>
            <a:ext cx="8147248" cy="432048"/>
          </a:xfrm>
        </p:spPr>
        <p:txBody>
          <a:bodyPr>
            <a:normAutofit fontScale="92500"/>
          </a:bodyPr>
          <a:lstStyle/>
          <a:p>
            <a:r>
              <a:rPr lang="en-ZA" sz="2000" dirty="0" smtClean="0"/>
              <a:t>To fulfil its mandate, the department is organised in 5 programmes as follows:</a:t>
            </a:r>
            <a:endParaRPr lang="en-ZA" sz="20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387849895"/>
              </p:ext>
            </p:extLst>
          </p:nvPr>
        </p:nvGraphicFramePr>
        <p:xfrm>
          <a:off x="251520" y="1700807"/>
          <a:ext cx="8640960" cy="4848200"/>
        </p:xfrm>
        <a:graphic>
          <a:graphicData uri="http://schemas.openxmlformats.org/drawingml/2006/table">
            <a:tbl>
              <a:tblPr firstRow="1" bandRow="1">
                <a:tableStyleId>{5C22544A-7EE6-4342-B048-85BDC9FD1C3A}</a:tableStyleId>
              </a:tblPr>
              <a:tblGrid>
                <a:gridCol w="1738536"/>
                <a:gridCol w="6902424"/>
              </a:tblGrid>
              <a:tr h="119256">
                <a:tc>
                  <a:txBody>
                    <a:bodyPr/>
                    <a:lstStyle/>
                    <a:p>
                      <a:r>
                        <a:rPr lang="en-ZA" sz="1600" b="1" dirty="0" smtClean="0"/>
                        <a:t>Programme</a:t>
                      </a:r>
                      <a:endParaRPr lang="en-ZA" sz="1600" b="1" dirty="0"/>
                    </a:p>
                  </a:txBody>
                  <a:tcPr marL="45891" marR="45891"/>
                </a:tc>
                <a:tc>
                  <a:txBody>
                    <a:bodyPr/>
                    <a:lstStyle/>
                    <a:p>
                      <a:pPr marL="0" indent="0">
                        <a:buFont typeface="Arial" panose="020B0604020202020204" pitchFamily="34" charset="0"/>
                        <a:buNone/>
                      </a:pPr>
                      <a:r>
                        <a:rPr lang="en-ZA" sz="1600" b="1" baseline="0" dirty="0" smtClean="0"/>
                        <a:t>Programme Goals </a:t>
                      </a:r>
                    </a:p>
                  </a:txBody>
                  <a:tcPr marL="45891" marR="45891"/>
                </a:tc>
              </a:tr>
              <a:tr h="705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t>Programme</a:t>
                      </a:r>
                      <a:r>
                        <a:rPr lang="en-ZA" sz="1600" b="1" baseline="0" dirty="0" smtClean="0"/>
                        <a:t> 1: </a:t>
                      </a:r>
                      <a:r>
                        <a:rPr lang="en-ZA" sz="1600" b="0" dirty="0" smtClean="0"/>
                        <a:t>Administration</a:t>
                      </a:r>
                    </a:p>
                  </a:txBody>
                  <a:tcPr marL="45891" marR="45891"/>
                </a:tc>
                <a:tc>
                  <a:txBody>
                    <a:bodyPr/>
                    <a:lstStyle/>
                    <a:p>
                      <a:r>
                        <a:rPr lang="en-ZA" sz="1600" b="0" i="0" u="none" strike="noStrike" kern="1200" baseline="0" dirty="0" smtClean="0">
                          <a:solidFill>
                            <a:schemeClr val="dk1"/>
                          </a:solidFill>
                          <a:latin typeface="+mn-lt"/>
                          <a:ea typeface="+mn-ea"/>
                          <a:cs typeface="+mn-cs"/>
                        </a:rPr>
                        <a:t>An efficient and effective department that complies with legislation, policy and good corporate governance principles</a:t>
                      </a:r>
                      <a:endParaRPr lang="en-ZA" sz="1600" b="1" baseline="0" dirty="0" smtClean="0"/>
                    </a:p>
                  </a:txBody>
                  <a:tcPr marL="45891" marR="45891"/>
                </a:tc>
              </a:tr>
              <a:tr h="1094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t>Programme 2 : </a:t>
                      </a:r>
                      <a:r>
                        <a:rPr lang="en-ZA" sz="1600" b="0" dirty="0" smtClean="0"/>
                        <a:t>Outcomes Monitoring and Evaluation</a:t>
                      </a:r>
                    </a:p>
                  </a:txBody>
                  <a:tcPr marL="45891" marR="45891"/>
                </a:tc>
                <a:tc>
                  <a:txBody>
                    <a:bodyPr/>
                    <a:lstStyle/>
                    <a:p>
                      <a:r>
                        <a:rPr lang="en-ZA" sz="1600" b="0" i="0" u="none" strike="noStrike" kern="1200" baseline="0" dirty="0" smtClean="0">
                          <a:solidFill>
                            <a:schemeClr val="dk1"/>
                          </a:solidFill>
                          <a:latin typeface="+mn-lt"/>
                          <a:ea typeface="+mn-ea"/>
                          <a:cs typeface="+mn-cs"/>
                        </a:rPr>
                        <a:t>To advance the strategic and developmental agenda of government through monitoring, reporting and recommending</a:t>
                      </a:r>
                    </a:p>
                    <a:p>
                      <a:r>
                        <a:rPr lang="en-ZA" sz="1600" b="0" i="0" u="none" strike="noStrike" kern="1200" baseline="0" dirty="0" smtClean="0">
                          <a:solidFill>
                            <a:schemeClr val="dk1"/>
                          </a:solidFill>
                          <a:latin typeface="+mn-lt"/>
                          <a:ea typeface="+mn-ea"/>
                          <a:cs typeface="+mn-cs"/>
                        </a:rPr>
                        <a:t>corrective measures on the implementation of the NDP and the MTSF targets and evaluating key government programmes</a:t>
                      </a:r>
                      <a:endParaRPr lang="en-ZA" sz="1600" dirty="0"/>
                    </a:p>
                  </a:txBody>
                  <a:tcPr marL="45891" marR="45891"/>
                </a:tc>
              </a:tr>
              <a:tr h="705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t>Programme 3: </a:t>
                      </a:r>
                      <a:r>
                        <a:rPr lang="en-ZA" sz="1600" u="none" strike="noStrike" kern="1200" baseline="0" dirty="0" smtClean="0"/>
                        <a:t>Institutional Performance Monitoring and Evaluation (P&amp;ME)</a:t>
                      </a:r>
                      <a:endParaRPr lang="en-ZA" sz="1600" b="1" dirty="0" smtClean="0"/>
                    </a:p>
                  </a:txBody>
                  <a:tcPr marL="45891" marR="45891"/>
                </a:tc>
                <a:tc>
                  <a:txBody>
                    <a:bodyPr/>
                    <a:lstStyle/>
                    <a:p>
                      <a:r>
                        <a:rPr lang="en-ZA" sz="1600" b="0" i="0" u="none" strike="noStrike" kern="1200" baseline="0" dirty="0" smtClean="0">
                          <a:solidFill>
                            <a:schemeClr val="dk1"/>
                          </a:solidFill>
                          <a:latin typeface="+mn-lt"/>
                          <a:ea typeface="+mn-ea"/>
                          <a:cs typeface="+mn-cs"/>
                        </a:rPr>
                        <a:t>To strengthen institutional performance through regular monitoring, evaluation and support</a:t>
                      </a:r>
                      <a:endParaRPr lang="en-ZA" sz="1600" dirty="0"/>
                    </a:p>
                  </a:txBody>
                  <a:tcPr marL="45891" marR="45891"/>
                </a:tc>
              </a:tr>
              <a:tr h="802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t>Programme</a:t>
                      </a:r>
                      <a:r>
                        <a:rPr lang="en-ZA" sz="1600" b="1" baseline="0" dirty="0" smtClean="0"/>
                        <a:t> 4: </a:t>
                      </a:r>
                      <a:r>
                        <a:rPr lang="en-ZA" sz="1600" b="0" i="0" u="none" strike="noStrike" kern="1200" baseline="0" dirty="0" smtClean="0">
                          <a:solidFill>
                            <a:schemeClr val="tx1"/>
                          </a:solidFill>
                          <a:latin typeface="+mn-lt"/>
                          <a:ea typeface="+mn-ea"/>
                          <a:cs typeface="+mn-cs"/>
                        </a:rPr>
                        <a:t>National Planning</a:t>
                      </a:r>
                      <a:endParaRPr lang="en-ZA" sz="1600" b="0" dirty="0" smtClean="0"/>
                    </a:p>
                    <a:p>
                      <a:endParaRPr lang="en-ZA" sz="1600" b="1" dirty="0"/>
                    </a:p>
                  </a:txBody>
                  <a:tcPr marL="45891" marR="45891"/>
                </a:tc>
                <a:tc>
                  <a:txBody>
                    <a:bodyPr/>
                    <a:lstStyle/>
                    <a:p>
                      <a:r>
                        <a:rPr lang="en-ZA" sz="1600" b="0" i="0" u="none" strike="noStrike" kern="1200" baseline="0" dirty="0" smtClean="0">
                          <a:solidFill>
                            <a:schemeClr val="dk1"/>
                          </a:solidFill>
                          <a:latin typeface="+mn-lt"/>
                          <a:ea typeface="+mn-ea"/>
                          <a:cs typeface="+mn-cs"/>
                        </a:rPr>
                        <a:t>To facilitate integrated short, medium to long-term planning and policy coherence in support of the implementation of the National Development Plan and government programme</a:t>
                      </a:r>
                      <a:endParaRPr lang="en-ZA" sz="1600" dirty="0"/>
                    </a:p>
                  </a:txBody>
                  <a:tcPr marL="45891" marR="45891"/>
                </a:tc>
              </a:tr>
              <a:tr h="403245">
                <a:tc>
                  <a:txBody>
                    <a:bodyPr/>
                    <a:lstStyle/>
                    <a:p>
                      <a:r>
                        <a:rPr lang="en-ZA" sz="1600" b="1" dirty="0" smtClean="0"/>
                        <a:t>Programme</a:t>
                      </a:r>
                      <a:r>
                        <a:rPr lang="en-ZA" sz="1600" b="1" baseline="0" dirty="0" smtClean="0"/>
                        <a:t> 5: </a:t>
                      </a:r>
                      <a:r>
                        <a:rPr lang="en-ZA" sz="1600" b="0" baseline="0" dirty="0" smtClean="0"/>
                        <a:t>Youth development</a:t>
                      </a:r>
                      <a:endParaRPr lang="en-ZA" sz="1600" b="0" dirty="0"/>
                    </a:p>
                  </a:txBody>
                  <a:tcPr marL="45891" marR="45891"/>
                </a:tc>
                <a:tc>
                  <a:txBody>
                    <a:bodyPr/>
                    <a:lstStyle/>
                    <a:p>
                      <a:r>
                        <a:rPr lang="en-ZA" sz="1600" b="0" i="0" u="none" strike="noStrike" kern="1200" baseline="0" dirty="0" smtClean="0">
                          <a:solidFill>
                            <a:schemeClr val="dk1"/>
                          </a:solidFill>
                          <a:latin typeface="+mn-lt"/>
                          <a:ea typeface="+mn-ea"/>
                          <a:cs typeface="+mn-cs"/>
                        </a:rPr>
                        <a:t>To promote youth development and empowerment</a:t>
                      </a:r>
                      <a:endParaRPr lang="en-ZA" sz="1600" dirty="0"/>
                    </a:p>
                  </a:txBody>
                  <a:tcPr marL="45891" marR="45891"/>
                </a:tc>
              </a:tr>
            </a:tbl>
          </a:graphicData>
        </a:graphic>
      </p:graphicFrame>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88640"/>
            <a:ext cx="2566987"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442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3808" y="274638"/>
            <a:ext cx="5385792" cy="922337"/>
          </a:xfrm>
        </p:spPr>
        <p:txBody>
          <a:bodyPr>
            <a:normAutofit/>
          </a:bodyPr>
          <a:lstStyle/>
          <a:p>
            <a:r>
              <a:rPr lang="en-ZA" sz="2800" b="1" dirty="0"/>
              <a:t>Programme </a:t>
            </a:r>
            <a:r>
              <a:rPr lang="en-ZA" sz="2800" b="1" dirty="0" smtClean="0"/>
              <a:t>1 Focus Areas</a:t>
            </a:r>
            <a:endParaRPr lang="en-ZA" sz="28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083498542"/>
              </p:ext>
            </p:extLst>
          </p:nvPr>
        </p:nvGraphicFramePr>
        <p:xfrm>
          <a:off x="395536" y="1340768"/>
          <a:ext cx="8064896" cy="4922523"/>
        </p:xfrm>
        <a:graphic>
          <a:graphicData uri="http://schemas.openxmlformats.org/drawingml/2006/table">
            <a:tbl>
              <a:tblPr firstRow="1" bandRow="1">
                <a:tableStyleId>{8799B23B-EC83-4686-B30A-512413B5E67A}</a:tableStyleId>
              </a:tblPr>
              <a:tblGrid>
                <a:gridCol w="1633174"/>
                <a:gridCol w="6431722"/>
              </a:tblGrid>
              <a:tr h="4922523">
                <a:tc>
                  <a:txBody>
                    <a:bodyPr/>
                    <a:lstStyle/>
                    <a:p>
                      <a:r>
                        <a:rPr lang="en-ZA" sz="1800" u="none" strike="noStrike" kern="1200" baseline="0" dirty="0" smtClean="0"/>
                        <a:t>Administration</a:t>
                      </a:r>
                      <a:endParaRPr lang="en-ZA" dirty="0"/>
                    </a:p>
                  </a:txBody>
                  <a:tcPr/>
                </a:tc>
                <a:tc>
                  <a:txBody>
                    <a:bodyPr/>
                    <a:lstStyle/>
                    <a:p>
                      <a:pPr marL="342900" indent="-342900">
                        <a:buFont typeface="+mj-lt"/>
                        <a:buAutoNum type="arabicPeriod"/>
                      </a:pPr>
                      <a:r>
                        <a:rPr lang="en-ZA" sz="2000" b="0" u="none" strike="noStrike" kern="1200" baseline="0" dirty="0" smtClean="0"/>
                        <a:t>Provide strategic support, management and administration to the Ministry and Director General</a:t>
                      </a:r>
                    </a:p>
                    <a:p>
                      <a:pPr marL="342900" indent="-342900">
                        <a:buFont typeface="+mj-lt"/>
                        <a:buAutoNum type="arabicPeriod"/>
                      </a:pPr>
                      <a:endParaRPr lang="en-ZA" sz="2000" b="0" u="none" strike="noStrike" kern="1200" baseline="0" dirty="0" smtClean="0"/>
                    </a:p>
                    <a:p>
                      <a:pPr marL="342900" indent="-3429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 Exercise oversight responsibility regarding financial,  performance reporting, compliance and related internal controls</a:t>
                      </a:r>
                    </a:p>
                    <a:p>
                      <a:pPr marL="342900" indent="-342900" algn="l" defTabSz="914400" rtl="0" eaLnBrk="1" latinLnBrk="0" hangingPunct="1">
                        <a:buFont typeface="+mj-lt"/>
                        <a:buAutoNum type="arabicPeriod"/>
                      </a:pPr>
                      <a:endParaRPr lang="en-ZA" sz="2000" b="0" u="none" strike="noStrike" kern="1200" baseline="0" dirty="0" smtClean="0">
                        <a:solidFill>
                          <a:schemeClr val="tx1"/>
                        </a:solidFill>
                        <a:latin typeface="+mn-lt"/>
                        <a:ea typeface="+mn-ea"/>
                        <a:cs typeface="+mn-cs"/>
                      </a:endParaRPr>
                    </a:p>
                    <a:p>
                      <a:pPr marL="342900" indent="-3429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Implement effective HR management practices to ensure that adequate and appropriately skilled human resources are in place</a:t>
                      </a:r>
                    </a:p>
                    <a:p>
                      <a:pPr marL="342900" indent="-342900" algn="l" defTabSz="914400" rtl="0" eaLnBrk="1" latinLnBrk="0" hangingPunct="1">
                        <a:buFont typeface="+mj-lt"/>
                        <a:buAutoNum type="arabicPeriod"/>
                      </a:pPr>
                      <a:endParaRPr lang="en-ZA" sz="2000" b="0" u="none" strike="noStrike" kern="1200" baseline="0" dirty="0" smtClean="0">
                        <a:solidFill>
                          <a:schemeClr val="tx1"/>
                        </a:solidFill>
                        <a:latin typeface="+mn-lt"/>
                        <a:ea typeface="+mn-ea"/>
                        <a:cs typeface="+mn-cs"/>
                      </a:endParaRPr>
                    </a:p>
                    <a:p>
                      <a:pPr marL="342900" indent="-3429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Promote good corporate governance and practices</a:t>
                      </a:r>
                    </a:p>
                    <a:p>
                      <a:pPr marL="342900" indent="-342900" algn="l" defTabSz="914400" rtl="0" eaLnBrk="1" latinLnBrk="0" hangingPunct="1">
                        <a:buFont typeface="+mj-lt"/>
                        <a:buAutoNum type="arabicPeriod"/>
                      </a:pPr>
                      <a:endParaRPr lang="en-ZA" sz="2000" b="0" u="none" strike="noStrike" kern="1200" baseline="0" dirty="0" smtClean="0">
                        <a:solidFill>
                          <a:schemeClr val="tx1"/>
                        </a:solidFill>
                        <a:latin typeface="+mn-lt"/>
                        <a:ea typeface="+mn-ea"/>
                        <a:cs typeface="+mn-cs"/>
                      </a:endParaRPr>
                    </a:p>
                    <a:p>
                      <a:pPr marL="342900" indent="-3429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Provide ICT to enable the department to deliver on its mandates</a:t>
                      </a:r>
                    </a:p>
                  </a:txBody>
                  <a:tcPr/>
                </a:tc>
              </a:tr>
            </a:tbl>
          </a:graphicData>
        </a:graphic>
      </p:graphicFrame>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3" y="404665"/>
            <a:ext cx="2160239" cy="72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1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2900" y="274638"/>
            <a:ext cx="5786699" cy="490537"/>
          </a:xfrm>
        </p:spPr>
        <p:txBody>
          <a:bodyPr>
            <a:noAutofit/>
          </a:bodyPr>
          <a:lstStyle/>
          <a:p>
            <a:r>
              <a:rPr lang="en-ZA" sz="2800" b="1" dirty="0" smtClean="0"/>
              <a:t>Programme 2 Focus</a:t>
            </a:r>
            <a:endParaRPr lang="en-ZA" sz="28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643370745"/>
              </p:ext>
            </p:extLst>
          </p:nvPr>
        </p:nvGraphicFramePr>
        <p:xfrm>
          <a:off x="611560" y="908720"/>
          <a:ext cx="8245424" cy="5256584"/>
        </p:xfrm>
        <a:graphic>
          <a:graphicData uri="http://schemas.openxmlformats.org/drawingml/2006/table">
            <a:tbl>
              <a:tblPr firstRow="1" bandRow="1">
                <a:tableStyleId>{ED083AE6-46FA-4A59-8FB0-9F97EB10719F}</a:tableStyleId>
              </a:tblPr>
              <a:tblGrid>
                <a:gridCol w="1728193"/>
                <a:gridCol w="6517231"/>
              </a:tblGrid>
              <a:tr h="5256584">
                <a:tc>
                  <a:txBody>
                    <a:bodyPr/>
                    <a:lstStyle/>
                    <a:p>
                      <a:r>
                        <a:rPr lang="en-ZA" sz="1800" u="none" strike="noStrike" kern="1200" baseline="0" dirty="0" smtClean="0"/>
                        <a:t>Outcomes monitoring</a:t>
                      </a:r>
                    </a:p>
                    <a:p>
                      <a:r>
                        <a:rPr lang="en-ZA" sz="1800" u="none" strike="noStrike" kern="1200" baseline="0" dirty="0" smtClean="0"/>
                        <a:t>and evaluation</a:t>
                      </a:r>
                      <a:endParaRPr lang="en-ZA" b="1" dirty="0">
                        <a:solidFill>
                          <a:schemeClr val="tx1"/>
                        </a:solidFill>
                      </a:endParaRPr>
                    </a:p>
                  </a:txBody>
                  <a:tcPr/>
                </a:tc>
                <a:tc>
                  <a:txBody>
                    <a:bodyPr/>
                    <a:lstStyle/>
                    <a:p>
                      <a:pPr marL="342900" indent="-342900">
                        <a:buAutoNum type="arabicPeriod"/>
                      </a:pPr>
                      <a:r>
                        <a:rPr lang="en-ZA" sz="1600" b="0" u="none" strike="noStrike" kern="1200" baseline="0" dirty="0" smtClean="0"/>
                        <a:t>Coordinate, monitor and report on implementation of the 14 outcomes and priorities targeted by government, and evaluating impact</a:t>
                      </a:r>
                    </a:p>
                    <a:p>
                      <a:pPr marL="342900" indent="-342900" algn="l" defTabSz="914400" rtl="0" eaLnBrk="1" latinLnBrk="0" hangingPunct="1">
                        <a:buAutoNum type="arabicPeriod"/>
                      </a:pPr>
                      <a:endParaRPr lang="en-ZA" sz="1600" b="0" u="none" strike="noStrike" kern="1200" baseline="0" dirty="0" smtClean="0">
                        <a:solidFill>
                          <a:schemeClr val="tx1"/>
                        </a:solidFill>
                        <a:latin typeface="+mn-lt"/>
                        <a:ea typeface="+mn-ea"/>
                        <a:cs typeface="+mn-cs"/>
                      </a:endParaRPr>
                    </a:p>
                    <a:p>
                      <a:pPr marL="342900" indent="-342900" algn="l" defTabSz="914400" rtl="0" eaLnBrk="1" latinLnBrk="0" hangingPunct="1">
                        <a:buAutoNum type="arabicPeriod"/>
                      </a:pPr>
                      <a:r>
                        <a:rPr lang="en-ZA" sz="1600" b="0" u="none" strike="noStrike" kern="1200" baseline="0" dirty="0" smtClean="0">
                          <a:solidFill>
                            <a:schemeClr val="tx1"/>
                          </a:solidFill>
                          <a:latin typeface="+mn-lt"/>
                          <a:ea typeface="+mn-ea"/>
                          <a:cs typeface="+mn-cs"/>
                        </a:rPr>
                        <a:t>Assist the President to conclude and monitor performance agreements with Ministers</a:t>
                      </a:r>
                    </a:p>
                    <a:p>
                      <a:pPr marL="342900" indent="-342900" algn="l" defTabSz="914400" rtl="0" eaLnBrk="1" latinLnBrk="0" hangingPunct="1">
                        <a:buAutoNum type="arabicPeriod"/>
                      </a:pPr>
                      <a:endParaRPr lang="en-ZA" sz="1600" b="0" u="none" strike="noStrike" kern="1200" baseline="0" dirty="0" smtClean="0">
                        <a:solidFill>
                          <a:schemeClr val="tx1"/>
                        </a:solidFill>
                        <a:latin typeface="+mn-lt"/>
                        <a:ea typeface="+mn-ea"/>
                        <a:cs typeface="+mn-cs"/>
                      </a:endParaRPr>
                    </a:p>
                    <a:p>
                      <a:pPr marL="342900" indent="-342900" algn="l" defTabSz="914400" rtl="0" eaLnBrk="1" latinLnBrk="0" hangingPunct="1">
                        <a:buAutoNum type="arabicPeriod"/>
                      </a:pPr>
                      <a:r>
                        <a:rPr lang="en-ZA" sz="1600" b="0" u="none" strike="noStrike" kern="1200" baseline="0" dirty="0" smtClean="0">
                          <a:solidFill>
                            <a:schemeClr val="tx1"/>
                          </a:solidFill>
                          <a:latin typeface="+mn-lt"/>
                          <a:ea typeface="+mn-ea"/>
                          <a:cs typeface="+mn-cs"/>
                        </a:rPr>
                        <a:t>Advice political principals on strategic matters including Cabinet memoranda</a:t>
                      </a:r>
                    </a:p>
                    <a:p>
                      <a:pPr marL="342900" indent="-342900" algn="l" defTabSz="914400" rtl="0" eaLnBrk="1" latinLnBrk="0" hangingPunct="1">
                        <a:buAutoNum type="arabicPeriod"/>
                      </a:pPr>
                      <a:endParaRPr lang="en-ZA" sz="1600" b="0" u="none" strike="noStrike" kern="1200" baseline="0" dirty="0" smtClean="0">
                        <a:solidFill>
                          <a:schemeClr val="tx1"/>
                        </a:solidFill>
                        <a:latin typeface="+mn-lt"/>
                        <a:ea typeface="+mn-ea"/>
                        <a:cs typeface="+mn-cs"/>
                      </a:endParaRPr>
                    </a:p>
                    <a:p>
                      <a:pPr marL="342900" indent="-342900" algn="l" defTabSz="914400" rtl="0" eaLnBrk="1" latinLnBrk="0" hangingPunct="1">
                        <a:buAutoNum type="arabicPeriod"/>
                      </a:pPr>
                      <a:r>
                        <a:rPr lang="en-ZA" sz="1600" b="0" u="none" strike="noStrike" kern="1200" baseline="0" dirty="0" smtClean="0">
                          <a:solidFill>
                            <a:schemeClr val="tx1"/>
                          </a:solidFill>
                          <a:latin typeface="+mn-lt"/>
                          <a:ea typeface="+mn-ea"/>
                          <a:cs typeface="+mn-cs"/>
                        </a:rPr>
                        <a:t>Support departments, other spheres of government, clusters and Cabinet committees to identify and address blockages in achieving government outcomes </a:t>
                      </a:r>
                    </a:p>
                    <a:p>
                      <a:pPr marL="342900" indent="-342900" algn="l" defTabSz="914400" rtl="0" eaLnBrk="1" latinLnBrk="0" hangingPunct="1">
                        <a:buAutoNum type="arabicPeriod"/>
                      </a:pPr>
                      <a:endParaRPr lang="en-ZA" sz="1600" b="0" u="none" strike="noStrike" kern="1200" baseline="0" dirty="0" smtClean="0">
                        <a:solidFill>
                          <a:schemeClr val="tx1"/>
                        </a:solidFill>
                        <a:latin typeface="+mn-lt"/>
                        <a:ea typeface="+mn-ea"/>
                        <a:cs typeface="+mn-cs"/>
                      </a:endParaRPr>
                    </a:p>
                    <a:p>
                      <a:pPr marL="342900" indent="-342900" algn="l" defTabSz="914400" rtl="0" eaLnBrk="1" latinLnBrk="0" hangingPunct="1">
                        <a:buAutoNum type="arabicPeriod"/>
                      </a:pPr>
                      <a:r>
                        <a:rPr lang="en-ZA" sz="1600" b="0" u="none" strike="noStrike" kern="1200" baseline="0" dirty="0" smtClean="0">
                          <a:solidFill>
                            <a:schemeClr val="tx1"/>
                          </a:solidFill>
                          <a:latin typeface="+mn-lt"/>
                          <a:ea typeface="+mn-ea"/>
                          <a:cs typeface="+mn-cs"/>
                        </a:rPr>
                        <a:t>Conduct evaluation and research on key government policies and  programmes</a:t>
                      </a:r>
                      <a:endParaRPr lang="en-ZA" sz="1600" b="0" u="none" strike="noStrike" kern="1200" baseline="0" dirty="0">
                        <a:solidFill>
                          <a:schemeClr val="tx1"/>
                        </a:solidFill>
                        <a:latin typeface="+mn-lt"/>
                        <a:ea typeface="+mn-ea"/>
                        <a:cs typeface="+mn-cs"/>
                      </a:endParaRPr>
                    </a:p>
                  </a:txBody>
                  <a:tcPr/>
                </a:tc>
              </a:tr>
            </a:tbl>
          </a:graphicData>
        </a:graphic>
      </p:graphicFrame>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43962"/>
            <a:ext cx="2263389" cy="757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5926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045365285"/>
              </p:ext>
            </p:extLst>
          </p:nvPr>
        </p:nvGraphicFramePr>
        <p:xfrm>
          <a:off x="395536" y="981075"/>
          <a:ext cx="8280920" cy="5273040"/>
        </p:xfrm>
        <a:graphic>
          <a:graphicData uri="http://schemas.openxmlformats.org/drawingml/2006/table">
            <a:tbl>
              <a:tblPr firstRow="1" bandRow="1">
                <a:tableStyleId>{5DA37D80-6434-44D0-A028-1B22A696006F}</a:tableStyleId>
              </a:tblPr>
              <a:tblGrid>
                <a:gridCol w="2546090"/>
                <a:gridCol w="5734830"/>
              </a:tblGrid>
              <a:tr h="4104456">
                <a:tc>
                  <a:txBody>
                    <a:bodyPr/>
                    <a:lstStyle/>
                    <a:p>
                      <a:r>
                        <a:rPr lang="en-ZA" sz="1800" u="none" strike="noStrike" kern="1200" baseline="0" dirty="0" smtClean="0"/>
                        <a:t>Institutional Performance Monitoring and Evaluation (P&amp;ME)</a:t>
                      </a:r>
                      <a:endParaRPr lang="en-ZA" b="1" dirty="0"/>
                    </a:p>
                  </a:txBody>
                  <a:tcPr/>
                </a:tc>
                <a:tc>
                  <a:txBody>
                    <a:bodyPr/>
                    <a:lstStyle/>
                    <a:p>
                      <a:pPr marL="342900" indent="-342900">
                        <a:buFont typeface="+mj-lt"/>
                        <a:buAutoNum type="arabicPeriod"/>
                      </a:pPr>
                      <a:r>
                        <a:rPr lang="en-ZA" sz="2000" b="0" u="none" strike="noStrike" kern="1200" baseline="0" dirty="0" smtClean="0"/>
                        <a:t>Assess management practises in national and provincial departments and municipalities using the Management Performance Assessment Tools on an annual basis</a:t>
                      </a:r>
                    </a:p>
                    <a:p>
                      <a:pPr marL="342900" indent="-342900" algn="l" defTabSz="914400" rtl="0" eaLnBrk="1" latinLnBrk="0" hangingPunct="1">
                        <a:buFont typeface="+mj-lt"/>
                        <a:buAutoNum type="arabicPeriod"/>
                      </a:pPr>
                      <a:endParaRPr lang="en-ZA" sz="2000" b="0" u="none" strike="noStrike" kern="1200" baseline="0" dirty="0" smtClean="0">
                        <a:solidFill>
                          <a:schemeClr val="tx1"/>
                        </a:solidFill>
                        <a:latin typeface="+mn-lt"/>
                        <a:ea typeface="+mn-ea"/>
                        <a:cs typeface="+mn-cs"/>
                      </a:endParaRPr>
                    </a:p>
                    <a:p>
                      <a:pPr marL="342900" indent="-3429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Monitor the quality of services experienced by citizens when receiving government services in government facilities using appropriate tools of measurement in selected facilities</a:t>
                      </a:r>
                    </a:p>
                    <a:p>
                      <a:pPr marL="342900" indent="-342900" algn="l" defTabSz="914400" rtl="0" eaLnBrk="1" latinLnBrk="0" hangingPunct="1">
                        <a:buFont typeface="+mj-lt"/>
                        <a:buAutoNum type="arabicPeriod"/>
                      </a:pPr>
                      <a:endParaRPr lang="en-ZA" sz="2000" b="0" u="none" strike="noStrike" kern="1200" baseline="0" dirty="0" smtClean="0">
                        <a:solidFill>
                          <a:schemeClr val="tx1"/>
                        </a:solidFill>
                        <a:latin typeface="+mn-lt"/>
                        <a:ea typeface="+mn-ea"/>
                        <a:cs typeface="+mn-cs"/>
                      </a:endParaRPr>
                    </a:p>
                    <a:p>
                      <a:pPr marL="342900" indent="-3429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Involve citizens in monitoring of government services at selected facilities (including the Presidential Hotline)</a:t>
                      </a:r>
                    </a:p>
                    <a:p>
                      <a:pPr marL="342900" indent="-342900" algn="l" defTabSz="914400" rtl="0" eaLnBrk="1" latinLnBrk="0" hangingPunct="1">
                        <a:buFont typeface="+mj-lt"/>
                        <a:buAutoNum type="arabicPeriod"/>
                      </a:pPr>
                      <a:endParaRPr lang="en-ZA" sz="2000" b="0" u="none" strike="noStrike" kern="1200" baseline="0" dirty="0" smtClean="0">
                        <a:solidFill>
                          <a:schemeClr val="tx1"/>
                        </a:solidFill>
                        <a:latin typeface="+mn-lt"/>
                        <a:ea typeface="+mn-ea"/>
                        <a:cs typeface="+mn-cs"/>
                      </a:endParaRPr>
                    </a:p>
                    <a:p>
                      <a:pPr marL="342900" indent="-3429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Lead PM&amp;E capacity development and knowledge management initiatives, and facilitate better use of PM&amp;E knowledge across government</a:t>
                      </a:r>
                      <a:endParaRPr lang="en-ZA" sz="2000" b="0" u="none" strike="noStrike" kern="1200" baseline="0" dirty="0">
                        <a:solidFill>
                          <a:schemeClr val="tx1"/>
                        </a:solidFill>
                        <a:latin typeface="+mn-lt"/>
                        <a:ea typeface="+mn-ea"/>
                        <a:cs typeface="+mn-cs"/>
                      </a:endParaRPr>
                    </a:p>
                  </a:txBody>
                  <a:tcPr/>
                </a:tc>
              </a:tr>
            </a:tbl>
          </a:graphicData>
        </a:graphic>
      </p:graphicFrame>
      <p:sp>
        <p:nvSpPr>
          <p:cNvPr id="2" name="Title 1"/>
          <p:cNvSpPr>
            <a:spLocks noGrp="1"/>
          </p:cNvSpPr>
          <p:nvPr>
            <p:ph type="title" idx="4294967295"/>
          </p:nvPr>
        </p:nvSpPr>
        <p:spPr>
          <a:xfrm>
            <a:off x="2555776" y="274638"/>
            <a:ext cx="5673824" cy="633412"/>
          </a:xfrm>
        </p:spPr>
        <p:txBody>
          <a:bodyPr>
            <a:normAutofit/>
          </a:bodyPr>
          <a:lstStyle/>
          <a:p>
            <a:r>
              <a:rPr lang="en-ZA" sz="2800" b="1" dirty="0" smtClean="0"/>
              <a:t>Programme 3 </a:t>
            </a:r>
            <a:r>
              <a:rPr lang="en-ZA" sz="2800" b="1" dirty="0"/>
              <a:t>Focus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963" y="188640"/>
            <a:ext cx="2439806" cy="743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5300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32184" y="274639"/>
            <a:ext cx="5697415" cy="602682"/>
          </a:xfrm>
        </p:spPr>
        <p:txBody>
          <a:bodyPr>
            <a:normAutofit/>
          </a:bodyPr>
          <a:lstStyle/>
          <a:p>
            <a:r>
              <a:rPr lang="en-ZA" sz="2800" b="1" dirty="0"/>
              <a:t>Programme </a:t>
            </a:r>
            <a:r>
              <a:rPr lang="en-ZA" sz="2800" b="1" dirty="0" smtClean="0"/>
              <a:t>4 Focus </a:t>
            </a:r>
            <a:endParaRPr lang="en-ZA" sz="28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992642531"/>
              </p:ext>
            </p:extLst>
          </p:nvPr>
        </p:nvGraphicFramePr>
        <p:xfrm>
          <a:off x="574675" y="981075"/>
          <a:ext cx="8317805" cy="5577840"/>
        </p:xfrm>
        <a:graphic>
          <a:graphicData uri="http://schemas.openxmlformats.org/drawingml/2006/table">
            <a:tbl>
              <a:tblPr firstRow="1" bandRow="1">
                <a:tableStyleId>{ED083AE6-46FA-4A59-8FB0-9F97EB10719F}</a:tableStyleId>
              </a:tblPr>
              <a:tblGrid>
                <a:gridCol w="1584176"/>
                <a:gridCol w="6733629"/>
              </a:tblGrid>
              <a:tr h="4968552">
                <a:tc>
                  <a:txBody>
                    <a:bodyPr/>
                    <a:lstStyle/>
                    <a:p>
                      <a:r>
                        <a:rPr lang="en-ZA" sz="1800" b="1" i="0" u="none" strike="noStrike" kern="1200" baseline="0" dirty="0" smtClean="0">
                          <a:solidFill>
                            <a:schemeClr val="tx1"/>
                          </a:solidFill>
                          <a:latin typeface="+mn-lt"/>
                          <a:ea typeface="+mn-ea"/>
                          <a:cs typeface="+mn-cs"/>
                        </a:rPr>
                        <a:t>National Planning</a:t>
                      </a:r>
                      <a:endParaRPr lang="en-ZA" b="1" dirty="0"/>
                    </a:p>
                  </a:txBody>
                  <a:tcPr/>
                </a:tc>
                <a:tc>
                  <a:txBody>
                    <a:bodyPr/>
                    <a:lstStyle/>
                    <a:p>
                      <a:pPr marL="457200" indent="-4572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Promote coherent policy-making, planning and implementation of government programmes including analysis of budget alignment with the NDP</a:t>
                      </a:r>
                    </a:p>
                    <a:p>
                      <a:pPr marL="457200" indent="-457200" algn="l" defTabSz="914400" rtl="0" eaLnBrk="1" latinLnBrk="0" hangingPunct="1">
                        <a:buFont typeface="+mj-lt"/>
                        <a:buAutoNum type="arabicPeriod"/>
                      </a:pPr>
                      <a:endParaRPr lang="en-ZA" sz="2000" b="0" u="none" strike="noStrike" kern="1200" baseline="0" dirty="0" smtClean="0">
                        <a:solidFill>
                          <a:schemeClr val="tx1"/>
                        </a:solidFill>
                        <a:latin typeface="+mn-lt"/>
                        <a:ea typeface="+mn-ea"/>
                        <a:cs typeface="+mn-cs"/>
                      </a:endParaRPr>
                    </a:p>
                    <a:p>
                      <a:pPr marL="457200" indent="-4572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Facilitate the development of medium and long-term plans in all spheres of government</a:t>
                      </a:r>
                    </a:p>
                    <a:p>
                      <a:pPr marL="457200" indent="-457200" algn="l" defTabSz="914400" rtl="0" eaLnBrk="1" latinLnBrk="0" hangingPunct="1">
                        <a:buFont typeface="+mj-lt"/>
                        <a:buAutoNum type="arabicPeriod"/>
                      </a:pPr>
                      <a:endParaRPr lang="en-ZA" sz="2000" b="0" u="none" strike="noStrike" kern="1200" baseline="0" dirty="0" smtClean="0">
                        <a:solidFill>
                          <a:schemeClr val="tx1"/>
                        </a:solidFill>
                        <a:latin typeface="+mn-lt"/>
                        <a:ea typeface="+mn-ea"/>
                        <a:cs typeface="+mn-cs"/>
                      </a:endParaRPr>
                    </a:p>
                    <a:p>
                      <a:pPr marL="457200" indent="-4572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Provide oversight, direction and regulation in respect of strategic and annual performance planning in Government</a:t>
                      </a:r>
                    </a:p>
                    <a:p>
                      <a:pPr marL="457200" indent="-457200" algn="l" defTabSz="914400" rtl="0" eaLnBrk="1" latinLnBrk="0" hangingPunct="1">
                        <a:buFont typeface="+mj-lt"/>
                        <a:buAutoNum type="arabicPeriod"/>
                      </a:pPr>
                      <a:endParaRPr lang="en-ZA" sz="2000" b="0" u="none" strike="noStrike" kern="1200" baseline="0" dirty="0" smtClean="0">
                        <a:solidFill>
                          <a:schemeClr val="tx1"/>
                        </a:solidFill>
                        <a:latin typeface="+mn-lt"/>
                        <a:ea typeface="+mn-ea"/>
                        <a:cs typeface="+mn-cs"/>
                      </a:endParaRPr>
                    </a:p>
                    <a:p>
                      <a:pPr marL="457200" indent="-4572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Support the development of high level planning frameworks to guide the detailed planning in departments, government agencies as well as provincial and local government</a:t>
                      </a:r>
                    </a:p>
                    <a:p>
                      <a:pPr marL="457200" indent="-457200" algn="l" defTabSz="914400" rtl="0" eaLnBrk="1" latinLnBrk="0" hangingPunct="1">
                        <a:buFont typeface="+mj-lt"/>
                        <a:buAutoNum type="arabicPeriod"/>
                      </a:pPr>
                      <a:endParaRPr lang="en-ZA" sz="2000" b="0" u="none" strike="noStrike" kern="1200" baseline="0" dirty="0" smtClean="0">
                        <a:solidFill>
                          <a:schemeClr val="tx1"/>
                        </a:solidFill>
                        <a:latin typeface="+mn-lt"/>
                        <a:ea typeface="+mn-ea"/>
                        <a:cs typeface="+mn-cs"/>
                      </a:endParaRPr>
                    </a:p>
                    <a:p>
                      <a:pPr marL="457200" indent="-457200" algn="l" defTabSz="914400" rtl="0" eaLnBrk="1" latinLnBrk="0" hangingPunct="1">
                        <a:buFont typeface="+mj-lt"/>
                        <a:buAutoNum type="arabicPeriod"/>
                      </a:pPr>
                      <a:r>
                        <a:rPr lang="en-ZA" sz="2000" b="0" u="none" strike="noStrike" kern="1200" baseline="0" dirty="0" smtClean="0">
                          <a:solidFill>
                            <a:schemeClr val="tx1"/>
                          </a:solidFill>
                          <a:latin typeface="+mn-lt"/>
                          <a:ea typeface="+mn-ea"/>
                          <a:cs typeface="+mn-cs"/>
                        </a:rPr>
                        <a:t>Engage different sectors of society on aspects of planning that go beyond government to solicit input and secure buy-in.</a:t>
                      </a:r>
                      <a:endParaRPr lang="en-ZA" sz="2000" b="0" u="none" strike="noStrike" kern="1200" baseline="0" dirty="0">
                        <a:solidFill>
                          <a:schemeClr val="tx1"/>
                        </a:solidFill>
                        <a:latin typeface="+mn-lt"/>
                        <a:ea typeface="+mn-ea"/>
                        <a:cs typeface="+mn-cs"/>
                      </a:endParaRPr>
                    </a:p>
                  </a:txBody>
                  <a:tcPr/>
                </a:tc>
              </a:tr>
            </a:tbl>
          </a:graphicData>
        </a:graphic>
      </p:graphicFrame>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82"/>
            <a:ext cx="2606860" cy="872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6911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3848" y="274638"/>
            <a:ext cx="5025752" cy="706437"/>
          </a:xfrm>
        </p:spPr>
        <p:txBody>
          <a:bodyPr>
            <a:normAutofit/>
          </a:bodyPr>
          <a:lstStyle/>
          <a:p>
            <a:r>
              <a:rPr lang="en-ZA" sz="2800" b="1" dirty="0"/>
              <a:t>Programme </a:t>
            </a:r>
            <a:r>
              <a:rPr lang="en-ZA" sz="2800" b="1" dirty="0" smtClean="0"/>
              <a:t>5 Focus </a:t>
            </a:r>
            <a:endParaRPr lang="en-ZA" sz="28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609442158"/>
              </p:ext>
            </p:extLst>
          </p:nvPr>
        </p:nvGraphicFramePr>
        <p:xfrm>
          <a:off x="323528" y="1340768"/>
          <a:ext cx="8229600" cy="3024336"/>
        </p:xfrm>
        <a:graphic>
          <a:graphicData uri="http://schemas.openxmlformats.org/drawingml/2006/table">
            <a:tbl>
              <a:tblPr firstRow="1" bandRow="1">
                <a:tableStyleId>{ED083AE6-46FA-4A59-8FB0-9F97EB10719F}</a:tableStyleId>
              </a:tblPr>
              <a:tblGrid>
                <a:gridCol w="2026568"/>
                <a:gridCol w="6203032"/>
              </a:tblGrid>
              <a:tr h="3024336">
                <a:tc>
                  <a:txBody>
                    <a:bodyPr/>
                    <a:lstStyle/>
                    <a:p>
                      <a:r>
                        <a:rPr lang="en-ZA" sz="1800" u="none" strike="noStrike" kern="1200" baseline="0" dirty="0" smtClean="0"/>
                        <a:t>Youth development</a:t>
                      </a:r>
                      <a:endParaRPr lang="en-ZA" b="1" dirty="0"/>
                    </a:p>
                  </a:txBody>
                  <a:tcPr/>
                </a:tc>
                <a:tc>
                  <a:txBody>
                    <a:bodyPr/>
                    <a:lstStyle/>
                    <a:p>
                      <a:pPr marL="342900" indent="-342900">
                        <a:buAutoNum type="arabicPeriod"/>
                      </a:pPr>
                      <a:r>
                        <a:rPr lang="en-ZA" sz="2000" b="0" u="none" strike="noStrike" kern="1200" baseline="0" dirty="0" smtClean="0"/>
                        <a:t>Develop  and co-ordinate implementation of youth policies and programmes</a:t>
                      </a:r>
                    </a:p>
                    <a:p>
                      <a:pPr marL="342900" indent="-342900">
                        <a:buFont typeface="+mj-lt"/>
                        <a:buAutoNum type="arabicPeriod"/>
                      </a:pPr>
                      <a:endParaRPr lang="en-ZA" sz="2000" b="0" u="none" strike="noStrike" kern="1200" baseline="0" dirty="0" smtClean="0"/>
                    </a:p>
                    <a:p>
                      <a:pPr marL="342900" indent="-342900">
                        <a:buFont typeface="+mj-lt"/>
                        <a:buAutoNum type="arabicPeriod"/>
                      </a:pPr>
                      <a:r>
                        <a:rPr lang="en-ZA" sz="2000" b="0" u="none" strike="noStrike" kern="1200" baseline="0" dirty="0" smtClean="0"/>
                        <a:t>Transfer of budget to the National Development Youth Agency</a:t>
                      </a:r>
                    </a:p>
                    <a:p>
                      <a:pPr marL="0" indent="0">
                        <a:buFont typeface="+mj-lt"/>
                        <a:buNone/>
                      </a:pPr>
                      <a:endParaRPr lang="en-ZA" sz="2000" b="0" u="none" strike="noStrike" kern="1200" baseline="0" dirty="0" smtClean="0"/>
                    </a:p>
                    <a:p>
                      <a:pPr marL="0" indent="0">
                        <a:buFont typeface="+mj-lt"/>
                        <a:buNone/>
                      </a:pPr>
                      <a:r>
                        <a:rPr lang="en-ZA" sz="2000" b="0" u="none" strike="noStrike" kern="1200" baseline="0" dirty="0" smtClean="0"/>
                        <a:t>3.    Conduct oversight of the NYDA</a:t>
                      </a:r>
                      <a:endParaRPr lang="en-ZA" sz="2000" b="0" dirty="0"/>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436" y="258978"/>
            <a:ext cx="1995300" cy="73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2836" y="411378"/>
            <a:ext cx="1995300" cy="73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8872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5168" y="200562"/>
            <a:ext cx="8497084" cy="640871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a:grpSpLocks/>
          </p:cNvGrpSpPr>
          <p:nvPr/>
        </p:nvGrpSpPr>
        <p:grpSpPr bwMode="auto">
          <a:xfrm>
            <a:off x="4067944" y="4663243"/>
            <a:ext cx="1510321" cy="1211155"/>
            <a:chOff x="-7388" y="-5405"/>
            <a:chExt cx="34179" cy="11774"/>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8" y="-2548"/>
              <a:ext cx="25045" cy="89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a:grpSpLocks/>
            </p:cNvGrpSpPr>
            <p:nvPr/>
          </p:nvGrpSpPr>
          <p:grpSpPr bwMode="auto">
            <a:xfrm>
              <a:off x="21448" y="-5405"/>
              <a:ext cx="5343" cy="964"/>
              <a:chOff x="21448" y="-5405"/>
              <a:chExt cx="5343" cy="964"/>
            </a:xfrm>
          </p:grpSpPr>
          <p:sp>
            <p:nvSpPr>
              <p:cNvPr id="8" name="Freeform 7"/>
              <p:cNvSpPr>
                <a:spLocks/>
              </p:cNvSpPr>
              <p:nvPr/>
            </p:nvSpPr>
            <p:spPr bwMode="auto">
              <a:xfrm>
                <a:off x="21448" y="-5405"/>
                <a:ext cx="5343" cy="964"/>
              </a:xfrm>
              <a:custGeom>
                <a:avLst/>
                <a:gdLst>
                  <a:gd name="T0" fmla="+- 0 4876 4876"/>
                  <a:gd name="T1" fmla="*/ T0 w 5343"/>
                  <a:gd name="T2" fmla="*/ 964 h 964"/>
                  <a:gd name="T3" fmla="+- 0 10219 4876"/>
                  <a:gd name="T4" fmla="*/ T3 w 5343"/>
                  <a:gd name="T5" fmla="*/ 964 h 964"/>
                  <a:gd name="T6" fmla="+- 0 10219 4876"/>
                  <a:gd name="T7" fmla="*/ T6 w 5343"/>
                  <a:gd name="T8" fmla="*/ 0 h 964"/>
                  <a:gd name="T9" fmla="+- 0 4876 4876"/>
                  <a:gd name="T10" fmla="*/ T9 w 5343"/>
                  <a:gd name="T11" fmla="*/ 0 h 964"/>
                  <a:gd name="T12" fmla="+- 0 4876 4876"/>
                  <a:gd name="T13" fmla="*/ T12 w 5343"/>
                  <a:gd name="T14" fmla="*/ 964 h 964"/>
                </a:gdLst>
                <a:ahLst/>
                <a:cxnLst>
                  <a:cxn ang="0">
                    <a:pos x="T1" y="T2"/>
                  </a:cxn>
                  <a:cxn ang="0">
                    <a:pos x="T4" y="T5"/>
                  </a:cxn>
                  <a:cxn ang="0">
                    <a:pos x="T7" y="T8"/>
                  </a:cxn>
                  <a:cxn ang="0">
                    <a:pos x="T10" y="T11"/>
                  </a:cxn>
                  <a:cxn ang="0">
                    <a:pos x="T13" y="T14"/>
                  </a:cxn>
                </a:cxnLst>
                <a:rect l="0" t="0" r="r" b="b"/>
                <a:pathLst>
                  <a:path w="5343" h="964">
                    <a:moveTo>
                      <a:pt x="0" y="964"/>
                    </a:moveTo>
                    <a:lnTo>
                      <a:pt x="5343" y="964"/>
                    </a:lnTo>
                    <a:lnTo>
                      <a:pt x="5343" y="0"/>
                    </a:lnTo>
                    <a:lnTo>
                      <a:pt x="0" y="0"/>
                    </a:lnTo>
                    <a:lnTo>
                      <a:pt x="0" y="96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a:p>
            </p:txBody>
          </p:sp>
        </p:grpSp>
      </p:grpSp>
      <p:sp>
        <p:nvSpPr>
          <p:cNvPr id="9" name="Rectangle 8"/>
          <p:cNvSpPr/>
          <p:nvPr/>
        </p:nvSpPr>
        <p:spPr>
          <a:xfrm>
            <a:off x="2123728" y="5940846"/>
            <a:ext cx="7632848" cy="230832"/>
          </a:xfrm>
          <a:prstGeom prst="rect">
            <a:avLst/>
          </a:prstGeom>
        </p:spPr>
        <p:txBody>
          <a:bodyPr wrap="square">
            <a:spAutoFit/>
          </a:bodyPr>
          <a:lstStyle/>
          <a:p>
            <a:pPr marL="965200">
              <a:spcAft>
                <a:spcPts val="0"/>
              </a:spcAft>
            </a:pPr>
            <a:r>
              <a:rPr lang="en-US" sz="900" dirty="0" smtClean="0">
                <a:effectLst/>
                <a:latin typeface="Arial"/>
                <a:ea typeface="Arial"/>
                <a:cs typeface="Times New Roman"/>
              </a:rPr>
              <a:t>DE</a:t>
            </a:r>
            <a:r>
              <a:rPr lang="en-US" sz="900" spc="-70" dirty="0" smtClean="0">
                <a:effectLst/>
                <a:latin typeface="Arial"/>
                <a:ea typeface="Arial"/>
                <a:cs typeface="Times New Roman"/>
              </a:rPr>
              <a:t>P</a:t>
            </a:r>
            <a:r>
              <a:rPr lang="en-US" sz="900" dirty="0" smtClean="0">
                <a:effectLst/>
                <a:latin typeface="Arial"/>
                <a:ea typeface="Arial"/>
                <a:cs typeface="Times New Roman"/>
              </a:rPr>
              <a:t>A</a:t>
            </a:r>
            <a:r>
              <a:rPr lang="en-US" sz="900" spc="-20" dirty="0" smtClean="0">
                <a:effectLst/>
                <a:latin typeface="Arial"/>
                <a:ea typeface="Arial"/>
                <a:cs typeface="Times New Roman"/>
              </a:rPr>
              <a:t>R</a:t>
            </a:r>
            <a:r>
              <a:rPr lang="en-US" sz="900" dirty="0" smtClean="0">
                <a:effectLst/>
                <a:latin typeface="Arial"/>
                <a:ea typeface="Arial"/>
                <a:cs typeface="Times New Roman"/>
              </a:rPr>
              <a:t>TMEN</a:t>
            </a:r>
            <a:r>
              <a:rPr lang="en-US" sz="900" spc="-105" dirty="0" smtClean="0">
                <a:effectLst/>
                <a:latin typeface="Arial"/>
                <a:ea typeface="Arial"/>
                <a:cs typeface="Times New Roman"/>
              </a:rPr>
              <a:t>T</a:t>
            </a:r>
            <a:r>
              <a:rPr lang="en-US" sz="900" dirty="0" smtClean="0">
                <a:effectLst/>
                <a:latin typeface="Arial"/>
                <a:ea typeface="Arial"/>
                <a:cs typeface="Times New Roman"/>
              </a:rPr>
              <a:t>:</a:t>
            </a:r>
            <a:r>
              <a:rPr lang="en-US" sz="900" spc="-30" dirty="0" smtClean="0">
                <a:effectLst/>
                <a:latin typeface="Arial"/>
                <a:ea typeface="Arial"/>
                <a:cs typeface="Times New Roman"/>
              </a:rPr>
              <a:t> </a:t>
            </a:r>
            <a:r>
              <a:rPr lang="en-US" sz="900" dirty="0" smtClean="0">
                <a:effectLst/>
                <a:latin typeface="Arial"/>
                <a:ea typeface="Arial"/>
                <a:cs typeface="Times New Roman"/>
              </a:rPr>
              <a:t>PLANNING</a:t>
            </a:r>
            <a:r>
              <a:rPr lang="en-US" sz="900" spc="-35" dirty="0" smtClean="0">
                <a:latin typeface="Arial"/>
                <a:ea typeface="Arial"/>
                <a:cs typeface="Times New Roman"/>
              </a:rPr>
              <a:t>, </a:t>
            </a:r>
            <a:r>
              <a:rPr lang="en-US" sz="900" dirty="0" smtClean="0">
                <a:effectLst/>
                <a:latin typeface="Arial"/>
                <a:ea typeface="Arial"/>
                <a:cs typeface="Times New Roman"/>
              </a:rPr>
              <a:t>MONI</a:t>
            </a:r>
            <a:r>
              <a:rPr lang="en-US" sz="900" spc="-25" dirty="0" smtClean="0">
                <a:effectLst/>
                <a:latin typeface="Arial"/>
                <a:ea typeface="Arial"/>
                <a:cs typeface="Times New Roman"/>
              </a:rPr>
              <a:t>T</a:t>
            </a:r>
            <a:r>
              <a:rPr lang="en-US" sz="900" dirty="0" smtClean="0">
                <a:effectLst/>
                <a:latin typeface="Arial"/>
                <a:ea typeface="Arial"/>
                <a:cs typeface="Times New Roman"/>
              </a:rPr>
              <a:t>ORING</a:t>
            </a:r>
            <a:r>
              <a:rPr lang="en-US" sz="900" spc="-75" dirty="0" smtClean="0">
                <a:effectLst/>
                <a:latin typeface="Arial"/>
                <a:ea typeface="Arial"/>
                <a:cs typeface="Times New Roman"/>
              </a:rPr>
              <a:t> </a:t>
            </a:r>
            <a:r>
              <a:rPr lang="en-US" sz="900" dirty="0" smtClean="0">
                <a:effectLst/>
                <a:latin typeface="Arial"/>
                <a:ea typeface="Arial"/>
                <a:cs typeface="Times New Roman"/>
              </a:rPr>
              <a:t>AND</a:t>
            </a:r>
            <a:r>
              <a:rPr lang="en-US" sz="900" spc="-35" dirty="0" smtClean="0">
                <a:effectLst/>
                <a:latin typeface="Arial"/>
                <a:ea typeface="Arial"/>
                <a:cs typeface="Times New Roman"/>
              </a:rPr>
              <a:t> </a:t>
            </a:r>
            <a:r>
              <a:rPr lang="en-US" sz="900" dirty="0" smtClean="0">
                <a:effectLst/>
                <a:latin typeface="Arial"/>
                <a:ea typeface="Arial"/>
                <a:cs typeface="Times New Roman"/>
              </a:rPr>
              <a:t>E</a:t>
            </a:r>
            <a:r>
              <a:rPr lang="en-US" sz="900" spc="-75" dirty="0" smtClean="0">
                <a:effectLst/>
                <a:latin typeface="Arial"/>
                <a:ea typeface="Arial"/>
                <a:cs typeface="Times New Roman"/>
              </a:rPr>
              <a:t>V</a:t>
            </a:r>
            <a:r>
              <a:rPr lang="en-US" sz="900" dirty="0" smtClean="0">
                <a:effectLst/>
                <a:latin typeface="Arial"/>
                <a:ea typeface="Arial"/>
                <a:cs typeface="Times New Roman"/>
              </a:rPr>
              <a:t>ALU</a:t>
            </a:r>
            <a:r>
              <a:rPr lang="en-US" sz="900" spc="-70" dirty="0" smtClean="0">
                <a:effectLst/>
                <a:latin typeface="Arial"/>
                <a:ea typeface="Arial"/>
                <a:cs typeface="Times New Roman"/>
              </a:rPr>
              <a:t>A</a:t>
            </a:r>
            <a:r>
              <a:rPr lang="en-US" sz="900" dirty="0" smtClean="0">
                <a:effectLst/>
                <a:latin typeface="Arial"/>
                <a:ea typeface="Arial"/>
                <a:cs typeface="Times New Roman"/>
              </a:rPr>
              <a:t>TION</a:t>
            </a:r>
            <a:endParaRPr lang="en-ZA" sz="900" dirty="0">
              <a:effectLst/>
              <a:latin typeface="Arial"/>
              <a:ea typeface="Arial"/>
              <a:cs typeface="Times New Roman"/>
            </a:endParaRPr>
          </a:p>
        </p:txBody>
      </p:sp>
      <p:sp>
        <p:nvSpPr>
          <p:cNvPr id="2" name="Rectangle 1"/>
          <p:cNvSpPr/>
          <p:nvPr/>
        </p:nvSpPr>
        <p:spPr>
          <a:xfrm>
            <a:off x="3188971" y="332656"/>
            <a:ext cx="5393878" cy="1302280"/>
          </a:xfrm>
          <a:prstGeom prst="rect">
            <a:avLst/>
          </a:prstGeom>
        </p:spPr>
        <p:txBody>
          <a:bodyPr wrap="square">
            <a:spAutoFit/>
          </a:bodyPr>
          <a:lstStyle/>
          <a:p>
            <a:pPr marL="1994535" marR="68580" indent="22225">
              <a:lnSpc>
                <a:spcPct val="73000"/>
              </a:lnSpc>
              <a:spcAft>
                <a:spcPts val="0"/>
              </a:spcAft>
            </a:pPr>
            <a:r>
              <a:rPr lang="en-US" sz="4800" b="1" dirty="0">
                <a:solidFill>
                  <a:srgbClr val="FFFFFF"/>
                </a:solidFill>
                <a:latin typeface="Arial"/>
                <a:ea typeface="Arial"/>
                <a:cs typeface="Times New Roman"/>
              </a:rPr>
              <a:t>ANN</a:t>
            </a:r>
            <a:r>
              <a:rPr lang="en-US" sz="4800" b="1" spc="-165" dirty="0">
                <a:solidFill>
                  <a:srgbClr val="FFFFFF"/>
                </a:solidFill>
                <a:latin typeface="Arial"/>
                <a:ea typeface="Arial"/>
                <a:cs typeface="Times New Roman"/>
              </a:rPr>
              <a:t>U</a:t>
            </a:r>
            <a:r>
              <a:rPr lang="en-US" sz="4800" b="1" dirty="0">
                <a:solidFill>
                  <a:srgbClr val="FFFFFF"/>
                </a:solidFill>
                <a:latin typeface="Arial"/>
                <a:ea typeface="Arial"/>
                <a:cs typeface="Times New Roman"/>
              </a:rPr>
              <a:t>AL </a:t>
            </a:r>
            <a:endParaRPr lang="en-US" sz="4800" b="1" dirty="0" smtClean="0">
              <a:solidFill>
                <a:srgbClr val="FFFFFF"/>
              </a:solidFill>
              <a:latin typeface="Arial"/>
              <a:ea typeface="Arial"/>
              <a:cs typeface="Times New Roman"/>
            </a:endParaRPr>
          </a:p>
          <a:p>
            <a:pPr marL="1994535" marR="68580" indent="22225">
              <a:lnSpc>
                <a:spcPct val="73000"/>
              </a:lnSpc>
              <a:spcAft>
                <a:spcPts val="0"/>
              </a:spcAft>
            </a:pPr>
            <a:r>
              <a:rPr lang="en-US" b="1" dirty="0" smtClean="0">
                <a:solidFill>
                  <a:srgbClr val="FFFFFF"/>
                </a:solidFill>
                <a:latin typeface="Arial"/>
                <a:ea typeface="Arial"/>
                <a:cs typeface="Times New Roman"/>
              </a:rPr>
              <a:t>PER</a:t>
            </a:r>
            <a:r>
              <a:rPr lang="en-US" b="1" spc="-15" dirty="0" smtClean="0">
                <a:solidFill>
                  <a:srgbClr val="FFFFFF"/>
                </a:solidFill>
                <a:latin typeface="Arial"/>
                <a:ea typeface="Arial"/>
                <a:cs typeface="Times New Roman"/>
              </a:rPr>
              <a:t>F</a:t>
            </a:r>
            <a:r>
              <a:rPr lang="en-US" b="1" dirty="0" smtClean="0">
                <a:solidFill>
                  <a:srgbClr val="FFFFFF"/>
                </a:solidFill>
                <a:latin typeface="Arial"/>
                <a:ea typeface="Arial"/>
                <a:cs typeface="Times New Roman"/>
              </a:rPr>
              <a:t>ORMA</a:t>
            </a:r>
            <a:r>
              <a:rPr lang="en-US" b="1" spc="10" dirty="0" smtClean="0">
                <a:solidFill>
                  <a:srgbClr val="FFFFFF"/>
                </a:solidFill>
                <a:latin typeface="Arial"/>
                <a:ea typeface="Arial"/>
                <a:cs typeface="Times New Roman"/>
              </a:rPr>
              <a:t>N</a:t>
            </a:r>
            <a:r>
              <a:rPr lang="en-US" b="1" dirty="0" smtClean="0">
                <a:solidFill>
                  <a:srgbClr val="FFFFFF"/>
                </a:solidFill>
                <a:latin typeface="Arial"/>
                <a:ea typeface="Arial"/>
                <a:cs typeface="Times New Roman"/>
              </a:rPr>
              <a:t>CE</a:t>
            </a:r>
            <a:r>
              <a:rPr lang="en-US" b="1" spc="580" dirty="0" smtClean="0">
                <a:solidFill>
                  <a:srgbClr val="FFFFFF"/>
                </a:solidFill>
                <a:latin typeface="Arial"/>
                <a:ea typeface="Arial"/>
                <a:cs typeface="Times New Roman"/>
              </a:rPr>
              <a:t> </a:t>
            </a:r>
            <a:r>
              <a:rPr lang="en-US" b="1" dirty="0">
                <a:solidFill>
                  <a:srgbClr val="FFFFFF"/>
                </a:solidFill>
                <a:latin typeface="Arial"/>
                <a:ea typeface="Arial"/>
                <a:cs typeface="Times New Roman"/>
              </a:rPr>
              <a:t>P</a:t>
            </a:r>
            <a:r>
              <a:rPr lang="en-US" b="1" spc="115" dirty="0">
                <a:solidFill>
                  <a:srgbClr val="FFFFFF"/>
                </a:solidFill>
                <a:latin typeface="Arial"/>
                <a:ea typeface="Arial"/>
                <a:cs typeface="Times New Roman"/>
              </a:rPr>
              <a:t>L</a:t>
            </a:r>
            <a:r>
              <a:rPr lang="en-US" b="1" dirty="0">
                <a:solidFill>
                  <a:srgbClr val="FFFFFF"/>
                </a:solidFill>
                <a:latin typeface="Arial"/>
                <a:ea typeface="Arial"/>
                <a:cs typeface="Times New Roman"/>
              </a:rPr>
              <a:t>AN </a:t>
            </a:r>
            <a:endParaRPr lang="en-US" b="1" dirty="0" smtClean="0">
              <a:solidFill>
                <a:srgbClr val="FFFFFF"/>
              </a:solidFill>
              <a:latin typeface="Arial"/>
              <a:ea typeface="Arial"/>
              <a:cs typeface="Times New Roman"/>
            </a:endParaRPr>
          </a:p>
          <a:p>
            <a:pPr marL="1994535" marR="68580" indent="22225">
              <a:lnSpc>
                <a:spcPct val="73000"/>
              </a:lnSpc>
              <a:spcAft>
                <a:spcPts val="0"/>
              </a:spcAft>
            </a:pPr>
            <a:r>
              <a:rPr lang="en-US" sz="4000" dirty="0" smtClean="0">
                <a:solidFill>
                  <a:srgbClr val="FFFFFF"/>
                </a:solidFill>
                <a:latin typeface="Arial"/>
                <a:ea typeface="Arial"/>
                <a:cs typeface="Times New Roman"/>
              </a:rPr>
              <a:t>2</a:t>
            </a:r>
            <a:r>
              <a:rPr lang="en-US" sz="4000" spc="-380" dirty="0" smtClean="0">
                <a:solidFill>
                  <a:srgbClr val="FFFFFF"/>
                </a:solidFill>
                <a:latin typeface="Arial"/>
                <a:ea typeface="Arial"/>
                <a:cs typeface="Times New Roman"/>
              </a:rPr>
              <a:t> </a:t>
            </a:r>
            <a:r>
              <a:rPr lang="en-US" sz="4000" dirty="0">
                <a:solidFill>
                  <a:srgbClr val="FFFFFF"/>
                </a:solidFill>
                <a:latin typeface="Arial"/>
                <a:ea typeface="Arial"/>
                <a:cs typeface="Times New Roman"/>
              </a:rPr>
              <a:t>0</a:t>
            </a:r>
            <a:r>
              <a:rPr lang="en-US" sz="4000" spc="-855" dirty="0">
                <a:solidFill>
                  <a:srgbClr val="FFFFFF"/>
                </a:solidFill>
                <a:latin typeface="Arial"/>
                <a:ea typeface="Arial"/>
                <a:cs typeface="Times New Roman"/>
              </a:rPr>
              <a:t> </a:t>
            </a:r>
            <a:r>
              <a:rPr lang="en-US" sz="4000" dirty="0">
                <a:solidFill>
                  <a:srgbClr val="FFFFFF"/>
                </a:solidFill>
                <a:latin typeface="Arial"/>
                <a:ea typeface="Arial"/>
                <a:cs typeface="Times New Roman"/>
              </a:rPr>
              <a:t>1</a:t>
            </a:r>
            <a:r>
              <a:rPr lang="en-US" sz="4000" spc="-885" dirty="0">
                <a:solidFill>
                  <a:srgbClr val="FFFFFF"/>
                </a:solidFill>
                <a:latin typeface="Arial"/>
                <a:ea typeface="Arial"/>
                <a:cs typeface="Times New Roman"/>
              </a:rPr>
              <a:t> </a:t>
            </a:r>
            <a:r>
              <a:rPr lang="en-US" sz="4000" dirty="0">
                <a:solidFill>
                  <a:srgbClr val="FFFFFF"/>
                </a:solidFill>
                <a:latin typeface="Arial"/>
                <a:ea typeface="Arial"/>
                <a:cs typeface="Times New Roman"/>
              </a:rPr>
              <a:t>6</a:t>
            </a:r>
            <a:r>
              <a:rPr lang="en-US" sz="4000" spc="-380" dirty="0">
                <a:solidFill>
                  <a:srgbClr val="FFFFFF"/>
                </a:solidFill>
                <a:latin typeface="Arial"/>
                <a:ea typeface="Arial"/>
                <a:cs typeface="Times New Roman"/>
              </a:rPr>
              <a:t> </a:t>
            </a:r>
            <a:r>
              <a:rPr lang="en-US" sz="4000" dirty="0">
                <a:solidFill>
                  <a:srgbClr val="FFFFFF"/>
                </a:solidFill>
                <a:latin typeface="Arial"/>
                <a:ea typeface="Arial"/>
                <a:cs typeface="Times New Roman"/>
              </a:rPr>
              <a:t>/</a:t>
            </a:r>
            <a:r>
              <a:rPr lang="en-US" sz="4000" spc="-1115" dirty="0">
                <a:solidFill>
                  <a:srgbClr val="FFFFFF"/>
                </a:solidFill>
                <a:latin typeface="Arial"/>
                <a:ea typeface="Arial"/>
                <a:cs typeface="Times New Roman"/>
              </a:rPr>
              <a:t> </a:t>
            </a:r>
            <a:r>
              <a:rPr lang="en-US" sz="4000" dirty="0">
                <a:solidFill>
                  <a:srgbClr val="FFFFFF"/>
                </a:solidFill>
                <a:latin typeface="Arial"/>
                <a:ea typeface="Arial"/>
                <a:cs typeface="Times New Roman"/>
              </a:rPr>
              <a:t>1</a:t>
            </a:r>
            <a:r>
              <a:rPr lang="en-US" sz="4000" spc="-1000" dirty="0">
                <a:solidFill>
                  <a:srgbClr val="FFFFFF"/>
                </a:solidFill>
                <a:latin typeface="Arial"/>
                <a:ea typeface="Arial"/>
                <a:cs typeface="Times New Roman"/>
              </a:rPr>
              <a:t> </a:t>
            </a:r>
            <a:r>
              <a:rPr lang="en-US" sz="4000" dirty="0">
                <a:solidFill>
                  <a:srgbClr val="FFFFFF"/>
                </a:solidFill>
                <a:latin typeface="Arial"/>
                <a:ea typeface="Arial"/>
                <a:cs typeface="Times New Roman"/>
              </a:rPr>
              <a:t>7</a:t>
            </a:r>
            <a:endParaRPr lang="en-ZA" sz="800" dirty="0">
              <a:ea typeface="Calibri"/>
              <a:cs typeface="Times New Roman"/>
            </a:endParaRPr>
          </a:p>
        </p:txBody>
      </p:sp>
    </p:spTree>
    <p:extLst>
      <p:ext uri="{BB962C8B-B14F-4D97-AF65-F5344CB8AC3E}">
        <p14:creationId xmlns:p14="http://schemas.microsoft.com/office/powerpoint/2010/main" xmlns="" val="98570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59832" y="116632"/>
            <a:ext cx="5904656" cy="939800"/>
          </a:xfrm>
        </p:spPr>
        <p:txBody>
          <a:bodyPr>
            <a:normAutofit fontScale="90000"/>
          </a:bodyPr>
          <a:lstStyle/>
          <a:p>
            <a:r>
              <a:rPr lang="en-ZA" sz="2800" b="1" dirty="0" smtClean="0"/>
              <a:t>Key </a:t>
            </a:r>
            <a:r>
              <a:rPr lang="en-ZA" sz="2800" b="1" dirty="0"/>
              <a:t>Focus Areas for </a:t>
            </a:r>
            <a:r>
              <a:rPr lang="en-ZA" sz="2800" b="1" dirty="0" smtClean="0"/>
              <a:t>2016/17 for key programmes</a:t>
            </a:r>
            <a:endParaRPr lang="en-GB" sz="2800" b="1" dirty="0"/>
          </a:p>
        </p:txBody>
      </p:sp>
      <p:sp>
        <p:nvSpPr>
          <p:cNvPr id="3" name="Content Placeholder 2"/>
          <p:cNvSpPr>
            <a:spLocks noGrp="1"/>
          </p:cNvSpPr>
          <p:nvPr>
            <p:ph idx="4294967295"/>
          </p:nvPr>
        </p:nvSpPr>
        <p:spPr>
          <a:xfrm>
            <a:off x="395536" y="1052736"/>
            <a:ext cx="8208912" cy="5040089"/>
          </a:xfrm>
        </p:spPr>
        <p:txBody>
          <a:bodyPr>
            <a:noAutofit/>
          </a:bodyPr>
          <a:lstStyle/>
          <a:p>
            <a:pPr marL="0" indent="0">
              <a:buNone/>
            </a:pPr>
            <a:r>
              <a:rPr lang="en-ZA" sz="2000" b="1" dirty="0" smtClean="0"/>
              <a:t>Key focus areas for Programme 2 (Outcomes Monitoring ) include the following:</a:t>
            </a:r>
          </a:p>
          <a:p>
            <a:pPr>
              <a:buFont typeface="Wingdings" panose="05000000000000000000" pitchFamily="2" charset="2"/>
              <a:buChar char="Ø"/>
            </a:pPr>
            <a:r>
              <a:rPr lang="en-ZA" sz="2000" dirty="0" smtClean="0"/>
              <a:t>Revision of the Medium Term </a:t>
            </a:r>
            <a:r>
              <a:rPr lang="en-ZA" sz="2000" dirty="0"/>
              <a:t>Strategic </a:t>
            </a:r>
            <a:r>
              <a:rPr lang="en-ZA" sz="2000" dirty="0" smtClean="0"/>
              <a:t>Framework (MTSF</a:t>
            </a:r>
            <a:r>
              <a:rPr lang="en-ZA" sz="2000" dirty="0"/>
              <a:t>) chapters and/or </a:t>
            </a:r>
            <a:r>
              <a:rPr lang="en-ZA" sz="2000" dirty="0" smtClean="0"/>
              <a:t>related Delivery Agreements to take into account emerging trends and challenges</a:t>
            </a:r>
          </a:p>
          <a:p>
            <a:pPr>
              <a:buFont typeface="Wingdings" panose="05000000000000000000" pitchFamily="2" charset="2"/>
              <a:buChar char="Ø"/>
            </a:pPr>
            <a:r>
              <a:rPr lang="en-ZA" sz="2000" dirty="0" smtClean="0"/>
              <a:t>Production of outcomes monitoring reports against MTSF targets including </a:t>
            </a:r>
          </a:p>
          <a:p>
            <a:pPr lvl="1">
              <a:buFont typeface="Wingdings" panose="05000000000000000000" pitchFamily="2" charset="2"/>
              <a:buChar char="§"/>
            </a:pPr>
            <a:r>
              <a:rPr lang="en-ZA" sz="1600" dirty="0" smtClean="0"/>
              <a:t>payment of suppliers within 30 days of receipt of a valid invoice</a:t>
            </a:r>
            <a:r>
              <a:rPr lang="en-ZA" sz="1600" dirty="0"/>
              <a:t>;</a:t>
            </a:r>
            <a:endParaRPr lang="en-ZA" sz="1600" dirty="0" smtClean="0"/>
          </a:p>
          <a:p>
            <a:pPr lvl="1">
              <a:buFont typeface="Wingdings" panose="05000000000000000000" pitchFamily="2" charset="2"/>
              <a:buChar char="§"/>
            </a:pPr>
            <a:r>
              <a:rPr lang="en-ZA" sz="1600" dirty="0" smtClean="0"/>
              <a:t>the </a:t>
            </a:r>
            <a:r>
              <a:rPr lang="en-ZA" sz="1600" dirty="0"/>
              <a:t>status of mining towns </a:t>
            </a:r>
            <a:r>
              <a:rPr lang="en-ZA" sz="1600" dirty="0" smtClean="0"/>
              <a:t>and labour </a:t>
            </a:r>
            <a:r>
              <a:rPr lang="en-ZA" sz="1600" dirty="0"/>
              <a:t>sending </a:t>
            </a:r>
            <a:r>
              <a:rPr lang="en-ZA" sz="1600" dirty="0" smtClean="0"/>
              <a:t>areas and; </a:t>
            </a:r>
          </a:p>
          <a:p>
            <a:pPr lvl="1">
              <a:buFont typeface="Wingdings" panose="05000000000000000000" pitchFamily="2" charset="2"/>
              <a:buChar char="§"/>
            </a:pPr>
            <a:r>
              <a:rPr lang="en-ZA" sz="1600" dirty="0" smtClean="0"/>
              <a:t>assessment of municipalities using Local Government Management Improvement Model (LGMIM)</a:t>
            </a:r>
          </a:p>
          <a:p>
            <a:pPr>
              <a:buFont typeface="Wingdings" panose="05000000000000000000" pitchFamily="2" charset="2"/>
              <a:buChar char="Ø"/>
            </a:pPr>
            <a:r>
              <a:rPr lang="en-ZA" sz="2000" dirty="0" smtClean="0"/>
              <a:t>Working with Stats SA, establish a data nerve centre to monitor key government programmes in and integrated manner</a:t>
            </a:r>
          </a:p>
          <a:p>
            <a:pPr>
              <a:buFont typeface="Wingdings" panose="05000000000000000000" pitchFamily="2" charset="2"/>
              <a:buChar char="Ø"/>
            </a:pPr>
            <a:r>
              <a:rPr lang="en-ZA" sz="2000" dirty="0" smtClean="0"/>
              <a:t>Production and publication of the </a:t>
            </a:r>
            <a:r>
              <a:rPr lang="en-ZA" sz="2000" dirty="0"/>
              <a:t>D</a:t>
            </a:r>
            <a:r>
              <a:rPr lang="en-ZA" sz="2000" dirty="0" smtClean="0"/>
              <a:t>evelopment Indicators to show progress against developmental goals</a:t>
            </a:r>
          </a:p>
          <a:p>
            <a:pPr>
              <a:buFont typeface="Wingdings" panose="05000000000000000000" pitchFamily="2" charset="2"/>
              <a:buChar char="Ø"/>
            </a:pPr>
            <a:r>
              <a:rPr lang="en-ZA" sz="2000" dirty="0" smtClean="0"/>
              <a:t>Using Operation </a:t>
            </a:r>
            <a:r>
              <a:rPr lang="en-ZA" sz="2000" dirty="0" err="1" smtClean="0"/>
              <a:t>Phakisa</a:t>
            </a:r>
            <a:r>
              <a:rPr lang="en-ZA" sz="2000" dirty="0" smtClean="0"/>
              <a:t> Methodology to improve and speed-up service delivery </a:t>
            </a:r>
            <a:endParaRPr lang="en-GB" sz="2000" dirty="0" smtClean="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52448"/>
            <a:ext cx="2609850"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1995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59832" y="116632"/>
            <a:ext cx="5904656" cy="939800"/>
          </a:xfrm>
        </p:spPr>
        <p:txBody>
          <a:bodyPr>
            <a:normAutofit fontScale="90000"/>
          </a:bodyPr>
          <a:lstStyle/>
          <a:p>
            <a:r>
              <a:rPr lang="en-ZA" sz="2800" b="1" dirty="0" smtClean="0"/>
              <a:t>Key </a:t>
            </a:r>
            <a:r>
              <a:rPr lang="en-ZA" sz="2800" b="1" dirty="0"/>
              <a:t>Focus Areas for </a:t>
            </a:r>
            <a:r>
              <a:rPr lang="en-ZA" sz="2800" b="1" dirty="0" smtClean="0"/>
              <a:t>2016/17 for key programmes (2)</a:t>
            </a:r>
            <a:endParaRPr lang="en-GB" sz="2800" b="1" dirty="0"/>
          </a:p>
        </p:txBody>
      </p:sp>
      <p:sp>
        <p:nvSpPr>
          <p:cNvPr id="3" name="Content Placeholder 2"/>
          <p:cNvSpPr>
            <a:spLocks noGrp="1"/>
          </p:cNvSpPr>
          <p:nvPr>
            <p:ph idx="4294967295"/>
          </p:nvPr>
        </p:nvSpPr>
        <p:spPr>
          <a:xfrm>
            <a:off x="755576" y="1052736"/>
            <a:ext cx="7848872" cy="5040089"/>
          </a:xfrm>
        </p:spPr>
        <p:txBody>
          <a:bodyPr>
            <a:noAutofit/>
          </a:bodyPr>
          <a:lstStyle/>
          <a:p>
            <a:pPr>
              <a:buFont typeface="Wingdings" panose="05000000000000000000" pitchFamily="2" charset="2"/>
              <a:buChar char="Ø"/>
            </a:pPr>
            <a:r>
              <a:rPr lang="en-GB" sz="2000" dirty="0"/>
              <a:t>Support Cabinet Office and other Departments to implement the Socio-Economic Impact Assessment System (SEIAS) </a:t>
            </a:r>
          </a:p>
          <a:p>
            <a:pPr>
              <a:buFont typeface="Wingdings" panose="05000000000000000000" pitchFamily="2" charset="2"/>
              <a:buChar char="Ø"/>
            </a:pPr>
            <a:r>
              <a:rPr lang="en-GB" sz="2000" dirty="0" smtClean="0"/>
              <a:t>Provision </a:t>
            </a:r>
            <a:r>
              <a:rPr lang="en-GB" sz="2000" dirty="0"/>
              <a:t>of advisory services and support to Cabinet and the Executive through briefing notes and reports</a:t>
            </a:r>
          </a:p>
          <a:p>
            <a:pPr>
              <a:buFont typeface="Wingdings" panose="05000000000000000000" pitchFamily="2" charset="2"/>
              <a:buChar char="Ø"/>
            </a:pPr>
            <a:r>
              <a:rPr lang="en-ZA" sz="2000" dirty="0" smtClean="0"/>
              <a:t>Production </a:t>
            </a:r>
            <a:r>
              <a:rPr lang="en-ZA" sz="2000" dirty="0"/>
              <a:t>and </a:t>
            </a:r>
            <a:r>
              <a:rPr lang="en-ZA" sz="2000" dirty="0" smtClean="0"/>
              <a:t>implementation of  </a:t>
            </a:r>
            <a:r>
              <a:rPr lang="en-ZA" sz="2000" dirty="0"/>
              <a:t>a National Evaluation Plan focusing  on key government programmes and submit to Cabinet for approval annually</a:t>
            </a:r>
          </a:p>
          <a:p>
            <a:pPr>
              <a:buFont typeface="Wingdings" panose="05000000000000000000" pitchFamily="2" charset="2"/>
              <a:buChar char="Ø"/>
            </a:pPr>
            <a:r>
              <a:rPr lang="en-ZA" sz="2000" dirty="0" smtClean="0"/>
              <a:t>Supporting </a:t>
            </a:r>
            <a:r>
              <a:rPr lang="en-ZA" sz="2000" dirty="0"/>
              <a:t>provinces to produce their own annual Evaluation Plans for their key provincial programmes.</a:t>
            </a:r>
          </a:p>
          <a:p>
            <a:pPr>
              <a:buFont typeface="Wingdings" panose="05000000000000000000" pitchFamily="2" charset="2"/>
              <a:buChar char="Ø"/>
            </a:pPr>
            <a:r>
              <a:rPr lang="en-ZA" sz="2000" dirty="0" smtClean="0"/>
              <a:t>Conducting evaluations in key government programmes and producing </a:t>
            </a:r>
            <a:r>
              <a:rPr lang="en-ZA" sz="2000" dirty="0"/>
              <a:t>evaluation reports and improvement plans for those evaluations in line with the Evaluation Plan </a:t>
            </a:r>
            <a:endParaRPr lang="en-ZA" sz="2000" dirty="0" smtClean="0"/>
          </a:p>
          <a:p>
            <a:pPr>
              <a:buFont typeface="Wingdings" panose="05000000000000000000" pitchFamily="2" charset="2"/>
              <a:buChar char="Ø"/>
            </a:pPr>
            <a:r>
              <a:rPr lang="en-ZA" sz="2000" dirty="0" smtClean="0"/>
              <a:t>Conducting research </a:t>
            </a:r>
            <a:r>
              <a:rPr lang="en-ZA" sz="2000" dirty="0"/>
              <a:t>assignments on critical programmes of government to improve </a:t>
            </a:r>
            <a:r>
              <a:rPr lang="en-ZA" sz="2000" dirty="0" smtClean="0"/>
              <a:t>their implementation </a:t>
            </a:r>
            <a:endParaRPr lang="en-ZA" sz="2000" dirty="0"/>
          </a:p>
          <a:p>
            <a:pPr marL="0" indent="0">
              <a:buNone/>
            </a:pPr>
            <a:endParaRPr lang="en-ZA" sz="2000" b="1" dirty="0" smtClean="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52448"/>
            <a:ext cx="2609850"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8544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7584" y="1124744"/>
            <a:ext cx="7397087" cy="4525963"/>
          </a:xfrm>
        </p:spPr>
        <p:txBody>
          <a:bodyPr>
            <a:normAutofit/>
          </a:bodyPr>
          <a:lstStyle/>
          <a:p>
            <a:pPr marL="514350" indent="-514350">
              <a:buFont typeface="+mj-lt"/>
              <a:buAutoNum type="arabicPeriod"/>
            </a:pPr>
            <a:r>
              <a:rPr lang="en-GB" sz="2600" dirty="0" smtClean="0"/>
              <a:t>Introduction</a:t>
            </a:r>
          </a:p>
          <a:p>
            <a:pPr marL="514350" indent="-514350">
              <a:buFont typeface="+mj-lt"/>
              <a:buAutoNum type="arabicPeriod"/>
            </a:pPr>
            <a:r>
              <a:rPr lang="en-GB" sz="2600" dirty="0" smtClean="0"/>
              <a:t>DPME Mandate </a:t>
            </a:r>
          </a:p>
          <a:p>
            <a:pPr marL="514350" indent="-514350">
              <a:buFont typeface="+mj-lt"/>
              <a:buAutoNum type="arabicPeriod"/>
            </a:pPr>
            <a:r>
              <a:rPr lang="en-GB" sz="2600" dirty="0" smtClean="0"/>
              <a:t>Strategic Focus</a:t>
            </a:r>
          </a:p>
          <a:p>
            <a:pPr marL="514350" indent="-514350">
              <a:buFont typeface="+mj-lt"/>
              <a:buAutoNum type="arabicPeriod"/>
            </a:pPr>
            <a:r>
              <a:rPr lang="en-GB" sz="2600" dirty="0" smtClean="0"/>
              <a:t>Budget Programmes</a:t>
            </a:r>
          </a:p>
          <a:p>
            <a:pPr marL="514350" indent="-514350">
              <a:buFont typeface="+mj-lt"/>
              <a:buAutoNum type="arabicPeriod"/>
            </a:pPr>
            <a:r>
              <a:rPr lang="en-GB" sz="2600" dirty="0" smtClean="0"/>
              <a:t>Programme Focus</a:t>
            </a:r>
          </a:p>
          <a:p>
            <a:pPr marL="514350" indent="-514350">
              <a:buFont typeface="+mj-lt"/>
              <a:buAutoNum type="arabicPeriod"/>
            </a:pPr>
            <a:r>
              <a:rPr lang="en-ZA" sz="2600" dirty="0"/>
              <a:t>Key Focus Areas for 2016/17 for key </a:t>
            </a:r>
            <a:r>
              <a:rPr lang="en-ZA" sz="2600" dirty="0" smtClean="0"/>
              <a:t>programmes </a:t>
            </a:r>
          </a:p>
          <a:p>
            <a:pPr marL="514350" indent="-514350">
              <a:buFont typeface="+mj-lt"/>
              <a:buAutoNum type="arabicPeriod"/>
            </a:pPr>
            <a:r>
              <a:rPr lang="en-ZA" sz="2600" dirty="0" smtClean="0"/>
              <a:t>Human resources issues </a:t>
            </a:r>
          </a:p>
          <a:p>
            <a:pPr marL="514350" indent="-514350">
              <a:buFont typeface="+mj-lt"/>
              <a:buAutoNum type="arabicPeriod"/>
            </a:pPr>
            <a:r>
              <a:rPr lang="en-GB" sz="2600" dirty="0" smtClean="0"/>
              <a:t>Finance</a:t>
            </a:r>
          </a:p>
          <a:p>
            <a:endParaRPr lang="en-GB" dirty="0" smtClean="0"/>
          </a:p>
          <a:p>
            <a:endParaRPr lang="en-GB" dirty="0" smtClean="0"/>
          </a:p>
          <a:p>
            <a:endParaRPr lang="en-GB" dirty="0" smtClean="0"/>
          </a:p>
        </p:txBody>
      </p:sp>
      <p:sp>
        <p:nvSpPr>
          <p:cNvPr id="2" name="Title 1"/>
          <p:cNvSpPr>
            <a:spLocks noGrp="1"/>
          </p:cNvSpPr>
          <p:nvPr>
            <p:ph type="title" idx="4294967295"/>
          </p:nvPr>
        </p:nvSpPr>
        <p:spPr>
          <a:xfrm>
            <a:off x="2555776" y="116632"/>
            <a:ext cx="5817840" cy="1143000"/>
          </a:xfrm>
        </p:spPr>
        <p:txBody>
          <a:bodyPr>
            <a:normAutofit/>
          </a:bodyPr>
          <a:lstStyle/>
          <a:p>
            <a:pPr algn="l"/>
            <a:r>
              <a:rPr lang="en-ZA" sz="2800" b="1" dirty="0" smtClean="0"/>
              <a:t>Structure of the Presentation</a:t>
            </a:r>
            <a:endParaRPr lang="en-GB" sz="2800"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497" y="116632"/>
            <a:ext cx="2160240"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9272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59832" y="116632"/>
            <a:ext cx="5904656" cy="939800"/>
          </a:xfrm>
        </p:spPr>
        <p:txBody>
          <a:bodyPr>
            <a:normAutofit fontScale="90000"/>
          </a:bodyPr>
          <a:lstStyle/>
          <a:p>
            <a:r>
              <a:rPr lang="en-ZA" sz="2800" b="1" dirty="0" smtClean="0"/>
              <a:t>Key </a:t>
            </a:r>
            <a:r>
              <a:rPr lang="en-ZA" sz="2800" b="1" dirty="0"/>
              <a:t>Focus Areas for </a:t>
            </a:r>
            <a:r>
              <a:rPr lang="en-ZA" sz="2800" b="1" dirty="0" smtClean="0"/>
              <a:t>2016/17 for key programmes (3)</a:t>
            </a:r>
            <a:endParaRPr lang="en-GB" sz="2800" b="1" dirty="0"/>
          </a:p>
        </p:txBody>
      </p:sp>
      <p:sp>
        <p:nvSpPr>
          <p:cNvPr id="3" name="Content Placeholder 2"/>
          <p:cNvSpPr>
            <a:spLocks noGrp="1"/>
          </p:cNvSpPr>
          <p:nvPr>
            <p:ph idx="4294967295"/>
          </p:nvPr>
        </p:nvSpPr>
        <p:spPr>
          <a:xfrm>
            <a:off x="755576" y="1052736"/>
            <a:ext cx="7848872" cy="5040089"/>
          </a:xfrm>
        </p:spPr>
        <p:txBody>
          <a:bodyPr>
            <a:noAutofit/>
          </a:bodyPr>
          <a:lstStyle/>
          <a:p>
            <a:pPr marL="0" indent="0">
              <a:buNone/>
            </a:pPr>
            <a:r>
              <a:rPr lang="en-ZA" sz="2000" b="1" dirty="0" smtClean="0"/>
              <a:t>Programme 3 Institutional Performance Monitoring </a:t>
            </a:r>
          </a:p>
          <a:p>
            <a:pPr>
              <a:buFont typeface="Wingdings" panose="05000000000000000000" pitchFamily="2" charset="2"/>
              <a:buChar char="Ø"/>
            </a:pPr>
            <a:r>
              <a:rPr lang="en-ZA" sz="2000" dirty="0" smtClean="0"/>
              <a:t>Conducting annual assessment of National and Provincial departments compliance with management practices using the MPAT Model</a:t>
            </a:r>
          </a:p>
          <a:p>
            <a:pPr>
              <a:buFont typeface="Wingdings" panose="05000000000000000000" pitchFamily="2" charset="2"/>
              <a:buChar char="Ø"/>
            </a:pPr>
            <a:r>
              <a:rPr lang="en-ZA" sz="2000" dirty="0" smtClean="0"/>
              <a:t>Assisting DGs and HODs with the performance agreement to ensure that their performance is alignment and linked with government priorities</a:t>
            </a:r>
          </a:p>
          <a:p>
            <a:pPr>
              <a:buFont typeface="Wingdings" panose="05000000000000000000" pitchFamily="2" charset="2"/>
              <a:buChar char="Ø"/>
            </a:pPr>
            <a:r>
              <a:rPr lang="en-ZA" sz="2000" dirty="0" smtClean="0"/>
              <a:t>Monitoring the quality of services provided to citizens in frontline facilities by conducting both scheduled and unscheduled visits including the extent to which youth are being mainstreamed into the work of these institutions </a:t>
            </a:r>
          </a:p>
          <a:p>
            <a:pPr>
              <a:buFont typeface="Wingdings" panose="05000000000000000000" pitchFamily="2" charset="2"/>
              <a:buChar char="Ø"/>
            </a:pPr>
            <a:r>
              <a:rPr lang="en-ZA" sz="2000" dirty="0" smtClean="0"/>
              <a:t>Using the Presidential Hotline to address citizen’s concerns </a:t>
            </a:r>
          </a:p>
          <a:p>
            <a:pPr>
              <a:buFont typeface="Wingdings" panose="05000000000000000000" pitchFamily="2" charset="2"/>
              <a:buChar char="Ø"/>
            </a:pPr>
            <a:r>
              <a:rPr lang="en-ZA" sz="2000" dirty="0" smtClean="0"/>
              <a:t>Rolling out Citizen Based Monitoring (CBM) initiatives  to strengthen citizen’s involvement in monitoring the work of government</a:t>
            </a:r>
          </a:p>
          <a:p>
            <a:pPr>
              <a:buFont typeface="Wingdings" panose="05000000000000000000" pitchFamily="2" charset="2"/>
              <a:buChar char="Ø"/>
            </a:pPr>
            <a:r>
              <a:rPr lang="en-ZA" sz="2000" dirty="0" smtClean="0"/>
              <a:t>Rolling out capacity building and </a:t>
            </a:r>
            <a:r>
              <a:rPr lang="en-ZA" sz="2000" dirty="0"/>
              <a:t>knowledge management </a:t>
            </a:r>
            <a:r>
              <a:rPr lang="en-ZA" sz="2000" dirty="0" smtClean="0"/>
              <a:t>initiatives, to </a:t>
            </a:r>
            <a:r>
              <a:rPr lang="en-ZA" sz="2000" dirty="0"/>
              <a:t>facilitate better use of </a:t>
            </a:r>
            <a:r>
              <a:rPr lang="en-ZA" sz="2000" dirty="0" smtClean="0"/>
              <a:t>PM&amp;E knowledge </a:t>
            </a:r>
            <a:r>
              <a:rPr lang="en-ZA" sz="2000" dirty="0"/>
              <a:t>in government</a:t>
            </a:r>
            <a:endParaRPr lang="en-ZA" sz="2000" dirty="0" smtClean="0"/>
          </a:p>
          <a:p>
            <a:pPr>
              <a:buFont typeface="Wingdings" panose="05000000000000000000" pitchFamily="2" charset="2"/>
              <a:buChar char="Ø"/>
            </a:pPr>
            <a:endParaRPr lang="en-ZA" sz="2000" dirty="0" smtClean="0"/>
          </a:p>
          <a:p>
            <a:pPr>
              <a:buFont typeface="Wingdings" panose="05000000000000000000" pitchFamily="2" charset="2"/>
              <a:buChar char="Ø"/>
            </a:pPr>
            <a:endParaRPr lang="en-ZA" sz="2000" dirty="0" smtClean="0"/>
          </a:p>
          <a:p>
            <a:pPr marL="0" indent="0">
              <a:buNone/>
            </a:pPr>
            <a:endParaRPr lang="en-ZA" sz="2000" b="1" dirty="0" smtClean="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52448"/>
            <a:ext cx="2609850"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5100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59832" y="116632"/>
            <a:ext cx="5904656" cy="939800"/>
          </a:xfrm>
        </p:spPr>
        <p:txBody>
          <a:bodyPr>
            <a:normAutofit fontScale="90000"/>
          </a:bodyPr>
          <a:lstStyle/>
          <a:p>
            <a:r>
              <a:rPr lang="en-ZA" sz="2800" b="1" dirty="0" smtClean="0"/>
              <a:t>Key </a:t>
            </a:r>
            <a:r>
              <a:rPr lang="en-ZA" sz="2800" b="1" dirty="0"/>
              <a:t>Focus Areas for </a:t>
            </a:r>
            <a:r>
              <a:rPr lang="en-ZA" sz="2800" b="1" dirty="0" smtClean="0"/>
              <a:t>2016/17 for key programmes (3)</a:t>
            </a:r>
            <a:endParaRPr lang="en-GB" sz="2800" b="1" dirty="0"/>
          </a:p>
        </p:txBody>
      </p:sp>
      <p:sp>
        <p:nvSpPr>
          <p:cNvPr id="3" name="Content Placeholder 2"/>
          <p:cNvSpPr>
            <a:spLocks noGrp="1"/>
          </p:cNvSpPr>
          <p:nvPr>
            <p:ph idx="4294967295"/>
          </p:nvPr>
        </p:nvSpPr>
        <p:spPr>
          <a:xfrm>
            <a:off x="755576" y="1052736"/>
            <a:ext cx="7848872" cy="5040089"/>
          </a:xfrm>
        </p:spPr>
        <p:txBody>
          <a:bodyPr>
            <a:noAutofit/>
          </a:bodyPr>
          <a:lstStyle/>
          <a:p>
            <a:pPr marL="0" indent="0">
              <a:buNone/>
            </a:pPr>
            <a:r>
              <a:rPr lang="en-ZA" sz="2000" b="1" dirty="0" smtClean="0"/>
              <a:t>Programme 4 Planning</a:t>
            </a:r>
          </a:p>
          <a:p>
            <a:pPr>
              <a:buFont typeface="Wingdings" panose="05000000000000000000" pitchFamily="2" charset="2"/>
              <a:buChar char="Ø"/>
            </a:pPr>
            <a:r>
              <a:rPr lang="en-ZA" sz="2000" dirty="0" smtClean="0"/>
              <a:t>Support research initiatives of the National planning Commission</a:t>
            </a:r>
          </a:p>
          <a:p>
            <a:pPr>
              <a:buFont typeface="Wingdings" panose="05000000000000000000" pitchFamily="2" charset="2"/>
              <a:buChar char="Ø"/>
            </a:pPr>
            <a:r>
              <a:rPr lang="en-ZA" sz="2000" dirty="0" smtClean="0"/>
              <a:t>Conducting Income </a:t>
            </a:r>
            <a:r>
              <a:rPr lang="en-ZA" sz="2000" dirty="0"/>
              <a:t>Dynamic </a:t>
            </a:r>
            <a:r>
              <a:rPr lang="en-ZA" sz="2000" dirty="0" smtClean="0"/>
              <a:t>Studies (NIDS</a:t>
            </a:r>
            <a:r>
              <a:rPr lang="en-ZA" sz="2000" dirty="0"/>
              <a:t>) wave 4 </a:t>
            </a:r>
          </a:p>
          <a:p>
            <a:pPr>
              <a:buFont typeface="Wingdings" panose="05000000000000000000" pitchFamily="2" charset="2"/>
              <a:buChar char="Ø"/>
            </a:pPr>
            <a:r>
              <a:rPr lang="en-ZA" sz="2000" dirty="0" smtClean="0"/>
              <a:t>Participation </a:t>
            </a:r>
            <a:r>
              <a:rPr lang="en-ZA" sz="2000" dirty="0"/>
              <a:t>in the </a:t>
            </a:r>
            <a:r>
              <a:rPr lang="en-ZA" sz="2000" dirty="0" smtClean="0"/>
              <a:t>budget review </a:t>
            </a:r>
            <a:r>
              <a:rPr lang="en-ZA" sz="2000" dirty="0"/>
              <a:t>and </a:t>
            </a:r>
            <a:r>
              <a:rPr lang="en-ZA" sz="2000" dirty="0" smtClean="0"/>
              <a:t>planning prioritisation </a:t>
            </a:r>
            <a:r>
              <a:rPr lang="en-ZA" sz="2000" dirty="0"/>
              <a:t>for </a:t>
            </a:r>
            <a:r>
              <a:rPr lang="en-ZA" sz="2000" dirty="0" smtClean="0"/>
              <a:t>key government departments to ensure </a:t>
            </a:r>
            <a:r>
              <a:rPr lang="en-ZA" sz="2000" dirty="0"/>
              <a:t>a</a:t>
            </a:r>
            <a:r>
              <a:rPr lang="en-ZA" sz="2000" dirty="0" smtClean="0"/>
              <a:t>lignment </a:t>
            </a:r>
            <a:r>
              <a:rPr lang="en-ZA" sz="2000" dirty="0"/>
              <a:t>of budgets </a:t>
            </a:r>
            <a:r>
              <a:rPr lang="en-ZA" sz="2000" dirty="0" smtClean="0"/>
              <a:t>with key </a:t>
            </a:r>
            <a:r>
              <a:rPr lang="en-ZA" sz="2000" dirty="0"/>
              <a:t>national priorities </a:t>
            </a:r>
            <a:r>
              <a:rPr lang="en-ZA" sz="2000" dirty="0" smtClean="0"/>
              <a:t>as set </a:t>
            </a:r>
            <a:r>
              <a:rPr lang="en-ZA" sz="2000" dirty="0"/>
              <a:t>out in the NDP </a:t>
            </a:r>
            <a:r>
              <a:rPr lang="en-ZA" sz="2000" dirty="0" smtClean="0"/>
              <a:t>and MTSF. </a:t>
            </a:r>
          </a:p>
          <a:p>
            <a:pPr>
              <a:buFont typeface="Wingdings" panose="05000000000000000000" pitchFamily="2" charset="2"/>
              <a:buChar char="Ø"/>
            </a:pPr>
            <a:r>
              <a:rPr lang="en-ZA" sz="2000" dirty="0" smtClean="0"/>
              <a:t>Development of a concept document for approaches to institutionalisation of long </a:t>
            </a:r>
            <a:r>
              <a:rPr lang="en-ZA" sz="2000" dirty="0"/>
              <a:t>term planning </a:t>
            </a:r>
            <a:r>
              <a:rPr lang="en-ZA" sz="2000" dirty="0" smtClean="0"/>
              <a:t>in government </a:t>
            </a:r>
          </a:p>
          <a:p>
            <a:pPr>
              <a:buFont typeface="Wingdings" panose="05000000000000000000" pitchFamily="2" charset="2"/>
              <a:buChar char="Ø"/>
            </a:pPr>
            <a:r>
              <a:rPr lang="en-ZA" sz="2000" dirty="0" smtClean="0"/>
              <a:t>Supporting the work of the NPC by providing secretarial and technical support </a:t>
            </a:r>
          </a:p>
          <a:p>
            <a:pPr>
              <a:buFont typeface="Wingdings" panose="05000000000000000000" pitchFamily="2" charset="2"/>
              <a:buChar char="Ø"/>
            </a:pPr>
            <a:r>
              <a:rPr lang="en-ZA" sz="2000" dirty="0" smtClean="0"/>
              <a:t>Strengthening and institutionalising </a:t>
            </a:r>
            <a:r>
              <a:rPr lang="en-ZA" sz="2000" dirty="0"/>
              <a:t>medium </a:t>
            </a:r>
            <a:r>
              <a:rPr lang="en-ZA" sz="2000" dirty="0" smtClean="0"/>
              <a:t>term planning frameworks by reviewing the framework for medium term planning</a:t>
            </a:r>
          </a:p>
          <a:p>
            <a:pPr>
              <a:buFont typeface="Wingdings" panose="05000000000000000000" pitchFamily="2" charset="2"/>
              <a:buChar char="Ø"/>
            </a:pPr>
            <a:r>
              <a:rPr lang="en-ZA" sz="2000" dirty="0" smtClean="0"/>
              <a:t>Assessing departmental strategic plans and APP to ensure alignment with the NDP/MTSF priorities</a:t>
            </a:r>
          </a:p>
          <a:p>
            <a:pPr>
              <a:buFont typeface="Wingdings" panose="05000000000000000000" pitchFamily="2" charset="2"/>
              <a:buChar char="Ø"/>
            </a:pPr>
            <a:endParaRPr lang="en-ZA" sz="2000" dirty="0" smtClean="0"/>
          </a:p>
          <a:p>
            <a:pPr>
              <a:buFont typeface="Wingdings" panose="05000000000000000000" pitchFamily="2" charset="2"/>
              <a:buChar char="Ø"/>
            </a:pPr>
            <a:endParaRPr lang="en-ZA" sz="2000" dirty="0" smtClean="0"/>
          </a:p>
          <a:p>
            <a:pPr marL="0" indent="0">
              <a:buNone/>
            </a:pPr>
            <a:endParaRPr lang="en-ZA" sz="2000" b="1" dirty="0" smtClean="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52448"/>
            <a:ext cx="2609850"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284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59832" y="116632"/>
            <a:ext cx="5904656" cy="939800"/>
          </a:xfrm>
        </p:spPr>
        <p:txBody>
          <a:bodyPr>
            <a:normAutofit fontScale="90000"/>
          </a:bodyPr>
          <a:lstStyle/>
          <a:p>
            <a:r>
              <a:rPr lang="en-ZA" sz="2800" b="1" dirty="0" smtClean="0"/>
              <a:t>Key </a:t>
            </a:r>
            <a:r>
              <a:rPr lang="en-ZA" sz="2800" b="1" dirty="0"/>
              <a:t>Focus Areas for </a:t>
            </a:r>
            <a:r>
              <a:rPr lang="en-ZA" sz="2800" b="1" dirty="0" smtClean="0"/>
              <a:t>2016/17 for key programmes (3)</a:t>
            </a:r>
            <a:endParaRPr lang="en-GB" sz="2800" b="1" dirty="0"/>
          </a:p>
        </p:txBody>
      </p:sp>
      <p:sp>
        <p:nvSpPr>
          <p:cNvPr id="3" name="Content Placeholder 2"/>
          <p:cNvSpPr>
            <a:spLocks noGrp="1"/>
          </p:cNvSpPr>
          <p:nvPr>
            <p:ph idx="4294967295"/>
          </p:nvPr>
        </p:nvSpPr>
        <p:spPr>
          <a:xfrm>
            <a:off x="755576" y="1052736"/>
            <a:ext cx="7848872" cy="5040089"/>
          </a:xfrm>
        </p:spPr>
        <p:txBody>
          <a:bodyPr>
            <a:noAutofit/>
          </a:bodyPr>
          <a:lstStyle/>
          <a:p>
            <a:pPr marL="0" indent="0">
              <a:buNone/>
            </a:pPr>
            <a:r>
              <a:rPr lang="en-ZA" sz="2000" b="1" dirty="0" smtClean="0"/>
              <a:t>Programme 5 Youth </a:t>
            </a:r>
            <a:r>
              <a:rPr lang="en-ZA" sz="2000" b="1" dirty="0"/>
              <a:t>D</a:t>
            </a:r>
            <a:r>
              <a:rPr lang="en-ZA" sz="2000" b="1" dirty="0" smtClean="0"/>
              <a:t>evelopment </a:t>
            </a:r>
          </a:p>
          <a:p>
            <a:pPr marL="0" indent="0">
              <a:buNone/>
            </a:pPr>
            <a:endParaRPr lang="en-ZA" sz="2000" b="1" dirty="0" smtClean="0"/>
          </a:p>
          <a:p>
            <a:pPr>
              <a:buFont typeface="Wingdings" panose="05000000000000000000" pitchFamily="2" charset="2"/>
              <a:buChar char="Ø"/>
            </a:pPr>
            <a:r>
              <a:rPr lang="en-ZA" sz="2000" dirty="0" smtClean="0"/>
              <a:t>Develop a monitoring tool for the monitoring of  Youth Policy </a:t>
            </a:r>
          </a:p>
          <a:p>
            <a:pPr>
              <a:buFont typeface="Wingdings" panose="05000000000000000000" pitchFamily="2" charset="2"/>
              <a:buChar char="Ø"/>
            </a:pPr>
            <a:endParaRPr lang="en-ZA" sz="2000" dirty="0" smtClean="0"/>
          </a:p>
          <a:p>
            <a:pPr>
              <a:buFont typeface="Wingdings" panose="05000000000000000000" pitchFamily="2" charset="2"/>
              <a:buChar char="Ø"/>
            </a:pPr>
            <a:r>
              <a:rPr lang="en-ZA" sz="2000" dirty="0"/>
              <a:t>O</a:t>
            </a:r>
            <a:r>
              <a:rPr lang="en-ZA" sz="2000" dirty="0" smtClean="0"/>
              <a:t>versight over the work of the NYDA</a:t>
            </a:r>
          </a:p>
          <a:p>
            <a:pPr>
              <a:buFont typeface="Wingdings" panose="05000000000000000000" pitchFamily="2" charset="2"/>
              <a:buChar char="Ø"/>
            </a:pPr>
            <a:endParaRPr lang="en-ZA" sz="2000" dirty="0" smtClean="0"/>
          </a:p>
          <a:p>
            <a:pPr>
              <a:buFont typeface="Wingdings" panose="05000000000000000000" pitchFamily="2" charset="2"/>
              <a:buChar char="Ø"/>
            </a:pPr>
            <a:r>
              <a:rPr lang="en-ZA" sz="2000" dirty="0" smtClean="0"/>
              <a:t>Transfer of budget to the NYDA</a:t>
            </a:r>
          </a:p>
          <a:p>
            <a:pPr marL="0" indent="0">
              <a:buNone/>
            </a:pPr>
            <a:endParaRPr lang="en-ZA" sz="2000" b="1" dirty="0" smtClean="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52448"/>
            <a:ext cx="2609850"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3408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59832" y="373772"/>
            <a:ext cx="5472608" cy="634082"/>
          </a:xfrm>
        </p:spPr>
        <p:txBody>
          <a:bodyPr>
            <a:normAutofit/>
          </a:bodyPr>
          <a:lstStyle/>
          <a:p>
            <a:r>
              <a:rPr lang="en-ZA" sz="3000" b="1" dirty="0"/>
              <a:t>DPME Organisational structure</a:t>
            </a:r>
          </a:p>
        </p:txBody>
      </p:sp>
      <p:pic>
        <p:nvPicPr>
          <p:cNvPr id="4" name="Picture 3" descr="C:\Users\Willem.Victor\AppData\Local\Microsoft\Windows\Temporary Internet Files\Content.Outlook\K1P62CBZ\DPME logo SMALL.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02892"/>
            <a:ext cx="2691130" cy="902335"/>
          </a:xfrm>
          <a:prstGeom prst="rect">
            <a:avLst/>
          </a:prstGeom>
          <a:noFill/>
          <a:ln>
            <a:noFill/>
          </a:ln>
        </p:spPr>
      </p:pic>
      <p:sp>
        <p:nvSpPr>
          <p:cNvPr id="15" name="Rectangle 14"/>
          <p:cNvSpPr/>
          <p:nvPr/>
        </p:nvSpPr>
        <p:spPr>
          <a:xfrm>
            <a:off x="2699792" y="1340768"/>
            <a:ext cx="3528392"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solidFill>
                  <a:schemeClr val="tx1"/>
                </a:solidFill>
                <a:cs typeface="Arial" panose="020B0604020202020204" pitchFamily="34" charset="0"/>
              </a:rPr>
              <a:t>Minister in the Presidency for Planning, Monitoring &amp; Evaluation</a:t>
            </a:r>
          </a:p>
        </p:txBody>
      </p:sp>
      <p:sp>
        <p:nvSpPr>
          <p:cNvPr id="17" name="Rectangle 16"/>
          <p:cNvSpPr/>
          <p:nvPr/>
        </p:nvSpPr>
        <p:spPr>
          <a:xfrm>
            <a:off x="5571068" y="2042555"/>
            <a:ext cx="1512168" cy="43204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Deputy Minister</a:t>
            </a:r>
            <a:endParaRPr lang="en-US" sz="1400" dirty="0">
              <a:solidFill>
                <a:schemeClr val="tx1"/>
              </a:solidFill>
            </a:endParaRPr>
          </a:p>
        </p:txBody>
      </p:sp>
      <p:sp>
        <p:nvSpPr>
          <p:cNvPr id="27" name="Rectangle 26"/>
          <p:cNvSpPr/>
          <p:nvPr/>
        </p:nvSpPr>
        <p:spPr>
          <a:xfrm>
            <a:off x="3671900" y="2600327"/>
            <a:ext cx="1584176" cy="43204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Director-General</a:t>
            </a:r>
            <a:endParaRPr lang="en-US" sz="1400" dirty="0">
              <a:solidFill>
                <a:schemeClr val="tx1"/>
              </a:solidFill>
            </a:endParaRPr>
          </a:p>
        </p:txBody>
      </p:sp>
      <p:sp>
        <p:nvSpPr>
          <p:cNvPr id="29" name="Rectangle 28"/>
          <p:cNvSpPr/>
          <p:nvPr/>
        </p:nvSpPr>
        <p:spPr>
          <a:xfrm>
            <a:off x="2486501" y="3370283"/>
            <a:ext cx="1320457"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Office of the DG</a:t>
            </a:r>
            <a:endParaRPr lang="en-US" sz="1400" dirty="0">
              <a:solidFill>
                <a:schemeClr val="tx1"/>
              </a:solidFill>
            </a:endParaRPr>
          </a:p>
        </p:txBody>
      </p:sp>
      <p:sp>
        <p:nvSpPr>
          <p:cNvPr id="30" name="Rectangle 29"/>
          <p:cNvSpPr/>
          <p:nvPr/>
        </p:nvSpPr>
        <p:spPr>
          <a:xfrm>
            <a:off x="4914038" y="3340730"/>
            <a:ext cx="1617103" cy="77879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Directorate: Internal Audit &amp; Risk Management</a:t>
            </a:r>
            <a:endParaRPr lang="en-US" sz="1400" dirty="0">
              <a:solidFill>
                <a:schemeClr val="tx1"/>
              </a:solidFill>
            </a:endParaRPr>
          </a:p>
        </p:txBody>
      </p:sp>
      <p:sp>
        <p:nvSpPr>
          <p:cNvPr id="37" name="Rectangle 36"/>
          <p:cNvSpPr/>
          <p:nvPr/>
        </p:nvSpPr>
        <p:spPr>
          <a:xfrm>
            <a:off x="1080059" y="4758877"/>
            <a:ext cx="1440160" cy="111051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1400" b="1" dirty="0" smtClean="0">
                <a:solidFill>
                  <a:schemeClr val="tx1"/>
                </a:solidFill>
                <a:cs typeface="Arial" panose="020B0604020202020204" pitchFamily="34" charset="0"/>
              </a:rPr>
              <a:t>Administration : CFO</a:t>
            </a:r>
          </a:p>
          <a:p>
            <a:pPr lvl="0" algn="ctr"/>
            <a:r>
              <a:rPr lang="en-ZA" sz="1400" b="1" dirty="0" smtClean="0">
                <a:solidFill>
                  <a:schemeClr val="tx1"/>
                </a:solidFill>
                <a:cs typeface="Arial" panose="020B0604020202020204" pitchFamily="34" charset="0"/>
              </a:rPr>
              <a:t>CIO</a:t>
            </a:r>
          </a:p>
          <a:p>
            <a:pPr lvl="0" algn="ctr"/>
            <a:r>
              <a:rPr lang="en-ZA" sz="1400" b="1" dirty="0" smtClean="0">
                <a:solidFill>
                  <a:schemeClr val="tx1"/>
                </a:solidFill>
                <a:cs typeface="Arial" panose="020B0604020202020204" pitchFamily="34" charset="0"/>
              </a:rPr>
              <a:t>HR</a:t>
            </a:r>
            <a:endParaRPr lang="en-ZA" sz="1400" b="1" dirty="0">
              <a:solidFill>
                <a:schemeClr val="tx1"/>
              </a:solidFill>
              <a:cs typeface="Arial" panose="020B0604020202020204" pitchFamily="34" charset="0"/>
            </a:endParaRPr>
          </a:p>
        </p:txBody>
      </p:sp>
      <p:sp>
        <p:nvSpPr>
          <p:cNvPr id="38" name="Rectangle 37"/>
          <p:cNvSpPr/>
          <p:nvPr/>
        </p:nvSpPr>
        <p:spPr>
          <a:xfrm>
            <a:off x="2870642" y="4785363"/>
            <a:ext cx="1246723" cy="11521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1400" b="1" dirty="0">
                <a:solidFill>
                  <a:schemeClr val="tx1"/>
                </a:solidFill>
                <a:cs typeface="Arial" panose="020B0604020202020204" pitchFamily="34" charset="0"/>
              </a:rPr>
              <a:t>Branch:</a:t>
            </a:r>
          </a:p>
          <a:p>
            <a:pPr lvl="0" algn="ctr"/>
            <a:r>
              <a:rPr lang="en-ZA" sz="1400" dirty="0">
                <a:solidFill>
                  <a:schemeClr val="tx1"/>
                </a:solidFill>
                <a:cs typeface="Arial" panose="020B0604020202020204" pitchFamily="34" charset="0"/>
              </a:rPr>
              <a:t>Outcomes Monitoring &amp; Evaluation</a:t>
            </a:r>
          </a:p>
        </p:txBody>
      </p:sp>
      <p:sp>
        <p:nvSpPr>
          <p:cNvPr id="40" name="Rectangle 39"/>
          <p:cNvSpPr/>
          <p:nvPr/>
        </p:nvSpPr>
        <p:spPr>
          <a:xfrm>
            <a:off x="4963889" y="4767778"/>
            <a:ext cx="1246723" cy="11521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1400" b="1" dirty="0">
                <a:solidFill>
                  <a:schemeClr val="tx1"/>
                </a:solidFill>
                <a:cs typeface="Arial" panose="020B0604020202020204" pitchFamily="34" charset="0"/>
              </a:rPr>
              <a:t>Branch:</a:t>
            </a:r>
          </a:p>
          <a:p>
            <a:pPr lvl="0" algn="ctr"/>
            <a:r>
              <a:rPr lang="en-ZA" sz="1400" dirty="0" smtClean="0">
                <a:solidFill>
                  <a:schemeClr val="tx1"/>
                </a:solidFill>
                <a:cs typeface="Arial" panose="020B0604020202020204" pitchFamily="34" charset="0"/>
              </a:rPr>
              <a:t>Institutional Performance Monitoring </a:t>
            </a:r>
            <a:endParaRPr lang="en-ZA" sz="1400" dirty="0">
              <a:solidFill>
                <a:schemeClr val="tx1"/>
              </a:solidFill>
              <a:cs typeface="Arial" panose="020B0604020202020204" pitchFamily="34" charset="0"/>
            </a:endParaRPr>
          </a:p>
        </p:txBody>
      </p:sp>
      <p:sp>
        <p:nvSpPr>
          <p:cNvPr id="41" name="Rectangle 40"/>
          <p:cNvSpPr/>
          <p:nvPr/>
        </p:nvSpPr>
        <p:spPr>
          <a:xfrm>
            <a:off x="6732240" y="4752541"/>
            <a:ext cx="1246723" cy="11521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1400" b="1" dirty="0">
                <a:solidFill>
                  <a:schemeClr val="tx1"/>
                </a:solidFill>
                <a:cs typeface="Arial" panose="020B0604020202020204" pitchFamily="34" charset="0"/>
              </a:rPr>
              <a:t>Branch:</a:t>
            </a:r>
          </a:p>
          <a:p>
            <a:pPr lvl="0" algn="ctr"/>
            <a:r>
              <a:rPr lang="en-ZA" sz="1400" dirty="0" smtClean="0">
                <a:solidFill>
                  <a:schemeClr val="tx1"/>
                </a:solidFill>
                <a:cs typeface="Arial" panose="020B0604020202020204" pitchFamily="34" charset="0"/>
              </a:rPr>
              <a:t>Planning (NPC Secretariat)</a:t>
            </a:r>
            <a:endParaRPr lang="en-ZA" sz="1400" dirty="0">
              <a:solidFill>
                <a:schemeClr val="tx1"/>
              </a:solidFill>
              <a:cs typeface="Arial" panose="020B0604020202020204" pitchFamily="34" charset="0"/>
            </a:endParaRPr>
          </a:p>
        </p:txBody>
      </p:sp>
      <p:cxnSp>
        <p:nvCxnSpPr>
          <p:cNvPr id="42" name="Straight Connector 41"/>
          <p:cNvCxnSpPr>
            <a:stCxn id="15" idx="2"/>
            <a:endCxn id="27" idx="0"/>
          </p:cNvCxnSpPr>
          <p:nvPr/>
        </p:nvCxnSpPr>
        <p:spPr>
          <a:xfrm>
            <a:off x="4463988" y="1916832"/>
            <a:ext cx="0" cy="683495"/>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63988" y="3023146"/>
            <a:ext cx="0" cy="1413966"/>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06958" y="3622311"/>
            <a:ext cx="110708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79712" y="4437112"/>
            <a:ext cx="5586503" cy="3003"/>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984938" y="4440437"/>
            <a:ext cx="0" cy="329184"/>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419872" y="4456179"/>
            <a:ext cx="0" cy="329184"/>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64088" y="4429693"/>
            <a:ext cx="0" cy="329184"/>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566215" y="4408016"/>
            <a:ext cx="0" cy="329184"/>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63988" y="2258579"/>
            <a:ext cx="110708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pic>
        <p:nvPicPr>
          <p:cNvPr id="65" name="Picture 64" descr="C:\Users\Willem.Victor\AppData\Local\Microsoft\Windows\Temporary Internet Files\Content.Outlook\K1P62CBZ\DPME logo SMALL.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68182"/>
            <a:ext cx="2691130" cy="902335"/>
          </a:xfrm>
          <a:prstGeom prst="rect">
            <a:avLst/>
          </a:prstGeom>
          <a:noFill/>
          <a:ln>
            <a:noFill/>
          </a:ln>
        </p:spPr>
      </p:pic>
    </p:spTree>
    <p:extLst>
      <p:ext uri="{BB962C8B-B14F-4D97-AF65-F5344CB8AC3E}">
        <p14:creationId xmlns:p14="http://schemas.microsoft.com/office/powerpoint/2010/main" xmlns="" val="1595944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1254993"/>
            <a:ext cx="8352928" cy="5198343"/>
          </a:xfrm>
        </p:spPr>
        <p:txBody>
          <a:bodyPr>
            <a:normAutofit/>
          </a:bodyPr>
          <a:lstStyle/>
          <a:p>
            <a:pPr algn="just">
              <a:spcBef>
                <a:spcPts val="300"/>
              </a:spcBef>
              <a:spcAft>
                <a:spcPts val="300"/>
              </a:spcAft>
              <a:buFont typeface="Wingdings" panose="05000000000000000000" pitchFamily="2" charset="2"/>
              <a:buChar char="Ø"/>
            </a:pPr>
            <a:r>
              <a:rPr lang="en-ZA" sz="1700" dirty="0" smtClean="0"/>
              <a:t>The MPSA concurred with an interim structure where the number of approved posts for 2015-16 as at 1 April 2015 was 290 (up from 266 in 2014/15). </a:t>
            </a:r>
          </a:p>
          <a:p>
            <a:pPr algn="just">
              <a:spcBef>
                <a:spcPts val="300"/>
              </a:spcBef>
              <a:spcAft>
                <a:spcPts val="300"/>
              </a:spcAft>
              <a:buFont typeface="Wingdings" panose="05000000000000000000" pitchFamily="2" charset="2"/>
              <a:buChar char="Ø"/>
            </a:pPr>
            <a:r>
              <a:rPr lang="en-ZA" sz="1700" dirty="0" smtClean="0"/>
              <a:t>As a result of the merging of the NPC and the Department of Performance Monitoring and Evaluation, the number of approved posts increased to a total of 340</a:t>
            </a:r>
            <a:endParaRPr lang="en-ZA" sz="1700" dirty="0"/>
          </a:p>
          <a:p>
            <a:pPr algn="just">
              <a:spcBef>
                <a:spcPts val="300"/>
              </a:spcBef>
              <a:spcAft>
                <a:spcPts val="300"/>
              </a:spcAft>
              <a:buFont typeface="Wingdings" panose="05000000000000000000" pitchFamily="2" charset="2"/>
              <a:buChar char="Ø"/>
            </a:pPr>
            <a:r>
              <a:rPr lang="en-ZA" sz="1700" dirty="0"/>
              <a:t>The Department is presently reviewing its strategy in order to expand its ability </a:t>
            </a:r>
            <a:r>
              <a:rPr lang="en-ZA" sz="1700" dirty="0" smtClean="0"/>
              <a:t>and capability to fulfil </a:t>
            </a:r>
            <a:r>
              <a:rPr lang="en-ZA" sz="1700" dirty="0"/>
              <a:t>its mandate and enhance performance </a:t>
            </a:r>
          </a:p>
          <a:p>
            <a:pPr marL="463550" indent="-463550" algn="just">
              <a:spcBef>
                <a:spcPts val="300"/>
              </a:spcBef>
              <a:spcAft>
                <a:spcPts val="300"/>
              </a:spcAft>
              <a:buFont typeface="Wingdings" panose="05000000000000000000" pitchFamily="2" charset="2"/>
              <a:buChar char="v"/>
            </a:pPr>
            <a:endParaRPr lang="en-ZA" sz="1700" dirty="0" smtClean="0"/>
          </a:p>
          <a:p>
            <a:pPr marL="0" indent="0" algn="just">
              <a:buNone/>
            </a:pPr>
            <a:endParaRPr lang="en-ZA" sz="2000" dirty="0" smtClean="0"/>
          </a:p>
          <a:p>
            <a:pPr marL="0" indent="0">
              <a:buNone/>
            </a:pPr>
            <a:endParaRPr lang="en-ZA" dirty="0" smtClean="0"/>
          </a:p>
          <a:p>
            <a:endParaRPr lang="en-ZA" dirty="0"/>
          </a:p>
          <a:p>
            <a:endParaRPr lang="en-ZA" dirty="0" smtClean="0"/>
          </a:p>
          <a:p>
            <a:pPr marL="0" indent="0">
              <a:buNone/>
            </a:pPr>
            <a:endParaRPr lang="en-ZA" dirty="0" smtClean="0"/>
          </a:p>
          <a:p>
            <a:endParaRPr lang="en-ZA" dirty="0" smtClean="0"/>
          </a:p>
        </p:txBody>
      </p:sp>
      <p:pic>
        <p:nvPicPr>
          <p:cNvPr id="6" name="Picture 5" descr="C:\Users\Willem.Victor\AppData\Local\Microsoft\Windows\Temporary Internet Files\Content.Outlook\K1P62CBZ\DPME logo SMALL.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20728"/>
            <a:ext cx="2691130" cy="902335"/>
          </a:xfrm>
          <a:prstGeom prst="rect">
            <a:avLst/>
          </a:prstGeom>
          <a:noFill/>
          <a:ln>
            <a:noFill/>
          </a:ln>
        </p:spPr>
      </p:pic>
      <p:sp>
        <p:nvSpPr>
          <p:cNvPr id="7" name="Title 1"/>
          <p:cNvSpPr txBox="1">
            <a:spLocks/>
          </p:cNvSpPr>
          <p:nvPr/>
        </p:nvSpPr>
        <p:spPr>
          <a:xfrm>
            <a:off x="3131840" y="332656"/>
            <a:ext cx="5472608" cy="9223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000" b="1" dirty="0" smtClean="0"/>
              <a:t>Overview of the Organisational structure (Continued)</a:t>
            </a:r>
            <a:endParaRPr lang="en-ZA" sz="3000" b="1" dirty="0"/>
          </a:p>
        </p:txBody>
      </p:sp>
      <p:graphicFrame>
        <p:nvGraphicFramePr>
          <p:cNvPr id="8" name="Table 7"/>
          <p:cNvGraphicFramePr>
            <a:graphicFrameLocks noGrp="1"/>
          </p:cNvGraphicFramePr>
          <p:nvPr>
            <p:extLst>
              <p:ext uri="{D42A27DB-BD31-4B8C-83A1-F6EECF244321}">
                <p14:modId xmlns:p14="http://schemas.microsoft.com/office/powerpoint/2010/main" xmlns="" val="3705719171"/>
              </p:ext>
            </p:extLst>
          </p:nvPr>
        </p:nvGraphicFramePr>
        <p:xfrm>
          <a:off x="467544" y="3077441"/>
          <a:ext cx="8208912" cy="3780559"/>
        </p:xfrm>
        <a:graphic>
          <a:graphicData uri="http://schemas.openxmlformats.org/drawingml/2006/table">
            <a:tbl>
              <a:tblPr firstRow="1" bandRow="1">
                <a:tableStyleId>{69C7853C-536D-4A76-A0AE-DD22124D55A5}</a:tableStyleId>
              </a:tblPr>
              <a:tblGrid>
                <a:gridCol w="2592288"/>
                <a:gridCol w="1656184"/>
                <a:gridCol w="1728192"/>
                <a:gridCol w="2232248"/>
              </a:tblGrid>
              <a:tr h="129167">
                <a:tc>
                  <a:txBody>
                    <a:bodyPr/>
                    <a:lstStyle/>
                    <a:p>
                      <a:pPr algn="ctr"/>
                      <a:r>
                        <a:rPr lang="en-ZA" sz="1500" dirty="0" smtClean="0">
                          <a:solidFill>
                            <a:schemeClr val="tx1"/>
                          </a:solidFill>
                        </a:rPr>
                        <a:t>Programme</a:t>
                      </a:r>
                      <a:endParaRPr lang="en-ZA"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solidFill>
                            <a:schemeClr val="tx1"/>
                          </a:solidFill>
                        </a:rPr>
                        <a:t>Approved Posts </a:t>
                      </a:r>
                    </a:p>
                    <a:p>
                      <a:pPr algn="ctr"/>
                      <a:r>
                        <a:rPr lang="en-ZA" sz="1500" dirty="0" smtClean="0">
                          <a:solidFill>
                            <a:schemeClr val="tx1"/>
                          </a:solidFill>
                        </a:rPr>
                        <a:t>(1 April 2015)</a:t>
                      </a:r>
                      <a:endParaRPr lang="en-ZA"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solidFill>
                            <a:schemeClr val="tx1"/>
                          </a:solidFill>
                        </a:rPr>
                        <a:t>Approved posts at end of the 3</a:t>
                      </a:r>
                      <a:r>
                        <a:rPr lang="en-ZA" sz="1500" baseline="30000" dirty="0" smtClean="0">
                          <a:solidFill>
                            <a:schemeClr val="tx1"/>
                          </a:solidFill>
                        </a:rPr>
                        <a:t>rd</a:t>
                      </a:r>
                      <a:r>
                        <a:rPr lang="en-ZA" sz="1500" dirty="0" smtClean="0">
                          <a:solidFill>
                            <a:schemeClr val="tx1"/>
                          </a:solidFill>
                        </a:rPr>
                        <a:t> quarter </a:t>
                      </a:r>
                    </a:p>
                    <a:p>
                      <a:pPr algn="ctr"/>
                      <a:r>
                        <a:rPr lang="en-ZA" sz="1500" dirty="0" smtClean="0">
                          <a:solidFill>
                            <a:schemeClr val="tx1"/>
                          </a:solidFill>
                        </a:rPr>
                        <a:t>(31 December 2015)</a:t>
                      </a:r>
                      <a:endParaRPr lang="en-ZA"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solidFill>
                            <a:schemeClr val="tx1"/>
                          </a:solidFill>
                        </a:rPr>
                        <a:t>Filled Posts as</a:t>
                      </a:r>
                      <a:r>
                        <a:rPr lang="en-ZA" sz="1500" baseline="0" dirty="0" smtClean="0">
                          <a:solidFill>
                            <a:schemeClr val="tx1"/>
                          </a:solidFill>
                        </a:rPr>
                        <a:t> at 31 December 2015</a:t>
                      </a:r>
                      <a:endParaRPr lang="en-ZA"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897">
                <a:tc>
                  <a:txBody>
                    <a:bodyPr/>
                    <a:lstStyle/>
                    <a:p>
                      <a:r>
                        <a:rPr lang="en-ZA" sz="1500" dirty="0" smtClean="0"/>
                        <a:t>Administration (including Youth Desk) </a:t>
                      </a:r>
                      <a:endParaRPr lang="en-ZA" sz="15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103</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143</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109</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058">
                <a:tc>
                  <a:txBody>
                    <a:bodyPr/>
                    <a:lstStyle/>
                    <a:p>
                      <a:r>
                        <a:rPr lang="en-ZA" sz="1500" dirty="0" smtClean="0"/>
                        <a:t>Outcomes Monitoring &amp; Evaluation</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83</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86</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78</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82">
                <a:tc>
                  <a:txBody>
                    <a:bodyPr/>
                    <a:lstStyle/>
                    <a:p>
                      <a:r>
                        <a:rPr lang="en-ZA" sz="1500" dirty="0" smtClean="0"/>
                        <a:t>Institutional Performance Monitoring &amp; Evaluation</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73</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75</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58</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643">
                <a:tc>
                  <a:txBody>
                    <a:bodyPr/>
                    <a:lstStyle/>
                    <a:p>
                      <a:r>
                        <a:rPr lang="en-ZA" sz="1500" dirty="0" smtClean="0"/>
                        <a:t>Planning &amp; Secretariat National Planning Commission</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31</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36</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dirty="0" smtClean="0"/>
                        <a:t>31</a:t>
                      </a:r>
                      <a:endParaRPr lang="en-ZA"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559">
                <a:tc>
                  <a:txBody>
                    <a:bodyPr/>
                    <a:lstStyle/>
                    <a:p>
                      <a:r>
                        <a:rPr lang="en-ZA" sz="1500" b="1" dirty="0" smtClean="0"/>
                        <a:t>TOTAL</a:t>
                      </a:r>
                      <a:endParaRPr lang="en-ZA" sz="1500" b="1"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b="1" dirty="0" smtClean="0"/>
                        <a:t>290</a:t>
                      </a:r>
                      <a:endParaRPr lang="en-ZA"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b="1" dirty="0" smtClean="0"/>
                        <a:t>340</a:t>
                      </a:r>
                      <a:endParaRPr lang="en-ZA"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500" b="1" dirty="0" smtClean="0"/>
                        <a:t>276</a:t>
                      </a:r>
                      <a:endParaRPr lang="en-ZA"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60469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93987" y="0"/>
            <a:ext cx="627050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t>BUDGET ALLOCATION - MTEF</a:t>
            </a:r>
            <a:endParaRPr lang="en-ZA" sz="2800" b="1" dirty="0"/>
          </a:p>
        </p:txBody>
      </p:sp>
      <p:sp>
        <p:nvSpPr>
          <p:cNvPr id="4" name="Content Placeholder 2"/>
          <p:cNvSpPr txBox="1">
            <a:spLocks/>
          </p:cNvSpPr>
          <p:nvPr/>
        </p:nvSpPr>
        <p:spPr>
          <a:xfrm>
            <a:off x="457200" y="980728"/>
            <a:ext cx="8219256" cy="54200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ZA" dirty="0" smtClean="0"/>
          </a:p>
          <a:p>
            <a:endParaRPr lang="en-ZA" dirty="0"/>
          </a:p>
        </p:txBody>
      </p:sp>
      <p:sp>
        <p:nvSpPr>
          <p:cNvPr id="5" name="Subtitle 4"/>
          <p:cNvSpPr>
            <a:spLocks noGrp="1"/>
          </p:cNvSpPr>
          <p:nvPr>
            <p:ph type="subTitle" idx="1"/>
          </p:nvPr>
        </p:nvSpPr>
        <p:spPr>
          <a:xfrm>
            <a:off x="457200" y="1196752"/>
            <a:ext cx="8219256" cy="4968552"/>
          </a:xfrm>
        </p:spPr>
        <p:txBody>
          <a:bodyPr vert="horz" lIns="91440" tIns="45720" rIns="91440" bIns="45720" rtlCol="0">
            <a:normAutofit/>
          </a:bodyPr>
          <a:lstStyle/>
          <a:p>
            <a:pPr marL="457200" indent="-457200" algn="l">
              <a:buFont typeface="Wingdings" panose="05000000000000000000" pitchFamily="2" charset="2"/>
              <a:buChar char="Ø"/>
            </a:pPr>
            <a:r>
              <a:rPr lang="en-ZA" sz="2000" dirty="0">
                <a:solidFill>
                  <a:schemeClr val="tx1"/>
                </a:solidFill>
              </a:rPr>
              <a:t>Additional funding for the DPME for compensation amounting to R126.7 million over the MTEF 2016/17 to 2018/19 has since been approved by National Treasury.</a:t>
            </a:r>
          </a:p>
          <a:p>
            <a:pPr marL="457200" indent="-457200" algn="l">
              <a:buFont typeface="Wingdings" panose="05000000000000000000" pitchFamily="2" charset="2"/>
              <a:buChar char="Ø"/>
            </a:pPr>
            <a:r>
              <a:rPr lang="en-US" sz="2000" dirty="0" smtClean="0">
                <a:solidFill>
                  <a:schemeClr val="tx1"/>
                </a:solidFill>
              </a:rPr>
              <a:t>Total </a:t>
            </a:r>
            <a:r>
              <a:rPr lang="en-US" sz="2000" dirty="0">
                <a:solidFill>
                  <a:schemeClr val="tx1"/>
                </a:solidFill>
              </a:rPr>
              <a:t>departmental spending is projected to increase from R739.8 million in 2015/16 to R994.3 million in 2018/19</a:t>
            </a:r>
          </a:p>
          <a:p>
            <a:pPr marL="457200" indent="-457200" algn="l">
              <a:buFont typeface="Wingdings" panose="05000000000000000000" pitchFamily="2" charset="2"/>
              <a:buChar char="Ø"/>
            </a:pPr>
            <a:r>
              <a:rPr lang="en-US" sz="2000" dirty="0">
                <a:solidFill>
                  <a:schemeClr val="tx1"/>
                </a:solidFill>
              </a:rPr>
              <a:t>The compensation budget will increase by R54.3 million in 2016/17, R32.6 million in 2017/18 and R39.8 million in 2018/19. </a:t>
            </a:r>
          </a:p>
          <a:p>
            <a:pPr marL="457200" indent="-457200" algn="l">
              <a:buFont typeface="Wingdings" panose="05000000000000000000" pitchFamily="2" charset="2"/>
              <a:buChar char="Ø"/>
            </a:pPr>
            <a:r>
              <a:rPr lang="en-US" sz="2000" dirty="0" smtClean="0">
                <a:solidFill>
                  <a:schemeClr val="tx1"/>
                </a:solidFill>
              </a:rPr>
              <a:t>The </a:t>
            </a:r>
            <a:r>
              <a:rPr lang="en-US" sz="2000" dirty="0">
                <a:solidFill>
                  <a:schemeClr val="tx1"/>
                </a:solidFill>
              </a:rPr>
              <a:t>goods and services budget will increase by R16.1 million in 2016/17, R31.6 million in 2017/18 and R47.2 million in 2018/19</a:t>
            </a:r>
          </a:p>
          <a:p>
            <a:pPr marL="457200" indent="-457200" algn="l">
              <a:buFont typeface="Wingdings" panose="05000000000000000000" pitchFamily="2" charset="2"/>
              <a:buChar char="Ø"/>
            </a:pPr>
            <a:r>
              <a:rPr lang="en-US" sz="2000" dirty="0">
                <a:solidFill>
                  <a:schemeClr val="tx1"/>
                </a:solidFill>
              </a:rPr>
              <a:t>Transfers to the NYDA will amount to R406.7million, R437.2 million and R462.5 million over the MTEF</a:t>
            </a:r>
          </a:p>
          <a:p>
            <a:pPr marL="457200" indent="-457200" algn="l">
              <a:buFont typeface="Wingdings" panose="05000000000000000000" pitchFamily="2" charset="2"/>
              <a:buChar char="Ø"/>
            </a:pPr>
            <a:r>
              <a:rPr lang="en-US" sz="2000" dirty="0">
                <a:solidFill>
                  <a:schemeClr val="tx1"/>
                </a:solidFill>
              </a:rPr>
              <a:t>Capital expenditure will increase by R11.9 million in 2016/17 to source new office space for the expanding structure</a:t>
            </a:r>
          </a:p>
          <a:p>
            <a:pPr marL="457200" indent="-457200" algn="l">
              <a:buChar char="•"/>
            </a:pPr>
            <a:endParaRPr lang="en-US" sz="2200" dirty="0">
              <a:solidFill>
                <a:schemeClr val="tx1"/>
              </a:solidFill>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923" y="223715"/>
            <a:ext cx="2693987" cy="757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2342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600" b="1" dirty="0" smtClean="0"/>
              <a:t>BUDGET ALLOCATION - MTEF</a:t>
            </a:r>
            <a:endParaRPr lang="en-ZA" sz="3600" b="1" dirty="0"/>
          </a:p>
        </p:txBody>
      </p:sp>
      <p:sp>
        <p:nvSpPr>
          <p:cNvPr id="4" name="Content Placeholder 2"/>
          <p:cNvSpPr txBox="1">
            <a:spLocks/>
          </p:cNvSpPr>
          <p:nvPr/>
        </p:nvSpPr>
        <p:spPr>
          <a:xfrm>
            <a:off x="457200" y="980728"/>
            <a:ext cx="8219256" cy="54200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ZA" dirty="0" smtClean="0"/>
          </a:p>
          <a:p>
            <a:endParaRPr lang="en-Z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023832"/>
            <a:ext cx="7632848" cy="4565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1434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92669" y="332656"/>
            <a:ext cx="6071820" cy="810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t>Conclusion</a:t>
            </a:r>
            <a:endParaRPr lang="en-ZA" sz="2800" b="1" dirty="0"/>
          </a:p>
        </p:txBody>
      </p:sp>
      <p:sp>
        <p:nvSpPr>
          <p:cNvPr id="4" name="Content Placeholder 2"/>
          <p:cNvSpPr txBox="1">
            <a:spLocks/>
          </p:cNvSpPr>
          <p:nvPr/>
        </p:nvSpPr>
        <p:spPr>
          <a:xfrm>
            <a:off x="457200" y="980728"/>
            <a:ext cx="8219256" cy="54200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ZA" dirty="0" smtClean="0"/>
          </a:p>
          <a:p>
            <a:endParaRPr lang="en-ZA" dirty="0"/>
          </a:p>
        </p:txBody>
      </p:sp>
      <p:sp>
        <p:nvSpPr>
          <p:cNvPr id="5" name="Subtitle 4"/>
          <p:cNvSpPr>
            <a:spLocks noGrp="1"/>
          </p:cNvSpPr>
          <p:nvPr>
            <p:ph type="subTitle" idx="1"/>
          </p:nvPr>
        </p:nvSpPr>
        <p:spPr>
          <a:xfrm>
            <a:off x="360485" y="1052736"/>
            <a:ext cx="8330879" cy="4968552"/>
          </a:xfrm>
        </p:spPr>
        <p:txBody>
          <a:bodyPr vert="horz" lIns="91440" tIns="45720" rIns="91440" bIns="45720" rtlCol="0">
            <a:noAutofit/>
          </a:bodyPr>
          <a:lstStyle/>
          <a:p>
            <a:pPr marL="457200" indent="-457200" algn="l">
              <a:buFont typeface="Wingdings" panose="05000000000000000000" pitchFamily="2" charset="2"/>
              <a:buChar char="Ø"/>
            </a:pPr>
            <a:r>
              <a:rPr lang="en-ZA" sz="2000" dirty="0">
                <a:solidFill>
                  <a:schemeClr val="tx1"/>
                </a:solidFill>
              </a:rPr>
              <a:t>DPME has through its outcomes planning, monitoring and evaluation work, developed a number of </a:t>
            </a:r>
            <a:r>
              <a:rPr lang="en-ZA" sz="2000" dirty="0" smtClean="0">
                <a:solidFill>
                  <a:schemeClr val="tx1"/>
                </a:solidFill>
              </a:rPr>
              <a:t>tools to </a:t>
            </a:r>
            <a:r>
              <a:rPr lang="en-ZA" sz="2000" dirty="0">
                <a:solidFill>
                  <a:schemeClr val="tx1"/>
                </a:solidFill>
              </a:rPr>
              <a:t>fulfil </a:t>
            </a:r>
            <a:r>
              <a:rPr lang="en-ZA" sz="2000" dirty="0" smtClean="0">
                <a:solidFill>
                  <a:schemeClr val="tx1"/>
                </a:solidFill>
              </a:rPr>
              <a:t>its mandate </a:t>
            </a:r>
          </a:p>
          <a:p>
            <a:pPr marL="457200" indent="-457200" algn="l">
              <a:buFont typeface="Wingdings" panose="05000000000000000000" pitchFamily="2" charset="2"/>
              <a:buChar char="Ø"/>
            </a:pPr>
            <a:r>
              <a:rPr lang="en-ZA" sz="2000" dirty="0" smtClean="0">
                <a:solidFill>
                  <a:schemeClr val="tx1"/>
                </a:solidFill>
              </a:rPr>
              <a:t>Going forward, the department intends to improve its effectiveness and impact  by expanding its ability to fulfil its mandate to enhance performance and delivery in government </a:t>
            </a:r>
          </a:p>
          <a:p>
            <a:pPr marL="457200" indent="-457200" algn="l">
              <a:buFont typeface="Wingdings" panose="05000000000000000000" pitchFamily="2" charset="2"/>
              <a:buChar char="Ø"/>
            </a:pPr>
            <a:r>
              <a:rPr lang="en-ZA" sz="2000" dirty="0" smtClean="0">
                <a:solidFill>
                  <a:schemeClr val="tx1"/>
                </a:solidFill>
              </a:rPr>
              <a:t>In this regard the department will focus on priorities </a:t>
            </a:r>
            <a:r>
              <a:rPr lang="en-ZA" sz="2000" dirty="0">
                <a:solidFill>
                  <a:schemeClr val="tx1"/>
                </a:solidFill>
              </a:rPr>
              <a:t>that will have </a:t>
            </a:r>
            <a:r>
              <a:rPr lang="en-ZA" sz="2000" dirty="0" smtClean="0">
                <a:solidFill>
                  <a:schemeClr val="tx1"/>
                </a:solidFill>
              </a:rPr>
              <a:t>the greatest </a:t>
            </a:r>
            <a:r>
              <a:rPr lang="en-ZA" sz="2000" dirty="0">
                <a:solidFill>
                  <a:schemeClr val="tx1"/>
                </a:solidFill>
              </a:rPr>
              <a:t>contribution to </a:t>
            </a:r>
            <a:r>
              <a:rPr lang="en-ZA" sz="2000" dirty="0" smtClean="0">
                <a:solidFill>
                  <a:schemeClr val="tx1"/>
                </a:solidFill>
              </a:rPr>
              <a:t>the achievement of  </a:t>
            </a:r>
            <a:r>
              <a:rPr lang="en-ZA" sz="2000" dirty="0">
                <a:solidFill>
                  <a:schemeClr val="tx1"/>
                </a:solidFill>
              </a:rPr>
              <a:t>NDP goals </a:t>
            </a:r>
          </a:p>
          <a:p>
            <a:pPr marL="457200" indent="-457200" algn="l">
              <a:buFont typeface="Wingdings" panose="05000000000000000000" pitchFamily="2" charset="2"/>
              <a:buChar char="Ø"/>
            </a:pPr>
            <a:endParaRPr lang="en-US" sz="2000" dirty="0">
              <a:solidFill>
                <a:schemeClr val="tx1"/>
              </a:solidFill>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923" y="223715"/>
            <a:ext cx="2693987" cy="757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4582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432" y="548680"/>
            <a:ext cx="8305800" cy="4401205"/>
          </a:xfrm>
          <a:prstGeom prst="rect">
            <a:avLst/>
          </a:prstGeom>
          <a:solidFill>
            <a:srgbClr val="FCD7AE"/>
          </a:solidFill>
          <a:ln w="76200">
            <a:solidFill>
              <a:srgbClr val="904E06"/>
            </a:solidFill>
          </a:ln>
        </p:spPr>
        <p:txBody>
          <a:bodyPr wrap="square">
            <a:spAutoFit/>
          </a:bodyPr>
          <a:lstStyle/>
          <a:p>
            <a:pPr algn="ctr" fontAlgn="auto">
              <a:spcBef>
                <a:spcPts val="0"/>
              </a:spcBef>
              <a:spcAft>
                <a:spcPts val="0"/>
              </a:spcAft>
              <a:defRPr/>
            </a:pPr>
            <a:r>
              <a:rPr lang="en-US" sz="3600" b="1" dirty="0">
                <a:solidFill>
                  <a:schemeClr val="bg2">
                    <a:lumMod val="50000"/>
                  </a:schemeClr>
                </a:solidFill>
                <a:latin typeface="Arial Narrow" pitchFamily="34" charset="0"/>
              </a:rPr>
              <a:t>	Ke ya leboga		Ke a leboha		</a:t>
            </a:r>
          </a:p>
          <a:p>
            <a:pPr algn="ctr" fontAlgn="auto">
              <a:spcBef>
                <a:spcPts val="0"/>
              </a:spcBef>
              <a:spcAft>
                <a:spcPts val="0"/>
              </a:spcAft>
              <a:defRPr/>
            </a:pPr>
            <a:r>
              <a:rPr lang="en-US" sz="3600" b="1" dirty="0">
                <a:solidFill>
                  <a:schemeClr val="bg2">
                    <a:lumMod val="50000"/>
                  </a:schemeClr>
                </a:solidFill>
                <a:latin typeface="Arial Narrow" pitchFamily="34" charset="0"/>
              </a:rPr>
              <a:t>Ke a leboga		Ngiyabonga 		Ndiyabulela	Ngiyathokoza	Ngiyabonga			Inkomu	Ndi khou livhuha	Thank you			Dankie</a:t>
            </a:r>
            <a:r>
              <a:rPr lang="en-US" sz="2800" b="1" dirty="0">
                <a:solidFill>
                  <a:schemeClr val="bg2">
                    <a:lumMod val="50000"/>
                  </a:schemeClr>
                </a:solidFill>
                <a:latin typeface="Arial Narrow" pitchFamily="34" charset="0"/>
              </a:rPr>
              <a:t/>
            </a:r>
            <a:br>
              <a:rPr lang="en-US" sz="2800" b="1" dirty="0">
                <a:solidFill>
                  <a:schemeClr val="bg2">
                    <a:lumMod val="50000"/>
                  </a:schemeClr>
                </a:solidFill>
                <a:latin typeface="Arial Narrow" pitchFamily="34" charset="0"/>
              </a:rPr>
            </a:br>
            <a:r>
              <a:rPr lang="en-US" sz="2800" b="1" dirty="0">
                <a:solidFill>
                  <a:schemeClr val="bg2">
                    <a:lumMod val="50000"/>
                  </a:schemeClr>
                </a:solidFill>
                <a:latin typeface="Arial Narrow" pitchFamily="34" charset="0"/>
              </a:rPr>
              <a:t>			</a:t>
            </a:r>
            <a:endParaRPr lang="en-ZA" sz="2800" dirty="0">
              <a:solidFill>
                <a:schemeClr val="bg2">
                  <a:lumMod val="50000"/>
                </a:schemeClr>
              </a:solidFill>
              <a:latin typeface="Arial Narrow" pitchFamily="34" charset="0"/>
            </a:endParaRPr>
          </a:p>
        </p:txBody>
      </p:sp>
    </p:spTree>
    <p:extLst>
      <p:ext uri="{BB962C8B-B14F-4D97-AF65-F5344CB8AC3E}">
        <p14:creationId xmlns:p14="http://schemas.microsoft.com/office/powerpoint/2010/main" xmlns="" val="393134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5949280"/>
            <a:ext cx="5846440" cy="566738"/>
          </a:xfrm>
        </p:spPr>
        <p:txBody>
          <a:bodyPr>
            <a:normAutofit fontScale="90000"/>
          </a:bodyPr>
          <a:lstStyle/>
          <a:p>
            <a:r>
              <a:rPr lang="en-GB" dirty="0"/>
              <a:t>Departmental Programme</a:t>
            </a:r>
            <a:br>
              <a:rPr lang="en-GB" dirty="0"/>
            </a:br>
            <a:r>
              <a:rPr lang="en-ZA" dirty="0"/>
              <a:t/>
            </a:r>
            <a:br>
              <a:rPr lang="en-ZA" dirty="0"/>
            </a:br>
            <a:r>
              <a:rPr lang="en-GB" dirty="0"/>
              <a:t/>
            </a:r>
            <a:br>
              <a:rPr lang="en-GB" dirty="0"/>
            </a:br>
            <a:endParaRPr lang="en-ZA" dirty="0"/>
          </a:p>
        </p:txBody>
      </p:sp>
      <p:pic>
        <p:nvPicPr>
          <p:cNvPr id="2050"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10643" b="10643"/>
          <a:stretch>
            <a:fillRect/>
          </a:stretch>
        </p:blipFill>
        <p:spPr bwMode="auto">
          <a:xfrm>
            <a:off x="-28155" y="-99392"/>
            <a:ext cx="9144000" cy="6704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6424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3808" y="115888"/>
            <a:ext cx="4176464" cy="504825"/>
          </a:xfrm>
        </p:spPr>
        <p:txBody>
          <a:bodyPr>
            <a:noAutofit/>
          </a:bodyPr>
          <a:lstStyle/>
          <a:p>
            <a:pPr algn="l"/>
            <a:r>
              <a:rPr lang="en-ZA" sz="3200" b="1" dirty="0" smtClean="0">
                <a:solidFill>
                  <a:schemeClr val="tx1"/>
                </a:solidFill>
              </a:rPr>
              <a:t>	</a:t>
            </a:r>
            <a:r>
              <a:rPr lang="en-ZA" sz="2800" b="1" dirty="0" smtClean="0">
                <a:solidFill>
                  <a:schemeClr val="tx1"/>
                </a:solidFill>
              </a:rPr>
              <a:t>Introduction</a:t>
            </a:r>
            <a:endParaRPr lang="en-GB" sz="2800" b="1" dirty="0">
              <a:solidFill>
                <a:schemeClr val="tx1"/>
              </a:solidFill>
            </a:endParaRPr>
          </a:p>
        </p:txBody>
      </p:sp>
      <p:sp>
        <p:nvSpPr>
          <p:cNvPr id="3" name="Content Placeholder 2"/>
          <p:cNvSpPr>
            <a:spLocks noGrp="1"/>
          </p:cNvSpPr>
          <p:nvPr>
            <p:ph idx="4294967295"/>
          </p:nvPr>
        </p:nvSpPr>
        <p:spPr>
          <a:xfrm>
            <a:off x="251520" y="692696"/>
            <a:ext cx="8568951" cy="5832648"/>
          </a:xfrm>
        </p:spPr>
        <p:txBody>
          <a:bodyPr>
            <a:noAutofit/>
          </a:bodyPr>
          <a:lstStyle/>
          <a:p>
            <a:pPr>
              <a:buFont typeface="Wingdings" panose="05000000000000000000" pitchFamily="2" charset="2"/>
              <a:buChar char="Ø"/>
            </a:pPr>
            <a:r>
              <a:rPr lang="en-ZA" sz="1800" dirty="0"/>
              <a:t>The </a:t>
            </a:r>
            <a:r>
              <a:rPr lang="en-ZA" sz="1800" dirty="0" smtClean="0"/>
              <a:t>Department of Planning Monitoring and Evaluation(DPME) </a:t>
            </a:r>
            <a:r>
              <a:rPr lang="en-ZA" sz="1800" dirty="0"/>
              <a:t>has a critical role to play in giving direction on the implementation and monitoring of the </a:t>
            </a:r>
            <a:r>
              <a:rPr lang="en-ZA" sz="1800" dirty="0" smtClean="0"/>
              <a:t>National Development Plan vision 2030 (NDP) through focused planning, monitoring and evaluation </a:t>
            </a:r>
          </a:p>
          <a:p>
            <a:pPr>
              <a:buFont typeface="Wingdings" panose="05000000000000000000" pitchFamily="2" charset="2"/>
              <a:buChar char="Ø"/>
            </a:pPr>
            <a:r>
              <a:rPr lang="en-ZA" sz="1800" dirty="0"/>
              <a:t>The </a:t>
            </a:r>
            <a:r>
              <a:rPr lang="en-ZA" sz="1800" dirty="0" smtClean="0"/>
              <a:t>Medium Term Strategic Framework (MTSF) </a:t>
            </a:r>
            <a:r>
              <a:rPr lang="en-ZA" sz="1800" dirty="0"/>
              <a:t>is government’s first five year implementation plan of the NDP, covering the financial years 2014/15 to 2018/2019</a:t>
            </a:r>
          </a:p>
          <a:p>
            <a:pPr>
              <a:buFont typeface="Wingdings" panose="05000000000000000000" pitchFamily="2" charset="2"/>
              <a:buChar char="Ø"/>
            </a:pPr>
            <a:r>
              <a:rPr lang="en-ZA" sz="1800" dirty="0" smtClean="0"/>
              <a:t>DPME has a responsibility to monitor and report against </a:t>
            </a:r>
            <a:r>
              <a:rPr lang="en-ZA" sz="1800" dirty="0"/>
              <a:t>the targets in the MTSF for the 14 outcomes (aligned to the </a:t>
            </a:r>
            <a:r>
              <a:rPr lang="en-ZA" sz="1800" dirty="0" smtClean="0"/>
              <a:t>NDP)</a:t>
            </a:r>
            <a:endParaRPr lang="en-ZA" sz="1800" dirty="0" smtClean="0">
              <a:solidFill>
                <a:srgbClr val="FF0000"/>
              </a:solidFill>
            </a:endParaRPr>
          </a:p>
          <a:p>
            <a:pPr>
              <a:buFont typeface="Wingdings" panose="05000000000000000000" pitchFamily="2" charset="2"/>
              <a:buChar char="Ø"/>
            </a:pPr>
            <a:r>
              <a:rPr lang="en-ZA" sz="1800" dirty="0" smtClean="0"/>
              <a:t>It also has the responsibility to ensure that key government programmes are evaluated to determine their impact in reducing poverty, inequality and joblessness</a:t>
            </a:r>
          </a:p>
          <a:p>
            <a:pPr>
              <a:buFont typeface="Wingdings" panose="05000000000000000000" pitchFamily="2" charset="2"/>
              <a:buChar char="Ø"/>
            </a:pPr>
            <a:r>
              <a:rPr lang="en-ZA" sz="1800" dirty="0" smtClean="0"/>
              <a:t>In addition, the department has to monitor service delivery to the citizens of our country, identify bottle necks and implement interventions where necessary. To do this, a number of programmes have been developed to assist the department to fulfil its mandate</a:t>
            </a:r>
          </a:p>
          <a:p>
            <a:pPr>
              <a:buFont typeface="Wingdings" panose="05000000000000000000" pitchFamily="2" charset="2"/>
              <a:buChar char="Ø"/>
            </a:pPr>
            <a:r>
              <a:rPr lang="en-ZA" sz="1800" dirty="0"/>
              <a:t>DPME cannot monitor everything government does. It has to be strategic and focus on priority plans and programmes being implemented across government that will make the greatest contribution to the NDP goals of reducing poverty, unemployment and inequality</a:t>
            </a:r>
          </a:p>
          <a:p>
            <a:pPr>
              <a:buFont typeface="Wingdings" panose="05000000000000000000" pitchFamily="2" charset="2"/>
              <a:buChar char="Ø"/>
            </a:pPr>
            <a:endParaRPr lang="en-ZA" sz="2000" dirty="0" smtClean="0"/>
          </a:p>
          <a:p>
            <a:pPr>
              <a:buFont typeface="Wingdings" panose="05000000000000000000" pitchFamily="2" charset="2"/>
              <a:buChar char="Ø"/>
            </a:pPr>
            <a:endParaRPr lang="en-ZA" sz="2000"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0"/>
            <a:ext cx="2693987" cy="692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3242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3808" y="115888"/>
            <a:ext cx="4176464" cy="504825"/>
          </a:xfrm>
        </p:spPr>
        <p:txBody>
          <a:bodyPr>
            <a:noAutofit/>
          </a:bodyPr>
          <a:lstStyle/>
          <a:p>
            <a:pPr algn="l"/>
            <a:r>
              <a:rPr lang="en-ZA" sz="3200" b="1" dirty="0" smtClean="0">
                <a:solidFill>
                  <a:schemeClr val="tx1"/>
                </a:solidFill>
              </a:rPr>
              <a:t>	</a:t>
            </a:r>
            <a:r>
              <a:rPr lang="en-ZA" sz="2800" b="1" dirty="0" smtClean="0">
                <a:solidFill>
                  <a:schemeClr val="tx1"/>
                </a:solidFill>
              </a:rPr>
              <a:t>Introduction(2)</a:t>
            </a:r>
            <a:endParaRPr lang="en-GB" sz="2800" b="1" dirty="0">
              <a:solidFill>
                <a:schemeClr val="tx1"/>
              </a:solidFill>
            </a:endParaRPr>
          </a:p>
        </p:txBody>
      </p:sp>
      <p:sp>
        <p:nvSpPr>
          <p:cNvPr id="3" name="Content Placeholder 2"/>
          <p:cNvSpPr>
            <a:spLocks noGrp="1"/>
          </p:cNvSpPr>
          <p:nvPr>
            <p:ph idx="4294967295"/>
          </p:nvPr>
        </p:nvSpPr>
        <p:spPr>
          <a:xfrm>
            <a:off x="179512" y="692696"/>
            <a:ext cx="8568951" cy="5904656"/>
          </a:xfrm>
        </p:spPr>
        <p:txBody>
          <a:bodyPr>
            <a:noAutofit/>
          </a:bodyPr>
          <a:lstStyle/>
          <a:p>
            <a:pPr>
              <a:buFont typeface="Wingdings" panose="05000000000000000000" pitchFamily="2" charset="2"/>
              <a:buChar char="Ø"/>
            </a:pPr>
            <a:r>
              <a:rPr lang="en-ZA" sz="1900" dirty="0"/>
              <a:t>The Strategic Plan 2015-2020 </a:t>
            </a:r>
            <a:r>
              <a:rPr lang="en-ZA" sz="1900" dirty="0" smtClean="0"/>
              <a:t>is </a:t>
            </a:r>
            <a:r>
              <a:rPr lang="en-ZA" sz="1900" dirty="0"/>
              <a:t>focused on these key functions. </a:t>
            </a:r>
            <a:r>
              <a:rPr lang="en-ZA" sz="1900" b="1" i="1" dirty="0"/>
              <a:t>The strategic plan has not been revised in the current financial year.</a:t>
            </a:r>
            <a:r>
              <a:rPr lang="en-ZA" sz="1900" dirty="0"/>
              <a:t> </a:t>
            </a:r>
            <a:r>
              <a:rPr lang="en-ZA" sz="1900" dirty="0" smtClean="0"/>
              <a:t>However, </a:t>
            </a:r>
            <a:r>
              <a:rPr lang="en-ZA" sz="1900" dirty="0"/>
              <a:t>DPME is currently reviewing its strategy </a:t>
            </a:r>
            <a:r>
              <a:rPr lang="en-ZA" sz="1900" dirty="0" smtClean="0"/>
              <a:t>to </a:t>
            </a:r>
            <a:r>
              <a:rPr lang="en-ZA" sz="1900" dirty="0"/>
              <a:t>enhance its impact in monitoring </a:t>
            </a:r>
            <a:r>
              <a:rPr lang="en-ZA" sz="1900" dirty="0" smtClean="0"/>
              <a:t>and strengthening  the  </a:t>
            </a:r>
            <a:r>
              <a:rPr lang="en-ZA" sz="1900" dirty="0"/>
              <a:t>implementation of the </a:t>
            </a:r>
            <a:r>
              <a:rPr lang="en-ZA" sz="1900" dirty="0" smtClean="0"/>
              <a:t>NDP. </a:t>
            </a:r>
            <a:endParaRPr lang="en-ZA" sz="1900" dirty="0"/>
          </a:p>
          <a:p>
            <a:pPr>
              <a:buFont typeface="Wingdings" panose="05000000000000000000" pitchFamily="2" charset="2"/>
              <a:buChar char="Ø"/>
            </a:pPr>
            <a:r>
              <a:rPr lang="en-ZA" sz="1900" dirty="0"/>
              <a:t>This review </a:t>
            </a:r>
            <a:r>
              <a:rPr lang="en-ZA" sz="1900" dirty="0" smtClean="0"/>
              <a:t>might </a:t>
            </a:r>
            <a:r>
              <a:rPr lang="en-ZA" sz="1900" dirty="0"/>
              <a:t>result in the review of the Strategic Plan for the period  2017-2020</a:t>
            </a:r>
          </a:p>
          <a:p>
            <a:pPr>
              <a:buFont typeface="Wingdings" panose="05000000000000000000" pitchFamily="2" charset="2"/>
              <a:buChar char="Ø"/>
            </a:pPr>
            <a:r>
              <a:rPr lang="en-ZA" sz="1900" dirty="0" smtClean="0"/>
              <a:t>The APP 2016-17 has been revised to make it more sharper and to take into account some of the changes emerging from the current strategy review process</a:t>
            </a:r>
          </a:p>
          <a:p>
            <a:pPr>
              <a:buFont typeface="Wingdings" panose="05000000000000000000" pitchFamily="2" charset="2"/>
              <a:buChar char="Ø"/>
            </a:pPr>
            <a:r>
              <a:rPr lang="en-ZA" sz="1900" dirty="0" smtClean="0"/>
              <a:t>The current organisational structure has 340 posts but is expected to increase to  about 500 over the MTEF once the strategy review process is concluded. </a:t>
            </a:r>
          </a:p>
          <a:p>
            <a:pPr>
              <a:buFont typeface="Wingdings" panose="05000000000000000000" pitchFamily="2" charset="2"/>
              <a:buChar char="Ø"/>
            </a:pPr>
            <a:r>
              <a:rPr lang="en-ZA" sz="1900" dirty="0" smtClean="0"/>
              <a:t>The increase in the number of posts is meant to enhance the capacity of the department to deliver on its mandate</a:t>
            </a:r>
          </a:p>
          <a:p>
            <a:pPr>
              <a:buFont typeface="Wingdings" panose="05000000000000000000" pitchFamily="2" charset="2"/>
              <a:buChar char="Ø"/>
            </a:pPr>
            <a:r>
              <a:rPr lang="en-US" sz="1900" dirty="0" smtClean="0"/>
              <a:t>Total </a:t>
            </a:r>
            <a:r>
              <a:rPr lang="en-US" sz="1900" dirty="0"/>
              <a:t>departmental </a:t>
            </a:r>
            <a:r>
              <a:rPr lang="en-US" sz="1900" dirty="0" smtClean="0"/>
              <a:t>budget is projected </a:t>
            </a:r>
            <a:r>
              <a:rPr lang="en-US" sz="1900" dirty="0"/>
              <a:t>to increase from R739.8 million in 2015/16 to R994.3 million in </a:t>
            </a:r>
            <a:r>
              <a:rPr lang="en-US" sz="1900" dirty="0" smtClean="0"/>
              <a:t>2018/19</a:t>
            </a:r>
          </a:p>
          <a:p>
            <a:pPr>
              <a:buFont typeface="Wingdings" panose="05000000000000000000" pitchFamily="2" charset="2"/>
              <a:buChar char="Ø"/>
            </a:pPr>
            <a:r>
              <a:rPr lang="en-US" sz="1900" dirty="0" smtClean="0"/>
              <a:t>For the financial year 2016/17 the total allocated budget is R827, 6 million</a:t>
            </a:r>
            <a:endParaRPr lang="en-US" sz="1900" dirty="0"/>
          </a:p>
          <a:p>
            <a:endParaRPr lang="en-ZA" sz="1900" dirty="0" smtClean="0"/>
          </a:p>
          <a:p>
            <a:endParaRPr lang="en-ZA" sz="2000" dirty="0"/>
          </a:p>
          <a:p>
            <a:pPr marL="457200" lvl="1" indent="0">
              <a:buNone/>
            </a:pPr>
            <a:endParaRPr lang="en-ZA" sz="2000"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0"/>
            <a:ext cx="2693987" cy="692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810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539896" y="324636"/>
            <a:ext cx="8264709" cy="5995128"/>
            <a:chOff x="0" y="0"/>
            <a:chExt cx="12746" cy="14283"/>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 y="137"/>
              <a:ext cx="12472" cy="1400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a:grpSpLocks/>
            </p:cNvGrpSpPr>
            <p:nvPr/>
          </p:nvGrpSpPr>
          <p:grpSpPr bwMode="auto">
            <a:xfrm>
              <a:off x="4348" y="137"/>
              <a:ext cx="4050" cy="6236"/>
              <a:chOff x="4348" y="137"/>
              <a:chExt cx="4050" cy="6236"/>
            </a:xfrm>
          </p:grpSpPr>
          <p:sp>
            <p:nvSpPr>
              <p:cNvPr id="26" name="Freeform 5"/>
              <p:cNvSpPr>
                <a:spLocks/>
              </p:cNvSpPr>
              <p:nvPr/>
            </p:nvSpPr>
            <p:spPr bwMode="auto">
              <a:xfrm>
                <a:off x="4348" y="137"/>
                <a:ext cx="4050" cy="6236"/>
              </a:xfrm>
              <a:custGeom>
                <a:avLst/>
                <a:gdLst>
                  <a:gd name="T0" fmla="+- 0 4348 4348"/>
                  <a:gd name="T1" fmla="*/ T0 w 4050"/>
                  <a:gd name="T2" fmla="+- 0 6373 137"/>
                  <a:gd name="T3" fmla="*/ 6373 h 6236"/>
                  <a:gd name="T4" fmla="+- 0 8398 4348"/>
                  <a:gd name="T5" fmla="*/ T4 w 4050"/>
                  <a:gd name="T6" fmla="+- 0 6373 137"/>
                  <a:gd name="T7" fmla="*/ 6373 h 6236"/>
                  <a:gd name="T8" fmla="+- 0 8398 4348"/>
                  <a:gd name="T9" fmla="*/ T8 w 4050"/>
                  <a:gd name="T10" fmla="+- 0 137 137"/>
                  <a:gd name="T11" fmla="*/ 137 h 6236"/>
                  <a:gd name="T12" fmla="+- 0 4348 4348"/>
                  <a:gd name="T13" fmla="*/ T12 w 4050"/>
                  <a:gd name="T14" fmla="+- 0 137 137"/>
                  <a:gd name="T15" fmla="*/ 137 h 6236"/>
                  <a:gd name="T16" fmla="+- 0 4348 4348"/>
                  <a:gd name="T17" fmla="*/ T16 w 4050"/>
                  <a:gd name="T18" fmla="+- 0 6373 137"/>
                  <a:gd name="T19" fmla="*/ 6373 h 6236"/>
                </a:gdLst>
                <a:ahLst/>
                <a:cxnLst>
                  <a:cxn ang="0">
                    <a:pos x="T1" y="T3"/>
                  </a:cxn>
                  <a:cxn ang="0">
                    <a:pos x="T5" y="T7"/>
                  </a:cxn>
                  <a:cxn ang="0">
                    <a:pos x="T9" y="T11"/>
                  </a:cxn>
                  <a:cxn ang="0">
                    <a:pos x="T13" y="T15"/>
                  </a:cxn>
                  <a:cxn ang="0">
                    <a:pos x="T17" y="T19"/>
                  </a:cxn>
                </a:cxnLst>
                <a:rect l="0" t="0" r="r" b="b"/>
                <a:pathLst>
                  <a:path w="4050" h="6236">
                    <a:moveTo>
                      <a:pt x="0" y="6236"/>
                    </a:moveTo>
                    <a:lnTo>
                      <a:pt x="4050" y="6236"/>
                    </a:lnTo>
                    <a:lnTo>
                      <a:pt x="4050" y="0"/>
                    </a:lnTo>
                    <a:lnTo>
                      <a:pt x="0" y="0"/>
                    </a:lnTo>
                    <a:lnTo>
                      <a:pt x="0" y="62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6" name="Group 6"/>
            <p:cNvGrpSpPr>
              <a:grpSpLocks/>
            </p:cNvGrpSpPr>
            <p:nvPr/>
          </p:nvGrpSpPr>
          <p:grpSpPr bwMode="auto">
            <a:xfrm>
              <a:off x="4105" y="1932"/>
              <a:ext cx="4515" cy="12272"/>
              <a:chOff x="4105" y="1932"/>
              <a:chExt cx="4515" cy="12272"/>
            </a:xfrm>
          </p:grpSpPr>
          <p:sp>
            <p:nvSpPr>
              <p:cNvPr id="25" name="Freeform 7"/>
              <p:cNvSpPr>
                <a:spLocks/>
              </p:cNvSpPr>
              <p:nvPr/>
            </p:nvSpPr>
            <p:spPr bwMode="auto">
              <a:xfrm>
                <a:off x="4105" y="1932"/>
                <a:ext cx="4515" cy="12272"/>
              </a:xfrm>
              <a:custGeom>
                <a:avLst/>
                <a:gdLst>
                  <a:gd name="T0" fmla="+- 0 4105 4105"/>
                  <a:gd name="T1" fmla="*/ T0 w 4515"/>
                  <a:gd name="T2" fmla="+- 0 14205 1932"/>
                  <a:gd name="T3" fmla="*/ 14205 h 12272"/>
                  <a:gd name="T4" fmla="+- 0 8620 4105"/>
                  <a:gd name="T5" fmla="*/ T4 w 4515"/>
                  <a:gd name="T6" fmla="+- 0 14205 1932"/>
                  <a:gd name="T7" fmla="*/ 14205 h 12272"/>
                  <a:gd name="T8" fmla="+- 0 8620 4105"/>
                  <a:gd name="T9" fmla="*/ T8 w 4515"/>
                  <a:gd name="T10" fmla="+- 0 1932 1932"/>
                  <a:gd name="T11" fmla="*/ 1932 h 12272"/>
                  <a:gd name="T12" fmla="+- 0 4105 4105"/>
                  <a:gd name="T13" fmla="*/ T12 w 4515"/>
                  <a:gd name="T14" fmla="+- 0 1932 1932"/>
                  <a:gd name="T15" fmla="*/ 1932 h 12272"/>
                  <a:gd name="T16" fmla="+- 0 4105 4105"/>
                  <a:gd name="T17" fmla="*/ T16 w 4515"/>
                  <a:gd name="T18" fmla="+- 0 14205 1932"/>
                  <a:gd name="T19" fmla="*/ 14205 h 12272"/>
                </a:gdLst>
                <a:ahLst/>
                <a:cxnLst>
                  <a:cxn ang="0">
                    <a:pos x="T1" y="T3"/>
                  </a:cxn>
                  <a:cxn ang="0">
                    <a:pos x="T5" y="T7"/>
                  </a:cxn>
                  <a:cxn ang="0">
                    <a:pos x="T9" y="T11"/>
                  </a:cxn>
                  <a:cxn ang="0">
                    <a:pos x="T13" y="T15"/>
                  </a:cxn>
                  <a:cxn ang="0">
                    <a:pos x="T17" y="T19"/>
                  </a:cxn>
                </a:cxnLst>
                <a:rect l="0" t="0" r="r" b="b"/>
                <a:pathLst>
                  <a:path w="4515" h="12272">
                    <a:moveTo>
                      <a:pt x="0" y="12273"/>
                    </a:moveTo>
                    <a:lnTo>
                      <a:pt x="4515" y="12273"/>
                    </a:lnTo>
                    <a:lnTo>
                      <a:pt x="4515" y="0"/>
                    </a:lnTo>
                    <a:lnTo>
                      <a:pt x="0" y="0"/>
                    </a:lnTo>
                    <a:lnTo>
                      <a:pt x="0" y="12273"/>
                    </a:lnTo>
                    <a:close/>
                  </a:path>
                </a:pathLst>
              </a:custGeom>
              <a:noFill/>
              <a:ln w="127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7" name="Group 8"/>
            <p:cNvGrpSpPr>
              <a:grpSpLocks/>
            </p:cNvGrpSpPr>
            <p:nvPr/>
          </p:nvGrpSpPr>
          <p:grpSpPr bwMode="auto">
            <a:xfrm>
              <a:off x="4257" y="300"/>
              <a:ext cx="3940" cy="13983"/>
              <a:chOff x="4257" y="300"/>
              <a:chExt cx="3940" cy="13983"/>
            </a:xfrm>
          </p:grpSpPr>
          <p:sp>
            <p:nvSpPr>
              <p:cNvPr id="24" name="Freeform 9"/>
              <p:cNvSpPr>
                <a:spLocks/>
              </p:cNvSpPr>
              <p:nvPr/>
            </p:nvSpPr>
            <p:spPr bwMode="auto">
              <a:xfrm>
                <a:off x="4257" y="1187"/>
                <a:ext cx="3940" cy="13096"/>
              </a:xfrm>
              <a:custGeom>
                <a:avLst/>
                <a:gdLst>
                  <a:gd name="T0" fmla="+- 0 4403 4403"/>
                  <a:gd name="T1" fmla="*/ T0 w 3940"/>
                  <a:gd name="T2" fmla="+- 0 14140 1044"/>
                  <a:gd name="T3" fmla="*/ 14140 h 13096"/>
                  <a:gd name="T4" fmla="+- 0 8343 4403"/>
                  <a:gd name="T5" fmla="*/ T4 w 3940"/>
                  <a:gd name="T6" fmla="+- 0 14140 1044"/>
                  <a:gd name="T7" fmla="*/ 14140 h 13096"/>
                  <a:gd name="T8" fmla="+- 0 8343 4403"/>
                  <a:gd name="T9" fmla="*/ T8 w 3940"/>
                  <a:gd name="T10" fmla="+- 0 1044 1044"/>
                  <a:gd name="T11" fmla="*/ 1044 h 13096"/>
                  <a:gd name="T12" fmla="+- 0 4403 4403"/>
                  <a:gd name="T13" fmla="*/ T12 w 3940"/>
                  <a:gd name="T14" fmla="+- 0 1044 1044"/>
                  <a:gd name="T15" fmla="*/ 1044 h 13096"/>
                  <a:gd name="T16" fmla="+- 0 4403 4403"/>
                  <a:gd name="T17" fmla="*/ T16 w 3940"/>
                  <a:gd name="T18" fmla="+- 0 14140 1044"/>
                  <a:gd name="T19" fmla="*/ 14140 h 13096"/>
                </a:gdLst>
                <a:ahLst/>
                <a:cxnLst>
                  <a:cxn ang="0">
                    <a:pos x="T1" y="T3"/>
                  </a:cxn>
                  <a:cxn ang="0">
                    <a:pos x="T5" y="T7"/>
                  </a:cxn>
                  <a:cxn ang="0">
                    <a:pos x="T9" y="T11"/>
                  </a:cxn>
                  <a:cxn ang="0">
                    <a:pos x="T13" y="T15"/>
                  </a:cxn>
                  <a:cxn ang="0">
                    <a:pos x="T17" y="T19"/>
                  </a:cxn>
                </a:cxnLst>
                <a:rect l="0" t="0" r="r" b="b"/>
                <a:pathLst>
                  <a:path w="3940" h="13096">
                    <a:moveTo>
                      <a:pt x="0" y="13096"/>
                    </a:moveTo>
                    <a:lnTo>
                      <a:pt x="3940" y="13096"/>
                    </a:lnTo>
                    <a:lnTo>
                      <a:pt x="3940" y="0"/>
                    </a:lnTo>
                    <a:lnTo>
                      <a:pt x="0" y="0"/>
                    </a:lnTo>
                    <a:lnTo>
                      <a:pt x="0" y="130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53" y="3502"/>
                <a:ext cx="3553" cy="463"/>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45" y="300"/>
                <a:ext cx="1562" cy="295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oup 12"/>
            <p:cNvGrpSpPr>
              <a:grpSpLocks/>
            </p:cNvGrpSpPr>
            <p:nvPr/>
          </p:nvGrpSpPr>
          <p:grpSpPr bwMode="auto">
            <a:xfrm>
              <a:off x="0" y="420"/>
              <a:ext cx="300" cy="2"/>
              <a:chOff x="0" y="420"/>
              <a:chExt cx="300" cy="2"/>
            </a:xfrm>
          </p:grpSpPr>
          <p:sp>
            <p:nvSpPr>
              <p:cNvPr id="23" name="Freeform 13"/>
              <p:cNvSpPr>
                <a:spLocks/>
              </p:cNvSpPr>
              <p:nvPr/>
            </p:nvSpPr>
            <p:spPr bwMode="auto">
              <a:xfrm>
                <a:off x="0" y="420"/>
                <a:ext cx="300" cy="2"/>
              </a:xfrm>
              <a:custGeom>
                <a:avLst/>
                <a:gdLst>
                  <a:gd name="T0" fmla="*/ 300 w 300"/>
                  <a:gd name="T1" fmla="*/ 0 w 300"/>
                </a:gdLst>
                <a:ahLst/>
                <a:cxnLst>
                  <a:cxn ang="0">
                    <a:pos x="T0" y="0"/>
                  </a:cxn>
                  <a:cxn ang="0">
                    <a:pos x="T1" y="0"/>
                  </a:cxn>
                </a:cxnLst>
                <a:rect l="0" t="0" r="r" b="b"/>
                <a:pathLst>
                  <a:path w="300">
                    <a:moveTo>
                      <a:pt x="300" y="0"/>
                    </a:moveTo>
                    <a:lnTo>
                      <a:pt x="0" y="0"/>
                    </a:lnTo>
                  </a:path>
                </a:pathLst>
              </a:custGeom>
              <a:noFill/>
              <a:ln w="1587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9" name="Group 14"/>
            <p:cNvGrpSpPr>
              <a:grpSpLocks/>
            </p:cNvGrpSpPr>
            <p:nvPr/>
          </p:nvGrpSpPr>
          <p:grpSpPr bwMode="auto">
            <a:xfrm>
              <a:off x="12446" y="420"/>
              <a:ext cx="300" cy="2"/>
              <a:chOff x="12446" y="420"/>
              <a:chExt cx="300" cy="2"/>
            </a:xfrm>
          </p:grpSpPr>
          <p:sp>
            <p:nvSpPr>
              <p:cNvPr id="22" name="Freeform 15"/>
              <p:cNvSpPr>
                <a:spLocks/>
              </p:cNvSpPr>
              <p:nvPr/>
            </p:nvSpPr>
            <p:spPr bwMode="auto">
              <a:xfrm>
                <a:off x="12446" y="420"/>
                <a:ext cx="300" cy="2"/>
              </a:xfrm>
              <a:custGeom>
                <a:avLst/>
                <a:gdLst>
                  <a:gd name="T0" fmla="+- 0 12446 12446"/>
                  <a:gd name="T1" fmla="*/ T0 w 300"/>
                  <a:gd name="T2" fmla="+- 0 12746 12446"/>
                  <a:gd name="T3" fmla="*/ T2 w 300"/>
                </a:gdLst>
                <a:ahLst/>
                <a:cxnLst>
                  <a:cxn ang="0">
                    <a:pos x="T1" y="0"/>
                  </a:cxn>
                  <a:cxn ang="0">
                    <a:pos x="T3" y="0"/>
                  </a:cxn>
                </a:cxnLst>
                <a:rect l="0" t="0" r="r" b="b"/>
                <a:pathLst>
                  <a:path w="300">
                    <a:moveTo>
                      <a:pt x="0" y="0"/>
                    </a:moveTo>
                    <a:lnTo>
                      <a:pt x="300" y="0"/>
                    </a:lnTo>
                  </a:path>
                </a:pathLst>
              </a:custGeom>
              <a:noFill/>
              <a:ln w="1587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10" name="Group 16"/>
            <p:cNvGrpSpPr>
              <a:grpSpLocks/>
            </p:cNvGrpSpPr>
            <p:nvPr/>
          </p:nvGrpSpPr>
          <p:grpSpPr bwMode="auto">
            <a:xfrm>
              <a:off x="420" y="0"/>
              <a:ext cx="2" cy="300"/>
              <a:chOff x="420" y="0"/>
              <a:chExt cx="2" cy="300"/>
            </a:xfrm>
          </p:grpSpPr>
          <p:sp>
            <p:nvSpPr>
              <p:cNvPr id="21" name="Freeform 17"/>
              <p:cNvSpPr>
                <a:spLocks/>
              </p:cNvSpPr>
              <p:nvPr/>
            </p:nvSpPr>
            <p:spPr bwMode="auto">
              <a:xfrm>
                <a:off x="420" y="0"/>
                <a:ext cx="2" cy="300"/>
              </a:xfrm>
              <a:custGeom>
                <a:avLst/>
                <a:gdLst>
                  <a:gd name="T0" fmla="*/ 300 h 300"/>
                  <a:gd name="T1" fmla="*/ 0 h 300"/>
                </a:gdLst>
                <a:ahLst/>
                <a:cxnLst>
                  <a:cxn ang="0">
                    <a:pos x="0" y="T0"/>
                  </a:cxn>
                  <a:cxn ang="0">
                    <a:pos x="0" y="T1"/>
                  </a:cxn>
                </a:cxnLst>
                <a:rect l="0" t="0" r="r" b="b"/>
                <a:pathLst>
                  <a:path h="300">
                    <a:moveTo>
                      <a:pt x="0" y="300"/>
                    </a:moveTo>
                    <a:lnTo>
                      <a:pt x="0" y="0"/>
                    </a:lnTo>
                  </a:path>
                </a:pathLst>
              </a:custGeom>
              <a:noFill/>
              <a:ln w="1587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11" name="Group 18"/>
            <p:cNvGrpSpPr>
              <a:grpSpLocks/>
            </p:cNvGrpSpPr>
            <p:nvPr/>
          </p:nvGrpSpPr>
          <p:grpSpPr bwMode="auto">
            <a:xfrm>
              <a:off x="12326" y="0"/>
              <a:ext cx="2" cy="300"/>
              <a:chOff x="12326" y="0"/>
              <a:chExt cx="2" cy="300"/>
            </a:xfrm>
          </p:grpSpPr>
          <p:sp>
            <p:nvSpPr>
              <p:cNvPr id="20" name="Freeform 19"/>
              <p:cNvSpPr>
                <a:spLocks/>
              </p:cNvSpPr>
              <p:nvPr/>
            </p:nvSpPr>
            <p:spPr bwMode="auto">
              <a:xfrm>
                <a:off x="12326" y="0"/>
                <a:ext cx="2" cy="300"/>
              </a:xfrm>
              <a:custGeom>
                <a:avLst/>
                <a:gdLst>
                  <a:gd name="T0" fmla="*/ 300 h 300"/>
                  <a:gd name="T1" fmla="*/ 0 h 300"/>
                </a:gdLst>
                <a:ahLst/>
                <a:cxnLst>
                  <a:cxn ang="0">
                    <a:pos x="0" y="T0"/>
                  </a:cxn>
                  <a:cxn ang="0">
                    <a:pos x="0" y="T1"/>
                  </a:cxn>
                </a:cxnLst>
                <a:rect l="0" t="0" r="r" b="b"/>
                <a:pathLst>
                  <a:path h="300">
                    <a:moveTo>
                      <a:pt x="0" y="300"/>
                    </a:moveTo>
                    <a:lnTo>
                      <a:pt x="0" y="0"/>
                    </a:lnTo>
                  </a:path>
                </a:pathLst>
              </a:custGeom>
              <a:noFill/>
              <a:ln w="1587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12" name="Group 20"/>
            <p:cNvGrpSpPr>
              <a:grpSpLocks/>
            </p:cNvGrpSpPr>
            <p:nvPr/>
          </p:nvGrpSpPr>
          <p:grpSpPr bwMode="auto">
            <a:xfrm>
              <a:off x="0" y="420"/>
              <a:ext cx="300" cy="2"/>
              <a:chOff x="0" y="420"/>
              <a:chExt cx="300" cy="2"/>
            </a:xfrm>
          </p:grpSpPr>
          <p:sp>
            <p:nvSpPr>
              <p:cNvPr id="19" name="Freeform 21"/>
              <p:cNvSpPr>
                <a:spLocks/>
              </p:cNvSpPr>
              <p:nvPr/>
            </p:nvSpPr>
            <p:spPr bwMode="auto">
              <a:xfrm>
                <a:off x="0" y="420"/>
                <a:ext cx="300" cy="2"/>
              </a:xfrm>
              <a:custGeom>
                <a:avLst/>
                <a:gdLst>
                  <a:gd name="T0" fmla="*/ 300 w 300"/>
                  <a:gd name="T1" fmla="*/ 0 w 300"/>
                </a:gdLst>
                <a:ahLst/>
                <a:cxnLst>
                  <a:cxn ang="0">
                    <a:pos x="T0" y="0"/>
                  </a:cxn>
                  <a:cxn ang="0">
                    <a:pos x="T1" y="0"/>
                  </a:cxn>
                </a:cxnLst>
                <a:rect l="0" t="0" r="r" b="b"/>
                <a:pathLst>
                  <a:path w="300">
                    <a:moveTo>
                      <a:pt x="300" y="0"/>
                    </a:moveTo>
                    <a:lnTo>
                      <a:pt x="0"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13" name="Group 22"/>
            <p:cNvGrpSpPr>
              <a:grpSpLocks/>
            </p:cNvGrpSpPr>
            <p:nvPr/>
          </p:nvGrpSpPr>
          <p:grpSpPr bwMode="auto">
            <a:xfrm>
              <a:off x="12446" y="420"/>
              <a:ext cx="300" cy="2"/>
              <a:chOff x="12446" y="420"/>
              <a:chExt cx="300" cy="2"/>
            </a:xfrm>
          </p:grpSpPr>
          <p:sp>
            <p:nvSpPr>
              <p:cNvPr id="18" name="Freeform 23"/>
              <p:cNvSpPr>
                <a:spLocks/>
              </p:cNvSpPr>
              <p:nvPr/>
            </p:nvSpPr>
            <p:spPr bwMode="auto">
              <a:xfrm>
                <a:off x="12446" y="420"/>
                <a:ext cx="300" cy="2"/>
              </a:xfrm>
              <a:custGeom>
                <a:avLst/>
                <a:gdLst>
                  <a:gd name="T0" fmla="+- 0 12446 12446"/>
                  <a:gd name="T1" fmla="*/ T0 w 300"/>
                  <a:gd name="T2" fmla="+- 0 12746 12446"/>
                  <a:gd name="T3" fmla="*/ T2 w 300"/>
                </a:gdLst>
                <a:ahLst/>
                <a:cxnLst>
                  <a:cxn ang="0">
                    <a:pos x="T1" y="0"/>
                  </a:cxn>
                  <a:cxn ang="0">
                    <a:pos x="T3" y="0"/>
                  </a:cxn>
                </a:cxnLst>
                <a:rect l="0" t="0" r="r" b="b"/>
                <a:pathLst>
                  <a:path w="300">
                    <a:moveTo>
                      <a:pt x="0" y="0"/>
                    </a:moveTo>
                    <a:lnTo>
                      <a:pt x="300"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14" name="Group 24"/>
            <p:cNvGrpSpPr>
              <a:grpSpLocks/>
            </p:cNvGrpSpPr>
            <p:nvPr/>
          </p:nvGrpSpPr>
          <p:grpSpPr bwMode="auto">
            <a:xfrm>
              <a:off x="420" y="0"/>
              <a:ext cx="2" cy="300"/>
              <a:chOff x="420" y="0"/>
              <a:chExt cx="2" cy="300"/>
            </a:xfrm>
          </p:grpSpPr>
          <p:sp>
            <p:nvSpPr>
              <p:cNvPr id="17" name="Freeform 25"/>
              <p:cNvSpPr>
                <a:spLocks/>
              </p:cNvSpPr>
              <p:nvPr/>
            </p:nvSpPr>
            <p:spPr bwMode="auto">
              <a:xfrm>
                <a:off x="420" y="0"/>
                <a:ext cx="2" cy="300"/>
              </a:xfrm>
              <a:custGeom>
                <a:avLst/>
                <a:gdLst>
                  <a:gd name="T0" fmla="*/ 300 h 300"/>
                  <a:gd name="T1" fmla="*/ 0 h 300"/>
                </a:gdLst>
                <a:ahLst/>
                <a:cxnLst>
                  <a:cxn ang="0">
                    <a:pos x="0" y="T0"/>
                  </a:cxn>
                  <a:cxn ang="0">
                    <a:pos x="0" y="T1"/>
                  </a:cxn>
                </a:cxnLst>
                <a:rect l="0" t="0" r="r" b="b"/>
                <a:pathLst>
                  <a:path h="300">
                    <a:moveTo>
                      <a:pt x="0" y="300"/>
                    </a:moveTo>
                    <a:lnTo>
                      <a:pt x="0"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15" name="Group 26"/>
            <p:cNvGrpSpPr>
              <a:grpSpLocks/>
            </p:cNvGrpSpPr>
            <p:nvPr/>
          </p:nvGrpSpPr>
          <p:grpSpPr bwMode="auto">
            <a:xfrm>
              <a:off x="12326" y="0"/>
              <a:ext cx="2" cy="300"/>
              <a:chOff x="12326" y="0"/>
              <a:chExt cx="2" cy="300"/>
            </a:xfrm>
          </p:grpSpPr>
          <p:sp>
            <p:nvSpPr>
              <p:cNvPr id="16" name="Freeform 27"/>
              <p:cNvSpPr>
                <a:spLocks/>
              </p:cNvSpPr>
              <p:nvPr/>
            </p:nvSpPr>
            <p:spPr bwMode="auto">
              <a:xfrm>
                <a:off x="12326" y="0"/>
                <a:ext cx="2" cy="300"/>
              </a:xfrm>
              <a:custGeom>
                <a:avLst/>
                <a:gdLst>
                  <a:gd name="T0" fmla="*/ 300 h 300"/>
                  <a:gd name="T1" fmla="*/ 0 h 300"/>
                </a:gdLst>
                <a:ahLst/>
                <a:cxnLst>
                  <a:cxn ang="0">
                    <a:pos x="0" y="T0"/>
                  </a:cxn>
                  <a:cxn ang="0">
                    <a:pos x="0" y="T1"/>
                  </a:cxn>
                </a:cxnLst>
                <a:rect l="0" t="0" r="r" b="b"/>
                <a:pathLst>
                  <a:path h="300">
                    <a:moveTo>
                      <a:pt x="0" y="300"/>
                    </a:moveTo>
                    <a:lnTo>
                      <a:pt x="0"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grpSp>
      <p:sp>
        <p:nvSpPr>
          <p:cNvPr id="28" name="Rectangle 27"/>
          <p:cNvSpPr/>
          <p:nvPr/>
        </p:nvSpPr>
        <p:spPr>
          <a:xfrm>
            <a:off x="3394871" y="2204864"/>
            <a:ext cx="2364920" cy="4154984"/>
          </a:xfrm>
          <a:prstGeom prst="rect">
            <a:avLst/>
          </a:prstGeom>
        </p:spPr>
        <p:txBody>
          <a:bodyPr wrap="square">
            <a:spAutoFit/>
          </a:bodyPr>
          <a:lstStyle/>
          <a:p>
            <a:pPr algn="ctr"/>
            <a:r>
              <a:rPr lang="en-US" b="1" dirty="0" smtClean="0">
                <a:solidFill>
                  <a:srgbClr val="231F20"/>
                </a:solidFill>
                <a:effectLst/>
                <a:latin typeface="Arial"/>
                <a:ea typeface="Arial"/>
              </a:rPr>
              <a:t>D</a:t>
            </a:r>
            <a:r>
              <a:rPr lang="en-US" b="1" spc="-5" dirty="0" smtClean="0">
                <a:solidFill>
                  <a:srgbClr val="231F20"/>
                </a:solidFill>
                <a:effectLst/>
                <a:latin typeface="Arial"/>
                <a:ea typeface="Arial"/>
              </a:rPr>
              <a:t>E</a:t>
            </a:r>
            <a:r>
              <a:rPr lang="en-US" b="1" spc="-155" dirty="0" smtClean="0">
                <a:solidFill>
                  <a:srgbClr val="231F20"/>
                </a:solidFill>
                <a:effectLst/>
                <a:latin typeface="Arial"/>
                <a:ea typeface="Arial"/>
              </a:rPr>
              <a:t>P</a:t>
            </a:r>
            <a:r>
              <a:rPr lang="en-US" b="1" dirty="0" smtClean="0">
                <a:solidFill>
                  <a:srgbClr val="231F20"/>
                </a:solidFill>
                <a:effectLst/>
                <a:latin typeface="Arial"/>
                <a:ea typeface="Arial"/>
              </a:rPr>
              <a:t>ARTME</a:t>
            </a:r>
            <a:r>
              <a:rPr lang="en-US" b="1" spc="-5" dirty="0" smtClean="0">
                <a:solidFill>
                  <a:srgbClr val="231F20"/>
                </a:solidFill>
                <a:effectLst/>
                <a:latin typeface="Arial"/>
                <a:ea typeface="Arial"/>
              </a:rPr>
              <a:t>N</a:t>
            </a:r>
            <a:r>
              <a:rPr lang="en-US" b="1" spc="-230" dirty="0" smtClean="0">
                <a:solidFill>
                  <a:srgbClr val="231F20"/>
                </a:solidFill>
                <a:effectLst/>
                <a:latin typeface="Arial"/>
                <a:ea typeface="Arial"/>
              </a:rPr>
              <a:t>T</a:t>
            </a:r>
            <a:r>
              <a:rPr lang="en-US" b="1" dirty="0" smtClean="0">
                <a:solidFill>
                  <a:srgbClr val="231F20"/>
                </a:solidFill>
                <a:effectLst/>
                <a:latin typeface="Arial"/>
                <a:ea typeface="Arial"/>
              </a:rPr>
              <a:t>: PLANNING, MONI</a:t>
            </a:r>
            <a:r>
              <a:rPr lang="en-US" b="1" spc="-45" dirty="0" smtClean="0">
                <a:solidFill>
                  <a:srgbClr val="231F20"/>
                </a:solidFill>
                <a:effectLst/>
                <a:latin typeface="Arial"/>
                <a:ea typeface="Arial"/>
              </a:rPr>
              <a:t>T</a:t>
            </a:r>
            <a:r>
              <a:rPr lang="en-US" b="1" dirty="0" smtClean="0">
                <a:solidFill>
                  <a:srgbClr val="231F20"/>
                </a:solidFill>
                <a:effectLst/>
                <a:latin typeface="Arial"/>
                <a:ea typeface="Arial"/>
              </a:rPr>
              <a:t>ORING</a:t>
            </a:r>
            <a:r>
              <a:rPr lang="en-US" b="1" spc="-200" dirty="0" smtClean="0">
                <a:solidFill>
                  <a:srgbClr val="231F20"/>
                </a:solidFill>
                <a:effectLst/>
                <a:latin typeface="Arial"/>
                <a:ea typeface="Arial"/>
              </a:rPr>
              <a:t> </a:t>
            </a:r>
            <a:r>
              <a:rPr lang="en-US" b="1" dirty="0" smtClean="0">
                <a:solidFill>
                  <a:srgbClr val="231F20"/>
                </a:solidFill>
                <a:effectLst/>
                <a:latin typeface="Arial"/>
                <a:ea typeface="Arial"/>
              </a:rPr>
              <a:t>AND E</a:t>
            </a:r>
            <a:r>
              <a:rPr lang="en-US" b="1" spc="-155" dirty="0" smtClean="0">
                <a:solidFill>
                  <a:srgbClr val="231F20"/>
                </a:solidFill>
                <a:effectLst/>
                <a:latin typeface="Arial"/>
                <a:ea typeface="Arial"/>
              </a:rPr>
              <a:t>V</a:t>
            </a:r>
            <a:r>
              <a:rPr lang="en-US" b="1" dirty="0" smtClean="0">
                <a:solidFill>
                  <a:srgbClr val="231F20"/>
                </a:solidFill>
                <a:effectLst/>
                <a:latin typeface="Arial"/>
                <a:ea typeface="Arial"/>
              </a:rPr>
              <a:t>AL</a:t>
            </a:r>
            <a:r>
              <a:rPr lang="en-US" b="1" spc="-5" dirty="0" smtClean="0">
                <a:solidFill>
                  <a:srgbClr val="231F20"/>
                </a:solidFill>
                <a:effectLst/>
                <a:latin typeface="Arial"/>
                <a:ea typeface="Arial"/>
              </a:rPr>
              <a:t>U</a:t>
            </a:r>
            <a:r>
              <a:rPr lang="en-US" b="1" spc="-150" dirty="0" smtClean="0">
                <a:solidFill>
                  <a:srgbClr val="231F20"/>
                </a:solidFill>
                <a:effectLst/>
                <a:latin typeface="Arial"/>
                <a:ea typeface="Arial"/>
              </a:rPr>
              <a:t>A</a:t>
            </a:r>
            <a:r>
              <a:rPr lang="en-US" b="1" dirty="0" smtClean="0">
                <a:solidFill>
                  <a:srgbClr val="231F20"/>
                </a:solidFill>
                <a:effectLst/>
                <a:latin typeface="Arial"/>
                <a:ea typeface="Arial"/>
              </a:rPr>
              <a:t>TION</a:t>
            </a:r>
          </a:p>
          <a:p>
            <a:pPr algn="ctr"/>
            <a:endParaRPr lang="en-US" b="1" dirty="0">
              <a:solidFill>
                <a:srgbClr val="231F20"/>
              </a:solidFill>
              <a:latin typeface="Arial"/>
            </a:endParaRPr>
          </a:p>
          <a:p>
            <a:pPr algn="ctr"/>
            <a:endParaRPr lang="en-US" b="1" dirty="0">
              <a:solidFill>
                <a:srgbClr val="231F20"/>
              </a:solidFill>
              <a:latin typeface="Arial"/>
            </a:endParaRPr>
          </a:p>
          <a:p>
            <a:pPr algn="ctr"/>
            <a:r>
              <a:rPr lang="en-US" b="1" dirty="0">
                <a:solidFill>
                  <a:srgbClr val="231F20"/>
                </a:solidFill>
                <a:latin typeface="Arial"/>
              </a:rPr>
              <a:t>STRATEGIC PLAN</a:t>
            </a:r>
          </a:p>
          <a:p>
            <a:pPr algn="ctr"/>
            <a:endParaRPr lang="en-US" sz="1200" b="1" dirty="0">
              <a:solidFill>
                <a:srgbClr val="231F20"/>
              </a:solidFill>
              <a:latin typeface="Arial"/>
            </a:endParaRPr>
          </a:p>
          <a:p>
            <a:pPr algn="ctr"/>
            <a:r>
              <a:rPr lang="en-US" b="1" dirty="0">
                <a:solidFill>
                  <a:srgbClr val="231F20"/>
                </a:solidFill>
                <a:latin typeface="Arial"/>
              </a:rPr>
              <a:t>2015-2020</a:t>
            </a:r>
            <a:endParaRPr lang="en-ZA" b="1" dirty="0"/>
          </a:p>
          <a:p>
            <a:pPr algn="ctr"/>
            <a:endParaRPr lang="en-US" b="1" dirty="0" smtClean="0">
              <a:solidFill>
                <a:srgbClr val="231F20"/>
              </a:solidFill>
              <a:latin typeface="Arial"/>
            </a:endParaRPr>
          </a:p>
          <a:p>
            <a:pPr algn="ctr"/>
            <a:endParaRPr lang="en-US" b="1" dirty="0">
              <a:solidFill>
                <a:srgbClr val="231F20"/>
              </a:solidFill>
              <a:latin typeface="Arial"/>
            </a:endParaRPr>
          </a:p>
          <a:p>
            <a:pPr algn="ctr"/>
            <a:endParaRPr lang="en-US" b="1" dirty="0" smtClean="0">
              <a:solidFill>
                <a:srgbClr val="231F20"/>
              </a:solidFill>
              <a:latin typeface="Arial"/>
            </a:endParaRPr>
          </a:p>
          <a:p>
            <a:pPr algn="ctr"/>
            <a:endParaRPr lang="en-US" b="1" dirty="0">
              <a:solidFill>
                <a:srgbClr val="231F20"/>
              </a:solidFill>
              <a:latin typeface="Arial"/>
            </a:endParaRPr>
          </a:p>
          <a:p>
            <a:pPr algn="ctr"/>
            <a:endParaRPr lang="en-US" b="1" dirty="0" smtClean="0">
              <a:solidFill>
                <a:srgbClr val="231F20"/>
              </a:solidFill>
              <a:latin typeface="Arial"/>
            </a:endParaRPr>
          </a:p>
          <a:p>
            <a:pPr algn="ctr"/>
            <a:endParaRPr lang="en-US" b="1" dirty="0">
              <a:solidFill>
                <a:srgbClr val="231F20"/>
              </a:solidFill>
              <a:latin typeface="Arial"/>
            </a:endParaRPr>
          </a:p>
        </p:txBody>
      </p:sp>
    </p:spTree>
    <p:extLst>
      <p:ext uri="{BB962C8B-B14F-4D97-AF65-F5344CB8AC3E}">
        <p14:creationId xmlns:p14="http://schemas.microsoft.com/office/powerpoint/2010/main" xmlns="" val="1964586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1306364"/>
            <a:ext cx="8352928" cy="4929188"/>
          </a:xfrm>
        </p:spPr>
        <p:txBody>
          <a:bodyPr>
            <a:normAutofit/>
          </a:bodyPr>
          <a:lstStyle/>
          <a:p>
            <a:pPr>
              <a:buFont typeface="Wingdings" panose="05000000000000000000" pitchFamily="2" charset="2"/>
              <a:buChar char="Ø"/>
            </a:pPr>
            <a:r>
              <a:rPr lang="en-ZA" sz="2000" dirty="0" smtClean="0">
                <a:latin typeface="+mj-lt"/>
              </a:rPr>
              <a:t>The </a:t>
            </a:r>
            <a:r>
              <a:rPr lang="en-ZA" sz="2000" dirty="0">
                <a:latin typeface="+mj-lt"/>
              </a:rPr>
              <a:t>mandate of the Department of Planning, Monitoring and Evaluation </a:t>
            </a:r>
            <a:r>
              <a:rPr lang="en-ZA" sz="2000" dirty="0" smtClean="0">
                <a:latin typeface="+mj-lt"/>
              </a:rPr>
              <a:t>as stated in both the strategic plan 2015-2020 and the APP 2016/17 is </a:t>
            </a:r>
            <a:r>
              <a:rPr lang="en-ZA" sz="2000" dirty="0">
                <a:latin typeface="+mj-lt"/>
              </a:rPr>
              <a:t>derived from Section 85(2)(b-c) of the Constitution of the Republic of South Africa which states </a:t>
            </a:r>
            <a:r>
              <a:rPr lang="en-ZA" sz="2000" dirty="0" smtClean="0">
                <a:latin typeface="+mj-lt"/>
              </a:rPr>
              <a:t>that:</a:t>
            </a:r>
            <a:endParaRPr lang="en-ZA" sz="2000" dirty="0">
              <a:latin typeface="+mj-lt"/>
            </a:endParaRPr>
          </a:p>
          <a:p>
            <a:pPr marL="685800" lvl="2" indent="-285750">
              <a:buFont typeface="Wingdings" panose="05000000000000000000" pitchFamily="2" charset="2"/>
              <a:buChar char="q"/>
            </a:pPr>
            <a:r>
              <a:rPr lang="en-ZA" sz="2000" dirty="0">
                <a:latin typeface="+mj-lt"/>
              </a:rPr>
              <a:t>the President exercises executive authority, together with the other members of the Cabinet </a:t>
            </a:r>
            <a:r>
              <a:rPr lang="en-ZA" sz="2000" dirty="0" smtClean="0">
                <a:latin typeface="+mj-lt"/>
              </a:rPr>
              <a:t>by</a:t>
            </a:r>
            <a:r>
              <a:rPr lang="en-ZA" sz="2000" dirty="0">
                <a:latin typeface="+mj-lt"/>
              </a:rPr>
              <a:t>:</a:t>
            </a:r>
          </a:p>
          <a:p>
            <a:pPr marL="1257300" lvl="4" indent="-342900">
              <a:buFont typeface="Wingdings" panose="05000000000000000000" pitchFamily="2" charset="2"/>
              <a:buChar char="§"/>
            </a:pPr>
            <a:r>
              <a:rPr lang="en-ZA" dirty="0">
                <a:latin typeface="+mj-lt"/>
              </a:rPr>
              <a:t>developing and implementing national policy </a:t>
            </a:r>
          </a:p>
          <a:p>
            <a:pPr marL="1257300" lvl="4" indent="-342900">
              <a:buFont typeface="Wingdings" panose="05000000000000000000" pitchFamily="2" charset="2"/>
              <a:buChar char="§"/>
            </a:pPr>
            <a:r>
              <a:rPr lang="en-ZA" dirty="0">
                <a:latin typeface="+mj-lt"/>
              </a:rPr>
              <a:t>coordinating the functions of state departments and </a:t>
            </a:r>
            <a:r>
              <a:rPr lang="en-ZA" dirty="0" smtClean="0">
                <a:latin typeface="+mj-lt"/>
              </a:rPr>
              <a:t>administrations</a:t>
            </a:r>
          </a:p>
          <a:p>
            <a:pPr marL="0" indent="0">
              <a:buNone/>
            </a:pPr>
            <a:endParaRPr lang="en-ZA" sz="2000" dirty="0">
              <a:latin typeface="+mj-lt"/>
            </a:endParaRPr>
          </a:p>
          <a:p>
            <a:pPr>
              <a:buFont typeface="Wingdings" panose="05000000000000000000" pitchFamily="2" charset="2"/>
              <a:buChar char="Ø"/>
            </a:pPr>
            <a:r>
              <a:rPr lang="en-ZA" sz="2000" dirty="0" smtClean="0">
                <a:latin typeface="+mj-lt"/>
              </a:rPr>
              <a:t>This </a:t>
            </a:r>
            <a:r>
              <a:rPr lang="en-ZA" sz="2000" dirty="0">
                <a:latin typeface="+mj-lt"/>
              </a:rPr>
              <a:t>has been given concrete expression by the </a:t>
            </a:r>
            <a:r>
              <a:rPr lang="en-ZA" sz="2000" dirty="0" smtClean="0">
                <a:latin typeface="+mj-lt"/>
              </a:rPr>
              <a:t>“</a:t>
            </a:r>
            <a:r>
              <a:rPr lang="en-ZA" sz="2000" dirty="0">
                <a:latin typeface="+mj-lt"/>
              </a:rPr>
              <a:t>Policy Framework on Performance Monitoring and Evaluation - Our Approach” document and “Revised Green Paper: National Planning Commission”, which were </a:t>
            </a:r>
            <a:r>
              <a:rPr lang="en-ZA" sz="2000" dirty="0" smtClean="0">
                <a:latin typeface="+mj-lt"/>
              </a:rPr>
              <a:t>both tabled </a:t>
            </a:r>
            <a:r>
              <a:rPr lang="en-ZA" sz="2000" dirty="0">
                <a:latin typeface="+mj-lt"/>
              </a:rPr>
              <a:t>in </a:t>
            </a:r>
            <a:r>
              <a:rPr lang="en-ZA" sz="2000" dirty="0" smtClean="0">
                <a:latin typeface="+mj-lt"/>
              </a:rPr>
              <a:t>Parliament</a:t>
            </a:r>
            <a:endParaRPr lang="en-ZA" sz="2000" b="1" dirty="0">
              <a:solidFill>
                <a:srgbClr val="FF0000"/>
              </a:solidFill>
              <a:latin typeface="+mj-lt"/>
            </a:endParaRPr>
          </a:p>
        </p:txBody>
      </p:sp>
      <p:sp>
        <p:nvSpPr>
          <p:cNvPr id="2" name="Title 1"/>
          <p:cNvSpPr>
            <a:spLocks noGrp="1"/>
          </p:cNvSpPr>
          <p:nvPr>
            <p:ph type="title" idx="4294967295"/>
          </p:nvPr>
        </p:nvSpPr>
        <p:spPr>
          <a:xfrm>
            <a:off x="3203848" y="274638"/>
            <a:ext cx="5025752" cy="850900"/>
          </a:xfrm>
        </p:spPr>
        <p:txBody>
          <a:bodyPr>
            <a:normAutofit/>
          </a:bodyPr>
          <a:lstStyle/>
          <a:p>
            <a:pPr algn="l"/>
            <a:r>
              <a:rPr lang="en-ZA" sz="2800" b="1" dirty="0" smtClean="0"/>
              <a:t>Departmental Mandate </a:t>
            </a:r>
            <a:endParaRPr lang="en-ZA" sz="2800" b="1"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04664"/>
            <a:ext cx="2693987"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4090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3808" y="260648"/>
            <a:ext cx="5169768" cy="777875"/>
          </a:xfrm>
        </p:spPr>
        <p:txBody>
          <a:bodyPr>
            <a:normAutofit/>
          </a:bodyPr>
          <a:lstStyle/>
          <a:p>
            <a:pPr algn="l"/>
            <a:r>
              <a:rPr lang="en-ZA" sz="2800" b="1" dirty="0"/>
              <a:t>Departmental </a:t>
            </a:r>
            <a:r>
              <a:rPr lang="en-ZA" sz="2800" b="1" dirty="0" smtClean="0"/>
              <a:t>Mandate (2)</a:t>
            </a:r>
            <a:endParaRPr lang="en-ZA" sz="2800" b="1" dirty="0"/>
          </a:p>
        </p:txBody>
      </p:sp>
      <p:sp>
        <p:nvSpPr>
          <p:cNvPr id="3" name="Content Placeholder 2"/>
          <p:cNvSpPr>
            <a:spLocks noGrp="1"/>
          </p:cNvSpPr>
          <p:nvPr>
            <p:ph idx="4294967295"/>
          </p:nvPr>
        </p:nvSpPr>
        <p:spPr>
          <a:xfrm>
            <a:off x="719138" y="1268760"/>
            <a:ext cx="8173342" cy="4824064"/>
          </a:xfrm>
        </p:spPr>
        <p:txBody>
          <a:bodyPr>
            <a:noAutofit/>
          </a:bodyPr>
          <a:lstStyle/>
          <a:p>
            <a:pPr marL="0" indent="0">
              <a:buNone/>
            </a:pPr>
            <a:r>
              <a:rPr lang="en-ZA" sz="2000" b="1" i="1" dirty="0" smtClean="0">
                <a:latin typeface="+mj-lt"/>
              </a:rPr>
              <a:t>The mandate of DPME as captured in both documents is to:</a:t>
            </a:r>
          </a:p>
          <a:p>
            <a:pPr marL="0" indent="0">
              <a:buNone/>
            </a:pPr>
            <a:endParaRPr lang="en-ZA" sz="2000" b="1" i="1" dirty="0" smtClean="0">
              <a:latin typeface="+mj-lt"/>
            </a:endParaRPr>
          </a:p>
          <a:p>
            <a:pPr>
              <a:buFont typeface="Wingdings" panose="05000000000000000000" pitchFamily="2" charset="2"/>
              <a:buChar char="Ø"/>
            </a:pPr>
            <a:r>
              <a:rPr lang="en-ZA" sz="2000" dirty="0" smtClean="0">
                <a:latin typeface="+mj-lt"/>
              </a:rPr>
              <a:t>Facilitate </a:t>
            </a:r>
            <a:r>
              <a:rPr lang="en-ZA" sz="2000" dirty="0">
                <a:latin typeface="+mj-lt"/>
              </a:rPr>
              <a:t>the development </a:t>
            </a:r>
            <a:r>
              <a:rPr lang="en-ZA" sz="2000" dirty="0" smtClean="0">
                <a:latin typeface="+mj-lt"/>
              </a:rPr>
              <a:t>of long-term and medium-term plans  for the  </a:t>
            </a:r>
            <a:r>
              <a:rPr lang="en-ZA" sz="2000" dirty="0">
                <a:latin typeface="+mj-lt"/>
              </a:rPr>
              <a:t>priorities </a:t>
            </a:r>
            <a:r>
              <a:rPr lang="en-ZA" sz="2000" dirty="0" smtClean="0">
                <a:latin typeface="+mj-lt"/>
              </a:rPr>
              <a:t>as captured in the 14 outcomes targeted by government, and monitor </a:t>
            </a:r>
            <a:r>
              <a:rPr lang="en-ZA" sz="2000" dirty="0">
                <a:latin typeface="+mj-lt"/>
              </a:rPr>
              <a:t>the implementation </a:t>
            </a:r>
            <a:endParaRPr lang="en-ZA" sz="2000" dirty="0" smtClean="0">
              <a:latin typeface="+mj-lt"/>
            </a:endParaRPr>
          </a:p>
          <a:p>
            <a:pPr>
              <a:buFont typeface="Wingdings" panose="05000000000000000000" pitchFamily="2" charset="2"/>
              <a:buChar char="Ø"/>
            </a:pPr>
            <a:r>
              <a:rPr lang="en-ZA" sz="2000" dirty="0" smtClean="0">
                <a:latin typeface="+mj-lt"/>
              </a:rPr>
              <a:t>Assess departmental Strategic Plans and Annual Performance Plans to ensure alignment with long term and short term plans </a:t>
            </a:r>
            <a:r>
              <a:rPr lang="en-ZA" sz="2000" dirty="0">
                <a:latin typeface="+mj-lt"/>
              </a:rPr>
              <a:t>(NDP and MTSF</a:t>
            </a:r>
            <a:r>
              <a:rPr lang="en-ZA" sz="2000" dirty="0" smtClean="0">
                <a:latin typeface="+mj-lt"/>
              </a:rPr>
              <a:t>)</a:t>
            </a:r>
          </a:p>
          <a:p>
            <a:pPr>
              <a:buFont typeface="Wingdings" panose="05000000000000000000" pitchFamily="2" charset="2"/>
              <a:buChar char="Ø"/>
            </a:pPr>
            <a:r>
              <a:rPr lang="en-ZA" sz="2000" dirty="0" smtClean="0">
                <a:latin typeface="+mj-lt"/>
              </a:rPr>
              <a:t>Monitor </a:t>
            </a:r>
            <a:r>
              <a:rPr lang="en-ZA" sz="2000" dirty="0">
                <a:latin typeface="+mj-lt"/>
              </a:rPr>
              <a:t>the performance of individual </a:t>
            </a:r>
            <a:r>
              <a:rPr lang="en-ZA" sz="2000" dirty="0" smtClean="0">
                <a:latin typeface="+mj-lt"/>
              </a:rPr>
              <a:t>National </a:t>
            </a:r>
            <a:r>
              <a:rPr lang="en-ZA" sz="2000" dirty="0">
                <a:latin typeface="+mj-lt"/>
              </a:rPr>
              <a:t>and </a:t>
            </a:r>
            <a:r>
              <a:rPr lang="en-ZA" sz="2000" dirty="0" smtClean="0">
                <a:latin typeface="+mj-lt"/>
              </a:rPr>
              <a:t>Provincial </a:t>
            </a:r>
            <a:r>
              <a:rPr lang="en-ZA" sz="2000" dirty="0">
                <a:latin typeface="+mj-lt"/>
              </a:rPr>
              <a:t>G</a:t>
            </a:r>
            <a:r>
              <a:rPr lang="en-ZA" sz="2000" dirty="0" smtClean="0">
                <a:latin typeface="+mj-lt"/>
              </a:rPr>
              <a:t>overnment departments and municipalities</a:t>
            </a:r>
            <a:endParaRPr lang="en-ZA" sz="2000" dirty="0">
              <a:latin typeface="+mj-lt"/>
            </a:endParaRPr>
          </a:p>
          <a:p>
            <a:pPr>
              <a:buFont typeface="Wingdings" panose="05000000000000000000" pitchFamily="2" charset="2"/>
              <a:buChar char="Ø"/>
            </a:pPr>
            <a:r>
              <a:rPr lang="en-ZA" sz="2000" dirty="0" smtClean="0">
                <a:latin typeface="+mj-lt"/>
              </a:rPr>
              <a:t>Monitor frontline </a:t>
            </a:r>
            <a:r>
              <a:rPr lang="en-ZA" sz="2000" dirty="0">
                <a:latin typeface="+mj-lt"/>
              </a:rPr>
              <a:t>s</a:t>
            </a:r>
            <a:r>
              <a:rPr lang="en-ZA" sz="2000" dirty="0" smtClean="0">
                <a:latin typeface="+mj-lt"/>
              </a:rPr>
              <a:t>ervice </a:t>
            </a:r>
            <a:r>
              <a:rPr lang="en-ZA" sz="2000" dirty="0">
                <a:latin typeface="+mj-lt"/>
              </a:rPr>
              <a:t>d</a:t>
            </a:r>
            <a:r>
              <a:rPr lang="en-ZA" sz="2000" dirty="0" smtClean="0">
                <a:latin typeface="+mj-lt"/>
              </a:rPr>
              <a:t>elivery</a:t>
            </a:r>
            <a:endParaRPr lang="en-ZA" sz="2000" dirty="0">
              <a:latin typeface="+mj-lt"/>
            </a:endParaRPr>
          </a:p>
          <a:p>
            <a:pPr>
              <a:buFont typeface="Wingdings" panose="05000000000000000000" pitchFamily="2" charset="2"/>
              <a:buChar char="Ø"/>
            </a:pPr>
            <a:r>
              <a:rPr lang="en-ZA" sz="2000" dirty="0" smtClean="0">
                <a:latin typeface="+mj-lt"/>
              </a:rPr>
              <a:t>Carry </a:t>
            </a:r>
            <a:r>
              <a:rPr lang="en-ZA" sz="2000" dirty="0">
                <a:latin typeface="+mj-lt"/>
              </a:rPr>
              <a:t>out </a:t>
            </a:r>
            <a:r>
              <a:rPr lang="en-ZA" sz="2000" dirty="0" smtClean="0">
                <a:latin typeface="+mj-lt"/>
              </a:rPr>
              <a:t>evaluations of key government programmes</a:t>
            </a:r>
            <a:endParaRPr lang="en-ZA" sz="2000" dirty="0">
              <a:latin typeface="+mj-lt"/>
            </a:endParaRPr>
          </a:p>
          <a:p>
            <a:pPr>
              <a:buFont typeface="Wingdings" panose="05000000000000000000" pitchFamily="2" charset="2"/>
              <a:buChar char="Ø"/>
            </a:pPr>
            <a:r>
              <a:rPr lang="en-ZA" sz="2000" dirty="0" smtClean="0">
                <a:latin typeface="+mj-lt"/>
              </a:rPr>
              <a:t>Promote </a:t>
            </a:r>
            <a:r>
              <a:rPr lang="en-ZA" sz="2000" dirty="0">
                <a:latin typeface="+mj-lt"/>
              </a:rPr>
              <a:t>good </a:t>
            </a:r>
            <a:r>
              <a:rPr lang="en-ZA" sz="2000" dirty="0" smtClean="0">
                <a:latin typeface="+mj-lt"/>
              </a:rPr>
              <a:t>monitoring and evaluation (M&amp;E) practices </a:t>
            </a:r>
            <a:r>
              <a:rPr lang="en-ZA" sz="2000" dirty="0">
                <a:latin typeface="+mj-lt"/>
              </a:rPr>
              <a:t>in </a:t>
            </a:r>
            <a:r>
              <a:rPr lang="en-ZA" sz="2000" dirty="0" smtClean="0">
                <a:latin typeface="+mj-lt"/>
              </a:rPr>
              <a:t>government</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1" y="260648"/>
            <a:ext cx="2562018"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9462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59722" y="274638"/>
            <a:ext cx="5169877" cy="850900"/>
          </a:xfrm>
        </p:spPr>
        <p:txBody>
          <a:bodyPr>
            <a:normAutofit/>
          </a:bodyPr>
          <a:lstStyle/>
          <a:p>
            <a:pPr algn="l"/>
            <a:r>
              <a:rPr lang="en-ZA" sz="2800" b="1" dirty="0" smtClean="0"/>
              <a:t>Strategic Plan Focus Areas</a:t>
            </a:r>
            <a:endParaRPr lang="en-ZA" sz="2800" b="1" dirty="0"/>
          </a:p>
        </p:txBody>
      </p:sp>
      <p:sp>
        <p:nvSpPr>
          <p:cNvPr id="3" name="Content Placeholder 2"/>
          <p:cNvSpPr>
            <a:spLocks noGrp="1"/>
          </p:cNvSpPr>
          <p:nvPr>
            <p:ph idx="4294967295"/>
          </p:nvPr>
        </p:nvSpPr>
        <p:spPr>
          <a:xfrm>
            <a:off x="395536" y="1450380"/>
            <a:ext cx="8461697" cy="4964038"/>
          </a:xfrm>
        </p:spPr>
        <p:txBody>
          <a:bodyPr>
            <a:noAutofit/>
          </a:bodyPr>
          <a:lstStyle/>
          <a:p>
            <a:pPr marL="0" indent="0">
              <a:buNone/>
            </a:pPr>
            <a:r>
              <a:rPr lang="en-ZA" sz="2000" b="1" i="1" dirty="0"/>
              <a:t>The strategic focus </a:t>
            </a:r>
            <a:r>
              <a:rPr lang="en-ZA" sz="2000" b="1" i="1" dirty="0" smtClean="0"/>
              <a:t>of DPME  for 2015-2020  </a:t>
            </a:r>
            <a:r>
              <a:rPr lang="en-ZA" sz="2000" b="1" i="1" dirty="0"/>
              <a:t>is </a:t>
            </a:r>
            <a:r>
              <a:rPr lang="en-ZA" sz="2000" b="1" i="1" dirty="0" smtClean="0"/>
              <a:t>to:  </a:t>
            </a:r>
          </a:p>
          <a:p>
            <a:pPr marL="0" indent="0">
              <a:buNone/>
            </a:pPr>
            <a:endParaRPr lang="en-ZA" sz="2000" b="1" i="1" dirty="0"/>
          </a:p>
          <a:p>
            <a:pPr>
              <a:lnSpc>
                <a:spcPct val="150000"/>
              </a:lnSpc>
              <a:buFont typeface="Wingdings" panose="05000000000000000000" pitchFamily="2" charset="2"/>
              <a:buChar char="Ø"/>
            </a:pPr>
            <a:r>
              <a:rPr lang="en-ZA" sz="2000" dirty="0" smtClean="0"/>
              <a:t>Strengthen </a:t>
            </a:r>
            <a:r>
              <a:rPr lang="en-ZA" sz="2000" dirty="0"/>
              <a:t>the linkages between the planning </a:t>
            </a:r>
            <a:r>
              <a:rPr lang="en-ZA" sz="2000" dirty="0" smtClean="0"/>
              <a:t>in government and </a:t>
            </a:r>
            <a:r>
              <a:rPr lang="en-ZA" sz="2000" dirty="0"/>
              <a:t>monitoring and evaluation </a:t>
            </a:r>
            <a:r>
              <a:rPr lang="en-ZA" sz="2000" dirty="0" smtClean="0"/>
              <a:t>functions</a:t>
            </a:r>
          </a:p>
          <a:p>
            <a:pPr>
              <a:lnSpc>
                <a:spcPct val="150000"/>
              </a:lnSpc>
              <a:buFont typeface="Wingdings" panose="05000000000000000000" pitchFamily="2" charset="2"/>
              <a:buChar char="Ø"/>
            </a:pPr>
            <a:r>
              <a:rPr lang="en-US" sz="2000" dirty="0" smtClean="0"/>
              <a:t>Ensure </a:t>
            </a:r>
            <a:r>
              <a:rPr lang="en-US" sz="2000" dirty="0"/>
              <a:t>stronger focus on outcomes of government </a:t>
            </a:r>
            <a:r>
              <a:rPr lang="en-US" sz="2000" dirty="0" err="1"/>
              <a:t>programmes</a:t>
            </a:r>
            <a:r>
              <a:rPr lang="en-US" sz="2000" dirty="0"/>
              <a:t> and impacts on citizens</a:t>
            </a:r>
          </a:p>
          <a:p>
            <a:pPr>
              <a:lnSpc>
                <a:spcPct val="150000"/>
              </a:lnSpc>
              <a:buFont typeface="Wingdings" panose="05000000000000000000" pitchFamily="2" charset="2"/>
              <a:buChar char="Ø"/>
            </a:pPr>
            <a:r>
              <a:rPr lang="en-ZA" sz="2000" dirty="0"/>
              <a:t>Enhance the implementation of the </a:t>
            </a:r>
            <a:r>
              <a:rPr lang="en-ZA" sz="2000" dirty="0" smtClean="0"/>
              <a:t>NDP vision  2030</a:t>
            </a:r>
            <a:endParaRPr lang="en-ZA" sz="2000" dirty="0"/>
          </a:p>
          <a:p>
            <a:pPr>
              <a:lnSpc>
                <a:spcPct val="150000"/>
              </a:lnSpc>
              <a:buFont typeface="Wingdings" panose="05000000000000000000" pitchFamily="2" charset="2"/>
              <a:buChar char="Ø"/>
            </a:pPr>
            <a:r>
              <a:rPr lang="en-US" sz="2000" dirty="0" smtClean="0"/>
              <a:t>Support M&amp;E </a:t>
            </a:r>
            <a:r>
              <a:rPr lang="en-US" sz="2000" dirty="0"/>
              <a:t>practices as a means to improve performance of </a:t>
            </a:r>
            <a:r>
              <a:rPr lang="en-US" sz="2000" dirty="0" smtClean="0"/>
              <a:t>government</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548680"/>
            <a:ext cx="2566987"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6501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10108</TotalTime>
  <Words>2165</Words>
  <Application>Microsoft Office PowerPoint</Application>
  <PresentationFormat>On-screen Show (4:3)</PresentationFormat>
  <Paragraphs>267</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Structure of the Presentation</vt:lpstr>
      <vt:lpstr>Departmental Programme   </vt:lpstr>
      <vt:lpstr> Introduction</vt:lpstr>
      <vt:lpstr> Introduction(2)</vt:lpstr>
      <vt:lpstr>Slide 6</vt:lpstr>
      <vt:lpstr>Departmental Mandate </vt:lpstr>
      <vt:lpstr>Departmental Mandate (2)</vt:lpstr>
      <vt:lpstr>Strategic Plan Focus Areas</vt:lpstr>
      <vt:lpstr>Strategic Plan Focus Areas (2)</vt:lpstr>
      <vt:lpstr>Budget Programmes</vt:lpstr>
      <vt:lpstr>Programme 1 Focus Areas</vt:lpstr>
      <vt:lpstr>Programme 2 Focus</vt:lpstr>
      <vt:lpstr>Programme 3 Focus </vt:lpstr>
      <vt:lpstr>Programme 4 Focus </vt:lpstr>
      <vt:lpstr>Programme 5 Focus </vt:lpstr>
      <vt:lpstr>Slide 17</vt:lpstr>
      <vt:lpstr>Key Focus Areas for 2016/17 for key programmes</vt:lpstr>
      <vt:lpstr>Key Focus Areas for 2016/17 for key programmes (2)</vt:lpstr>
      <vt:lpstr>Key Focus Areas for 2016/17 for key programmes (3)</vt:lpstr>
      <vt:lpstr>Key Focus Areas for 2016/17 for key programmes (3)</vt:lpstr>
      <vt:lpstr>Key Focus Areas for 2016/17 for key programmes (3)</vt:lpstr>
      <vt:lpstr>DPME Organisational structure</vt:lpstr>
      <vt:lpstr>Slide 24</vt:lpstr>
      <vt:lpstr>Slide 25</vt:lpstr>
      <vt:lpstr>Slide 26</vt:lpstr>
      <vt:lpstr>Slide 27</vt:lpstr>
      <vt:lpstr>Slide 28</vt:lpstr>
    </vt:vector>
  </TitlesOfParts>
  <Company>SA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Pieter Pretorius</dc:creator>
  <cp:lastModifiedBy>PUMZA</cp:lastModifiedBy>
  <cp:revision>707</cp:revision>
  <cp:lastPrinted>2016-04-05T08:32:32Z</cp:lastPrinted>
  <dcterms:created xsi:type="dcterms:W3CDTF">2010-04-21T14:27:00Z</dcterms:created>
  <dcterms:modified xsi:type="dcterms:W3CDTF">2016-04-15T10:13:43Z</dcterms:modified>
</cp:coreProperties>
</file>