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xls" ContentType="application/vnd.ms-excel"/>
  <Default Extension="rels" ContentType="application/vnd.openxmlformats-package.relationships+xml"/>
  <Default Extension="xml" ContentType="application/xml"/>
  <Default Extension="gif" ContentType="image/gi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notesSlides/notesSlide1.xml" ContentType="application/vnd.openxmlformats-officedocument.presentationml.notesSlide+xml"/>
  <Override PartName="/ppt/charts/chart3.xml" ContentType="application/vnd.openxmlformats-officedocument.drawingml.chart+xml"/>
  <Override PartName="/ppt/theme/themeOverride2.xml" ContentType="application/vnd.openxmlformats-officedocument.themeOverride+xml"/>
  <Override PartName="/ppt/notesSlides/notesSlide2.xml" ContentType="application/vnd.openxmlformats-officedocument.presentationml.notesSlide+xml"/>
  <Override PartName="/ppt/charts/chart4.xml" ContentType="application/vnd.openxmlformats-officedocument.drawingml.chart+xml"/>
  <Override PartName="/ppt/theme/themeOverride3.xml" ContentType="application/vnd.openxmlformats-officedocument.themeOverride+xml"/>
  <Override PartName="/ppt/charts/chart5.xml" ContentType="application/vnd.openxmlformats-officedocument.drawingml.chart+xml"/>
  <Override PartName="/ppt/theme/themeOverride4.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6.xml" ContentType="application/vnd.openxmlformats-officedocument.drawingml.chart+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68"/>
  </p:notesMasterIdLst>
  <p:handoutMasterIdLst>
    <p:handoutMasterId r:id="rId69"/>
  </p:handoutMasterIdLst>
  <p:sldIdLst>
    <p:sldId id="1155" r:id="rId5"/>
    <p:sldId id="1085" r:id="rId6"/>
    <p:sldId id="1086" r:id="rId7"/>
    <p:sldId id="1087" r:id="rId8"/>
    <p:sldId id="1088" r:id="rId9"/>
    <p:sldId id="1089" r:id="rId10"/>
    <p:sldId id="1090" r:id="rId11"/>
    <p:sldId id="1091" r:id="rId12"/>
    <p:sldId id="1093" r:id="rId13"/>
    <p:sldId id="1094" r:id="rId14"/>
    <p:sldId id="1160" r:id="rId15"/>
    <p:sldId id="1095" r:id="rId16"/>
    <p:sldId id="1096" r:id="rId17"/>
    <p:sldId id="1156" r:id="rId18"/>
    <p:sldId id="1157" r:id="rId19"/>
    <p:sldId id="1097" r:id="rId20"/>
    <p:sldId id="1158" r:id="rId21"/>
    <p:sldId id="1098" r:id="rId22"/>
    <p:sldId id="1136" r:id="rId23"/>
    <p:sldId id="1137" r:id="rId24"/>
    <p:sldId id="1101" r:id="rId25"/>
    <p:sldId id="1138" r:id="rId26"/>
    <p:sldId id="1139" r:id="rId27"/>
    <p:sldId id="1104" r:id="rId28"/>
    <p:sldId id="1105" r:id="rId29"/>
    <p:sldId id="1106" r:id="rId30"/>
    <p:sldId id="1107" r:id="rId31"/>
    <p:sldId id="1108" r:id="rId32"/>
    <p:sldId id="1109" r:id="rId33"/>
    <p:sldId id="1110" r:id="rId34"/>
    <p:sldId id="1113" r:id="rId35"/>
    <p:sldId id="1159" r:id="rId36"/>
    <p:sldId id="1114" r:id="rId37"/>
    <p:sldId id="1140" r:id="rId38"/>
    <p:sldId id="1117" r:id="rId39"/>
    <p:sldId id="1118" r:id="rId40"/>
    <p:sldId id="1119" r:id="rId41"/>
    <p:sldId id="1120" r:id="rId42"/>
    <p:sldId id="1121" r:id="rId43"/>
    <p:sldId id="1122" r:id="rId44"/>
    <p:sldId id="1142" r:id="rId45"/>
    <p:sldId id="1124" r:id="rId46"/>
    <p:sldId id="1125" r:id="rId47"/>
    <p:sldId id="1126" r:id="rId48"/>
    <p:sldId id="1127" r:id="rId49"/>
    <p:sldId id="1128" r:id="rId50"/>
    <p:sldId id="1129" r:id="rId51"/>
    <p:sldId id="1130" r:id="rId52"/>
    <p:sldId id="1131" r:id="rId53"/>
    <p:sldId id="912" r:id="rId54"/>
    <p:sldId id="1082" r:id="rId55"/>
    <p:sldId id="978" r:id="rId56"/>
    <p:sldId id="1083" r:id="rId57"/>
    <p:sldId id="1161" r:id="rId58"/>
    <p:sldId id="1163" r:id="rId59"/>
    <p:sldId id="1162" r:id="rId60"/>
    <p:sldId id="1164" r:id="rId61"/>
    <p:sldId id="1147" r:id="rId62"/>
    <p:sldId id="1144" r:id="rId63"/>
    <p:sldId id="1145" r:id="rId64"/>
    <p:sldId id="1148" r:id="rId65"/>
    <p:sldId id="1165" r:id="rId66"/>
    <p:sldId id="1143" r:id="rId67"/>
  </p:sldIdLst>
  <p:sldSz cx="9144000" cy="6858000" type="screen4x3"/>
  <p:notesSz cx="6669088" cy="9926638"/>
  <p:defaultTextStyle>
    <a:defPPr>
      <a:defRPr lang="en-US"/>
    </a:defPPr>
    <a:lvl1pPr algn="l" defTabSz="457200" rtl="0" fontAlgn="base">
      <a:spcBef>
        <a:spcPct val="0"/>
      </a:spcBef>
      <a:spcAft>
        <a:spcPct val="0"/>
      </a:spcAft>
      <a:defRPr sz="2400" kern="1200">
        <a:solidFill>
          <a:schemeClr val="tx1"/>
        </a:solidFill>
        <a:latin typeface="Calibri" pitchFamily="34" charset="0"/>
        <a:ea typeface="MS PGothic" pitchFamily="34" charset="-128"/>
        <a:cs typeface="+mn-cs"/>
      </a:defRPr>
    </a:lvl1pPr>
    <a:lvl2pPr marL="457200" algn="l" defTabSz="457200" rtl="0" fontAlgn="base">
      <a:spcBef>
        <a:spcPct val="0"/>
      </a:spcBef>
      <a:spcAft>
        <a:spcPct val="0"/>
      </a:spcAft>
      <a:defRPr sz="2400" kern="1200">
        <a:solidFill>
          <a:schemeClr val="tx1"/>
        </a:solidFill>
        <a:latin typeface="Calibri" pitchFamily="34" charset="0"/>
        <a:ea typeface="MS PGothic" pitchFamily="34" charset="-128"/>
        <a:cs typeface="+mn-cs"/>
      </a:defRPr>
    </a:lvl2pPr>
    <a:lvl3pPr marL="914400" algn="l" defTabSz="457200" rtl="0" fontAlgn="base">
      <a:spcBef>
        <a:spcPct val="0"/>
      </a:spcBef>
      <a:spcAft>
        <a:spcPct val="0"/>
      </a:spcAft>
      <a:defRPr sz="2400" kern="1200">
        <a:solidFill>
          <a:schemeClr val="tx1"/>
        </a:solidFill>
        <a:latin typeface="Calibri" pitchFamily="34" charset="0"/>
        <a:ea typeface="MS PGothic" pitchFamily="34" charset="-128"/>
        <a:cs typeface="+mn-cs"/>
      </a:defRPr>
    </a:lvl3pPr>
    <a:lvl4pPr marL="1371600" algn="l" defTabSz="457200" rtl="0" fontAlgn="base">
      <a:spcBef>
        <a:spcPct val="0"/>
      </a:spcBef>
      <a:spcAft>
        <a:spcPct val="0"/>
      </a:spcAft>
      <a:defRPr sz="2400" kern="1200">
        <a:solidFill>
          <a:schemeClr val="tx1"/>
        </a:solidFill>
        <a:latin typeface="Calibri" pitchFamily="34" charset="0"/>
        <a:ea typeface="MS PGothic" pitchFamily="34" charset="-128"/>
        <a:cs typeface="+mn-cs"/>
      </a:defRPr>
    </a:lvl4pPr>
    <a:lvl5pPr marL="1828800" algn="l" defTabSz="457200" rtl="0" fontAlgn="base">
      <a:spcBef>
        <a:spcPct val="0"/>
      </a:spcBef>
      <a:spcAft>
        <a:spcPct val="0"/>
      </a:spcAft>
      <a:defRPr sz="2400" kern="1200">
        <a:solidFill>
          <a:schemeClr val="tx1"/>
        </a:solidFill>
        <a:latin typeface="Calibri" pitchFamily="34" charset="0"/>
        <a:ea typeface="MS PGothic" pitchFamily="34" charset="-128"/>
        <a:cs typeface="+mn-cs"/>
      </a:defRPr>
    </a:lvl5pPr>
    <a:lvl6pPr marL="2286000" algn="l" defTabSz="914400" rtl="0" eaLnBrk="1" latinLnBrk="0" hangingPunct="1">
      <a:defRPr sz="2400" kern="1200">
        <a:solidFill>
          <a:schemeClr val="tx1"/>
        </a:solidFill>
        <a:latin typeface="Calibri" pitchFamily="34" charset="0"/>
        <a:ea typeface="MS PGothic" pitchFamily="34" charset="-128"/>
        <a:cs typeface="+mn-cs"/>
      </a:defRPr>
    </a:lvl6pPr>
    <a:lvl7pPr marL="2743200" algn="l" defTabSz="914400" rtl="0" eaLnBrk="1" latinLnBrk="0" hangingPunct="1">
      <a:defRPr sz="2400" kern="1200">
        <a:solidFill>
          <a:schemeClr val="tx1"/>
        </a:solidFill>
        <a:latin typeface="Calibri" pitchFamily="34" charset="0"/>
        <a:ea typeface="MS PGothic" pitchFamily="34" charset="-128"/>
        <a:cs typeface="+mn-cs"/>
      </a:defRPr>
    </a:lvl7pPr>
    <a:lvl8pPr marL="3200400" algn="l" defTabSz="914400" rtl="0" eaLnBrk="1" latinLnBrk="0" hangingPunct="1">
      <a:defRPr sz="2400" kern="1200">
        <a:solidFill>
          <a:schemeClr val="tx1"/>
        </a:solidFill>
        <a:latin typeface="Calibri" pitchFamily="34" charset="0"/>
        <a:ea typeface="MS PGothic" pitchFamily="34" charset="-128"/>
        <a:cs typeface="+mn-cs"/>
      </a:defRPr>
    </a:lvl8pPr>
    <a:lvl9pPr marL="3657600" algn="l" defTabSz="914400" rtl="0" eaLnBrk="1" latinLnBrk="0" hangingPunct="1">
      <a:defRPr sz="2400" kern="1200">
        <a:solidFill>
          <a:schemeClr val="tx1"/>
        </a:solidFill>
        <a:latin typeface="Calibri" pitchFamily="34" charset="0"/>
        <a:ea typeface="MS PGothic" pitchFamily="34" charset="-128"/>
        <a:cs typeface="+mn-cs"/>
      </a:defRPr>
    </a:lvl9pPr>
  </p:defaultTextStyle>
  <p:extLst>
    <p:ext uri="{EFAFB233-063F-42B5-8137-9DF3F51BA10A}">
      <p15:sldGuideLst xmlns:p15="http://schemas.microsoft.com/office/powerpoint/2012/main">
        <p15:guide id="1" orient="horz" pos="3895">
          <p15:clr>
            <a:srgbClr val="A4A3A4"/>
          </p15:clr>
        </p15:guide>
        <p15:guide id="2" orient="horz" pos="912">
          <p15:clr>
            <a:srgbClr val="A4A3A4"/>
          </p15:clr>
        </p15:guide>
        <p15:guide id="3" pos="3549">
          <p15:clr>
            <a:srgbClr val="A4A3A4"/>
          </p15:clr>
        </p15:guide>
        <p15:guide id="4" pos="193">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BB17"/>
    <a:srgbClr val="FFFFCC"/>
    <a:srgbClr val="FDD959"/>
    <a:srgbClr val="93CDDD"/>
    <a:srgbClr val="E45802"/>
    <a:srgbClr val="FF790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5063" autoAdjust="0"/>
    <p:restoredTop sz="70254" autoAdjust="0"/>
  </p:normalViewPr>
  <p:slideViewPr>
    <p:cSldViewPr snapToGrid="0" snapToObjects="1">
      <p:cViewPr varScale="1">
        <p:scale>
          <a:sx n="48" d="100"/>
          <a:sy n="48" d="100"/>
        </p:scale>
        <p:origin x="354" y="60"/>
      </p:cViewPr>
      <p:guideLst>
        <p:guide orient="horz" pos="3895"/>
        <p:guide orient="horz" pos="912"/>
        <p:guide pos="3549"/>
        <p:guide pos="193"/>
      </p:guideLst>
    </p:cSldViewPr>
  </p:slideViewPr>
  <p:outlineViewPr>
    <p:cViewPr>
      <p:scale>
        <a:sx n="33" d="100"/>
        <a:sy n="33" d="100"/>
      </p:scale>
      <p:origin x="0" y="139"/>
    </p:cViewPr>
  </p:outlineViewPr>
  <p:notesTextViewPr>
    <p:cViewPr>
      <p:scale>
        <a:sx n="100" d="100"/>
        <a:sy n="100" d="100"/>
      </p:scale>
      <p:origin x="0" y="0"/>
    </p:cViewPr>
  </p:notesTextViewPr>
  <p:sorterViewPr>
    <p:cViewPr>
      <p:scale>
        <a:sx n="100" d="100"/>
        <a:sy n="100" d="100"/>
      </p:scale>
      <p:origin x="0" y="1671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s>
</file>

<file path=ppt/charts/_rels/chart1.xml.rels><?xml version="1.0" encoding="UTF-8" standalone="yes"?>
<Relationships xmlns="http://schemas.openxmlformats.org/package/2006/relationships"><Relationship Id="rId2" Type="http://schemas.openxmlformats.org/officeDocument/2006/relationships/oleObject" Target="Macintosh%20HD:Users:vienie:Desktop:MIDYEAR2014:Workbook1.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2" Type="http://schemas.openxmlformats.org/officeDocument/2006/relationships/oleObject" Target="file:///W:\Stakeholder%20Relations%20Work\Events%20and%20Projects\Projects\2014\13_Presentation%20design\20_Skills%20presentation%20-%20Peter%20Perkins\Analysis\Age%20breakdown%20of%20skills.xlsx" TargetMode="External"/><Relationship Id="rId1" Type="http://schemas.openxmlformats.org/officeDocument/2006/relationships/themeOverride" Target="../theme/themeOverride2.xml"/></Relationships>
</file>

<file path=ppt/charts/_rels/chart4.xml.rels><?xml version="1.0" encoding="UTF-8" standalone="yes"?>
<Relationships xmlns="http://schemas.openxmlformats.org/package/2006/relationships"><Relationship Id="rId2" Type="http://schemas.openxmlformats.org/officeDocument/2006/relationships/oleObject" Target="file:///C:\Users\joycel.STATSSA\Documents\2013%20Annual%20Report\5yr%202013%20Annual%20report\Annual%20pivots\Social%20Indicators%20plus%20GDP.xls" TargetMode="External"/><Relationship Id="rId1" Type="http://schemas.openxmlformats.org/officeDocument/2006/relationships/themeOverride" Target="../theme/themeOverride3.xml"/></Relationships>
</file>

<file path=ppt/charts/_rels/chart5.xml.rels><?xml version="1.0" encoding="UTF-8" standalone="yes"?>
<Relationships xmlns="http://schemas.openxmlformats.org/package/2006/relationships"><Relationship Id="rId2" Type="http://schemas.openxmlformats.org/officeDocument/2006/relationships/oleObject" Target="file:///C:\Users\joycel.STATSSA\Documents\2013%20Annual%20Report\5yr%202013%20Annual%20report\Annual%20pivots\Social%20Indicators%20plus%20GDP.xls" TargetMode="External"/><Relationship Id="rId1" Type="http://schemas.openxmlformats.org/officeDocument/2006/relationships/themeOverride" Target="../theme/themeOverride4.xml"/></Relationships>
</file>

<file path=ppt/charts/_rels/chart6.xml.rels><?xml version="1.0" encoding="UTF-8" standalone="yes"?>
<Relationships xmlns="http://schemas.openxmlformats.org/package/2006/relationships"><Relationship Id="rId1" Type="http://schemas.openxmlformats.org/officeDocument/2006/relationships/oleObject" Target="file:///C:\Users\Celiadk\Documents\2016\Management%20support\Parliament\2015_16%20Financial%20Performance%20&amp;%20baseline%20growth.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5167382485545931E-2"/>
          <c:y val="1.6695662514185562E-2"/>
          <c:w val="0.91807881773399003"/>
          <c:h val="0.89922046209401196"/>
        </c:manualLayout>
      </c:layout>
      <c:lineChart>
        <c:grouping val="standard"/>
        <c:varyColors val="0"/>
        <c:ser>
          <c:idx val="1"/>
          <c:order val="0"/>
          <c:tx>
            <c:strRef>
              <c:f>'Crude birth rate'!$B$1</c:f>
              <c:strCache>
                <c:ptCount val="1"/>
                <c:pt idx="0">
                  <c:v>Crude birth rate</c:v>
                </c:pt>
              </c:strCache>
            </c:strRef>
          </c:tx>
          <c:spPr>
            <a:ln w="66675">
              <a:solidFill>
                <a:srgbClr val="31859C"/>
              </a:solidFill>
            </a:ln>
          </c:spPr>
          <c:marker>
            <c:symbol val="circle"/>
            <c:size val="9"/>
            <c:spPr>
              <a:solidFill>
                <a:schemeClr val="bg1"/>
              </a:solidFill>
              <a:ln>
                <a:solidFill>
                  <a:srgbClr val="31859C"/>
                </a:solidFill>
              </a:ln>
            </c:spPr>
          </c:marker>
          <c:cat>
            <c:numRef>
              <c:f>'Crude birth rate'!$A$3:$A$15</c:f>
              <c:numCache>
                <c:formatCode>General</c:formatCode>
                <c:ptCount val="13"/>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numCache>
            </c:numRef>
          </c:cat>
          <c:val>
            <c:numRef>
              <c:f>'Crude birth rate'!$B$2:$B$15</c:f>
              <c:numCache>
                <c:formatCode>0.0</c:formatCode>
                <c:ptCount val="14"/>
                <c:pt idx="1">
                  <c:v>24.4</c:v>
                </c:pt>
                <c:pt idx="2">
                  <c:v>24.2</c:v>
                </c:pt>
                <c:pt idx="3">
                  <c:v>24</c:v>
                </c:pt>
                <c:pt idx="4">
                  <c:v>23.8</c:v>
                </c:pt>
                <c:pt idx="5">
                  <c:v>23.6</c:v>
                </c:pt>
                <c:pt idx="6">
                  <c:v>23.4</c:v>
                </c:pt>
                <c:pt idx="7">
                  <c:v>23.2</c:v>
                </c:pt>
                <c:pt idx="8">
                  <c:v>23.1</c:v>
                </c:pt>
                <c:pt idx="9">
                  <c:v>23</c:v>
                </c:pt>
                <c:pt idx="10">
                  <c:v>22.8</c:v>
                </c:pt>
                <c:pt idx="11">
                  <c:v>22.7</c:v>
                </c:pt>
                <c:pt idx="12">
                  <c:v>22.6</c:v>
                </c:pt>
                <c:pt idx="13">
                  <c:v>22.4</c:v>
                </c:pt>
              </c:numCache>
            </c:numRef>
          </c:val>
          <c:smooth val="0"/>
        </c:ser>
        <c:dLbls>
          <c:showLegendKey val="0"/>
          <c:showVal val="0"/>
          <c:showCatName val="0"/>
          <c:showSerName val="0"/>
          <c:showPercent val="0"/>
          <c:showBubbleSize val="0"/>
        </c:dLbls>
        <c:marker val="1"/>
        <c:smooth val="0"/>
        <c:axId val="82196168"/>
        <c:axId val="123589736"/>
      </c:lineChart>
      <c:catAx>
        <c:axId val="82196168"/>
        <c:scaling>
          <c:orientation val="minMax"/>
        </c:scaling>
        <c:delete val="0"/>
        <c:axPos val="b"/>
        <c:numFmt formatCode="0" sourceLinked="0"/>
        <c:majorTickMark val="out"/>
        <c:minorTickMark val="none"/>
        <c:tickLblPos val="nextTo"/>
        <c:crossAx val="123589736"/>
        <c:crosses val="autoZero"/>
        <c:auto val="0"/>
        <c:lblAlgn val="ctr"/>
        <c:lblOffset val="100"/>
        <c:noMultiLvlLbl val="0"/>
      </c:catAx>
      <c:valAx>
        <c:axId val="123589736"/>
        <c:scaling>
          <c:orientation val="minMax"/>
        </c:scaling>
        <c:delete val="0"/>
        <c:axPos val="l"/>
        <c:majorGridlines>
          <c:spPr>
            <a:ln>
              <a:solidFill>
                <a:schemeClr val="bg1">
                  <a:lumMod val="75000"/>
                </a:schemeClr>
              </a:solidFill>
            </a:ln>
          </c:spPr>
        </c:majorGridlines>
        <c:numFmt formatCode="0" sourceLinked="0"/>
        <c:majorTickMark val="out"/>
        <c:minorTickMark val="none"/>
        <c:tickLblPos val="nextTo"/>
        <c:crossAx val="82196168"/>
        <c:crosses val="autoZero"/>
        <c:crossBetween val="between"/>
      </c:valAx>
      <c:spPr>
        <a:noFill/>
        <a:ln w="25400">
          <a:noFill/>
        </a:ln>
      </c:spPr>
    </c:plotArea>
    <c:plotVisOnly val="1"/>
    <c:dispBlanksAs val="gap"/>
    <c:showDLblsOverMax val="0"/>
  </c:chart>
  <c:spPr>
    <a:solidFill>
      <a:schemeClr val="accent5">
        <a:lumMod val="40000"/>
        <a:lumOff val="60000"/>
      </a:schemeClr>
    </a:solidFill>
    <a:ln>
      <a:noFill/>
    </a:ln>
  </c:sp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109869658952678"/>
          <c:y val="3.0849038000337121E-2"/>
          <c:w val="0.81429897671645812"/>
          <c:h val="0.92004091663146848"/>
        </c:manualLayout>
      </c:layout>
      <c:scatterChart>
        <c:scatterStyle val="lineMarker"/>
        <c:varyColors val="0"/>
        <c:ser>
          <c:idx val="0"/>
          <c:order val="0"/>
          <c:tx>
            <c:strRef>
              <c:f>'TIMEPLOT_INPUTS (2)'!$AL$8:$AL$16</c:f>
              <c:strCache>
                <c:ptCount val="9"/>
                <c:pt idx="0">
                  <c:v>Indian/Asian</c:v>
                </c:pt>
              </c:strCache>
            </c:strRef>
          </c:tx>
          <c:spPr>
            <a:ln w="12700">
              <a:solidFill>
                <a:schemeClr val="tx1"/>
              </a:solidFill>
            </a:ln>
          </c:spPr>
          <c:marker>
            <c:symbol val="circle"/>
            <c:size val="7"/>
            <c:spPr>
              <a:noFill/>
              <a:ln w="12700" cap="rnd">
                <a:solidFill>
                  <a:schemeClr val="tx1"/>
                </a:solidFill>
              </a:ln>
            </c:spPr>
          </c:marker>
          <c:xVal>
            <c:numRef>
              <c:f>'TIMEPLOT_INPUTS (2)'!$AK$17:$AK$70</c:f>
              <c:numCache>
                <c:formatCode>0.000</c:formatCode>
                <c:ptCount val="54"/>
                <c:pt idx="0">
                  <c:v>2011.2753424657535</c:v>
                </c:pt>
                <c:pt idx="1">
                  <c:v>2010.2753424657535</c:v>
                </c:pt>
                <c:pt idx="2">
                  <c:v>2009.2753424657535</c:v>
                </c:pt>
                <c:pt idx="3">
                  <c:v>2008.2753424657535</c:v>
                </c:pt>
                <c:pt idx="4">
                  <c:v>2007.2753424657535</c:v>
                </c:pt>
                <c:pt idx="5">
                  <c:v>2006.2753424657535</c:v>
                </c:pt>
                <c:pt idx="6">
                  <c:v>2005.2753424657535</c:v>
                </c:pt>
                <c:pt idx="7">
                  <c:v>2004.2753424657535</c:v>
                </c:pt>
                <c:pt idx="8">
                  <c:v>2003.2753424657535</c:v>
                </c:pt>
                <c:pt idx="9">
                  <c:v>2002.2753424657535</c:v>
                </c:pt>
                <c:pt idx="10">
                  <c:v>2001.2753424657535</c:v>
                </c:pt>
                <c:pt idx="11">
                  <c:v>2000.2753424657535</c:v>
                </c:pt>
                <c:pt idx="12">
                  <c:v>1999.2753424657535</c:v>
                </c:pt>
                <c:pt idx="13">
                  <c:v>1998.2753424657535</c:v>
                </c:pt>
                <c:pt idx="14">
                  <c:v>1997.2753424657535</c:v>
                </c:pt>
                <c:pt idx="15">
                  <c:v>1996.2753424657535</c:v>
                </c:pt>
                <c:pt idx="16">
                  <c:v>1995.2753424657535</c:v>
                </c:pt>
                <c:pt idx="17">
                  <c:v>1994.2753424657535</c:v>
                </c:pt>
                <c:pt idx="18">
                  <c:v>1993.2753424657535</c:v>
                </c:pt>
                <c:pt idx="19">
                  <c:v>1992.2753424657535</c:v>
                </c:pt>
                <c:pt idx="20">
                  <c:v>1991.2753424657535</c:v>
                </c:pt>
                <c:pt idx="21">
                  <c:v>1990.2753424657535</c:v>
                </c:pt>
                <c:pt idx="22">
                  <c:v>1989.2753424657535</c:v>
                </c:pt>
                <c:pt idx="23">
                  <c:v>1988.2753424657535</c:v>
                </c:pt>
                <c:pt idx="24">
                  <c:v>1987.2753424657535</c:v>
                </c:pt>
                <c:pt idx="25">
                  <c:v>1986.2753424657535</c:v>
                </c:pt>
                <c:pt idx="26">
                  <c:v>1985.2753424657535</c:v>
                </c:pt>
                <c:pt idx="27">
                  <c:v>1984.2753424657535</c:v>
                </c:pt>
                <c:pt idx="28">
                  <c:v>1983.2753424657535</c:v>
                </c:pt>
                <c:pt idx="29">
                  <c:v>1982.2753424657535</c:v>
                </c:pt>
                <c:pt idx="30">
                  <c:v>1981.2753424657535</c:v>
                </c:pt>
                <c:pt idx="31">
                  <c:v>1980.2753424657535</c:v>
                </c:pt>
                <c:pt idx="32">
                  <c:v>1979.2753424657535</c:v>
                </c:pt>
                <c:pt idx="33">
                  <c:v>1978.2753424657535</c:v>
                </c:pt>
                <c:pt idx="34">
                  <c:v>1977.2753424657535</c:v>
                </c:pt>
                <c:pt idx="35">
                  <c:v>1976.2753424657535</c:v>
                </c:pt>
                <c:pt idx="36">
                  <c:v>1975.2753424657535</c:v>
                </c:pt>
                <c:pt idx="37">
                  <c:v>1974.2753424657535</c:v>
                </c:pt>
                <c:pt idx="38">
                  <c:v>1973.2753424657535</c:v>
                </c:pt>
                <c:pt idx="39">
                  <c:v>1972.2753424657535</c:v>
                </c:pt>
                <c:pt idx="40">
                  <c:v>1971.2753424657535</c:v>
                </c:pt>
                <c:pt idx="41">
                  <c:v>1970.2753424657535</c:v>
                </c:pt>
                <c:pt idx="42">
                  <c:v>1969.2753424657535</c:v>
                </c:pt>
                <c:pt idx="43">
                  <c:v>1968.2753424657535</c:v>
                </c:pt>
                <c:pt idx="44">
                  <c:v>1967.2753424657535</c:v>
                </c:pt>
                <c:pt idx="45">
                  <c:v>1966.2753424657535</c:v>
                </c:pt>
                <c:pt idx="46">
                  <c:v>1965.2753424657535</c:v>
                </c:pt>
                <c:pt idx="47">
                  <c:v>1964.2753424657535</c:v>
                </c:pt>
                <c:pt idx="48">
                  <c:v>1963.2753424657535</c:v>
                </c:pt>
                <c:pt idx="49">
                  <c:v>1962.2753424657535</c:v>
                </c:pt>
                <c:pt idx="50">
                  <c:v>1961.2753424657535</c:v>
                </c:pt>
                <c:pt idx="51">
                  <c:v>1960.2753424657535</c:v>
                </c:pt>
                <c:pt idx="52">
                  <c:v>1959.2753424657535</c:v>
                </c:pt>
                <c:pt idx="53">
                  <c:v>1958.2753424657535</c:v>
                </c:pt>
              </c:numCache>
            </c:numRef>
          </c:xVal>
          <c:yVal>
            <c:numRef>
              <c:f>'TIMEPLOT_INPUTS (2)'!$AL$17:$AL$70</c:f>
              <c:numCache>
                <c:formatCode>0.000</c:formatCode>
                <c:ptCount val="54"/>
                <c:pt idx="1">
                  <c:v>0.20734528323809323</c:v>
                </c:pt>
                <c:pt idx="2">
                  <c:v>0.20646855359176616</c:v>
                </c:pt>
                <c:pt idx="3">
                  <c:v>0.20488059924454213</c:v>
                </c:pt>
                <c:pt idx="4">
                  <c:v>0.20305042089733577</c:v>
                </c:pt>
                <c:pt idx="5">
                  <c:v>0.20170018890987887</c:v>
                </c:pt>
                <c:pt idx="6">
                  <c:v>0.19936167787529921</c:v>
                </c:pt>
                <c:pt idx="7">
                  <c:v>0.1983732489832806</c:v>
                </c:pt>
                <c:pt idx="8">
                  <c:v>0.19582689152986441</c:v>
                </c:pt>
                <c:pt idx="9">
                  <c:v>0.19334829088029562</c:v>
                </c:pt>
                <c:pt idx="10">
                  <c:v>0.19015586346409294</c:v>
                </c:pt>
                <c:pt idx="11">
                  <c:v>0.1872828524258926</c:v>
                </c:pt>
                <c:pt idx="12">
                  <c:v>0.18220807969009409</c:v>
                </c:pt>
                <c:pt idx="13">
                  <c:v>0.17896325988781445</c:v>
                </c:pt>
                <c:pt idx="14">
                  <c:v>0.17532555067266992</c:v>
                </c:pt>
                <c:pt idx="15">
                  <c:v>0.17117880495417248</c:v>
                </c:pt>
                <c:pt idx="16">
                  <c:v>0.16866979938550516</c:v>
                </c:pt>
                <c:pt idx="17">
                  <c:v>0.16901272657153876</c:v>
                </c:pt>
                <c:pt idx="18">
                  <c:v>0.16812160326086956</c:v>
                </c:pt>
                <c:pt idx="19">
                  <c:v>0.1677965796903379</c:v>
                </c:pt>
                <c:pt idx="20">
                  <c:v>0.16849920652913172</c:v>
                </c:pt>
                <c:pt idx="21">
                  <c:v>0.16744414919791359</c:v>
                </c:pt>
                <c:pt idx="22">
                  <c:v>0.16595691900607765</c:v>
                </c:pt>
                <c:pt idx="23">
                  <c:v>0.16754063974829572</c:v>
                </c:pt>
                <c:pt idx="24">
                  <c:v>0.16693200973965164</c:v>
                </c:pt>
                <c:pt idx="25">
                  <c:v>0.16874260838932087</c:v>
                </c:pt>
                <c:pt idx="26">
                  <c:v>0.16859305407547068</c:v>
                </c:pt>
                <c:pt idx="27">
                  <c:v>0.16602305044155066</c:v>
                </c:pt>
                <c:pt idx="28">
                  <c:v>0.16154765365113199</c:v>
                </c:pt>
                <c:pt idx="29">
                  <c:v>0.15936241144603416</c:v>
                </c:pt>
                <c:pt idx="30">
                  <c:v>0.15587628865979383</c:v>
                </c:pt>
                <c:pt idx="31">
                  <c:v>0.15701420852511508</c:v>
                </c:pt>
                <c:pt idx="32">
                  <c:v>0.15894890011127277</c:v>
                </c:pt>
                <c:pt idx="33">
                  <c:v>0.16059679362431659</c:v>
                </c:pt>
                <c:pt idx="34">
                  <c:v>0.16498963442382567</c:v>
                </c:pt>
                <c:pt idx="35">
                  <c:v>0.16651253875863573</c:v>
                </c:pt>
                <c:pt idx="36">
                  <c:v>0.16891167004410537</c:v>
                </c:pt>
                <c:pt idx="37">
                  <c:v>0.1707430237953205</c:v>
                </c:pt>
                <c:pt idx="38">
                  <c:v>0.1710438706813642</c:v>
                </c:pt>
                <c:pt idx="39">
                  <c:v>0.16990210718433715</c:v>
                </c:pt>
                <c:pt idx="40">
                  <c:v>0.1715019499667079</c:v>
                </c:pt>
                <c:pt idx="41">
                  <c:v>0.16732412886259038</c:v>
                </c:pt>
                <c:pt idx="42">
                  <c:v>0.16886510701841712</c:v>
                </c:pt>
                <c:pt idx="43">
                  <c:v>0.16969869243888575</c:v>
                </c:pt>
                <c:pt idx="44">
                  <c:v>0.1749841068022886</c:v>
                </c:pt>
                <c:pt idx="45">
                  <c:v>0.17738159553394564</c:v>
                </c:pt>
                <c:pt idx="46">
                  <c:v>0.18514007308160779</c:v>
                </c:pt>
                <c:pt idx="47">
                  <c:v>0.18945403639757349</c:v>
                </c:pt>
                <c:pt idx="48">
                  <c:v>0.19414114513981359</c:v>
                </c:pt>
                <c:pt idx="49">
                  <c:v>0.19166148102053518</c:v>
                </c:pt>
                <c:pt idx="50">
                  <c:v>0.18752240946575835</c:v>
                </c:pt>
                <c:pt idx="51">
                  <c:v>0.18253311258278146</c:v>
                </c:pt>
                <c:pt idx="52">
                  <c:v>0.17859187178019462</c:v>
                </c:pt>
                <c:pt idx="53">
                  <c:v>0.17464315701091521</c:v>
                </c:pt>
              </c:numCache>
            </c:numRef>
          </c:yVal>
          <c:smooth val="0"/>
        </c:ser>
        <c:ser>
          <c:idx val="1"/>
          <c:order val="1"/>
          <c:tx>
            <c:strRef>
              <c:f>'TIMEPLOT_INPUTS (2)'!$AM$8:$AM$16</c:f>
              <c:strCache>
                <c:ptCount val="9"/>
                <c:pt idx="0">
                  <c:v>White</c:v>
                </c:pt>
              </c:strCache>
            </c:strRef>
          </c:tx>
          <c:spPr>
            <a:ln>
              <a:solidFill>
                <a:srgbClr val="C00000"/>
              </a:solidFill>
            </a:ln>
          </c:spPr>
          <c:marker>
            <c:spPr>
              <a:solidFill>
                <a:srgbClr val="C00000"/>
              </a:solidFill>
              <a:ln>
                <a:noFill/>
              </a:ln>
            </c:spPr>
          </c:marker>
          <c:xVal>
            <c:numRef>
              <c:f>'TIMEPLOT_INPUTS (2)'!$AK$17:$AK$70</c:f>
              <c:numCache>
                <c:formatCode>0.000</c:formatCode>
                <c:ptCount val="54"/>
                <c:pt idx="0">
                  <c:v>2011.2753424657535</c:v>
                </c:pt>
                <c:pt idx="1">
                  <c:v>2010.2753424657535</c:v>
                </c:pt>
                <c:pt idx="2">
                  <c:v>2009.2753424657535</c:v>
                </c:pt>
                <c:pt idx="3">
                  <c:v>2008.2753424657535</c:v>
                </c:pt>
                <c:pt idx="4">
                  <c:v>2007.2753424657535</c:v>
                </c:pt>
                <c:pt idx="5">
                  <c:v>2006.2753424657535</c:v>
                </c:pt>
                <c:pt idx="6">
                  <c:v>2005.2753424657535</c:v>
                </c:pt>
                <c:pt idx="7">
                  <c:v>2004.2753424657535</c:v>
                </c:pt>
                <c:pt idx="8">
                  <c:v>2003.2753424657535</c:v>
                </c:pt>
                <c:pt idx="9">
                  <c:v>2002.2753424657535</c:v>
                </c:pt>
                <c:pt idx="10">
                  <c:v>2001.2753424657535</c:v>
                </c:pt>
                <c:pt idx="11">
                  <c:v>2000.2753424657535</c:v>
                </c:pt>
                <c:pt idx="12">
                  <c:v>1999.2753424657535</c:v>
                </c:pt>
                <c:pt idx="13">
                  <c:v>1998.2753424657535</c:v>
                </c:pt>
                <c:pt idx="14">
                  <c:v>1997.2753424657535</c:v>
                </c:pt>
                <c:pt idx="15">
                  <c:v>1996.2753424657535</c:v>
                </c:pt>
                <c:pt idx="16">
                  <c:v>1995.2753424657535</c:v>
                </c:pt>
                <c:pt idx="17">
                  <c:v>1994.2753424657535</c:v>
                </c:pt>
                <c:pt idx="18">
                  <c:v>1993.2753424657535</c:v>
                </c:pt>
                <c:pt idx="19">
                  <c:v>1992.2753424657535</c:v>
                </c:pt>
                <c:pt idx="20">
                  <c:v>1991.2753424657535</c:v>
                </c:pt>
                <c:pt idx="21">
                  <c:v>1990.2753424657535</c:v>
                </c:pt>
                <c:pt idx="22">
                  <c:v>1989.2753424657535</c:v>
                </c:pt>
                <c:pt idx="23">
                  <c:v>1988.2753424657535</c:v>
                </c:pt>
                <c:pt idx="24">
                  <c:v>1987.2753424657535</c:v>
                </c:pt>
                <c:pt idx="25">
                  <c:v>1986.2753424657535</c:v>
                </c:pt>
                <c:pt idx="26">
                  <c:v>1985.2753424657535</c:v>
                </c:pt>
                <c:pt idx="27">
                  <c:v>1984.2753424657535</c:v>
                </c:pt>
                <c:pt idx="28">
                  <c:v>1983.2753424657535</c:v>
                </c:pt>
                <c:pt idx="29">
                  <c:v>1982.2753424657535</c:v>
                </c:pt>
                <c:pt idx="30">
                  <c:v>1981.2753424657535</c:v>
                </c:pt>
                <c:pt idx="31">
                  <c:v>1980.2753424657535</c:v>
                </c:pt>
                <c:pt idx="32">
                  <c:v>1979.2753424657535</c:v>
                </c:pt>
                <c:pt idx="33">
                  <c:v>1978.2753424657535</c:v>
                </c:pt>
                <c:pt idx="34">
                  <c:v>1977.2753424657535</c:v>
                </c:pt>
                <c:pt idx="35">
                  <c:v>1976.2753424657535</c:v>
                </c:pt>
                <c:pt idx="36">
                  <c:v>1975.2753424657535</c:v>
                </c:pt>
                <c:pt idx="37">
                  <c:v>1974.2753424657535</c:v>
                </c:pt>
                <c:pt idx="38">
                  <c:v>1973.2753424657535</c:v>
                </c:pt>
                <c:pt idx="39">
                  <c:v>1972.2753424657535</c:v>
                </c:pt>
                <c:pt idx="40">
                  <c:v>1971.2753424657535</c:v>
                </c:pt>
                <c:pt idx="41">
                  <c:v>1970.2753424657535</c:v>
                </c:pt>
                <c:pt idx="42">
                  <c:v>1969.2753424657535</c:v>
                </c:pt>
                <c:pt idx="43">
                  <c:v>1968.2753424657535</c:v>
                </c:pt>
                <c:pt idx="44">
                  <c:v>1967.2753424657535</c:v>
                </c:pt>
                <c:pt idx="45">
                  <c:v>1966.2753424657535</c:v>
                </c:pt>
                <c:pt idx="46">
                  <c:v>1965.2753424657535</c:v>
                </c:pt>
                <c:pt idx="47">
                  <c:v>1964.2753424657535</c:v>
                </c:pt>
                <c:pt idx="48">
                  <c:v>1963.2753424657535</c:v>
                </c:pt>
                <c:pt idx="49">
                  <c:v>1962.2753424657535</c:v>
                </c:pt>
                <c:pt idx="50">
                  <c:v>1961.2753424657535</c:v>
                </c:pt>
                <c:pt idx="51">
                  <c:v>1960.2753424657535</c:v>
                </c:pt>
                <c:pt idx="52">
                  <c:v>1959.2753424657535</c:v>
                </c:pt>
                <c:pt idx="53">
                  <c:v>1958.2753424657535</c:v>
                </c:pt>
              </c:numCache>
            </c:numRef>
          </c:xVal>
          <c:yVal>
            <c:numRef>
              <c:f>'TIMEPLOT_INPUTS (2)'!$AM$17:$AM$70</c:f>
              <c:numCache>
                <c:formatCode>0.000</c:formatCode>
                <c:ptCount val="54"/>
                <c:pt idx="0">
                  <c:v>0.28331959329486123</c:v>
                </c:pt>
                <c:pt idx="1">
                  <c:v>0.28256928161290917</c:v>
                </c:pt>
                <c:pt idx="2">
                  <c:v>0.27564304154812663</c:v>
                </c:pt>
                <c:pt idx="3">
                  <c:v>0.26670300690955701</c:v>
                </c:pt>
                <c:pt idx="4">
                  <c:v>0.25736056125910517</c:v>
                </c:pt>
                <c:pt idx="5">
                  <c:v>0.24804988644908441</c:v>
                </c:pt>
                <c:pt idx="6">
                  <c:v>0.23956747053114893</c:v>
                </c:pt>
                <c:pt idx="7">
                  <c:v>0.23352860956917582</c:v>
                </c:pt>
                <c:pt idx="8">
                  <c:v>0.22744808869867311</c:v>
                </c:pt>
                <c:pt idx="9">
                  <c:v>0.22377593792734404</c:v>
                </c:pt>
                <c:pt idx="10">
                  <c:v>0.22143407473856694</c:v>
                </c:pt>
                <c:pt idx="11">
                  <c:v>0.22021326405243943</c:v>
                </c:pt>
                <c:pt idx="12">
                  <c:v>0.21946373331232208</c:v>
                </c:pt>
                <c:pt idx="13">
                  <c:v>0.22119402985074627</c:v>
                </c:pt>
                <c:pt idx="14">
                  <c:v>0.22259719768586569</c:v>
                </c:pt>
                <c:pt idx="15">
                  <c:v>0.22451004376308137</c:v>
                </c:pt>
                <c:pt idx="16">
                  <c:v>0.22654040351134486</c:v>
                </c:pt>
                <c:pt idx="17">
                  <c:v>0.22814819124218705</c:v>
                </c:pt>
                <c:pt idx="18">
                  <c:v>0.22761461116711701</c:v>
                </c:pt>
                <c:pt idx="19">
                  <c:v>0.22595054137559931</c:v>
                </c:pt>
                <c:pt idx="20">
                  <c:v>0.22443352776215442</c:v>
                </c:pt>
                <c:pt idx="21">
                  <c:v>0.22185835470507004</c:v>
                </c:pt>
                <c:pt idx="22">
                  <c:v>0.2195956551767439</c:v>
                </c:pt>
                <c:pt idx="23">
                  <c:v>0.21808900903587278</c:v>
                </c:pt>
                <c:pt idx="24">
                  <c:v>0.21912102302758735</c:v>
                </c:pt>
                <c:pt idx="25">
                  <c:v>0.21866683664525999</c:v>
                </c:pt>
                <c:pt idx="26">
                  <c:v>0.22006479085593203</c:v>
                </c:pt>
                <c:pt idx="27">
                  <c:v>0.21969617424831053</c:v>
                </c:pt>
                <c:pt idx="28">
                  <c:v>0.21964093047343664</c:v>
                </c:pt>
                <c:pt idx="29">
                  <c:v>0.21736955638228031</c:v>
                </c:pt>
                <c:pt idx="30">
                  <c:v>0.21385353255856851</c:v>
                </c:pt>
                <c:pt idx="31">
                  <c:v>0.20917517183920015</c:v>
                </c:pt>
                <c:pt idx="32">
                  <c:v>0.20474621985708949</c:v>
                </c:pt>
                <c:pt idx="33">
                  <c:v>0.19950255991094218</c:v>
                </c:pt>
                <c:pt idx="34">
                  <c:v>0.1938970316541446</c:v>
                </c:pt>
                <c:pt idx="35">
                  <c:v>0.18952063011840803</c:v>
                </c:pt>
                <c:pt idx="36">
                  <c:v>0.18633385765052934</c:v>
                </c:pt>
                <c:pt idx="37">
                  <c:v>0.18438963301753239</c:v>
                </c:pt>
                <c:pt idx="38">
                  <c:v>0.18160049697859604</c:v>
                </c:pt>
                <c:pt idx="39">
                  <c:v>0.18115589522977829</c:v>
                </c:pt>
                <c:pt idx="40">
                  <c:v>0.18096528133231793</c:v>
                </c:pt>
                <c:pt idx="41">
                  <c:v>0.17953003174004165</c:v>
                </c:pt>
                <c:pt idx="42">
                  <c:v>0.17891318089674565</c:v>
                </c:pt>
                <c:pt idx="43">
                  <c:v>0.18004977477302858</c:v>
                </c:pt>
                <c:pt idx="44">
                  <c:v>0.17743152177557248</c:v>
                </c:pt>
                <c:pt idx="45">
                  <c:v>0.17558291615929283</c:v>
                </c:pt>
                <c:pt idx="46">
                  <c:v>0.17294859180313496</c:v>
                </c:pt>
                <c:pt idx="47">
                  <c:v>0.16972708894878705</c:v>
                </c:pt>
                <c:pt idx="48">
                  <c:v>0.16527153234175027</c:v>
                </c:pt>
                <c:pt idx="49">
                  <c:v>0.16207601249309153</c:v>
                </c:pt>
                <c:pt idx="50">
                  <c:v>0.15880395836887906</c:v>
                </c:pt>
                <c:pt idx="51">
                  <c:v>0.15530398191182013</c:v>
                </c:pt>
                <c:pt idx="52">
                  <c:v>0.15199429601979614</c:v>
                </c:pt>
                <c:pt idx="53">
                  <c:v>0.15085172567027108</c:v>
                </c:pt>
              </c:numCache>
            </c:numRef>
          </c:yVal>
          <c:smooth val="0"/>
        </c:ser>
        <c:ser>
          <c:idx val="2"/>
          <c:order val="2"/>
          <c:tx>
            <c:v>Black African</c:v>
          </c:tx>
          <c:spPr>
            <a:ln w="12700">
              <a:solidFill>
                <a:schemeClr val="tx1"/>
              </a:solidFill>
            </a:ln>
          </c:spPr>
          <c:marker>
            <c:symbol val="triangle"/>
            <c:size val="7"/>
            <c:spPr>
              <a:solidFill>
                <a:schemeClr val="tx1"/>
              </a:solidFill>
              <a:ln w="12700" cap="rnd">
                <a:solidFill>
                  <a:schemeClr val="tx1"/>
                </a:solidFill>
              </a:ln>
            </c:spPr>
          </c:marker>
          <c:xVal>
            <c:numRef>
              <c:f>'TIMEPLOT_INPUTS (2)'!$AG$31:$AG$70</c:f>
              <c:numCache>
                <c:formatCode>0.000</c:formatCode>
                <c:ptCount val="40"/>
                <c:pt idx="0">
                  <c:v>2011.2753424657535</c:v>
                </c:pt>
                <c:pt idx="1">
                  <c:v>2010.2753424657535</c:v>
                </c:pt>
                <c:pt idx="2">
                  <c:v>2009.2753424657535</c:v>
                </c:pt>
                <c:pt idx="3">
                  <c:v>2008.2753424657535</c:v>
                </c:pt>
                <c:pt idx="4">
                  <c:v>2007.2753424657535</c:v>
                </c:pt>
                <c:pt idx="5">
                  <c:v>2006.2753424657535</c:v>
                </c:pt>
                <c:pt idx="6">
                  <c:v>2005.2753424657535</c:v>
                </c:pt>
                <c:pt idx="7">
                  <c:v>2004.2753424657535</c:v>
                </c:pt>
                <c:pt idx="8">
                  <c:v>2003.2753424657535</c:v>
                </c:pt>
                <c:pt idx="9">
                  <c:v>2002.2753424657535</c:v>
                </c:pt>
                <c:pt idx="10">
                  <c:v>2001.2753424657535</c:v>
                </c:pt>
                <c:pt idx="11">
                  <c:v>2000.2753424657535</c:v>
                </c:pt>
                <c:pt idx="12">
                  <c:v>1999.2753424657535</c:v>
                </c:pt>
                <c:pt idx="13">
                  <c:v>1998.2753424657535</c:v>
                </c:pt>
                <c:pt idx="14">
                  <c:v>1997.2753424657535</c:v>
                </c:pt>
                <c:pt idx="15">
                  <c:v>1996.2753424657535</c:v>
                </c:pt>
                <c:pt idx="16">
                  <c:v>1995.2753424657535</c:v>
                </c:pt>
                <c:pt idx="17">
                  <c:v>1994.2753424657535</c:v>
                </c:pt>
                <c:pt idx="18">
                  <c:v>1993.2753424657535</c:v>
                </c:pt>
                <c:pt idx="19">
                  <c:v>1992.2753424657535</c:v>
                </c:pt>
                <c:pt idx="20">
                  <c:v>1991.2753424657535</c:v>
                </c:pt>
                <c:pt idx="21">
                  <c:v>1990.2753424657535</c:v>
                </c:pt>
                <c:pt idx="22">
                  <c:v>1989.2753424657535</c:v>
                </c:pt>
                <c:pt idx="23">
                  <c:v>1988.2753424657535</c:v>
                </c:pt>
                <c:pt idx="24">
                  <c:v>1987.2753424657535</c:v>
                </c:pt>
                <c:pt idx="25">
                  <c:v>1986.2753424657535</c:v>
                </c:pt>
                <c:pt idx="26">
                  <c:v>1985.2753424657535</c:v>
                </c:pt>
                <c:pt idx="27">
                  <c:v>1984.2753424657535</c:v>
                </c:pt>
                <c:pt idx="28">
                  <c:v>1983.2753424657535</c:v>
                </c:pt>
                <c:pt idx="29">
                  <c:v>1982.2753424657535</c:v>
                </c:pt>
                <c:pt idx="30">
                  <c:v>1981.2753424657535</c:v>
                </c:pt>
                <c:pt idx="31">
                  <c:v>1980.2753424657535</c:v>
                </c:pt>
                <c:pt idx="32">
                  <c:v>1979.2753424657535</c:v>
                </c:pt>
                <c:pt idx="33">
                  <c:v>1978.2753424657535</c:v>
                </c:pt>
                <c:pt idx="34">
                  <c:v>1977.2753424657535</c:v>
                </c:pt>
                <c:pt idx="35">
                  <c:v>1976.2753424657535</c:v>
                </c:pt>
                <c:pt idx="36">
                  <c:v>1975.2753424657535</c:v>
                </c:pt>
                <c:pt idx="37">
                  <c:v>1974.2753424657535</c:v>
                </c:pt>
                <c:pt idx="38">
                  <c:v>1973.2753424657535</c:v>
                </c:pt>
                <c:pt idx="39">
                  <c:v>1972.2753424657535</c:v>
                </c:pt>
              </c:numCache>
            </c:numRef>
          </c:xVal>
          <c:yVal>
            <c:numRef>
              <c:f>'TIMEPLOT_INPUTS (2)'!$AH$31:$AH$70</c:f>
              <c:numCache>
                <c:formatCode>0.000</c:formatCode>
                <c:ptCount val="40"/>
                <c:pt idx="0">
                  <c:v>9.9101074079320423E-2</c:v>
                </c:pt>
                <c:pt idx="1">
                  <c:v>0.10530696735882</c:v>
                </c:pt>
                <c:pt idx="2">
                  <c:v>0.11197083671184739</c:v>
                </c:pt>
                <c:pt idx="3">
                  <c:v>0.11595826044925575</c:v>
                </c:pt>
                <c:pt idx="4">
                  <c:v>0.12193342079370285</c:v>
                </c:pt>
                <c:pt idx="5">
                  <c:v>0.12668095782061106</c:v>
                </c:pt>
                <c:pt idx="6">
                  <c:v>0.13065620722206744</c:v>
                </c:pt>
                <c:pt idx="7">
                  <c:v>0.13333318972109784</c:v>
                </c:pt>
                <c:pt idx="8">
                  <c:v>0.13701513813279786</c:v>
                </c:pt>
                <c:pt idx="9">
                  <c:v>0.13954838559850133</c:v>
                </c:pt>
                <c:pt idx="10">
                  <c:v>0.14253876523430795</c:v>
                </c:pt>
                <c:pt idx="11">
                  <c:v>0.14655202477989454</c:v>
                </c:pt>
                <c:pt idx="12">
                  <c:v>0.1499256719751339</c:v>
                </c:pt>
                <c:pt idx="13">
                  <c:v>0.15238308258579961</c:v>
                </c:pt>
                <c:pt idx="14">
                  <c:v>0.15572193277348439</c:v>
                </c:pt>
                <c:pt idx="15">
                  <c:v>0.15890975836664906</c:v>
                </c:pt>
                <c:pt idx="16">
                  <c:v>0.16095004919570738</c:v>
                </c:pt>
                <c:pt idx="17">
                  <c:v>0.16183809171314434</c:v>
                </c:pt>
                <c:pt idx="18">
                  <c:v>0.16084898031200834</c:v>
                </c:pt>
                <c:pt idx="19">
                  <c:v>0.15959697311760526</c:v>
                </c:pt>
                <c:pt idx="20">
                  <c:v>0.15710282884888496</c:v>
                </c:pt>
                <c:pt idx="21">
                  <c:v>0.15623445118917303</c:v>
                </c:pt>
                <c:pt idx="22">
                  <c:v>0.15277127244340361</c:v>
                </c:pt>
                <c:pt idx="23">
                  <c:v>0.14926467353851117</c:v>
                </c:pt>
                <c:pt idx="24">
                  <c:v>0.14617615264503508</c:v>
                </c:pt>
                <c:pt idx="25">
                  <c:v>0.14350527665450241</c:v>
                </c:pt>
                <c:pt idx="26">
                  <c:v>0.13853995994902604</c:v>
                </c:pt>
                <c:pt idx="27">
                  <c:v>0.1359436980166347</c:v>
                </c:pt>
                <c:pt idx="28">
                  <c:v>0.13151947148817802</c:v>
                </c:pt>
                <c:pt idx="29">
                  <c:v>0.12705882352941175</c:v>
                </c:pt>
                <c:pt idx="30">
                  <c:v>0.12143191389798783</c:v>
                </c:pt>
                <c:pt idx="31">
                  <c:v>0.11694484760522497</c:v>
                </c:pt>
                <c:pt idx="32">
                  <c:v>0.11108436634974124</c:v>
                </c:pt>
                <c:pt idx="33">
                  <c:v>0.1081138850889193</c:v>
                </c:pt>
                <c:pt idx="34">
                  <c:v>0.10636028698855923</c:v>
                </c:pt>
                <c:pt idx="35">
                  <c:v>0.10390946502057613</c:v>
                </c:pt>
                <c:pt idx="36">
                  <c:v>0.10132850241545895</c:v>
                </c:pt>
                <c:pt idx="37">
                  <c:v>0.10341372169149576</c:v>
                </c:pt>
                <c:pt idx="38">
                  <c:v>0.10247158578387155</c:v>
                </c:pt>
                <c:pt idx="39">
                  <c:v>0.10266497461928935</c:v>
                </c:pt>
              </c:numCache>
            </c:numRef>
          </c:yVal>
          <c:smooth val="0"/>
        </c:ser>
        <c:ser>
          <c:idx val="3"/>
          <c:order val="3"/>
          <c:tx>
            <c:v>Coloured</c:v>
          </c:tx>
          <c:spPr>
            <a:ln w="12700">
              <a:solidFill>
                <a:schemeClr val="bg1">
                  <a:lumMod val="50000"/>
                </a:schemeClr>
              </a:solidFill>
            </a:ln>
          </c:spPr>
          <c:marker>
            <c:spPr>
              <a:solidFill>
                <a:schemeClr val="bg1">
                  <a:lumMod val="50000"/>
                </a:schemeClr>
              </a:solidFill>
              <a:ln w="12700" cap="rnd">
                <a:solidFill>
                  <a:schemeClr val="bg1">
                    <a:lumMod val="50000"/>
                  </a:schemeClr>
                </a:solidFill>
              </a:ln>
            </c:spPr>
          </c:marker>
          <c:xVal>
            <c:numRef>
              <c:f>'TIMEPLOT_INPUTS (2)'!$AI$24:$AI$70</c:f>
              <c:numCache>
                <c:formatCode>0.000</c:formatCode>
                <c:ptCount val="47"/>
                <c:pt idx="0">
                  <c:v>2011.2753424657535</c:v>
                </c:pt>
                <c:pt idx="1">
                  <c:v>2010.2753424657535</c:v>
                </c:pt>
                <c:pt idx="2">
                  <c:v>2009.2753424657535</c:v>
                </c:pt>
                <c:pt idx="3">
                  <c:v>2008.2753424657535</c:v>
                </c:pt>
                <c:pt idx="4">
                  <c:v>2007.2753424657535</c:v>
                </c:pt>
                <c:pt idx="5">
                  <c:v>2006.2753424657535</c:v>
                </c:pt>
                <c:pt idx="6">
                  <c:v>2005.2753424657535</c:v>
                </c:pt>
                <c:pt idx="7">
                  <c:v>2004.2753424657535</c:v>
                </c:pt>
                <c:pt idx="8">
                  <c:v>2003.2753424657535</c:v>
                </c:pt>
                <c:pt idx="9">
                  <c:v>2002.2753424657535</c:v>
                </c:pt>
                <c:pt idx="10">
                  <c:v>2001.2753424657535</c:v>
                </c:pt>
                <c:pt idx="11">
                  <c:v>2000.2753424657535</c:v>
                </c:pt>
                <c:pt idx="12">
                  <c:v>1999.2753424657535</c:v>
                </c:pt>
                <c:pt idx="13">
                  <c:v>1998.2753424657535</c:v>
                </c:pt>
                <c:pt idx="14">
                  <c:v>1997.2753424657535</c:v>
                </c:pt>
                <c:pt idx="15">
                  <c:v>1996.2753424657535</c:v>
                </c:pt>
                <c:pt idx="16">
                  <c:v>1995.2753424657535</c:v>
                </c:pt>
                <c:pt idx="17">
                  <c:v>1994.2753424657535</c:v>
                </c:pt>
                <c:pt idx="18">
                  <c:v>1993.2753424657535</c:v>
                </c:pt>
                <c:pt idx="19">
                  <c:v>1992.2753424657535</c:v>
                </c:pt>
                <c:pt idx="20">
                  <c:v>1991.2753424657535</c:v>
                </c:pt>
                <c:pt idx="21">
                  <c:v>1990.2753424657535</c:v>
                </c:pt>
                <c:pt idx="22">
                  <c:v>1989.2753424657535</c:v>
                </c:pt>
                <c:pt idx="23">
                  <c:v>1988.2753424657535</c:v>
                </c:pt>
                <c:pt idx="24">
                  <c:v>1987.2753424657535</c:v>
                </c:pt>
                <c:pt idx="25">
                  <c:v>1986.2753424657535</c:v>
                </c:pt>
                <c:pt idx="26">
                  <c:v>1985.2753424657535</c:v>
                </c:pt>
                <c:pt idx="27">
                  <c:v>1984.2753424657535</c:v>
                </c:pt>
                <c:pt idx="28">
                  <c:v>1983.2753424657535</c:v>
                </c:pt>
                <c:pt idx="29">
                  <c:v>1982.2753424657535</c:v>
                </c:pt>
                <c:pt idx="30">
                  <c:v>1981.2753424657535</c:v>
                </c:pt>
                <c:pt idx="31">
                  <c:v>1980.2753424657535</c:v>
                </c:pt>
                <c:pt idx="32">
                  <c:v>1979.2753424657535</c:v>
                </c:pt>
                <c:pt idx="33">
                  <c:v>1978.2753424657535</c:v>
                </c:pt>
                <c:pt idx="34">
                  <c:v>1977.2753424657535</c:v>
                </c:pt>
                <c:pt idx="35">
                  <c:v>1976.2753424657535</c:v>
                </c:pt>
                <c:pt idx="36">
                  <c:v>1975.2753424657535</c:v>
                </c:pt>
                <c:pt idx="37">
                  <c:v>1974.2753424657535</c:v>
                </c:pt>
                <c:pt idx="38">
                  <c:v>1973.2753424657535</c:v>
                </c:pt>
                <c:pt idx="39">
                  <c:v>1972.2753424657535</c:v>
                </c:pt>
                <c:pt idx="40">
                  <c:v>1971.2753424657535</c:v>
                </c:pt>
                <c:pt idx="41">
                  <c:v>1970.2753424657535</c:v>
                </c:pt>
                <c:pt idx="42">
                  <c:v>1969.2753424657535</c:v>
                </c:pt>
                <c:pt idx="43">
                  <c:v>1968.2753424657535</c:v>
                </c:pt>
                <c:pt idx="44">
                  <c:v>1967.2753424657535</c:v>
                </c:pt>
                <c:pt idx="45">
                  <c:v>1966.2753424657535</c:v>
                </c:pt>
                <c:pt idx="46">
                  <c:v>1965.2753424657535</c:v>
                </c:pt>
              </c:numCache>
            </c:numRef>
          </c:xVal>
          <c:yVal>
            <c:numRef>
              <c:f>'TIMEPLOT_INPUTS (2)'!$AJ$24:$AJ$70</c:f>
              <c:numCache>
                <c:formatCode>0.000</c:formatCode>
                <c:ptCount val="47"/>
                <c:pt idx="0">
                  <c:v>5.7758320481568079E-2</c:v>
                </c:pt>
                <c:pt idx="1">
                  <c:v>6.0494163166528128E-2</c:v>
                </c:pt>
                <c:pt idx="2">
                  <c:v>6.3418852695301231E-2</c:v>
                </c:pt>
                <c:pt idx="3">
                  <c:v>6.6106573317775183E-2</c:v>
                </c:pt>
                <c:pt idx="4">
                  <c:v>6.9232594936708858E-2</c:v>
                </c:pt>
                <c:pt idx="5">
                  <c:v>7.351292508164492E-2</c:v>
                </c:pt>
                <c:pt idx="6">
                  <c:v>7.6677721750313038E-2</c:v>
                </c:pt>
                <c:pt idx="7">
                  <c:v>8.0445392998967871E-2</c:v>
                </c:pt>
                <c:pt idx="8">
                  <c:v>8.4205505462350602E-2</c:v>
                </c:pt>
                <c:pt idx="9">
                  <c:v>8.7496814912091575E-2</c:v>
                </c:pt>
                <c:pt idx="10">
                  <c:v>8.9775351669116113E-2</c:v>
                </c:pt>
                <c:pt idx="11">
                  <c:v>9.2239969533367688E-2</c:v>
                </c:pt>
                <c:pt idx="12">
                  <c:v>9.4379908080917743E-2</c:v>
                </c:pt>
                <c:pt idx="13">
                  <c:v>9.5851494396014938E-2</c:v>
                </c:pt>
                <c:pt idx="14">
                  <c:v>9.7857340337296095E-2</c:v>
                </c:pt>
                <c:pt idx="15">
                  <c:v>9.7981093955079715E-2</c:v>
                </c:pt>
                <c:pt idx="16">
                  <c:v>9.9677592692101039E-2</c:v>
                </c:pt>
                <c:pt idx="17">
                  <c:v>0.10039437585733882</c:v>
                </c:pt>
                <c:pt idx="18">
                  <c:v>0.10168544557221343</c:v>
                </c:pt>
                <c:pt idx="19">
                  <c:v>0.10194815915469704</c:v>
                </c:pt>
                <c:pt idx="20">
                  <c:v>0.10440471802432731</c:v>
                </c:pt>
                <c:pt idx="21">
                  <c:v>0.10400513478819</c:v>
                </c:pt>
                <c:pt idx="22">
                  <c:v>0.10293698317650414</c:v>
                </c:pt>
                <c:pt idx="23">
                  <c:v>0.10267984868232827</c:v>
                </c:pt>
                <c:pt idx="24">
                  <c:v>0.10200867861142218</c:v>
                </c:pt>
                <c:pt idx="25">
                  <c:v>0.10018991511956901</c:v>
                </c:pt>
                <c:pt idx="26">
                  <c:v>9.9183956940706655E-2</c:v>
                </c:pt>
                <c:pt idx="27">
                  <c:v>0.10034870205346763</c:v>
                </c:pt>
                <c:pt idx="28">
                  <c:v>0.10016803078757656</c:v>
                </c:pt>
                <c:pt idx="29">
                  <c:v>9.9737532808398963E-2</c:v>
                </c:pt>
                <c:pt idx="30">
                  <c:v>9.6224201007800103E-2</c:v>
                </c:pt>
                <c:pt idx="31">
                  <c:v>9.5944686140459909E-2</c:v>
                </c:pt>
                <c:pt idx="32">
                  <c:v>9.5659092918398025E-2</c:v>
                </c:pt>
                <c:pt idx="33">
                  <c:v>9.431498593812776E-2</c:v>
                </c:pt>
                <c:pt idx="34">
                  <c:v>9.4268390344354192E-2</c:v>
                </c:pt>
                <c:pt idx="35">
                  <c:v>9.4994238893867627E-2</c:v>
                </c:pt>
                <c:pt idx="36">
                  <c:v>9.3493102967813838E-2</c:v>
                </c:pt>
                <c:pt idx="37">
                  <c:v>9.0432699505914066E-2</c:v>
                </c:pt>
                <c:pt idx="38">
                  <c:v>8.935759137014973E-2</c:v>
                </c:pt>
                <c:pt idx="39">
                  <c:v>8.9120974760661456E-2</c:v>
                </c:pt>
                <c:pt idx="40">
                  <c:v>9.118715350793348E-2</c:v>
                </c:pt>
                <c:pt idx="41">
                  <c:v>9.260060579835569E-2</c:v>
                </c:pt>
                <c:pt idx="42">
                  <c:v>9.2296332759045044E-2</c:v>
                </c:pt>
                <c:pt idx="43">
                  <c:v>9.4506120125249074E-2</c:v>
                </c:pt>
                <c:pt idx="44">
                  <c:v>9.3008130081300822E-2</c:v>
                </c:pt>
                <c:pt idx="45">
                  <c:v>8.9068825910931168E-2</c:v>
                </c:pt>
                <c:pt idx="46">
                  <c:v>8.4649399873657605E-2</c:v>
                </c:pt>
              </c:numCache>
            </c:numRef>
          </c:yVal>
          <c:smooth val="0"/>
        </c:ser>
        <c:dLbls>
          <c:showLegendKey val="0"/>
          <c:showVal val="0"/>
          <c:showCatName val="0"/>
          <c:showSerName val="0"/>
          <c:showPercent val="0"/>
          <c:showBubbleSize val="0"/>
        </c:dLbls>
        <c:axId val="124642216"/>
        <c:axId val="82168312"/>
      </c:scatterChart>
      <c:valAx>
        <c:axId val="124642216"/>
        <c:scaling>
          <c:orientation val="minMax"/>
        </c:scaling>
        <c:delete val="0"/>
        <c:axPos val="b"/>
        <c:title>
          <c:tx>
            <c:rich>
              <a:bodyPr/>
              <a:lstStyle/>
              <a:p>
                <a:pPr>
                  <a:defRPr/>
                </a:pPr>
                <a:r>
                  <a:rPr lang="en-US"/>
                  <a:t>Year</a:t>
                </a:r>
              </a:p>
            </c:rich>
          </c:tx>
          <c:layout>
            <c:manualLayout>
              <c:xMode val="edge"/>
              <c:yMode val="edge"/>
              <c:x val="0.50350374464621761"/>
              <c:y val="0.86984123651210266"/>
            </c:manualLayout>
          </c:layout>
          <c:overlay val="0"/>
        </c:title>
        <c:numFmt formatCode="0" sourceLinked="0"/>
        <c:majorTickMark val="out"/>
        <c:minorTickMark val="none"/>
        <c:tickLblPos val="nextTo"/>
        <c:crossAx val="82168312"/>
        <c:crosses val="autoZero"/>
        <c:crossBetween val="midCat"/>
      </c:valAx>
      <c:valAx>
        <c:axId val="82168312"/>
        <c:scaling>
          <c:orientation val="minMax"/>
        </c:scaling>
        <c:delete val="0"/>
        <c:axPos val="l"/>
        <c:title>
          <c:tx>
            <c:rich>
              <a:bodyPr rot="-5400000" vert="horz"/>
              <a:lstStyle/>
              <a:p>
                <a:pPr>
                  <a:defRPr sz="1600"/>
                </a:pPr>
                <a:r>
                  <a:rPr lang="en-US" sz="1600"/>
                  <a:t>Proportion completing a bachelor's degree after completing grade 12</a:t>
                </a:r>
              </a:p>
            </c:rich>
          </c:tx>
          <c:layout>
            <c:manualLayout>
              <c:xMode val="edge"/>
              <c:yMode val="edge"/>
              <c:x val="2.7104264886984229E-2"/>
              <c:y val="7.6114241161467436E-2"/>
            </c:manualLayout>
          </c:layout>
          <c:overlay val="0"/>
          <c:spPr>
            <a:ln>
              <a:noFill/>
            </a:ln>
          </c:spPr>
        </c:title>
        <c:numFmt formatCode="0.0" sourceLinked="0"/>
        <c:majorTickMark val="out"/>
        <c:minorTickMark val="none"/>
        <c:tickLblPos val="nextTo"/>
        <c:crossAx val="124642216"/>
        <c:crosses val="autoZero"/>
        <c:crossBetween val="midCat"/>
        <c:majorUnit val="0.1"/>
      </c:valAx>
      <c:spPr>
        <a:ln w="12700" cap="rnd">
          <a:noFill/>
        </a:ln>
      </c:spPr>
    </c:plotArea>
    <c:plotVisOnly val="1"/>
    <c:dispBlanksAs val="gap"/>
    <c:showDLblsOverMax val="0"/>
  </c:chart>
  <c:spPr>
    <a:ln w="12700" cap="rnd">
      <a:noFill/>
    </a:ln>
  </c:spPr>
  <c:txPr>
    <a:bodyPr/>
    <a:lstStyle/>
    <a:p>
      <a:pPr>
        <a:defRPr sz="12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0661744449352059"/>
          <c:y val="2.586749620412547E-2"/>
          <c:w val="0.85710858233457365"/>
          <c:h val="0.89996741102840438"/>
        </c:manualLayout>
      </c:layout>
      <c:barChart>
        <c:barDir val="bar"/>
        <c:grouping val="clustered"/>
        <c:varyColors val="0"/>
        <c:ser>
          <c:idx val="0"/>
          <c:order val="0"/>
          <c:tx>
            <c:strRef>
              <c:f>Skilled!$D$5:$D$6</c:f>
              <c:strCache>
                <c:ptCount val="1"/>
                <c:pt idx="0">
                  <c:v>1994</c:v>
                </c:pt>
              </c:strCache>
            </c:strRef>
          </c:tx>
          <c:invertIfNegative val="0"/>
          <c:cat>
            <c:multiLvlStrRef>
              <c:f>Skilled!$B$7:$C$29</c:f>
              <c:multiLvlStrCache>
                <c:ptCount val="23"/>
                <c:lvl>
                  <c:pt idx="0">
                    <c:v>15-24</c:v>
                  </c:pt>
                  <c:pt idx="1">
                    <c:v>25-34</c:v>
                  </c:pt>
                  <c:pt idx="2">
                    <c:v>35-44</c:v>
                  </c:pt>
                  <c:pt idx="3">
                    <c:v>45-54</c:v>
                  </c:pt>
                  <c:pt idx="4">
                    <c:v>55-64</c:v>
                  </c:pt>
                  <c:pt idx="6">
                    <c:v>15-24</c:v>
                  </c:pt>
                  <c:pt idx="7">
                    <c:v>25-34</c:v>
                  </c:pt>
                  <c:pt idx="8">
                    <c:v>35-44</c:v>
                  </c:pt>
                  <c:pt idx="9">
                    <c:v>45-54</c:v>
                  </c:pt>
                  <c:pt idx="10">
                    <c:v>55-64</c:v>
                  </c:pt>
                  <c:pt idx="12">
                    <c:v>15-24</c:v>
                  </c:pt>
                  <c:pt idx="13">
                    <c:v>25-34</c:v>
                  </c:pt>
                  <c:pt idx="14">
                    <c:v>35-44</c:v>
                  </c:pt>
                  <c:pt idx="15">
                    <c:v>45-54</c:v>
                  </c:pt>
                  <c:pt idx="16">
                    <c:v>55-64</c:v>
                  </c:pt>
                  <c:pt idx="18">
                    <c:v>15-24</c:v>
                  </c:pt>
                  <c:pt idx="19">
                    <c:v>25-34</c:v>
                  </c:pt>
                  <c:pt idx="20">
                    <c:v>35-44</c:v>
                  </c:pt>
                  <c:pt idx="21">
                    <c:v>45-54</c:v>
                  </c:pt>
                  <c:pt idx="22">
                    <c:v>55-64</c:v>
                  </c:pt>
                </c:lvl>
                <c:lvl>
                  <c:pt idx="0">
                    <c:v>Black African</c:v>
                  </c:pt>
                  <c:pt idx="6">
                    <c:v>Coloured</c:v>
                  </c:pt>
                  <c:pt idx="12">
                    <c:v>Indian</c:v>
                  </c:pt>
                  <c:pt idx="18">
                    <c:v>White</c:v>
                  </c:pt>
                </c:lvl>
              </c:multiLvlStrCache>
            </c:multiLvlStrRef>
          </c:cat>
          <c:val>
            <c:numRef>
              <c:f>Skilled!$D$7:$D$29</c:f>
              <c:numCache>
                <c:formatCode>0</c:formatCode>
                <c:ptCount val="23"/>
                <c:pt idx="0">
                  <c:v>9.2638098410706888</c:v>
                </c:pt>
                <c:pt idx="1">
                  <c:v>17.478814600438653</c:v>
                </c:pt>
                <c:pt idx="2">
                  <c:v>16.39858557977001</c:v>
                </c:pt>
                <c:pt idx="3">
                  <c:v>12.345398027372253</c:v>
                </c:pt>
                <c:pt idx="4">
                  <c:v>11.341188246733793</c:v>
                </c:pt>
                <c:pt idx="6">
                  <c:v>6.5808862496925569</c:v>
                </c:pt>
                <c:pt idx="7">
                  <c:v>13.782375472913449</c:v>
                </c:pt>
                <c:pt idx="8">
                  <c:v>13.280428932320449</c:v>
                </c:pt>
                <c:pt idx="9">
                  <c:v>11.663279881798351</c:v>
                </c:pt>
                <c:pt idx="10">
                  <c:v>6.0023124036678697</c:v>
                </c:pt>
                <c:pt idx="12">
                  <c:v>17.08462081418439</c:v>
                </c:pt>
                <c:pt idx="13">
                  <c:v>26.191086264531311</c:v>
                </c:pt>
                <c:pt idx="14">
                  <c:v>26.145790898237312</c:v>
                </c:pt>
                <c:pt idx="15">
                  <c:v>31.943356617952293</c:v>
                </c:pt>
                <c:pt idx="16">
                  <c:v>25.669081028422166</c:v>
                </c:pt>
                <c:pt idx="18">
                  <c:v>24.505456102516106</c:v>
                </c:pt>
                <c:pt idx="19">
                  <c:v>40.584999981166604</c:v>
                </c:pt>
                <c:pt idx="20">
                  <c:v>47.671607806823296</c:v>
                </c:pt>
                <c:pt idx="21">
                  <c:v>49.858134883986345</c:v>
                </c:pt>
                <c:pt idx="22">
                  <c:v>42.118730345113569</c:v>
                </c:pt>
              </c:numCache>
            </c:numRef>
          </c:val>
        </c:ser>
        <c:ser>
          <c:idx val="1"/>
          <c:order val="1"/>
          <c:tx>
            <c:strRef>
              <c:f>Skilled!$E$5:$E$6</c:f>
              <c:strCache>
                <c:ptCount val="1"/>
                <c:pt idx="0">
                  <c:v>2014</c:v>
                </c:pt>
              </c:strCache>
            </c:strRef>
          </c:tx>
          <c:spPr>
            <a:solidFill>
              <a:schemeClr val="accent2">
                <a:lumMod val="60000"/>
                <a:lumOff val="40000"/>
                <a:alpha val="54000"/>
              </a:schemeClr>
            </a:solidFill>
          </c:spPr>
          <c:invertIfNegative val="0"/>
          <c:cat>
            <c:multiLvlStrRef>
              <c:f>Skilled!$B$7:$C$29</c:f>
              <c:multiLvlStrCache>
                <c:ptCount val="23"/>
                <c:lvl>
                  <c:pt idx="0">
                    <c:v>15-24</c:v>
                  </c:pt>
                  <c:pt idx="1">
                    <c:v>25-34</c:v>
                  </c:pt>
                  <c:pt idx="2">
                    <c:v>35-44</c:v>
                  </c:pt>
                  <c:pt idx="3">
                    <c:v>45-54</c:v>
                  </c:pt>
                  <c:pt idx="4">
                    <c:v>55-64</c:v>
                  </c:pt>
                  <c:pt idx="6">
                    <c:v>15-24</c:v>
                  </c:pt>
                  <c:pt idx="7">
                    <c:v>25-34</c:v>
                  </c:pt>
                  <c:pt idx="8">
                    <c:v>35-44</c:v>
                  </c:pt>
                  <c:pt idx="9">
                    <c:v>45-54</c:v>
                  </c:pt>
                  <c:pt idx="10">
                    <c:v>55-64</c:v>
                  </c:pt>
                  <c:pt idx="12">
                    <c:v>15-24</c:v>
                  </c:pt>
                  <c:pt idx="13">
                    <c:v>25-34</c:v>
                  </c:pt>
                  <c:pt idx="14">
                    <c:v>35-44</c:v>
                  </c:pt>
                  <c:pt idx="15">
                    <c:v>45-54</c:v>
                  </c:pt>
                  <c:pt idx="16">
                    <c:v>55-64</c:v>
                  </c:pt>
                  <c:pt idx="18">
                    <c:v>15-24</c:v>
                  </c:pt>
                  <c:pt idx="19">
                    <c:v>25-34</c:v>
                  </c:pt>
                  <c:pt idx="20">
                    <c:v>35-44</c:v>
                  </c:pt>
                  <c:pt idx="21">
                    <c:v>45-54</c:v>
                  </c:pt>
                  <c:pt idx="22">
                    <c:v>55-64</c:v>
                  </c:pt>
                </c:lvl>
                <c:lvl>
                  <c:pt idx="0">
                    <c:v>Black African</c:v>
                  </c:pt>
                  <c:pt idx="6">
                    <c:v>Coloured</c:v>
                  </c:pt>
                  <c:pt idx="12">
                    <c:v>Indian</c:v>
                  </c:pt>
                  <c:pt idx="18">
                    <c:v>White</c:v>
                  </c:pt>
                </c:lvl>
              </c:multiLvlStrCache>
            </c:multiLvlStrRef>
          </c:cat>
          <c:val>
            <c:numRef>
              <c:f>Skilled!$E$7:$E$29</c:f>
              <c:numCache>
                <c:formatCode>0</c:formatCode>
                <c:ptCount val="23"/>
                <c:pt idx="0">
                  <c:v>9.9926318509550551</c:v>
                </c:pt>
                <c:pt idx="1">
                  <c:v>15.218463014084371</c:v>
                </c:pt>
                <c:pt idx="2">
                  <c:v>21.358882431997202</c:v>
                </c:pt>
                <c:pt idx="3">
                  <c:v>19.59978431120221</c:v>
                </c:pt>
                <c:pt idx="4">
                  <c:v>19.301286646823552</c:v>
                </c:pt>
                <c:pt idx="6">
                  <c:v>8.7863491082719136</c:v>
                </c:pt>
                <c:pt idx="7">
                  <c:v>21.705329073912541</c:v>
                </c:pt>
                <c:pt idx="8">
                  <c:v>24.873303779890445</c:v>
                </c:pt>
                <c:pt idx="9">
                  <c:v>25.522773885870755</c:v>
                </c:pt>
                <c:pt idx="10">
                  <c:v>26.603483138693541</c:v>
                </c:pt>
                <c:pt idx="12">
                  <c:v>27.518674822309126</c:v>
                </c:pt>
                <c:pt idx="13">
                  <c:v>54.371073521250608</c:v>
                </c:pt>
                <c:pt idx="14">
                  <c:v>51.654660553885329</c:v>
                </c:pt>
                <c:pt idx="15">
                  <c:v>51.213261122831831</c:v>
                </c:pt>
                <c:pt idx="16">
                  <c:v>56.227947423449756</c:v>
                </c:pt>
                <c:pt idx="18">
                  <c:v>28.78282057862894</c:v>
                </c:pt>
                <c:pt idx="19">
                  <c:v>63.773760783524708</c:v>
                </c:pt>
                <c:pt idx="20">
                  <c:v>67.946555599833445</c:v>
                </c:pt>
                <c:pt idx="21">
                  <c:v>62.046382628573554</c:v>
                </c:pt>
                <c:pt idx="22">
                  <c:v>65.232031294099968</c:v>
                </c:pt>
              </c:numCache>
            </c:numRef>
          </c:val>
        </c:ser>
        <c:dLbls>
          <c:showLegendKey val="0"/>
          <c:showVal val="0"/>
          <c:showCatName val="0"/>
          <c:showSerName val="0"/>
          <c:showPercent val="0"/>
          <c:showBubbleSize val="0"/>
        </c:dLbls>
        <c:gapWidth val="36"/>
        <c:overlap val="100"/>
        <c:axId val="125709768"/>
        <c:axId val="125287712"/>
      </c:barChart>
      <c:catAx>
        <c:axId val="125709768"/>
        <c:scaling>
          <c:orientation val="minMax"/>
        </c:scaling>
        <c:delete val="0"/>
        <c:axPos val="l"/>
        <c:numFmt formatCode="General" sourceLinked="0"/>
        <c:majorTickMark val="out"/>
        <c:minorTickMark val="none"/>
        <c:tickLblPos val="nextTo"/>
        <c:txPr>
          <a:bodyPr/>
          <a:lstStyle/>
          <a:p>
            <a:pPr>
              <a:defRPr sz="1200" b="0">
                <a:solidFill>
                  <a:schemeClr val="tx1">
                    <a:lumMod val="75000"/>
                    <a:lumOff val="25000"/>
                  </a:schemeClr>
                </a:solidFill>
              </a:defRPr>
            </a:pPr>
            <a:endParaRPr lang="en-US"/>
          </a:p>
        </c:txPr>
        <c:crossAx val="125287712"/>
        <c:crosses val="autoZero"/>
        <c:auto val="1"/>
        <c:lblAlgn val="ctr"/>
        <c:lblOffset val="100"/>
        <c:noMultiLvlLbl val="0"/>
      </c:catAx>
      <c:valAx>
        <c:axId val="125287712"/>
        <c:scaling>
          <c:orientation val="minMax"/>
        </c:scaling>
        <c:delete val="0"/>
        <c:axPos val="b"/>
        <c:majorGridlines>
          <c:spPr>
            <a:ln>
              <a:solidFill>
                <a:schemeClr val="bg1">
                  <a:lumMod val="75000"/>
                </a:schemeClr>
              </a:solidFill>
              <a:prstDash val="dash"/>
            </a:ln>
          </c:spPr>
        </c:majorGridlines>
        <c:numFmt formatCode="0\%" sourceLinked="0"/>
        <c:majorTickMark val="out"/>
        <c:minorTickMark val="none"/>
        <c:tickLblPos val="nextTo"/>
        <c:txPr>
          <a:bodyPr/>
          <a:lstStyle/>
          <a:p>
            <a:pPr>
              <a:defRPr>
                <a:solidFill>
                  <a:schemeClr val="tx1">
                    <a:lumMod val="75000"/>
                    <a:lumOff val="25000"/>
                  </a:schemeClr>
                </a:solidFill>
              </a:defRPr>
            </a:pPr>
            <a:endParaRPr lang="en-US"/>
          </a:p>
        </c:txPr>
        <c:crossAx val="125709768"/>
        <c:crosses val="autoZero"/>
        <c:crossBetween val="between"/>
      </c:valAx>
      <c:spPr>
        <a:solidFill>
          <a:schemeClr val="bg1">
            <a:lumMod val="85000"/>
          </a:schemeClr>
        </a:solidFill>
      </c:spPr>
    </c:plotArea>
    <c:plotVisOnly val="1"/>
    <c:dispBlanksAs val="gap"/>
    <c:showDLblsOverMax val="0"/>
  </c:chart>
  <c:txPr>
    <a:bodyPr/>
    <a:lstStyle/>
    <a:p>
      <a:pPr>
        <a:defRPr sz="1400">
          <a:latin typeface="Arial Rounded MT Bold" panose="020F0704030504030204" pitchFamily="34" charset="0"/>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40383856695874515"/>
          <c:y val="0.10045096533545921"/>
          <c:w val="0.54573381452318837"/>
          <c:h val="0.89817209830723399"/>
        </c:manualLayout>
      </c:layout>
      <c:barChart>
        <c:barDir val="bar"/>
        <c:grouping val="clustered"/>
        <c:varyColors val="0"/>
        <c:ser>
          <c:idx val="0"/>
          <c:order val="0"/>
          <c:tx>
            <c:strRef>
              <c:f>Charts!$B$1058</c:f>
              <c:strCache>
                <c:ptCount val="1"/>
                <c:pt idx="0">
                  <c:v>2001</c:v>
                </c:pt>
              </c:strCache>
            </c:strRef>
          </c:tx>
          <c:spPr>
            <a:solidFill>
              <a:schemeClr val="accent4">
                <a:lumMod val="75000"/>
              </a:schemeClr>
            </a:solidFill>
            <a:scene3d>
              <a:camera prst="orthographicFront"/>
              <a:lightRig rig="threePt" dir="t"/>
            </a:scene3d>
            <a:sp3d/>
          </c:spPr>
          <c:invertIfNegative val="0"/>
          <c:dLbls>
            <c:dLbl>
              <c:idx val="0"/>
              <c:layout>
                <c:manualLayout>
                  <c:x val="1.7844404022999853E-2"/>
                  <c:y val="0"/>
                </c:manualLayout>
              </c:layout>
              <c:spPr/>
              <c:txPr>
                <a:bodyPr/>
                <a:lstStyle/>
                <a:p>
                  <a:pPr>
                    <a:defRPr sz="1400" b="1">
                      <a:solidFill>
                        <a:schemeClr val="tx1"/>
                      </a:solidFill>
                    </a:defRPr>
                  </a:pPr>
                  <a:endParaRPr lang="en-US"/>
                </a:p>
              </c:txPr>
              <c:dLblPos val="inBase"/>
              <c:showLegendKey val="0"/>
              <c:showVal val="1"/>
              <c:showCatName val="0"/>
              <c:showSerName val="0"/>
              <c:showPercent val="0"/>
              <c:showBubbleSize val="0"/>
              <c:extLst>
                <c:ext xmlns:c15="http://schemas.microsoft.com/office/drawing/2012/chart" uri="{CE6537A1-D6FC-4f65-9D91-7224C49458BB}"/>
              </c:extLst>
            </c:dLbl>
            <c:dLbl>
              <c:idx val="2"/>
              <c:layout>
                <c:manualLayout>
                  <c:x val="5.6082412643713907E-2"/>
                  <c:y val="-2.636135102131564E-3"/>
                </c:manualLayout>
              </c:layout>
              <c:spPr/>
              <c:txPr>
                <a:bodyPr/>
                <a:lstStyle/>
                <a:p>
                  <a:pPr>
                    <a:defRPr sz="1400" b="1">
                      <a:solidFill>
                        <a:schemeClr val="tx1"/>
                      </a:solidFill>
                    </a:defRPr>
                  </a:pPr>
                  <a:endParaRPr lang="en-US"/>
                </a:p>
              </c:txPr>
              <c:dLblPos val="inBase"/>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1400" b="1">
                    <a:solidFill>
                      <a:schemeClr val="bg1"/>
                    </a:solidFill>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Charts!$A$1059:$A$1069</c:f>
              <c:strCache>
                <c:ptCount val="11"/>
                <c:pt idx="0">
                  <c:v>Child mortality</c:v>
                </c:pt>
                <c:pt idx="1">
                  <c:v>Years of schooling</c:v>
                </c:pt>
                <c:pt idx="2">
                  <c:v>School attendance</c:v>
                </c:pt>
                <c:pt idx="3">
                  <c:v>Lighting</c:v>
                </c:pt>
                <c:pt idx="4">
                  <c:v>Heating</c:v>
                </c:pt>
                <c:pt idx="5">
                  <c:v>Cooking</c:v>
                </c:pt>
                <c:pt idx="6">
                  <c:v>Water</c:v>
                </c:pt>
                <c:pt idx="7">
                  <c:v>Sanitation</c:v>
                </c:pt>
                <c:pt idx="8">
                  <c:v>Dwelling</c:v>
                </c:pt>
                <c:pt idx="9">
                  <c:v>Assets</c:v>
                </c:pt>
                <c:pt idx="10">
                  <c:v>Unemployment</c:v>
                </c:pt>
              </c:strCache>
            </c:strRef>
          </c:cat>
          <c:val>
            <c:numRef>
              <c:f>Charts!$B$1059:$B$1069</c:f>
              <c:numCache>
                <c:formatCode>0.0</c:formatCode>
                <c:ptCount val="11"/>
                <c:pt idx="0">
                  <c:v>1.3372900139999964</c:v>
                </c:pt>
                <c:pt idx="1">
                  <c:v>16.270361829999999</c:v>
                </c:pt>
                <c:pt idx="2">
                  <c:v>3.582026822</c:v>
                </c:pt>
                <c:pt idx="3">
                  <c:v>5.8858955489999776</c:v>
                </c:pt>
                <c:pt idx="4">
                  <c:v>7.4506158499999833</c:v>
                </c:pt>
                <c:pt idx="5">
                  <c:v>7.3323521060000001</c:v>
                </c:pt>
                <c:pt idx="6">
                  <c:v>6.3225616799999758</c:v>
                </c:pt>
                <c:pt idx="7">
                  <c:v>6.9593664530000163</c:v>
                </c:pt>
                <c:pt idx="8">
                  <c:v>5.3855489419999945</c:v>
                </c:pt>
                <c:pt idx="9">
                  <c:v>6.595478011</c:v>
                </c:pt>
                <c:pt idx="10">
                  <c:v>32.890966290000001</c:v>
                </c:pt>
              </c:numCache>
            </c:numRef>
          </c:val>
        </c:ser>
        <c:ser>
          <c:idx val="1"/>
          <c:order val="1"/>
          <c:tx>
            <c:strRef>
              <c:f>Charts!$C$1058</c:f>
              <c:strCache>
                <c:ptCount val="1"/>
                <c:pt idx="0">
                  <c:v>2011</c:v>
                </c:pt>
              </c:strCache>
            </c:strRef>
          </c:tx>
          <c:spPr>
            <a:solidFill>
              <a:srgbClr val="7030A0"/>
            </a:solidFill>
            <a:scene3d>
              <a:camera prst="orthographicFront"/>
              <a:lightRig rig="threePt" dir="t"/>
            </a:scene3d>
            <a:sp3d/>
          </c:spPr>
          <c:invertIfNegative val="0"/>
          <c:dLbls>
            <c:dLbl>
              <c:idx val="0"/>
              <c:layout>
                <c:manualLayout>
                  <c:x val="1.7844404022999853E-2"/>
                  <c:y val="-2.636135102131564E-3"/>
                </c:manualLayout>
              </c:layout>
              <c:spPr/>
              <c:txPr>
                <a:bodyPr/>
                <a:lstStyle/>
                <a:p>
                  <a:pPr>
                    <a:defRPr sz="1400" b="1">
                      <a:solidFill>
                        <a:schemeClr val="tx1"/>
                      </a:solidFill>
                    </a:defRPr>
                  </a:pPr>
                  <a:endParaRPr lang="en-US"/>
                </a:p>
              </c:txPr>
              <c:dLblPos val="inBase"/>
              <c:showLegendKey val="0"/>
              <c:showVal val="1"/>
              <c:showCatName val="0"/>
              <c:showSerName val="0"/>
              <c:showPercent val="0"/>
              <c:showBubbleSize val="0"/>
              <c:extLst>
                <c:ext xmlns:c15="http://schemas.microsoft.com/office/drawing/2012/chart" uri="{CE6537A1-D6FC-4f65-9D91-7224C49458BB}"/>
              </c:extLst>
            </c:dLbl>
            <c:dLbl>
              <c:idx val="2"/>
              <c:layout>
                <c:manualLayout>
                  <c:x val="5.6082412643713907E-2"/>
                  <c:y val="-2.636135102131564E-3"/>
                </c:manualLayout>
              </c:layout>
              <c:spPr/>
              <c:txPr>
                <a:bodyPr/>
                <a:lstStyle/>
                <a:p>
                  <a:pPr>
                    <a:defRPr sz="1400" b="1">
                      <a:solidFill>
                        <a:schemeClr val="tx1"/>
                      </a:solidFill>
                    </a:defRPr>
                  </a:pPr>
                  <a:endParaRPr lang="en-US"/>
                </a:p>
              </c:txPr>
              <c:dLblPos val="inBase"/>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1400" b="1">
                    <a:solidFill>
                      <a:schemeClr val="bg1"/>
                    </a:solidFill>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Charts!$A$1059:$A$1069</c:f>
              <c:strCache>
                <c:ptCount val="11"/>
                <c:pt idx="0">
                  <c:v>Child mortality</c:v>
                </c:pt>
                <c:pt idx="1">
                  <c:v>Years of schooling</c:v>
                </c:pt>
                <c:pt idx="2">
                  <c:v>School attendance</c:v>
                </c:pt>
                <c:pt idx="3">
                  <c:v>Lighting</c:v>
                </c:pt>
                <c:pt idx="4">
                  <c:v>Heating</c:v>
                </c:pt>
                <c:pt idx="5">
                  <c:v>Cooking</c:v>
                </c:pt>
                <c:pt idx="6">
                  <c:v>Water</c:v>
                </c:pt>
                <c:pt idx="7">
                  <c:v>Sanitation</c:v>
                </c:pt>
                <c:pt idx="8">
                  <c:v>Dwelling</c:v>
                </c:pt>
                <c:pt idx="9">
                  <c:v>Assets</c:v>
                </c:pt>
                <c:pt idx="10">
                  <c:v>Unemployment</c:v>
                </c:pt>
              </c:strCache>
            </c:strRef>
          </c:cat>
          <c:val>
            <c:numRef>
              <c:f>Charts!$C$1059:$C$1069</c:f>
              <c:numCache>
                <c:formatCode>0.0</c:formatCode>
                <c:ptCount val="11"/>
                <c:pt idx="0">
                  <c:v>1.4758404909999954</c:v>
                </c:pt>
                <c:pt idx="1">
                  <c:v>13.72531657</c:v>
                </c:pt>
                <c:pt idx="2">
                  <c:v>2.3244487739999977</c:v>
                </c:pt>
                <c:pt idx="3">
                  <c:v>5.1759834369999842</c:v>
                </c:pt>
                <c:pt idx="4">
                  <c:v>7.2948687129999996</c:v>
                </c:pt>
                <c:pt idx="5">
                  <c:v>6.3144889589999709</c:v>
                </c:pt>
                <c:pt idx="6">
                  <c:v>6.5358650320000002</c:v>
                </c:pt>
                <c:pt idx="7">
                  <c:v>7.3581190199999842</c:v>
                </c:pt>
                <c:pt idx="8">
                  <c:v>5.4184429459999999</c:v>
                </c:pt>
                <c:pt idx="9">
                  <c:v>4.5434803689999814</c:v>
                </c:pt>
                <c:pt idx="10">
                  <c:v>39.847693259999893</c:v>
                </c:pt>
              </c:numCache>
            </c:numRef>
          </c:val>
        </c:ser>
        <c:dLbls>
          <c:showLegendKey val="0"/>
          <c:showVal val="0"/>
          <c:showCatName val="0"/>
          <c:showSerName val="0"/>
          <c:showPercent val="0"/>
          <c:showBubbleSize val="0"/>
        </c:dLbls>
        <c:gapWidth val="30"/>
        <c:axId val="139336880"/>
        <c:axId val="139337264"/>
      </c:barChart>
      <c:catAx>
        <c:axId val="139336880"/>
        <c:scaling>
          <c:orientation val="minMax"/>
        </c:scaling>
        <c:delete val="0"/>
        <c:axPos val="l"/>
        <c:numFmt formatCode="General" sourceLinked="0"/>
        <c:majorTickMark val="out"/>
        <c:minorTickMark val="none"/>
        <c:tickLblPos val="nextTo"/>
        <c:txPr>
          <a:bodyPr/>
          <a:lstStyle/>
          <a:p>
            <a:pPr>
              <a:defRPr sz="1600" b="1">
                <a:latin typeface="Open Sans"/>
              </a:defRPr>
            </a:pPr>
            <a:endParaRPr lang="en-US"/>
          </a:p>
        </c:txPr>
        <c:crossAx val="139337264"/>
        <c:crosses val="autoZero"/>
        <c:auto val="1"/>
        <c:lblAlgn val="ctr"/>
        <c:lblOffset val="100"/>
        <c:noMultiLvlLbl val="0"/>
      </c:catAx>
      <c:valAx>
        <c:axId val="139337264"/>
        <c:scaling>
          <c:orientation val="minMax"/>
          <c:max val="40"/>
          <c:min val="0"/>
        </c:scaling>
        <c:delete val="0"/>
        <c:axPos val="b"/>
        <c:numFmt formatCode="0.0" sourceLinked="1"/>
        <c:majorTickMark val="out"/>
        <c:minorTickMark val="none"/>
        <c:tickLblPos val="none"/>
        <c:crossAx val="139336880"/>
        <c:crosses val="autoZero"/>
        <c:crossBetween val="between"/>
      </c:valAx>
    </c:plotArea>
    <c:legend>
      <c:legendPos val="t"/>
      <c:layout>
        <c:manualLayout>
          <c:xMode val="edge"/>
          <c:yMode val="edge"/>
          <c:x val="0.60137617248815955"/>
          <c:y val="0.91132808135680754"/>
          <c:w val="0.39830406490877462"/>
          <c:h val="8.8671918643192502E-2"/>
        </c:manualLayout>
      </c:layout>
      <c:overlay val="0"/>
      <c:txPr>
        <a:bodyPr/>
        <a:lstStyle/>
        <a:p>
          <a:pPr>
            <a:defRPr sz="2000" b="1">
              <a:latin typeface="Open Sans"/>
            </a:defRPr>
          </a:pPr>
          <a:endParaRPr lang="en-US"/>
        </a:p>
      </c:txPr>
    </c:legend>
    <c:plotVisOnly val="1"/>
    <c:dispBlanksAs val="gap"/>
    <c:showDLblsOverMax val="0"/>
  </c:chart>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lineChart>
        <c:grouping val="standard"/>
        <c:varyColors val="0"/>
        <c:ser>
          <c:idx val="0"/>
          <c:order val="0"/>
          <c:tx>
            <c:strRef>
              <c:f>Charts!$A$1138</c:f>
              <c:strCache>
                <c:ptCount val="1"/>
                <c:pt idx="0">
                  <c:v>Men</c:v>
                </c:pt>
              </c:strCache>
            </c:strRef>
          </c:tx>
          <c:spPr>
            <a:ln>
              <a:noFill/>
            </a:ln>
          </c:spPr>
          <c:marker>
            <c:symbol val="diamond"/>
            <c:size val="13"/>
            <c:spPr>
              <a:ln>
                <a:solidFill>
                  <a:prstClr val="black"/>
                </a:solidFill>
              </a:ln>
            </c:spPr>
          </c:marker>
          <c:cat>
            <c:strRef>
              <c:f>Charts!$B$1137:$F$1137</c:f>
              <c:strCache>
                <c:ptCount val="5"/>
                <c:pt idx="0">
                  <c:v>2001</c:v>
                </c:pt>
                <c:pt idx="2">
                  <c:v>2011</c:v>
                </c:pt>
                <c:pt idx="3">
                  <c:v>2012</c:v>
                </c:pt>
                <c:pt idx="4">
                  <c:v>2013</c:v>
                </c:pt>
              </c:strCache>
            </c:strRef>
          </c:cat>
          <c:val>
            <c:numRef>
              <c:f>Charts!$B$1138:$F$1138</c:f>
              <c:numCache>
                <c:formatCode>General</c:formatCode>
                <c:ptCount val="5"/>
                <c:pt idx="0" formatCode="0.0">
                  <c:v>23.101114348024939</c:v>
                </c:pt>
                <c:pt idx="2" formatCode="0.0">
                  <c:v>22.7</c:v>
                </c:pt>
                <c:pt idx="3" formatCode="0.0">
                  <c:v>23</c:v>
                </c:pt>
                <c:pt idx="4" formatCode="0.0">
                  <c:v>23.1</c:v>
                </c:pt>
              </c:numCache>
            </c:numRef>
          </c:val>
          <c:smooth val="0"/>
        </c:ser>
        <c:ser>
          <c:idx val="1"/>
          <c:order val="1"/>
          <c:tx>
            <c:strRef>
              <c:f>Charts!$A$1139</c:f>
              <c:strCache>
                <c:ptCount val="1"/>
                <c:pt idx="0">
                  <c:v>Women</c:v>
                </c:pt>
              </c:strCache>
            </c:strRef>
          </c:tx>
          <c:spPr>
            <a:ln>
              <a:noFill/>
            </a:ln>
          </c:spPr>
          <c:marker>
            <c:symbol val="triangle"/>
            <c:size val="11"/>
            <c:spPr>
              <a:ln>
                <a:solidFill>
                  <a:schemeClr val="tx1"/>
                </a:solidFill>
              </a:ln>
            </c:spPr>
          </c:marker>
          <c:cat>
            <c:strRef>
              <c:f>Charts!$B$1137:$F$1137</c:f>
              <c:strCache>
                <c:ptCount val="5"/>
                <c:pt idx="0">
                  <c:v>2001</c:v>
                </c:pt>
                <c:pt idx="2">
                  <c:v>2011</c:v>
                </c:pt>
                <c:pt idx="3">
                  <c:v>2012</c:v>
                </c:pt>
                <c:pt idx="4">
                  <c:v>2013</c:v>
                </c:pt>
              </c:strCache>
            </c:strRef>
          </c:cat>
          <c:val>
            <c:numRef>
              <c:f>Charts!$B$1139:$F$1139</c:f>
              <c:numCache>
                <c:formatCode>General</c:formatCode>
                <c:ptCount val="5"/>
                <c:pt idx="0" formatCode="0.0">
                  <c:v>27.894602659476071</c:v>
                </c:pt>
                <c:pt idx="2" formatCode="0.0">
                  <c:v>27.3</c:v>
                </c:pt>
                <c:pt idx="3" formatCode="0.0">
                  <c:v>27.2</c:v>
                </c:pt>
                <c:pt idx="4" formatCode="0.0">
                  <c:v>26.7</c:v>
                </c:pt>
              </c:numCache>
            </c:numRef>
          </c:val>
          <c:smooth val="0"/>
        </c:ser>
        <c:ser>
          <c:idx val="2"/>
          <c:order val="2"/>
          <c:tx>
            <c:strRef>
              <c:f>Charts!$A$1140</c:f>
              <c:strCache>
                <c:ptCount val="1"/>
                <c:pt idx="0">
                  <c:v>Total</c:v>
                </c:pt>
              </c:strCache>
            </c:strRef>
          </c:tx>
          <c:spPr>
            <a:ln w="38100">
              <a:noFill/>
            </a:ln>
          </c:spPr>
          <c:marker>
            <c:symbol val="circle"/>
            <c:size val="11"/>
            <c:spPr>
              <a:noFill/>
              <a:ln w="38100">
                <a:solidFill>
                  <a:schemeClr val="tx1"/>
                </a:solidFill>
              </a:ln>
            </c:spPr>
          </c:marker>
          <c:cat>
            <c:strRef>
              <c:f>Charts!$B$1137:$F$1137</c:f>
              <c:strCache>
                <c:ptCount val="5"/>
                <c:pt idx="0">
                  <c:v>2001</c:v>
                </c:pt>
                <c:pt idx="2">
                  <c:v>2011</c:v>
                </c:pt>
                <c:pt idx="3">
                  <c:v>2012</c:v>
                </c:pt>
                <c:pt idx="4">
                  <c:v>2013</c:v>
                </c:pt>
              </c:strCache>
            </c:strRef>
          </c:cat>
          <c:val>
            <c:numRef>
              <c:f>Charts!$B$1140:$F$1140</c:f>
              <c:numCache>
                <c:formatCode>General</c:formatCode>
                <c:ptCount val="5"/>
                <c:pt idx="0" formatCode="0.0">
                  <c:v>25.370587290525819</c:v>
                </c:pt>
                <c:pt idx="2" formatCode="0.0">
                  <c:v>24.8</c:v>
                </c:pt>
                <c:pt idx="3" formatCode="0.0">
                  <c:v>24.9</c:v>
                </c:pt>
                <c:pt idx="4" formatCode="0.0">
                  <c:v>24.7</c:v>
                </c:pt>
              </c:numCache>
            </c:numRef>
          </c:val>
          <c:smooth val="0"/>
        </c:ser>
        <c:dLbls>
          <c:showLegendKey val="0"/>
          <c:showVal val="0"/>
          <c:showCatName val="0"/>
          <c:showSerName val="0"/>
          <c:showPercent val="0"/>
          <c:showBubbleSize val="0"/>
        </c:dLbls>
        <c:dropLines>
          <c:spPr>
            <a:ln w="38100">
              <a:solidFill>
                <a:schemeClr val="accent6">
                  <a:lumMod val="50000"/>
                </a:schemeClr>
              </a:solidFill>
            </a:ln>
          </c:spPr>
        </c:dropLines>
        <c:marker val="1"/>
        <c:smooth val="0"/>
        <c:axId val="123889128"/>
        <c:axId val="123889520"/>
      </c:lineChart>
      <c:catAx>
        <c:axId val="123889128"/>
        <c:scaling>
          <c:orientation val="minMax"/>
        </c:scaling>
        <c:delete val="0"/>
        <c:axPos val="b"/>
        <c:numFmt formatCode="General" sourceLinked="0"/>
        <c:majorTickMark val="out"/>
        <c:minorTickMark val="none"/>
        <c:tickLblPos val="nextTo"/>
        <c:txPr>
          <a:bodyPr/>
          <a:lstStyle/>
          <a:p>
            <a:pPr>
              <a:defRPr sz="1200" b="1">
                <a:solidFill>
                  <a:schemeClr val="bg1"/>
                </a:solidFill>
              </a:defRPr>
            </a:pPr>
            <a:endParaRPr lang="en-US"/>
          </a:p>
        </c:txPr>
        <c:crossAx val="123889520"/>
        <c:crosses val="autoZero"/>
        <c:auto val="1"/>
        <c:lblAlgn val="ctr"/>
        <c:lblOffset val="100"/>
        <c:noMultiLvlLbl val="0"/>
      </c:catAx>
      <c:valAx>
        <c:axId val="123889520"/>
        <c:scaling>
          <c:orientation val="minMax"/>
        </c:scaling>
        <c:delete val="0"/>
        <c:axPos val="l"/>
        <c:numFmt formatCode="0.0" sourceLinked="1"/>
        <c:majorTickMark val="out"/>
        <c:minorTickMark val="none"/>
        <c:tickLblPos val="nextTo"/>
        <c:txPr>
          <a:bodyPr/>
          <a:lstStyle/>
          <a:p>
            <a:pPr>
              <a:defRPr b="1">
                <a:solidFill>
                  <a:schemeClr val="bg1"/>
                </a:solidFill>
              </a:defRPr>
            </a:pPr>
            <a:endParaRPr lang="en-US"/>
          </a:p>
        </c:txPr>
        <c:crossAx val="123889128"/>
        <c:crosses val="autoZero"/>
        <c:crossBetween val="between"/>
      </c:valAx>
    </c:plotArea>
    <c:legend>
      <c:legendPos val="t"/>
      <c:overlay val="0"/>
      <c:spPr>
        <a:solidFill>
          <a:schemeClr val="bg1">
            <a:lumMod val="85000"/>
          </a:schemeClr>
        </a:solidFill>
      </c:spPr>
      <c:txPr>
        <a:bodyPr/>
        <a:lstStyle/>
        <a:p>
          <a:pPr>
            <a:defRPr sz="1200" b="1"/>
          </a:pPr>
          <a:endParaRPr lang="en-US"/>
        </a:p>
      </c:txPr>
    </c:legend>
    <c:plotVisOnly val="1"/>
    <c:dispBlanksAs val="gap"/>
    <c:showDLblsOverMax val="0"/>
  </c:chart>
  <c:spPr>
    <a:solidFill>
      <a:schemeClr val="bg1">
        <a:lumMod val="50000"/>
      </a:schemeClr>
    </a:solidFill>
  </c:sp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lineChart>
        <c:grouping val="standard"/>
        <c:varyColors val="0"/>
        <c:ser>
          <c:idx val="0"/>
          <c:order val="0"/>
          <c:marker>
            <c:symbol val="none"/>
          </c:marker>
          <c:dLbls>
            <c:spPr>
              <a:noFill/>
              <a:ln>
                <a:noFill/>
              </a:ln>
              <a:effectLst/>
            </c:spPr>
            <c:txPr>
              <a:bodyPr/>
              <a:lstStyle/>
              <a:p>
                <a:pPr>
                  <a:defRPr sz="14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'Baseline growth'!$E$30:$E$37</c:f>
              <c:strCache>
                <c:ptCount val="8"/>
                <c:pt idx="0">
                  <c:v>2011/12</c:v>
                </c:pt>
                <c:pt idx="1">
                  <c:v>2012/13</c:v>
                </c:pt>
                <c:pt idx="2">
                  <c:v>2013/14</c:v>
                </c:pt>
                <c:pt idx="3">
                  <c:v>2014/15</c:v>
                </c:pt>
                <c:pt idx="4">
                  <c:v>2015/16</c:v>
                </c:pt>
                <c:pt idx="5">
                  <c:v>2016/17</c:v>
                </c:pt>
                <c:pt idx="6">
                  <c:v>2017/18</c:v>
                </c:pt>
                <c:pt idx="7">
                  <c:v>2018/19</c:v>
                </c:pt>
              </c:strCache>
            </c:strRef>
          </c:cat>
          <c:val>
            <c:numRef>
              <c:f>'Baseline growth'!$F$30:$F$37</c:f>
              <c:numCache>
                <c:formatCode>General</c:formatCode>
                <c:ptCount val="8"/>
                <c:pt idx="0">
                  <c:v>3.67</c:v>
                </c:pt>
                <c:pt idx="1">
                  <c:v>1.76</c:v>
                </c:pt>
                <c:pt idx="2">
                  <c:v>1.73</c:v>
                </c:pt>
                <c:pt idx="3">
                  <c:v>2.16</c:v>
                </c:pt>
                <c:pt idx="4">
                  <c:v>2.25</c:v>
                </c:pt>
                <c:pt idx="5">
                  <c:v>2.4900000000000002</c:v>
                </c:pt>
                <c:pt idx="6">
                  <c:v>2.17</c:v>
                </c:pt>
                <c:pt idx="7">
                  <c:v>2.2000000000000002</c:v>
                </c:pt>
              </c:numCache>
            </c:numRef>
          </c:val>
          <c:smooth val="0"/>
        </c:ser>
        <c:dLbls>
          <c:showLegendKey val="0"/>
          <c:showVal val="1"/>
          <c:showCatName val="0"/>
          <c:showSerName val="0"/>
          <c:showPercent val="0"/>
          <c:showBubbleSize val="0"/>
        </c:dLbls>
        <c:smooth val="0"/>
        <c:axId val="142770288"/>
        <c:axId val="142770680"/>
      </c:lineChart>
      <c:catAx>
        <c:axId val="142770288"/>
        <c:scaling>
          <c:orientation val="minMax"/>
        </c:scaling>
        <c:delete val="0"/>
        <c:axPos val="b"/>
        <c:numFmt formatCode="General" sourceLinked="0"/>
        <c:majorTickMark val="none"/>
        <c:minorTickMark val="none"/>
        <c:tickLblPos val="nextTo"/>
        <c:txPr>
          <a:bodyPr/>
          <a:lstStyle/>
          <a:p>
            <a:pPr>
              <a:defRPr sz="1400" b="1"/>
            </a:pPr>
            <a:endParaRPr lang="en-US"/>
          </a:p>
        </c:txPr>
        <c:crossAx val="142770680"/>
        <c:crosses val="autoZero"/>
        <c:auto val="1"/>
        <c:lblAlgn val="ctr"/>
        <c:lblOffset val="100"/>
        <c:noMultiLvlLbl val="0"/>
      </c:catAx>
      <c:valAx>
        <c:axId val="142770680"/>
        <c:scaling>
          <c:orientation val="minMax"/>
        </c:scaling>
        <c:delete val="1"/>
        <c:axPos val="l"/>
        <c:numFmt formatCode="General" sourceLinked="1"/>
        <c:majorTickMark val="out"/>
        <c:minorTickMark val="none"/>
        <c:tickLblPos val="nextTo"/>
        <c:crossAx val="142770288"/>
        <c:crosses val="autoZero"/>
        <c:crossBetween val="between"/>
      </c:valAx>
    </c:plotArea>
    <c:plotVisOnly val="1"/>
    <c:dispBlanksAs val="gap"/>
    <c:showDLblsOverMax val="0"/>
  </c:chart>
  <c:externalData r:id="rId1">
    <c:autoUpdate val="0"/>
  </c:externalData>
</c:chartSpace>
</file>

<file path=ppt/diagrams/_rels/data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image" Target="../media/image30.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1CF71FD-9A77-43CC-903E-D6FF1594706A}" type="doc">
      <dgm:prSet loTypeId="urn:microsoft.com/office/officeart/2005/8/layout/venn1" loCatId="relationship" qsTypeId="urn:microsoft.com/office/officeart/2005/8/quickstyle/simple1" qsCatId="simple" csTypeId="urn:microsoft.com/office/officeart/2005/8/colors/accent1_2" csCatId="accent1" phldr="1"/>
      <dgm:spPr/>
    </dgm:pt>
    <dgm:pt modelId="{3B4DA1FC-D90C-43CA-8767-11CBD8EC66B2}">
      <dgm:prSet phldrT="[Text]"/>
      <dgm:spPr>
        <a:solidFill>
          <a:schemeClr val="accent5">
            <a:lumMod val="60000"/>
            <a:lumOff val="40000"/>
            <a:alpha val="50000"/>
          </a:schemeClr>
        </a:solidFill>
      </dgm:spPr>
      <dgm:t>
        <a:bodyPr/>
        <a:lstStyle/>
        <a:p>
          <a:r>
            <a:rPr lang="en-US" dirty="0" smtClean="0">
              <a:solidFill>
                <a:schemeClr val="bg1">
                  <a:lumMod val="50000"/>
                </a:schemeClr>
              </a:solidFill>
            </a:rPr>
            <a:t>Minister</a:t>
          </a:r>
          <a:endParaRPr lang="en-US" dirty="0">
            <a:solidFill>
              <a:schemeClr val="bg1">
                <a:lumMod val="50000"/>
              </a:schemeClr>
            </a:solidFill>
          </a:endParaRPr>
        </a:p>
      </dgm:t>
    </dgm:pt>
    <dgm:pt modelId="{EAC08C8B-33E6-4091-8749-BF8908D36944}" type="parTrans" cxnId="{926C59DE-1973-46C3-9974-C8D394DA03C9}">
      <dgm:prSet/>
      <dgm:spPr/>
      <dgm:t>
        <a:bodyPr/>
        <a:lstStyle/>
        <a:p>
          <a:endParaRPr lang="en-US"/>
        </a:p>
      </dgm:t>
    </dgm:pt>
    <dgm:pt modelId="{8B33416E-31F6-411A-8098-AC45094B0254}" type="sibTrans" cxnId="{926C59DE-1973-46C3-9974-C8D394DA03C9}">
      <dgm:prSet/>
      <dgm:spPr/>
      <dgm:t>
        <a:bodyPr/>
        <a:lstStyle/>
        <a:p>
          <a:endParaRPr lang="en-US"/>
        </a:p>
      </dgm:t>
    </dgm:pt>
    <dgm:pt modelId="{3704DFB3-C1F5-4326-B1D1-C60C3BC4DE1A}">
      <dgm:prSet phldrT="[Text]"/>
      <dgm:spPr>
        <a:solidFill>
          <a:schemeClr val="accent2">
            <a:lumMod val="75000"/>
            <a:alpha val="50000"/>
          </a:schemeClr>
        </a:solidFill>
      </dgm:spPr>
      <dgm:t>
        <a:bodyPr/>
        <a:lstStyle/>
        <a:p>
          <a:r>
            <a:rPr lang="en-US" dirty="0" smtClean="0">
              <a:solidFill>
                <a:schemeClr val="bg1">
                  <a:lumMod val="50000"/>
                </a:schemeClr>
              </a:solidFill>
            </a:rPr>
            <a:t>SG</a:t>
          </a:r>
          <a:r>
            <a:rPr lang="en-US" dirty="0" smtClean="0"/>
            <a:t> </a:t>
          </a:r>
          <a:r>
            <a:rPr lang="en-US" dirty="0" smtClean="0">
              <a:solidFill>
                <a:schemeClr val="bg1">
                  <a:lumMod val="50000"/>
                </a:schemeClr>
              </a:solidFill>
            </a:rPr>
            <a:t>and</a:t>
          </a:r>
          <a:r>
            <a:rPr lang="en-US" dirty="0" smtClean="0"/>
            <a:t> </a:t>
          </a:r>
          <a:r>
            <a:rPr lang="en-US" dirty="0" smtClean="0">
              <a:solidFill>
                <a:schemeClr val="bg1">
                  <a:lumMod val="50000"/>
                </a:schemeClr>
              </a:solidFill>
            </a:rPr>
            <a:t>Stats</a:t>
          </a:r>
          <a:r>
            <a:rPr lang="en-US" dirty="0" smtClean="0"/>
            <a:t> </a:t>
          </a:r>
          <a:r>
            <a:rPr lang="en-US" dirty="0" smtClean="0">
              <a:solidFill>
                <a:schemeClr val="bg1">
                  <a:lumMod val="50000"/>
                </a:schemeClr>
              </a:solidFill>
            </a:rPr>
            <a:t>SA</a:t>
          </a:r>
          <a:endParaRPr lang="en-US" dirty="0">
            <a:solidFill>
              <a:schemeClr val="bg1">
                <a:lumMod val="50000"/>
              </a:schemeClr>
            </a:solidFill>
          </a:endParaRPr>
        </a:p>
      </dgm:t>
    </dgm:pt>
    <dgm:pt modelId="{65D2EEAB-C05A-41FE-B137-2D4D1428711B}" type="parTrans" cxnId="{120B92BC-6D1A-4EBE-B693-EEAF55316C41}">
      <dgm:prSet/>
      <dgm:spPr/>
      <dgm:t>
        <a:bodyPr/>
        <a:lstStyle/>
        <a:p>
          <a:endParaRPr lang="en-US"/>
        </a:p>
      </dgm:t>
    </dgm:pt>
    <dgm:pt modelId="{1B97E61C-E066-42E8-9580-3F500FA4BA9D}" type="sibTrans" cxnId="{120B92BC-6D1A-4EBE-B693-EEAF55316C41}">
      <dgm:prSet/>
      <dgm:spPr/>
      <dgm:t>
        <a:bodyPr/>
        <a:lstStyle/>
        <a:p>
          <a:endParaRPr lang="en-US"/>
        </a:p>
      </dgm:t>
    </dgm:pt>
    <dgm:pt modelId="{CD74A81D-088C-4764-9F74-8F121182858E}">
      <dgm:prSet phldrT="[Text]"/>
      <dgm:spPr>
        <a:solidFill>
          <a:schemeClr val="accent3">
            <a:lumMod val="75000"/>
            <a:alpha val="50000"/>
          </a:schemeClr>
        </a:solidFill>
      </dgm:spPr>
      <dgm:t>
        <a:bodyPr/>
        <a:lstStyle/>
        <a:p>
          <a:r>
            <a:rPr lang="en-US" dirty="0" smtClean="0">
              <a:solidFill>
                <a:schemeClr val="bg1">
                  <a:lumMod val="50000"/>
                </a:schemeClr>
              </a:solidFill>
            </a:rPr>
            <a:t>Council</a:t>
          </a:r>
          <a:endParaRPr lang="en-US" dirty="0">
            <a:solidFill>
              <a:schemeClr val="bg1">
                <a:lumMod val="50000"/>
              </a:schemeClr>
            </a:solidFill>
          </a:endParaRPr>
        </a:p>
      </dgm:t>
    </dgm:pt>
    <dgm:pt modelId="{D958E508-2831-4981-A3E4-36D7D7239272}" type="parTrans" cxnId="{A6A22BAB-BDE7-47D1-AD03-1763A889D348}">
      <dgm:prSet/>
      <dgm:spPr/>
      <dgm:t>
        <a:bodyPr/>
        <a:lstStyle/>
        <a:p>
          <a:endParaRPr lang="en-US"/>
        </a:p>
      </dgm:t>
    </dgm:pt>
    <dgm:pt modelId="{139DEE35-BA52-4DFC-94B9-8836D11A23AB}" type="sibTrans" cxnId="{A6A22BAB-BDE7-47D1-AD03-1763A889D348}">
      <dgm:prSet/>
      <dgm:spPr/>
      <dgm:t>
        <a:bodyPr/>
        <a:lstStyle/>
        <a:p>
          <a:endParaRPr lang="en-US"/>
        </a:p>
      </dgm:t>
    </dgm:pt>
    <dgm:pt modelId="{C0E48922-4397-4ACD-B26F-ABA56356E2BC}" type="pres">
      <dgm:prSet presAssocID="{11CF71FD-9A77-43CC-903E-D6FF1594706A}" presName="compositeShape" presStyleCnt="0">
        <dgm:presLayoutVars>
          <dgm:chMax val="7"/>
          <dgm:dir/>
          <dgm:resizeHandles val="exact"/>
        </dgm:presLayoutVars>
      </dgm:prSet>
      <dgm:spPr/>
    </dgm:pt>
    <dgm:pt modelId="{200AF1DD-583C-4FA8-ADFD-0B6A7720363E}" type="pres">
      <dgm:prSet presAssocID="{3B4DA1FC-D90C-43CA-8767-11CBD8EC66B2}" presName="circ1" presStyleLbl="vennNode1" presStyleIdx="0" presStyleCnt="3"/>
      <dgm:spPr/>
      <dgm:t>
        <a:bodyPr/>
        <a:lstStyle/>
        <a:p>
          <a:endParaRPr lang="en-US"/>
        </a:p>
      </dgm:t>
    </dgm:pt>
    <dgm:pt modelId="{07CDC589-4059-4B42-857B-4D6F0275D84E}" type="pres">
      <dgm:prSet presAssocID="{3B4DA1FC-D90C-43CA-8767-11CBD8EC66B2}" presName="circ1Tx" presStyleLbl="revTx" presStyleIdx="0" presStyleCnt="0">
        <dgm:presLayoutVars>
          <dgm:chMax val="0"/>
          <dgm:chPref val="0"/>
          <dgm:bulletEnabled val="1"/>
        </dgm:presLayoutVars>
      </dgm:prSet>
      <dgm:spPr/>
      <dgm:t>
        <a:bodyPr/>
        <a:lstStyle/>
        <a:p>
          <a:endParaRPr lang="en-US"/>
        </a:p>
      </dgm:t>
    </dgm:pt>
    <dgm:pt modelId="{A175BFE5-75FF-42DE-9143-087C043B0A5E}" type="pres">
      <dgm:prSet presAssocID="{3704DFB3-C1F5-4326-B1D1-C60C3BC4DE1A}" presName="circ2" presStyleLbl="vennNode1" presStyleIdx="1" presStyleCnt="3"/>
      <dgm:spPr/>
      <dgm:t>
        <a:bodyPr/>
        <a:lstStyle/>
        <a:p>
          <a:endParaRPr lang="en-US"/>
        </a:p>
      </dgm:t>
    </dgm:pt>
    <dgm:pt modelId="{FC420792-B47C-4332-AA08-33F4A75600DE}" type="pres">
      <dgm:prSet presAssocID="{3704DFB3-C1F5-4326-B1D1-C60C3BC4DE1A}" presName="circ2Tx" presStyleLbl="revTx" presStyleIdx="0" presStyleCnt="0">
        <dgm:presLayoutVars>
          <dgm:chMax val="0"/>
          <dgm:chPref val="0"/>
          <dgm:bulletEnabled val="1"/>
        </dgm:presLayoutVars>
      </dgm:prSet>
      <dgm:spPr/>
      <dgm:t>
        <a:bodyPr/>
        <a:lstStyle/>
        <a:p>
          <a:endParaRPr lang="en-US"/>
        </a:p>
      </dgm:t>
    </dgm:pt>
    <dgm:pt modelId="{E271289A-6851-410D-8096-6061F8AF650A}" type="pres">
      <dgm:prSet presAssocID="{CD74A81D-088C-4764-9F74-8F121182858E}" presName="circ3" presStyleLbl="vennNode1" presStyleIdx="2" presStyleCnt="3"/>
      <dgm:spPr/>
      <dgm:t>
        <a:bodyPr/>
        <a:lstStyle/>
        <a:p>
          <a:endParaRPr lang="en-US"/>
        </a:p>
      </dgm:t>
    </dgm:pt>
    <dgm:pt modelId="{6BBDBF38-D85C-43B8-AC91-0A3FACC39B69}" type="pres">
      <dgm:prSet presAssocID="{CD74A81D-088C-4764-9F74-8F121182858E}" presName="circ3Tx" presStyleLbl="revTx" presStyleIdx="0" presStyleCnt="0">
        <dgm:presLayoutVars>
          <dgm:chMax val="0"/>
          <dgm:chPref val="0"/>
          <dgm:bulletEnabled val="1"/>
        </dgm:presLayoutVars>
      </dgm:prSet>
      <dgm:spPr/>
      <dgm:t>
        <a:bodyPr/>
        <a:lstStyle/>
        <a:p>
          <a:endParaRPr lang="en-US"/>
        </a:p>
      </dgm:t>
    </dgm:pt>
  </dgm:ptLst>
  <dgm:cxnLst>
    <dgm:cxn modelId="{00DCE880-114A-4EE6-BEE9-1AB186DFAA0F}" type="presOf" srcId="{CD74A81D-088C-4764-9F74-8F121182858E}" destId="{E271289A-6851-410D-8096-6061F8AF650A}" srcOrd="0" destOrd="0" presId="urn:microsoft.com/office/officeart/2005/8/layout/venn1"/>
    <dgm:cxn modelId="{926C59DE-1973-46C3-9974-C8D394DA03C9}" srcId="{11CF71FD-9A77-43CC-903E-D6FF1594706A}" destId="{3B4DA1FC-D90C-43CA-8767-11CBD8EC66B2}" srcOrd="0" destOrd="0" parTransId="{EAC08C8B-33E6-4091-8749-BF8908D36944}" sibTransId="{8B33416E-31F6-411A-8098-AC45094B0254}"/>
    <dgm:cxn modelId="{120B92BC-6D1A-4EBE-B693-EEAF55316C41}" srcId="{11CF71FD-9A77-43CC-903E-D6FF1594706A}" destId="{3704DFB3-C1F5-4326-B1D1-C60C3BC4DE1A}" srcOrd="1" destOrd="0" parTransId="{65D2EEAB-C05A-41FE-B137-2D4D1428711B}" sibTransId="{1B97E61C-E066-42E8-9580-3F500FA4BA9D}"/>
    <dgm:cxn modelId="{D12B70F7-B82B-4D5A-A260-0F0A2FC16A66}" type="presOf" srcId="{3B4DA1FC-D90C-43CA-8767-11CBD8EC66B2}" destId="{07CDC589-4059-4B42-857B-4D6F0275D84E}" srcOrd="1" destOrd="0" presId="urn:microsoft.com/office/officeart/2005/8/layout/venn1"/>
    <dgm:cxn modelId="{08C8EDD7-BC1F-4D07-86F7-0B01FEFDE221}" type="presOf" srcId="{CD74A81D-088C-4764-9F74-8F121182858E}" destId="{6BBDBF38-D85C-43B8-AC91-0A3FACC39B69}" srcOrd="1" destOrd="0" presId="urn:microsoft.com/office/officeart/2005/8/layout/venn1"/>
    <dgm:cxn modelId="{A6A22BAB-BDE7-47D1-AD03-1763A889D348}" srcId="{11CF71FD-9A77-43CC-903E-D6FF1594706A}" destId="{CD74A81D-088C-4764-9F74-8F121182858E}" srcOrd="2" destOrd="0" parTransId="{D958E508-2831-4981-A3E4-36D7D7239272}" sibTransId="{139DEE35-BA52-4DFC-94B9-8836D11A23AB}"/>
    <dgm:cxn modelId="{20EAF1D8-DD37-49A5-8F44-A5F251B81ABF}" type="presOf" srcId="{3B4DA1FC-D90C-43CA-8767-11CBD8EC66B2}" destId="{200AF1DD-583C-4FA8-ADFD-0B6A7720363E}" srcOrd="0" destOrd="0" presId="urn:microsoft.com/office/officeart/2005/8/layout/venn1"/>
    <dgm:cxn modelId="{926CA375-0984-4F65-9991-AB315B8B20E5}" type="presOf" srcId="{3704DFB3-C1F5-4326-B1D1-C60C3BC4DE1A}" destId="{A175BFE5-75FF-42DE-9143-087C043B0A5E}" srcOrd="0" destOrd="0" presId="urn:microsoft.com/office/officeart/2005/8/layout/venn1"/>
    <dgm:cxn modelId="{EBD3231C-3BDA-4ABC-8A06-144AC71BDDE3}" type="presOf" srcId="{11CF71FD-9A77-43CC-903E-D6FF1594706A}" destId="{C0E48922-4397-4ACD-B26F-ABA56356E2BC}" srcOrd="0" destOrd="0" presId="urn:microsoft.com/office/officeart/2005/8/layout/venn1"/>
    <dgm:cxn modelId="{1F5ACAFF-C599-422F-8A51-B395B158B687}" type="presOf" srcId="{3704DFB3-C1F5-4326-B1D1-C60C3BC4DE1A}" destId="{FC420792-B47C-4332-AA08-33F4A75600DE}" srcOrd="1" destOrd="0" presId="urn:microsoft.com/office/officeart/2005/8/layout/venn1"/>
    <dgm:cxn modelId="{5B1F0EDC-34FD-4E89-8765-39A674AA41CA}" type="presParOf" srcId="{C0E48922-4397-4ACD-B26F-ABA56356E2BC}" destId="{200AF1DD-583C-4FA8-ADFD-0B6A7720363E}" srcOrd="0" destOrd="0" presId="urn:microsoft.com/office/officeart/2005/8/layout/venn1"/>
    <dgm:cxn modelId="{9404B8ED-53D6-42C2-A23B-2F6DBDBE9A51}" type="presParOf" srcId="{C0E48922-4397-4ACD-B26F-ABA56356E2BC}" destId="{07CDC589-4059-4B42-857B-4D6F0275D84E}" srcOrd="1" destOrd="0" presId="urn:microsoft.com/office/officeart/2005/8/layout/venn1"/>
    <dgm:cxn modelId="{2E4C2876-7DCE-4DA0-8C47-D42928A3CA7A}" type="presParOf" srcId="{C0E48922-4397-4ACD-B26F-ABA56356E2BC}" destId="{A175BFE5-75FF-42DE-9143-087C043B0A5E}" srcOrd="2" destOrd="0" presId="urn:microsoft.com/office/officeart/2005/8/layout/venn1"/>
    <dgm:cxn modelId="{BE909335-03DA-4086-942D-E1CC23301596}" type="presParOf" srcId="{C0E48922-4397-4ACD-B26F-ABA56356E2BC}" destId="{FC420792-B47C-4332-AA08-33F4A75600DE}" srcOrd="3" destOrd="0" presId="urn:microsoft.com/office/officeart/2005/8/layout/venn1"/>
    <dgm:cxn modelId="{AC854BCB-0FC9-4975-BF98-3A60216B4A98}" type="presParOf" srcId="{C0E48922-4397-4ACD-B26F-ABA56356E2BC}" destId="{E271289A-6851-410D-8096-6061F8AF650A}" srcOrd="4" destOrd="0" presId="urn:microsoft.com/office/officeart/2005/8/layout/venn1"/>
    <dgm:cxn modelId="{4DB3BCA5-B0DD-488D-B59C-20994B797213}" type="presParOf" srcId="{C0E48922-4397-4ACD-B26F-ABA56356E2BC}" destId="{6BBDBF38-D85C-43B8-AC91-0A3FACC39B69}"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928586F-1D5D-4ED7-8589-31A56337C8F2}"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0DB39B95-5D04-411A-9889-50A133E763BE}">
      <dgm:prSet custT="1"/>
      <dgm:spPr>
        <a:solidFill>
          <a:schemeClr val="accent6">
            <a:lumMod val="50000"/>
          </a:schemeClr>
        </a:solidFill>
      </dgm:spPr>
      <dgm:t>
        <a:bodyPr/>
        <a:lstStyle/>
        <a:p>
          <a:pPr rtl="0"/>
          <a:r>
            <a:rPr lang="en-GB" sz="1400" b="1" smtClean="0"/>
            <a:t>I</a:t>
          </a:r>
          <a:r>
            <a:rPr lang="en-GB" sz="1400" smtClean="0"/>
            <a:t>mplementing </a:t>
          </a:r>
          <a:r>
            <a:rPr lang="en-GB" sz="1400" b="1" smtClean="0"/>
            <a:t>statistical geography </a:t>
          </a:r>
          <a:r>
            <a:rPr lang="en-GB" sz="1400" smtClean="0"/>
            <a:t>as a deliberate strategy for transforming the national development information landscape;</a:t>
          </a:r>
          <a:endParaRPr lang="en-US" sz="1400" dirty="0"/>
        </a:p>
      </dgm:t>
    </dgm:pt>
    <dgm:pt modelId="{85D67731-8933-4714-AD64-5DB53E605444}" type="parTrans" cxnId="{C2E318F2-CAEE-4D20-AE9E-2F6DA849F79E}">
      <dgm:prSet/>
      <dgm:spPr/>
      <dgm:t>
        <a:bodyPr/>
        <a:lstStyle/>
        <a:p>
          <a:endParaRPr lang="en-US" sz="1400"/>
        </a:p>
      </dgm:t>
    </dgm:pt>
    <dgm:pt modelId="{B553BED8-CEFC-460B-8B17-B9A3046AEFF5}" type="sibTrans" cxnId="{C2E318F2-CAEE-4D20-AE9E-2F6DA849F79E}">
      <dgm:prSet/>
      <dgm:spPr/>
      <dgm:t>
        <a:bodyPr/>
        <a:lstStyle/>
        <a:p>
          <a:endParaRPr lang="en-US" sz="1400"/>
        </a:p>
      </dgm:t>
    </dgm:pt>
    <dgm:pt modelId="{2FE53E93-D735-4350-BCBE-11A47A6B9A6D}">
      <dgm:prSet custT="1"/>
      <dgm:spPr>
        <a:solidFill>
          <a:schemeClr val="accent3">
            <a:lumMod val="50000"/>
          </a:schemeClr>
        </a:solidFill>
      </dgm:spPr>
      <dgm:t>
        <a:bodyPr/>
        <a:lstStyle/>
        <a:p>
          <a:pPr rtl="0"/>
          <a:r>
            <a:rPr lang="en-GB" sz="1400" b="1" smtClean="0"/>
            <a:t>S</a:t>
          </a:r>
          <a:r>
            <a:rPr lang="en-GB" sz="1400" smtClean="0"/>
            <a:t>trengthening </a:t>
          </a:r>
          <a:r>
            <a:rPr lang="en-GB" sz="1400" b="1" smtClean="0"/>
            <a:t>coordination mechanisms and compliance </a:t>
          </a:r>
          <a:r>
            <a:rPr lang="en-GB" sz="1400" smtClean="0"/>
            <a:t>in order to optimise informatics efficiency and effectiveness;</a:t>
          </a:r>
          <a:endParaRPr lang="en-US" sz="1400" dirty="0"/>
        </a:p>
      </dgm:t>
    </dgm:pt>
    <dgm:pt modelId="{2706C343-84D7-41F4-B19C-110DC0D75A5D}" type="parTrans" cxnId="{CB081934-42C1-4FC0-A64F-E0E9B9FC1B38}">
      <dgm:prSet/>
      <dgm:spPr/>
      <dgm:t>
        <a:bodyPr/>
        <a:lstStyle/>
        <a:p>
          <a:endParaRPr lang="en-US" sz="1400"/>
        </a:p>
      </dgm:t>
    </dgm:pt>
    <dgm:pt modelId="{7A8BBE93-EBC0-476D-8324-9FE2DD8713C4}" type="sibTrans" cxnId="{CB081934-42C1-4FC0-A64F-E0E9B9FC1B38}">
      <dgm:prSet/>
      <dgm:spPr/>
      <dgm:t>
        <a:bodyPr/>
        <a:lstStyle/>
        <a:p>
          <a:endParaRPr lang="en-US" sz="1400"/>
        </a:p>
      </dgm:t>
    </dgm:pt>
    <dgm:pt modelId="{A33814D0-EECE-4622-8A64-3F09A4A34E30}">
      <dgm:prSet custT="1"/>
      <dgm:spPr>
        <a:solidFill>
          <a:schemeClr val="accent1">
            <a:lumMod val="75000"/>
          </a:schemeClr>
        </a:solidFill>
      </dgm:spPr>
      <dgm:t>
        <a:bodyPr/>
        <a:lstStyle/>
        <a:p>
          <a:pPr rtl="0"/>
          <a:r>
            <a:rPr lang="en-GB" sz="1400" b="1" dirty="0" smtClean="0"/>
            <a:t>E</a:t>
          </a:r>
          <a:r>
            <a:rPr lang="en-GB" sz="1400" dirty="0" smtClean="0"/>
            <a:t>mbrace </a:t>
          </a:r>
          <a:r>
            <a:rPr lang="en-GB" sz="1400" b="1" dirty="0" smtClean="0"/>
            <a:t>data revolution</a:t>
          </a:r>
          <a:r>
            <a:rPr lang="en-GB" sz="1400" dirty="0" smtClean="0"/>
            <a:t> in order to ease the methods of doing business by dramatically changing the capabilities of information collection, access, analysis, use, retrieval, storage and archiving, thereby increasing and deepening our knowledge basis;</a:t>
          </a:r>
          <a:endParaRPr lang="en-US" sz="1400" dirty="0"/>
        </a:p>
      </dgm:t>
    </dgm:pt>
    <dgm:pt modelId="{4C2530C5-A399-4A93-9A38-59A14CA5AE59}" type="parTrans" cxnId="{C29B14E0-DD11-4EF0-B2FB-F5FDE860854F}">
      <dgm:prSet/>
      <dgm:spPr/>
      <dgm:t>
        <a:bodyPr/>
        <a:lstStyle/>
        <a:p>
          <a:endParaRPr lang="en-US" sz="1400"/>
        </a:p>
      </dgm:t>
    </dgm:pt>
    <dgm:pt modelId="{E4FFBA5F-F995-4AAE-B949-5FDDCBDED3FE}" type="sibTrans" cxnId="{C29B14E0-DD11-4EF0-B2FB-F5FDE860854F}">
      <dgm:prSet/>
      <dgm:spPr/>
      <dgm:t>
        <a:bodyPr/>
        <a:lstStyle/>
        <a:p>
          <a:endParaRPr lang="en-US" sz="1400"/>
        </a:p>
      </dgm:t>
    </dgm:pt>
    <dgm:pt modelId="{4BDF5795-9451-46E0-9D8E-E8E474583141}">
      <dgm:prSet custT="1"/>
      <dgm:spPr>
        <a:solidFill>
          <a:schemeClr val="accent1">
            <a:lumMod val="50000"/>
          </a:schemeClr>
        </a:solidFill>
      </dgm:spPr>
      <dgm:t>
        <a:bodyPr/>
        <a:lstStyle/>
        <a:p>
          <a:pPr rtl="0"/>
          <a:r>
            <a:rPr lang="en-GB" sz="1400" b="1" smtClean="0"/>
            <a:t>C</a:t>
          </a:r>
          <a:r>
            <a:rPr lang="en-GB" sz="1400" smtClean="0"/>
            <a:t>reating a </a:t>
          </a:r>
          <a:r>
            <a:rPr lang="en-GB" sz="1400" b="1" smtClean="0"/>
            <a:t>state-wide statistics service </a:t>
          </a:r>
          <a:r>
            <a:rPr lang="en-GB" sz="1400" smtClean="0"/>
            <a:t>through professionalising, training and deployment; and </a:t>
          </a:r>
          <a:endParaRPr lang="en-US" sz="1400" dirty="0"/>
        </a:p>
      </dgm:t>
    </dgm:pt>
    <dgm:pt modelId="{022C4839-B32A-461E-ABD4-A541558F44DF}" type="parTrans" cxnId="{951A431E-3E86-4420-8209-0E0268C6F0AC}">
      <dgm:prSet/>
      <dgm:spPr/>
      <dgm:t>
        <a:bodyPr/>
        <a:lstStyle/>
        <a:p>
          <a:endParaRPr lang="en-US" sz="1400"/>
        </a:p>
      </dgm:t>
    </dgm:pt>
    <dgm:pt modelId="{066342C0-53AE-4994-8E10-E2C717EA9E0A}" type="sibTrans" cxnId="{951A431E-3E86-4420-8209-0E0268C6F0AC}">
      <dgm:prSet/>
      <dgm:spPr/>
      <dgm:t>
        <a:bodyPr/>
        <a:lstStyle/>
        <a:p>
          <a:endParaRPr lang="en-US" sz="1400"/>
        </a:p>
      </dgm:t>
    </dgm:pt>
    <dgm:pt modelId="{D13E35C5-0F3B-49DF-AFD3-BFB7BD09115B}">
      <dgm:prSet custT="1"/>
      <dgm:spPr>
        <a:solidFill>
          <a:schemeClr val="accent3">
            <a:lumMod val="75000"/>
          </a:schemeClr>
        </a:solidFill>
      </dgm:spPr>
      <dgm:t>
        <a:bodyPr/>
        <a:lstStyle/>
        <a:p>
          <a:pPr rtl="0"/>
          <a:r>
            <a:rPr lang="en-GB" sz="1400" b="1" smtClean="0"/>
            <a:t>E</a:t>
          </a:r>
          <a:r>
            <a:rPr lang="en-GB" sz="1400" smtClean="0"/>
            <a:t>stablishing </a:t>
          </a:r>
          <a:r>
            <a:rPr lang="en-GB" sz="1400" b="1" smtClean="0"/>
            <a:t>institutional arrangements and protocols </a:t>
          </a:r>
          <a:r>
            <a:rPr lang="en-GB" sz="1400" smtClean="0"/>
            <a:t>that will lead and deliver a professional and sustainable National Statistics System. </a:t>
          </a:r>
          <a:endParaRPr lang="en-US" sz="1400" dirty="0"/>
        </a:p>
      </dgm:t>
    </dgm:pt>
    <dgm:pt modelId="{6427F320-BB90-45F8-A167-8331153660EE}" type="parTrans" cxnId="{85B22EA4-B84F-49AF-ADAD-CB0340A45B23}">
      <dgm:prSet/>
      <dgm:spPr/>
      <dgm:t>
        <a:bodyPr/>
        <a:lstStyle/>
        <a:p>
          <a:endParaRPr lang="en-US" sz="1400"/>
        </a:p>
      </dgm:t>
    </dgm:pt>
    <dgm:pt modelId="{1C4CE976-37BC-4BA6-B932-4D13A4FFA35B}" type="sibTrans" cxnId="{85B22EA4-B84F-49AF-ADAD-CB0340A45B23}">
      <dgm:prSet/>
      <dgm:spPr/>
      <dgm:t>
        <a:bodyPr/>
        <a:lstStyle/>
        <a:p>
          <a:endParaRPr lang="en-US" sz="1400"/>
        </a:p>
      </dgm:t>
    </dgm:pt>
    <dgm:pt modelId="{9D6DD73D-9803-44C9-941F-D4D66EE990D0}" type="pres">
      <dgm:prSet presAssocID="{8928586F-1D5D-4ED7-8589-31A56337C8F2}" presName="linearFlow" presStyleCnt="0">
        <dgm:presLayoutVars>
          <dgm:dir/>
          <dgm:resizeHandles val="exact"/>
        </dgm:presLayoutVars>
      </dgm:prSet>
      <dgm:spPr/>
      <dgm:t>
        <a:bodyPr/>
        <a:lstStyle/>
        <a:p>
          <a:endParaRPr lang="en-US"/>
        </a:p>
      </dgm:t>
    </dgm:pt>
    <dgm:pt modelId="{2D5A40CC-4991-49D3-B623-AA47A3DB9720}" type="pres">
      <dgm:prSet presAssocID="{0DB39B95-5D04-411A-9889-50A133E763BE}" presName="composite" presStyleCnt="0"/>
      <dgm:spPr/>
      <dgm:t>
        <a:bodyPr/>
        <a:lstStyle/>
        <a:p>
          <a:endParaRPr lang="en-ZA"/>
        </a:p>
      </dgm:t>
    </dgm:pt>
    <dgm:pt modelId="{04F2926A-3FAA-484B-88ED-6A2445D2983A}" type="pres">
      <dgm:prSet presAssocID="{0DB39B95-5D04-411A-9889-50A133E763BE}" presName="imgShp" presStyleLbl="fgImgPlace1" presStyleIdx="0" presStyleCnt="5"/>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7000" r="-17000"/>
          </a:stretch>
        </a:blipFill>
      </dgm:spPr>
      <dgm:t>
        <a:bodyPr/>
        <a:lstStyle/>
        <a:p>
          <a:endParaRPr lang="en-US"/>
        </a:p>
      </dgm:t>
    </dgm:pt>
    <dgm:pt modelId="{C81B9713-CA97-4FD1-AF69-5024353257E9}" type="pres">
      <dgm:prSet presAssocID="{0DB39B95-5D04-411A-9889-50A133E763BE}" presName="txShp" presStyleLbl="node1" presStyleIdx="0" presStyleCnt="5">
        <dgm:presLayoutVars>
          <dgm:bulletEnabled val="1"/>
        </dgm:presLayoutVars>
      </dgm:prSet>
      <dgm:spPr/>
      <dgm:t>
        <a:bodyPr/>
        <a:lstStyle/>
        <a:p>
          <a:endParaRPr lang="en-US"/>
        </a:p>
      </dgm:t>
    </dgm:pt>
    <dgm:pt modelId="{23B44617-8450-47ED-A4B4-7262A29E11DE}" type="pres">
      <dgm:prSet presAssocID="{B553BED8-CEFC-460B-8B17-B9A3046AEFF5}" presName="spacing" presStyleCnt="0"/>
      <dgm:spPr/>
      <dgm:t>
        <a:bodyPr/>
        <a:lstStyle/>
        <a:p>
          <a:endParaRPr lang="en-ZA"/>
        </a:p>
      </dgm:t>
    </dgm:pt>
    <dgm:pt modelId="{50636C4F-9D15-44C2-84E4-370FE949AB17}" type="pres">
      <dgm:prSet presAssocID="{2FE53E93-D735-4350-BCBE-11A47A6B9A6D}" presName="composite" presStyleCnt="0"/>
      <dgm:spPr/>
      <dgm:t>
        <a:bodyPr/>
        <a:lstStyle/>
        <a:p>
          <a:endParaRPr lang="en-ZA"/>
        </a:p>
      </dgm:t>
    </dgm:pt>
    <dgm:pt modelId="{8B2E3316-1CE3-4CBE-A017-9A0CC2D39C22}" type="pres">
      <dgm:prSet presAssocID="{2FE53E93-D735-4350-BCBE-11A47A6B9A6D}" presName="imgShp" presStyleLbl="fgImgPlace1" presStyleIdx="1" presStyleCnt="5"/>
      <dgm:spPr>
        <a:blipFill rotWithShape="1">
          <a:blip xmlns:r="http://schemas.openxmlformats.org/officeDocument/2006/relationships" r:embed="rId2"/>
          <a:stretch>
            <a:fillRect/>
          </a:stretch>
        </a:blipFill>
      </dgm:spPr>
      <dgm:t>
        <a:bodyPr/>
        <a:lstStyle/>
        <a:p>
          <a:endParaRPr lang="en-ZA"/>
        </a:p>
      </dgm:t>
    </dgm:pt>
    <dgm:pt modelId="{95202462-621B-45A1-BB7A-6F33419291C0}" type="pres">
      <dgm:prSet presAssocID="{2FE53E93-D735-4350-BCBE-11A47A6B9A6D}" presName="txShp" presStyleLbl="node1" presStyleIdx="1" presStyleCnt="5">
        <dgm:presLayoutVars>
          <dgm:bulletEnabled val="1"/>
        </dgm:presLayoutVars>
      </dgm:prSet>
      <dgm:spPr/>
      <dgm:t>
        <a:bodyPr/>
        <a:lstStyle/>
        <a:p>
          <a:endParaRPr lang="en-US"/>
        </a:p>
      </dgm:t>
    </dgm:pt>
    <dgm:pt modelId="{36B1AAB6-6A50-488A-A5A1-C8E7B816348A}" type="pres">
      <dgm:prSet presAssocID="{7A8BBE93-EBC0-476D-8324-9FE2DD8713C4}" presName="spacing" presStyleCnt="0"/>
      <dgm:spPr/>
      <dgm:t>
        <a:bodyPr/>
        <a:lstStyle/>
        <a:p>
          <a:endParaRPr lang="en-ZA"/>
        </a:p>
      </dgm:t>
    </dgm:pt>
    <dgm:pt modelId="{FBDB0F3B-889C-49A0-B637-F85DBBC4C86E}" type="pres">
      <dgm:prSet presAssocID="{A33814D0-EECE-4622-8A64-3F09A4A34E30}" presName="composite" presStyleCnt="0"/>
      <dgm:spPr/>
      <dgm:t>
        <a:bodyPr/>
        <a:lstStyle/>
        <a:p>
          <a:endParaRPr lang="en-ZA"/>
        </a:p>
      </dgm:t>
    </dgm:pt>
    <dgm:pt modelId="{AE7B6EB2-4139-4B7C-95B9-0B69EBFE2BC2}" type="pres">
      <dgm:prSet presAssocID="{A33814D0-EECE-4622-8A64-3F09A4A34E30}" presName="imgShp" presStyleLbl="fgImgPlace1" presStyleIdx="2" presStyleCnt="5"/>
      <dgm:spPr>
        <a:blipFill rotWithShape="1">
          <a:blip xmlns:r="http://schemas.openxmlformats.org/officeDocument/2006/relationships" r:embed="rId2"/>
          <a:stretch>
            <a:fillRect/>
          </a:stretch>
        </a:blipFill>
      </dgm:spPr>
      <dgm:t>
        <a:bodyPr/>
        <a:lstStyle/>
        <a:p>
          <a:endParaRPr lang="en-ZA"/>
        </a:p>
      </dgm:t>
    </dgm:pt>
    <dgm:pt modelId="{B949ACE1-BA79-48D3-AD31-7FA3D48B6E07}" type="pres">
      <dgm:prSet presAssocID="{A33814D0-EECE-4622-8A64-3F09A4A34E30}" presName="txShp" presStyleLbl="node1" presStyleIdx="2" presStyleCnt="5">
        <dgm:presLayoutVars>
          <dgm:bulletEnabled val="1"/>
        </dgm:presLayoutVars>
      </dgm:prSet>
      <dgm:spPr/>
      <dgm:t>
        <a:bodyPr/>
        <a:lstStyle/>
        <a:p>
          <a:endParaRPr lang="en-US"/>
        </a:p>
      </dgm:t>
    </dgm:pt>
    <dgm:pt modelId="{343C8B93-694E-4847-AC21-0899DCA6B09D}" type="pres">
      <dgm:prSet presAssocID="{E4FFBA5F-F995-4AAE-B949-5FDDCBDED3FE}" presName="spacing" presStyleCnt="0"/>
      <dgm:spPr/>
      <dgm:t>
        <a:bodyPr/>
        <a:lstStyle/>
        <a:p>
          <a:endParaRPr lang="en-ZA"/>
        </a:p>
      </dgm:t>
    </dgm:pt>
    <dgm:pt modelId="{3F420D26-ED0C-426B-BAC6-6F6C52EDA4AB}" type="pres">
      <dgm:prSet presAssocID="{4BDF5795-9451-46E0-9D8E-E8E474583141}" presName="composite" presStyleCnt="0"/>
      <dgm:spPr/>
      <dgm:t>
        <a:bodyPr/>
        <a:lstStyle/>
        <a:p>
          <a:endParaRPr lang="en-ZA"/>
        </a:p>
      </dgm:t>
    </dgm:pt>
    <dgm:pt modelId="{1EAFB2D3-0462-4342-8045-1F581E1E855E}" type="pres">
      <dgm:prSet presAssocID="{4BDF5795-9451-46E0-9D8E-E8E474583141}" presName="imgShp" presStyleLbl="fgImgPlace1" presStyleIdx="3" presStyleCnt="5"/>
      <dgm:spPr>
        <a:blipFill rotWithShape="1">
          <a:blip xmlns:r="http://schemas.openxmlformats.org/officeDocument/2006/relationships" r:embed="rId2"/>
          <a:stretch>
            <a:fillRect/>
          </a:stretch>
        </a:blipFill>
      </dgm:spPr>
      <dgm:t>
        <a:bodyPr/>
        <a:lstStyle/>
        <a:p>
          <a:endParaRPr lang="en-ZA"/>
        </a:p>
      </dgm:t>
    </dgm:pt>
    <dgm:pt modelId="{65C91924-1F16-4C7B-B9C8-73BD81429C1D}" type="pres">
      <dgm:prSet presAssocID="{4BDF5795-9451-46E0-9D8E-E8E474583141}" presName="txShp" presStyleLbl="node1" presStyleIdx="3" presStyleCnt="5">
        <dgm:presLayoutVars>
          <dgm:bulletEnabled val="1"/>
        </dgm:presLayoutVars>
      </dgm:prSet>
      <dgm:spPr/>
      <dgm:t>
        <a:bodyPr/>
        <a:lstStyle/>
        <a:p>
          <a:endParaRPr lang="en-US"/>
        </a:p>
      </dgm:t>
    </dgm:pt>
    <dgm:pt modelId="{BD70E60D-FC15-4909-8AC0-08076D1AE584}" type="pres">
      <dgm:prSet presAssocID="{066342C0-53AE-4994-8E10-E2C717EA9E0A}" presName="spacing" presStyleCnt="0"/>
      <dgm:spPr/>
      <dgm:t>
        <a:bodyPr/>
        <a:lstStyle/>
        <a:p>
          <a:endParaRPr lang="en-ZA"/>
        </a:p>
      </dgm:t>
    </dgm:pt>
    <dgm:pt modelId="{0501BF89-56E1-49E2-8257-52FAD472E319}" type="pres">
      <dgm:prSet presAssocID="{D13E35C5-0F3B-49DF-AFD3-BFB7BD09115B}" presName="composite" presStyleCnt="0"/>
      <dgm:spPr/>
      <dgm:t>
        <a:bodyPr/>
        <a:lstStyle/>
        <a:p>
          <a:endParaRPr lang="en-ZA"/>
        </a:p>
      </dgm:t>
    </dgm:pt>
    <dgm:pt modelId="{BBE68A6A-5C7C-4F89-BAA5-AE8BFC73112B}" type="pres">
      <dgm:prSet presAssocID="{D13E35C5-0F3B-49DF-AFD3-BFB7BD09115B}" presName="imgShp" presStyleLbl="fgImgPlace1" presStyleIdx="4" presStyleCnt="5"/>
      <dgm:spPr>
        <a:blipFill rotWithShape="1">
          <a:blip xmlns:r="http://schemas.openxmlformats.org/officeDocument/2006/relationships" r:embed="rId2"/>
          <a:stretch>
            <a:fillRect/>
          </a:stretch>
        </a:blipFill>
      </dgm:spPr>
      <dgm:t>
        <a:bodyPr/>
        <a:lstStyle/>
        <a:p>
          <a:endParaRPr lang="en-ZA"/>
        </a:p>
      </dgm:t>
    </dgm:pt>
    <dgm:pt modelId="{A3674154-3FBA-41CD-BDF1-C0E5BA3E9305}" type="pres">
      <dgm:prSet presAssocID="{D13E35C5-0F3B-49DF-AFD3-BFB7BD09115B}" presName="txShp" presStyleLbl="node1" presStyleIdx="4" presStyleCnt="5">
        <dgm:presLayoutVars>
          <dgm:bulletEnabled val="1"/>
        </dgm:presLayoutVars>
      </dgm:prSet>
      <dgm:spPr/>
      <dgm:t>
        <a:bodyPr/>
        <a:lstStyle/>
        <a:p>
          <a:endParaRPr lang="en-US"/>
        </a:p>
      </dgm:t>
    </dgm:pt>
  </dgm:ptLst>
  <dgm:cxnLst>
    <dgm:cxn modelId="{CB081934-42C1-4FC0-A64F-E0E9B9FC1B38}" srcId="{8928586F-1D5D-4ED7-8589-31A56337C8F2}" destId="{2FE53E93-D735-4350-BCBE-11A47A6B9A6D}" srcOrd="1" destOrd="0" parTransId="{2706C343-84D7-41F4-B19C-110DC0D75A5D}" sibTransId="{7A8BBE93-EBC0-476D-8324-9FE2DD8713C4}"/>
    <dgm:cxn modelId="{55EA43E0-CFAE-4989-B6A1-600CEEEF965D}" type="presOf" srcId="{4BDF5795-9451-46E0-9D8E-E8E474583141}" destId="{65C91924-1F16-4C7B-B9C8-73BD81429C1D}" srcOrd="0" destOrd="0" presId="urn:microsoft.com/office/officeart/2005/8/layout/vList3"/>
    <dgm:cxn modelId="{2E9CC4E1-BBB0-4F9C-A73D-1E1E8F548B0F}" type="presOf" srcId="{0DB39B95-5D04-411A-9889-50A133E763BE}" destId="{C81B9713-CA97-4FD1-AF69-5024353257E9}" srcOrd="0" destOrd="0" presId="urn:microsoft.com/office/officeart/2005/8/layout/vList3"/>
    <dgm:cxn modelId="{951A431E-3E86-4420-8209-0E0268C6F0AC}" srcId="{8928586F-1D5D-4ED7-8589-31A56337C8F2}" destId="{4BDF5795-9451-46E0-9D8E-E8E474583141}" srcOrd="3" destOrd="0" parTransId="{022C4839-B32A-461E-ABD4-A541558F44DF}" sibTransId="{066342C0-53AE-4994-8E10-E2C717EA9E0A}"/>
    <dgm:cxn modelId="{874BB01E-AF60-43DC-BD38-E8F416723256}" type="presOf" srcId="{D13E35C5-0F3B-49DF-AFD3-BFB7BD09115B}" destId="{A3674154-3FBA-41CD-BDF1-C0E5BA3E9305}" srcOrd="0" destOrd="0" presId="urn:microsoft.com/office/officeart/2005/8/layout/vList3"/>
    <dgm:cxn modelId="{C7A9482E-7973-45B3-AFD8-27C3A2ED1E90}" type="presOf" srcId="{A33814D0-EECE-4622-8A64-3F09A4A34E30}" destId="{B949ACE1-BA79-48D3-AD31-7FA3D48B6E07}" srcOrd="0" destOrd="0" presId="urn:microsoft.com/office/officeart/2005/8/layout/vList3"/>
    <dgm:cxn modelId="{85B22EA4-B84F-49AF-ADAD-CB0340A45B23}" srcId="{8928586F-1D5D-4ED7-8589-31A56337C8F2}" destId="{D13E35C5-0F3B-49DF-AFD3-BFB7BD09115B}" srcOrd="4" destOrd="0" parTransId="{6427F320-BB90-45F8-A167-8331153660EE}" sibTransId="{1C4CE976-37BC-4BA6-B932-4D13A4FFA35B}"/>
    <dgm:cxn modelId="{C2E318F2-CAEE-4D20-AE9E-2F6DA849F79E}" srcId="{8928586F-1D5D-4ED7-8589-31A56337C8F2}" destId="{0DB39B95-5D04-411A-9889-50A133E763BE}" srcOrd="0" destOrd="0" parTransId="{85D67731-8933-4714-AD64-5DB53E605444}" sibTransId="{B553BED8-CEFC-460B-8B17-B9A3046AEFF5}"/>
    <dgm:cxn modelId="{003FEA44-71CC-42D7-83EA-F540AA08DDE1}" type="presOf" srcId="{2FE53E93-D735-4350-BCBE-11A47A6B9A6D}" destId="{95202462-621B-45A1-BB7A-6F33419291C0}" srcOrd="0" destOrd="0" presId="urn:microsoft.com/office/officeart/2005/8/layout/vList3"/>
    <dgm:cxn modelId="{C29B14E0-DD11-4EF0-B2FB-F5FDE860854F}" srcId="{8928586F-1D5D-4ED7-8589-31A56337C8F2}" destId="{A33814D0-EECE-4622-8A64-3F09A4A34E30}" srcOrd="2" destOrd="0" parTransId="{4C2530C5-A399-4A93-9A38-59A14CA5AE59}" sibTransId="{E4FFBA5F-F995-4AAE-B949-5FDDCBDED3FE}"/>
    <dgm:cxn modelId="{0BF08926-6F26-48C8-B0C3-352301E2D036}" type="presOf" srcId="{8928586F-1D5D-4ED7-8589-31A56337C8F2}" destId="{9D6DD73D-9803-44C9-941F-D4D66EE990D0}" srcOrd="0" destOrd="0" presId="urn:microsoft.com/office/officeart/2005/8/layout/vList3"/>
    <dgm:cxn modelId="{181877C2-2BA6-4225-B725-5680FF9C42F1}" type="presParOf" srcId="{9D6DD73D-9803-44C9-941F-D4D66EE990D0}" destId="{2D5A40CC-4991-49D3-B623-AA47A3DB9720}" srcOrd="0" destOrd="0" presId="urn:microsoft.com/office/officeart/2005/8/layout/vList3"/>
    <dgm:cxn modelId="{E1EAC857-0085-4639-9DD9-B6DDD57CC3F6}" type="presParOf" srcId="{2D5A40CC-4991-49D3-B623-AA47A3DB9720}" destId="{04F2926A-3FAA-484B-88ED-6A2445D2983A}" srcOrd="0" destOrd="0" presId="urn:microsoft.com/office/officeart/2005/8/layout/vList3"/>
    <dgm:cxn modelId="{56C285B6-CEE8-499D-9023-880C2CF178FD}" type="presParOf" srcId="{2D5A40CC-4991-49D3-B623-AA47A3DB9720}" destId="{C81B9713-CA97-4FD1-AF69-5024353257E9}" srcOrd="1" destOrd="0" presId="urn:microsoft.com/office/officeart/2005/8/layout/vList3"/>
    <dgm:cxn modelId="{DA61F1BB-687F-4343-98A5-70512C5E4495}" type="presParOf" srcId="{9D6DD73D-9803-44C9-941F-D4D66EE990D0}" destId="{23B44617-8450-47ED-A4B4-7262A29E11DE}" srcOrd="1" destOrd="0" presId="urn:microsoft.com/office/officeart/2005/8/layout/vList3"/>
    <dgm:cxn modelId="{9BE616FD-7443-4273-AF11-B7829E551DF5}" type="presParOf" srcId="{9D6DD73D-9803-44C9-941F-D4D66EE990D0}" destId="{50636C4F-9D15-44C2-84E4-370FE949AB17}" srcOrd="2" destOrd="0" presId="urn:microsoft.com/office/officeart/2005/8/layout/vList3"/>
    <dgm:cxn modelId="{F87816B6-6F79-4A6A-A4D1-0C640185F50A}" type="presParOf" srcId="{50636C4F-9D15-44C2-84E4-370FE949AB17}" destId="{8B2E3316-1CE3-4CBE-A017-9A0CC2D39C22}" srcOrd="0" destOrd="0" presId="urn:microsoft.com/office/officeart/2005/8/layout/vList3"/>
    <dgm:cxn modelId="{992EA343-568A-4A7E-887D-DB26A6256C5E}" type="presParOf" srcId="{50636C4F-9D15-44C2-84E4-370FE949AB17}" destId="{95202462-621B-45A1-BB7A-6F33419291C0}" srcOrd="1" destOrd="0" presId="urn:microsoft.com/office/officeart/2005/8/layout/vList3"/>
    <dgm:cxn modelId="{5796271B-5553-44BB-AA6D-32E772AACC2D}" type="presParOf" srcId="{9D6DD73D-9803-44C9-941F-D4D66EE990D0}" destId="{36B1AAB6-6A50-488A-A5A1-C8E7B816348A}" srcOrd="3" destOrd="0" presId="urn:microsoft.com/office/officeart/2005/8/layout/vList3"/>
    <dgm:cxn modelId="{67988F5C-BA19-41E7-B5C3-267AB620CE6C}" type="presParOf" srcId="{9D6DD73D-9803-44C9-941F-D4D66EE990D0}" destId="{FBDB0F3B-889C-49A0-B637-F85DBBC4C86E}" srcOrd="4" destOrd="0" presId="urn:microsoft.com/office/officeart/2005/8/layout/vList3"/>
    <dgm:cxn modelId="{41BF5DC8-9A91-4598-ABF8-985B62E41071}" type="presParOf" srcId="{FBDB0F3B-889C-49A0-B637-F85DBBC4C86E}" destId="{AE7B6EB2-4139-4B7C-95B9-0B69EBFE2BC2}" srcOrd="0" destOrd="0" presId="urn:microsoft.com/office/officeart/2005/8/layout/vList3"/>
    <dgm:cxn modelId="{3F7D141F-DC40-45BF-959B-DF68A1A1AA22}" type="presParOf" srcId="{FBDB0F3B-889C-49A0-B637-F85DBBC4C86E}" destId="{B949ACE1-BA79-48D3-AD31-7FA3D48B6E07}" srcOrd="1" destOrd="0" presId="urn:microsoft.com/office/officeart/2005/8/layout/vList3"/>
    <dgm:cxn modelId="{C339F3CF-A577-4660-B46B-8B4EC8DC5A04}" type="presParOf" srcId="{9D6DD73D-9803-44C9-941F-D4D66EE990D0}" destId="{343C8B93-694E-4847-AC21-0899DCA6B09D}" srcOrd="5" destOrd="0" presId="urn:microsoft.com/office/officeart/2005/8/layout/vList3"/>
    <dgm:cxn modelId="{BC7FD607-D78F-4EA5-AE5E-DD3596D5B7C3}" type="presParOf" srcId="{9D6DD73D-9803-44C9-941F-D4D66EE990D0}" destId="{3F420D26-ED0C-426B-BAC6-6F6C52EDA4AB}" srcOrd="6" destOrd="0" presId="urn:microsoft.com/office/officeart/2005/8/layout/vList3"/>
    <dgm:cxn modelId="{55E65AA8-310D-409A-97AF-70A3165D776E}" type="presParOf" srcId="{3F420D26-ED0C-426B-BAC6-6F6C52EDA4AB}" destId="{1EAFB2D3-0462-4342-8045-1F581E1E855E}" srcOrd="0" destOrd="0" presId="urn:microsoft.com/office/officeart/2005/8/layout/vList3"/>
    <dgm:cxn modelId="{0AE9EA2F-B359-4D85-A797-45FCD29468D8}" type="presParOf" srcId="{3F420D26-ED0C-426B-BAC6-6F6C52EDA4AB}" destId="{65C91924-1F16-4C7B-B9C8-73BD81429C1D}" srcOrd="1" destOrd="0" presId="urn:microsoft.com/office/officeart/2005/8/layout/vList3"/>
    <dgm:cxn modelId="{2C4C90AF-C363-4AE2-AE0A-2B394DF274FB}" type="presParOf" srcId="{9D6DD73D-9803-44C9-941F-D4D66EE990D0}" destId="{BD70E60D-FC15-4909-8AC0-08076D1AE584}" srcOrd="7" destOrd="0" presId="urn:microsoft.com/office/officeart/2005/8/layout/vList3"/>
    <dgm:cxn modelId="{67DD32DB-6646-40E8-80B0-E109F30FBF9E}" type="presParOf" srcId="{9D6DD73D-9803-44C9-941F-D4D66EE990D0}" destId="{0501BF89-56E1-49E2-8257-52FAD472E319}" srcOrd="8" destOrd="0" presId="urn:microsoft.com/office/officeart/2005/8/layout/vList3"/>
    <dgm:cxn modelId="{2CD5AF61-4025-4A54-806D-30D2B08E6380}" type="presParOf" srcId="{0501BF89-56E1-49E2-8257-52FAD472E319}" destId="{BBE68A6A-5C7C-4F89-BAA5-AE8BFC73112B}" srcOrd="0" destOrd="0" presId="urn:microsoft.com/office/officeart/2005/8/layout/vList3"/>
    <dgm:cxn modelId="{D2ADFAB2-E9C1-433D-ADBB-15C09979FD6D}" type="presParOf" srcId="{0501BF89-56E1-49E2-8257-52FAD472E319}" destId="{A3674154-3FBA-41CD-BDF1-C0E5BA3E9305}"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7FE248E-5C49-44C4-AABE-A2F5D35F7662}" type="doc">
      <dgm:prSet loTypeId="urn:microsoft.com/office/officeart/2008/layout/VerticalCurvedList" loCatId="list" qsTypeId="urn:microsoft.com/office/officeart/2005/8/quickstyle/simple1" qsCatId="simple" csTypeId="urn:microsoft.com/office/officeart/2005/8/colors/accent3_4" csCatId="accent3" phldr="1"/>
      <dgm:spPr/>
      <dgm:t>
        <a:bodyPr/>
        <a:lstStyle/>
        <a:p>
          <a:endParaRPr lang="en-US"/>
        </a:p>
      </dgm:t>
    </dgm:pt>
    <dgm:pt modelId="{52F57938-39BF-4F42-9D28-9DF2487FEB4B}">
      <dgm:prSet phldrT="[Text]" custT="1"/>
      <dgm:spPr>
        <a:solidFill>
          <a:schemeClr val="accent3">
            <a:lumMod val="50000"/>
          </a:schemeClr>
        </a:solidFill>
      </dgm:spPr>
      <dgm:t>
        <a:bodyPr/>
        <a:lstStyle/>
        <a:p>
          <a:pPr>
            <a:lnSpc>
              <a:spcPct val="100000"/>
            </a:lnSpc>
          </a:pPr>
          <a:r>
            <a:rPr lang="en-ZA" sz="1600" b="1" dirty="0" smtClean="0">
              <a:ea typeface="MS PGothic" pitchFamily="34" charset="-128"/>
            </a:rPr>
            <a:t>GDP Expenditure approach : </a:t>
          </a:r>
          <a:r>
            <a:rPr lang="en-ZA" sz="1600" b="0" i="1" dirty="0" smtClean="0">
              <a:ea typeface="MS PGothic" pitchFamily="34" charset="-128"/>
            </a:rPr>
            <a:t>All three approaches housed in one institution</a:t>
          </a:r>
        </a:p>
        <a:p>
          <a:pPr>
            <a:lnSpc>
              <a:spcPct val="100000"/>
            </a:lnSpc>
          </a:pPr>
          <a:r>
            <a:rPr lang="en-US" sz="1600" b="1" i="0" dirty="0" smtClean="0"/>
            <a:t>Scheduled to publish in June 2016</a:t>
          </a:r>
          <a:endParaRPr lang="en-US" sz="1600" b="1" i="0" dirty="0"/>
        </a:p>
      </dgm:t>
    </dgm:pt>
    <dgm:pt modelId="{0403D8D1-7CDC-46F5-A21D-59523872DD43}" type="parTrans" cxnId="{F16606EF-EF33-4DF7-8FAC-E91A6149B44C}">
      <dgm:prSet/>
      <dgm:spPr/>
      <dgm:t>
        <a:bodyPr/>
        <a:lstStyle/>
        <a:p>
          <a:endParaRPr lang="en-US" sz="1600">
            <a:solidFill>
              <a:schemeClr val="tx1"/>
            </a:solidFill>
          </a:endParaRPr>
        </a:p>
      </dgm:t>
    </dgm:pt>
    <dgm:pt modelId="{9C19D104-7332-4ABD-ACC7-50317E4A298A}" type="sibTrans" cxnId="{F16606EF-EF33-4DF7-8FAC-E91A6149B44C}">
      <dgm:prSet/>
      <dgm:spPr/>
      <dgm:t>
        <a:bodyPr/>
        <a:lstStyle/>
        <a:p>
          <a:endParaRPr lang="en-US" sz="1600">
            <a:solidFill>
              <a:schemeClr val="tx1"/>
            </a:solidFill>
          </a:endParaRPr>
        </a:p>
      </dgm:t>
    </dgm:pt>
    <dgm:pt modelId="{5B858763-1826-4A62-931C-CFC4661BD289}">
      <dgm:prSet phldrT="[Text]" custT="1"/>
      <dgm:spPr>
        <a:solidFill>
          <a:schemeClr val="accent3"/>
        </a:solidFill>
      </dgm:spPr>
      <dgm:t>
        <a:bodyPr/>
        <a:lstStyle/>
        <a:p>
          <a:pPr>
            <a:lnSpc>
              <a:spcPct val="100000"/>
            </a:lnSpc>
          </a:pPr>
          <a:r>
            <a:rPr lang="en-ZA" sz="1600" b="1" smtClean="0">
              <a:ea typeface="MS PGothic" pitchFamily="34" charset="-128"/>
            </a:rPr>
            <a:t>Move to a new building in 2016 : </a:t>
          </a:r>
          <a:r>
            <a:rPr lang="en-ZA" sz="1600" b="0" i="1" smtClean="0">
              <a:ea typeface="MS PGothic" pitchFamily="34" charset="-128"/>
            </a:rPr>
            <a:t>Information is freedom</a:t>
          </a:r>
        </a:p>
        <a:p>
          <a:pPr>
            <a:lnSpc>
              <a:spcPct val="100000"/>
            </a:lnSpc>
          </a:pPr>
          <a:r>
            <a:rPr lang="en-ZA" sz="1600" b="1" i="0" smtClean="0">
              <a:ea typeface="MS PGothic" pitchFamily="34" charset="-128"/>
            </a:rPr>
            <a:t>Scheduled to move in on 1 June 2016</a:t>
          </a:r>
          <a:endParaRPr lang="en-US" sz="1600" b="0" i="0" dirty="0"/>
        </a:p>
      </dgm:t>
    </dgm:pt>
    <dgm:pt modelId="{1E3DDC16-FDC4-4D5E-A8A1-944F59825198}" type="parTrans" cxnId="{7E627797-FE73-4B46-8B0C-84E3A7DD708A}">
      <dgm:prSet/>
      <dgm:spPr/>
      <dgm:t>
        <a:bodyPr/>
        <a:lstStyle/>
        <a:p>
          <a:endParaRPr lang="en-US" sz="1600">
            <a:solidFill>
              <a:schemeClr val="tx1"/>
            </a:solidFill>
          </a:endParaRPr>
        </a:p>
      </dgm:t>
    </dgm:pt>
    <dgm:pt modelId="{612C0D3A-6A5E-489C-8F9A-E15B743409CE}" type="sibTrans" cxnId="{7E627797-FE73-4B46-8B0C-84E3A7DD708A}">
      <dgm:prSet/>
      <dgm:spPr/>
      <dgm:t>
        <a:bodyPr/>
        <a:lstStyle/>
        <a:p>
          <a:endParaRPr lang="en-US" sz="1600">
            <a:solidFill>
              <a:schemeClr val="tx1"/>
            </a:solidFill>
          </a:endParaRPr>
        </a:p>
      </dgm:t>
    </dgm:pt>
    <dgm:pt modelId="{04EEB7EE-8483-4C0C-A532-DDA6C23A773F}">
      <dgm:prSet phldrT="[Text]" custT="1"/>
      <dgm:spPr/>
      <dgm:t>
        <a:bodyPr/>
        <a:lstStyle/>
        <a:p>
          <a:pPr>
            <a:lnSpc>
              <a:spcPct val="100000"/>
            </a:lnSpc>
          </a:pPr>
          <a:r>
            <a:rPr lang="en-US" sz="1600" b="1" smtClean="0">
              <a:solidFill>
                <a:schemeClr val="tx1"/>
              </a:solidFill>
            </a:rPr>
            <a:t>Improve the Policy, Statistics and Decision-making value chain</a:t>
          </a:r>
          <a:br>
            <a:rPr lang="en-US" sz="1600" b="1" smtClean="0">
              <a:solidFill>
                <a:schemeClr val="tx1"/>
              </a:solidFill>
            </a:rPr>
          </a:br>
          <a:r>
            <a:rPr lang="en-US" sz="1500" b="0" i="1" smtClean="0">
              <a:solidFill>
                <a:schemeClr val="tx1"/>
              </a:solidFill>
            </a:rPr>
            <a:t>Integrative &amp; spatial analysis for better use in planning, M&amp;E, policy and decision-making</a:t>
          </a:r>
        </a:p>
        <a:p>
          <a:pPr>
            <a:lnSpc>
              <a:spcPct val="100000"/>
            </a:lnSpc>
          </a:pPr>
          <a:r>
            <a:rPr lang="en-US" sz="1500" b="0" i="0" smtClean="0">
              <a:solidFill>
                <a:schemeClr val="tx1"/>
              </a:solidFill>
            </a:rPr>
            <a:t>Scheduled to deliver SAM and GAF to inform better planning</a:t>
          </a:r>
          <a:endParaRPr lang="en-US" sz="1500" b="1" i="0" dirty="0">
            <a:solidFill>
              <a:schemeClr val="tx1"/>
            </a:solidFill>
          </a:endParaRPr>
        </a:p>
      </dgm:t>
    </dgm:pt>
    <dgm:pt modelId="{3108BE21-E2FA-4305-92C1-8B549E73BCBC}" type="parTrans" cxnId="{B0C3D41A-139D-4639-9DE7-CFBDFECCDAA3}">
      <dgm:prSet/>
      <dgm:spPr/>
      <dgm:t>
        <a:bodyPr/>
        <a:lstStyle/>
        <a:p>
          <a:endParaRPr lang="en-US" sz="1600">
            <a:solidFill>
              <a:schemeClr val="tx1"/>
            </a:solidFill>
          </a:endParaRPr>
        </a:p>
      </dgm:t>
    </dgm:pt>
    <dgm:pt modelId="{864D075E-52F4-46F4-9820-822647E671E4}" type="sibTrans" cxnId="{B0C3D41A-139D-4639-9DE7-CFBDFECCDAA3}">
      <dgm:prSet/>
      <dgm:spPr/>
      <dgm:t>
        <a:bodyPr/>
        <a:lstStyle/>
        <a:p>
          <a:endParaRPr lang="en-US" sz="1600">
            <a:solidFill>
              <a:schemeClr val="tx1"/>
            </a:solidFill>
          </a:endParaRPr>
        </a:p>
      </dgm:t>
    </dgm:pt>
    <dgm:pt modelId="{1125592F-FDA0-48BC-9C46-6173445004D3}">
      <dgm:prSet phldrT="[Text]" custT="1"/>
      <dgm:spPr>
        <a:solidFill>
          <a:schemeClr val="accent3">
            <a:lumMod val="75000"/>
          </a:schemeClr>
        </a:solidFill>
      </dgm:spPr>
      <dgm:t>
        <a:bodyPr/>
        <a:lstStyle/>
        <a:p>
          <a:pPr>
            <a:lnSpc>
              <a:spcPct val="100000"/>
            </a:lnSpc>
          </a:pPr>
          <a:r>
            <a:rPr lang="en-US" sz="1600" b="1" i="0" dirty="0" smtClean="0"/>
            <a:t>Community Survey </a:t>
          </a:r>
          <a:r>
            <a:rPr lang="en-ZA" sz="1600" b="0" i="1" dirty="0" smtClean="0">
              <a:ea typeface="MS PGothic" pitchFamily="34" charset="-128"/>
            </a:rPr>
            <a:t>Better, faster, cheaper – driving innovation for better efficiency</a:t>
          </a:r>
        </a:p>
        <a:p>
          <a:pPr>
            <a:lnSpc>
              <a:spcPct val="100000"/>
            </a:lnSpc>
          </a:pPr>
          <a:r>
            <a:rPr lang="en-ZA" sz="1600" b="1" i="0" dirty="0" smtClean="0">
              <a:ea typeface="MS PGothic" pitchFamily="34" charset="-128"/>
            </a:rPr>
            <a:t>Scheduled to publish in June 2016</a:t>
          </a:r>
        </a:p>
      </dgm:t>
    </dgm:pt>
    <dgm:pt modelId="{D3BD3F45-DB9B-4483-826C-D1F72C105ED8}" type="parTrans" cxnId="{82624948-BC93-4FBE-9864-2C7108721DCF}">
      <dgm:prSet/>
      <dgm:spPr/>
      <dgm:t>
        <a:bodyPr/>
        <a:lstStyle/>
        <a:p>
          <a:endParaRPr lang="en-US"/>
        </a:p>
      </dgm:t>
    </dgm:pt>
    <dgm:pt modelId="{9397F9E5-CB5B-455D-9151-F7F528528D38}" type="sibTrans" cxnId="{82624948-BC93-4FBE-9864-2C7108721DCF}">
      <dgm:prSet/>
      <dgm:spPr/>
      <dgm:t>
        <a:bodyPr/>
        <a:lstStyle/>
        <a:p>
          <a:endParaRPr lang="en-US"/>
        </a:p>
      </dgm:t>
    </dgm:pt>
    <dgm:pt modelId="{1A76563A-B96F-4325-8BA8-1FE432403FA3}">
      <dgm:prSet phldrT="[Text]" custT="1"/>
      <dgm:spPr>
        <a:solidFill>
          <a:schemeClr val="accent3">
            <a:lumMod val="75000"/>
          </a:schemeClr>
        </a:solidFill>
      </dgm:spPr>
      <dgm:t>
        <a:bodyPr/>
        <a:lstStyle/>
        <a:p>
          <a:pPr>
            <a:lnSpc>
              <a:spcPct val="100000"/>
            </a:lnSpc>
          </a:pPr>
          <a:r>
            <a:rPr lang="en-US" sz="1600" b="1" smtClean="0"/>
            <a:t>Lead statistical development on the Continent: An Africa that Counts</a:t>
          </a:r>
          <a:br>
            <a:rPr lang="en-US" sz="1600" b="1" smtClean="0"/>
          </a:br>
          <a:r>
            <a:rPr lang="en-US" sz="1600" b="0" i="0" smtClean="0"/>
            <a:t>Develop measurement indicators for Vision 2063 aligned to SDG; Review SHaSA</a:t>
          </a:r>
          <a:r>
            <a:rPr lang="en-US" sz="1600" b="0" i="1" smtClean="0"/>
            <a:t> </a:t>
          </a:r>
          <a:endParaRPr lang="en-US" sz="1600" b="1" i="0" dirty="0"/>
        </a:p>
      </dgm:t>
    </dgm:pt>
    <dgm:pt modelId="{EFF33AEF-0E35-4015-B238-5D64F25978D8}" type="parTrans" cxnId="{A8B5CE76-409E-41BA-968B-33D0267C52CA}">
      <dgm:prSet/>
      <dgm:spPr/>
      <dgm:t>
        <a:bodyPr/>
        <a:lstStyle/>
        <a:p>
          <a:endParaRPr lang="en-US"/>
        </a:p>
      </dgm:t>
    </dgm:pt>
    <dgm:pt modelId="{BAEE09E2-5C27-4350-8431-B02BF8357444}" type="sibTrans" cxnId="{A8B5CE76-409E-41BA-968B-33D0267C52CA}">
      <dgm:prSet/>
      <dgm:spPr/>
      <dgm:t>
        <a:bodyPr/>
        <a:lstStyle/>
        <a:p>
          <a:endParaRPr lang="en-US"/>
        </a:p>
      </dgm:t>
    </dgm:pt>
    <dgm:pt modelId="{CFC7EA0D-6585-4B2D-A696-73616EE6F8A8}">
      <dgm:prSet phldrT="[Text]" custT="1"/>
      <dgm:spPr>
        <a:solidFill>
          <a:schemeClr val="accent3">
            <a:lumMod val="50000"/>
          </a:schemeClr>
        </a:solidFill>
      </dgm:spPr>
      <dgm:t>
        <a:bodyPr/>
        <a:lstStyle/>
        <a:p>
          <a:pPr>
            <a:lnSpc>
              <a:spcPct val="100000"/>
            </a:lnSpc>
          </a:pPr>
          <a:r>
            <a:rPr lang="en-US" sz="1600" b="1" dirty="0" smtClean="0"/>
            <a:t>Drive statistical and legislative reform: </a:t>
          </a:r>
          <a:r>
            <a:rPr lang="en-US" sz="1600" b="0" i="1" dirty="0" smtClean="0"/>
            <a:t>Changing the statistical landscape in SA</a:t>
          </a:r>
        </a:p>
        <a:p>
          <a:pPr>
            <a:lnSpc>
              <a:spcPct val="100000"/>
            </a:lnSpc>
          </a:pPr>
          <a:r>
            <a:rPr lang="en-US" sz="1600" b="1" i="0" dirty="0" smtClean="0"/>
            <a:t>A</a:t>
          </a:r>
          <a:r>
            <a:rPr lang="en-US" sz="1600" b="0" i="0" dirty="0" smtClean="0"/>
            <a:t>mendments to the Act scheduled for 2016</a:t>
          </a:r>
          <a:endParaRPr lang="en-US" sz="1600" b="1" i="0" dirty="0"/>
        </a:p>
      </dgm:t>
    </dgm:pt>
    <dgm:pt modelId="{0FC683C3-9C99-46A7-94CE-1CD0DD451DD6}" type="parTrans" cxnId="{2A190F36-9916-496D-BBCA-D4D196D50799}">
      <dgm:prSet/>
      <dgm:spPr/>
      <dgm:t>
        <a:bodyPr/>
        <a:lstStyle/>
        <a:p>
          <a:endParaRPr lang="en-US"/>
        </a:p>
      </dgm:t>
    </dgm:pt>
    <dgm:pt modelId="{F9560872-9C43-4DB1-8F74-A99525301088}" type="sibTrans" cxnId="{2A190F36-9916-496D-BBCA-D4D196D50799}">
      <dgm:prSet/>
      <dgm:spPr/>
      <dgm:t>
        <a:bodyPr/>
        <a:lstStyle/>
        <a:p>
          <a:endParaRPr lang="en-US"/>
        </a:p>
      </dgm:t>
    </dgm:pt>
    <dgm:pt modelId="{0C878997-9E70-480A-B2C2-A01B81CB4E2F}" type="pres">
      <dgm:prSet presAssocID="{07FE248E-5C49-44C4-AABE-A2F5D35F7662}" presName="Name0" presStyleCnt="0">
        <dgm:presLayoutVars>
          <dgm:chMax val="7"/>
          <dgm:chPref val="7"/>
          <dgm:dir/>
        </dgm:presLayoutVars>
      </dgm:prSet>
      <dgm:spPr/>
      <dgm:t>
        <a:bodyPr/>
        <a:lstStyle/>
        <a:p>
          <a:endParaRPr lang="en-US"/>
        </a:p>
      </dgm:t>
    </dgm:pt>
    <dgm:pt modelId="{20097C0A-D63E-439C-8D24-86D049088667}" type="pres">
      <dgm:prSet presAssocID="{07FE248E-5C49-44C4-AABE-A2F5D35F7662}" presName="Name1" presStyleCnt="0"/>
      <dgm:spPr/>
      <dgm:t>
        <a:bodyPr/>
        <a:lstStyle/>
        <a:p>
          <a:endParaRPr lang="en-US"/>
        </a:p>
      </dgm:t>
    </dgm:pt>
    <dgm:pt modelId="{5BE3566F-CF5E-4C51-8CC4-C17EF86DD725}" type="pres">
      <dgm:prSet presAssocID="{07FE248E-5C49-44C4-AABE-A2F5D35F7662}" presName="cycle" presStyleCnt="0"/>
      <dgm:spPr/>
      <dgm:t>
        <a:bodyPr/>
        <a:lstStyle/>
        <a:p>
          <a:endParaRPr lang="en-US"/>
        </a:p>
      </dgm:t>
    </dgm:pt>
    <dgm:pt modelId="{59060155-7D10-4431-995A-D356FDB51B57}" type="pres">
      <dgm:prSet presAssocID="{07FE248E-5C49-44C4-AABE-A2F5D35F7662}" presName="srcNode" presStyleLbl="node1" presStyleIdx="0" presStyleCnt="6"/>
      <dgm:spPr/>
      <dgm:t>
        <a:bodyPr/>
        <a:lstStyle/>
        <a:p>
          <a:endParaRPr lang="en-US"/>
        </a:p>
      </dgm:t>
    </dgm:pt>
    <dgm:pt modelId="{397ABFB2-F537-4AFF-9CB1-0F31D85F02B6}" type="pres">
      <dgm:prSet presAssocID="{07FE248E-5C49-44C4-AABE-A2F5D35F7662}" presName="conn" presStyleLbl="parChTrans1D2" presStyleIdx="0" presStyleCnt="1"/>
      <dgm:spPr/>
      <dgm:t>
        <a:bodyPr/>
        <a:lstStyle/>
        <a:p>
          <a:endParaRPr lang="en-US"/>
        </a:p>
      </dgm:t>
    </dgm:pt>
    <dgm:pt modelId="{1AF8F88D-D8E5-4FAA-B8C9-4844BAD0D415}" type="pres">
      <dgm:prSet presAssocID="{07FE248E-5C49-44C4-AABE-A2F5D35F7662}" presName="extraNode" presStyleLbl="node1" presStyleIdx="0" presStyleCnt="6"/>
      <dgm:spPr/>
      <dgm:t>
        <a:bodyPr/>
        <a:lstStyle/>
        <a:p>
          <a:endParaRPr lang="en-US"/>
        </a:p>
      </dgm:t>
    </dgm:pt>
    <dgm:pt modelId="{625CBF16-758A-4993-B6B4-8CC9C4A4A948}" type="pres">
      <dgm:prSet presAssocID="{07FE248E-5C49-44C4-AABE-A2F5D35F7662}" presName="dstNode" presStyleLbl="node1" presStyleIdx="0" presStyleCnt="6"/>
      <dgm:spPr/>
      <dgm:t>
        <a:bodyPr/>
        <a:lstStyle/>
        <a:p>
          <a:endParaRPr lang="en-US"/>
        </a:p>
      </dgm:t>
    </dgm:pt>
    <dgm:pt modelId="{FDFA21A4-3292-49F6-990F-ABC988B2CBF9}" type="pres">
      <dgm:prSet presAssocID="{52F57938-39BF-4F42-9D28-9DF2487FEB4B}" presName="text_1" presStyleLbl="node1" presStyleIdx="0" presStyleCnt="6" custScaleY="142506" custLinFactNeighborX="93" custLinFactNeighborY="-7889">
        <dgm:presLayoutVars>
          <dgm:bulletEnabled val="1"/>
        </dgm:presLayoutVars>
      </dgm:prSet>
      <dgm:spPr/>
      <dgm:t>
        <a:bodyPr/>
        <a:lstStyle/>
        <a:p>
          <a:endParaRPr lang="en-US"/>
        </a:p>
      </dgm:t>
    </dgm:pt>
    <dgm:pt modelId="{1788DD6C-DCD7-44FF-BFCF-E3E8640B7300}" type="pres">
      <dgm:prSet presAssocID="{52F57938-39BF-4F42-9D28-9DF2487FEB4B}" presName="accent_1" presStyleCnt="0"/>
      <dgm:spPr/>
      <dgm:t>
        <a:bodyPr/>
        <a:lstStyle/>
        <a:p>
          <a:endParaRPr lang="en-US"/>
        </a:p>
      </dgm:t>
    </dgm:pt>
    <dgm:pt modelId="{A632C327-7464-4353-95E5-BB9A9AEC57DF}" type="pres">
      <dgm:prSet presAssocID="{52F57938-39BF-4F42-9D28-9DF2487FEB4B}" presName="accentRepeatNode" presStyleLbl="solidFgAcc1" presStyleIdx="0" presStyleCnt="6"/>
      <dgm:spPr/>
      <dgm:t>
        <a:bodyPr/>
        <a:lstStyle/>
        <a:p>
          <a:endParaRPr lang="en-US"/>
        </a:p>
      </dgm:t>
    </dgm:pt>
    <dgm:pt modelId="{04F33CE9-3CBE-4778-85BA-DB9BE774496A}" type="pres">
      <dgm:prSet presAssocID="{1125592F-FDA0-48BC-9C46-6173445004D3}" presName="text_2" presStyleLbl="node1" presStyleIdx="1" presStyleCnt="6" custScaleY="120134" custLinFactNeighborX="99" custLinFactNeighborY="-7889">
        <dgm:presLayoutVars>
          <dgm:bulletEnabled val="1"/>
        </dgm:presLayoutVars>
      </dgm:prSet>
      <dgm:spPr/>
      <dgm:t>
        <a:bodyPr/>
        <a:lstStyle/>
        <a:p>
          <a:endParaRPr lang="en-US"/>
        </a:p>
      </dgm:t>
    </dgm:pt>
    <dgm:pt modelId="{6ABA3A8A-93FF-4F79-84BF-7301A3597651}" type="pres">
      <dgm:prSet presAssocID="{1125592F-FDA0-48BC-9C46-6173445004D3}" presName="accent_2" presStyleCnt="0"/>
      <dgm:spPr/>
      <dgm:t>
        <a:bodyPr/>
        <a:lstStyle/>
        <a:p>
          <a:endParaRPr lang="en-US"/>
        </a:p>
      </dgm:t>
    </dgm:pt>
    <dgm:pt modelId="{3AAB8086-2ACB-4E28-A4FD-C00CFEFA55C5}" type="pres">
      <dgm:prSet presAssocID="{1125592F-FDA0-48BC-9C46-6173445004D3}" presName="accentRepeatNode" presStyleLbl="solidFgAcc1" presStyleIdx="1" presStyleCnt="6"/>
      <dgm:spPr/>
      <dgm:t>
        <a:bodyPr/>
        <a:lstStyle/>
        <a:p>
          <a:endParaRPr lang="en-US"/>
        </a:p>
      </dgm:t>
    </dgm:pt>
    <dgm:pt modelId="{6D58D6BA-15E0-41E4-85D3-E08C28C516AA}" type="pres">
      <dgm:prSet presAssocID="{5B858763-1826-4A62-931C-CFC4661BD289}" presName="text_3" presStyleLbl="node1" presStyleIdx="2" presStyleCnt="6" custScaleY="120134" custLinFactNeighborX="99" custLinFactNeighborY="-7889">
        <dgm:presLayoutVars>
          <dgm:bulletEnabled val="1"/>
        </dgm:presLayoutVars>
      </dgm:prSet>
      <dgm:spPr/>
      <dgm:t>
        <a:bodyPr/>
        <a:lstStyle/>
        <a:p>
          <a:endParaRPr lang="en-US"/>
        </a:p>
      </dgm:t>
    </dgm:pt>
    <dgm:pt modelId="{7C2D4546-24E2-41DB-9512-A87A2F702259}" type="pres">
      <dgm:prSet presAssocID="{5B858763-1826-4A62-931C-CFC4661BD289}" presName="accent_3" presStyleCnt="0"/>
      <dgm:spPr/>
      <dgm:t>
        <a:bodyPr/>
        <a:lstStyle/>
        <a:p>
          <a:endParaRPr lang="en-US"/>
        </a:p>
      </dgm:t>
    </dgm:pt>
    <dgm:pt modelId="{E8638841-7914-4013-8032-875D594A3133}" type="pres">
      <dgm:prSet presAssocID="{5B858763-1826-4A62-931C-CFC4661BD289}" presName="accentRepeatNode" presStyleLbl="solidFgAcc1" presStyleIdx="2" presStyleCnt="6"/>
      <dgm:spPr/>
      <dgm:t>
        <a:bodyPr/>
        <a:lstStyle/>
        <a:p>
          <a:endParaRPr lang="en-US"/>
        </a:p>
      </dgm:t>
    </dgm:pt>
    <dgm:pt modelId="{F25CCD89-E615-4C54-8AC3-6526393B0234}" type="pres">
      <dgm:prSet presAssocID="{04EEB7EE-8483-4C0C-A532-DDA6C23A773F}" presName="text_4" presStyleLbl="node1" presStyleIdx="3" presStyleCnt="6" custScaleY="152981" custLinFactNeighborX="93" custLinFactNeighborY="-7889">
        <dgm:presLayoutVars>
          <dgm:bulletEnabled val="1"/>
        </dgm:presLayoutVars>
      </dgm:prSet>
      <dgm:spPr/>
      <dgm:t>
        <a:bodyPr/>
        <a:lstStyle/>
        <a:p>
          <a:endParaRPr lang="en-US"/>
        </a:p>
      </dgm:t>
    </dgm:pt>
    <dgm:pt modelId="{F62881A7-63D5-48F6-A256-414922DC251F}" type="pres">
      <dgm:prSet presAssocID="{04EEB7EE-8483-4C0C-A532-DDA6C23A773F}" presName="accent_4" presStyleCnt="0"/>
      <dgm:spPr/>
      <dgm:t>
        <a:bodyPr/>
        <a:lstStyle/>
        <a:p>
          <a:endParaRPr lang="en-US"/>
        </a:p>
      </dgm:t>
    </dgm:pt>
    <dgm:pt modelId="{B0829132-C2EE-49CF-8AC1-CE6A2618AAED}" type="pres">
      <dgm:prSet presAssocID="{04EEB7EE-8483-4C0C-A532-DDA6C23A773F}" presName="accentRepeatNode" presStyleLbl="solidFgAcc1" presStyleIdx="3" presStyleCnt="6"/>
      <dgm:spPr/>
      <dgm:t>
        <a:bodyPr/>
        <a:lstStyle/>
        <a:p>
          <a:endParaRPr lang="en-US"/>
        </a:p>
      </dgm:t>
    </dgm:pt>
    <dgm:pt modelId="{2B79C838-1F28-4F69-9F2E-6088D77D555B}" type="pres">
      <dgm:prSet presAssocID="{1A76563A-B96F-4325-8BA8-1FE432403FA3}" presName="text_5" presStyleLbl="node1" presStyleIdx="4" presStyleCnt="6">
        <dgm:presLayoutVars>
          <dgm:bulletEnabled val="1"/>
        </dgm:presLayoutVars>
      </dgm:prSet>
      <dgm:spPr/>
      <dgm:t>
        <a:bodyPr/>
        <a:lstStyle/>
        <a:p>
          <a:endParaRPr lang="en-US"/>
        </a:p>
      </dgm:t>
    </dgm:pt>
    <dgm:pt modelId="{1DC4843A-D4B3-4AB2-BABC-147AA5B57D59}" type="pres">
      <dgm:prSet presAssocID="{1A76563A-B96F-4325-8BA8-1FE432403FA3}" presName="accent_5" presStyleCnt="0"/>
      <dgm:spPr/>
      <dgm:t>
        <a:bodyPr/>
        <a:lstStyle/>
        <a:p>
          <a:endParaRPr lang="en-US"/>
        </a:p>
      </dgm:t>
    </dgm:pt>
    <dgm:pt modelId="{4AAC61D9-C696-4B63-A3D4-DB43DAC6C70E}" type="pres">
      <dgm:prSet presAssocID="{1A76563A-B96F-4325-8BA8-1FE432403FA3}" presName="accentRepeatNode" presStyleLbl="solidFgAcc1" presStyleIdx="4" presStyleCnt="6"/>
      <dgm:spPr/>
      <dgm:t>
        <a:bodyPr/>
        <a:lstStyle/>
        <a:p>
          <a:endParaRPr lang="en-US"/>
        </a:p>
      </dgm:t>
    </dgm:pt>
    <dgm:pt modelId="{5E0F96D5-54DE-4498-8B37-389056DE4843}" type="pres">
      <dgm:prSet presAssocID="{CFC7EA0D-6585-4B2D-A696-73616EE6F8A8}" presName="text_6" presStyleLbl="node1" presStyleIdx="5" presStyleCnt="6" custScaleY="136120">
        <dgm:presLayoutVars>
          <dgm:bulletEnabled val="1"/>
        </dgm:presLayoutVars>
      </dgm:prSet>
      <dgm:spPr/>
      <dgm:t>
        <a:bodyPr/>
        <a:lstStyle/>
        <a:p>
          <a:endParaRPr lang="en-US"/>
        </a:p>
      </dgm:t>
    </dgm:pt>
    <dgm:pt modelId="{9F43D23E-288F-4C39-A993-68FF4242E3B2}" type="pres">
      <dgm:prSet presAssocID="{CFC7EA0D-6585-4B2D-A696-73616EE6F8A8}" presName="accent_6" presStyleCnt="0"/>
      <dgm:spPr/>
      <dgm:t>
        <a:bodyPr/>
        <a:lstStyle/>
        <a:p>
          <a:endParaRPr lang="en-US"/>
        </a:p>
      </dgm:t>
    </dgm:pt>
    <dgm:pt modelId="{54EA7C2E-C537-495B-AC10-227DBB452F9A}" type="pres">
      <dgm:prSet presAssocID="{CFC7EA0D-6585-4B2D-A696-73616EE6F8A8}" presName="accentRepeatNode" presStyleLbl="solidFgAcc1" presStyleIdx="5" presStyleCnt="6"/>
      <dgm:spPr/>
      <dgm:t>
        <a:bodyPr/>
        <a:lstStyle/>
        <a:p>
          <a:endParaRPr lang="en-US"/>
        </a:p>
      </dgm:t>
    </dgm:pt>
  </dgm:ptLst>
  <dgm:cxnLst>
    <dgm:cxn modelId="{2A190F36-9916-496D-BBCA-D4D196D50799}" srcId="{07FE248E-5C49-44C4-AABE-A2F5D35F7662}" destId="{CFC7EA0D-6585-4B2D-A696-73616EE6F8A8}" srcOrd="5" destOrd="0" parTransId="{0FC683C3-9C99-46A7-94CE-1CD0DD451DD6}" sibTransId="{F9560872-9C43-4DB1-8F74-A99525301088}"/>
    <dgm:cxn modelId="{8F1D9A5F-9188-4053-B95A-8341866392EB}" type="presOf" srcId="{07FE248E-5C49-44C4-AABE-A2F5D35F7662}" destId="{0C878997-9E70-480A-B2C2-A01B81CB4E2F}" srcOrd="0" destOrd="0" presId="urn:microsoft.com/office/officeart/2008/layout/VerticalCurvedList"/>
    <dgm:cxn modelId="{B0C3D41A-139D-4639-9DE7-CFBDFECCDAA3}" srcId="{07FE248E-5C49-44C4-AABE-A2F5D35F7662}" destId="{04EEB7EE-8483-4C0C-A532-DDA6C23A773F}" srcOrd="3" destOrd="0" parTransId="{3108BE21-E2FA-4305-92C1-8B549E73BCBC}" sibTransId="{864D075E-52F4-46F4-9820-822647E671E4}"/>
    <dgm:cxn modelId="{82624948-BC93-4FBE-9864-2C7108721DCF}" srcId="{07FE248E-5C49-44C4-AABE-A2F5D35F7662}" destId="{1125592F-FDA0-48BC-9C46-6173445004D3}" srcOrd="1" destOrd="0" parTransId="{D3BD3F45-DB9B-4483-826C-D1F72C105ED8}" sibTransId="{9397F9E5-CB5B-455D-9151-F7F528528D38}"/>
    <dgm:cxn modelId="{CC22993A-C50D-4363-A6C9-500ACCC417D0}" type="presOf" srcId="{1125592F-FDA0-48BC-9C46-6173445004D3}" destId="{04F33CE9-3CBE-4778-85BA-DB9BE774496A}" srcOrd="0" destOrd="0" presId="urn:microsoft.com/office/officeart/2008/layout/VerticalCurvedList"/>
    <dgm:cxn modelId="{8C8A6410-746D-45E0-AD85-CEA08DFBDA1B}" type="presOf" srcId="{52F57938-39BF-4F42-9D28-9DF2487FEB4B}" destId="{FDFA21A4-3292-49F6-990F-ABC988B2CBF9}" srcOrd="0" destOrd="0" presId="urn:microsoft.com/office/officeart/2008/layout/VerticalCurvedList"/>
    <dgm:cxn modelId="{4BE2D2E3-9F9E-4066-AAF8-26CAED08E1EA}" type="presOf" srcId="{1A76563A-B96F-4325-8BA8-1FE432403FA3}" destId="{2B79C838-1F28-4F69-9F2E-6088D77D555B}" srcOrd="0" destOrd="0" presId="urn:microsoft.com/office/officeart/2008/layout/VerticalCurvedList"/>
    <dgm:cxn modelId="{7E627797-FE73-4B46-8B0C-84E3A7DD708A}" srcId="{07FE248E-5C49-44C4-AABE-A2F5D35F7662}" destId="{5B858763-1826-4A62-931C-CFC4661BD289}" srcOrd="2" destOrd="0" parTransId="{1E3DDC16-FDC4-4D5E-A8A1-944F59825198}" sibTransId="{612C0D3A-6A5E-489C-8F9A-E15B743409CE}"/>
    <dgm:cxn modelId="{4A0C3E60-3030-4B25-8AA0-63050C7FCF92}" type="presOf" srcId="{5B858763-1826-4A62-931C-CFC4661BD289}" destId="{6D58D6BA-15E0-41E4-85D3-E08C28C516AA}" srcOrd="0" destOrd="0" presId="urn:microsoft.com/office/officeart/2008/layout/VerticalCurvedList"/>
    <dgm:cxn modelId="{A8B5CE76-409E-41BA-968B-33D0267C52CA}" srcId="{07FE248E-5C49-44C4-AABE-A2F5D35F7662}" destId="{1A76563A-B96F-4325-8BA8-1FE432403FA3}" srcOrd="4" destOrd="0" parTransId="{EFF33AEF-0E35-4015-B238-5D64F25978D8}" sibTransId="{BAEE09E2-5C27-4350-8431-B02BF8357444}"/>
    <dgm:cxn modelId="{9E3A702D-28CF-4378-8F22-E8BA08CA4F94}" type="presOf" srcId="{04EEB7EE-8483-4C0C-A532-DDA6C23A773F}" destId="{F25CCD89-E615-4C54-8AC3-6526393B0234}" srcOrd="0" destOrd="0" presId="urn:microsoft.com/office/officeart/2008/layout/VerticalCurvedList"/>
    <dgm:cxn modelId="{FDF7F9C3-1677-4F6B-9E28-85B27753D245}" type="presOf" srcId="{9C19D104-7332-4ABD-ACC7-50317E4A298A}" destId="{397ABFB2-F537-4AFF-9CB1-0F31D85F02B6}" srcOrd="0" destOrd="0" presId="urn:microsoft.com/office/officeart/2008/layout/VerticalCurvedList"/>
    <dgm:cxn modelId="{F16606EF-EF33-4DF7-8FAC-E91A6149B44C}" srcId="{07FE248E-5C49-44C4-AABE-A2F5D35F7662}" destId="{52F57938-39BF-4F42-9D28-9DF2487FEB4B}" srcOrd="0" destOrd="0" parTransId="{0403D8D1-7CDC-46F5-A21D-59523872DD43}" sibTransId="{9C19D104-7332-4ABD-ACC7-50317E4A298A}"/>
    <dgm:cxn modelId="{73E7DD05-6ACC-4308-95AF-BEBAD4EEB26F}" type="presOf" srcId="{CFC7EA0D-6585-4B2D-A696-73616EE6F8A8}" destId="{5E0F96D5-54DE-4498-8B37-389056DE4843}" srcOrd="0" destOrd="0" presId="urn:microsoft.com/office/officeart/2008/layout/VerticalCurvedList"/>
    <dgm:cxn modelId="{A59D2F22-DCB1-41D7-AD8C-1C2BD818FF31}" type="presParOf" srcId="{0C878997-9E70-480A-B2C2-A01B81CB4E2F}" destId="{20097C0A-D63E-439C-8D24-86D049088667}" srcOrd="0" destOrd="0" presId="urn:microsoft.com/office/officeart/2008/layout/VerticalCurvedList"/>
    <dgm:cxn modelId="{7DF4A836-ABA3-4637-BB81-549FECB84FA5}" type="presParOf" srcId="{20097C0A-D63E-439C-8D24-86D049088667}" destId="{5BE3566F-CF5E-4C51-8CC4-C17EF86DD725}" srcOrd="0" destOrd="0" presId="urn:microsoft.com/office/officeart/2008/layout/VerticalCurvedList"/>
    <dgm:cxn modelId="{D8C2954F-DF69-49A5-9A67-5DF3AB492933}" type="presParOf" srcId="{5BE3566F-CF5E-4C51-8CC4-C17EF86DD725}" destId="{59060155-7D10-4431-995A-D356FDB51B57}" srcOrd="0" destOrd="0" presId="urn:microsoft.com/office/officeart/2008/layout/VerticalCurvedList"/>
    <dgm:cxn modelId="{1021138E-FC3C-42F6-950F-1294B91C987F}" type="presParOf" srcId="{5BE3566F-CF5E-4C51-8CC4-C17EF86DD725}" destId="{397ABFB2-F537-4AFF-9CB1-0F31D85F02B6}" srcOrd="1" destOrd="0" presId="urn:microsoft.com/office/officeart/2008/layout/VerticalCurvedList"/>
    <dgm:cxn modelId="{E4B5F349-BBB3-4219-8A44-96401338FE1A}" type="presParOf" srcId="{5BE3566F-CF5E-4C51-8CC4-C17EF86DD725}" destId="{1AF8F88D-D8E5-4FAA-B8C9-4844BAD0D415}" srcOrd="2" destOrd="0" presId="urn:microsoft.com/office/officeart/2008/layout/VerticalCurvedList"/>
    <dgm:cxn modelId="{34B29DC8-58C4-450F-A20D-2CA108BBDDA4}" type="presParOf" srcId="{5BE3566F-CF5E-4C51-8CC4-C17EF86DD725}" destId="{625CBF16-758A-4993-B6B4-8CC9C4A4A948}" srcOrd="3" destOrd="0" presId="urn:microsoft.com/office/officeart/2008/layout/VerticalCurvedList"/>
    <dgm:cxn modelId="{F065C222-5A84-4E42-9BE7-838A80532010}" type="presParOf" srcId="{20097C0A-D63E-439C-8D24-86D049088667}" destId="{FDFA21A4-3292-49F6-990F-ABC988B2CBF9}" srcOrd="1" destOrd="0" presId="urn:microsoft.com/office/officeart/2008/layout/VerticalCurvedList"/>
    <dgm:cxn modelId="{73B35C33-9765-4157-A1F1-CBF9B66DF3BA}" type="presParOf" srcId="{20097C0A-D63E-439C-8D24-86D049088667}" destId="{1788DD6C-DCD7-44FF-BFCF-E3E8640B7300}" srcOrd="2" destOrd="0" presId="urn:microsoft.com/office/officeart/2008/layout/VerticalCurvedList"/>
    <dgm:cxn modelId="{1E0D0D28-7445-4258-AD03-BA4A735666A0}" type="presParOf" srcId="{1788DD6C-DCD7-44FF-BFCF-E3E8640B7300}" destId="{A632C327-7464-4353-95E5-BB9A9AEC57DF}" srcOrd="0" destOrd="0" presId="urn:microsoft.com/office/officeart/2008/layout/VerticalCurvedList"/>
    <dgm:cxn modelId="{EFD619EA-B959-4461-B603-013294CC1D98}" type="presParOf" srcId="{20097C0A-D63E-439C-8D24-86D049088667}" destId="{04F33CE9-3CBE-4778-85BA-DB9BE774496A}" srcOrd="3" destOrd="0" presId="urn:microsoft.com/office/officeart/2008/layout/VerticalCurvedList"/>
    <dgm:cxn modelId="{D59AE272-9DB6-4E9D-A45A-7AB2AED2D3C3}" type="presParOf" srcId="{20097C0A-D63E-439C-8D24-86D049088667}" destId="{6ABA3A8A-93FF-4F79-84BF-7301A3597651}" srcOrd="4" destOrd="0" presId="urn:microsoft.com/office/officeart/2008/layout/VerticalCurvedList"/>
    <dgm:cxn modelId="{D890580B-5F3E-42A3-891B-ECB8C254AEC9}" type="presParOf" srcId="{6ABA3A8A-93FF-4F79-84BF-7301A3597651}" destId="{3AAB8086-2ACB-4E28-A4FD-C00CFEFA55C5}" srcOrd="0" destOrd="0" presId="urn:microsoft.com/office/officeart/2008/layout/VerticalCurvedList"/>
    <dgm:cxn modelId="{8CC37A9B-FCD9-41AB-87B7-9EF00F111956}" type="presParOf" srcId="{20097C0A-D63E-439C-8D24-86D049088667}" destId="{6D58D6BA-15E0-41E4-85D3-E08C28C516AA}" srcOrd="5" destOrd="0" presId="urn:microsoft.com/office/officeart/2008/layout/VerticalCurvedList"/>
    <dgm:cxn modelId="{98AE9EAB-ADD0-4BFA-AEBF-798713719A9C}" type="presParOf" srcId="{20097C0A-D63E-439C-8D24-86D049088667}" destId="{7C2D4546-24E2-41DB-9512-A87A2F702259}" srcOrd="6" destOrd="0" presId="urn:microsoft.com/office/officeart/2008/layout/VerticalCurvedList"/>
    <dgm:cxn modelId="{B8BAD760-A235-4941-9554-258A96E9DB5F}" type="presParOf" srcId="{7C2D4546-24E2-41DB-9512-A87A2F702259}" destId="{E8638841-7914-4013-8032-875D594A3133}" srcOrd="0" destOrd="0" presId="urn:microsoft.com/office/officeart/2008/layout/VerticalCurvedList"/>
    <dgm:cxn modelId="{48A6E95C-F225-4FF2-9B25-CC5341710DB7}" type="presParOf" srcId="{20097C0A-D63E-439C-8D24-86D049088667}" destId="{F25CCD89-E615-4C54-8AC3-6526393B0234}" srcOrd="7" destOrd="0" presId="urn:microsoft.com/office/officeart/2008/layout/VerticalCurvedList"/>
    <dgm:cxn modelId="{D6812F9D-7E91-4AC6-AA28-D32EE6077D73}" type="presParOf" srcId="{20097C0A-D63E-439C-8D24-86D049088667}" destId="{F62881A7-63D5-48F6-A256-414922DC251F}" srcOrd="8" destOrd="0" presId="urn:microsoft.com/office/officeart/2008/layout/VerticalCurvedList"/>
    <dgm:cxn modelId="{AA0443E6-7837-47B9-A2DC-958580F2CA32}" type="presParOf" srcId="{F62881A7-63D5-48F6-A256-414922DC251F}" destId="{B0829132-C2EE-49CF-8AC1-CE6A2618AAED}" srcOrd="0" destOrd="0" presId="urn:microsoft.com/office/officeart/2008/layout/VerticalCurvedList"/>
    <dgm:cxn modelId="{31A6735A-5B9C-4997-9C1F-3CB528473F35}" type="presParOf" srcId="{20097C0A-D63E-439C-8D24-86D049088667}" destId="{2B79C838-1F28-4F69-9F2E-6088D77D555B}" srcOrd="9" destOrd="0" presId="urn:microsoft.com/office/officeart/2008/layout/VerticalCurvedList"/>
    <dgm:cxn modelId="{C4C012DB-6932-44D8-8AB3-57819557263E}" type="presParOf" srcId="{20097C0A-D63E-439C-8D24-86D049088667}" destId="{1DC4843A-D4B3-4AB2-BABC-147AA5B57D59}" srcOrd="10" destOrd="0" presId="urn:microsoft.com/office/officeart/2008/layout/VerticalCurvedList"/>
    <dgm:cxn modelId="{C8E2B4D4-8221-45F5-9D2E-4BE0A8E12027}" type="presParOf" srcId="{1DC4843A-D4B3-4AB2-BABC-147AA5B57D59}" destId="{4AAC61D9-C696-4B63-A3D4-DB43DAC6C70E}" srcOrd="0" destOrd="0" presId="urn:microsoft.com/office/officeart/2008/layout/VerticalCurvedList"/>
    <dgm:cxn modelId="{6965C7A3-B320-40A1-8405-11131C79745F}" type="presParOf" srcId="{20097C0A-D63E-439C-8D24-86D049088667}" destId="{5E0F96D5-54DE-4498-8B37-389056DE4843}" srcOrd="11" destOrd="0" presId="urn:microsoft.com/office/officeart/2008/layout/VerticalCurvedList"/>
    <dgm:cxn modelId="{1B4A109F-ADD3-40AC-BF14-24F59CB15A7A}" type="presParOf" srcId="{20097C0A-D63E-439C-8D24-86D049088667}" destId="{9F43D23E-288F-4C39-A993-68FF4242E3B2}" srcOrd="12" destOrd="0" presId="urn:microsoft.com/office/officeart/2008/layout/VerticalCurvedList"/>
    <dgm:cxn modelId="{4C615977-6A74-4C12-8137-AE8980E6BD07}" type="presParOf" srcId="{9F43D23E-288F-4C39-A993-68FF4242E3B2}" destId="{54EA7C2E-C537-495B-AC10-227DBB452F9A}"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688BE9D-97E3-41E9-8D88-49F681642E56}" type="doc">
      <dgm:prSet loTypeId="urn:microsoft.com/office/officeart/2005/8/layout/vList3" loCatId="picture" qsTypeId="urn:microsoft.com/office/officeart/2005/8/quickstyle/simple1" qsCatId="simple" csTypeId="urn:microsoft.com/office/officeart/2005/8/colors/accent3_2" csCatId="accent3" phldr="1"/>
      <dgm:spPr/>
    </dgm:pt>
    <dgm:pt modelId="{EABAF9B8-7394-4945-AFAF-BFBDAE603CAF}">
      <dgm:prSet phldrT="[Text]" custT="1"/>
      <dgm:spPr>
        <a:solidFill>
          <a:schemeClr val="accent3">
            <a:lumMod val="75000"/>
          </a:schemeClr>
        </a:solidFill>
      </dgm:spPr>
      <dgm:t>
        <a:bodyPr/>
        <a:lstStyle/>
        <a:p>
          <a:pPr algn="l"/>
          <a:r>
            <a:rPr lang="en-US" sz="1400" b="1" dirty="0" smtClean="0">
              <a:solidFill>
                <a:schemeClr val="bg1"/>
              </a:solidFill>
            </a:rPr>
            <a:t>        Annual International Comparison </a:t>
          </a:r>
          <a:r>
            <a:rPr lang="en-US" sz="1400" b="1" dirty="0" err="1" smtClean="0">
              <a:solidFill>
                <a:schemeClr val="bg1"/>
              </a:solidFill>
            </a:rPr>
            <a:t>Programme</a:t>
          </a:r>
          <a:r>
            <a:rPr lang="en-US" sz="1400" b="1" dirty="0" smtClean="0">
              <a:solidFill>
                <a:schemeClr val="bg1"/>
              </a:solidFill>
            </a:rPr>
            <a:t> (ICP)</a:t>
          </a:r>
          <a:endParaRPr lang="en-US" sz="1400" b="1" dirty="0">
            <a:solidFill>
              <a:schemeClr val="bg1"/>
            </a:solidFill>
          </a:endParaRPr>
        </a:p>
      </dgm:t>
    </dgm:pt>
    <dgm:pt modelId="{B6AAA319-18D2-4966-AF00-DE36E642EFED}" type="parTrans" cxnId="{A7E87EFA-DA2B-432A-A036-150FD12C6BFD}">
      <dgm:prSet/>
      <dgm:spPr/>
      <dgm:t>
        <a:bodyPr/>
        <a:lstStyle/>
        <a:p>
          <a:pPr algn="l"/>
          <a:endParaRPr lang="en-US" sz="1400" b="1"/>
        </a:p>
      </dgm:t>
    </dgm:pt>
    <dgm:pt modelId="{CCDA042B-A57B-4BEF-886A-4ED976522894}" type="sibTrans" cxnId="{A7E87EFA-DA2B-432A-A036-150FD12C6BFD}">
      <dgm:prSet/>
      <dgm:spPr/>
      <dgm:t>
        <a:bodyPr/>
        <a:lstStyle/>
        <a:p>
          <a:pPr algn="l"/>
          <a:endParaRPr lang="en-US" sz="1400" b="1"/>
        </a:p>
      </dgm:t>
    </dgm:pt>
    <dgm:pt modelId="{99EBD68A-C2EB-44FF-8361-F45DA64C3FCF}">
      <dgm:prSet phldrT="[Text]" custT="1"/>
      <dgm:spPr>
        <a:solidFill>
          <a:schemeClr val="accent3">
            <a:lumMod val="75000"/>
          </a:schemeClr>
        </a:solidFill>
      </dgm:spPr>
      <dgm:t>
        <a:bodyPr/>
        <a:lstStyle/>
        <a:p>
          <a:pPr algn="l"/>
          <a:r>
            <a:rPr lang="en-GB" sz="1400" b="1" dirty="0" smtClean="0"/>
            <a:t>       Addressing informational requirements to guide Africa attaining a demographic dividend</a:t>
          </a:r>
          <a:endParaRPr lang="en-US" sz="1400" b="1" dirty="0"/>
        </a:p>
      </dgm:t>
    </dgm:pt>
    <dgm:pt modelId="{C943054A-1AEF-459B-8E67-4F72EBD9EA2B}" type="parTrans" cxnId="{48C656E5-65C9-4235-BD06-06B2E01F04CE}">
      <dgm:prSet/>
      <dgm:spPr/>
      <dgm:t>
        <a:bodyPr/>
        <a:lstStyle/>
        <a:p>
          <a:pPr algn="l"/>
          <a:endParaRPr lang="en-US" sz="1400" b="1"/>
        </a:p>
      </dgm:t>
    </dgm:pt>
    <dgm:pt modelId="{0DFD7CBD-AA3A-4D27-8C48-E3D80FB88DEE}" type="sibTrans" cxnId="{48C656E5-65C9-4235-BD06-06B2E01F04CE}">
      <dgm:prSet/>
      <dgm:spPr/>
      <dgm:t>
        <a:bodyPr/>
        <a:lstStyle/>
        <a:p>
          <a:pPr algn="l"/>
          <a:endParaRPr lang="en-US" sz="1400" b="1"/>
        </a:p>
      </dgm:t>
    </dgm:pt>
    <dgm:pt modelId="{EF78D1B1-C340-4880-BAC2-0BB89270531B}">
      <dgm:prSet phldrT="[Text]" custT="1"/>
      <dgm:spPr>
        <a:solidFill>
          <a:schemeClr val="accent3">
            <a:lumMod val="75000"/>
          </a:schemeClr>
        </a:solidFill>
      </dgm:spPr>
      <dgm:t>
        <a:bodyPr/>
        <a:lstStyle/>
        <a:p>
          <a:pPr algn="l"/>
          <a:r>
            <a:rPr lang="en-GB" sz="1400" b="1" dirty="0" smtClean="0"/>
            <a:t>       Eliminate scandal of invisibility in Africa through CRVS programme; </a:t>
          </a:r>
          <a:endParaRPr lang="en-US" sz="1400" b="1" dirty="0"/>
        </a:p>
      </dgm:t>
    </dgm:pt>
    <dgm:pt modelId="{B8FB4F0A-BB3E-4494-BD55-2FC2F8B3BBAC}" type="parTrans" cxnId="{D1D7FAA3-F56A-4C0F-856D-E3A5EAB56FF9}">
      <dgm:prSet/>
      <dgm:spPr/>
      <dgm:t>
        <a:bodyPr/>
        <a:lstStyle/>
        <a:p>
          <a:pPr algn="l"/>
          <a:endParaRPr lang="en-US" sz="1400" b="1"/>
        </a:p>
      </dgm:t>
    </dgm:pt>
    <dgm:pt modelId="{80FF02CA-F328-42F0-BD64-48AEF839D9C1}" type="sibTrans" cxnId="{D1D7FAA3-F56A-4C0F-856D-E3A5EAB56FF9}">
      <dgm:prSet/>
      <dgm:spPr/>
      <dgm:t>
        <a:bodyPr/>
        <a:lstStyle/>
        <a:p>
          <a:pPr algn="l"/>
          <a:endParaRPr lang="en-US" sz="1400" b="1"/>
        </a:p>
      </dgm:t>
    </dgm:pt>
    <dgm:pt modelId="{6F84550D-6B27-4FF7-B9DE-82AF5D0150AA}">
      <dgm:prSet phldrT="[Text]" custT="1"/>
      <dgm:spPr>
        <a:solidFill>
          <a:schemeClr val="accent3">
            <a:lumMod val="75000"/>
          </a:schemeClr>
        </a:solidFill>
      </dgm:spPr>
      <dgm:t>
        <a:bodyPr/>
        <a:lstStyle/>
        <a:p>
          <a:pPr algn="l"/>
          <a:r>
            <a:rPr lang="en-GB" sz="1400" b="1" dirty="0" smtClean="0"/>
            <a:t>       Dynamic map of regional consumption markets and industrial markets to inform Africa’s</a:t>
          </a:r>
        </a:p>
        <a:p>
          <a:pPr algn="l"/>
          <a:r>
            <a:rPr lang="en-GB" sz="1400" b="1" dirty="0" smtClean="0"/>
            <a:t>       industrialization program</a:t>
          </a:r>
          <a:endParaRPr lang="en-US" sz="1400" b="1" dirty="0"/>
        </a:p>
      </dgm:t>
    </dgm:pt>
    <dgm:pt modelId="{E8460047-F7F7-45D1-98DA-8420BD42A20B}" type="parTrans" cxnId="{CA5E682B-8830-426D-B3D9-4653BC12E4A0}">
      <dgm:prSet/>
      <dgm:spPr/>
      <dgm:t>
        <a:bodyPr/>
        <a:lstStyle/>
        <a:p>
          <a:pPr algn="l"/>
          <a:endParaRPr lang="en-US" sz="1400" b="1"/>
        </a:p>
      </dgm:t>
    </dgm:pt>
    <dgm:pt modelId="{4F8C53B4-FB74-406F-A547-000A77580F07}" type="sibTrans" cxnId="{CA5E682B-8830-426D-B3D9-4653BC12E4A0}">
      <dgm:prSet/>
      <dgm:spPr/>
      <dgm:t>
        <a:bodyPr/>
        <a:lstStyle/>
        <a:p>
          <a:pPr algn="l"/>
          <a:endParaRPr lang="en-US" sz="1400" b="1"/>
        </a:p>
      </dgm:t>
    </dgm:pt>
    <dgm:pt modelId="{902C0E3F-FAD0-46B6-BDA3-F60A048C1727}">
      <dgm:prSet phldrT="[Text]" custT="1"/>
      <dgm:spPr>
        <a:solidFill>
          <a:schemeClr val="accent3">
            <a:lumMod val="75000"/>
          </a:schemeClr>
        </a:solidFill>
      </dgm:spPr>
      <dgm:t>
        <a:bodyPr/>
        <a:lstStyle/>
        <a:p>
          <a:pPr algn="l"/>
          <a:r>
            <a:rPr lang="en-GB" sz="1400" b="1" smtClean="0"/>
            <a:t>       Addressing infrastructure statistics in Africa</a:t>
          </a:r>
          <a:endParaRPr lang="en-US" sz="1400" b="1" dirty="0"/>
        </a:p>
      </dgm:t>
    </dgm:pt>
    <dgm:pt modelId="{6EDAB4EC-5423-4E62-B2DE-B5C24AA63454}" type="parTrans" cxnId="{6C198FF2-622D-4BC4-82B1-084F5389D4B7}">
      <dgm:prSet/>
      <dgm:spPr/>
      <dgm:t>
        <a:bodyPr/>
        <a:lstStyle/>
        <a:p>
          <a:pPr algn="l"/>
          <a:endParaRPr lang="en-US" sz="1400" b="1"/>
        </a:p>
      </dgm:t>
    </dgm:pt>
    <dgm:pt modelId="{D66398B1-C28D-494A-97E9-160C8BF66668}" type="sibTrans" cxnId="{6C198FF2-622D-4BC4-82B1-084F5389D4B7}">
      <dgm:prSet/>
      <dgm:spPr/>
      <dgm:t>
        <a:bodyPr/>
        <a:lstStyle/>
        <a:p>
          <a:pPr algn="l"/>
          <a:endParaRPr lang="en-US" sz="1400" b="1"/>
        </a:p>
      </dgm:t>
    </dgm:pt>
    <dgm:pt modelId="{F2678A1F-F6A1-44C7-838F-CBB001E7D0C9}">
      <dgm:prSet phldrT="[Text]" custT="1"/>
      <dgm:spPr>
        <a:solidFill>
          <a:schemeClr val="accent3">
            <a:lumMod val="75000"/>
          </a:schemeClr>
        </a:solidFill>
      </dgm:spPr>
      <dgm:t>
        <a:bodyPr/>
        <a:lstStyle/>
        <a:p>
          <a:pPr algn="l"/>
          <a:r>
            <a:rPr lang="en-GB" sz="1400" b="1" smtClean="0"/>
            <a:t>       Compendium of Statistics that informs Agenda 2063</a:t>
          </a:r>
          <a:endParaRPr lang="en-US" sz="1400" b="1" dirty="0"/>
        </a:p>
      </dgm:t>
    </dgm:pt>
    <dgm:pt modelId="{2A1FA66B-2969-41E2-B34E-7C1B7C9EA942}" type="parTrans" cxnId="{7330081D-729B-402D-BB78-CFA5C0C48CE6}">
      <dgm:prSet/>
      <dgm:spPr/>
      <dgm:t>
        <a:bodyPr/>
        <a:lstStyle/>
        <a:p>
          <a:pPr algn="l"/>
          <a:endParaRPr lang="en-US" sz="1400" b="1"/>
        </a:p>
      </dgm:t>
    </dgm:pt>
    <dgm:pt modelId="{220E3E63-7901-4394-ADF8-2B16681AA72A}" type="sibTrans" cxnId="{7330081D-729B-402D-BB78-CFA5C0C48CE6}">
      <dgm:prSet/>
      <dgm:spPr/>
      <dgm:t>
        <a:bodyPr/>
        <a:lstStyle/>
        <a:p>
          <a:pPr algn="l"/>
          <a:endParaRPr lang="en-US" sz="1400" b="1"/>
        </a:p>
      </dgm:t>
    </dgm:pt>
    <dgm:pt modelId="{3BB13BBD-5482-4FC1-9BF9-0C426B851DB9}">
      <dgm:prSet phldrT="[Text]" custT="1"/>
      <dgm:spPr>
        <a:solidFill>
          <a:schemeClr val="accent3">
            <a:lumMod val="75000"/>
          </a:schemeClr>
        </a:solidFill>
      </dgm:spPr>
      <dgm:t>
        <a:bodyPr/>
        <a:lstStyle/>
        <a:p>
          <a:pPr algn="l"/>
          <a:r>
            <a:rPr lang="en-GB" sz="1400" b="1" smtClean="0"/>
            <a:t>       Strengthen African statistics institutions through tuition programme</a:t>
          </a:r>
          <a:endParaRPr lang="en-US" sz="1400" b="1" dirty="0"/>
        </a:p>
      </dgm:t>
    </dgm:pt>
    <dgm:pt modelId="{8654B2C8-2353-4BE8-841F-03D7749D96F0}" type="parTrans" cxnId="{A8434689-B9D7-485A-AC75-16C7931B1D21}">
      <dgm:prSet/>
      <dgm:spPr/>
      <dgm:t>
        <a:bodyPr/>
        <a:lstStyle/>
        <a:p>
          <a:pPr algn="l"/>
          <a:endParaRPr lang="en-US" sz="1400" b="1"/>
        </a:p>
      </dgm:t>
    </dgm:pt>
    <dgm:pt modelId="{081C1338-0AA0-4311-898B-DFEBE0A68D81}" type="sibTrans" cxnId="{A8434689-B9D7-485A-AC75-16C7931B1D21}">
      <dgm:prSet/>
      <dgm:spPr/>
      <dgm:t>
        <a:bodyPr/>
        <a:lstStyle/>
        <a:p>
          <a:pPr algn="l"/>
          <a:endParaRPr lang="en-US" sz="1400" b="1"/>
        </a:p>
      </dgm:t>
    </dgm:pt>
    <dgm:pt modelId="{EB2063FD-7B14-45B8-A4EE-F6707D7C5A3A}">
      <dgm:prSet phldrT="[Text]" custT="1"/>
      <dgm:spPr>
        <a:solidFill>
          <a:schemeClr val="accent3">
            <a:lumMod val="75000"/>
          </a:schemeClr>
        </a:solidFill>
      </dgm:spPr>
      <dgm:t>
        <a:bodyPr/>
        <a:lstStyle/>
        <a:p>
          <a:pPr algn="l"/>
          <a:r>
            <a:rPr lang="en-GB" sz="1400" b="1" smtClean="0"/>
            <a:t>        Implement a System of economic and environmental statistics in Africa</a:t>
          </a:r>
          <a:endParaRPr lang="en-US" sz="1400" b="1" dirty="0"/>
        </a:p>
      </dgm:t>
    </dgm:pt>
    <dgm:pt modelId="{A03693AD-2390-4704-9DD4-EFC09DC905DE}" type="parTrans" cxnId="{58864FCF-D47C-4EEE-9704-45FEF5F62EF7}">
      <dgm:prSet/>
      <dgm:spPr/>
      <dgm:t>
        <a:bodyPr/>
        <a:lstStyle/>
        <a:p>
          <a:pPr algn="l"/>
          <a:endParaRPr lang="en-US" sz="1400" b="1"/>
        </a:p>
      </dgm:t>
    </dgm:pt>
    <dgm:pt modelId="{CCCBE940-4078-40E7-AB39-FFBB6D72DBF7}" type="sibTrans" cxnId="{58864FCF-D47C-4EEE-9704-45FEF5F62EF7}">
      <dgm:prSet/>
      <dgm:spPr/>
      <dgm:t>
        <a:bodyPr/>
        <a:lstStyle/>
        <a:p>
          <a:pPr algn="l"/>
          <a:endParaRPr lang="en-US" sz="1400" b="1"/>
        </a:p>
      </dgm:t>
    </dgm:pt>
    <dgm:pt modelId="{90182D60-6564-421F-8318-5AB1E44EE4A0}">
      <dgm:prSet phldrT="[Text]" custT="1"/>
      <dgm:spPr>
        <a:solidFill>
          <a:schemeClr val="accent3">
            <a:lumMod val="75000"/>
          </a:schemeClr>
        </a:solidFill>
      </dgm:spPr>
      <dgm:t>
        <a:bodyPr/>
        <a:lstStyle/>
        <a:p>
          <a:pPr algn="l"/>
          <a:r>
            <a:rPr lang="en-GB" sz="1400" b="1" dirty="0" smtClean="0"/>
            <a:t>        System of statistics that tracks and traces merchandise properties, its origin, destination and use to     </a:t>
          </a:r>
        </a:p>
        <a:p>
          <a:pPr algn="l"/>
          <a:r>
            <a:rPr lang="en-GB" sz="1400" b="1" dirty="0" smtClean="0"/>
            <a:t>        inform industrialisation strategy and deliver a by-product for address illicit financial flows</a:t>
          </a:r>
          <a:endParaRPr lang="en-US" sz="1400" b="1" dirty="0"/>
        </a:p>
      </dgm:t>
    </dgm:pt>
    <dgm:pt modelId="{9B9B1BE2-A139-4FD8-9D3B-5965D6D8C195}" type="parTrans" cxnId="{832EBC76-7560-408E-AE03-98D0BD17EE1F}">
      <dgm:prSet/>
      <dgm:spPr/>
      <dgm:t>
        <a:bodyPr/>
        <a:lstStyle/>
        <a:p>
          <a:pPr algn="l"/>
          <a:endParaRPr lang="en-US" sz="1400" b="1"/>
        </a:p>
      </dgm:t>
    </dgm:pt>
    <dgm:pt modelId="{12E64558-9820-4FC4-90DE-FAD11E3815CF}" type="sibTrans" cxnId="{832EBC76-7560-408E-AE03-98D0BD17EE1F}">
      <dgm:prSet/>
      <dgm:spPr/>
      <dgm:t>
        <a:bodyPr/>
        <a:lstStyle/>
        <a:p>
          <a:pPr algn="l"/>
          <a:endParaRPr lang="en-US" sz="1400" b="1"/>
        </a:p>
      </dgm:t>
    </dgm:pt>
    <dgm:pt modelId="{B87E23DA-F5DA-4072-B389-4E3EE44AB6C8}" type="pres">
      <dgm:prSet presAssocID="{B688BE9D-97E3-41E9-8D88-49F681642E56}" presName="linearFlow" presStyleCnt="0">
        <dgm:presLayoutVars>
          <dgm:dir/>
          <dgm:resizeHandles val="exact"/>
        </dgm:presLayoutVars>
      </dgm:prSet>
      <dgm:spPr/>
    </dgm:pt>
    <dgm:pt modelId="{0600ECA4-5DF7-446E-982A-DA2927EFB22C}" type="pres">
      <dgm:prSet presAssocID="{EABAF9B8-7394-4945-AFAF-BFBDAE603CAF}" presName="composite" presStyleCnt="0"/>
      <dgm:spPr/>
    </dgm:pt>
    <dgm:pt modelId="{E4290E75-2E77-4F3C-BCB6-F02886920EFA}" type="pres">
      <dgm:prSet presAssocID="{EABAF9B8-7394-4945-AFAF-BFBDAE603CAF}" presName="imgShp" presStyleLbl="fgImgPlace1" presStyleIdx="0" presStyleCnt="9" custLinFactX="-100000" custLinFactNeighborX="-145677" custLinFactNeighborY="-131"/>
      <dgm:spPr/>
    </dgm:pt>
    <dgm:pt modelId="{601B9534-7F95-4408-968B-652FEA112674}" type="pres">
      <dgm:prSet presAssocID="{EABAF9B8-7394-4945-AFAF-BFBDAE603CAF}" presName="txShp" presStyleLbl="node1" presStyleIdx="0" presStyleCnt="9" custScaleX="150376">
        <dgm:presLayoutVars>
          <dgm:bulletEnabled val="1"/>
        </dgm:presLayoutVars>
      </dgm:prSet>
      <dgm:spPr/>
      <dgm:t>
        <a:bodyPr/>
        <a:lstStyle/>
        <a:p>
          <a:endParaRPr lang="en-US"/>
        </a:p>
      </dgm:t>
    </dgm:pt>
    <dgm:pt modelId="{951F5081-AB17-4A84-9226-6BBA88B35463}" type="pres">
      <dgm:prSet presAssocID="{CCDA042B-A57B-4BEF-886A-4ED976522894}" presName="spacing" presStyleCnt="0"/>
      <dgm:spPr/>
    </dgm:pt>
    <dgm:pt modelId="{8F36442A-D863-4785-A901-756C88E5A239}" type="pres">
      <dgm:prSet presAssocID="{6F84550D-6B27-4FF7-B9DE-82AF5D0150AA}" presName="composite" presStyleCnt="0"/>
      <dgm:spPr/>
    </dgm:pt>
    <dgm:pt modelId="{24B36055-F545-42B9-BA02-73657A463991}" type="pres">
      <dgm:prSet presAssocID="{6F84550D-6B27-4FF7-B9DE-82AF5D0150AA}" presName="imgShp" presStyleLbl="fgImgPlace1" presStyleIdx="1" presStyleCnt="9" custLinFactX="-100000" custLinFactNeighborX="-145677" custLinFactNeighborY="-1636"/>
      <dgm:spPr/>
    </dgm:pt>
    <dgm:pt modelId="{6BD65ADA-189E-4A23-AA48-0FE5BACAC53F}" type="pres">
      <dgm:prSet presAssocID="{6F84550D-6B27-4FF7-B9DE-82AF5D0150AA}" presName="txShp" presStyleLbl="node1" presStyleIdx="1" presStyleCnt="9" custScaleX="150376">
        <dgm:presLayoutVars>
          <dgm:bulletEnabled val="1"/>
        </dgm:presLayoutVars>
      </dgm:prSet>
      <dgm:spPr/>
      <dgm:t>
        <a:bodyPr/>
        <a:lstStyle/>
        <a:p>
          <a:endParaRPr lang="en-US"/>
        </a:p>
      </dgm:t>
    </dgm:pt>
    <dgm:pt modelId="{A7926BD6-1D2F-4781-9FEC-8BFC5F95A1C5}" type="pres">
      <dgm:prSet presAssocID="{4F8C53B4-FB74-406F-A547-000A77580F07}" presName="spacing" presStyleCnt="0"/>
      <dgm:spPr/>
    </dgm:pt>
    <dgm:pt modelId="{759452D6-B624-4ACB-BD7E-A059D80E74F3}" type="pres">
      <dgm:prSet presAssocID="{99EBD68A-C2EB-44FF-8361-F45DA64C3FCF}" presName="composite" presStyleCnt="0"/>
      <dgm:spPr/>
    </dgm:pt>
    <dgm:pt modelId="{96EB55D2-D4CE-44BF-90A3-95E22659A455}" type="pres">
      <dgm:prSet presAssocID="{99EBD68A-C2EB-44FF-8361-F45DA64C3FCF}" presName="imgShp" presStyleLbl="fgImgPlace1" presStyleIdx="2" presStyleCnt="9" custLinFactX="-100000" custLinFactNeighborX="-145677" custLinFactNeighborY="-3141"/>
      <dgm:spPr/>
    </dgm:pt>
    <dgm:pt modelId="{D70A9B23-7FC8-47DF-A8CA-CD5E44F5E5DE}" type="pres">
      <dgm:prSet presAssocID="{99EBD68A-C2EB-44FF-8361-F45DA64C3FCF}" presName="txShp" presStyleLbl="node1" presStyleIdx="2" presStyleCnt="9" custScaleX="150376">
        <dgm:presLayoutVars>
          <dgm:bulletEnabled val="1"/>
        </dgm:presLayoutVars>
      </dgm:prSet>
      <dgm:spPr/>
      <dgm:t>
        <a:bodyPr/>
        <a:lstStyle/>
        <a:p>
          <a:endParaRPr lang="en-US"/>
        </a:p>
      </dgm:t>
    </dgm:pt>
    <dgm:pt modelId="{E42331FA-6878-46DE-B078-1C5FA3A89369}" type="pres">
      <dgm:prSet presAssocID="{0DFD7CBD-AA3A-4D27-8C48-E3D80FB88DEE}" presName="spacing" presStyleCnt="0"/>
      <dgm:spPr/>
    </dgm:pt>
    <dgm:pt modelId="{5C92D1C0-F277-4D7F-AC19-0DB5A1FBDAD7}" type="pres">
      <dgm:prSet presAssocID="{EF78D1B1-C340-4880-BAC2-0BB89270531B}" presName="composite" presStyleCnt="0"/>
      <dgm:spPr/>
    </dgm:pt>
    <dgm:pt modelId="{3D15B410-8D56-4BDF-8417-E7E5BF79EAB6}" type="pres">
      <dgm:prSet presAssocID="{EF78D1B1-C340-4880-BAC2-0BB89270531B}" presName="imgShp" presStyleLbl="fgImgPlace1" presStyleIdx="3" presStyleCnt="9" custLinFactX="-100000" custLinFactNeighborX="-145677" custLinFactNeighborY="-4646"/>
      <dgm:spPr/>
    </dgm:pt>
    <dgm:pt modelId="{D596F479-D192-498D-9CE3-9DA224518912}" type="pres">
      <dgm:prSet presAssocID="{EF78D1B1-C340-4880-BAC2-0BB89270531B}" presName="txShp" presStyleLbl="node1" presStyleIdx="3" presStyleCnt="9" custScaleX="150376">
        <dgm:presLayoutVars>
          <dgm:bulletEnabled val="1"/>
        </dgm:presLayoutVars>
      </dgm:prSet>
      <dgm:spPr/>
      <dgm:t>
        <a:bodyPr/>
        <a:lstStyle/>
        <a:p>
          <a:endParaRPr lang="en-US"/>
        </a:p>
      </dgm:t>
    </dgm:pt>
    <dgm:pt modelId="{0F69872A-6E82-4538-A599-B5307E92AC73}" type="pres">
      <dgm:prSet presAssocID="{80FF02CA-F328-42F0-BD64-48AEF839D9C1}" presName="spacing" presStyleCnt="0"/>
      <dgm:spPr/>
    </dgm:pt>
    <dgm:pt modelId="{BE4B0A8F-5982-40C6-8187-17553A5B0315}" type="pres">
      <dgm:prSet presAssocID="{902C0E3F-FAD0-46B6-BDA3-F60A048C1727}" presName="composite" presStyleCnt="0"/>
      <dgm:spPr/>
    </dgm:pt>
    <dgm:pt modelId="{AB854FE4-E533-4997-8D34-FA6941248EC5}" type="pres">
      <dgm:prSet presAssocID="{902C0E3F-FAD0-46B6-BDA3-F60A048C1727}" presName="imgShp" presStyleLbl="fgImgPlace1" presStyleIdx="4" presStyleCnt="9" custLinFactX="-100000" custLinFactNeighborX="-145677" custLinFactNeighborY="-6151"/>
      <dgm:spPr/>
    </dgm:pt>
    <dgm:pt modelId="{27B5A0B1-8BC2-4A65-8C12-CE75E46ABF0A}" type="pres">
      <dgm:prSet presAssocID="{902C0E3F-FAD0-46B6-BDA3-F60A048C1727}" presName="txShp" presStyleLbl="node1" presStyleIdx="4" presStyleCnt="9" custScaleX="150376">
        <dgm:presLayoutVars>
          <dgm:bulletEnabled val="1"/>
        </dgm:presLayoutVars>
      </dgm:prSet>
      <dgm:spPr/>
      <dgm:t>
        <a:bodyPr/>
        <a:lstStyle/>
        <a:p>
          <a:endParaRPr lang="en-US"/>
        </a:p>
      </dgm:t>
    </dgm:pt>
    <dgm:pt modelId="{DEF35C19-9659-4EAD-BC7C-9D83DE958E82}" type="pres">
      <dgm:prSet presAssocID="{D66398B1-C28D-494A-97E9-160C8BF66668}" presName="spacing" presStyleCnt="0"/>
      <dgm:spPr/>
    </dgm:pt>
    <dgm:pt modelId="{931AADCE-2E30-4916-A406-B065E32F0223}" type="pres">
      <dgm:prSet presAssocID="{F2678A1F-F6A1-44C7-838F-CBB001E7D0C9}" presName="composite" presStyleCnt="0"/>
      <dgm:spPr/>
    </dgm:pt>
    <dgm:pt modelId="{1AA9FE16-6D7C-48C7-AD16-15C8A7FA7CE5}" type="pres">
      <dgm:prSet presAssocID="{F2678A1F-F6A1-44C7-838F-CBB001E7D0C9}" presName="imgShp" presStyleLbl="fgImgPlace1" presStyleIdx="5" presStyleCnt="9" custLinFactX="-100000" custLinFactNeighborX="-145677" custLinFactNeighborY="-7656"/>
      <dgm:spPr/>
    </dgm:pt>
    <dgm:pt modelId="{19E3CCE6-2B98-4E93-B85D-A4149513C645}" type="pres">
      <dgm:prSet presAssocID="{F2678A1F-F6A1-44C7-838F-CBB001E7D0C9}" presName="txShp" presStyleLbl="node1" presStyleIdx="5" presStyleCnt="9" custScaleX="150376">
        <dgm:presLayoutVars>
          <dgm:bulletEnabled val="1"/>
        </dgm:presLayoutVars>
      </dgm:prSet>
      <dgm:spPr/>
      <dgm:t>
        <a:bodyPr/>
        <a:lstStyle/>
        <a:p>
          <a:endParaRPr lang="en-US"/>
        </a:p>
      </dgm:t>
    </dgm:pt>
    <dgm:pt modelId="{1A7B41E4-3D92-487A-BEA1-FE90EA384ED7}" type="pres">
      <dgm:prSet presAssocID="{220E3E63-7901-4394-ADF8-2B16681AA72A}" presName="spacing" presStyleCnt="0"/>
      <dgm:spPr/>
    </dgm:pt>
    <dgm:pt modelId="{FA17B573-4B63-4B10-9425-770A03C05E73}" type="pres">
      <dgm:prSet presAssocID="{3BB13BBD-5482-4FC1-9BF9-0C426B851DB9}" presName="composite" presStyleCnt="0"/>
      <dgm:spPr/>
    </dgm:pt>
    <dgm:pt modelId="{BDB62F02-8780-4BAA-9A69-12009A0EAD88}" type="pres">
      <dgm:prSet presAssocID="{3BB13BBD-5482-4FC1-9BF9-0C426B851DB9}" presName="imgShp" presStyleLbl="fgImgPlace1" presStyleIdx="6" presStyleCnt="9" custLinFactX="-100000" custLinFactNeighborX="-145677" custLinFactNeighborY="6882"/>
      <dgm:spPr/>
    </dgm:pt>
    <dgm:pt modelId="{D6B5AA7C-AEDC-443B-B8CE-9C9CEF926262}" type="pres">
      <dgm:prSet presAssocID="{3BB13BBD-5482-4FC1-9BF9-0C426B851DB9}" presName="txShp" presStyleLbl="node1" presStyleIdx="6" presStyleCnt="9" custScaleX="150376">
        <dgm:presLayoutVars>
          <dgm:bulletEnabled val="1"/>
        </dgm:presLayoutVars>
      </dgm:prSet>
      <dgm:spPr/>
      <dgm:t>
        <a:bodyPr/>
        <a:lstStyle/>
        <a:p>
          <a:endParaRPr lang="en-US"/>
        </a:p>
      </dgm:t>
    </dgm:pt>
    <dgm:pt modelId="{FF16B44A-C279-458B-9CDB-075005B95C42}" type="pres">
      <dgm:prSet presAssocID="{081C1338-0AA0-4311-898B-DFEBE0A68D81}" presName="spacing" presStyleCnt="0"/>
      <dgm:spPr/>
    </dgm:pt>
    <dgm:pt modelId="{865E51FF-AF34-4C06-8FCB-227C81D67A77}" type="pres">
      <dgm:prSet presAssocID="{EB2063FD-7B14-45B8-A4EE-F6707D7C5A3A}" presName="composite" presStyleCnt="0"/>
      <dgm:spPr/>
    </dgm:pt>
    <dgm:pt modelId="{4ED64F28-2D2D-40BE-A82C-13C516535D39}" type="pres">
      <dgm:prSet presAssocID="{EB2063FD-7B14-45B8-A4EE-F6707D7C5A3A}" presName="imgShp" presStyleLbl="fgImgPlace1" presStyleIdx="7" presStyleCnt="9" custLinFactX="-100000" custLinFactNeighborX="-145677" custLinFactNeighborY="-10666"/>
      <dgm:spPr/>
    </dgm:pt>
    <dgm:pt modelId="{4EC23ADC-49D6-4990-89C6-020B9C90F6D3}" type="pres">
      <dgm:prSet presAssocID="{EB2063FD-7B14-45B8-A4EE-F6707D7C5A3A}" presName="txShp" presStyleLbl="node1" presStyleIdx="7" presStyleCnt="9" custScaleX="150376">
        <dgm:presLayoutVars>
          <dgm:bulletEnabled val="1"/>
        </dgm:presLayoutVars>
      </dgm:prSet>
      <dgm:spPr/>
      <dgm:t>
        <a:bodyPr/>
        <a:lstStyle/>
        <a:p>
          <a:endParaRPr lang="en-US"/>
        </a:p>
      </dgm:t>
    </dgm:pt>
    <dgm:pt modelId="{28BCF706-8376-4483-9A21-99A228484D54}" type="pres">
      <dgm:prSet presAssocID="{CCCBE940-4078-40E7-AB39-FFBB6D72DBF7}" presName="spacing" presStyleCnt="0"/>
      <dgm:spPr/>
    </dgm:pt>
    <dgm:pt modelId="{57EF7FCD-A01D-4CDA-85CB-F2342340AFCF}" type="pres">
      <dgm:prSet presAssocID="{90182D60-6564-421F-8318-5AB1E44EE4A0}" presName="composite" presStyleCnt="0"/>
      <dgm:spPr/>
    </dgm:pt>
    <dgm:pt modelId="{B6CBA12E-BC6F-4C3D-863B-1AE7C503325E}" type="pres">
      <dgm:prSet presAssocID="{90182D60-6564-421F-8318-5AB1E44EE4A0}" presName="imgShp" presStyleLbl="fgImgPlace1" presStyleIdx="8" presStyleCnt="9" custLinFactX="-100000" custLinFactNeighborX="-145677" custLinFactNeighborY="132"/>
      <dgm:spPr/>
    </dgm:pt>
    <dgm:pt modelId="{58B023A2-9B44-4865-ACF6-9373C0929DEC}" type="pres">
      <dgm:prSet presAssocID="{90182D60-6564-421F-8318-5AB1E44EE4A0}" presName="txShp" presStyleLbl="node1" presStyleIdx="8" presStyleCnt="9" custScaleX="150376">
        <dgm:presLayoutVars>
          <dgm:bulletEnabled val="1"/>
        </dgm:presLayoutVars>
      </dgm:prSet>
      <dgm:spPr/>
      <dgm:t>
        <a:bodyPr/>
        <a:lstStyle/>
        <a:p>
          <a:endParaRPr lang="en-US"/>
        </a:p>
      </dgm:t>
    </dgm:pt>
  </dgm:ptLst>
  <dgm:cxnLst>
    <dgm:cxn modelId="{A7E87EFA-DA2B-432A-A036-150FD12C6BFD}" srcId="{B688BE9D-97E3-41E9-8D88-49F681642E56}" destId="{EABAF9B8-7394-4945-AFAF-BFBDAE603CAF}" srcOrd="0" destOrd="0" parTransId="{B6AAA319-18D2-4966-AF00-DE36E642EFED}" sibTransId="{CCDA042B-A57B-4BEF-886A-4ED976522894}"/>
    <dgm:cxn modelId="{5D465342-B4B6-47AB-8FB5-6DA7150C53BE}" type="presOf" srcId="{6F84550D-6B27-4FF7-B9DE-82AF5D0150AA}" destId="{6BD65ADA-189E-4A23-AA48-0FE5BACAC53F}" srcOrd="0" destOrd="0" presId="urn:microsoft.com/office/officeart/2005/8/layout/vList3"/>
    <dgm:cxn modelId="{CF02F5DF-0BA9-4491-A34D-09882BD02584}" type="presOf" srcId="{902C0E3F-FAD0-46B6-BDA3-F60A048C1727}" destId="{27B5A0B1-8BC2-4A65-8C12-CE75E46ABF0A}" srcOrd="0" destOrd="0" presId="urn:microsoft.com/office/officeart/2005/8/layout/vList3"/>
    <dgm:cxn modelId="{7330081D-729B-402D-BB78-CFA5C0C48CE6}" srcId="{B688BE9D-97E3-41E9-8D88-49F681642E56}" destId="{F2678A1F-F6A1-44C7-838F-CBB001E7D0C9}" srcOrd="5" destOrd="0" parTransId="{2A1FA66B-2969-41E2-B34E-7C1B7C9EA942}" sibTransId="{220E3E63-7901-4394-ADF8-2B16681AA72A}"/>
    <dgm:cxn modelId="{89670CED-819E-4373-8C95-CE2C13C5F623}" type="presOf" srcId="{EB2063FD-7B14-45B8-A4EE-F6707D7C5A3A}" destId="{4EC23ADC-49D6-4990-89C6-020B9C90F6D3}" srcOrd="0" destOrd="0" presId="urn:microsoft.com/office/officeart/2005/8/layout/vList3"/>
    <dgm:cxn modelId="{CA5E682B-8830-426D-B3D9-4653BC12E4A0}" srcId="{B688BE9D-97E3-41E9-8D88-49F681642E56}" destId="{6F84550D-6B27-4FF7-B9DE-82AF5D0150AA}" srcOrd="1" destOrd="0" parTransId="{E8460047-F7F7-45D1-98DA-8420BD42A20B}" sibTransId="{4F8C53B4-FB74-406F-A547-000A77580F07}"/>
    <dgm:cxn modelId="{58864FCF-D47C-4EEE-9704-45FEF5F62EF7}" srcId="{B688BE9D-97E3-41E9-8D88-49F681642E56}" destId="{EB2063FD-7B14-45B8-A4EE-F6707D7C5A3A}" srcOrd="7" destOrd="0" parTransId="{A03693AD-2390-4704-9DD4-EFC09DC905DE}" sibTransId="{CCCBE940-4078-40E7-AB39-FFBB6D72DBF7}"/>
    <dgm:cxn modelId="{8E405848-74AD-4741-9E84-262202AD6BFB}" type="presOf" srcId="{F2678A1F-F6A1-44C7-838F-CBB001E7D0C9}" destId="{19E3CCE6-2B98-4E93-B85D-A4149513C645}" srcOrd="0" destOrd="0" presId="urn:microsoft.com/office/officeart/2005/8/layout/vList3"/>
    <dgm:cxn modelId="{9EF271C5-9407-4BD2-B37B-39B97063D5DF}" type="presOf" srcId="{3BB13BBD-5482-4FC1-9BF9-0C426B851DB9}" destId="{D6B5AA7C-AEDC-443B-B8CE-9C9CEF926262}" srcOrd="0" destOrd="0" presId="urn:microsoft.com/office/officeart/2005/8/layout/vList3"/>
    <dgm:cxn modelId="{7C265838-6008-491E-ACD5-9EA6E7615CF3}" type="presOf" srcId="{99EBD68A-C2EB-44FF-8361-F45DA64C3FCF}" destId="{D70A9B23-7FC8-47DF-A8CA-CD5E44F5E5DE}" srcOrd="0" destOrd="0" presId="urn:microsoft.com/office/officeart/2005/8/layout/vList3"/>
    <dgm:cxn modelId="{6C198FF2-622D-4BC4-82B1-084F5389D4B7}" srcId="{B688BE9D-97E3-41E9-8D88-49F681642E56}" destId="{902C0E3F-FAD0-46B6-BDA3-F60A048C1727}" srcOrd="4" destOrd="0" parTransId="{6EDAB4EC-5423-4E62-B2DE-B5C24AA63454}" sibTransId="{D66398B1-C28D-494A-97E9-160C8BF66668}"/>
    <dgm:cxn modelId="{39FD6478-7487-49D8-80BF-D4CC9BCCCCE3}" type="presOf" srcId="{90182D60-6564-421F-8318-5AB1E44EE4A0}" destId="{58B023A2-9B44-4865-ACF6-9373C0929DEC}" srcOrd="0" destOrd="0" presId="urn:microsoft.com/office/officeart/2005/8/layout/vList3"/>
    <dgm:cxn modelId="{48C656E5-65C9-4235-BD06-06B2E01F04CE}" srcId="{B688BE9D-97E3-41E9-8D88-49F681642E56}" destId="{99EBD68A-C2EB-44FF-8361-F45DA64C3FCF}" srcOrd="2" destOrd="0" parTransId="{C943054A-1AEF-459B-8E67-4F72EBD9EA2B}" sibTransId="{0DFD7CBD-AA3A-4D27-8C48-E3D80FB88DEE}"/>
    <dgm:cxn modelId="{D1D7FAA3-F56A-4C0F-856D-E3A5EAB56FF9}" srcId="{B688BE9D-97E3-41E9-8D88-49F681642E56}" destId="{EF78D1B1-C340-4880-BAC2-0BB89270531B}" srcOrd="3" destOrd="0" parTransId="{B8FB4F0A-BB3E-4494-BD55-2FC2F8B3BBAC}" sibTransId="{80FF02CA-F328-42F0-BD64-48AEF839D9C1}"/>
    <dgm:cxn modelId="{832EBC76-7560-408E-AE03-98D0BD17EE1F}" srcId="{B688BE9D-97E3-41E9-8D88-49F681642E56}" destId="{90182D60-6564-421F-8318-5AB1E44EE4A0}" srcOrd="8" destOrd="0" parTransId="{9B9B1BE2-A139-4FD8-9D3B-5965D6D8C195}" sibTransId="{12E64558-9820-4FC4-90DE-FAD11E3815CF}"/>
    <dgm:cxn modelId="{874AB729-6F13-4016-879F-62FEB00B7AD5}" type="presOf" srcId="{EABAF9B8-7394-4945-AFAF-BFBDAE603CAF}" destId="{601B9534-7F95-4408-968B-652FEA112674}" srcOrd="0" destOrd="0" presId="urn:microsoft.com/office/officeart/2005/8/layout/vList3"/>
    <dgm:cxn modelId="{492ECE9B-DA24-420A-AF08-BEBAB6D28977}" type="presOf" srcId="{EF78D1B1-C340-4880-BAC2-0BB89270531B}" destId="{D596F479-D192-498D-9CE3-9DA224518912}" srcOrd="0" destOrd="0" presId="urn:microsoft.com/office/officeart/2005/8/layout/vList3"/>
    <dgm:cxn modelId="{FD0E7BF7-E2A6-4381-847B-63825FB3D803}" type="presOf" srcId="{B688BE9D-97E3-41E9-8D88-49F681642E56}" destId="{B87E23DA-F5DA-4072-B389-4E3EE44AB6C8}" srcOrd="0" destOrd="0" presId="urn:microsoft.com/office/officeart/2005/8/layout/vList3"/>
    <dgm:cxn modelId="{A8434689-B9D7-485A-AC75-16C7931B1D21}" srcId="{B688BE9D-97E3-41E9-8D88-49F681642E56}" destId="{3BB13BBD-5482-4FC1-9BF9-0C426B851DB9}" srcOrd="6" destOrd="0" parTransId="{8654B2C8-2353-4BE8-841F-03D7749D96F0}" sibTransId="{081C1338-0AA0-4311-898B-DFEBE0A68D81}"/>
    <dgm:cxn modelId="{C177FA6D-6EF8-41CF-8533-E0B0F7DB1160}" type="presParOf" srcId="{B87E23DA-F5DA-4072-B389-4E3EE44AB6C8}" destId="{0600ECA4-5DF7-446E-982A-DA2927EFB22C}" srcOrd="0" destOrd="0" presId="urn:microsoft.com/office/officeart/2005/8/layout/vList3"/>
    <dgm:cxn modelId="{B6DF537C-5B74-4A97-A104-BA09BF88AFBD}" type="presParOf" srcId="{0600ECA4-5DF7-446E-982A-DA2927EFB22C}" destId="{E4290E75-2E77-4F3C-BCB6-F02886920EFA}" srcOrd="0" destOrd="0" presId="urn:microsoft.com/office/officeart/2005/8/layout/vList3"/>
    <dgm:cxn modelId="{24A9F856-B081-48C8-9C59-74AA87962BB6}" type="presParOf" srcId="{0600ECA4-5DF7-446E-982A-DA2927EFB22C}" destId="{601B9534-7F95-4408-968B-652FEA112674}" srcOrd="1" destOrd="0" presId="urn:microsoft.com/office/officeart/2005/8/layout/vList3"/>
    <dgm:cxn modelId="{489F2536-EE20-4970-A23E-8F1D3E859B1B}" type="presParOf" srcId="{B87E23DA-F5DA-4072-B389-4E3EE44AB6C8}" destId="{951F5081-AB17-4A84-9226-6BBA88B35463}" srcOrd="1" destOrd="0" presId="urn:microsoft.com/office/officeart/2005/8/layout/vList3"/>
    <dgm:cxn modelId="{3A7F87DF-A87E-43B2-868C-02930506A768}" type="presParOf" srcId="{B87E23DA-F5DA-4072-B389-4E3EE44AB6C8}" destId="{8F36442A-D863-4785-A901-756C88E5A239}" srcOrd="2" destOrd="0" presId="urn:microsoft.com/office/officeart/2005/8/layout/vList3"/>
    <dgm:cxn modelId="{9851F1CF-2C23-4268-9691-D5320EA7684E}" type="presParOf" srcId="{8F36442A-D863-4785-A901-756C88E5A239}" destId="{24B36055-F545-42B9-BA02-73657A463991}" srcOrd="0" destOrd="0" presId="urn:microsoft.com/office/officeart/2005/8/layout/vList3"/>
    <dgm:cxn modelId="{B1A40E2E-00A9-4086-8D9C-DCD46E8786C9}" type="presParOf" srcId="{8F36442A-D863-4785-A901-756C88E5A239}" destId="{6BD65ADA-189E-4A23-AA48-0FE5BACAC53F}" srcOrd="1" destOrd="0" presId="urn:microsoft.com/office/officeart/2005/8/layout/vList3"/>
    <dgm:cxn modelId="{356A0DA1-66EE-4DE3-B922-6D26FDA3056A}" type="presParOf" srcId="{B87E23DA-F5DA-4072-B389-4E3EE44AB6C8}" destId="{A7926BD6-1D2F-4781-9FEC-8BFC5F95A1C5}" srcOrd="3" destOrd="0" presId="urn:microsoft.com/office/officeart/2005/8/layout/vList3"/>
    <dgm:cxn modelId="{59A33FA0-6FB1-4121-BC2A-5830129CD486}" type="presParOf" srcId="{B87E23DA-F5DA-4072-B389-4E3EE44AB6C8}" destId="{759452D6-B624-4ACB-BD7E-A059D80E74F3}" srcOrd="4" destOrd="0" presId="urn:microsoft.com/office/officeart/2005/8/layout/vList3"/>
    <dgm:cxn modelId="{7C56B15D-C847-467A-80C8-30BA0F4F34AA}" type="presParOf" srcId="{759452D6-B624-4ACB-BD7E-A059D80E74F3}" destId="{96EB55D2-D4CE-44BF-90A3-95E22659A455}" srcOrd="0" destOrd="0" presId="urn:microsoft.com/office/officeart/2005/8/layout/vList3"/>
    <dgm:cxn modelId="{F2ABCB9C-C459-40FD-8BE1-C27AA7FC28F8}" type="presParOf" srcId="{759452D6-B624-4ACB-BD7E-A059D80E74F3}" destId="{D70A9B23-7FC8-47DF-A8CA-CD5E44F5E5DE}" srcOrd="1" destOrd="0" presId="urn:microsoft.com/office/officeart/2005/8/layout/vList3"/>
    <dgm:cxn modelId="{A27F0FBB-557D-444B-8445-2FC3E73249A4}" type="presParOf" srcId="{B87E23DA-F5DA-4072-B389-4E3EE44AB6C8}" destId="{E42331FA-6878-46DE-B078-1C5FA3A89369}" srcOrd="5" destOrd="0" presId="urn:microsoft.com/office/officeart/2005/8/layout/vList3"/>
    <dgm:cxn modelId="{D49885BD-1197-49C3-9B53-DBA9EAD0CA7C}" type="presParOf" srcId="{B87E23DA-F5DA-4072-B389-4E3EE44AB6C8}" destId="{5C92D1C0-F277-4D7F-AC19-0DB5A1FBDAD7}" srcOrd="6" destOrd="0" presId="urn:microsoft.com/office/officeart/2005/8/layout/vList3"/>
    <dgm:cxn modelId="{236A1601-351A-4177-AB08-110ACF751EF3}" type="presParOf" srcId="{5C92D1C0-F277-4D7F-AC19-0DB5A1FBDAD7}" destId="{3D15B410-8D56-4BDF-8417-E7E5BF79EAB6}" srcOrd="0" destOrd="0" presId="urn:microsoft.com/office/officeart/2005/8/layout/vList3"/>
    <dgm:cxn modelId="{FE0F8E18-FC5C-475C-8D41-6D513F894764}" type="presParOf" srcId="{5C92D1C0-F277-4D7F-AC19-0DB5A1FBDAD7}" destId="{D596F479-D192-498D-9CE3-9DA224518912}" srcOrd="1" destOrd="0" presId="urn:microsoft.com/office/officeart/2005/8/layout/vList3"/>
    <dgm:cxn modelId="{E1CED5A1-D658-4669-A083-5A31A567D181}" type="presParOf" srcId="{B87E23DA-F5DA-4072-B389-4E3EE44AB6C8}" destId="{0F69872A-6E82-4538-A599-B5307E92AC73}" srcOrd="7" destOrd="0" presId="urn:microsoft.com/office/officeart/2005/8/layout/vList3"/>
    <dgm:cxn modelId="{D0C967FF-A388-473D-9EFA-E3EC40D335AC}" type="presParOf" srcId="{B87E23DA-F5DA-4072-B389-4E3EE44AB6C8}" destId="{BE4B0A8F-5982-40C6-8187-17553A5B0315}" srcOrd="8" destOrd="0" presId="urn:microsoft.com/office/officeart/2005/8/layout/vList3"/>
    <dgm:cxn modelId="{E1CAC991-47CA-4298-932A-49C94106EE54}" type="presParOf" srcId="{BE4B0A8F-5982-40C6-8187-17553A5B0315}" destId="{AB854FE4-E533-4997-8D34-FA6941248EC5}" srcOrd="0" destOrd="0" presId="urn:microsoft.com/office/officeart/2005/8/layout/vList3"/>
    <dgm:cxn modelId="{1FC09FEB-69AB-47B3-90B2-67DCB6439D7D}" type="presParOf" srcId="{BE4B0A8F-5982-40C6-8187-17553A5B0315}" destId="{27B5A0B1-8BC2-4A65-8C12-CE75E46ABF0A}" srcOrd="1" destOrd="0" presId="urn:microsoft.com/office/officeart/2005/8/layout/vList3"/>
    <dgm:cxn modelId="{F1A68D95-9528-4420-929F-473F8F610D9C}" type="presParOf" srcId="{B87E23DA-F5DA-4072-B389-4E3EE44AB6C8}" destId="{DEF35C19-9659-4EAD-BC7C-9D83DE958E82}" srcOrd="9" destOrd="0" presId="urn:microsoft.com/office/officeart/2005/8/layout/vList3"/>
    <dgm:cxn modelId="{7AD156A0-5FA0-4334-937B-81F99694266B}" type="presParOf" srcId="{B87E23DA-F5DA-4072-B389-4E3EE44AB6C8}" destId="{931AADCE-2E30-4916-A406-B065E32F0223}" srcOrd="10" destOrd="0" presId="urn:microsoft.com/office/officeart/2005/8/layout/vList3"/>
    <dgm:cxn modelId="{054CF6DC-5098-4B15-A674-EE0379CE4001}" type="presParOf" srcId="{931AADCE-2E30-4916-A406-B065E32F0223}" destId="{1AA9FE16-6D7C-48C7-AD16-15C8A7FA7CE5}" srcOrd="0" destOrd="0" presId="urn:microsoft.com/office/officeart/2005/8/layout/vList3"/>
    <dgm:cxn modelId="{6C6BC1FC-3A21-49CC-B8E0-A0E1E25A3735}" type="presParOf" srcId="{931AADCE-2E30-4916-A406-B065E32F0223}" destId="{19E3CCE6-2B98-4E93-B85D-A4149513C645}" srcOrd="1" destOrd="0" presId="urn:microsoft.com/office/officeart/2005/8/layout/vList3"/>
    <dgm:cxn modelId="{7F2269B2-58DF-4E28-8736-AA0D873F0C9F}" type="presParOf" srcId="{B87E23DA-F5DA-4072-B389-4E3EE44AB6C8}" destId="{1A7B41E4-3D92-487A-BEA1-FE90EA384ED7}" srcOrd="11" destOrd="0" presId="urn:microsoft.com/office/officeart/2005/8/layout/vList3"/>
    <dgm:cxn modelId="{B03C3F2A-0754-4679-92E9-9B60820A8D61}" type="presParOf" srcId="{B87E23DA-F5DA-4072-B389-4E3EE44AB6C8}" destId="{FA17B573-4B63-4B10-9425-770A03C05E73}" srcOrd="12" destOrd="0" presId="urn:microsoft.com/office/officeart/2005/8/layout/vList3"/>
    <dgm:cxn modelId="{AB3CC732-7276-4D26-B2AD-13C27C92A023}" type="presParOf" srcId="{FA17B573-4B63-4B10-9425-770A03C05E73}" destId="{BDB62F02-8780-4BAA-9A69-12009A0EAD88}" srcOrd="0" destOrd="0" presId="urn:microsoft.com/office/officeart/2005/8/layout/vList3"/>
    <dgm:cxn modelId="{78533329-A3A6-4821-8F1D-B0C8589EB60D}" type="presParOf" srcId="{FA17B573-4B63-4B10-9425-770A03C05E73}" destId="{D6B5AA7C-AEDC-443B-B8CE-9C9CEF926262}" srcOrd="1" destOrd="0" presId="urn:microsoft.com/office/officeart/2005/8/layout/vList3"/>
    <dgm:cxn modelId="{C4F37623-5FA1-4044-ADC8-B7D9A6983CFE}" type="presParOf" srcId="{B87E23DA-F5DA-4072-B389-4E3EE44AB6C8}" destId="{FF16B44A-C279-458B-9CDB-075005B95C42}" srcOrd="13" destOrd="0" presId="urn:microsoft.com/office/officeart/2005/8/layout/vList3"/>
    <dgm:cxn modelId="{E5E44F70-F48C-4A8F-8ACC-16CAE25771AB}" type="presParOf" srcId="{B87E23DA-F5DA-4072-B389-4E3EE44AB6C8}" destId="{865E51FF-AF34-4C06-8FCB-227C81D67A77}" srcOrd="14" destOrd="0" presId="urn:microsoft.com/office/officeart/2005/8/layout/vList3"/>
    <dgm:cxn modelId="{2B8C7C89-8352-4D03-AD03-93429E5B502E}" type="presParOf" srcId="{865E51FF-AF34-4C06-8FCB-227C81D67A77}" destId="{4ED64F28-2D2D-40BE-A82C-13C516535D39}" srcOrd="0" destOrd="0" presId="urn:microsoft.com/office/officeart/2005/8/layout/vList3"/>
    <dgm:cxn modelId="{D2884A96-9DC3-43C4-BFF0-C1A04E5DD813}" type="presParOf" srcId="{865E51FF-AF34-4C06-8FCB-227C81D67A77}" destId="{4EC23ADC-49D6-4990-89C6-020B9C90F6D3}" srcOrd="1" destOrd="0" presId="urn:microsoft.com/office/officeart/2005/8/layout/vList3"/>
    <dgm:cxn modelId="{1DDCFE13-A5F5-4203-871F-E3DB7A40215C}" type="presParOf" srcId="{B87E23DA-F5DA-4072-B389-4E3EE44AB6C8}" destId="{28BCF706-8376-4483-9A21-99A228484D54}" srcOrd="15" destOrd="0" presId="urn:microsoft.com/office/officeart/2005/8/layout/vList3"/>
    <dgm:cxn modelId="{91C30165-4C22-4B30-BC19-7C2EBA33F905}" type="presParOf" srcId="{B87E23DA-F5DA-4072-B389-4E3EE44AB6C8}" destId="{57EF7FCD-A01D-4CDA-85CB-F2342340AFCF}" srcOrd="16" destOrd="0" presId="urn:microsoft.com/office/officeart/2005/8/layout/vList3"/>
    <dgm:cxn modelId="{6F8EB7D4-2BE9-4435-BBA1-0BB53C0FC29F}" type="presParOf" srcId="{57EF7FCD-A01D-4CDA-85CB-F2342340AFCF}" destId="{B6CBA12E-BC6F-4C3D-863B-1AE7C503325E}" srcOrd="0" destOrd="0" presId="urn:microsoft.com/office/officeart/2005/8/layout/vList3"/>
    <dgm:cxn modelId="{1D33DCBD-99DA-48E1-A9C0-92D34F265576}" type="presParOf" srcId="{57EF7FCD-A01D-4CDA-85CB-F2342340AFCF}" destId="{58B023A2-9B44-4865-ACF6-9373C0929DEC}"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0.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1.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3.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6332"/>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777607" y="0"/>
            <a:ext cx="2889938" cy="496332"/>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738B2752-9429-4959-872C-BCD99B369900}" type="datetimeFigureOut">
              <a:rPr lang="en-US"/>
              <a:pPr>
                <a:defRPr/>
              </a:pPr>
              <a:t>4/13/2016</a:t>
            </a:fld>
            <a:endParaRPr lang="en-US"/>
          </a:p>
        </p:txBody>
      </p:sp>
      <p:sp>
        <p:nvSpPr>
          <p:cNvPr id="4" name="Footer Placeholder 3"/>
          <p:cNvSpPr>
            <a:spLocks noGrp="1"/>
          </p:cNvSpPr>
          <p:nvPr>
            <p:ph type="ftr" sz="quarter" idx="2"/>
          </p:nvPr>
        </p:nvSpPr>
        <p:spPr>
          <a:xfrm>
            <a:off x="0" y="9428583"/>
            <a:ext cx="2889938" cy="496332"/>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777607" y="9428583"/>
            <a:ext cx="2889938" cy="496332"/>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6088FB87-FCCE-4364-865A-4A348099EE17}" type="slidenum">
              <a:rPr lang="en-US"/>
              <a:pPr>
                <a:defRPr/>
              </a:pPr>
              <a:t>‹#›</a:t>
            </a:fld>
            <a:endParaRPr lang="en-US"/>
          </a:p>
        </p:txBody>
      </p:sp>
    </p:spTree>
    <p:extLst>
      <p:ext uri="{BB962C8B-B14F-4D97-AF65-F5344CB8AC3E}">
        <p14:creationId xmlns:p14="http://schemas.microsoft.com/office/powerpoint/2010/main" val="4015675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6332"/>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777607" y="0"/>
            <a:ext cx="2889938" cy="496332"/>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6500BC05-4E3B-4106-99CA-82BE7377A308}" type="datetimeFigureOut">
              <a:rPr lang="en-US"/>
              <a:pPr>
                <a:defRPr/>
              </a:pPr>
              <a:t>4/13/2016</a:t>
            </a:fld>
            <a:endParaRPr lang="en-US"/>
          </a:p>
        </p:txBody>
      </p:sp>
      <p:sp>
        <p:nvSpPr>
          <p:cNvPr id="4" name="Slide Image Placeholder 3"/>
          <p:cNvSpPr>
            <a:spLocks noGrp="1" noRot="1" noChangeAspect="1"/>
          </p:cNvSpPr>
          <p:nvPr>
            <p:ph type="sldImg" idx="2"/>
          </p:nvPr>
        </p:nvSpPr>
        <p:spPr>
          <a:xfrm>
            <a:off x="854075" y="744538"/>
            <a:ext cx="4960938" cy="3722687"/>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66909" y="4715153"/>
            <a:ext cx="5335270" cy="4466987"/>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9428583"/>
            <a:ext cx="2889938" cy="496332"/>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777607" y="9428583"/>
            <a:ext cx="2889938" cy="496332"/>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1D10BF82-DF83-4407-B071-A71CF7007F7B}" type="slidenum">
              <a:rPr lang="en-US"/>
              <a:pPr>
                <a:defRPr/>
              </a:pPr>
              <a:t>‹#›</a:t>
            </a:fld>
            <a:endParaRPr lang="en-US"/>
          </a:p>
        </p:txBody>
      </p:sp>
    </p:spTree>
    <p:extLst>
      <p:ext uri="{BB962C8B-B14F-4D97-AF65-F5344CB8AC3E}">
        <p14:creationId xmlns:p14="http://schemas.microsoft.com/office/powerpoint/2010/main" val="2891212890"/>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S PGothic" pitchFamily="34" charset="-128"/>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ZA" altLang="en-US" smtClean="0"/>
          </a:p>
        </p:txBody>
      </p:sp>
      <p:sp>
        <p:nvSpPr>
          <p:cNvPr id="30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28663" indent="-279400">
              <a:spcBef>
                <a:spcPct val="30000"/>
              </a:spcBef>
              <a:defRPr sz="1200">
                <a:solidFill>
                  <a:schemeClr val="tx1"/>
                </a:solidFill>
                <a:latin typeface="Calibri" pitchFamily="34" charset="0"/>
              </a:defRPr>
            </a:lvl2pPr>
            <a:lvl3pPr marL="1120775" indent="-223838">
              <a:spcBef>
                <a:spcPct val="30000"/>
              </a:spcBef>
              <a:defRPr sz="1200">
                <a:solidFill>
                  <a:schemeClr val="tx1"/>
                </a:solidFill>
                <a:latin typeface="Calibri" pitchFamily="34" charset="0"/>
              </a:defRPr>
            </a:lvl3pPr>
            <a:lvl4pPr marL="1570038" indent="-223838">
              <a:spcBef>
                <a:spcPct val="30000"/>
              </a:spcBef>
              <a:defRPr sz="1200">
                <a:solidFill>
                  <a:schemeClr val="tx1"/>
                </a:solidFill>
                <a:latin typeface="Calibri" pitchFamily="34" charset="0"/>
              </a:defRPr>
            </a:lvl4pPr>
            <a:lvl5pPr marL="2017713" indent="-223838">
              <a:spcBef>
                <a:spcPct val="30000"/>
              </a:spcBef>
              <a:defRPr sz="1200">
                <a:solidFill>
                  <a:schemeClr val="tx1"/>
                </a:solidFill>
                <a:latin typeface="Calibri" pitchFamily="34" charset="0"/>
              </a:defRPr>
            </a:lvl5pPr>
            <a:lvl6pPr marL="2474913" indent="-223838" eaLnBrk="0" fontAlgn="base" hangingPunct="0">
              <a:spcBef>
                <a:spcPct val="30000"/>
              </a:spcBef>
              <a:spcAft>
                <a:spcPct val="0"/>
              </a:spcAft>
              <a:defRPr sz="1200">
                <a:solidFill>
                  <a:schemeClr val="tx1"/>
                </a:solidFill>
                <a:latin typeface="Calibri" pitchFamily="34" charset="0"/>
              </a:defRPr>
            </a:lvl6pPr>
            <a:lvl7pPr marL="2932113" indent="-223838" eaLnBrk="0" fontAlgn="base" hangingPunct="0">
              <a:spcBef>
                <a:spcPct val="30000"/>
              </a:spcBef>
              <a:spcAft>
                <a:spcPct val="0"/>
              </a:spcAft>
              <a:defRPr sz="1200">
                <a:solidFill>
                  <a:schemeClr val="tx1"/>
                </a:solidFill>
                <a:latin typeface="Calibri" pitchFamily="34" charset="0"/>
              </a:defRPr>
            </a:lvl7pPr>
            <a:lvl8pPr marL="3389313" indent="-223838" eaLnBrk="0" fontAlgn="base" hangingPunct="0">
              <a:spcBef>
                <a:spcPct val="30000"/>
              </a:spcBef>
              <a:spcAft>
                <a:spcPct val="0"/>
              </a:spcAft>
              <a:defRPr sz="1200">
                <a:solidFill>
                  <a:schemeClr val="tx1"/>
                </a:solidFill>
                <a:latin typeface="Calibri" pitchFamily="34" charset="0"/>
              </a:defRPr>
            </a:lvl8pPr>
            <a:lvl9pPr marL="3846513" indent="-223838" eaLnBrk="0" fontAlgn="base" hangingPunct="0">
              <a:spcBef>
                <a:spcPct val="30000"/>
              </a:spcBef>
              <a:spcAft>
                <a:spcPct val="0"/>
              </a:spcAft>
              <a:defRPr sz="1200">
                <a:solidFill>
                  <a:schemeClr val="tx1"/>
                </a:solidFill>
                <a:latin typeface="Calibri" pitchFamily="34" charset="0"/>
              </a:defRPr>
            </a:lvl9pPr>
          </a:lstStyle>
          <a:p>
            <a:pPr>
              <a:spcBef>
                <a:spcPct val="0"/>
              </a:spcBef>
            </a:pPr>
            <a:fld id="{E4DEFF21-1378-4E79-B12F-ADB4385D70E7}" type="slidenum">
              <a:rPr lang="en-US" altLang="en-US">
                <a:latin typeface="Arial" pitchFamily="34" charset="0"/>
              </a:rPr>
              <a:pPr>
                <a:spcBef>
                  <a:spcPct val="0"/>
                </a:spcBef>
              </a:pPr>
              <a:t>13</a:t>
            </a:fld>
            <a:endParaRPr lang="en-US" altLang="en-US">
              <a:latin typeface="Arial" pitchFamily="34" charset="0"/>
            </a:endParaRPr>
          </a:p>
        </p:txBody>
      </p:sp>
    </p:spTree>
    <p:extLst>
      <p:ext uri="{BB962C8B-B14F-4D97-AF65-F5344CB8AC3E}">
        <p14:creationId xmlns:p14="http://schemas.microsoft.com/office/powerpoint/2010/main" val="41878455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33E83583-CC94-4C37-85C3-23E0F30868CD}" type="slidenum">
              <a:rPr lang="en-ZA" altLang="en-US" smtClean="0"/>
              <a:pPr eaLnBrk="1" hangingPunct="1"/>
              <a:t>62</a:t>
            </a:fld>
            <a:endParaRPr lang="en-ZA" altLang="en-US" smtClean="0"/>
          </a:p>
        </p:txBody>
      </p:sp>
    </p:spTree>
    <p:extLst>
      <p:ext uri="{BB962C8B-B14F-4D97-AF65-F5344CB8AC3E}">
        <p14:creationId xmlns:p14="http://schemas.microsoft.com/office/powerpoint/2010/main" val="445251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32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8EE42163-BB13-4010-BFB6-C84AD377E5A8}" type="slidenum">
              <a:rPr lang="en-US" altLang="en-US"/>
              <a:pPr/>
              <a:t>16</a:t>
            </a:fld>
            <a:endParaRPr lang="en-US" altLang="en-US"/>
          </a:p>
        </p:txBody>
      </p:sp>
    </p:spTree>
    <p:extLst>
      <p:ext uri="{BB962C8B-B14F-4D97-AF65-F5344CB8AC3E}">
        <p14:creationId xmlns:p14="http://schemas.microsoft.com/office/powerpoint/2010/main" val="31170152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2813" eaLnBrk="1" hangingPunct="1">
              <a:spcBef>
                <a:spcPct val="0"/>
              </a:spcBef>
            </a:pPr>
            <a:r>
              <a:rPr lang="en-US" altLang="en-US" smtClean="0"/>
              <a:t>(a) Inputs: all the resources that contribute to the production and delivery of outputs. Inputs are “what we use to do the work”. They include finances, personnel, equipment and buildings.</a:t>
            </a:r>
          </a:p>
          <a:p>
            <a:pPr defTabSz="912813" eaLnBrk="1" hangingPunct="1">
              <a:spcBef>
                <a:spcPct val="0"/>
              </a:spcBef>
            </a:pPr>
            <a:r>
              <a:rPr lang="en-US" altLang="en-US" smtClean="0"/>
              <a:t>(b) Activities: the processes or actions that use a range of inputs to produce the desired outputs and ultimately outcomes. In essence, activities describe “what we do”.</a:t>
            </a:r>
          </a:p>
          <a:p>
            <a:pPr defTabSz="912813" eaLnBrk="1" hangingPunct="1">
              <a:spcBef>
                <a:spcPct val="0"/>
              </a:spcBef>
            </a:pPr>
            <a:r>
              <a:rPr lang="en-US" altLang="en-US" smtClean="0"/>
              <a:t>(c) Outputs: the final products, or goods and services produced for delivery. Outputs may be defined as “what we produce or deliver”.</a:t>
            </a:r>
          </a:p>
          <a:p>
            <a:pPr defTabSz="912813" eaLnBrk="1" hangingPunct="1">
              <a:spcBef>
                <a:spcPct val="0"/>
              </a:spcBef>
            </a:pPr>
            <a:r>
              <a:rPr lang="en-US" altLang="en-US" smtClean="0"/>
              <a:t>(d) Outcomes: the medium-term results for specific beneficiaries that are the consequence of achieving specific outputs. Outcomes should relate clearly to an institution’s strategic goals and objectives set out in its plans. Outcomes are “what we wish to achieve”.</a:t>
            </a:r>
          </a:p>
          <a:p>
            <a:pPr defTabSz="912813" eaLnBrk="1" hangingPunct="1">
              <a:spcBef>
                <a:spcPct val="0"/>
              </a:spcBef>
            </a:pPr>
            <a:r>
              <a:rPr lang="en-US" altLang="en-US" smtClean="0"/>
              <a:t>(e) Impacts: the results of achieving specific outcomes, such as reducing poverty and creating jobs.</a:t>
            </a:r>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F9143E3D-7DEB-4D6B-9EC9-EDE31B12FB7F}" type="slidenum">
              <a:rPr lang="en-US" altLang="en-US">
                <a:latin typeface="Arial" pitchFamily="34" charset="0"/>
                <a:cs typeface="Arial" pitchFamily="34" charset="0"/>
              </a:rPr>
              <a:pPr eaLnBrk="1" hangingPunct="1">
                <a:spcBef>
                  <a:spcPct val="0"/>
                </a:spcBef>
              </a:pPr>
              <a:t>32</a:t>
            </a:fld>
            <a:endParaRPr lang="en-US" altLang="en-US">
              <a:latin typeface="Arial" pitchFamily="34" charset="0"/>
              <a:cs typeface="Arial" pitchFamily="34" charset="0"/>
            </a:endParaRPr>
          </a:p>
        </p:txBody>
      </p:sp>
    </p:spTree>
    <p:extLst>
      <p:ext uri="{BB962C8B-B14F-4D97-AF65-F5344CB8AC3E}">
        <p14:creationId xmlns:p14="http://schemas.microsoft.com/office/powerpoint/2010/main" val="41255940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2813" eaLnBrk="1" hangingPunct="1">
              <a:spcBef>
                <a:spcPct val="0"/>
              </a:spcBef>
            </a:pPr>
            <a:r>
              <a:rPr lang="en-US" altLang="en-US" smtClean="0"/>
              <a:t>(a) Inputs: all the resources that contribute to the production and delivery of outputs. Inputs are “what we use to do the work”. They include finances, personnel, equipment and buildings.</a:t>
            </a:r>
          </a:p>
          <a:p>
            <a:pPr defTabSz="912813" eaLnBrk="1" hangingPunct="1">
              <a:spcBef>
                <a:spcPct val="0"/>
              </a:spcBef>
            </a:pPr>
            <a:r>
              <a:rPr lang="en-US" altLang="en-US" smtClean="0"/>
              <a:t>(b) Activities: the processes or actions that use a range of inputs to produce the desired outputs and ultimately outcomes. In essence, activities describe “what we do”.</a:t>
            </a:r>
          </a:p>
          <a:p>
            <a:pPr defTabSz="912813" eaLnBrk="1" hangingPunct="1">
              <a:spcBef>
                <a:spcPct val="0"/>
              </a:spcBef>
            </a:pPr>
            <a:r>
              <a:rPr lang="en-US" altLang="en-US" smtClean="0"/>
              <a:t>(c) Outputs: the final products, or goods and services produced for delivery. Outputs may be defined as “what we produce or deliver”.</a:t>
            </a:r>
          </a:p>
          <a:p>
            <a:pPr defTabSz="912813" eaLnBrk="1" hangingPunct="1">
              <a:spcBef>
                <a:spcPct val="0"/>
              </a:spcBef>
            </a:pPr>
            <a:r>
              <a:rPr lang="en-US" altLang="en-US" smtClean="0"/>
              <a:t>(d) Outcomes: the medium-term results for specific beneficiaries that are the consequence of achieving specific outputs. Outcomes should relate clearly to an institution’s strategic goals and objectives set out in its plans. Outcomes are “what we wish to achieve”.</a:t>
            </a:r>
          </a:p>
          <a:p>
            <a:pPr defTabSz="912813" eaLnBrk="1" hangingPunct="1">
              <a:spcBef>
                <a:spcPct val="0"/>
              </a:spcBef>
            </a:pPr>
            <a:r>
              <a:rPr lang="en-US" altLang="en-US" smtClean="0"/>
              <a:t>(e) Impacts: the results of achieving specific outcomes, such as reducing poverty and creating jobs.</a:t>
            </a:r>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4241AC1C-F60E-48BE-ABC3-E93A5344C6C0}" type="slidenum">
              <a:rPr lang="en-US" altLang="en-US">
                <a:latin typeface="Arial" pitchFamily="34" charset="0"/>
                <a:cs typeface="Arial" pitchFamily="34" charset="0"/>
              </a:rPr>
              <a:pPr eaLnBrk="1" hangingPunct="1">
                <a:spcBef>
                  <a:spcPct val="0"/>
                </a:spcBef>
              </a:pPr>
              <a:t>33</a:t>
            </a:fld>
            <a:endParaRPr lang="en-US" altLang="en-US">
              <a:latin typeface="Arial" pitchFamily="34" charset="0"/>
              <a:cs typeface="Arial" pitchFamily="34" charset="0"/>
            </a:endParaRPr>
          </a:p>
        </p:txBody>
      </p:sp>
    </p:spTree>
    <p:extLst>
      <p:ext uri="{BB962C8B-B14F-4D97-AF65-F5344CB8AC3E}">
        <p14:creationId xmlns:p14="http://schemas.microsoft.com/office/powerpoint/2010/main" val="37846634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2813" eaLnBrk="1" hangingPunct="1">
              <a:spcBef>
                <a:spcPct val="0"/>
              </a:spcBef>
            </a:pPr>
            <a:r>
              <a:rPr lang="en-US" altLang="en-US" smtClean="0"/>
              <a:t>(a) Inputs: all the resources that contribute to the production and delivery of outputs. Inputs are “what we use to do the work”. They include finances, personnel, equipment and buildings.</a:t>
            </a:r>
          </a:p>
          <a:p>
            <a:pPr defTabSz="912813" eaLnBrk="1" hangingPunct="1">
              <a:spcBef>
                <a:spcPct val="0"/>
              </a:spcBef>
            </a:pPr>
            <a:r>
              <a:rPr lang="en-US" altLang="en-US" smtClean="0"/>
              <a:t>(b) Activities: the processes or actions that use a range of inputs to produce the desired outputs and ultimately outcomes. In essence, activities describe “what we do”.</a:t>
            </a:r>
          </a:p>
          <a:p>
            <a:pPr defTabSz="912813" eaLnBrk="1" hangingPunct="1">
              <a:spcBef>
                <a:spcPct val="0"/>
              </a:spcBef>
            </a:pPr>
            <a:r>
              <a:rPr lang="en-US" altLang="en-US" smtClean="0"/>
              <a:t>(c) Outputs: the final products, or goods and services produced for delivery. Outputs may be defined as “what we produce or deliver”.</a:t>
            </a:r>
          </a:p>
          <a:p>
            <a:pPr defTabSz="912813" eaLnBrk="1" hangingPunct="1">
              <a:spcBef>
                <a:spcPct val="0"/>
              </a:spcBef>
            </a:pPr>
            <a:r>
              <a:rPr lang="en-US" altLang="en-US" smtClean="0"/>
              <a:t>(d) Outcomes: the medium-term results for specific beneficiaries that are the consequence of achieving specific outputs. Outcomes should relate clearly to an institution’s strategic goals and objectives set out in its plans. Outcomes are “what we wish to achieve”.</a:t>
            </a:r>
          </a:p>
          <a:p>
            <a:pPr defTabSz="912813" eaLnBrk="1" hangingPunct="1">
              <a:spcBef>
                <a:spcPct val="0"/>
              </a:spcBef>
            </a:pPr>
            <a:r>
              <a:rPr lang="en-US" altLang="en-US" smtClean="0"/>
              <a:t>(e) Impacts: the results of achieving specific outcomes, such as reducing poverty and creating jobs.</a:t>
            </a:r>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4241AC1C-F60E-48BE-ABC3-E93A5344C6C0}" type="slidenum">
              <a:rPr lang="en-US" altLang="en-US">
                <a:latin typeface="Arial" pitchFamily="34" charset="0"/>
                <a:cs typeface="Arial" pitchFamily="34" charset="0"/>
              </a:rPr>
              <a:pPr eaLnBrk="1" hangingPunct="1">
                <a:spcBef>
                  <a:spcPct val="0"/>
                </a:spcBef>
              </a:pPr>
              <a:t>34</a:t>
            </a:fld>
            <a:endParaRPr lang="en-US" altLang="en-US">
              <a:latin typeface="Arial" pitchFamily="34" charset="0"/>
              <a:cs typeface="Arial" pitchFamily="34" charset="0"/>
            </a:endParaRPr>
          </a:p>
        </p:txBody>
      </p:sp>
    </p:spTree>
    <p:extLst>
      <p:ext uri="{BB962C8B-B14F-4D97-AF65-F5344CB8AC3E}">
        <p14:creationId xmlns:p14="http://schemas.microsoft.com/office/powerpoint/2010/main" val="4681770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ZA" altLang="en-US" smtClean="0"/>
          </a:p>
        </p:txBody>
      </p:sp>
      <p:sp>
        <p:nvSpPr>
          <p:cNvPr id="614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B4A5654C-325A-4FD7-B566-5459777675B3}" type="slidenum">
              <a:rPr lang="en-US" altLang="en-US"/>
              <a:pPr/>
              <a:t>40</a:t>
            </a:fld>
            <a:endParaRPr lang="en-US" altLang="en-US"/>
          </a:p>
        </p:txBody>
      </p:sp>
    </p:spTree>
    <p:extLst>
      <p:ext uri="{BB962C8B-B14F-4D97-AF65-F5344CB8AC3E}">
        <p14:creationId xmlns:p14="http://schemas.microsoft.com/office/powerpoint/2010/main" val="31846367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a:bodyPr>
          <a:lstStyle/>
          <a:p>
            <a:r>
              <a:rPr lang="en-ZA" dirty="0" smtClean="0"/>
              <a:t>The United Nations principles state official statistics are  produced:</a:t>
            </a:r>
          </a:p>
          <a:p>
            <a:endParaRPr lang="en-ZA" dirty="0" smtClean="0"/>
          </a:p>
          <a:p>
            <a:pPr marL="237054" indent="-237054">
              <a:buFont typeface="+mj-lt"/>
              <a:buAutoNum type="arabicPeriod"/>
            </a:pPr>
            <a:r>
              <a:rPr lang="en-ZA" dirty="0" smtClean="0"/>
              <a:t>As public information which is relevant, impartial and accessible.</a:t>
            </a:r>
          </a:p>
          <a:p>
            <a:pPr marL="237054" indent="-237054">
              <a:buFont typeface="+mj-lt"/>
              <a:buAutoNum type="arabicPeriod"/>
            </a:pPr>
            <a:r>
              <a:rPr lang="en-ZA" dirty="0" smtClean="0"/>
              <a:t>With professional standards and ethics.</a:t>
            </a:r>
          </a:p>
          <a:p>
            <a:pPr marL="237054" indent="-237054">
              <a:buFont typeface="+mj-lt"/>
              <a:buAutoNum type="arabicPeriod"/>
            </a:pPr>
            <a:r>
              <a:rPr lang="en-ZA" dirty="0" smtClean="0"/>
              <a:t>Using accountable and transparent methods and procedures.</a:t>
            </a:r>
          </a:p>
          <a:p>
            <a:pPr marL="237054" indent="-237054">
              <a:buFont typeface="+mj-lt"/>
              <a:buAutoNum type="arabicPeriod"/>
            </a:pPr>
            <a:r>
              <a:rPr lang="en-ZA" dirty="0" smtClean="0"/>
              <a:t>Ensuring misuse and erroneous interpretation is prevented.</a:t>
            </a:r>
          </a:p>
          <a:p>
            <a:pPr marL="237054" indent="-237054">
              <a:buFont typeface="+mj-lt"/>
              <a:buAutoNum type="arabicPeriod"/>
            </a:pPr>
            <a:r>
              <a:rPr lang="en-ZA" dirty="0" smtClean="0"/>
              <a:t>In a cost-effective manner.</a:t>
            </a:r>
          </a:p>
          <a:p>
            <a:pPr marL="237054" indent="-237054">
              <a:buFont typeface="+mj-lt"/>
              <a:buAutoNum type="arabicPeriod"/>
            </a:pPr>
            <a:r>
              <a:rPr lang="en-ZA" dirty="0" smtClean="0"/>
              <a:t>With all individual  data as confidential</a:t>
            </a:r>
          </a:p>
          <a:p>
            <a:pPr marL="237054" indent="-237054">
              <a:buFont typeface="+mj-lt"/>
              <a:buAutoNum type="arabicPeriod"/>
            </a:pPr>
            <a:r>
              <a:rPr lang="en-ZA" dirty="0" smtClean="0"/>
              <a:t>Within required  statistical system legislation.</a:t>
            </a:r>
          </a:p>
          <a:p>
            <a:pPr marL="237054" indent="-237054">
              <a:buFont typeface="+mj-lt"/>
              <a:buAutoNum type="arabicPeriod"/>
            </a:pPr>
            <a:r>
              <a:rPr lang="en-ZA" dirty="0" smtClean="0"/>
              <a:t>With coordination nationally among producers.</a:t>
            </a:r>
          </a:p>
          <a:p>
            <a:pPr marL="237054" indent="-237054">
              <a:buFont typeface="+mj-lt"/>
              <a:buAutoNum type="arabicPeriod"/>
            </a:pPr>
            <a:r>
              <a:rPr lang="en-ZA" dirty="0" smtClean="0"/>
              <a:t>Using international standards, concepts, classifications, methods.</a:t>
            </a:r>
          </a:p>
          <a:p>
            <a:pPr marL="237054" indent="-237054">
              <a:buFont typeface="+mj-lt"/>
              <a:buAutoNum type="arabicPeriod"/>
            </a:pPr>
            <a:r>
              <a:rPr lang="en-ZA" dirty="0" smtClean="0"/>
              <a:t>Where international cooperation is fostered.</a:t>
            </a:r>
          </a:p>
          <a:p>
            <a:endParaRPr lang="en-US" dirty="0"/>
          </a:p>
        </p:txBody>
      </p:sp>
      <p:sp>
        <p:nvSpPr>
          <p:cNvPr id="4" name="Slide Number Placeholder 3"/>
          <p:cNvSpPr>
            <a:spLocks noGrp="1"/>
          </p:cNvSpPr>
          <p:nvPr>
            <p:ph type="sldNum" sz="quarter" idx="10"/>
          </p:nvPr>
        </p:nvSpPr>
        <p:spPr/>
        <p:txBody>
          <a:bodyPr/>
          <a:lstStyle/>
          <a:p>
            <a:fld id="{7D0D6A7C-C5B5-4F42-8FD6-069618D59FC5}" type="slidenum">
              <a:rPr lang="en-ZA" smtClean="0"/>
              <a:pPr/>
              <a:t>51</a:t>
            </a:fld>
            <a:endParaRPr lang="en-ZA"/>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03474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a:bodyPr>
          <a:lstStyle/>
          <a:p>
            <a:r>
              <a:rPr lang="en-ZA" dirty="0" smtClean="0"/>
              <a:t>The United Nations principles state official statistics are  produced:</a:t>
            </a:r>
          </a:p>
          <a:p>
            <a:endParaRPr lang="en-ZA" dirty="0" smtClean="0"/>
          </a:p>
          <a:p>
            <a:pPr marL="237054" indent="-237054">
              <a:buFont typeface="+mj-lt"/>
              <a:buAutoNum type="arabicPeriod"/>
            </a:pPr>
            <a:r>
              <a:rPr lang="en-ZA" dirty="0" smtClean="0"/>
              <a:t>As public information which is relevant, impartial and accessible.</a:t>
            </a:r>
          </a:p>
          <a:p>
            <a:pPr marL="237054" indent="-237054">
              <a:buFont typeface="+mj-lt"/>
              <a:buAutoNum type="arabicPeriod"/>
            </a:pPr>
            <a:r>
              <a:rPr lang="en-ZA" dirty="0" smtClean="0"/>
              <a:t>With professional standards and ethics.</a:t>
            </a:r>
          </a:p>
          <a:p>
            <a:pPr marL="237054" indent="-237054">
              <a:buFont typeface="+mj-lt"/>
              <a:buAutoNum type="arabicPeriod"/>
            </a:pPr>
            <a:r>
              <a:rPr lang="en-ZA" dirty="0" smtClean="0"/>
              <a:t>Using accountable and transparent methods and procedures.</a:t>
            </a:r>
          </a:p>
          <a:p>
            <a:pPr marL="237054" indent="-237054">
              <a:buFont typeface="+mj-lt"/>
              <a:buAutoNum type="arabicPeriod"/>
            </a:pPr>
            <a:r>
              <a:rPr lang="en-ZA" dirty="0" smtClean="0"/>
              <a:t>Ensuring misuse and erroneous interpretation is prevented.</a:t>
            </a:r>
          </a:p>
          <a:p>
            <a:pPr marL="237054" indent="-237054">
              <a:buFont typeface="+mj-lt"/>
              <a:buAutoNum type="arabicPeriod"/>
            </a:pPr>
            <a:r>
              <a:rPr lang="en-ZA" dirty="0" smtClean="0"/>
              <a:t>In a cost-effective manner.</a:t>
            </a:r>
          </a:p>
          <a:p>
            <a:pPr marL="237054" indent="-237054">
              <a:buFont typeface="+mj-lt"/>
              <a:buAutoNum type="arabicPeriod"/>
            </a:pPr>
            <a:r>
              <a:rPr lang="en-ZA" dirty="0" smtClean="0"/>
              <a:t>With all individual  data as confidential</a:t>
            </a:r>
          </a:p>
          <a:p>
            <a:pPr marL="237054" indent="-237054">
              <a:buFont typeface="+mj-lt"/>
              <a:buAutoNum type="arabicPeriod"/>
            </a:pPr>
            <a:r>
              <a:rPr lang="en-ZA" dirty="0" smtClean="0"/>
              <a:t>Within required  statistical system legislation.</a:t>
            </a:r>
          </a:p>
          <a:p>
            <a:pPr marL="237054" indent="-237054">
              <a:buFont typeface="+mj-lt"/>
              <a:buAutoNum type="arabicPeriod"/>
            </a:pPr>
            <a:r>
              <a:rPr lang="en-ZA" dirty="0" smtClean="0"/>
              <a:t>With coordination nationally among producers.</a:t>
            </a:r>
          </a:p>
          <a:p>
            <a:pPr marL="237054" indent="-237054">
              <a:buFont typeface="+mj-lt"/>
              <a:buAutoNum type="arabicPeriod"/>
            </a:pPr>
            <a:r>
              <a:rPr lang="en-ZA" dirty="0" smtClean="0"/>
              <a:t>Using international standards, concepts, classifications, methods.</a:t>
            </a:r>
          </a:p>
          <a:p>
            <a:pPr marL="237054" indent="-237054">
              <a:buFont typeface="+mj-lt"/>
              <a:buAutoNum type="arabicPeriod"/>
            </a:pPr>
            <a:r>
              <a:rPr lang="en-ZA" dirty="0" smtClean="0"/>
              <a:t>Where international cooperation is fostered.</a:t>
            </a:r>
          </a:p>
          <a:p>
            <a:endParaRPr lang="en-US" dirty="0"/>
          </a:p>
        </p:txBody>
      </p:sp>
      <p:sp>
        <p:nvSpPr>
          <p:cNvPr id="4" name="Slide Number Placeholder 3"/>
          <p:cNvSpPr>
            <a:spLocks noGrp="1"/>
          </p:cNvSpPr>
          <p:nvPr>
            <p:ph type="sldNum" sz="quarter" idx="10"/>
          </p:nvPr>
        </p:nvSpPr>
        <p:spPr/>
        <p:txBody>
          <a:bodyPr/>
          <a:lstStyle/>
          <a:p>
            <a:fld id="{7D0D6A7C-C5B5-4F42-8FD6-069618D59FC5}" type="slidenum">
              <a:rPr lang="en-ZA" smtClean="0"/>
              <a:pPr/>
              <a:t>52</a:t>
            </a:fld>
            <a:endParaRPr lang="en-ZA"/>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2351416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a:bodyPr>
          <a:lstStyle/>
          <a:p>
            <a:r>
              <a:rPr lang="en-ZA" dirty="0" smtClean="0"/>
              <a:t>The United Nations principles state official statistics are  produced:</a:t>
            </a:r>
          </a:p>
          <a:p>
            <a:endParaRPr lang="en-ZA" dirty="0" smtClean="0"/>
          </a:p>
          <a:p>
            <a:pPr marL="237054" indent="-237054">
              <a:buFont typeface="+mj-lt"/>
              <a:buAutoNum type="arabicPeriod"/>
            </a:pPr>
            <a:r>
              <a:rPr lang="en-ZA" dirty="0" smtClean="0"/>
              <a:t>As public information which is relevant, impartial and accessible.</a:t>
            </a:r>
          </a:p>
          <a:p>
            <a:pPr marL="237054" indent="-237054">
              <a:buFont typeface="+mj-lt"/>
              <a:buAutoNum type="arabicPeriod"/>
            </a:pPr>
            <a:r>
              <a:rPr lang="en-ZA" dirty="0" smtClean="0"/>
              <a:t>With professional standards and ethics.</a:t>
            </a:r>
          </a:p>
          <a:p>
            <a:pPr marL="237054" indent="-237054">
              <a:buFont typeface="+mj-lt"/>
              <a:buAutoNum type="arabicPeriod"/>
            </a:pPr>
            <a:r>
              <a:rPr lang="en-ZA" dirty="0" smtClean="0"/>
              <a:t>Using accountable and transparent methods and procedures.</a:t>
            </a:r>
          </a:p>
          <a:p>
            <a:pPr marL="237054" indent="-237054">
              <a:buFont typeface="+mj-lt"/>
              <a:buAutoNum type="arabicPeriod"/>
            </a:pPr>
            <a:r>
              <a:rPr lang="en-ZA" dirty="0" smtClean="0"/>
              <a:t>Ensuring misuse and erroneous interpretation is prevented.</a:t>
            </a:r>
          </a:p>
          <a:p>
            <a:pPr marL="237054" indent="-237054">
              <a:buFont typeface="+mj-lt"/>
              <a:buAutoNum type="arabicPeriod"/>
            </a:pPr>
            <a:r>
              <a:rPr lang="en-ZA" dirty="0" smtClean="0"/>
              <a:t>In a cost-effective manner.</a:t>
            </a:r>
          </a:p>
          <a:p>
            <a:pPr marL="237054" indent="-237054">
              <a:buFont typeface="+mj-lt"/>
              <a:buAutoNum type="arabicPeriod"/>
            </a:pPr>
            <a:r>
              <a:rPr lang="en-ZA" dirty="0" smtClean="0"/>
              <a:t>With all individual  data as confidential</a:t>
            </a:r>
          </a:p>
          <a:p>
            <a:pPr marL="237054" indent="-237054">
              <a:buFont typeface="+mj-lt"/>
              <a:buAutoNum type="arabicPeriod"/>
            </a:pPr>
            <a:r>
              <a:rPr lang="en-ZA" dirty="0" smtClean="0"/>
              <a:t>Within required  statistical system legislation.</a:t>
            </a:r>
          </a:p>
          <a:p>
            <a:pPr marL="237054" indent="-237054">
              <a:buFont typeface="+mj-lt"/>
              <a:buAutoNum type="arabicPeriod"/>
            </a:pPr>
            <a:r>
              <a:rPr lang="en-ZA" dirty="0" smtClean="0"/>
              <a:t>With coordination nationally among producers.</a:t>
            </a:r>
          </a:p>
          <a:p>
            <a:pPr marL="237054" indent="-237054">
              <a:buFont typeface="+mj-lt"/>
              <a:buAutoNum type="arabicPeriod"/>
            </a:pPr>
            <a:r>
              <a:rPr lang="en-ZA" dirty="0" smtClean="0"/>
              <a:t>Using international standards, concepts, classifications, methods.</a:t>
            </a:r>
          </a:p>
          <a:p>
            <a:pPr marL="237054" indent="-237054">
              <a:buFont typeface="+mj-lt"/>
              <a:buAutoNum type="arabicPeriod"/>
            </a:pPr>
            <a:r>
              <a:rPr lang="en-ZA" dirty="0" smtClean="0"/>
              <a:t>Where international cooperation is fostered.</a:t>
            </a:r>
          </a:p>
          <a:p>
            <a:endParaRPr lang="en-US" dirty="0"/>
          </a:p>
        </p:txBody>
      </p:sp>
      <p:sp>
        <p:nvSpPr>
          <p:cNvPr id="4" name="Slide Number Placeholder 3"/>
          <p:cNvSpPr>
            <a:spLocks noGrp="1"/>
          </p:cNvSpPr>
          <p:nvPr>
            <p:ph type="sldNum" sz="quarter" idx="10"/>
          </p:nvPr>
        </p:nvSpPr>
        <p:spPr/>
        <p:txBody>
          <a:bodyPr/>
          <a:lstStyle/>
          <a:p>
            <a:fld id="{7D0D6A7C-C5B5-4F42-8FD6-069618D59FC5}" type="slidenum">
              <a:rPr lang="en-ZA" smtClean="0"/>
              <a:pPr/>
              <a:t>53</a:t>
            </a:fld>
            <a:endParaRPr lang="en-ZA"/>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4123850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130425"/>
            <a:ext cx="7772400" cy="1470025"/>
          </a:xfrm>
          <a:prstGeom prst="rect">
            <a:avLst/>
          </a:prstGeom>
        </p:spPr>
        <p:txBody>
          <a:bodyPr/>
          <a:lstStyle>
            <a:lvl1pPr algn="ctr">
              <a:defRPr sz="4400">
                <a:latin typeface="+mj-lt"/>
              </a:defRPr>
            </a:lvl1pPr>
          </a:lstStyle>
          <a:p>
            <a:r>
              <a:rPr lang="en-US" dirty="0" smtClean="0"/>
              <a:t>Click to edit Master title style </a:t>
            </a:r>
            <a:endParaRPr lang="en-US" dirty="0"/>
          </a:p>
        </p:txBody>
      </p:sp>
    </p:spTree>
    <p:extLst>
      <p:ext uri="{BB962C8B-B14F-4D97-AF65-F5344CB8AC3E}">
        <p14:creationId xmlns:p14="http://schemas.microsoft.com/office/powerpoint/2010/main" val="291886136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2_Section Header">
    <p:spTree>
      <p:nvGrpSpPr>
        <p:cNvPr id="1" name=""/>
        <p:cNvGrpSpPr/>
        <p:nvPr/>
      </p:nvGrpSpPr>
      <p:grpSpPr>
        <a:xfrm>
          <a:off x="0" y="0"/>
          <a:ext cx="0" cy="0"/>
          <a:chOff x="0" y="0"/>
          <a:chExt cx="0" cy="0"/>
        </a:xfrm>
      </p:grpSpPr>
      <p:pic>
        <p:nvPicPr>
          <p:cNvPr id="3" name="image1.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094413"/>
            <a:ext cx="914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4" name="image2.t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6246813"/>
            <a:ext cx="16002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5" name="image3.pd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800" y="6475413"/>
            <a:ext cx="3487738" cy="11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42" name="Shape 142"/>
          <p:cNvSpPr>
            <a:spLocks noGrp="1"/>
          </p:cNvSpPr>
          <p:nvPr>
            <p:ph type="title"/>
          </p:nvPr>
        </p:nvSpPr>
        <p:spPr>
          <a:xfrm>
            <a:off x="457200" y="274638"/>
            <a:ext cx="8229600" cy="1143000"/>
          </a:xfrm>
          <a:prstGeom prst="rect">
            <a:avLst/>
          </a:prstGeom>
        </p:spPr>
        <p:txBody>
          <a:bodyPr/>
          <a:lstStyle/>
          <a:p>
            <a:r>
              <a:t>Title Text</a:t>
            </a:r>
          </a:p>
        </p:txBody>
      </p:sp>
      <p:sp>
        <p:nvSpPr>
          <p:cNvPr id="6" name="Shape 143"/>
          <p:cNvSpPr>
            <a:spLocks noGrp="1"/>
          </p:cNvSpPr>
          <p:nvPr>
            <p:ph type="sldNum" sz="quarter" idx="10"/>
          </p:nvPr>
        </p:nvSpPr>
        <p:spPr>
          <a:xfrm>
            <a:off x="6553200" y="6356350"/>
            <a:ext cx="2133600" cy="365125"/>
          </a:xfrm>
          <a:prstGeom prst="rect">
            <a:avLst/>
          </a:prstGeom>
        </p:spPr>
        <p:txBody>
          <a:bodyPr/>
          <a:lstStyle>
            <a:lvl1pPr>
              <a:defRPr/>
            </a:lvl1pPr>
          </a:lstStyle>
          <a:p>
            <a:fld id="{22CEBECF-35CF-485B-8BCA-C572C473B711}" type="slidenum">
              <a:rPr lang="en-US" altLang="en-US"/>
              <a:pPr/>
              <a:t>‹#›</a:t>
            </a:fld>
            <a:endParaRPr lang="en-US" altLang="en-US"/>
          </a:p>
        </p:txBody>
      </p:sp>
    </p:spTree>
    <p:extLst>
      <p:ext uri="{BB962C8B-B14F-4D97-AF65-F5344CB8AC3E}">
        <p14:creationId xmlns:p14="http://schemas.microsoft.com/office/powerpoint/2010/main" val="4239826430"/>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36169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 Image">
    <p:spTree>
      <p:nvGrpSpPr>
        <p:cNvPr id="1" name=""/>
        <p:cNvGrpSpPr/>
        <p:nvPr/>
      </p:nvGrpSpPr>
      <p:grpSpPr>
        <a:xfrm>
          <a:off x="0" y="0"/>
          <a:ext cx="0" cy="0"/>
          <a:chOff x="0" y="0"/>
          <a:chExt cx="0" cy="0"/>
        </a:xfrm>
      </p:grpSpPr>
      <p:sp>
        <p:nvSpPr>
          <p:cNvPr id="6" name="正方形/長方形 7"/>
          <p:cNvSpPr/>
          <p:nvPr userDrawn="1"/>
        </p:nvSpPr>
        <p:spPr>
          <a:xfrm>
            <a:off x="-3175" y="1166813"/>
            <a:ext cx="9147175" cy="3252787"/>
          </a:xfrm>
          <a:prstGeom prst="rect">
            <a:avLst/>
          </a:prstGeom>
          <a:solidFill>
            <a:schemeClr val="accent1">
              <a:lumMod val="20000"/>
              <a:lumOff val="80000"/>
              <a:alpha val="30000"/>
            </a:schemeClr>
          </a:solidFill>
          <a:ln w="12700" cmpd="thinThick">
            <a:no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sz="1600"/>
          </a:p>
        </p:txBody>
      </p:sp>
      <p:sp>
        <p:nvSpPr>
          <p:cNvPr id="5" name="図プレースホルダー 9"/>
          <p:cNvSpPr>
            <a:spLocks noGrp="1"/>
          </p:cNvSpPr>
          <p:nvPr>
            <p:ph type="pic" sz="quarter" idx="12"/>
          </p:nvPr>
        </p:nvSpPr>
        <p:spPr>
          <a:xfrm>
            <a:off x="1" y="1268763"/>
            <a:ext cx="9134502" cy="3030337"/>
          </a:xfrm>
          <a:prstGeom prst="rect">
            <a:avLst/>
          </a:prstGeom>
        </p:spPr>
        <p:txBody>
          <a:bodyPr/>
          <a:lstStyle>
            <a:lvl1pPr marL="0" marR="0" indent="0" algn="l" defTabSz="816404" rtl="0" eaLnBrk="1" fontAlgn="auto" latinLnBrk="0" hangingPunct="1">
              <a:lnSpc>
                <a:spcPct val="100000"/>
              </a:lnSpc>
              <a:spcBef>
                <a:spcPct val="20000"/>
              </a:spcBef>
              <a:spcAft>
                <a:spcPts val="0"/>
              </a:spcAft>
              <a:buClrTx/>
              <a:buSzTx/>
              <a:buFont typeface="Arial" panose="020B0604020202020204" pitchFamily="34" charset="0"/>
              <a:buNone/>
              <a:tabLst/>
              <a:defRPr/>
            </a:lvl1pPr>
          </a:lstStyle>
          <a:p>
            <a:pPr lvl="0"/>
            <a:r>
              <a:rPr lang="en-US" altLang="ja-JP" noProof="0" smtClean="0"/>
              <a:t>Click icon to add picture</a:t>
            </a:r>
            <a:endParaRPr lang="ja-JP" altLang="en-US" noProof="0" dirty="0"/>
          </a:p>
        </p:txBody>
      </p:sp>
      <p:sp>
        <p:nvSpPr>
          <p:cNvPr id="17" name="タイトル 1"/>
          <p:cNvSpPr>
            <a:spLocks noGrp="1"/>
          </p:cNvSpPr>
          <p:nvPr>
            <p:ph type="title"/>
          </p:nvPr>
        </p:nvSpPr>
        <p:spPr>
          <a:xfrm>
            <a:off x="318659" y="128637"/>
            <a:ext cx="8371656" cy="750083"/>
          </a:xfrm>
          <a:prstGeom prst="rect">
            <a:avLst/>
          </a:prstGeom>
        </p:spPr>
        <p:txBody>
          <a:bodyPr/>
          <a:lstStyle>
            <a:lvl1pPr>
              <a:defRPr spc="750" baseline="0"/>
            </a:lvl1pPr>
          </a:lstStyle>
          <a:p>
            <a:r>
              <a:rPr lang="en-US" altLang="ja-JP" smtClean="0"/>
              <a:t>Click to edit Master title style</a:t>
            </a:r>
            <a:endParaRPr lang="ja-JP" altLang="en-US" dirty="0"/>
          </a:p>
        </p:txBody>
      </p:sp>
      <p:sp>
        <p:nvSpPr>
          <p:cNvPr id="18" name="テキスト プレースホルダー 11"/>
          <p:cNvSpPr>
            <a:spLocks noGrp="1"/>
          </p:cNvSpPr>
          <p:nvPr>
            <p:ph type="body" sz="quarter" idx="16"/>
          </p:nvPr>
        </p:nvSpPr>
        <p:spPr>
          <a:xfrm>
            <a:off x="1578908" y="5045426"/>
            <a:ext cx="5963680" cy="1083877"/>
          </a:xfrm>
        </p:spPr>
        <p:txBody>
          <a:bodyPr>
            <a:noAutofit/>
          </a:bodyPr>
          <a:lstStyle>
            <a:lvl1pPr algn="ctr">
              <a:lnSpc>
                <a:spcPct val="120000"/>
              </a:lnSpc>
              <a:spcBef>
                <a:spcPts val="0"/>
              </a:spcBef>
              <a:defRPr sz="1000">
                <a:solidFill>
                  <a:schemeClr val="tx1"/>
                </a:solidFill>
                <a:latin typeface="+mn-lt"/>
              </a:defRPr>
            </a:lvl1pPr>
          </a:lstStyle>
          <a:p>
            <a:pPr lvl="0"/>
            <a:r>
              <a:rPr lang="en-US" altLang="ja-JP" smtClean="0"/>
              <a:t>Click to edit Master text styles</a:t>
            </a:r>
          </a:p>
        </p:txBody>
      </p:sp>
      <p:sp>
        <p:nvSpPr>
          <p:cNvPr id="19" name="テキスト プレースホルダー 11"/>
          <p:cNvSpPr>
            <a:spLocks noGrp="1"/>
          </p:cNvSpPr>
          <p:nvPr>
            <p:ph type="body" sz="quarter" idx="17"/>
          </p:nvPr>
        </p:nvSpPr>
        <p:spPr>
          <a:xfrm>
            <a:off x="1578908" y="4599133"/>
            <a:ext cx="5963680" cy="515469"/>
          </a:xfrm>
        </p:spPr>
        <p:txBody>
          <a:bodyPr>
            <a:noAutofit/>
          </a:bodyPr>
          <a:lstStyle>
            <a:lvl1pPr algn="ctr">
              <a:lnSpc>
                <a:spcPct val="120000"/>
              </a:lnSpc>
              <a:defRPr sz="1600" spc="150">
                <a:solidFill>
                  <a:schemeClr val="accent1"/>
                </a:solidFill>
                <a:latin typeface="+mj-lt"/>
              </a:defRPr>
            </a:lvl1pPr>
          </a:lstStyle>
          <a:p>
            <a:pPr lvl="0"/>
            <a:r>
              <a:rPr lang="en-US" altLang="ja-JP" smtClean="0"/>
              <a:t>Click to edit Master text styles</a:t>
            </a:r>
          </a:p>
        </p:txBody>
      </p:sp>
    </p:spTree>
    <p:extLst>
      <p:ext uri="{BB962C8B-B14F-4D97-AF65-F5344CB8AC3E}">
        <p14:creationId xmlns:p14="http://schemas.microsoft.com/office/powerpoint/2010/main" val="7766237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ig Image 1">
    <p:spTree>
      <p:nvGrpSpPr>
        <p:cNvPr id="1" name=""/>
        <p:cNvGrpSpPr/>
        <p:nvPr/>
      </p:nvGrpSpPr>
      <p:grpSpPr>
        <a:xfrm>
          <a:off x="0" y="0"/>
          <a:ext cx="0" cy="0"/>
          <a:chOff x="0" y="0"/>
          <a:chExt cx="0" cy="0"/>
        </a:xfrm>
      </p:grpSpPr>
      <p:sp>
        <p:nvSpPr>
          <p:cNvPr id="7" name="図プレースホルダー 6"/>
          <p:cNvSpPr>
            <a:spLocks noGrp="1"/>
          </p:cNvSpPr>
          <p:nvPr>
            <p:ph type="pic" sz="quarter" idx="10"/>
          </p:nvPr>
        </p:nvSpPr>
        <p:spPr>
          <a:xfrm>
            <a:off x="0" y="0"/>
            <a:ext cx="9144000" cy="6858000"/>
          </a:xfrm>
          <a:prstGeom prst="rect">
            <a:avLst/>
          </a:prstGeom>
        </p:spPr>
        <p:txBody>
          <a:bodyPr/>
          <a:lstStyle>
            <a:lvl1pPr>
              <a:defRPr baseline="0"/>
            </a:lvl1pPr>
          </a:lstStyle>
          <a:p>
            <a:pPr lvl="0"/>
            <a:r>
              <a:rPr lang="en-US" altLang="ja-JP" noProof="0" smtClean="0"/>
              <a:t>Click icon to add picture</a:t>
            </a:r>
            <a:endParaRPr lang="ja-JP" altLang="en-US" noProof="0" dirty="0"/>
          </a:p>
        </p:txBody>
      </p:sp>
      <p:sp>
        <p:nvSpPr>
          <p:cNvPr id="12" name="テキスト プレースホルダー 11"/>
          <p:cNvSpPr>
            <a:spLocks noGrp="1"/>
          </p:cNvSpPr>
          <p:nvPr>
            <p:ph type="body" sz="quarter" idx="11"/>
          </p:nvPr>
        </p:nvSpPr>
        <p:spPr>
          <a:xfrm>
            <a:off x="0" y="4478867"/>
            <a:ext cx="9144000" cy="660400"/>
          </a:xfrm>
          <a:prstGeom prst="rect">
            <a:avLst/>
          </a:prstGeom>
          <a:solidFill>
            <a:schemeClr val="accent1">
              <a:alpha val="69000"/>
            </a:schemeClr>
          </a:solidFill>
        </p:spPr>
        <p:txBody>
          <a:bodyPr anchor="ctr">
            <a:noAutofit/>
          </a:bodyPr>
          <a:lstStyle>
            <a:lvl1pPr algn="ctr">
              <a:defRPr sz="1500" spc="225">
                <a:solidFill>
                  <a:schemeClr val="bg1"/>
                </a:solidFill>
                <a:latin typeface="+mj-lt"/>
              </a:defRPr>
            </a:lvl1pPr>
          </a:lstStyle>
          <a:p>
            <a:pPr lvl="0"/>
            <a:r>
              <a:rPr lang="en-US" altLang="ja-JP" smtClean="0"/>
              <a:t>Click to edit Master text styles</a:t>
            </a:r>
          </a:p>
        </p:txBody>
      </p:sp>
      <p:sp>
        <p:nvSpPr>
          <p:cNvPr id="13" name="テキスト プレースホルダー 11"/>
          <p:cNvSpPr>
            <a:spLocks noGrp="1"/>
          </p:cNvSpPr>
          <p:nvPr>
            <p:ph type="body" sz="quarter" idx="12"/>
          </p:nvPr>
        </p:nvSpPr>
        <p:spPr>
          <a:xfrm>
            <a:off x="-396" y="5139192"/>
            <a:ext cx="9144000" cy="1718810"/>
          </a:xfrm>
          <a:prstGeom prst="rect">
            <a:avLst/>
          </a:prstGeom>
          <a:solidFill>
            <a:schemeClr val="tx2">
              <a:alpha val="69000"/>
            </a:schemeClr>
          </a:solidFill>
        </p:spPr>
        <p:txBody>
          <a:bodyPr>
            <a:noAutofit/>
          </a:bodyPr>
          <a:lstStyle>
            <a:lvl1pPr algn="ctr">
              <a:lnSpc>
                <a:spcPct val="120000"/>
              </a:lnSpc>
              <a:spcBef>
                <a:spcPts val="0"/>
              </a:spcBef>
              <a:defRPr sz="900" baseline="0">
                <a:solidFill>
                  <a:schemeClr val="bg1"/>
                </a:solidFill>
              </a:defRPr>
            </a:lvl1pPr>
          </a:lstStyle>
          <a:p>
            <a:pPr lvl="0"/>
            <a:r>
              <a:rPr lang="en-US" altLang="ja-JP" smtClean="0"/>
              <a:t>Click to edit Master text styles</a:t>
            </a:r>
          </a:p>
        </p:txBody>
      </p:sp>
    </p:spTree>
    <p:extLst>
      <p:ext uri="{BB962C8B-B14F-4D97-AF65-F5344CB8AC3E}">
        <p14:creationId xmlns:p14="http://schemas.microsoft.com/office/powerpoint/2010/main" val="1563735438"/>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Image Tiles 1">
    <p:spTree>
      <p:nvGrpSpPr>
        <p:cNvPr id="1" name=""/>
        <p:cNvGrpSpPr/>
        <p:nvPr/>
      </p:nvGrpSpPr>
      <p:grpSpPr>
        <a:xfrm>
          <a:off x="0" y="0"/>
          <a:ext cx="0" cy="0"/>
          <a:chOff x="0" y="0"/>
          <a:chExt cx="0" cy="0"/>
        </a:xfrm>
      </p:grpSpPr>
      <p:sp>
        <p:nvSpPr>
          <p:cNvPr id="9" name="図プレースホルダー 4"/>
          <p:cNvSpPr>
            <a:spLocks noGrp="1"/>
          </p:cNvSpPr>
          <p:nvPr>
            <p:ph type="pic" sz="quarter" idx="16"/>
          </p:nvPr>
        </p:nvSpPr>
        <p:spPr>
          <a:xfrm>
            <a:off x="1466205" y="2589151"/>
            <a:ext cx="1237564" cy="1649942"/>
          </a:xfrm>
          <a:solidFill>
            <a:schemeClr val="accent1">
              <a:lumMod val="60000"/>
              <a:lumOff val="40000"/>
            </a:schemeClr>
          </a:solidFill>
        </p:spPr>
        <p:txBody>
          <a:bodyPr/>
          <a:lstStyle>
            <a:lvl1pPr marL="0" marR="0" indent="0" algn="l" defTabSz="816404" rtl="0" eaLnBrk="1" fontAlgn="auto" latinLnBrk="0" hangingPunct="1">
              <a:lnSpc>
                <a:spcPct val="100000"/>
              </a:lnSpc>
              <a:spcBef>
                <a:spcPct val="20000"/>
              </a:spcBef>
              <a:spcAft>
                <a:spcPts val="0"/>
              </a:spcAft>
              <a:buClrTx/>
              <a:buSzTx/>
              <a:buFont typeface="Arial" panose="020B0604020202020204" pitchFamily="34" charset="0"/>
              <a:buNone/>
              <a:tabLst/>
              <a:defRPr/>
            </a:lvl1pPr>
          </a:lstStyle>
          <a:p>
            <a:pPr lvl="0"/>
            <a:r>
              <a:rPr lang="en-US" altLang="ja-JP" noProof="0" smtClean="0"/>
              <a:t>Click icon to add picture</a:t>
            </a:r>
            <a:endParaRPr lang="ja-JP" altLang="en-US" noProof="0" dirty="0"/>
          </a:p>
        </p:txBody>
      </p:sp>
      <p:sp>
        <p:nvSpPr>
          <p:cNvPr id="10" name="図プレースホルダー 4"/>
          <p:cNvSpPr>
            <a:spLocks noGrp="1"/>
          </p:cNvSpPr>
          <p:nvPr>
            <p:ph type="pic" sz="quarter" idx="17"/>
          </p:nvPr>
        </p:nvSpPr>
        <p:spPr>
          <a:xfrm>
            <a:off x="2703949" y="2589151"/>
            <a:ext cx="1237564" cy="1649942"/>
          </a:xfrm>
          <a:solidFill>
            <a:schemeClr val="accent1"/>
          </a:solidFill>
        </p:spPr>
        <p:txBody>
          <a:bodyPr/>
          <a:lstStyle>
            <a:lvl1pPr marL="0" marR="0" indent="0" algn="l" defTabSz="816404" rtl="0" eaLnBrk="1" fontAlgn="auto" latinLnBrk="0" hangingPunct="1">
              <a:lnSpc>
                <a:spcPct val="100000"/>
              </a:lnSpc>
              <a:spcBef>
                <a:spcPct val="20000"/>
              </a:spcBef>
              <a:spcAft>
                <a:spcPts val="0"/>
              </a:spcAft>
              <a:buClrTx/>
              <a:buSzTx/>
              <a:buFont typeface="Arial" panose="020B0604020202020204" pitchFamily="34" charset="0"/>
              <a:buNone/>
              <a:tabLst/>
              <a:defRPr/>
            </a:lvl1pPr>
          </a:lstStyle>
          <a:p>
            <a:pPr lvl="0"/>
            <a:r>
              <a:rPr lang="en-US" altLang="ja-JP" noProof="0" smtClean="0"/>
              <a:t>Click icon to add picture</a:t>
            </a:r>
            <a:endParaRPr lang="ja-JP" altLang="en-US" noProof="0" dirty="0"/>
          </a:p>
        </p:txBody>
      </p:sp>
      <p:sp>
        <p:nvSpPr>
          <p:cNvPr id="15" name="図プレースホルダー 4"/>
          <p:cNvSpPr>
            <a:spLocks noGrp="1"/>
          </p:cNvSpPr>
          <p:nvPr>
            <p:ph type="pic" sz="quarter" idx="22"/>
          </p:nvPr>
        </p:nvSpPr>
        <p:spPr>
          <a:xfrm>
            <a:off x="3941694" y="4239093"/>
            <a:ext cx="1237564" cy="1649942"/>
          </a:xfrm>
          <a:solidFill>
            <a:schemeClr val="accent1"/>
          </a:solidFill>
        </p:spPr>
        <p:txBody>
          <a:bodyPr/>
          <a:lstStyle>
            <a:lvl1pPr marL="0" marR="0" indent="0" algn="l" defTabSz="816404" rtl="0" eaLnBrk="1" fontAlgn="auto" latinLnBrk="0" hangingPunct="1">
              <a:lnSpc>
                <a:spcPct val="100000"/>
              </a:lnSpc>
              <a:spcBef>
                <a:spcPct val="20000"/>
              </a:spcBef>
              <a:spcAft>
                <a:spcPts val="0"/>
              </a:spcAft>
              <a:buClrTx/>
              <a:buSzTx/>
              <a:buFont typeface="Arial" panose="020B0604020202020204" pitchFamily="34" charset="0"/>
              <a:buNone/>
              <a:tabLst/>
              <a:defRPr/>
            </a:lvl1pPr>
          </a:lstStyle>
          <a:p>
            <a:pPr lvl="0"/>
            <a:r>
              <a:rPr lang="en-US" altLang="ja-JP" noProof="0" smtClean="0"/>
              <a:t>Click icon to add picture</a:t>
            </a:r>
            <a:endParaRPr lang="ja-JP" altLang="en-US" noProof="0" dirty="0"/>
          </a:p>
        </p:txBody>
      </p:sp>
      <p:sp>
        <p:nvSpPr>
          <p:cNvPr id="19" name="図プレースホルダー 4"/>
          <p:cNvSpPr>
            <a:spLocks noGrp="1"/>
          </p:cNvSpPr>
          <p:nvPr>
            <p:ph type="pic" sz="quarter" idx="26"/>
          </p:nvPr>
        </p:nvSpPr>
        <p:spPr>
          <a:xfrm>
            <a:off x="228642" y="2588910"/>
            <a:ext cx="1237564" cy="1649942"/>
          </a:xfrm>
          <a:solidFill>
            <a:schemeClr val="accent1"/>
          </a:solidFill>
        </p:spPr>
        <p:txBody>
          <a:bodyPr/>
          <a:lstStyle>
            <a:lvl1pPr>
              <a:defRPr baseline="0"/>
            </a:lvl1pPr>
          </a:lstStyle>
          <a:p>
            <a:pPr lvl="0"/>
            <a:r>
              <a:rPr lang="en-US" altLang="ja-JP" noProof="0" smtClean="0"/>
              <a:t>Click icon to add picture</a:t>
            </a:r>
            <a:endParaRPr lang="ja-JP" altLang="en-US" noProof="0" dirty="0"/>
          </a:p>
        </p:txBody>
      </p:sp>
      <p:sp>
        <p:nvSpPr>
          <p:cNvPr id="20" name="図プレースホルダー 4"/>
          <p:cNvSpPr>
            <a:spLocks noGrp="1"/>
          </p:cNvSpPr>
          <p:nvPr>
            <p:ph type="pic" sz="quarter" idx="27"/>
          </p:nvPr>
        </p:nvSpPr>
        <p:spPr>
          <a:xfrm>
            <a:off x="1466385" y="938726"/>
            <a:ext cx="1237564" cy="1649942"/>
          </a:xfrm>
          <a:solidFill>
            <a:schemeClr val="accent1">
              <a:lumMod val="40000"/>
              <a:lumOff val="60000"/>
            </a:schemeClr>
          </a:solidFill>
        </p:spPr>
        <p:txBody>
          <a:bodyPr/>
          <a:lstStyle>
            <a:lvl1pPr marL="0" marR="0" indent="0" algn="l" defTabSz="816404" rtl="0" eaLnBrk="1" fontAlgn="auto" latinLnBrk="0" hangingPunct="1">
              <a:lnSpc>
                <a:spcPct val="100000"/>
              </a:lnSpc>
              <a:spcBef>
                <a:spcPct val="20000"/>
              </a:spcBef>
              <a:spcAft>
                <a:spcPts val="0"/>
              </a:spcAft>
              <a:buClrTx/>
              <a:buSzTx/>
              <a:buFont typeface="Arial" panose="020B0604020202020204" pitchFamily="34" charset="0"/>
              <a:buNone/>
              <a:tabLst/>
              <a:defRPr/>
            </a:lvl1pPr>
          </a:lstStyle>
          <a:p>
            <a:pPr lvl="0"/>
            <a:r>
              <a:rPr lang="en-US" altLang="ja-JP" noProof="0" smtClean="0"/>
              <a:t>Click icon to add picture</a:t>
            </a:r>
            <a:endParaRPr lang="ja-JP" altLang="en-US" noProof="0" dirty="0"/>
          </a:p>
        </p:txBody>
      </p:sp>
      <p:sp>
        <p:nvSpPr>
          <p:cNvPr id="21" name="図プレースホルダー 4"/>
          <p:cNvSpPr>
            <a:spLocks noGrp="1"/>
          </p:cNvSpPr>
          <p:nvPr>
            <p:ph type="pic" sz="quarter" idx="28"/>
          </p:nvPr>
        </p:nvSpPr>
        <p:spPr>
          <a:xfrm>
            <a:off x="2704131" y="938726"/>
            <a:ext cx="1237564" cy="1649942"/>
          </a:xfrm>
          <a:solidFill>
            <a:schemeClr val="accent1">
              <a:lumMod val="60000"/>
              <a:lumOff val="40000"/>
            </a:schemeClr>
          </a:solidFill>
        </p:spPr>
        <p:txBody>
          <a:bodyPr/>
          <a:lstStyle>
            <a:lvl1pPr marL="0" marR="0" indent="0" algn="l" defTabSz="816404" rtl="0" eaLnBrk="1" fontAlgn="auto" latinLnBrk="0" hangingPunct="1">
              <a:lnSpc>
                <a:spcPct val="100000"/>
              </a:lnSpc>
              <a:spcBef>
                <a:spcPct val="20000"/>
              </a:spcBef>
              <a:spcAft>
                <a:spcPts val="0"/>
              </a:spcAft>
              <a:buClrTx/>
              <a:buSzTx/>
              <a:buFont typeface="Arial" panose="020B0604020202020204" pitchFamily="34" charset="0"/>
              <a:buNone/>
              <a:tabLst/>
              <a:defRPr/>
            </a:lvl1pPr>
          </a:lstStyle>
          <a:p>
            <a:pPr lvl="0"/>
            <a:r>
              <a:rPr lang="en-US" altLang="ja-JP" noProof="0" smtClean="0"/>
              <a:t>Click icon to add picture</a:t>
            </a:r>
            <a:endParaRPr lang="ja-JP" altLang="en-US" noProof="0" dirty="0"/>
          </a:p>
        </p:txBody>
      </p:sp>
      <p:sp>
        <p:nvSpPr>
          <p:cNvPr id="22" name="図プレースホルダー 4"/>
          <p:cNvSpPr>
            <a:spLocks noGrp="1"/>
          </p:cNvSpPr>
          <p:nvPr>
            <p:ph type="pic" sz="quarter" idx="29"/>
          </p:nvPr>
        </p:nvSpPr>
        <p:spPr>
          <a:xfrm>
            <a:off x="3941876" y="938726"/>
            <a:ext cx="1237564" cy="1649942"/>
          </a:xfrm>
          <a:solidFill>
            <a:schemeClr val="accent1">
              <a:lumMod val="75000"/>
            </a:schemeClr>
          </a:solidFill>
        </p:spPr>
        <p:txBody>
          <a:bodyPr/>
          <a:lstStyle>
            <a:lvl1pPr marL="0" marR="0" indent="0" algn="l" defTabSz="816404" rtl="0" eaLnBrk="1" fontAlgn="auto" latinLnBrk="0" hangingPunct="1">
              <a:lnSpc>
                <a:spcPct val="100000"/>
              </a:lnSpc>
              <a:spcBef>
                <a:spcPct val="20000"/>
              </a:spcBef>
              <a:spcAft>
                <a:spcPts val="0"/>
              </a:spcAft>
              <a:buClrTx/>
              <a:buSzTx/>
              <a:buFont typeface="Arial" panose="020B0604020202020204" pitchFamily="34" charset="0"/>
              <a:buNone/>
              <a:tabLst/>
              <a:defRPr/>
            </a:lvl1pPr>
          </a:lstStyle>
          <a:p>
            <a:pPr lvl="0"/>
            <a:r>
              <a:rPr lang="en-US" altLang="ja-JP" noProof="0" smtClean="0"/>
              <a:t>Click icon to add picture</a:t>
            </a:r>
            <a:endParaRPr lang="ja-JP" altLang="en-US" noProof="0" dirty="0"/>
          </a:p>
        </p:txBody>
      </p:sp>
      <p:sp>
        <p:nvSpPr>
          <p:cNvPr id="23" name="図プレースホルダー 4"/>
          <p:cNvSpPr>
            <a:spLocks noGrp="1"/>
          </p:cNvSpPr>
          <p:nvPr>
            <p:ph type="pic" sz="quarter" idx="30"/>
          </p:nvPr>
        </p:nvSpPr>
        <p:spPr>
          <a:xfrm>
            <a:off x="5179620" y="938966"/>
            <a:ext cx="1237564" cy="1649942"/>
          </a:xfrm>
          <a:solidFill>
            <a:schemeClr val="accent1">
              <a:lumMod val="60000"/>
              <a:lumOff val="40000"/>
            </a:schemeClr>
          </a:solidFill>
        </p:spPr>
        <p:txBody>
          <a:bodyPr/>
          <a:lstStyle>
            <a:lvl1pPr marL="0" marR="0" indent="0" algn="l" defTabSz="816404" rtl="0" eaLnBrk="1" fontAlgn="auto" latinLnBrk="0" hangingPunct="1">
              <a:lnSpc>
                <a:spcPct val="100000"/>
              </a:lnSpc>
              <a:spcBef>
                <a:spcPct val="20000"/>
              </a:spcBef>
              <a:spcAft>
                <a:spcPts val="0"/>
              </a:spcAft>
              <a:buClrTx/>
              <a:buSzTx/>
              <a:buFont typeface="Arial" panose="020B0604020202020204" pitchFamily="34" charset="0"/>
              <a:buNone/>
              <a:tabLst/>
              <a:defRPr/>
            </a:lvl1pPr>
          </a:lstStyle>
          <a:p>
            <a:pPr lvl="0"/>
            <a:r>
              <a:rPr lang="en-US" altLang="ja-JP" noProof="0" smtClean="0"/>
              <a:t>Click icon to add picture</a:t>
            </a:r>
            <a:endParaRPr lang="ja-JP" altLang="en-US" noProof="0" dirty="0"/>
          </a:p>
        </p:txBody>
      </p:sp>
      <p:sp>
        <p:nvSpPr>
          <p:cNvPr id="27" name="テキスト プレースホルダー 11"/>
          <p:cNvSpPr>
            <a:spLocks noGrp="1"/>
          </p:cNvSpPr>
          <p:nvPr>
            <p:ph type="body" sz="quarter" idx="14"/>
          </p:nvPr>
        </p:nvSpPr>
        <p:spPr>
          <a:xfrm>
            <a:off x="4076722" y="2688055"/>
            <a:ext cx="4725935" cy="737715"/>
          </a:xfrm>
        </p:spPr>
        <p:txBody>
          <a:bodyPr anchor="b">
            <a:noAutofit/>
          </a:bodyPr>
          <a:lstStyle>
            <a:lvl1pPr algn="l">
              <a:lnSpc>
                <a:spcPct val="100000"/>
              </a:lnSpc>
              <a:spcBef>
                <a:spcPts val="0"/>
              </a:spcBef>
              <a:defRPr sz="2701" spc="300" baseline="0">
                <a:solidFill>
                  <a:schemeClr val="accent1"/>
                </a:solidFill>
                <a:latin typeface="+mj-lt"/>
              </a:defRPr>
            </a:lvl1pPr>
          </a:lstStyle>
          <a:p>
            <a:pPr lvl="0"/>
            <a:r>
              <a:rPr lang="en-US" altLang="ja-JP" smtClean="0"/>
              <a:t>Click to edit Master text styles</a:t>
            </a:r>
          </a:p>
        </p:txBody>
      </p:sp>
      <p:sp>
        <p:nvSpPr>
          <p:cNvPr id="28" name="テキスト プレースホルダー 11"/>
          <p:cNvSpPr>
            <a:spLocks noGrp="1"/>
          </p:cNvSpPr>
          <p:nvPr>
            <p:ph type="body" sz="quarter" idx="15"/>
          </p:nvPr>
        </p:nvSpPr>
        <p:spPr>
          <a:xfrm>
            <a:off x="4076903" y="3338990"/>
            <a:ext cx="4748440" cy="720080"/>
          </a:xfrm>
        </p:spPr>
        <p:txBody>
          <a:bodyPr>
            <a:noAutofit/>
          </a:bodyPr>
          <a:lstStyle>
            <a:lvl1pPr algn="l">
              <a:lnSpc>
                <a:spcPct val="120000"/>
              </a:lnSpc>
              <a:defRPr sz="1200">
                <a:solidFill>
                  <a:schemeClr val="tx1"/>
                </a:solidFill>
                <a:latin typeface="+mn-lt"/>
              </a:defRPr>
            </a:lvl1pPr>
          </a:lstStyle>
          <a:p>
            <a:pPr lvl="0"/>
            <a:r>
              <a:rPr lang="en-US" altLang="ja-JP" smtClean="0"/>
              <a:t>Click to edit Master text styles</a:t>
            </a:r>
          </a:p>
        </p:txBody>
      </p:sp>
      <p:sp>
        <p:nvSpPr>
          <p:cNvPr id="30" name="図プレースホルダー 4"/>
          <p:cNvSpPr>
            <a:spLocks noGrp="1"/>
          </p:cNvSpPr>
          <p:nvPr>
            <p:ph type="pic" sz="quarter" idx="33"/>
          </p:nvPr>
        </p:nvSpPr>
        <p:spPr>
          <a:xfrm>
            <a:off x="1466205" y="4239093"/>
            <a:ext cx="1237564" cy="1649942"/>
          </a:xfrm>
          <a:solidFill>
            <a:schemeClr val="accent1">
              <a:lumMod val="75000"/>
            </a:schemeClr>
          </a:solidFill>
        </p:spPr>
        <p:txBody>
          <a:bodyPr/>
          <a:lstStyle>
            <a:lvl1pPr marL="0" marR="0" indent="0" algn="l" defTabSz="816404" rtl="0" eaLnBrk="1" fontAlgn="auto" latinLnBrk="0" hangingPunct="1">
              <a:lnSpc>
                <a:spcPct val="100000"/>
              </a:lnSpc>
              <a:spcBef>
                <a:spcPct val="20000"/>
              </a:spcBef>
              <a:spcAft>
                <a:spcPts val="0"/>
              </a:spcAft>
              <a:buClrTx/>
              <a:buSzTx/>
              <a:buFont typeface="Arial" panose="020B0604020202020204" pitchFamily="34" charset="0"/>
              <a:buNone/>
              <a:tabLst/>
              <a:defRPr/>
            </a:lvl1pPr>
          </a:lstStyle>
          <a:p>
            <a:pPr lvl="0"/>
            <a:r>
              <a:rPr lang="en-US" altLang="ja-JP" noProof="0" smtClean="0"/>
              <a:t>Click icon to add picture</a:t>
            </a:r>
            <a:endParaRPr lang="ja-JP" altLang="en-US" noProof="0" dirty="0"/>
          </a:p>
        </p:txBody>
      </p:sp>
      <p:sp>
        <p:nvSpPr>
          <p:cNvPr id="31" name="図プレースホルダー 4"/>
          <p:cNvSpPr>
            <a:spLocks noGrp="1"/>
          </p:cNvSpPr>
          <p:nvPr>
            <p:ph type="pic" sz="quarter" idx="34"/>
          </p:nvPr>
        </p:nvSpPr>
        <p:spPr>
          <a:xfrm>
            <a:off x="2703949" y="4239093"/>
            <a:ext cx="1237564" cy="1649942"/>
          </a:xfrm>
          <a:solidFill>
            <a:schemeClr val="accent1">
              <a:lumMod val="40000"/>
              <a:lumOff val="60000"/>
            </a:schemeClr>
          </a:solidFill>
        </p:spPr>
        <p:txBody>
          <a:bodyPr/>
          <a:lstStyle>
            <a:lvl1pPr marL="0" marR="0" indent="0" algn="l" defTabSz="816404" rtl="0" eaLnBrk="1" fontAlgn="auto" latinLnBrk="0" hangingPunct="1">
              <a:lnSpc>
                <a:spcPct val="100000"/>
              </a:lnSpc>
              <a:spcBef>
                <a:spcPct val="20000"/>
              </a:spcBef>
              <a:spcAft>
                <a:spcPts val="0"/>
              </a:spcAft>
              <a:buClrTx/>
              <a:buSzTx/>
              <a:buFont typeface="Arial" panose="020B0604020202020204" pitchFamily="34" charset="0"/>
              <a:buNone/>
              <a:tabLst/>
              <a:defRPr/>
            </a:lvl1pPr>
          </a:lstStyle>
          <a:p>
            <a:pPr lvl="0"/>
            <a:r>
              <a:rPr lang="en-US" altLang="ja-JP" noProof="0" smtClean="0"/>
              <a:t>Click icon to add picture</a:t>
            </a:r>
            <a:endParaRPr lang="ja-JP" altLang="en-US" noProof="0" dirty="0"/>
          </a:p>
        </p:txBody>
      </p:sp>
      <p:sp>
        <p:nvSpPr>
          <p:cNvPr id="32" name="図プレースホルダー 4"/>
          <p:cNvSpPr>
            <a:spLocks noGrp="1"/>
          </p:cNvSpPr>
          <p:nvPr>
            <p:ph type="pic" sz="quarter" idx="35"/>
          </p:nvPr>
        </p:nvSpPr>
        <p:spPr>
          <a:xfrm>
            <a:off x="7655111" y="4239093"/>
            <a:ext cx="1237564" cy="1649942"/>
          </a:xfrm>
          <a:solidFill>
            <a:schemeClr val="accent1"/>
          </a:solidFill>
        </p:spPr>
        <p:txBody>
          <a:bodyPr/>
          <a:lstStyle>
            <a:lvl1pPr marL="0" marR="0" indent="0" algn="l" defTabSz="816404" rtl="0" eaLnBrk="1" fontAlgn="auto" latinLnBrk="0" hangingPunct="1">
              <a:lnSpc>
                <a:spcPct val="100000"/>
              </a:lnSpc>
              <a:spcBef>
                <a:spcPct val="20000"/>
              </a:spcBef>
              <a:spcAft>
                <a:spcPts val="0"/>
              </a:spcAft>
              <a:buClrTx/>
              <a:buSzTx/>
              <a:buFont typeface="Arial" panose="020B0604020202020204" pitchFamily="34" charset="0"/>
              <a:buNone/>
              <a:tabLst/>
              <a:defRPr/>
            </a:lvl1pPr>
          </a:lstStyle>
          <a:p>
            <a:pPr lvl="0"/>
            <a:r>
              <a:rPr lang="en-US" altLang="ja-JP" noProof="0" smtClean="0"/>
              <a:t>Click icon to add picture</a:t>
            </a:r>
            <a:endParaRPr lang="ja-JP" altLang="en-US" noProof="0" dirty="0"/>
          </a:p>
        </p:txBody>
      </p:sp>
      <p:sp>
        <p:nvSpPr>
          <p:cNvPr id="33" name="図プレースホルダー 4"/>
          <p:cNvSpPr>
            <a:spLocks noGrp="1"/>
          </p:cNvSpPr>
          <p:nvPr>
            <p:ph type="pic" sz="quarter" idx="36"/>
          </p:nvPr>
        </p:nvSpPr>
        <p:spPr>
          <a:xfrm>
            <a:off x="5179620" y="4239093"/>
            <a:ext cx="1237564" cy="1649942"/>
          </a:xfrm>
          <a:solidFill>
            <a:schemeClr val="accent1">
              <a:lumMod val="20000"/>
              <a:lumOff val="80000"/>
            </a:schemeClr>
          </a:solidFill>
        </p:spPr>
        <p:txBody>
          <a:bodyPr/>
          <a:lstStyle>
            <a:lvl1pPr marL="0" marR="0" indent="0" algn="l" defTabSz="816404" rtl="0" eaLnBrk="1" fontAlgn="auto" latinLnBrk="0" hangingPunct="1">
              <a:lnSpc>
                <a:spcPct val="100000"/>
              </a:lnSpc>
              <a:spcBef>
                <a:spcPct val="20000"/>
              </a:spcBef>
              <a:spcAft>
                <a:spcPts val="0"/>
              </a:spcAft>
              <a:buClrTx/>
              <a:buSzTx/>
              <a:buFont typeface="Arial" panose="020B0604020202020204" pitchFamily="34" charset="0"/>
              <a:buNone/>
              <a:tabLst/>
              <a:defRPr/>
            </a:lvl1pPr>
          </a:lstStyle>
          <a:p>
            <a:pPr lvl="0"/>
            <a:r>
              <a:rPr lang="en-US" altLang="ja-JP" noProof="0" smtClean="0"/>
              <a:t>Click icon to add picture</a:t>
            </a:r>
            <a:endParaRPr lang="ja-JP" altLang="en-US" noProof="0" dirty="0"/>
          </a:p>
        </p:txBody>
      </p:sp>
      <p:sp>
        <p:nvSpPr>
          <p:cNvPr id="34" name="図プレースホルダー 4"/>
          <p:cNvSpPr>
            <a:spLocks noGrp="1"/>
          </p:cNvSpPr>
          <p:nvPr>
            <p:ph type="pic" sz="quarter" idx="37"/>
          </p:nvPr>
        </p:nvSpPr>
        <p:spPr>
          <a:xfrm>
            <a:off x="6417366" y="4239093"/>
            <a:ext cx="1237564" cy="1649942"/>
          </a:xfrm>
          <a:solidFill>
            <a:schemeClr val="accent1">
              <a:lumMod val="40000"/>
              <a:lumOff val="60000"/>
            </a:schemeClr>
          </a:solidFill>
        </p:spPr>
        <p:txBody>
          <a:bodyPr/>
          <a:lstStyle>
            <a:lvl1pPr marL="0" marR="0" indent="0" algn="l" defTabSz="816404" rtl="0" eaLnBrk="1" fontAlgn="auto" latinLnBrk="0" hangingPunct="1">
              <a:lnSpc>
                <a:spcPct val="100000"/>
              </a:lnSpc>
              <a:spcBef>
                <a:spcPct val="20000"/>
              </a:spcBef>
              <a:spcAft>
                <a:spcPts val="0"/>
              </a:spcAft>
              <a:buClrTx/>
              <a:buSzTx/>
              <a:buFont typeface="Arial" panose="020B0604020202020204" pitchFamily="34" charset="0"/>
              <a:buNone/>
              <a:tabLst/>
              <a:defRPr/>
            </a:lvl1pPr>
          </a:lstStyle>
          <a:p>
            <a:pPr lvl="0"/>
            <a:r>
              <a:rPr lang="en-US" altLang="ja-JP" noProof="0" smtClean="0"/>
              <a:t>Click icon to add picture</a:t>
            </a:r>
            <a:endParaRPr lang="ja-JP" altLang="en-US" noProof="0" dirty="0"/>
          </a:p>
        </p:txBody>
      </p:sp>
    </p:spTree>
    <p:extLst>
      <p:ext uri="{BB962C8B-B14F-4D97-AF65-F5344CB8AC3E}">
        <p14:creationId xmlns:p14="http://schemas.microsoft.com/office/powerpoint/2010/main" val="1921407369"/>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 Image - 1 Column">
    <p:spTree>
      <p:nvGrpSpPr>
        <p:cNvPr id="1" name=""/>
        <p:cNvGrpSpPr/>
        <p:nvPr/>
      </p:nvGrpSpPr>
      <p:grpSpPr>
        <a:xfrm>
          <a:off x="0" y="0"/>
          <a:ext cx="0" cy="0"/>
          <a:chOff x="0" y="0"/>
          <a:chExt cx="0" cy="0"/>
        </a:xfrm>
      </p:grpSpPr>
      <p:sp>
        <p:nvSpPr>
          <p:cNvPr id="10" name="正方形/長方形 9"/>
          <p:cNvSpPr/>
          <p:nvPr userDrawn="1"/>
        </p:nvSpPr>
        <p:spPr>
          <a:xfrm>
            <a:off x="363538" y="1939925"/>
            <a:ext cx="3556000" cy="3379788"/>
          </a:xfrm>
          <a:prstGeom prst="rect">
            <a:avLst/>
          </a:prstGeom>
          <a:solidFill>
            <a:schemeClr val="accent1">
              <a:lumMod val="20000"/>
              <a:lumOff val="80000"/>
              <a:alpha val="30000"/>
            </a:schemeClr>
          </a:solidFill>
          <a:ln w="12700" cmpd="thinThick">
            <a:no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sz="1600"/>
          </a:p>
        </p:txBody>
      </p:sp>
      <p:sp>
        <p:nvSpPr>
          <p:cNvPr id="11" name="ホームベース 10"/>
          <p:cNvSpPr/>
          <p:nvPr userDrawn="1"/>
        </p:nvSpPr>
        <p:spPr>
          <a:xfrm>
            <a:off x="4197350" y="1819275"/>
            <a:ext cx="239713" cy="239713"/>
          </a:xfrm>
          <a:prstGeom prst="homePlate">
            <a:avLst/>
          </a:prstGeom>
          <a:solidFill>
            <a:schemeClr val="accent1"/>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sz="1600"/>
          </a:p>
        </p:txBody>
      </p:sp>
      <p:sp>
        <p:nvSpPr>
          <p:cNvPr id="14" name="ホームベース 13"/>
          <p:cNvSpPr/>
          <p:nvPr userDrawn="1"/>
        </p:nvSpPr>
        <p:spPr>
          <a:xfrm>
            <a:off x="4197350" y="3144838"/>
            <a:ext cx="239713" cy="239712"/>
          </a:xfrm>
          <a:prstGeom prst="homePlate">
            <a:avLst/>
          </a:prstGeom>
          <a:solidFill>
            <a:schemeClr val="accent1"/>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sz="1600"/>
          </a:p>
        </p:txBody>
      </p:sp>
      <p:sp>
        <p:nvSpPr>
          <p:cNvPr id="17" name="ホームベース 16"/>
          <p:cNvSpPr/>
          <p:nvPr userDrawn="1"/>
        </p:nvSpPr>
        <p:spPr>
          <a:xfrm>
            <a:off x="4197350" y="4494213"/>
            <a:ext cx="239713" cy="239712"/>
          </a:xfrm>
          <a:prstGeom prst="homePlate">
            <a:avLst/>
          </a:prstGeom>
          <a:solidFill>
            <a:schemeClr val="accent1"/>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sz="1600"/>
          </a:p>
        </p:txBody>
      </p:sp>
      <p:sp>
        <p:nvSpPr>
          <p:cNvPr id="9" name="図プレースホルダー 8"/>
          <p:cNvSpPr>
            <a:spLocks noGrp="1"/>
          </p:cNvSpPr>
          <p:nvPr>
            <p:ph type="pic" sz="quarter" idx="12"/>
          </p:nvPr>
        </p:nvSpPr>
        <p:spPr>
          <a:xfrm>
            <a:off x="442631" y="2042587"/>
            <a:ext cx="3397776" cy="3173397"/>
          </a:xfrm>
          <a:prstGeom prst="rect">
            <a:avLst/>
          </a:prstGeom>
        </p:spPr>
        <p:txBody>
          <a:bodyPr/>
          <a:lstStyle>
            <a:lvl1pPr>
              <a:defRPr/>
            </a:lvl1pPr>
          </a:lstStyle>
          <a:p>
            <a:pPr lvl="0"/>
            <a:r>
              <a:rPr lang="en-US" altLang="ja-JP" noProof="0" smtClean="0"/>
              <a:t>Click icon to add picture</a:t>
            </a:r>
            <a:endParaRPr lang="ja-JP" altLang="en-US" noProof="0" dirty="0"/>
          </a:p>
        </p:txBody>
      </p:sp>
      <p:sp>
        <p:nvSpPr>
          <p:cNvPr id="2" name="タイトル 1"/>
          <p:cNvSpPr>
            <a:spLocks noGrp="1"/>
          </p:cNvSpPr>
          <p:nvPr>
            <p:ph type="title"/>
          </p:nvPr>
        </p:nvSpPr>
        <p:spPr>
          <a:xfrm>
            <a:off x="318659" y="128637"/>
            <a:ext cx="8371656" cy="750083"/>
          </a:xfrm>
          <a:prstGeom prst="rect">
            <a:avLst/>
          </a:prstGeom>
        </p:spPr>
        <p:txBody>
          <a:bodyPr/>
          <a:lstStyle>
            <a:lvl1pPr>
              <a:defRPr spc="750" baseline="0"/>
            </a:lvl1pPr>
          </a:lstStyle>
          <a:p>
            <a:r>
              <a:rPr lang="en-US" altLang="ja-JP" smtClean="0"/>
              <a:t>Click to edit Master title style</a:t>
            </a:r>
            <a:endParaRPr lang="ja-JP" altLang="en-US" dirty="0"/>
          </a:p>
        </p:txBody>
      </p:sp>
      <p:sp>
        <p:nvSpPr>
          <p:cNvPr id="12" name="テキスト プレースホルダー 11"/>
          <p:cNvSpPr>
            <a:spLocks noGrp="1"/>
          </p:cNvSpPr>
          <p:nvPr>
            <p:ph type="body" sz="quarter" idx="15"/>
          </p:nvPr>
        </p:nvSpPr>
        <p:spPr>
          <a:xfrm>
            <a:off x="4436973" y="2075095"/>
            <a:ext cx="4410873" cy="690077"/>
          </a:xfrm>
        </p:spPr>
        <p:txBody>
          <a:bodyPr>
            <a:noAutofit/>
          </a:bodyPr>
          <a:lstStyle>
            <a:lvl1pPr algn="l">
              <a:lnSpc>
                <a:spcPct val="120000"/>
              </a:lnSpc>
              <a:defRPr sz="1000">
                <a:solidFill>
                  <a:schemeClr val="tx1"/>
                </a:solidFill>
                <a:latin typeface="+mn-lt"/>
              </a:defRPr>
            </a:lvl1pPr>
          </a:lstStyle>
          <a:p>
            <a:pPr lvl="0"/>
            <a:r>
              <a:rPr lang="en-US" altLang="ja-JP" smtClean="0"/>
              <a:t>Click to edit Master text styles</a:t>
            </a:r>
          </a:p>
        </p:txBody>
      </p:sp>
      <p:sp>
        <p:nvSpPr>
          <p:cNvPr id="13" name="テキスト プレースホルダー 11"/>
          <p:cNvSpPr>
            <a:spLocks noGrp="1"/>
          </p:cNvSpPr>
          <p:nvPr>
            <p:ph type="body" sz="quarter" idx="16"/>
          </p:nvPr>
        </p:nvSpPr>
        <p:spPr>
          <a:xfrm>
            <a:off x="4436973" y="1688810"/>
            <a:ext cx="4410873" cy="515469"/>
          </a:xfrm>
        </p:spPr>
        <p:txBody>
          <a:bodyPr>
            <a:noAutofit/>
          </a:bodyPr>
          <a:lstStyle>
            <a:lvl1pPr algn="l">
              <a:lnSpc>
                <a:spcPct val="120000"/>
              </a:lnSpc>
              <a:defRPr sz="1600" spc="150">
                <a:solidFill>
                  <a:schemeClr val="accent1"/>
                </a:solidFill>
                <a:latin typeface="+mj-lt"/>
              </a:defRPr>
            </a:lvl1pPr>
          </a:lstStyle>
          <a:p>
            <a:pPr lvl="0"/>
            <a:r>
              <a:rPr lang="en-US" altLang="ja-JP" smtClean="0"/>
              <a:t>Click to edit Master text styles</a:t>
            </a:r>
          </a:p>
        </p:txBody>
      </p:sp>
      <p:sp>
        <p:nvSpPr>
          <p:cNvPr id="15" name="テキスト プレースホルダー 11"/>
          <p:cNvSpPr>
            <a:spLocks noGrp="1"/>
          </p:cNvSpPr>
          <p:nvPr>
            <p:ph type="body" sz="quarter" idx="17"/>
          </p:nvPr>
        </p:nvSpPr>
        <p:spPr>
          <a:xfrm>
            <a:off x="4436973" y="3400163"/>
            <a:ext cx="4410873" cy="690077"/>
          </a:xfrm>
        </p:spPr>
        <p:txBody>
          <a:bodyPr>
            <a:noAutofit/>
          </a:bodyPr>
          <a:lstStyle>
            <a:lvl1pPr algn="l">
              <a:lnSpc>
                <a:spcPct val="120000"/>
              </a:lnSpc>
              <a:defRPr sz="1000">
                <a:solidFill>
                  <a:schemeClr val="tx1"/>
                </a:solidFill>
                <a:latin typeface="+mn-lt"/>
              </a:defRPr>
            </a:lvl1pPr>
          </a:lstStyle>
          <a:p>
            <a:pPr lvl="0"/>
            <a:r>
              <a:rPr lang="en-US" altLang="ja-JP" smtClean="0"/>
              <a:t>Click to edit Master text styles</a:t>
            </a:r>
          </a:p>
        </p:txBody>
      </p:sp>
      <p:sp>
        <p:nvSpPr>
          <p:cNvPr id="16" name="テキスト プレースホルダー 11"/>
          <p:cNvSpPr>
            <a:spLocks noGrp="1"/>
          </p:cNvSpPr>
          <p:nvPr>
            <p:ph type="body" sz="quarter" idx="18"/>
          </p:nvPr>
        </p:nvSpPr>
        <p:spPr>
          <a:xfrm>
            <a:off x="4436973" y="3013876"/>
            <a:ext cx="4410873" cy="515469"/>
          </a:xfrm>
        </p:spPr>
        <p:txBody>
          <a:bodyPr>
            <a:noAutofit/>
          </a:bodyPr>
          <a:lstStyle>
            <a:lvl1pPr algn="l">
              <a:lnSpc>
                <a:spcPct val="120000"/>
              </a:lnSpc>
              <a:defRPr sz="1600" spc="150">
                <a:solidFill>
                  <a:schemeClr val="accent1"/>
                </a:solidFill>
                <a:latin typeface="+mj-lt"/>
              </a:defRPr>
            </a:lvl1pPr>
          </a:lstStyle>
          <a:p>
            <a:pPr lvl="0"/>
            <a:r>
              <a:rPr lang="en-US" altLang="ja-JP" smtClean="0"/>
              <a:t>Click to edit Master text styles</a:t>
            </a:r>
          </a:p>
        </p:txBody>
      </p:sp>
      <p:sp>
        <p:nvSpPr>
          <p:cNvPr id="18" name="テキスト プレースホルダー 11"/>
          <p:cNvSpPr>
            <a:spLocks noGrp="1"/>
          </p:cNvSpPr>
          <p:nvPr>
            <p:ph type="body" sz="quarter" idx="19"/>
          </p:nvPr>
        </p:nvSpPr>
        <p:spPr>
          <a:xfrm>
            <a:off x="4436973" y="4749150"/>
            <a:ext cx="4410873" cy="690077"/>
          </a:xfrm>
        </p:spPr>
        <p:txBody>
          <a:bodyPr>
            <a:noAutofit/>
          </a:bodyPr>
          <a:lstStyle>
            <a:lvl1pPr algn="l">
              <a:lnSpc>
                <a:spcPct val="120000"/>
              </a:lnSpc>
              <a:defRPr sz="1000">
                <a:solidFill>
                  <a:schemeClr val="tx1"/>
                </a:solidFill>
                <a:latin typeface="+mn-lt"/>
              </a:defRPr>
            </a:lvl1pPr>
          </a:lstStyle>
          <a:p>
            <a:pPr lvl="0"/>
            <a:r>
              <a:rPr lang="en-US" altLang="ja-JP" smtClean="0"/>
              <a:t>Click to edit Master text styles</a:t>
            </a:r>
          </a:p>
        </p:txBody>
      </p:sp>
      <p:sp>
        <p:nvSpPr>
          <p:cNvPr id="19" name="テキスト プレースホルダー 11"/>
          <p:cNvSpPr>
            <a:spLocks noGrp="1"/>
          </p:cNvSpPr>
          <p:nvPr>
            <p:ph type="body" sz="quarter" idx="20"/>
          </p:nvPr>
        </p:nvSpPr>
        <p:spPr>
          <a:xfrm>
            <a:off x="4436973" y="4362863"/>
            <a:ext cx="4410873" cy="515469"/>
          </a:xfrm>
        </p:spPr>
        <p:txBody>
          <a:bodyPr>
            <a:noAutofit/>
          </a:bodyPr>
          <a:lstStyle>
            <a:lvl1pPr algn="l">
              <a:lnSpc>
                <a:spcPct val="120000"/>
              </a:lnSpc>
              <a:defRPr sz="1600" spc="150">
                <a:solidFill>
                  <a:schemeClr val="accent1"/>
                </a:solidFill>
                <a:latin typeface="+mj-lt"/>
              </a:defRPr>
            </a:lvl1pPr>
          </a:lstStyle>
          <a:p>
            <a:pPr lvl="0"/>
            <a:r>
              <a:rPr lang="en-US" altLang="ja-JP" smtClean="0"/>
              <a:t>Click to edit Master text styles</a:t>
            </a:r>
          </a:p>
        </p:txBody>
      </p:sp>
    </p:spTree>
    <p:extLst>
      <p:ext uri="{BB962C8B-B14F-4D97-AF65-F5344CB8AC3E}">
        <p14:creationId xmlns:p14="http://schemas.microsoft.com/office/powerpoint/2010/main" val="13372284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2" presetClass="entr" presetSubtype="8" decel="10000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0-#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8" decel="100000" fill="hold" grpId="0" nodeType="afterEffect">
                                  <p:stCondLst>
                                    <p:cond delay="50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0-#ppt_w/2"/>
                                          </p:val>
                                        </p:tav>
                                        <p:tav tm="100000">
                                          <p:val>
                                            <p:strVal val="#ppt_x"/>
                                          </p:val>
                                        </p:tav>
                                      </p:tavLst>
                                    </p:anim>
                                    <p:anim calcmode="lin" valueType="num">
                                      <p:cBhvr additive="base">
                                        <p:cTn id="17" dur="500" fill="hold"/>
                                        <p:tgtEl>
                                          <p:spTgt spid="14"/>
                                        </p:tgtEl>
                                        <p:attrNameLst>
                                          <p:attrName>ppt_y</p:attrName>
                                        </p:attrNameLst>
                                      </p:cBhvr>
                                      <p:tavLst>
                                        <p:tav tm="0">
                                          <p:val>
                                            <p:strVal val="#ppt_y"/>
                                          </p:val>
                                        </p:tav>
                                        <p:tav tm="100000">
                                          <p:val>
                                            <p:strVal val="#ppt_y"/>
                                          </p:val>
                                        </p:tav>
                                      </p:tavLst>
                                    </p:anim>
                                  </p:childTnLst>
                                </p:cTn>
                              </p:par>
                            </p:childTnLst>
                          </p:cTn>
                        </p:par>
                        <p:par>
                          <p:cTn id="18" fill="hold">
                            <p:stCondLst>
                              <p:cond delay="2000"/>
                            </p:stCondLst>
                            <p:childTnLst>
                              <p:par>
                                <p:cTn id="19" presetID="2" presetClass="entr" presetSubtype="8" decel="100000" fill="hold" grpId="0" nodeType="afterEffect">
                                  <p:stCondLst>
                                    <p:cond delay="50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0-#ppt_w/2"/>
                                          </p:val>
                                        </p:tav>
                                        <p:tav tm="100000">
                                          <p:val>
                                            <p:strVal val="#ppt_x"/>
                                          </p:val>
                                        </p:tav>
                                      </p:tavLst>
                                    </p:anim>
                                    <p:anim calcmode="lin" valueType="num">
                                      <p:cBhvr additive="base">
                                        <p:cTn id="22"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4" grpId="0" animBg="1"/>
      <p:bldP spid="17"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Iconic List - 6 Items">
    <p:spTree>
      <p:nvGrpSpPr>
        <p:cNvPr id="1" name=""/>
        <p:cNvGrpSpPr/>
        <p:nvPr/>
      </p:nvGrpSpPr>
      <p:grpSpPr>
        <a:xfrm>
          <a:off x="0" y="0"/>
          <a:ext cx="0" cy="0"/>
          <a:chOff x="0" y="0"/>
          <a:chExt cx="0" cy="0"/>
        </a:xfrm>
      </p:grpSpPr>
      <p:sp>
        <p:nvSpPr>
          <p:cNvPr id="2" name="タイトル 1"/>
          <p:cNvSpPr>
            <a:spLocks noGrp="1"/>
          </p:cNvSpPr>
          <p:nvPr>
            <p:ph type="title"/>
          </p:nvPr>
        </p:nvSpPr>
        <p:spPr>
          <a:xfrm>
            <a:off x="318659" y="128637"/>
            <a:ext cx="8371656" cy="750083"/>
          </a:xfrm>
          <a:prstGeom prst="rect">
            <a:avLst/>
          </a:prstGeom>
        </p:spPr>
        <p:txBody>
          <a:bodyPr/>
          <a:lstStyle>
            <a:lvl1pPr>
              <a:defRPr spc="750" baseline="0"/>
            </a:lvl1pPr>
          </a:lstStyle>
          <a:p>
            <a:r>
              <a:rPr lang="en-US" altLang="ja-JP" smtClean="0"/>
              <a:t>Click to edit Master title style</a:t>
            </a:r>
            <a:endParaRPr lang="ja-JP" altLang="en-US" dirty="0"/>
          </a:p>
        </p:txBody>
      </p:sp>
      <p:sp>
        <p:nvSpPr>
          <p:cNvPr id="12" name="テキスト プレースホルダー 11"/>
          <p:cNvSpPr>
            <a:spLocks noGrp="1"/>
          </p:cNvSpPr>
          <p:nvPr>
            <p:ph type="body" sz="quarter" idx="15"/>
          </p:nvPr>
        </p:nvSpPr>
        <p:spPr>
          <a:xfrm>
            <a:off x="791252" y="1904242"/>
            <a:ext cx="3555704" cy="1109745"/>
          </a:xfrm>
        </p:spPr>
        <p:txBody>
          <a:bodyPr>
            <a:noAutofit/>
          </a:bodyPr>
          <a:lstStyle>
            <a:lvl1pPr algn="l">
              <a:lnSpc>
                <a:spcPct val="120000"/>
              </a:lnSpc>
              <a:defRPr sz="1000">
                <a:solidFill>
                  <a:schemeClr val="tx1"/>
                </a:solidFill>
                <a:latin typeface="+mn-lt"/>
              </a:defRPr>
            </a:lvl1pPr>
          </a:lstStyle>
          <a:p>
            <a:pPr lvl="0"/>
            <a:r>
              <a:rPr lang="en-US" altLang="ja-JP" smtClean="0"/>
              <a:t>Click to edit Master text styles</a:t>
            </a:r>
          </a:p>
          <a:p>
            <a:pPr lvl="1"/>
            <a:r>
              <a:rPr lang="en-US" altLang="ja-JP" smtClean="0"/>
              <a:t>Second level</a:t>
            </a:r>
          </a:p>
          <a:p>
            <a:pPr lvl="2"/>
            <a:r>
              <a:rPr lang="en-US" altLang="ja-JP" smtClean="0"/>
              <a:t>Third level</a:t>
            </a:r>
          </a:p>
        </p:txBody>
      </p:sp>
      <p:sp>
        <p:nvSpPr>
          <p:cNvPr id="13" name="テキスト プレースホルダー 11"/>
          <p:cNvSpPr>
            <a:spLocks noGrp="1"/>
          </p:cNvSpPr>
          <p:nvPr>
            <p:ph type="body" sz="quarter" idx="16"/>
          </p:nvPr>
        </p:nvSpPr>
        <p:spPr>
          <a:xfrm>
            <a:off x="792078" y="1418780"/>
            <a:ext cx="3554877" cy="515469"/>
          </a:xfrm>
        </p:spPr>
        <p:txBody>
          <a:bodyPr>
            <a:noAutofit/>
          </a:bodyPr>
          <a:lstStyle>
            <a:lvl1pPr algn="l">
              <a:lnSpc>
                <a:spcPct val="120000"/>
              </a:lnSpc>
              <a:defRPr sz="1600" spc="150">
                <a:solidFill>
                  <a:schemeClr val="accent1"/>
                </a:solidFill>
                <a:latin typeface="+mj-lt"/>
              </a:defRPr>
            </a:lvl1pPr>
          </a:lstStyle>
          <a:p>
            <a:pPr lvl="0"/>
            <a:r>
              <a:rPr lang="en-US" altLang="ja-JP" smtClean="0"/>
              <a:t>Click to edit Master text styles</a:t>
            </a:r>
          </a:p>
        </p:txBody>
      </p:sp>
      <p:sp>
        <p:nvSpPr>
          <p:cNvPr id="23" name="テキスト プレースホルダー 11"/>
          <p:cNvSpPr>
            <a:spLocks noGrp="1"/>
          </p:cNvSpPr>
          <p:nvPr>
            <p:ph type="body" sz="quarter" idx="22"/>
          </p:nvPr>
        </p:nvSpPr>
        <p:spPr>
          <a:xfrm>
            <a:off x="791252" y="3523006"/>
            <a:ext cx="3555704" cy="1109745"/>
          </a:xfrm>
        </p:spPr>
        <p:txBody>
          <a:bodyPr>
            <a:noAutofit/>
          </a:bodyPr>
          <a:lstStyle>
            <a:lvl1pPr algn="l">
              <a:lnSpc>
                <a:spcPct val="120000"/>
              </a:lnSpc>
              <a:defRPr sz="1000">
                <a:solidFill>
                  <a:schemeClr val="tx1"/>
                </a:solidFill>
                <a:latin typeface="+mn-lt"/>
              </a:defRPr>
            </a:lvl1pPr>
          </a:lstStyle>
          <a:p>
            <a:pPr lvl="0"/>
            <a:r>
              <a:rPr lang="en-US" altLang="ja-JP" smtClean="0"/>
              <a:t>Click to edit Master text styles</a:t>
            </a:r>
          </a:p>
          <a:p>
            <a:pPr lvl="1"/>
            <a:r>
              <a:rPr lang="en-US" altLang="ja-JP" smtClean="0"/>
              <a:t>Second level</a:t>
            </a:r>
          </a:p>
          <a:p>
            <a:pPr lvl="2"/>
            <a:r>
              <a:rPr lang="en-US" altLang="ja-JP" smtClean="0"/>
              <a:t>Third level</a:t>
            </a:r>
          </a:p>
        </p:txBody>
      </p:sp>
      <p:sp>
        <p:nvSpPr>
          <p:cNvPr id="24" name="テキスト プレースホルダー 11"/>
          <p:cNvSpPr>
            <a:spLocks noGrp="1"/>
          </p:cNvSpPr>
          <p:nvPr>
            <p:ph type="body" sz="quarter" idx="23"/>
          </p:nvPr>
        </p:nvSpPr>
        <p:spPr>
          <a:xfrm>
            <a:off x="792078" y="3037544"/>
            <a:ext cx="3554877" cy="515469"/>
          </a:xfrm>
        </p:spPr>
        <p:txBody>
          <a:bodyPr>
            <a:noAutofit/>
          </a:bodyPr>
          <a:lstStyle>
            <a:lvl1pPr algn="l">
              <a:lnSpc>
                <a:spcPct val="120000"/>
              </a:lnSpc>
              <a:defRPr sz="1600" spc="150">
                <a:solidFill>
                  <a:schemeClr val="accent1"/>
                </a:solidFill>
                <a:latin typeface="+mj-lt"/>
              </a:defRPr>
            </a:lvl1pPr>
          </a:lstStyle>
          <a:p>
            <a:pPr lvl="0"/>
            <a:r>
              <a:rPr lang="en-US" altLang="ja-JP" smtClean="0"/>
              <a:t>Click to edit Master text styles</a:t>
            </a:r>
          </a:p>
        </p:txBody>
      </p:sp>
      <p:sp>
        <p:nvSpPr>
          <p:cNvPr id="28" name="テキスト プレースホルダー 11"/>
          <p:cNvSpPr>
            <a:spLocks noGrp="1"/>
          </p:cNvSpPr>
          <p:nvPr>
            <p:ph type="body" sz="quarter" idx="25"/>
          </p:nvPr>
        </p:nvSpPr>
        <p:spPr>
          <a:xfrm>
            <a:off x="791252" y="5139568"/>
            <a:ext cx="3555704" cy="1109745"/>
          </a:xfrm>
        </p:spPr>
        <p:txBody>
          <a:bodyPr>
            <a:noAutofit/>
          </a:bodyPr>
          <a:lstStyle>
            <a:lvl1pPr algn="l">
              <a:lnSpc>
                <a:spcPct val="120000"/>
              </a:lnSpc>
              <a:defRPr sz="1000">
                <a:solidFill>
                  <a:schemeClr val="tx1"/>
                </a:solidFill>
                <a:latin typeface="+mn-lt"/>
              </a:defRPr>
            </a:lvl1pPr>
          </a:lstStyle>
          <a:p>
            <a:pPr lvl="0"/>
            <a:r>
              <a:rPr lang="en-US" altLang="ja-JP" smtClean="0"/>
              <a:t>Click to edit Master text styles</a:t>
            </a:r>
          </a:p>
          <a:p>
            <a:pPr lvl="1"/>
            <a:r>
              <a:rPr lang="en-US" altLang="ja-JP" smtClean="0"/>
              <a:t>Second level</a:t>
            </a:r>
          </a:p>
          <a:p>
            <a:pPr lvl="2"/>
            <a:r>
              <a:rPr lang="en-US" altLang="ja-JP" smtClean="0"/>
              <a:t>Third level</a:t>
            </a:r>
          </a:p>
        </p:txBody>
      </p:sp>
      <p:sp>
        <p:nvSpPr>
          <p:cNvPr id="29" name="テキスト プレースホルダー 11"/>
          <p:cNvSpPr>
            <a:spLocks noGrp="1"/>
          </p:cNvSpPr>
          <p:nvPr>
            <p:ph type="body" sz="quarter" idx="26"/>
          </p:nvPr>
        </p:nvSpPr>
        <p:spPr>
          <a:xfrm>
            <a:off x="792077" y="4654104"/>
            <a:ext cx="3554877" cy="515469"/>
          </a:xfrm>
        </p:spPr>
        <p:txBody>
          <a:bodyPr>
            <a:noAutofit/>
          </a:bodyPr>
          <a:lstStyle>
            <a:lvl1pPr algn="l">
              <a:lnSpc>
                <a:spcPct val="120000"/>
              </a:lnSpc>
              <a:defRPr sz="1600" spc="150">
                <a:solidFill>
                  <a:schemeClr val="accent1"/>
                </a:solidFill>
                <a:latin typeface="+mj-lt"/>
              </a:defRPr>
            </a:lvl1pPr>
          </a:lstStyle>
          <a:p>
            <a:pPr lvl="0"/>
            <a:r>
              <a:rPr lang="en-US" altLang="ja-JP" smtClean="0"/>
              <a:t>Click to edit Master text styles</a:t>
            </a:r>
          </a:p>
        </p:txBody>
      </p:sp>
      <p:sp>
        <p:nvSpPr>
          <p:cNvPr id="48" name="テキスト プレースホルダー 11"/>
          <p:cNvSpPr>
            <a:spLocks noGrp="1"/>
          </p:cNvSpPr>
          <p:nvPr>
            <p:ph type="body" sz="quarter" idx="28"/>
          </p:nvPr>
        </p:nvSpPr>
        <p:spPr>
          <a:xfrm>
            <a:off x="5067098" y="1904242"/>
            <a:ext cx="3555704" cy="1109745"/>
          </a:xfrm>
        </p:spPr>
        <p:txBody>
          <a:bodyPr>
            <a:noAutofit/>
          </a:bodyPr>
          <a:lstStyle>
            <a:lvl1pPr algn="l">
              <a:lnSpc>
                <a:spcPct val="120000"/>
              </a:lnSpc>
              <a:defRPr sz="1000">
                <a:solidFill>
                  <a:schemeClr val="tx1"/>
                </a:solidFill>
                <a:latin typeface="+mn-lt"/>
              </a:defRPr>
            </a:lvl1pPr>
          </a:lstStyle>
          <a:p>
            <a:pPr lvl="0"/>
            <a:r>
              <a:rPr lang="en-US" altLang="ja-JP" smtClean="0"/>
              <a:t>Click to edit Master text styles</a:t>
            </a:r>
          </a:p>
          <a:p>
            <a:pPr lvl="1"/>
            <a:r>
              <a:rPr lang="en-US" altLang="ja-JP" smtClean="0"/>
              <a:t>Second level</a:t>
            </a:r>
          </a:p>
          <a:p>
            <a:pPr lvl="2"/>
            <a:r>
              <a:rPr lang="en-US" altLang="ja-JP" smtClean="0"/>
              <a:t>Third level</a:t>
            </a:r>
          </a:p>
        </p:txBody>
      </p:sp>
      <p:sp>
        <p:nvSpPr>
          <p:cNvPr id="49" name="テキスト プレースホルダー 11"/>
          <p:cNvSpPr>
            <a:spLocks noGrp="1"/>
          </p:cNvSpPr>
          <p:nvPr>
            <p:ph type="body" sz="quarter" idx="29"/>
          </p:nvPr>
        </p:nvSpPr>
        <p:spPr>
          <a:xfrm>
            <a:off x="5067924" y="1418780"/>
            <a:ext cx="3554877" cy="515469"/>
          </a:xfrm>
        </p:spPr>
        <p:txBody>
          <a:bodyPr>
            <a:noAutofit/>
          </a:bodyPr>
          <a:lstStyle>
            <a:lvl1pPr algn="l">
              <a:lnSpc>
                <a:spcPct val="120000"/>
              </a:lnSpc>
              <a:defRPr sz="1600" spc="150">
                <a:solidFill>
                  <a:schemeClr val="accent1"/>
                </a:solidFill>
                <a:latin typeface="+mj-lt"/>
              </a:defRPr>
            </a:lvl1pPr>
          </a:lstStyle>
          <a:p>
            <a:pPr lvl="0"/>
            <a:r>
              <a:rPr lang="en-US" altLang="ja-JP" smtClean="0"/>
              <a:t>Click to edit Master text styles</a:t>
            </a:r>
          </a:p>
        </p:txBody>
      </p:sp>
      <p:sp>
        <p:nvSpPr>
          <p:cNvPr id="53" name="テキスト プレースホルダー 11"/>
          <p:cNvSpPr>
            <a:spLocks noGrp="1"/>
          </p:cNvSpPr>
          <p:nvPr>
            <p:ph type="body" sz="quarter" idx="31"/>
          </p:nvPr>
        </p:nvSpPr>
        <p:spPr>
          <a:xfrm>
            <a:off x="5067098" y="3523006"/>
            <a:ext cx="3555704" cy="1109745"/>
          </a:xfrm>
        </p:spPr>
        <p:txBody>
          <a:bodyPr>
            <a:noAutofit/>
          </a:bodyPr>
          <a:lstStyle>
            <a:lvl1pPr algn="l">
              <a:lnSpc>
                <a:spcPct val="120000"/>
              </a:lnSpc>
              <a:defRPr sz="1000">
                <a:solidFill>
                  <a:schemeClr val="tx1"/>
                </a:solidFill>
                <a:latin typeface="+mn-lt"/>
              </a:defRPr>
            </a:lvl1pPr>
          </a:lstStyle>
          <a:p>
            <a:pPr lvl="0"/>
            <a:r>
              <a:rPr lang="en-US" altLang="ja-JP" smtClean="0"/>
              <a:t>Click to edit Master text styles</a:t>
            </a:r>
          </a:p>
          <a:p>
            <a:pPr lvl="1"/>
            <a:r>
              <a:rPr lang="en-US" altLang="ja-JP" smtClean="0"/>
              <a:t>Second level</a:t>
            </a:r>
          </a:p>
          <a:p>
            <a:pPr lvl="2"/>
            <a:r>
              <a:rPr lang="en-US" altLang="ja-JP" smtClean="0"/>
              <a:t>Third level</a:t>
            </a:r>
          </a:p>
        </p:txBody>
      </p:sp>
      <p:sp>
        <p:nvSpPr>
          <p:cNvPr id="54" name="テキスト プレースホルダー 11"/>
          <p:cNvSpPr>
            <a:spLocks noGrp="1"/>
          </p:cNvSpPr>
          <p:nvPr>
            <p:ph type="body" sz="quarter" idx="32"/>
          </p:nvPr>
        </p:nvSpPr>
        <p:spPr>
          <a:xfrm>
            <a:off x="5067924" y="3037544"/>
            <a:ext cx="3554877" cy="515469"/>
          </a:xfrm>
        </p:spPr>
        <p:txBody>
          <a:bodyPr>
            <a:noAutofit/>
          </a:bodyPr>
          <a:lstStyle>
            <a:lvl1pPr algn="l">
              <a:lnSpc>
                <a:spcPct val="120000"/>
              </a:lnSpc>
              <a:defRPr sz="1600" spc="150">
                <a:solidFill>
                  <a:schemeClr val="accent1"/>
                </a:solidFill>
                <a:latin typeface="+mj-lt"/>
              </a:defRPr>
            </a:lvl1pPr>
          </a:lstStyle>
          <a:p>
            <a:pPr lvl="0"/>
            <a:r>
              <a:rPr lang="en-US" altLang="ja-JP" smtClean="0"/>
              <a:t>Click to edit Master text styles</a:t>
            </a:r>
          </a:p>
        </p:txBody>
      </p:sp>
      <p:sp>
        <p:nvSpPr>
          <p:cNvPr id="58" name="テキスト プレースホルダー 11"/>
          <p:cNvSpPr>
            <a:spLocks noGrp="1"/>
          </p:cNvSpPr>
          <p:nvPr>
            <p:ph type="body" sz="quarter" idx="34"/>
          </p:nvPr>
        </p:nvSpPr>
        <p:spPr>
          <a:xfrm>
            <a:off x="5067098" y="5139568"/>
            <a:ext cx="3555704" cy="1109745"/>
          </a:xfrm>
        </p:spPr>
        <p:txBody>
          <a:bodyPr>
            <a:noAutofit/>
          </a:bodyPr>
          <a:lstStyle>
            <a:lvl1pPr algn="l">
              <a:lnSpc>
                <a:spcPct val="120000"/>
              </a:lnSpc>
              <a:defRPr sz="1000">
                <a:solidFill>
                  <a:schemeClr val="tx1"/>
                </a:solidFill>
                <a:latin typeface="+mn-lt"/>
              </a:defRPr>
            </a:lvl1pPr>
          </a:lstStyle>
          <a:p>
            <a:pPr lvl="0"/>
            <a:r>
              <a:rPr lang="en-US" altLang="ja-JP" smtClean="0"/>
              <a:t>Click to edit Master text styles</a:t>
            </a:r>
          </a:p>
          <a:p>
            <a:pPr lvl="1"/>
            <a:r>
              <a:rPr lang="en-US" altLang="ja-JP" smtClean="0"/>
              <a:t>Second level</a:t>
            </a:r>
          </a:p>
          <a:p>
            <a:pPr lvl="2"/>
            <a:r>
              <a:rPr lang="en-US" altLang="ja-JP" smtClean="0"/>
              <a:t>Third level</a:t>
            </a:r>
          </a:p>
        </p:txBody>
      </p:sp>
      <p:sp>
        <p:nvSpPr>
          <p:cNvPr id="59" name="テキスト プレースホルダー 11"/>
          <p:cNvSpPr>
            <a:spLocks noGrp="1"/>
          </p:cNvSpPr>
          <p:nvPr>
            <p:ph type="body" sz="quarter" idx="35"/>
          </p:nvPr>
        </p:nvSpPr>
        <p:spPr>
          <a:xfrm>
            <a:off x="5067924" y="4654104"/>
            <a:ext cx="3554877" cy="515469"/>
          </a:xfrm>
        </p:spPr>
        <p:txBody>
          <a:bodyPr>
            <a:noAutofit/>
          </a:bodyPr>
          <a:lstStyle>
            <a:lvl1pPr algn="l">
              <a:lnSpc>
                <a:spcPct val="120000"/>
              </a:lnSpc>
              <a:defRPr sz="1600" spc="150">
                <a:solidFill>
                  <a:schemeClr val="accent1"/>
                </a:solidFill>
                <a:latin typeface="+mj-lt"/>
              </a:defRPr>
            </a:lvl1pPr>
          </a:lstStyle>
          <a:p>
            <a:pPr lvl="0"/>
            <a:r>
              <a:rPr lang="en-US" altLang="ja-JP" smtClean="0"/>
              <a:t>Click to edit Master text styles</a:t>
            </a:r>
          </a:p>
        </p:txBody>
      </p:sp>
      <p:sp>
        <p:nvSpPr>
          <p:cNvPr id="35" name="図プレースホルダー 7"/>
          <p:cNvSpPr>
            <a:spLocks noGrp="1"/>
          </p:cNvSpPr>
          <p:nvPr>
            <p:ph type="pic" sz="quarter" idx="18"/>
          </p:nvPr>
        </p:nvSpPr>
        <p:spPr>
          <a:xfrm>
            <a:off x="476190" y="1418777"/>
            <a:ext cx="360071" cy="480053"/>
          </a:xfrm>
        </p:spPr>
        <p:txBody>
          <a:bodyPr>
            <a:normAutofit/>
          </a:bodyPr>
          <a:lstStyle>
            <a:lvl1pPr>
              <a:defRPr sz="800"/>
            </a:lvl1pPr>
          </a:lstStyle>
          <a:p>
            <a:pPr lvl="0"/>
            <a:r>
              <a:rPr lang="en-US" altLang="ja-JP" noProof="0" smtClean="0"/>
              <a:t>Click icon to add picture</a:t>
            </a:r>
            <a:endParaRPr lang="ja-JP" altLang="en-US" noProof="0" dirty="0"/>
          </a:p>
        </p:txBody>
      </p:sp>
      <p:sp>
        <p:nvSpPr>
          <p:cNvPr id="36" name="図プレースホルダー 7"/>
          <p:cNvSpPr>
            <a:spLocks noGrp="1"/>
          </p:cNvSpPr>
          <p:nvPr>
            <p:ph type="pic" sz="quarter" idx="36"/>
          </p:nvPr>
        </p:nvSpPr>
        <p:spPr>
          <a:xfrm>
            <a:off x="476190" y="3038957"/>
            <a:ext cx="360071" cy="480053"/>
          </a:xfrm>
        </p:spPr>
        <p:txBody>
          <a:bodyPr>
            <a:normAutofit/>
          </a:bodyPr>
          <a:lstStyle>
            <a:lvl1pPr>
              <a:defRPr sz="800"/>
            </a:lvl1pPr>
          </a:lstStyle>
          <a:p>
            <a:pPr lvl="0"/>
            <a:r>
              <a:rPr lang="en-US" altLang="ja-JP" noProof="0" smtClean="0"/>
              <a:t>Click icon to add picture</a:t>
            </a:r>
            <a:endParaRPr lang="ja-JP" altLang="en-US" noProof="0" dirty="0"/>
          </a:p>
        </p:txBody>
      </p:sp>
      <p:sp>
        <p:nvSpPr>
          <p:cNvPr id="37" name="図プレースホルダー 7"/>
          <p:cNvSpPr>
            <a:spLocks noGrp="1"/>
          </p:cNvSpPr>
          <p:nvPr>
            <p:ph type="pic" sz="quarter" idx="37"/>
          </p:nvPr>
        </p:nvSpPr>
        <p:spPr>
          <a:xfrm>
            <a:off x="476190" y="4659137"/>
            <a:ext cx="360071" cy="480053"/>
          </a:xfrm>
        </p:spPr>
        <p:txBody>
          <a:bodyPr>
            <a:normAutofit/>
          </a:bodyPr>
          <a:lstStyle>
            <a:lvl1pPr>
              <a:defRPr sz="800"/>
            </a:lvl1pPr>
          </a:lstStyle>
          <a:p>
            <a:pPr lvl="0"/>
            <a:r>
              <a:rPr lang="en-US" altLang="ja-JP" noProof="0" smtClean="0"/>
              <a:t>Click icon to add picture</a:t>
            </a:r>
            <a:endParaRPr lang="ja-JP" altLang="en-US" noProof="0" dirty="0"/>
          </a:p>
        </p:txBody>
      </p:sp>
      <p:sp>
        <p:nvSpPr>
          <p:cNvPr id="38" name="図プレースホルダー 7"/>
          <p:cNvSpPr>
            <a:spLocks noGrp="1"/>
          </p:cNvSpPr>
          <p:nvPr>
            <p:ph type="pic" sz="quarter" idx="38"/>
          </p:nvPr>
        </p:nvSpPr>
        <p:spPr>
          <a:xfrm>
            <a:off x="4752036" y="1418777"/>
            <a:ext cx="360071" cy="480053"/>
          </a:xfrm>
        </p:spPr>
        <p:txBody>
          <a:bodyPr>
            <a:normAutofit/>
          </a:bodyPr>
          <a:lstStyle>
            <a:lvl1pPr>
              <a:defRPr sz="800"/>
            </a:lvl1pPr>
          </a:lstStyle>
          <a:p>
            <a:pPr lvl="0"/>
            <a:r>
              <a:rPr lang="en-US" altLang="ja-JP" noProof="0" smtClean="0"/>
              <a:t>Click icon to add picture</a:t>
            </a:r>
            <a:endParaRPr lang="ja-JP" altLang="en-US" noProof="0" dirty="0"/>
          </a:p>
        </p:txBody>
      </p:sp>
      <p:sp>
        <p:nvSpPr>
          <p:cNvPr id="39" name="図プレースホルダー 7"/>
          <p:cNvSpPr>
            <a:spLocks noGrp="1"/>
          </p:cNvSpPr>
          <p:nvPr>
            <p:ph type="pic" sz="quarter" idx="39"/>
          </p:nvPr>
        </p:nvSpPr>
        <p:spPr>
          <a:xfrm>
            <a:off x="4752036" y="3038957"/>
            <a:ext cx="360071" cy="480053"/>
          </a:xfrm>
        </p:spPr>
        <p:txBody>
          <a:bodyPr>
            <a:normAutofit/>
          </a:bodyPr>
          <a:lstStyle>
            <a:lvl1pPr>
              <a:defRPr sz="800"/>
            </a:lvl1pPr>
          </a:lstStyle>
          <a:p>
            <a:pPr lvl="0"/>
            <a:r>
              <a:rPr lang="en-US" altLang="ja-JP" noProof="0" smtClean="0"/>
              <a:t>Click icon to add picture</a:t>
            </a:r>
            <a:endParaRPr lang="ja-JP" altLang="en-US" noProof="0" dirty="0"/>
          </a:p>
        </p:txBody>
      </p:sp>
      <p:sp>
        <p:nvSpPr>
          <p:cNvPr id="40" name="図プレースホルダー 7"/>
          <p:cNvSpPr>
            <a:spLocks noGrp="1"/>
          </p:cNvSpPr>
          <p:nvPr>
            <p:ph type="pic" sz="quarter" idx="40"/>
          </p:nvPr>
        </p:nvSpPr>
        <p:spPr>
          <a:xfrm>
            <a:off x="4752036" y="4659137"/>
            <a:ext cx="360071" cy="480053"/>
          </a:xfrm>
        </p:spPr>
        <p:txBody>
          <a:bodyPr>
            <a:normAutofit/>
          </a:bodyPr>
          <a:lstStyle>
            <a:lvl1pPr>
              <a:defRPr sz="800"/>
            </a:lvl1pPr>
          </a:lstStyle>
          <a:p>
            <a:pPr lvl="0"/>
            <a:r>
              <a:rPr lang="en-US" altLang="ja-JP" noProof="0" smtClean="0"/>
              <a:t>Click icon to add picture</a:t>
            </a:r>
            <a:endParaRPr lang="ja-JP" altLang="en-US" noProof="0" dirty="0"/>
          </a:p>
        </p:txBody>
      </p:sp>
    </p:spTree>
    <p:extLst>
      <p:ext uri="{BB962C8B-B14F-4D97-AF65-F5344CB8AC3E}">
        <p14:creationId xmlns:p14="http://schemas.microsoft.com/office/powerpoint/2010/main" val="2157909479"/>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Step">
    <p:spTree>
      <p:nvGrpSpPr>
        <p:cNvPr id="1" name=""/>
        <p:cNvGrpSpPr/>
        <p:nvPr/>
      </p:nvGrpSpPr>
      <p:grpSpPr>
        <a:xfrm>
          <a:off x="0" y="0"/>
          <a:ext cx="0" cy="0"/>
          <a:chOff x="0" y="0"/>
          <a:chExt cx="0" cy="0"/>
        </a:xfrm>
      </p:grpSpPr>
      <p:cxnSp>
        <p:nvCxnSpPr>
          <p:cNvPr id="12" name="直線コネクタ 32"/>
          <p:cNvCxnSpPr/>
          <p:nvPr userDrawn="1"/>
        </p:nvCxnSpPr>
        <p:spPr>
          <a:xfrm flipH="1">
            <a:off x="3175" y="5087938"/>
            <a:ext cx="4630738"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3" name="正方形/長方形 5"/>
          <p:cNvSpPr/>
          <p:nvPr userDrawn="1"/>
        </p:nvSpPr>
        <p:spPr>
          <a:xfrm rot="18000000">
            <a:off x="3575844" y="5820569"/>
            <a:ext cx="1962150" cy="722312"/>
          </a:xfrm>
          <a:custGeom>
            <a:avLst/>
            <a:gdLst/>
            <a:ahLst/>
            <a:cxnLst/>
            <a:rect l="l" t="t" r="r" b="b"/>
            <a:pathLst>
              <a:path w="2942561" h="1447590">
                <a:moveTo>
                  <a:pt x="2942561" y="0"/>
                </a:moveTo>
                <a:lnTo>
                  <a:pt x="2942561" y="1447590"/>
                </a:lnTo>
                <a:lnTo>
                  <a:pt x="2024614" y="1447590"/>
                </a:lnTo>
                <a:cubicBezTo>
                  <a:pt x="1725966" y="1164530"/>
                  <a:pt x="1322349" y="991867"/>
                  <a:pt x="878406" y="991867"/>
                </a:cubicBezTo>
                <a:cubicBezTo>
                  <a:pt x="741840" y="991867"/>
                  <a:pt x="609089" y="1008206"/>
                  <a:pt x="482485" y="1040920"/>
                </a:cubicBezTo>
                <a:lnTo>
                  <a:pt x="0" y="205230"/>
                </a:lnTo>
                <a:cubicBezTo>
                  <a:pt x="254597" y="364578"/>
                  <a:pt x="555858" y="455722"/>
                  <a:pt x="878406" y="455722"/>
                </a:cubicBezTo>
                <a:cubicBezTo>
                  <a:pt x="1322350" y="455722"/>
                  <a:pt x="1725965" y="283060"/>
                  <a:pt x="2024613" y="0"/>
                </a:cubicBezTo>
                <a:close/>
              </a:path>
            </a:pathLst>
          </a:custGeom>
          <a:solidFill>
            <a:schemeClr val="accent1"/>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lIns="45724" tIns="22862" rIns="45724" bIns="22862" anchor="ctr"/>
          <a:lstStyle/>
          <a:p>
            <a:pPr algn="ctr">
              <a:defRPr/>
            </a:pPr>
            <a:endParaRPr kumimoji="1" lang="ja-JP" altLang="en-US" sz="1600"/>
          </a:p>
        </p:txBody>
      </p:sp>
      <p:sp>
        <p:nvSpPr>
          <p:cNvPr id="14" name="正方形/長方形 5"/>
          <p:cNvSpPr/>
          <p:nvPr userDrawn="1"/>
        </p:nvSpPr>
        <p:spPr>
          <a:xfrm rot="8100000">
            <a:off x="3521075" y="2603500"/>
            <a:ext cx="1435100" cy="671513"/>
          </a:xfrm>
          <a:custGeom>
            <a:avLst/>
            <a:gdLst/>
            <a:ahLst/>
            <a:cxnLst/>
            <a:rect l="l" t="t" r="r" b="b"/>
            <a:pathLst>
              <a:path w="3465385" h="1215135">
                <a:moveTo>
                  <a:pt x="0" y="0"/>
                </a:moveTo>
                <a:lnTo>
                  <a:pt x="770545" y="0"/>
                </a:lnTo>
                <a:cubicBezTo>
                  <a:pt x="1021235" y="237606"/>
                  <a:pt x="1360038" y="382542"/>
                  <a:pt x="1732693" y="382542"/>
                </a:cubicBezTo>
                <a:cubicBezTo>
                  <a:pt x="2105348" y="382542"/>
                  <a:pt x="2444151" y="237606"/>
                  <a:pt x="2694841" y="0"/>
                </a:cubicBezTo>
                <a:lnTo>
                  <a:pt x="3465385" y="0"/>
                </a:lnTo>
                <a:lnTo>
                  <a:pt x="3465385" y="1215135"/>
                </a:lnTo>
                <a:lnTo>
                  <a:pt x="2694842" y="1215135"/>
                </a:lnTo>
                <a:cubicBezTo>
                  <a:pt x="2444152" y="977529"/>
                  <a:pt x="2105348" y="832592"/>
                  <a:pt x="1732693" y="832592"/>
                </a:cubicBezTo>
                <a:cubicBezTo>
                  <a:pt x="1360038" y="832592"/>
                  <a:pt x="1021234" y="977529"/>
                  <a:pt x="770544" y="1215135"/>
                </a:cubicBezTo>
                <a:lnTo>
                  <a:pt x="0" y="1215135"/>
                </a:lnTo>
                <a:close/>
              </a:path>
            </a:pathLst>
          </a:custGeom>
          <a:solidFill>
            <a:schemeClr val="accent1">
              <a:lumMod val="40000"/>
              <a:lumOff val="60000"/>
            </a:schemeClr>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lIns="45724" tIns="22862" rIns="45724" bIns="22862" anchor="ctr"/>
          <a:lstStyle/>
          <a:p>
            <a:pPr algn="ctr">
              <a:defRPr/>
            </a:pPr>
            <a:endParaRPr kumimoji="1" lang="ja-JP" altLang="en-US" sz="1600"/>
          </a:p>
        </p:txBody>
      </p:sp>
      <p:sp>
        <p:nvSpPr>
          <p:cNvPr id="15" name="円/楕円 1"/>
          <p:cNvSpPr/>
          <p:nvPr userDrawn="1"/>
        </p:nvSpPr>
        <p:spPr>
          <a:xfrm>
            <a:off x="4321175" y="1687513"/>
            <a:ext cx="863600" cy="1150937"/>
          </a:xfrm>
          <a:prstGeom prst="ellipse">
            <a:avLst/>
          </a:prstGeom>
          <a:solidFill>
            <a:schemeClr val="bg1">
              <a:lumMod val="95000"/>
            </a:schemeClr>
          </a:solidFill>
          <a:ln w="127000" cmpd="sng">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45724" tIns="22862" rIns="45724" bIns="22862" anchor="ctr"/>
          <a:lstStyle/>
          <a:p>
            <a:pPr algn="ctr">
              <a:defRPr/>
            </a:pPr>
            <a:endParaRPr kumimoji="1" lang="ja-JP" altLang="en-US" sz="1600"/>
          </a:p>
        </p:txBody>
      </p:sp>
      <p:sp>
        <p:nvSpPr>
          <p:cNvPr id="16" name="正方形/長方形 5"/>
          <p:cNvSpPr/>
          <p:nvPr userDrawn="1"/>
        </p:nvSpPr>
        <p:spPr>
          <a:xfrm rot="2700000">
            <a:off x="3163094" y="4180682"/>
            <a:ext cx="2165350" cy="569912"/>
          </a:xfrm>
          <a:custGeom>
            <a:avLst/>
            <a:gdLst/>
            <a:ahLst/>
            <a:cxnLst/>
            <a:rect l="l" t="t" r="r" b="b"/>
            <a:pathLst>
              <a:path w="3465385" h="1215135">
                <a:moveTo>
                  <a:pt x="0" y="0"/>
                </a:moveTo>
                <a:lnTo>
                  <a:pt x="770545" y="0"/>
                </a:lnTo>
                <a:cubicBezTo>
                  <a:pt x="1021235" y="237606"/>
                  <a:pt x="1360038" y="382542"/>
                  <a:pt x="1732693" y="382542"/>
                </a:cubicBezTo>
                <a:cubicBezTo>
                  <a:pt x="2105348" y="382542"/>
                  <a:pt x="2444151" y="237606"/>
                  <a:pt x="2694841" y="0"/>
                </a:cubicBezTo>
                <a:lnTo>
                  <a:pt x="3465385" y="0"/>
                </a:lnTo>
                <a:lnTo>
                  <a:pt x="3465385" y="1215135"/>
                </a:lnTo>
                <a:lnTo>
                  <a:pt x="2694842" y="1215135"/>
                </a:lnTo>
                <a:cubicBezTo>
                  <a:pt x="2444152" y="977529"/>
                  <a:pt x="2105348" y="832592"/>
                  <a:pt x="1732693" y="832592"/>
                </a:cubicBezTo>
                <a:cubicBezTo>
                  <a:pt x="1360038" y="832592"/>
                  <a:pt x="1021234" y="977529"/>
                  <a:pt x="770544" y="1215135"/>
                </a:cubicBezTo>
                <a:lnTo>
                  <a:pt x="0" y="1215135"/>
                </a:lnTo>
                <a:close/>
              </a:path>
            </a:pathLst>
          </a:custGeom>
          <a:solidFill>
            <a:schemeClr val="accent1">
              <a:lumMod val="60000"/>
              <a:lumOff val="40000"/>
            </a:schemeClr>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lIns="45724" tIns="22862" rIns="45724" bIns="22862" anchor="ctr"/>
          <a:lstStyle/>
          <a:p>
            <a:pPr algn="ctr">
              <a:defRPr/>
            </a:pPr>
            <a:endParaRPr kumimoji="1" lang="ja-JP" altLang="en-US" sz="1600"/>
          </a:p>
        </p:txBody>
      </p:sp>
      <p:sp>
        <p:nvSpPr>
          <p:cNvPr id="17" name="円/楕円 10"/>
          <p:cNvSpPr/>
          <p:nvPr userDrawn="1"/>
        </p:nvSpPr>
        <p:spPr>
          <a:xfrm>
            <a:off x="3154363" y="3009900"/>
            <a:ext cx="989012" cy="1319213"/>
          </a:xfrm>
          <a:prstGeom prst="ellipse">
            <a:avLst/>
          </a:prstGeom>
          <a:solidFill>
            <a:schemeClr val="bg1">
              <a:lumMod val="95000"/>
            </a:schemeClr>
          </a:solidFill>
          <a:ln w="127000" cmpd="sng">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45724" tIns="22862" rIns="45724" bIns="22862" anchor="ctr"/>
          <a:lstStyle/>
          <a:p>
            <a:pPr algn="ctr">
              <a:defRPr/>
            </a:pPr>
            <a:endParaRPr kumimoji="1" lang="ja-JP" altLang="en-US" sz="1600"/>
          </a:p>
        </p:txBody>
      </p:sp>
      <p:sp>
        <p:nvSpPr>
          <p:cNvPr id="18" name="円/楕円 11"/>
          <p:cNvSpPr/>
          <p:nvPr userDrawn="1"/>
        </p:nvSpPr>
        <p:spPr>
          <a:xfrm>
            <a:off x="4330700" y="4584700"/>
            <a:ext cx="1165225" cy="1552575"/>
          </a:xfrm>
          <a:prstGeom prst="ellipse">
            <a:avLst/>
          </a:prstGeom>
          <a:solidFill>
            <a:schemeClr val="bg1">
              <a:lumMod val="95000"/>
            </a:schemeClr>
          </a:solidFill>
          <a:ln w="127000"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45724" tIns="22862" rIns="45724" bIns="22862" anchor="ctr"/>
          <a:lstStyle/>
          <a:p>
            <a:pPr algn="ctr">
              <a:defRPr/>
            </a:pPr>
            <a:endParaRPr kumimoji="1" lang="ja-JP" altLang="en-US" sz="1600"/>
          </a:p>
        </p:txBody>
      </p:sp>
      <p:sp>
        <p:nvSpPr>
          <p:cNvPr id="19" name="円弧 16"/>
          <p:cNvSpPr/>
          <p:nvPr userDrawn="1"/>
        </p:nvSpPr>
        <p:spPr>
          <a:xfrm rot="2700000">
            <a:off x="4133057" y="1769268"/>
            <a:ext cx="1320800" cy="989013"/>
          </a:xfrm>
          <a:prstGeom prst="arc">
            <a:avLst>
              <a:gd name="adj1" fmla="val 16200000"/>
              <a:gd name="adj2" fmla="val 20392033"/>
            </a:avLst>
          </a:prstGeom>
          <a:ln w="12700">
            <a:solidFill>
              <a:schemeClr val="accent1"/>
            </a:solidFill>
            <a:prstDash val="dash"/>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kumimoji="1" lang="ja-JP" altLang="en-US" sz="1600"/>
          </a:p>
        </p:txBody>
      </p:sp>
      <p:sp>
        <p:nvSpPr>
          <p:cNvPr id="20" name="円弧 18"/>
          <p:cNvSpPr/>
          <p:nvPr userDrawn="1"/>
        </p:nvSpPr>
        <p:spPr>
          <a:xfrm rot="2700000">
            <a:off x="3998119" y="4677569"/>
            <a:ext cx="1844675" cy="1382713"/>
          </a:xfrm>
          <a:prstGeom prst="arc">
            <a:avLst>
              <a:gd name="adj1" fmla="val 16200000"/>
              <a:gd name="adj2" fmla="val 19583222"/>
            </a:avLst>
          </a:prstGeom>
          <a:ln w="12700">
            <a:solidFill>
              <a:schemeClr val="accent1"/>
            </a:solidFill>
            <a:prstDash val="dash"/>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kumimoji="1" lang="ja-JP" altLang="en-US" sz="1600"/>
          </a:p>
        </p:txBody>
      </p:sp>
      <p:sp>
        <p:nvSpPr>
          <p:cNvPr id="21" name="円弧 19"/>
          <p:cNvSpPr/>
          <p:nvPr userDrawn="1"/>
        </p:nvSpPr>
        <p:spPr>
          <a:xfrm rot="2700000">
            <a:off x="2864644" y="3072606"/>
            <a:ext cx="1590675" cy="1192213"/>
          </a:xfrm>
          <a:prstGeom prst="arc">
            <a:avLst>
              <a:gd name="adj1" fmla="val 16200000"/>
              <a:gd name="adj2" fmla="val 19583222"/>
            </a:avLst>
          </a:prstGeom>
          <a:ln w="12700">
            <a:solidFill>
              <a:schemeClr val="accent1"/>
            </a:solidFill>
            <a:prstDash val="dash"/>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kumimoji="1" lang="ja-JP" altLang="en-US" sz="1600"/>
          </a:p>
        </p:txBody>
      </p:sp>
      <p:cxnSp>
        <p:nvCxnSpPr>
          <p:cNvPr id="22" name="直線コネクタ 22"/>
          <p:cNvCxnSpPr/>
          <p:nvPr userDrawn="1"/>
        </p:nvCxnSpPr>
        <p:spPr>
          <a:xfrm>
            <a:off x="5149850" y="1779588"/>
            <a:ext cx="419100" cy="0"/>
          </a:xfrm>
          <a:prstGeom prst="line">
            <a:avLst/>
          </a:prstGeom>
          <a:ln w="12700">
            <a:solidFill>
              <a:schemeClr val="accent1"/>
            </a:solidFill>
            <a:prstDash val="dash"/>
            <a:tailEnd type="oval" w="lg" len="lg"/>
          </a:ln>
        </p:spPr>
        <p:style>
          <a:lnRef idx="1">
            <a:schemeClr val="accent1"/>
          </a:lnRef>
          <a:fillRef idx="0">
            <a:schemeClr val="accent1"/>
          </a:fillRef>
          <a:effectRef idx="0">
            <a:schemeClr val="accent1"/>
          </a:effectRef>
          <a:fontRef idx="minor">
            <a:schemeClr val="tx1"/>
          </a:fontRef>
        </p:style>
      </p:cxnSp>
      <p:cxnSp>
        <p:nvCxnSpPr>
          <p:cNvPr id="23" name="直線コネクタ 23"/>
          <p:cNvCxnSpPr/>
          <p:nvPr userDrawn="1"/>
        </p:nvCxnSpPr>
        <p:spPr>
          <a:xfrm>
            <a:off x="4092575" y="3100388"/>
            <a:ext cx="1266825" cy="0"/>
          </a:xfrm>
          <a:prstGeom prst="line">
            <a:avLst/>
          </a:prstGeom>
          <a:ln w="12700">
            <a:solidFill>
              <a:schemeClr val="accent1"/>
            </a:solidFill>
            <a:prstDash val="dash"/>
            <a:tailEnd type="oval" w="lg" len="lg"/>
          </a:ln>
        </p:spPr>
        <p:style>
          <a:lnRef idx="1">
            <a:schemeClr val="accent1"/>
          </a:lnRef>
          <a:fillRef idx="0">
            <a:schemeClr val="accent1"/>
          </a:fillRef>
          <a:effectRef idx="0">
            <a:schemeClr val="accent1"/>
          </a:effectRef>
          <a:fontRef idx="minor">
            <a:schemeClr val="tx1"/>
          </a:fontRef>
        </p:style>
      </p:cxnSp>
      <p:cxnSp>
        <p:nvCxnSpPr>
          <p:cNvPr id="24" name="直線コネクタ 24"/>
          <p:cNvCxnSpPr/>
          <p:nvPr userDrawn="1"/>
        </p:nvCxnSpPr>
        <p:spPr>
          <a:xfrm>
            <a:off x="5426075" y="4689475"/>
            <a:ext cx="236538" cy="0"/>
          </a:xfrm>
          <a:prstGeom prst="line">
            <a:avLst/>
          </a:prstGeom>
          <a:ln w="12700">
            <a:solidFill>
              <a:schemeClr val="accent1"/>
            </a:solidFill>
            <a:prstDash val="dash"/>
            <a:tailEnd type="oval" w="lg" len="lg"/>
          </a:ln>
        </p:spPr>
        <p:style>
          <a:lnRef idx="1">
            <a:schemeClr val="accent1"/>
          </a:lnRef>
          <a:fillRef idx="0">
            <a:schemeClr val="accent1"/>
          </a:fillRef>
          <a:effectRef idx="0">
            <a:schemeClr val="accent1"/>
          </a:effectRef>
          <a:fontRef idx="minor">
            <a:schemeClr val="tx1"/>
          </a:fontRef>
        </p:style>
      </p:cxnSp>
      <p:sp>
        <p:nvSpPr>
          <p:cNvPr id="32" name="テキスト プレースホルダー 11"/>
          <p:cNvSpPr>
            <a:spLocks noGrp="1"/>
          </p:cNvSpPr>
          <p:nvPr>
            <p:ph type="body" sz="quarter" idx="14"/>
          </p:nvPr>
        </p:nvSpPr>
        <p:spPr>
          <a:xfrm>
            <a:off x="293311" y="3612374"/>
            <a:ext cx="3015597" cy="1475429"/>
          </a:xfrm>
        </p:spPr>
        <p:txBody>
          <a:bodyPr anchor="b">
            <a:noAutofit/>
          </a:bodyPr>
          <a:lstStyle>
            <a:lvl1pPr algn="l">
              <a:lnSpc>
                <a:spcPct val="100000"/>
              </a:lnSpc>
              <a:spcBef>
                <a:spcPts val="0"/>
              </a:spcBef>
              <a:defRPr sz="2701" spc="300" baseline="0">
                <a:solidFill>
                  <a:schemeClr val="accent1"/>
                </a:solidFill>
                <a:latin typeface="+mj-lt"/>
              </a:defRPr>
            </a:lvl1pPr>
          </a:lstStyle>
          <a:p>
            <a:pPr lvl="0"/>
            <a:r>
              <a:rPr lang="en-US" altLang="ja-JP" smtClean="0"/>
              <a:t>Click to edit Master text styles</a:t>
            </a:r>
          </a:p>
        </p:txBody>
      </p:sp>
      <p:sp>
        <p:nvSpPr>
          <p:cNvPr id="36" name="テキスト プレースホルダー 11"/>
          <p:cNvSpPr>
            <a:spLocks noGrp="1"/>
          </p:cNvSpPr>
          <p:nvPr>
            <p:ph type="body" sz="quarter" idx="29"/>
          </p:nvPr>
        </p:nvSpPr>
        <p:spPr>
          <a:xfrm>
            <a:off x="5584700" y="1418780"/>
            <a:ext cx="3060605" cy="565983"/>
          </a:xfrm>
        </p:spPr>
        <p:txBody>
          <a:bodyPr anchor="b">
            <a:noAutofit/>
          </a:bodyPr>
          <a:lstStyle>
            <a:lvl1pPr algn="l">
              <a:spcBef>
                <a:spcPts val="0"/>
              </a:spcBef>
              <a:defRPr sz="1600" spc="150">
                <a:solidFill>
                  <a:schemeClr val="accent1"/>
                </a:solidFill>
                <a:latin typeface="+mj-lt"/>
              </a:defRPr>
            </a:lvl1pPr>
          </a:lstStyle>
          <a:p>
            <a:pPr lvl="0"/>
            <a:r>
              <a:rPr lang="en-US" altLang="ja-JP" smtClean="0"/>
              <a:t>Click to edit Master text styles</a:t>
            </a:r>
          </a:p>
        </p:txBody>
      </p:sp>
      <p:sp>
        <p:nvSpPr>
          <p:cNvPr id="37" name="テキスト プレースホルダー 11"/>
          <p:cNvSpPr>
            <a:spLocks noGrp="1"/>
          </p:cNvSpPr>
          <p:nvPr>
            <p:ph type="body" sz="quarter" idx="30"/>
          </p:nvPr>
        </p:nvSpPr>
        <p:spPr>
          <a:xfrm>
            <a:off x="5584700" y="1898830"/>
            <a:ext cx="3060605" cy="690077"/>
          </a:xfrm>
        </p:spPr>
        <p:txBody>
          <a:bodyPr>
            <a:noAutofit/>
          </a:bodyPr>
          <a:lstStyle>
            <a:lvl1pPr algn="l">
              <a:lnSpc>
                <a:spcPct val="120000"/>
              </a:lnSpc>
              <a:defRPr sz="900">
                <a:solidFill>
                  <a:schemeClr val="tx1"/>
                </a:solidFill>
                <a:latin typeface="+mn-lt"/>
              </a:defRPr>
            </a:lvl1pPr>
          </a:lstStyle>
          <a:p>
            <a:pPr lvl="0"/>
            <a:r>
              <a:rPr lang="en-US" altLang="ja-JP" smtClean="0"/>
              <a:t>Click to edit Master text styles</a:t>
            </a:r>
          </a:p>
        </p:txBody>
      </p:sp>
      <p:sp>
        <p:nvSpPr>
          <p:cNvPr id="39" name="テキスト プレースホルダー 11"/>
          <p:cNvSpPr>
            <a:spLocks noGrp="1"/>
          </p:cNvSpPr>
          <p:nvPr>
            <p:ph type="body" sz="quarter" idx="31"/>
          </p:nvPr>
        </p:nvSpPr>
        <p:spPr>
          <a:xfrm>
            <a:off x="5382160" y="2738927"/>
            <a:ext cx="3060605" cy="565983"/>
          </a:xfrm>
        </p:spPr>
        <p:txBody>
          <a:bodyPr anchor="b">
            <a:noAutofit/>
          </a:bodyPr>
          <a:lstStyle>
            <a:lvl1pPr algn="l">
              <a:spcBef>
                <a:spcPts val="0"/>
              </a:spcBef>
              <a:defRPr sz="1600" spc="150">
                <a:solidFill>
                  <a:schemeClr val="accent1"/>
                </a:solidFill>
                <a:latin typeface="+mj-lt"/>
              </a:defRPr>
            </a:lvl1pPr>
          </a:lstStyle>
          <a:p>
            <a:pPr lvl="0"/>
            <a:r>
              <a:rPr lang="en-US" altLang="ja-JP" smtClean="0"/>
              <a:t>Click to edit Master text styles</a:t>
            </a:r>
          </a:p>
        </p:txBody>
      </p:sp>
      <p:sp>
        <p:nvSpPr>
          <p:cNvPr id="40" name="テキスト プレースホルダー 11"/>
          <p:cNvSpPr>
            <a:spLocks noGrp="1"/>
          </p:cNvSpPr>
          <p:nvPr>
            <p:ph type="body" sz="quarter" idx="32"/>
          </p:nvPr>
        </p:nvSpPr>
        <p:spPr>
          <a:xfrm>
            <a:off x="5382160" y="3218977"/>
            <a:ext cx="3060605" cy="690077"/>
          </a:xfrm>
        </p:spPr>
        <p:txBody>
          <a:bodyPr>
            <a:noAutofit/>
          </a:bodyPr>
          <a:lstStyle>
            <a:lvl1pPr algn="l">
              <a:lnSpc>
                <a:spcPct val="120000"/>
              </a:lnSpc>
              <a:defRPr sz="900">
                <a:solidFill>
                  <a:schemeClr val="tx1"/>
                </a:solidFill>
                <a:latin typeface="+mn-lt"/>
              </a:defRPr>
            </a:lvl1pPr>
          </a:lstStyle>
          <a:p>
            <a:pPr lvl="0"/>
            <a:r>
              <a:rPr lang="en-US" altLang="ja-JP" smtClean="0"/>
              <a:t>Click to edit Master text styles</a:t>
            </a:r>
          </a:p>
        </p:txBody>
      </p:sp>
      <p:sp>
        <p:nvSpPr>
          <p:cNvPr id="43" name="テキスト プレースホルダー 11"/>
          <p:cNvSpPr>
            <a:spLocks noGrp="1"/>
          </p:cNvSpPr>
          <p:nvPr>
            <p:ph type="body" sz="quarter" idx="33"/>
          </p:nvPr>
        </p:nvSpPr>
        <p:spPr>
          <a:xfrm>
            <a:off x="5719727" y="4329102"/>
            <a:ext cx="3060605" cy="565983"/>
          </a:xfrm>
        </p:spPr>
        <p:txBody>
          <a:bodyPr anchor="b">
            <a:noAutofit/>
          </a:bodyPr>
          <a:lstStyle>
            <a:lvl1pPr algn="l">
              <a:spcBef>
                <a:spcPts val="0"/>
              </a:spcBef>
              <a:defRPr sz="1600" spc="150">
                <a:solidFill>
                  <a:schemeClr val="accent1"/>
                </a:solidFill>
                <a:latin typeface="+mj-lt"/>
              </a:defRPr>
            </a:lvl1pPr>
          </a:lstStyle>
          <a:p>
            <a:pPr lvl="0"/>
            <a:r>
              <a:rPr lang="en-US" altLang="ja-JP" smtClean="0"/>
              <a:t>Click to edit Master text styles</a:t>
            </a:r>
          </a:p>
        </p:txBody>
      </p:sp>
      <p:sp>
        <p:nvSpPr>
          <p:cNvPr id="44" name="テキスト プレースホルダー 11"/>
          <p:cNvSpPr>
            <a:spLocks noGrp="1"/>
          </p:cNvSpPr>
          <p:nvPr>
            <p:ph type="body" sz="quarter" idx="34"/>
          </p:nvPr>
        </p:nvSpPr>
        <p:spPr>
          <a:xfrm>
            <a:off x="5719727" y="4809154"/>
            <a:ext cx="3060605" cy="690077"/>
          </a:xfrm>
        </p:spPr>
        <p:txBody>
          <a:bodyPr>
            <a:noAutofit/>
          </a:bodyPr>
          <a:lstStyle>
            <a:lvl1pPr algn="l">
              <a:lnSpc>
                <a:spcPct val="120000"/>
              </a:lnSpc>
              <a:defRPr sz="900">
                <a:solidFill>
                  <a:schemeClr val="tx1"/>
                </a:solidFill>
                <a:latin typeface="+mn-lt"/>
              </a:defRPr>
            </a:lvl1pPr>
          </a:lstStyle>
          <a:p>
            <a:pPr lvl="0"/>
            <a:r>
              <a:rPr lang="en-US" altLang="ja-JP" smtClean="0"/>
              <a:t>Click to edit Master text styles</a:t>
            </a:r>
          </a:p>
        </p:txBody>
      </p:sp>
      <p:sp>
        <p:nvSpPr>
          <p:cNvPr id="48" name="図プレースホルダー 7"/>
          <p:cNvSpPr>
            <a:spLocks noGrp="1"/>
          </p:cNvSpPr>
          <p:nvPr>
            <p:ph type="pic" sz="quarter" idx="35"/>
          </p:nvPr>
        </p:nvSpPr>
        <p:spPr>
          <a:xfrm>
            <a:off x="4544995" y="1985656"/>
            <a:ext cx="416558" cy="555363"/>
          </a:xfrm>
        </p:spPr>
        <p:txBody>
          <a:bodyPr>
            <a:normAutofit/>
          </a:bodyPr>
          <a:lstStyle>
            <a:lvl1pPr>
              <a:defRPr sz="800"/>
            </a:lvl1pPr>
          </a:lstStyle>
          <a:p>
            <a:pPr lvl="0"/>
            <a:r>
              <a:rPr lang="en-US" altLang="ja-JP" noProof="0" smtClean="0"/>
              <a:t>Click icon to add picture</a:t>
            </a:r>
            <a:endParaRPr lang="ja-JP" altLang="en-US" noProof="0" dirty="0"/>
          </a:p>
        </p:txBody>
      </p:sp>
      <p:sp>
        <p:nvSpPr>
          <p:cNvPr id="49" name="図プレースホルダー 7"/>
          <p:cNvSpPr>
            <a:spLocks noGrp="1"/>
          </p:cNvSpPr>
          <p:nvPr>
            <p:ph type="pic" sz="quarter" idx="36"/>
          </p:nvPr>
        </p:nvSpPr>
        <p:spPr>
          <a:xfrm>
            <a:off x="3391928" y="3325874"/>
            <a:ext cx="504938" cy="673193"/>
          </a:xfrm>
        </p:spPr>
        <p:txBody>
          <a:bodyPr>
            <a:normAutofit/>
          </a:bodyPr>
          <a:lstStyle>
            <a:lvl1pPr>
              <a:defRPr sz="800"/>
            </a:lvl1pPr>
          </a:lstStyle>
          <a:p>
            <a:pPr lvl="0"/>
            <a:r>
              <a:rPr lang="en-US" altLang="ja-JP" noProof="0" smtClean="0"/>
              <a:t>Click icon to add picture</a:t>
            </a:r>
            <a:endParaRPr lang="ja-JP" altLang="en-US" noProof="0" dirty="0"/>
          </a:p>
        </p:txBody>
      </p:sp>
      <p:sp>
        <p:nvSpPr>
          <p:cNvPr id="50" name="図プレースホルダー 7"/>
          <p:cNvSpPr>
            <a:spLocks noGrp="1"/>
          </p:cNvSpPr>
          <p:nvPr>
            <p:ph type="pic" sz="quarter" idx="37"/>
          </p:nvPr>
        </p:nvSpPr>
        <p:spPr>
          <a:xfrm>
            <a:off x="4594505" y="4959170"/>
            <a:ext cx="611488" cy="815245"/>
          </a:xfrm>
        </p:spPr>
        <p:txBody>
          <a:bodyPr>
            <a:normAutofit/>
          </a:bodyPr>
          <a:lstStyle>
            <a:lvl1pPr>
              <a:defRPr sz="800"/>
            </a:lvl1pPr>
          </a:lstStyle>
          <a:p>
            <a:pPr lvl="0"/>
            <a:r>
              <a:rPr lang="en-US" altLang="ja-JP" noProof="0" smtClean="0"/>
              <a:t>Click icon to add picture</a:t>
            </a:r>
            <a:endParaRPr lang="ja-JP" altLang="en-US" noProof="0" dirty="0"/>
          </a:p>
        </p:txBody>
      </p:sp>
    </p:spTree>
    <p:extLst>
      <p:ext uri="{BB962C8B-B14F-4D97-AF65-F5344CB8AC3E}">
        <p14:creationId xmlns:p14="http://schemas.microsoft.com/office/powerpoint/2010/main" val="30729035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25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250"/>
                            </p:stCondLst>
                            <p:childTnLst>
                              <p:par>
                                <p:cTn id="13" presetID="22" presetClass="entr" presetSubtype="4"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childTnLst>
                          </p:cTn>
                        </p:par>
                        <p:par>
                          <p:cTn id="16" fill="hold">
                            <p:stCondLst>
                              <p:cond delay="1750"/>
                            </p:stCondLst>
                            <p:childTnLst>
                              <p:par>
                                <p:cTn id="17" presetID="22" presetClass="entr" presetSubtype="8"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left)">
                                      <p:cBhvr>
                                        <p:cTn id="19" dur="500"/>
                                        <p:tgtEl>
                                          <p:spTgt spid="22"/>
                                        </p:tgtEl>
                                      </p:cBhvr>
                                    </p:animEffect>
                                  </p:childTnLst>
                                </p:cTn>
                              </p:par>
                              <p:par>
                                <p:cTn id="20" presetID="10" presetClass="entr" presetSubtype="0" fill="hold" grpId="0" nodeType="withEffect">
                                  <p:stCondLst>
                                    <p:cond delay="25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par>
                          <p:cTn id="23" fill="hold">
                            <p:stCondLst>
                              <p:cond delay="2500"/>
                            </p:stCondLst>
                            <p:childTnLst>
                              <p:par>
                                <p:cTn id="24" presetID="22" presetClass="entr" presetSubtype="1" fill="hold"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up)">
                                      <p:cBhvr>
                                        <p:cTn id="26" dur="500"/>
                                        <p:tgtEl>
                                          <p:spTgt spid="14"/>
                                        </p:tgtEl>
                                      </p:cBhvr>
                                    </p:animEffect>
                                  </p:childTnLst>
                                </p:cTn>
                              </p:par>
                            </p:childTnLst>
                          </p:cTn>
                        </p:par>
                        <p:par>
                          <p:cTn id="27" fill="hold">
                            <p:stCondLst>
                              <p:cond delay="3000"/>
                            </p:stCondLst>
                            <p:childTnLst>
                              <p:par>
                                <p:cTn id="28" presetID="22" presetClass="entr" presetSubtype="4" fill="hold" nodeType="after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down)">
                                      <p:cBhvr>
                                        <p:cTn id="30" dur="500"/>
                                        <p:tgtEl>
                                          <p:spTgt spid="21"/>
                                        </p:tgtEl>
                                      </p:cBhvr>
                                    </p:animEffect>
                                  </p:childTnLst>
                                </p:cTn>
                              </p:par>
                            </p:childTnLst>
                          </p:cTn>
                        </p:par>
                        <p:par>
                          <p:cTn id="31" fill="hold">
                            <p:stCondLst>
                              <p:cond delay="3500"/>
                            </p:stCondLst>
                            <p:childTnLst>
                              <p:par>
                                <p:cTn id="32" presetID="22" presetClass="entr" presetSubtype="8" fill="hold" nodeType="after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wipe(left)">
                                      <p:cBhvr>
                                        <p:cTn id="34" dur="500"/>
                                        <p:tgtEl>
                                          <p:spTgt spid="23"/>
                                        </p:tgtEl>
                                      </p:cBhvr>
                                    </p:animEffect>
                                  </p:childTnLst>
                                </p:cTn>
                              </p:par>
                            </p:childTnLst>
                          </p:cTn>
                        </p:par>
                        <p:par>
                          <p:cTn id="35" fill="hold">
                            <p:stCondLst>
                              <p:cond delay="4000"/>
                            </p:stCondLst>
                            <p:childTnLst>
                              <p:par>
                                <p:cTn id="36" presetID="10" presetClass="entr" presetSubtype="0" fill="hold" grpId="0" nodeType="afterEffect">
                                  <p:stCondLst>
                                    <p:cond delay="25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cTn>
                              </p:par>
                            </p:childTnLst>
                          </p:cTn>
                        </p:par>
                        <p:par>
                          <p:cTn id="39" fill="hold">
                            <p:stCondLst>
                              <p:cond delay="4750"/>
                            </p:stCondLst>
                            <p:childTnLst>
                              <p:par>
                                <p:cTn id="40" presetID="22" presetClass="entr" presetSubtype="8" fill="hold" nodeType="after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left)">
                                      <p:cBhvr>
                                        <p:cTn id="42" dur="500"/>
                                        <p:tgtEl>
                                          <p:spTgt spid="16"/>
                                        </p:tgtEl>
                                      </p:cBhvr>
                                    </p:animEffect>
                                  </p:childTnLst>
                                </p:cTn>
                              </p:par>
                            </p:childTnLst>
                          </p:cTn>
                        </p:par>
                        <p:par>
                          <p:cTn id="43" fill="hold">
                            <p:stCondLst>
                              <p:cond delay="5250"/>
                            </p:stCondLst>
                            <p:childTnLst>
                              <p:par>
                                <p:cTn id="44" presetID="22" presetClass="entr" presetSubtype="4" fill="hold" nodeType="after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wipe(down)">
                                      <p:cBhvr>
                                        <p:cTn id="46" dur="500"/>
                                        <p:tgtEl>
                                          <p:spTgt spid="20"/>
                                        </p:tgtEl>
                                      </p:cBhvr>
                                    </p:animEffect>
                                  </p:childTnLst>
                                </p:cTn>
                              </p:par>
                            </p:childTnLst>
                          </p:cTn>
                        </p:par>
                        <p:par>
                          <p:cTn id="47" fill="hold">
                            <p:stCondLst>
                              <p:cond delay="5750"/>
                            </p:stCondLst>
                            <p:childTnLst>
                              <p:par>
                                <p:cTn id="48" presetID="22" presetClass="entr" presetSubtype="8" fill="hold" nodeType="after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wipe(left)">
                                      <p:cBhvr>
                                        <p:cTn id="50" dur="500"/>
                                        <p:tgtEl>
                                          <p:spTgt spid="24"/>
                                        </p:tgtEl>
                                      </p:cBhvr>
                                    </p:animEffect>
                                  </p:childTnLst>
                                </p:cTn>
                              </p:par>
                            </p:childTnLst>
                          </p:cTn>
                        </p:par>
                        <p:par>
                          <p:cTn id="51" fill="hold">
                            <p:stCondLst>
                              <p:cond delay="6250"/>
                            </p:stCondLst>
                            <p:childTnLst>
                              <p:par>
                                <p:cTn id="52" presetID="22" presetClass="entr" presetSubtype="1" fill="hold" nodeType="after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wipe(up)">
                                      <p:cBhvr>
                                        <p:cTn id="5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8" grpId="0"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Flow 2">
    <p:spTree>
      <p:nvGrpSpPr>
        <p:cNvPr id="1" name=""/>
        <p:cNvGrpSpPr/>
        <p:nvPr/>
      </p:nvGrpSpPr>
      <p:grpSpPr>
        <a:xfrm>
          <a:off x="0" y="0"/>
          <a:ext cx="0" cy="0"/>
          <a:chOff x="0" y="0"/>
          <a:chExt cx="0" cy="0"/>
        </a:xfrm>
      </p:grpSpPr>
      <p:sp>
        <p:nvSpPr>
          <p:cNvPr id="18" name="山形 4"/>
          <p:cNvSpPr/>
          <p:nvPr userDrawn="1"/>
        </p:nvSpPr>
        <p:spPr>
          <a:xfrm>
            <a:off x="330200" y="2924175"/>
            <a:ext cx="1765300" cy="312738"/>
          </a:xfrm>
          <a:prstGeom prst="chevron">
            <a:avLst/>
          </a:prstGeom>
          <a:solidFill>
            <a:schemeClr val="accent1">
              <a:lumMod val="60000"/>
              <a:lumOff val="4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sz="1600">
              <a:solidFill>
                <a:schemeClr val="tx1"/>
              </a:solidFill>
            </a:endParaRPr>
          </a:p>
        </p:txBody>
      </p:sp>
      <p:sp>
        <p:nvSpPr>
          <p:cNvPr id="30" name="山形 5"/>
          <p:cNvSpPr/>
          <p:nvPr userDrawn="1"/>
        </p:nvSpPr>
        <p:spPr>
          <a:xfrm>
            <a:off x="2017713" y="2924175"/>
            <a:ext cx="1765300" cy="312738"/>
          </a:xfrm>
          <a:prstGeom prst="chevron">
            <a:avLst/>
          </a:prstGeom>
          <a:solidFill>
            <a:schemeClr val="accent1">
              <a:lumMod val="60000"/>
              <a:lumOff val="4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sz="1600">
              <a:solidFill>
                <a:schemeClr val="tx1"/>
              </a:solidFill>
            </a:endParaRPr>
          </a:p>
        </p:txBody>
      </p:sp>
      <p:sp>
        <p:nvSpPr>
          <p:cNvPr id="31" name="山形 6"/>
          <p:cNvSpPr/>
          <p:nvPr userDrawn="1"/>
        </p:nvSpPr>
        <p:spPr>
          <a:xfrm>
            <a:off x="3705225" y="2924175"/>
            <a:ext cx="1765300" cy="312738"/>
          </a:xfrm>
          <a:prstGeom prst="chevron">
            <a:avLst/>
          </a:prstGeom>
          <a:solidFill>
            <a:schemeClr val="accent1">
              <a:lumMod val="60000"/>
              <a:lumOff val="4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sz="1600">
              <a:solidFill>
                <a:schemeClr val="tx1"/>
              </a:solidFill>
            </a:endParaRPr>
          </a:p>
        </p:txBody>
      </p:sp>
      <p:sp>
        <p:nvSpPr>
          <p:cNvPr id="32" name="山形 7"/>
          <p:cNvSpPr/>
          <p:nvPr userDrawn="1"/>
        </p:nvSpPr>
        <p:spPr>
          <a:xfrm>
            <a:off x="5392738" y="2924175"/>
            <a:ext cx="1765300" cy="312738"/>
          </a:xfrm>
          <a:prstGeom prst="chevron">
            <a:avLst/>
          </a:prstGeom>
          <a:solidFill>
            <a:schemeClr val="accent1">
              <a:lumMod val="60000"/>
              <a:lumOff val="4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sz="1600">
              <a:solidFill>
                <a:schemeClr val="tx1"/>
              </a:solidFill>
            </a:endParaRPr>
          </a:p>
        </p:txBody>
      </p:sp>
      <p:sp>
        <p:nvSpPr>
          <p:cNvPr id="33" name="山形 8"/>
          <p:cNvSpPr/>
          <p:nvPr userDrawn="1"/>
        </p:nvSpPr>
        <p:spPr>
          <a:xfrm>
            <a:off x="7080250" y="2924175"/>
            <a:ext cx="1765300" cy="312738"/>
          </a:xfrm>
          <a:prstGeom prst="chevron">
            <a:avLst/>
          </a:prstGeom>
          <a:solidFill>
            <a:schemeClr val="accent1">
              <a:lumMod val="60000"/>
              <a:lumOff val="4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sz="1600">
              <a:solidFill>
                <a:schemeClr val="tx1"/>
              </a:solidFill>
            </a:endParaRPr>
          </a:p>
        </p:txBody>
      </p:sp>
      <p:sp>
        <p:nvSpPr>
          <p:cNvPr id="34" name="円/楕円 9"/>
          <p:cNvSpPr/>
          <p:nvPr userDrawn="1"/>
        </p:nvSpPr>
        <p:spPr>
          <a:xfrm>
            <a:off x="874713" y="2630488"/>
            <a:ext cx="676275" cy="900112"/>
          </a:xfrm>
          <a:prstGeom prst="ellipse">
            <a:avLst/>
          </a:prstGeom>
          <a:solidFill>
            <a:schemeClr val="accent1"/>
          </a:solidFill>
          <a:ln w="76200"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sz="1600"/>
          </a:p>
        </p:txBody>
      </p:sp>
      <p:sp>
        <p:nvSpPr>
          <p:cNvPr id="35" name="円/楕円 11"/>
          <p:cNvSpPr/>
          <p:nvPr userDrawn="1"/>
        </p:nvSpPr>
        <p:spPr>
          <a:xfrm>
            <a:off x="2546350" y="2630488"/>
            <a:ext cx="674688" cy="900112"/>
          </a:xfrm>
          <a:prstGeom prst="ellipse">
            <a:avLst/>
          </a:prstGeom>
          <a:solidFill>
            <a:schemeClr val="accent1"/>
          </a:solidFill>
          <a:ln w="76200"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sz="1600"/>
          </a:p>
        </p:txBody>
      </p:sp>
      <p:sp>
        <p:nvSpPr>
          <p:cNvPr id="36" name="円/楕円 13"/>
          <p:cNvSpPr/>
          <p:nvPr userDrawn="1"/>
        </p:nvSpPr>
        <p:spPr>
          <a:xfrm>
            <a:off x="4233863" y="2630488"/>
            <a:ext cx="674687" cy="900112"/>
          </a:xfrm>
          <a:prstGeom prst="ellipse">
            <a:avLst/>
          </a:prstGeom>
          <a:solidFill>
            <a:schemeClr val="accent1"/>
          </a:solidFill>
          <a:ln w="76200"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sz="1600"/>
          </a:p>
        </p:txBody>
      </p:sp>
      <p:sp>
        <p:nvSpPr>
          <p:cNvPr id="37" name="円/楕円 15"/>
          <p:cNvSpPr/>
          <p:nvPr userDrawn="1"/>
        </p:nvSpPr>
        <p:spPr>
          <a:xfrm>
            <a:off x="5938838" y="2630488"/>
            <a:ext cx="674687" cy="900112"/>
          </a:xfrm>
          <a:prstGeom prst="ellipse">
            <a:avLst/>
          </a:prstGeom>
          <a:solidFill>
            <a:schemeClr val="accent1"/>
          </a:solidFill>
          <a:ln w="76200"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sz="1600"/>
          </a:p>
        </p:txBody>
      </p:sp>
      <p:sp>
        <p:nvSpPr>
          <p:cNvPr id="38" name="円/楕円 17"/>
          <p:cNvSpPr/>
          <p:nvPr userDrawn="1"/>
        </p:nvSpPr>
        <p:spPr>
          <a:xfrm>
            <a:off x="7626350" y="2630488"/>
            <a:ext cx="674688" cy="900112"/>
          </a:xfrm>
          <a:prstGeom prst="ellipse">
            <a:avLst/>
          </a:prstGeom>
          <a:solidFill>
            <a:schemeClr val="accent1"/>
          </a:solidFill>
          <a:ln w="76200"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sz="1600"/>
          </a:p>
        </p:txBody>
      </p:sp>
      <p:sp>
        <p:nvSpPr>
          <p:cNvPr id="2" name="タイトル 1"/>
          <p:cNvSpPr>
            <a:spLocks noGrp="1"/>
          </p:cNvSpPr>
          <p:nvPr>
            <p:ph type="title"/>
          </p:nvPr>
        </p:nvSpPr>
        <p:spPr>
          <a:xfrm>
            <a:off x="457200" y="274638"/>
            <a:ext cx="8229600" cy="1143000"/>
          </a:xfrm>
          <a:prstGeom prst="rect">
            <a:avLst/>
          </a:prstGeom>
        </p:spPr>
        <p:txBody>
          <a:bodyPr/>
          <a:lstStyle/>
          <a:p>
            <a:r>
              <a:rPr lang="en-US" altLang="ja-JP" smtClean="0"/>
              <a:t>Click to edit Master title style</a:t>
            </a:r>
            <a:endParaRPr lang="ja-JP" altLang="en-US" dirty="0"/>
          </a:p>
        </p:txBody>
      </p:sp>
      <p:sp>
        <p:nvSpPr>
          <p:cNvPr id="11" name="図プレースホルダー 7"/>
          <p:cNvSpPr>
            <a:spLocks noGrp="1"/>
          </p:cNvSpPr>
          <p:nvPr>
            <p:ph type="pic" sz="quarter" idx="42"/>
          </p:nvPr>
        </p:nvSpPr>
        <p:spPr>
          <a:xfrm>
            <a:off x="1049919" y="2841387"/>
            <a:ext cx="342212" cy="456243"/>
          </a:xfrm>
        </p:spPr>
        <p:txBody>
          <a:bodyPr>
            <a:normAutofit/>
          </a:bodyPr>
          <a:lstStyle>
            <a:lvl1pPr>
              <a:defRPr sz="800"/>
            </a:lvl1pPr>
          </a:lstStyle>
          <a:p>
            <a:pPr lvl="0"/>
            <a:r>
              <a:rPr lang="en-US" altLang="ja-JP" noProof="0" smtClean="0"/>
              <a:t>Click icon to add picture</a:t>
            </a:r>
            <a:endParaRPr lang="ja-JP" altLang="en-US" noProof="0" dirty="0"/>
          </a:p>
        </p:txBody>
      </p:sp>
      <p:sp>
        <p:nvSpPr>
          <p:cNvPr id="13" name="図プレースホルダー 7"/>
          <p:cNvSpPr>
            <a:spLocks noGrp="1"/>
          </p:cNvSpPr>
          <p:nvPr>
            <p:ph type="pic" sz="quarter" idx="43"/>
          </p:nvPr>
        </p:nvSpPr>
        <p:spPr>
          <a:xfrm>
            <a:off x="2721131" y="2841387"/>
            <a:ext cx="342212" cy="456243"/>
          </a:xfrm>
        </p:spPr>
        <p:txBody>
          <a:bodyPr>
            <a:normAutofit/>
          </a:bodyPr>
          <a:lstStyle>
            <a:lvl1pPr>
              <a:defRPr sz="800"/>
            </a:lvl1pPr>
          </a:lstStyle>
          <a:p>
            <a:pPr lvl="0"/>
            <a:r>
              <a:rPr lang="en-US" altLang="ja-JP" noProof="0" smtClean="0"/>
              <a:t>Click icon to add picture</a:t>
            </a:r>
            <a:endParaRPr lang="ja-JP" altLang="en-US" noProof="0" dirty="0"/>
          </a:p>
        </p:txBody>
      </p:sp>
      <p:sp>
        <p:nvSpPr>
          <p:cNvPr id="15" name="図プレースホルダー 7"/>
          <p:cNvSpPr>
            <a:spLocks noGrp="1"/>
          </p:cNvSpPr>
          <p:nvPr>
            <p:ph type="pic" sz="quarter" idx="44"/>
          </p:nvPr>
        </p:nvSpPr>
        <p:spPr>
          <a:xfrm>
            <a:off x="4408567" y="2841387"/>
            <a:ext cx="342212" cy="456243"/>
          </a:xfrm>
        </p:spPr>
        <p:txBody>
          <a:bodyPr>
            <a:normAutofit/>
          </a:bodyPr>
          <a:lstStyle>
            <a:lvl1pPr>
              <a:defRPr sz="800"/>
            </a:lvl1pPr>
          </a:lstStyle>
          <a:p>
            <a:pPr lvl="0"/>
            <a:r>
              <a:rPr lang="en-US" altLang="ja-JP" noProof="0" smtClean="0"/>
              <a:t>Click icon to add picture</a:t>
            </a:r>
            <a:endParaRPr lang="ja-JP" altLang="en-US" noProof="0" dirty="0"/>
          </a:p>
        </p:txBody>
      </p:sp>
      <p:sp>
        <p:nvSpPr>
          <p:cNvPr id="17" name="図プレースホルダー 7"/>
          <p:cNvSpPr>
            <a:spLocks noGrp="1"/>
          </p:cNvSpPr>
          <p:nvPr>
            <p:ph type="pic" sz="quarter" idx="45"/>
          </p:nvPr>
        </p:nvSpPr>
        <p:spPr>
          <a:xfrm>
            <a:off x="6112896" y="2841387"/>
            <a:ext cx="342212" cy="456243"/>
          </a:xfrm>
        </p:spPr>
        <p:txBody>
          <a:bodyPr>
            <a:normAutofit/>
          </a:bodyPr>
          <a:lstStyle>
            <a:lvl1pPr>
              <a:defRPr sz="800"/>
            </a:lvl1pPr>
          </a:lstStyle>
          <a:p>
            <a:pPr lvl="0"/>
            <a:r>
              <a:rPr lang="en-US" altLang="ja-JP" noProof="0" smtClean="0"/>
              <a:t>Click icon to add picture</a:t>
            </a:r>
            <a:endParaRPr lang="ja-JP" altLang="en-US" noProof="0" dirty="0"/>
          </a:p>
        </p:txBody>
      </p:sp>
      <p:sp>
        <p:nvSpPr>
          <p:cNvPr id="19" name="図プレースホルダー 7"/>
          <p:cNvSpPr>
            <a:spLocks noGrp="1"/>
          </p:cNvSpPr>
          <p:nvPr>
            <p:ph type="pic" sz="quarter" idx="46"/>
          </p:nvPr>
        </p:nvSpPr>
        <p:spPr>
          <a:xfrm>
            <a:off x="7800556" y="2841387"/>
            <a:ext cx="342212" cy="456243"/>
          </a:xfrm>
        </p:spPr>
        <p:txBody>
          <a:bodyPr>
            <a:normAutofit/>
          </a:bodyPr>
          <a:lstStyle>
            <a:lvl1pPr>
              <a:defRPr sz="800"/>
            </a:lvl1pPr>
          </a:lstStyle>
          <a:p>
            <a:pPr lvl="0"/>
            <a:r>
              <a:rPr lang="en-US" altLang="ja-JP" noProof="0" smtClean="0"/>
              <a:t>Click icon to add picture</a:t>
            </a:r>
            <a:endParaRPr lang="ja-JP" altLang="en-US" noProof="0" dirty="0"/>
          </a:p>
        </p:txBody>
      </p:sp>
      <p:sp>
        <p:nvSpPr>
          <p:cNvPr id="20" name="テキスト プレースホルダー 11"/>
          <p:cNvSpPr>
            <a:spLocks noGrp="1"/>
          </p:cNvSpPr>
          <p:nvPr>
            <p:ph type="body" sz="quarter" idx="36"/>
          </p:nvPr>
        </p:nvSpPr>
        <p:spPr>
          <a:xfrm>
            <a:off x="408677" y="1573428"/>
            <a:ext cx="1620321" cy="1020891"/>
          </a:xfrm>
        </p:spPr>
        <p:txBody>
          <a:bodyPr anchor="b">
            <a:noAutofit/>
          </a:bodyPr>
          <a:lstStyle>
            <a:lvl1pPr algn="ctr">
              <a:lnSpc>
                <a:spcPct val="100000"/>
              </a:lnSpc>
              <a:spcBef>
                <a:spcPts val="0"/>
              </a:spcBef>
              <a:defRPr sz="1400" spc="150">
                <a:solidFill>
                  <a:schemeClr val="accent1"/>
                </a:solidFill>
                <a:latin typeface="+mj-lt"/>
              </a:defRPr>
            </a:lvl1pPr>
          </a:lstStyle>
          <a:p>
            <a:pPr lvl="0"/>
            <a:r>
              <a:rPr lang="en-US" altLang="ja-JP" smtClean="0"/>
              <a:t>Click to edit Master text styles</a:t>
            </a:r>
          </a:p>
        </p:txBody>
      </p:sp>
      <p:sp>
        <p:nvSpPr>
          <p:cNvPr id="21" name="テキスト プレースホルダー 11"/>
          <p:cNvSpPr>
            <a:spLocks noGrp="1"/>
          </p:cNvSpPr>
          <p:nvPr>
            <p:ph type="body" sz="quarter" idx="47"/>
          </p:nvPr>
        </p:nvSpPr>
        <p:spPr>
          <a:xfrm>
            <a:off x="2074005" y="1573428"/>
            <a:ext cx="1620321" cy="1020891"/>
          </a:xfrm>
        </p:spPr>
        <p:txBody>
          <a:bodyPr anchor="b">
            <a:noAutofit/>
          </a:bodyPr>
          <a:lstStyle>
            <a:lvl1pPr algn="ctr">
              <a:lnSpc>
                <a:spcPct val="100000"/>
              </a:lnSpc>
              <a:spcBef>
                <a:spcPts val="0"/>
              </a:spcBef>
              <a:defRPr sz="1400" spc="150">
                <a:solidFill>
                  <a:schemeClr val="accent1"/>
                </a:solidFill>
                <a:latin typeface="+mj-lt"/>
              </a:defRPr>
            </a:lvl1pPr>
          </a:lstStyle>
          <a:p>
            <a:pPr lvl="0"/>
            <a:r>
              <a:rPr lang="en-US" altLang="ja-JP" smtClean="0"/>
              <a:t>Click to edit Master text styles</a:t>
            </a:r>
          </a:p>
        </p:txBody>
      </p:sp>
      <p:sp>
        <p:nvSpPr>
          <p:cNvPr id="22" name="テキスト プレースホルダー 11"/>
          <p:cNvSpPr>
            <a:spLocks noGrp="1"/>
          </p:cNvSpPr>
          <p:nvPr>
            <p:ph type="body" sz="quarter" idx="48"/>
          </p:nvPr>
        </p:nvSpPr>
        <p:spPr>
          <a:xfrm>
            <a:off x="3761840" y="1573428"/>
            <a:ext cx="1620321" cy="1020891"/>
          </a:xfrm>
        </p:spPr>
        <p:txBody>
          <a:bodyPr anchor="b">
            <a:noAutofit/>
          </a:bodyPr>
          <a:lstStyle>
            <a:lvl1pPr algn="ctr">
              <a:lnSpc>
                <a:spcPct val="100000"/>
              </a:lnSpc>
              <a:spcBef>
                <a:spcPts val="0"/>
              </a:spcBef>
              <a:defRPr sz="1400" spc="150">
                <a:solidFill>
                  <a:schemeClr val="accent1"/>
                </a:solidFill>
                <a:latin typeface="+mj-lt"/>
              </a:defRPr>
            </a:lvl1pPr>
          </a:lstStyle>
          <a:p>
            <a:pPr lvl="0"/>
            <a:r>
              <a:rPr lang="en-US" altLang="ja-JP" smtClean="0"/>
              <a:t>Click to edit Master text styles</a:t>
            </a:r>
          </a:p>
        </p:txBody>
      </p:sp>
      <p:sp>
        <p:nvSpPr>
          <p:cNvPr id="23" name="テキスト プレースホルダー 11"/>
          <p:cNvSpPr>
            <a:spLocks noGrp="1"/>
          </p:cNvSpPr>
          <p:nvPr>
            <p:ph type="body" sz="quarter" idx="49"/>
          </p:nvPr>
        </p:nvSpPr>
        <p:spPr>
          <a:xfrm>
            <a:off x="5427169" y="1573428"/>
            <a:ext cx="1620321" cy="1020891"/>
          </a:xfrm>
        </p:spPr>
        <p:txBody>
          <a:bodyPr anchor="b">
            <a:noAutofit/>
          </a:bodyPr>
          <a:lstStyle>
            <a:lvl1pPr algn="ctr">
              <a:lnSpc>
                <a:spcPct val="100000"/>
              </a:lnSpc>
              <a:spcBef>
                <a:spcPts val="0"/>
              </a:spcBef>
              <a:defRPr sz="1400" spc="150">
                <a:solidFill>
                  <a:schemeClr val="accent1"/>
                </a:solidFill>
                <a:latin typeface="+mj-lt"/>
              </a:defRPr>
            </a:lvl1pPr>
          </a:lstStyle>
          <a:p>
            <a:pPr lvl="0"/>
            <a:r>
              <a:rPr lang="en-US" altLang="ja-JP" smtClean="0"/>
              <a:t>Click to edit Master text styles</a:t>
            </a:r>
          </a:p>
        </p:txBody>
      </p:sp>
      <p:sp>
        <p:nvSpPr>
          <p:cNvPr id="24" name="テキスト プレースホルダー 11"/>
          <p:cNvSpPr>
            <a:spLocks noGrp="1"/>
          </p:cNvSpPr>
          <p:nvPr>
            <p:ph type="body" sz="quarter" idx="50"/>
          </p:nvPr>
        </p:nvSpPr>
        <p:spPr>
          <a:xfrm>
            <a:off x="7153432" y="1573428"/>
            <a:ext cx="1620321" cy="1020891"/>
          </a:xfrm>
        </p:spPr>
        <p:txBody>
          <a:bodyPr anchor="b">
            <a:noAutofit/>
          </a:bodyPr>
          <a:lstStyle>
            <a:lvl1pPr algn="ctr">
              <a:lnSpc>
                <a:spcPct val="100000"/>
              </a:lnSpc>
              <a:spcBef>
                <a:spcPts val="0"/>
              </a:spcBef>
              <a:defRPr sz="1400" spc="150">
                <a:solidFill>
                  <a:schemeClr val="accent1"/>
                </a:solidFill>
                <a:latin typeface="+mj-lt"/>
              </a:defRPr>
            </a:lvl1pPr>
          </a:lstStyle>
          <a:p>
            <a:pPr lvl="0"/>
            <a:r>
              <a:rPr lang="en-US" altLang="ja-JP" smtClean="0"/>
              <a:t>Click to edit Master text styles</a:t>
            </a:r>
          </a:p>
        </p:txBody>
      </p:sp>
      <p:sp>
        <p:nvSpPr>
          <p:cNvPr id="25" name="テキスト プレースホルダー 11"/>
          <p:cNvSpPr>
            <a:spLocks noGrp="1"/>
          </p:cNvSpPr>
          <p:nvPr>
            <p:ph type="body" sz="quarter" idx="35"/>
          </p:nvPr>
        </p:nvSpPr>
        <p:spPr>
          <a:xfrm>
            <a:off x="408677" y="3590723"/>
            <a:ext cx="1609211" cy="1938513"/>
          </a:xfrm>
        </p:spPr>
        <p:txBody>
          <a:bodyPr>
            <a:noAutofit/>
          </a:bodyPr>
          <a:lstStyle>
            <a:lvl1pPr algn="l">
              <a:lnSpc>
                <a:spcPct val="120000"/>
              </a:lnSpc>
              <a:defRPr sz="1000">
                <a:solidFill>
                  <a:schemeClr val="tx1"/>
                </a:solidFill>
                <a:latin typeface="+mn-lt"/>
              </a:defRPr>
            </a:lvl1pPr>
          </a:lstStyle>
          <a:p>
            <a:pPr lvl="0"/>
            <a:r>
              <a:rPr lang="en-US" altLang="ja-JP" smtClean="0"/>
              <a:t>Click to edit Master text styles</a:t>
            </a:r>
          </a:p>
        </p:txBody>
      </p:sp>
      <p:sp>
        <p:nvSpPr>
          <p:cNvPr id="26" name="テキスト プレースホルダー 11"/>
          <p:cNvSpPr>
            <a:spLocks noGrp="1"/>
          </p:cNvSpPr>
          <p:nvPr>
            <p:ph type="body" sz="quarter" idx="51"/>
          </p:nvPr>
        </p:nvSpPr>
        <p:spPr>
          <a:xfrm>
            <a:off x="2096511" y="3590723"/>
            <a:ext cx="1609211" cy="1938513"/>
          </a:xfrm>
        </p:spPr>
        <p:txBody>
          <a:bodyPr>
            <a:noAutofit/>
          </a:bodyPr>
          <a:lstStyle>
            <a:lvl1pPr algn="l">
              <a:lnSpc>
                <a:spcPct val="120000"/>
              </a:lnSpc>
              <a:defRPr sz="1000">
                <a:solidFill>
                  <a:schemeClr val="tx1"/>
                </a:solidFill>
                <a:latin typeface="+mn-lt"/>
              </a:defRPr>
            </a:lvl1pPr>
          </a:lstStyle>
          <a:p>
            <a:pPr lvl="0"/>
            <a:r>
              <a:rPr lang="en-US" altLang="ja-JP" smtClean="0"/>
              <a:t>Click to edit Master text styles</a:t>
            </a:r>
          </a:p>
        </p:txBody>
      </p:sp>
      <p:sp>
        <p:nvSpPr>
          <p:cNvPr id="27" name="テキスト プレースホルダー 11"/>
          <p:cNvSpPr>
            <a:spLocks noGrp="1"/>
          </p:cNvSpPr>
          <p:nvPr>
            <p:ph type="body" sz="quarter" idx="52"/>
          </p:nvPr>
        </p:nvSpPr>
        <p:spPr>
          <a:xfrm>
            <a:off x="3784345" y="3590723"/>
            <a:ext cx="1609211" cy="1938513"/>
          </a:xfrm>
        </p:spPr>
        <p:txBody>
          <a:bodyPr>
            <a:noAutofit/>
          </a:bodyPr>
          <a:lstStyle>
            <a:lvl1pPr algn="l">
              <a:lnSpc>
                <a:spcPct val="120000"/>
              </a:lnSpc>
              <a:defRPr sz="1000">
                <a:solidFill>
                  <a:schemeClr val="tx1"/>
                </a:solidFill>
                <a:latin typeface="+mn-lt"/>
              </a:defRPr>
            </a:lvl1pPr>
          </a:lstStyle>
          <a:p>
            <a:pPr lvl="0"/>
            <a:r>
              <a:rPr lang="en-US" altLang="ja-JP" smtClean="0"/>
              <a:t>Click to edit Master text styles</a:t>
            </a:r>
          </a:p>
        </p:txBody>
      </p:sp>
      <p:sp>
        <p:nvSpPr>
          <p:cNvPr id="28" name="テキスト プレースホルダー 11"/>
          <p:cNvSpPr>
            <a:spLocks noGrp="1"/>
          </p:cNvSpPr>
          <p:nvPr>
            <p:ph type="body" sz="quarter" idx="53"/>
          </p:nvPr>
        </p:nvSpPr>
        <p:spPr>
          <a:xfrm>
            <a:off x="5472179" y="3590723"/>
            <a:ext cx="1609211" cy="1938513"/>
          </a:xfrm>
        </p:spPr>
        <p:txBody>
          <a:bodyPr>
            <a:noAutofit/>
          </a:bodyPr>
          <a:lstStyle>
            <a:lvl1pPr algn="l">
              <a:lnSpc>
                <a:spcPct val="120000"/>
              </a:lnSpc>
              <a:defRPr sz="1000">
                <a:solidFill>
                  <a:schemeClr val="tx1"/>
                </a:solidFill>
                <a:latin typeface="+mn-lt"/>
              </a:defRPr>
            </a:lvl1pPr>
          </a:lstStyle>
          <a:p>
            <a:pPr lvl="0"/>
            <a:r>
              <a:rPr lang="en-US" altLang="ja-JP" smtClean="0"/>
              <a:t>Click to edit Master text styles</a:t>
            </a:r>
          </a:p>
        </p:txBody>
      </p:sp>
      <p:sp>
        <p:nvSpPr>
          <p:cNvPr id="29" name="テキスト プレースホルダー 11"/>
          <p:cNvSpPr>
            <a:spLocks noGrp="1"/>
          </p:cNvSpPr>
          <p:nvPr>
            <p:ph type="body" sz="quarter" idx="54"/>
          </p:nvPr>
        </p:nvSpPr>
        <p:spPr>
          <a:xfrm>
            <a:off x="7160014" y="3590723"/>
            <a:ext cx="1609211" cy="1938513"/>
          </a:xfrm>
        </p:spPr>
        <p:txBody>
          <a:bodyPr>
            <a:noAutofit/>
          </a:bodyPr>
          <a:lstStyle>
            <a:lvl1pPr algn="l">
              <a:lnSpc>
                <a:spcPct val="120000"/>
              </a:lnSpc>
              <a:defRPr sz="1000">
                <a:solidFill>
                  <a:schemeClr val="tx1"/>
                </a:solidFill>
                <a:latin typeface="+mn-lt"/>
              </a:defRPr>
            </a:lvl1pPr>
          </a:lstStyle>
          <a:p>
            <a:pPr lvl="0"/>
            <a:r>
              <a:rPr lang="en-US" altLang="ja-JP" smtClean="0"/>
              <a:t>Click to edit Master text styles</a:t>
            </a:r>
          </a:p>
        </p:txBody>
      </p:sp>
    </p:spTree>
    <p:extLst>
      <p:ext uri="{BB962C8B-B14F-4D97-AF65-F5344CB8AC3E}">
        <p14:creationId xmlns:p14="http://schemas.microsoft.com/office/powerpoint/2010/main" val="15043885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cTn>
                              </p:par>
                            </p:childTnLst>
                          </p:cTn>
                        </p:par>
                        <p:par>
                          <p:cTn id="12" fill="hold">
                            <p:stCondLst>
                              <p:cond delay="1000"/>
                            </p:stCondLst>
                            <p:childTnLst>
                              <p:par>
                                <p:cTn id="13" presetID="22" presetClass="entr" presetSubtype="8" fill="hold" grpId="0" nodeType="afterEffect">
                                  <p:stCondLst>
                                    <p:cond delay="250"/>
                                  </p:stCondLst>
                                  <p:childTnLst>
                                    <p:set>
                                      <p:cBhvr>
                                        <p:cTn id="14" dur="1" fill="hold">
                                          <p:stCondLst>
                                            <p:cond delay="0"/>
                                          </p:stCondLst>
                                        </p:cTn>
                                        <p:tgtEl>
                                          <p:spTgt spid="30"/>
                                        </p:tgtEl>
                                        <p:attrNameLst>
                                          <p:attrName>style.visibility</p:attrName>
                                        </p:attrNameLst>
                                      </p:cBhvr>
                                      <p:to>
                                        <p:strVal val="visible"/>
                                      </p:to>
                                    </p:set>
                                    <p:animEffect transition="in" filter="wipe(left)">
                                      <p:cBhvr>
                                        <p:cTn id="15" dur="500"/>
                                        <p:tgtEl>
                                          <p:spTgt spid="3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fade">
                                      <p:cBhvr>
                                        <p:cTn id="18" dur="500"/>
                                        <p:tgtEl>
                                          <p:spTgt spid="35"/>
                                        </p:tgtEl>
                                      </p:cBhvr>
                                    </p:animEffect>
                                  </p:childTnLst>
                                </p:cTn>
                              </p:par>
                            </p:childTnLst>
                          </p:cTn>
                        </p:par>
                        <p:par>
                          <p:cTn id="19" fill="hold">
                            <p:stCondLst>
                              <p:cond delay="1750"/>
                            </p:stCondLst>
                            <p:childTnLst>
                              <p:par>
                                <p:cTn id="20" presetID="22" presetClass="entr" presetSubtype="8" fill="hold" grpId="0" nodeType="afterEffect">
                                  <p:stCondLst>
                                    <p:cond delay="250"/>
                                  </p:stCondLst>
                                  <p:childTnLst>
                                    <p:set>
                                      <p:cBhvr>
                                        <p:cTn id="21" dur="1" fill="hold">
                                          <p:stCondLst>
                                            <p:cond delay="0"/>
                                          </p:stCondLst>
                                        </p:cTn>
                                        <p:tgtEl>
                                          <p:spTgt spid="31"/>
                                        </p:tgtEl>
                                        <p:attrNameLst>
                                          <p:attrName>style.visibility</p:attrName>
                                        </p:attrNameLst>
                                      </p:cBhvr>
                                      <p:to>
                                        <p:strVal val="visible"/>
                                      </p:to>
                                    </p:set>
                                    <p:animEffect transition="in" filter="wipe(left)">
                                      <p:cBhvr>
                                        <p:cTn id="22" dur="500"/>
                                        <p:tgtEl>
                                          <p:spTgt spid="3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fade">
                                      <p:cBhvr>
                                        <p:cTn id="25" dur="500"/>
                                        <p:tgtEl>
                                          <p:spTgt spid="36"/>
                                        </p:tgtEl>
                                      </p:cBhvr>
                                    </p:animEffect>
                                  </p:childTnLst>
                                </p:cTn>
                              </p:par>
                            </p:childTnLst>
                          </p:cTn>
                        </p:par>
                        <p:par>
                          <p:cTn id="26" fill="hold">
                            <p:stCondLst>
                              <p:cond delay="2500"/>
                            </p:stCondLst>
                            <p:childTnLst>
                              <p:par>
                                <p:cTn id="27" presetID="22" presetClass="entr" presetSubtype="8" fill="hold" grpId="0" nodeType="afterEffect">
                                  <p:stCondLst>
                                    <p:cond delay="250"/>
                                  </p:stCondLst>
                                  <p:childTnLst>
                                    <p:set>
                                      <p:cBhvr>
                                        <p:cTn id="28" dur="1" fill="hold">
                                          <p:stCondLst>
                                            <p:cond delay="0"/>
                                          </p:stCondLst>
                                        </p:cTn>
                                        <p:tgtEl>
                                          <p:spTgt spid="32"/>
                                        </p:tgtEl>
                                        <p:attrNameLst>
                                          <p:attrName>style.visibility</p:attrName>
                                        </p:attrNameLst>
                                      </p:cBhvr>
                                      <p:to>
                                        <p:strVal val="visible"/>
                                      </p:to>
                                    </p:set>
                                    <p:animEffect transition="in" filter="wipe(left)">
                                      <p:cBhvr>
                                        <p:cTn id="29" dur="500"/>
                                        <p:tgtEl>
                                          <p:spTgt spid="32"/>
                                        </p:tgtEl>
                                      </p:cBhvr>
                                    </p:animEffect>
                                  </p:childTnLst>
                                </p:cTn>
                              </p:par>
                            </p:childTnLst>
                          </p:cTn>
                        </p:par>
                        <p:par>
                          <p:cTn id="30" fill="hold">
                            <p:stCondLst>
                              <p:cond delay="3250"/>
                            </p:stCondLst>
                            <p:childTnLst>
                              <p:par>
                                <p:cTn id="31" presetID="10" presetClass="entr" presetSubtype="0" fill="hold" grpId="0" nodeType="after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fade">
                                      <p:cBhvr>
                                        <p:cTn id="33" dur="500"/>
                                        <p:tgtEl>
                                          <p:spTgt spid="37"/>
                                        </p:tgtEl>
                                      </p:cBhvr>
                                    </p:animEffect>
                                  </p:childTnLst>
                                </p:cTn>
                              </p:par>
                            </p:childTnLst>
                          </p:cTn>
                        </p:par>
                        <p:par>
                          <p:cTn id="34" fill="hold">
                            <p:stCondLst>
                              <p:cond delay="3750"/>
                            </p:stCondLst>
                            <p:childTnLst>
                              <p:par>
                                <p:cTn id="35" presetID="22" presetClass="entr" presetSubtype="8" fill="hold" grpId="0" nodeType="afterEffect">
                                  <p:stCondLst>
                                    <p:cond delay="250"/>
                                  </p:stCondLst>
                                  <p:childTnLst>
                                    <p:set>
                                      <p:cBhvr>
                                        <p:cTn id="36" dur="1" fill="hold">
                                          <p:stCondLst>
                                            <p:cond delay="0"/>
                                          </p:stCondLst>
                                        </p:cTn>
                                        <p:tgtEl>
                                          <p:spTgt spid="33"/>
                                        </p:tgtEl>
                                        <p:attrNameLst>
                                          <p:attrName>style.visibility</p:attrName>
                                        </p:attrNameLst>
                                      </p:cBhvr>
                                      <p:to>
                                        <p:strVal val="visible"/>
                                      </p:to>
                                    </p:set>
                                    <p:animEffect transition="in" filter="wipe(left)">
                                      <p:cBhvr>
                                        <p:cTn id="37" dur="500"/>
                                        <p:tgtEl>
                                          <p:spTgt spid="33"/>
                                        </p:tgtEl>
                                      </p:cBhvr>
                                    </p:animEffect>
                                  </p:childTnLst>
                                </p:cTn>
                              </p:par>
                            </p:childTnLst>
                          </p:cTn>
                        </p:par>
                        <p:par>
                          <p:cTn id="38" fill="hold">
                            <p:stCondLst>
                              <p:cond delay="4500"/>
                            </p:stCondLst>
                            <p:childTnLst>
                              <p:par>
                                <p:cTn id="39" presetID="10" presetClass="entr" presetSubtype="0" fill="hold" grpId="0" nodeType="afterEffect">
                                  <p:stCondLst>
                                    <p:cond delay="0"/>
                                  </p:stCondLst>
                                  <p:childTnLst>
                                    <p:set>
                                      <p:cBhvr>
                                        <p:cTn id="40" dur="1" fill="hold">
                                          <p:stCondLst>
                                            <p:cond delay="0"/>
                                          </p:stCondLst>
                                        </p:cTn>
                                        <p:tgtEl>
                                          <p:spTgt spid="38"/>
                                        </p:tgtEl>
                                        <p:attrNameLst>
                                          <p:attrName>style.visibility</p:attrName>
                                        </p:attrNameLst>
                                      </p:cBhvr>
                                      <p:to>
                                        <p:strVal val="visible"/>
                                      </p:to>
                                    </p:set>
                                    <p:animEffect transition="in" filter="fade">
                                      <p:cBhvr>
                                        <p:cTn id="4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30" grpId="0" animBg="1"/>
      <p:bldP spid="31" grpId="0" animBg="1"/>
      <p:bldP spid="32" grpId="0" animBg="1"/>
      <p:bldP spid="33" grpId="0" animBg="1"/>
      <p:bldP spid="34" grpId="0" animBg="1"/>
      <p:bldP spid="35" grpId="0" animBg="1"/>
      <p:bldP spid="36" grpId="0" animBg="1"/>
      <p:bldP spid="37" grpId="0" animBg="1"/>
      <p:bldP spid="38" grpId="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739461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15648" y="147638"/>
            <a:ext cx="8572752" cy="715962"/>
          </a:xfrm>
          <a:prstGeom prst="rect">
            <a:avLst/>
          </a:prstGeom>
        </p:spPr>
        <p:txBody>
          <a:bodyPr/>
          <a:lstStyle>
            <a:lvl1pPr>
              <a:defRPr>
                <a:latin typeface="+mj-lt"/>
              </a:defRPr>
            </a:lvl1p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53984927"/>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Section Header">
    <p:bg>
      <p:bgPr>
        <a:solidFill>
          <a:schemeClr val="tx1"/>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685800" y="2130425"/>
            <a:ext cx="7772400" cy="1470025"/>
          </a:xfrm>
          <a:prstGeom prst="rect">
            <a:avLst/>
          </a:prstGeom>
        </p:spPr>
        <p:txBody>
          <a:bodyPr/>
          <a:lstStyle>
            <a:lvl1pPr algn="ctr">
              <a:defRPr b="1">
                <a:solidFill>
                  <a:schemeClr val="bg1"/>
                </a:solidFill>
              </a:defRPr>
            </a:lvl1pPr>
          </a:lstStyle>
          <a:p>
            <a:r>
              <a:rPr lang="en-US" smtClean="0"/>
              <a:t>Click to edit Master title style</a:t>
            </a:r>
            <a:endParaRPr lang="en-ZA"/>
          </a:p>
        </p:txBody>
      </p:sp>
    </p:spTree>
    <p:extLst>
      <p:ext uri="{BB962C8B-B14F-4D97-AF65-F5344CB8AC3E}">
        <p14:creationId xmlns:p14="http://schemas.microsoft.com/office/powerpoint/2010/main" val="184930878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15648" y="147638"/>
            <a:ext cx="8572752" cy="715962"/>
          </a:xfrm>
          <a:prstGeom prst="rect">
            <a:avLst/>
          </a:prstGeom>
        </p:spPr>
        <p:txBody>
          <a:bodyPr/>
          <a:lstStyle>
            <a:lvl1pPr>
              <a:defRPr>
                <a:latin typeface="+mj-lt"/>
              </a:defRPr>
            </a:lvl1pPr>
          </a:lstStyle>
          <a:p>
            <a:r>
              <a:rPr lang="en-US" smtClean="0"/>
              <a:t>Click to edit Master title style</a:t>
            </a:r>
            <a:endParaRPr lang="en-US"/>
          </a:p>
        </p:txBody>
      </p:sp>
    </p:spTree>
    <p:extLst>
      <p:ext uri="{BB962C8B-B14F-4D97-AF65-F5344CB8AC3E}">
        <p14:creationId xmlns:p14="http://schemas.microsoft.com/office/powerpoint/2010/main" val="32699044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2" descr="E:\11-09\Digital scrapbook\Textures\fzm-Canvas.Texture-02.jp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rot="16200000">
            <a:off x="1082233" y="-1082235"/>
            <a:ext cx="6979533" cy="9144004"/>
          </a:xfrm>
          <a:prstGeom prst="rect">
            <a:avLst/>
          </a:prstGeom>
          <a:noFill/>
        </p:spPr>
      </p:pic>
    </p:spTree>
    <p:extLst>
      <p:ext uri="{BB962C8B-B14F-4D97-AF65-F5344CB8AC3E}">
        <p14:creationId xmlns:p14="http://schemas.microsoft.com/office/powerpoint/2010/main" val="312952215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911621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Section Header">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05922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6" name="Slide Number Placeholder 5"/>
          <p:cNvSpPr>
            <a:spLocks noGrp="1"/>
          </p:cNvSpPr>
          <p:nvPr>
            <p:ph type="sldNum" sz="quarter" idx="12"/>
          </p:nvPr>
        </p:nvSpPr>
        <p:spPr>
          <a:xfrm>
            <a:off x="3272972" y="6356350"/>
            <a:ext cx="2133600" cy="365125"/>
          </a:xfrm>
          <a:prstGeom prst="rect">
            <a:avLst/>
          </a:prstGeom>
        </p:spPr>
        <p:txBody>
          <a:bodyPr/>
          <a:lstStyle>
            <a:lvl1pPr>
              <a:defRPr/>
            </a:lvl1pPr>
          </a:lstStyle>
          <a:p>
            <a:fld id="{50681719-23A9-4DE2-A563-96968F6774AF}" type="slidenum">
              <a:rPr lang="en-US" altLang="en-US"/>
              <a:pPr/>
              <a:t>‹#›</a:t>
            </a:fld>
            <a:endParaRPr lang="en-US" altLang="en-US"/>
          </a:p>
        </p:txBody>
      </p:sp>
    </p:spTree>
    <p:extLst>
      <p:ext uri="{BB962C8B-B14F-4D97-AF65-F5344CB8AC3E}">
        <p14:creationId xmlns:p14="http://schemas.microsoft.com/office/powerpoint/2010/main" val="23085472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4_Title Slide">
    <p:bg>
      <p:bgPr>
        <a:solidFill>
          <a:srgbClr val="CBFECB"/>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94070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Title Slide">
    <p:bg>
      <p:bgPr>
        <a:solidFill>
          <a:srgbClr val="DAEDE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100834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3.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2" descr="E:\11-09\Digital scrapbook\Textures\fzm-Canvas.Texture-02.jpg"/>
          <p:cNvPicPr>
            <a:picLocks noChangeAspect="1" noChangeArrowheads="1"/>
          </p:cNvPicPr>
          <p:nvPr/>
        </p:nvPicPr>
        <p:blipFill>
          <a:blip r:embed="rId22" cstate="email">
            <a:extLst>
              <a:ext uri="{28A0092B-C50C-407E-A947-70E740481C1C}">
                <a14:useLocalDpi xmlns:a14="http://schemas.microsoft.com/office/drawing/2010/main"/>
              </a:ext>
            </a:extLst>
          </a:blip>
          <a:srcRect/>
          <a:stretch>
            <a:fillRect/>
          </a:stretch>
        </p:blipFill>
        <p:spPr bwMode="auto">
          <a:xfrm rot="16200000">
            <a:off x="1143000" y="-1143002"/>
            <a:ext cx="6857999" cy="9144004"/>
          </a:xfrm>
          <a:prstGeom prst="rect">
            <a:avLst/>
          </a:prstGeom>
          <a:noFill/>
        </p:spPr>
      </p:pic>
      <p:pic>
        <p:nvPicPr>
          <p:cNvPr id="12" name="Picture 18"/>
          <p:cNvPicPr>
            <a:picLocks noChangeAspect="1" noChangeArrowheads="1"/>
          </p:cNvPicPr>
          <p:nvPr/>
        </p:nvPicPr>
        <p:blipFill>
          <a:blip r:embed="rId23" cstate="email">
            <a:extLst>
              <a:ext uri="{28A0092B-C50C-407E-A947-70E740481C1C}">
                <a14:useLocalDpi xmlns:a14="http://schemas.microsoft.com/office/drawing/2010/main"/>
              </a:ext>
            </a:extLst>
          </a:blip>
          <a:srcRect/>
          <a:stretch>
            <a:fillRect/>
          </a:stretch>
        </p:blipFill>
        <p:spPr bwMode="auto">
          <a:xfrm>
            <a:off x="-3" y="6162786"/>
            <a:ext cx="9144000" cy="762000"/>
          </a:xfrm>
          <a:prstGeom prst="rect">
            <a:avLst/>
          </a:prstGeom>
          <a:noFill/>
          <a:ln w="9525">
            <a:noFill/>
            <a:miter lim="800000"/>
            <a:headEnd/>
            <a:tailEnd/>
          </a:ln>
          <a:effectLst/>
        </p:spPr>
      </p:pic>
      <p:pic>
        <p:nvPicPr>
          <p:cNvPr id="13" name="Picture 17"/>
          <p:cNvPicPr>
            <a:picLocks noChangeAspect="1" noChangeArrowheads="1"/>
          </p:cNvPicPr>
          <p:nvPr/>
        </p:nvPicPr>
        <p:blipFill>
          <a:blip r:embed="rId24" cstate="email">
            <a:extLst>
              <a:ext uri="{28A0092B-C50C-407E-A947-70E740481C1C}">
                <a14:useLocalDpi xmlns:a14="http://schemas.microsoft.com/office/drawing/2010/main"/>
              </a:ext>
            </a:extLst>
          </a:blip>
          <a:srcRect/>
          <a:stretch>
            <a:fillRect/>
          </a:stretch>
        </p:blipFill>
        <p:spPr bwMode="auto">
          <a:xfrm>
            <a:off x="5300662" y="6535250"/>
            <a:ext cx="3487737" cy="112713"/>
          </a:xfrm>
          <a:prstGeom prst="rect">
            <a:avLst/>
          </a:prstGeom>
          <a:noFill/>
          <a:ln w="9525">
            <a:noFill/>
            <a:miter lim="800000"/>
            <a:headEnd/>
            <a:tailEnd/>
          </a:ln>
          <a:effectLst/>
        </p:spPr>
      </p:pic>
      <p:grpSp>
        <p:nvGrpSpPr>
          <p:cNvPr id="9" name="Group 12"/>
          <p:cNvGrpSpPr/>
          <p:nvPr/>
        </p:nvGrpSpPr>
        <p:grpSpPr>
          <a:xfrm>
            <a:off x="197321" y="6252355"/>
            <a:ext cx="1851673" cy="565789"/>
            <a:chOff x="509570" y="5863132"/>
            <a:chExt cx="2571768" cy="785818"/>
          </a:xfrm>
        </p:grpSpPr>
        <p:sp>
          <p:nvSpPr>
            <p:cNvPr id="10" name="Rounded Rectangle 9"/>
            <p:cNvSpPr/>
            <p:nvPr/>
          </p:nvSpPr>
          <p:spPr>
            <a:xfrm>
              <a:off x="509570" y="5863132"/>
              <a:ext cx="2571768" cy="785818"/>
            </a:xfrm>
            <a:prstGeom prst="roundRect">
              <a:avLst>
                <a:gd name="adj" fmla="val 50000"/>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11" name="Picture 2"/>
            <p:cNvPicPr>
              <a:picLocks noChangeAspect="1" noChangeArrowheads="1"/>
            </p:cNvPicPr>
            <p:nvPr/>
          </p:nvPicPr>
          <p:blipFill>
            <a:blip r:embed="rId25" cstate="email">
              <a:extLst>
                <a:ext uri="{28A0092B-C50C-407E-A947-70E740481C1C}">
                  <a14:useLocalDpi xmlns:a14="http://schemas.microsoft.com/office/drawing/2010/main"/>
                </a:ext>
              </a:extLst>
            </a:blip>
            <a:srcRect/>
            <a:stretch>
              <a:fillRect/>
            </a:stretch>
          </p:blipFill>
          <p:spPr bwMode="auto">
            <a:xfrm>
              <a:off x="795322" y="6006008"/>
              <a:ext cx="2001797" cy="571504"/>
            </a:xfrm>
            <a:prstGeom prst="rect">
              <a:avLst/>
            </a:prstGeom>
            <a:noFill/>
            <a:ln w="9525">
              <a:noFill/>
              <a:miter lim="800000"/>
              <a:headEnd/>
              <a:tailEnd/>
            </a:ln>
            <a:effectLst/>
          </p:spPr>
        </p:pic>
      </p:grpSp>
      <p:sp>
        <p:nvSpPr>
          <p:cNvPr id="1027" name="Text Placeholder 2"/>
          <p:cNvSpPr>
            <a:spLocks noGrp="1"/>
          </p:cNvSpPr>
          <p:nvPr>
            <p:ph type="body" idx="1"/>
          </p:nvPr>
        </p:nvSpPr>
        <p:spPr bwMode="auto">
          <a:xfrm>
            <a:off x="421389" y="1166018"/>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 id="2147483655" r:id="rId4"/>
    <p:sldLayoutId id="2147483670"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 id="2147483687" r:id="rId18"/>
    <p:sldLayoutId id="2147483688" r:id="rId19"/>
    <p:sldLayoutId id="2147483689" r:id="rId20"/>
  </p:sldLayoutIdLst>
  <p:timing>
    <p:tnLst>
      <p:par>
        <p:cTn id="1" dur="indefinite" restart="never" nodeType="tmRoot"/>
      </p:par>
    </p:tnLst>
  </p:timing>
  <p:txStyles>
    <p:titleStyle>
      <a:lvl1pPr algn="l" defTabSz="457200" rtl="0" eaLnBrk="0" fontAlgn="base" hangingPunct="0">
        <a:spcBef>
          <a:spcPct val="0"/>
        </a:spcBef>
        <a:spcAft>
          <a:spcPct val="0"/>
        </a:spcAft>
        <a:defRPr sz="3200" b="1" kern="1200">
          <a:solidFill>
            <a:schemeClr val="tx1"/>
          </a:solidFill>
          <a:latin typeface="Arial Narrow" panose="020B0606020202030204" pitchFamily="34" charset="0"/>
          <a:ea typeface="MS PGothic" pitchFamily="34" charset="-128"/>
          <a:cs typeface="Arial Narrow" panose="020B0606020202030204" pitchFamily="34"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2400" kern="1200">
          <a:solidFill>
            <a:schemeClr val="tx1"/>
          </a:solidFill>
          <a:latin typeface="+mj-lt"/>
          <a:ea typeface="MS PGothic" pitchFamily="34" charset="-128"/>
          <a:cs typeface="Arial Narrow" panose="020B0606020202030204" pitchFamily="34" charset="0"/>
        </a:defRPr>
      </a:lvl1pPr>
      <a:lvl2pPr marL="742950" indent="-285750" algn="l" defTabSz="457200" rtl="0" eaLnBrk="0" fontAlgn="base" hangingPunct="0">
        <a:spcBef>
          <a:spcPct val="20000"/>
        </a:spcBef>
        <a:spcAft>
          <a:spcPct val="0"/>
        </a:spcAft>
        <a:buFont typeface="Arial" pitchFamily="34" charset="0"/>
        <a:buChar char="–"/>
        <a:defRPr sz="2000" kern="1200">
          <a:solidFill>
            <a:schemeClr val="tx1"/>
          </a:solidFill>
          <a:latin typeface="+mj-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1800" kern="1200">
          <a:solidFill>
            <a:schemeClr val="tx1"/>
          </a:solidFill>
          <a:latin typeface="+mj-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1600" kern="1200">
          <a:solidFill>
            <a:schemeClr val="tx1"/>
          </a:solidFill>
          <a:latin typeface="+mj-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1600" kern="1200">
          <a:solidFill>
            <a:schemeClr val="tx1"/>
          </a:solidFill>
          <a:latin typeface="+mj-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20.png"/><Relationship Id="rId4" Type="http://schemas.openxmlformats.org/officeDocument/2006/relationships/oleObject" Target="../embeddings/Microsoft_Excel_97-2003_Worksheet2.xls"/></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21.png"/><Relationship Id="rId4" Type="http://schemas.openxmlformats.org/officeDocument/2006/relationships/oleObject" Target="../embeddings/Microsoft_Excel_97-2003_Worksheet3.xls"/></Relationships>
</file>

<file path=ppt/slides/_rels/slide1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chart" Target="../charts/chart5.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4.vml"/><Relationship Id="rId5" Type="http://schemas.openxmlformats.org/officeDocument/2006/relationships/image" Target="../media/image23.png"/><Relationship Id="rId4" Type="http://schemas.openxmlformats.org/officeDocument/2006/relationships/oleObject" Target="../embeddings/Microsoft_Excel_97-2003_Worksheet4.xls"/></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6.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4.xml"/><Relationship Id="rId5" Type="http://schemas.openxmlformats.org/officeDocument/2006/relationships/image" Target="../media/image37.png"/><Relationship Id="rId4" Type="http://schemas.openxmlformats.org/officeDocument/2006/relationships/image" Target="../media/image36.png"/></Relationships>
</file>

<file path=ppt/slides/_rels/slide4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6.xml"/><Relationship Id="rId5" Type="http://schemas.openxmlformats.org/officeDocument/2006/relationships/image" Target="../media/image42.jpeg"/><Relationship Id="rId4" Type="http://schemas.openxmlformats.org/officeDocument/2006/relationships/image" Target="../media/image41.png"/></Relationships>
</file>

<file path=ppt/slides/_rels/slide4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7.xml"/><Relationship Id="rId5" Type="http://schemas.openxmlformats.org/officeDocument/2006/relationships/image" Target="../media/image42.jpeg"/><Relationship Id="rId4" Type="http://schemas.openxmlformats.org/officeDocument/2006/relationships/image" Target="../media/image4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6.png"/><Relationship Id="rId1" Type="http://schemas.openxmlformats.org/officeDocument/2006/relationships/slideLayout" Target="../slideLayouts/slideLayout13.xml"/><Relationship Id="rId4" Type="http://schemas.openxmlformats.org/officeDocument/2006/relationships/image" Target="../media/image47.png"/></Relationships>
</file>

<file path=ppt/slides/_rels/slide4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6.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jpeg"/></Relationships>
</file>

<file path=ppt/slides/_rels/slide51.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54.jpeg"/><Relationship Id="rId5" Type="http://schemas.openxmlformats.org/officeDocument/2006/relationships/image" Target="../media/image51.png"/><Relationship Id="rId4" Type="http://schemas.openxmlformats.org/officeDocument/2006/relationships/image" Target="../media/image49.png"/></Relationships>
</file>

<file path=ppt/slides/_rels/slide52.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0.jpe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55.png"/><Relationship Id="rId4" Type="http://schemas.openxmlformats.org/officeDocument/2006/relationships/image" Target="../media/image49.png"/></Relationships>
</file>

<file path=ppt/slides/_rels/slide53.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52.png"/><Relationship Id="rId5" Type="http://schemas.openxmlformats.org/officeDocument/2006/relationships/image" Target="../media/image56.png"/><Relationship Id="rId4" Type="http://schemas.openxmlformats.org/officeDocument/2006/relationships/image" Target="../media/image49.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0.xml"/></Relationships>
</file>

<file path=ppt/slides/_rels/slide56.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0.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49.png"/><Relationship Id="rId7" Type="http://schemas.openxmlformats.org/officeDocument/2006/relationships/image" Target="../media/image61.png"/><Relationship Id="rId2" Type="http://schemas.openxmlformats.org/officeDocument/2006/relationships/image" Target="../media/image48.png"/><Relationship Id="rId1" Type="http://schemas.openxmlformats.org/officeDocument/2006/relationships/slideLayout" Target="../slideLayouts/slideLayout6.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62.xml.rels><?xml version="1.0" encoding="UTF-8" standalone="yes"?>
<Relationships xmlns="http://schemas.openxmlformats.org/package/2006/relationships"><Relationship Id="rId3" Type="http://schemas.openxmlformats.org/officeDocument/2006/relationships/image" Target="../media/image63.jpeg"/><Relationship Id="rId7" Type="http://schemas.openxmlformats.org/officeDocument/2006/relationships/image" Target="../media/image67.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6.png"/><Relationship Id="rId5" Type="http://schemas.openxmlformats.org/officeDocument/2006/relationships/oleObject" Target="../embeddings/Microsoft_Excel_97-2003_Worksheet1.xls"/><Relationship Id="rId4" Type="http://schemas.openxmlformats.org/officeDocument/2006/relationships/oleObject" Target="../embeddings/oleObject1.bin"/></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8.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888" y="-136525"/>
            <a:ext cx="9259888" cy="629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411" name="TextBox 7"/>
          <p:cNvSpPr txBox="1">
            <a:spLocks noChangeArrowheads="1"/>
          </p:cNvSpPr>
          <p:nvPr/>
        </p:nvSpPr>
        <p:spPr bwMode="auto">
          <a:xfrm>
            <a:off x="1422400" y="2846388"/>
            <a:ext cx="11604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en-US" sz="3600">
                <a:solidFill>
                  <a:schemeClr val="bg1"/>
                </a:solidFill>
                <a:latin typeface="Arial" pitchFamily="34" charset="0"/>
                <a:cs typeface="Arial" pitchFamily="34" charset="0"/>
              </a:rPr>
              <a:t>P</a:t>
            </a:r>
            <a:r>
              <a:rPr lang="en-US" altLang="en-US" sz="1800">
                <a:solidFill>
                  <a:schemeClr val="bg1"/>
                </a:solidFill>
                <a:latin typeface="Arial" pitchFamily="34" charset="0"/>
                <a:cs typeface="Arial" pitchFamily="34" charset="0"/>
              </a:rPr>
              <a:t>lanet</a:t>
            </a:r>
          </a:p>
        </p:txBody>
      </p:sp>
      <p:sp>
        <p:nvSpPr>
          <p:cNvPr id="17412" name="TextBox 8"/>
          <p:cNvSpPr txBox="1">
            <a:spLocks noChangeArrowheads="1"/>
          </p:cNvSpPr>
          <p:nvPr/>
        </p:nvSpPr>
        <p:spPr bwMode="auto">
          <a:xfrm>
            <a:off x="581025" y="3432175"/>
            <a:ext cx="13065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en-US" sz="3600">
                <a:solidFill>
                  <a:schemeClr val="bg1"/>
                </a:solidFill>
                <a:latin typeface="Arial" pitchFamily="34" charset="0"/>
                <a:cs typeface="Arial" pitchFamily="34" charset="0"/>
              </a:rPr>
              <a:t>P</a:t>
            </a:r>
            <a:r>
              <a:rPr lang="en-US" altLang="en-US" sz="1800">
                <a:solidFill>
                  <a:schemeClr val="bg1"/>
                </a:solidFill>
                <a:latin typeface="Arial" pitchFamily="34" charset="0"/>
                <a:cs typeface="Arial" pitchFamily="34" charset="0"/>
              </a:rPr>
              <a:t>eople</a:t>
            </a:r>
          </a:p>
        </p:txBody>
      </p:sp>
      <p:sp>
        <p:nvSpPr>
          <p:cNvPr id="17413" name="TextBox 9"/>
          <p:cNvSpPr txBox="1">
            <a:spLocks noChangeArrowheads="1"/>
          </p:cNvSpPr>
          <p:nvPr/>
        </p:nvSpPr>
        <p:spPr bwMode="auto">
          <a:xfrm>
            <a:off x="1662113" y="3754438"/>
            <a:ext cx="17272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en-US" sz="3600">
                <a:solidFill>
                  <a:schemeClr val="bg1"/>
                </a:solidFill>
                <a:latin typeface="Arial" pitchFamily="34" charset="0"/>
                <a:cs typeface="Arial" pitchFamily="34" charset="0"/>
              </a:rPr>
              <a:t>P</a:t>
            </a:r>
            <a:r>
              <a:rPr lang="en-US" altLang="en-US" sz="1800">
                <a:solidFill>
                  <a:schemeClr val="bg1"/>
                </a:solidFill>
                <a:latin typeface="Arial" pitchFamily="34" charset="0"/>
                <a:cs typeface="Arial" pitchFamily="34" charset="0"/>
              </a:rPr>
              <a:t>rosperity</a:t>
            </a:r>
          </a:p>
        </p:txBody>
      </p:sp>
      <p:grpSp>
        <p:nvGrpSpPr>
          <p:cNvPr id="17414" name="Group 2"/>
          <p:cNvGrpSpPr>
            <a:grpSpLocks/>
          </p:cNvGrpSpPr>
          <p:nvPr/>
        </p:nvGrpSpPr>
        <p:grpSpPr bwMode="auto">
          <a:xfrm>
            <a:off x="479425" y="2681288"/>
            <a:ext cx="2082800" cy="1736725"/>
            <a:chOff x="297560" y="4248312"/>
            <a:chExt cx="2082783" cy="1736521"/>
          </a:xfrm>
        </p:grpSpPr>
        <p:sp>
          <p:nvSpPr>
            <p:cNvPr id="2" name="Oval 1"/>
            <p:cNvSpPr/>
            <p:nvPr/>
          </p:nvSpPr>
          <p:spPr>
            <a:xfrm>
              <a:off x="1030979" y="4248312"/>
              <a:ext cx="1160454" cy="1022230"/>
            </a:xfrm>
            <a:prstGeom prst="ellipse">
              <a:avLst/>
            </a:prstGeom>
            <a:solidFill>
              <a:schemeClr val="accent3">
                <a:lumMod val="50000"/>
                <a:alpha val="27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bg1"/>
                </a:solidFill>
              </a:endParaRPr>
            </a:p>
          </p:txBody>
        </p:sp>
        <p:sp>
          <p:nvSpPr>
            <p:cNvPr id="15" name="Oval 14"/>
            <p:cNvSpPr/>
            <p:nvPr/>
          </p:nvSpPr>
          <p:spPr>
            <a:xfrm>
              <a:off x="297560" y="4764188"/>
              <a:ext cx="1160454" cy="1022230"/>
            </a:xfrm>
            <a:prstGeom prst="ellipse">
              <a:avLst/>
            </a:prstGeom>
            <a:solidFill>
              <a:schemeClr val="accent3">
                <a:lumMod val="50000"/>
                <a:alpha val="27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bg1"/>
                </a:solidFill>
              </a:endParaRPr>
            </a:p>
          </p:txBody>
        </p:sp>
        <p:sp>
          <p:nvSpPr>
            <p:cNvPr id="16" name="Oval 15"/>
            <p:cNvSpPr/>
            <p:nvPr/>
          </p:nvSpPr>
          <p:spPr>
            <a:xfrm>
              <a:off x="1219890" y="4962603"/>
              <a:ext cx="1160453" cy="1022230"/>
            </a:xfrm>
            <a:prstGeom prst="ellipse">
              <a:avLst/>
            </a:prstGeom>
            <a:solidFill>
              <a:schemeClr val="accent3">
                <a:lumMod val="50000"/>
                <a:alpha val="27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bg1"/>
                </a:solidFill>
              </a:endParaRPr>
            </a:p>
          </p:txBody>
        </p:sp>
      </p:grpSp>
      <p:sp>
        <p:nvSpPr>
          <p:cNvPr id="17415" name="Rectangle 3"/>
          <p:cNvSpPr>
            <a:spLocks noChangeArrowheads="1"/>
          </p:cNvSpPr>
          <p:nvPr/>
        </p:nvSpPr>
        <p:spPr bwMode="auto">
          <a:xfrm>
            <a:off x="2582863" y="4756150"/>
            <a:ext cx="5084762"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ZA" altLang="en-US" sz="2800" b="1">
                <a:solidFill>
                  <a:schemeClr val="bg1"/>
                </a:solidFill>
                <a:latin typeface="Arial" pitchFamily="34" charset="0"/>
              </a:rPr>
              <a:t>Statistics A Conduit of Trust</a:t>
            </a:r>
          </a:p>
          <a:p>
            <a:pPr algn="ctr">
              <a:spcBef>
                <a:spcPct val="0"/>
              </a:spcBef>
              <a:buFontTx/>
              <a:buNone/>
            </a:pPr>
            <a:r>
              <a:rPr lang="en-ZA" altLang="en-US" sz="2800" b="1">
                <a:solidFill>
                  <a:schemeClr val="bg1"/>
                </a:solidFill>
                <a:latin typeface="Arial" pitchFamily="34" charset="0"/>
              </a:rPr>
              <a:t>         Pali Lehohla</a:t>
            </a:r>
          </a:p>
          <a:p>
            <a:pPr>
              <a:spcBef>
                <a:spcPct val="0"/>
              </a:spcBef>
              <a:buFontTx/>
              <a:buNone/>
            </a:pPr>
            <a:endParaRPr lang="en-US" altLang="en-US" sz="2800" b="1">
              <a:latin typeface="Arial" pitchFamily="34" charset="0"/>
            </a:endParaRPr>
          </a:p>
        </p:txBody>
      </p:sp>
      <p:sp>
        <p:nvSpPr>
          <p:cNvPr id="17416" name="Rectangle 4"/>
          <p:cNvSpPr>
            <a:spLocks noChangeArrowheads="1"/>
          </p:cNvSpPr>
          <p:nvPr/>
        </p:nvSpPr>
        <p:spPr bwMode="auto">
          <a:xfrm>
            <a:off x="3652838" y="295275"/>
            <a:ext cx="24320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ZA" altLang="en-US" sz="1800" b="1">
                <a:solidFill>
                  <a:schemeClr val="bg1"/>
                </a:solidFill>
                <a:latin typeface="Arial" pitchFamily="34" charset="0"/>
              </a:rPr>
              <a:t>Work Programme</a:t>
            </a:r>
          </a:p>
          <a:p>
            <a:pPr algn="ctr">
              <a:spcBef>
                <a:spcPct val="0"/>
              </a:spcBef>
              <a:buFontTx/>
              <a:buNone/>
            </a:pPr>
            <a:r>
              <a:rPr lang="en-ZA" altLang="en-US" sz="1800" b="1">
                <a:solidFill>
                  <a:schemeClr val="bg1"/>
                </a:solidFill>
                <a:latin typeface="Arial" pitchFamily="34" charset="0"/>
              </a:rPr>
              <a:t>2016/17</a:t>
            </a:r>
            <a:endParaRPr lang="en-US" altLang="en-US" sz="1800">
              <a:latin typeface="Arial" pitchFamily="34" charset="0"/>
            </a:endParaRPr>
          </a:p>
        </p:txBody>
      </p:sp>
    </p:spTree>
    <p:extLst>
      <p:ext uri="{BB962C8B-B14F-4D97-AF65-F5344CB8AC3E}">
        <p14:creationId xmlns:p14="http://schemas.microsoft.com/office/powerpoint/2010/main" val="261775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587625" y="4824413"/>
            <a:ext cx="1346200" cy="254000"/>
          </a:xfrm>
          <a:prstGeom prst="rect">
            <a:avLst/>
          </a:prstGeom>
        </p:spPr>
        <p:txBody>
          <a:bodyPr wrap="none">
            <a:spAutoFit/>
          </a:bodyPr>
          <a:lstStyle/>
          <a:p>
            <a:pPr>
              <a:defRPr/>
            </a:pPr>
            <a:r>
              <a:rPr lang="en-ZA" sz="1050" b="1" dirty="0"/>
              <a:t>Source: DBE 2014</a:t>
            </a:r>
            <a:endParaRPr lang="en-ZA" sz="1050" dirty="0"/>
          </a:p>
        </p:txBody>
      </p:sp>
      <p:graphicFrame>
        <p:nvGraphicFramePr>
          <p:cNvPr id="7" name="Table 6"/>
          <p:cNvGraphicFramePr>
            <a:graphicFrameLocks noGrp="1"/>
          </p:cNvGraphicFramePr>
          <p:nvPr>
            <p:extLst>
              <p:ext uri="{D42A27DB-BD31-4B8C-83A1-F6EECF244321}">
                <p14:modId xmlns:p14="http://schemas.microsoft.com/office/powerpoint/2010/main" val="862774170"/>
              </p:ext>
            </p:extLst>
          </p:nvPr>
        </p:nvGraphicFramePr>
        <p:xfrm>
          <a:off x="2587625" y="1652588"/>
          <a:ext cx="6556377" cy="3021012"/>
        </p:xfrm>
        <a:graphic>
          <a:graphicData uri="http://schemas.openxmlformats.org/drawingml/2006/table">
            <a:tbl>
              <a:tblPr firstRow="1" firstCol="1" bandRow="1">
                <a:tableStyleId>{93296810-A885-4BE3-A3E7-6D5BEEA58F35}</a:tableStyleId>
              </a:tblPr>
              <a:tblGrid>
                <a:gridCol w="1122762"/>
                <a:gridCol w="455386"/>
                <a:gridCol w="552817"/>
                <a:gridCol w="552817"/>
                <a:gridCol w="553536"/>
                <a:gridCol w="553536"/>
                <a:gridCol w="552817"/>
                <a:gridCol w="552817"/>
                <a:gridCol w="552817"/>
                <a:gridCol w="553536"/>
                <a:gridCol w="553536"/>
              </a:tblGrid>
              <a:tr h="377627">
                <a:tc rowSpan="2">
                  <a:txBody>
                    <a:bodyPr/>
                    <a:lstStyle/>
                    <a:p>
                      <a:pPr algn="l">
                        <a:lnSpc>
                          <a:spcPct val="115000"/>
                        </a:lnSpc>
                        <a:spcBef>
                          <a:spcPts val="1000"/>
                        </a:spcBef>
                        <a:spcAft>
                          <a:spcPts val="0"/>
                        </a:spcAft>
                      </a:pPr>
                      <a:r>
                        <a:rPr lang="en-ZA" sz="1400" dirty="0">
                          <a:effectLst/>
                        </a:rPr>
                        <a:t>Population group</a:t>
                      </a:r>
                      <a:endParaRPr lang="en-ZA" sz="1400" dirty="0">
                        <a:effectLst/>
                        <a:latin typeface="Comic Sans MS" panose="030F0702030302020204" pitchFamily="66" charset="0"/>
                        <a:ea typeface="Calibri"/>
                        <a:cs typeface="Times New Roman"/>
                      </a:endParaRPr>
                    </a:p>
                  </a:txBody>
                  <a:tcPr marL="51433" marR="51433" marT="0" marB="0" anchor="b"/>
                </a:tc>
                <a:tc gridSpan="5">
                  <a:txBody>
                    <a:bodyPr/>
                    <a:lstStyle/>
                    <a:p>
                      <a:pPr algn="ctr">
                        <a:lnSpc>
                          <a:spcPct val="115000"/>
                        </a:lnSpc>
                        <a:spcBef>
                          <a:spcPts val="1000"/>
                        </a:spcBef>
                        <a:spcAft>
                          <a:spcPts val="0"/>
                        </a:spcAft>
                      </a:pPr>
                      <a:r>
                        <a:rPr lang="en-ZA" sz="2000" dirty="0">
                          <a:effectLst/>
                        </a:rPr>
                        <a:t>Males</a:t>
                      </a:r>
                      <a:endParaRPr lang="en-ZA" sz="2000" dirty="0">
                        <a:effectLst/>
                        <a:latin typeface="Comic Sans MS" panose="030F0702030302020204" pitchFamily="66" charset="0"/>
                        <a:ea typeface="Calibri"/>
                        <a:cs typeface="Times New Roman"/>
                      </a:endParaRPr>
                    </a:p>
                  </a:txBody>
                  <a:tcPr marL="51433" marR="51433" marT="0" marB="0" anchor="b"/>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gridSpan="5">
                  <a:txBody>
                    <a:bodyPr/>
                    <a:lstStyle/>
                    <a:p>
                      <a:pPr algn="ctr">
                        <a:lnSpc>
                          <a:spcPct val="115000"/>
                        </a:lnSpc>
                        <a:spcBef>
                          <a:spcPts val="1000"/>
                        </a:spcBef>
                        <a:spcAft>
                          <a:spcPts val="0"/>
                        </a:spcAft>
                      </a:pPr>
                      <a:r>
                        <a:rPr lang="en-ZA" sz="2000" dirty="0">
                          <a:effectLst/>
                        </a:rPr>
                        <a:t>Females</a:t>
                      </a:r>
                      <a:endParaRPr lang="en-ZA" sz="2000" dirty="0">
                        <a:effectLst/>
                        <a:latin typeface="Comic Sans MS" panose="030F0702030302020204" pitchFamily="66" charset="0"/>
                        <a:ea typeface="Calibri"/>
                        <a:cs typeface="Times New Roman"/>
                      </a:endParaRPr>
                    </a:p>
                  </a:txBody>
                  <a:tcPr marL="51433" marR="51433" marT="0" marB="0" anchor="b"/>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r>
              <a:tr h="377627">
                <a:tc vMerge="1">
                  <a:txBody>
                    <a:bodyPr/>
                    <a:lstStyle/>
                    <a:p>
                      <a:endParaRPr lang="en-ZA"/>
                    </a:p>
                  </a:txBody>
                  <a:tcPr/>
                </a:tc>
                <a:tc>
                  <a:txBody>
                    <a:bodyPr/>
                    <a:lstStyle/>
                    <a:p>
                      <a:pPr algn="just">
                        <a:lnSpc>
                          <a:spcPct val="115000"/>
                        </a:lnSpc>
                        <a:spcBef>
                          <a:spcPts val="1000"/>
                        </a:spcBef>
                        <a:spcAft>
                          <a:spcPts val="0"/>
                        </a:spcAft>
                      </a:pPr>
                      <a:r>
                        <a:rPr lang="en-ZA" sz="1500" dirty="0">
                          <a:effectLst/>
                        </a:rPr>
                        <a:t>Q1</a:t>
                      </a:r>
                      <a:endParaRPr lang="en-ZA" sz="1500" dirty="0">
                        <a:effectLst/>
                        <a:latin typeface="Comic Sans MS" panose="030F0702030302020204" pitchFamily="66" charset="0"/>
                        <a:ea typeface="Calibri"/>
                        <a:cs typeface="Times New Roman"/>
                      </a:endParaRPr>
                    </a:p>
                  </a:txBody>
                  <a:tcPr marL="51433" marR="51433" marT="0" marB="0" anchor="b"/>
                </a:tc>
                <a:tc>
                  <a:txBody>
                    <a:bodyPr/>
                    <a:lstStyle/>
                    <a:p>
                      <a:pPr algn="just">
                        <a:lnSpc>
                          <a:spcPct val="115000"/>
                        </a:lnSpc>
                        <a:spcBef>
                          <a:spcPts val="1000"/>
                        </a:spcBef>
                        <a:spcAft>
                          <a:spcPts val="0"/>
                        </a:spcAft>
                      </a:pPr>
                      <a:r>
                        <a:rPr lang="en-ZA" sz="1500" dirty="0">
                          <a:effectLst/>
                        </a:rPr>
                        <a:t>Q2</a:t>
                      </a:r>
                      <a:endParaRPr lang="en-ZA" sz="1500" dirty="0">
                        <a:effectLst/>
                        <a:latin typeface="Comic Sans MS" panose="030F0702030302020204" pitchFamily="66" charset="0"/>
                        <a:ea typeface="Calibri"/>
                        <a:cs typeface="Times New Roman"/>
                      </a:endParaRPr>
                    </a:p>
                  </a:txBody>
                  <a:tcPr marL="51433" marR="51433" marT="0" marB="0" anchor="b"/>
                </a:tc>
                <a:tc>
                  <a:txBody>
                    <a:bodyPr/>
                    <a:lstStyle/>
                    <a:p>
                      <a:pPr algn="just">
                        <a:lnSpc>
                          <a:spcPct val="115000"/>
                        </a:lnSpc>
                        <a:spcBef>
                          <a:spcPts val="1000"/>
                        </a:spcBef>
                        <a:spcAft>
                          <a:spcPts val="0"/>
                        </a:spcAft>
                      </a:pPr>
                      <a:r>
                        <a:rPr lang="en-ZA" sz="1500" dirty="0">
                          <a:effectLst/>
                        </a:rPr>
                        <a:t>Q3</a:t>
                      </a:r>
                      <a:endParaRPr lang="en-ZA" sz="1500" dirty="0">
                        <a:effectLst/>
                        <a:latin typeface="Comic Sans MS" panose="030F0702030302020204" pitchFamily="66" charset="0"/>
                        <a:ea typeface="Calibri"/>
                        <a:cs typeface="Times New Roman"/>
                      </a:endParaRPr>
                    </a:p>
                  </a:txBody>
                  <a:tcPr marL="51433" marR="51433" marT="0" marB="0" anchor="b"/>
                </a:tc>
                <a:tc>
                  <a:txBody>
                    <a:bodyPr/>
                    <a:lstStyle/>
                    <a:p>
                      <a:pPr algn="just">
                        <a:lnSpc>
                          <a:spcPct val="115000"/>
                        </a:lnSpc>
                        <a:spcBef>
                          <a:spcPts val="1000"/>
                        </a:spcBef>
                        <a:spcAft>
                          <a:spcPts val="0"/>
                        </a:spcAft>
                      </a:pPr>
                      <a:r>
                        <a:rPr lang="en-ZA" sz="1500" dirty="0">
                          <a:effectLst/>
                        </a:rPr>
                        <a:t>Q4</a:t>
                      </a:r>
                      <a:endParaRPr lang="en-ZA" sz="1500" dirty="0">
                        <a:effectLst/>
                        <a:latin typeface="Comic Sans MS" panose="030F0702030302020204" pitchFamily="66" charset="0"/>
                        <a:ea typeface="Calibri"/>
                        <a:cs typeface="Times New Roman"/>
                      </a:endParaRPr>
                    </a:p>
                  </a:txBody>
                  <a:tcPr marL="51433" marR="51433" marT="0" marB="0" anchor="b"/>
                </a:tc>
                <a:tc>
                  <a:txBody>
                    <a:bodyPr/>
                    <a:lstStyle/>
                    <a:p>
                      <a:pPr algn="just">
                        <a:lnSpc>
                          <a:spcPct val="115000"/>
                        </a:lnSpc>
                        <a:spcBef>
                          <a:spcPts val="1000"/>
                        </a:spcBef>
                        <a:spcAft>
                          <a:spcPts val="0"/>
                        </a:spcAft>
                      </a:pPr>
                      <a:r>
                        <a:rPr lang="en-ZA" sz="1500" dirty="0">
                          <a:effectLst/>
                        </a:rPr>
                        <a:t>Q5</a:t>
                      </a:r>
                      <a:endParaRPr lang="en-ZA" sz="1500" dirty="0">
                        <a:effectLst/>
                        <a:latin typeface="Comic Sans MS" panose="030F0702030302020204" pitchFamily="66" charset="0"/>
                        <a:ea typeface="Calibri"/>
                        <a:cs typeface="Times New Roman"/>
                      </a:endParaRPr>
                    </a:p>
                  </a:txBody>
                  <a:tcPr marL="51433" marR="51433" marT="0" marB="0" anchor="b"/>
                </a:tc>
                <a:tc>
                  <a:txBody>
                    <a:bodyPr/>
                    <a:lstStyle/>
                    <a:p>
                      <a:pPr algn="just">
                        <a:lnSpc>
                          <a:spcPct val="115000"/>
                        </a:lnSpc>
                        <a:spcBef>
                          <a:spcPts val="1000"/>
                        </a:spcBef>
                        <a:spcAft>
                          <a:spcPts val="0"/>
                        </a:spcAft>
                      </a:pPr>
                      <a:r>
                        <a:rPr lang="en-ZA" sz="1500" dirty="0">
                          <a:effectLst/>
                        </a:rPr>
                        <a:t>Q1</a:t>
                      </a:r>
                      <a:endParaRPr lang="en-ZA" sz="1500" dirty="0">
                        <a:effectLst/>
                        <a:latin typeface="Comic Sans MS" panose="030F0702030302020204" pitchFamily="66" charset="0"/>
                        <a:ea typeface="Calibri"/>
                        <a:cs typeface="Times New Roman"/>
                      </a:endParaRPr>
                    </a:p>
                  </a:txBody>
                  <a:tcPr marL="51433" marR="51433" marT="0" marB="0" anchor="b"/>
                </a:tc>
                <a:tc>
                  <a:txBody>
                    <a:bodyPr/>
                    <a:lstStyle/>
                    <a:p>
                      <a:pPr algn="just">
                        <a:lnSpc>
                          <a:spcPct val="115000"/>
                        </a:lnSpc>
                        <a:spcBef>
                          <a:spcPts val="1000"/>
                        </a:spcBef>
                        <a:spcAft>
                          <a:spcPts val="0"/>
                        </a:spcAft>
                      </a:pPr>
                      <a:r>
                        <a:rPr lang="en-ZA" sz="1500" dirty="0">
                          <a:effectLst/>
                        </a:rPr>
                        <a:t>Q2</a:t>
                      </a:r>
                      <a:endParaRPr lang="en-ZA" sz="1500" dirty="0">
                        <a:effectLst/>
                        <a:latin typeface="Comic Sans MS" panose="030F0702030302020204" pitchFamily="66" charset="0"/>
                        <a:ea typeface="Calibri"/>
                        <a:cs typeface="Times New Roman"/>
                      </a:endParaRPr>
                    </a:p>
                  </a:txBody>
                  <a:tcPr marL="51433" marR="51433" marT="0" marB="0" anchor="b"/>
                </a:tc>
                <a:tc>
                  <a:txBody>
                    <a:bodyPr/>
                    <a:lstStyle/>
                    <a:p>
                      <a:pPr algn="just">
                        <a:lnSpc>
                          <a:spcPct val="115000"/>
                        </a:lnSpc>
                        <a:spcBef>
                          <a:spcPts val="1000"/>
                        </a:spcBef>
                        <a:spcAft>
                          <a:spcPts val="0"/>
                        </a:spcAft>
                      </a:pPr>
                      <a:r>
                        <a:rPr lang="en-ZA" sz="1500" dirty="0">
                          <a:effectLst/>
                        </a:rPr>
                        <a:t>Q3</a:t>
                      </a:r>
                      <a:endParaRPr lang="en-ZA" sz="1500" dirty="0">
                        <a:effectLst/>
                        <a:latin typeface="Comic Sans MS" panose="030F0702030302020204" pitchFamily="66" charset="0"/>
                        <a:ea typeface="Calibri"/>
                        <a:cs typeface="Times New Roman"/>
                      </a:endParaRPr>
                    </a:p>
                  </a:txBody>
                  <a:tcPr marL="51433" marR="51433" marT="0" marB="0" anchor="b"/>
                </a:tc>
                <a:tc>
                  <a:txBody>
                    <a:bodyPr/>
                    <a:lstStyle/>
                    <a:p>
                      <a:pPr algn="just">
                        <a:lnSpc>
                          <a:spcPct val="115000"/>
                        </a:lnSpc>
                        <a:spcBef>
                          <a:spcPts val="1000"/>
                        </a:spcBef>
                        <a:spcAft>
                          <a:spcPts val="0"/>
                        </a:spcAft>
                      </a:pPr>
                      <a:r>
                        <a:rPr lang="en-ZA" sz="1500" dirty="0">
                          <a:effectLst/>
                        </a:rPr>
                        <a:t>Q4</a:t>
                      </a:r>
                      <a:endParaRPr lang="en-ZA" sz="1500" dirty="0">
                        <a:effectLst/>
                        <a:latin typeface="Comic Sans MS" panose="030F0702030302020204" pitchFamily="66" charset="0"/>
                        <a:ea typeface="Calibri"/>
                        <a:cs typeface="Times New Roman"/>
                      </a:endParaRPr>
                    </a:p>
                  </a:txBody>
                  <a:tcPr marL="51433" marR="51433" marT="0" marB="0" anchor="b"/>
                </a:tc>
                <a:tc>
                  <a:txBody>
                    <a:bodyPr/>
                    <a:lstStyle/>
                    <a:p>
                      <a:pPr algn="just">
                        <a:lnSpc>
                          <a:spcPct val="115000"/>
                        </a:lnSpc>
                        <a:spcBef>
                          <a:spcPts val="1000"/>
                        </a:spcBef>
                        <a:spcAft>
                          <a:spcPts val="0"/>
                        </a:spcAft>
                      </a:pPr>
                      <a:r>
                        <a:rPr lang="en-ZA" sz="1500" dirty="0">
                          <a:effectLst/>
                        </a:rPr>
                        <a:t>Q5</a:t>
                      </a:r>
                      <a:endParaRPr lang="en-ZA" sz="1500" dirty="0">
                        <a:effectLst/>
                        <a:latin typeface="Comic Sans MS" panose="030F0702030302020204" pitchFamily="66" charset="0"/>
                        <a:ea typeface="Calibri"/>
                        <a:cs typeface="Times New Roman"/>
                      </a:endParaRPr>
                    </a:p>
                  </a:txBody>
                  <a:tcPr marL="51433" marR="51433" marT="0" marB="0" anchor="b"/>
                </a:tc>
              </a:tr>
              <a:tr h="755252">
                <a:tc>
                  <a:txBody>
                    <a:bodyPr/>
                    <a:lstStyle/>
                    <a:p>
                      <a:pPr algn="l">
                        <a:lnSpc>
                          <a:spcPct val="115000"/>
                        </a:lnSpc>
                        <a:spcBef>
                          <a:spcPts val="1000"/>
                        </a:spcBef>
                        <a:spcAft>
                          <a:spcPts val="0"/>
                        </a:spcAft>
                      </a:pPr>
                      <a:r>
                        <a:rPr lang="en-ZA" sz="1400" dirty="0">
                          <a:effectLst/>
                        </a:rPr>
                        <a:t>Black African</a:t>
                      </a:r>
                      <a:endParaRPr lang="en-ZA" sz="1400" dirty="0">
                        <a:effectLst/>
                        <a:latin typeface="Comic Sans MS" panose="030F0702030302020204" pitchFamily="66" charset="0"/>
                        <a:ea typeface="Calibri"/>
                        <a:cs typeface="Times New Roman"/>
                      </a:endParaRPr>
                    </a:p>
                  </a:txBody>
                  <a:tcPr marL="51433" marR="51433" marT="0" marB="0" anchor="b"/>
                </a:tc>
                <a:tc>
                  <a:txBody>
                    <a:bodyPr/>
                    <a:lstStyle/>
                    <a:p>
                      <a:pPr algn="r">
                        <a:lnSpc>
                          <a:spcPct val="115000"/>
                        </a:lnSpc>
                        <a:spcBef>
                          <a:spcPts val="1000"/>
                        </a:spcBef>
                        <a:spcAft>
                          <a:spcPts val="0"/>
                        </a:spcAft>
                      </a:pPr>
                      <a:r>
                        <a:rPr lang="en-ZA" sz="1500" dirty="0">
                          <a:effectLst/>
                        </a:rPr>
                        <a:t>41,0</a:t>
                      </a:r>
                      <a:endParaRPr lang="en-ZA" sz="1500" dirty="0">
                        <a:effectLst/>
                        <a:latin typeface="Comic Sans MS" panose="030F0702030302020204" pitchFamily="66" charset="0"/>
                        <a:ea typeface="Calibri"/>
                        <a:cs typeface="Times New Roman"/>
                      </a:endParaRPr>
                    </a:p>
                  </a:txBody>
                  <a:tcPr marL="51433" marR="51433" marT="0" marB="0" anchor="b"/>
                </a:tc>
                <a:tc>
                  <a:txBody>
                    <a:bodyPr/>
                    <a:lstStyle/>
                    <a:p>
                      <a:pPr algn="r">
                        <a:lnSpc>
                          <a:spcPct val="115000"/>
                        </a:lnSpc>
                        <a:spcBef>
                          <a:spcPts val="1000"/>
                        </a:spcBef>
                        <a:spcAft>
                          <a:spcPts val="0"/>
                        </a:spcAft>
                      </a:pPr>
                      <a:r>
                        <a:rPr lang="en-ZA" sz="1500" dirty="0">
                          <a:effectLst/>
                        </a:rPr>
                        <a:t>43,7</a:t>
                      </a:r>
                      <a:endParaRPr lang="en-ZA" sz="1500" dirty="0">
                        <a:effectLst/>
                        <a:latin typeface="Comic Sans MS" panose="030F0702030302020204" pitchFamily="66" charset="0"/>
                        <a:ea typeface="Calibri"/>
                        <a:cs typeface="Times New Roman"/>
                      </a:endParaRPr>
                    </a:p>
                  </a:txBody>
                  <a:tcPr marL="51433" marR="51433" marT="0" marB="0" anchor="b"/>
                </a:tc>
                <a:tc>
                  <a:txBody>
                    <a:bodyPr/>
                    <a:lstStyle/>
                    <a:p>
                      <a:pPr algn="r">
                        <a:lnSpc>
                          <a:spcPct val="115000"/>
                        </a:lnSpc>
                        <a:spcBef>
                          <a:spcPts val="1000"/>
                        </a:spcBef>
                        <a:spcAft>
                          <a:spcPts val="0"/>
                        </a:spcAft>
                      </a:pPr>
                      <a:r>
                        <a:rPr lang="en-ZA" sz="1500" dirty="0">
                          <a:effectLst/>
                        </a:rPr>
                        <a:t>48,3</a:t>
                      </a:r>
                      <a:endParaRPr lang="en-ZA" sz="1500" dirty="0">
                        <a:effectLst/>
                        <a:latin typeface="Comic Sans MS" panose="030F0702030302020204" pitchFamily="66" charset="0"/>
                        <a:ea typeface="Calibri"/>
                        <a:cs typeface="Times New Roman"/>
                      </a:endParaRPr>
                    </a:p>
                  </a:txBody>
                  <a:tcPr marL="51433" marR="51433" marT="0" marB="0" anchor="b"/>
                </a:tc>
                <a:tc>
                  <a:txBody>
                    <a:bodyPr/>
                    <a:lstStyle/>
                    <a:p>
                      <a:pPr algn="r">
                        <a:lnSpc>
                          <a:spcPct val="115000"/>
                        </a:lnSpc>
                        <a:spcBef>
                          <a:spcPts val="1000"/>
                        </a:spcBef>
                        <a:spcAft>
                          <a:spcPts val="0"/>
                        </a:spcAft>
                      </a:pPr>
                      <a:r>
                        <a:rPr lang="en-ZA" sz="1500" dirty="0">
                          <a:effectLst/>
                        </a:rPr>
                        <a:t>50,0</a:t>
                      </a:r>
                      <a:endParaRPr lang="en-ZA" sz="1500" dirty="0">
                        <a:effectLst/>
                        <a:latin typeface="Comic Sans MS" panose="030F0702030302020204" pitchFamily="66" charset="0"/>
                        <a:ea typeface="Calibri"/>
                        <a:cs typeface="Times New Roman"/>
                      </a:endParaRPr>
                    </a:p>
                  </a:txBody>
                  <a:tcPr marL="51433" marR="51433" marT="0" marB="0" anchor="b"/>
                </a:tc>
                <a:tc>
                  <a:txBody>
                    <a:bodyPr/>
                    <a:lstStyle/>
                    <a:p>
                      <a:pPr algn="r">
                        <a:lnSpc>
                          <a:spcPct val="115000"/>
                        </a:lnSpc>
                        <a:spcBef>
                          <a:spcPts val="1000"/>
                        </a:spcBef>
                        <a:spcAft>
                          <a:spcPts val="0"/>
                        </a:spcAft>
                      </a:pPr>
                      <a:r>
                        <a:rPr lang="en-ZA" sz="1500" dirty="0">
                          <a:effectLst/>
                        </a:rPr>
                        <a:t>54,5</a:t>
                      </a:r>
                      <a:endParaRPr lang="en-ZA" sz="1500" dirty="0">
                        <a:effectLst/>
                        <a:latin typeface="Comic Sans MS" panose="030F0702030302020204" pitchFamily="66" charset="0"/>
                        <a:ea typeface="Calibri"/>
                        <a:cs typeface="Times New Roman"/>
                      </a:endParaRPr>
                    </a:p>
                  </a:txBody>
                  <a:tcPr marL="51433" marR="51433" marT="0" marB="0" anchor="b"/>
                </a:tc>
                <a:tc>
                  <a:txBody>
                    <a:bodyPr/>
                    <a:lstStyle/>
                    <a:p>
                      <a:pPr algn="r">
                        <a:lnSpc>
                          <a:spcPct val="115000"/>
                        </a:lnSpc>
                        <a:spcBef>
                          <a:spcPts val="1000"/>
                        </a:spcBef>
                        <a:spcAft>
                          <a:spcPts val="0"/>
                        </a:spcAft>
                      </a:pPr>
                      <a:r>
                        <a:rPr lang="en-ZA" sz="1500" dirty="0">
                          <a:effectLst/>
                        </a:rPr>
                        <a:t>36,9</a:t>
                      </a:r>
                      <a:endParaRPr lang="en-ZA" sz="1500" dirty="0">
                        <a:effectLst/>
                        <a:latin typeface="Comic Sans MS" panose="030F0702030302020204" pitchFamily="66" charset="0"/>
                        <a:ea typeface="Calibri"/>
                        <a:cs typeface="Times New Roman"/>
                      </a:endParaRPr>
                    </a:p>
                  </a:txBody>
                  <a:tcPr marL="51433" marR="51433" marT="0" marB="0" anchor="b"/>
                </a:tc>
                <a:tc>
                  <a:txBody>
                    <a:bodyPr/>
                    <a:lstStyle/>
                    <a:p>
                      <a:pPr algn="r">
                        <a:lnSpc>
                          <a:spcPct val="115000"/>
                        </a:lnSpc>
                        <a:spcBef>
                          <a:spcPts val="1000"/>
                        </a:spcBef>
                        <a:spcAft>
                          <a:spcPts val="0"/>
                        </a:spcAft>
                      </a:pPr>
                      <a:r>
                        <a:rPr lang="en-ZA" sz="1500" dirty="0">
                          <a:effectLst/>
                        </a:rPr>
                        <a:t>40,1</a:t>
                      </a:r>
                      <a:endParaRPr lang="en-ZA" sz="1500" dirty="0">
                        <a:effectLst/>
                        <a:latin typeface="Comic Sans MS" panose="030F0702030302020204" pitchFamily="66" charset="0"/>
                        <a:ea typeface="Calibri"/>
                        <a:cs typeface="Times New Roman"/>
                      </a:endParaRPr>
                    </a:p>
                  </a:txBody>
                  <a:tcPr marL="51433" marR="51433" marT="0" marB="0" anchor="b"/>
                </a:tc>
                <a:tc>
                  <a:txBody>
                    <a:bodyPr/>
                    <a:lstStyle/>
                    <a:p>
                      <a:pPr algn="r">
                        <a:lnSpc>
                          <a:spcPct val="115000"/>
                        </a:lnSpc>
                        <a:spcBef>
                          <a:spcPts val="1000"/>
                        </a:spcBef>
                        <a:spcAft>
                          <a:spcPts val="0"/>
                        </a:spcAft>
                      </a:pPr>
                      <a:r>
                        <a:rPr lang="en-ZA" sz="1500" dirty="0">
                          <a:effectLst/>
                        </a:rPr>
                        <a:t>44,8</a:t>
                      </a:r>
                      <a:endParaRPr lang="en-ZA" sz="1500" dirty="0">
                        <a:effectLst/>
                        <a:latin typeface="Comic Sans MS" panose="030F0702030302020204" pitchFamily="66" charset="0"/>
                        <a:ea typeface="Calibri"/>
                        <a:cs typeface="Times New Roman"/>
                      </a:endParaRPr>
                    </a:p>
                  </a:txBody>
                  <a:tcPr marL="51433" marR="51433" marT="0" marB="0" anchor="b"/>
                </a:tc>
                <a:tc>
                  <a:txBody>
                    <a:bodyPr/>
                    <a:lstStyle/>
                    <a:p>
                      <a:pPr algn="r">
                        <a:lnSpc>
                          <a:spcPct val="115000"/>
                        </a:lnSpc>
                        <a:spcBef>
                          <a:spcPts val="1000"/>
                        </a:spcBef>
                        <a:spcAft>
                          <a:spcPts val="0"/>
                        </a:spcAft>
                      </a:pPr>
                      <a:r>
                        <a:rPr lang="en-ZA" sz="1500" dirty="0">
                          <a:effectLst/>
                        </a:rPr>
                        <a:t>51,3</a:t>
                      </a:r>
                      <a:endParaRPr lang="en-ZA" sz="1500" dirty="0">
                        <a:effectLst/>
                        <a:latin typeface="Comic Sans MS" panose="030F0702030302020204" pitchFamily="66" charset="0"/>
                        <a:ea typeface="Calibri"/>
                        <a:cs typeface="Times New Roman"/>
                      </a:endParaRPr>
                    </a:p>
                  </a:txBody>
                  <a:tcPr marL="51433" marR="51433" marT="0" marB="0" anchor="b"/>
                </a:tc>
                <a:tc>
                  <a:txBody>
                    <a:bodyPr/>
                    <a:lstStyle/>
                    <a:p>
                      <a:pPr algn="r">
                        <a:lnSpc>
                          <a:spcPct val="115000"/>
                        </a:lnSpc>
                        <a:spcBef>
                          <a:spcPts val="1000"/>
                        </a:spcBef>
                        <a:spcAft>
                          <a:spcPts val="0"/>
                        </a:spcAft>
                      </a:pPr>
                      <a:r>
                        <a:rPr lang="en-ZA" sz="1500" dirty="0">
                          <a:effectLst/>
                        </a:rPr>
                        <a:t>64,1</a:t>
                      </a:r>
                      <a:endParaRPr lang="en-ZA" sz="1500" dirty="0">
                        <a:effectLst/>
                        <a:latin typeface="Comic Sans MS" panose="030F0702030302020204" pitchFamily="66" charset="0"/>
                        <a:ea typeface="Calibri"/>
                        <a:cs typeface="Times New Roman"/>
                      </a:endParaRPr>
                    </a:p>
                  </a:txBody>
                  <a:tcPr marL="51433" marR="51433" marT="0" marB="0" anchor="b"/>
                </a:tc>
              </a:tr>
              <a:tr h="377627">
                <a:tc>
                  <a:txBody>
                    <a:bodyPr/>
                    <a:lstStyle/>
                    <a:p>
                      <a:pPr algn="l">
                        <a:lnSpc>
                          <a:spcPct val="115000"/>
                        </a:lnSpc>
                        <a:spcBef>
                          <a:spcPts val="1000"/>
                        </a:spcBef>
                        <a:spcAft>
                          <a:spcPts val="0"/>
                        </a:spcAft>
                      </a:pPr>
                      <a:r>
                        <a:rPr lang="en-ZA" sz="1400" dirty="0">
                          <a:effectLst/>
                        </a:rPr>
                        <a:t>Coloureds</a:t>
                      </a:r>
                      <a:endParaRPr lang="en-ZA" sz="1400" dirty="0">
                        <a:effectLst/>
                        <a:latin typeface="Comic Sans MS" panose="030F0702030302020204" pitchFamily="66" charset="0"/>
                        <a:ea typeface="Calibri"/>
                        <a:cs typeface="Times New Roman"/>
                      </a:endParaRPr>
                    </a:p>
                  </a:txBody>
                  <a:tcPr marL="51433" marR="51433" marT="0" marB="0" anchor="b"/>
                </a:tc>
                <a:tc>
                  <a:txBody>
                    <a:bodyPr/>
                    <a:lstStyle/>
                    <a:p>
                      <a:pPr algn="r">
                        <a:lnSpc>
                          <a:spcPct val="115000"/>
                        </a:lnSpc>
                        <a:spcBef>
                          <a:spcPts val="1000"/>
                        </a:spcBef>
                        <a:spcAft>
                          <a:spcPts val="0"/>
                        </a:spcAft>
                      </a:pPr>
                      <a:r>
                        <a:rPr lang="en-ZA" sz="1500" dirty="0">
                          <a:effectLst/>
                        </a:rPr>
                        <a:t>43,5</a:t>
                      </a:r>
                      <a:endParaRPr lang="en-ZA" sz="1500" dirty="0">
                        <a:effectLst/>
                        <a:latin typeface="Comic Sans MS" panose="030F0702030302020204" pitchFamily="66" charset="0"/>
                        <a:ea typeface="Calibri"/>
                        <a:cs typeface="Times New Roman"/>
                      </a:endParaRPr>
                    </a:p>
                  </a:txBody>
                  <a:tcPr marL="51433" marR="51433" marT="0" marB="0" anchor="b"/>
                </a:tc>
                <a:tc>
                  <a:txBody>
                    <a:bodyPr/>
                    <a:lstStyle/>
                    <a:p>
                      <a:pPr algn="r">
                        <a:lnSpc>
                          <a:spcPct val="115000"/>
                        </a:lnSpc>
                        <a:spcBef>
                          <a:spcPts val="1000"/>
                        </a:spcBef>
                        <a:spcAft>
                          <a:spcPts val="0"/>
                        </a:spcAft>
                      </a:pPr>
                      <a:r>
                        <a:rPr lang="en-ZA" sz="1500" dirty="0">
                          <a:effectLst/>
                        </a:rPr>
                        <a:t>54,2</a:t>
                      </a:r>
                      <a:endParaRPr lang="en-ZA" sz="1500" dirty="0">
                        <a:effectLst/>
                        <a:latin typeface="Comic Sans MS" panose="030F0702030302020204" pitchFamily="66" charset="0"/>
                        <a:ea typeface="Calibri"/>
                        <a:cs typeface="Times New Roman"/>
                      </a:endParaRPr>
                    </a:p>
                  </a:txBody>
                  <a:tcPr marL="51433" marR="51433" marT="0" marB="0" anchor="b"/>
                </a:tc>
                <a:tc>
                  <a:txBody>
                    <a:bodyPr/>
                    <a:lstStyle/>
                    <a:p>
                      <a:pPr algn="r">
                        <a:lnSpc>
                          <a:spcPct val="115000"/>
                        </a:lnSpc>
                        <a:spcBef>
                          <a:spcPts val="1000"/>
                        </a:spcBef>
                        <a:spcAft>
                          <a:spcPts val="0"/>
                        </a:spcAft>
                      </a:pPr>
                      <a:r>
                        <a:rPr lang="en-ZA" sz="1500" dirty="0">
                          <a:effectLst/>
                        </a:rPr>
                        <a:t>41,9</a:t>
                      </a:r>
                      <a:endParaRPr lang="en-ZA" sz="1500" dirty="0">
                        <a:effectLst/>
                        <a:latin typeface="Comic Sans MS" panose="030F0702030302020204" pitchFamily="66" charset="0"/>
                        <a:ea typeface="Calibri"/>
                        <a:cs typeface="Times New Roman"/>
                      </a:endParaRPr>
                    </a:p>
                  </a:txBody>
                  <a:tcPr marL="51433" marR="51433" marT="0" marB="0" anchor="b"/>
                </a:tc>
                <a:tc>
                  <a:txBody>
                    <a:bodyPr/>
                    <a:lstStyle/>
                    <a:p>
                      <a:pPr algn="r">
                        <a:lnSpc>
                          <a:spcPct val="115000"/>
                        </a:lnSpc>
                        <a:spcBef>
                          <a:spcPts val="1000"/>
                        </a:spcBef>
                        <a:spcAft>
                          <a:spcPts val="0"/>
                        </a:spcAft>
                      </a:pPr>
                      <a:r>
                        <a:rPr lang="en-ZA" sz="1500" dirty="0">
                          <a:effectLst/>
                        </a:rPr>
                        <a:t>42,1</a:t>
                      </a:r>
                      <a:endParaRPr lang="en-ZA" sz="1500" dirty="0">
                        <a:effectLst/>
                        <a:latin typeface="Comic Sans MS" panose="030F0702030302020204" pitchFamily="66" charset="0"/>
                        <a:ea typeface="Calibri"/>
                        <a:cs typeface="Times New Roman"/>
                      </a:endParaRPr>
                    </a:p>
                  </a:txBody>
                  <a:tcPr marL="51433" marR="51433" marT="0" marB="0" anchor="b"/>
                </a:tc>
                <a:tc>
                  <a:txBody>
                    <a:bodyPr/>
                    <a:lstStyle/>
                    <a:p>
                      <a:pPr algn="r">
                        <a:lnSpc>
                          <a:spcPct val="115000"/>
                        </a:lnSpc>
                        <a:spcBef>
                          <a:spcPts val="1000"/>
                        </a:spcBef>
                        <a:spcAft>
                          <a:spcPts val="0"/>
                        </a:spcAft>
                      </a:pPr>
                      <a:r>
                        <a:rPr lang="en-ZA" sz="1500" dirty="0">
                          <a:effectLst/>
                        </a:rPr>
                        <a:t>63,3</a:t>
                      </a:r>
                      <a:endParaRPr lang="en-ZA" sz="1500" dirty="0">
                        <a:effectLst/>
                        <a:latin typeface="Comic Sans MS" panose="030F0702030302020204" pitchFamily="66" charset="0"/>
                        <a:ea typeface="Calibri"/>
                        <a:cs typeface="Times New Roman"/>
                      </a:endParaRPr>
                    </a:p>
                  </a:txBody>
                  <a:tcPr marL="51433" marR="51433" marT="0" marB="0" anchor="b"/>
                </a:tc>
                <a:tc>
                  <a:txBody>
                    <a:bodyPr/>
                    <a:lstStyle/>
                    <a:p>
                      <a:pPr algn="r">
                        <a:lnSpc>
                          <a:spcPct val="115000"/>
                        </a:lnSpc>
                        <a:spcBef>
                          <a:spcPts val="1000"/>
                        </a:spcBef>
                        <a:spcAft>
                          <a:spcPts val="0"/>
                        </a:spcAft>
                      </a:pPr>
                      <a:r>
                        <a:rPr lang="en-ZA" sz="1500" dirty="0">
                          <a:effectLst/>
                        </a:rPr>
                        <a:t>39,1</a:t>
                      </a:r>
                      <a:endParaRPr lang="en-ZA" sz="1500" dirty="0">
                        <a:effectLst/>
                        <a:latin typeface="Comic Sans MS" panose="030F0702030302020204" pitchFamily="66" charset="0"/>
                        <a:ea typeface="Calibri"/>
                        <a:cs typeface="Times New Roman"/>
                      </a:endParaRPr>
                    </a:p>
                  </a:txBody>
                  <a:tcPr marL="51433" marR="51433" marT="0" marB="0" anchor="b"/>
                </a:tc>
                <a:tc>
                  <a:txBody>
                    <a:bodyPr/>
                    <a:lstStyle/>
                    <a:p>
                      <a:pPr algn="r">
                        <a:lnSpc>
                          <a:spcPct val="115000"/>
                        </a:lnSpc>
                        <a:spcBef>
                          <a:spcPts val="1000"/>
                        </a:spcBef>
                        <a:spcAft>
                          <a:spcPts val="0"/>
                        </a:spcAft>
                      </a:pPr>
                      <a:r>
                        <a:rPr lang="en-ZA" sz="1500" dirty="0">
                          <a:effectLst/>
                        </a:rPr>
                        <a:t>57,4</a:t>
                      </a:r>
                      <a:endParaRPr lang="en-ZA" sz="1500" dirty="0">
                        <a:effectLst/>
                        <a:latin typeface="Comic Sans MS" panose="030F0702030302020204" pitchFamily="66" charset="0"/>
                        <a:ea typeface="Calibri"/>
                        <a:cs typeface="Times New Roman"/>
                      </a:endParaRPr>
                    </a:p>
                  </a:txBody>
                  <a:tcPr marL="51433" marR="51433" marT="0" marB="0" anchor="b"/>
                </a:tc>
                <a:tc>
                  <a:txBody>
                    <a:bodyPr/>
                    <a:lstStyle/>
                    <a:p>
                      <a:pPr algn="r">
                        <a:lnSpc>
                          <a:spcPct val="115000"/>
                        </a:lnSpc>
                        <a:spcBef>
                          <a:spcPts val="1000"/>
                        </a:spcBef>
                        <a:spcAft>
                          <a:spcPts val="0"/>
                        </a:spcAft>
                      </a:pPr>
                      <a:r>
                        <a:rPr lang="en-ZA" sz="1500" dirty="0">
                          <a:effectLst/>
                        </a:rPr>
                        <a:t>43,1</a:t>
                      </a:r>
                      <a:endParaRPr lang="en-ZA" sz="1500" dirty="0">
                        <a:effectLst/>
                        <a:latin typeface="Comic Sans MS" panose="030F0702030302020204" pitchFamily="66" charset="0"/>
                        <a:ea typeface="Calibri"/>
                        <a:cs typeface="Times New Roman"/>
                      </a:endParaRPr>
                    </a:p>
                  </a:txBody>
                  <a:tcPr marL="51433" marR="51433" marT="0" marB="0" anchor="b"/>
                </a:tc>
                <a:tc>
                  <a:txBody>
                    <a:bodyPr/>
                    <a:lstStyle/>
                    <a:p>
                      <a:pPr algn="r">
                        <a:lnSpc>
                          <a:spcPct val="115000"/>
                        </a:lnSpc>
                        <a:spcBef>
                          <a:spcPts val="1000"/>
                        </a:spcBef>
                        <a:spcAft>
                          <a:spcPts val="0"/>
                        </a:spcAft>
                      </a:pPr>
                      <a:r>
                        <a:rPr lang="en-ZA" sz="1500" dirty="0">
                          <a:effectLst/>
                        </a:rPr>
                        <a:t>50,4</a:t>
                      </a:r>
                      <a:endParaRPr lang="en-ZA" sz="1500" dirty="0">
                        <a:effectLst/>
                        <a:latin typeface="Comic Sans MS" panose="030F0702030302020204" pitchFamily="66" charset="0"/>
                        <a:ea typeface="Calibri"/>
                        <a:cs typeface="Times New Roman"/>
                      </a:endParaRPr>
                    </a:p>
                  </a:txBody>
                  <a:tcPr marL="51433" marR="51433" marT="0" marB="0" anchor="b"/>
                </a:tc>
                <a:tc>
                  <a:txBody>
                    <a:bodyPr/>
                    <a:lstStyle/>
                    <a:p>
                      <a:pPr algn="r">
                        <a:lnSpc>
                          <a:spcPct val="115000"/>
                        </a:lnSpc>
                        <a:spcBef>
                          <a:spcPts val="1000"/>
                        </a:spcBef>
                        <a:spcAft>
                          <a:spcPts val="0"/>
                        </a:spcAft>
                      </a:pPr>
                      <a:r>
                        <a:rPr lang="en-ZA" sz="1500" dirty="0">
                          <a:effectLst/>
                        </a:rPr>
                        <a:t>73,9</a:t>
                      </a:r>
                      <a:endParaRPr lang="en-ZA" sz="1500" dirty="0">
                        <a:effectLst/>
                        <a:latin typeface="Comic Sans MS" panose="030F0702030302020204" pitchFamily="66" charset="0"/>
                        <a:ea typeface="Calibri"/>
                        <a:cs typeface="Times New Roman"/>
                      </a:endParaRPr>
                    </a:p>
                  </a:txBody>
                  <a:tcPr marL="51433" marR="51433" marT="0" marB="0" anchor="b"/>
                </a:tc>
              </a:tr>
              <a:tr h="755252">
                <a:tc>
                  <a:txBody>
                    <a:bodyPr/>
                    <a:lstStyle/>
                    <a:p>
                      <a:pPr algn="l">
                        <a:lnSpc>
                          <a:spcPct val="115000"/>
                        </a:lnSpc>
                        <a:spcBef>
                          <a:spcPts val="1000"/>
                        </a:spcBef>
                        <a:spcAft>
                          <a:spcPts val="0"/>
                        </a:spcAft>
                      </a:pPr>
                      <a:r>
                        <a:rPr lang="en-ZA" sz="1400" dirty="0">
                          <a:effectLst/>
                        </a:rPr>
                        <a:t>Indian/Asian</a:t>
                      </a:r>
                      <a:endParaRPr lang="en-ZA" sz="1400" dirty="0">
                        <a:effectLst/>
                        <a:latin typeface="Comic Sans MS" panose="030F0702030302020204" pitchFamily="66" charset="0"/>
                        <a:ea typeface="Calibri"/>
                        <a:cs typeface="Times New Roman"/>
                      </a:endParaRPr>
                    </a:p>
                  </a:txBody>
                  <a:tcPr marL="51433" marR="51433" marT="0" marB="0" anchor="b"/>
                </a:tc>
                <a:tc>
                  <a:txBody>
                    <a:bodyPr/>
                    <a:lstStyle/>
                    <a:p>
                      <a:pPr algn="r">
                        <a:lnSpc>
                          <a:spcPct val="115000"/>
                        </a:lnSpc>
                        <a:spcBef>
                          <a:spcPts val="1000"/>
                        </a:spcBef>
                        <a:spcAft>
                          <a:spcPts val="0"/>
                        </a:spcAft>
                      </a:pPr>
                      <a:r>
                        <a:rPr lang="en-ZA" sz="1500" dirty="0">
                          <a:effectLst/>
                        </a:rPr>
                        <a:t>0,0</a:t>
                      </a:r>
                      <a:endParaRPr lang="en-ZA" sz="1500" dirty="0">
                        <a:effectLst/>
                        <a:latin typeface="Comic Sans MS" panose="030F0702030302020204" pitchFamily="66" charset="0"/>
                        <a:ea typeface="Calibri"/>
                        <a:cs typeface="Times New Roman"/>
                      </a:endParaRPr>
                    </a:p>
                  </a:txBody>
                  <a:tcPr marL="51433" marR="51433" marT="0" marB="0" anchor="b"/>
                </a:tc>
                <a:tc>
                  <a:txBody>
                    <a:bodyPr/>
                    <a:lstStyle/>
                    <a:p>
                      <a:pPr algn="r">
                        <a:lnSpc>
                          <a:spcPct val="115000"/>
                        </a:lnSpc>
                        <a:spcBef>
                          <a:spcPts val="1000"/>
                        </a:spcBef>
                        <a:spcAft>
                          <a:spcPts val="0"/>
                        </a:spcAft>
                      </a:pPr>
                      <a:r>
                        <a:rPr lang="en-ZA" sz="1500" dirty="0">
                          <a:effectLst/>
                        </a:rPr>
                        <a:t>90,9</a:t>
                      </a:r>
                      <a:endParaRPr lang="en-ZA" sz="1500" dirty="0">
                        <a:effectLst/>
                        <a:latin typeface="Comic Sans MS" panose="030F0702030302020204" pitchFamily="66" charset="0"/>
                        <a:ea typeface="Calibri"/>
                        <a:cs typeface="Times New Roman"/>
                      </a:endParaRPr>
                    </a:p>
                  </a:txBody>
                  <a:tcPr marL="51433" marR="51433" marT="0" marB="0" anchor="b"/>
                </a:tc>
                <a:tc>
                  <a:txBody>
                    <a:bodyPr/>
                    <a:lstStyle/>
                    <a:p>
                      <a:pPr algn="r">
                        <a:lnSpc>
                          <a:spcPct val="115000"/>
                        </a:lnSpc>
                        <a:spcBef>
                          <a:spcPts val="1000"/>
                        </a:spcBef>
                        <a:spcAft>
                          <a:spcPts val="0"/>
                        </a:spcAft>
                      </a:pPr>
                      <a:r>
                        <a:rPr lang="en-ZA" sz="1500" dirty="0">
                          <a:effectLst/>
                        </a:rPr>
                        <a:t>63,6</a:t>
                      </a:r>
                      <a:endParaRPr lang="en-ZA" sz="1500" dirty="0">
                        <a:effectLst/>
                        <a:latin typeface="Comic Sans MS" panose="030F0702030302020204" pitchFamily="66" charset="0"/>
                        <a:ea typeface="Calibri"/>
                        <a:cs typeface="Times New Roman"/>
                      </a:endParaRPr>
                    </a:p>
                  </a:txBody>
                  <a:tcPr marL="51433" marR="51433" marT="0" marB="0" anchor="b"/>
                </a:tc>
                <a:tc>
                  <a:txBody>
                    <a:bodyPr/>
                    <a:lstStyle/>
                    <a:p>
                      <a:pPr algn="r">
                        <a:lnSpc>
                          <a:spcPct val="115000"/>
                        </a:lnSpc>
                        <a:spcBef>
                          <a:spcPts val="1000"/>
                        </a:spcBef>
                        <a:spcAft>
                          <a:spcPts val="0"/>
                        </a:spcAft>
                      </a:pPr>
                      <a:r>
                        <a:rPr lang="en-ZA" sz="1500" dirty="0">
                          <a:effectLst/>
                        </a:rPr>
                        <a:t>70,5</a:t>
                      </a:r>
                      <a:endParaRPr lang="en-ZA" sz="1500" dirty="0">
                        <a:effectLst/>
                        <a:latin typeface="Comic Sans MS" panose="030F0702030302020204" pitchFamily="66" charset="0"/>
                        <a:ea typeface="Calibri"/>
                        <a:cs typeface="Times New Roman"/>
                      </a:endParaRPr>
                    </a:p>
                  </a:txBody>
                  <a:tcPr marL="51433" marR="51433" marT="0" marB="0" anchor="b"/>
                </a:tc>
                <a:tc>
                  <a:txBody>
                    <a:bodyPr/>
                    <a:lstStyle/>
                    <a:p>
                      <a:pPr algn="r">
                        <a:lnSpc>
                          <a:spcPct val="115000"/>
                        </a:lnSpc>
                        <a:spcBef>
                          <a:spcPts val="1000"/>
                        </a:spcBef>
                        <a:spcAft>
                          <a:spcPts val="0"/>
                        </a:spcAft>
                      </a:pPr>
                      <a:r>
                        <a:rPr lang="en-ZA" sz="1500" dirty="0">
                          <a:effectLst/>
                        </a:rPr>
                        <a:t>74,7</a:t>
                      </a:r>
                      <a:endParaRPr lang="en-ZA" sz="1500" dirty="0">
                        <a:effectLst/>
                        <a:latin typeface="Comic Sans MS" panose="030F0702030302020204" pitchFamily="66" charset="0"/>
                        <a:ea typeface="Calibri"/>
                        <a:cs typeface="Times New Roman"/>
                      </a:endParaRPr>
                    </a:p>
                  </a:txBody>
                  <a:tcPr marL="51433" marR="51433" marT="0" marB="0" anchor="b"/>
                </a:tc>
                <a:tc>
                  <a:txBody>
                    <a:bodyPr/>
                    <a:lstStyle/>
                    <a:p>
                      <a:pPr algn="r">
                        <a:lnSpc>
                          <a:spcPct val="115000"/>
                        </a:lnSpc>
                        <a:spcBef>
                          <a:spcPts val="1000"/>
                        </a:spcBef>
                        <a:spcAft>
                          <a:spcPts val="0"/>
                        </a:spcAft>
                      </a:pPr>
                      <a:r>
                        <a:rPr lang="en-ZA" sz="1500" dirty="0">
                          <a:effectLst/>
                        </a:rPr>
                        <a:t>0,0</a:t>
                      </a:r>
                      <a:endParaRPr lang="en-ZA" sz="1500" dirty="0">
                        <a:effectLst/>
                        <a:latin typeface="Comic Sans MS" panose="030F0702030302020204" pitchFamily="66" charset="0"/>
                        <a:ea typeface="Calibri"/>
                        <a:cs typeface="Times New Roman"/>
                      </a:endParaRPr>
                    </a:p>
                  </a:txBody>
                  <a:tcPr marL="51433" marR="51433" marT="0" marB="0" anchor="b"/>
                </a:tc>
                <a:tc>
                  <a:txBody>
                    <a:bodyPr/>
                    <a:lstStyle/>
                    <a:p>
                      <a:pPr algn="r">
                        <a:lnSpc>
                          <a:spcPct val="115000"/>
                        </a:lnSpc>
                        <a:spcBef>
                          <a:spcPts val="1000"/>
                        </a:spcBef>
                        <a:spcAft>
                          <a:spcPts val="0"/>
                        </a:spcAft>
                      </a:pPr>
                      <a:r>
                        <a:rPr lang="en-ZA" sz="1500" dirty="0">
                          <a:effectLst/>
                        </a:rPr>
                        <a:t>75,0</a:t>
                      </a:r>
                      <a:endParaRPr lang="en-ZA" sz="1500" dirty="0">
                        <a:effectLst/>
                        <a:latin typeface="Comic Sans MS" panose="030F0702030302020204" pitchFamily="66" charset="0"/>
                        <a:ea typeface="Calibri"/>
                        <a:cs typeface="Times New Roman"/>
                      </a:endParaRPr>
                    </a:p>
                  </a:txBody>
                  <a:tcPr marL="51433" marR="51433" marT="0" marB="0" anchor="b"/>
                </a:tc>
                <a:tc>
                  <a:txBody>
                    <a:bodyPr/>
                    <a:lstStyle/>
                    <a:p>
                      <a:pPr algn="r">
                        <a:lnSpc>
                          <a:spcPct val="115000"/>
                        </a:lnSpc>
                        <a:spcBef>
                          <a:spcPts val="1000"/>
                        </a:spcBef>
                        <a:spcAft>
                          <a:spcPts val="0"/>
                        </a:spcAft>
                      </a:pPr>
                      <a:r>
                        <a:rPr lang="en-ZA" sz="1500" dirty="0">
                          <a:effectLst/>
                        </a:rPr>
                        <a:t>82,4</a:t>
                      </a:r>
                      <a:endParaRPr lang="en-ZA" sz="1500" dirty="0">
                        <a:effectLst/>
                        <a:latin typeface="Comic Sans MS" panose="030F0702030302020204" pitchFamily="66" charset="0"/>
                        <a:ea typeface="Calibri"/>
                        <a:cs typeface="Times New Roman"/>
                      </a:endParaRPr>
                    </a:p>
                  </a:txBody>
                  <a:tcPr marL="51433" marR="51433" marT="0" marB="0" anchor="b"/>
                </a:tc>
                <a:tc>
                  <a:txBody>
                    <a:bodyPr/>
                    <a:lstStyle/>
                    <a:p>
                      <a:pPr algn="r">
                        <a:lnSpc>
                          <a:spcPct val="115000"/>
                        </a:lnSpc>
                        <a:spcBef>
                          <a:spcPts val="1000"/>
                        </a:spcBef>
                        <a:spcAft>
                          <a:spcPts val="0"/>
                        </a:spcAft>
                      </a:pPr>
                      <a:r>
                        <a:rPr lang="en-ZA" sz="1500" dirty="0">
                          <a:effectLst/>
                        </a:rPr>
                        <a:t>77,2</a:t>
                      </a:r>
                      <a:endParaRPr lang="en-ZA" sz="1500" dirty="0">
                        <a:effectLst/>
                        <a:latin typeface="Comic Sans MS" panose="030F0702030302020204" pitchFamily="66" charset="0"/>
                        <a:ea typeface="Calibri"/>
                        <a:cs typeface="Times New Roman"/>
                      </a:endParaRPr>
                    </a:p>
                  </a:txBody>
                  <a:tcPr marL="51433" marR="51433" marT="0" marB="0" anchor="b"/>
                </a:tc>
                <a:tc>
                  <a:txBody>
                    <a:bodyPr/>
                    <a:lstStyle/>
                    <a:p>
                      <a:pPr algn="r">
                        <a:lnSpc>
                          <a:spcPct val="115000"/>
                        </a:lnSpc>
                        <a:spcBef>
                          <a:spcPts val="1000"/>
                        </a:spcBef>
                        <a:spcAft>
                          <a:spcPts val="0"/>
                        </a:spcAft>
                      </a:pPr>
                      <a:r>
                        <a:rPr lang="en-ZA" sz="1500" dirty="0">
                          <a:effectLst/>
                        </a:rPr>
                        <a:t>84,5</a:t>
                      </a:r>
                      <a:endParaRPr lang="en-ZA" sz="1500" dirty="0">
                        <a:effectLst/>
                        <a:latin typeface="Comic Sans MS" panose="030F0702030302020204" pitchFamily="66" charset="0"/>
                        <a:ea typeface="Calibri"/>
                        <a:cs typeface="Times New Roman"/>
                      </a:endParaRPr>
                    </a:p>
                  </a:txBody>
                  <a:tcPr marL="51433" marR="51433" marT="0" marB="0" anchor="b"/>
                </a:tc>
              </a:tr>
              <a:tr h="377627">
                <a:tc>
                  <a:txBody>
                    <a:bodyPr/>
                    <a:lstStyle/>
                    <a:p>
                      <a:pPr algn="just">
                        <a:lnSpc>
                          <a:spcPct val="115000"/>
                        </a:lnSpc>
                        <a:spcBef>
                          <a:spcPts val="1000"/>
                        </a:spcBef>
                        <a:spcAft>
                          <a:spcPts val="0"/>
                        </a:spcAft>
                      </a:pPr>
                      <a:r>
                        <a:rPr lang="en-ZA" sz="1500" dirty="0">
                          <a:effectLst/>
                        </a:rPr>
                        <a:t>White</a:t>
                      </a:r>
                      <a:endParaRPr lang="en-ZA" sz="1500" dirty="0">
                        <a:effectLst/>
                        <a:latin typeface="Comic Sans MS" panose="030F0702030302020204" pitchFamily="66" charset="0"/>
                        <a:ea typeface="Calibri"/>
                        <a:cs typeface="Times New Roman"/>
                      </a:endParaRPr>
                    </a:p>
                  </a:txBody>
                  <a:tcPr marL="51433" marR="51433" marT="0" marB="0" anchor="b"/>
                </a:tc>
                <a:tc>
                  <a:txBody>
                    <a:bodyPr/>
                    <a:lstStyle/>
                    <a:p>
                      <a:pPr algn="r">
                        <a:lnSpc>
                          <a:spcPct val="115000"/>
                        </a:lnSpc>
                        <a:spcBef>
                          <a:spcPts val="1000"/>
                        </a:spcBef>
                        <a:spcAft>
                          <a:spcPts val="0"/>
                        </a:spcAft>
                      </a:pPr>
                      <a:r>
                        <a:rPr lang="en-ZA" sz="1500" dirty="0">
                          <a:effectLst/>
                        </a:rPr>
                        <a:t>0,0</a:t>
                      </a:r>
                      <a:endParaRPr lang="en-ZA" sz="1500" dirty="0">
                        <a:effectLst/>
                        <a:latin typeface="Comic Sans MS" panose="030F0702030302020204" pitchFamily="66" charset="0"/>
                        <a:ea typeface="Calibri"/>
                        <a:cs typeface="Times New Roman"/>
                      </a:endParaRPr>
                    </a:p>
                  </a:txBody>
                  <a:tcPr marL="51433" marR="51433" marT="0" marB="0" anchor="b"/>
                </a:tc>
                <a:tc>
                  <a:txBody>
                    <a:bodyPr/>
                    <a:lstStyle/>
                    <a:p>
                      <a:pPr algn="r">
                        <a:lnSpc>
                          <a:spcPct val="115000"/>
                        </a:lnSpc>
                        <a:spcBef>
                          <a:spcPts val="1000"/>
                        </a:spcBef>
                        <a:spcAft>
                          <a:spcPts val="0"/>
                        </a:spcAft>
                      </a:pPr>
                      <a:r>
                        <a:rPr lang="en-ZA" sz="1500" dirty="0">
                          <a:effectLst/>
                        </a:rPr>
                        <a:t>88,9</a:t>
                      </a:r>
                      <a:endParaRPr lang="en-ZA" sz="1500" dirty="0">
                        <a:effectLst/>
                        <a:latin typeface="Comic Sans MS" panose="030F0702030302020204" pitchFamily="66" charset="0"/>
                        <a:ea typeface="Calibri"/>
                        <a:cs typeface="Times New Roman"/>
                      </a:endParaRPr>
                    </a:p>
                  </a:txBody>
                  <a:tcPr marL="51433" marR="51433" marT="0" marB="0" anchor="b"/>
                </a:tc>
                <a:tc>
                  <a:txBody>
                    <a:bodyPr/>
                    <a:lstStyle/>
                    <a:p>
                      <a:pPr algn="r">
                        <a:lnSpc>
                          <a:spcPct val="115000"/>
                        </a:lnSpc>
                        <a:spcBef>
                          <a:spcPts val="1000"/>
                        </a:spcBef>
                        <a:spcAft>
                          <a:spcPts val="0"/>
                        </a:spcAft>
                      </a:pPr>
                      <a:r>
                        <a:rPr lang="en-ZA" sz="1500" dirty="0">
                          <a:effectLst/>
                        </a:rPr>
                        <a:t>41,3</a:t>
                      </a:r>
                      <a:endParaRPr lang="en-ZA" sz="1500" dirty="0">
                        <a:effectLst/>
                        <a:latin typeface="Comic Sans MS" panose="030F0702030302020204" pitchFamily="66" charset="0"/>
                        <a:ea typeface="Calibri"/>
                        <a:cs typeface="Times New Roman"/>
                      </a:endParaRPr>
                    </a:p>
                  </a:txBody>
                  <a:tcPr marL="51433" marR="51433" marT="0" marB="0" anchor="b"/>
                </a:tc>
                <a:tc>
                  <a:txBody>
                    <a:bodyPr/>
                    <a:lstStyle/>
                    <a:p>
                      <a:pPr algn="r">
                        <a:lnSpc>
                          <a:spcPct val="115000"/>
                        </a:lnSpc>
                        <a:spcBef>
                          <a:spcPts val="1000"/>
                        </a:spcBef>
                        <a:spcAft>
                          <a:spcPts val="0"/>
                        </a:spcAft>
                      </a:pPr>
                      <a:r>
                        <a:rPr lang="en-ZA" sz="1500" dirty="0">
                          <a:effectLst/>
                        </a:rPr>
                        <a:t>67,9</a:t>
                      </a:r>
                      <a:endParaRPr lang="en-ZA" sz="1500" dirty="0">
                        <a:effectLst/>
                        <a:latin typeface="Comic Sans MS" panose="030F0702030302020204" pitchFamily="66" charset="0"/>
                        <a:ea typeface="Calibri"/>
                        <a:cs typeface="Times New Roman"/>
                      </a:endParaRPr>
                    </a:p>
                  </a:txBody>
                  <a:tcPr marL="51433" marR="51433" marT="0" marB="0" anchor="b"/>
                </a:tc>
                <a:tc>
                  <a:txBody>
                    <a:bodyPr/>
                    <a:lstStyle/>
                    <a:p>
                      <a:pPr algn="r">
                        <a:lnSpc>
                          <a:spcPct val="115000"/>
                        </a:lnSpc>
                        <a:spcBef>
                          <a:spcPts val="1000"/>
                        </a:spcBef>
                        <a:spcAft>
                          <a:spcPts val="0"/>
                        </a:spcAft>
                      </a:pPr>
                      <a:r>
                        <a:rPr lang="en-ZA" sz="1500" dirty="0">
                          <a:effectLst/>
                        </a:rPr>
                        <a:t>79,4</a:t>
                      </a:r>
                      <a:endParaRPr lang="en-ZA" sz="1500" dirty="0">
                        <a:effectLst/>
                        <a:latin typeface="Comic Sans MS" panose="030F0702030302020204" pitchFamily="66" charset="0"/>
                        <a:ea typeface="Calibri"/>
                        <a:cs typeface="Times New Roman"/>
                      </a:endParaRPr>
                    </a:p>
                  </a:txBody>
                  <a:tcPr marL="51433" marR="51433" marT="0" marB="0" anchor="b"/>
                </a:tc>
                <a:tc>
                  <a:txBody>
                    <a:bodyPr/>
                    <a:lstStyle/>
                    <a:p>
                      <a:pPr algn="r">
                        <a:lnSpc>
                          <a:spcPct val="115000"/>
                        </a:lnSpc>
                        <a:spcBef>
                          <a:spcPts val="1000"/>
                        </a:spcBef>
                        <a:spcAft>
                          <a:spcPts val="0"/>
                        </a:spcAft>
                      </a:pPr>
                      <a:r>
                        <a:rPr lang="en-ZA" sz="1500" dirty="0">
                          <a:effectLst/>
                        </a:rPr>
                        <a:t>0,0</a:t>
                      </a:r>
                      <a:endParaRPr lang="en-ZA" sz="1500" dirty="0">
                        <a:effectLst/>
                        <a:latin typeface="Comic Sans MS" panose="030F0702030302020204" pitchFamily="66" charset="0"/>
                        <a:ea typeface="Calibri"/>
                        <a:cs typeface="Times New Roman"/>
                      </a:endParaRPr>
                    </a:p>
                  </a:txBody>
                  <a:tcPr marL="51433" marR="51433" marT="0" marB="0" anchor="b"/>
                </a:tc>
                <a:tc>
                  <a:txBody>
                    <a:bodyPr/>
                    <a:lstStyle/>
                    <a:p>
                      <a:pPr algn="r">
                        <a:lnSpc>
                          <a:spcPct val="115000"/>
                        </a:lnSpc>
                        <a:spcBef>
                          <a:spcPts val="1000"/>
                        </a:spcBef>
                        <a:spcAft>
                          <a:spcPts val="0"/>
                        </a:spcAft>
                      </a:pPr>
                      <a:r>
                        <a:rPr lang="en-ZA" sz="1500" dirty="0">
                          <a:effectLst/>
                        </a:rPr>
                        <a:t>49,0</a:t>
                      </a:r>
                      <a:endParaRPr lang="en-ZA" sz="1500" dirty="0">
                        <a:effectLst/>
                        <a:latin typeface="Comic Sans MS" panose="030F0702030302020204" pitchFamily="66" charset="0"/>
                        <a:ea typeface="Calibri"/>
                        <a:cs typeface="Times New Roman"/>
                      </a:endParaRPr>
                    </a:p>
                  </a:txBody>
                  <a:tcPr marL="51433" marR="51433" marT="0" marB="0" anchor="b"/>
                </a:tc>
                <a:tc>
                  <a:txBody>
                    <a:bodyPr/>
                    <a:lstStyle/>
                    <a:p>
                      <a:pPr algn="r">
                        <a:lnSpc>
                          <a:spcPct val="115000"/>
                        </a:lnSpc>
                        <a:spcBef>
                          <a:spcPts val="1000"/>
                        </a:spcBef>
                        <a:spcAft>
                          <a:spcPts val="0"/>
                        </a:spcAft>
                      </a:pPr>
                      <a:r>
                        <a:rPr lang="en-ZA" sz="1500" dirty="0">
                          <a:effectLst/>
                        </a:rPr>
                        <a:t>85,2</a:t>
                      </a:r>
                      <a:endParaRPr lang="en-ZA" sz="1500" dirty="0">
                        <a:effectLst/>
                        <a:latin typeface="Comic Sans MS" panose="030F0702030302020204" pitchFamily="66" charset="0"/>
                        <a:ea typeface="Calibri"/>
                        <a:cs typeface="Times New Roman"/>
                      </a:endParaRPr>
                    </a:p>
                  </a:txBody>
                  <a:tcPr marL="51433" marR="51433" marT="0" marB="0" anchor="b"/>
                </a:tc>
                <a:tc>
                  <a:txBody>
                    <a:bodyPr/>
                    <a:lstStyle/>
                    <a:p>
                      <a:pPr algn="r">
                        <a:lnSpc>
                          <a:spcPct val="115000"/>
                        </a:lnSpc>
                        <a:spcBef>
                          <a:spcPts val="1000"/>
                        </a:spcBef>
                        <a:spcAft>
                          <a:spcPts val="0"/>
                        </a:spcAft>
                      </a:pPr>
                      <a:r>
                        <a:rPr lang="en-ZA" sz="1500" dirty="0">
                          <a:effectLst/>
                        </a:rPr>
                        <a:t>90,7</a:t>
                      </a:r>
                      <a:endParaRPr lang="en-ZA" sz="1500" dirty="0">
                        <a:effectLst/>
                        <a:latin typeface="Comic Sans MS" panose="030F0702030302020204" pitchFamily="66" charset="0"/>
                        <a:ea typeface="Calibri"/>
                        <a:cs typeface="Times New Roman"/>
                      </a:endParaRPr>
                    </a:p>
                  </a:txBody>
                  <a:tcPr marL="51433" marR="51433" marT="0" marB="0" anchor="b"/>
                </a:tc>
                <a:tc>
                  <a:txBody>
                    <a:bodyPr/>
                    <a:lstStyle/>
                    <a:p>
                      <a:pPr algn="r">
                        <a:lnSpc>
                          <a:spcPct val="115000"/>
                        </a:lnSpc>
                        <a:spcBef>
                          <a:spcPts val="1000"/>
                        </a:spcBef>
                        <a:spcAft>
                          <a:spcPts val="0"/>
                        </a:spcAft>
                      </a:pPr>
                      <a:r>
                        <a:rPr lang="en-ZA" sz="1500" dirty="0">
                          <a:effectLst/>
                        </a:rPr>
                        <a:t>89,7</a:t>
                      </a:r>
                      <a:endParaRPr lang="en-ZA" sz="1500" dirty="0">
                        <a:effectLst/>
                        <a:latin typeface="Comic Sans MS" panose="030F0702030302020204" pitchFamily="66" charset="0"/>
                        <a:ea typeface="Calibri"/>
                        <a:cs typeface="Times New Roman"/>
                      </a:endParaRPr>
                    </a:p>
                  </a:txBody>
                  <a:tcPr marL="51433" marR="51433" marT="0" marB="0" anchor="b"/>
                </a:tc>
              </a:tr>
            </a:tbl>
          </a:graphicData>
        </a:graphic>
      </p:graphicFrame>
      <p:sp>
        <p:nvSpPr>
          <p:cNvPr id="8" name="Rectangle 7"/>
          <p:cNvSpPr/>
          <p:nvPr/>
        </p:nvSpPr>
        <p:spPr>
          <a:xfrm>
            <a:off x="2587625" y="5086350"/>
            <a:ext cx="6556375" cy="785813"/>
          </a:xfrm>
          <a:prstGeom prst="rect">
            <a:avLst/>
          </a:prstGeom>
        </p:spPr>
        <p:txBody>
          <a:bodyPr>
            <a:spAutoFit/>
          </a:bodyPr>
          <a:lstStyle/>
          <a:p>
            <a:pPr>
              <a:defRPr/>
            </a:pPr>
            <a:r>
              <a:rPr lang="en-ZA" sz="1500" b="1" dirty="0">
                <a:solidFill>
                  <a:schemeClr val="accent3">
                    <a:lumMod val="50000"/>
                  </a:schemeClr>
                </a:solidFill>
                <a:latin typeface="Franklin Gothic Book" panose="020B0503020102020204" pitchFamily="34" charset="0"/>
              </a:rPr>
              <a:t>Gender gap between black African males and female who studied physical science and achieved a bachelor’s pass narrowest amongst those in low quintiles </a:t>
            </a:r>
            <a:endParaRPr lang="en-US" sz="1500" b="1" dirty="0">
              <a:solidFill>
                <a:schemeClr val="accent3">
                  <a:lumMod val="50000"/>
                </a:schemeClr>
              </a:solidFill>
              <a:latin typeface="Franklin Gothic Book" panose="020B0503020102020204" pitchFamily="34" charset="0"/>
            </a:endParaRPr>
          </a:p>
        </p:txBody>
      </p:sp>
      <p:pic>
        <p:nvPicPr>
          <p:cNvPr id="9" name="Picture 8"/>
          <p:cNvPicPr>
            <a:picLocks noChangeAspect="1"/>
          </p:cNvPicPr>
          <p:nvPr/>
        </p:nvPicPr>
        <p:blipFill rotWithShape="1">
          <a:blip r:embed="rId2">
            <a:duotone>
              <a:prstClr val="black"/>
              <a:schemeClr val="accent3">
                <a:tint val="45000"/>
                <a:satMod val="400000"/>
              </a:schemeClr>
            </a:duotone>
            <a:extLst>
              <a:ext uri="{28A0092B-C50C-407E-A947-70E740481C1C}">
                <a14:useLocalDpi xmlns:a14="http://schemas.microsoft.com/office/drawing/2010/main" val="0"/>
              </a:ext>
            </a:extLst>
          </a:blip>
          <a:srcRect b="48688"/>
          <a:stretch/>
        </p:blipFill>
        <p:spPr>
          <a:xfrm rot="10800000">
            <a:off x="2286000" y="421831"/>
            <a:ext cx="6858000" cy="788936"/>
          </a:xfrm>
          <a:prstGeom prst="rect">
            <a:avLst/>
          </a:prstGeom>
        </p:spPr>
      </p:pic>
      <p:sp>
        <p:nvSpPr>
          <p:cNvPr id="27733" name="TextBox 10"/>
          <p:cNvSpPr txBox="1">
            <a:spLocks noChangeArrowheads="1"/>
          </p:cNvSpPr>
          <p:nvPr/>
        </p:nvSpPr>
        <p:spPr bwMode="auto">
          <a:xfrm>
            <a:off x="7243763" y="399605"/>
            <a:ext cx="190023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r">
              <a:spcBef>
                <a:spcPct val="0"/>
              </a:spcBef>
              <a:buFontTx/>
              <a:buNone/>
            </a:pPr>
            <a:r>
              <a:rPr lang="en-US" altLang="en-US" sz="1800">
                <a:solidFill>
                  <a:schemeClr val="bg1"/>
                </a:solidFill>
                <a:latin typeface="Arial" pitchFamily="34" charset="0"/>
              </a:rPr>
              <a:t>Education Legotla</a:t>
            </a:r>
            <a:endParaRPr lang="en-ZA" altLang="en-US" sz="1800">
              <a:solidFill>
                <a:schemeClr val="bg1"/>
              </a:solidFill>
              <a:latin typeface="Arial" pitchFamily="34" charset="0"/>
            </a:endParaRPr>
          </a:p>
        </p:txBody>
      </p:sp>
      <p:sp>
        <p:nvSpPr>
          <p:cNvPr id="10" name="Oval 9"/>
          <p:cNvSpPr/>
          <p:nvPr/>
        </p:nvSpPr>
        <p:spPr>
          <a:xfrm>
            <a:off x="33830" y="2065766"/>
            <a:ext cx="2553795" cy="2607834"/>
          </a:xfrm>
          <a:prstGeom prst="ellipse">
            <a:avLst/>
          </a:prstGeom>
          <a:solidFill>
            <a:schemeClr val="accent3">
              <a:lumMod val="75000"/>
            </a:schemeClr>
          </a:solidFill>
        </p:spPr>
        <p:style>
          <a:lnRef idx="0">
            <a:schemeClr val="accent5"/>
          </a:lnRef>
          <a:fillRef idx="3">
            <a:schemeClr val="accent5"/>
          </a:fillRef>
          <a:effectRef idx="3">
            <a:schemeClr val="accent5"/>
          </a:effectRef>
          <a:fontRef idx="minor">
            <a:schemeClr val="lt1"/>
          </a:fontRef>
        </p:style>
        <p:txBody>
          <a:bodyPr anchor="ctr"/>
          <a:lstStyle/>
          <a:p>
            <a:pPr algn="ctr">
              <a:defRPr/>
            </a:pPr>
            <a:r>
              <a:rPr lang="en-US" sz="1400" dirty="0"/>
              <a:t>Amongst females as well Black and </a:t>
            </a:r>
            <a:r>
              <a:rPr lang="en-US" sz="1400" dirty="0" err="1"/>
              <a:t>Coloured</a:t>
            </a:r>
            <a:r>
              <a:rPr lang="en-US" sz="1400" dirty="0"/>
              <a:t> population fair poorly irrespective of the school quintile they attend suggesting that racial correlates are at play</a:t>
            </a:r>
          </a:p>
        </p:txBody>
      </p:sp>
      <p:sp>
        <p:nvSpPr>
          <p:cNvPr id="11" name="TextBox 10"/>
          <p:cNvSpPr txBox="1"/>
          <p:nvPr/>
        </p:nvSpPr>
        <p:spPr>
          <a:xfrm>
            <a:off x="101600" y="6373167"/>
            <a:ext cx="8839199" cy="276999"/>
          </a:xfrm>
          <a:prstGeom prst="rect">
            <a:avLst/>
          </a:prstGeom>
          <a:noFill/>
        </p:spPr>
        <p:txBody>
          <a:bodyPr wrap="square" rtlCol="0">
            <a:spAutoFit/>
          </a:bodyPr>
          <a:lstStyle/>
          <a:p>
            <a:pPr algn="ctr"/>
            <a:r>
              <a:rPr lang="en-US" sz="1200" dirty="0" smtClean="0"/>
              <a:t>10</a:t>
            </a:r>
            <a:endParaRPr lang="en-US" sz="1200" dirty="0"/>
          </a:p>
        </p:txBody>
      </p:sp>
    </p:spTree>
    <p:extLst>
      <p:ext uri="{BB962C8B-B14F-4D97-AF65-F5344CB8AC3E}">
        <p14:creationId xmlns:p14="http://schemas.microsoft.com/office/powerpoint/2010/main" val="6817651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noGrp="1"/>
          </p:cNvGraphicFramePr>
          <p:nvPr>
            <p:extLst/>
          </p:nvPr>
        </p:nvGraphicFramePr>
        <p:xfrm>
          <a:off x="2223655" y="1131933"/>
          <a:ext cx="6562073" cy="4609617"/>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1"/>
          <p:cNvSpPr txBox="1"/>
          <p:nvPr/>
        </p:nvSpPr>
        <p:spPr>
          <a:xfrm>
            <a:off x="7742148" y="1390341"/>
            <a:ext cx="833378" cy="208344"/>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50" dirty="0"/>
              <a:t>White</a:t>
            </a:r>
            <a:endParaRPr lang="en-ZA" sz="1050" dirty="0"/>
          </a:p>
        </p:txBody>
      </p:sp>
      <p:sp>
        <p:nvSpPr>
          <p:cNvPr id="7" name="TextBox 2"/>
          <p:cNvSpPr txBox="1"/>
          <p:nvPr/>
        </p:nvSpPr>
        <p:spPr>
          <a:xfrm>
            <a:off x="7504604" y="2263443"/>
            <a:ext cx="833378" cy="208344"/>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50" dirty="0"/>
              <a:t>Indian/Asian</a:t>
            </a:r>
            <a:endParaRPr lang="en-ZA" sz="1050" dirty="0"/>
          </a:p>
        </p:txBody>
      </p:sp>
      <p:sp>
        <p:nvSpPr>
          <p:cNvPr id="8" name="TextBox 3"/>
          <p:cNvSpPr txBox="1"/>
          <p:nvPr/>
        </p:nvSpPr>
        <p:spPr>
          <a:xfrm>
            <a:off x="7807729" y="4021306"/>
            <a:ext cx="1264535" cy="17072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50" dirty="0"/>
              <a:t>Black African</a:t>
            </a:r>
            <a:endParaRPr lang="en-ZA" sz="1050" dirty="0"/>
          </a:p>
        </p:txBody>
      </p:sp>
      <p:sp>
        <p:nvSpPr>
          <p:cNvPr id="9" name="TextBox 4"/>
          <p:cNvSpPr txBox="1"/>
          <p:nvPr/>
        </p:nvSpPr>
        <p:spPr>
          <a:xfrm>
            <a:off x="7526569" y="4629742"/>
            <a:ext cx="1264535" cy="17072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50" dirty="0" err="1"/>
              <a:t>Coloured</a:t>
            </a:r>
            <a:endParaRPr lang="en-ZA" sz="1050" dirty="0"/>
          </a:p>
        </p:txBody>
      </p:sp>
      <p:sp>
        <p:nvSpPr>
          <p:cNvPr id="10" name="Oval 9"/>
          <p:cNvSpPr/>
          <p:nvPr/>
        </p:nvSpPr>
        <p:spPr>
          <a:xfrm>
            <a:off x="33830" y="2065766"/>
            <a:ext cx="2239701" cy="2239701"/>
          </a:xfrm>
          <a:prstGeom prst="ellipse">
            <a:avLst/>
          </a:prstGeom>
          <a:solidFill>
            <a:schemeClr val="accent3">
              <a:lumMod val="75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600" b="1" dirty="0"/>
              <a:t>The alarming evidence points  to regressive proportions in Bachelor’s completion rates amongst Blacks</a:t>
            </a:r>
            <a:endParaRPr lang="en-ZA" sz="1600" b="1" dirty="0"/>
          </a:p>
        </p:txBody>
      </p:sp>
    </p:spTree>
    <p:extLst>
      <p:ext uri="{BB962C8B-B14F-4D97-AF65-F5344CB8AC3E}">
        <p14:creationId xmlns:p14="http://schemas.microsoft.com/office/powerpoint/2010/main" val="298743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graphicEl>
                                              <a:chart seriesIdx="0" categoryIdx="-4" bldStep="series"/>
                                            </p:graphicEl>
                                          </p:spTgt>
                                        </p:tgtEl>
                                        <p:attrNameLst>
                                          <p:attrName>style.visibility</p:attrName>
                                        </p:attrNameLst>
                                      </p:cBhvr>
                                      <p:to>
                                        <p:strVal val="visible"/>
                                      </p:to>
                                    </p:set>
                                    <p:animEffect transition="in" filter="wipe(left)">
                                      <p:cBhvr>
                                        <p:cTn id="7" dur="1500"/>
                                        <p:tgtEl>
                                          <p:spTgt spid="4">
                                            <p:graphicEl>
                                              <a:chart seriesIdx="0" categoryIdx="-4" bldStep="series"/>
                                            </p:graphicEl>
                                          </p:spTgt>
                                        </p:tgtEl>
                                      </p:cBhvr>
                                    </p:animEffect>
                                  </p:childTnLst>
                                </p:cTn>
                              </p:par>
                            </p:childTnLst>
                          </p:cTn>
                        </p:par>
                        <p:par>
                          <p:cTn id="8" fill="hold">
                            <p:stCondLst>
                              <p:cond delay="1500"/>
                            </p:stCondLst>
                            <p:childTnLst>
                              <p:par>
                                <p:cTn id="9" presetID="22" presetClass="entr" presetSubtype="8" fill="hold" grpId="0" nodeType="afterEffect">
                                  <p:stCondLst>
                                    <p:cond delay="0"/>
                                  </p:stCondLst>
                                  <p:childTnLst>
                                    <p:set>
                                      <p:cBhvr>
                                        <p:cTn id="10" dur="1" fill="hold">
                                          <p:stCondLst>
                                            <p:cond delay="0"/>
                                          </p:stCondLst>
                                        </p:cTn>
                                        <p:tgtEl>
                                          <p:spTgt spid="4">
                                            <p:graphicEl>
                                              <a:chart seriesIdx="1" categoryIdx="-4" bldStep="series"/>
                                            </p:graphicEl>
                                          </p:spTgt>
                                        </p:tgtEl>
                                        <p:attrNameLst>
                                          <p:attrName>style.visibility</p:attrName>
                                        </p:attrNameLst>
                                      </p:cBhvr>
                                      <p:to>
                                        <p:strVal val="visible"/>
                                      </p:to>
                                    </p:set>
                                    <p:animEffect transition="in" filter="wipe(left)">
                                      <p:cBhvr>
                                        <p:cTn id="11" dur="1500"/>
                                        <p:tgtEl>
                                          <p:spTgt spid="4">
                                            <p:graphicEl>
                                              <a:chart seriesIdx="1" categoryIdx="-4" bldStep="series"/>
                                            </p:graphicEl>
                                          </p:spTgt>
                                        </p:tgtEl>
                                      </p:cBhvr>
                                    </p:animEffect>
                                  </p:childTnLst>
                                </p:cTn>
                              </p:par>
                            </p:childTnLst>
                          </p:cTn>
                        </p:par>
                        <p:par>
                          <p:cTn id="12" fill="hold">
                            <p:stCondLst>
                              <p:cond delay="3000"/>
                            </p:stCondLst>
                            <p:childTnLst>
                              <p:par>
                                <p:cTn id="13" presetID="22" presetClass="entr" presetSubtype="8" fill="hold" grpId="0" nodeType="afterEffect">
                                  <p:stCondLst>
                                    <p:cond delay="0"/>
                                  </p:stCondLst>
                                  <p:childTnLst>
                                    <p:set>
                                      <p:cBhvr>
                                        <p:cTn id="14" dur="1" fill="hold">
                                          <p:stCondLst>
                                            <p:cond delay="0"/>
                                          </p:stCondLst>
                                        </p:cTn>
                                        <p:tgtEl>
                                          <p:spTgt spid="4">
                                            <p:graphicEl>
                                              <a:chart seriesIdx="2" categoryIdx="-4" bldStep="series"/>
                                            </p:graphicEl>
                                          </p:spTgt>
                                        </p:tgtEl>
                                        <p:attrNameLst>
                                          <p:attrName>style.visibility</p:attrName>
                                        </p:attrNameLst>
                                      </p:cBhvr>
                                      <p:to>
                                        <p:strVal val="visible"/>
                                      </p:to>
                                    </p:set>
                                    <p:animEffect transition="in" filter="wipe(left)">
                                      <p:cBhvr>
                                        <p:cTn id="15" dur="1500"/>
                                        <p:tgtEl>
                                          <p:spTgt spid="4">
                                            <p:graphicEl>
                                              <a:chart seriesIdx="2" categoryIdx="-4" bldStep="series"/>
                                            </p:graphicEl>
                                          </p:spTgt>
                                        </p:tgtEl>
                                      </p:cBhvr>
                                    </p:animEffect>
                                  </p:childTnLst>
                                </p:cTn>
                              </p:par>
                            </p:childTnLst>
                          </p:cTn>
                        </p:par>
                        <p:par>
                          <p:cTn id="16" fill="hold">
                            <p:stCondLst>
                              <p:cond delay="4500"/>
                            </p:stCondLst>
                            <p:childTnLst>
                              <p:par>
                                <p:cTn id="17" presetID="22" presetClass="entr" presetSubtype="8" fill="hold" grpId="0" nodeType="afterEffect">
                                  <p:stCondLst>
                                    <p:cond delay="0"/>
                                  </p:stCondLst>
                                  <p:childTnLst>
                                    <p:set>
                                      <p:cBhvr>
                                        <p:cTn id="18" dur="1" fill="hold">
                                          <p:stCondLst>
                                            <p:cond delay="0"/>
                                          </p:stCondLst>
                                        </p:cTn>
                                        <p:tgtEl>
                                          <p:spTgt spid="4">
                                            <p:graphicEl>
                                              <a:chart seriesIdx="3" categoryIdx="-4" bldStep="series"/>
                                            </p:graphicEl>
                                          </p:spTgt>
                                        </p:tgtEl>
                                        <p:attrNameLst>
                                          <p:attrName>style.visibility</p:attrName>
                                        </p:attrNameLst>
                                      </p:cBhvr>
                                      <p:to>
                                        <p:strVal val="visible"/>
                                      </p:to>
                                    </p:set>
                                    <p:animEffect transition="in" filter="wipe(left)">
                                      <p:cBhvr>
                                        <p:cTn id="19" dur="1500"/>
                                        <p:tgtEl>
                                          <p:spTgt spid="4">
                                            <p:graphicEl>
                                              <a:chart seriesIdx="3" categoryIdx="-4" bldStep="series"/>
                                            </p:graphicEl>
                                          </p:spTgt>
                                        </p:tgtEl>
                                      </p:cBhvr>
                                    </p:animEffect>
                                  </p:childTnLst>
                                </p:cTn>
                              </p:par>
                            </p:childTnLst>
                          </p:cTn>
                        </p:par>
                        <p:par>
                          <p:cTn id="20" fill="hold">
                            <p:stCondLst>
                              <p:cond delay="6000"/>
                            </p:stCondLst>
                            <p:childTnLst>
                              <p:par>
                                <p:cTn id="21" presetID="10" presetClass="entr" presetSubtype="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par>
                          <p:cTn id="24" fill="hold">
                            <p:stCondLst>
                              <p:cond delay="6500"/>
                            </p:stCondLst>
                            <p:childTnLst>
                              <p:par>
                                <p:cTn id="25" presetID="10" presetClass="entr" presetSubtype="0"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par>
                          <p:cTn id="28" fill="hold">
                            <p:stCondLst>
                              <p:cond delay="7000"/>
                            </p:stCondLst>
                            <p:childTnLst>
                              <p:par>
                                <p:cTn id="29" presetID="10" presetClass="entr" presetSubtype="0"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par>
                          <p:cTn id="32" fill="hold">
                            <p:stCondLst>
                              <p:cond delay="7500"/>
                            </p:stCondLst>
                            <p:childTnLst>
                              <p:par>
                                <p:cTn id="33" presetID="10" presetClass="entr" presetSubtype="0" fill="hold" grpId="0"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Chart bld="series" animBg="0"/>
        </p:bldSub>
      </p:bldGraphic>
      <p:bldP spid="6" grpId="0"/>
      <p:bldP spid="7" grpId="0"/>
      <p:bldP spid="8"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ctrTitle"/>
          </p:nvPr>
        </p:nvSpPr>
        <p:spPr/>
        <p:txBody>
          <a:bodyPr/>
          <a:lstStyle/>
          <a:p>
            <a:endParaRPr lang="en-ZA" altLang="en-US" smtClean="0"/>
          </a:p>
        </p:txBody>
      </p:sp>
      <p:sp>
        <p:nvSpPr>
          <p:cNvPr id="3" name="Subtitle 2"/>
          <p:cNvSpPr>
            <a:spLocks noGrp="1"/>
          </p:cNvSpPr>
          <p:nvPr>
            <p:ph type="subTitle" idx="1"/>
          </p:nvPr>
        </p:nvSpPr>
        <p:spPr/>
        <p:txBody>
          <a:bodyPr/>
          <a:lstStyle/>
          <a:p>
            <a:pPr>
              <a:defRPr/>
            </a:pPr>
            <a:endParaRPr lang="en-ZA"/>
          </a:p>
        </p:txBody>
      </p:sp>
      <p:graphicFrame>
        <p:nvGraphicFramePr>
          <p:cNvPr id="4" name="Table 3"/>
          <p:cNvGraphicFramePr>
            <a:graphicFrameLocks noGrp="1"/>
          </p:cNvGraphicFramePr>
          <p:nvPr>
            <p:extLst>
              <p:ext uri="{D42A27DB-BD31-4B8C-83A1-F6EECF244321}">
                <p14:modId xmlns:p14="http://schemas.microsoft.com/office/powerpoint/2010/main" val="1112225273"/>
              </p:ext>
            </p:extLst>
          </p:nvPr>
        </p:nvGraphicFramePr>
        <p:xfrm>
          <a:off x="117928" y="925513"/>
          <a:ext cx="8895445" cy="4879151"/>
        </p:xfrm>
        <a:graphic>
          <a:graphicData uri="http://schemas.openxmlformats.org/drawingml/2006/table">
            <a:tbl>
              <a:tblPr>
                <a:tableStyleId>{5C22544A-7EE6-4342-B048-85BDC9FD1C3A}</a:tableStyleId>
              </a:tblPr>
              <a:tblGrid>
                <a:gridCol w="1235572"/>
                <a:gridCol w="648171"/>
                <a:gridCol w="183809"/>
                <a:gridCol w="687168"/>
                <a:gridCol w="870977"/>
                <a:gridCol w="870977"/>
                <a:gridCol w="870977"/>
                <a:gridCol w="1097161"/>
                <a:gridCol w="810211"/>
                <a:gridCol w="810211"/>
                <a:gridCol w="810211"/>
              </a:tblGrid>
              <a:tr h="254961">
                <a:tc gridSpan="7">
                  <a:txBody>
                    <a:bodyPr/>
                    <a:lstStyle/>
                    <a:p>
                      <a:pPr algn="l" fontAlgn="b"/>
                      <a:r>
                        <a:rPr lang="en-ZA" sz="1200" u="none" strike="noStrike" dirty="0">
                          <a:effectLst/>
                        </a:rPr>
                        <a:t>Number and proportion of the middle class by population group (2006 to 2011)</a:t>
                      </a:r>
                      <a:endParaRPr lang="en-ZA" sz="1200" b="1" i="0" u="none" strike="noStrike" dirty="0">
                        <a:solidFill>
                          <a:srgbClr val="000000"/>
                        </a:solidFill>
                        <a:effectLst/>
                        <a:latin typeface="Calibri" panose="020F0502020204030204" pitchFamily="34" charset="0"/>
                      </a:endParaRPr>
                    </a:p>
                  </a:txBody>
                  <a:tcPr marL="5715" marR="5715" marT="5716" marB="0" anchor="b"/>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a:txBody>
                    <a:bodyPr/>
                    <a:lstStyle/>
                    <a:p>
                      <a:pPr algn="l" fontAlgn="b"/>
                      <a:endParaRPr lang="en-ZA" sz="800" b="0" i="0" u="none" strike="noStrike">
                        <a:solidFill>
                          <a:srgbClr val="000000"/>
                        </a:solidFill>
                        <a:effectLst/>
                        <a:latin typeface="Calibri" panose="020F0502020204030204" pitchFamily="34" charset="0"/>
                      </a:endParaRPr>
                    </a:p>
                  </a:txBody>
                  <a:tcPr marL="5715" marR="5715" marT="5716" marB="0" anchor="b"/>
                </a:tc>
                <a:tc>
                  <a:txBody>
                    <a:bodyPr/>
                    <a:lstStyle/>
                    <a:p>
                      <a:pPr algn="l" fontAlgn="b"/>
                      <a:endParaRPr lang="en-ZA" sz="800" b="0" i="0" u="none" strike="noStrike">
                        <a:solidFill>
                          <a:srgbClr val="000000"/>
                        </a:solidFill>
                        <a:effectLst/>
                        <a:latin typeface="Calibri" panose="020F0502020204030204" pitchFamily="34" charset="0"/>
                      </a:endParaRPr>
                    </a:p>
                  </a:txBody>
                  <a:tcPr marL="5715" marR="5715" marT="5716" marB="0" anchor="b"/>
                </a:tc>
                <a:tc>
                  <a:txBody>
                    <a:bodyPr/>
                    <a:lstStyle/>
                    <a:p>
                      <a:pPr algn="l" fontAlgn="b"/>
                      <a:endParaRPr lang="en-ZA" sz="800" b="0" i="0" u="none" strike="noStrike">
                        <a:solidFill>
                          <a:srgbClr val="000000"/>
                        </a:solidFill>
                        <a:effectLst/>
                        <a:latin typeface="Calibri" panose="020F0502020204030204" pitchFamily="34" charset="0"/>
                      </a:endParaRPr>
                    </a:p>
                  </a:txBody>
                  <a:tcPr marL="5715" marR="5715" marT="5716" marB="0" anchor="b"/>
                </a:tc>
                <a:tc>
                  <a:txBody>
                    <a:bodyPr/>
                    <a:lstStyle/>
                    <a:p>
                      <a:pPr algn="l" fontAlgn="b"/>
                      <a:endParaRPr lang="en-ZA" sz="800" b="0" i="0" u="none" strike="noStrike">
                        <a:solidFill>
                          <a:srgbClr val="000000"/>
                        </a:solidFill>
                        <a:effectLst/>
                        <a:latin typeface="Calibri" panose="020F0502020204030204" pitchFamily="34" charset="0"/>
                      </a:endParaRPr>
                    </a:p>
                  </a:txBody>
                  <a:tcPr marL="5715" marR="5715" marT="5716" marB="0" anchor="b"/>
                </a:tc>
              </a:tr>
              <a:tr h="254961">
                <a:tc>
                  <a:txBody>
                    <a:bodyPr/>
                    <a:lstStyle/>
                    <a:p>
                      <a:pPr algn="l" fontAlgn="b"/>
                      <a:endParaRPr lang="en-ZA" sz="1400" b="0" i="0" u="none" strike="noStrike" dirty="0">
                        <a:solidFill>
                          <a:srgbClr val="000000"/>
                        </a:solidFill>
                        <a:effectLst/>
                        <a:latin typeface="Calibri" panose="020F0502020204030204" pitchFamily="34" charset="0"/>
                      </a:endParaRPr>
                    </a:p>
                  </a:txBody>
                  <a:tcPr marL="5715" marR="5715" marT="5716" marB="0" anchor="b"/>
                </a:tc>
                <a:tc>
                  <a:txBody>
                    <a:bodyPr/>
                    <a:lstStyle/>
                    <a:p>
                      <a:pPr algn="l" fontAlgn="b"/>
                      <a:endParaRPr lang="en-ZA" sz="1400" b="0" i="0" u="none" strike="noStrike">
                        <a:solidFill>
                          <a:srgbClr val="000000"/>
                        </a:solidFill>
                        <a:effectLst/>
                        <a:latin typeface="Calibri" panose="020F0502020204030204" pitchFamily="34" charset="0"/>
                      </a:endParaRPr>
                    </a:p>
                  </a:txBody>
                  <a:tcPr marL="5715" marR="5715" marT="5716" marB="0" anchor="b"/>
                </a:tc>
                <a:tc gridSpan="2">
                  <a:txBody>
                    <a:bodyPr/>
                    <a:lstStyle/>
                    <a:p>
                      <a:pPr algn="l" fontAlgn="b"/>
                      <a:endParaRPr lang="en-ZA" sz="1400" b="0" i="0" u="none" strike="noStrike">
                        <a:solidFill>
                          <a:srgbClr val="000000"/>
                        </a:solidFill>
                        <a:effectLst/>
                        <a:latin typeface="Calibri" panose="020F0502020204030204" pitchFamily="34" charset="0"/>
                      </a:endParaRPr>
                    </a:p>
                  </a:txBody>
                  <a:tcPr marL="5715" marR="5715" marT="5716" marB="0" anchor="b"/>
                </a:tc>
                <a:tc hMerge="1">
                  <a:txBody>
                    <a:bodyPr/>
                    <a:lstStyle/>
                    <a:p>
                      <a:endParaRPr lang="en-ZA"/>
                    </a:p>
                  </a:txBody>
                  <a:tcPr/>
                </a:tc>
                <a:tc>
                  <a:txBody>
                    <a:bodyPr/>
                    <a:lstStyle/>
                    <a:p>
                      <a:pPr algn="l" fontAlgn="b"/>
                      <a:endParaRPr lang="en-ZA" sz="1400" b="0" i="0" u="none" strike="noStrike">
                        <a:solidFill>
                          <a:srgbClr val="000000"/>
                        </a:solidFill>
                        <a:effectLst/>
                        <a:latin typeface="Calibri" panose="020F0502020204030204" pitchFamily="34" charset="0"/>
                      </a:endParaRPr>
                    </a:p>
                  </a:txBody>
                  <a:tcPr marL="5715" marR="5715" marT="5716" marB="0" anchor="b"/>
                </a:tc>
                <a:tc>
                  <a:txBody>
                    <a:bodyPr/>
                    <a:lstStyle/>
                    <a:p>
                      <a:pPr algn="l" fontAlgn="b"/>
                      <a:endParaRPr lang="en-ZA" sz="1400" b="0" i="0" u="none" strike="noStrike">
                        <a:solidFill>
                          <a:srgbClr val="000000"/>
                        </a:solidFill>
                        <a:effectLst/>
                        <a:latin typeface="Calibri" panose="020F0502020204030204" pitchFamily="34" charset="0"/>
                      </a:endParaRPr>
                    </a:p>
                  </a:txBody>
                  <a:tcPr marL="5715" marR="5715" marT="5716" marB="0" anchor="b"/>
                </a:tc>
                <a:tc>
                  <a:txBody>
                    <a:bodyPr/>
                    <a:lstStyle/>
                    <a:p>
                      <a:pPr algn="l" fontAlgn="b"/>
                      <a:endParaRPr lang="en-ZA" sz="1400" b="0" i="0" u="none" strike="noStrike">
                        <a:solidFill>
                          <a:srgbClr val="000000"/>
                        </a:solidFill>
                        <a:effectLst/>
                        <a:latin typeface="Calibri" panose="020F0502020204030204" pitchFamily="34" charset="0"/>
                      </a:endParaRPr>
                    </a:p>
                  </a:txBody>
                  <a:tcPr marL="5715" marR="5715" marT="5716" marB="0" anchor="b"/>
                </a:tc>
                <a:tc>
                  <a:txBody>
                    <a:bodyPr/>
                    <a:lstStyle/>
                    <a:p>
                      <a:pPr algn="l" fontAlgn="b"/>
                      <a:endParaRPr lang="en-ZA" sz="1400" b="0" i="0" u="none" strike="noStrike">
                        <a:solidFill>
                          <a:srgbClr val="000000"/>
                        </a:solidFill>
                        <a:effectLst/>
                        <a:latin typeface="Calibri" panose="020F0502020204030204" pitchFamily="34" charset="0"/>
                      </a:endParaRPr>
                    </a:p>
                  </a:txBody>
                  <a:tcPr marL="5715" marR="5715" marT="5716" marB="0" anchor="b"/>
                </a:tc>
                <a:tc>
                  <a:txBody>
                    <a:bodyPr/>
                    <a:lstStyle/>
                    <a:p>
                      <a:pPr algn="l" fontAlgn="b"/>
                      <a:endParaRPr lang="en-ZA" sz="1400" b="0" i="0" u="none" strike="noStrike">
                        <a:solidFill>
                          <a:srgbClr val="000000"/>
                        </a:solidFill>
                        <a:effectLst/>
                        <a:latin typeface="Calibri" panose="020F0502020204030204" pitchFamily="34" charset="0"/>
                      </a:endParaRPr>
                    </a:p>
                  </a:txBody>
                  <a:tcPr marL="5715" marR="5715" marT="5716" marB="0" anchor="b"/>
                </a:tc>
                <a:tc>
                  <a:txBody>
                    <a:bodyPr/>
                    <a:lstStyle/>
                    <a:p>
                      <a:pPr algn="l" fontAlgn="b"/>
                      <a:endParaRPr lang="en-ZA" sz="1400" b="0" i="0" u="none" strike="noStrike">
                        <a:solidFill>
                          <a:srgbClr val="000000"/>
                        </a:solidFill>
                        <a:effectLst/>
                        <a:latin typeface="Calibri" panose="020F0502020204030204" pitchFamily="34" charset="0"/>
                      </a:endParaRPr>
                    </a:p>
                  </a:txBody>
                  <a:tcPr marL="5715" marR="5715" marT="5716" marB="0" anchor="b"/>
                </a:tc>
                <a:tc>
                  <a:txBody>
                    <a:bodyPr/>
                    <a:lstStyle/>
                    <a:p>
                      <a:pPr algn="l" fontAlgn="b"/>
                      <a:endParaRPr lang="en-ZA" sz="1400" b="0" i="0" u="none" strike="noStrike">
                        <a:solidFill>
                          <a:srgbClr val="000000"/>
                        </a:solidFill>
                        <a:effectLst/>
                        <a:latin typeface="Calibri" panose="020F0502020204030204" pitchFamily="34" charset="0"/>
                      </a:endParaRPr>
                    </a:p>
                  </a:txBody>
                  <a:tcPr marL="5715" marR="5715" marT="5716" marB="0" anchor="b"/>
                </a:tc>
              </a:tr>
              <a:tr h="254961">
                <a:tc rowSpan="2">
                  <a:txBody>
                    <a:bodyPr/>
                    <a:lstStyle/>
                    <a:p>
                      <a:pPr algn="ctr" fontAlgn="b"/>
                      <a:r>
                        <a:rPr lang="en-ZA" sz="1400" u="none" strike="noStrike" dirty="0">
                          <a:effectLst/>
                        </a:rPr>
                        <a:t>Population group</a:t>
                      </a:r>
                      <a:endParaRPr lang="en-ZA" sz="1400" b="0" i="0" u="none" strike="noStrike" dirty="0">
                        <a:solidFill>
                          <a:srgbClr val="000000"/>
                        </a:solidFill>
                        <a:effectLst/>
                        <a:latin typeface="Calibri" panose="020F0502020204030204" pitchFamily="34" charset="0"/>
                      </a:endParaRPr>
                    </a:p>
                  </a:txBody>
                  <a:tcPr marL="5715" marR="5715" marT="5716" marB="0" anchor="b"/>
                </a:tc>
                <a:tc gridSpan="3">
                  <a:txBody>
                    <a:bodyPr/>
                    <a:lstStyle/>
                    <a:p>
                      <a:pPr algn="ctr" fontAlgn="b"/>
                      <a:r>
                        <a:rPr lang="en-ZA" sz="1400" u="none" strike="noStrike" dirty="0">
                          <a:effectLst/>
                        </a:rPr>
                        <a:t>2006</a:t>
                      </a:r>
                      <a:endParaRPr lang="en-ZA" sz="1400" b="0" i="0" u="none" strike="noStrike" dirty="0">
                        <a:solidFill>
                          <a:srgbClr val="000000"/>
                        </a:solidFill>
                        <a:effectLst/>
                        <a:latin typeface="Calibri" panose="020F0502020204030204" pitchFamily="34" charset="0"/>
                      </a:endParaRPr>
                    </a:p>
                  </a:txBody>
                  <a:tcPr marL="5715" marR="5715" marT="5716" marB="0" anchor="b"/>
                </a:tc>
                <a:tc hMerge="1">
                  <a:txBody>
                    <a:bodyPr/>
                    <a:lstStyle/>
                    <a:p>
                      <a:endParaRPr lang="en-ZA"/>
                    </a:p>
                  </a:txBody>
                  <a:tcPr/>
                </a:tc>
                <a:tc hMerge="1">
                  <a:txBody>
                    <a:bodyPr/>
                    <a:lstStyle/>
                    <a:p>
                      <a:endParaRPr lang="en-ZA"/>
                    </a:p>
                  </a:txBody>
                  <a:tcPr/>
                </a:tc>
                <a:tc gridSpan="2">
                  <a:txBody>
                    <a:bodyPr/>
                    <a:lstStyle/>
                    <a:p>
                      <a:pPr algn="ctr" fontAlgn="b"/>
                      <a:r>
                        <a:rPr lang="en-ZA" sz="1400" u="none" strike="noStrike" dirty="0">
                          <a:effectLst/>
                        </a:rPr>
                        <a:t>2008</a:t>
                      </a:r>
                      <a:endParaRPr lang="en-ZA" sz="1400" b="0" i="0" u="none" strike="noStrike" dirty="0">
                        <a:solidFill>
                          <a:srgbClr val="000000"/>
                        </a:solidFill>
                        <a:effectLst/>
                        <a:latin typeface="Calibri" panose="020F0502020204030204" pitchFamily="34" charset="0"/>
                      </a:endParaRPr>
                    </a:p>
                  </a:txBody>
                  <a:tcPr marL="5715" marR="5715" marT="5716" marB="0" anchor="b"/>
                </a:tc>
                <a:tc hMerge="1">
                  <a:txBody>
                    <a:bodyPr/>
                    <a:lstStyle/>
                    <a:p>
                      <a:endParaRPr lang="en-ZA"/>
                    </a:p>
                  </a:txBody>
                  <a:tcPr/>
                </a:tc>
                <a:tc gridSpan="2">
                  <a:txBody>
                    <a:bodyPr/>
                    <a:lstStyle/>
                    <a:p>
                      <a:pPr algn="ctr" fontAlgn="b"/>
                      <a:r>
                        <a:rPr lang="en-ZA" sz="1400" u="none" strike="noStrike" dirty="0">
                          <a:effectLst/>
                        </a:rPr>
                        <a:t>2011</a:t>
                      </a:r>
                      <a:endParaRPr lang="en-ZA" sz="1400" b="0" i="0" u="none" strike="noStrike" dirty="0">
                        <a:solidFill>
                          <a:srgbClr val="000000"/>
                        </a:solidFill>
                        <a:effectLst/>
                        <a:latin typeface="Calibri" panose="020F0502020204030204" pitchFamily="34" charset="0"/>
                      </a:endParaRPr>
                    </a:p>
                  </a:txBody>
                  <a:tcPr marL="5715" marR="5715" marT="5716" marB="0" anchor="b"/>
                </a:tc>
                <a:tc hMerge="1">
                  <a:txBody>
                    <a:bodyPr/>
                    <a:lstStyle/>
                    <a:p>
                      <a:endParaRPr lang="en-ZA"/>
                    </a:p>
                  </a:txBody>
                  <a:tcPr/>
                </a:tc>
                <a:tc>
                  <a:txBody>
                    <a:bodyPr/>
                    <a:lstStyle/>
                    <a:p>
                      <a:pPr algn="l" fontAlgn="b"/>
                      <a:endParaRPr lang="en-ZA" sz="1400" b="0" i="0" u="none" strike="noStrike">
                        <a:solidFill>
                          <a:srgbClr val="000000"/>
                        </a:solidFill>
                        <a:effectLst/>
                        <a:latin typeface="Calibri" panose="020F0502020204030204" pitchFamily="34" charset="0"/>
                      </a:endParaRPr>
                    </a:p>
                  </a:txBody>
                  <a:tcPr marL="5715" marR="5715" marT="5716" marB="0" anchor="b"/>
                </a:tc>
                <a:tc>
                  <a:txBody>
                    <a:bodyPr/>
                    <a:lstStyle/>
                    <a:p>
                      <a:pPr algn="l" fontAlgn="b"/>
                      <a:endParaRPr lang="en-ZA" sz="1400" b="0" i="0" u="none" strike="noStrike">
                        <a:solidFill>
                          <a:srgbClr val="000000"/>
                        </a:solidFill>
                        <a:effectLst/>
                        <a:latin typeface="Calibri" panose="020F0502020204030204" pitchFamily="34" charset="0"/>
                      </a:endParaRPr>
                    </a:p>
                  </a:txBody>
                  <a:tcPr marL="5715" marR="5715" marT="5716" marB="0" anchor="b"/>
                </a:tc>
                <a:tc>
                  <a:txBody>
                    <a:bodyPr/>
                    <a:lstStyle/>
                    <a:p>
                      <a:pPr algn="l" fontAlgn="b"/>
                      <a:endParaRPr lang="en-ZA" sz="1400" b="0" i="0" u="none" strike="noStrike">
                        <a:solidFill>
                          <a:srgbClr val="000000"/>
                        </a:solidFill>
                        <a:effectLst/>
                        <a:latin typeface="Calibri" panose="020F0502020204030204" pitchFamily="34" charset="0"/>
                      </a:endParaRPr>
                    </a:p>
                  </a:txBody>
                  <a:tcPr marL="5715" marR="5715" marT="5716" marB="0" anchor="b"/>
                </a:tc>
              </a:tr>
              <a:tr h="254961">
                <a:tc vMerge="1">
                  <a:txBody>
                    <a:bodyPr/>
                    <a:lstStyle/>
                    <a:p>
                      <a:endParaRPr lang="en-ZA"/>
                    </a:p>
                  </a:txBody>
                  <a:tcPr/>
                </a:tc>
                <a:tc gridSpan="2">
                  <a:txBody>
                    <a:bodyPr/>
                    <a:lstStyle/>
                    <a:p>
                      <a:pPr algn="ctr" fontAlgn="b"/>
                      <a:r>
                        <a:rPr lang="en-ZA" sz="1400" u="none" strike="noStrike">
                          <a:effectLst/>
                        </a:rPr>
                        <a:t>N</a:t>
                      </a:r>
                      <a:endParaRPr lang="en-ZA" sz="1400" b="0" i="0" u="none" strike="noStrike">
                        <a:solidFill>
                          <a:srgbClr val="000000"/>
                        </a:solidFill>
                        <a:effectLst/>
                        <a:latin typeface="Calibri" panose="020F0502020204030204" pitchFamily="34" charset="0"/>
                      </a:endParaRPr>
                    </a:p>
                  </a:txBody>
                  <a:tcPr marL="5715" marR="5715" marT="5716" marB="0" anchor="b"/>
                </a:tc>
                <a:tc hMerge="1">
                  <a:txBody>
                    <a:bodyPr/>
                    <a:lstStyle/>
                    <a:p>
                      <a:pPr algn="ctr" fontAlgn="b"/>
                      <a:endParaRPr lang="en-ZA"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ZA" sz="1400" u="none" strike="noStrike" dirty="0">
                          <a:effectLst/>
                        </a:rPr>
                        <a:t>%</a:t>
                      </a:r>
                      <a:endParaRPr lang="en-ZA" sz="1400" b="0" i="0" u="none" strike="noStrike" dirty="0">
                        <a:solidFill>
                          <a:srgbClr val="000000"/>
                        </a:solidFill>
                        <a:effectLst/>
                        <a:latin typeface="Calibri" panose="020F0502020204030204" pitchFamily="34" charset="0"/>
                      </a:endParaRPr>
                    </a:p>
                  </a:txBody>
                  <a:tcPr marL="5715" marR="5715" marT="5716" marB="0" anchor="b"/>
                </a:tc>
                <a:tc>
                  <a:txBody>
                    <a:bodyPr/>
                    <a:lstStyle/>
                    <a:p>
                      <a:pPr algn="ctr" fontAlgn="b"/>
                      <a:r>
                        <a:rPr lang="en-ZA" sz="1400" u="none" strike="noStrike">
                          <a:effectLst/>
                        </a:rPr>
                        <a:t>N</a:t>
                      </a:r>
                      <a:endParaRPr lang="en-ZA" sz="1400" b="0" i="0" u="none" strike="noStrike">
                        <a:solidFill>
                          <a:srgbClr val="000000"/>
                        </a:solidFill>
                        <a:effectLst/>
                        <a:latin typeface="Calibri" panose="020F0502020204030204" pitchFamily="34" charset="0"/>
                      </a:endParaRPr>
                    </a:p>
                  </a:txBody>
                  <a:tcPr marL="5715" marR="5715" marT="5716" marB="0" anchor="b"/>
                </a:tc>
                <a:tc>
                  <a:txBody>
                    <a:bodyPr/>
                    <a:lstStyle/>
                    <a:p>
                      <a:pPr algn="ctr" fontAlgn="b"/>
                      <a:r>
                        <a:rPr lang="en-ZA" sz="1400" u="none" strike="noStrike">
                          <a:effectLst/>
                        </a:rPr>
                        <a:t>%</a:t>
                      </a:r>
                      <a:endParaRPr lang="en-ZA" sz="1400" b="0" i="0" u="none" strike="noStrike">
                        <a:solidFill>
                          <a:srgbClr val="000000"/>
                        </a:solidFill>
                        <a:effectLst/>
                        <a:latin typeface="Calibri" panose="020F0502020204030204" pitchFamily="34" charset="0"/>
                      </a:endParaRPr>
                    </a:p>
                  </a:txBody>
                  <a:tcPr marL="5715" marR="5715" marT="5716" marB="0" anchor="b"/>
                </a:tc>
                <a:tc>
                  <a:txBody>
                    <a:bodyPr/>
                    <a:lstStyle/>
                    <a:p>
                      <a:pPr algn="ctr" fontAlgn="b"/>
                      <a:r>
                        <a:rPr lang="en-ZA" sz="1400" u="none" strike="noStrike" dirty="0">
                          <a:effectLst/>
                        </a:rPr>
                        <a:t>N</a:t>
                      </a:r>
                      <a:endParaRPr lang="en-ZA" sz="1400" b="0" i="0" u="none" strike="noStrike" dirty="0">
                        <a:solidFill>
                          <a:srgbClr val="000000"/>
                        </a:solidFill>
                        <a:effectLst/>
                        <a:latin typeface="Calibri" panose="020F0502020204030204" pitchFamily="34" charset="0"/>
                      </a:endParaRPr>
                    </a:p>
                  </a:txBody>
                  <a:tcPr marL="5715" marR="5715" marT="5716" marB="0" anchor="b"/>
                </a:tc>
                <a:tc>
                  <a:txBody>
                    <a:bodyPr/>
                    <a:lstStyle/>
                    <a:p>
                      <a:pPr algn="ctr" fontAlgn="b"/>
                      <a:r>
                        <a:rPr lang="en-ZA" sz="1400" u="none" strike="noStrike">
                          <a:effectLst/>
                        </a:rPr>
                        <a:t>%</a:t>
                      </a:r>
                      <a:endParaRPr lang="en-ZA" sz="1400" b="0" i="0" u="none" strike="noStrike">
                        <a:solidFill>
                          <a:srgbClr val="000000"/>
                        </a:solidFill>
                        <a:effectLst/>
                        <a:latin typeface="Calibri" panose="020F0502020204030204" pitchFamily="34" charset="0"/>
                      </a:endParaRPr>
                    </a:p>
                  </a:txBody>
                  <a:tcPr marL="5715" marR="5715" marT="5716" marB="0" anchor="b"/>
                </a:tc>
                <a:tc>
                  <a:txBody>
                    <a:bodyPr/>
                    <a:lstStyle/>
                    <a:p>
                      <a:pPr algn="l" fontAlgn="b"/>
                      <a:endParaRPr lang="en-ZA" sz="1400" b="0" i="0" u="none" strike="noStrike">
                        <a:solidFill>
                          <a:srgbClr val="000000"/>
                        </a:solidFill>
                        <a:effectLst/>
                        <a:latin typeface="Calibri" panose="020F0502020204030204" pitchFamily="34" charset="0"/>
                      </a:endParaRPr>
                    </a:p>
                  </a:txBody>
                  <a:tcPr marL="5715" marR="5715" marT="5716" marB="0" anchor="b"/>
                </a:tc>
                <a:tc>
                  <a:txBody>
                    <a:bodyPr/>
                    <a:lstStyle/>
                    <a:p>
                      <a:pPr algn="l" fontAlgn="b"/>
                      <a:endParaRPr lang="en-ZA" sz="1400" b="0" i="0" u="none" strike="noStrike">
                        <a:solidFill>
                          <a:srgbClr val="000000"/>
                        </a:solidFill>
                        <a:effectLst/>
                        <a:latin typeface="Calibri" panose="020F0502020204030204" pitchFamily="34" charset="0"/>
                      </a:endParaRPr>
                    </a:p>
                  </a:txBody>
                  <a:tcPr marL="5715" marR="5715" marT="5716" marB="0" anchor="b"/>
                </a:tc>
                <a:tc>
                  <a:txBody>
                    <a:bodyPr/>
                    <a:lstStyle/>
                    <a:p>
                      <a:pPr algn="l" fontAlgn="b"/>
                      <a:endParaRPr lang="en-ZA" sz="1400" b="0" i="0" u="none" strike="noStrike">
                        <a:solidFill>
                          <a:srgbClr val="000000"/>
                        </a:solidFill>
                        <a:effectLst/>
                        <a:latin typeface="Calibri" panose="020F0502020204030204" pitchFamily="34" charset="0"/>
                      </a:endParaRPr>
                    </a:p>
                  </a:txBody>
                  <a:tcPr marL="5715" marR="5715" marT="5716" marB="0" anchor="b"/>
                </a:tc>
              </a:tr>
              <a:tr h="254961">
                <a:tc>
                  <a:txBody>
                    <a:bodyPr/>
                    <a:lstStyle/>
                    <a:p>
                      <a:pPr algn="l" fontAlgn="b"/>
                      <a:r>
                        <a:rPr lang="en-ZA" sz="1400" u="none" strike="noStrike" dirty="0">
                          <a:effectLst/>
                        </a:rPr>
                        <a:t>Black African</a:t>
                      </a:r>
                      <a:endParaRPr lang="en-ZA" sz="1400" b="0" i="0" u="none" strike="noStrike" dirty="0">
                        <a:solidFill>
                          <a:srgbClr val="000000"/>
                        </a:solidFill>
                        <a:effectLst/>
                        <a:latin typeface="Calibri" panose="020F0502020204030204" pitchFamily="34" charset="0"/>
                      </a:endParaRPr>
                    </a:p>
                  </a:txBody>
                  <a:tcPr marL="5715" marR="5715" marT="5716" marB="0" anchor="b"/>
                </a:tc>
                <a:tc gridSpan="2">
                  <a:txBody>
                    <a:bodyPr/>
                    <a:lstStyle/>
                    <a:p>
                      <a:pPr algn="r" fontAlgn="b"/>
                      <a:r>
                        <a:rPr lang="en-ZA" sz="1400" u="none" strike="noStrike">
                          <a:effectLst/>
                        </a:rPr>
                        <a:t>531 872</a:t>
                      </a:r>
                      <a:endParaRPr lang="en-ZA" sz="1400" b="0" i="0" u="none" strike="noStrike">
                        <a:solidFill>
                          <a:srgbClr val="000000"/>
                        </a:solidFill>
                        <a:effectLst/>
                        <a:latin typeface="Calibri" panose="020F0502020204030204" pitchFamily="34" charset="0"/>
                      </a:endParaRPr>
                    </a:p>
                  </a:txBody>
                  <a:tcPr marL="5715" marR="5715" marT="5716" marB="0" anchor="b"/>
                </a:tc>
                <a:tc hMerge="1">
                  <a:txBody>
                    <a:bodyPr/>
                    <a:lstStyle/>
                    <a:p>
                      <a:pPr algn="r" fontAlgn="b"/>
                      <a:endParaRPr lang="en-ZA" sz="18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ZA" sz="1400" u="none" strike="noStrike">
                          <a:effectLst/>
                        </a:rPr>
                        <a:t>5.6</a:t>
                      </a:r>
                      <a:endParaRPr lang="en-ZA" sz="1400" b="0" i="0" u="none" strike="noStrike">
                        <a:solidFill>
                          <a:srgbClr val="000000"/>
                        </a:solidFill>
                        <a:effectLst/>
                        <a:latin typeface="Calibri" panose="020F0502020204030204" pitchFamily="34" charset="0"/>
                      </a:endParaRPr>
                    </a:p>
                  </a:txBody>
                  <a:tcPr marL="5715" marR="5715" marT="5716" marB="0" anchor="b"/>
                </a:tc>
                <a:tc>
                  <a:txBody>
                    <a:bodyPr/>
                    <a:lstStyle/>
                    <a:p>
                      <a:pPr algn="r" fontAlgn="b"/>
                      <a:r>
                        <a:rPr lang="en-ZA" sz="1400" u="none" strike="noStrike">
                          <a:effectLst/>
                        </a:rPr>
                        <a:t>643 912</a:t>
                      </a:r>
                      <a:endParaRPr lang="en-ZA" sz="1400" b="0" i="0" u="none" strike="noStrike">
                        <a:solidFill>
                          <a:srgbClr val="000000"/>
                        </a:solidFill>
                        <a:effectLst/>
                        <a:latin typeface="Calibri" panose="020F0502020204030204" pitchFamily="34" charset="0"/>
                      </a:endParaRPr>
                    </a:p>
                  </a:txBody>
                  <a:tcPr marL="5715" marR="5715" marT="5716" marB="0" anchor="b"/>
                </a:tc>
                <a:tc>
                  <a:txBody>
                    <a:bodyPr/>
                    <a:lstStyle/>
                    <a:p>
                      <a:pPr algn="r" fontAlgn="b"/>
                      <a:r>
                        <a:rPr lang="en-ZA" sz="1400" u="none" strike="noStrike">
                          <a:effectLst/>
                        </a:rPr>
                        <a:t>6.7</a:t>
                      </a:r>
                      <a:endParaRPr lang="en-ZA" sz="1400" b="0" i="0" u="none" strike="noStrike">
                        <a:solidFill>
                          <a:srgbClr val="000000"/>
                        </a:solidFill>
                        <a:effectLst/>
                        <a:latin typeface="Calibri" panose="020F0502020204030204" pitchFamily="34" charset="0"/>
                      </a:endParaRPr>
                    </a:p>
                  </a:txBody>
                  <a:tcPr marL="5715" marR="5715" marT="5716" marB="0" anchor="b"/>
                </a:tc>
                <a:tc>
                  <a:txBody>
                    <a:bodyPr/>
                    <a:lstStyle/>
                    <a:p>
                      <a:pPr algn="r" fontAlgn="b"/>
                      <a:r>
                        <a:rPr lang="en-ZA" sz="1400" u="none" strike="noStrike" dirty="0">
                          <a:effectLst/>
                        </a:rPr>
                        <a:t>1 006 660</a:t>
                      </a:r>
                      <a:endParaRPr lang="en-ZA" sz="1400" b="0" i="0" u="none" strike="noStrike" dirty="0">
                        <a:solidFill>
                          <a:srgbClr val="000000"/>
                        </a:solidFill>
                        <a:effectLst/>
                        <a:latin typeface="Calibri" panose="020F0502020204030204" pitchFamily="34" charset="0"/>
                      </a:endParaRPr>
                    </a:p>
                  </a:txBody>
                  <a:tcPr marL="5715" marR="5715" marT="5716" marB="0" anchor="b"/>
                </a:tc>
                <a:tc>
                  <a:txBody>
                    <a:bodyPr/>
                    <a:lstStyle/>
                    <a:p>
                      <a:pPr algn="r" fontAlgn="b"/>
                      <a:r>
                        <a:rPr lang="en-ZA" sz="1400" u="none" strike="noStrike">
                          <a:effectLst/>
                        </a:rPr>
                        <a:t>10.0</a:t>
                      </a:r>
                      <a:endParaRPr lang="en-ZA" sz="1400" b="0" i="0" u="none" strike="noStrike">
                        <a:solidFill>
                          <a:srgbClr val="000000"/>
                        </a:solidFill>
                        <a:effectLst/>
                        <a:latin typeface="Calibri" panose="020F0502020204030204" pitchFamily="34" charset="0"/>
                      </a:endParaRPr>
                    </a:p>
                  </a:txBody>
                  <a:tcPr marL="5715" marR="5715" marT="5716" marB="0" anchor="b"/>
                </a:tc>
                <a:tc>
                  <a:txBody>
                    <a:bodyPr/>
                    <a:lstStyle/>
                    <a:p>
                      <a:pPr algn="l" fontAlgn="b"/>
                      <a:endParaRPr lang="en-ZA" sz="1400" b="0" i="0" u="none" strike="noStrike">
                        <a:solidFill>
                          <a:srgbClr val="000000"/>
                        </a:solidFill>
                        <a:effectLst/>
                        <a:latin typeface="Calibri" panose="020F0502020204030204" pitchFamily="34" charset="0"/>
                      </a:endParaRPr>
                    </a:p>
                  </a:txBody>
                  <a:tcPr marL="5715" marR="5715" marT="5716" marB="0" anchor="b"/>
                </a:tc>
                <a:tc>
                  <a:txBody>
                    <a:bodyPr/>
                    <a:lstStyle/>
                    <a:p>
                      <a:pPr algn="l" fontAlgn="b"/>
                      <a:endParaRPr lang="en-ZA" sz="1400" b="0" i="0" u="none" strike="noStrike">
                        <a:solidFill>
                          <a:srgbClr val="000000"/>
                        </a:solidFill>
                        <a:effectLst/>
                        <a:latin typeface="Calibri" panose="020F0502020204030204" pitchFamily="34" charset="0"/>
                      </a:endParaRPr>
                    </a:p>
                  </a:txBody>
                  <a:tcPr marL="5715" marR="5715" marT="5716" marB="0" anchor="b"/>
                </a:tc>
                <a:tc>
                  <a:txBody>
                    <a:bodyPr/>
                    <a:lstStyle/>
                    <a:p>
                      <a:pPr algn="l" fontAlgn="b"/>
                      <a:endParaRPr lang="en-ZA" sz="1400" b="0" i="0" u="none" strike="noStrike">
                        <a:solidFill>
                          <a:srgbClr val="000000"/>
                        </a:solidFill>
                        <a:effectLst/>
                        <a:latin typeface="Calibri" panose="020F0502020204030204" pitchFamily="34" charset="0"/>
                      </a:endParaRPr>
                    </a:p>
                  </a:txBody>
                  <a:tcPr marL="5715" marR="5715" marT="5716" marB="0" anchor="b"/>
                </a:tc>
              </a:tr>
              <a:tr h="254961">
                <a:tc>
                  <a:txBody>
                    <a:bodyPr/>
                    <a:lstStyle/>
                    <a:p>
                      <a:pPr algn="l" fontAlgn="b"/>
                      <a:r>
                        <a:rPr lang="en-ZA" sz="1400" u="none" strike="noStrike" dirty="0">
                          <a:effectLst/>
                        </a:rPr>
                        <a:t>Coloured</a:t>
                      </a:r>
                      <a:endParaRPr lang="en-ZA" sz="1400" b="0" i="0" u="none" strike="noStrike" dirty="0">
                        <a:solidFill>
                          <a:srgbClr val="000000"/>
                        </a:solidFill>
                        <a:effectLst/>
                        <a:latin typeface="Calibri" panose="020F0502020204030204" pitchFamily="34" charset="0"/>
                      </a:endParaRPr>
                    </a:p>
                  </a:txBody>
                  <a:tcPr marL="5715" marR="5715" marT="5716" marB="0" anchor="b"/>
                </a:tc>
                <a:tc gridSpan="2">
                  <a:txBody>
                    <a:bodyPr/>
                    <a:lstStyle/>
                    <a:p>
                      <a:pPr algn="r" fontAlgn="b"/>
                      <a:r>
                        <a:rPr lang="en-ZA" sz="1400" u="none" strike="noStrike" dirty="0">
                          <a:effectLst/>
                        </a:rPr>
                        <a:t>185 420</a:t>
                      </a:r>
                      <a:endParaRPr lang="en-ZA" sz="1400" b="0" i="0" u="none" strike="noStrike" dirty="0">
                        <a:solidFill>
                          <a:srgbClr val="000000"/>
                        </a:solidFill>
                        <a:effectLst/>
                        <a:latin typeface="Calibri" panose="020F0502020204030204" pitchFamily="34" charset="0"/>
                      </a:endParaRPr>
                    </a:p>
                  </a:txBody>
                  <a:tcPr marL="5715" marR="5715" marT="5716" marB="0" anchor="b"/>
                </a:tc>
                <a:tc hMerge="1">
                  <a:txBody>
                    <a:bodyPr/>
                    <a:lstStyle/>
                    <a:p>
                      <a:pPr algn="r" fontAlgn="b"/>
                      <a:endParaRPr lang="en-ZA" sz="18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r>
                        <a:rPr lang="en-ZA" sz="1400" u="none" strike="noStrike" dirty="0">
                          <a:effectLst/>
                        </a:rPr>
                        <a:t>19.2</a:t>
                      </a:r>
                      <a:endParaRPr lang="en-ZA" sz="1400" b="0" i="0" u="none" strike="noStrike" dirty="0">
                        <a:solidFill>
                          <a:srgbClr val="000000"/>
                        </a:solidFill>
                        <a:effectLst/>
                        <a:latin typeface="Calibri" panose="020F0502020204030204" pitchFamily="34" charset="0"/>
                      </a:endParaRPr>
                    </a:p>
                  </a:txBody>
                  <a:tcPr marL="5715" marR="5715" marT="5716" marB="0" anchor="b"/>
                </a:tc>
                <a:tc>
                  <a:txBody>
                    <a:bodyPr/>
                    <a:lstStyle/>
                    <a:p>
                      <a:pPr algn="r" fontAlgn="b"/>
                      <a:r>
                        <a:rPr lang="en-ZA" sz="1400" u="none" strike="noStrike" dirty="0">
                          <a:effectLst/>
                        </a:rPr>
                        <a:t>225 514</a:t>
                      </a:r>
                      <a:endParaRPr lang="en-ZA" sz="1400" b="0" i="0" u="none" strike="noStrike" dirty="0">
                        <a:solidFill>
                          <a:srgbClr val="000000"/>
                        </a:solidFill>
                        <a:effectLst/>
                        <a:latin typeface="Calibri" panose="020F0502020204030204" pitchFamily="34" charset="0"/>
                      </a:endParaRPr>
                    </a:p>
                  </a:txBody>
                  <a:tcPr marL="5715" marR="5715" marT="5716" marB="0" anchor="b"/>
                </a:tc>
                <a:tc>
                  <a:txBody>
                    <a:bodyPr/>
                    <a:lstStyle/>
                    <a:p>
                      <a:pPr algn="r" fontAlgn="b"/>
                      <a:r>
                        <a:rPr lang="en-ZA" sz="1400" u="none" strike="noStrike" dirty="0">
                          <a:effectLst/>
                        </a:rPr>
                        <a:t>21.8</a:t>
                      </a:r>
                      <a:endParaRPr lang="en-ZA" sz="1400" b="0" i="0" u="none" strike="noStrike" dirty="0">
                        <a:solidFill>
                          <a:srgbClr val="000000"/>
                        </a:solidFill>
                        <a:effectLst/>
                        <a:latin typeface="Calibri" panose="020F0502020204030204" pitchFamily="34" charset="0"/>
                      </a:endParaRPr>
                    </a:p>
                  </a:txBody>
                  <a:tcPr marL="5715" marR="5715" marT="5716" marB="0" anchor="b"/>
                </a:tc>
                <a:tc>
                  <a:txBody>
                    <a:bodyPr/>
                    <a:lstStyle/>
                    <a:p>
                      <a:pPr algn="r" fontAlgn="b"/>
                      <a:r>
                        <a:rPr lang="en-ZA" sz="1400" u="none" strike="noStrike" dirty="0">
                          <a:effectLst/>
                        </a:rPr>
                        <a:t>293 511</a:t>
                      </a:r>
                      <a:endParaRPr lang="en-ZA" sz="1400" b="0" i="0" u="none" strike="noStrike" dirty="0">
                        <a:solidFill>
                          <a:srgbClr val="000000"/>
                        </a:solidFill>
                        <a:effectLst/>
                        <a:latin typeface="Calibri" panose="020F0502020204030204" pitchFamily="34" charset="0"/>
                      </a:endParaRPr>
                    </a:p>
                  </a:txBody>
                  <a:tcPr marL="5715" marR="5715" marT="5716" marB="0" anchor="b"/>
                </a:tc>
                <a:tc>
                  <a:txBody>
                    <a:bodyPr/>
                    <a:lstStyle/>
                    <a:p>
                      <a:pPr algn="r" fontAlgn="b"/>
                      <a:r>
                        <a:rPr lang="en-ZA" sz="1400" u="none" strike="noStrike">
                          <a:effectLst/>
                        </a:rPr>
                        <a:t>26.4</a:t>
                      </a:r>
                      <a:endParaRPr lang="en-ZA" sz="1400" b="0" i="0" u="none" strike="noStrike">
                        <a:solidFill>
                          <a:srgbClr val="000000"/>
                        </a:solidFill>
                        <a:effectLst/>
                        <a:latin typeface="Calibri" panose="020F0502020204030204" pitchFamily="34" charset="0"/>
                      </a:endParaRPr>
                    </a:p>
                  </a:txBody>
                  <a:tcPr marL="5715" marR="5715" marT="5716" marB="0" anchor="b"/>
                </a:tc>
                <a:tc>
                  <a:txBody>
                    <a:bodyPr/>
                    <a:lstStyle/>
                    <a:p>
                      <a:pPr algn="l" fontAlgn="b"/>
                      <a:endParaRPr lang="en-ZA" sz="1400" b="0" i="0" u="none" strike="noStrike">
                        <a:solidFill>
                          <a:srgbClr val="000000"/>
                        </a:solidFill>
                        <a:effectLst/>
                        <a:latin typeface="Calibri" panose="020F0502020204030204" pitchFamily="34" charset="0"/>
                      </a:endParaRPr>
                    </a:p>
                  </a:txBody>
                  <a:tcPr marL="5715" marR="5715" marT="5716" marB="0" anchor="b"/>
                </a:tc>
                <a:tc>
                  <a:txBody>
                    <a:bodyPr/>
                    <a:lstStyle/>
                    <a:p>
                      <a:pPr algn="l" fontAlgn="b"/>
                      <a:endParaRPr lang="en-ZA" sz="1400" b="0" i="0" u="none" strike="noStrike">
                        <a:solidFill>
                          <a:srgbClr val="000000"/>
                        </a:solidFill>
                        <a:effectLst/>
                        <a:latin typeface="Calibri" panose="020F0502020204030204" pitchFamily="34" charset="0"/>
                      </a:endParaRPr>
                    </a:p>
                  </a:txBody>
                  <a:tcPr marL="5715" marR="5715" marT="5716" marB="0" anchor="b"/>
                </a:tc>
                <a:tc>
                  <a:txBody>
                    <a:bodyPr/>
                    <a:lstStyle/>
                    <a:p>
                      <a:pPr algn="l" fontAlgn="b"/>
                      <a:endParaRPr lang="en-ZA" sz="1400" b="0" i="0" u="none" strike="noStrike">
                        <a:solidFill>
                          <a:srgbClr val="000000"/>
                        </a:solidFill>
                        <a:effectLst/>
                        <a:latin typeface="Calibri" panose="020F0502020204030204" pitchFamily="34" charset="0"/>
                      </a:endParaRPr>
                    </a:p>
                  </a:txBody>
                  <a:tcPr marL="5715" marR="5715" marT="5716" marB="0" anchor="b"/>
                </a:tc>
              </a:tr>
              <a:tr h="254961">
                <a:tc>
                  <a:txBody>
                    <a:bodyPr/>
                    <a:lstStyle/>
                    <a:p>
                      <a:pPr algn="l" fontAlgn="b"/>
                      <a:r>
                        <a:rPr lang="en-ZA" sz="1400" u="none" strike="noStrike">
                          <a:effectLst/>
                        </a:rPr>
                        <a:t>Indian/Asian</a:t>
                      </a:r>
                      <a:endParaRPr lang="en-ZA" sz="1400" b="0" i="0" u="none" strike="noStrike">
                        <a:solidFill>
                          <a:srgbClr val="000000"/>
                        </a:solidFill>
                        <a:effectLst/>
                        <a:latin typeface="Calibri" panose="020F0502020204030204" pitchFamily="34" charset="0"/>
                      </a:endParaRPr>
                    </a:p>
                  </a:txBody>
                  <a:tcPr marL="5715" marR="5715" marT="5716" marB="0" anchor="b"/>
                </a:tc>
                <a:tc gridSpan="2">
                  <a:txBody>
                    <a:bodyPr/>
                    <a:lstStyle/>
                    <a:p>
                      <a:pPr algn="r" fontAlgn="b"/>
                      <a:r>
                        <a:rPr lang="en-ZA" sz="1400" u="none" strike="noStrike">
                          <a:effectLst/>
                        </a:rPr>
                        <a:t>110 236</a:t>
                      </a:r>
                      <a:endParaRPr lang="en-ZA" sz="1400" b="0" i="0" u="none" strike="noStrike">
                        <a:solidFill>
                          <a:srgbClr val="000000"/>
                        </a:solidFill>
                        <a:effectLst/>
                        <a:latin typeface="Calibri" panose="020F0502020204030204" pitchFamily="34" charset="0"/>
                      </a:endParaRPr>
                    </a:p>
                  </a:txBody>
                  <a:tcPr marL="5715" marR="5715" marT="5716" marB="0" anchor="b"/>
                </a:tc>
                <a:tc hMerge="1">
                  <a:txBody>
                    <a:bodyPr/>
                    <a:lstStyle/>
                    <a:p>
                      <a:pPr algn="r" fontAlgn="b"/>
                      <a:endParaRPr lang="en-ZA" sz="18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ZA" sz="1400" u="none" strike="noStrike">
                          <a:effectLst/>
                        </a:rPr>
                        <a:t>35.5</a:t>
                      </a:r>
                      <a:endParaRPr lang="en-ZA" sz="1400" b="0" i="0" u="none" strike="noStrike">
                        <a:solidFill>
                          <a:srgbClr val="000000"/>
                        </a:solidFill>
                        <a:effectLst/>
                        <a:latin typeface="Calibri" panose="020F0502020204030204" pitchFamily="34" charset="0"/>
                      </a:endParaRPr>
                    </a:p>
                  </a:txBody>
                  <a:tcPr marL="5715" marR="5715" marT="5716" marB="0" anchor="b"/>
                </a:tc>
                <a:tc>
                  <a:txBody>
                    <a:bodyPr/>
                    <a:lstStyle/>
                    <a:p>
                      <a:pPr algn="r" fontAlgn="b"/>
                      <a:r>
                        <a:rPr lang="en-ZA" sz="1400" u="none" strike="noStrike">
                          <a:effectLst/>
                        </a:rPr>
                        <a:t>151 917</a:t>
                      </a:r>
                      <a:endParaRPr lang="en-ZA" sz="1400" b="0" i="0" u="none" strike="noStrike">
                        <a:solidFill>
                          <a:srgbClr val="000000"/>
                        </a:solidFill>
                        <a:effectLst/>
                        <a:latin typeface="Calibri" panose="020F0502020204030204" pitchFamily="34" charset="0"/>
                      </a:endParaRPr>
                    </a:p>
                  </a:txBody>
                  <a:tcPr marL="5715" marR="5715" marT="5716" marB="0" anchor="b"/>
                </a:tc>
                <a:tc>
                  <a:txBody>
                    <a:bodyPr/>
                    <a:lstStyle/>
                    <a:p>
                      <a:pPr algn="r" fontAlgn="b"/>
                      <a:r>
                        <a:rPr lang="en-ZA" sz="1400" u="none" strike="noStrike">
                          <a:effectLst/>
                        </a:rPr>
                        <a:t>47.8</a:t>
                      </a:r>
                      <a:endParaRPr lang="en-ZA" sz="1400" b="0" i="0" u="none" strike="noStrike">
                        <a:solidFill>
                          <a:srgbClr val="000000"/>
                        </a:solidFill>
                        <a:effectLst/>
                        <a:latin typeface="Calibri" panose="020F0502020204030204" pitchFamily="34" charset="0"/>
                      </a:endParaRPr>
                    </a:p>
                  </a:txBody>
                  <a:tcPr marL="5715" marR="5715" marT="5716" marB="0" anchor="b"/>
                </a:tc>
                <a:tc>
                  <a:txBody>
                    <a:bodyPr/>
                    <a:lstStyle/>
                    <a:p>
                      <a:pPr algn="r" fontAlgn="b"/>
                      <a:r>
                        <a:rPr lang="en-ZA" sz="1400" u="none" strike="noStrike" dirty="0">
                          <a:effectLst/>
                        </a:rPr>
                        <a:t>196 791</a:t>
                      </a:r>
                      <a:endParaRPr lang="en-ZA" sz="1400" b="0" i="0" u="none" strike="noStrike" dirty="0">
                        <a:solidFill>
                          <a:srgbClr val="000000"/>
                        </a:solidFill>
                        <a:effectLst/>
                        <a:latin typeface="Calibri" panose="020F0502020204030204" pitchFamily="34" charset="0"/>
                      </a:endParaRPr>
                    </a:p>
                  </a:txBody>
                  <a:tcPr marL="5715" marR="5715" marT="5716" marB="0" anchor="b"/>
                </a:tc>
                <a:tc>
                  <a:txBody>
                    <a:bodyPr/>
                    <a:lstStyle/>
                    <a:p>
                      <a:pPr algn="r" fontAlgn="b"/>
                      <a:r>
                        <a:rPr lang="en-ZA" sz="1400" u="none" strike="noStrike">
                          <a:effectLst/>
                        </a:rPr>
                        <a:t>58.9</a:t>
                      </a:r>
                      <a:endParaRPr lang="en-ZA" sz="1400" b="0" i="0" u="none" strike="noStrike">
                        <a:solidFill>
                          <a:srgbClr val="000000"/>
                        </a:solidFill>
                        <a:effectLst/>
                        <a:latin typeface="Calibri" panose="020F0502020204030204" pitchFamily="34" charset="0"/>
                      </a:endParaRPr>
                    </a:p>
                  </a:txBody>
                  <a:tcPr marL="5715" marR="5715" marT="5716" marB="0" anchor="b"/>
                </a:tc>
                <a:tc>
                  <a:txBody>
                    <a:bodyPr/>
                    <a:lstStyle/>
                    <a:p>
                      <a:pPr algn="l" fontAlgn="b"/>
                      <a:endParaRPr lang="en-ZA" sz="1400" b="0" i="0" u="none" strike="noStrike">
                        <a:solidFill>
                          <a:srgbClr val="000000"/>
                        </a:solidFill>
                        <a:effectLst/>
                        <a:latin typeface="Calibri" panose="020F0502020204030204" pitchFamily="34" charset="0"/>
                      </a:endParaRPr>
                    </a:p>
                  </a:txBody>
                  <a:tcPr marL="5715" marR="5715" marT="5716" marB="0" anchor="b"/>
                </a:tc>
                <a:tc>
                  <a:txBody>
                    <a:bodyPr/>
                    <a:lstStyle/>
                    <a:p>
                      <a:pPr algn="l" fontAlgn="b"/>
                      <a:endParaRPr lang="en-ZA" sz="1400" b="0" i="0" u="none" strike="noStrike">
                        <a:solidFill>
                          <a:srgbClr val="000000"/>
                        </a:solidFill>
                        <a:effectLst/>
                        <a:latin typeface="Calibri" panose="020F0502020204030204" pitchFamily="34" charset="0"/>
                      </a:endParaRPr>
                    </a:p>
                  </a:txBody>
                  <a:tcPr marL="5715" marR="5715" marT="5716" marB="0" anchor="b"/>
                </a:tc>
                <a:tc>
                  <a:txBody>
                    <a:bodyPr/>
                    <a:lstStyle/>
                    <a:p>
                      <a:pPr algn="l" fontAlgn="b"/>
                      <a:endParaRPr lang="en-ZA" sz="1400" b="0" i="0" u="none" strike="noStrike">
                        <a:solidFill>
                          <a:srgbClr val="000000"/>
                        </a:solidFill>
                        <a:effectLst/>
                        <a:latin typeface="Calibri" panose="020F0502020204030204" pitchFamily="34" charset="0"/>
                      </a:endParaRPr>
                    </a:p>
                  </a:txBody>
                  <a:tcPr marL="5715" marR="5715" marT="5716" marB="0" anchor="b"/>
                </a:tc>
              </a:tr>
              <a:tr h="221646">
                <a:tc>
                  <a:txBody>
                    <a:bodyPr/>
                    <a:lstStyle/>
                    <a:p>
                      <a:pPr algn="l" fontAlgn="b"/>
                      <a:r>
                        <a:rPr lang="en-ZA" sz="1400" u="none" strike="noStrike">
                          <a:effectLst/>
                        </a:rPr>
                        <a:t>White</a:t>
                      </a:r>
                      <a:endParaRPr lang="en-ZA" sz="1400" b="0" i="0" u="none" strike="noStrike">
                        <a:solidFill>
                          <a:srgbClr val="000000"/>
                        </a:solidFill>
                        <a:effectLst/>
                        <a:latin typeface="Calibri" panose="020F0502020204030204" pitchFamily="34" charset="0"/>
                      </a:endParaRPr>
                    </a:p>
                  </a:txBody>
                  <a:tcPr marL="5715" marR="5715" marT="5716" marB="0" anchor="b"/>
                </a:tc>
                <a:tc gridSpan="2">
                  <a:txBody>
                    <a:bodyPr/>
                    <a:lstStyle/>
                    <a:p>
                      <a:pPr algn="r" fontAlgn="b"/>
                      <a:r>
                        <a:rPr lang="en-ZA" sz="1400" u="none" strike="noStrike">
                          <a:effectLst/>
                        </a:rPr>
                        <a:t>1 102 031</a:t>
                      </a:r>
                      <a:endParaRPr lang="en-ZA" sz="1400" b="0" i="0" u="none" strike="noStrike">
                        <a:solidFill>
                          <a:srgbClr val="000000"/>
                        </a:solidFill>
                        <a:effectLst/>
                        <a:latin typeface="Calibri" panose="020F0502020204030204" pitchFamily="34" charset="0"/>
                      </a:endParaRPr>
                    </a:p>
                  </a:txBody>
                  <a:tcPr marL="5715" marR="5715" marT="5716" marB="0" anchor="b"/>
                </a:tc>
                <a:tc hMerge="1">
                  <a:txBody>
                    <a:bodyPr/>
                    <a:lstStyle/>
                    <a:p>
                      <a:pPr algn="r" fontAlgn="b"/>
                      <a:endParaRPr lang="en-ZA" sz="18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ZA" sz="1400" u="none" strike="noStrike">
                          <a:effectLst/>
                        </a:rPr>
                        <a:t>69.0</a:t>
                      </a:r>
                      <a:endParaRPr lang="en-ZA" sz="1400" b="0" i="0" u="none" strike="noStrike">
                        <a:solidFill>
                          <a:srgbClr val="000000"/>
                        </a:solidFill>
                        <a:effectLst/>
                        <a:latin typeface="Calibri" panose="020F0502020204030204" pitchFamily="34" charset="0"/>
                      </a:endParaRPr>
                    </a:p>
                  </a:txBody>
                  <a:tcPr marL="5715" marR="5715" marT="5716" marB="0" anchor="b"/>
                </a:tc>
                <a:tc>
                  <a:txBody>
                    <a:bodyPr/>
                    <a:lstStyle/>
                    <a:p>
                      <a:pPr algn="r" fontAlgn="b"/>
                      <a:r>
                        <a:rPr lang="en-ZA" sz="1400" u="none" strike="noStrike">
                          <a:effectLst/>
                        </a:rPr>
                        <a:t>1 129 167</a:t>
                      </a:r>
                      <a:endParaRPr lang="en-ZA" sz="1400" b="0" i="0" u="none" strike="noStrike">
                        <a:solidFill>
                          <a:srgbClr val="000000"/>
                        </a:solidFill>
                        <a:effectLst/>
                        <a:latin typeface="Calibri" panose="020F0502020204030204" pitchFamily="34" charset="0"/>
                      </a:endParaRPr>
                    </a:p>
                  </a:txBody>
                  <a:tcPr marL="5715" marR="5715" marT="5716" marB="0" anchor="b"/>
                </a:tc>
                <a:tc>
                  <a:txBody>
                    <a:bodyPr/>
                    <a:lstStyle/>
                    <a:p>
                      <a:pPr algn="r" fontAlgn="b"/>
                      <a:r>
                        <a:rPr lang="en-ZA" sz="1400" u="none" strike="noStrike">
                          <a:effectLst/>
                        </a:rPr>
                        <a:t>72.0</a:t>
                      </a:r>
                      <a:endParaRPr lang="en-ZA" sz="1400" b="0" i="0" u="none" strike="noStrike">
                        <a:solidFill>
                          <a:srgbClr val="000000"/>
                        </a:solidFill>
                        <a:effectLst/>
                        <a:latin typeface="Calibri" panose="020F0502020204030204" pitchFamily="34" charset="0"/>
                      </a:endParaRPr>
                    </a:p>
                  </a:txBody>
                  <a:tcPr marL="5715" marR="5715" marT="5716" marB="0" anchor="b"/>
                </a:tc>
                <a:tc>
                  <a:txBody>
                    <a:bodyPr/>
                    <a:lstStyle/>
                    <a:p>
                      <a:pPr algn="r" fontAlgn="b"/>
                      <a:r>
                        <a:rPr lang="en-ZA" sz="1400" u="none" strike="noStrike" dirty="0">
                          <a:effectLst/>
                        </a:rPr>
                        <a:t>1 225 912</a:t>
                      </a:r>
                      <a:endParaRPr lang="en-ZA" sz="1400" b="0" i="0" u="none" strike="noStrike" dirty="0">
                        <a:solidFill>
                          <a:srgbClr val="000000"/>
                        </a:solidFill>
                        <a:effectLst/>
                        <a:latin typeface="Calibri" panose="020F0502020204030204" pitchFamily="34" charset="0"/>
                      </a:endParaRPr>
                    </a:p>
                  </a:txBody>
                  <a:tcPr marL="5715" marR="5715" marT="5716" marB="0" anchor="b"/>
                </a:tc>
                <a:tc>
                  <a:txBody>
                    <a:bodyPr/>
                    <a:lstStyle/>
                    <a:p>
                      <a:pPr algn="r" fontAlgn="b"/>
                      <a:r>
                        <a:rPr lang="en-ZA" sz="1400" u="none" strike="noStrike">
                          <a:effectLst/>
                        </a:rPr>
                        <a:t>75.4</a:t>
                      </a:r>
                      <a:endParaRPr lang="en-ZA" sz="1400" b="0" i="0" u="none" strike="noStrike">
                        <a:solidFill>
                          <a:srgbClr val="000000"/>
                        </a:solidFill>
                        <a:effectLst/>
                        <a:latin typeface="Calibri" panose="020F0502020204030204" pitchFamily="34" charset="0"/>
                      </a:endParaRPr>
                    </a:p>
                  </a:txBody>
                  <a:tcPr marL="5715" marR="5715" marT="5716" marB="0" anchor="b"/>
                </a:tc>
                <a:tc>
                  <a:txBody>
                    <a:bodyPr/>
                    <a:lstStyle/>
                    <a:p>
                      <a:pPr algn="l" fontAlgn="b"/>
                      <a:endParaRPr lang="en-ZA" sz="1400" b="0" i="0" u="none" strike="noStrike">
                        <a:solidFill>
                          <a:srgbClr val="000000"/>
                        </a:solidFill>
                        <a:effectLst/>
                        <a:latin typeface="Calibri" panose="020F0502020204030204" pitchFamily="34" charset="0"/>
                      </a:endParaRPr>
                    </a:p>
                  </a:txBody>
                  <a:tcPr marL="5715" marR="5715" marT="5716" marB="0" anchor="b"/>
                </a:tc>
                <a:tc>
                  <a:txBody>
                    <a:bodyPr/>
                    <a:lstStyle/>
                    <a:p>
                      <a:pPr algn="l" fontAlgn="b"/>
                      <a:endParaRPr lang="en-ZA" sz="1400" b="0" i="0" u="none" strike="noStrike">
                        <a:solidFill>
                          <a:srgbClr val="000000"/>
                        </a:solidFill>
                        <a:effectLst/>
                        <a:latin typeface="Calibri" panose="020F0502020204030204" pitchFamily="34" charset="0"/>
                      </a:endParaRPr>
                    </a:p>
                  </a:txBody>
                  <a:tcPr marL="5715" marR="5715" marT="5716" marB="0" anchor="b"/>
                </a:tc>
                <a:tc>
                  <a:txBody>
                    <a:bodyPr/>
                    <a:lstStyle/>
                    <a:p>
                      <a:pPr algn="l" fontAlgn="b"/>
                      <a:endParaRPr lang="en-ZA" sz="1400" b="0" i="0" u="none" strike="noStrike">
                        <a:solidFill>
                          <a:srgbClr val="000000"/>
                        </a:solidFill>
                        <a:effectLst/>
                        <a:latin typeface="Calibri" panose="020F0502020204030204" pitchFamily="34" charset="0"/>
                      </a:endParaRPr>
                    </a:p>
                  </a:txBody>
                  <a:tcPr marL="5715" marR="5715" marT="5716" marB="0" anchor="b"/>
                </a:tc>
              </a:tr>
              <a:tr h="478052">
                <a:tc>
                  <a:txBody>
                    <a:bodyPr/>
                    <a:lstStyle/>
                    <a:p>
                      <a:pPr algn="l" fontAlgn="b"/>
                      <a:r>
                        <a:rPr lang="en-ZA" sz="1400" u="none" strike="noStrike" dirty="0">
                          <a:effectLst/>
                        </a:rPr>
                        <a:t>Total</a:t>
                      </a:r>
                      <a:endParaRPr lang="en-ZA" sz="1400" b="0" i="0" u="none" strike="noStrike" dirty="0">
                        <a:solidFill>
                          <a:srgbClr val="000000"/>
                        </a:solidFill>
                        <a:effectLst/>
                        <a:latin typeface="Calibri" panose="020F0502020204030204" pitchFamily="34" charset="0"/>
                      </a:endParaRPr>
                    </a:p>
                  </a:txBody>
                  <a:tcPr marL="5715" marR="5715" marT="5716" marB="0" anchor="b"/>
                </a:tc>
                <a:tc gridSpan="2">
                  <a:txBody>
                    <a:bodyPr/>
                    <a:lstStyle/>
                    <a:p>
                      <a:pPr algn="r" fontAlgn="b"/>
                      <a:r>
                        <a:rPr lang="en-ZA" sz="1400" u="none" strike="noStrike" dirty="0">
                          <a:effectLst/>
                        </a:rPr>
                        <a:t>1 932 648</a:t>
                      </a:r>
                      <a:endParaRPr lang="en-ZA" sz="1400" b="0" i="0" u="none" strike="noStrike" dirty="0">
                        <a:solidFill>
                          <a:srgbClr val="000000"/>
                        </a:solidFill>
                        <a:effectLst/>
                        <a:latin typeface="Calibri" panose="020F0502020204030204" pitchFamily="34" charset="0"/>
                      </a:endParaRPr>
                    </a:p>
                  </a:txBody>
                  <a:tcPr marL="5715" marR="5715" marT="5716" marB="0" anchor="b"/>
                </a:tc>
                <a:tc hMerge="1">
                  <a:txBody>
                    <a:bodyPr/>
                    <a:lstStyle/>
                    <a:p>
                      <a:pPr algn="r" fontAlgn="b"/>
                      <a:endParaRPr lang="en-ZA" sz="18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ZA" sz="1400" u="none" strike="noStrike" dirty="0">
                          <a:effectLst/>
                        </a:rPr>
                        <a:t>15.5</a:t>
                      </a:r>
                      <a:endParaRPr lang="en-ZA" sz="1400" b="0" i="0" u="none" strike="noStrike" dirty="0">
                        <a:solidFill>
                          <a:srgbClr val="000000"/>
                        </a:solidFill>
                        <a:effectLst/>
                        <a:latin typeface="Calibri" panose="020F0502020204030204" pitchFamily="34" charset="0"/>
                      </a:endParaRPr>
                    </a:p>
                  </a:txBody>
                  <a:tcPr marL="5715" marR="5715" marT="5716" marB="0" anchor="b"/>
                </a:tc>
                <a:tc>
                  <a:txBody>
                    <a:bodyPr/>
                    <a:lstStyle/>
                    <a:p>
                      <a:pPr algn="r" fontAlgn="b"/>
                      <a:r>
                        <a:rPr lang="en-ZA" sz="1400" u="none" strike="noStrike" dirty="0">
                          <a:effectLst/>
                        </a:rPr>
                        <a:t>2 150 510</a:t>
                      </a:r>
                      <a:endParaRPr lang="en-ZA" sz="1400" b="0" i="0" u="none" strike="noStrike" dirty="0">
                        <a:solidFill>
                          <a:srgbClr val="000000"/>
                        </a:solidFill>
                        <a:effectLst/>
                        <a:latin typeface="Calibri" panose="020F0502020204030204" pitchFamily="34" charset="0"/>
                      </a:endParaRPr>
                    </a:p>
                  </a:txBody>
                  <a:tcPr marL="5715" marR="5715" marT="5716" marB="0" anchor="b"/>
                </a:tc>
                <a:tc>
                  <a:txBody>
                    <a:bodyPr/>
                    <a:lstStyle/>
                    <a:p>
                      <a:pPr algn="r" fontAlgn="b"/>
                      <a:r>
                        <a:rPr lang="en-ZA" sz="1400" u="none" strike="noStrike" dirty="0">
                          <a:effectLst/>
                        </a:rPr>
                        <a:t>17.1</a:t>
                      </a:r>
                      <a:endParaRPr lang="en-ZA" sz="1400" b="0" i="0" u="none" strike="noStrike" dirty="0">
                        <a:solidFill>
                          <a:srgbClr val="000000"/>
                        </a:solidFill>
                        <a:effectLst/>
                        <a:latin typeface="Calibri" panose="020F0502020204030204" pitchFamily="34" charset="0"/>
                      </a:endParaRPr>
                    </a:p>
                  </a:txBody>
                  <a:tcPr marL="5715" marR="5715" marT="5716" marB="0" anchor="b"/>
                </a:tc>
                <a:tc>
                  <a:txBody>
                    <a:bodyPr/>
                    <a:lstStyle/>
                    <a:p>
                      <a:pPr algn="r" fontAlgn="b"/>
                      <a:r>
                        <a:rPr lang="en-ZA" sz="1400" u="none" strike="noStrike" dirty="0">
                          <a:effectLst/>
                        </a:rPr>
                        <a:t>2 722 874</a:t>
                      </a:r>
                      <a:endParaRPr lang="en-ZA" sz="1400" b="0" i="0" u="none" strike="noStrike" dirty="0">
                        <a:solidFill>
                          <a:srgbClr val="000000"/>
                        </a:solidFill>
                        <a:effectLst/>
                        <a:latin typeface="Calibri" panose="020F0502020204030204" pitchFamily="34" charset="0"/>
                      </a:endParaRPr>
                    </a:p>
                  </a:txBody>
                  <a:tcPr marL="5715" marR="5715" marT="5716" marB="0" anchor="b"/>
                </a:tc>
                <a:tc>
                  <a:txBody>
                    <a:bodyPr/>
                    <a:lstStyle/>
                    <a:p>
                      <a:pPr algn="r" fontAlgn="b"/>
                      <a:r>
                        <a:rPr lang="en-ZA" sz="1400" u="none" strike="noStrike" dirty="0">
                          <a:effectLst/>
                        </a:rPr>
                        <a:t>20.8</a:t>
                      </a:r>
                      <a:endParaRPr lang="en-ZA" sz="1400" b="0" i="0" u="none" strike="noStrike" dirty="0">
                        <a:solidFill>
                          <a:srgbClr val="000000"/>
                        </a:solidFill>
                        <a:effectLst/>
                        <a:latin typeface="Calibri" panose="020F0502020204030204" pitchFamily="34" charset="0"/>
                      </a:endParaRPr>
                    </a:p>
                  </a:txBody>
                  <a:tcPr marL="5715" marR="5715" marT="5716" marB="0" anchor="b"/>
                </a:tc>
                <a:tc>
                  <a:txBody>
                    <a:bodyPr/>
                    <a:lstStyle/>
                    <a:p>
                      <a:pPr algn="l" fontAlgn="b"/>
                      <a:endParaRPr lang="en-ZA" sz="1400" b="0" i="0" u="none" strike="noStrike">
                        <a:solidFill>
                          <a:srgbClr val="000000"/>
                        </a:solidFill>
                        <a:effectLst/>
                        <a:latin typeface="Calibri" panose="020F0502020204030204" pitchFamily="34" charset="0"/>
                      </a:endParaRPr>
                    </a:p>
                  </a:txBody>
                  <a:tcPr marL="5715" marR="5715" marT="5716" marB="0" anchor="b"/>
                </a:tc>
                <a:tc>
                  <a:txBody>
                    <a:bodyPr/>
                    <a:lstStyle/>
                    <a:p>
                      <a:pPr algn="l" fontAlgn="b"/>
                      <a:endParaRPr lang="en-ZA" sz="1400" b="0" i="0" u="none" strike="noStrike">
                        <a:solidFill>
                          <a:srgbClr val="000000"/>
                        </a:solidFill>
                        <a:effectLst/>
                        <a:latin typeface="Calibri" panose="020F0502020204030204" pitchFamily="34" charset="0"/>
                      </a:endParaRPr>
                    </a:p>
                  </a:txBody>
                  <a:tcPr marL="5715" marR="5715" marT="5716" marB="0" anchor="b"/>
                </a:tc>
                <a:tc>
                  <a:txBody>
                    <a:bodyPr/>
                    <a:lstStyle/>
                    <a:p>
                      <a:pPr algn="l" fontAlgn="b"/>
                      <a:endParaRPr lang="en-ZA" sz="1400" b="0" i="0" u="none" strike="noStrike">
                        <a:solidFill>
                          <a:srgbClr val="000000"/>
                        </a:solidFill>
                        <a:effectLst/>
                        <a:latin typeface="Calibri" panose="020F0502020204030204" pitchFamily="34" charset="0"/>
                      </a:endParaRPr>
                    </a:p>
                  </a:txBody>
                  <a:tcPr marL="5715" marR="5715" marT="5716" marB="0" anchor="b"/>
                </a:tc>
              </a:tr>
              <a:tr h="254961">
                <a:tc>
                  <a:txBody>
                    <a:bodyPr/>
                    <a:lstStyle/>
                    <a:p>
                      <a:pPr algn="l" fontAlgn="b"/>
                      <a:endParaRPr lang="en-ZA" sz="1400" b="0" i="0" u="none" strike="noStrike">
                        <a:solidFill>
                          <a:srgbClr val="000000"/>
                        </a:solidFill>
                        <a:effectLst/>
                        <a:latin typeface="Calibri" panose="020F0502020204030204" pitchFamily="34" charset="0"/>
                      </a:endParaRPr>
                    </a:p>
                  </a:txBody>
                  <a:tcPr marL="5715" marR="5715" marT="5716" marB="0" anchor="b"/>
                </a:tc>
                <a:tc gridSpan="2">
                  <a:txBody>
                    <a:bodyPr/>
                    <a:lstStyle/>
                    <a:p>
                      <a:pPr algn="l" fontAlgn="b"/>
                      <a:endParaRPr lang="en-ZA" sz="1400" b="0" i="0" u="none" strike="noStrike">
                        <a:solidFill>
                          <a:srgbClr val="000000"/>
                        </a:solidFill>
                        <a:effectLst/>
                        <a:latin typeface="Calibri" panose="020F0502020204030204" pitchFamily="34" charset="0"/>
                      </a:endParaRPr>
                    </a:p>
                  </a:txBody>
                  <a:tcPr marL="5715" marR="5715" marT="5716" marB="0" anchor="b"/>
                </a:tc>
                <a:tc hMerge="1">
                  <a:txBody>
                    <a:bodyPr/>
                    <a:lstStyle/>
                    <a:p>
                      <a:pPr algn="l" fontAlgn="b"/>
                      <a:endParaRPr lang="en-ZA" sz="1800" b="0" i="0" u="none" strike="noStrike">
                        <a:solidFill>
                          <a:srgbClr val="000000"/>
                        </a:solidFill>
                        <a:effectLst/>
                        <a:latin typeface="Calibri" panose="020F0502020204030204" pitchFamily="34" charset="0"/>
                      </a:endParaRPr>
                    </a:p>
                  </a:txBody>
                  <a:tcPr marL="7620" marR="7620" marT="7620" marB="0" anchor="b"/>
                </a:tc>
                <a:tc>
                  <a:txBody>
                    <a:bodyPr/>
                    <a:lstStyle/>
                    <a:p>
                      <a:endParaRPr lang="en-ZA" sz="1400"/>
                    </a:p>
                  </a:txBody>
                  <a:tcPr marL="5715" marR="5715" marT="5716" marB="0" anchor="b"/>
                </a:tc>
                <a:tc>
                  <a:txBody>
                    <a:bodyPr/>
                    <a:lstStyle/>
                    <a:p>
                      <a:pPr algn="l" fontAlgn="b"/>
                      <a:endParaRPr lang="en-ZA" sz="1400" b="0" i="0" u="none" strike="noStrike">
                        <a:solidFill>
                          <a:srgbClr val="000000"/>
                        </a:solidFill>
                        <a:effectLst/>
                        <a:latin typeface="Calibri" panose="020F0502020204030204" pitchFamily="34" charset="0"/>
                      </a:endParaRPr>
                    </a:p>
                  </a:txBody>
                  <a:tcPr marL="5715" marR="5715" marT="5716" marB="0" anchor="b"/>
                </a:tc>
                <a:tc>
                  <a:txBody>
                    <a:bodyPr/>
                    <a:lstStyle/>
                    <a:p>
                      <a:pPr algn="l" fontAlgn="b"/>
                      <a:endParaRPr lang="en-ZA" sz="1400" b="0" i="0" u="none" strike="noStrike" dirty="0">
                        <a:solidFill>
                          <a:srgbClr val="000000"/>
                        </a:solidFill>
                        <a:effectLst/>
                        <a:latin typeface="Calibri" panose="020F0502020204030204" pitchFamily="34" charset="0"/>
                      </a:endParaRPr>
                    </a:p>
                  </a:txBody>
                  <a:tcPr marL="5715" marR="5715" marT="5716" marB="0" anchor="b"/>
                </a:tc>
                <a:tc>
                  <a:txBody>
                    <a:bodyPr/>
                    <a:lstStyle/>
                    <a:p>
                      <a:pPr algn="l" fontAlgn="b"/>
                      <a:endParaRPr lang="en-ZA" sz="1400" b="0" i="0" u="none" strike="noStrike" dirty="0">
                        <a:solidFill>
                          <a:srgbClr val="000000"/>
                        </a:solidFill>
                        <a:effectLst/>
                        <a:latin typeface="Calibri" panose="020F0502020204030204" pitchFamily="34" charset="0"/>
                      </a:endParaRPr>
                    </a:p>
                  </a:txBody>
                  <a:tcPr marL="5715" marR="5715" marT="5716" marB="0" anchor="b"/>
                </a:tc>
                <a:tc>
                  <a:txBody>
                    <a:bodyPr/>
                    <a:lstStyle/>
                    <a:p>
                      <a:pPr algn="l" fontAlgn="b"/>
                      <a:endParaRPr lang="en-ZA" sz="1400" b="0" i="0" u="none" strike="noStrike">
                        <a:solidFill>
                          <a:srgbClr val="000000"/>
                        </a:solidFill>
                        <a:effectLst/>
                        <a:latin typeface="Calibri" panose="020F0502020204030204" pitchFamily="34" charset="0"/>
                      </a:endParaRPr>
                    </a:p>
                  </a:txBody>
                  <a:tcPr marL="5715" marR="5715" marT="5716" marB="0" anchor="b"/>
                </a:tc>
                <a:tc>
                  <a:txBody>
                    <a:bodyPr/>
                    <a:lstStyle/>
                    <a:p>
                      <a:pPr algn="l" fontAlgn="b"/>
                      <a:endParaRPr lang="en-ZA" sz="1400" b="0" i="0" u="none" strike="noStrike">
                        <a:solidFill>
                          <a:srgbClr val="000000"/>
                        </a:solidFill>
                        <a:effectLst/>
                        <a:latin typeface="Calibri" panose="020F0502020204030204" pitchFamily="34" charset="0"/>
                      </a:endParaRPr>
                    </a:p>
                  </a:txBody>
                  <a:tcPr marL="5715" marR="5715" marT="5716" marB="0" anchor="b"/>
                </a:tc>
                <a:tc>
                  <a:txBody>
                    <a:bodyPr/>
                    <a:lstStyle/>
                    <a:p>
                      <a:pPr algn="l" fontAlgn="b"/>
                      <a:endParaRPr lang="en-ZA" sz="1400" b="0" i="0" u="none" strike="noStrike">
                        <a:solidFill>
                          <a:srgbClr val="000000"/>
                        </a:solidFill>
                        <a:effectLst/>
                        <a:latin typeface="Calibri" panose="020F0502020204030204" pitchFamily="34" charset="0"/>
                      </a:endParaRPr>
                    </a:p>
                  </a:txBody>
                  <a:tcPr marL="5715" marR="5715" marT="5716" marB="0" anchor="b"/>
                </a:tc>
                <a:tc>
                  <a:txBody>
                    <a:bodyPr/>
                    <a:lstStyle/>
                    <a:p>
                      <a:pPr algn="l" fontAlgn="b"/>
                      <a:endParaRPr lang="en-ZA" sz="1400" b="0" i="0" u="none" strike="noStrike" dirty="0">
                        <a:solidFill>
                          <a:srgbClr val="000000"/>
                        </a:solidFill>
                        <a:effectLst/>
                        <a:latin typeface="Calibri" panose="020F0502020204030204" pitchFamily="34" charset="0"/>
                      </a:endParaRPr>
                    </a:p>
                  </a:txBody>
                  <a:tcPr marL="5715" marR="5715" marT="5716" marB="0" anchor="b"/>
                </a:tc>
              </a:tr>
              <a:tr h="432480">
                <a:tc gridSpan="9">
                  <a:txBody>
                    <a:bodyPr/>
                    <a:lstStyle/>
                    <a:p>
                      <a:pPr algn="l" fontAlgn="b"/>
                      <a:r>
                        <a:rPr lang="en-ZA" sz="1400" u="none" strike="noStrike" dirty="0">
                          <a:effectLst/>
                        </a:rPr>
                        <a:t>Number, proportion and distribution of black African middle class households by sex of head of household </a:t>
                      </a:r>
                      <a:endParaRPr lang="en-ZA" sz="1400" b="1" i="0" u="none" strike="noStrike" dirty="0">
                        <a:solidFill>
                          <a:srgbClr val="000000"/>
                        </a:solidFill>
                        <a:effectLst/>
                        <a:latin typeface="Calibri" panose="020F0502020204030204" pitchFamily="34" charset="0"/>
                      </a:endParaRPr>
                    </a:p>
                  </a:txBody>
                  <a:tcPr marL="5715" marR="5715" marT="5716" marB="0" anchor="b"/>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a:txBody>
                    <a:bodyPr/>
                    <a:lstStyle/>
                    <a:p>
                      <a:pPr algn="l" fontAlgn="b"/>
                      <a:endParaRPr lang="en-ZA" sz="1400" b="1" i="0" u="none" strike="noStrike" dirty="0">
                        <a:solidFill>
                          <a:srgbClr val="000000"/>
                        </a:solidFill>
                        <a:effectLst/>
                        <a:latin typeface="Calibri" panose="020F0502020204030204" pitchFamily="34" charset="0"/>
                      </a:endParaRPr>
                    </a:p>
                  </a:txBody>
                  <a:tcPr marL="5715" marR="5715" marT="5716" marB="0" anchor="b"/>
                </a:tc>
                <a:tc>
                  <a:txBody>
                    <a:bodyPr/>
                    <a:lstStyle/>
                    <a:p>
                      <a:pPr algn="l" fontAlgn="b"/>
                      <a:endParaRPr lang="en-ZA" sz="1400" b="1" i="0" u="none" strike="noStrike" dirty="0">
                        <a:solidFill>
                          <a:srgbClr val="000000"/>
                        </a:solidFill>
                        <a:effectLst/>
                        <a:latin typeface="Calibri" panose="020F0502020204030204" pitchFamily="34" charset="0"/>
                      </a:endParaRPr>
                    </a:p>
                  </a:txBody>
                  <a:tcPr marL="5715" marR="5715" marT="5716" marB="0" anchor="b"/>
                </a:tc>
              </a:tr>
              <a:tr h="254961">
                <a:tc>
                  <a:txBody>
                    <a:bodyPr/>
                    <a:lstStyle/>
                    <a:p>
                      <a:pPr algn="l" fontAlgn="b"/>
                      <a:endParaRPr lang="en-ZA" sz="1400" b="0" i="0" u="none" strike="noStrike">
                        <a:solidFill>
                          <a:srgbClr val="000000"/>
                        </a:solidFill>
                        <a:effectLst/>
                        <a:latin typeface="Calibri" panose="020F0502020204030204" pitchFamily="34" charset="0"/>
                      </a:endParaRPr>
                    </a:p>
                  </a:txBody>
                  <a:tcPr marL="5715" marR="5715" marT="5716" marB="0" anchor="b"/>
                </a:tc>
                <a:tc>
                  <a:txBody>
                    <a:bodyPr/>
                    <a:lstStyle/>
                    <a:p>
                      <a:pPr algn="l" fontAlgn="b"/>
                      <a:endParaRPr lang="en-ZA" sz="1400" b="0" i="0" u="none" strike="noStrike">
                        <a:solidFill>
                          <a:srgbClr val="000000"/>
                        </a:solidFill>
                        <a:effectLst/>
                        <a:latin typeface="Calibri" panose="020F0502020204030204" pitchFamily="34" charset="0"/>
                      </a:endParaRPr>
                    </a:p>
                  </a:txBody>
                  <a:tcPr marL="5715" marR="5715" marT="5716" marB="0" anchor="b"/>
                </a:tc>
                <a:tc gridSpan="2">
                  <a:txBody>
                    <a:bodyPr/>
                    <a:lstStyle/>
                    <a:p>
                      <a:pPr algn="l" fontAlgn="b"/>
                      <a:endParaRPr lang="en-ZA" sz="1400" b="0" i="0" u="none" strike="noStrike">
                        <a:solidFill>
                          <a:srgbClr val="000000"/>
                        </a:solidFill>
                        <a:effectLst/>
                        <a:latin typeface="Calibri" panose="020F0502020204030204" pitchFamily="34" charset="0"/>
                      </a:endParaRPr>
                    </a:p>
                  </a:txBody>
                  <a:tcPr marL="5715" marR="5715" marT="5716" marB="0" anchor="b"/>
                </a:tc>
                <a:tc hMerge="1">
                  <a:txBody>
                    <a:bodyPr/>
                    <a:lstStyle/>
                    <a:p>
                      <a:endParaRPr lang="en-ZA"/>
                    </a:p>
                  </a:txBody>
                  <a:tcPr/>
                </a:tc>
                <a:tc>
                  <a:txBody>
                    <a:bodyPr/>
                    <a:lstStyle/>
                    <a:p>
                      <a:pPr algn="l" fontAlgn="b"/>
                      <a:endParaRPr lang="en-ZA" sz="1400" b="0" i="0" u="none" strike="noStrike">
                        <a:solidFill>
                          <a:srgbClr val="000000"/>
                        </a:solidFill>
                        <a:effectLst/>
                        <a:latin typeface="Calibri" panose="020F0502020204030204" pitchFamily="34" charset="0"/>
                      </a:endParaRPr>
                    </a:p>
                  </a:txBody>
                  <a:tcPr marL="5715" marR="5715" marT="5716" marB="0" anchor="b"/>
                </a:tc>
                <a:tc>
                  <a:txBody>
                    <a:bodyPr/>
                    <a:lstStyle/>
                    <a:p>
                      <a:pPr algn="l" fontAlgn="b"/>
                      <a:endParaRPr lang="en-ZA" sz="1400" b="0" i="0" u="none" strike="noStrike">
                        <a:solidFill>
                          <a:srgbClr val="000000"/>
                        </a:solidFill>
                        <a:effectLst/>
                        <a:latin typeface="Calibri" panose="020F0502020204030204" pitchFamily="34" charset="0"/>
                      </a:endParaRPr>
                    </a:p>
                  </a:txBody>
                  <a:tcPr marL="5715" marR="5715" marT="5716" marB="0" anchor="b"/>
                </a:tc>
                <a:tc>
                  <a:txBody>
                    <a:bodyPr/>
                    <a:lstStyle/>
                    <a:p>
                      <a:pPr algn="l" fontAlgn="b"/>
                      <a:endParaRPr lang="en-ZA" sz="1400" b="0" i="0" u="none" strike="noStrike">
                        <a:solidFill>
                          <a:srgbClr val="000000"/>
                        </a:solidFill>
                        <a:effectLst/>
                        <a:latin typeface="Calibri" panose="020F0502020204030204" pitchFamily="34" charset="0"/>
                      </a:endParaRPr>
                    </a:p>
                  </a:txBody>
                  <a:tcPr marL="5715" marR="5715" marT="5716" marB="0" anchor="b"/>
                </a:tc>
                <a:tc>
                  <a:txBody>
                    <a:bodyPr/>
                    <a:lstStyle/>
                    <a:p>
                      <a:pPr algn="l" fontAlgn="b"/>
                      <a:endParaRPr lang="en-ZA" sz="1400" b="0" i="0" u="none" strike="noStrike">
                        <a:solidFill>
                          <a:srgbClr val="000000"/>
                        </a:solidFill>
                        <a:effectLst/>
                        <a:latin typeface="Calibri" panose="020F0502020204030204" pitchFamily="34" charset="0"/>
                      </a:endParaRPr>
                    </a:p>
                  </a:txBody>
                  <a:tcPr marL="5715" marR="5715" marT="5716" marB="0" anchor="b"/>
                </a:tc>
                <a:tc>
                  <a:txBody>
                    <a:bodyPr/>
                    <a:lstStyle/>
                    <a:p>
                      <a:pPr algn="l" fontAlgn="b"/>
                      <a:endParaRPr lang="en-ZA" sz="1400" b="0" i="0" u="none" strike="noStrike">
                        <a:solidFill>
                          <a:srgbClr val="000000"/>
                        </a:solidFill>
                        <a:effectLst/>
                        <a:latin typeface="Calibri" panose="020F0502020204030204" pitchFamily="34" charset="0"/>
                      </a:endParaRPr>
                    </a:p>
                  </a:txBody>
                  <a:tcPr marL="5715" marR="5715" marT="5716" marB="0" anchor="b"/>
                </a:tc>
                <a:tc>
                  <a:txBody>
                    <a:bodyPr/>
                    <a:lstStyle/>
                    <a:p>
                      <a:pPr algn="l" fontAlgn="b"/>
                      <a:endParaRPr lang="en-ZA" sz="1400" b="0" i="0" u="none" strike="noStrike">
                        <a:solidFill>
                          <a:srgbClr val="000000"/>
                        </a:solidFill>
                        <a:effectLst/>
                        <a:latin typeface="Calibri" panose="020F0502020204030204" pitchFamily="34" charset="0"/>
                      </a:endParaRPr>
                    </a:p>
                  </a:txBody>
                  <a:tcPr marL="5715" marR="5715" marT="5716" marB="0" anchor="b"/>
                </a:tc>
                <a:tc>
                  <a:txBody>
                    <a:bodyPr/>
                    <a:lstStyle/>
                    <a:p>
                      <a:pPr algn="l" fontAlgn="b"/>
                      <a:endParaRPr lang="en-ZA" sz="1400" b="0" i="0" u="none" strike="noStrike" dirty="0">
                        <a:solidFill>
                          <a:srgbClr val="000000"/>
                        </a:solidFill>
                        <a:effectLst/>
                        <a:latin typeface="Calibri" panose="020F0502020204030204" pitchFamily="34" charset="0"/>
                      </a:endParaRPr>
                    </a:p>
                  </a:txBody>
                  <a:tcPr marL="5715" marR="5715" marT="5716" marB="0" anchor="b"/>
                </a:tc>
              </a:tr>
              <a:tr h="254961">
                <a:tc rowSpan="2">
                  <a:txBody>
                    <a:bodyPr/>
                    <a:lstStyle/>
                    <a:p>
                      <a:pPr algn="ctr" fontAlgn="b"/>
                      <a:r>
                        <a:rPr lang="en-ZA" sz="1300" u="none" strike="noStrike">
                          <a:effectLst/>
                        </a:rPr>
                        <a:t>Sex</a:t>
                      </a:r>
                      <a:endParaRPr lang="en-ZA" sz="1300" b="1" i="0" u="none" strike="noStrike">
                        <a:solidFill>
                          <a:srgbClr val="000000"/>
                        </a:solidFill>
                        <a:effectLst/>
                        <a:latin typeface="Calibri" panose="020F0502020204030204" pitchFamily="34" charset="0"/>
                      </a:endParaRPr>
                    </a:p>
                  </a:txBody>
                  <a:tcPr marL="5715" marR="5715" marT="5716" marB="0" anchor="b"/>
                </a:tc>
                <a:tc gridSpan="4">
                  <a:txBody>
                    <a:bodyPr/>
                    <a:lstStyle/>
                    <a:p>
                      <a:pPr algn="ctr" fontAlgn="b"/>
                      <a:r>
                        <a:rPr lang="en-ZA" sz="1400" u="none" strike="noStrike">
                          <a:effectLst/>
                        </a:rPr>
                        <a:t>2006</a:t>
                      </a:r>
                      <a:endParaRPr lang="en-ZA" sz="1400" b="1" i="0" u="none" strike="noStrike">
                        <a:solidFill>
                          <a:srgbClr val="000000"/>
                        </a:solidFill>
                        <a:effectLst/>
                        <a:latin typeface="Calibri" panose="020F0502020204030204" pitchFamily="34" charset="0"/>
                      </a:endParaRPr>
                    </a:p>
                  </a:txBody>
                  <a:tcPr marL="5715" marR="5715" marT="5716" marB="0" anchor="b"/>
                </a:tc>
                <a:tc hMerge="1">
                  <a:txBody>
                    <a:bodyPr/>
                    <a:lstStyle/>
                    <a:p>
                      <a:endParaRPr lang="en-ZA"/>
                    </a:p>
                  </a:txBody>
                  <a:tcPr/>
                </a:tc>
                <a:tc hMerge="1">
                  <a:txBody>
                    <a:bodyPr/>
                    <a:lstStyle/>
                    <a:p>
                      <a:endParaRPr lang="en-ZA"/>
                    </a:p>
                  </a:txBody>
                  <a:tcPr/>
                </a:tc>
                <a:tc hMerge="1">
                  <a:txBody>
                    <a:bodyPr/>
                    <a:lstStyle/>
                    <a:p>
                      <a:endParaRPr lang="en-ZA"/>
                    </a:p>
                  </a:txBody>
                  <a:tcPr/>
                </a:tc>
                <a:tc gridSpan="3">
                  <a:txBody>
                    <a:bodyPr/>
                    <a:lstStyle/>
                    <a:p>
                      <a:pPr algn="ctr" fontAlgn="b"/>
                      <a:r>
                        <a:rPr lang="en-ZA" sz="1400" u="none" strike="noStrike">
                          <a:effectLst/>
                        </a:rPr>
                        <a:t>2009</a:t>
                      </a:r>
                      <a:endParaRPr lang="en-ZA" sz="1400" b="1" i="0" u="none" strike="noStrike">
                        <a:solidFill>
                          <a:srgbClr val="000000"/>
                        </a:solidFill>
                        <a:effectLst/>
                        <a:latin typeface="Calibri" panose="020F0502020204030204" pitchFamily="34" charset="0"/>
                      </a:endParaRPr>
                    </a:p>
                  </a:txBody>
                  <a:tcPr marL="5715" marR="5715" marT="5716" marB="0" anchor="b"/>
                </a:tc>
                <a:tc hMerge="1">
                  <a:txBody>
                    <a:bodyPr/>
                    <a:lstStyle/>
                    <a:p>
                      <a:endParaRPr lang="en-ZA"/>
                    </a:p>
                  </a:txBody>
                  <a:tcPr/>
                </a:tc>
                <a:tc hMerge="1">
                  <a:txBody>
                    <a:bodyPr/>
                    <a:lstStyle/>
                    <a:p>
                      <a:endParaRPr lang="en-ZA"/>
                    </a:p>
                  </a:txBody>
                  <a:tcPr/>
                </a:tc>
                <a:tc gridSpan="3">
                  <a:txBody>
                    <a:bodyPr/>
                    <a:lstStyle/>
                    <a:p>
                      <a:pPr algn="ctr" fontAlgn="b"/>
                      <a:r>
                        <a:rPr lang="en-ZA" sz="1400" u="none" strike="noStrike" dirty="0">
                          <a:effectLst/>
                        </a:rPr>
                        <a:t>2011</a:t>
                      </a:r>
                      <a:endParaRPr lang="en-ZA" sz="1400" b="1" i="0" u="none" strike="noStrike" dirty="0">
                        <a:solidFill>
                          <a:srgbClr val="000000"/>
                        </a:solidFill>
                        <a:effectLst/>
                        <a:latin typeface="Calibri" panose="020F0502020204030204" pitchFamily="34" charset="0"/>
                      </a:endParaRPr>
                    </a:p>
                  </a:txBody>
                  <a:tcPr marL="5715" marR="5715" marT="5716" marB="0" anchor="b"/>
                </a:tc>
                <a:tc hMerge="1">
                  <a:txBody>
                    <a:bodyPr/>
                    <a:lstStyle/>
                    <a:p>
                      <a:endParaRPr lang="en-ZA"/>
                    </a:p>
                  </a:txBody>
                  <a:tcPr/>
                </a:tc>
                <a:tc hMerge="1">
                  <a:txBody>
                    <a:bodyPr/>
                    <a:lstStyle/>
                    <a:p>
                      <a:endParaRPr lang="en-ZA"/>
                    </a:p>
                  </a:txBody>
                  <a:tcPr/>
                </a:tc>
              </a:tr>
              <a:tr h="432480">
                <a:tc vMerge="1">
                  <a:txBody>
                    <a:bodyPr/>
                    <a:lstStyle/>
                    <a:p>
                      <a:endParaRPr lang="en-ZA"/>
                    </a:p>
                  </a:txBody>
                  <a:tcPr/>
                </a:tc>
                <a:tc>
                  <a:txBody>
                    <a:bodyPr/>
                    <a:lstStyle/>
                    <a:p>
                      <a:pPr algn="ctr" fontAlgn="b"/>
                      <a:r>
                        <a:rPr lang="en-ZA" sz="1300" u="none" strike="noStrike">
                          <a:effectLst/>
                        </a:rPr>
                        <a:t>N</a:t>
                      </a:r>
                      <a:endParaRPr lang="en-ZA" sz="1300" b="1" i="0" u="none" strike="noStrike">
                        <a:solidFill>
                          <a:srgbClr val="000000"/>
                        </a:solidFill>
                        <a:effectLst/>
                        <a:latin typeface="Calibri" panose="020F0502020204030204" pitchFamily="34" charset="0"/>
                      </a:endParaRPr>
                    </a:p>
                  </a:txBody>
                  <a:tcPr marL="5715" marR="5715" marT="5716" marB="0" anchor="b"/>
                </a:tc>
                <a:tc gridSpan="2">
                  <a:txBody>
                    <a:bodyPr/>
                    <a:lstStyle/>
                    <a:p>
                      <a:pPr algn="ctr" fontAlgn="b"/>
                      <a:r>
                        <a:rPr lang="en-ZA" sz="1300" u="none" strike="noStrike">
                          <a:effectLst/>
                        </a:rPr>
                        <a:t>%</a:t>
                      </a:r>
                      <a:endParaRPr lang="en-ZA" sz="1300" b="1" i="0" u="none" strike="noStrike">
                        <a:solidFill>
                          <a:srgbClr val="000000"/>
                        </a:solidFill>
                        <a:effectLst/>
                        <a:latin typeface="Calibri" panose="020F0502020204030204" pitchFamily="34" charset="0"/>
                      </a:endParaRPr>
                    </a:p>
                  </a:txBody>
                  <a:tcPr marL="5715" marR="5715" marT="5716" marB="0" anchor="b"/>
                </a:tc>
                <a:tc hMerge="1">
                  <a:txBody>
                    <a:bodyPr/>
                    <a:lstStyle/>
                    <a:p>
                      <a:endParaRPr lang="en-ZA"/>
                    </a:p>
                  </a:txBody>
                  <a:tcPr/>
                </a:tc>
                <a:tc>
                  <a:txBody>
                    <a:bodyPr/>
                    <a:lstStyle/>
                    <a:p>
                      <a:pPr algn="ctr" fontAlgn="b"/>
                      <a:r>
                        <a:rPr lang="en-ZA" sz="1300" u="none" strike="noStrike">
                          <a:effectLst/>
                        </a:rPr>
                        <a:t>Distribution</a:t>
                      </a:r>
                      <a:endParaRPr lang="en-ZA" sz="1300" b="1" i="0" u="none" strike="noStrike">
                        <a:solidFill>
                          <a:srgbClr val="000000"/>
                        </a:solidFill>
                        <a:effectLst/>
                        <a:latin typeface="Calibri" panose="020F0502020204030204" pitchFamily="34" charset="0"/>
                      </a:endParaRPr>
                    </a:p>
                  </a:txBody>
                  <a:tcPr marL="5715" marR="5715" marT="5716" marB="0" anchor="b"/>
                </a:tc>
                <a:tc>
                  <a:txBody>
                    <a:bodyPr/>
                    <a:lstStyle/>
                    <a:p>
                      <a:pPr algn="ctr" fontAlgn="b"/>
                      <a:r>
                        <a:rPr lang="en-ZA" sz="1300" u="none" strike="noStrike">
                          <a:effectLst/>
                        </a:rPr>
                        <a:t>N</a:t>
                      </a:r>
                      <a:endParaRPr lang="en-ZA" sz="1300" b="1" i="0" u="none" strike="noStrike">
                        <a:solidFill>
                          <a:srgbClr val="000000"/>
                        </a:solidFill>
                        <a:effectLst/>
                        <a:latin typeface="Calibri" panose="020F0502020204030204" pitchFamily="34" charset="0"/>
                      </a:endParaRPr>
                    </a:p>
                  </a:txBody>
                  <a:tcPr marL="5715" marR="5715" marT="5716" marB="0" anchor="b"/>
                </a:tc>
                <a:tc>
                  <a:txBody>
                    <a:bodyPr/>
                    <a:lstStyle/>
                    <a:p>
                      <a:pPr algn="ctr" fontAlgn="b"/>
                      <a:r>
                        <a:rPr lang="en-ZA" sz="1300" u="none" strike="noStrike">
                          <a:effectLst/>
                        </a:rPr>
                        <a:t>%</a:t>
                      </a:r>
                      <a:endParaRPr lang="en-ZA" sz="1300" b="1" i="0" u="none" strike="noStrike">
                        <a:solidFill>
                          <a:srgbClr val="000000"/>
                        </a:solidFill>
                        <a:effectLst/>
                        <a:latin typeface="Calibri" panose="020F0502020204030204" pitchFamily="34" charset="0"/>
                      </a:endParaRPr>
                    </a:p>
                  </a:txBody>
                  <a:tcPr marL="5715" marR="5715" marT="5716" marB="0" anchor="b"/>
                </a:tc>
                <a:tc>
                  <a:txBody>
                    <a:bodyPr/>
                    <a:lstStyle/>
                    <a:p>
                      <a:pPr algn="ctr" fontAlgn="b"/>
                      <a:r>
                        <a:rPr lang="en-ZA" sz="1300" u="none" strike="noStrike">
                          <a:effectLst/>
                        </a:rPr>
                        <a:t>Distribution</a:t>
                      </a:r>
                      <a:endParaRPr lang="en-ZA" sz="1300" b="1" i="0" u="none" strike="noStrike">
                        <a:solidFill>
                          <a:srgbClr val="000000"/>
                        </a:solidFill>
                        <a:effectLst/>
                        <a:latin typeface="Calibri" panose="020F0502020204030204" pitchFamily="34" charset="0"/>
                      </a:endParaRPr>
                    </a:p>
                  </a:txBody>
                  <a:tcPr marL="5715" marR="5715" marT="5716" marB="0" anchor="b"/>
                </a:tc>
                <a:tc>
                  <a:txBody>
                    <a:bodyPr/>
                    <a:lstStyle/>
                    <a:p>
                      <a:pPr algn="ctr" fontAlgn="b"/>
                      <a:r>
                        <a:rPr lang="en-ZA" sz="1300" u="none" strike="noStrike">
                          <a:effectLst/>
                        </a:rPr>
                        <a:t>N</a:t>
                      </a:r>
                      <a:endParaRPr lang="en-ZA" sz="1300" b="1" i="0" u="none" strike="noStrike">
                        <a:solidFill>
                          <a:srgbClr val="000000"/>
                        </a:solidFill>
                        <a:effectLst/>
                        <a:latin typeface="Calibri" panose="020F0502020204030204" pitchFamily="34" charset="0"/>
                      </a:endParaRPr>
                    </a:p>
                  </a:txBody>
                  <a:tcPr marL="5715" marR="5715" marT="5716" marB="0" anchor="b"/>
                </a:tc>
                <a:tc>
                  <a:txBody>
                    <a:bodyPr/>
                    <a:lstStyle/>
                    <a:p>
                      <a:pPr algn="ctr" fontAlgn="b"/>
                      <a:r>
                        <a:rPr lang="en-ZA" sz="1300" u="none" strike="noStrike">
                          <a:effectLst/>
                        </a:rPr>
                        <a:t>%</a:t>
                      </a:r>
                      <a:endParaRPr lang="en-ZA" sz="1300" b="1" i="0" u="none" strike="noStrike">
                        <a:solidFill>
                          <a:srgbClr val="000000"/>
                        </a:solidFill>
                        <a:effectLst/>
                        <a:latin typeface="Calibri" panose="020F0502020204030204" pitchFamily="34" charset="0"/>
                      </a:endParaRPr>
                    </a:p>
                  </a:txBody>
                  <a:tcPr marL="5715" marR="5715" marT="5716" marB="0" anchor="b"/>
                </a:tc>
                <a:tc>
                  <a:txBody>
                    <a:bodyPr/>
                    <a:lstStyle/>
                    <a:p>
                      <a:pPr algn="ctr" fontAlgn="b"/>
                      <a:r>
                        <a:rPr lang="en-ZA" sz="1300" u="none" strike="noStrike" dirty="0">
                          <a:effectLst/>
                        </a:rPr>
                        <a:t>Distribution</a:t>
                      </a:r>
                      <a:endParaRPr lang="en-ZA" sz="1300" b="1" i="0" u="none" strike="noStrike" dirty="0">
                        <a:solidFill>
                          <a:srgbClr val="000000"/>
                        </a:solidFill>
                        <a:effectLst/>
                        <a:latin typeface="Calibri" panose="020F0502020204030204" pitchFamily="34" charset="0"/>
                      </a:endParaRPr>
                    </a:p>
                  </a:txBody>
                  <a:tcPr marL="5715" marR="5715" marT="5716" marB="0" anchor="b"/>
                </a:tc>
              </a:tr>
              <a:tr h="254961">
                <a:tc>
                  <a:txBody>
                    <a:bodyPr/>
                    <a:lstStyle/>
                    <a:p>
                      <a:pPr algn="l" fontAlgn="b"/>
                      <a:r>
                        <a:rPr lang="en-ZA" sz="1400" u="none" strike="noStrike">
                          <a:effectLst/>
                        </a:rPr>
                        <a:t>Male</a:t>
                      </a:r>
                      <a:endParaRPr lang="en-ZA" sz="1400" b="0" i="0" u="none" strike="noStrike">
                        <a:solidFill>
                          <a:srgbClr val="000000"/>
                        </a:solidFill>
                        <a:effectLst/>
                        <a:latin typeface="Calibri" panose="020F0502020204030204" pitchFamily="34" charset="0"/>
                      </a:endParaRPr>
                    </a:p>
                  </a:txBody>
                  <a:tcPr marL="5715" marR="5715" marT="5716" marB="0" anchor="b"/>
                </a:tc>
                <a:tc>
                  <a:txBody>
                    <a:bodyPr/>
                    <a:lstStyle/>
                    <a:p>
                      <a:pPr algn="r" fontAlgn="b"/>
                      <a:r>
                        <a:rPr lang="en-ZA" sz="1400" u="none" strike="noStrike">
                          <a:effectLst/>
                        </a:rPr>
                        <a:t>369 967</a:t>
                      </a:r>
                      <a:endParaRPr lang="en-ZA" sz="1400" b="0" i="0" u="none" strike="noStrike">
                        <a:solidFill>
                          <a:srgbClr val="000000"/>
                        </a:solidFill>
                        <a:effectLst/>
                        <a:latin typeface="Calibri" panose="020F0502020204030204" pitchFamily="34" charset="0"/>
                      </a:endParaRPr>
                    </a:p>
                  </a:txBody>
                  <a:tcPr marL="5715" marR="5715" marT="5716" marB="0" anchor="b"/>
                </a:tc>
                <a:tc gridSpan="2">
                  <a:txBody>
                    <a:bodyPr/>
                    <a:lstStyle/>
                    <a:p>
                      <a:pPr algn="r" fontAlgn="b"/>
                      <a:r>
                        <a:rPr lang="en-ZA" sz="1400" u="none" strike="noStrike">
                          <a:effectLst/>
                        </a:rPr>
                        <a:t>6.7</a:t>
                      </a:r>
                      <a:endParaRPr lang="en-ZA" sz="1400" b="0" i="0" u="none" strike="noStrike">
                        <a:solidFill>
                          <a:srgbClr val="000000"/>
                        </a:solidFill>
                        <a:effectLst/>
                        <a:latin typeface="Calibri" panose="020F0502020204030204" pitchFamily="34" charset="0"/>
                      </a:endParaRPr>
                    </a:p>
                  </a:txBody>
                  <a:tcPr marL="5715" marR="5715" marT="5716" marB="0" anchor="b"/>
                </a:tc>
                <a:tc hMerge="1">
                  <a:txBody>
                    <a:bodyPr/>
                    <a:lstStyle/>
                    <a:p>
                      <a:endParaRPr lang="en-ZA"/>
                    </a:p>
                  </a:txBody>
                  <a:tcPr/>
                </a:tc>
                <a:tc>
                  <a:txBody>
                    <a:bodyPr/>
                    <a:lstStyle/>
                    <a:p>
                      <a:pPr algn="r" fontAlgn="b"/>
                      <a:r>
                        <a:rPr lang="en-ZA" sz="1400" u="none" strike="noStrike">
                          <a:effectLst/>
                        </a:rPr>
                        <a:t>69.6</a:t>
                      </a:r>
                      <a:endParaRPr lang="en-ZA" sz="1400" b="0" i="0" u="none" strike="noStrike">
                        <a:solidFill>
                          <a:srgbClr val="000000"/>
                        </a:solidFill>
                        <a:effectLst/>
                        <a:latin typeface="Calibri" panose="020F0502020204030204" pitchFamily="34" charset="0"/>
                      </a:endParaRPr>
                    </a:p>
                  </a:txBody>
                  <a:tcPr marL="5715" marR="5715" marT="5716" marB="0" anchor="b"/>
                </a:tc>
                <a:tc>
                  <a:txBody>
                    <a:bodyPr/>
                    <a:lstStyle/>
                    <a:p>
                      <a:pPr algn="r" fontAlgn="b"/>
                      <a:r>
                        <a:rPr lang="en-ZA" sz="1400" u="none" strike="noStrike">
                          <a:effectLst/>
                        </a:rPr>
                        <a:t>446 817</a:t>
                      </a:r>
                      <a:endParaRPr lang="en-ZA" sz="1400" b="0" i="0" u="none" strike="noStrike">
                        <a:solidFill>
                          <a:srgbClr val="000000"/>
                        </a:solidFill>
                        <a:effectLst/>
                        <a:latin typeface="Calibri" panose="020F0502020204030204" pitchFamily="34" charset="0"/>
                      </a:endParaRPr>
                    </a:p>
                  </a:txBody>
                  <a:tcPr marL="5715" marR="5715" marT="5716" marB="0" anchor="b"/>
                </a:tc>
                <a:tc>
                  <a:txBody>
                    <a:bodyPr/>
                    <a:lstStyle/>
                    <a:p>
                      <a:pPr algn="r" fontAlgn="b"/>
                      <a:r>
                        <a:rPr lang="en-ZA" sz="1400" u="none" strike="noStrike">
                          <a:effectLst/>
                        </a:rPr>
                        <a:t>8.2</a:t>
                      </a:r>
                      <a:endParaRPr lang="en-ZA" sz="1400" b="0" i="0" u="none" strike="noStrike">
                        <a:solidFill>
                          <a:srgbClr val="000000"/>
                        </a:solidFill>
                        <a:effectLst/>
                        <a:latin typeface="Calibri" panose="020F0502020204030204" pitchFamily="34" charset="0"/>
                      </a:endParaRPr>
                    </a:p>
                  </a:txBody>
                  <a:tcPr marL="5715" marR="5715" marT="5716" marB="0" anchor="b"/>
                </a:tc>
                <a:tc>
                  <a:txBody>
                    <a:bodyPr/>
                    <a:lstStyle/>
                    <a:p>
                      <a:pPr algn="r" fontAlgn="b"/>
                      <a:r>
                        <a:rPr lang="en-ZA" sz="1400" u="none" strike="noStrike">
                          <a:effectLst/>
                        </a:rPr>
                        <a:t>69.4</a:t>
                      </a:r>
                      <a:endParaRPr lang="en-ZA" sz="1400" b="0" i="0" u="none" strike="noStrike">
                        <a:solidFill>
                          <a:srgbClr val="000000"/>
                        </a:solidFill>
                        <a:effectLst/>
                        <a:latin typeface="Calibri" panose="020F0502020204030204" pitchFamily="34" charset="0"/>
                      </a:endParaRPr>
                    </a:p>
                  </a:txBody>
                  <a:tcPr marL="5715" marR="5715" marT="5716" marB="0" anchor="b"/>
                </a:tc>
                <a:tc>
                  <a:txBody>
                    <a:bodyPr/>
                    <a:lstStyle/>
                    <a:p>
                      <a:pPr algn="r" fontAlgn="b"/>
                      <a:r>
                        <a:rPr lang="en-ZA" sz="1400" u="none" strike="noStrike">
                          <a:effectLst/>
                        </a:rPr>
                        <a:t>680 103</a:t>
                      </a:r>
                      <a:endParaRPr lang="en-ZA" sz="1400" b="0" i="0" u="none" strike="noStrike">
                        <a:solidFill>
                          <a:srgbClr val="000000"/>
                        </a:solidFill>
                        <a:effectLst/>
                        <a:latin typeface="Calibri" panose="020F0502020204030204" pitchFamily="34" charset="0"/>
                      </a:endParaRPr>
                    </a:p>
                  </a:txBody>
                  <a:tcPr marL="5715" marR="5715" marT="5716" marB="0" anchor="b"/>
                </a:tc>
                <a:tc>
                  <a:txBody>
                    <a:bodyPr/>
                    <a:lstStyle/>
                    <a:p>
                      <a:pPr algn="r" fontAlgn="b"/>
                      <a:r>
                        <a:rPr lang="en-ZA" sz="1400" u="none" strike="noStrike">
                          <a:effectLst/>
                        </a:rPr>
                        <a:t>11.9</a:t>
                      </a:r>
                      <a:endParaRPr lang="en-ZA" sz="1400" b="0" i="0" u="none" strike="noStrike">
                        <a:solidFill>
                          <a:srgbClr val="000000"/>
                        </a:solidFill>
                        <a:effectLst/>
                        <a:latin typeface="Calibri" panose="020F0502020204030204" pitchFamily="34" charset="0"/>
                      </a:endParaRPr>
                    </a:p>
                  </a:txBody>
                  <a:tcPr marL="5715" marR="5715" marT="5716" marB="0" anchor="b"/>
                </a:tc>
                <a:tc>
                  <a:txBody>
                    <a:bodyPr/>
                    <a:lstStyle/>
                    <a:p>
                      <a:pPr algn="r" fontAlgn="b"/>
                      <a:r>
                        <a:rPr lang="en-ZA" sz="1400" u="none" strike="noStrike" dirty="0">
                          <a:effectLst/>
                        </a:rPr>
                        <a:t>67.6</a:t>
                      </a:r>
                      <a:endParaRPr lang="en-ZA" sz="1400" b="0" i="0" u="none" strike="noStrike" dirty="0">
                        <a:solidFill>
                          <a:srgbClr val="000000"/>
                        </a:solidFill>
                        <a:effectLst/>
                        <a:latin typeface="Calibri" panose="020F0502020204030204" pitchFamily="34" charset="0"/>
                      </a:endParaRPr>
                    </a:p>
                  </a:txBody>
                  <a:tcPr marL="5715" marR="5715" marT="5716" marB="0" anchor="b"/>
                </a:tc>
              </a:tr>
              <a:tr h="254961">
                <a:tc>
                  <a:txBody>
                    <a:bodyPr/>
                    <a:lstStyle/>
                    <a:p>
                      <a:pPr algn="l" fontAlgn="b"/>
                      <a:r>
                        <a:rPr lang="en-ZA" sz="1400" u="none" strike="noStrike">
                          <a:effectLst/>
                        </a:rPr>
                        <a:t>Female</a:t>
                      </a:r>
                      <a:endParaRPr lang="en-ZA" sz="1400" b="0" i="0" u="none" strike="noStrike">
                        <a:solidFill>
                          <a:srgbClr val="000000"/>
                        </a:solidFill>
                        <a:effectLst/>
                        <a:latin typeface="Calibri" panose="020F0502020204030204" pitchFamily="34" charset="0"/>
                      </a:endParaRPr>
                    </a:p>
                  </a:txBody>
                  <a:tcPr marL="5715" marR="5715" marT="5716" marB="0" anchor="b"/>
                </a:tc>
                <a:tc>
                  <a:txBody>
                    <a:bodyPr/>
                    <a:lstStyle/>
                    <a:p>
                      <a:pPr algn="r" fontAlgn="b"/>
                      <a:r>
                        <a:rPr lang="en-ZA" sz="1400" u="none" strike="noStrike">
                          <a:effectLst/>
                        </a:rPr>
                        <a:t>161 905</a:t>
                      </a:r>
                      <a:endParaRPr lang="en-ZA" sz="1400" b="0" i="0" u="none" strike="noStrike">
                        <a:solidFill>
                          <a:srgbClr val="000000"/>
                        </a:solidFill>
                        <a:effectLst/>
                        <a:latin typeface="Calibri" panose="020F0502020204030204" pitchFamily="34" charset="0"/>
                      </a:endParaRPr>
                    </a:p>
                  </a:txBody>
                  <a:tcPr marL="5715" marR="5715" marT="5716" marB="0" anchor="b"/>
                </a:tc>
                <a:tc gridSpan="2">
                  <a:txBody>
                    <a:bodyPr/>
                    <a:lstStyle/>
                    <a:p>
                      <a:pPr algn="r" fontAlgn="b"/>
                      <a:r>
                        <a:rPr lang="en-ZA" sz="1400" u="none" strike="noStrike">
                          <a:effectLst/>
                        </a:rPr>
                        <a:t>4.0</a:t>
                      </a:r>
                      <a:endParaRPr lang="en-ZA" sz="1400" b="0" i="0" u="none" strike="noStrike">
                        <a:solidFill>
                          <a:srgbClr val="000000"/>
                        </a:solidFill>
                        <a:effectLst/>
                        <a:latin typeface="Calibri" panose="020F0502020204030204" pitchFamily="34" charset="0"/>
                      </a:endParaRPr>
                    </a:p>
                  </a:txBody>
                  <a:tcPr marL="5715" marR="5715" marT="5716" marB="0" anchor="b"/>
                </a:tc>
                <a:tc hMerge="1">
                  <a:txBody>
                    <a:bodyPr/>
                    <a:lstStyle/>
                    <a:p>
                      <a:endParaRPr lang="en-ZA"/>
                    </a:p>
                  </a:txBody>
                  <a:tcPr/>
                </a:tc>
                <a:tc>
                  <a:txBody>
                    <a:bodyPr/>
                    <a:lstStyle/>
                    <a:p>
                      <a:pPr algn="r" fontAlgn="b"/>
                      <a:r>
                        <a:rPr lang="en-ZA" sz="1400" u="none" strike="noStrike">
                          <a:effectLst/>
                        </a:rPr>
                        <a:t>30.4</a:t>
                      </a:r>
                      <a:endParaRPr lang="en-ZA" sz="1400" b="0" i="0" u="none" strike="noStrike">
                        <a:solidFill>
                          <a:srgbClr val="000000"/>
                        </a:solidFill>
                        <a:effectLst/>
                        <a:latin typeface="Calibri" panose="020F0502020204030204" pitchFamily="34" charset="0"/>
                      </a:endParaRPr>
                    </a:p>
                  </a:txBody>
                  <a:tcPr marL="5715" marR="5715" marT="5716" marB="0" anchor="b"/>
                </a:tc>
                <a:tc>
                  <a:txBody>
                    <a:bodyPr/>
                    <a:lstStyle/>
                    <a:p>
                      <a:pPr algn="r" fontAlgn="b"/>
                      <a:r>
                        <a:rPr lang="en-ZA" sz="1400" u="none" strike="noStrike">
                          <a:effectLst/>
                        </a:rPr>
                        <a:t>197 095</a:t>
                      </a:r>
                      <a:endParaRPr lang="en-ZA" sz="1400" b="0" i="0" u="none" strike="noStrike">
                        <a:solidFill>
                          <a:srgbClr val="000000"/>
                        </a:solidFill>
                        <a:effectLst/>
                        <a:latin typeface="Calibri" panose="020F0502020204030204" pitchFamily="34" charset="0"/>
                      </a:endParaRPr>
                    </a:p>
                  </a:txBody>
                  <a:tcPr marL="5715" marR="5715" marT="5716" marB="0" anchor="b"/>
                </a:tc>
                <a:tc>
                  <a:txBody>
                    <a:bodyPr/>
                    <a:lstStyle/>
                    <a:p>
                      <a:pPr algn="r" fontAlgn="b"/>
                      <a:r>
                        <a:rPr lang="en-ZA" sz="1400" u="none" strike="noStrike">
                          <a:effectLst/>
                        </a:rPr>
                        <a:t>4.7</a:t>
                      </a:r>
                      <a:endParaRPr lang="en-ZA" sz="1400" b="0" i="0" u="none" strike="noStrike">
                        <a:solidFill>
                          <a:srgbClr val="000000"/>
                        </a:solidFill>
                        <a:effectLst/>
                        <a:latin typeface="Calibri" panose="020F0502020204030204" pitchFamily="34" charset="0"/>
                      </a:endParaRPr>
                    </a:p>
                  </a:txBody>
                  <a:tcPr marL="5715" marR="5715" marT="5716" marB="0" anchor="b"/>
                </a:tc>
                <a:tc>
                  <a:txBody>
                    <a:bodyPr/>
                    <a:lstStyle/>
                    <a:p>
                      <a:pPr algn="r" fontAlgn="b"/>
                      <a:r>
                        <a:rPr lang="en-ZA" sz="1400" u="none" strike="noStrike">
                          <a:effectLst/>
                        </a:rPr>
                        <a:t>30.6</a:t>
                      </a:r>
                      <a:endParaRPr lang="en-ZA" sz="1400" b="0" i="0" u="none" strike="noStrike">
                        <a:solidFill>
                          <a:srgbClr val="000000"/>
                        </a:solidFill>
                        <a:effectLst/>
                        <a:latin typeface="Calibri" panose="020F0502020204030204" pitchFamily="34" charset="0"/>
                      </a:endParaRPr>
                    </a:p>
                  </a:txBody>
                  <a:tcPr marL="5715" marR="5715" marT="5716" marB="0" anchor="b"/>
                </a:tc>
                <a:tc>
                  <a:txBody>
                    <a:bodyPr/>
                    <a:lstStyle/>
                    <a:p>
                      <a:pPr algn="r" fontAlgn="b"/>
                      <a:r>
                        <a:rPr lang="en-ZA" sz="1400" u="none" strike="noStrike">
                          <a:effectLst/>
                        </a:rPr>
                        <a:t>326 557</a:t>
                      </a:r>
                      <a:endParaRPr lang="en-ZA" sz="1400" b="0" i="0" u="none" strike="noStrike">
                        <a:solidFill>
                          <a:srgbClr val="000000"/>
                        </a:solidFill>
                        <a:effectLst/>
                        <a:latin typeface="Calibri" panose="020F0502020204030204" pitchFamily="34" charset="0"/>
                      </a:endParaRPr>
                    </a:p>
                  </a:txBody>
                  <a:tcPr marL="5715" marR="5715" marT="5716" marB="0" anchor="b"/>
                </a:tc>
                <a:tc>
                  <a:txBody>
                    <a:bodyPr/>
                    <a:lstStyle/>
                    <a:p>
                      <a:pPr algn="r" fontAlgn="b"/>
                      <a:r>
                        <a:rPr lang="en-ZA" sz="1400" u="none" strike="noStrike">
                          <a:effectLst/>
                        </a:rPr>
                        <a:t>7.6</a:t>
                      </a:r>
                      <a:endParaRPr lang="en-ZA" sz="1400" b="0" i="0" u="none" strike="noStrike">
                        <a:solidFill>
                          <a:srgbClr val="000000"/>
                        </a:solidFill>
                        <a:effectLst/>
                        <a:latin typeface="Calibri" panose="020F0502020204030204" pitchFamily="34" charset="0"/>
                      </a:endParaRPr>
                    </a:p>
                  </a:txBody>
                  <a:tcPr marL="5715" marR="5715" marT="5716" marB="0" anchor="b"/>
                </a:tc>
                <a:tc>
                  <a:txBody>
                    <a:bodyPr/>
                    <a:lstStyle/>
                    <a:p>
                      <a:pPr algn="r" fontAlgn="b"/>
                      <a:r>
                        <a:rPr lang="en-ZA" sz="1400" u="none" strike="noStrike" dirty="0">
                          <a:effectLst/>
                        </a:rPr>
                        <a:t>32.4</a:t>
                      </a:r>
                      <a:endParaRPr lang="en-ZA" sz="1400" b="0" i="0" u="none" strike="noStrike" dirty="0">
                        <a:solidFill>
                          <a:srgbClr val="000000"/>
                        </a:solidFill>
                        <a:effectLst/>
                        <a:latin typeface="Calibri" panose="020F0502020204030204" pitchFamily="34" charset="0"/>
                      </a:endParaRPr>
                    </a:p>
                  </a:txBody>
                  <a:tcPr marL="5715" marR="5715" marT="5716" marB="0" anchor="b"/>
                </a:tc>
              </a:tr>
              <a:tr h="254961">
                <a:tc>
                  <a:txBody>
                    <a:bodyPr/>
                    <a:lstStyle/>
                    <a:p>
                      <a:pPr algn="l" fontAlgn="b"/>
                      <a:r>
                        <a:rPr lang="en-ZA" sz="1400" u="none" strike="noStrike">
                          <a:effectLst/>
                        </a:rPr>
                        <a:t>Black African</a:t>
                      </a:r>
                      <a:endParaRPr lang="en-ZA" sz="1400" b="1" i="0" u="none" strike="noStrike">
                        <a:solidFill>
                          <a:srgbClr val="000000"/>
                        </a:solidFill>
                        <a:effectLst/>
                        <a:latin typeface="Calibri" panose="020F0502020204030204" pitchFamily="34" charset="0"/>
                      </a:endParaRPr>
                    </a:p>
                  </a:txBody>
                  <a:tcPr marL="5715" marR="5715" marT="5716" marB="0" anchor="b"/>
                </a:tc>
                <a:tc>
                  <a:txBody>
                    <a:bodyPr/>
                    <a:lstStyle/>
                    <a:p>
                      <a:pPr algn="r" fontAlgn="b"/>
                      <a:r>
                        <a:rPr lang="en-ZA" sz="1400" u="none" strike="noStrike">
                          <a:effectLst/>
                        </a:rPr>
                        <a:t>531 872</a:t>
                      </a:r>
                      <a:endParaRPr lang="en-ZA" sz="1400" b="1" i="0" u="none" strike="noStrike">
                        <a:solidFill>
                          <a:srgbClr val="000000"/>
                        </a:solidFill>
                        <a:effectLst/>
                        <a:latin typeface="Calibri" panose="020F0502020204030204" pitchFamily="34" charset="0"/>
                      </a:endParaRPr>
                    </a:p>
                  </a:txBody>
                  <a:tcPr marL="5715" marR="5715" marT="5716" marB="0" anchor="b"/>
                </a:tc>
                <a:tc gridSpan="2">
                  <a:txBody>
                    <a:bodyPr/>
                    <a:lstStyle/>
                    <a:p>
                      <a:pPr algn="r" fontAlgn="b"/>
                      <a:r>
                        <a:rPr lang="en-ZA" sz="1400" u="none" strike="noStrike">
                          <a:effectLst/>
                        </a:rPr>
                        <a:t>5.6</a:t>
                      </a:r>
                      <a:endParaRPr lang="en-ZA" sz="1400" b="1" i="0" u="none" strike="noStrike">
                        <a:solidFill>
                          <a:srgbClr val="000000"/>
                        </a:solidFill>
                        <a:effectLst/>
                        <a:latin typeface="Calibri" panose="020F0502020204030204" pitchFamily="34" charset="0"/>
                      </a:endParaRPr>
                    </a:p>
                  </a:txBody>
                  <a:tcPr marL="5715" marR="5715" marT="5716" marB="0" anchor="b"/>
                </a:tc>
                <a:tc hMerge="1">
                  <a:txBody>
                    <a:bodyPr/>
                    <a:lstStyle/>
                    <a:p>
                      <a:endParaRPr lang="en-ZA"/>
                    </a:p>
                  </a:txBody>
                  <a:tcPr/>
                </a:tc>
                <a:tc>
                  <a:txBody>
                    <a:bodyPr/>
                    <a:lstStyle/>
                    <a:p>
                      <a:pPr algn="r" fontAlgn="b"/>
                      <a:r>
                        <a:rPr lang="en-ZA" sz="1400" u="none" strike="noStrike">
                          <a:effectLst/>
                        </a:rPr>
                        <a:t>100.0</a:t>
                      </a:r>
                      <a:endParaRPr lang="en-ZA" sz="1400" b="1" i="0" u="none" strike="noStrike">
                        <a:solidFill>
                          <a:srgbClr val="000000"/>
                        </a:solidFill>
                        <a:effectLst/>
                        <a:latin typeface="Calibri" panose="020F0502020204030204" pitchFamily="34" charset="0"/>
                      </a:endParaRPr>
                    </a:p>
                  </a:txBody>
                  <a:tcPr marL="5715" marR="5715" marT="5716" marB="0" anchor="b"/>
                </a:tc>
                <a:tc>
                  <a:txBody>
                    <a:bodyPr/>
                    <a:lstStyle/>
                    <a:p>
                      <a:pPr algn="r" fontAlgn="b"/>
                      <a:r>
                        <a:rPr lang="en-ZA" sz="1400" u="none" strike="noStrike">
                          <a:effectLst/>
                        </a:rPr>
                        <a:t>643 912</a:t>
                      </a:r>
                      <a:endParaRPr lang="en-ZA" sz="1400" b="1" i="0" u="none" strike="noStrike">
                        <a:solidFill>
                          <a:srgbClr val="000000"/>
                        </a:solidFill>
                        <a:effectLst/>
                        <a:latin typeface="Calibri" panose="020F0502020204030204" pitchFamily="34" charset="0"/>
                      </a:endParaRPr>
                    </a:p>
                  </a:txBody>
                  <a:tcPr marL="5715" marR="5715" marT="5716" marB="0" anchor="b"/>
                </a:tc>
                <a:tc>
                  <a:txBody>
                    <a:bodyPr/>
                    <a:lstStyle/>
                    <a:p>
                      <a:pPr algn="r" fontAlgn="b"/>
                      <a:r>
                        <a:rPr lang="en-ZA" sz="1400" u="none" strike="noStrike">
                          <a:effectLst/>
                        </a:rPr>
                        <a:t>6.7</a:t>
                      </a:r>
                      <a:endParaRPr lang="en-ZA" sz="1400" b="1" i="0" u="none" strike="noStrike">
                        <a:solidFill>
                          <a:srgbClr val="000000"/>
                        </a:solidFill>
                        <a:effectLst/>
                        <a:latin typeface="Calibri" panose="020F0502020204030204" pitchFamily="34" charset="0"/>
                      </a:endParaRPr>
                    </a:p>
                  </a:txBody>
                  <a:tcPr marL="5715" marR="5715" marT="5716" marB="0" anchor="b"/>
                </a:tc>
                <a:tc>
                  <a:txBody>
                    <a:bodyPr/>
                    <a:lstStyle/>
                    <a:p>
                      <a:pPr algn="r" fontAlgn="b"/>
                      <a:r>
                        <a:rPr lang="en-ZA" sz="1400" u="none" strike="noStrike">
                          <a:effectLst/>
                        </a:rPr>
                        <a:t>100.0</a:t>
                      </a:r>
                      <a:endParaRPr lang="en-ZA" sz="1400" b="1" i="0" u="none" strike="noStrike">
                        <a:solidFill>
                          <a:srgbClr val="000000"/>
                        </a:solidFill>
                        <a:effectLst/>
                        <a:latin typeface="Calibri" panose="020F0502020204030204" pitchFamily="34" charset="0"/>
                      </a:endParaRPr>
                    </a:p>
                  </a:txBody>
                  <a:tcPr marL="5715" marR="5715" marT="5716" marB="0" anchor="b"/>
                </a:tc>
                <a:tc>
                  <a:txBody>
                    <a:bodyPr/>
                    <a:lstStyle/>
                    <a:p>
                      <a:pPr algn="r" fontAlgn="b"/>
                      <a:r>
                        <a:rPr lang="en-ZA" sz="1400" u="none" strike="noStrike">
                          <a:effectLst/>
                        </a:rPr>
                        <a:t>1 006 660</a:t>
                      </a:r>
                      <a:endParaRPr lang="en-ZA" sz="1400" b="1" i="0" u="none" strike="noStrike">
                        <a:solidFill>
                          <a:srgbClr val="000000"/>
                        </a:solidFill>
                        <a:effectLst/>
                        <a:latin typeface="Calibri" panose="020F0502020204030204" pitchFamily="34" charset="0"/>
                      </a:endParaRPr>
                    </a:p>
                  </a:txBody>
                  <a:tcPr marL="5715" marR="5715" marT="5716" marB="0" anchor="b"/>
                </a:tc>
                <a:tc>
                  <a:txBody>
                    <a:bodyPr/>
                    <a:lstStyle/>
                    <a:p>
                      <a:pPr algn="r" fontAlgn="b"/>
                      <a:r>
                        <a:rPr lang="en-ZA" sz="1400" u="none" strike="noStrike">
                          <a:effectLst/>
                        </a:rPr>
                        <a:t>10.0</a:t>
                      </a:r>
                      <a:endParaRPr lang="en-ZA" sz="1400" b="1" i="0" u="none" strike="noStrike">
                        <a:solidFill>
                          <a:srgbClr val="000000"/>
                        </a:solidFill>
                        <a:effectLst/>
                        <a:latin typeface="Calibri" panose="020F0502020204030204" pitchFamily="34" charset="0"/>
                      </a:endParaRPr>
                    </a:p>
                  </a:txBody>
                  <a:tcPr marL="5715" marR="5715" marT="5716" marB="0" anchor="b"/>
                </a:tc>
                <a:tc>
                  <a:txBody>
                    <a:bodyPr/>
                    <a:lstStyle/>
                    <a:p>
                      <a:pPr algn="r" fontAlgn="b"/>
                      <a:r>
                        <a:rPr lang="en-ZA" sz="1400" u="none" strike="noStrike" dirty="0">
                          <a:effectLst/>
                        </a:rPr>
                        <a:t>100.0</a:t>
                      </a:r>
                      <a:endParaRPr lang="en-ZA" sz="1400" b="1" i="0" u="none" strike="noStrike" dirty="0">
                        <a:solidFill>
                          <a:srgbClr val="000000"/>
                        </a:solidFill>
                        <a:effectLst/>
                        <a:latin typeface="Calibri" panose="020F0502020204030204" pitchFamily="34" charset="0"/>
                      </a:endParaRPr>
                    </a:p>
                  </a:txBody>
                  <a:tcPr marL="5715" marR="5715" marT="5716" marB="0" anchor="b"/>
                </a:tc>
              </a:tr>
            </a:tbl>
          </a:graphicData>
        </a:graphic>
      </p:graphicFrame>
      <p:sp>
        <p:nvSpPr>
          <p:cNvPr id="6" name="TextBox 5"/>
          <p:cNvSpPr txBox="1"/>
          <p:nvPr/>
        </p:nvSpPr>
        <p:spPr>
          <a:xfrm>
            <a:off x="101600" y="6373167"/>
            <a:ext cx="8839199" cy="276999"/>
          </a:xfrm>
          <a:prstGeom prst="rect">
            <a:avLst/>
          </a:prstGeom>
          <a:noFill/>
        </p:spPr>
        <p:txBody>
          <a:bodyPr wrap="square" rtlCol="0">
            <a:spAutoFit/>
          </a:bodyPr>
          <a:lstStyle/>
          <a:p>
            <a:pPr algn="ctr"/>
            <a:r>
              <a:rPr lang="en-US" sz="1200" dirty="0" smtClean="0"/>
              <a:t>12</a:t>
            </a:r>
            <a:endParaRPr lang="en-US" sz="1200" dirty="0"/>
          </a:p>
        </p:txBody>
      </p:sp>
    </p:spTree>
    <p:extLst>
      <p:ext uri="{BB962C8B-B14F-4D97-AF65-F5344CB8AC3E}">
        <p14:creationId xmlns:p14="http://schemas.microsoft.com/office/powerpoint/2010/main" val="343191538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3"/>
          <p:cNvSpPr txBox="1">
            <a:spLocks/>
          </p:cNvSpPr>
          <p:nvPr/>
        </p:nvSpPr>
        <p:spPr>
          <a:xfrm>
            <a:off x="1785938" y="1930400"/>
            <a:ext cx="5680075" cy="3375025"/>
          </a:xfrm>
          <a:prstGeom prst="rect">
            <a:avLst/>
          </a:prstGeom>
        </p:spPr>
        <p:txBody>
          <a:bodyPr/>
          <a:lstStyle/>
          <a:p>
            <a:pPr marL="257175" indent="-257175">
              <a:spcBef>
                <a:spcPct val="20000"/>
              </a:spcBef>
              <a:defRPr/>
            </a:pPr>
            <a:endParaRPr lang="en-ZA" sz="2100" b="1" dirty="0">
              <a:latin typeface="+mj-lt"/>
              <a:ea typeface="Open Sans" pitchFamily="34" charset="0"/>
              <a:cs typeface="Open Sans" pitchFamily="34" charset="0"/>
            </a:endParaRPr>
          </a:p>
        </p:txBody>
      </p:sp>
      <p:graphicFrame>
        <p:nvGraphicFramePr>
          <p:cNvPr id="6" name="Chart 5"/>
          <p:cNvGraphicFramePr>
            <a:graphicFrameLocks noGrp="1"/>
          </p:cNvGraphicFramePr>
          <p:nvPr>
            <p:extLst>
              <p:ext uri="{D42A27DB-BD31-4B8C-83A1-F6EECF244321}">
                <p14:modId xmlns:p14="http://schemas.microsoft.com/office/powerpoint/2010/main" val="646406948"/>
              </p:ext>
            </p:extLst>
          </p:nvPr>
        </p:nvGraphicFramePr>
        <p:xfrm>
          <a:off x="406400" y="1376772"/>
          <a:ext cx="8447314" cy="4501514"/>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7337878" y="3333070"/>
            <a:ext cx="915988" cy="461962"/>
          </a:xfrm>
          <a:prstGeom prst="rect">
            <a:avLst/>
          </a:prstGeom>
          <a:noFill/>
        </p:spPr>
        <p:txBody>
          <a:bodyPr wrap="none">
            <a:spAutoFit/>
          </a:bodyPr>
          <a:lstStyle/>
          <a:p>
            <a:pPr>
              <a:defRPr/>
            </a:pPr>
            <a:r>
              <a:rPr lang="en-US" sz="2400" dirty="0">
                <a:solidFill>
                  <a:schemeClr val="tx1">
                    <a:lumMod val="65000"/>
                    <a:lumOff val="35000"/>
                  </a:schemeClr>
                </a:solidFill>
                <a:latin typeface="Arial Rounded MT Bold" panose="020F0704030504030204" pitchFamily="34" charset="0"/>
              </a:rPr>
              <a:t>1994</a:t>
            </a:r>
            <a:endParaRPr lang="en-GB" sz="2400" dirty="0">
              <a:solidFill>
                <a:schemeClr val="tx1">
                  <a:lumMod val="65000"/>
                  <a:lumOff val="35000"/>
                </a:schemeClr>
              </a:solidFill>
              <a:latin typeface="Arial Rounded MT Bold" panose="020F0704030504030204" pitchFamily="34" charset="0"/>
            </a:endParaRPr>
          </a:p>
        </p:txBody>
      </p:sp>
      <p:sp>
        <p:nvSpPr>
          <p:cNvPr id="9" name="Rectangle 8"/>
          <p:cNvSpPr>
            <a:spLocks noChangeArrowheads="1"/>
          </p:cNvSpPr>
          <p:nvPr/>
        </p:nvSpPr>
        <p:spPr bwMode="auto">
          <a:xfrm>
            <a:off x="7094991" y="3448957"/>
            <a:ext cx="269875" cy="269875"/>
          </a:xfrm>
          <a:prstGeom prst="rect">
            <a:avLst/>
          </a:prstGeom>
          <a:solidFill>
            <a:schemeClr val="accent1"/>
          </a:solidFill>
          <a:ln>
            <a:noFill/>
          </a:ln>
          <a:extLst>
            <a:ext uri="{91240B29-F687-4F45-9708-019B960494DF}">
              <a14:hiddenLine xmlns:a14="http://schemas.microsoft.com/office/drawing/2010/main" w="0">
                <a:solidFill>
                  <a:srgbClr val="000000"/>
                </a:solidFill>
                <a:round/>
                <a:headEnd/>
                <a:tailEnd/>
              </a14:hiddenLine>
            </a:ext>
          </a:extLst>
        </p:spPr>
        <p:txBody>
          <a:bodyPr lIns="68580" tIns="34290" rIns="68580" bIns="34290"/>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endParaRPr lang="en-US" altLang="en-US" sz="1800">
              <a:latin typeface="Arial" pitchFamily="34" charset="0"/>
            </a:endParaRPr>
          </a:p>
        </p:txBody>
      </p:sp>
      <p:sp>
        <p:nvSpPr>
          <p:cNvPr id="10" name="TextBox 9"/>
          <p:cNvSpPr txBox="1"/>
          <p:nvPr/>
        </p:nvSpPr>
        <p:spPr>
          <a:xfrm>
            <a:off x="7364866" y="3772807"/>
            <a:ext cx="914400" cy="461963"/>
          </a:xfrm>
          <a:prstGeom prst="rect">
            <a:avLst/>
          </a:prstGeom>
          <a:noFill/>
        </p:spPr>
        <p:txBody>
          <a:bodyPr wrap="none">
            <a:spAutoFit/>
          </a:bodyPr>
          <a:lstStyle/>
          <a:p>
            <a:pPr>
              <a:defRPr/>
            </a:pPr>
            <a:r>
              <a:rPr lang="en-US" sz="2400" dirty="0">
                <a:solidFill>
                  <a:schemeClr val="tx1">
                    <a:lumMod val="65000"/>
                    <a:lumOff val="35000"/>
                  </a:schemeClr>
                </a:solidFill>
                <a:latin typeface="Arial Rounded MT Bold" panose="020F0704030504030204" pitchFamily="34" charset="0"/>
              </a:rPr>
              <a:t>2014</a:t>
            </a:r>
            <a:endParaRPr lang="en-GB" sz="2400" dirty="0">
              <a:solidFill>
                <a:schemeClr val="tx1">
                  <a:lumMod val="65000"/>
                  <a:lumOff val="35000"/>
                </a:schemeClr>
              </a:solidFill>
              <a:latin typeface="Arial Rounded MT Bold" panose="020F0704030504030204" pitchFamily="34" charset="0"/>
            </a:endParaRPr>
          </a:p>
        </p:txBody>
      </p:sp>
      <p:sp>
        <p:nvSpPr>
          <p:cNvPr id="11" name="Rectangle 10"/>
          <p:cNvSpPr>
            <a:spLocks noChangeArrowheads="1"/>
          </p:cNvSpPr>
          <p:nvPr/>
        </p:nvSpPr>
        <p:spPr bwMode="auto">
          <a:xfrm>
            <a:off x="7101341" y="3860120"/>
            <a:ext cx="269875" cy="269875"/>
          </a:xfrm>
          <a:prstGeom prst="rect">
            <a:avLst/>
          </a:prstGeom>
          <a:solidFill>
            <a:srgbClr val="EAC6C5"/>
          </a:solidFill>
          <a:ln>
            <a:noFill/>
          </a:ln>
          <a:extLst>
            <a:ext uri="{91240B29-F687-4F45-9708-019B960494DF}">
              <a14:hiddenLine xmlns:a14="http://schemas.microsoft.com/office/drawing/2010/main" w="0">
                <a:solidFill>
                  <a:srgbClr val="000000"/>
                </a:solidFill>
                <a:round/>
                <a:headEnd/>
                <a:tailEnd/>
              </a14:hiddenLine>
            </a:ext>
          </a:extLst>
        </p:spPr>
        <p:txBody>
          <a:bodyPr lIns="68580" tIns="34290" rIns="68580" bIns="34290"/>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endParaRPr lang="en-US" altLang="en-US" sz="1800">
              <a:latin typeface="Arial" pitchFamily="34" charset="0"/>
            </a:endParaRPr>
          </a:p>
        </p:txBody>
      </p:sp>
      <p:sp>
        <p:nvSpPr>
          <p:cNvPr id="12" name="TextBox 11"/>
          <p:cNvSpPr txBox="1"/>
          <p:nvPr/>
        </p:nvSpPr>
        <p:spPr>
          <a:xfrm>
            <a:off x="4460649" y="4474001"/>
            <a:ext cx="3005364" cy="830997"/>
          </a:xfrm>
          <a:prstGeom prst="rect">
            <a:avLst/>
          </a:prstGeom>
          <a:noFill/>
        </p:spPr>
        <p:txBody>
          <a:bodyPr wrap="square">
            <a:spAutoFit/>
          </a:bodyPr>
          <a:lstStyle/>
          <a:p>
            <a:pPr algn="ctr">
              <a:defRPr/>
            </a:pPr>
            <a:r>
              <a:rPr lang="en-US" sz="1200" dirty="0">
                <a:solidFill>
                  <a:schemeClr val="accent1">
                    <a:lumMod val="75000"/>
                  </a:schemeClr>
                </a:solidFill>
              </a:rPr>
              <a:t>The percentage of workers in skilled occupations increased in all age and all race groups, except for </a:t>
            </a:r>
            <a:r>
              <a:rPr lang="en-US" sz="1200" b="1" dirty="0">
                <a:solidFill>
                  <a:schemeClr val="accent1">
                    <a:lumMod val="75000"/>
                  </a:schemeClr>
                </a:solidFill>
              </a:rPr>
              <a:t>black Africans aged 25-34</a:t>
            </a:r>
            <a:r>
              <a:rPr lang="en-US" sz="1200" dirty="0">
                <a:solidFill>
                  <a:schemeClr val="accent1">
                    <a:lumMod val="75000"/>
                  </a:schemeClr>
                </a:solidFill>
              </a:rPr>
              <a:t>, which decreased</a:t>
            </a:r>
            <a:endParaRPr lang="en-GB" sz="1200" dirty="0">
              <a:solidFill>
                <a:schemeClr val="accent1">
                  <a:lumMod val="75000"/>
                </a:schemeClr>
              </a:solidFill>
            </a:endParaRPr>
          </a:p>
        </p:txBody>
      </p:sp>
      <p:cxnSp>
        <p:nvCxnSpPr>
          <p:cNvPr id="15" name="Elbow Connector 14"/>
          <p:cNvCxnSpPr/>
          <p:nvPr/>
        </p:nvCxnSpPr>
        <p:spPr>
          <a:xfrm rot="10800000">
            <a:off x="3064000" y="4898773"/>
            <a:ext cx="2651000" cy="544085"/>
          </a:xfrm>
          <a:prstGeom prst="bentConnector3">
            <a:avLst>
              <a:gd name="adj1" fmla="val 50000"/>
            </a:avLst>
          </a:prstGeom>
          <a:ln w="38100">
            <a:solidFill>
              <a:schemeClr val="accent1">
                <a:lumMod val="75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18" name="Rounded Rectangle 17"/>
          <p:cNvSpPr/>
          <p:nvPr/>
        </p:nvSpPr>
        <p:spPr bwMode="auto">
          <a:xfrm>
            <a:off x="1439863" y="4806950"/>
            <a:ext cx="1836737" cy="165100"/>
          </a:xfrm>
          <a:prstGeom prst="roundRect">
            <a:avLst/>
          </a:prstGeom>
          <a:solidFill>
            <a:schemeClr val="accent3">
              <a:alpha val="33000"/>
            </a:schemeClr>
          </a:solidFill>
          <a:ln w="0">
            <a:noFill/>
            <a:prstDash val="solid"/>
            <a:round/>
            <a:headEnd/>
            <a:tailEnd/>
          </a:ln>
        </p:spPr>
        <p:txBody>
          <a:bodyPr lIns="68580" tIns="34290" rIns="68580" bIns="34290"/>
          <a:lstStyle/>
          <a:p>
            <a:pPr algn="ctr">
              <a:defRPr/>
            </a:pPr>
            <a:endParaRPr lang="en-GB"/>
          </a:p>
        </p:txBody>
      </p:sp>
      <p:sp>
        <p:nvSpPr>
          <p:cNvPr id="20" name="TextBox 19"/>
          <p:cNvSpPr txBox="1"/>
          <p:nvPr/>
        </p:nvSpPr>
        <p:spPr>
          <a:xfrm>
            <a:off x="1045029" y="604691"/>
            <a:ext cx="6777037" cy="707886"/>
          </a:xfrm>
          <a:prstGeom prst="rect">
            <a:avLst/>
          </a:prstGeom>
          <a:noFill/>
        </p:spPr>
        <p:txBody>
          <a:bodyPr>
            <a:spAutoFit/>
          </a:bodyPr>
          <a:lstStyle/>
          <a:p>
            <a:pPr>
              <a:defRPr/>
            </a:pPr>
            <a:r>
              <a:rPr lang="en-US" sz="2000" dirty="0">
                <a:solidFill>
                  <a:schemeClr val="accent1">
                    <a:lumMod val="75000"/>
                  </a:schemeClr>
                </a:solidFill>
                <a:latin typeface="Arial Rounded MT Bold" panose="020F0704030504030204" pitchFamily="34" charset="0"/>
              </a:rPr>
              <a:t>Percentage of workers in each age group who are skilled (managers, professionals, technicians)  </a:t>
            </a:r>
            <a:endParaRPr lang="en-GB" sz="2000" dirty="0">
              <a:solidFill>
                <a:schemeClr val="accent1">
                  <a:lumMod val="75000"/>
                </a:schemeClr>
              </a:solidFill>
              <a:latin typeface="Arial Rounded MT Bold" panose="020F0704030504030204" pitchFamily="34" charset="0"/>
            </a:endParaRPr>
          </a:p>
        </p:txBody>
      </p:sp>
      <p:sp>
        <p:nvSpPr>
          <p:cNvPr id="13" name="TextBox 12"/>
          <p:cNvSpPr txBox="1"/>
          <p:nvPr/>
        </p:nvSpPr>
        <p:spPr>
          <a:xfrm>
            <a:off x="3471863" y="3213100"/>
            <a:ext cx="3161166" cy="461665"/>
          </a:xfrm>
          <a:prstGeom prst="rect">
            <a:avLst/>
          </a:prstGeom>
          <a:noFill/>
        </p:spPr>
        <p:txBody>
          <a:bodyPr wrap="square">
            <a:spAutoFit/>
          </a:bodyPr>
          <a:lstStyle/>
          <a:p>
            <a:pPr algn="ctr">
              <a:defRPr/>
            </a:pPr>
            <a:r>
              <a:rPr lang="en-US" sz="1200" dirty="0">
                <a:solidFill>
                  <a:schemeClr val="accent1">
                    <a:lumMod val="75000"/>
                  </a:schemeClr>
                </a:solidFill>
              </a:rPr>
              <a:t>There were much weaker gains in the black African group for all ages</a:t>
            </a:r>
            <a:endParaRPr lang="en-GB" sz="1200" dirty="0">
              <a:solidFill>
                <a:schemeClr val="accent1">
                  <a:lumMod val="75000"/>
                </a:schemeClr>
              </a:solidFill>
            </a:endParaRPr>
          </a:p>
        </p:txBody>
      </p:sp>
      <p:sp>
        <p:nvSpPr>
          <p:cNvPr id="3" name="Right Bracket 2"/>
          <p:cNvSpPr/>
          <p:nvPr/>
        </p:nvSpPr>
        <p:spPr>
          <a:xfrm>
            <a:off x="3471863" y="4325709"/>
            <a:ext cx="53975" cy="865188"/>
          </a:xfrm>
          <a:prstGeom prst="rightBracket">
            <a:avLst/>
          </a:prstGeom>
          <a:noFill/>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GB"/>
          </a:p>
        </p:txBody>
      </p:sp>
      <p:cxnSp>
        <p:nvCxnSpPr>
          <p:cNvPr id="14" name="Elbow Connector 13"/>
          <p:cNvCxnSpPr/>
          <p:nvPr/>
        </p:nvCxnSpPr>
        <p:spPr>
          <a:xfrm rot="10800000" flipV="1">
            <a:off x="3532189" y="3751462"/>
            <a:ext cx="1309686" cy="622980"/>
          </a:xfrm>
          <a:prstGeom prst="bentConnector3">
            <a:avLst>
              <a:gd name="adj1" fmla="val -978"/>
            </a:avLst>
          </a:prstGeom>
          <a:ln w="38100">
            <a:solidFill>
              <a:schemeClr val="accent1">
                <a:lumMod val="75000"/>
              </a:schemeClr>
            </a:solidFill>
            <a:tailEnd type="none" w="lg" len="lg"/>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p:nvPicPr>
        <p:blipFill rotWithShape="1">
          <a:blip r:embed="rId4">
            <a:duotone>
              <a:prstClr val="black"/>
              <a:schemeClr val="accent3">
                <a:tint val="45000"/>
                <a:satMod val="400000"/>
              </a:schemeClr>
            </a:duotone>
            <a:extLst>
              <a:ext uri="{28A0092B-C50C-407E-A947-70E740481C1C}">
                <a14:useLocalDpi xmlns:a14="http://schemas.microsoft.com/office/drawing/2010/main" val="0"/>
              </a:ext>
            </a:extLst>
          </a:blip>
          <a:srcRect b="48688"/>
          <a:stretch/>
        </p:blipFill>
        <p:spPr>
          <a:xfrm rot="10800000">
            <a:off x="2286000" y="334747"/>
            <a:ext cx="6858000" cy="788936"/>
          </a:xfrm>
          <a:prstGeom prst="rect">
            <a:avLst/>
          </a:prstGeom>
        </p:spPr>
      </p:pic>
      <p:sp>
        <p:nvSpPr>
          <p:cNvPr id="29712" name="TextBox 18"/>
          <p:cNvSpPr txBox="1">
            <a:spLocks noChangeArrowheads="1"/>
          </p:cNvSpPr>
          <p:nvPr/>
        </p:nvSpPr>
        <p:spPr bwMode="auto">
          <a:xfrm>
            <a:off x="7243763" y="312521"/>
            <a:ext cx="190023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r">
              <a:spcBef>
                <a:spcPct val="0"/>
              </a:spcBef>
              <a:buFontTx/>
              <a:buNone/>
            </a:pPr>
            <a:r>
              <a:rPr lang="en-US" altLang="en-US" sz="1800">
                <a:solidFill>
                  <a:schemeClr val="bg1"/>
                </a:solidFill>
                <a:latin typeface="Arial" pitchFamily="34" charset="0"/>
              </a:rPr>
              <a:t>Education Legotla</a:t>
            </a:r>
            <a:endParaRPr lang="en-ZA" altLang="en-US" sz="1800">
              <a:solidFill>
                <a:schemeClr val="bg1"/>
              </a:solidFill>
              <a:latin typeface="Arial" pitchFamily="34" charset="0"/>
            </a:endParaRPr>
          </a:p>
        </p:txBody>
      </p:sp>
      <p:sp>
        <p:nvSpPr>
          <p:cNvPr id="17" name="TextBox 16"/>
          <p:cNvSpPr txBox="1"/>
          <p:nvPr/>
        </p:nvSpPr>
        <p:spPr>
          <a:xfrm>
            <a:off x="101600" y="6373167"/>
            <a:ext cx="8839199" cy="276999"/>
          </a:xfrm>
          <a:prstGeom prst="rect">
            <a:avLst/>
          </a:prstGeom>
          <a:noFill/>
        </p:spPr>
        <p:txBody>
          <a:bodyPr wrap="square" rtlCol="0">
            <a:spAutoFit/>
          </a:bodyPr>
          <a:lstStyle/>
          <a:p>
            <a:pPr algn="ctr"/>
            <a:r>
              <a:rPr lang="en-US" sz="1200" dirty="0" smtClean="0"/>
              <a:t>13</a:t>
            </a:r>
            <a:endParaRPr lang="en-US" sz="1200" dirty="0"/>
          </a:p>
        </p:txBody>
      </p:sp>
    </p:spTree>
    <p:extLst>
      <p:ext uri="{BB962C8B-B14F-4D97-AF65-F5344CB8AC3E}">
        <p14:creationId xmlns:p14="http://schemas.microsoft.com/office/powerpoint/2010/main" val="18343642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par>
                          <p:cTn id="19" fill="hold" nodeType="afterGroup">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par>
                          <p:cTn id="23" fill="hold" nodeType="afterGroup">
                            <p:stCondLst>
                              <p:cond delay="1000"/>
                            </p:stCondLst>
                            <p:childTnLst>
                              <p:par>
                                <p:cTn id="24" presetID="22" presetClass="entr" presetSubtype="2" fill="hold"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right)">
                                      <p:cBhvr>
                                        <p:cTn id="26" dur="500"/>
                                        <p:tgtEl>
                                          <p:spTgt spid="14"/>
                                        </p:tgtEl>
                                      </p:cBhvr>
                                    </p:animEffect>
                                  </p:childTnLst>
                                </p:cTn>
                              </p:par>
                            </p:childTnLst>
                          </p:cTn>
                        </p:par>
                        <p:par>
                          <p:cTn id="27" fill="hold" nodeType="afterGroup">
                            <p:stCondLst>
                              <p:cond delay="1500"/>
                            </p:stCondLst>
                            <p:childTnLst>
                              <p:par>
                                <p:cTn id="28" presetID="10" presetClass="entr" presetSubtype="0" fill="hold" grpId="0" nodeType="after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500"/>
                                        <p:tgtEl>
                                          <p:spTgt spid="3"/>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xit" presetSubtype="0" fill="hold" grpId="1" nodeType="clickEffect">
                                  <p:stCondLst>
                                    <p:cond delay="0"/>
                                  </p:stCondLst>
                                  <p:childTnLst>
                                    <p:animEffect transition="out" filter="fade">
                                      <p:cBhvr>
                                        <p:cTn id="34" dur="500"/>
                                        <p:tgtEl>
                                          <p:spTgt spid="13"/>
                                        </p:tgtEl>
                                      </p:cBhvr>
                                    </p:animEffect>
                                    <p:set>
                                      <p:cBhvr>
                                        <p:cTn id="35" dur="1" fill="hold">
                                          <p:stCondLst>
                                            <p:cond delay="499"/>
                                          </p:stCondLst>
                                        </p:cTn>
                                        <p:tgtEl>
                                          <p:spTgt spid="13"/>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14"/>
                                        </p:tgtEl>
                                      </p:cBhvr>
                                    </p:animEffect>
                                    <p:set>
                                      <p:cBhvr>
                                        <p:cTn id="38" dur="1" fill="hold">
                                          <p:stCondLst>
                                            <p:cond delay="499"/>
                                          </p:stCondLst>
                                        </p:cTn>
                                        <p:tgtEl>
                                          <p:spTgt spid="14"/>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500"/>
                                        <p:tgtEl>
                                          <p:spTgt spid="3"/>
                                        </p:tgtEl>
                                      </p:cBhvr>
                                    </p:animEffect>
                                    <p:set>
                                      <p:cBhvr>
                                        <p:cTn id="41" dur="1" fill="hold">
                                          <p:stCondLst>
                                            <p:cond delay="499"/>
                                          </p:stCondLst>
                                        </p:cTn>
                                        <p:tgtEl>
                                          <p:spTgt spid="3"/>
                                        </p:tgtEl>
                                        <p:attrNameLst>
                                          <p:attrName>style.visibility</p:attrName>
                                        </p:attrNameLst>
                                      </p:cBhvr>
                                      <p:to>
                                        <p:strVal val="hidden"/>
                                      </p:to>
                                    </p:set>
                                  </p:childTnLst>
                                </p:cTn>
                              </p:par>
                            </p:childTnLst>
                          </p:cTn>
                        </p:par>
                        <p:par>
                          <p:cTn id="42" fill="hold" nodeType="afterGroup">
                            <p:stCondLst>
                              <p:cond delay="500"/>
                            </p:stCondLst>
                            <p:childTnLst>
                              <p:par>
                                <p:cTn id="43" presetID="10" presetClass="entr" presetSubtype="0" fill="hold" grpId="0" nodeType="after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500"/>
                                        <p:tgtEl>
                                          <p:spTgt spid="12"/>
                                        </p:tgtEl>
                                      </p:cBhvr>
                                    </p:animEffect>
                                  </p:childTnLst>
                                </p:cTn>
                              </p:par>
                            </p:childTnLst>
                          </p:cTn>
                        </p:par>
                        <p:par>
                          <p:cTn id="46" fill="hold" nodeType="afterGroup">
                            <p:stCondLst>
                              <p:cond delay="1000"/>
                            </p:stCondLst>
                            <p:childTnLst>
                              <p:par>
                                <p:cTn id="47" presetID="22" presetClass="entr" presetSubtype="2" fill="hold" nodeType="after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wipe(right)">
                                      <p:cBhvr>
                                        <p:cTn id="49" dur="500"/>
                                        <p:tgtEl>
                                          <p:spTgt spid="15"/>
                                        </p:tgtEl>
                                      </p:cBhvr>
                                    </p:animEffect>
                                  </p:childTnLst>
                                </p:cTn>
                              </p:par>
                            </p:childTnLst>
                          </p:cTn>
                        </p:par>
                        <p:par>
                          <p:cTn id="50" fill="hold" nodeType="afterGroup">
                            <p:stCondLst>
                              <p:cond delay="1500"/>
                            </p:stCondLst>
                            <p:childTnLst>
                              <p:par>
                                <p:cTn id="51" presetID="10" presetClass="entr" presetSubtype="0" fill="hold" grpId="0" nodeType="after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fade">
                                      <p:cBhvr>
                                        <p:cTn id="5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0" grpId="0"/>
      <p:bldP spid="11" grpId="0" animBg="1"/>
      <p:bldP spid="12" grpId="0"/>
      <p:bldP spid="18" grpId="0" animBg="1"/>
      <p:bldP spid="13" grpId="0"/>
      <p:bldP spid="13" grpId="1"/>
      <p:bldP spid="3" grpId="0" animBg="1"/>
      <p:bldP spid="3"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19082" y="203653"/>
            <a:ext cx="8621717" cy="615950"/>
          </a:xfrm>
        </p:spPr>
        <p:txBody>
          <a:bodyPr>
            <a:noAutofit/>
          </a:bodyPr>
          <a:lstStyle/>
          <a:p>
            <a:pPr algn="ctr">
              <a:defRPr/>
            </a:pPr>
            <a:r>
              <a:rPr lang="en-ZA" sz="2800" dirty="0">
                <a:latin typeface="Arial" panose="020B0604020202020204" pitchFamily="34" charset="0"/>
                <a:cs typeface="Arial" panose="020B0604020202020204" pitchFamily="34" charset="0"/>
              </a:rPr>
              <a:t>Ownership of housing by Age Group </a:t>
            </a:r>
            <a:r>
              <a:rPr lang="en-ZA" sz="2800" dirty="0" smtClean="0">
                <a:latin typeface="Arial" panose="020B0604020202020204" pitchFamily="34" charset="0"/>
                <a:cs typeface="Arial" panose="020B0604020202020204" pitchFamily="34" charset="0"/>
              </a:rPr>
              <a:t/>
            </a:r>
            <a:br>
              <a:rPr lang="en-ZA" sz="2800" dirty="0" smtClean="0">
                <a:latin typeface="Arial" panose="020B0604020202020204" pitchFamily="34" charset="0"/>
                <a:cs typeface="Arial" panose="020B0604020202020204" pitchFamily="34" charset="0"/>
              </a:rPr>
            </a:br>
            <a:r>
              <a:rPr lang="en-ZA" sz="2800" dirty="0" smtClean="0">
                <a:latin typeface="Arial" panose="020B0604020202020204" pitchFamily="34" charset="0"/>
                <a:cs typeface="Arial" panose="020B0604020202020204" pitchFamily="34" charset="0"/>
              </a:rPr>
              <a:t>Across </a:t>
            </a:r>
            <a:r>
              <a:rPr lang="en-ZA" sz="2800" dirty="0">
                <a:latin typeface="Arial" panose="020B0604020202020204" pitchFamily="34" charset="0"/>
                <a:cs typeface="Arial" panose="020B0604020202020204" pitchFamily="34" charset="0"/>
              </a:rPr>
              <a:t>Time</a:t>
            </a:r>
          </a:p>
        </p:txBody>
      </p:sp>
      <p:sp>
        <p:nvSpPr>
          <p:cNvPr id="3" name="Subtitle 2"/>
          <p:cNvSpPr>
            <a:spLocks noGrp="1"/>
          </p:cNvSpPr>
          <p:nvPr>
            <p:ph type="subTitle" idx="1"/>
          </p:nvPr>
        </p:nvSpPr>
        <p:spPr/>
        <p:txBody>
          <a:bodyPr/>
          <a:lstStyle/>
          <a:p>
            <a:pPr>
              <a:defRPr/>
            </a:pPr>
            <a:endParaRPr lang="en-ZA"/>
          </a:p>
        </p:txBody>
      </p:sp>
      <p:graphicFrame>
        <p:nvGraphicFramePr>
          <p:cNvPr id="31748" name="Chart 3"/>
          <p:cNvGraphicFramePr>
            <a:graphicFrameLocks/>
          </p:cNvGraphicFramePr>
          <p:nvPr>
            <p:extLst>
              <p:ext uri="{D42A27DB-BD31-4B8C-83A1-F6EECF244321}">
                <p14:modId xmlns:p14="http://schemas.microsoft.com/office/powerpoint/2010/main" val="223136280"/>
              </p:ext>
            </p:extLst>
          </p:nvPr>
        </p:nvGraphicFramePr>
        <p:xfrm>
          <a:off x="319082" y="1875293"/>
          <a:ext cx="8469312" cy="3844925"/>
        </p:xfrm>
        <a:graphic>
          <a:graphicData uri="http://schemas.openxmlformats.org/presentationml/2006/ole">
            <mc:AlternateContent xmlns:mc="http://schemas.openxmlformats.org/markup-compatibility/2006">
              <mc:Choice xmlns:v="urn:schemas-microsoft-com:vml" Requires="v">
                <p:oleObj spid="_x0000_s23577" name="Chart" r:id="rId4" imgW="8474174" imgH="3853006" progId="Excel.Chart.8">
                  <p:embed/>
                </p:oleObj>
              </mc:Choice>
              <mc:Fallback>
                <p:oleObj name="Chart" r:id="rId4" imgW="8474174" imgH="3853006" progId="Excel.Chart.8">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9082" y="1875293"/>
                        <a:ext cx="8469312" cy="384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 name="TextBox 5"/>
          <p:cNvSpPr txBox="1"/>
          <p:nvPr/>
        </p:nvSpPr>
        <p:spPr>
          <a:xfrm>
            <a:off x="101600" y="6373167"/>
            <a:ext cx="8839199" cy="276999"/>
          </a:xfrm>
          <a:prstGeom prst="rect">
            <a:avLst/>
          </a:prstGeom>
          <a:noFill/>
        </p:spPr>
        <p:txBody>
          <a:bodyPr wrap="square" rtlCol="0">
            <a:spAutoFit/>
          </a:bodyPr>
          <a:lstStyle/>
          <a:p>
            <a:pPr algn="ctr"/>
            <a:r>
              <a:rPr lang="en-US" sz="1200" dirty="0" smtClean="0"/>
              <a:t>14</a:t>
            </a:r>
            <a:endParaRPr lang="en-US" sz="1200" dirty="0"/>
          </a:p>
        </p:txBody>
      </p:sp>
    </p:spTree>
    <p:extLst>
      <p:ext uri="{BB962C8B-B14F-4D97-AF65-F5344CB8AC3E}">
        <p14:creationId xmlns:p14="http://schemas.microsoft.com/office/powerpoint/2010/main" val="266781046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58434" y="184831"/>
            <a:ext cx="6858000" cy="631825"/>
          </a:xfrm>
        </p:spPr>
        <p:txBody>
          <a:bodyPr>
            <a:normAutofit/>
          </a:bodyPr>
          <a:lstStyle/>
          <a:p>
            <a:pPr algn="ctr">
              <a:defRPr/>
            </a:pPr>
            <a:r>
              <a:rPr lang="en-ZA" sz="2800" dirty="0">
                <a:latin typeface="Arial" panose="020B0604020202020204" pitchFamily="34" charset="0"/>
                <a:cs typeface="Arial" panose="020B0604020202020204" pitchFamily="34" charset="0"/>
              </a:rPr>
              <a:t>Value of property owned by race</a:t>
            </a:r>
            <a:r>
              <a:rPr lang="en-ZA" sz="2800" dirty="0" smtClean="0">
                <a:latin typeface="Arial" panose="020B0604020202020204" pitchFamily="34" charset="0"/>
                <a:cs typeface="Arial" panose="020B0604020202020204" pitchFamily="34" charset="0"/>
              </a:rPr>
              <a:t> </a:t>
            </a:r>
            <a:endParaRPr lang="en-ZA" sz="2800" dirty="0">
              <a:latin typeface="Arial" panose="020B0604020202020204" pitchFamily="34" charset="0"/>
              <a:cs typeface="Arial" panose="020B0604020202020204" pitchFamily="34" charset="0"/>
            </a:endParaRPr>
          </a:p>
        </p:txBody>
      </p:sp>
      <p:sp>
        <p:nvSpPr>
          <p:cNvPr id="3" name="Subtitle 2"/>
          <p:cNvSpPr>
            <a:spLocks noGrp="1"/>
          </p:cNvSpPr>
          <p:nvPr>
            <p:ph type="subTitle" idx="1"/>
          </p:nvPr>
        </p:nvSpPr>
        <p:spPr/>
        <p:txBody>
          <a:bodyPr/>
          <a:lstStyle/>
          <a:p>
            <a:pPr>
              <a:defRPr/>
            </a:pPr>
            <a:endParaRPr lang="en-ZA" dirty="0"/>
          </a:p>
        </p:txBody>
      </p:sp>
      <p:graphicFrame>
        <p:nvGraphicFramePr>
          <p:cNvPr id="32772" name="Chart 3"/>
          <p:cNvGraphicFramePr>
            <a:graphicFrameLocks/>
          </p:cNvGraphicFramePr>
          <p:nvPr>
            <p:extLst>
              <p:ext uri="{D42A27DB-BD31-4B8C-83A1-F6EECF244321}">
                <p14:modId xmlns:p14="http://schemas.microsoft.com/office/powerpoint/2010/main" val="4012513267"/>
              </p:ext>
            </p:extLst>
          </p:nvPr>
        </p:nvGraphicFramePr>
        <p:xfrm>
          <a:off x="101599" y="1773918"/>
          <a:ext cx="8928099" cy="4224564"/>
        </p:xfrm>
        <a:graphic>
          <a:graphicData uri="http://schemas.openxmlformats.org/presentationml/2006/ole">
            <mc:AlternateContent xmlns:mc="http://schemas.openxmlformats.org/markup-compatibility/2006">
              <mc:Choice xmlns:v="urn:schemas-microsoft-com:vml" Requires="v">
                <p:oleObj spid="_x0000_s24601" name="Chart" r:id="rId4" imgW="9022862" imgH="4115157" progId="Excel.Chart.8">
                  <p:embed/>
                </p:oleObj>
              </mc:Choice>
              <mc:Fallback>
                <p:oleObj name="Chart" r:id="rId4" imgW="9022862" imgH="4115157" progId="Excel.Chart.8">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599" y="1773918"/>
                        <a:ext cx="8928099" cy="4224564"/>
                      </a:xfrm>
                      <a:prstGeom prst="rect">
                        <a:avLst/>
                      </a:prstGeom>
                      <a:noFill/>
                      <a:ln>
                        <a:noFill/>
                      </a:ln>
                    </p:spPr>
                  </p:pic>
                </p:oleObj>
              </mc:Fallback>
            </mc:AlternateContent>
          </a:graphicData>
        </a:graphic>
      </p:graphicFrame>
      <p:sp>
        <p:nvSpPr>
          <p:cNvPr id="6" name="TextBox 5"/>
          <p:cNvSpPr txBox="1"/>
          <p:nvPr/>
        </p:nvSpPr>
        <p:spPr>
          <a:xfrm>
            <a:off x="101600" y="6373167"/>
            <a:ext cx="8839199" cy="276999"/>
          </a:xfrm>
          <a:prstGeom prst="rect">
            <a:avLst/>
          </a:prstGeom>
          <a:noFill/>
        </p:spPr>
        <p:txBody>
          <a:bodyPr wrap="square" rtlCol="0">
            <a:spAutoFit/>
          </a:bodyPr>
          <a:lstStyle/>
          <a:p>
            <a:pPr algn="ctr"/>
            <a:r>
              <a:rPr lang="en-US" sz="1200" dirty="0" smtClean="0"/>
              <a:t>15</a:t>
            </a:r>
            <a:endParaRPr lang="en-US" sz="1200" dirty="0"/>
          </a:p>
        </p:txBody>
      </p:sp>
    </p:spTree>
    <p:extLst>
      <p:ext uri="{BB962C8B-B14F-4D97-AF65-F5344CB8AC3E}">
        <p14:creationId xmlns:p14="http://schemas.microsoft.com/office/powerpoint/2010/main" val="229780764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0" y="1350726"/>
            <a:ext cx="9144000" cy="4284663"/>
          </a:xfrm>
          <a:prstGeom prst="rect">
            <a:avLst/>
          </a:prstGeom>
          <a:solidFill>
            <a:schemeClr val="bg1">
              <a:lumMod val="85000"/>
            </a:schemeClr>
          </a:solidFill>
          <a:ln w="0">
            <a:noFill/>
            <a:prstDash val="solid"/>
            <a:round/>
            <a:headEnd/>
            <a:tailEnd/>
          </a:ln>
        </p:spPr>
        <p:txBody>
          <a:bodyPr/>
          <a:lstStyle/>
          <a:p>
            <a:pPr algn="ctr">
              <a:defRPr/>
            </a:pPr>
            <a:endParaRPr lang="en-US">
              <a:solidFill>
                <a:schemeClr val="tx1">
                  <a:lumMod val="75000"/>
                  <a:lumOff val="25000"/>
                </a:schemeClr>
              </a:solidFill>
            </a:endParaRPr>
          </a:p>
        </p:txBody>
      </p:sp>
      <p:graphicFrame>
        <p:nvGraphicFramePr>
          <p:cNvPr id="6" name="Chart 5"/>
          <p:cNvGraphicFramePr/>
          <p:nvPr>
            <p:extLst>
              <p:ext uri="{D42A27DB-BD31-4B8C-83A1-F6EECF244321}">
                <p14:modId xmlns:p14="http://schemas.microsoft.com/office/powerpoint/2010/main" val="1442429744"/>
              </p:ext>
            </p:extLst>
          </p:nvPr>
        </p:nvGraphicFramePr>
        <p:xfrm>
          <a:off x="661633" y="1448700"/>
          <a:ext cx="4944293" cy="4027690"/>
        </p:xfrm>
        <a:graphic>
          <a:graphicData uri="http://schemas.openxmlformats.org/drawingml/2006/chart">
            <c:chart xmlns:c="http://schemas.openxmlformats.org/drawingml/2006/chart" xmlns:r="http://schemas.openxmlformats.org/officeDocument/2006/relationships" r:id="rId3"/>
          </a:graphicData>
        </a:graphic>
      </p:graphicFrame>
      <p:sp>
        <p:nvSpPr>
          <p:cNvPr id="11" name="Snip Diagonal Corner Rectangle 92"/>
          <p:cNvSpPr>
            <a:spLocks/>
          </p:cNvSpPr>
          <p:nvPr/>
        </p:nvSpPr>
        <p:spPr bwMode="auto">
          <a:xfrm>
            <a:off x="6711950" y="4528900"/>
            <a:ext cx="2317750" cy="947489"/>
          </a:xfrm>
          <a:custGeom>
            <a:avLst/>
            <a:gdLst>
              <a:gd name="T0" fmla="*/ 0 w 2100263"/>
              <a:gd name="T1" fmla="*/ 0 h 1835150"/>
              <a:gd name="T2" fmla="*/ 1794399 w 2100263"/>
              <a:gd name="T3" fmla="*/ 0 h 1835150"/>
              <a:gd name="T4" fmla="*/ 2100263 w 2100263"/>
              <a:gd name="T5" fmla="*/ 305864 h 1835150"/>
              <a:gd name="T6" fmla="*/ 2100263 w 2100263"/>
              <a:gd name="T7" fmla="*/ 1835150 h 1835150"/>
              <a:gd name="T8" fmla="*/ 2100263 w 2100263"/>
              <a:gd name="T9" fmla="*/ 1835150 h 1835150"/>
              <a:gd name="T10" fmla="*/ 305864 w 2100263"/>
              <a:gd name="T11" fmla="*/ 1835150 h 1835150"/>
              <a:gd name="T12" fmla="*/ 0 w 2100263"/>
              <a:gd name="T13" fmla="*/ 1529286 h 1835150"/>
              <a:gd name="T14" fmla="*/ 0 w 2100263"/>
              <a:gd name="T15" fmla="*/ 0 h 183515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00263" h="1835150">
                <a:moveTo>
                  <a:pt x="0" y="0"/>
                </a:moveTo>
                <a:lnTo>
                  <a:pt x="1794399" y="0"/>
                </a:lnTo>
                <a:lnTo>
                  <a:pt x="2100263" y="305864"/>
                </a:lnTo>
                <a:lnTo>
                  <a:pt x="2100263" y="1835150"/>
                </a:lnTo>
                <a:lnTo>
                  <a:pt x="305864" y="1835150"/>
                </a:lnTo>
                <a:lnTo>
                  <a:pt x="0" y="1529286"/>
                </a:lnTo>
                <a:lnTo>
                  <a:pt x="0" y="0"/>
                </a:lnTo>
                <a:close/>
              </a:path>
            </a:pathLst>
          </a:custGeom>
          <a:solidFill>
            <a:schemeClr val="bg1">
              <a:lumMod val="50000"/>
            </a:schemeClr>
          </a:solidFill>
          <a:ln>
            <a:noFill/>
          </a:ln>
          <a:effectLst>
            <a:outerShdw blurRad="40000" dist="23000" dir="5400000" rotWithShape="0">
              <a:srgbClr val="000000">
                <a:alpha val="34999"/>
              </a:srgbClr>
            </a:outerShdw>
          </a:effectLst>
        </p:spPr>
        <p:txBody>
          <a:bodyPr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en-ZA" altLang="en-US" sz="1400" b="1" dirty="0">
              <a:solidFill>
                <a:schemeClr val="bg1"/>
              </a:solidFill>
              <a:latin typeface="Open sans" charset="0"/>
            </a:endParaRPr>
          </a:p>
          <a:p>
            <a:pPr algn="ctr"/>
            <a:endParaRPr lang="en-ZA" altLang="en-US" sz="1400" b="1" dirty="0">
              <a:solidFill>
                <a:schemeClr val="bg1"/>
              </a:solidFill>
              <a:latin typeface="Open sans" charset="0"/>
            </a:endParaRPr>
          </a:p>
          <a:p>
            <a:pPr algn="ctr"/>
            <a:endParaRPr lang="en-ZA" altLang="en-US" sz="1400" b="1" dirty="0">
              <a:solidFill>
                <a:schemeClr val="bg1"/>
              </a:solidFill>
              <a:latin typeface="Open sans" charset="0"/>
            </a:endParaRPr>
          </a:p>
          <a:p>
            <a:pPr algn="ctr"/>
            <a:endParaRPr lang="en-ZA" altLang="en-US" sz="1400" b="1" dirty="0">
              <a:solidFill>
                <a:schemeClr val="bg1"/>
              </a:solidFill>
              <a:latin typeface="Open sans" charset="0"/>
            </a:endParaRPr>
          </a:p>
          <a:p>
            <a:pPr algn="ctr"/>
            <a:endParaRPr lang="en-ZA" altLang="en-US" sz="1400" b="1" dirty="0">
              <a:solidFill>
                <a:schemeClr val="bg1"/>
              </a:solidFill>
              <a:latin typeface="Open sans" charset="0"/>
            </a:endParaRPr>
          </a:p>
          <a:p>
            <a:pPr algn="ctr"/>
            <a:r>
              <a:rPr lang="en-ZA" altLang="en-US" sz="1400" b="1" dirty="0" smtClean="0">
                <a:solidFill>
                  <a:schemeClr val="bg1"/>
                </a:solidFill>
                <a:latin typeface="Open sans" charset="0"/>
              </a:rPr>
              <a:t>Unemployment </a:t>
            </a:r>
            <a:r>
              <a:rPr lang="en-ZA" altLang="en-US" sz="1400" b="1" dirty="0">
                <a:solidFill>
                  <a:schemeClr val="bg1"/>
                </a:solidFill>
                <a:latin typeface="Open sans" charset="0"/>
              </a:rPr>
              <a:t>is now the major driver of poverty in the country</a:t>
            </a:r>
          </a:p>
          <a:p>
            <a:pPr algn="ctr"/>
            <a:endParaRPr lang="en-ZA" altLang="en-US" sz="1400" b="1" dirty="0">
              <a:solidFill>
                <a:schemeClr val="bg1"/>
              </a:solidFill>
              <a:latin typeface="Open sans" charset="0"/>
            </a:endParaRPr>
          </a:p>
          <a:p>
            <a:pPr algn="ctr"/>
            <a:endParaRPr lang="en-ZA" altLang="en-US" sz="1400" b="1" dirty="0">
              <a:solidFill>
                <a:schemeClr val="bg1"/>
              </a:solidFill>
              <a:latin typeface="Open sans" charset="0"/>
            </a:endParaRPr>
          </a:p>
          <a:p>
            <a:pPr algn="ctr"/>
            <a:endParaRPr lang="en-ZA" altLang="en-US" sz="1400" b="1" dirty="0">
              <a:solidFill>
                <a:schemeClr val="bg1"/>
              </a:solidFill>
              <a:latin typeface="Open sans" charset="0"/>
            </a:endParaRPr>
          </a:p>
          <a:p>
            <a:pPr algn="ctr"/>
            <a:endParaRPr lang="en-ZA" altLang="en-US" sz="1400" b="1" dirty="0">
              <a:solidFill>
                <a:schemeClr val="bg1"/>
              </a:solidFill>
              <a:latin typeface="Open sans" charset="0"/>
            </a:endParaRPr>
          </a:p>
          <a:p>
            <a:pPr algn="ctr"/>
            <a:endParaRPr lang="en-ZA" altLang="en-US" sz="1400" b="1" dirty="0">
              <a:solidFill>
                <a:schemeClr val="bg1"/>
              </a:solidFill>
              <a:latin typeface="Open sans" charset="0"/>
            </a:endParaRPr>
          </a:p>
        </p:txBody>
      </p:sp>
      <p:sp>
        <p:nvSpPr>
          <p:cNvPr id="13" name="Left Brace 12"/>
          <p:cNvSpPr/>
          <p:nvPr/>
        </p:nvSpPr>
        <p:spPr>
          <a:xfrm>
            <a:off x="790575" y="2255601"/>
            <a:ext cx="654050" cy="2220913"/>
          </a:xfrm>
          <a:prstGeom prst="leftBrac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ZA"/>
          </a:p>
        </p:txBody>
      </p:sp>
      <p:sp>
        <p:nvSpPr>
          <p:cNvPr id="14" name="TextBox 13"/>
          <p:cNvSpPr txBox="1"/>
          <p:nvPr/>
        </p:nvSpPr>
        <p:spPr>
          <a:xfrm>
            <a:off x="93663" y="3158889"/>
            <a:ext cx="849312" cy="461962"/>
          </a:xfrm>
          <a:prstGeom prst="rect">
            <a:avLst/>
          </a:prstGeom>
          <a:noFill/>
        </p:spPr>
        <p:txBody>
          <a:bodyPr>
            <a:spAutoFit/>
          </a:bodyPr>
          <a:lstStyle/>
          <a:p>
            <a:pPr>
              <a:defRPr/>
            </a:pPr>
            <a:r>
              <a:rPr lang="en-ZA" sz="1200" b="1" dirty="0">
                <a:solidFill>
                  <a:schemeClr val="bg1">
                    <a:lumMod val="50000"/>
                  </a:schemeClr>
                </a:solidFill>
              </a:rPr>
              <a:t>Living standard</a:t>
            </a:r>
          </a:p>
        </p:txBody>
      </p:sp>
      <p:sp>
        <p:nvSpPr>
          <p:cNvPr id="15" name="Left Brace 14"/>
          <p:cNvSpPr/>
          <p:nvPr/>
        </p:nvSpPr>
        <p:spPr>
          <a:xfrm>
            <a:off x="862013" y="4527314"/>
            <a:ext cx="552450" cy="614362"/>
          </a:xfrm>
          <a:prstGeom prst="leftBrac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ZA"/>
          </a:p>
        </p:txBody>
      </p:sp>
      <p:sp>
        <p:nvSpPr>
          <p:cNvPr id="17" name="TextBox 16"/>
          <p:cNvSpPr txBox="1"/>
          <p:nvPr/>
        </p:nvSpPr>
        <p:spPr>
          <a:xfrm>
            <a:off x="93663" y="4728926"/>
            <a:ext cx="1071562" cy="277813"/>
          </a:xfrm>
          <a:prstGeom prst="rect">
            <a:avLst/>
          </a:prstGeom>
          <a:noFill/>
        </p:spPr>
        <p:txBody>
          <a:bodyPr>
            <a:spAutoFit/>
          </a:bodyPr>
          <a:lstStyle/>
          <a:p>
            <a:pPr>
              <a:defRPr/>
            </a:pPr>
            <a:r>
              <a:rPr lang="en-ZA" sz="1200" b="1" dirty="0">
                <a:solidFill>
                  <a:schemeClr val="bg1">
                    <a:lumMod val="50000"/>
                  </a:schemeClr>
                </a:solidFill>
              </a:rPr>
              <a:t>Education</a:t>
            </a:r>
          </a:p>
        </p:txBody>
      </p:sp>
      <p:sp>
        <p:nvSpPr>
          <p:cNvPr id="18" name="TextBox 17"/>
          <p:cNvSpPr txBox="1"/>
          <p:nvPr/>
        </p:nvSpPr>
        <p:spPr>
          <a:xfrm>
            <a:off x="93663" y="5157551"/>
            <a:ext cx="828675" cy="276225"/>
          </a:xfrm>
          <a:prstGeom prst="rect">
            <a:avLst/>
          </a:prstGeom>
          <a:noFill/>
        </p:spPr>
        <p:txBody>
          <a:bodyPr>
            <a:spAutoFit/>
          </a:bodyPr>
          <a:lstStyle/>
          <a:p>
            <a:pPr>
              <a:defRPr/>
            </a:pPr>
            <a:r>
              <a:rPr lang="en-ZA" sz="1200" b="1" dirty="0">
                <a:solidFill>
                  <a:schemeClr val="bg1">
                    <a:lumMod val="50000"/>
                  </a:schemeClr>
                </a:solidFill>
              </a:rPr>
              <a:t>Health</a:t>
            </a:r>
          </a:p>
        </p:txBody>
      </p:sp>
      <p:sp>
        <p:nvSpPr>
          <p:cNvPr id="19" name="TextBox 18"/>
          <p:cNvSpPr txBox="1"/>
          <p:nvPr/>
        </p:nvSpPr>
        <p:spPr>
          <a:xfrm>
            <a:off x="93663" y="1692039"/>
            <a:ext cx="1284287" cy="461962"/>
          </a:xfrm>
          <a:prstGeom prst="rect">
            <a:avLst/>
          </a:prstGeom>
          <a:noFill/>
        </p:spPr>
        <p:txBody>
          <a:bodyPr>
            <a:spAutoFit/>
          </a:bodyPr>
          <a:lstStyle/>
          <a:p>
            <a:pPr>
              <a:defRPr/>
            </a:pPr>
            <a:r>
              <a:rPr lang="en-ZA" sz="1200" b="1" dirty="0">
                <a:solidFill>
                  <a:schemeClr val="bg1">
                    <a:lumMod val="50000"/>
                  </a:schemeClr>
                </a:solidFill>
              </a:rPr>
              <a:t>Economic activity</a:t>
            </a:r>
          </a:p>
        </p:txBody>
      </p:sp>
      <p:cxnSp>
        <p:nvCxnSpPr>
          <p:cNvPr id="21" name="Straight Arrow Connector 20"/>
          <p:cNvCxnSpPr/>
          <p:nvPr/>
        </p:nvCxnSpPr>
        <p:spPr>
          <a:xfrm>
            <a:off x="922338" y="1979376"/>
            <a:ext cx="492125" cy="9525"/>
          </a:xfrm>
          <a:prstGeom prst="straightConnector1">
            <a:avLst/>
          </a:prstGeom>
          <a:ln>
            <a:solidFill>
              <a:schemeClr val="bg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933450" y="5290901"/>
            <a:ext cx="511175" cy="1588"/>
          </a:xfrm>
          <a:prstGeom prst="straightConnector1">
            <a:avLst/>
          </a:prstGeom>
          <a:ln>
            <a:solidFill>
              <a:schemeClr val="bg1">
                <a:lumMod val="50000"/>
              </a:schemeClr>
            </a:solidFill>
            <a:tailEnd type="arrow"/>
          </a:ln>
        </p:spPr>
        <p:style>
          <a:lnRef idx="2">
            <a:schemeClr val="accent1"/>
          </a:lnRef>
          <a:fillRef idx="0">
            <a:schemeClr val="accent1"/>
          </a:fillRef>
          <a:effectRef idx="1">
            <a:schemeClr val="accent1"/>
          </a:effectRef>
          <a:fontRef idx="minor">
            <a:schemeClr val="tx1"/>
          </a:fontRef>
        </p:style>
      </p:cxnSp>
      <p:graphicFrame>
        <p:nvGraphicFramePr>
          <p:cNvPr id="26" name="Chart 25"/>
          <p:cNvGraphicFramePr/>
          <p:nvPr>
            <p:extLst>
              <p:ext uri="{D42A27DB-BD31-4B8C-83A1-F6EECF244321}">
                <p14:modId xmlns:p14="http://schemas.microsoft.com/office/powerpoint/2010/main" val="3175221610"/>
              </p:ext>
            </p:extLst>
          </p:nvPr>
        </p:nvGraphicFramePr>
        <p:xfrm>
          <a:off x="6711214" y="2205731"/>
          <a:ext cx="2318414" cy="2213497"/>
        </p:xfrm>
        <a:graphic>
          <a:graphicData uri="http://schemas.openxmlformats.org/drawingml/2006/chart">
            <c:chart xmlns:c="http://schemas.openxmlformats.org/drawingml/2006/chart" xmlns:r="http://schemas.openxmlformats.org/officeDocument/2006/relationships" r:id="rId4"/>
          </a:graphicData>
        </a:graphic>
      </p:graphicFrame>
      <p:sp>
        <p:nvSpPr>
          <p:cNvPr id="31758" name="TextBox 26"/>
          <p:cNvSpPr txBox="1">
            <a:spLocks noChangeArrowheads="1"/>
          </p:cNvSpPr>
          <p:nvPr/>
        </p:nvSpPr>
        <p:spPr bwMode="auto">
          <a:xfrm>
            <a:off x="7165975" y="3582970"/>
            <a:ext cx="1863725" cy="276999"/>
          </a:xfrm>
          <a:prstGeom prst="rect">
            <a:avLst/>
          </a:prstGeom>
          <a:solidFill>
            <a:srgbClr val="D9D9D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ZA" altLang="en-US" sz="1200" b="1">
                <a:latin typeface="Arial" pitchFamily="34" charset="0"/>
              </a:rPr>
              <a:t>Unemployment rate</a:t>
            </a:r>
          </a:p>
        </p:txBody>
      </p:sp>
      <p:sp>
        <p:nvSpPr>
          <p:cNvPr id="20" name="Oval 19"/>
          <p:cNvSpPr/>
          <p:nvPr/>
        </p:nvSpPr>
        <p:spPr>
          <a:xfrm>
            <a:off x="3951571" y="2463750"/>
            <a:ext cx="2239701" cy="2239701"/>
          </a:xfrm>
          <a:prstGeom prst="ellipse">
            <a:avLst/>
          </a:prstGeom>
          <a:solidFill>
            <a:schemeClr val="accent3">
              <a:lumMod val="75000"/>
            </a:schemeClr>
          </a:solidFill>
        </p:spPr>
        <p:style>
          <a:lnRef idx="0">
            <a:schemeClr val="accent5"/>
          </a:lnRef>
          <a:fillRef idx="3">
            <a:schemeClr val="accent5"/>
          </a:fillRef>
          <a:effectRef idx="3">
            <a:schemeClr val="accent5"/>
          </a:effectRef>
          <a:fontRef idx="minor">
            <a:schemeClr val="lt1"/>
          </a:fontRef>
        </p:style>
        <p:txBody>
          <a:bodyPr anchor="ctr"/>
          <a:lstStyle/>
          <a:p>
            <a:pPr algn="ctr">
              <a:defRPr/>
            </a:pPr>
            <a:r>
              <a:rPr lang="en-US" sz="1500" dirty="0"/>
              <a:t>Poverty drivers in South Africa are multidimensional</a:t>
            </a:r>
          </a:p>
        </p:txBody>
      </p:sp>
      <p:pic>
        <p:nvPicPr>
          <p:cNvPr id="22" name="Picture 21"/>
          <p:cNvPicPr>
            <a:picLocks noChangeAspect="1"/>
          </p:cNvPicPr>
          <p:nvPr/>
        </p:nvPicPr>
        <p:blipFill rotWithShape="1">
          <a:blip r:embed="rId5">
            <a:duotone>
              <a:prstClr val="black"/>
              <a:schemeClr val="accent3">
                <a:tint val="45000"/>
                <a:satMod val="400000"/>
              </a:schemeClr>
            </a:duotone>
            <a:extLst>
              <a:ext uri="{28A0092B-C50C-407E-A947-70E740481C1C}">
                <a14:useLocalDpi xmlns:a14="http://schemas.microsoft.com/office/drawing/2010/main" val="0"/>
              </a:ext>
            </a:extLst>
          </a:blip>
          <a:srcRect b="48688"/>
          <a:stretch/>
        </p:blipFill>
        <p:spPr>
          <a:xfrm rot="10800000">
            <a:off x="2286000" y="407317"/>
            <a:ext cx="6858000" cy="788936"/>
          </a:xfrm>
          <a:prstGeom prst="rect">
            <a:avLst/>
          </a:prstGeom>
        </p:spPr>
      </p:pic>
      <p:sp>
        <p:nvSpPr>
          <p:cNvPr id="31763" name="TextBox 24"/>
          <p:cNvSpPr txBox="1">
            <a:spLocks noChangeArrowheads="1"/>
          </p:cNvSpPr>
          <p:nvPr/>
        </p:nvSpPr>
        <p:spPr bwMode="auto">
          <a:xfrm>
            <a:off x="7243763" y="385091"/>
            <a:ext cx="190023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r">
              <a:spcBef>
                <a:spcPct val="0"/>
              </a:spcBef>
              <a:buFontTx/>
              <a:buNone/>
            </a:pPr>
            <a:r>
              <a:rPr lang="en-US" altLang="en-US" sz="1800" dirty="0">
                <a:solidFill>
                  <a:schemeClr val="bg1"/>
                </a:solidFill>
                <a:latin typeface="Arial" pitchFamily="34" charset="0"/>
              </a:rPr>
              <a:t>Education </a:t>
            </a:r>
            <a:r>
              <a:rPr lang="en-US" altLang="en-US" sz="1800" dirty="0" err="1">
                <a:solidFill>
                  <a:schemeClr val="bg1"/>
                </a:solidFill>
                <a:latin typeface="Arial" pitchFamily="34" charset="0"/>
              </a:rPr>
              <a:t>Legotla</a:t>
            </a:r>
            <a:endParaRPr lang="en-ZA" altLang="en-US" sz="1800" dirty="0">
              <a:solidFill>
                <a:schemeClr val="bg1"/>
              </a:solidFill>
              <a:latin typeface="Arial" pitchFamily="34" charset="0"/>
            </a:endParaRPr>
          </a:p>
        </p:txBody>
      </p:sp>
      <p:sp>
        <p:nvSpPr>
          <p:cNvPr id="24" name="TextBox 23"/>
          <p:cNvSpPr txBox="1"/>
          <p:nvPr/>
        </p:nvSpPr>
        <p:spPr>
          <a:xfrm>
            <a:off x="101600" y="6373167"/>
            <a:ext cx="8839199" cy="276999"/>
          </a:xfrm>
          <a:prstGeom prst="rect">
            <a:avLst/>
          </a:prstGeom>
          <a:noFill/>
        </p:spPr>
        <p:txBody>
          <a:bodyPr wrap="square" rtlCol="0">
            <a:spAutoFit/>
          </a:bodyPr>
          <a:lstStyle/>
          <a:p>
            <a:pPr algn="ctr"/>
            <a:r>
              <a:rPr lang="en-US" sz="1200" dirty="0" smtClean="0"/>
              <a:t>16</a:t>
            </a:r>
            <a:endParaRPr lang="en-US" sz="1200" dirty="0"/>
          </a:p>
        </p:txBody>
      </p:sp>
    </p:spTree>
    <p:extLst>
      <p:ext uri="{BB962C8B-B14F-4D97-AF65-F5344CB8AC3E}">
        <p14:creationId xmlns:p14="http://schemas.microsoft.com/office/powerpoint/2010/main" val="8661502"/>
      </p:ext>
    </p:extLst>
  </p:cSld>
  <p:clrMapOvr>
    <a:masterClrMapping/>
  </p:clrMapOvr>
  <p:transition spd="slow">
    <p:pull/>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03" name="Group 4102"/>
          <p:cNvGrpSpPr>
            <a:grpSpLocks/>
          </p:cNvGrpSpPr>
          <p:nvPr/>
        </p:nvGrpSpPr>
        <p:grpSpPr bwMode="auto">
          <a:xfrm>
            <a:off x="0" y="2124075"/>
            <a:ext cx="9069388" cy="863600"/>
            <a:chOff x="0" y="2124185"/>
            <a:chExt cx="9069070" cy="863955"/>
          </a:xfrm>
        </p:grpSpPr>
        <p:sp>
          <p:nvSpPr>
            <p:cNvPr id="4" name="Rectangle 3"/>
            <p:cNvSpPr/>
            <p:nvPr/>
          </p:nvSpPr>
          <p:spPr>
            <a:xfrm>
              <a:off x="1095337" y="2603807"/>
              <a:ext cx="7973733" cy="147699"/>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dirty="0"/>
            </a:p>
          </p:txBody>
        </p:sp>
        <p:sp>
          <p:nvSpPr>
            <p:cNvPr id="5" name="Rectangle 4"/>
            <p:cNvSpPr/>
            <p:nvPr/>
          </p:nvSpPr>
          <p:spPr>
            <a:xfrm>
              <a:off x="1095337" y="2489460"/>
              <a:ext cx="2306557" cy="37956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t>#1      Job Creation</a:t>
              </a:r>
              <a:endParaRPr lang="en-ZA" sz="1400" dirty="0"/>
            </a:p>
          </p:txBody>
        </p:sp>
        <p:pic>
          <p:nvPicPr>
            <p:cNvPr id="35898" name="Picture 14" descr="https://image.freepik.com/free-icon/constructor-with-hat-and-a-gear_318-6193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64395" y="2124185"/>
              <a:ext cx="376453" cy="376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0" y="2398936"/>
              <a:ext cx="936592" cy="524090"/>
            </a:xfrm>
            <a:prstGeom prst="rect">
              <a:avLst/>
            </a:prstGeom>
            <a:noFill/>
          </p:spPr>
          <p:txBody>
            <a:bodyPr>
              <a:spAutoFit/>
            </a:bodyPr>
            <a:lstStyle/>
            <a:p>
              <a:pPr>
                <a:defRPr/>
              </a:pPr>
              <a:r>
                <a:rPr lang="en-US" sz="1400" b="1" dirty="0">
                  <a:solidFill>
                    <a:schemeClr val="accent3">
                      <a:lumMod val="75000"/>
                    </a:schemeClr>
                  </a:solidFill>
                </a:rPr>
                <a:t>Black African</a:t>
              </a:r>
              <a:endParaRPr lang="en-ZA" sz="1400" b="1" dirty="0">
                <a:solidFill>
                  <a:schemeClr val="accent3">
                    <a:lumMod val="75000"/>
                  </a:schemeClr>
                </a:solidFill>
              </a:endParaRPr>
            </a:p>
          </p:txBody>
        </p:sp>
        <p:sp>
          <p:nvSpPr>
            <p:cNvPr id="10" name="Oval 9"/>
            <p:cNvSpPr/>
            <p:nvPr/>
          </p:nvSpPr>
          <p:spPr>
            <a:xfrm>
              <a:off x="1239634" y="2385712"/>
              <a:ext cx="602428" cy="602428"/>
            </a:xfrm>
            <a:prstGeom prst="ellipse">
              <a:avLst/>
            </a:prstGeom>
            <a:gradFill>
              <a:gsLst>
                <a:gs pos="0">
                  <a:schemeClr val="bg2">
                    <a:lumMod val="25000"/>
                  </a:schemeClr>
                </a:gs>
                <a:gs pos="50000">
                  <a:schemeClr val="tx1">
                    <a:lumMod val="75000"/>
                    <a:lumOff val="25000"/>
                  </a:schemeClr>
                </a:gs>
                <a:gs pos="100000">
                  <a:schemeClr val="tx1">
                    <a:lumMod val="75000"/>
                    <a:lumOff val="25000"/>
                  </a:schemeClr>
                </a:gs>
              </a:gsLst>
            </a:gradFill>
          </p:spPr>
          <p:style>
            <a:lnRef idx="0">
              <a:schemeClr val="accent3"/>
            </a:lnRef>
            <a:fillRef idx="3">
              <a:schemeClr val="accent3"/>
            </a:fillRef>
            <a:effectRef idx="3">
              <a:schemeClr val="accent3"/>
            </a:effectRef>
            <a:fontRef idx="minor">
              <a:schemeClr val="lt1"/>
            </a:fontRef>
          </p:style>
          <p:txBody>
            <a:bodyPr anchor="ctr"/>
            <a:lstStyle/>
            <a:p>
              <a:pPr algn="ctr">
                <a:defRPr/>
              </a:pPr>
              <a:r>
                <a:rPr lang="en-US" sz="1800" dirty="0"/>
                <a:t>#1</a:t>
              </a:r>
              <a:endParaRPr lang="en-ZA" sz="1800" dirty="0"/>
            </a:p>
          </p:txBody>
        </p:sp>
        <p:sp>
          <p:nvSpPr>
            <p:cNvPr id="37" name="Rectangle 36"/>
            <p:cNvSpPr/>
            <p:nvPr/>
          </p:nvSpPr>
          <p:spPr>
            <a:xfrm>
              <a:off x="4292449" y="2489460"/>
              <a:ext cx="1792225" cy="379569"/>
            </a:xfrm>
            <a:prstGeom prst="rect">
              <a:avLst/>
            </a:prstGeom>
            <a:solidFill>
              <a:srgbClr val="D121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n-US" sz="1400" dirty="0"/>
                <a:t>Provision Housing</a:t>
              </a:r>
              <a:endParaRPr lang="en-ZA" sz="1400" dirty="0"/>
            </a:p>
          </p:txBody>
        </p:sp>
        <p:sp>
          <p:nvSpPr>
            <p:cNvPr id="38" name="Oval 37"/>
            <p:cNvSpPr/>
            <p:nvPr/>
          </p:nvSpPr>
          <p:spPr>
            <a:xfrm>
              <a:off x="3921054" y="2385712"/>
              <a:ext cx="602428" cy="602428"/>
            </a:xfrm>
            <a:prstGeom prst="ellipse">
              <a:avLst/>
            </a:prstGeom>
            <a:gradFill>
              <a:gsLst>
                <a:gs pos="0">
                  <a:schemeClr val="bg2">
                    <a:lumMod val="25000"/>
                  </a:schemeClr>
                </a:gs>
                <a:gs pos="50000">
                  <a:schemeClr val="tx1">
                    <a:lumMod val="75000"/>
                    <a:lumOff val="25000"/>
                  </a:schemeClr>
                </a:gs>
                <a:gs pos="100000">
                  <a:schemeClr val="tx1">
                    <a:lumMod val="75000"/>
                    <a:lumOff val="25000"/>
                  </a:schemeClr>
                </a:gs>
              </a:gsLst>
            </a:gradFill>
          </p:spPr>
          <p:style>
            <a:lnRef idx="0">
              <a:schemeClr val="accent3"/>
            </a:lnRef>
            <a:fillRef idx="3">
              <a:schemeClr val="accent3"/>
            </a:fillRef>
            <a:effectRef idx="3">
              <a:schemeClr val="accent3"/>
            </a:effectRef>
            <a:fontRef idx="minor">
              <a:schemeClr val="lt1"/>
            </a:fontRef>
          </p:style>
          <p:txBody>
            <a:bodyPr anchor="ctr"/>
            <a:lstStyle/>
            <a:p>
              <a:pPr algn="ctr">
                <a:defRPr/>
              </a:pPr>
              <a:r>
                <a:rPr lang="en-US" sz="1800" dirty="0"/>
                <a:t>#2</a:t>
              </a:r>
              <a:endParaRPr lang="en-ZA" sz="1800" dirty="0"/>
            </a:p>
          </p:txBody>
        </p:sp>
        <p:sp>
          <p:nvSpPr>
            <p:cNvPr id="39" name="Rectangle 38"/>
            <p:cNvSpPr/>
            <p:nvPr/>
          </p:nvSpPr>
          <p:spPr>
            <a:xfrm>
              <a:off x="6756163" y="2489460"/>
              <a:ext cx="2009705" cy="379569"/>
            </a:xfrm>
            <a:prstGeom prst="rect">
              <a:avLst/>
            </a:prstGeom>
            <a:solidFill>
              <a:srgbClr val="D121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n-US" sz="1400" dirty="0"/>
                <a:t>Provision Housing</a:t>
              </a:r>
              <a:endParaRPr lang="en-ZA" sz="1400" dirty="0"/>
            </a:p>
          </p:txBody>
        </p:sp>
        <p:sp>
          <p:nvSpPr>
            <p:cNvPr id="40" name="Oval 39"/>
            <p:cNvSpPr/>
            <p:nvPr/>
          </p:nvSpPr>
          <p:spPr>
            <a:xfrm>
              <a:off x="6602474" y="2385712"/>
              <a:ext cx="602428" cy="602428"/>
            </a:xfrm>
            <a:prstGeom prst="ellipse">
              <a:avLst/>
            </a:prstGeom>
            <a:gradFill>
              <a:gsLst>
                <a:gs pos="0">
                  <a:schemeClr val="bg2">
                    <a:lumMod val="25000"/>
                  </a:schemeClr>
                </a:gs>
                <a:gs pos="50000">
                  <a:schemeClr val="tx1">
                    <a:lumMod val="75000"/>
                    <a:lumOff val="25000"/>
                  </a:schemeClr>
                </a:gs>
                <a:gs pos="100000">
                  <a:schemeClr val="tx1">
                    <a:lumMod val="75000"/>
                    <a:lumOff val="25000"/>
                  </a:schemeClr>
                </a:gs>
              </a:gsLst>
            </a:gradFill>
          </p:spPr>
          <p:style>
            <a:lnRef idx="0">
              <a:schemeClr val="accent3"/>
            </a:lnRef>
            <a:fillRef idx="3">
              <a:schemeClr val="accent3"/>
            </a:fillRef>
            <a:effectRef idx="3">
              <a:schemeClr val="accent3"/>
            </a:effectRef>
            <a:fontRef idx="minor">
              <a:schemeClr val="lt1"/>
            </a:fontRef>
          </p:style>
          <p:txBody>
            <a:bodyPr anchor="ctr"/>
            <a:lstStyle/>
            <a:p>
              <a:pPr algn="ctr">
                <a:defRPr/>
              </a:pPr>
              <a:r>
                <a:rPr lang="en-US" sz="1800" dirty="0"/>
                <a:t>#3</a:t>
              </a:r>
            </a:p>
          </p:txBody>
        </p:sp>
      </p:grpSp>
      <p:grpSp>
        <p:nvGrpSpPr>
          <p:cNvPr id="4104" name="Group 4103"/>
          <p:cNvGrpSpPr>
            <a:grpSpLocks/>
          </p:cNvGrpSpPr>
          <p:nvPr/>
        </p:nvGrpSpPr>
        <p:grpSpPr bwMode="auto">
          <a:xfrm>
            <a:off x="0" y="3011488"/>
            <a:ext cx="9069388" cy="876300"/>
            <a:chOff x="0" y="3011366"/>
            <a:chExt cx="9069070" cy="876338"/>
          </a:xfrm>
        </p:grpSpPr>
        <p:sp>
          <p:nvSpPr>
            <p:cNvPr id="41" name="Rectangle 40"/>
            <p:cNvSpPr/>
            <p:nvPr/>
          </p:nvSpPr>
          <p:spPr>
            <a:xfrm>
              <a:off x="1095337" y="3503512"/>
              <a:ext cx="7973733" cy="146056"/>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dirty="0"/>
            </a:p>
          </p:txBody>
        </p:sp>
        <p:pic>
          <p:nvPicPr>
            <p:cNvPr id="35882" name="Picture 14" descr="https://image.freepik.com/free-icon/constructor-with-hat-and-a-gear_318-6193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0973" y="3011366"/>
              <a:ext cx="376453" cy="376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Rectangle 41"/>
            <p:cNvSpPr/>
            <p:nvPr/>
          </p:nvSpPr>
          <p:spPr>
            <a:xfrm>
              <a:off x="1095337" y="3389207"/>
              <a:ext cx="2306557" cy="37942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t>#1      Job Creation</a:t>
              </a:r>
              <a:endParaRPr lang="en-ZA" sz="1400" dirty="0"/>
            </a:p>
          </p:txBody>
        </p:sp>
        <p:sp>
          <p:nvSpPr>
            <p:cNvPr id="43" name="TextBox 42"/>
            <p:cNvSpPr txBox="1"/>
            <p:nvPr/>
          </p:nvSpPr>
          <p:spPr>
            <a:xfrm>
              <a:off x="0" y="3320941"/>
              <a:ext cx="936592" cy="307988"/>
            </a:xfrm>
            <a:prstGeom prst="rect">
              <a:avLst/>
            </a:prstGeom>
            <a:noFill/>
          </p:spPr>
          <p:txBody>
            <a:bodyPr>
              <a:spAutoFit/>
            </a:bodyPr>
            <a:lstStyle/>
            <a:p>
              <a:pPr>
                <a:defRPr/>
              </a:pPr>
              <a:r>
                <a:rPr lang="en-US" sz="1400" b="1" dirty="0">
                  <a:solidFill>
                    <a:schemeClr val="accent3">
                      <a:lumMod val="75000"/>
                    </a:schemeClr>
                  </a:solidFill>
                </a:rPr>
                <a:t>Coloured</a:t>
              </a:r>
              <a:endParaRPr lang="en-ZA" sz="1400" b="1" dirty="0">
                <a:solidFill>
                  <a:schemeClr val="accent3">
                    <a:lumMod val="75000"/>
                  </a:schemeClr>
                </a:solidFill>
              </a:endParaRPr>
            </a:p>
          </p:txBody>
        </p:sp>
        <p:sp>
          <p:nvSpPr>
            <p:cNvPr id="44" name="Oval 43"/>
            <p:cNvSpPr/>
            <p:nvPr/>
          </p:nvSpPr>
          <p:spPr>
            <a:xfrm>
              <a:off x="1239634" y="3285276"/>
              <a:ext cx="602428" cy="602428"/>
            </a:xfrm>
            <a:prstGeom prst="ellipse">
              <a:avLst/>
            </a:prstGeom>
            <a:gradFill>
              <a:gsLst>
                <a:gs pos="0">
                  <a:schemeClr val="bg2">
                    <a:lumMod val="25000"/>
                  </a:schemeClr>
                </a:gs>
                <a:gs pos="50000">
                  <a:schemeClr val="tx1">
                    <a:lumMod val="75000"/>
                    <a:lumOff val="25000"/>
                  </a:schemeClr>
                </a:gs>
                <a:gs pos="100000">
                  <a:schemeClr val="tx1">
                    <a:lumMod val="75000"/>
                    <a:lumOff val="25000"/>
                  </a:schemeClr>
                </a:gs>
              </a:gsLst>
            </a:gradFill>
          </p:spPr>
          <p:style>
            <a:lnRef idx="0">
              <a:schemeClr val="accent3"/>
            </a:lnRef>
            <a:fillRef idx="3">
              <a:schemeClr val="accent3"/>
            </a:fillRef>
            <a:effectRef idx="3">
              <a:schemeClr val="accent3"/>
            </a:effectRef>
            <a:fontRef idx="minor">
              <a:schemeClr val="lt1"/>
            </a:fontRef>
          </p:style>
          <p:txBody>
            <a:bodyPr anchor="ctr"/>
            <a:lstStyle/>
            <a:p>
              <a:pPr algn="ctr">
                <a:defRPr/>
              </a:pPr>
              <a:r>
                <a:rPr lang="en-US" sz="1800" dirty="0"/>
                <a:t>#1</a:t>
              </a:r>
            </a:p>
          </p:txBody>
        </p:sp>
        <p:sp>
          <p:nvSpPr>
            <p:cNvPr id="45" name="Rectangle 44"/>
            <p:cNvSpPr/>
            <p:nvPr/>
          </p:nvSpPr>
          <p:spPr>
            <a:xfrm>
              <a:off x="4195616" y="3389207"/>
              <a:ext cx="1889059" cy="37942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n-US" sz="1400" dirty="0"/>
                <a:t>Education &amp; skills Development</a:t>
              </a:r>
              <a:endParaRPr lang="en-ZA" sz="1400" dirty="0"/>
            </a:p>
          </p:txBody>
        </p:sp>
        <p:sp>
          <p:nvSpPr>
            <p:cNvPr id="46" name="Oval 45"/>
            <p:cNvSpPr/>
            <p:nvPr/>
          </p:nvSpPr>
          <p:spPr>
            <a:xfrm>
              <a:off x="3921054" y="3285276"/>
              <a:ext cx="602428" cy="602428"/>
            </a:xfrm>
            <a:prstGeom prst="ellipse">
              <a:avLst/>
            </a:prstGeom>
            <a:gradFill>
              <a:gsLst>
                <a:gs pos="0">
                  <a:schemeClr val="bg2">
                    <a:lumMod val="25000"/>
                  </a:schemeClr>
                </a:gs>
                <a:gs pos="50000">
                  <a:schemeClr val="tx1">
                    <a:lumMod val="75000"/>
                    <a:lumOff val="25000"/>
                  </a:schemeClr>
                </a:gs>
                <a:gs pos="100000">
                  <a:schemeClr val="tx1">
                    <a:lumMod val="75000"/>
                    <a:lumOff val="25000"/>
                  </a:schemeClr>
                </a:gs>
              </a:gsLst>
            </a:gradFill>
          </p:spPr>
          <p:style>
            <a:lnRef idx="0">
              <a:schemeClr val="accent3"/>
            </a:lnRef>
            <a:fillRef idx="3">
              <a:schemeClr val="accent3"/>
            </a:fillRef>
            <a:effectRef idx="3">
              <a:schemeClr val="accent3"/>
            </a:effectRef>
            <a:fontRef idx="minor">
              <a:schemeClr val="lt1"/>
            </a:fontRef>
          </p:style>
          <p:txBody>
            <a:bodyPr anchor="ctr"/>
            <a:lstStyle/>
            <a:p>
              <a:pPr algn="ctr">
                <a:defRPr/>
              </a:pPr>
              <a:r>
                <a:rPr lang="en-US" sz="1800" dirty="0"/>
                <a:t>#2</a:t>
              </a:r>
            </a:p>
          </p:txBody>
        </p:sp>
        <p:sp>
          <p:nvSpPr>
            <p:cNvPr id="47" name="Rectangle 46"/>
            <p:cNvSpPr/>
            <p:nvPr/>
          </p:nvSpPr>
          <p:spPr>
            <a:xfrm>
              <a:off x="6756163" y="3389207"/>
              <a:ext cx="2009705" cy="379428"/>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n-US" sz="1400" dirty="0"/>
                <a:t>Poverty eradication</a:t>
              </a:r>
              <a:endParaRPr lang="en-ZA" sz="1400" dirty="0"/>
            </a:p>
          </p:txBody>
        </p:sp>
        <p:sp>
          <p:nvSpPr>
            <p:cNvPr id="48" name="Oval 47"/>
            <p:cNvSpPr/>
            <p:nvPr/>
          </p:nvSpPr>
          <p:spPr>
            <a:xfrm>
              <a:off x="6602474" y="3285276"/>
              <a:ext cx="602428" cy="602428"/>
            </a:xfrm>
            <a:prstGeom prst="ellipse">
              <a:avLst/>
            </a:prstGeom>
            <a:gradFill>
              <a:gsLst>
                <a:gs pos="0">
                  <a:schemeClr val="bg2">
                    <a:lumMod val="25000"/>
                  </a:schemeClr>
                </a:gs>
                <a:gs pos="50000">
                  <a:schemeClr val="tx1">
                    <a:lumMod val="75000"/>
                    <a:lumOff val="25000"/>
                  </a:schemeClr>
                </a:gs>
                <a:gs pos="100000">
                  <a:schemeClr val="tx1">
                    <a:lumMod val="75000"/>
                    <a:lumOff val="25000"/>
                  </a:schemeClr>
                </a:gs>
              </a:gsLst>
            </a:gradFill>
          </p:spPr>
          <p:style>
            <a:lnRef idx="0">
              <a:schemeClr val="accent3"/>
            </a:lnRef>
            <a:fillRef idx="3">
              <a:schemeClr val="accent3"/>
            </a:fillRef>
            <a:effectRef idx="3">
              <a:schemeClr val="accent3"/>
            </a:effectRef>
            <a:fontRef idx="minor">
              <a:schemeClr val="lt1"/>
            </a:fontRef>
          </p:style>
          <p:txBody>
            <a:bodyPr anchor="ctr"/>
            <a:lstStyle/>
            <a:p>
              <a:pPr algn="ctr">
                <a:defRPr/>
              </a:pPr>
              <a:r>
                <a:rPr lang="en-US" sz="1800" dirty="0"/>
                <a:t>#3</a:t>
              </a:r>
            </a:p>
          </p:txBody>
        </p:sp>
      </p:grpSp>
      <p:grpSp>
        <p:nvGrpSpPr>
          <p:cNvPr id="4105" name="Group 4104"/>
          <p:cNvGrpSpPr>
            <a:grpSpLocks/>
          </p:cNvGrpSpPr>
          <p:nvPr/>
        </p:nvGrpSpPr>
        <p:grpSpPr bwMode="auto">
          <a:xfrm>
            <a:off x="0" y="3916363"/>
            <a:ext cx="9069388" cy="871537"/>
            <a:chOff x="0" y="3916408"/>
            <a:chExt cx="9069070" cy="870860"/>
          </a:xfrm>
        </p:grpSpPr>
        <p:pic>
          <p:nvPicPr>
            <p:cNvPr id="35866" name="Picture 14" descr="https://image.freepik.com/free-icon/constructor-with-hat-and-a-gear_318-6193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22008" y="3916408"/>
              <a:ext cx="376453" cy="376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Rectangle 48"/>
            <p:cNvSpPr/>
            <p:nvPr/>
          </p:nvSpPr>
          <p:spPr>
            <a:xfrm>
              <a:off x="1095337" y="4403391"/>
              <a:ext cx="7973733" cy="145937"/>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dirty="0"/>
            </a:p>
          </p:txBody>
        </p:sp>
        <p:sp>
          <p:nvSpPr>
            <p:cNvPr id="50" name="Rectangle 49"/>
            <p:cNvSpPr/>
            <p:nvPr/>
          </p:nvSpPr>
          <p:spPr>
            <a:xfrm>
              <a:off x="1095337" y="4289180"/>
              <a:ext cx="2306557" cy="37911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t>#1      Job Creation</a:t>
              </a:r>
              <a:endParaRPr lang="en-ZA" sz="1400" dirty="0"/>
            </a:p>
          </p:txBody>
        </p:sp>
        <p:sp>
          <p:nvSpPr>
            <p:cNvPr id="51" name="TextBox 50"/>
            <p:cNvSpPr txBox="1"/>
            <p:nvPr/>
          </p:nvSpPr>
          <p:spPr>
            <a:xfrm>
              <a:off x="0" y="4198763"/>
              <a:ext cx="936592" cy="523468"/>
            </a:xfrm>
            <a:prstGeom prst="rect">
              <a:avLst/>
            </a:prstGeom>
            <a:noFill/>
          </p:spPr>
          <p:txBody>
            <a:bodyPr>
              <a:spAutoFit/>
            </a:bodyPr>
            <a:lstStyle/>
            <a:p>
              <a:pPr>
                <a:defRPr/>
              </a:pPr>
              <a:r>
                <a:rPr lang="en-US" sz="1400" b="1" dirty="0">
                  <a:solidFill>
                    <a:schemeClr val="accent3">
                      <a:lumMod val="75000"/>
                    </a:schemeClr>
                  </a:solidFill>
                </a:rPr>
                <a:t>Indian/</a:t>
              </a:r>
            </a:p>
            <a:p>
              <a:pPr>
                <a:defRPr/>
              </a:pPr>
              <a:r>
                <a:rPr lang="en-US" sz="1400" b="1" dirty="0">
                  <a:solidFill>
                    <a:schemeClr val="accent3">
                      <a:lumMod val="75000"/>
                    </a:schemeClr>
                  </a:solidFill>
                </a:rPr>
                <a:t>Asian</a:t>
              </a:r>
              <a:endParaRPr lang="en-ZA" sz="1400" b="1" dirty="0">
                <a:solidFill>
                  <a:schemeClr val="accent3">
                    <a:lumMod val="75000"/>
                  </a:schemeClr>
                </a:solidFill>
              </a:endParaRPr>
            </a:p>
          </p:txBody>
        </p:sp>
        <p:sp>
          <p:nvSpPr>
            <p:cNvPr id="52" name="Oval 51"/>
            <p:cNvSpPr/>
            <p:nvPr/>
          </p:nvSpPr>
          <p:spPr>
            <a:xfrm>
              <a:off x="1239634" y="4184840"/>
              <a:ext cx="602428" cy="602428"/>
            </a:xfrm>
            <a:prstGeom prst="ellipse">
              <a:avLst/>
            </a:prstGeom>
            <a:gradFill>
              <a:gsLst>
                <a:gs pos="0">
                  <a:schemeClr val="bg2">
                    <a:lumMod val="25000"/>
                  </a:schemeClr>
                </a:gs>
                <a:gs pos="50000">
                  <a:schemeClr val="tx1">
                    <a:lumMod val="75000"/>
                    <a:lumOff val="25000"/>
                  </a:schemeClr>
                </a:gs>
                <a:gs pos="100000">
                  <a:schemeClr val="tx1">
                    <a:lumMod val="75000"/>
                    <a:lumOff val="25000"/>
                  </a:schemeClr>
                </a:gs>
              </a:gsLst>
            </a:gradFill>
          </p:spPr>
          <p:style>
            <a:lnRef idx="0">
              <a:schemeClr val="accent3"/>
            </a:lnRef>
            <a:fillRef idx="3">
              <a:schemeClr val="accent3"/>
            </a:fillRef>
            <a:effectRef idx="3">
              <a:schemeClr val="accent3"/>
            </a:effectRef>
            <a:fontRef idx="minor">
              <a:schemeClr val="lt1"/>
            </a:fontRef>
          </p:style>
          <p:txBody>
            <a:bodyPr anchor="ctr"/>
            <a:lstStyle/>
            <a:p>
              <a:pPr algn="ctr">
                <a:defRPr/>
              </a:pPr>
              <a:r>
                <a:rPr lang="en-US" sz="1800" dirty="0"/>
                <a:t>#1</a:t>
              </a:r>
            </a:p>
          </p:txBody>
        </p:sp>
        <p:sp>
          <p:nvSpPr>
            <p:cNvPr id="53" name="Rectangle 52"/>
            <p:cNvSpPr/>
            <p:nvPr/>
          </p:nvSpPr>
          <p:spPr>
            <a:xfrm>
              <a:off x="4195616" y="4289180"/>
              <a:ext cx="1889059" cy="37911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n-US" sz="1400" dirty="0"/>
                <a:t>Crime prevention</a:t>
              </a:r>
              <a:endParaRPr lang="en-ZA" sz="1400" dirty="0"/>
            </a:p>
          </p:txBody>
        </p:sp>
        <p:sp>
          <p:nvSpPr>
            <p:cNvPr id="54" name="Oval 53"/>
            <p:cNvSpPr/>
            <p:nvPr/>
          </p:nvSpPr>
          <p:spPr>
            <a:xfrm>
              <a:off x="3921054" y="4184840"/>
              <a:ext cx="602428" cy="602428"/>
            </a:xfrm>
            <a:prstGeom prst="ellipse">
              <a:avLst/>
            </a:prstGeom>
            <a:gradFill>
              <a:gsLst>
                <a:gs pos="0">
                  <a:schemeClr val="bg2">
                    <a:lumMod val="25000"/>
                  </a:schemeClr>
                </a:gs>
                <a:gs pos="50000">
                  <a:schemeClr val="tx1">
                    <a:lumMod val="75000"/>
                    <a:lumOff val="25000"/>
                  </a:schemeClr>
                </a:gs>
                <a:gs pos="100000">
                  <a:schemeClr val="tx1">
                    <a:lumMod val="75000"/>
                    <a:lumOff val="25000"/>
                  </a:schemeClr>
                </a:gs>
              </a:gsLst>
            </a:gradFill>
          </p:spPr>
          <p:style>
            <a:lnRef idx="0">
              <a:schemeClr val="accent3"/>
            </a:lnRef>
            <a:fillRef idx="3">
              <a:schemeClr val="accent3"/>
            </a:fillRef>
            <a:effectRef idx="3">
              <a:schemeClr val="accent3"/>
            </a:effectRef>
            <a:fontRef idx="minor">
              <a:schemeClr val="lt1"/>
            </a:fontRef>
          </p:style>
          <p:txBody>
            <a:bodyPr anchor="ctr"/>
            <a:lstStyle/>
            <a:p>
              <a:pPr algn="ctr">
                <a:defRPr/>
              </a:pPr>
              <a:r>
                <a:rPr lang="en-US" sz="1800" dirty="0"/>
                <a:t>#2</a:t>
              </a:r>
            </a:p>
          </p:txBody>
        </p:sp>
        <p:sp>
          <p:nvSpPr>
            <p:cNvPr id="55" name="Rectangle 54"/>
            <p:cNvSpPr/>
            <p:nvPr/>
          </p:nvSpPr>
          <p:spPr>
            <a:xfrm>
              <a:off x="6864109" y="4289180"/>
              <a:ext cx="1901758" cy="37911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n-US" sz="1400" dirty="0"/>
                <a:t>Fighting corruption</a:t>
              </a:r>
            </a:p>
          </p:txBody>
        </p:sp>
        <p:sp>
          <p:nvSpPr>
            <p:cNvPr id="56" name="Oval 55"/>
            <p:cNvSpPr/>
            <p:nvPr/>
          </p:nvSpPr>
          <p:spPr>
            <a:xfrm>
              <a:off x="6602474" y="4184840"/>
              <a:ext cx="602428" cy="602428"/>
            </a:xfrm>
            <a:prstGeom prst="ellipse">
              <a:avLst/>
            </a:prstGeom>
            <a:gradFill>
              <a:gsLst>
                <a:gs pos="0">
                  <a:schemeClr val="bg2">
                    <a:lumMod val="25000"/>
                  </a:schemeClr>
                </a:gs>
                <a:gs pos="50000">
                  <a:schemeClr val="tx1">
                    <a:lumMod val="75000"/>
                    <a:lumOff val="25000"/>
                  </a:schemeClr>
                </a:gs>
                <a:gs pos="100000">
                  <a:schemeClr val="tx1">
                    <a:lumMod val="75000"/>
                    <a:lumOff val="25000"/>
                  </a:schemeClr>
                </a:gs>
              </a:gsLst>
            </a:gradFill>
          </p:spPr>
          <p:style>
            <a:lnRef idx="0">
              <a:schemeClr val="accent3"/>
            </a:lnRef>
            <a:fillRef idx="3">
              <a:schemeClr val="accent3"/>
            </a:fillRef>
            <a:effectRef idx="3">
              <a:schemeClr val="accent3"/>
            </a:effectRef>
            <a:fontRef idx="minor">
              <a:schemeClr val="lt1"/>
            </a:fontRef>
          </p:style>
          <p:txBody>
            <a:bodyPr anchor="ctr"/>
            <a:lstStyle/>
            <a:p>
              <a:pPr algn="ctr">
                <a:defRPr/>
              </a:pPr>
              <a:r>
                <a:rPr lang="en-US" sz="1800" dirty="0"/>
                <a:t>#3</a:t>
              </a:r>
            </a:p>
          </p:txBody>
        </p:sp>
      </p:grpSp>
      <p:grpSp>
        <p:nvGrpSpPr>
          <p:cNvPr id="4106" name="Group 4105"/>
          <p:cNvGrpSpPr>
            <a:grpSpLocks/>
          </p:cNvGrpSpPr>
          <p:nvPr/>
        </p:nvGrpSpPr>
        <p:grpSpPr bwMode="auto">
          <a:xfrm>
            <a:off x="0" y="4821238"/>
            <a:ext cx="9069388" cy="865187"/>
            <a:chOff x="0" y="4821450"/>
            <a:chExt cx="9069070" cy="865382"/>
          </a:xfrm>
        </p:grpSpPr>
        <p:sp>
          <p:nvSpPr>
            <p:cNvPr id="57" name="Rectangle 56"/>
            <p:cNvSpPr/>
            <p:nvPr/>
          </p:nvSpPr>
          <p:spPr>
            <a:xfrm>
              <a:off x="1095337" y="5302570"/>
              <a:ext cx="7973733" cy="146083"/>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dirty="0"/>
            </a:p>
          </p:txBody>
        </p:sp>
        <p:pic>
          <p:nvPicPr>
            <p:cNvPr id="35852" name="Picture 14" descr="https://image.freepik.com/free-icon/constructor-with-hat-and-a-gear_318-6193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3043" y="4821450"/>
              <a:ext cx="376453" cy="376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 name="Rectangle 57"/>
            <p:cNvSpPr/>
            <p:nvPr/>
          </p:nvSpPr>
          <p:spPr>
            <a:xfrm>
              <a:off x="1095337" y="5188245"/>
              <a:ext cx="2306557" cy="37949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t>#1      Job Creation</a:t>
              </a:r>
              <a:endParaRPr lang="en-ZA" sz="1400" dirty="0"/>
            </a:p>
          </p:txBody>
        </p:sp>
        <p:sp>
          <p:nvSpPr>
            <p:cNvPr id="59" name="TextBox 58"/>
            <p:cNvSpPr txBox="1"/>
            <p:nvPr/>
          </p:nvSpPr>
          <p:spPr>
            <a:xfrm>
              <a:off x="0" y="5097737"/>
              <a:ext cx="936592" cy="308044"/>
            </a:xfrm>
            <a:prstGeom prst="rect">
              <a:avLst/>
            </a:prstGeom>
            <a:noFill/>
          </p:spPr>
          <p:txBody>
            <a:bodyPr>
              <a:spAutoFit/>
            </a:bodyPr>
            <a:lstStyle/>
            <a:p>
              <a:pPr>
                <a:defRPr/>
              </a:pPr>
              <a:r>
                <a:rPr lang="en-US" sz="1400" b="1" dirty="0">
                  <a:solidFill>
                    <a:schemeClr val="accent3">
                      <a:lumMod val="75000"/>
                    </a:schemeClr>
                  </a:solidFill>
                </a:rPr>
                <a:t>White</a:t>
              </a:r>
              <a:endParaRPr lang="en-ZA" sz="1400" b="1" dirty="0">
                <a:solidFill>
                  <a:schemeClr val="accent3">
                    <a:lumMod val="75000"/>
                  </a:schemeClr>
                </a:solidFill>
              </a:endParaRPr>
            </a:p>
          </p:txBody>
        </p:sp>
        <p:sp>
          <p:nvSpPr>
            <p:cNvPr id="60" name="Oval 59"/>
            <p:cNvSpPr/>
            <p:nvPr/>
          </p:nvSpPr>
          <p:spPr>
            <a:xfrm>
              <a:off x="1239634" y="5084404"/>
              <a:ext cx="602428" cy="602428"/>
            </a:xfrm>
            <a:prstGeom prst="ellipse">
              <a:avLst/>
            </a:prstGeom>
            <a:gradFill>
              <a:gsLst>
                <a:gs pos="0">
                  <a:schemeClr val="bg2">
                    <a:lumMod val="25000"/>
                  </a:schemeClr>
                </a:gs>
                <a:gs pos="50000">
                  <a:schemeClr val="tx1">
                    <a:lumMod val="75000"/>
                    <a:lumOff val="25000"/>
                  </a:schemeClr>
                </a:gs>
                <a:gs pos="100000">
                  <a:schemeClr val="tx1">
                    <a:lumMod val="75000"/>
                    <a:lumOff val="25000"/>
                  </a:schemeClr>
                </a:gs>
              </a:gsLst>
            </a:gradFill>
          </p:spPr>
          <p:style>
            <a:lnRef idx="0">
              <a:schemeClr val="accent3"/>
            </a:lnRef>
            <a:fillRef idx="3">
              <a:schemeClr val="accent3"/>
            </a:fillRef>
            <a:effectRef idx="3">
              <a:schemeClr val="accent3"/>
            </a:effectRef>
            <a:fontRef idx="minor">
              <a:schemeClr val="lt1"/>
            </a:fontRef>
          </p:style>
          <p:txBody>
            <a:bodyPr anchor="ctr"/>
            <a:lstStyle/>
            <a:p>
              <a:pPr algn="ctr">
                <a:defRPr/>
              </a:pPr>
              <a:r>
                <a:rPr lang="en-US" sz="1800" dirty="0"/>
                <a:t>#1</a:t>
              </a:r>
            </a:p>
          </p:txBody>
        </p:sp>
        <p:sp>
          <p:nvSpPr>
            <p:cNvPr id="61" name="Rectangle 60"/>
            <p:cNvSpPr/>
            <p:nvPr/>
          </p:nvSpPr>
          <p:spPr>
            <a:xfrm>
              <a:off x="4195616" y="5188245"/>
              <a:ext cx="1889059" cy="379499"/>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n-US" sz="1400" dirty="0"/>
                <a:t>Poverty eradication</a:t>
              </a:r>
              <a:endParaRPr lang="en-ZA" sz="1400" dirty="0"/>
            </a:p>
          </p:txBody>
        </p:sp>
        <p:sp>
          <p:nvSpPr>
            <p:cNvPr id="62" name="Oval 61"/>
            <p:cNvSpPr/>
            <p:nvPr/>
          </p:nvSpPr>
          <p:spPr>
            <a:xfrm>
              <a:off x="3921054" y="5084404"/>
              <a:ext cx="602428" cy="602428"/>
            </a:xfrm>
            <a:prstGeom prst="ellipse">
              <a:avLst/>
            </a:prstGeom>
            <a:gradFill>
              <a:gsLst>
                <a:gs pos="0">
                  <a:schemeClr val="bg2">
                    <a:lumMod val="25000"/>
                  </a:schemeClr>
                </a:gs>
                <a:gs pos="50000">
                  <a:schemeClr val="tx1">
                    <a:lumMod val="75000"/>
                    <a:lumOff val="25000"/>
                  </a:schemeClr>
                </a:gs>
                <a:gs pos="100000">
                  <a:schemeClr val="tx1">
                    <a:lumMod val="75000"/>
                    <a:lumOff val="25000"/>
                  </a:schemeClr>
                </a:gs>
              </a:gsLst>
            </a:gradFill>
          </p:spPr>
          <p:style>
            <a:lnRef idx="0">
              <a:schemeClr val="accent3"/>
            </a:lnRef>
            <a:fillRef idx="3">
              <a:schemeClr val="accent3"/>
            </a:fillRef>
            <a:effectRef idx="3">
              <a:schemeClr val="accent3"/>
            </a:effectRef>
            <a:fontRef idx="minor">
              <a:schemeClr val="lt1"/>
            </a:fontRef>
          </p:style>
          <p:txBody>
            <a:bodyPr anchor="ctr"/>
            <a:lstStyle/>
            <a:p>
              <a:pPr algn="ctr">
                <a:defRPr/>
              </a:pPr>
              <a:r>
                <a:rPr lang="en-US" sz="1800" dirty="0"/>
                <a:t>#2</a:t>
              </a:r>
            </a:p>
          </p:txBody>
        </p:sp>
        <p:sp>
          <p:nvSpPr>
            <p:cNvPr id="63" name="Rectangle 62"/>
            <p:cNvSpPr/>
            <p:nvPr/>
          </p:nvSpPr>
          <p:spPr>
            <a:xfrm>
              <a:off x="6864109" y="5188245"/>
              <a:ext cx="1901758" cy="37949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n-US" sz="1400" dirty="0"/>
                <a:t>Fighting corruption</a:t>
              </a:r>
              <a:endParaRPr lang="en-ZA" sz="1400" dirty="0"/>
            </a:p>
          </p:txBody>
        </p:sp>
        <p:sp>
          <p:nvSpPr>
            <p:cNvPr id="64" name="Oval 63"/>
            <p:cNvSpPr/>
            <p:nvPr/>
          </p:nvSpPr>
          <p:spPr>
            <a:xfrm>
              <a:off x="6602474" y="5084404"/>
              <a:ext cx="602428" cy="602428"/>
            </a:xfrm>
            <a:prstGeom prst="ellipse">
              <a:avLst/>
            </a:prstGeom>
            <a:gradFill>
              <a:gsLst>
                <a:gs pos="0">
                  <a:schemeClr val="bg2">
                    <a:lumMod val="25000"/>
                  </a:schemeClr>
                </a:gs>
                <a:gs pos="50000">
                  <a:schemeClr val="tx1">
                    <a:lumMod val="75000"/>
                    <a:lumOff val="25000"/>
                  </a:schemeClr>
                </a:gs>
                <a:gs pos="100000">
                  <a:schemeClr val="tx1">
                    <a:lumMod val="75000"/>
                    <a:lumOff val="25000"/>
                  </a:schemeClr>
                </a:gs>
              </a:gsLst>
            </a:gradFill>
          </p:spPr>
          <p:style>
            <a:lnRef idx="0">
              <a:schemeClr val="accent3"/>
            </a:lnRef>
            <a:fillRef idx="3">
              <a:schemeClr val="accent3"/>
            </a:fillRef>
            <a:effectRef idx="3">
              <a:schemeClr val="accent3"/>
            </a:effectRef>
            <a:fontRef idx="minor">
              <a:schemeClr val="lt1"/>
            </a:fontRef>
          </p:style>
          <p:txBody>
            <a:bodyPr anchor="ctr"/>
            <a:lstStyle/>
            <a:p>
              <a:pPr algn="ctr">
                <a:defRPr/>
              </a:pPr>
              <a:r>
                <a:rPr lang="en-US" sz="1800" dirty="0"/>
                <a:t>#3</a:t>
              </a:r>
            </a:p>
          </p:txBody>
        </p:sp>
      </p:grpSp>
      <p:sp>
        <p:nvSpPr>
          <p:cNvPr id="67" name="Freeform 66"/>
          <p:cNvSpPr/>
          <p:nvPr/>
        </p:nvSpPr>
        <p:spPr>
          <a:xfrm rot="19506916">
            <a:off x="-517525" y="-407988"/>
            <a:ext cx="2682875" cy="1966913"/>
          </a:xfrm>
          <a:custGeom>
            <a:avLst/>
            <a:gdLst>
              <a:gd name="connsiteX0" fmla="*/ 1548106 w 4024446"/>
              <a:gd name="connsiteY0" fmla="*/ 0 h 2930798"/>
              <a:gd name="connsiteX1" fmla="*/ 4024446 w 4024446"/>
              <a:gd name="connsiteY1" fmla="*/ 1726538 h 2930798"/>
              <a:gd name="connsiteX2" fmla="*/ 3926201 w 4024446"/>
              <a:gd name="connsiteY2" fmla="*/ 1879518 h 2930798"/>
              <a:gd name="connsiteX3" fmla="*/ 1836068 w 4024446"/>
              <a:gd name="connsiteY3" fmla="*/ 2930798 h 2930798"/>
              <a:gd name="connsiteX4" fmla="*/ 53725 w 4024446"/>
              <a:gd name="connsiteY4" fmla="*/ 2232410 h 2930798"/>
              <a:gd name="connsiteX5" fmla="*/ 0 w 4024446"/>
              <a:gd name="connsiteY5" fmla="*/ 2176491 h 2930798"/>
              <a:gd name="connsiteX6" fmla="*/ 1517479 w 4024446"/>
              <a:gd name="connsiteY6" fmla="*/ 0 h 2930798"/>
              <a:gd name="connsiteX7" fmla="*/ 1548106 w 4024446"/>
              <a:gd name="connsiteY7" fmla="*/ 0 h 2930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24446" h="2930798">
                <a:moveTo>
                  <a:pt x="1548106" y="0"/>
                </a:moveTo>
                <a:lnTo>
                  <a:pt x="4024446" y="1726538"/>
                </a:lnTo>
                <a:lnTo>
                  <a:pt x="3926201" y="1879518"/>
                </a:lnTo>
                <a:cubicBezTo>
                  <a:pt x="3473229" y="2513785"/>
                  <a:pt x="2706129" y="2930798"/>
                  <a:pt x="1836068" y="2930798"/>
                </a:cubicBezTo>
                <a:cubicBezTo>
                  <a:pt x="1140020" y="2930799"/>
                  <a:pt x="509866" y="2663910"/>
                  <a:pt x="53725" y="2232410"/>
                </a:cubicBezTo>
                <a:lnTo>
                  <a:pt x="0" y="2176491"/>
                </a:lnTo>
                <a:lnTo>
                  <a:pt x="1517479" y="0"/>
                </a:lnTo>
                <a:lnTo>
                  <a:pt x="1548106" y="0"/>
                </a:lnTo>
                <a:close/>
              </a:path>
            </a:pathLst>
          </a:cu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200" dirty="0"/>
          </a:p>
        </p:txBody>
      </p:sp>
      <p:sp>
        <p:nvSpPr>
          <p:cNvPr id="35847" name="Rectangle 4096"/>
          <p:cNvSpPr>
            <a:spLocks noChangeArrowheads="1"/>
          </p:cNvSpPr>
          <p:nvPr/>
        </p:nvSpPr>
        <p:spPr bwMode="auto">
          <a:xfrm>
            <a:off x="0" y="-76200"/>
            <a:ext cx="163195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ZA" altLang="en-US" sz="1800" b="1" dirty="0">
                <a:solidFill>
                  <a:schemeClr val="bg1"/>
                </a:solidFill>
              </a:rPr>
              <a:t>KZN Citizens Priority </a:t>
            </a:r>
          </a:p>
          <a:p>
            <a:r>
              <a:rPr lang="en-ZA" altLang="en-US" sz="1800" b="1" dirty="0">
                <a:solidFill>
                  <a:schemeClr val="bg1"/>
                </a:solidFill>
              </a:rPr>
              <a:t>Areas by population group</a:t>
            </a:r>
          </a:p>
        </p:txBody>
      </p:sp>
      <p:grpSp>
        <p:nvGrpSpPr>
          <p:cNvPr id="4107" name="Group 4106"/>
          <p:cNvGrpSpPr>
            <a:grpSpLocks/>
          </p:cNvGrpSpPr>
          <p:nvPr/>
        </p:nvGrpSpPr>
        <p:grpSpPr bwMode="auto">
          <a:xfrm>
            <a:off x="4789488" y="223777"/>
            <a:ext cx="2781300" cy="2054225"/>
            <a:chOff x="4788798" y="0"/>
            <a:chExt cx="2781787" cy="2054852"/>
          </a:xfrm>
        </p:grpSpPr>
        <p:sp>
          <p:nvSpPr>
            <p:cNvPr id="4101" name="Oval Callout 4100"/>
            <p:cNvSpPr/>
            <p:nvPr/>
          </p:nvSpPr>
          <p:spPr>
            <a:xfrm>
              <a:off x="4788798" y="0"/>
              <a:ext cx="1265459" cy="1033778"/>
            </a:xfrm>
            <a:prstGeom prst="wedgeEllipseCallout">
              <a:avLst/>
            </a:prstGeom>
            <a:gradFill>
              <a:gsLst>
                <a:gs pos="0">
                  <a:schemeClr val="bg2">
                    <a:lumMod val="25000"/>
                  </a:schemeClr>
                </a:gs>
                <a:gs pos="50000">
                  <a:schemeClr val="tx1">
                    <a:lumMod val="75000"/>
                    <a:lumOff val="25000"/>
                  </a:schemeClr>
                </a:gs>
                <a:gs pos="100000">
                  <a:schemeClr val="tx1">
                    <a:lumMod val="75000"/>
                    <a:lumOff val="25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6000" dirty="0"/>
                <a:t>!</a:t>
              </a:r>
              <a:endParaRPr lang="en-ZA" sz="6000" dirty="0"/>
            </a:p>
          </p:txBody>
        </p:sp>
        <p:sp>
          <p:nvSpPr>
            <p:cNvPr id="78" name="Oval 77"/>
            <p:cNvSpPr/>
            <p:nvPr/>
          </p:nvSpPr>
          <p:spPr>
            <a:xfrm>
              <a:off x="5574748" y="174678"/>
              <a:ext cx="1995837" cy="1880174"/>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800" dirty="0"/>
                <a:t>For All Population Groups </a:t>
              </a:r>
              <a:r>
                <a:rPr lang="en-US" sz="1800" dirty="0">
                  <a:solidFill>
                    <a:schemeClr val="accent4">
                      <a:lumMod val="60000"/>
                      <a:lumOff val="40000"/>
                    </a:schemeClr>
                  </a:solidFill>
                </a:rPr>
                <a:t>Job Creation </a:t>
              </a:r>
              <a:r>
                <a:rPr lang="en-US" sz="1800" dirty="0"/>
                <a:t>is the Main Priority</a:t>
              </a:r>
            </a:p>
          </p:txBody>
        </p:sp>
      </p:grpSp>
      <p:sp>
        <p:nvSpPr>
          <p:cNvPr id="65" name="TextBox 64"/>
          <p:cNvSpPr txBox="1"/>
          <p:nvPr/>
        </p:nvSpPr>
        <p:spPr>
          <a:xfrm>
            <a:off x="101600" y="6373167"/>
            <a:ext cx="8839199" cy="276999"/>
          </a:xfrm>
          <a:prstGeom prst="rect">
            <a:avLst/>
          </a:prstGeom>
          <a:noFill/>
        </p:spPr>
        <p:txBody>
          <a:bodyPr wrap="square" rtlCol="0">
            <a:spAutoFit/>
          </a:bodyPr>
          <a:lstStyle/>
          <a:p>
            <a:pPr algn="ctr"/>
            <a:r>
              <a:rPr lang="en-US" sz="1200" dirty="0" smtClean="0"/>
              <a:t>17</a:t>
            </a:r>
            <a:endParaRPr lang="en-US" sz="1200" dirty="0"/>
          </a:p>
        </p:txBody>
      </p:sp>
    </p:spTree>
    <p:extLst>
      <p:ext uri="{BB962C8B-B14F-4D97-AF65-F5344CB8AC3E}">
        <p14:creationId xmlns:p14="http://schemas.microsoft.com/office/powerpoint/2010/main" val="20894594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4103"/>
                                        </p:tgtEl>
                                        <p:attrNameLst>
                                          <p:attrName>style.visibility</p:attrName>
                                        </p:attrNameLst>
                                      </p:cBhvr>
                                      <p:to>
                                        <p:strVal val="visible"/>
                                      </p:to>
                                    </p:set>
                                    <p:animEffect transition="in" filter="fade">
                                      <p:cBhvr>
                                        <p:cTn id="7" dur="1000"/>
                                        <p:tgtEl>
                                          <p:spTgt spid="4103"/>
                                        </p:tgtEl>
                                      </p:cBhvr>
                                    </p:animEffect>
                                    <p:anim calcmode="lin" valueType="num">
                                      <p:cBhvr>
                                        <p:cTn id="8" dur="1000" fill="hold"/>
                                        <p:tgtEl>
                                          <p:spTgt spid="4103"/>
                                        </p:tgtEl>
                                        <p:attrNameLst>
                                          <p:attrName>ppt_x</p:attrName>
                                        </p:attrNameLst>
                                      </p:cBhvr>
                                      <p:tavLst>
                                        <p:tav tm="0">
                                          <p:val>
                                            <p:strVal val="#ppt_x"/>
                                          </p:val>
                                        </p:tav>
                                        <p:tav tm="100000">
                                          <p:val>
                                            <p:strVal val="#ppt_x"/>
                                          </p:val>
                                        </p:tav>
                                      </p:tavLst>
                                    </p:anim>
                                    <p:anim calcmode="lin" valueType="num">
                                      <p:cBhvr>
                                        <p:cTn id="9" dur="1000" fill="hold"/>
                                        <p:tgtEl>
                                          <p:spTgt spid="4103"/>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42" presetClass="entr" presetSubtype="0" fill="hold" nodeType="afterEffect">
                                  <p:stCondLst>
                                    <p:cond delay="0"/>
                                  </p:stCondLst>
                                  <p:childTnLst>
                                    <p:set>
                                      <p:cBhvr>
                                        <p:cTn id="12" dur="1" fill="hold">
                                          <p:stCondLst>
                                            <p:cond delay="0"/>
                                          </p:stCondLst>
                                        </p:cTn>
                                        <p:tgtEl>
                                          <p:spTgt spid="4104"/>
                                        </p:tgtEl>
                                        <p:attrNameLst>
                                          <p:attrName>style.visibility</p:attrName>
                                        </p:attrNameLst>
                                      </p:cBhvr>
                                      <p:to>
                                        <p:strVal val="visible"/>
                                      </p:to>
                                    </p:set>
                                    <p:animEffect transition="in" filter="fade">
                                      <p:cBhvr>
                                        <p:cTn id="13" dur="1000"/>
                                        <p:tgtEl>
                                          <p:spTgt spid="4104"/>
                                        </p:tgtEl>
                                      </p:cBhvr>
                                    </p:animEffect>
                                    <p:anim calcmode="lin" valueType="num">
                                      <p:cBhvr>
                                        <p:cTn id="14" dur="1000" fill="hold"/>
                                        <p:tgtEl>
                                          <p:spTgt spid="4104"/>
                                        </p:tgtEl>
                                        <p:attrNameLst>
                                          <p:attrName>ppt_x</p:attrName>
                                        </p:attrNameLst>
                                      </p:cBhvr>
                                      <p:tavLst>
                                        <p:tav tm="0">
                                          <p:val>
                                            <p:strVal val="#ppt_x"/>
                                          </p:val>
                                        </p:tav>
                                        <p:tav tm="100000">
                                          <p:val>
                                            <p:strVal val="#ppt_x"/>
                                          </p:val>
                                        </p:tav>
                                      </p:tavLst>
                                    </p:anim>
                                    <p:anim calcmode="lin" valueType="num">
                                      <p:cBhvr>
                                        <p:cTn id="15" dur="1000" fill="hold"/>
                                        <p:tgtEl>
                                          <p:spTgt spid="4104"/>
                                        </p:tgtEl>
                                        <p:attrNameLst>
                                          <p:attrName>ppt_y</p:attrName>
                                        </p:attrNameLst>
                                      </p:cBhvr>
                                      <p:tavLst>
                                        <p:tav tm="0">
                                          <p:val>
                                            <p:strVal val="#ppt_y+.1"/>
                                          </p:val>
                                        </p:tav>
                                        <p:tav tm="100000">
                                          <p:val>
                                            <p:strVal val="#ppt_y"/>
                                          </p:val>
                                        </p:tav>
                                      </p:tavLst>
                                    </p:anim>
                                  </p:childTnLst>
                                </p:cTn>
                              </p:par>
                            </p:childTnLst>
                          </p:cTn>
                        </p:par>
                        <p:par>
                          <p:cTn id="16" fill="hold" nodeType="afterGroup">
                            <p:stCondLst>
                              <p:cond delay="2000"/>
                            </p:stCondLst>
                            <p:childTnLst>
                              <p:par>
                                <p:cTn id="17" presetID="42" presetClass="entr" presetSubtype="0" fill="hold" nodeType="afterEffect">
                                  <p:stCondLst>
                                    <p:cond delay="0"/>
                                  </p:stCondLst>
                                  <p:childTnLst>
                                    <p:set>
                                      <p:cBhvr>
                                        <p:cTn id="18" dur="1" fill="hold">
                                          <p:stCondLst>
                                            <p:cond delay="0"/>
                                          </p:stCondLst>
                                        </p:cTn>
                                        <p:tgtEl>
                                          <p:spTgt spid="4105"/>
                                        </p:tgtEl>
                                        <p:attrNameLst>
                                          <p:attrName>style.visibility</p:attrName>
                                        </p:attrNameLst>
                                      </p:cBhvr>
                                      <p:to>
                                        <p:strVal val="visible"/>
                                      </p:to>
                                    </p:set>
                                    <p:animEffect transition="in" filter="fade">
                                      <p:cBhvr>
                                        <p:cTn id="19" dur="1000"/>
                                        <p:tgtEl>
                                          <p:spTgt spid="4105"/>
                                        </p:tgtEl>
                                      </p:cBhvr>
                                    </p:animEffect>
                                    <p:anim calcmode="lin" valueType="num">
                                      <p:cBhvr>
                                        <p:cTn id="20" dur="1000" fill="hold"/>
                                        <p:tgtEl>
                                          <p:spTgt spid="4105"/>
                                        </p:tgtEl>
                                        <p:attrNameLst>
                                          <p:attrName>ppt_x</p:attrName>
                                        </p:attrNameLst>
                                      </p:cBhvr>
                                      <p:tavLst>
                                        <p:tav tm="0">
                                          <p:val>
                                            <p:strVal val="#ppt_x"/>
                                          </p:val>
                                        </p:tav>
                                        <p:tav tm="100000">
                                          <p:val>
                                            <p:strVal val="#ppt_x"/>
                                          </p:val>
                                        </p:tav>
                                      </p:tavLst>
                                    </p:anim>
                                    <p:anim calcmode="lin" valueType="num">
                                      <p:cBhvr>
                                        <p:cTn id="21" dur="1000" fill="hold"/>
                                        <p:tgtEl>
                                          <p:spTgt spid="4105"/>
                                        </p:tgtEl>
                                        <p:attrNameLst>
                                          <p:attrName>ppt_y</p:attrName>
                                        </p:attrNameLst>
                                      </p:cBhvr>
                                      <p:tavLst>
                                        <p:tav tm="0">
                                          <p:val>
                                            <p:strVal val="#ppt_y+.1"/>
                                          </p:val>
                                        </p:tav>
                                        <p:tav tm="100000">
                                          <p:val>
                                            <p:strVal val="#ppt_y"/>
                                          </p:val>
                                        </p:tav>
                                      </p:tavLst>
                                    </p:anim>
                                  </p:childTnLst>
                                </p:cTn>
                              </p:par>
                            </p:childTnLst>
                          </p:cTn>
                        </p:par>
                        <p:par>
                          <p:cTn id="22" fill="hold" nodeType="afterGroup">
                            <p:stCondLst>
                              <p:cond delay="3000"/>
                            </p:stCondLst>
                            <p:childTnLst>
                              <p:par>
                                <p:cTn id="23" presetID="42" presetClass="entr" presetSubtype="0" fill="hold" nodeType="afterEffect">
                                  <p:stCondLst>
                                    <p:cond delay="0"/>
                                  </p:stCondLst>
                                  <p:childTnLst>
                                    <p:set>
                                      <p:cBhvr>
                                        <p:cTn id="24" dur="1" fill="hold">
                                          <p:stCondLst>
                                            <p:cond delay="0"/>
                                          </p:stCondLst>
                                        </p:cTn>
                                        <p:tgtEl>
                                          <p:spTgt spid="4106"/>
                                        </p:tgtEl>
                                        <p:attrNameLst>
                                          <p:attrName>style.visibility</p:attrName>
                                        </p:attrNameLst>
                                      </p:cBhvr>
                                      <p:to>
                                        <p:strVal val="visible"/>
                                      </p:to>
                                    </p:set>
                                    <p:animEffect transition="in" filter="fade">
                                      <p:cBhvr>
                                        <p:cTn id="25" dur="1000"/>
                                        <p:tgtEl>
                                          <p:spTgt spid="4106"/>
                                        </p:tgtEl>
                                      </p:cBhvr>
                                    </p:animEffect>
                                    <p:anim calcmode="lin" valueType="num">
                                      <p:cBhvr>
                                        <p:cTn id="26" dur="1000" fill="hold"/>
                                        <p:tgtEl>
                                          <p:spTgt spid="4106"/>
                                        </p:tgtEl>
                                        <p:attrNameLst>
                                          <p:attrName>ppt_x</p:attrName>
                                        </p:attrNameLst>
                                      </p:cBhvr>
                                      <p:tavLst>
                                        <p:tav tm="0">
                                          <p:val>
                                            <p:strVal val="#ppt_x"/>
                                          </p:val>
                                        </p:tav>
                                        <p:tav tm="100000">
                                          <p:val>
                                            <p:strVal val="#ppt_x"/>
                                          </p:val>
                                        </p:tav>
                                      </p:tavLst>
                                    </p:anim>
                                    <p:anim calcmode="lin" valueType="num">
                                      <p:cBhvr>
                                        <p:cTn id="27" dur="1000" fill="hold"/>
                                        <p:tgtEl>
                                          <p:spTgt spid="4106"/>
                                        </p:tgtEl>
                                        <p:attrNameLst>
                                          <p:attrName>ppt_y</p:attrName>
                                        </p:attrNameLst>
                                      </p:cBhvr>
                                      <p:tavLst>
                                        <p:tav tm="0">
                                          <p:val>
                                            <p:strVal val="#ppt_y+.1"/>
                                          </p:val>
                                        </p:tav>
                                        <p:tav tm="100000">
                                          <p:val>
                                            <p:strVal val="#ppt_y"/>
                                          </p:val>
                                        </p:tav>
                                      </p:tavLst>
                                    </p:anim>
                                  </p:childTnLst>
                                </p:cTn>
                              </p:par>
                            </p:childTnLst>
                          </p:cTn>
                        </p:par>
                        <p:par>
                          <p:cTn id="28" fill="hold" nodeType="afterGroup">
                            <p:stCondLst>
                              <p:cond delay="4000"/>
                            </p:stCondLst>
                            <p:childTnLst>
                              <p:par>
                                <p:cTn id="29" presetID="10" presetClass="entr" presetSubtype="0" fill="hold" nodeType="afterEffect">
                                  <p:stCondLst>
                                    <p:cond delay="0"/>
                                  </p:stCondLst>
                                  <p:childTnLst>
                                    <p:set>
                                      <p:cBhvr>
                                        <p:cTn id="30" dur="1" fill="hold">
                                          <p:stCondLst>
                                            <p:cond delay="0"/>
                                          </p:stCondLst>
                                        </p:cTn>
                                        <p:tgtEl>
                                          <p:spTgt spid="4107"/>
                                        </p:tgtEl>
                                        <p:attrNameLst>
                                          <p:attrName>style.visibility</p:attrName>
                                        </p:attrNameLst>
                                      </p:cBhvr>
                                      <p:to>
                                        <p:strVal val="visible"/>
                                      </p:to>
                                    </p:set>
                                    <p:animEffect transition="in" filter="fade">
                                      <p:cBhvr>
                                        <p:cTn id="31" dur="500"/>
                                        <p:tgtEl>
                                          <p:spTgt spid="4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796" name="Chart 3"/>
          <p:cNvGraphicFramePr>
            <a:graphicFrameLocks/>
          </p:cNvGraphicFramePr>
          <p:nvPr>
            <p:extLst>
              <p:ext uri="{D42A27DB-BD31-4B8C-83A1-F6EECF244321}">
                <p14:modId xmlns:p14="http://schemas.microsoft.com/office/powerpoint/2010/main" val="3510012391"/>
              </p:ext>
            </p:extLst>
          </p:nvPr>
        </p:nvGraphicFramePr>
        <p:xfrm>
          <a:off x="464457" y="914400"/>
          <a:ext cx="8331200" cy="5021943"/>
        </p:xfrm>
        <a:graphic>
          <a:graphicData uri="http://schemas.openxmlformats.org/presentationml/2006/ole">
            <mc:AlternateContent xmlns:mc="http://schemas.openxmlformats.org/markup-compatibility/2006">
              <mc:Choice xmlns:v="urn:schemas-microsoft-com:vml" Requires="v">
                <p:oleObj spid="_x0000_s22567" name="Chart" r:id="rId4" imgW="6870787" imgH="3145809" progId="Excel.Chart.8">
                  <p:embed/>
                </p:oleObj>
              </mc:Choice>
              <mc:Fallback>
                <p:oleObj name="Chart" r:id="rId4" imgW="6870787" imgH="3145809" progId="Excel.Chart.8">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457" y="914400"/>
                        <a:ext cx="8331200" cy="5021943"/>
                      </a:xfrm>
                      <a:prstGeom prst="rect">
                        <a:avLst/>
                      </a:prstGeom>
                      <a:noFill/>
                      <a:ln>
                        <a:noFill/>
                      </a:ln>
                    </p:spPr>
                  </p:pic>
                </p:oleObj>
              </mc:Fallback>
            </mc:AlternateContent>
          </a:graphicData>
        </a:graphic>
      </p:graphicFrame>
      <p:sp>
        <p:nvSpPr>
          <p:cNvPr id="4" name="TextBox 3"/>
          <p:cNvSpPr txBox="1"/>
          <p:nvPr/>
        </p:nvSpPr>
        <p:spPr>
          <a:xfrm>
            <a:off x="101600" y="6373167"/>
            <a:ext cx="8839199" cy="276999"/>
          </a:xfrm>
          <a:prstGeom prst="rect">
            <a:avLst/>
          </a:prstGeom>
          <a:noFill/>
        </p:spPr>
        <p:txBody>
          <a:bodyPr wrap="square" rtlCol="0">
            <a:spAutoFit/>
          </a:bodyPr>
          <a:lstStyle/>
          <a:p>
            <a:pPr algn="ctr"/>
            <a:r>
              <a:rPr lang="en-US" sz="1200" dirty="0" smtClean="0"/>
              <a:t>18</a:t>
            </a:r>
            <a:endParaRPr lang="en-US" sz="1200" dirty="0"/>
          </a:p>
        </p:txBody>
      </p:sp>
    </p:spTree>
    <p:extLst>
      <p:ext uri="{BB962C8B-B14F-4D97-AF65-F5344CB8AC3E}">
        <p14:creationId xmlns:p14="http://schemas.microsoft.com/office/powerpoint/2010/main" val="145820599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52"/>
          <p:cNvSpPr txBox="1">
            <a:spLocks/>
          </p:cNvSpPr>
          <p:nvPr/>
        </p:nvSpPr>
        <p:spPr>
          <a:xfrm>
            <a:off x="553763" y="226564"/>
            <a:ext cx="7772400" cy="1007156"/>
          </a:xfrm>
          <a:prstGeom prst="rect">
            <a:avLst/>
          </a:prstGeom>
        </p:spPr>
        <p:txBody>
          <a:bodyPr/>
          <a:lstStyle>
            <a:lvl1pPr algn="l" defTabSz="457200" rtl="0" eaLnBrk="0" fontAlgn="base" hangingPunct="0">
              <a:spcBef>
                <a:spcPct val="0"/>
              </a:spcBef>
              <a:spcAft>
                <a:spcPct val="0"/>
              </a:spcAft>
              <a:defRPr sz="3200" b="1" kern="1200">
                <a:solidFill>
                  <a:schemeClr val="tx1"/>
                </a:solidFill>
                <a:latin typeface="Arial Narrow" panose="020B0606020202030204" pitchFamily="34" charset="0"/>
                <a:ea typeface="MS PGothic" pitchFamily="34" charset="-128"/>
                <a:cs typeface="Arial Narrow" panose="020B0606020202030204" pitchFamily="34"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ctr"/>
            <a:r>
              <a:rPr lang="en-US" altLang="en-US" sz="2800" dirty="0" smtClean="0">
                <a:latin typeface="Arial" pitchFamily="34" charset="0"/>
                <a:cs typeface="Arial" pitchFamily="34" charset="0"/>
                <a:sym typeface="Arial" pitchFamily="34" charset="0"/>
              </a:rPr>
              <a:t>Mandate for Official Statistics as a Knowledge System</a:t>
            </a:r>
          </a:p>
        </p:txBody>
      </p:sp>
      <p:grpSp>
        <p:nvGrpSpPr>
          <p:cNvPr id="5" name="Group 155"/>
          <p:cNvGrpSpPr>
            <a:grpSpLocks/>
          </p:cNvGrpSpPr>
          <p:nvPr/>
        </p:nvGrpSpPr>
        <p:grpSpPr bwMode="auto">
          <a:xfrm>
            <a:off x="406803" y="3682551"/>
            <a:ext cx="2469774" cy="2040024"/>
            <a:chOff x="0" y="0"/>
            <a:chExt cx="2115699" cy="1691640"/>
          </a:xfrm>
        </p:grpSpPr>
        <p:sp>
          <p:nvSpPr>
            <p:cNvPr id="14" name="Shape 153"/>
            <p:cNvSpPr/>
            <p:nvPr/>
          </p:nvSpPr>
          <p:spPr>
            <a:xfrm>
              <a:off x="0" y="52368"/>
              <a:ext cx="2116125" cy="1586903"/>
            </a:xfrm>
            <a:prstGeom prst="roundRect">
              <a:avLst>
                <a:gd name="adj" fmla="val 7500"/>
              </a:avLst>
            </a:prstGeom>
            <a:solidFill>
              <a:srgbClr val="808080"/>
            </a:solidFill>
            <a:ln w="12700" cap="flat">
              <a:noFill/>
              <a:miter lim="400000"/>
            </a:ln>
            <a:effectLst>
              <a:outerShdw blurRad="190500" dist="228600" dir="2700000" rotWithShape="0">
                <a:srgbClr val="000000">
                  <a:alpha val="30000"/>
                </a:srgbClr>
              </a:outerShdw>
            </a:effectLst>
          </p:spPr>
          <p:txBody>
            <a:bodyPr lIns="45719" tIns="45719" rIns="45719" bIns="45719" anchor="ctr"/>
            <a:lstStyle/>
            <a:p>
              <a:pPr algn="ctr">
                <a:defRPr sz="1600" b="1">
                  <a:latin typeface="Arial"/>
                  <a:ea typeface="Arial"/>
                  <a:cs typeface="Arial"/>
                  <a:sym typeface="Arial"/>
                </a:defRPr>
              </a:pPr>
              <a:endParaRPr sz="1600" b="1">
                <a:latin typeface="Arial"/>
                <a:ea typeface="Arial"/>
                <a:cs typeface="Arial"/>
                <a:sym typeface="Arial"/>
              </a:endParaRPr>
            </a:p>
          </p:txBody>
        </p:sp>
        <p:sp>
          <p:nvSpPr>
            <p:cNvPr id="15" name="Shape 154"/>
            <p:cNvSpPr>
              <a:spLocks noChangeArrowheads="1"/>
            </p:cNvSpPr>
            <p:nvPr/>
          </p:nvSpPr>
          <p:spPr bwMode="auto">
            <a:xfrm>
              <a:off x="34820" y="0"/>
              <a:ext cx="2046059" cy="1691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nchor="ct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en-US" sz="1800" b="1" dirty="0">
                  <a:solidFill>
                    <a:srgbClr val="FFFFFF"/>
                  </a:solidFill>
                  <a:latin typeface="Arial" pitchFamily="34" charset="0"/>
                  <a:cs typeface="Arial" pitchFamily="34" charset="0"/>
                  <a:sym typeface="Arial" pitchFamily="34" charset="0"/>
                </a:rPr>
                <a:t>Fundamental Principles of Official Statistics</a:t>
              </a:r>
            </a:p>
            <a:p>
              <a:pPr algn="ctr">
                <a:spcBef>
                  <a:spcPct val="0"/>
                </a:spcBef>
                <a:buFontTx/>
                <a:buNone/>
              </a:pPr>
              <a:r>
                <a:rPr lang="en-US" altLang="en-US" sz="1800" b="1" dirty="0">
                  <a:solidFill>
                    <a:srgbClr val="D9D9D9"/>
                  </a:solidFill>
                  <a:latin typeface="Arial" pitchFamily="34" charset="0"/>
                </a:rPr>
                <a:t>(United Nations adopted 10 principles)</a:t>
              </a:r>
            </a:p>
          </p:txBody>
        </p:sp>
      </p:grpSp>
      <p:sp>
        <p:nvSpPr>
          <p:cNvPr id="6" name="Shape 156"/>
          <p:cNvSpPr>
            <a:spLocks noChangeArrowheads="1"/>
          </p:cNvSpPr>
          <p:nvPr/>
        </p:nvSpPr>
        <p:spPr bwMode="auto">
          <a:xfrm>
            <a:off x="2900383" y="4528098"/>
            <a:ext cx="465458" cy="465629"/>
          </a:xfrm>
          <a:prstGeom prst="rightArrow">
            <a:avLst>
              <a:gd name="adj1" fmla="val 64000"/>
              <a:gd name="adj2" fmla="val 50000"/>
            </a:avLst>
          </a:prstGeom>
          <a:solidFill>
            <a:schemeClr val="bg1">
              <a:lumMod val="50000"/>
            </a:schemeClr>
          </a:solidFill>
          <a:ln w="57150">
            <a:noFill/>
            <a:beve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45719" tIns="45719" rIns="45719" bIns="45719" anchor="ct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800">
              <a:latin typeface="Arial" pitchFamily="34" charset="0"/>
            </a:endParaRPr>
          </a:p>
        </p:txBody>
      </p:sp>
      <p:grpSp>
        <p:nvGrpSpPr>
          <p:cNvPr id="7" name="Group 159"/>
          <p:cNvGrpSpPr>
            <a:grpSpLocks/>
          </p:cNvGrpSpPr>
          <p:nvPr/>
        </p:nvGrpSpPr>
        <p:grpSpPr bwMode="auto">
          <a:xfrm>
            <a:off x="3453428" y="3735002"/>
            <a:ext cx="2469775" cy="1913563"/>
            <a:chOff x="0" y="0"/>
            <a:chExt cx="2115699" cy="1586774"/>
          </a:xfrm>
        </p:grpSpPr>
        <p:sp>
          <p:nvSpPr>
            <p:cNvPr id="12" name="Shape 157"/>
            <p:cNvSpPr/>
            <p:nvPr/>
          </p:nvSpPr>
          <p:spPr>
            <a:xfrm>
              <a:off x="-212" y="-64"/>
              <a:ext cx="2116123" cy="1586902"/>
            </a:xfrm>
            <a:prstGeom prst="roundRect">
              <a:avLst>
                <a:gd name="adj" fmla="val 7500"/>
              </a:avLst>
            </a:prstGeom>
            <a:solidFill>
              <a:srgbClr val="A6A6A6"/>
            </a:solidFill>
            <a:ln w="12700" cap="flat">
              <a:noFill/>
              <a:miter lim="400000"/>
            </a:ln>
            <a:effectLst>
              <a:outerShdw blurRad="190500" dist="228600" dir="2700000" rotWithShape="0">
                <a:srgbClr val="000000">
                  <a:alpha val="30000"/>
                </a:srgbClr>
              </a:outerShdw>
            </a:effectLst>
          </p:spPr>
          <p:txBody>
            <a:bodyPr lIns="45719" tIns="45719" rIns="45719" bIns="45719" anchor="ctr"/>
            <a:lstStyle/>
            <a:p>
              <a:pPr algn="ctr">
                <a:defRPr sz="1600" b="1">
                  <a:latin typeface="Arial"/>
                  <a:ea typeface="Arial"/>
                  <a:cs typeface="Arial"/>
                  <a:sym typeface="Arial"/>
                </a:defRPr>
              </a:pPr>
              <a:endParaRPr sz="1600" b="1">
                <a:latin typeface="Arial"/>
                <a:ea typeface="Arial"/>
                <a:cs typeface="Arial"/>
                <a:sym typeface="Arial"/>
              </a:endParaRPr>
            </a:p>
          </p:txBody>
        </p:sp>
        <p:sp>
          <p:nvSpPr>
            <p:cNvPr id="13" name="Shape 158"/>
            <p:cNvSpPr>
              <a:spLocks noChangeArrowheads="1"/>
            </p:cNvSpPr>
            <p:nvPr/>
          </p:nvSpPr>
          <p:spPr bwMode="auto">
            <a:xfrm>
              <a:off x="34820" y="80917"/>
              <a:ext cx="2046058" cy="1424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nchor="ct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en-US" sz="1800" b="1">
                  <a:latin typeface="Arial" pitchFamily="34" charset="0"/>
                  <a:cs typeface="Arial" pitchFamily="34" charset="0"/>
                  <a:sym typeface="Arial" pitchFamily="34" charset="0"/>
                </a:rPr>
                <a:t>African Charter on Statistics</a:t>
              </a:r>
            </a:p>
            <a:p>
              <a:pPr algn="ctr">
                <a:spcBef>
                  <a:spcPct val="0"/>
                </a:spcBef>
                <a:buFontTx/>
                <a:buNone/>
              </a:pPr>
              <a:r>
                <a:rPr lang="en-US" altLang="en-US" sz="1800" b="1">
                  <a:latin typeface="Arial" pitchFamily="34" charset="0"/>
                </a:rPr>
                <a:t>(African Union adopted 6 principles)</a:t>
              </a:r>
            </a:p>
          </p:txBody>
        </p:sp>
      </p:grpSp>
      <p:sp>
        <p:nvSpPr>
          <p:cNvPr id="8" name="Shape 160"/>
          <p:cNvSpPr/>
          <p:nvPr/>
        </p:nvSpPr>
        <p:spPr bwMode="auto">
          <a:xfrm>
            <a:off x="5946268" y="4527550"/>
            <a:ext cx="466725" cy="466725"/>
          </a:xfrm>
          <a:prstGeom prst="rightArrow">
            <a:avLst>
              <a:gd name="adj1" fmla="val 64000"/>
              <a:gd name="adj2" fmla="val 50000"/>
            </a:avLst>
          </a:prstGeom>
          <a:gradFill flip="none" rotWithShape="1">
            <a:gsLst>
              <a:gs pos="0">
                <a:srgbClr val="A8A8A8"/>
              </a:gs>
              <a:gs pos="80000">
                <a:srgbClr val="A8A8A8"/>
              </a:gs>
              <a:gs pos="100000">
                <a:srgbClr val="A8A8A8"/>
              </a:gs>
            </a:gsLst>
            <a:lin ang="16200000" scaled="0"/>
          </a:gradFill>
          <a:ln w="12700" cap="flat">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45719" tIns="45719" rIns="45719" bIns="45719" anchor="ctr"/>
          <a:lstStyle/>
          <a:p>
            <a:pPr>
              <a:defRPr/>
            </a:pPr>
            <a:endParaRPr/>
          </a:p>
        </p:txBody>
      </p:sp>
      <p:grpSp>
        <p:nvGrpSpPr>
          <p:cNvPr id="9" name="Group 163"/>
          <p:cNvGrpSpPr>
            <a:grpSpLocks/>
          </p:cNvGrpSpPr>
          <p:nvPr/>
        </p:nvGrpSpPr>
        <p:grpSpPr bwMode="auto">
          <a:xfrm>
            <a:off x="6500054" y="3685345"/>
            <a:ext cx="2469775" cy="2033285"/>
            <a:chOff x="0" y="0"/>
            <a:chExt cx="2115699" cy="1686052"/>
          </a:xfrm>
        </p:grpSpPr>
        <p:sp>
          <p:nvSpPr>
            <p:cNvPr id="10" name="Shape 161"/>
            <p:cNvSpPr/>
            <p:nvPr/>
          </p:nvSpPr>
          <p:spPr>
            <a:xfrm>
              <a:off x="-426" y="49574"/>
              <a:ext cx="2116124" cy="1586903"/>
            </a:xfrm>
            <a:prstGeom prst="roundRect">
              <a:avLst>
                <a:gd name="adj" fmla="val 7500"/>
              </a:avLst>
            </a:prstGeom>
            <a:gradFill flip="none" rotWithShape="1">
              <a:gsLst>
                <a:gs pos="0">
                  <a:srgbClr val="BCBCBC"/>
                </a:gs>
                <a:gs pos="80000">
                  <a:srgbClr val="F7F7F7"/>
                </a:gs>
                <a:gs pos="100000">
                  <a:srgbClr val="F8F8F8"/>
                </a:gs>
              </a:gsLst>
              <a:lin ang="16200000" scaled="0"/>
            </a:gradFill>
            <a:ln w="12700" cap="flat">
              <a:noFill/>
              <a:miter lim="400000"/>
            </a:ln>
            <a:effectLst>
              <a:outerShdw blurRad="38100" dist="23000" dir="5400000" rotWithShape="0">
                <a:srgbClr val="000000">
                  <a:alpha val="35000"/>
                </a:srgbClr>
              </a:outerShdw>
            </a:effectLst>
          </p:spPr>
          <p:txBody>
            <a:bodyPr lIns="45719" tIns="45719" rIns="45719" bIns="45719" anchor="ctr"/>
            <a:lstStyle/>
            <a:p>
              <a:pPr algn="ctr">
                <a:defRPr sz="2498"/>
              </a:pPr>
              <a:endParaRPr sz="2498"/>
            </a:p>
          </p:txBody>
        </p:sp>
        <p:sp>
          <p:nvSpPr>
            <p:cNvPr id="11" name="Shape 162"/>
            <p:cNvSpPr>
              <a:spLocks noChangeArrowheads="1"/>
            </p:cNvSpPr>
            <p:nvPr/>
          </p:nvSpPr>
          <p:spPr bwMode="auto">
            <a:xfrm>
              <a:off x="34820" y="0"/>
              <a:ext cx="2046058" cy="1686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nchor="ct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ts val="700"/>
                </a:spcBef>
                <a:buFontTx/>
                <a:buNone/>
              </a:pPr>
              <a:r>
                <a:rPr lang="en-US" altLang="en-US" sz="1800" b="1" dirty="0">
                  <a:solidFill>
                    <a:srgbClr val="404040"/>
                  </a:solidFill>
                  <a:latin typeface="Arial" pitchFamily="34" charset="0"/>
                  <a:cs typeface="Arial" pitchFamily="34" charset="0"/>
                  <a:sym typeface="Arial" pitchFamily="34" charset="0"/>
                </a:rPr>
                <a:t>Statistics Act (Act 6 of 1999)</a:t>
              </a:r>
            </a:p>
            <a:p>
              <a:pPr algn="ctr">
                <a:spcBef>
                  <a:spcPct val="0"/>
                </a:spcBef>
                <a:buFontTx/>
                <a:buNone/>
              </a:pPr>
              <a:r>
                <a:rPr lang="en-US" altLang="en-US" sz="1600" b="1" dirty="0">
                  <a:latin typeface="Arial" pitchFamily="34" charset="0"/>
                </a:rPr>
                <a:t>    Statistical production</a:t>
              </a:r>
            </a:p>
            <a:p>
              <a:pPr algn="ctr">
                <a:spcBef>
                  <a:spcPct val="0"/>
                </a:spcBef>
                <a:buFontTx/>
                <a:buNone/>
              </a:pPr>
              <a:r>
                <a:rPr lang="en-US" altLang="en-US" sz="1600" b="1" dirty="0">
                  <a:latin typeface="Arial" pitchFamily="34" charset="0"/>
                </a:rPr>
                <a:t>    Statistical coordination</a:t>
              </a:r>
            </a:p>
          </p:txBody>
        </p:sp>
      </p:grpSp>
      <p:grpSp>
        <p:nvGrpSpPr>
          <p:cNvPr id="16" name="Group 167"/>
          <p:cNvGrpSpPr>
            <a:grpSpLocks/>
          </p:cNvGrpSpPr>
          <p:nvPr/>
        </p:nvGrpSpPr>
        <p:grpSpPr bwMode="auto">
          <a:xfrm>
            <a:off x="968313" y="2157876"/>
            <a:ext cx="1314450" cy="1223962"/>
            <a:chOff x="0" y="0"/>
            <a:chExt cx="1315298" cy="1225104"/>
          </a:xfrm>
        </p:grpSpPr>
        <p:sp>
          <p:nvSpPr>
            <p:cNvPr id="17" name="Shape 165"/>
            <p:cNvSpPr/>
            <p:nvPr/>
          </p:nvSpPr>
          <p:spPr>
            <a:xfrm>
              <a:off x="0" y="0"/>
              <a:ext cx="1315298" cy="1225104"/>
            </a:xfrm>
            <a:prstGeom prst="ellipse">
              <a:avLst/>
            </a:prstGeom>
            <a:solidFill>
              <a:srgbClr val="D9D9D9"/>
            </a:solidFill>
            <a:ln w="12700" cap="flat">
              <a:noFill/>
              <a:miter lim="400000"/>
            </a:ln>
            <a:effectLst>
              <a:outerShdw blurRad="190500" dist="228600" dir="2700000" rotWithShape="0">
                <a:srgbClr val="000000">
                  <a:alpha val="30000"/>
                </a:srgbClr>
              </a:outerShdw>
            </a:effectLst>
          </p:spPr>
          <p:txBody>
            <a:bodyPr lIns="45719" tIns="45719" rIns="45719" bIns="45719" anchor="ctr"/>
            <a:lstStyle/>
            <a:p>
              <a:pPr algn="ctr">
                <a:defRPr sz="1600" b="1"/>
              </a:pPr>
              <a:endParaRPr sz="1600" b="1"/>
            </a:p>
          </p:txBody>
        </p:sp>
        <p:sp>
          <p:nvSpPr>
            <p:cNvPr id="18" name="Shape 166"/>
            <p:cNvSpPr>
              <a:spLocks noChangeArrowheads="1"/>
            </p:cNvSpPr>
            <p:nvPr/>
          </p:nvSpPr>
          <p:spPr bwMode="auto">
            <a:xfrm>
              <a:off x="192621" y="446181"/>
              <a:ext cx="930056" cy="332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nchor="ct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en-US" sz="1600" b="1">
                  <a:solidFill>
                    <a:srgbClr val="000000"/>
                  </a:solidFill>
                  <a:latin typeface="Arial" pitchFamily="34" charset="0"/>
                </a:rPr>
                <a:t>Global</a:t>
              </a:r>
            </a:p>
          </p:txBody>
        </p:sp>
      </p:grpSp>
      <p:grpSp>
        <p:nvGrpSpPr>
          <p:cNvPr id="19" name="Group 170"/>
          <p:cNvGrpSpPr>
            <a:grpSpLocks/>
          </p:cNvGrpSpPr>
          <p:nvPr/>
        </p:nvGrpSpPr>
        <p:grpSpPr bwMode="auto">
          <a:xfrm>
            <a:off x="6815541" y="2135194"/>
            <a:ext cx="1331912" cy="1222375"/>
            <a:chOff x="0" y="0"/>
            <a:chExt cx="1332135" cy="1223516"/>
          </a:xfrm>
        </p:grpSpPr>
        <p:sp>
          <p:nvSpPr>
            <p:cNvPr id="20" name="Shape 168"/>
            <p:cNvSpPr/>
            <p:nvPr/>
          </p:nvSpPr>
          <p:spPr>
            <a:xfrm>
              <a:off x="0" y="0"/>
              <a:ext cx="1332135" cy="1223516"/>
            </a:xfrm>
            <a:prstGeom prst="ellipse">
              <a:avLst/>
            </a:prstGeom>
            <a:solidFill>
              <a:srgbClr val="D9D9D9"/>
            </a:solidFill>
            <a:ln w="12700" cap="flat">
              <a:noFill/>
              <a:miter lim="400000"/>
            </a:ln>
            <a:effectLst>
              <a:outerShdw blurRad="190500" dist="228600" dir="2700000" rotWithShape="0">
                <a:srgbClr val="000000">
                  <a:alpha val="30000"/>
                </a:srgbClr>
              </a:outerShdw>
            </a:effectLst>
          </p:spPr>
          <p:txBody>
            <a:bodyPr lIns="45719" tIns="45719" rIns="45719" bIns="45719" anchor="ctr"/>
            <a:lstStyle/>
            <a:p>
              <a:pPr algn="ctr">
                <a:defRPr sz="1600" b="1"/>
              </a:pPr>
              <a:endParaRPr sz="1600" b="1"/>
            </a:p>
          </p:txBody>
        </p:sp>
        <p:sp>
          <p:nvSpPr>
            <p:cNvPr id="21" name="Shape 169"/>
            <p:cNvSpPr>
              <a:spLocks noChangeArrowheads="1"/>
            </p:cNvSpPr>
            <p:nvPr/>
          </p:nvSpPr>
          <p:spPr bwMode="auto">
            <a:xfrm>
              <a:off x="195086" y="445388"/>
              <a:ext cx="941962" cy="332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nchor="ct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en-US" sz="1600" b="1">
                  <a:solidFill>
                    <a:srgbClr val="000000"/>
                  </a:solidFill>
                  <a:latin typeface="Arial" pitchFamily="34" charset="0"/>
                </a:rPr>
                <a:t>National</a:t>
              </a:r>
            </a:p>
          </p:txBody>
        </p:sp>
      </p:grpSp>
      <p:grpSp>
        <p:nvGrpSpPr>
          <p:cNvPr id="22" name="Group 173"/>
          <p:cNvGrpSpPr>
            <a:grpSpLocks/>
          </p:cNvGrpSpPr>
          <p:nvPr/>
        </p:nvGrpSpPr>
        <p:grpSpPr bwMode="auto">
          <a:xfrm>
            <a:off x="3646891" y="2115011"/>
            <a:ext cx="2087562" cy="1219200"/>
            <a:chOff x="0" y="0"/>
            <a:chExt cx="1332135" cy="1223516"/>
          </a:xfrm>
        </p:grpSpPr>
        <p:sp>
          <p:nvSpPr>
            <p:cNvPr id="23" name="Shape 171"/>
            <p:cNvSpPr/>
            <p:nvPr/>
          </p:nvSpPr>
          <p:spPr>
            <a:xfrm>
              <a:off x="0" y="0"/>
              <a:ext cx="1332135" cy="1223516"/>
            </a:xfrm>
            <a:prstGeom prst="ellipse">
              <a:avLst/>
            </a:prstGeom>
            <a:solidFill>
              <a:srgbClr val="D9D9D9"/>
            </a:solidFill>
            <a:ln w="12700" cap="flat">
              <a:noFill/>
              <a:miter lim="400000"/>
            </a:ln>
            <a:effectLst>
              <a:outerShdw blurRad="190500" dist="228600" dir="2700000" rotWithShape="0">
                <a:srgbClr val="000000">
                  <a:alpha val="30000"/>
                </a:srgbClr>
              </a:outerShdw>
            </a:effectLst>
          </p:spPr>
          <p:txBody>
            <a:bodyPr lIns="45719" tIns="45719" rIns="45719" bIns="45719" anchor="ctr"/>
            <a:lstStyle/>
            <a:p>
              <a:pPr algn="ctr">
                <a:defRPr sz="1600" b="1"/>
              </a:pPr>
              <a:endParaRPr sz="1600" b="1"/>
            </a:p>
          </p:txBody>
        </p:sp>
        <p:sp>
          <p:nvSpPr>
            <p:cNvPr id="24" name="Shape 172"/>
            <p:cNvSpPr>
              <a:spLocks noChangeArrowheads="1"/>
            </p:cNvSpPr>
            <p:nvPr/>
          </p:nvSpPr>
          <p:spPr bwMode="auto">
            <a:xfrm>
              <a:off x="195086" y="442543"/>
              <a:ext cx="941962" cy="338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nchor="ct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en-US" sz="1600" b="1">
                  <a:solidFill>
                    <a:srgbClr val="000000"/>
                  </a:solidFill>
                  <a:latin typeface="Arial" pitchFamily="34" charset="0"/>
                </a:rPr>
                <a:t>Continental</a:t>
              </a:r>
            </a:p>
          </p:txBody>
        </p:sp>
      </p:grpSp>
      <p:sp>
        <p:nvSpPr>
          <p:cNvPr id="25" name="TextBox 24"/>
          <p:cNvSpPr txBox="1"/>
          <p:nvPr/>
        </p:nvSpPr>
        <p:spPr>
          <a:xfrm>
            <a:off x="101600" y="6373167"/>
            <a:ext cx="8839199" cy="276999"/>
          </a:xfrm>
          <a:prstGeom prst="rect">
            <a:avLst/>
          </a:prstGeom>
          <a:noFill/>
        </p:spPr>
        <p:txBody>
          <a:bodyPr wrap="square" rtlCol="0">
            <a:spAutoFit/>
          </a:bodyPr>
          <a:lstStyle/>
          <a:p>
            <a:pPr algn="ctr"/>
            <a:r>
              <a:rPr lang="en-US" sz="1200" dirty="0" smtClean="0"/>
              <a:t>19</a:t>
            </a:r>
            <a:endParaRPr lang="en-US" sz="1200" dirty="0"/>
          </a:p>
        </p:txBody>
      </p:sp>
    </p:spTree>
    <p:extLst>
      <p:ext uri="{BB962C8B-B14F-4D97-AF65-F5344CB8AC3E}">
        <p14:creationId xmlns:p14="http://schemas.microsoft.com/office/powerpoint/2010/main" val="93752743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Box 38"/>
          <p:cNvSpPr txBox="1">
            <a:spLocks noChangeArrowheads="1"/>
          </p:cNvSpPr>
          <p:nvPr/>
        </p:nvSpPr>
        <p:spPr bwMode="auto">
          <a:xfrm>
            <a:off x="1297668" y="176667"/>
            <a:ext cx="63373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GB" altLang="en-US" sz="2800" b="1" dirty="0">
                <a:latin typeface="Arial" panose="020B0604020202020204" pitchFamily="34" charset="0"/>
                <a:ea typeface="Helvetica" pitchFamily="34" charset="0"/>
                <a:cs typeface="Arial" panose="020B0604020202020204" pitchFamily="34" charset="0"/>
              </a:rPr>
              <a:t>Outline of </a:t>
            </a:r>
            <a:r>
              <a:rPr lang="en-GB" altLang="en-US" sz="2800" b="1" dirty="0" smtClean="0">
                <a:latin typeface="Arial" panose="020B0604020202020204" pitchFamily="34" charset="0"/>
                <a:ea typeface="Helvetica" pitchFamily="34" charset="0"/>
                <a:cs typeface="Arial" panose="020B0604020202020204" pitchFamily="34" charset="0"/>
              </a:rPr>
              <a:t>the Presentation</a:t>
            </a:r>
            <a:endParaRPr lang="en-GB" altLang="en-US" sz="2800" b="1" dirty="0">
              <a:latin typeface="Arial" panose="020B0604020202020204" pitchFamily="34" charset="0"/>
              <a:ea typeface="Helvetica" pitchFamily="34" charset="0"/>
              <a:cs typeface="Arial" panose="020B0604020202020204" pitchFamily="34" charset="0"/>
            </a:endParaRPr>
          </a:p>
        </p:txBody>
      </p:sp>
      <p:sp>
        <p:nvSpPr>
          <p:cNvPr id="3" name="TextBox 2"/>
          <p:cNvSpPr txBox="1"/>
          <p:nvPr/>
        </p:nvSpPr>
        <p:spPr>
          <a:xfrm>
            <a:off x="986971" y="1669143"/>
            <a:ext cx="7953828" cy="4154984"/>
          </a:xfrm>
          <a:prstGeom prst="rect">
            <a:avLst/>
          </a:prstGeom>
          <a:noFill/>
        </p:spPr>
        <p:txBody>
          <a:bodyPr wrap="square" rtlCol="0">
            <a:spAutoFit/>
          </a:bodyPr>
          <a:lstStyle/>
          <a:p>
            <a:r>
              <a:rPr lang="en-US" dirty="0" smtClean="0"/>
              <a:t>Transforming delivery of statistics: Empowering society through KNOWLEDGE</a:t>
            </a:r>
          </a:p>
          <a:p>
            <a:endParaRPr lang="en-US" dirty="0"/>
          </a:p>
          <a:p>
            <a:r>
              <a:rPr lang="en-US" dirty="0" smtClean="0"/>
              <a:t>Mandate of Official Statistics as a Knowledge System</a:t>
            </a:r>
          </a:p>
          <a:p>
            <a:endParaRPr lang="en-US" dirty="0"/>
          </a:p>
          <a:p>
            <a:r>
              <a:rPr lang="en-US" dirty="0" smtClean="0"/>
              <a:t>Prerequisite for a conduit of Trust: Legislative Review and Reform</a:t>
            </a:r>
          </a:p>
          <a:p>
            <a:endParaRPr lang="en-US" dirty="0"/>
          </a:p>
          <a:p>
            <a:r>
              <a:rPr lang="en-US" dirty="0" smtClean="0"/>
              <a:t>Looking ahead at the 18 projects</a:t>
            </a:r>
          </a:p>
          <a:p>
            <a:endParaRPr lang="en-US" dirty="0"/>
          </a:p>
          <a:p>
            <a:r>
              <a:rPr lang="en-US" dirty="0" smtClean="0"/>
              <a:t>Risks to the system</a:t>
            </a:r>
            <a:endParaRPr lang="en-US" dirty="0"/>
          </a:p>
        </p:txBody>
      </p:sp>
      <p:pic>
        <p:nvPicPr>
          <p:cNvPr id="5" name="Picture 31" descr="C:\Users\user\Downloads\sketch\Tick-256a.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70353" y="1526176"/>
            <a:ext cx="517729" cy="505827"/>
          </a:xfrm>
          <a:prstGeom prst="rect">
            <a:avLst/>
          </a:prstGeom>
          <a:noFill/>
        </p:spPr>
      </p:pic>
      <p:pic>
        <p:nvPicPr>
          <p:cNvPr id="6" name="Picture 31" descr="C:\Users\user\Downloads\sketch\Tick-256a.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63099" y="2621986"/>
            <a:ext cx="517729" cy="505827"/>
          </a:xfrm>
          <a:prstGeom prst="rect">
            <a:avLst/>
          </a:prstGeom>
          <a:noFill/>
        </p:spPr>
      </p:pic>
      <p:pic>
        <p:nvPicPr>
          <p:cNvPr id="7" name="Picture 31" descr="C:\Users\user\Downloads\sketch\Tick-256a.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77613" y="3347686"/>
            <a:ext cx="517729" cy="505827"/>
          </a:xfrm>
          <a:prstGeom prst="rect">
            <a:avLst/>
          </a:prstGeom>
          <a:noFill/>
        </p:spPr>
      </p:pic>
      <p:pic>
        <p:nvPicPr>
          <p:cNvPr id="8" name="Picture 31" descr="C:\Users\user\Downloads\sketch\Tick-256a.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77613" y="4421722"/>
            <a:ext cx="517729" cy="505827"/>
          </a:xfrm>
          <a:prstGeom prst="rect">
            <a:avLst/>
          </a:prstGeom>
          <a:noFill/>
        </p:spPr>
      </p:pic>
      <p:pic>
        <p:nvPicPr>
          <p:cNvPr id="9" name="Picture 31" descr="C:\Users\user\Downloads\sketch\Tick-256a.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92127" y="5176450"/>
            <a:ext cx="517729" cy="505827"/>
          </a:xfrm>
          <a:prstGeom prst="rect">
            <a:avLst/>
          </a:prstGeom>
          <a:noFill/>
        </p:spPr>
      </p:pic>
      <p:sp>
        <p:nvSpPr>
          <p:cNvPr id="2" name="TextBox 1"/>
          <p:cNvSpPr txBox="1"/>
          <p:nvPr/>
        </p:nvSpPr>
        <p:spPr>
          <a:xfrm>
            <a:off x="101600" y="6373167"/>
            <a:ext cx="8839199" cy="276999"/>
          </a:xfrm>
          <a:prstGeom prst="rect">
            <a:avLst/>
          </a:prstGeom>
          <a:noFill/>
        </p:spPr>
        <p:txBody>
          <a:bodyPr wrap="square" rtlCol="0">
            <a:spAutoFit/>
          </a:bodyPr>
          <a:lstStyle/>
          <a:p>
            <a:pPr algn="ctr"/>
            <a:r>
              <a:rPr lang="en-US" sz="1200" dirty="0" smtClean="0"/>
              <a:t>2</a:t>
            </a:r>
            <a:endParaRPr lang="en-US" sz="1200" dirty="0"/>
          </a:p>
        </p:txBody>
      </p:sp>
    </p:spTree>
    <p:extLst>
      <p:ext uri="{BB962C8B-B14F-4D97-AF65-F5344CB8AC3E}">
        <p14:creationId xmlns:p14="http://schemas.microsoft.com/office/powerpoint/2010/main" val="313685355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52"/>
          <p:cNvSpPr txBox="1">
            <a:spLocks/>
          </p:cNvSpPr>
          <p:nvPr/>
        </p:nvSpPr>
        <p:spPr>
          <a:xfrm>
            <a:off x="553763" y="226564"/>
            <a:ext cx="7772400" cy="1007156"/>
          </a:xfrm>
          <a:prstGeom prst="rect">
            <a:avLst/>
          </a:prstGeom>
        </p:spPr>
        <p:txBody>
          <a:bodyPr/>
          <a:lstStyle>
            <a:lvl1pPr algn="l" defTabSz="457200" rtl="0" eaLnBrk="0" fontAlgn="base" hangingPunct="0">
              <a:spcBef>
                <a:spcPct val="0"/>
              </a:spcBef>
              <a:spcAft>
                <a:spcPct val="0"/>
              </a:spcAft>
              <a:defRPr sz="3200" b="1" kern="1200">
                <a:solidFill>
                  <a:schemeClr val="tx1"/>
                </a:solidFill>
                <a:latin typeface="Arial Narrow" panose="020B0606020202030204" pitchFamily="34" charset="0"/>
                <a:ea typeface="MS PGothic" pitchFamily="34" charset="-128"/>
                <a:cs typeface="Arial Narrow" panose="020B0606020202030204" pitchFamily="34"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ctr"/>
            <a:r>
              <a:rPr lang="en-US" altLang="en-US" sz="2800" dirty="0">
                <a:latin typeface="Arial" pitchFamily="34" charset="0"/>
                <a:cs typeface="Arial" pitchFamily="34" charset="0"/>
                <a:sym typeface="Arial" pitchFamily="34" charset="0"/>
              </a:rPr>
              <a:t>Policy and Statistics</a:t>
            </a:r>
            <a:endParaRPr lang="en-US" altLang="en-US" sz="2800" dirty="0" smtClean="0">
              <a:latin typeface="Arial" pitchFamily="34" charset="0"/>
              <a:cs typeface="Arial" pitchFamily="34" charset="0"/>
              <a:sym typeface="Arial" pitchFamily="34" charset="0"/>
            </a:endParaRPr>
          </a:p>
        </p:txBody>
      </p:sp>
      <p:grpSp>
        <p:nvGrpSpPr>
          <p:cNvPr id="16" name="Group 167"/>
          <p:cNvGrpSpPr>
            <a:grpSpLocks/>
          </p:cNvGrpSpPr>
          <p:nvPr/>
        </p:nvGrpSpPr>
        <p:grpSpPr bwMode="auto">
          <a:xfrm>
            <a:off x="968313" y="2157876"/>
            <a:ext cx="1314450" cy="1223962"/>
            <a:chOff x="0" y="0"/>
            <a:chExt cx="1315298" cy="1225104"/>
          </a:xfrm>
        </p:grpSpPr>
        <p:sp>
          <p:nvSpPr>
            <p:cNvPr id="17" name="Shape 165"/>
            <p:cNvSpPr/>
            <p:nvPr/>
          </p:nvSpPr>
          <p:spPr>
            <a:xfrm>
              <a:off x="0" y="0"/>
              <a:ext cx="1315298" cy="1225104"/>
            </a:xfrm>
            <a:prstGeom prst="ellipse">
              <a:avLst/>
            </a:prstGeom>
            <a:solidFill>
              <a:srgbClr val="D9D9D9"/>
            </a:solidFill>
            <a:ln w="12700" cap="flat">
              <a:noFill/>
              <a:miter lim="400000"/>
            </a:ln>
            <a:effectLst>
              <a:outerShdw blurRad="190500" dist="228600" dir="2700000" rotWithShape="0">
                <a:srgbClr val="000000">
                  <a:alpha val="30000"/>
                </a:srgbClr>
              </a:outerShdw>
            </a:effectLst>
          </p:spPr>
          <p:txBody>
            <a:bodyPr lIns="45719" tIns="45719" rIns="45719" bIns="45719" anchor="ctr"/>
            <a:lstStyle/>
            <a:p>
              <a:pPr algn="ctr">
                <a:defRPr sz="1600" b="1"/>
              </a:pPr>
              <a:endParaRPr sz="1600" b="1"/>
            </a:p>
          </p:txBody>
        </p:sp>
        <p:sp>
          <p:nvSpPr>
            <p:cNvPr id="18" name="Shape 166"/>
            <p:cNvSpPr>
              <a:spLocks noChangeArrowheads="1"/>
            </p:cNvSpPr>
            <p:nvPr/>
          </p:nvSpPr>
          <p:spPr bwMode="auto">
            <a:xfrm>
              <a:off x="192621" y="446181"/>
              <a:ext cx="930056" cy="332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nchor="ct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en-US" sz="1600" b="1">
                  <a:solidFill>
                    <a:srgbClr val="000000"/>
                  </a:solidFill>
                  <a:latin typeface="Arial" pitchFamily="34" charset="0"/>
                </a:rPr>
                <a:t>Global</a:t>
              </a:r>
            </a:p>
          </p:txBody>
        </p:sp>
      </p:grpSp>
      <p:grpSp>
        <p:nvGrpSpPr>
          <p:cNvPr id="19" name="Group 170"/>
          <p:cNvGrpSpPr>
            <a:grpSpLocks/>
          </p:cNvGrpSpPr>
          <p:nvPr/>
        </p:nvGrpSpPr>
        <p:grpSpPr bwMode="auto">
          <a:xfrm>
            <a:off x="6815541" y="2135194"/>
            <a:ext cx="1331912" cy="1222375"/>
            <a:chOff x="0" y="0"/>
            <a:chExt cx="1332135" cy="1223516"/>
          </a:xfrm>
        </p:grpSpPr>
        <p:sp>
          <p:nvSpPr>
            <p:cNvPr id="20" name="Shape 168"/>
            <p:cNvSpPr/>
            <p:nvPr/>
          </p:nvSpPr>
          <p:spPr>
            <a:xfrm>
              <a:off x="0" y="0"/>
              <a:ext cx="1332135" cy="1223516"/>
            </a:xfrm>
            <a:prstGeom prst="ellipse">
              <a:avLst/>
            </a:prstGeom>
            <a:solidFill>
              <a:srgbClr val="D9D9D9"/>
            </a:solidFill>
            <a:ln w="12700" cap="flat">
              <a:noFill/>
              <a:miter lim="400000"/>
            </a:ln>
            <a:effectLst>
              <a:outerShdw blurRad="190500" dist="228600" dir="2700000" rotWithShape="0">
                <a:srgbClr val="000000">
                  <a:alpha val="30000"/>
                </a:srgbClr>
              </a:outerShdw>
            </a:effectLst>
          </p:spPr>
          <p:txBody>
            <a:bodyPr lIns="45719" tIns="45719" rIns="45719" bIns="45719" anchor="ctr"/>
            <a:lstStyle/>
            <a:p>
              <a:pPr algn="ctr">
                <a:defRPr sz="1600" b="1"/>
              </a:pPr>
              <a:endParaRPr sz="1600" b="1"/>
            </a:p>
          </p:txBody>
        </p:sp>
        <p:sp>
          <p:nvSpPr>
            <p:cNvPr id="21" name="Shape 169"/>
            <p:cNvSpPr>
              <a:spLocks noChangeArrowheads="1"/>
            </p:cNvSpPr>
            <p:nvPr/>
          </p:nvSpPr>
          <p:spPr bwMode="auto">
            <a:xfrm>
              <a:off x="195086" y="445388"/>
              <a:ext cx="941962" cy="332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nchor="ct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en-US" sz="1600" b="1">
                  <a:solidFill>
                    <a:srgbClr val="000000"/>
                  </a:solidFill>
                  <a:latin typeface="Arial" pitchFamily="34" charset="0"/>
                </a:rPr>
                <a:t>National</a:t>
              </a:r>
            </a:p>
          </p:txBody>
        </p:sp>
      </p:grpSp>
      <p:grpSp>
        <p:nvGrpSpPr>
          <p:cNvPr id="22" name="Group 173"/>
          <p:cNvGrpSpPr>
            <a:grpSpLocks/>
          </p:cNvGrpSpPr>
          <p:nvPr/>
        </p:nvGrpSpPr>
        <p:grpSpPr bwMode="auto">
          <a:xfrm>
            <a:off x="3646891" y="2115011"/>
            <a:ext cx="2087562" cy="1219200"/>
            <a:chOff x="0" y="0"/>
            <a:chExt cx="1332135" cy="1223516"/>
          </a:xfrm>
        </p:grpSpPr>
        <p:sp>
          <p:nvSpPr>
            <p:cNvPr id="23" name="Shape 171"/>
            <p:cNvSpPr/>
            <p:nvPr/>
          </p:nvSpPr>
          <p:spPr>
            <a:xfrm>
              <a:off x="0" y="0"/>
              <a:ext cx="1332135" cy="1223516"/>
            </a:xfrm>
            <a:prstGeom prst="ellipse">
              <a:avLst/>
            </a:prstGeom>
            <a:solidFill>
              <a:srgbClr val="D9D9D9"/>
            </a:solidFill>
            <a:ln w="12700" cap="flat">
              <a:noFill/>
              <a:miter lim="400000"/>
            </a:ln>
            <a:effectLst>
              <a:outerShdw blurRad="190500" dist="228600" dir="2700000" rotWithShape="0">
                <a:srgbClr val="000000">
                  <a:alpha val="30000"/>
                </a:srgbClr>
              </a:outerShdw>
            </a:effectLst>
          </p:spPr>
          <p:txBody>
            <a:bodyPr lIns="45719" tIns="45719" rIns="45719" bIns="45719" anchor="ctr"/>
            <a:lstStyle/>
            <a:p>
              <a:pPr algn="ctr">
                <a:defRPr sz="1600" b="1"/>
              </a:pPr>
              <a:endParaRPr sz="1600" b="1"/>
            </a:p>
          </p:txBody>
        </p:sp>
        <p:sp>
          <p:nvSpPr>
            <p:cNvPr id="24" name="Shape 172"/>
            <p:cNvSpPr>
              <a:spLocks noChangeArrowheads="1"/>
            </p:cNvSpPr>
            <p:nvPr/>
          </p:nvSpPr>
          <p:spPr bwMode="auto">
            <a:xfrm>
              <a:off x="195086" y="442543"/>
              <a:ext cx="941962" cy="338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nchor="ct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en-US" sz="1600" b="1">
                  <a:solidFill>
                    <a:srgbClr val="000000"/>
                  </a:solidFill>
                  <a:latin typeface="Arial" pitchFamily="34" charset="0"/>
                </a:rPr>
                <a:t>Continental</a:t>
              </a:r>
            </a:p>
          </p:txBody>
        </p:sp>
      </p:grpSp>
      <p:grpSp>
        <p:nvGrpSpPr>
          <p:cNvPr id="26" name="Group 178"/>
          <p:cNvGrpSpPr>
            <a:grpSpLocks/>
          </p:cNvGrpSpPr>
          <p:nvPr/>
        </p:nvGrpSpPr>
        <p:grpSpPr bwMode="auto">
          <a:xfrm>
            <a:off x="203200" y="3881582"/>
            <a:ext cx="2715311" cy="2160002"/>
            <a:chOff x="0" y="123"/>
            <a:chExt cx="2152812" cy="1614369"/>
          </a:xfrm>
        </p:grpSpPr>
        <p:sp>
          <p:nvSpPr>
            <p:cNvPr id="35" name="Shape 176"/>
            <p:cNvSpPr/>
            <p:nvPr/>
          </p:nvSpPr>
          <p:spPr>
            <a:xfrm>
              <a:off x="0" y="123"/>
              <a:ext cx="2152812" cy="1614369"/>
            </a:xfrm>
            <a:prstGeom prst="roundRect">
              <a:avLst>
                <a:gd name="adj" fmla="val 7500"/>
              </a:avLst>
            </a:prstGeom>
            <a:solidFill>
              <a:schemeClr val="accent3">
                <a:alpha val="90000"/>
              </a:schemeClr>
            </a:solidFill>
            <a:ln w="25400" cap="flat">
              <a:noFill/>
              <a:prstDash val="solid"/>
              <a:bevel/>
            </a:ln>
            <a:effectLst/>
          </p:spPr>
          <p:txBody>
            <a:bodyPr lIns="45719" tIns="45719" rIns="45719" bIns="45719" anchor="ctr"/>
            <a:lstStyle/>
            <a:p>
              <a:pPr algn="ctr">
                <a:defRPr sz="1600" b="1">
                  <a:solidFill>
                    <a:srgbClr val="FFFFFF"/>
                  </a:solidFill>
                  <a:latin typeface="Arial"/>
                  <a:ea typeface="Arial"/>
                  <a:cs typeface="Arial"/>
                  <a:sym typeface="Arial"/>
                </a:defRPr>
              </a:pPr>
              <a:endParaRPr sz="1600" b="1">
                <a:latin typeface="Arial"/>
                <a:ea typeface="Arial"/>
                <a:cs typeface="Arial"/>
                <a:sym typeface="Arial"/>
              </a:endParaRPr>
            </a:p>
          </p:txBody>
        </p:sp>
        <p:sp>
          <p:nvSpPr>
            <p:cNvPr id="36" name="Shape 177"/>
            <p:cNvSpPr>
              <a:spLocks noChangeArrowheads="1"/>
            </p:cNvSpPr>
            <p:nvPr/>
          </p:nvSpPr>
          <p:spPr bwMode="auto">
            <a:xfrm>
              <a:off x="35431" y="237963"/>
              <a:ext cx="2081954" cy="1138686"/>
            </a:xfrm>
            <a:prstGeom prst="rect">
              <a:avLst/>
            </a:prstGeom>
            <a:noFill/>
            <a:ln w="12700">
              <a:noFill/>
              <a:miter lim="400000"/>
              <a:headEnd/>
              <a:tailEnd/>
            </a:ln>
            <a:extLst>
              <a:ext uri="{909E8E84-426E-40DD-AFC4-6F175D3DCCD1}">
                <a14:hiddenFill xmlns:a14="http://schemas.microsoft.com/office/drawing/2010/main">
                  <a:solidFill>
                    <a:srgbClr val="FFFFFF"/>
                  </a:solidFill>
                </a14:hiddenFill>
              </a:ext>
            </a:extLst>
          </p:spPr>
          <p:txBody>
            <a:bodyPr lIns="45719" tIns="45719" rIns="45719" bIns="45719" anchor="ct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en-US" sz="1800" b="1" dirty="0">
                  <a:latin typeface="Arial" pitchFamily="34" charset="0"/>
                  <a:cs typeface="Arial" pitchFamily="34" charset="0"/>
                  <a:sym typeface="Arial" pitchFamily="34" charset="0"/>
                </a:rPr>
                <a:t>Policy Agenda:  SDGs</a:t>
              </a:r>
            </a:p>
            <a:p>
              <a:pPr algn="ctr">
                <a:spcBef>
                  <a:spcPct val="0"/>
                </a:spcBef>
                <a:buFontTx/>
                <a:buNone/>
              </a:pPr>
              <a:r>
                <a:rPr lang="en-US" altLang="en-US" sz="1600" b="1" dirty="0">
                  <a:latin typeface="Arial" pitchFamily="34" charset="0"/>
                  <a:cs typeface="Arial" pitchFamily="34" charset="0"/>
                  <a:sym typeface="Arial" pitchFamily="34" charset="0"/>
                </a:rPr>
                <a:t>(Sustainable development Goals) </a:t>
              </a:r>
            </a:p>
          </p:txBody>
        </p:sp>
      </p:grpSp>
      <p:sp>
        <p:nvSpPr>
          <p:cNvPr id="27" name="Shape 179"/>
          <p:cNvSpPr>
            <a:spLocks noChangeArrowheads="1"/>
          </p:cNvSpPr>
          <p:nvPr/>
        </p:nvSpPr>
        <p:spPr bwMode="auto">
          <a:xfrm>
            <a:off x="2804186" y="4451997"/>
            <a:ext cx="473584" cy="473656"/>
          </a:xfrm>
          <a:prstGeom prst="rightArrow">
            <a:avLst>
              <a:gd name="adj1" fmla="val 64000"/>
              <a:gd name="adj2" fmla="val 50000"/>
            </a:avLst>
          </a:prstGeom>
          <a:solidFill>
            <a:schemeClr val="accent3">
              <a:lumMod val="75000"/>
            </a:schemeClr>
          </a:solidFill>
          <a:ln w="25400">
            <a:noFill/>
            <a:bevel/>
            <a:headEnd/>
            <a:tailEnd/>
          </a:ln>
        </p:spPr>
        <p:txBody>
          <a:bodyPr lIns="45719" tIns="45719" rIns="45719" bIns="45719" anchor="ct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800">
              <a:latin typeface="Arial" pitchFamily="34" charset="0"/>
            </a:endParaRPr>
          </a:p>
        </p:txBody>
      </p:sp>
      <p:grpSp>
        <p:nvGrpSpPr>
          <p:cNvPr id="28" name="Group 182"/>
          <p:cNvGrpSpPr>
            <a:grpSpLocks/>
          </p:cNvGrpSpPr>
          <p:nvPr/>
        </p:nvGrpSpPr>
        <p:grpSpPr bwMode="auto">
          <a:xfrm>
            <a:off x="3063965" y="3884263"/>
            <a:ext cx="3076835" cy="2160330"/>
            <a:chOff x="-210907" y="73290"/>
            <a:chExt cx="2439444" cy="1614613"/>
          </a:xfrm>
        </p:grpSpPr>
        <p:sp>
          <p:nvSpPr>
            <p:cNvPr id="33" name="Shape 180"/>
            <p:cNvSpPr>
              <a:spLocks noChangeArrowheads="1"/>
            </p:cNvSpPr>
            <p:nvPr/>
          </p:nvSpPr>
          <p:spPr bwMode="auto">
            <a:xfrm>
              <a:off x="0" y="73290"/>
              <a:ext cx="2152817" cy="1614613"/>
            </a:xfrm>
            <a:prstGeom prst="roundRect">
              <a:avLst>
                <a:gd name="adj" fmla="val 7500"/>
              </a:avLst>
            </a:prstGeom>
            <a:solidFill>
              <a:srgbClr val="778A50">
                <a:alpha val="90195"/>
              </a:srgbClr>
            </a:solidFill>
            <a:ln w="25400">
              <a:noFill/>
              <a:bevel/>
              <a:headEnd/>
              <a:tailEnd/>
            </a:ln>
          </p:spPr>
          <p:txBody>
            <a:bodyPr lIns="45719" tIns="45719" rIns="45719" bIns="45719" anchor="ct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endParaRPr lang="en-US" altLang="en-US" sz="1600" b="1">
                <a:latin typeface="Arial" pitchFamily="34" charset="0"/>
                <a:cs typeface="Arial" pitchFamily="34" charset="0"/>
                <a:sym typeface="Arial" pitchFamily="34" charset="0"/>
              </a:endParaRPr>
            </a:p>
          </p:txBody>
        </p:sp>
        <p:sp>
          <p:nvSpPr>
            <p:cNvPr id="34" name="Shape 181"/>
            <p:cNvSpPr>
              <a:spLocks noChangeArrowheads="1"/>
            </p:cNvSpPr>
            <p:nvPr/>
          </p:nvSpPr>
          <p:spPr bwMode="auto">
            <a:xfrm>
              <a:off x="-210907" y="271019"/>
              <a:ext cx="2439444" cy="1219156"/>
            </a:xfrm>
            <a:prstGeom prst="rect">
              <a:avLst/>
            </a:prstGeom>
            <a:noFill/>
            <a:ln w="12700">
              <a:noFill/>
              <a:miter lim="400000"/>
              <a:headEnd/>
              <a:tailEnd/>
            </a:ln>
            <a:extLst>
              <a:ext uri="{909E8E84-426E-40DD-AFC4-6F175D3DCCD1}">
                <a14:hiddenFill xmlns:a14="http://schemas.microsoft.com/office/drawing/2010/main">
                  <a:solidFill>
                    <a:srgbClr val="FFFFFF"/>
                  </a:solidFill>
                </a14:hiddenFill>
              </a:ext>
            </a:extLst>
          </p:spPr>
          <p:txBody>
            <a:bodyPr lIns="45719" tIns="45719" rIns="45719" bIns="45719" anchor="ct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en-US" sz="1800" b="1" dirty="0">
                  <a:latin typeface="Arial" pitchFamily="34" charset="0"/>
                  <a:cs typeface="Arial" pitchFamily="34" charset="0"/>
                  <a:sym typeface="Arial" pitchFamily="34" charset="0"/>
                </a:rPr>
                <a:t>Policy Agenda:  Vision 2063</a:t>
              </a:r>
            </a:p>
            <a:p>
              <a:pPr algn="ctr">
                <a:spcBef>
                  <a:spcPct val="0"/>
                </a:spcBef>
                <a:buFontTx/>
                <a:buNone/>
              </a:pPr>
              <a:r>
                <a:rPr lang="en-US" altLang="en-US" sz="1600" b="1" dirty="0">
                  <a:latin typeface="Arial" pitchFamily="34" charset="0"/>
                  <a:cs typeface="Arial" pitchFamily="34" charset="0"/>
                  <a:sym typeface="Arial" pitchFamily="34" charset="0"/>
                </a:rPr>
                <a:t>(African Integration </a:t>
              </a:r>
              <a:endParaRPr lang="en-US" altLang="en-US" sz="1600" b="1" dirty="0" smtClean="0">
                <a:latin typeface="Arial" pitchFamily="34" charset="0"/>
                <a:cs typeface="Arial" pitchFamily="34" charset="0"/>
                <a:sym typeface="Arial" pitchFamily="34" charset="0"/>
              </a:endParaRPr>
            </a:p>
            <a:p>
              <a:pPr algn="ctr">
                <a:spcBef>
                  <a:spcPct val="0"/>
                </a:spcBef>
                <a:buFontTx/>
                <a:buNone/>
              </a:pPr>
              <a:r>
                <a:rPr lang="en-US" altLang="en-US" sz="1600" b="1" dirty="0" smtClean="0">
                  <a:latin typeface="Arial" pitchFamily="34" charset="0"/>
                  <a:cs typeface="Arial" pitchFamily="34" charset="0"/>
                  <a:sym typeface="Arial" pitchFamily="34" charset="0"/>
                </a:rPr>
                <a:t>Agenda</a:t>
              </a:r>
              <a:r>
                <a:rPr lang="en-US" altLang="en-US" sz="1600" b="1" dirty="0">
                  <a:latin typeface="Arial" pitchFamily="34" charset="0"/>
                  <a:cs typeface="Arial" pitchFamily="34" charset="0"/>
                  <a:sym typeface="Arial" pitchFamily="34" charset="0"/>
                </a:rPr>
                <a:t>: </a:t>
              </a:r>
              <a:endParaRPr lang="en-US" altLang="en-US" sz="1600" b="1" dirty="0" smtClean="0">
                <a:latin typeface="Arial" pitchFamily="34" charset="0"/>
                <a:cs typeface="Arial" pitchFamily="34" charset="0"/>
                <a:sym typeface="Arial" pitchFamily="34" charset="0"/>
              </a:endParaRPr>
            </a:p>
            <a:p>
              <a:pPr algn="ctr">
                <a:spcBef>
                  <a:spcPct val="0"/>
                </a:spcBef>
                <a:buFontTx/>
                <a:buNone/>
              </a:pPr>
              <a:r>
                <a:rPr lang="en-US" altLang="en-US" sz="1600" b="1" dirty="0" smtClean="0">
                  <a:latin typeface="Arial" pitchFamily="34" charset="0"/>
                  <a:cs typeface="Arial" pitchFamily="34" charset="0"/>
                  <a:sym typeface="Arial" pitchFamily="34" charset="0"/>
                </a:rPr>
                <a:t>Long </a:t>
              </a:r>
              <a:r>
                <a:rPr lang="en-US" altLang="en-US" sz="1600" b="1" dirty="0">
                  <a:latin typeface="Arial" pitchFamily="34" charset="0"/>
                  <a:cs typeface="Arial" pitchFamily="34" charset="0"/>
                  <a:sym typeface="Arial" pitchFamily="34" charset="0"/>
                </a:rPr>
                <a:t>term perspective of Africa’s development)</a:t>
              </a:r>
            </a:p>
          </p:txBody>
        </p:sp>
      </p:grpSp>
      <p:sp>
        <p:nvSpPr>
          <p:cNvPr id="29" name="Shape 183"/>
          <p:cNvSpPr>
            <a:spLocks noChangeArrowheads="1"/>
          </p:cNvSpPr>
          <p:nvPr/>
        </p:nvSpPr>
        <p:spPr bwMode="auto">
          <a:xfrm>
            <a:off x="5904008" y="4451997"/>
            <a:ext cx="473584" cy="473656"/>
          </a:xfrm>
          <a:prstGeom prst="rightArrow">
            <a:avLst>
              <a:gd name="adj1" fmla="val 64000"/>
              <a:gd name="adj2" fmla="val 50000"/>
            </a:avLst>
          </a:prstGeom>
          <a:solidFill>
            <a:srgbClr val="8EA269"/>
          </a:solidFill>
          <a:ln w="12700">
            <a:noFill/>
            <a:miter lim="400000"/>
            <a:headEnd/>
            <a:tailEnd/>
          </a:ln>
        </p:spPr>
        <p:txBody>
          <a:bodyPr lIns="45719" tIns="45719" rIns="45719" bIns="45719" anchor="ct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800">
              <a:latin typeface="Arial" pitchFamily="34" charset="0"/>
            </a:endParaRPr>
          </a:p>
        </p:txBody>
      </p:sp>
      <p:grpSp>
        <p:nvGrpSpPr>
          <p:cNvPr id="30" name="Group 186"/>
          <p:cNvGrpSpPr>
            <a:grpSpLocks/>
          </p:cNvGrpSpPr>
          <p:nvPr/>
        </p:nvGrpSpPr>
        <p:grpSpPr bwMode="auto">
          <a:xfrm>
            <a:off x="6213952" y="3889627"/>
            <a:ext cx="2897532" cy="2160001"/>
            <a:chOff x="-455" y="92047"/>
            <a:chExt cx="2297285" cy="1614369"/>
          </a:xfrm>
        </p:grpSpPr>
        <p:sp>
          <p:nvSpPr>
            <p:cNvPr id="31" name="Shape 184"/>
            <p:cNvSpPr/>
            <p:nvPr/>
          </p:nvSpPr>
          <p:spPr>
            <a:xfrm>
              <a:off x="-455" y="92047"/>
              <a:ext cx="2152812" cy="1614369"/>
            </a:xfrm>
            <a:prstGeom prst="roundRect">
              <a:avLst>
                <a:gd name="adj" fmla="val 7500"/>
              </a:avLst>
            </a:prstGeom>
            <a:solidFill>
              <a:schemeClr val="accent3">
                <a:alpha val="50000"/>
              </a:schemeClr>
            </a:solidFill>
            <a:ln w="25400" cap="flat">
              <a:noFill/>
              <a:prstDash val="solid"/>
              <a:bevel/>
            </a:ln>
            <a:effectLst/>
          </p:spPr>
          <p:txBody>
            <a:bodyPr lIns="45719" tIns="45719" rIns="45719" bIns="45719" anchor="ctr"/>
            <a:lstStyle/>
            <a:p>
              <a:pPr algn="ctr">
                <a:defRPr b="1">
                  <a:solidFill>
                    <a:srgbClr val="FFFFFF"/>
                  </a:solidFill>
                  <a:latin typeface="Arial"/>
                  <a:ea typeface="Arial"/>
                  <a:cs typeface="Arial"/>
                  <a:sym typeface="Arial"/>
                </a:defRPr>
              </a:pPr>
              <a:endParaRPr b="1">
                <a:latin typeface="Arial"/>
                <a:ea typeface="Arial"/>
                <a:cs typeface="Arial"/>
                <a:sym typeface="Arial"/>
              </a:endParaRPr>
            </a:p>
          </p:txBody>
        </p:sp>
        <p:sp>
          <p:nvSpPr>
            <p:cNvPr id="32" name="Shape 185"/>
            <p:cNvSpPr>
              <a:spLocks noChangeArrowheads="1"/>
            </p:cNvSpPr>
            <p:nvPr/>
          </p:nvSpPr>
          <p:spPr bwMode="auto">
            <a:xfrm>
              <a:off x="0" y="381665"/>
              <a:ext cx="2296830" cy="1035134"/>
            </a:xfrm>
            <a:prstGeom prst="rect">
              <a:avLst/>
            </a:prstGeom>
            <a:noFill/>
            <a:ln w="12700">
              <a:noFill/>
              <a:miter lim="400000"/>
              <a:headEnd/>
              <a:tailEnd/>
            </a:ln>
            <a:extLst>
              <a:ext uri="{909E8E84-426E-40DD-AFC4-6F175D3DCCD1}">
                <a14:hiddenFill xmlns:a14="http://schemas.microsoft.com/office/drawing/2010/main">
                  <a:solidFill>
                    <a:srgbClr val="FFFFFF"/>
                  </a:solidFill>
                </a14:hiddenFill>
              </a:ext>
            </a:extLst>
          </p:spPr>
          <p:txBody>
            <a:bodyPr lIns="45719" tIns="45719" rIns="45719" bIns="45719" anchor="ct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en-US" sz="1800" b="1" dirty="0">
                  <a:latin typeface="Arial" pitchFamily="34" charset="0"/>
                  <a:cs typeface="Arial" pitchFamily="34" charset="0"/>
                  <a:sym typeface="Arial" pitchFamily="34" charset="0"/>
                </a:rPr>
                <a:t>Policy Agenda:  NDP</a:t>
              </a:r>
            </a:p>
            <a:p>
              <a:pPr algn="ctr">
                <a:spcBef>
                  <a:spcPct val="0"/>
                </a:spcBef>
                <a:buFontTx/>
                <a:buNone/>
              </a:pPr>
              <a:r>
                <a:rPr lang="en-US" altLang="en-US" sz="1600" b="1" dirty="0">
                  <a:latin typeface="Arial" pitchFamily="34" charset="0"/>
                  <a:cs typeface="Arial" pitchFamily="34" charset="0"/>
                  <a:sym typeface="Arial" pitchFamily="34" charset="0"/>
                </a:rPr>
                <a:t>(National Development </a:t>
              </a:r>
              <a:endParaRPr lang="en-US" altLang="en-US" sz="1600" b="1" dirty="0" smtClean="0">
                <a:latin typeface="Arial" pitchFamily="34" charset="0"/>
                <a:cs typeface="Arial" pitchFamily="34" charset="0"/>
                <a:sym typeface="Arial" pitchFamily="34" charset="0"/>
              </a:endParaRPr>
            </a:p>
            <a:p>
              <a:pPr algn="ctr">
                <a:spcBef>
                  <a:spcPct val="0"/>
                </a:spcBef>
                <a:buFontTx/>
                <a:buNone/>
              </a:pPr>
              <a:r>
                <a:rPr lang="en-US" altLang="en-US" sz="1600" b="1" dirty="0" smtClean="0">
                  <a:latin typeface="Arial" pitchFamily="34" charset="0"/>
                  <a:cs typeface="Arial" pitchFamily="34" charset="0"/>
                  <a:sym typeface="Arial" pitchFamily="34" charset="0"/>
                </a:rPr>
                <a:t>Plan</a:t>
              </a:r>
              <a:r>
                <a:rPr lang="en-US" altLang="en-US" sz="1600" b="1" dirty="0">
                  <a:latin typeface="Arial" pitchFamily="34" charset="0"/>
                  <a:cs typeface="Arial" pitchFamily="34" charset="0"/>
                  <a:sym typeface="Arial" pitchFamily="34" charset="0"/>
                </a:rPr>
                <a:t>: </a:t>
              </a:r>
              <a:endParaRPr lang="en-US" altLang="en-US" sz="1600" b="1" dirty="0" smtClean="0">
                <a:latin typeface="Arial" pitchFamily="34" charset="0"/>
                <a:cs typeface="Arial" pitchFamily="34" charset="0"/>
                <a:sym typeface="Arial" pitchFamily="34" charset="0"/>
              </a:endParaRPr>
            </a:p>
            <a:p>
              <a:pPr algn="ctr">
                <a:spcBef>
                  <a:spcPct val="0"/>
                </a:spcBef>
                <a:buFontTx/>
                <a:buNone/>
              </a:pPr>
              <a:r>
                <a:rPr lang="en-US" altLang="en-US" sz="1600" b="1" dirty="0" smtClean="0">
                  <a:latin typeface="Arial" pitchFamily="34" charset="0"/>
                  <a:cs typeface="Arial" pitchFamily="34" charset="0"/>
                  <a:sym typeface="Arial" pitchFamily="34" charset="0"/>
                </a:rPr>
                <a:t>Long-term </a:t>
              </a:r>
              <a:r>
                <a:rPr lang="en-US" altLang="en-US" sz="1600" b="1" dirty="0">
                  <a:latin typeface="Arial" pitchFamily="34" charset="0"/>
                  <a:cs typeface="Arial" pitchFamily="34" charset="0"/>
                  <a:sym typeface="Arial" pitchFamily="34" charset="0"/>
                </a:rPr>
                <a:t>perspective of SA’s development</a:t>
              </a:r>
              <a:r>
                <a:rPr lang="en-US" altLang="en-US" sz="1800" b="1" dirty="0">
                  <a:latin typeface="Arial" pitchFamily="34" charset="0"/>
                  <a:cs typeface="Arial" pitchFamily="34" charset="0"/>
                  <a:sym typeface="Arial" pitchFamily="34" charset="0"/>
                </a:rPr>
                <a:t>)</a:t>
              </a:r>
            </a:p>
          </p:txBody>
        </p:sp>
      </p:grpSp>
      <p:sp>
        <p:nvSpPr>
          <p:cNvPr id="25" name="TextBox 24"/>
          <p:cNvSpPr txBox="1"/>
          <p:nvPr/>
        </p:nvSpPr>
        <p:spPr>
          <a:xfrm>
            <a:off x="101600" y="6373167"/>
            <a:ext cx="8839199" cy="276999"/>
          </a:xfrm>
          <a:prstGeom prst="rect">
            <a:avLst/>
          </a:prstGeom>
          <a:noFill/>
        </p:spPr>
        <p:txBody>
          <a:bodyPr wrap="square" rtlCol="0">
            <a:spAutoFit/>
          </a:bodyPr>
          <a:lstStyle/>
          <a:p>
            <a:pPr algn="ctr"/>
            <a:r>
              <a:rPr lang="en-US" sz="1200" dirty="0" smtClean="0"/>
              <a:t>20</a:t>
            </a:r>
            <a:endParaRPr lang="en-US" sz="1200" dirty="0"/>
          </a:p>
        </p:txBody>
      </p:sp>
    </p:spTree>
    <p:extLst>
      <p:ext uri="{BB962C8B-B14F-4D97-AF65-F5344CB8AC3E}">
        <p14:creationId xmlns:p14="http://schemas.microsoft.com/office/powerpoint/2010/main" val="218127351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image5.jpeg" descr="C:\Users\user\AppData\Local\Temp\XPgrpwise\photo.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00188" y="0"/>
            <a:ext cx="7643812" cy="573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36867" name="Shape 199"/>
          <p:cNvSpPr>
            <a:spLocks noChangeArrowheads="1"/>
          </p:cNvSpPr>
          <p:nvPr/>
        </p:nvSpPr>
        <p:spPr bwMode="auto">
          <a:xfrm>
            <a:off x="0" y="765175"/>
            <a:ext cx="4111625" cy="5032147"/>
          </a:xfrm>
          <a:prstGeom prst="rect">
            <a:avLst/>
          </a:prstGeom>
          <a:solidFill>
            <a:srgbClr val="4F6228"/>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rIns="45719">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en-US" b="1" dirty="0" smtClean="0">
                <a:solidFill>
                  <a:srgbClr val="F2F2F2"/>
                </a:solidFill>
                <a:latin typeface="Arial" pitchFamily="34" charset="0"/>
              </a:rPr>
              <a:t>For </a:t>
            </a:r>
            <a:r>
              <a:rPr lang="en-US" altLang="en-US" sz="2800" dirty="0">
                <a:solidFill>
                  <a:srgbClr val="F2F2F2"/>
                </a:solidFill>
                <a:latin typeface="Jokerman" pitchFamily="82" charset="0"/>
                <a:ea typeface="Jokerman" pitchFamily="82" charset="0"/>
                <a:cs typeface="Jokerman" pitchFamily="82" charset="0"/>
                <a:sym typeface="Jokerman" pitchFamily="82" charset="0"/>
              </a:rPr>
              <a:t>USE</a:t>
            </a:r>
            <a:r>
              <a:rPr lang="en-US" altLang="en-US" b="1" dirty="0">
                <a:solidFill>
                  <a:srgbClr val="F2F2F2"/>
                </a:solidFill>
                <a:latin typeface="Arial" pitchFamily="34" charset="0"/>
              </a:rPr>
              <a:t> in</a:t>
            </a:r>
            <a:endParaRPr lang="en-US" altLang="en-US" sz="2000" b="1" dirty="0">
              <a:solidFill>
                <a:srgbClr val="F2F2F2"/>
              </a:solidFill>
              <a:latin typeface="Arial" pitchFamily="34" charset="0"/>
            </a:endParaRPr>
          </a:p>
          <a:p>
            <a:pPr>
              <a:spcBef>
                <a:spcPct val="0"/>
              </a:spcBef>
              <a:buFontTx/>
              <a:buNone/>
            </a:pPr>
            <a:endParaRPr lang="en-US" altLang="en-US" sz="1100" b="1" dirty="0">
              <a:solidFill>
                <a:srgbClr val="F2F2F2"/>
              </a:solidFill>
              <a:latin typeface="Arial" pitchFamily="34" charset="0"/>
            </a:endParaRPr>
          </a:p>
          <a:p>
            <a:pPr>
              <a:spcBef>
                <a:spcPct val="0"/>
              </a:spcBef>
              <a:buFontTx/>
              <a:buNone/>
            </a:pPr>
            <a:r>
              <a:rPr lang="en-US" altLang="en-US" b="1" dirty="0">
                <a:solidFill>
                  <a:srgbClr val="F2F2F2"/>
                </a:solidFill>
                <a:latin typeface="Arial" pitchFamily="34" charset="0"/>
              </a:rPr>
              <a:t>P</a:t>
            </a:r>
            <a:r>
              <a:rPr lang="en-US" altLang="en-US" sz="2000" b="1" dirty="0">
                <a:solidFill>
                  <a:srgbClr val="F2F2F2"/>
                </a:solidFill>
                <a:latin typeface="Arial" pitchFamily="34" charset="0"/>
              </a:rPr>
              <a:t>lanning</a:t>
            </a:r>
          </a:p>
          <a:p>
            <a:pPr>
              <a:spcBef>
                <a:spcPct val="0"/>
              </a:spcBef>
              <a:buFontTx/>
              <a:buNone/>
            </a:pPr>
            <a:r>
              <a:rPr lang="en-US" altLang="en-US" sz="1800" b="1" dirty="0">
                <a:solidFill>
                  <a:srgbClr val="F2F2F2"/>
                </a:solidFill>
                <a:latin typeface="Arial" pitchFamily="34" charset="0"/>
              </a:rPr>
              <a:t>(baseline information for NDP)</a:t>
            </a:r>
          </a:p>
          <a:p>
            <a:pPr>
              <a:spcBef>
                <a:spcPct val="0"/>
              </a:spcBef>
              <a:buFontTx/>
              <a:buNone/>
            </a:pPr>
            <a:endParaRPr lang="en-US" altLang="en-US" sz="800" b="1" dirty="0">
              <a:solidFill>
                <a:srgbClr val="F2F2F2"/>
              </a:solidFill>
              <a:latin typeface="Arial" pitchFamily="34" charset="0"/>
            </a:endParaRPr>
          </a:p>
          <a:p>
            <a:pPr>
              <a:spcBef>
                <a:spcPct val="0"/>
              </a:spcBef>
              <a:buFontTx/>
              <a:buNone/>
            </a:pPr>
            <a:r>
              <a:rPr lang="en-US" altLang="en-US" b="1" dirty="0">
                <a:solidFill>
                  <a:srgbClr val="F2F2F2"/>
                </a:solidFill>
                <a:latin typeface="Arial" pitchFamily="34" charset="0"/>
              </a:rPr>
              <a:t>M</a:t>
            </a:r>
            <a:r>
              <a:rPr lang="en-US" altLang="en-US" sz="1800" b="1" dirty="0">
                <a:solidFill>
                  <a:srgbClr val="F2F2F2"/>
                </a:solidFill>
                <a:latin typeface="Arial" pitchFamily="34" charset="0"/>
              </a:rPr>
              <a:t>onitoring &amp; Evaluation</a:t>
            </a:r>
          </a:p>
          <a:p>
            <a:pPr>
              <a:spcBef>
                <a:spcPct val="0"/>
              </a:spcBef>
              <a:buFontTx/>
              <a:buNone/>
            </a:pPr>
            <a:r>
              <a:rPr lang="en-US" altLang="en-US" sz="1800" b="1" dirty="0">
                <a:solidFill>
                  <a:srgbClr val="F2F2F2"/>
                </a:solidFill>
                <a:latin typeface="Arial" pitchFamily="34" charset="0"/>
              </a:rPr>
              <a:t>(measuring development and impact)</a:t>
            </a:r>
          </a:p>
          <a:p>
            <a:pPr>
              <a:spcBef>
                <a:spcPct val="0"/>
              </a:spcBef>
              <a:buFontTx/>
              <a:buNone/>
            </a:pPr>
            <a:endParaRPr lang="en-US" altLang="en-US" sz="800" b="1" dirty="0">
              <a:solidFill>
                <a:srgbClr val="F2F2F2"/>
              </a:solidFill>
              <a:latin typeface="Arial" pitchFamily="34" charset="0"/>
            </a:endParaRPr>
          </a:p>
          <a:p>
            <a:pPr>
              <a:spcBef>
                <a:spcPct val="0"/>
              </a:spcBef>
              <a:buFontTx/>
              <a:buNone/>
            </a:pPr>
            <a:r>
              <a:rPr lang="en-US" altLang="en-US" b="1" dirty="0">
                <a:solidFill>
                  <a:srgbClr val="F2F2F2"/>
                </a:solidFill>
                <a:latin typeface="Arial" pitchFamily="34" charset="0"/>
              </a:rPr>
              <a:t>P</a:t>
            </a:r>
            <a:r>
              <a:rPr lang="en-US" altLang="en-US" sz="1800" b="1" dirty="0">
                <a:solidFill>
                  <a:srgbClr val="F2F2F2"/>
                </a:solidFill>
                <a:latin typeface="Arial" pitchFamily="34" charset="0"/>
              </a:rPr>
              <a:t>olicy development</a:t>
            </a:r>
          </a:p>
          <a:p>
            <a:pPr>
              <a:spcBef>
                <a:spcPct val="0"/>
              </a:spcBef>
              <a:buFontTx/>
              <a:buNone/>
            </a:pPr>
            <a:r>
              <a:rPr lang="en-US" altLang="en-US" sz="1800" b="1" dirty="0">
                <a:solidFill>
                  <a:srgbClr val="F2F2F2"/>
                </a:solidFill>
                <a:latin typeface="Arial" pitchFamily="34" charset="0"/>
              </a:rPr>
              <a:t>(increasing rationale for making </a:t>
            </a:r>
          </a:p>
          <a:p>
            <a:pPr>
              <a:spcBef>
                <a:spcPct val="0"/>
              </a:spcBef>
              <a:buFontTx/>
              <a:buNone/>
            </a:pPr>
            <a:r>
              <a:rPr lang="en-US" altLang="en-US" sz="1800" b="1" dirty="0">
                <a:solidFill>
                  <a:srgbClr val="F2F2F2"/>
                </a:solidFill>
                <a:latin typeface="Arial" pitchFamily="34" charset="0"/>
              </a:rPr>
              <a:t>decisions for better policies)</a:t>
            </a:r>
          </a:p>
          <a:p>
            <a:pPr>
              <a:spcBef>
                <a:spcPct val="0"/>
              </a:spcBef>
              <a:buFontTx/>
              <a:buNone/>
            </a:pPr>
            <a:endParaRPr lang="en-US" altLang="en-US" sz="800" b="1" dirty="0">
              <a:solidFill>
                <a:srgbClr val="F2F2F2"/>
              </a:solidFill>
              <a:latin typeface="Arial" pitchFamily="34" charset="0"/>
            </a:endParaRPr>
          </a:p>
          <a:p>
            <a:pPr>
              <a:spcBef>
                <a:spcPct val="0"/>
              </a:spcBef>
              <a:buFontTx/>
              <a:buNone/>
            </a:pPr>
            <a:r>
              <a:rPr lang="en-US" altLang="en-US" b="1" dirty="0">
                <a:solidFill>
                  <a:srgbClr val="F2F2F2"/>
                </a:solidFill>
                <a:latin typeface="Arial" pitchFamily="34" charset="0"/>
              </a:rPr>
              <a:t>D</a:t>
            </a:r>
            <a:r>
              <a:rPr lang="en-US" altLang="en-US" sz="1800" b="1" dirty="0">
                <a:solidFill>
                  <a:srgbClr val="F2F2F2"/>
                </a:solidFill>
                <a:latin typeface="Arial" pitchFamily="34" charset="0"/>
              </a:rPr>
              <a:t>ecision-making</a:t>
            </a:r>
          </a:p>
          <a:p>
            <a:pPr>
              <a:spcBef>
                <a:spcPct val="0"/>
              </a:spcBef>
              <a:buFontTx/>
              <a:buNone/>
            </a:pPr>
            <a:r>
              <a:rPr lang="en-US" altLang="en-US" sz="1800" b="1" dirty="0">
                <a:solidFill>
                  <a:srgbClr val="F2F2F2"/>
                </a:solidFill>
                <a:latin typeface="Arial" pitchFamily="34" charset="0"/>
              </a:rPr>
              <a:t>(decision making in government, </a:t>
            </a:r>
          </a:p>
          <a:p>
            <a:pPr>
              <a:spcBef>
                <a:spcPct val="0"/>
              </a:spcBef>
              <a:buFontTx/>
              <a:buNone/>
            </a:pPr>
            <a:r>
              <a:rPr lang="en-US" altLang="en-US" sz="1800" b="1" dirty="0">
                <a:solidFill>
                  <a:srgbClr val="F2F2F2"/>
                </a:solidFill>
                <a:latin typeface="Arial" pitchFamily="34" charset="0"/>
              </a:rPr>
              <a:t>subnational, business &amp; the public)</a:t>
            </a:r>
          </a:p>
        </p:txBody>
      </p:sp>
      <p:sp>
        <p:nvSpPr>
          <p:cNvPr id="200" name="Shape 200"/>
          <p:cNvSpPr/>
          <p:nvPr/>
        </p:nvSpPr>
        <p:spPr>
          <a:xfrm>
            <a:off x="0" y="5736723"/>
            <a:ext cx="9144000" cy="1200329"/>
          </a:xfrm>
          <a:prstGeom prst="rect">
            <a:avLst/>
          </a:prstGeom>
          <a:solidFill>
            <a:srgbClr val="000000"/>
          </a:solidFill>
          <a:ln w="12700">
            <a:miter lim="400000"/>
          </a:ln>
          <a:effectLst>
            <a:outerShdw blurRad="152400" dist="250190" dir="8460000" rotWithShape="0">
              <a:srgbClr val="000000">
                <a:alpha val="28000"/>
              </a:srgbClr>
            </a:outerShdw>
          </a:effectLst>
          <a:extLst>
            <a:ext uri="{C572A759-6A51-4108-AA02-DFA0A04FC94B}"/>
          </a:extLst>
        </p:spPr>
        <p:txBody>
          <a:bodyPr lIns="45719" rIns="45719">
            <a:spAutoFit/>
          </a:bodyPr>
          <a:lstStyle>
            <a:lvl1pPr algn="ctr">
              <a:defRPr b="1">
                <a:solidFill>
                  <a:srgbClr val="F2F2F2"/>
                </a:solidFill>
              </a:defRPr>
            </a:lvl1pPr>
          </a:lstStyle>
          <a:p>
            <a:pPr>
              <a:defRPr b="0">
                <a:solidFill>
                  <a:srgbClr val="000000"/>
                </a:solidFill>
              </a:defRPr>
            </a:pPr>
            <a:endParaRPr lang="en-US" b="0" dirty="0" smtClean="0">
              <a:solidFill>
                <a:schemeClr val="bg1"/>
              </a:solidFill>
            </a:endParaRPr>
          </a:p>
          <a:p>
            <a:pPr>
              <a:defRPr b="0">
                <a:solidFill>
                  <a:srgbClr val="000000"/>
                </a:solidFill>
              </a:defRPr>
            </a:pPr>
            <a:r>
              <a:rPr b="0" dirty="0" smtClean="0">
                <a:solidFill>
                  <a:schemeClr val="bg1"/>
                </a:solidFill>
              </a:rPr>
              <a:t>Increased </a:t>
            </a:r>
            <a:r>
              <a:rPr b="0" dirty="0">
                <a:solidFill>
                  <a:schemeClr val="bg1"/>
                </a:solidFill>
              </a:rPr>
              <a:t>knowledge, understanding and use by the </a:t>
            </a:r>
            <a:endParaRPr lang="en-US" b="0" dirty="0" smtClean="0">
              <a:solidFill>
                <a:schemeClr val="bg1"/>
              </a:solidFill>
            </a:endParaRPr>
          </a:p>
          <a:p>
            <a:pPr>
              <a:defRPr b="0">
                <a:solidFill>
                  <a:srgbClr val="000000"/>
                </a:solidFill>
              </a:defRPr>
            </a:pPr>
            <a:r>
              <a:rPr b="0" dirty="0" smtClean="0">
                <a:solidFill>
                  <a:schemeClr val="bg1"/>
                </a:solidFill>
              </a:rPr>
              <a:t>leadership</a:t>
            </a:r>
            <a:r>
              <a:rPr b="0" dirty="0">
                <a:solidFill>
                  <a:schemeClr val="bg1"/>
                </a:solidFill>
              </a:rPr>
              <a:t>, citizens and state </a:t>
            </a:r>
            <a:endParaRPr lang="en-US" b="0" dirty="0" smtClean="0">
              <a:solidFill>
                <a:schemeClr val="bg1"/>
              </a:solidFill>
            </a:endParaRPr>
          </a:p>
        </p:txBody>
      </p:sp>
      <p:sp>
        <p:nvSpPr>
          <p:cNvPr id="201" name="Shape 201"/>
          <p:cNvSpPr>
            <a:spLocks noGrp="1"/>
          </p:cNvSpPr>
          <p:nvPr>
            <p:ph type="title"/>
          </p:nvPr>
        </p:nvSpPr>
        <p:spPr>
          <a:xfrm>
            <a:off x="0" y="0"/>
            <a:ext cx="9145588" cy="765175"/>
          </a:xfrm>
          <a:solidFill>
            <a:srgbClr val="000000"/>
          </a:solidFill>
        </p:spPr>
        <p:txBody>
          <a:bodyPr/>
          <a:lstStyle/>
          <a:p>
            <a:pPr algn="ctr" defTabSz="850391">
              <a:defRPr sz="3348"/>
            </a:pPr>
            <a:r>
              <a:rPr sz="3348" dirty="0">
                <a:solidFill>
                  <a:schemeClr val="bg1"/>
                </a:solidFill>
                <a:latin typeface="Aharoni"/>
                <a:ea typeface="Aharoni"/>
                <a:cs typeface="Aharoni"/>
                <a:sym typeface="Aharoni"/>
              </a:rPr>
              <a:t>Policy,</a:t>
            </a:r>
            <a:r>
              <a:rPr sz="4464" dirty="0">
                <a:solidFill>
                  <a:schemeClr val="bg1"/>
                </a:solidFill>
                <a:latin typeface="Andalus"/>
                <a:ea typeface="Andalus"/>
                <a:cs typeface="Andalus"/>
                <a:sym typeface="Andalus"/>
              </a:rPr>
              <a:t> Statistics </a:t>
            </a:r>
            <a:r>
              <a:rPr sz="2604" dirty="0">
                <a:solidFill>
                  <a:schemeClr val="bg1"/>
                </a:solidFill>
                <a:latin typeface="Andalus"/>
                <a:ea typeface="Andalus"/>
                <a:cs typeface="Andalus"/>
                <a:sym typeface="Andalus"/>
              </a:rPr>
              <a:t>and </a:t>
            </a:r>
            <a:r>
              <a:rPr sz="3720" dirty="0">
                <a:solidFill>
                  <a:schemeClr val="bg1"/>
                </a:solidFill>
                <a:latin typeface="Andalus"/>
                <a:ea typeface="Andalus"/>
                <a:cs typeface="Andalus"/>
                <a:sym typeface="Andalus"/>
              </a:rPr>
              <a:t>decision-makin</a:t>
            </a:r>
            <a:r>
              <a:rPr sz="2604" dirty="0">
                <a:solidFill>
                  <a:schemeClr val="bg1"/>
                </a:solidFill>
                <a:latin typeface="Andalus"/>
                <a:ea typeface="Andalus"/>
                <a:cs typeface="Andalus"/>
                <a:sym typeface="Andalus"/>
              </a:rPr>
              <a:t>g</a:t>
            </a:r>
          </a:p>
        </p:txBody>
      </p:sp>
    </p:spTree>
    <p:extLst>
      <p:ext uri="{BB962C8B-B14F-4D97-AF65-F5344CB8AC3E}">
        <p14:creationId xmlns:p14="http://schemas.microsoft.com/office/powerpoint/2010/main" val="505504736"/>
      </p:ext>
    </p:extLst>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Line 2"/>
          <p:cNvSpPr>
            <a:spLocks noChangeShapeType="1"/>
          </p:cNvSpPr>
          <p:nvPr/>
        </p:nvSpPr>
        <p:spPr bwMode="auto">
          <a:xfrm>
            <a:off x="2514600" y="2286000"/>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 name="Text Box 3"/>
          <p:cNvSpPr txBox="1">
            <a:spLocks noChangeArrowheads="1"/>
          </p:cNvSpPr>
          <p:nvPr/>
        </p:nvSpPr>
        <p:spPr bwMode="auto">
          <a:xfrm>
            <a:off x="551543" y="235860"/>
            <a:ext cx="8059057"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en-US" sz="2800" b="1" dirty="0">
                <a:latin typeface="Arial" panose="020B0604020202020204" pitchFamily="34" charset="0"/>
                <a:cs typeface="Arial" panose="020B0604020202020204" pitchFamily="34" charset="0"/>
              </a:rPr>
              <a:t>The Knowledge Society and </a:t>
            </a:r>
          </a:p>
          <a:p>
            <a:pPr algn="ctr">
              <a:spcBef>
                <a:spcPct val="0"/>
              </a:spcBef>
              <a:buFontTx/>
              <a:buNone/>
            </a:pPr>
            <a:r>
              <a:rPr lang="en-US" altLang="en-US" sz="2800" b="1" dirty="0">
                <a:latin typeface="Arial" panose="020B0604020202020204" pitchFamily="34" charset="0"/>
                <a:cs typeface="Arial" panose="020B0604020202020204" pitchFamily="34" charset="0"/>
              </a:rPr>
              <a:t>Official </a:t>
            </a:r>
            <a:r>
              <a:rPr lang="en-US" altLang="en-US" sz="2800" b="1" dirty="0" smtClean="0">
                <a:latin typeface="Arial" panose="020B0604020202020204" pitchFamily="34" charset="0"/>
                <a:cs typeface="Arial" panose="020B0604020202020204" pitchFamily="34" charset="0"/>
              </a:rPr>
              <a:t>Statistics</a:t>
            </a:r>
            <a:endParaRPr lang="en-US" altLang="en-US" sz="2800" b="1" dirty="0">
              <a:latin typeface="Arial" panose="020B0604020202020204" pitchFamily="34" charset="0"/>
              <a:cs typeface="Arial" panose="020B0604020202020204" pitchFamily="34" charset="0"/>
            </a:endParaRPr>
          </a:p>
        </p:txBody>
      </p:sp>
      <p:sp>
        <p:nvSpPr>
          <p:cNvPr id="38" name="Text Box 4"/>
          <p:cNvSpPr txBox="1">
            <a:spLocks noChangeArrowheads="1"/>
          </p:cNvSpPr>
          <p:nvPr/>
        </p:nvSpPr>
        <p:spPr bwMode="auto">
          <a:xfrm>
            <a:off x="1219200" y="2514600"/>
            <a:ext cx="6172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50000"/>
              </a:spcBef>
              <a:buFontTx/>
              <a:buNone/>
            </a:pPr>
            <a:endParaRPr lang="en-GB" altLang="en-US" sz="3600">
              <a:latin typeface="Times New Roman" pitchFamily="18" charset="0"/>
            </a:endParaRPr>
          </a:p>
        </p:txBody>
      </p:sp>
      <p:sp>
        <p:nvSpPr>
          <p:cNvPr id="39" name="Rectangle 5"/>
          <p:cNvSpPr>
            <a:spLocks noChangeArrowheads="1"/>
          </p:cNvSpPr>
          <p:nvPr/>
        </p:nvSpPr>
        <p:spPr bwMode="auto">
          <a:xfrm>
            <a:off x="685800" y="1574796"/>
            <a:ext cx="7924800" cy="4906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nSpc>
                <a:spcPct val="70000"/>
              </a:lnSpc>
              <a:spcBef>
                <a:spcPct val="50000"/>
              </a:spcBef>
              <a:buFontTx/>
              <a:buNone/>
            </a:pPr>
            <a:r>
              <a:rPr lang="en-US" altLang="en-US" sz="1800" b="1" dirty="0">
                <a:latin typeface="Arial" panose="020B0604020202020204" pitchFamily="34" charset="0"/>
                <a:cs typeface="Arial" panose="020B0604020202020204" pitchFamily="34" charset="0"/>
              </a:rPr>
              <a:t>Knowledge Society:</a:t>
            </a:r>
            <a:r>
              <a:rPr lang="en-US" altLang="en-US" sz="1800" dirty="0">
                <a:latin typeface="Arial" panose="020B0604020202020204" pitchFamily="34" charset="0"/>
                <a:cs typeface="Arial" panose="020B0604020202020204" pitchFamily="34" charset="0"/>
              </a:rPr>
              <a:t> </a:t>
            </a:r>
          </a:p>
          <a:p>
            <a:pPr>
              <a:lnSpc>
                <a:spcPct val="70000"/>
              </a:lnSpc>
              <a:spcBef>
                <a:spcPct val="50000"/>
              </a:spcBef>
              <a:buFontTx/>
              <a:buChar char="•"/>
            </a:pPr>
            <a:r>
              <a:rPr lang="en-US" altLang="en-US" sz="1800" dirty="0">
                <a:latin typeface="Arial" panose="020B0604020202020204" pitchFamily="34" charset="0"/>
                <a:cs typeface="Arial" panose="020B0604020202020204" pitchFamily="34" charset="0"/>
              </a:rPr>
              <a:t>Is a well informed Society in fact, that should become increasingly          </a:t>
            </a:r>
          </a:p>
          <a:p>
            <a:pPr>
              <a:lnSpc>
                <a:spcPct val="70000"/>
              </a:lnSpc>
              <a:spcBef>
                <a:spcPct val="50000"/>
              </a:spcBef>
              <a:buFontTx/>
              <a:buNone/>
            </a:pPr>
            <a:r>
              <a:rPr lang="en-US" altLang="en-US" sz="1800" dirty="0">
                <a:latin typeface="Arial" panose="020B0604020202020204" pitchFamily="34" charset="0"/>
                <a:cs typeface="Arial" panose="020B0604020202020204" pitchFamily="34" charset="0"/>
              </a:rPr>
              <a:t>   better informed</a:t>
            </a:r>
          </a:p>
          <a:p>
            <a:pPr>
              <a:lnSpc>
                <a:spcPct val="70000"/>
              </a:lnSpc>
              <a:spcBef>
                <a:spcPct val="50000"/>
              </a:spcBef>
              <a:buFontTx/>
              <a:buChar char="•"/>
            </a:pPr>
            <a:r>
              <a:rPr lang="en-US" altLang="en-US" sz="1800" dirty="0">
                <a:latin typeface="Arial" panose="020B0604020202020204" pitchFamily="34" charset="0"/>
                <a:cs typeface="Arial" panose="020B0604020202020204" pitchFamily="34" charset="0"/>
              </a:rPr>
              <a:t>In a complete knowledge society, all the knowledge of the world will be:</a:t>
            </a:r>
          </a:p>
          <a:p>
            <a:pPr lvl="1">
              <a:lnSpc>
                <a:spcPct val="70000"/>
              </a:lnSpc>
              <a:spcBef>
                <a:spcPct val="50000"/>
              </a:spcBef>
              <a:buFontTx/>
              <a:buChar char="•"/>
            </a:pPr>
            <a:r>
              <a:rPr lang="en-US" altLang="en-US" sz="1800" dirty="0">
                <a:latin typeface="Arial" panose="020B0604020202020204" pitchFamily="34" charset="0"/>
                <a:cs typeface="Arial" panose="020B0604020202020204" pitchFamily="34" charset="0"/>
              </a:rPr>
              <a:t>available to everyone</a:t>
            </a:r>
          </a:p>
          <a:p>
            <a:pPr lvl="1">
              <a:lnSpc>
                <a:spcPct val="70000"/>
              </a:lnSpc>
              <a:spcBef>
                <a:spcPct val="50000"/>
              </a:spcBef>
              <a:buFontTx/>
              <a:buChar char="•"/>
            </a:pPr>
            <a:r>
              <a:rPr lang="en-US" altLang="en-US" sz="1800" dirty="0">
                <a:latin typeface="Arial" panose="020B0604020202020204" pitchFamily="34" charset="0"/>
                <a:cs typeface="Arial" panose="020B0604020202020204" pitchFamily="34" charset="0"/>
              </a:rPr>
              <a:t>available everywhere</a:t>
            </a:r>
          </a:p>
          <a:p>
            <a:pPr lvl="1">
              <a:lnSpc>
                <a:spcPct val="70000"/>
              </a:lnSpc>
              <a:spcBef>
                <a:spcPct val="50000"/>
              </a:spcBef>
              <a:buFontTx/>
              <a:buChar char="•"/>
            </a:pPr>
            <a:r>
              <a:rPr lang="en-US" altLang="en-US" sz="1800" dirty="0">
                <a:latin typeface="Arial" panose="020B0604020202020204" pitchFamily="34" charset="0"/>
                <a:cs typeface="Arial" panose="020B0604020202020204" pitchFamily="34" charset="0"/>
              </a:rPr>
              <a:t>available simultaneously</a:t>
            </a:r>
          </a:p>
          <a:p>
            <a:pPr lvl="1">
              <a:lnSpc>
                <a:spcPct val="70000"/>
              </a:lnSpc>
              <a:spcBef>
                <a:spcPct val="50000"/>
              </a:spcBef>
              <a:buFontTx/>
              <a:buChar char="•"/>
            </a:pPr>
            <a:r>
              <a:rPr lang="en-US" altLang="en-US" sz="1800" dirty="0">
                <a:latin typeface="Arial" panose="020B0604020202020204" pitchFamily="34" charset="0"/>
                <a:cs typeface="Arial" panose="020B0604020202020204" pitchFamily="34" charset="0"/>
              </a:rPr>
              <a:t>available freely</a:t>
            </a:r>
          </a:p>
          <a:p>
            <a:pPr>
              <a:lnSpc>
                <a:spcPct val="70000"/>
              </a:lnSpc>
              <a:spcBef>
                <a:spcPct val="50000"/>
              </a:spcBef>
              <a:buFontTx/>
              <a:buNone/>
            </a:pPr>
            <a:r>
              <a:rPr lang="en-US" altLang="en-US" sz="1800" b="1" dirty="0">
                <a:latin typeface="Arial" panose="020B0604020202020204" pitchFamily="34" charset="0"/>
                <a:cs typeface="Arial" panose="020B0604020202020204" pitchFamily="34" charset="0"/>
              </a:rPr>
              <a:t>Pre-conditions</a:t>
            </a:r>
          </a:p>
          <a:p>
            <a:pPr>
              <a:lnSpc>
                <a:spcPct val="70000"/>
              </a:lnSpc>
              <a:spcBef>
                <a:spcPct val="50000"/>
              </a:spcBef>
              <a:buFontTx/>
              <a:buChar char="•"/>
            </a:pPr>
            <a:r>
              <a:rPr lang="en-US" altLang="en-US" sz="1800" dirty="0">
                <a:latin typeface="Arial" panose="020B0604020202020204" pitchFamily="34" charset="0"/>
                <a:cs typeface="Arial" panose="020B0604020202020204" pitchFamily="34" charset="0"/>
              </a:rPr>
              <a:t>Non-technological infrastructure should first be upgraded </a:t>
            </a:r>
          </a:p>
          <a:p>
            <a:pPr lvl="1">
              <a:lnSpc>
                <a:spcPct val="70000"/>
              </a:lnSpc>
              <a:spcBef>
                <a:spcPct val="50000"/>
              </a:spcBef>
              <a:buFontTx/>
              <a:buChar char="•"/>
            </a:pPr>
            <a:r>
              <a:rPr lang="en-US" altLang="en-US" sz="1800" dirty="0">
                <a:latin typeface="Arial" panose="020B0604020202020204" pitchFamily="34" charset="0"/>
                <a:cs typeface="Arial" panose="020B0604020202020204" pitchFamily="34" charset="0"/>
              </a:rPr>
              <a:t>Literacy </a:t>
            </a:r>
          </a:p>
          <a:p>
            <a:pPr lvl="1">
              <a:lnSpc>
                <a:spcPct val="70000"/>
              </a:lnSpc>
              <a:spcBef>
                <a:spcPct val="50000"/>
              </a:spcBef>
              <a:buFontTx/>
              <a:buChar char="•"/>
            </a:pPr>
            <a:r>
              <a:rPr lang="en-US" altLang="en-US" sz="1800" dirty="0">
                <a:latin typeface="Arial" panose="020B0604020202020204" pitchFamily="34" charset="0"/>
                <a:cs typeface="Arial" panose="020B0604020202020204" pitchFamily="34" charset="0"/>
              </a:rPr>
              <a:t>Promotion of use</a:t>
            </a:r>
          </a:p>
          <a:p>
            <a:pPr lvl="1">
              <a:lnSpc>
                <a:spcPct val="70000"/>
              </a:lnSpc>
              <a:spcBef>
                <a:spcPct val="50000"/>
              </a:spcBef>
              <a:buFontTx/>
              <a:buChar char="•"/>
            </a:pPr>
            <a:r>
              <a:rPr lang="en-US" altLang="en-US" sz="1800" dirty="0">
                <a:latin typeface="Arial" panose="020B0604020202020204" pitchFamily="34" charset="0"/>
                <a:cs typeface="Arial" panose="020B0604020202020204" pitchFamily="34" charset="0"/>
              </a:rPr>
              <a:t>Promotion of access</a:t>
            </a:r>
          </a:p>
          <a:p>
            <a:pPr lvl="1">
              <a:lnSpc>
                <a:spcPct val="70000"/>
              </a:lnSpc>
              <a:spcBef>
                <a:spcPct val="50000"/>
              </a:spcBef>
              <a:buFontTx/>
              <a:buChar char="•"/>
            </a:pPr>
            <a:r>
              <a:rPr lang="en-US" altLang="en-US" sz="1800" dirty="0">
                <a:latin typeface="Arial" panose="020B0604020202020204" pitchFamily="34" charset="0"/>
                <a:cs typeface="Arial" panose="020B0604020202020204" pitchFamily="34" charset="0"/>
              </a:rPr>
              <a:t>Basic freedoms</a:t>
            </a:r>
          </a:p>
          <a:p>
            <a:pPr lvl="1">
              <a:lnSpc>
                <a:spcPct val="70000"/>
              </a:lnSpc>
              <a:spcBef>
                <a:spcPct val="50000"/>
              </a:spcBef>
              <a:buFontTx/>
              <a:buNone/>
            </a:pPr>
            <a:endParaRPr lang="en-US" altLang="en-US" sz="1800" dirty="0">
              <a:latin typeface="Arial" panose="020B0604020202020204" pitchFamily="34" charset="0"/>
              <a:cs typeface="Arial" panose="020B0604020202020204" pitchFamily="34" charset="0"/>
            </a:endParaRPr>
          </a:p>
        </p:txBody>
      </p:sp>
      <p:sp>
        <p:nvSpPr>
          <p:cNvPr id="7" name="TextBox 6"/>
          <p:cNvSpPr txBox="1"/>
          <p:nvPr/>
        </p:nvSpPr>
        <p:spPr>
          <a:xfrm>
            <a:off x="101600" y="6373167"/>
            <a:ext cx="8839199" cy="276999"/>
          </a:xfrm>
          <a:prstGeom prst="rect">
            <a:avLst/>
          </a:prstGeom>
          <a:noFill/>
        </p:spPr>
        <p:txBody>
          <a:bodyPr wrap="square" rtlCol="0">
            <a:spAutoFit/>
          </a:bodyPr>
          <a:lstStyle/>
          <a:p>
            <a:pPr algn="ctr"/>
            <a:r>
              <a:rPr lang="en-US" sz="1200" dirty="0" smtClean="0"/>
              <a:t>22</a:t>
            </a:r>
            <a:endParaRPr lang="en-US" sz="1200" dirty="0"/>
          </a:p>
        </p:txBody>
      </p:sp>
    </p:spTree>
    <p:extLst>
      <p:ext uri="{BB962C8B-B14F-4D97-AF65-F5344CB8AC3E}">
        <p14:creationId xmlns:p14="http://schemas.microsoft.com/office/powerpoint/2010/main" val="34343764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a:spLocks noChangeArrowheads="1"/>
          </p:cNvSpPr>
          <p:nvPr/>
        </p:nvSpPr>
        <p:spPr bwMode="auto">
          <a:xfrm>
            <a:off x="2259013" y="517525"/>
            <a:ext cx="490378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en-US" sz="4000" b="1" dirty="0">
                <a:latin typeface="Times New Roman" pitchFamily="18" charset="0"/>
              </a:rPr>
              <a:t>Forms of  Knowledge</a:t>
            </a:r>
            <a:r>
              <a:rPr lang="en-US" altLang="en-US" sz="2400" dirty="0">
                <a:latin typeface="Times New Roman" pitchFamily="18" charset="0"/>
              </a:rPr>
              <a:t> </a:t>
            </a:r>
          </a:p>
        </p:txBody>
      </p:sp>
      <p:sp>
        <p:nvSpPr>
          <p:cNvPr id="7" name="Rectangle 4"/>
          <p:cNvSpPr>
            <a:spLocks noChangeArrowheads="1"/>
          </p:cNvSpPr>
          <p:nvPr/>
        </p:nvSpPr>
        <p:spPr bwMode="auto">
          <a:xfrm>
            <a:off x="685800" y="1295400"/>
            <a:ext cx="8077200" cy="4852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nSpc>
                <a:spcPct val="40000"/>
              </a:lnSpc>
              <a:spcBef>
                <a:spcPct val="50000"/>
              </a:spcBef>
              <a:buFontTx/>
              <a:buNone/>
            </a:pPr>
            <a:endParaRPr lang="en-US" altLang="en-US" sz="2000">
              <a:latin typeface="Times New Roman" pitchFamily="18" charset="0"/>
            </a:endParaRPr>
          </a:p>
          <a:p>
            <a:pPr>
              <a:lnSpc>
                <a:spcPct val="40000"/>
              </a:lnSpc>
              <a:spcBef>
                <a:spcPct val="50000"/>
              </a:spcBef>
              <a:buFontTx/>
              <a:buNone/>
            </a:pPr>
            <a:endParaRPr lang="en-US" altLang="en-US" sz="2000" b="1">
              <a:latin typeface="Times New Roman" pitchFamily="18" charset="0"/>
            </a:endParaRPr>
          </a:p>
          <a:p>
            <a:pPr>
              <a:lnSpc>
                <a:spcPct val="40000"/>
              </a:lnSpc>
              <a:spcBef>
                <a:spcPct val="50000"/>
              </a:spcBef>
              <a:buFontTx/>
              <a:buNone/>
            </a:pPr>
            <a:r>
              <a:rPr lang="en-US" altLang="en-US" sz="2000" b="1">
                <a:latin typeface="Times New Roman" pitchFamily="18" charset="0"/>
              </a:rPr>
              <a:t>Knowledge as information</a:t>
            </a:r>
          </a:p>
          <a:p>
            <a:pPr>
              <a:lnSpc>
                <a:spcPct val="40000"/>
              </a:lnSpc>
              <a:spcBef>
                <a:spcPct val="50000"/>
              </a:spcBef>
              <a:buFontTx/>
              <a:buNone/>
            </a:pPr>
            <a:endParaRPr lang="en-US" altLang="en-US" sz="2000" b="1">
              <a:latin typeface="Times New Roman" pitchFamily="18" charset="0"/>
            </a:endParaRPr>
          </a:p>
          <a:p>
            <a:pPr>
              <a:lnSpc>
                <a:spcPct val="30000"/>
              </a:lnSpc>
              <a:spcBef>
                <a:spcPct val="50000"/>
              </a:spcBef>
              <a:buFontTx/>
              <a:buChar char="•"/>
            </a:pPr>
            <a:r>
              <a:rPr lang="en-US" altLang="en-US" sz="2000">
                <a:latin typeface="Times New Roman" pitchFamily="18" charset="0"/>
              </a:rPr>
              <a:t>  Semantic form and irrespective of empirical validity or pragmatic </a:t>
            </a:r>
          </a:p>
          <a:p>
            <a:pPr>
              <a:lnSpc>
                <a:spcPct val="40000"/>
              </a:lnSpc>
              <a:spcBef>
                <a:spcPct val="50000"/>
              </a:spcBef>
              <a:buFontTx/>
              <a:buNone/>
            </a:pPr>
            <a:r>
              <a:rPr lang="en-US" altLang="en-US" sz="2000">
                <a:latin typeface="Times New Roman" pitchFamily="18" charset="0"/>
              </a:rPr>
              <a:t>    relevance</a:t>
            </a:r>
          </a:p>
          <a:p>
            <a:pPr>
              <a:lnSpc>
                <a:spcPct val="40000"/>
              </a:lnSpc>
              <a:spcBef>
                <a:spcPct val="50000"/>
              </a:spcBef>
              <a:buFontTx/>
              <a:buNone/>
            </a:pPr>
            <a:endParaRPr lang="en-US" altLang="en-US" sz="2000">
              <a:latin typeface="Times New Roman" pitchFamily="18" charset="0"/>
            </a:endParaRPr>
          </a:p>
          <a:p>
            <a:pPr>
              <a:lnSpc>
                <a:spcPct val="40000"/>
              </a:lnSpc>
              <a:spcBef>
                <a:spcPct val="50000"/>
              </a:spcBef>
              <a:buFontTx/>
              <a:buNone/>
            </a:pPr>
            <a:r>
              <a:rPr lang="en-US" altLang="en-US" sz="2000" b="1">
                <a:latin typeface="Times New Roman" pitchFamily="18" charset="0"/>
              </a:rPr>
              <a:t>Knowledge as understanding</a:t>
            </a:r>
          </a:p>
          <a:p>
            <a:pPr>
              <a:lnSpc>
                <a:spcPct val="40000"/>
              </a:lnSpc>
              <a:spcBef>
                <a:spcPct val="50000"/>
              </a:spcBef>
              <a:buFontTx/>
              <a:buNone/>
            </a:pPr>
            <a:endParaRPr lang="en-US" altLang="en-US" sz="2000" b="1">
              <a:latin typeface="Times New Roman" pitchFamily="18" charset="0"/>
            </a:endParaRPr>
          </a:p>
          <a:p>
            <a:pPr>
              <a:lnSpc>
                <a:spcPct val="40000"/>
              </a:lnSpc>
              <a:spcBef>
                <a:spcPct val="50000"/>
              </a:spcBef>
              <a:buFontTx/>
              <a:buChar char="•"/>
            </a:pPr>
            <a:r>
              <a:rPr lang="en-US" altLang="en-US" sz="2000">
                <a:latin typeface="Times New Roman" pitchFamily="18" charset="0"/>
              </a:rPr>
              <a:t>  Scientific knowledge as opposed to trivia in entertainment even amateur</a:t>
            </a:r>
          </a:p>
          <a:p>
            <a:pPr>
              <a:lnSpc>
                <a:spcPct val="40000"/>
              </a:lnSpc>
              <a:spcBef>
                <a:spcPct val="50000"/>
              </a:spcBef>
              <a:buFontTx/>
              <a:buNone/>
            </a:pPr>
            <a:r>
              <a:rPr lang="en-US" altLang="en-US" sz="2000">
                <a:latin typeface="Times New Roman" pitchFamily="18" charset="0"/>
              </a:rPr>
              <a:t>   epistemology &amp; public relations maneuvers</a:t>
            </a:r>
          </a:p>
          <a:p>
            <a:pPr>
              <a:lnSpc>
                <a:spcPct val="40000"/>
              </a:lnSpc>
              <a:spcBef>
                <a:spcPct val="50000"/>
              </a:spcBef>
              <a:buFontTx/>
              <a:buNone/>
            </a:pPr>
            <a:endParaRPr lang="en-US" altLang="en-US" sz="2000">
              <a:latin typeface="Times New Roman" pitchFamily="18" charset="0"/>
            </a:endParaRPr>
          </a:p>
          <a:p>
            <a:pPr>
              <a:lnSpc>
                <a:spcPct val="40000"/>
              </a:lnSpc>
              <a:spcBef>
                <a:spcPct val="50000"/>
              </a:spcBef>
              <a:buFontTx/>
              <a:buNone/>
            </a:pPr>
            <a:r>
              <a:rPr lang="en-US" altLang="en-US" sz="2000" b="1">
                <a:latin typeface="Times New Roman" pitchFamily="18" charset="0"/>
              </a:rPr>
              <a:t>Knowledge as insight, competence and authority</a:t>
            </a:r>
          </a:p>
          <a:p>
            <a:pPr>
              <a:lnSpc>
                <a:spcPct val="40000"/>
              </a:lnSpc>
              <a:spcBef>
                <a:spcPct val="50000"/>
              </a:spcBef>
              <a:buFontTx/>
              <a:buNone/>
            </a:pPr>
            <a:endParaRPr lang="en-US" altLang="en-US" sz="2000" b="1">
              <a:latin typeface="Times New Roman" pitchFamily="18" charset="0"/>
            </a:endParaRPr>
          </a:p>
          <a:p>
            <a:pPr>
              <a:lnSpc>
                <a:spcPct val="40000"/>
              </a:lnSpc>
              <a:spcBef>
                <a:spcPct val="50000"/>
              </a:spcBef>
              <a:buFontTx/>
              <a:buChar char="•"/>
            </a:pPr>
            <a:r>
              <a:rPr lang="en-US" altLang="en-US" sz="2000">
                <a:latin typeface="Times New Roman" pitchFamily="18" charset="0"/>
              </a:rPr>
              <a:t>  selected, activated and applied: implying applying specific rules of </a:t>
            </a:r>
          </a:p>
          <a:p>
            <a:pPr>
              <a:lnSpc>
                <a:spcPct val="40000"/>
              </a:lnSpc>
              <a:spcBef>
                <a:spcPct val="50000"/>
              </a:spcBef>
              <a:buFontTx/>
              <a:buNone/>
            </a:pPr>
            <a:r>
              <a:rPr lang="en-US" altLang="en-US" sz="2000">
                <a:latin typeface="Times New Roman" pitchFamily="18" charset="0"/>
              </a:rPr>
              <a:t>    preference and creating added value (Bhor &amp; Einstein)</a:t>
            </a:r>
          </a:p>
          <a:p>
            <a:pPr>
              <a:lnSpc>
                <a:spcPct val="40000"/>
              </a:lnSpc>
              <a:spcBef>
                <a:spcPct val="50000"/>
              </a:spcBef>
              <a:buFontTx/>
              <a:buNone/>
            </a:pPr>
            <a:endParaRPr lang="en-US" altLang="en-US" sz="2000">
              <a:latin typeface="Times New Roman" pitchFamily="18" charset="0"/>
            </a:endParaRPr>
          </a:p>
          <a:p>
            <a:pPr>
              <a:lnSpc>
                <a:spcPct val="40000"/>
              </a:lnSpc>
              <a:spcBef>
                <a:spcPct val="50000"/>
              </a:spcBef>
              <a:buFontTx/>
              <a:buNone/>
            </a:pPr>
            <a:endParaRPr lang="en-US" altLang="en-US" sz="2000">
              <a:latin typeface="Times New Roman" pitchFamily="18" charset="0"/>
            </a:endParaRPr>
          </a:p>
        </p:txBody>
      </p:sp>
      <p:sp>
        <p:nvSpPr>
          <p:cNvPr id="5" name="TextBox 4"/>
          <p:cNvSpPr txBox="1"/>
          <p:nvPr/>
        </p:nvSpPr>
        <p:spPr>
          <a:xfrm>
            <a:off x="101600" y="6373167"/>
            <a:ext cx="8839199" cy="276999"/>
          </a:xfrm>
          <a:prstGeom prst="rect">
            <a:avLst/>
          </a:prstGeom>
          <a:noFill/>
        </p:spPr>
        <p:txBody>
          <a:bodyPr wrap="square" rtlCol="0">
            <a:spAutoFit/>
          </a:bodyPr>
          <a:lstStyle/>
          <a:p>
            <a:pPr algn="ctr"/>
            <a:r>
              <a:rPr lang="en-US" sz="1200" dirty="0" smtClean="0"/>
              <a:t>23</a:t>
            </a:r>
            <a:endParaRPr lang="en-US" sz="1200" dirty="0"/>
          </a:p>
        </p:txBody>
      </p:sp>
    </p:spTree>
    <p:extLst>
      <p:ext uri="{BB962C8B-B14F-4D97-AF65-F5344CB8AC3E}">
        <p14:creationId xmlns:p14="http://schemas.microsoft.com/office/powerpoint/2010/main" val="260505497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Line 2"/>
          <p:cNvSpPr>
            <a:spLocks noChangeShapeType="1"/>
          </p:cNvSpPr>
          <p:nvPr/>
        </p:nvSpPr>
        <p:spPr bwMode="auto">
          <a:xfrm>
            <a:off x="2514600" y="2286000"/>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939" name="Rectangle 3"/>
          <p:cNvSpPr>
            <a:spLocks noChangeArrowheads="1"/>
          </p:cNvSpPr>
          <p:nvPr/>
        </p:nvSpPr>
        <p:spPr bwMode="auto">
          <a:xfrm>
            <a:off x="1066800" y="2286000"/>
            <a:ext cx="1676400" cy="990600"/>
          </a:xfrm>
          <a:prstGeom prst="rect">
            <a:avLst/>
          </a:prstGeom>
          <a:solidFill>
            <a:srgbClr val="0099CC"/>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0099CC"/>
            </a:extrusionClr>
          </a:sp3d>
          <a:extLst>
            <a:ext uri="{AF507438-7753-43E0-B8FC-AC1667EBCBE1}">
              <a14:hiddenEffects xmlns:a14="http://schemas.microsoft.com/office/drawing/2010/main">
                <a:effectLst>
                  <a:outerShdw dist="17961" dir="2700000" algn="ctr" rotWithShape="0">
                    <a:srgbClr val="005C7A"/>
                  </a:outerShdw>
                </a:effectLst>
              </a14:hiddenEffects>
            </a:ext>
          </a:extLst>
        </p:spPr>
        <p:txBody>
          <a:bodyPr wrap="none" anchor="ctr">
            <a:flatTx/>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en-US" sz="2400">
                <a:solidFill>
                  <a:schemeClr val="bg1"/>
                </a:solidFill>
                <a:latin typeface="Times New Roman" pitchFamily="18" charset="0"/>
              </a:rPr>
              <a:t>Academic</a:t>
            </a:r>
          </a:p>
          <a:p>
            <a:pPr algn="ctr">
              <a:spcBef>
                <a:spcPct val="0"/>
              </a:spcBef>
              <a:buFontTx/>
              <a:buNone/>
            </a:pPr>
            <a:endParaRPr lang="en-US" altLang="en-US" sz="2400">
              <a:solidFill>
                <a:schemeClr val="bg1"/>
              </a:solidFill>
              <a:latin typeface="Times New Roman" pitchFamily="18" charset="0"/>
            </a:endParaRPr>
          </a:p>
        </p:txBody>
      </p:sp>
      <p:sp>
        <p:nvSpPr>
          <p:cNvPr id="39940" name="Rectangle 4"/>
          <p:cNvSpPr>
            <a:spLocks noChangeArrowheads="1"/>
          </p:cNvSpPr>
          <p:nvPr/>
        </p:nvSpPr>
        <p:spPr bwMode="auto">
          <a:xfrm>
            <a:off x="2743200" y="2286000"/>
            <a:ext cx="1752600" cy="990600"/>
          </a:xfrm>
          <a:prstGeom prst="rect">
            <a:avLst/>
          </a:prstGeom>
          <a:solidFill>
            <a:srgbClr val="800000"/>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800000"/>
            </a:extrusionClr>
          </a:sp3d>
          <a:extLst>
            <a:ext uri="{AF507438-7753-43E0-B8FC-AC1667EBCBE1}">
              <a14:hiddenEffects xmlns:a14="http://schemas.microsoft.com/office/drawing/2010/main">
                <a:effectLst>
                  <a:outerShdw dist="17961" dir="2700000" algn="ctr" rotWithShape="0">
                    <a:srgbClr val="4D0000"/>
                  </a:outerShdw>
                </a:effectLst>
              </a14:hiddenEffects>
            </a:ext>
          </a:extLst>
        </p:spPr>
        <p:txBody>
          <a:bodyPr wrap="none" anchor="ctr">
            <a:flatTx/>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en-US" sz="2400">
                <a:solidFill>
                  <a:schemeClr val="bg1"/>
                </a:solidFill>
                <a:latin typeface="Times New Roman" pitchFamily="18" charset="0"/>
              </a:rPr>
              <a:t>Private</a:t>
            </a:r>
          </a:p>
          <a:p>
            <a:pPr algn="ctr">
              <a:spcBef>
                <a:spcPct val="0"/>
              </a:spcBef>
              <a:buFontTx/>
              <a:buNone/>
            </a:pPr>
            <a:endParaRPr lang="en-US" altLang="en-US" sz="2400">
              <a:solidFill>
                <a:schemeClr val="bg1"/>
              </a:solidFill>
              <a:latin typeface="Times New Roman" pitchFamily="18" charset="0"/>
            </a:endParaRPr>
          </a:p>
        </p:txBody>
      </p:sp>
      <p:sp>
        <p:nvSpPr>
          <p:cNvPr id="39941" name="Rectangle 5"/>
          <p:cNvSpPr>
            <a:spLocks noChangeArrowheads="1"/>
          </p:cNvSpPr>
          <p:nvPr/>
        </p:nvSpPr>
        <p:spPr bwMode="auto">
          <a:xfrm>
            <a:off x="4495800" y="2286000"/>
            <a:ext cx="1752600" cy="990600"/>
          </a:xfrm>
          <a:prstGeom prst="rect">
            <a:avLst/>
          </a:prstGeom>
          <a:solidFill>
            <a:srgbClr val="00FFFF"/>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00FFFF"/>
            </a:extrusionClr>
          </a:sp3d>
          <a:extLst>
            <a:ext uri="{AF507438-7753-43E0-B8FC-AC1667EBCBE1}">
              <a14:hiddenEffects xmlns:a14="http://schemas.microsoft.com/office/drawing/2010/main">
                <a:effectLst>
                  <a:outerShdw dist="17961" dir="2700000" algn="ctr" rotWithShape="0">
                    <a:srgbClr val="009999"/>
                  </a:outerShdw>
                </a:effectLst>
              </a14:hiddenEffects>
            </a:ext>
          </a:extLst>
        </p:spPr>
        <p:txBody>
          <a:bodyPr wrap="none" anchor="ctr">
            <a:flatTx/>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en-US" sz="2400">
                <a:latin typeface="Times New Roman" pitchFamily="18" charset="0"/>
              </a:rPr>
              <a:t>Commercial</a:t>
            </a:r>
          </a:p>
        </p:txBody>
      </p:sp>
      <p:sp>
        <p:nvSpPr>
          <p:cNvPr id="39942" name="Rectangle 6"/>
          <p:cNvSpPr>
            <a:spLocks noChangeArrowheads="1"/>
          </p:cNvSpPr>
          <p:nvPr/>
        </p:nvSpPr>
        <p:spPr bwMode="auto">
          <a:xfrm>
            <a:off x="6248400" y="2286000"/>
            <a:ext cx="1981200" cy="990600"/>
          </a:xfrm>
          <a:prstGeom prst="rect">
            <a:avLst/>
          </a:prstGeom>
          <a:solidFill>
            <a:srgbClr val="800000"/>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800000"/>
            </a:extrusionClr>
          </a:sp3d>
          <a:extLst>
            <a:ext uri="{AF507438-7753-43E0-B8FC-AC1667EBCBE1}">
              <a14:hiddenEffects xmlns:a14="http://schemas.microsoft.com/office/drawing/2010/main">
                <a:effectLst>
                  <a:outerShdw dist="17961" dir="2700000" algn="ctr" rotWithShape="0">
                    <a:srgbClr val="4D0000"/>
                  </a:outerShdw>
                </a:effectLst>
              </a14:hiddenEffects>
            </a:ext>
          </a:extLst>
        </p:spPr>
        <p:txBody>
          <a:bodyPr wrap="none" anchor="ctr">
            <a:flatTx/>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en-US" sz="2400">
                <a:solidFill>
                  <a:schemeClr val="bg1"/>
                </a:solidFill>
                <a:latin typeface="Times New Roman" pitchFamily="18" charset="0"/>
              </a:rPr>
              <a:t>Serious</a:t>
            </a:r>
          </a:p>
        </p:txBody>
      </p:sp>
      <p:sp>
        <p:nvSpPr>
          <p:cNvPr id="39943" name="Rectangle 7"/>
          <p:cNvSpPr>
            <a:spLocks noChangeArrowheads="1"/>
          </p:cNvSpPr>
          <p:nvPr/>
        </p:nvSpPr>
        <p:spPr bwMode="auto">
          <a:xfrm>
            <a:off x="914400" y="3276600"/>
            <a:ext cx="1676400" cy="990600"/>
          </a:xfrm>
          <a:prstGeom prst="rect">
            <a:avLst/>
          </a:prstGeom>
          <a:solidFill>
            <a:schemeClr val="accent1"/>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chemeClr val="accent1"/>
            </a:extrusionClr>
          </a:sp3d>
          <a:extLst>
            <a:ext uri="{AF507438-7753-43E0-B8FC-AC1667EBCBE1}">
              <a14:hiddenEffects xmlns:a14="http://schemas.microsoft.com/office/drawing/2010/main">
                <a:effectLst>
                  <a:outerShdw dist="17961" dir="2700000" algn="ctr" rotWithShape="0">
                    <a:srgbClr val="48736B"/>
                  </a:outerShdw>
                </a:effectLst>
              </a14:hiddenEffects>
            </a:ext>
          </a:extLst>
        </p:spPr>
        <p:txBody>
          <a:bodyPr wrap="none" anchor="ctr">
            <a:flatTx/>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en-US" sz="2400">
                <a:solidFill>
                  <a:schemeClr val="bg1"/>
                </a:solidFill>
                <a:latin typeface="Times New Roman" pitchFamily="18" charset="0"/>
              </a:rPr>
              <a:t>Nonacademic</a:t>
            </a:r>
          </a:p>
        </p:txBody>
      </p:sp>
      <p:sp>
        <p:nvSpPr>
          <p:cNvPr id="39944" name="Rectangle 8"/>
          <p:cNvSpPr>
            <a:spLocks noChangeArrowheads="1"/>
          </p:cNvSpPr>
          <p:nvPr/>
        </p:nvSpPr>
        <p:spPr bwMode="auto">
          <a:xfrm>
            <a:off x="2590800" y="3276600"/>
            <a:ext cx="1752600" cy="990600"/>
          </a:xfrm>
          <a:prstGeom prst="rect">
            <a:avLst/>
          </a:prstGeom>
          <a:solidFill>
            <a:srgbClr val="339966"/>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339966"/>
            </a:extrusionClr>
          </a:sp3d>
          <a:extLst>
            <a:ext uri="{AF507438-7753-43E0-B8FC-AC1667EBCBE1}">
              <a14:hiddenEffects xmlns:a14="http://schemas.microsoft.com/office/drawing/2010/main">
                <a:effectLst>
                  <a:outerShdw dist="17961" dir="2700000" algn="ctr" rotWithShape="0">
                    <a:srgbClr val="1F5C3D"/>
                  </a:outerShdw>
                </a:effectLst>
              </a14:hiddenEffects>
            </a:ext>
          </a:extLst>
        </p:spPr>
        <p:txBody>
          <a:bodyPr wrap="none" anchor="ctr">
            <a:flatTx/>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endParaRPr lang="en-US" altLang="en-US" sz="2400">
              <a:latin typeface="Times New Roman" pitchFamily="18" charset="0"/>
            </a:endParaRPr>
          </a:p>
          <a:p>
            <a:pPr algn="ctr">
              <a:spcBef>
                <a:spcPct val="0"/>
              </a:spcBef>
              <a:buFontTx/>
              <a:buNone/>
            </a:pPr>
            <a:r>
              <a:rPr lang="en-US" altLang="en-US" sz="2400">
                <a:solidFill>
                  <a:schemeClr val="bg1"/>
                </a:solidFill>
                <a:latin typeface="Times New Roman" pitchFamily="18" charset="0"/>
              </a:rPr>
              <a:t>Public</a:t>
            </a:r>
          </a:p>
          <a:p>
            <a:pPr algn="ctr">
              <a:spcBef>
                <a:spcPct val="0"/>
              </a:spcBef>
              <a:buFontTx/>
              <a:buNone/>
            </a:pPr>
            <a:endParaRPr lang="en-US" altLang="en-US" sz="2400">
              <a:latin typeface="Times New Roman" pitchFamily="18" charset="0"/>
            </a:endParaRPr>
          </a:p>
        </p:txBody>
      </p:sp>
      <p:sp>
        <p:nvSpPr>
          <p:cNvPr id="39945" name="Rectangle 9"/>
          <p:cNvSpPr>
            <a:spLocks noChangeArrowheads="1"/>
          </p:cNvSpPr>
          <p:nvPr/>
        </p:nvSpPr>
        <p:spPr bwMode="auto">
          <a:xfrm>
            <a:off x="4343400" y="3276600"/>
            <a:ext cx="1981200" cy="990600"/>
          </a:xfrm>
          <a:prstGeom prst="rect">
            <a:avLst/>
          </a:prstGeom>
          <a:solidFill>
            <a:srgbClr val="FF0000"/>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17961" dir="2700000" algn="ctr" rotWithShape="0">
                    <a:srgbClr val="990000"/>
                  </a:outerShdw>
                </a:effectLst>
              </a14:hiddenEffects>
            </a:ext>
          </a:extLst>
        </p:spPr>
        <p:txBody>
          <a:bodyPr wrap="none" anchor="ctr">
            <a:flatTx/>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en-US" sz="2400">
                <a:solidFill>
                  <a:schemeClr val="bg1"/>
                </a:solidFill>
                <a:latin typeface="Times New Roman" pitchFamily="18" charset="0"/>
              </a:rPr>
              <a:t>Noncommercial</a:t>
            </a:r>
          </a:p>
        </p:txBody>
      </p:sp>
      <p:sp>
        <p:nvSpPr>
          <p:cNvPr id="39946" name="Rectangle 10"/>
          <p:cNvSpPr>
            <a:spLocks noChangeArrowheads="1"/>
          </p:cNvSpPr>
          <p:nvPr/>
        </p:nvSpPr>
        <p:spPr bwMode="auto">
          <a:xfrm>
            <a:off x="6324600" y="3276600"/>
            <a:ext cx="1981200" cy="990600"/>
          </a:xfrm>
          <a:prstGeom prst="rect">
            <a:avLst/>
          </a:prstGeom>
          <a:solidFill>
            <a:schemeClr val="bg2"/>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chemeClr val="bg2"/>
            </a:extrusionClr>
          </a:sp3d>
          <a:extLst>
            <a:ext uri="{AF507438-7753-43E0-B8FC-AC1667EBCBE1}">
              <a14:hiddenEffects xmlns:a14="http://schemas.microsoft.com/office/drawing/2010/main">
                <a:effectLst>
                  <a:outerShdw dist="17961" dir="2700000" algn="ctr" rotWithShape="0">
                    <a:srgbClr val="1F1F1F"/>
                  </a:outerShdw>
                </a:effectLst>
              </a14:hiddenEffects>
            </a:ext>
          </a:extLst>
        </p:spPr>
        <p:txBody>
          <a:bodyPr wrap="none" anchor="ctr">
            <a:flatTx/>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en-US" sz="2400">
                <a:solidFill>
                  <a:schemeClr val="bg1"/>
                </a:solidFill>
                <a:latin typeface="Times New Roman" pitchFamily="18" charset="0"/>
              </a:rPr>
              <a:t>Light hearted</a:t>
            </a:r>
          </a:p>
        </p:txBody>
      </p:sp>
      <p:sp>
        <p:nvSpPr>
          <p:cNvPr id="39947" name="Rectangle 11"/>
          <p:cNvSpPr>
            <a:spLocks noChangeArrowheads="1"/>
          </p:cNvSpPr>
          <p:nvPr/>
        </p:nvSpPr>
        <p:spPr bwMode="auto">
          <a:xfrm>
            <a:off x="914400" y="4419600"/>
            <a:ext cx="2514600" cy="990600"/>
          </a:xfrm>
          <a:prstGeom prst="rect">
            <a:avLst/>
          </a:prstGeom>
          <a:solidFill>
            <a:srgbClr val="0000FF"/>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0000FF"/>
            </a:extrusionClr>
          </a:sp3d>
          <a:extLst>
            <a:ext uri="{AF507438-7753-43E0-B8FC-AC1667EBCBE1}">
              <a14:hiddenEffects xmlns:a14="http://schemas.microsoft.com/office/drawing/2010/main">
                <a:effectLst>
                  <a:outerShdw dist="17961" dir="2700000" algn="ctr" rotWithShape="0">
                    <a:srgbClr val="000099"/>
                  </a:outerShdw>
                </a:effectLst>
              </a14:hiddenEffects>
            </a:ext>
          </a:extLst>
        </p:spPr>
        <p:txBody>
          <a:bodyPr wrap="none" anchor="ctr">
            <a:flatTx/>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en-US" sz="2400">
                <a:solidFill>
                  <a:schemeClr val="bg1"/>
                </a:solidFill>
                <a:latin typeface="Times New Roman" pitchFamily="18" charset="0"/>
              </a:rPr>
              <a:t>Technological</a:t>
            </a:r>
          </a:p>
        </p:txBody>
      </p:sp>
      <p:sp>
        <p:nvSpPr>
          <p:cNvPr id="39948" name="Rectangle 12"/>
          <p:cNvSpPr>
            <a:spLocks noChangeArrowheads="1"/>
          </p:cNvSpPr>
          <p:nvPr/>
        </p:nvSpPr>
        <p:spPr bwMode="auto">
          <a:xfrm>
            <a:off x="3657600" y="4419600"/>
            <a:ext cx="3733800" cy="990600"/>
          </a:xfrm>
          <a:prstGeom prst="rect">
            <a:avLst/>
          </a:prstGeom>
          <a:solidFill>
            <a:srgbClr val="339966"/>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339966"/>
            </a:extrusionClr>
          </a:sp3d>
          <a:extLst>
            <a:ext uri="{AF507438-7753-43E0-B8FC-AC1667EBCBE1}">
              <a14:hiddenEffects xmlns:a14="http://schemas.microsoft.com/office/drawing/2010/main">
                <a:effectLst>
                  <a:outerShdw dist="17961" dir="2700000" algn="ctr" rotWithShape="0">
                    <a:srgbClr val="1F5C3D"/>
                  </a:outerShdw>
                </a:effectLst>
              </a14:hiddenEffects>
            </a:ext>
          </a:extLst>
        </p:spPr>
        <p:txBody>
          <a:bodyPr wrap="none" anchor="ctr">
            <a:flatTx/>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en-US" sz="2400">
                <a:solidFill>
                  <a:schemeClr val="bg1"/>
                </a:solidFill>
                <a:latin typeface="Times New Roman" pitchFamily="18" charset="0"/>
              </a:rPr>
              <a:t>Historical world of experience</a:t>
            </a:r>
          </a:p>
          <a:p>
            <a:pPr algn="ctr">
              <a:spcBef>
                <a:spcPct val="0"/>
              </a:spcBef>
              <a:buFontTx/>
              <a:buNone/>
            </a:pPr>
            <a:endParaRPr lang="en-US" altLang="en-US" sz="2400">
              <a:solidFill>
                <a:schemeClr val="bg1"/>
              </a:solidFill>
              <a:latin typeface="Times New Roman" pitchFamily="18" charset="0"/>
            </a:endParaRPr>
          </a:p>
        </p:txBody>
      </p:sp>
      <p:sp>
        <p:nvSpPr>
          <p:cNvPr id="39949" name="Rectangle 13"/>
          <p:cNvSpPr>
            <a:spLocks noChangeArrowheads="1"/>
          </p:cNvSpPr>
          <p:nvPr/>
        </p:nvSpPr>
        <p:spPr bwMode="auto">
          <a:xfrm>
            <a:off x="3429000" y="5562600"/>
            <a:ext cx="3733800" cy="990600"/>
          </a:xfrm>
          <a:prstGeom prst="rect">
            <a:avLst/>
          </a:prstGeom>
          <a:gradFill rotWithShape="0">
            <a:gsLst>
              <a:gs pos="0">
                <a:srgbClr val="9900FF"/>
              </a:gs>
              <a:gs pos="50000">
                <a:srgbClr val="470076"/>
              </a:gs>
              <a:gs pos="100000">
                <a:srgbClr val="9900FF"/>
              </a:gs>
            </a:gsLst>
            <a:lin ang="5400000" scaled="1"/>
          </a:gra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9900FF"/>
            </a:extrusionClr>
          </a:sp3d>
          <a:extLst>
            <a:ext uri="{AF507438-7753-43E0-B8FC-AC1667EBCBE1}">
              <a14:hiddenEffects xmlns:a14="http://schemas.microsoft.com/office/drawing/2010/main">
                <a:effectLst>
                  <a:outerShdw dist="17961" dir="2700000" algn="ctr" rotWithShape="0">
                    <a:srgbClr val="5C0099"/>
                  </a:outerShdw>
                </a:effectLst>
              </a14:hiddenEffects>
            </a:ext>
          </a:extLst>
        </p:spPr>
        <p:txBody>
          <a:bodyPr wrap="none" anchor="ctr">
            <a:flatTx/>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en-US" sz="2400">
                <a:solidFill>
                  <a:schemeClr val="bg1"/>
                </a:solidFill>
                <a:latin typeface="Times New Roman" pitchFamily="18" charset="0"/>
              </a:rPr>
              <a:t>Electronic world of networks</a:t>
            </a:r>
          </a:p>
        </p:txBody>
      </p:sp>
      <p:sp>
        <p:nvSpPr>
          <p:cNvPr id="39950" name="Rectangle 14"/>
          <p:cNvSpPr>
            <a:spLocks noChangeArrowheads="1"/>
          </p:cNvSpPr>
          <p:nvPr/>
        </p:nvSpPr>
        <p:spPr bwMode="auto">
          <a:xfrm>
            <a:off x="762000" y="5562600"/>
            <a:ext cx="2514600" cy="990600"/>
          </a:xfrm>
          <a:prstGeom prst="rect">
            <a:avLst/>
          </a:prstGeom>
          <a:solidFill>
            <a:srgbClr val="00FF00"/>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00FF00"/>
            </a:extrusionClr>
          </a:sp3d>
          <a:extLst>
            <a:ext uri="{AF507438-7753-43E0-B8FC-AC1667EBCBE1}">
              <a14:hiddenEffects xmlns:a14="http://schemas.microsoft.com/office/drawing/2010/main">
                <a:effectLst>
                  <a:outerShdw dist="17961" dir="2700000" algn="ctr" rotWithShape="0">
                    <a:srgbClr val="009900"/>
                  </a:outerShdw>
                </a:effectLst>
              </a14:hiddenEffects>
            </a:ext>
          </a:extLst>
        </p:spPr>
        <p:txBody>
          <a:bodyPr wrap="none" anchor="ctr">
            <a:flatTx/>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en-US" sz="2400">
                <a:solidFill>
                  <a:schemeClr val="bg1"/>
                </a:solidFill>
                <a:latin typeface="Times New Roman" pitchFamily="18" charset="0"/>
              </a:rPr>
              <a:t>Cultural &amp; natural</a:t>
            </a:r>
          </a:p>
        </p:txBody>
      </p:sp>
      <p:sp>
        <p:nvSpPr>
          <p:cNvPr id="39951" name="Rectangle 15"/>
          <p:cNvSpPr>
            <a:spLocks noChangeArrowheads="1"/>
          </p:cNvSpPr>
          <p:nvPr/>
        </p:nvSpPr>
        <p:spPr bwMode="auto">
          <a:xfrm>
            <a:off x="1447800" y="214313"/>
            <a:ext cx="6629400" cy="989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lnSpc>
                <a:spcPct val="80000"/>
              </a:lnSpc>
              <a:spcBef>
                <a:spcPct val="50000"/>
              </a:spcBef>
              <a:buFontTx/>
              <a:buNone/>
            </a:pPr>
            <a:r>
              <a:rPr lang="en-US" altLang="en-US" sz="2800" b="1">
                <a:latin typeface="Times New Roman" pitchFamily="18" charset="0"/>
              </a:rPr>
              <a:t>Cognitive Map of the knowledge society</a:t>
            </a:r>
          </a:p>
          <a:p>
            <a:pPr algn="ctr">
              <a:lnSpc>
                <a:spcPct val="80000"/>
              </a:lnSpc>
              <a:spcBef>
                <a:spcPct val="50000"/>
              </a:spcBef>
              <a:buFontTx/>
              <a:buNone/>
            </a:pPr>
            <a:r>
              <a:rPr lang="en-US" altLang="en-US" sz="2800" b="1">
                <a:latin typeface="Times New Roman" pitchFamily="18" charset="0"/>
              </a:rPr>
              <a:t>as an aid to orientation</a:t>
            </a:r>
            <a:r>
              <a:rPr lang="en-US" altLang="en-US" sz="2400" b="1">
                <a:latin typeface="Times New Roman" pitchFamily="18" charset="0"/>
              </a:rPr>
              <a:t> </a:t>
            </a:r>
          </a:p>
        </p:txBody>
      </p:sp>
      <p:sp>
        <p:nvSpPr>
          <p:cNvPr id="16" name="TextBox 15"/>
          <p:cNvSpPr txBox="1"/>
          <p:nvPr/>
        </p:nvSpPr>
        <p:spPr>
          <a:xfrm>
            <a:off x="101600" y="6532821"/>
            <a:ext cx="8839199" cy="276999"/>
          </a:xfrm>
          <a:prstGeom prst="rect">
            <a:avLst/>
          </a:prstGeom>
          <a:noFill/>
        </p:spPr>
        <p:txBody>
          <a:bodyPr wrap="square" rtlCol="0">
            <a:spAutoFit/>
          </a:bodyPr>
          <a:lstStyle/>
          <a:p>
            <a:pPr algn="ctr"/>
            <a:r>
              <a:rPr lang="en-US" sz="1200" dirty="0" smtClean="0"/>
              <a:t>24</a:t>
            </a:r>
            <a:endParaRPr lang="en-US" sz="1200" dirty="0"/>
          </a:p>
        </p:txBody>
      </p:sp>
    </p:spTree>
    <p:extLst>
      <p:ext uri="{BB962C8B-B14F-4D97-AF65-F5344CB8AC3E}">
        <p14:creationId xmlns:p14="http://schemas.microsoft.com/office/powerpoint/2010/main" val="237880606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Line 2"/>
          <p:cNvSpPr>
            <a:spLocks noChangeShapeType="1"/>
          </p:cNvSpPr>
          <p:nvPr/>
        </p:nvSpPr>
        <p:spPr bwMode="auto">
          <a:xfrm>
            <a:off x="2514600" y="2286000"/>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63" name="Rectangle 3"/>
          <p:cNvSpPr>
            <a:spLocks noChangeArrowheads="1"/>
          </p:cNvSpPr>
          <p:nvPr/>
        </p:nvSpPr>
        <p:spPr bwMode="auto">
          <a:xfrm>
            <a:off x="6248400" y="2362200"/>
            <a:ext cx="1981200" cy="990600"/>
          </a:xfrm>
          <a:prstGeom prst="rect">
            <a:avLst/>
          </a:prstGeom>
          <a:solidFill>
            <a:srgbClr val="800000"/>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800000"/>
            </a:extrusionClr>
          </a:sp3d>
          <a:extLst>
            <a:ext uri="{AF507438-7753-43E0-B8FC-AC1667EBCBE1}">
              <a14:hiddenEffects xmlns:a14="http://schemas.microsoft.com/office/drawing/2010/main">
                <a:effectLst>
                  <a:outerShdw dist="17961" dir="2700000" algn="ctr" rotWithShape="0">
                    <a:srgbClr val="4D0000"/>
                  </a:outerShdw>
                </a:effectLst>
              </a14:hiddenEffects>
            </a:ext>
          </a:extLst>
        </p:spPr>
        <p:txBody>
          <a:bodyPr wrap="none" anchor="ctr">
            <a:flatTx/>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en-US" sz="2400">
                <a:solidFill>
                  <a:schemeClr val="bg1"/>
                </a:solidFill>
                <a:latin typeface="Times New Roman" pitchFamily="18" charset="0"/>
              </a:rPr>
              <a:t>Serious</a:t>
            </a:r>
          </a:p>
        </p:txBody>
      </p:sp>
      <p:sp>
        <p:nvSpPr>
          <p:cNvPr id="40964" name="Rectangle 4"/>
          <p:cNvSpPr>
            <a:spLocks noChangeArrowheads="1"/>
          </p:cNvSpPr>
          <p:nvPr/>
        </p:nvSpPr>
        <p:spPr bwMode="auto">
          <a:xfrm>
            <a:off x="914400" y="3352800"/>
            <a:ext cx="1676400" cy="990600"/>
          </a:xfrm>
          <a:prstGeom prst="rect">
            <a:avLst/>
          </a:prstGeom>
          <a:solidFill>
            <a:schemeClr val="accent1"/>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chemeClr val="accent1"/>
            </a:extrusionClr>
          </a:sp3d>
          <a:extLst>
            <a:ext uri="{AF507438-7753-43E0-B8FC-AC1667EBCBE1}">
              <a14:hiddenEffects xmlns:a14="http://schemas.microsoft.com/office/drawing/2010/main">
                <a:effectLst>
                  <a:outerShdw dist="17961" dir="2700000" algn="ctr" rotWithShape="0">
                    <a:srgbClr val="48736B"/>
                  </a:outerShdw>
                </a:effectLst>
              </a14:hiddenEffects>
            </a:ext>
          </a:extLst>
        </p:spPr>
        <p:txBody>
          <a:bodyPr wrap="none" anchor="ctr">
            <a:flatTx/>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en-US" sz="2400">
                <a:solidFill>
                  <a:schemeClr val="bg1"/>
                </a:solidFill>
                <a:latin typeface="Times New Roman" pitchFamily="18" charset="0"/>
              </a:rPr>
              <a:t>Nonacademic</a:t>
            </a:r>
          </a:p>
        </p:txBody>
      </p:sp>
      <p:sp>
        <p:nvSpPr>
          <p:cNvPr id="40965" name="Rectangle 5"/>
          <p:cNvSpPr>
            <a:spLocks noChangeArrowheads="1"/>
          </p:cNvSpPr>
          <p:nvPr/>
        </p:nvSpPr>
        <p:spPr bwMode="auto">
          <a:xfrm>
            <a:off x="2590800" y="3352800"/>
            <a:ext cx="1752600" cy="990600"/>
          </a:xfrm>
          <a:prstGeom prst="rect">
            <a:avLst/>
          </a:prstGeom>
          <a:solidFill>
            <a:srgbClr val="339966"/>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339966"/>
            </a:extrusionClr>
          </a:sp3d>
          <a:extLst>
            <a:ext uri="{AF507438-7753-43E0-B8FC-AC1667EBCBE1}">
              <a14:hiddenEffects xmlns:a14="http://schemas.microsoft.com/office/drawing/2010/main">
                <a:effectLst>
                  <a:outerShdw dist="17961" dir="2700000" algn="ctr" rotWithShape="0">
                    <a:srgbClr val="1F5C3D"/>
                  </a:outerShdw>
                </a:effectLst>
              </a14:hiddenEffects>
            </a:ext>
          </a:extLst>
        </p:spPr>
        <p:txBody>
          <a:bodyPr wrap="none" anchor="ctr">
            <a:flatTx/>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endParaRPr lang="en-US" altLang="en-US" sz="2400">
              <a:latin typeface="Times New Roman" pitchFamily="18" charset="0"/>
            </a:endParaRPr>
          </a:p>
          <a:p>
            <a:pPr algn="ctr">
              <a:spcBef>
                <a:spcPct val="0"/>
              </a:spcBef>
              <a:buFontTx/>
              <a:buNone/>
            </a:pPr>
            <a:r>
              <a:rPr lang="en-US" altLang="en-US" sz="2400">
                <a:solidFill>
                  <a:schemeClr val="bg1"/>
                </a:solidFill>
                <a:latin typeface="Times New Roman" pitchFamily="18" charset="0"/>
              </a:rPr>
              <a:t>Public</a:t>
            </a:r>
          </a:p>
          <a:p>
            <a:pPr algn="ctr">
              <a:spcBef>
                <a:spcPct val="0"/>
              </a:spcBef>
              <a:buFontTx/>
              <a:buNone/>
            </a:pPr>
            <a:endParaRPr lang="en-US" altLang="en-US" sz="2400">
              <a:solidFill>
                <a:schemeClr val="bg1"/>
              </a:solidFill>
              <a:latin typeface="Times New Roman" pitchFamily="18" charset="0"/>
            </a:endParaRPr>
          </a:p>
        </p:txBody>
      </p:sp>
      <p:sp>
        <p:nvSpPr>
          <p:cNvPr id="40966" name="Rectangle 6"/>
          <p:cNvSpPr>
            <a:spLocks noChangeArrowheads="1"/>
          </p:cNvSpPr>
          <p:nvPr/>
        </p:nvSpPr>
        <p:spPr bwMode="auto">
          <a:xfrm>
            <a:off x="4343400" y="3352800"/>
            <a:ext cx="1981200" cy="990600"/>
          </a:xfrm>
          <a:prstGeom prst="rect">
            <a:avLst/>
          </a:prstGeom>
          <a:solidFill>
            <a:srgbClr val="FF0000"/>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17961" dir="2700000" algn="ctr" rotWithShape="0">
                    <a:srgbClr val="990000"/>
                  </a:outerShdw>
                </a:effectLst>
              </a14:hiddenEffects>
            </a:ext>
          </a:extLst>
        </p:spPr>
        <p:txBody>
          <a:bodyPr wrap="none" anchor="ctr">
            <a:flatTx/>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en-US" sz="2400">
                <a:solidFill>
                  <a:schemeClr val="bg1"/>
                </a:solidFill>
                <a:latin typeface="Times New Roman" pitchFamily="18" charset="0"/>
              </a:rPr>
              <a:t>Noncommercial</a:t>
            </a:r>
          </a:p>
        </p:txBody>
      </p:sp>
      <p:sp>
        <p:nvSpPr>
          <p:cNvPr id="40967" name="Rectangle 7"/>
          <p:cNvSpPr>
            <a:spLocks noChangeArrowheads="1"/>
          </p:cNvSpPr>
          <p:nvPr/>
        </p:nvSpPr>
        <p:spPr bwMode="auto">
          <a:xfrm>
            <a:off x="914400" y="4495800"/>
            <a:ext cx="2514600" cy="990600"/>
          </a:xfrm>
          <a:prstGeom prst="rect">
            <a:avLst/>
          </a:prstGeom>
          <a:solidFill>
            <a:srgbClr val="0000FF"/>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0000FF"/>
            </a:extrusionClr>
          </a:sp3d>
          <a:extLst>
            <a:ext uri="{AF507438-7753-43E0-B8FC-AC1667EBCBE1}">
              <a14:hiddenEffects xmlns:a14="http://schemas.microsoft.com/office/drawing/2010/main">
                <a:effectLst>
                  <a:outerShdw dist="17961" dir="2700000" algn="ctr" rotWithShape="0">
                    <a:srgbClr val="000099"/>
                  </a:outerShdw>
                </a:effectLst>
              </a14:hiddenEffects>
            </a:ext>
          </a:extLst>
        </p:spPr>
        <p:txBody>
          <a:bodyPr wrap="none" anchor="ctr">
            <a:flatTx/>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en-US" sz="2400">
                <a:solidFill>
                  <a:schemeClr val="bg1"/>
                </a:solidFill>
                <a:latin typeface="Times New Roman" pitchFamily="18" charset="0"/>
              </a:rPr>
              <a:t>Technological</a:t>
            </a:r>
          </a:p>
        </p:txBody>
      </p:sp>
      <p:sp>
        <p:nvSpPr>
          <p:cNvPr id="40968" name="Rectangle 8"/>
          <p:cNvSpPr>
            <a:spLocks noChangeArrowheads="1"/>
          </p:cNvSpPr>
          <p:nvPr/>
        </p:nvSpPr>
        <p:spPr bwMode="auto">
          <a:xfrm>
            <a:off x="3429000" y="5105400"/>
            <a:ext cx="3733800" cy="990600"/>
          </a:xfrm>
          <a:prstGeom prst="rect">
            <a:avLst/>
          </a:prstGeom>
          <a:solidFill>
            <a:srgbClr val="CCFFFF"/>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CCFFFF"/>
            </a:extrusionClr>
          </a:sp3d>
          <a:extLst>
            <a:ext uri="{AF507438-7753-43E0-B8FC-AC1667EBCBE1}">
              <a14:hiddenEffects xmlns:a14="http://schemas.microsoft.com/office/drawing/2010/main">
                <a:effectLst>
                  <a:outerShdw dist="17961" dir="2700000" algn="ctr" rotWithShape="0">
                    <a:srgbClr val="7A9999"/>
                  </a:outerShdw>
                </a:effectLst>
              </a14:hiddenEffects>
            </a:ext>
          </a:extLst>
        </p:spPr>
        <p:txBody>
          <a:bodyPr wrap="none" anchor="ctr">
            <a:flatTx/>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endParaRPr lang="en-US" altLang="en-US" sz="2400">
              <a:latin typeface="Times New Roman" pitchFamily="18" charset="0"/>
            </a:endParaRPr>
          </a:p>
          <a:p>
            <a:pPr algn="ctr">
              <a:spcBef>
                <a:spcPct val="0"/>
              </a:spcBef>
              <a:buFontTx/>
              <a:buNone/>
            </a:pPr>
            <a:r>
              <a:rPr lang="en-US" altLang="en-US" sz="2400">
                <a:solidFill>
                  <a:schemeClr val="bg1"/>
                </a:solidFill>
                <a:latin typeface="Times New Roman" pitchFamily="18" charset="0"/>
              </a:rPr>
              <a:t>Electronic world of networks</a:t>
            </a:r>
          </a:p>
        </p:txBody>
      </p:sp>
      <p:sp>
        <p:nvSpPr>
          <p:cNvPr id="40969" name="Rectangle 9"/>
          <p:cNvSpPr>
            <a:spLocks noChangeArrowheads="1"/>
          </p:cNvSpPr>
          <p:nvPr/>
        </p:nvSpPr>
        <p:spPr bwMode="auto">
          <a:xfrm>
            <a:off x="914400" y="76200"/>
            <a:ext cx="76200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50000"/>
              </a:spcBef>
              <a:buFontTx/>
              <a:buNone/>
            </a:pPr>
            <a:r>
              <a:rPr lang="en-US" altLang="en-US" b="1">
                <a:latin typeface="Times New Roman" pitchFamily="18" charset="0"/>
              </a:rPr>
              <a:t>Cognitive Map of the knowledge society</a:t>
            </a:r>
          </a:p>
          <a:p>
            <a:pPr algn="ctr">
              <a:spcBef>
                <a:spcPct val="50000"/>
              </a:spcBef>
              <a:buFontTx/>
              <a:buNone/>
            </a:pPr>
            <a:r>
              <a:rPr lang="en-US" altLang="en-US" b="1">
                <a:latin typeface="Times New Roman" pitchFamily="18" charset="0"/>
              </a:rPr>
              <a:t>For Official Statistics </a:t>
            </a:r>
          </a:p>
        </p:txBody>
      </p:sp>
      <p:sp>
        <p:nvSpPr>
          <p:cNvPr id="10" name="TextBox 9"/>
          <p:cNvSpPr txBox="1"/>
          <p:nvPr/>
        </p:nvSpPr>
        <p:spPr>
          <a:xfrm>
            <a:off x="101600" y="6373167"/>
            <a:ext cx="8839199" cy="276999"/>
          </a:xfrm>
          <a:prstGeom prst="rect">
            <a:avLst/>
          </a:prstGeom>
          <a:noFill/>
        </p:spPr>
        <p:txBody>
          <a:bodyPr wrap="square" rtlCol="0">
            <a:spAutoFit/>
          </a:bodyPr>
          <a:lstStyle/>
          <a:p>
            <a:pPr algn="ctr"/>
            <a:r>
              <a:rPr lang="en-US" sz="1200" dirty="0" smtClean="0"/>
              <a:t>25</a:t>
            </a:r>
            <a:endParaRPr lang="en-US" sz="1200" dirty="0"/>
          </a:p>
        </p:txBody>
      </p:sp>
    </p:spTree>
    <p:extLst>
      <p:ext uri="{BB962C8B-B14F-4D97-AF65-F5344CB8AC3E}">
        <p14:creationId xmlns:p14="http://schemas.microsoft.com/office/powerpoint/2010/main" val="53566841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Line 2"/>
          <p:cNvSpPr>
            <a:spLocks noChangeShapeType="1"/>
          </p:cNvSpPr>
          <p:nvPr/>
        </p:nvSpPr>
        <p:spPr bwMode="auto">
          <a:xfrm>
            <a:off x="2514600" y="2286000"/>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987" name="Rectangle 3"/>
          <p:cNvSpPr>
            <a:spLocks noChangeArrowheads="1"/>
          </p:cNvSpPr>
          <p:nvPr/>
        </p:nvSpPr>
        <p:spPr bwMode="auto">
          <a:xfrm>
            <a:off x="447675" y="2590800"/>
            <a:ext cx="1457325" cy="990600"/>
          </a:xfrm>
          <a:prstGeom prst="rect">
            <a:avLst/>
          </a:prstGeom>
          <a:gradFill rotWithShape="0">
            <a:gsLst>
              <a:gs pos="0">
                <a:srgbClr val="0099CC"/>
              </a:gs>
              <a:gs pos="100000">
                <a:srgbClr val="00475E"/>
              </a:gs>
            </a:gsLst>
            <a:lin ang="5400000" scaled="1"/>
          </a:gra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0099CC"/>
            </a:extrusionClr>
          </a:sp3d>
          <a:extLst>
            <a:ext uri="{AF507438-7753-43E0-B8FC-AC1667EBCBE1}">
              <a14:hiddenEffects xmlns:a14="http://schemas.microsoft.com/office/drawing/2010/main">
                <a:effectLst>
                  <a:outerShdw dist="17961" dir="2700000" algn="ctr" rotWithShape="0">
                    <a:srgbClr val="005C7A"/>
                  </a:outerShdw>
                </a:effectLst>
              </a14:hiddenEffects>
            </a:ext>
          </a:extLst>
        </p:spPr>
        <p:txBody>
          <a:bodyPr wrap="none" anchor="ctr">
            <a:flatTx/>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en-US" sz="2400" b="1">
                <a:solidFill>
                  <a:schemeClr val="bg1"/>
                </a:solidFill>
                <a:latin typeface="Times New Roman" pitchFamily="18" charset="0"/>
              </a:rPr>
              <a:t>Utilization</a:t>
            </a:r>
          </a:p>
        </p:txBody>
      </p:sp>
      <p:sp>
        <p:nvSpPr>
          <p:cNvPr id="41988" name="Rectangle 4"/>
          <p:cNvSpPr>
            <a:spLocks noChangeArrowheads="1"/>
          </p:cNvSpPr>
          <p:nvPr/>
        </p:nvSpPr>
        <p:spPr bwMode="auto">
          <a:xfrm>
            <a:off x="1905000" y="2590800"/>
            <a:ext cx="1752600" cy="990600"/>
          </a:xfrm>
          <a:prstGeom prst="rect">
            <a:avLst/>
          </a:prstGeom>
          <a:solidFill>
            <a:srgbClr val="800000"/>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800000"/>
            </a:extrusionClr>
          </a:sp3d>
          <a:extLst>
            <a:ext uri="{AF507438-7753-43E0-B8FC-AC1667EBCBE1}">
              <a14:hiddenEffects xmlns:a14="http://schemas.microsoft.com/office/drawing/2010/main">
                <a:effectLst>
                  <a:outerShdw dist="17961" dir="2700000" algn="ctr" rotWithShape="0">
                    <a:srgbClr val="4D0000"/>
                  </a:outerShdw>
                </a:effectLst>
              </a14:hiddenEffects>
            </a:ext>
          </a:extLst>
        </p:spPr>
        <p:txBody>
          <a:bodyPr wrap="none" anchor="ctr">
            <a:flatTx/>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en-US" sz="2400" b="1">
                <a:solidFill>
                  <a:schemeClr val="bg1"/>
                </a:solidFill>
                <a:latin typeface="Times New Roman" pitchFamily="18" charset="0"/>
              </a:rPr>
              <a:t>Research &amp;</a:t>
            </a:r>
          </a:p>
          <a:p>
            <a:pPr algn="ctr">
              <a:spcBef>
                <a:spcPct val="0"/>
              </a:spcBef>
              <a:buFontTx/>
              <a:buNone/>
            </a:pPr>
            <a:r>
              <a:rPr lang="en-US" altLang="en-US" sz="2400" b="1">
                <a:solidFill>
                  <a:schemeClr val="bg1"/>
                </a:solidFill>
                <a:latin typeface="Times New Roman" pitchFamily="18" charset="0"/>
              </a:rPr>
              <a:t>Science</a:t>
            </a:r>
          </a:p>
        </p:txBody>
      </p:sp>
      <p:sp>
        <p:nvSpPr>
          <p:cNvPr id="41989" name="Rectangle 5"/>
          <p:cNvSpPr>
            <a:spLocks noChangeArrowheads="1"/>
          </p:cNvSpPr>
          <p:nvPr/>
        </p:nvSpPr>
        <p:spPr bwMode="auto">
          <a:xfrm>
            <a:off x="3581400" y="2590800"/>
            <a:ext cx="1752600" cy="990600"/>
          </a:xfrm>
          <a:prstGeom prst="rect">
            <a:avLst/>
          </a:prstGeom>
          <a:solidFill>
            <a:srgbClr val="00FFFF"/>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00FFFF"/>
            </a:extrusionClr>
          </a:sp3d>
          <a:extLst>
            <a:ext uri="{AF507438-7753-43E0-B8FC-AC1667EBCBE1}">
              <a14:hiddenEffects xmlns:a14="http://schemas.microsoft.com/office/drawing/2010/main">
                <a:effectLst>
                  <a:outerShdw dist="17961" dir="2700000" algn="ctr" rotWithShape="0">
                    <a:srgbClr val="009999"/>
                  </a:outerShdw>
                </a:effectLst>
              </a14:hiddenEffects>
            </a:ext>
          </a:extLst>
        </p:spPr>
        <p:txBody>
          <a:bodyPr wrap="none" anchor="ctr">
            <a:flatTx/>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en-US" sz="2400" b="1">
                <a:solidFill>
                  <a:schemeClr val="bg1"/>
                </a:solidFill>
                <a:latin typeface="Times New Roman" pitchFamily="18" charset="0"/>
              </a:rPr>
              <a:t>Processing</a:t>
            </a:r>
          </a:p>
        </p:txBody>
      </p:sp>
      <p:sp>
        <p:nvSpPr>
          <p:cNvPr id="41990" name="Rectangle 6"/>
          <p:cNvSpPr>
            <a:spLocks noChangeArrowheads="1"/>
          </p:cNvSpPr>
          <p:nvPr/>
        </p:nvSpPr>
        <p:spPr bwMode="auto">
          <a:xfrm>
            <a:off x="5334000" y="2590800"/>
            <a:ext cx="1981200" cy="990600"/>
          </a:xfrm>
          <a:prstGeom prst="rect">
            <a:avLst/>
          </a:prstGeom>
          <a:solidFill>
            <a:srgbClr val="800000"/>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800000"/>
            </a:extrusionClr>
          </a:sp3d>
          <a:extLst>
            <a:ext uri="{AF507438-7753-43E0-B8FC-AC1667EBCBE1}">
              <a14:hiddenEffects xmlns:a14="http://schemas.microsoft.com/office/drawing/2010/main">
                <a:effectLst>
                  <a:outerShdw dist="17961" dir="2700000" algn="ctr" rotWithShape="0">
                    <a:srgbClr val="4D0000"/>
                  </a:outerShdw>
                </a:effectLst>
              </a14:hiddenEffects>
            </a:ext>
          </a:extLst>
        </p:spPr>
        <p:txBody>
          <a:bodyPr wrap="none" anchor="ctr">
            <a:flatTx/>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en-US" sz="2400" b="1" dirty="0">
                <a:solidFill>
                  <a:schemeClr val="bg1"/>
                </a:solidFill>
                <a:latin typeface="Times New Roman" pitchFamily="18" charset="0"/>
              </a:rPr>
              <a:t>Documentation</a:t>
            </a:r>
          </a:p>
        </p:txBody>
      </p:sp>
      <p:sp>
        <p:nvSpPr>
          <p:cNvPr id="41991" name="Rectangle 7"/>
          <p:cNvSpPr>
            <a:spLocks noChangeArrowheads="1"/>
          </p:cNvSpPr>
          <p:nvPr/>
        </p:nvSpPr>
        <p:spPr bwMode="auto">
          <a:xfrm>
            <a:off x="7391400" y="2590800"/>
            <a:ext cx="1600200" cy="990600"/>
          </a:xfrm>
          <a:prstGeom prst="rect">
            <a:avLst/>
          </a:prstGeom>
          <a:solidFill>
            <a:srgbClr val="FF00FF"/>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FF00FF"/>
            </a:extrusionClr>
          </a:sp3d>
          <a:extLst>
            <a:ext uri="{AF507438-7753-43E0-B8FC-AC1667EBCBE1}">
              <a14:hiddenEffects xmlns:a14="http://schemas.microsoft.com/office/drawing/2010/main">
                <a:effectLst>
                  <a:outerShdw dist="17961" dir="2700000" algn="ctr" rotWithShape="0">
                    <a:srgbClr val="990099"/>
                  </a:outerShdw>
                </a:effectLst>
              </a14:hiddenEffects>
            </a:ext>
          </a:extLst>
        </p:spPr>
        <p:txBody>
          <a:bodyPr wrap="none" anchor="ctr">
            <a:flatTx/>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en-US" sz="2400" b="1">
                <a:solidFill>
                  <a:schemeClr val="bg1"/>
                </a:solidFill>
                <a:latin typeface="Times New Roman" pitchFamily="18" charset="0"/>
              </a:rPr>
              <a:t>Distribution</a:t>
            </a:r>
          </a:p>
        </p:txBody>
      </p:sp>
      <p:sp>
        <p:nvSpPr>
          <p:cNvPr id="41992" name="Rectangle 8"/>
          <p:cNvSpPr>
            <a:spLocks noChangeArrowheads="1"/>
          </p:cNvSpPr>
          <p:nvPr/>
        </p:nvSpPr>
        <p:spPr bwMode="auto">
          <a:xfrm>
            <a:off x="2057400" y="3733800"/>
            <a:ext cx="5715000" cy="1447800"/>
          </a:xfrm>
          <a:prstGeom prst="rect">
            <a:avLst/>
          </a:prstGeom>
          <a:solidFill>
            <a:srgbClr val="FF0000"/>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17961" dir="2700000" algn="ctr" rotWithShape="0">
                    <a:srgbClr val="990000"/>
                  </a:outerShdw>
                </a:effectLst>
              </a14:hiddenEffects>
            </a:ext>
          </a:extLst>
        </p:spPr>
        <p:txBody>
          <a:bodyPr wrap="none" anchor="ctr">
            <a:flatTx/>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en-US" sz="2400" b="1">
                <a:solidFill>
                  <a:schemeClr val="bg1"/>
                </a:solidFill>
                <a:latin typeface="Times New Roman" pitchFamily="18" charset="0"/>
              </a:rPr>
              <a:t>Social Division of knowledge </a:t>
            </a:r>
          </a:p>
          <a:p>
            <a:pPr algn="ctr">
              <a:spcBef>
                <a:spcPct val="0"/>
              </a:spcBef>
              <a:buFontTx/>
              <a:buNone/>
            </a:pPr>
            <a:r>
              <a:rPr lang="en-US" altLang="en-US" sz="2400" b="1">
                <a:solidFill>
                  <a:schemeClr val="bg1"/>
                </a:solidFill>
                <a:latin typeface="Times New Roman" pitchFamily="18" charset="0"/>
              </a:rPr>
              <a:t>from an academia perspective</a:t>
            </a:r>
          </a:p>
        </p:txBody>
      </p:sp>
      <p:sp>
        <p:nvSpPr>
          <p:cNvPr id="41993" name="Rectangle 9"/>
          <p:cNvSpPr>
            <a:spLocks noChangeArrowheads="1"/>
          </p:cNvSpPr>
          <p:nvPr/>
        </p:nvSpPr>
        <p:spPr bwMode="auto">
          <a:xfrm>
            <a:off x="381000" y="5334000"/>
            <a:ext cx="1524000" cy="990600"/>
          </a:xfrm>
          <a:prstGeom prst="rect">
            <a:avLst/>
          </a:prstGeom>
          <a:solidFill>
            <a:srgbClr val="800000"/>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800000"/>
            </a:extrusionClr>
          </a:sp3d>
          <a:extLst>
            <a:ext uri="{AF507438-7753-43E0-B8FC-AC1667EBCBE1}">
              <a14:hiddenEffects xmlns:a14="http://schemas.microsoft.com/office/drawing/2010/main">
                <a:effectLst>
                  <a:outerShdw dist="17961" dir="2700000" algn="ctr" rotWithShape="0">
                    <a:srgbClr val="4D0000"/>
                  </a:outerShdw>
                </a:effectLst>
              </a14:hiddenEffects>
            </a:ext>
          </a:extLst>
        </p:spPr>
        <p:txBody>
          <a:bodyPr wrap="none" anchor="ctr">
            <a:flatTx/>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en-US" sz="2400" b="1">
                <a:solidFill>
                  <a:schemeClr val="bg1"/>
                </a:solidFill>
                <a:latin typeface="Times New Roman" pitchFamily="18" charset="0"/>
              </a:rPr>
              <a:t>Research &amp;</a:t>
            </a:r>
          </a:p>
          <a:p>
            <a:pPr algn="ctr">
              <a:spcBef>
                <a:spcPct val="0"/>
              </a:spcBef>
              <a:buFontTx/>
              <a:buNone/>
            </a:pPr>
            <a:r>
              <a:rPr lang="en-US" altLang="en-US" sz="2400" b="1">
                <a:solidFill>
                  <a:schemeClr val="bg1"/>
                </a:solidFill>
                <a:latin typeface="Times New Roman" pitchFamily="18" charset="0"/>
              </a:rPr>
              <a:t>Science</a:t>
            </a:r>
          </a:p>
        </p:txBody>
      </p:sp>
      <p:sp>
        <p:nvSpPr>
          <p:cNvPr id="41994" name="Rectangle 10"/>
          <p:cNvSpPr>
            <a:spLocks noChangeArrowheads="1"/>
          </p:cNvSpPr>
          <p:nvPr/>
        </p:nvSpPr>
        <p:spPr bwMode="auto">
          <a:xfrm>
            <a:off x="1905000" y="5334000"/>
            <a:ext cx="1752600" cy="990600"/>
          </a:xfrm>
          <a:prstGeom prst="rect">
            <a:avLst/>
          </a:prstGeom>
          <a:solidFill>
            <a:srgbClr val="00FFFF"/>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00FFFF"/>
            </a:extrusionClr>
          </a:sp3d>
          <a:extLst>
            <a:ext uri="{AF507438-7753-43E0-B8FC-AC1667EBCBE1}">
              <a14:hiddenEffects xmlns:a14="http://schemas.microsoft.com/office/drawing/2010/main">
                <a:effectLst>
                  <a:outerShdw dist="17961" dir="2700000" algn="ctr" rotWithShape="0">
                    <a:srgbClr val="009999"/>
                  </a:outerShdw>
                </a:effectLst>
              </a14:hiddenEffects>
            </a:ext>
          </a:extLst>
        </p:spPr>
        <p:txBody>
          <a:bodyPr wrap="none" anchor="ctr">
            <a:flatTx/>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en-US" sz="2400" b="1">
                <a:latin typeface="Times New Roman" pitchFamily="18" charset="0"/>
              </a:rPr>
              <a:t>Processing</a:t>
            </a:r>
          </a:p>
        </p:txBody>
      </p:sp>
      <p:sp>
        <p:nvSpPr>
          <p:cNvPr id="41995" name="Rectangle 11"/>
          <p:cNvSpPr>
            <a:spLocks noChangeArrowheads="1"/>
          </p:cNvSpPr>
          <p:nvPr/>
        </p:nvSpPr>
        <p:spPr bwMode="auto">
          <a:xfrm>
            <a:off x="3657600" y="5334000"/>
            <a:ext cx="1981200" cy="990600"/>
          </a:xfrm>
          <a:prstGeom prst="rect">
            <a:avLst/>
          </a:prstGeom>
          <a:solidFill>
            <a:srgbClr val="800000"/>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800000"/>
            </a:extrusionClr>
          </a:sp3d>
          <a:extLst>
            <a:ext uri="{AF507438-7753-43E0-B8FC-AC1667EBCBE1}">
              <a14:hiddenEffects xmlns:a14="http://schemas.microsoft.com/office/drawing/2010/main">
                <a:effectLst>
                  <a:outerShdw dist="17961" dir="2700000" algn="ctr" rotWithShape="0">
                    <a:srgbClr val="4D0000"/>
                  </a:outerShdw>
                </a:effectLst>
              </a14:hiddenEffects>
            </a:ext>
          </a:extLst>
        </p:spPr>
        <p:txBody>
          <a:bodyPr wrap="none" anchor="ctr">
            <a:flatTx/>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en-US" sz="2400" b="1">
                <a:solidFill>
                  <a:schemeClr val="bg1"/>
                </a:solidFill>
                <a:latin typeface="Times New Roman" pitchFamily="18" charset="0"/>
              </a:rPr>
              <a:t>Documentation</a:t>
            </a:r>
          </a:p>
        </p:txBody>
      </p:sp>
      <p:sp>
        <p:nvSpPr>
          <p:cNvPr id="41996" name="Rectangle 12"/>
          <p:cNvSpPr>
            <a:spLocks noChangeArrowheads="1"/>
          </p:cNvSpPr>
          <p:nvPr/>
        </p:nvSpPr>
        <p:spPr bwMode="auto">
          <a:xfrm>
            <a:off x="5638800" y="5334000"/>
            <a:ext cx="1600200" cy="990600"/>
          </a:xfrm>
          <a:prstGeom prst="rect">
            <a:avLst/>
          </a:prstGeom>
          <a:solidFill>
            <a:srgbClr val="FF00FF"/>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FF00FF"/>
            </a:extrusionClr>
          </a:sp3d>
          <a:extLst>
            <a:ext uri="{AF507438-7753-43E0-B8FC-AC1667EBCBE1}">
              <a14:hiddenEffects xmlns:a14="http://schemas.microsoft.com/office/drawing/2010/main">
                <a:effectLst>
                  <a:outerShdw dist="17961" dir="2700000" algn="ctr" rotWithShape="0">
                    <a:srgbClr val="990099"/>
                  </a:outerShdw>
                </a:effectLst>
              </a14:hiddenEffects>
            </a:ext>
          </a:extLst>
        </p:spPr>
        <p:txBody>
          <a:bodyPr wrap="none" anchor="ctr">
            <a:flatTx/>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en-US" sz="2400" b="1">
                <a:solidFill>
                  <a:schemeClr val="bg1"/>
                </a:solidFill>
                <a:latin typeface="Times New Roman" pitchFamily="18" charset="0"/>
              </a:rPr>
              <a:t>Distribution</a:t>
            </a:r>
          </a:p>
        </p:txBody>
      </p:sp>
      <p:sp>
        <p:nvSpPr>
          <p:cNvPr id="58381" name="Rectangle 13"/>
          <p:cNvSpPr>
            <a:spLocks noChangeArrowheads="1"/>
          </p:cNvSpPr>
          <p:nvPr/>
        </p:nvSpPr>
        <p:spPr bwMode="auto">
          <a:xfrm>
            <a:off x="7239000" y="5334000"/>
            <a:ext cx="1676400" cy="990600"/>
          </a:xfrm>
          <a:prstGeom prst="rect">
            <a:avLst/>
          </a:prstGeom>
          <a:gradFill rotWithShape="0">
            <a:gsLst>
              <a:gs pos="0">
                <a:schemeClr val="accent2"/>
              </a:gs>
              <a:gs pos="100000">
                <a:schemeClr val="accent2">
                  <a:gamma/>
                  <a:shade val="46275"/>
                  <a:invGamma/>
                </a:schemeClr>
              </a:gs>
            </a:gsLst>
            <a:lin ang="5400000" scaled="1"/>
          </a:gradFill>
          <a:ln>
            <a:noFill/>
          </a:ln>
          <a:effectLst/>
          <a:scene3d>
            <a:camera prst="legacyObliqueTopRight"/>
            <a:lightRig rig="legacyFlat3" dir="b"/>
          </a:scene3d>
          <a:sp3d extrusionH="430200" prstMaterial="legacyMatte">
            <a:bevelT w="13500" h="13500" prst="angle"/>
            <a:bevelB w="13500" h="13500" prst="angle"/>
            <a:extrusionClr>
              <a:schemeClr val="accent2"/>
            </a:extrusionClr>
            <a:contourClr>
              <a:schemeClr val="accent2"/>
            </a:contourClr>
          </a:sp3d>
          <a:extLs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17961" dir="2700000" algn="ctr" rotWithShape="0">
                    <a:schemeClr val="accent2">
                      <a:gamma/>
                      <a:shade val="60000"/>
                      <a:invGamma/>
                    </a:schemeClr>
                  </a:outerShdw>
                </a:effectLst>
              </a14:hiddenEffects>
            </a:ext>
          </a:extLst>
        </p:spPr>
        <p:txBody>
          <a:bodyPr wrap="none" anchor="ctr">
            <a:flatTx/>
          </a:bodyPr>
          <a:lstStyle/>
          <a:p>
            <a:pPr algn="ctr">
              <a:defRPr/>
            </a:pPr>
            <a:r>
              <a:rPr lang="en-US" altLang="en-US" b="1">
                <a:solidFill>
                  <a:schemeClr val="bg1"/>
                </a:solidFill>
              </a:rPr>
              <a:t>Utilization</a:t>
            </a:r>
          </a:p>
        </p:txBody>
      </p:sp>
      <p:sp>
        <p:nvSpPr>
          <p:cNvPr id="41998" name="Rectangle 14"/>
          <p:cNvSpPr>
            <a:spLocks noChangeArrowheads="1"/>
          </p:cNvSpPr>
          <p:nvPr/>
        </p:nvSpPr>
        <p:spPr bwMode="auto">
          <a:xfrm>
            <a:off x="1143000" y="381000"/>
            <a:ext cx="8001000" cy="111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lnSpc>
                <a:spcPct val="80000"/>
              </a:lnSpc>
              <a:spcBef>
                <a:spcPct val="50000"/>
              </a:spcBef>
              <a:buFontTx/>
              <a:buNone/>
            </a:pPr>
            <a:r>
              <a:rPr lang="en-US" altLang="en-US" b="1">
                <a:latin typeface="Times New Roman" pitchFamily="18" charset="0"/>
              </a:rPr>
              <a:t>Social Division of knowledge </a:t>
            </a:r>
          </a:p>
          <a:p>
            <a:pPr algn="ctr">
              <a:lnSpc>
                <a:spcPct val="80000"/>
              </a:lnSpc>
              <a:spcBef>
                <a:spcPct val="50000"/>
              </a:spcBef>
              <a:buFontTx/>
              <a:buNone/>
            </a:pPr>
            <a:r>
              <a:rPr lang="en-US" altLang="en-US" b="1">
                <a:latin typeface="Times New Roman" pitchFamily="18" charset="0"/>
              </a:rPr>
              <a:t>from an official statistics perspective</a:t>
            </a:r>
          </a:p>
        </p:txBody>
      </p:sp>
      <p:sp>
        <p:nvSpPr>
          <p:cNvPr id="15" name="TextBox 14"/>
          <p:cNvSpPr txBox="1"/>
          <p:nvPr/>
        </p:nvSpPr>
        <p:spPr>
          <a:xfrm>
            <a:off x="101600" y="6373167"/>
            <a:ext cx="8839199" cy="276999"/>
          </a:xfrm>
          <a:prstGeom prst="rect">
            <a:avLst/>
          </a:prstGeom>
          <a:noFill/>
        </p:spPr>
        <p:txBody>
          <a:bodyPr wrap="square" rtlCol="0">
            <a:spAutoFit/>
          </a:bodyPr>
          <a:lstStyle/>
          <a:p>
            <a:pPr algn="ctr"/>
            <a:r>
              <a:rPr lang="en-US" sz="1200" dirty="0" smtClean="0"/>
              <a:t>26</a:t>
            </a:r>
            <a:endParaRPr lang="en-US" sz="1200" dirty="0"/>
          </a:p>
        </p:txBody>
      </p:sp>
    </p:spTree>
    <p:extLst>
      <p:ext uri="{BB962C8B-B14F-4D97-AF65-F5344CB8AC3E}">
        <p14:creationId xmlns:p14="http://schemas.microsoft.com/office/powerpoint/2010/main" val="139760023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Line 2"/>
          <p:cNvSpPr>
            <a:spLocks noChangeShapeType="1"/>
          </p:cNvSpPr>
          <p:nvPr/>
        </p:nvSpPr>
        <p:spPr bwMode="auto">
          <a:xfrm>
            <a:off x="2514600" y="2286000"/>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11" name="Rectangle 3"/>
          <p:cNvSpPr>
            <a:spLocks noChangeArrowheads="1"/>
          </p:cNvSpPr>
          <p:nvPr/>
        </p:nvSpPr>
        <p:spPr bwMode="auto">
          <a:xfrm>
            <a:off x="1143000" y="2590800"/>
            <a:ext cx="1676400" cy="990600"/>
          </a:xfrm>
          <a:prstGeom prst="rect">
            <a:avLst/>
          </a:prstGeom>
          <a:gradFill rotWithShape="0">
            <a:gsLst>
              <a:gs pos="0">
                <a:srgbClr val="0099CC"/>
              </a:gs>
              <a:gs pos="50000">
                <a:srgbClr val="00475E"/>
              </a:gs>
              <a:gs pos="100000">
                <a:srgbClr val="0099CC"/>
              </a:gs>
            </a:gsLst>
            <a:lin ang="18900000" scaled="1"/>
          </a:gra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0099CC"/>
            </a:extrusionClr>
          </a:sp3d>
          <a:extLst>
            <a:ext uri="{AF507438-7753-43E0-B8FC-AC1667EBCBE1}">
              <a14:hiddenEffects xmlns:a14="http://schemas.microsoft.com/office/drawing/2010/main">
                <a:effectLst>
                  <a:outerShdw dist="17961" dir="2700000" algn="ctr" rotWithShape="0">
                    <a:srgbClr val="005C7A"/>
                  </a:outerShdw>
                </a:effectLst>
              </a14:hiddenEffects>
            </a:ext>
          </a:extLst>
        </p:spPr>
        <p:txBody>
          <a:bodyPr wrap="none" anchor="ctr">
            <a:flatTx/>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en-US" sz="2400">
                <a:solidFill>
                  <a:schemeClr val="bg1"/>
                </a:solidFill>
                <a:latin typeface="Times New Roman" pitchFamily="18" charset="0"/>
              </a:rPr>
              <a:t>Knowledge</a:t>
            </a:r>
          </a:p>
        </p:txBody>
      </p:sp>
      <p:sp>
        <p:nvSpPr>
          <p:cNvPr id="43012" name="Rectangle 4"/>
          <p:cNvSpPr>
            <a:spLocks noChangeArrowheads="1"/>
          </p:cNvSpPr>
          <p:nvPr/>
        </p:nvSpPr>
        <p:spPr bwMode="auto">
          <a:xfrm>
            <a:off x="2819400" y="2590800"/>
            <a:ext cx="1752600" cy="990600"/>
          </a:xfrm>
          <a:prstGeom prst="rect">
            <a:avLst/>
          </a:prstGeom>
          <a:solidFill>
            <a:srgbClr val="800000"/>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800000"/>
            </a:extrusionClr>
          </a:sp3d>
          <a:extLst>
            <a:ext uri="{AF507438-7753-43E0-B8FC-AC1667EBCBE1}">
              <a14:hiddenEffects xmlns:a14="http://schemas.microsoft.com/office/drawing/2010/main">
                <a:effectLst>
                  <a:outerShdw dist="17961" dir="2700000" algn="ctr" rotWithShape="0">
                    <a:srgbClr val="4D0000"/>
                  </a:outerShdw>
                </a:effectLst>
              </a14:hiddenEffects>
            </a:ext>
          </a:extLst>
        </p:spPr>
        <p:txBody>
          <a:bodyPr wrap="none" anchor="ctr">
            <a:flatTx/>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en-US" sz="2400">
                <a:solidFill>
                  <a:schemeClr val="bg1"/>
                </a:solidFill>
                <a:latin typeface="Times New Roman" pitchFamily="18" charset="0"/>
              </a:rPr>
              <a:t>Ideas</a:t>
            </a:r>
          </a:p>
        </p:txBody>
      </p:sp>
      <p:sp>
        <p:nvSpPr>
          <p:cNvPr id="43013" name="Rectangle 5"/>
          <p:cNvSpPr>
            <a:spLocks noChangeArrowheads="1"/>
          </p:cNvSpPr>
          <p:nvPr/>
        </p:nvSpPr>
        <p:spPr bwMode="auto">
          <a:xfrm>
            <a:off x="4572000" y="2590800"/>
            <a:ext cx="1752600" cy="990600"/>
          </a:xfrm>
          <a:prstGeom prst="rect">
            <a:avLst/>
          </a:prstGeom>
          <a:solidFill>
            <a:srgbClr val="00FFFF"/>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00FFFF"/>
            </a:extrusionClr>
          </a:sp3d>
          <a:extLst>
            <a:ext uri="{AF507438-7753-43E0-B8FC-AC1667EBCBE1}">
              <a14:hiddenEffects xmlns:a14="http://schemas.microsoft.com/office/drawing/2010/main">
                <a:effectLst>
                  <a:outerShdw dist="17961" dir="2700000" algn="ctr" rotWithShape="0">
                    <a:srgbClr val="009999"/>
                  </a:outerShdw>
                </a:effectLst>
              </a14:hiddenEffects>
            </a:ext>
          </a:extLst>
        </p:spPr>
        <p:txBody>
          <a:bodyPr wrap="none" anchor="ctr">
            <a:flatTx/>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en-US" sz="2400">
                <a:solidFill>
                  <a:schemeClr val="bg1"/>
                </a:solidFill>
                <a:latin typeface="Times New Roman" pitchFamily="18" charset="0"/>
              </a:rPr>
              <a:t>Theory</a:t>
            </a:r>
          </a:p>
        </p:txBody>
      </p:sp>
      <p:sp>
        <p:nvSpPr>
          <p:cNvPr id="43014" name="Rectangle 6"/>
          <p:cNvSpPr>
            <a:spLocks noChangeArrowheads="1"/>
          </p:cNvSpPr>
          <p:nvPr/>
        </p:nvSpPr>
        <p:spPr bwMode="auto">
          <a:xfrm>
            <a:off x="6324600" y="2590800"/>
            <a:ext cx="1981200" cy="990600"/>
          </a:xfrm>
          <a:prstGeom prst="rect">
            <a:avLst/>
          </a:prstGeom>
          <a:solidFill>
            <a:srgbClr val="800000"/>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800000"/>
            </a:extrusionClr>
          </a:sp3d>
          <a:extLst>
            <a:ext uri="{AF507438-7753-43E0-B8FC-AC1667EBCBE1}">
              <a14:hiddenEffects xmlns:a14="http://schemas.microsoft.com/office/drawing/2010/main">
                <a:effectLst>
                  <a:outerShdw dist="17961" dir="2700000" algn="ctr" rotWithShape="0">
                    <a:srgbClr val="4D0000"/>
                  </a:outerShdw>
                </a:effectLst>
              </a14:hiddenEffects>
            </a:ext>
          </a:extLst>
        </p:spPr>
        <p:txBody>
          <a:bodyPr wrap="none" anchor="ctr">
            <a:flatTx/>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en-US" sz="2400">
                <a:solidFill>
                  <a:schemeClr val="bg1"/>
                </a:solidFill>
                <a:latin typeface="Times New Roman" pitchFamily="18" charset="0"/>
              </a:rPr>
              <a:t>Knowledge </a:t>
            </a:r>
          </a:p>
          <a:p>
            <a:pPr algn="ctr">
              <a:spcBef>
                <a:spcPct val="0"/>
              </a:spcBef>
              <a:buFontTx/>
              <a:buNone/>
            </a:pPr>
            <a:r>
              <a:rPr lang="en-US" altLang="en-US" sz="2400">
                <a:solidFill>
                  <a:schemeClr val="bg1"/>
                </a:solidFill>
                <a:latin typeface="Times New Roman" pitchFamily="18" charset="0"/>
              </a:rPr>
              <a:t>institutions</a:t>
            </a:r>
          </a:p>
        </p:txBody>
      </p:sp>
      <p:sp>
        <p:nvSpPr>
          <p:cNvPr id="43015" name="Rectangle 7"/>
          <p:cNvSpPr>
            <a:spLocks noChangeArrowheads="1"/>
          </p:cNvSpPr>
          <p:nvPr/>
        </p:nvSpPr>
        <p:spPr bwMode="auto">
          <a:xfrm>
            <a:off x="1219200" y="5029200"/>
            <a:ext cx="1752600" cy="990600"/>
          </a:xfrm>
          <a:prstGeom prst="rect">
            <a:avLst/>
          </a:prstGeom>
          <a:solidFill>
            <a:srgbClr val="800000"/>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800000"/>
            </a:extrusionClr>
          </a:sp3d>
          <a:extLst>
            <a:ext uri="{AF507438-7753-43E0-B8FC-AC1667EBCBE1}">
              <a14:hiddenEffects xmlns:a14="http://schemas.microsoft.com/office/drawing/2010/main">
                <a:effectLst>
                  <a:outerShdw dist="17961" dir="2700000" algn="ctr" rotWithShape="0">
                    <a:srgbClr val="4D0000"/>
                  </a:outerShdw>
                </a:effectLst>
              </a14:hiddenEffects>
            </a:ext>
          </a:extLst>
        </p:spPr>
        <p:txBody>
          <a:bodyPr wrap="none" anchor="ctr">
            <a:flatTx/>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en-US" sz="2400">
                <a:solidFill>
                  <a:schemeClr val="bg1"/>
                </a:solidFill>
                <a:latin typeface="Times New Roman" pitchFamily="18" charset="0"/>
              </a:rPr>
              <a:t>Property</a:t>
            </a:r>
          </a:p>
        </p:txBody>
      </p:sp>
      <p:sp>
        <p:nvSpPr>
          <p:cNvPr id="43016" name="Rectangle 8"/>
          <p:cNvSpPr>
            <a:spLocks noChangeArrowheads="1"/>
          </p:cNvSpPr>
          <p:nvPr/>
        </p:nvSpPr>
        <p:spPr bwMode="auto">
          <a:xfrm>
            <a:off x="2971800" y="5029200"/>
            <a:ext cx="1752600" cy="990600"/>
          </a:xfrm>
          <a:prstGeom prst="rect">
            <a:avLst/>
          </a:prstGeom>
          <a:solidFill>
            <a:srgbClr val="00FFFF"/>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00FFFF"/>
            </a:extrusionClr>
          </a:sp3d>
          <a:extLst>
            <a:ext uri="{AF507438-7753-43E0-B8FC-AC1667EBCBE1}">
              <a14:hiddenEffects xmlns:a14="http://schemas.microsoft.com/office/drawing/2010/main">
                <a:effectLst>
                  <a:outerShdw dist="17961" dir="2700000" algn="ctr" rotWithShape="0">
                    <a:srgbClr val="009999"/>
                  </a:outerShdw>
                </a:effectLst>
              </a14:hiddenEffects>
            </a:ext>
          </a:extLst>
        </p:spPr>
        <p:txBody>
          <a:bodyPr wrap="none" anchor="ctr">
            <a:flatTx/>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en-US" sz="2400">
                <a:latin typeface="Times New Roman" pitchFamily="18" charset="0"/>
              </a:rPr>
              <a:t>Interests</a:t>
            </a:r>
          </a:p>
        </p:txBody>
      </p:sp>
      <p:sp>
        <p:nvSpPr>
          <p:cNvPr id="43017" name="Rectangle 9"/>
          <p:cNvSpPr>
            <a:spLocks noChangeArrowheads="1"/>
          </p:cNvSpPr>
          <p:nvPr/>
        </p:nvSpPr>
        <p:spPr bwMode="auto">
          <a:xfrm>
            <a:off x="4724400" y="5029200"/>
            <a:ext cx="1981200" cy="990600"/>
          </a:xfrm>
          <a:prstGeom prst="rect">
            <a:avLst/>
          </a:prstGeom>
          <a:solidFill>
            <a:srgbClr val="800000"/>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800000"/>
            </a:extrusionClr>
          </a:sp3d>
          <a:extLst>
            <a:ext uri="{AF507438-7753-43E0-B8FC-AC1667EBCBE1}">
              <a14:hiddenEffects xmlns:a14="http://schemas.microsoft.com/office/drawing/2010/main">
                <a:effectLst>
                  <a:outerShdw dist="17961" dir="2700000" algn="ctr" rotWithShape="0">
                    <a:srgbClr val="4D0000"/>
                  </a:outerShdw>
                </a:effectLst>
              </a14:hiddenEffects>
            </a:ext>
          </a:extLst>
        </p:spPr>
        <p:txBody>
          <a:bodyPr wrap="none" anchor="ctr">
            <a:flatTx/>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en-US" sz="2400">
                <a:solidFill>
                  <a:schemeClr val="bg1"/>
                </a:solidFill>
                <a:latin typeface="Times New Roman" pitchFamily="18" charset="0"/>
              </a:rPr>
              <a:t>Practice</a:t>
            </a:r>
          </a:p>
        </p:txBody>
      </p:sp>
      <p:sp>
        <p:nvSpPr>
          <p:cNvPr id="43018" name="Rectangle 10"/>
          <p:cNvSpPr>
            <a:spLocks noChangeArrowheads="1"/>
          </p:cNvSpPr>
          <p:nvPr/>
        </p:nvSpPr>
        <p:spPr bwMode="auto">
          <a:xfrm>
            <a:off x="6705600" y="5029200"/>
            <a:ext cx="1600200" cy="990600"/>
          </a:xfrm>
          <a:prstGeom prst="rect">
            <a:avLst/>
          </a:prstGeom>
          <a:solidFill>
            <a:srgbClr val="FF00FF"/>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FF00FF"/>
            </a:extrusionClr>
          </a:sp3d>
          <a:extLst>
            <a:ext uri="{AF507438-7753-43E0-B8FC-AC1667EBCBE1}">
              <a14:hiddenEffects xmlns:a14="http://schemas.microsoft.com/office/drawing/2010/main">
                <a:effectLst>
                  <a:outerShdw dist="17961" dir="2700000" algn="ctr" rotWithShape="0">
                    <a:srgbClr val="990099"/>
                  </a:outerShdw>
                </a:effectLst>
              </a14:hiddenEffects>
            </a:ext>
          </a:extLst>
        </p:spPr>
        <p:txBody>
          <a:bodyPr wrap="none" anchor="ctr">
            <a:flatTx/>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en-US" sz="2400">
                <a:solidFill>
                  <a:schemeClr val="bg1"/>
                </a:solidFill>
                <a:latin typeface="Times New Roman" pitchFamily="18" charset="0"/>
              </a:rPr>
              <a:t>Government</a:t>
            </a:r>
          </a:p>
        </p:txBody>
      </p:sp>
      <p:sp>
        <p:nvSpPr>
          <p:cNvPr id="43019" name="Rectangle 11"/>
          <p:cNvSpPr>
            <a:spLocks noChangeArrowheads="1"/>
          </p:cNvSpPr>
          <p:nvPr/>
        </p:nvSpPr>
        <p:spPr bwMode="auto">
          <a:xfrm>
            <a:off x="1219200" y="3962400"/>
            <a:ext cx="1600200" cy="685800"/>
          </a:xfrm>
          <a:prstGeom prst="rect">
            <a:avLst/>
          </a:prstGeom>
          <a:solidFill>
            <a:srgbClr val="FF0000"/>
          </a:solidFill>
          <a:ln>
            <a:noFill/>
          </a:ln>
          <a:effectLst>
            <a:outerShdw sy="50000" kx="2453608" rotWithShape="0">
              <a:srgbClr val="808080"/>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en-US" sz="2400">
                <a:latin typeface="Times New Roman" pitchFamily="18" charset="0"/>
              </a:rPr>
              <a:t>Freely</a:t>
            </a:r>
          </a:p>
          <a:p>
            <a:pPr algn="ctr">
              <a:spcBef>
                <a:spcPct val="0"/>
              </a:spcBef>
              <a:buFontTx/>
              <a:buNone/>
            </a:pPr>
            <a:r>
              <a:rPr lang="en-US" altLang="en-US" sz="2400">
                <a:latin typeface="Times New Roman" pitchFamily="18" charset="0"/>
              </a:rPr>
              <a:t>accessible</a:t>
            </a:r>
          </a:p>
        </p:txBody>
      </p:sp>
      <p:sp>
        <p:nvSpPr>
          <p:cNvPr id="43020" name="Rectangle 12"/>
          <p:cNvSpPr>
            <a:spLocks noChangeArrowheads="1"/>
          </p:cNvSpPr>
          <p:nvPr/>
        </p:nvSpPr>
        <p:spPr bwMode="auto">
          <a:xfrm>
            <a:off x="3352800" y="3733800"/>
            <a:ext cx="1600200" cy="1066800"/>
          </a:xfrm>
          <a:prstGeom prst="rect">
            <a:avLst/>
          </a:prstGeom>
          <a:solidFill>
            <a:srgbClr val="FF0000"/>
          </a:solidFill>
          <a:ln>
            <a:noFill/>
          </a:ln>
          <a:effectLst>
            <a:outerShdw sy="50000" kx="2453608" rotWithShape="0">
              <a:srgbClr val="808080"/>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en-US" sz="2400">
                <a:latin typeface="Times New Roman" pitchFamily="18" charset="0"/>
              </a:rPr>
              <a:t>Disinterested</a:t>
            </a:r>
          </a:p>
          <a:p>
            <a:pPr algn="ctr">
              <a:spcBef>
                <a:spcPct val="0"/>
              </a:spcBef>
              <a:buFontTx/>
              <a:buNone/>
            </a:pPr>
            <a:r>
              <a:rPr lang="en-US" altLang="en-US" sz="2400">
                <a:latin typeface="Times New Roman" pitchFamily="18" charset="0"/>
              </a:rPr>
              <a:t>handling</a:t>
            </a:r>
          </a:p>
          <a:p>
            <a:pPr algn="ctr">
              <a:spcBef>
                <a:spcPct val="0"/>
              </a:spcBef>
              <a:buFontTx/>
              <a:buNone/>
            </a:pPr>
            <a:r>
              <a:rPr lang="en-US" altLang="en-US" sz="2400">
                <a:latin typeface="Times New Roman" pitchFamily="18" charset="0"/>
              </a:rPr>
              <a:t>(ideological)</a:t>
            </a:r>
          </a:p>
        </p:txBody>
      </p:sp>
      <p:sp>
        <p:nvSpPr>
          <p:cNvPr id="43021" name="Rectangle 13"/>
          <p:cNvSpPr>
            <a:spLocks noChangeArrowheads="1"/>
          </p:cNvSpPr>
          <p:nvPr/>
        </p:nvSpPr>
        <p:spPr bwMode="auto">
          <a:xfrm>
            <a:off x="5105400" y="4114800"/>
            <a:ext cx="1600200" cy="685800"/>
          </a:xfrm>
          <a:prstGeom prst="rect">
            <a:avLst/>
          </a:prstGeom>
          <a:solidFill>
            <a:srgbClr val="FF0000"/>
          </a:solidFill>
          <a:ln>
            <a:noFill/>
          </a:ln>
          <a:effectLst>
            <a:outerShdw sy="50000" kx="2453608" rotWithShape="0">
              <a:srgbClr val="808080"/>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en-US" sz="2400">
                <a:latin typeface="Times New Roman" pitchFamily="18" charset="0"/>
              </a:rPr>
              <a:t>Exoneration</a:t>
            </a:r>
          </a:p>
          <a:p>
            <a:pPr algn="ctr">
              <a:spcBef>
                <a:spcPct val="0"/>
              </a:spcBef>
              <a:buFontTx/>
              <a:buNone/>
            </a:pPr>
            <a:r>
              <a:rPr lang="en-US" altLang="en-US" sz="2400">
                <a:latin typeface="Times New Roman" pitchFamily="18" charset="0"/>
              </a:rPr>
              <a:t>from actions</a:t>
            </a:r>
          </a:p>
        </p:txBody>
      </p:sp>
      <p:sp>
        <p:nvSpPr>
          <p:cNvPr id="43022" name="Rectangle 14"/>
          <p:cNvSpPr>
            <a:spLocks noChangeArrowheads="1"/>
          </p:cNvSpPr>
          <p:nvPr/>
        </p:nvSpPr>
        <p:spPr bwMode="auto">
          <a:xfrm>
            <a:off x="6781800" y="3581400"/>
            <a:ext cx="1752600" cy="685800"/>
          </a:xfrm>
          <a:prstGeom prst="rect">
            <a:avLst/>
          </a:prstGeom>
          <a:solidFill>
            <a:srgbClr val="FF0000"/>
          </a:solidFill>
          <a:ln>
            <a:noFill/>
          </a:ln>
          <a:effectLst>
            <a:outerShdw sy="50000" kx="2453608" rotWithShape="0">
              <a:srgbClr val="808080"/>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en-US" sz="2400">
                <a:latin typeface="Times New Roman" pitchFamily="18" charset="0"/>
              </a:rPr>
              <a:t>Independence</a:t>
            </a:r>
          </a:p>
        </p:txBody>
      </p:sp>
      <p:sp>
        <p:nvSpPr>
          <p:cNvPr id="43023" name="Rectangle 15"/>
          <p:cNvSpPr>
            <a:spLocks noChangeArrowheads="1"/>
          </p:cNvSpPr>
          <p:nvPr/>
        </p:nvSpPr>
        <p:spPr bwMode="auto">
          <a:xfrm>
            <a:off x="1066800" y="152400"/>
            <a:ext cx="7239000" cy="111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lnSpc>
                <a:spcPct val="80000"/>
              </a:lnSpc>
              <a:spcBef>
                <a:spcPct val="50000"/>
              </a:spcBef>
              <a:buFontTx/>
              <a:buNone/>
            </a:pPr>
            <a:r>
              <a:rPr lang="en-US" altLang="en-US" b="1">
                <a:latin typeface="Times New Roman" pitchFamily="18" charset="0"/>
              </a:rPr>
              <a:t>Order Policy of Knowledge &amp; the Need</a:t>
            </a:r>
          </a:p>
          <a:p>
            <a:pPr algn="ctr">
              <a:lnSpc>
                <a:spcPct val="80000"/>
              </a:lnSpc>
              <a:spcBef>
                <a:spcPct val="50000"/>
              </a:spcBef>
              <a:buFontTx/>
              <a:buNone/>
            </a:pPr>
            <a:r>
              <a:rPr lang="en-US" altLang="en-US" b="1">
                <a:latin typeface="Times New Roman" pitchFamily="18" charset="0"/>
              </a:rPr>
              <a:t>For Separation </a:t>
            </a:r>
          </a:p>
        </p:txBody>
      </p:sp>
      <p:sp>
        <p:nvSpPr>
          <p:cNvPr id="16" name="TextBox 15"/>
          <p:cNvSpPr txBox="1"/>
          <p:nvPr/>
        </p:nvSpPr>
        <p:spPr>
          <a:xfrm>
            <a:off x="101600" y="6373167"/>
            <a:ext cx="8839199" cy="276999"/>
          </a:xfrm>
          <a:prstGeom prst="rect">
            <a:avLst/>
          </a:prstGeom>
          <a:noFill/>
        </p:spPr>
        <p:txBody>
          <a:bodyPr wrap="square" rtlCol="0">
            <a:spAutoFit/>
          </a:bodyPr>
          <a:lstStyle/>
          <a:p>
            <a:pPr algn="ctr"/>
            <a:r>
              <a:rPr lang="en-US" sz="1200" dirty="0" smtClean="0"/>
              <a:t>27</a:t>
            </a:r>
            <a:endParaRPr lang="en-US" sz="1200" dirty="0"/>
          </a:p>
        </p:txBody>
      </p:sp>
    </p:spTree>
    <p:extLst>
      <p:ext uri="{BB962C8B-B14F-4D97-AF65-F5344CB8AC3E}">
        <p14:creationId xmlns:p14="http://schemas.microsoft.com/office/powerpoint/2010/main" val="295862790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ChangeArrowheads="1"/>
          </p:cNvSpPr>
          <p:nvPr/>
        </p:nvSpPr>
        <p:spPr bwMode="auto">
          <a:xfrm>
            <a:off x="272148" y="638622"/>
            <a:ext cx="4114800" cy="5943600"/>
          </a:xfrm>
          <a:prstGeom prst="rect">
            <a:avLst/>
          </a:prstGeom>
          <a:solidFill>
            <a:schemeClr val="accent1">
              <a:lumMod val="75000"/>
            </a:schemeClr>
          </a:solidFill>
          <a:ln w="9525">
            <a:miter lim="800000"/>
            <a:headEnd/>
            <a:tailEnd/>
          </a:ln>
          <a:effectLst/>
        </p:spPr>
        <p:txBody>
          <a:bodyPr wrap="none" anchor="ctr">
            <a:flatTx/>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en-US" sz="2400" b="1" dirty="0">
                <a:solidFill>
                  <a:schemeClr val="bg1"/>
                </a:solidFill>
                <a:latin typeface="+mj-lt"/>
              </a:rPr>
              <a:t>Positive Contributions of </a:t>
            </a:r>
          </a:p>
          <a:p>
            <a:pPr>
              <a:spcBef>
                <a:spcPct val="0"/>
              </a:spcBef>
              <a:buFontTx/>
              <a:buNone/>
            </a:pPr>
            <a:r>
              <a:rPr lang="en-US" altLang="en-US" sz="2400" b="1" dirty="0">
                <a:solidFill>
                  <a:schemeClr val="bg1"/>
                </a:solidFill>
                <a:latin typeface="+mj-lt"/>
              </a:rPr>
              <a:t>Official  Statistics</a:t>
            </a:r>
          </a:p>
          <a:p>
            <a:pPr>
              <a:spcBef>
                <a:spcPct val="0"/>
              </a:spcBef>
              <a:buFontTx/>
              <a:buChar char="•"/>
            </a:pPr>
            <a:endParaRPr lang="en-US" altLang="en-US" sz="2000" dirty="0">
              <a:solidFill>
                <a:schemeClr val="bg1"/>
              </a:solidFill>
              <a:latin typeface="+mj-lt"/>
            </a:endParaRPr>
          </a:p>
          <a:p>
            <a:pPr>
              <a:spcBef>
                <a:spcPct val="0"/>
              </a:spcBef>
              <a:buFontTx/>
              <a:buChar char="•"/>
            </a:pPr>
            <a:r>
              <a:rPr lang="en-US" altLang="en-US" sz="2000" dirty="0">
                <a:solidFill>
                  <a:schemeClr val="bg1"/>
                </a:solidFill>
                <a:latin typeface="+mj-lt"/>
              </a:rPr>
              <a:t>  Basic information on society</a:t>
            </a:r>
          </a:p>
          <a:p>
            <a:pPr>
              <a:spcBef>
                <a:spcPct val="0"/>
              </a:spcBef>
              <a:buFontTx/>
              <a:buChar char="•"/>
            </a:pPr>
            <a:r>
              <a:rPr lang="en-US" altLang="en-US" sz="2000" dirty="0">
                <a:solidFill>
                  <a:schemeClr val="bg1"/>
                </a:solidFill>
                <a:latin typeface="+mj-lt"/>
              </a:rPr>
              <a:t>  Informational service as arise</a:t>
            </a:r>
          </a:p>
          <a:p>
            <a:pPr>
              <a:spcBef>
                <a:spcPct val="0"/>
              </a:spcBef>
              <a:buFontTx/>
              <a:buNone/>
            </a:pPr>
            <a:r>
              <a:rPr lang="en-US" altLang="en-US" sz="2000" dirty="0">
                <a:solidFill>
                  <a:schemeClr val="bg1"/>
                </a:solidFill>
                <a:latin typeface="+mj-lt"/>
              </a:rPr>
              <a:t>    from legal rulings</a:t>
            </a:r>
          </a:p>
          <a:p>
            <a:pPr>
              <a:spcBef>
                <a:spcPct val="0"/>
              </a:spcBef>
              <a:buFontTx/>
              <a:buChar char="•"/>
            </a:pPr>
            <a:r>
              <a:rPr lang="en-US" altLang="en-US" sz="2000" dirty="0">
                <a:solidFill>
                  <a:schemeClr val="bg1"/>
                </a:solidFill>
                <a:latin typeface="+mj-lt"/>
              </a:rPr>
              <a:t>  Raising information levels for</a:t>
            </a:r>
          </a:p>
          <a:p>
            <a:pPr>
              <a:spcBef>
                <a:spcPct val="0"/>
              </a:spcBef>
              <a:buFontTx/>
              <a:buNone/>
            </a:pPr>
            <a:r>
              <a:rPr lang="en-US" altLang="en-US" sz="2000" dirty="0">
                <a:solidFill>
                  <a:schemeClr val="bg1"/>
                </a:solidFill>
                <a:latin typeface="+mj-lt"/>
              </a:rPr>
              <a:t>    the information society</a:t>
            </a:r>
          </a:p>
          <a:p>
            <a:pPr>
              <a:spcBef>
                <a:spcPct val="0"/>
              </a:spcBef>
              <a:buFontTx/>
              <a:buChar char="•"/>
            </a:pPr>
            <a:r>
              <a:rPr lang="en-US" altLang="en-US" sz="2000" dirty="0">
                <a:solidFill>
                  <a:schemeClr val="bg1"/>
                </a:solidFill>
                <a:latin typeface="+mj-lt"/>
              </a:rPr>
              <a:t>  Provides orientation aids</a:t>
            </a:r>
          </a:p>
          <a:p>
            <a:pPr>
              <a:spcBef>
                <a:spcPct val="0"/>
              </a:spcBef>
              <a:buFontTx/>
              <a:buChar char="•"/>
            </a:pPr>
            <a:r>
              <a:rPr lang="en-US" altLang="en-US" sz="2000" dirty="0">
                <a:solidFill>
                  <a:schemeClr val="bg1"/>
                </a:solidFill>
                <a:latin typeface="+mj-lt"/>
              </a:rPr>
              <a:t>  Supplement other info services</a:t>
            </a:r>
          </a:p>
          <a:p>
            <a:pPr>
              <a:spcBef>
                <a:spcPct val="0"/>
              </a:spcBef>
              <a:buFontTx/>
              <a:buChar char="•"/>
            </a:pPr>
            <a:r>
              <a:rPr lang="en-US" altLang="en-US" sz="2000" dirty="0">
                <a:solidFill>
                  <a:schemeClr val="bg1"/>
                </a:solidFill>
                <a:latin typeface="+mj-lt"/>
              </a:rPr>
              <a:t>  Knowledge base for counter</a:t>
            </a:r>
          </a:p>
          <a:p>
            <a:pPr>
              <a:spcBef>
                <a:spcPct val="0"/>
              </a:spcBef>
              <a:buFontTx/>
              <a:buNone/>
            </a:pPr>
            <a:r>
              <a:rPr lang="en-US" altLang="en-US" sz="2000" dirty="0">
                <a:solidFill>
                  <a:schemeClr val="bg1"/>
                </a:solidFill>
                <a:latin typeface="+mj-lt"/>
              </a:rPr>
              <a:t>    information</a:t>
            </a:r>
          </a:p>
          <a:p>
            <a:pPr>
              <a:spcBef>
                <a:spcPct val="0"/>
              </a:spcBef>
              <a:buFontTx/>
              <a:buChar char="•"/>
            </a:pPr>
            <a:r>
              <a:rPr lang="en-US" altLang="en-US" sz="2000" dirty="0">
                <a:solidFill>
                  <a:schemeClr val="bg1"/>
                </a:solidFill>
                <a:latin typeface="+mj-lt"/>
              </a:rPr>
              <a:t>  Statistical advice for </a:t>
            </a:r>
          </a:p>
          <a:p>
            <a:pPr>
              <a:spcBef>
                <a:spcPct val="0"/>
              </a:spcBef>
              <a:buFontTx/>
              <a:buNone/>
            </a:pPr>
            <a:r>
              <a:rPr lang="en-US" altLang="en-US" sz="2000" dirty="0">
                <a:solidFill>
                  <a:schemeClr val="bg1"/>
                </a:solidFill>
                <a:latin typeface="+mj-lt"/>
              </a:rPr>
              <a:t>    government  </a:t>
            </a:r>
            <a:endParaRPr lang="en-US" altLang="en-US" sz="2000" dirty="0" smtClean="0">
              <a:solidFill>
                <a:schemeClr val="bg1"/>
              </a:solidFill>
              <a:latin typeface="+mj-lt"/>
            </a:endParaRPr>
          </a:p>
          <a:p>
            <a:pPr>
              <a:spcBef>
                <a:spcPct val="0"/>
              </a:spcBef>
              <a:buFontTx/>
              <a:buNone/>
            </a:pPr>
            <a:endParaRPr lang="en-US" altLang="en-US" sz="2000" b="1" dirty="0">
              <a:solidFill>
                <a:schemeClr val="bg1"/>
              </a:solidFill>
              <a:latin typeface="+mj-lt"/>
            </a:endParaRPr>
          </a:p>
          <a:p>
            <a:pPr>
              <a:spcBef>
                <a:spcPct val="0"/>
              </a:spcBef>
              <a:buFontTx/>
              <a:buChar char="•"/>
            </a:pPr>
            <a:endParaRPr lang="en-US" altLang="en-US" sz="2000" b="1" dirty="0">
              <a:solidFill>
                <a:schemeClr val="bg1"/>
              </a:solidFill>
              <a:latin typeface="+mj-lt"/>
            </a:endParaRPr>
          </a:p>
        </p:txBody>
      </p:sp>
      <p:sp>
        <p:nvSpPr>
          <p:cNvPr id="44035" name="Line 3"/>
          <p:cNvSpPr>
            <a:spLocks noChangeShapeType="1"/>
          </p:cNvSpPr>
          <p:nvPr/>
        </p:nvSpPr>
        <p:spPr bwMode="auto">
          <a:xfrm>
            <a:off x="2253348" y="2619822"/>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420" name="Rectangle 4"/>
          <p:cNvSpPr>
            <a:spLocks noChangeArrowheads="1"/>
          </p:cNvSpPr>
          <p:nvPr/>
        </p:nvSpPr>
        <p:spPr bwMode="auto">
          <a:xfrm>
            <a:off x="4463148" y="638622"/>
            <a:ext cx="4343400" cy="5943600"/>
          </a:xfrm>
          <a:prstGeom prst="rect">
            <a:avLst/>
          </a:prstGeom>
          <a:solidFill>
            <a:schemeClr val="accent3">
              <a:lumMod val="50000"/>
            </a:schemeClr>
          </a:solidFill>
          <a:ln>
            <a:noFill/>
          </a:ln>
          <a:effectLst/>
          <a:extLst/>
        </p:spPr>
        <p:txBody>
          <a:bodyPr wrap="none" anchor="ctr">
            <a:flatTx/>
          </a:bodyPr>
          <a:lstStyle/>
          <a:p>
            <a:pPr>
              <a:defRPr/>
            </a:pPr>
            <a:r>
              <a:rPr lang="en-US" altLang="en-US" b="1" dirty="0">
                <a:solidFill>
                  <a:schemeClr val="bg1"/>
                </a:solidFill>
                <a:latin typeface="+mj-lt"/>
              </a:rPr>
              <a:t>Knowledge Deficits of </a:t>
            </a:r>
          </a:p>
          <a:p>
            <a:pPr>
              <a:defRPr/>
            </a:pPr>
            <a:r>
              <a:rPr lang="en-US" altLang="en-US" b="1" dirty="0">
                <a:solidFill>
                  <a:schemeClr val="bg1"/>
                </a:solidFill>
                <a:latin typeface="+mj-lt"/>
              </a:rPr>
              <a:t>Official Statistics</a:t>
            </a:r>
          </a:p>
          <a:p>
            <a:pPr>
              <a:defRPr/>
            </a:pPr>
            <a:endParaRPr lang="en-US" altLang="en-US" sz="2000" dirty="0">
              <a:solidFill>
                <a:schemeClr val="bg1"/>
              </a:solidFill>
              <a:latin typeface="+mj-lt"/>
            </a:endParaRPr>
          </a:p>
          <a:p>
            <a:pPr>
              <a:lnSpc>
                <a:spcPct val="110000"/>
              </a:lnSpc>
              <a:buFontTx/>
              <a:buChar char="•"/>
              <a:defRPr/>
            </a:pPr>
            <a:r>
              <a:rPr lang="en-US" altLang="en-US" sz="2000" dirty="0">
                <a:solidFill>
                  <a:schemeClr val="bg1"/>
                </a:solidFill>
                <a:latin typeface="+mj-lt"/>
              </a:rPr>
              <a:t>  Unavoidable knowledge gaps</a:t>
            </a:r>
          </a:p>
          <a:p>
            <a:pPr>
              <a:lnSpc>
                <a:spcPct val="110000"/>
              </a:lnSpc>
              <a:defRPr/>
            </a:pPr>
            <a:r>
              <a:rPr lang="en-US" altLang="en-US" sz="2000" dirty="0">
                <a:solidFill>
                  <a:schemeClr val="bg1"/>
                </a:solidFill>
                <a:latin typeface="+mj-lt"/>
              </a:rPr>
              <a:t>    e.g. the future</a:t>
            </a:r>
          </a:p>
          <a:p>
            <a:pPr>
              <a:lnSpc>
                <a:spcPct val="110000"/>
              </a:lnSpc>
              <a:buFontTx/>
              <a:buChar char="•"/>
              <a:defRPr/>
            </a:pPr>
            <a:r>
              <a:rPr lang="en-US" altLang="en-US" sz="2000" dirty="0">
                <a:solidFill>
                  <a:schemeClr val="bg1"/>
                </a:solidFill>
                <a:latin typeface="+mj-lt"/>
              </a:rPr>
              <a:t>  Intentional ignorance e.g. where </a:t>
            </a:r>
          </a:p>
          <a:p>
            <a:pPr>
              <a:lnSpc>
                <a:spcPct val="110000"/>
              </a:lnSpc>
              <a:defRPr/>
            </a:pPr>
            <a:r>
              <a:rPr lang="en-US" altLang="en-US" sz="2000" dirty="0">
                <a:solidFill>
                  <a:schemeClr val="bg1"/>
                </a:solidFill>
                <a:latin typeface="+mj-lt"/>
              </a:rPr>
              <a:t>    there should be stats but none exist</a:t>
            </a:r>
          </a:p>
          <a:p>
            <a:pPr>
              <a:lnSpc>
                <a:spcPct val="110000"/>
              </a:lnSpc>
              <a:buFontTx/>
              <a:buChar char="•"/>
              <a:defRPr/>
            </a:pPr>
            <a:r>
              <a:rPr lang="en-US" altLang="en-US" sz="2000" dirty="0">
                <a:solidFill>
                  <a:schemeClr val="bg1"/>
                </a:solidFill>
                <a:latin typeface="+mj-lt"/>
              </a:rPr>
              <a:t>   Limited partial knowledge</a:t>
            </a:r>
          </a:p>
          <a:p>
            <a:pPr>
              <a:lnSpc>
                <a:spcPct val="110000"/>
              </a:lnSpc>
              <a:buFontTx/>
              <a:buChar char="•"/>
              <a:defRPr/>
            </a:pPr>
            <a:r>
              <a:rPr lang="en-US" altLang="en-US" sz="2000" dirty="0">
                <a:solidFill>
                  <a:schemeClr val="bg1"/>
                </a:solidFill>
                <a:latin typeface="+mj-lt"/>
              </a:rPr>
              <a:t>   </a:t>
            </a:r>
            <a:r>
              <a:rPr lang="en-US" altLang="en-US" sz="2000" dirty="0" err="1">
                <a:solidFill>
                  <a:schemeClr val="bg1"/>
                </a:solidFill>
                <a:latin typeface="+mj-lt"/>
              </a:rPr>
              <a:t>Legalised</a:t>
            </a:r>
            <a:r>
              <a:rPr lang="en-US" altLang="en-US" sz="2000" dirty="0">
                <a:solidFill>
                  <a:schemeClr val="bg1"/>
                </a:solidFill>
                <a:latin typeface="+mj-lt"/>
              </a:rPr>
              <a:t> knowledge errors </a:t>
            </a:r>
            <a:r>
              <a:rPr lang="en-US" altLang="en-US" sz="2000" dirty="0" err="1">
                <a:solidFill>
                  <a:schemeClr val="bg1"/>
                </a:solidFill>
                <a:latin typeface="+mj-lt"/>
              </a:rPr>
              <a:t>e.g</a:t>
            </a:r>
            <a:r>
              <a:rPr lang="en-US" altLang="en-US" sz="2000" dirty="0">
                <a:solidFill>
                  <a:schemeClr val="bg1"/>
                </a:solidFill>
                <a:latin typeface="+mj-lt"/>
              </a:rPr>
              <a:t>,</a:t>
            </a:r>
          </a:p>
          <a:p>
            <a:pPr>
              <a:lnSpc>
                <a:spcPct val="110000"/>
              </a:lnSpc>
              <a:defRPr/>
            </a:pPr>
            <a:r>
              <a:rPr lang="en-US" altLang="en-US" sz="2000" dirty="0">
                <a:solidFill>
                  <a:schemeClr val="bg1"/>
                </a:solidFill>
                <a:latin typeface="+mj-lt"/>
              </a:rPr>
              <a:t>     definitions &amp; standards poverty</a:t>
            </a:r>
          </a:p>
          <a:p>
            <a:pPr>
              <a:lnSpc>
                <a:spcPct val="110000"/>
              </a:lnSpc>
              <a:buFontTx/>
              <a:buChar char="•"/>
              <a:defRPr/>
            </a:pPr>
            <a:r>
              <a:rPr lang="en-US" altLang="en-US" sz="2000" dirty="0">
                <a:solidFill>
                  <a:schemeClr val="bg1"/>
                </a:solidFill>
                <a:latin typeface="+mj-lt"/>
              </a:rPr>
              <a:t>    Inherent limits of statistical</a:t>
            </a:r>
          </a:p>
          <a:p>
            <a:pPr>
              <a:lnSpc>
                <a:spcPct val="110000"/>
              </a:lnSpc>
              <a:defRPr/>
            </a:pPr>
            <a:r>
              <a:rPr lang="en-US" altLang="en-US" sz="2000" dirty="0">
                <a:solidFill>
                  <a:schemeClr val="bg1"/>
                </a:solidFill>
                <a:latin typeface="+mj-lt"/>
              </a:rPr>
              <a:t>      information: By its nature it can’t </a:t>
            </a:r>
          </a:p>
          <a:p>
            <a:pPr>
              <a:lnSpc>
                <a:spcPct val="110000"/>
              </a:lnSpc>
              <a:defRPr/>
            </a:pPr>
            <a:r>
              <a:rPr lang="en-US" altLang="en-US" sz="2000" dirty="0">
                <a:solidFill>
                  <a:schemeClr val="bg1"/>
                </a:solidFill>
                <a:latin typeface="+mj-lt"/>
              </a:rPr>
              <a:t>      deliver insights</a:t>
            </a:r>
          </a:p>
          <a:p>
            <a:pPr>
              <a:lnSpc>
                <a:spcPct val="110000"/>
              </a:lnSpc>
              <a:defRPr/>
            </a:pPr>
            <a:endParaRPr lang="en-US" altLang="en-US" sz="2000" b="1" dirty="0">
              <a:solidFill>
                <a:schemeClr val="bg1"/>
              </a:solidFill>
              <a:latin typeface="+mj-lt"/>
            </a:endParaRPr>
          </a:p>
          <a:p>
            <a:pPr>
              <a:defRPr/>
            </a:pPr>
            <a:endParaRPr lang="en-US" altLang="en-US" sz="2000" b="1" dirty="0">
              <a:latin typeface="+mj-lt"/>
            </a:endParaRPr>
          </a:p>
        </p:txBody>
      </p:sp>
      <p:sp>
        <p:nvSpPr>
          <p:cNvPr id="5" name="TextBox 4"/>
          <p:cNvSpPr txBox="1"/>
          <p:nvPr/>
        </p:nvSpPr>
        <p:spPr>
          <a:xfrm>
            <a:off x="101600" y="6561849"/>
            <a:ext cx="8839199" cy="276999"/>
          </a:xfrm>
          <a:prstGeom prst="rect">
            <a:avLst/>
          </a:prstGeom>
          <a:noFill/>
        </p:spPr>
        <p:txBody>
          <a:bodyPr wrap="square" rtlCol="0">
            <a:spAutoFit/>
          </a:bodyPr>
          <a:lstStyle/>
          <a:p>
            <a:pPr algn="ctr"/>
            <a:r>
              <a:rPr lang="en-US" sz="1200" dirty="0" smtClean="0"/>
              <a:t>28</a:t>
            </a:r>
            <a:endParaRPr lang="en-US" sz="1200" dirty="0"/>
          </a:p>
        </p:txBody>
      </p:sp>
    </p:spTree>
    <p:extLst>
      <p:ext uri="{BB962C8B-B14F-4D97-AF65-F5344CB8AC3E}">
        <p14:creationId xmlns:p14="http://schemas.microsoft.com/office/powerpoint/2010/main" val="63710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Line 2"/>
          <p:cNvSpPr>
            <a:spLocks noChangeShapeType="1"/>
          </p:cNvSpPr>
          <p:nvPr/>
        </p:nvSpPr>
        <p:spPr bwMode="auto">
          <a:xfrm>
            <a:off x="2514600" y="2286000"/>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 name="Rectangle 1"/>
          <p:cNvSpPr/>
          <p:nvPr/>
        </p:nvSpPr>
        <p:spPr>
          <a:xfrm>
            <a:off x="449943" y="551543"/>
            <a:ext cx="4180114" cy="5994400"/>
          </a:xfrm>
          <a:prstGeom prst="rect">
            <a:avLst/>
          </a:prstGeom>
          <a:solidFill>
            <a:schemeClr val="accent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nSpc>
                <a:spcPct val="60000"/>
              </a:lnSpc>
              <a:spcBef>
                <a:spcPct val="50000"/>
              </a:spcBef>
              <a:buFontTx/>
              <a:buNone/>
            </a:pPr>
            <a:r>
              <a:rPr lang="en-US" altLang="en-US" sz="1800" b="1" dirty="0">
                <a:solidFill>
                  <a:schemeClr val="bg1"/>
                </a:solidFill>
                <a:latin typeface="Arial" panose="020B0604020202020204" pitchFamily="34" charset="0"/>
                <a:cs typeface="Arial" panose="020B0604020202020204" pitchFamily="34" charset="0"/>
              </a:rPr>
              <a:t>Handlers of information &amp;</a:t>
            </a:r>
          </a:p>
          <a:p>
            <a:pPr>
              <a:lnSpc>
                <a:spcPct val="60000"/>
              </a:lnSpc>
              <a:spcBef>
                <a:spcPct val="50000"/>
              </a:spcBef>
              <a:buFontTx/>
              <a:buNone/>
            </a:pPr>
            <a:r>
              <a:rPr lang="en-US" altLang="en-US" sz="1800" b="1" dirty="0">
                <a:solidFill>
                  <a:schemeClr val="bg1"/>
                </a:solidFill>
                <a:latin typeface="Arial" panose="020B0604020202020204" pitchFamily="34" charset="0"/>
                <a:cs typeface="Arial" panose="020B0604020202020204" pitchFamily="34" charset="0"/>
              </a:rPr>
              <a:t>Risk Profile</a:t>
            </a:r>
          </a:p>
          <a:p>
            <a:pPr>
              <a:lnSpc>
                <a:spcPct val="60000"/>
              </a:lnSpc>
              <a:spcBef>
                <a:spcPct val="50000"/>
              </a:spcBef>
              <a:buFontTx/>
              <a:buNone/>
            </a:pPr>
            <a:endParaRPr lang="en-US" altLang="en-US" sz="1800" b="1" dirty="0">
              <a:solidFill>
                <a:schemeClr val="bg1"/>
              </a:solidFill>
              <a:latin typeface="Arial" panose="020B0604020202020204" pitchFamily="34" charset="0"/>
              <a:cs typeface="Arial" panose="020B0604020202020204" pitchFamily="34" charset="0"/>
            </a:endParaRPr>
          </a:p>
          <a:p>
            <a:pPr>
              <a:lnSpc>
                <a:spcPct val="60000"/>
              </a:lnSpc>
              <a:spcBef>
                <a:spcPct val="50000"/>
              </a:spcBef>
              <a:buFontTx/>
              <a:buChar char="•"/>
            </a:pPr>
            <a:r>
              <a:rPr lang="en-US" altLang="en-US" sz="1800" b="1" dirty="0">
                <a:solidFill>
                  <a:schemeClr val="bg1"/>
                </a:solidFill>
                <a:latin typeface="Arial" panose="020B0604020202020204" pitchFamily="34" charset="0"/>
                <a:cs typeface="Arial" panose="020B0604020202020204" pitchFamily="34" charset="0"/>
              </a:rPr>
              <a:t>Blind </a:t>
            </a:r>
            <a:r>
              <a:rPr lang="en-US" altLang="en-US" sz="1800" dirty="0">
                <a:solidFill>
                  <a:schemeClr val="bg1"/>
                </a:solidFill>
                <a:latin typeface="Arial" panose="020B0604020202020204" pitchFamily="34" charset="0"/>
                <a:cs typeface="Arial" panose="020B0604020202020204" pitchFamily="34" charset="0"/>
              </a:rPr>
              <a:t>(mailman not allowed to read)</a:t>
            </a:r>
          </a:p>
          <a:p>
            <a:pPr>
              <a:lnSpc>
                <a:spcPct val="60000"/>
              </a:lnSpc>
              <a:spcBef>
                <a:spcPct val="50000"/>
              </a:spcBef>
              <a:buFontTx/>
              <a:buNone/>
            </a:pPr>
            <a:endParaRPr lang="en-US" altLang="en-US" sz="1800" dirty="0">
              <a:solidFill>
                <a:schemeClr val="bg1"/>
              </a:solidFill>
              <a:latin typeface="Arial" panose="020B0604020202020204" pitchFamily="34" charset="0"/>
              <a:cs typeface="Arial" panose="020B0604020202020204" pitchFamily="34" charset="0"/>
            </a:endParaRPr>
          </a:p>
          <a:p>
            <a:pPr>
              <a:lnSpc>
                <a:spcPct val="60000"/>
              </a:lnSpc>
              <a:spcBef>
                <a:spcPct val="50000"/>
              </a:spcBef>
              <a:buFontTx/>
              <a:buChar char="•"/>
            </a:pPr>
            <a:r>
              <a:rPr lang="en-US" altLang="en-US" sz="1800" b="1" dirty="0">
                <a:solidFill>
                  <a:schemeClr val="bg1"/>
                </a:solidFill>
                <a:latin typeface="Arial" panose="020B0604020202020204" pitchFamily="34" charset="0"/>
                <a:cs typeface="Arial" panose="020B0604020202020204" pitchFamily="34" charset="0"/>
              </a:rPr>
              <a:t>Discreet </a:t>
            </a:r>
            <a:r>
              <a:rPr lang="en-US" altLang="en-US" sz="1800" dirty="0">
                <a:solidFill>
                  <a:schemeClr val="bg1"/>
                </a:solidFill>
                <a:latin typeface="Arial" panose="020B0604020202020204" pitchFamily="34" charset="0"/>
                <a:cs typeface="Arial" panose="020B0604020202020204" pitchFamily="34" charset="0"/>
              </a:rPr>
              <a:t>(butler knows but no comment)</a:t>
            </a:r>
          </a:p>
          <a:p>
            <a:pPr>
              <a:lnSpc>
                <a:spcPct val="60000"/>
              </a:lnSpc>
              <a:spcBef>
                <a:spcPct val="50000"/>
              </a:spcBef>
              <a:buFontTx/>
              <a:buNone/>
            </a:pPr>
            <a:endParaRPr lang="en-US" altLang="en-US" sz="1800" dirty="0">
              <a:solidFill>
                <a:schemeClr val="bg1"/>
              </a:solidFill>
              <a:latin typeface="Arial" panose="020B0604020202020204" pitchFamily="34" charset="0"/>
              <a:cs typeface="Arial" panose="020B0604020202020204" pitchFamily="34" charset="0"/>
            </a:endParaRPr>
          </a:p>
          <a:p>
            <a:pPr>
              <a:lnSpc>
                <a:spcPct val="60000"/>
              </a:lnSpc>
              <a:spcBef>
                <a:spcPct val="50000"/>
              </a:spcBef>
              <a:buFontTx/>
              <a:buChar char="•"/>
            </a:pPr>
            <a:r>
              <a:rPr lang="en-US" altLang="en-US" sz="1800" b="1" dirty="0">
                <a:solidFill>
                  <a:schemeClr val="bg1"/>
                </a:solidFill>
                <a:latin typeface="Arial" panose="020B0604020202020204" pitchFamily="34" charset="0"/>
                <a:cs typeface="Arial" panose="020B0604020202020204" pitchFamily="34" charset="0"/>
              </a:rPr>
              <a:t>Anonymous </a:t>
            </a:r>
            <a:r>
              <a:rPr lang="en-US" altLang="en-US" sz="1800" dirty="0">
                <a:solidFill>
                  <a:schemeClr val="bg1"/>
                </a:solidFill>
                <a:latin typeface="Arial" panose="020B0604020202020204" pitchFamily="34" charset="0"/>
                <a:cs typeface="Arial" panose="020B0604020202020204" pitchFamily="34" charset="0"/>
              </a:rPr>
              <a:t>(statistician notes mass data)</a:t>
            </a:r>
          </a:p>
          <a:p>
            <a:pPr>
              <a:lnSpc>
                <a:spcPct val="60000"/>
              </a:lnSpc>
              <a:spcBef>
                <a:spcPct val="50000"/>
              </a:spcBef>
              <a:buFontTx/>
              <a:buNone/>
            </a:pPr>
            <a:endParaRPr lang="en-US" altLang="en-US" sz="1800" dirty="0">
              <a:solidFill>
                <a:schemeClr val="bg1"/>
              </a:solidFill>
              <a:latin typeface="Arial" panose="020B0604020202020204" pitchFamily="34" charset="0"/>
              <a:cs typeface="Arial" panose="020B0604020202020204" pitchFamily="34" charset="0"/>
            </a:endParaRPr>
          </a:p>
          <a:p>
            <a:pPr>
              <a:lnSpc>
                <a:spcPct val="60000"/>
              </a:lnSpc>
              <a:spcBef>
                <a:spcPct val="50000"/>
              </a:spcBef>
              <a:buFontTx/>
              <a:buChar char="•"/>
            </a:pPr>
            <a:r>
              <a:rPr lang="en-US" altLang="en-US" sz="1800" b="1" dirty="0">
                <a:solidFill>
                  <a:schemeClr val="bg1"/>
                </a:solidFill>
                <a:latin typeface="Arial" panose="020B0604020202020204" pitchFamily="34" charset="0"/>
                <a:cs typeface="Arial" panose="020B0604020202020204" pitchFamily="34" charset="0"/>
              </a:rPr>
              <a:t>Mechanical </a:t>
            </a:r>
            <a:r>
              <a:rPr lang="en-US" altLang="en-US" sz="1800" dirty="0">
                <a:solidFill>
                  <a:schemeClr val="bg1"/>
                </a:solidFill>
                <a:latin typeface="Arial" panose="020B0604020202020204" pitchFamily="34" charset="0"/>
                <a:cs typeface="Arial" panose="020B0604020202020204" pitchFamily="34" charset="0"/>
              </a:rPr>
              <a:t>(politicians)</a:t>
            </a:r>
          </a:p>
          <a:p>
            <a:pPr>
              <a:lnSpc>
                <a:spcPct val="60000"/>
              </a:lnSpc>
              <a:spcBef>
                <a:spcPct val="50000"/>
              </a:spcBef>
              <a:buFontTx/>
              <a:buNone/>
            </a:pPr>
            <a:endParaRPr lang="en-US" altLang="en-US" sz="1800" dirty="0">
              <a:solidFill>
                <a:schemeClr val="bg1"/>
              </a:solidFill>
              <a:latin typeface="Arial" panose="020B0604020202020204" pitchFamily="34" charset="0"/>
              <a:cs typeface="Arial" panose="020B0604020202020204" pitchFamily="34" charset="0"/>
            </a:endParaRPr>
          </a:p>
          <a:p>
            <a:pPr>
              <a:lnSpc>
                <a:spcPct val="60000"/>
              </a:lnSpc>
              <a:spcBef>
                <a:spcPct val="50000"/>
              </a:spcBef>
              <a:buFontTx/>
              <a:buChar char="•"/>
            </a:pPr>
            <a:r>
              <a:rPr lang="en-US" altLang="en-US" sz="1800" b="1" dirty="0">
                <a:solidFill>
                  <a:schemeClr val="bg1"/>
                </a:solidFill>
                <a:latin typeface="Arial" panose="020B0604020202020204" pitchFamily="34" charset="0"/>
                <a:cs typeface="Arial" panose="020B0604020202020204" pitchFamily="34" charset="0"/>
              </a:rPr>
              <a:t>Participatory </a:t>
            </a:r>
            <a:r>
              <a:rPr lang="en-US" altLang="en-US" sz="1800" dirty="0">
                <a:solidFill>
                  <a:schemeClr val="bg1"/>
                </a:solidFill>
                <a:latin typeface="Arial" panose="020B0604020202020204" pitchFamily="34" charset="0"/>
                <a:cs typeface="Arial" panose="020B0604020202020204" pitchFamily="34" charset="0"/>
              </a:rPr>
              <a:t>(scientist excited by theory)</a:t>
            </a:r>
          </a:p>
          <a:p>
            <a:pPr>
              <a:lnSpc>
                <a:spcPct val="60000"/>
              </a:lnSpc>
              <a:spcBef>
                <a:spcPct val="50000"/>
              </a:spcBef>
              <a:buFontTx/>
              <a:buNone/>
            </a:pPr>
            <a:endParaRPr lang="en-US" altLang="en-US" sz="1800" dirty="0">
              <a:solidFill>
                <a:schemeClr val="bg1"/>
              </a:solidFill>
              <a:latin typeface="Arial" panose="020B0604020202020204" pitchFamily="34" charset="0"/>
              <a:cs typeface="Arial" panose="020B0604020202020204" pitchFamily="34" charset="0"/>
            </a:endParaRPr>
          </a:p>
          <a:p>
            <a:pPr>
              <a:lnSpc>
                <a:spcPct val="60000"/>
              </a:lnSpc>
              <a:spcBef>
                <a:spcPct val="50000"/>
              </a:spcBef>
              <a:buFontTx/>
              <a:buChar char="•"/>
            </a:pPr>
            <a:r>
              <a:rPr lang="en-US" altLang="en-US" sz="1800" b="1" dirty="0">
                <a:solidFill>
                  <a:schemeClr val="bg1"/>
                </a:solidFill>
                <a:latin typeface="Arial" panose="020B0604020202020204" pitchFamily="34" charset="0"/>
                <a:cs typeface="Arial" panose="020B0604020202020204" pitchFamily="34" charset="0"/>
              </a:rPr>
              <a:t>Interventionist </a:t>
            </a:r>
            <a:r>
              <a:rPr lang="en-US" altLang="en-US" sz="1800" dirty="0">
                <a:solidFill>
                  <a:schemeClr val="bg1"/>
                </a:solidFill>
                <a:latin typeface="Arial" panose="020B0604020202020204" pitchFamily="34" charset="0"/>
                <a:cs typeface="Arial" panose="020B0604020202020204" pitchFamily="34" charset="0"/>
              </a:rPr>
              <a:t>(knowledge = power)</a:t>
            </a:r>
          </a:p>
          <a:p>
            <a:pPr>
              <a:lnSpc>
                <a:spcPct val="60000"/>
              </a:lnSpc>
              <a:spcBef>
                <a:spcPct val="50000"/>
              </a:spcBef>
              <a:buFontTx/>
              <a:buChar char="•"/>
            </a:pPr>
            <a:endParaRPr lang="en-US" altLang="en-US" sz="1800" dirty="0">
              <a:solidFill>
                <a:schemeClr val="bg1"/>
              </a:solidFill>
              <a:latin typeface="Arial" panose="020B0604020202020204" pitchFamily="34" charset="0"/>
              <a:cs typeface="Arial" panose="020B0604020202020204" pitchFamily="34" charset="0"/>
            </a:endParaRPr>
          </a:p>
          <a:p>
            <a:endParaRPr lang="en-US" sz="1800" dirty="0"/>
          </a:p>
        </p:txBody>
      </p:sp>
      <p:sp>
        <p:nvSpPr>
          <p:cNvPr id="6" name="Rectangle 5"/>
          <p:cNvSpPr/>
          <p:nvPr/>
        </p:nvSpPr>
        <p:spPr>
          <a:xfrm>
            <a:off x="4811403" y="544289"/>
            <a:ext cx="4180114" cy="5994400"/>
          </a:xfrm>
          <a:prstGeom prst="rect">
            <a:avLst/>
          </a:prstGeom>
          <a:solidFill>
            <a:schemeClr val="accent3">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altLang="en-US" sz="1800" b="1" dirty="0">
                <a:solidFill>
                  <a:schemeClr val="bg1"/>
                </a:solidFill>
                <a:latin typeface="Arial" panose="020B0604020202020204" pitchFamily="34" charset="0"/>
                <a:cs typeface="Arial" panose="020B0604020202020204" pitchFamily="34" charset="0"/>
              </a:rPr>
              <a:t>Competency Profile &amp; Risk </a:t>
            </a:r>
          </a:p>
          <a:p>
            <a:r>
              <a:rPr lang="en-US" altLang="en-US" sz="1800" b="1" dirty="0">
                <a:solidFill>
                  <a:schemeClr val="bg1"/>
                </a:solidFill>
                <a:latin typeface="Arial" panose="020B0604020202020204" pitchFamily="34" charset="0"/>
                <a:cs typeface="Arial" panose="020B0604020202020204" pitchFamily="34" charset="0"/>
              </a:rPr>
              <a:t>Management</a:t>
            </a:r>
          </a:p>
          <a:p>
            <a:endParaRPr lang="en-US" altLang="en-US" sz="1800" b="1" dirty="0">
              <a:solidFill>
                <a:schemeClr val="bg1"/>
              </a:solidFill>
              <a:latin typeface="Arial" panose="020B0604020202020204" pitchFamily="34" charset="0"/>
              <a:cs typeface="Arial" panose="020B0604020202020204" pitchFamily="34" charset="0"/>
            </a:endParaRPr>
          </a:p>
          <a:p>
            <a:r>
              <a:rPr lang="en-US" altLang="en-US" sz="1800" b="1" dirty="0" smtClean="0">
                <a:solidFill>
                  <a:schemeClr val="bg1"/>
                </a:solidFill>
                <a:latin typeface="Arial" panose="020B0604020202020204" pitchFamily="34" charset="0"/>
                <a:cs typeface="Arial" panose="020B0604020202020204" pitchFamily="34" charset="0"/>
              </a:rPr>
              <a:t>No </a:t>
            </a:r>
            <a:r>
              <a:rPr lang="en-US" altLang="en-US" sz="1800" dirty="0">
                <a:solidFill>
                  <a:schemeClr val="bg1"/>
                </a:solidFill>
                <a:latin typeface="Arial" panose="020B0604020202020204" pitchFamily="34" charset="0"/>
                <a:cs typeface="Arial" panose="020B0604020202020204" pitchFamily="34" charset="0"/>
              </a:rPr>
              <a:t>insight understanding intervention</a:t>
            </a:r>
          </a:p>
          <a:p>
            <a:endParaRPr lang="en-US" altLang="en-US" sz="1800" dirty="0">
              <a:solidFill>
                <a:schemeClr val="bg1"/>
              </a:solidFill>
              <a:latin typeface="Arial" panose="020B0604020202020204" pitchFamily="34" charset="0"/>
              <a:cs typeface="Arial" panose="020B0604020202020204" pitchFamily="34" charset="0"/>
            </a:endParaRPr>
          </a:p>
          <a:p>
            <a:r>
              <a:rPr lang="en-US" altLang="en-US" sz="1800" dirty="0" smtClean="0">
                <a:solidFill>
                  <a:schemeClr val="bg1"/>
                </a:solidFill>
                <a:latin typeface="Arial" panose="020B0604020202020204" pitchFamily="34" charset="0"/>
                <a:cs typeface="Arial" panose="020B0604020202020204" pitchFamily="34" charset="0"/>
              </a:rPr>
              <a:t>Insight </a:t>
            </a:r>
            <a:r>
              <a:rPr lang="en-US" altLang="en-US" sz="1800" dirty="0">
                <a:solidFill>
                  <a:schemeClr val="bg1"/>
                </a:solidFill>
                <a:latin typeface="Arial" panose="020B0604020202020204" pitchFamily="34" charset="0"/>
                <a:cs typeface="Arial" panose="020B0604020202020204" pitchFamily="34" charset="0"/>
              </a:rPr>
              <a:t>understanding</a:t>
            </a:r>
            <a:r>
              <a:rPr lang="en-US" altLang="en-US" sz="1800" b="1" dirty="0">
                <a:solidFill>
                  <a:schemeClr val="bg1"/>
                </a:solidFill>
                <a:latin typeface="Arial" panose="020B0604020202020204" pitchFamily="34" charset="0"/>
                <a:cs typeface="Arial" panose="020B0604020202020204" pitchFamily="34" charset="0"/>
              </a:rPr>
              <a:t> no</a:t>
            </a:r>
            <a:r>
              <a:rPr lang="en-US" altLang="en-US" sz="1800" dirty="0">
                <a:solidFill>
                  <a:schemeClr val="bg1"/>
                </a:solidFill>
                <a:latin typeface="Arial" panose="020B0604020202020204" pitchFamily="34" charset="0"/>
                <a:cs typeface="Arial" panose="020B0604020202020204" pitchFamily="34" charset="0"/>
              </a:rPr>
              <a:t> </a:t>
            </a:r>
            <a:r>
              <a:rPr lang="en-US" altLang="en-US" sz="1800" dirty="0" smtClean="0">
                <a:solidFill>
                  <a:schemeClr val="bg1"/>
                </a:solidFill>
                <a:latin typeface="Arial" panose="020B0604020202020204" pitchFamily="34" charset="0"/>
                <a:cs typeface="Arial" panose="020B0604020202020204" pitchFamily="34" charset="0"/>
              </a:rPr>
              <a:t>intervention</a:t>
            </a:r>
            <a:br>
              <a:rPr lang="en-US" altLang="en-US" sz="1800" dirty="0" smtClean="0">
                <a:solidFill>
                  <a:schemeClr val="bg1"/>
                </a:solidFill>
                <a:latin typeface="Arial" panose="020B0604020202020204" pitchFamily="34" charset="0"/>
                <a:cs typeface="Arial" panose="020B0604020202020204" pitchFamily="34" charset="0"/>
              </a:rPr>
            </a:br>
            <a:endParaRPr lang="en-US" altLang="en-US" sz="1800" dirty="0">
              <a:solidFill>
                <a:schemeClr val="bg1"/>
              </a:solidFill>
              <a:latin typeface="Arial" panose="020B0604020202020204" pitchFamily="34" charset="0"/>
              <a:cs typeface="Arial" panose="020B0604020202020204" pitchFamily="34" charset="0"/>
            </a:endParaRPr>
          </a:p>
          <a:p>
            <a:endParaRPr lang="en-US" altLang="en-US" sz="1800" dirty="0">
              <a:solidFill>
                <a:schemeClr val="bg1"/>
              </a:solidFill>
              <a:latin typeface="Arial" panose="020B0604020202020204" pitchFamily="34" charset="0"/>
              <a:cs typeface="Arial" panose="020B0604020202020204" pitchFamily="34" charset="0"/>
            </a:endParaRPr>
          </a:p>
          <a:p>
            <a:r>
              <a:rPr lang="en-US" altLang="en-US" sz="1800" dirty="0">
                <a:solidFill>
                  <a:schemeClr val="bg1"/>
                </a:solidFill>
                <a:latin typeface="Arial" panose="020B0604020202020204" pitchFamily="34" charset="0"/>
                <a:cs typeface="Arial" panose="020B0604020202020204" pitchFamily="34" charset="0"/>
              </a:rPr>
              <a:t>Understanding </a:t>
            </a:r>
            <a:r>
              <a:rPr lang="en-US" altLang="en-US" sz="1800" b="1" dirty="0">
                <a:solidFill>
                  <a:schemeClr val="bg1"/>
                </a:solidFill>
                <a:latin typeface="Arial" panose="020B0604020202020204" pitchFamily="34" charset="0"/>
                <a:cs typeface="Arial" panose="020B0604020202020204" pitchFamily="34" charset="0"/>
              </a:rPr>
              <a:t>no</a:t>
            </a:r>
            <a:r>
              <a:rPr lang="en-US" altLang="en-US" sz="1800" dirty="0">
                <a:solidFill>
                  <a:schemeClr val="bg1"/>
                </a:solidFill>
                <a:latin typeface="Arial" panose="020B0604020202020204" pitchFamily="34" charset="0"/>
                <a:cs typeface="Arial" panose="020B0604020202020204" pitchFamily="34" charset="0"/>
              </a:rPr>
              <a:t> insight  intervention</a:t>
            </a:r>
            <a:br>
              <a:rPr lang="en-US" altLang="en-US" sz="1800" dirty="0">
                <a:solidFill>
                  <a:schemeClr val="bg1"/>
                </a:solidFill>
                <a:latin typeface="Arial" panose="020B0604020202020204" pitchFamily="34" charset="0"/>
                <a:cs typeface="Arial" panose="020B0604020202020204" pitchFamily="34" charset="0"/>
              </a:rPr>
            </a:br>
            <a:r>
              <a:rPr lang="en-US" altLang="en-US" sz="1800" dirty="0">
                <a:solidFill>
                  <a:schemeClr val="bg1"/>
                </a:solidFill>
                <a:latin typeface="Arial" panose="020B0604020202020204" pitchFamily="34" charset="0"/>
                <a:cs typeface="Arial" panose="020B0604020202020204" pitchFamily="34" charset="0"/>
              </a:rPr>
              <a:t/>
            </a:r>
            <a:br>
              <a:rPr lang="en-US" altLang="en-US" sz="1800" dirty="0">
                <a:solidFill>
                  <a:schemeClr val="bg1"/>
                </a:solidFill>
                <a:latin typeface="Arial" panose="020B0604020202020204" pitchFamily="34" charset="0"/>
                <a:cs typeface="Arial" panose="020B0604020202020204" pitchFamily="34" charset="0"/>
              </a:rPr>
            </a:br>
            <a:endParaRPr lang="en-US" altLang="en-US" sz="1800" dirty="0">
              <a:solidFill>
                <a:schemeClr val="bg1"/>
              </a:solidFill>
              <a:latin typeface="Arial" panose="020B0604020202020204" pitchFamily="34" charset="0"/>
              <a:cs typeface="Arial" panose="020B0604020202020204" pitchFamily="34" charset="0"/>
            </a:endParaRPr>
          </a:p>
          <a:p>
            <a:r>
              <a:rPr lang="en-US" altLang="en-US" sz="1800" dirty="0">
                <a:solidFill>
                  <a:schemeClr val="bg1"/>
                </a:solidFill>
                <a:latin typeface="Arial" panose="020B0604020202020204" pitchFamily="34" charset="0"/>
                <a:cs typeface="Arial" panose="020B0604020202020204" pitchFamily="34" charset="0"/>
              </a:rPr>
              <a:t>Insight intervention </a:t>
            </a:r>
            <a:r>
              <a:rPr lang="en-US" altLang="en-US" sz="1800" b="1" dirty="0">
                <a:solidFill>
                  <a:schemeClr val="bg1"/>
                </a:solidFill>
                <a:latin typeface="Arial" panose="020B0604020202020204" pitchFamily="34" charset="0"/>
                <a:cs typeface="Arial" panose="020B0604020202020204" pitchFamily="34" charset="0"/>
              </a:rPr>
              <a:t>no </a:t>
            </a:r>
            <a:r>
              <a:rPr lang="en-US" altLang="en-US" sz="1800" dirty="0">
                <a:solidFill>
                  <a:schemeClr val="bg1"/>
                </a:solidFill>
                <a:latin typeface="Arial" panose="020B0604020202020204" pitchFamily="34" charset="0"/>
                <a:cs typeface="Arial" panose="020B0604020202020204" pitchFamily="34" charset="0"/>
              </a:rPr>
              <a:t>understanding</a:t>
            </a:r>
          </a:p>
          <a:p>
            <a:endParaRPr lang="en-US" altLang="en-US" sz="1800" dirty="0">
              <a:solidFill>
                <a:schemeClr val="bg1"/>
              </a:solidFill>
              <a:latin typeface="Arial" panose="020B0604020202020204" pitchFamily="34" charset="0"/>
              <a:cs typeface="Arial" panose="020B0604020202020204" pitchFamily="34" charset="0"/>
            </a:endParaRPr>
          </a:p>
          <a:p>
            <a:r>
              <a:rPr lang="en-US" altLang="en-US" sz="1800" dirty="0">
                <a:solidFill>
                  <a:schemeClr val="bg1"/>
                </a:solidFill>
                <a:latin typeface="Arial" panose="020B0604020202020204" pitchFamily="34" charset="0"/>
                <a:cs typeface="Arial" panose="020B0604020202020204" pitchFamily="34" charset="0"/>
              </a:rPr>
              <a:t>Insight understanding</a:t>
            </a:r>
            <a:r>
              <a:rPr lang="en-US" altLang="en-US" sz="1800" b="1" dirty="0">
                <a:solidFill>
                  <a:schemeClr val="bg1"/>
                </a:solidFill>
                <a:latin typeface="Arial" panose="020B0604020202020204" pitchFamily="34" charset="0"/>
                <a:cs typeface="Arial" panose="020B0604020202020204" pitchFamily="34" charset="0"/>
              </a:rPr>
              <a:t> no</a:t>
            </a:r>
            <a:r>
              <a:rPr lang="en-US" altLang="en-US" sz="1800" dirty="0">
                <a:solidFill>
                  <a:schemeClr val="bg1"/>
                </a:solidFill>
                <a:latin typeface="Arial" panose="020B0604020202020204" pitchFamily="34" charset="0"/>
                <a:cs typeface="Arial" panose="020B0604020202020204" pitchFamily="34" charset="0"/>
              </a:rPr>
              <a:t> intervention</a:t>
            </a:r>
            <a:br>
              <a:rPr lang="en-US" altLang="en-US" sz="1800" dirty="0">
                <a:solidFill>
                  <a:schemeClr val="bg1"/>
                </a:solidFill>
                <a:latin typeface="Arial" panose="020B0604020202020204" pitchFamily="34" charset="0"/>
                <a:cs typeface="Arial" panose="020B0604020202020204" pitchFamily="34" charset="0"/>
              </a:rPr>
            </a:br>
            <a:endParaRPr lang="en-US" altLang="en-US" sz="1800" dirty="0">
              <a:solidFill>
                <a:schemeClr val="bg1"/>
              </a:solidFill>
              <a:latin typeface="Arial" panose="020B0604020202020204" pitchFamily="34" charset="0"/>
              <a:cs typeface="Arial" panose="020B0604020202020204" pitchFamily="34" charset="0"/>
            </a:endParaRPr>
          </a:p>
          <a:p>
            <a:r>
              <a:rPr lang="en-US" altLang="en-US" sz="1800" dirty="0">
                <a:solidFill>
                  <a:schemeClr val="bg1"/>
                </a:solidFill>
                <a:latin typeface="Arial" panose="020B0604020202020204" pitchFamily="34" charset="0"/>
                <a:cs typeface="Arial" panose="020B0604020202020204" pitchFamily="34" charset="0"/>
              </a:rPr>
              <a:t/>
            </a:r>
            <a:br>
              <a:rPr lang="en-US" altLang="en-US" sz="1800" dirty="0">
                <a:solidFill>
                  <a:schemeClr val="bg1"/>
                </a:solidFill>
                <a:latin typeface="Arial" panose="020B0604020202020204" pitchFamily="34" charset="0"/>
                <a:cs typeface="Arial" panose="020B0604020202020204" pitchFamily="34" charset="0"/>
              </a:rPr>
            </a:br>
            <a:r>
              <a:rPr lang="en-US" altLang="en-US" sz="1800" dirty="0" smtClean="0">
                <a:solidFill>
                  <a:schemeClr val="bg1"/>
                </a:solidFill>
                <a:latin typeface="Arial" panose="020B0604020202020204" pitchFamily="34" charset="0"/>
                <a:cs typeface="Arial" panose="020B0604020202020204" pitchFamily="34" charset="0"/>
              </a:rPr>
              <a:t>insight </a:t>
            </a:r>
            <a:r>
              <a:rPr lang="en-US" altLang="en-US" sz="1800" dirty="0">
                <a:solidFill>
                  <a:schemeClr val="bg1"/>
                </a:solidFill>
                <a:latin typeface="Arial" panose="020B0604020202020204" pitchFamily="34" charset="0"/>
                <a:cs typeface="Arial" panose="020B0604020202020204" pitchFamily="34" charset="0"/>
              </a:rPr>
              <a:t>understanding &amp; </a:t>
            </a:r>
            <a:r>
              <a:rPr lang="en-US" altLang="en-US" sz="1800" dirty="0" smtClean="0">
                <a:solidFill>
                  <a:schemeClr val="bg1"/>
                </a:solidFill>
                <a:latin typeface="Arial" panose="020B0604020202020204" pitchFamily="34" charset="0"/>
                <a:cs typeface="Arial" panose="020B0604020202020204" pitchFamily="34" charset="0"/>
              </a:rPr>
              <a:t>intervention</a:t>
            </a:r>
            <a:endParaRPr lang="en-US" altLang="en-US" sz="1800" dirty="0">
              <a:solidFill>
                <a:schemeClr val="bg1"/>
              </a:solidFill>
              <a:latin typeface="Arial" panose="020B0604020202020204" pitchFamily="34" charset="0"/>
              <a:cs typeface="Arial" panose="020B0604020202020204" pitchFamily="34" charset="0"/>
            </a:endParaRPr>
          </a:p>
          <a:p>
            <a:endParaRPr lang="en-US" altLang="en-US" sz="1800" dirty="0">
              <a:solidFill>
                <a:schemeClr val="bg1"/>
              </a:solidFill>
              <a:latin typeface="Arial" panose="020B0604020202020204" pitchFamily="34" charset="0"/>
              <a:cs typeface="Arial" panose="020B0604020202020204" pitchFamily="34" charset="0"/>
            </a:endParaRPr>
          </a:p>
          <a:p>
            <a:endParaRPr lang="en-US" sz="1800" dirty="0"/>
          </a:p>
        </p:txBody>
      </p:sp>
      <p:sp>
        <p:nvSpPr>
          <p:cNvPr id="5" name="TextBox 4"/>
          <p:cNvSpPr txBox="1"/>
          <p:nvPr/>
        </p:nvSpPr>
        <p:spPr>
          <a:xfrm>
            <a:off x="101600" y="6561849"/>
            <a:ext cx="8839199" cy="276999"/>
          </a:xfrm>
          <a:prstGeom prst="rect">
            <a:avLst/>
          </a:prstGeom>
          <a:noFill/>
        </p:spPr>
        <p:txBody>
          <a:bodyPr wrap="square" rtlCol="0">
            <a:spAutoFit/>
          </a:bodyPr>
          <a:lstStyle/>
          <a:p>
            <a:pPr algn="ctr"/>
            <a:r>
              <a:rPr lang="en-US" sz="1200" dirty="0" smtClean="0"/>
              <a:t>29</a:t>
            </a:r>
            <a:endParaRPr lang="en-US" sz="1200" dirty="0"/>
          </a:p>
        </p:txBody>
      </p:sp>
    </p:spTree>
    <p:extLst>
      <p:ext uri="{BB962C8B-B14F-4D97-AF65-F5344CB8AC3E}">
        <p14:creationId xmlns:p14="http://schemas.microsoft.com/office/powerpoint/2010/main" val="354089362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EC2011" descr="EC 201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71663" y="1538288"/>
            <a:ext cx="5291137" cy="374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itle 1"/>
          <p:cNvSpPr>
            <a:spLocks noGrp="1"/>
          </p:cNvSpPr>
          <p:nvPr>
            <p:ph type="title"/>
          </p:nvPr>
        </p:nvSpPr>
        <p:spPr>
          <a:xfrm>
            <a:off x="1493838" y="944563"/>
            <a:ext cx="6172200" cy="857250"/>
          </a:xfrm>
        </p:spPr>
        <p:txBody>
          <a:bodyPr/>
          <a:lstStyle/>
          <a:p>
            <a:r>
              <a:rPr lang="en-ZA" altLang="en-US" b="1" smtClean="0">
                <a:solidFill>
                  <a:srgbClr val="7F7F7F"/>
                </a:solidFill>
                <a:latin typeface="Open sans" charset="0"/>
                <a:ea typeface="Open sans" charset="0"/>
                <a:cs typeface="Open sans" charset="0"/>
              </a:rPr>
              <a:t>Mapping the poverty headcount by Municipality</a:t>
            </a:r>
            <a:br>
              <a:rPr lang="en-ZA" altLang="en-US" b="1" smtClean="0">
                <a:solidFill>
                  <a:srgbClr val="7F7F7F"/>
                </a:solidFill>
                <a:latin typeface="Open sans" charset="0"/>
                <a:ea typeface="Open sans" charset="0"/>
                <a:cs typeface="Open sans" charset="0"/>
              </a:rPr>
            </a:br>
            <a:r>
              <a:rPr lang="en-ZA" altLang="en-US" b="1" smtClean="0">
                <a:solidFill>
                  <a:srgbClr val="7F7F7F"/>
                </a:solidFill>
                <a:latin typeface="Open sans" charset="0"/>
                <a:ea typeface="Open sans" charset="0"/>
                <a:cs typeface="Open sans" charset="0"/>
              </a:rPr>
              <a:t>Eastern Cape – 2001-2011 (SAMPI)</a:t>
            </a:r>
          </a:p>
        </p:txBody>
      </p:sp>
      <p:pic>
        <p:nvPicPr>
          <p:cNvPr id="8" name="PEC2001" descr="EC 200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71663" y="1538288"/>
            <a:ext cx="5291137" cy="374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Rectangle 4"/>
          <p:cNvSpPr>
            <a:spLocks noChangeArrowheads="1"/>
          </p:cNvSpPr>
          <p:nvPr/>
        </p:nvSpPr>
        <p:spPr bwMode="auto">
          <a:xfrm>
            <a:off x="464457" y="595086"/>
            <a:ext cx="8200572" cy="5196114"/>
          </a:xfrm>
          <a:prstGeom prst="rect">
            <a:avLst/>
          </a:prstGeom>
          <a:solidFill>
            <a:schemeClr val="bg1"/>
          </a:solidFill>
          <a:ln>
            <a:noFill/>
          </a:ln>
          <a:extLst>
            <a:ext uri="{91240B29-F687-4F45-9708-019B960494DF}">
              <a14:hiddenLine xmlns:a14="http://schemas.microsoft.com/office/drawing/2010/main" w="0">
                <a:solidFill>
                  <a:srgbClr val="000000"/>
                </a:solidFill>
                <a:round/>
                <a:headEnd/>
                <a:tailEnd/>
              </a14:hiddenLine>
            </a:ext>
          </a:extLst>
        </p:spPr>
        <p:txBody>
          <a:bodyPr lIns="68580" tIns="34290" rIns="68580" bIns="34290"/>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endParaRPr lang="en-US" altLang="en-US" sz="1800">
              <a:latin typeface="Arial" pitchFamily="34" charset="0"/>
            </a:endParaRPr>
          </a:p>
        </p:txBody>
      </p:sp>
      <p:pic>
        <p:nvPicPr>
          <p:cNvPr id="19462"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rcRect/>
          <a:stretch>
            <a:fillRect/>
          </a:stretch>
        </p:blipFill>
        <p:spPr>
          <a:xfrm>
            <a:off x="537031" y="1328737"/>
            <a:ext cx="8026400" cy="4331833"/>
          </a:xfrm>
        </p:spPr>
      </p:pic>
      <p:sp useBgFill="1">
        <p:nvSpPr>
          <p:cNvPr id="19463" name="Action Button: Forward or Next 8">
            <a:hlinkClick r:id="" action="ppaction://hlinkshowjump?jump=nextslide" highlightClick="1"/>
          </p:cNvPr>
          <p:cNvSpPr>
            <a:spLocks noChangeArrowheads="1"/>
          </p:cNvSpPr>
          <p:nvPr/>
        </p:nvSpPr>
        <p:spPr bwMode="auto">
          <a:xfrm>
            <a:off x="1204913" y="1331913"/>
            <a:ext cx="655637" cy="469900"/>
          </a:xfrm>
          <a:prstGeom prst="actionButtonForwardNext">
            <a:avLst/>
          </a:prstGeom>
          <a:ln>
            <a:noFill/>
          </a:ln>
          <a:extLst>
            <a:ext uri="{91240B29-F687-4F45-9708-019B960494DF}">
              <a14:hiddenLine xmlns:a14="http://schemas.microsoft.com/office/drawing/2010/main" w="0">
                <a:solidFill>
                  <a:srgbClr val="000000"/>
                </a:solidFill>
                <a:round/>
                <a:headEnd/>
                <a:tailEnd/>
              </a14:hiddenLine>
            </a:ext>
          </a:extLst>
        </p:spPr>
        <p:txBody>
          <a:bodyPr lIns="68580" tIns="34290" rIns="68580" bIns="34290"/>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endParaRPr lang="en-US" altLang="en-US" sz="1800">
              <a:solidFill>
                <a:srgbClr val="000000"/>
              </a:solidFill>
              <a:latin typeface="Arial" pitchFamily="34" charset="0"/>
            </a:endParaRPr>
          </a:p>
        </p:txBody>
      </p:sp>
      <p:sp>
        <p:nvSpPr>
          <p:cNvPr id="19464" name="Rectangle 2"/>
          <p:cNvSpPr>
            <a:spLocks noChangeArrowheads="1"/>
          </p:cNvSpPr>
          <p:nvPr/>
        </p:nvSpPr>
        <p:spPr bwMode="auto">
          <a:xfrm>
            <a:off x="1439863" y="4778375"/>
            <a:ext cx="485775" cy="369888"/>
          </a:xfrm>
          <a:prstGeom prst="rect">
            <a:avLst/>
          </a:prstGeom>
          <a:solidFill>
            <a:schemeClr val="bg1"/>
          </a:solidFill>
          <a:ln>
            <a:noFill/>
          </a:ln>
          <a:extLst>
            <a:ext uri="{91240B29-F687-4F45-9708-019B960494DF}">
              <a14:hiddenLine xmlns:a14="http://schemas.microsoft.com/office/drawing/2010/main" w="0">
                <a:solidFill>
                  <a:srgbClr val="000000"/>
                </a:solidFill>
                <a:round/>
                <a:headEnd/>
                <a:tailEnd/>
              </a14:hiddenLine>
            </a:ext>
          </a:extLst>
        </p:spPr>
        <p:txBody>
          <a:bodyPr lIns="68580" tIns="34290" rIns="68580" bIns="34290"/>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endParaRPr lang="en-US" altLang="en-US" sz="1800">
              <a:latin typeface="Arial" pitchFamily="34" charset="0"/>
            </a:endParaRPr>
          </a:p>
        </p:txBody>
      </p:sp>
      <p:sp>
        <p:nvSpPr>
          <p:cNvPr id="19465" name="Rectangle 11"/>
          <p:cNvSpPr>
            <a:spLocks noChangeArrowheads="1"/>
          </p:cNvSpPr>
          <p:nvPr/>
        </p:nvSpPr>
        <p:spPr bwMode="auto">
          <a:xfrm>
            <a:off x="1143000" y="869950"/>
            <a:ext cx="6858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ZA" altLang="en-US" sz="1800" b="1">
                <a:solidFill>
                  <a:srgbClr val="7F7F7F"/>
                </a:solidFill>
                <a:latin typeface="Open sans" charset="0"/>
                <a:ea typeface="Open sans" charset="0"/>
                <a:cs typeface="Open sans" charset="0"/>
              </a:rPr>
              <a:t>Poverty headcount by municipality – 2001-2011 (SAMPI)</a:t>
            </a:r>
            <a:endParaRPr lang="en-US" altLang="en-US" sz="1800">
              <a:latin typeface="Arial" pitchFamily="34" charset="0"/>
            </a:endParaRPr>
          </a:p>
        </p:txBody>
      </p:sp>
      <p:sp>
        <p:nvSpPr>
          <p:cNvPr id="10" name="TextBox 9"/>
          <p:cNvSpPr txBox="1"/>
          <p:nvPr/>
        </p:nvSpPr>
        <p:spPr>
          <a:xfrm>
            <a:off x="101600" y="6373167"/>
            <a:ext cx="8839199" cy="276999"/>
          </a:xfrm>
          <a:prstGeom prst="rect">
            <a:avLst/>
          </a:prstGeom>
          <a:noFill/>
        </p:spPr>
        <p:txBody>
          <a:bodyPr wrap="square" rtlCol="0">
            <a:spAutoFit/>
          </a:bodyPr>
          <a:lstStyle/>
          <a:p>
            <a:pPr algn="ctr"/>
            <a:r>
              <a:rPr lang="en-US" sz="1200" dirty="0"/>
              <a:t>3</a:t>
            </a:r>
          </a:p>
        </p:txBody>
      </p:sp>
    </p:spTree>
    <p:extLst>
      <p:ext uri="{BB962C8B-B14F-4D97-AF65-F5344CB8AC3E}">
        <p14:creationId xmlns:p14="http://schemas.microsoft.com/office/powerpoint/2010/main" val="232140452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xit" presetSubtype="1" fill="hold" nodeType="clickEffect">
                                  <p:stCondLst>
                                    <p:cond delay="0"/>
                                  </p:stCondLst>
                                  <p:childTnLst>
                                    <p:animEffect transition="out" filter="wheel(1)">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Line 2"/>
          <p:cNvSpPr>
            <a:spLocks noChangeShapeType="1"/>
          </p:cNvSpPr>
          <p:nvPr/>
        </p:nvSpPr>
        <p:spPr bwMode="auto">
          <a:xfrm>
            <a:off x="2514600" y="2286000"/>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83" name="Rectangle 3"/>
          <p:cNvSpPr>
            <a:spLocks noChangeArrowheads="1"/>
          </p:cNvSpPr>
          <p:nvPr/>
        </p:nvSpPr>
        <p:spPr bwMode="auto">
          <a:xfrm>
            <a:off x="4983163" y="2133600"/>
            <a:ext cx="1722437" cy="990600"/>
          </a:xfrm>
          <a:prstGeom prst="rect">
            <a:avLst/>
          </a:prstGeom>
          <a:solidFill>
            <a:srgbClr val="800000"/>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800000"/>
            </a:extrusionClr>
          </a:sp3d>
          <a:extLst>
            <a:ext uri="{AF507438-7753-43E0-B8FC-AC1667EBCBE1}">
              <a14:hiddenEffects xmlns:a14="http://schemas.microsoft.com/office/drawing/2010/main">
                <a:effectLst>
                  <a:outerShdw dist="17961" dir="2700000" algn="ctr" rotWithShape="0">
                    <a:srgbClr val="4D0000"/>
                  </a:outerShdw>
                </a:effectLst>
              </a14:hiddenEffects>
            </a:ext>
          </a:extLst>
        </p:spPr>
        <p:txBody>
          <a:bodyPr wrap="none" anchor="ctr">
            <a:flatTx/>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en-US" sz="2400" b="1">
                <a:solidFill>
                  <a:schemeClr val="bg1"/>
                </a:solidFill>
                <a:latin typeface="Times New Roman" pitchFamily="18" charset="0"/>
              </a:rPr>
              <a:t>Serious</a:t>
            </a:r>
          </a:p>
        </p:txBody>
      </p:sp>
      <p:sp>
        <p:nvSpPr>
          <p:cNvPr id="46084" name="Rectangle 4"/>
          <p:cNvSpPr>
            <a:spLocks noChangeArrowheads="1"/>
          </p:cNvSpPr>
          <p:nvPr/>
        </p:nvSpPr>
        <p:spPr bwMode="auto">
          <a:xfrm>
            <a:off x="447675" y="2133600"/>
            <a:ext cx="1762125" cy="990600"/>
          </a:xfrm>
          <a:prstGeom prst="rect">
            <a:avLst/>
          </a:prstGeom>
          <a:solidFill>
            <a:schemeClr val="accent1"/>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chemeClr val="accent1"/>
            </a:extrusionClr>
          </a:sp3d>
          <a:extLst>
            <a:ext uri="{AF507438-7753-43E0-B8FC-AC1667EBCBE1}">
              <a14:hiddenEffects xmlns:a14="http://schemas.microsoft.com/office/drawing/2010/main">
                <a:effectLst>
                  <a:outerShdw dist="17961" dir="2700000" algn="ctr" rotWithShape="0">
                    <a:srgbClr val="48736B"/>
                  </a:outerShdw>
                </a:effectLst>
              </a14:hiddenEffects>
            </a:ext>
          </a:extLst>
        </p:spPr>
        <p:txBody>
          <a:bodyPr wrap="none" anchor="ctr">
            <a:flatTx/>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en-US" sz="2400" b="1">
                <a:solidFill>
                  <a:schemeClr val="bg1"/>
                </a:solidFill>
                <a:latin typeface="Times New Roman" pitchFamily="18" charset="0"/>
              </a:rPr>
              <a:t>Nonacademic</a:t>
            </a:r>
          </a:p>
        </p:txBody>
      </p:sp>
      <p:sp>
        <p:nvSpPr>
          <p:cNvPr id="46085" name="Rectangle 5"/>
          <p:cNvSpPr>
            <a:spLocks noChangeArrowheads="1"/>
          </p:cNvSpPr>
          <p:nvPr/>
        </p:nvSpPr>
        <p:spPr bwMode="auto">
          <a:xfrm>
            <a:off x="457200" y="3505200"/>
            <a:ext cx="1524000" cy="990600"/>
          </a:xfrm>
          <a:prstGeom prst="rect">
            <a:avLst/>
          </a:prstGeom>
          <a:solidFill>
            <a:srgbClr val="339966"/>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339966"/>
            </a:extrusionClr>
          </a:sp3d>
          <a:extLst>
            <a:ext uri="{AF507438-7753-43E0-B8FC-AC1667EBCBE1}">
              <a14:hiddenEffects xmlns:a14="http://schemas.microsoft.com/office/drawing/2010/main">
                <a:effectLst>
                  <a:outerShdw dist="17961" dir="2700000" algn="ctr" rotWithShape="0">
                    <a:srgbClr val="1F5C3D"/>
                  </a:outerShdw>
                </a:effectLst>
              </a14:hiddenEffects>
            </a:ext>
          </a:extLst>
        </p:spPr>
        <p:txBody>
          <a:bodyPr wrap="none" anchor="ctr">
            <a:flatTx/>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endParaRPr lang="en-US" altLang="en-US" sz="2400" b="1">
              <a:latin typeface="Times New Roman" pitchFamily="18" charset="0"/>
            </a:endParaRPr>
          </a:p>
          <a:p>
            <a:pPr algn="ctr">
              <a:spcBef>
                <a:spcPct val="0"/>
              </a:spcBef>
              <a:buFontTx/>
              <a:buNone/>
            </a:pPr>
            <a:r>
              <a:rPr lang="en-US" altLang="en-US" sz="2400" b="1">
                <a:solidFill>
                  <a:schemeClr val="bg1"/>
                </a:solidFill>
                <a:latin typeface="Times New Roman" pitchFamily="18" charset="0"/>
              </a:rPr>
              <a:t>Public</a:t>
            </a:r>
          </a:p>
          <a:p>
            <a:pPr algn="ctr">
              <a:spcBef>
                <a:spcPct val="0"/>
              </a:spcBef>
              <a:buFontTx/>
              <a:buNone/>
            </a:pPr>
            <a:endParaRPr lang="en-US" altLang="en-US" sz="2400" b="1">
              <a:solidFill>
                <a:schemeClr val="bg1"/>
              </a:solidFill>
              <a:latin typeface="Times New Roman" pitchFamily="18" charset="0"/>
            </a:endParaRPr>
          </a:p>
        </p:txBody>
      </p:sp>
      <p:sp>
        <p:nvSpPr>
          <p:cNvPr id="46086" name="Rectangle 6"/>
          <p:cNvSpPr>
            <a:spLocks noChangeArrowheads="1"/>
          </p:cNvSpPr>
          <p:nvPr/>
        </p:nvSpPr>
        <p:spPr bwMode="auto">
          <a:xfrm>
            <a:off x="4983163" y="3352800"/>
            <a:ext cx="1722437" cy="990600"/>
          </a:xfrm>
          <a:prstGeom prst="rect">
            <a:avLst/>
          </a:prstGeom>
          <a:solidFill>
            <a:srgbClr val="FF0000"/>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17961" dir="2700000" algn="ctr" rotWithShape="0">
                    <a:srgbClr val="990000"/>
                  </a:outerShdw>
                </a:effectLst>
              </a14:hiddenEffects>
            </a:ext>
          </a:extLst>
        </p:spPr>
        <p:txBody>
          <a:bodyPr wrap="none" anchor="ctr">
            <a:flatTx/>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en-US" sz="2000" b="1">
                <a:solidFill>
                  <a:schemeClr val="bg1"/>
                </a:solidFill>
                <a:latin typeface="Times New Roman" pitchFamily="18" charset="0"/>
              </a:rPr>
              <a:t>Noncommercial</a:t>
            </a:r>
          </a:p>
        </p:txBody>
      </p:sp>
      <p:sp>
        <p:nvSpPr>
          <p:cNvPr id="46087" name="Rectangle 7"/>
          <p:cNvSpPr>
            <a:spLocks noChangeArrowheads="1"/>
          </p:cNvSpPr>
          <p:nvPr/>
        </p:nvSpPr>
        <p:spPr bwMode="auto">
          <a:xfrm>
            <a:off x="506413" y="5105400"/>
            <a:ext cx="1855787" cy="990600"/>
          </a:xfrm>
          <a:prstGeom prst="rect">
            <a:avLst/>
          </a:prstGeom>
          <a:solidFill>
            <a:srgbClr val="0000FF"/>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0000FF"/>
            </a:extrusionClr>
          </a:sp3d>
          <a:extLst>
            <a:ext uri="{AF507438-7753-43E0-B8FC-AC1667EBCBE1}">
              <a14:hiddenEffects xmlns:a14="http://schemas.microsoft.com/office/drawing/2010/main">
                <a:effectLst>
                  <a:outerShdw dist="17961" dir="2700000" algn="ctr" rotWithShape="0">
                    <a:srgbClr val="000099"/>
                  </a:outerShdw>
                </a:effectLst>
              </a14:hiddenEffects>
            </a:ext>
          </a:extLst>
        </p:spPr>
        <p:txBody>
          <a:bodyPr wrap="none" anchor="ctr">
            <a:flatTx/>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en-US" sz="2400" b="1">
                <a:solidFill>
                  <a:schemeClr val="bg1"/>
                </a:solidFill>
                <a:latin typeface="Times New Roman" pitchFamily="18" charset="0"/>
              </a:rPr>
              <a:t>Technological</a:t>
            </a:r>
          </a:p>
        </p:txBody>
      </p:sp>
      <p:sp>
        <p:nvSpPr>
          <p:cNvPr id="62472" name="Rectangle 8"/>
          <p:cNvSpPr>
            <a:spLocks noChangeArrowheads="1"/>
          </p:cNvSpPr>
          <p:nvPr/>
        </p:nvSpPr>
        <p:spPr bwMode="auto">
          <a:xfrm>
            <a:off x="5592763" y="4495800"/>
            <a:ext cx="3246437" cy="990600"/>
          </a:xfrm>
          <a:prstGeom prst="rect">
            <a:avLst/>
          </a:prstGeom>
          <a:solidFill>
            <a:schemeClr val="accent1">
              <a:lumMod val="75000"/>
            </a:schemeClr>
          </a:solidFill>
          <a:ln>
            <a:noFill/>
          </a:ln>
          <a:effectLst/>
          <a:scene3d>
            <a:camera prst="legacyObliqueTopRight"/>
            <a:lightRig rig="legacyFlat3" dir="b"/>
          </a:scene3d>
          <a:sp3d extrusionH="430200" prstMaterial="legacyMatte">
            <a:bevelT w="13500" h="13500" prst="angle"/>
            <a:bevelB w="13500" h="13500" prst="angle"/>
            <a:extrusionClr>
              <a:srgbClr val="00FFFF"/>
            </a:extrusionClr>
            <a:contourClr>
              <a:srgbClr val="00FFFF"/>
            </a:contourClr>
          </a:sp3d>
          <a:extLst/>
        </p:spPr>
        <p:txBody>
          <a:bodyPr wrap="none" anchor="ctr">
            <a:flatTx/>
          </a:bodyPr>
          <a:lstStyle/>
          <a:p>
            <a:pPr algn="ctr">
              <a:defRPr/>
            </a:pPr>
            <a:r>
              <a:rPr lang="en-US" altLang="en-US" sz="2000" b="1">
                <a:solidFill>
                  <a:schemeClr val="bg1"/>
                </a:solidFill>
              </a:rPr>
              <a:t>Electronic world of networks</a:t>
            </a:r>
          </a:p>
        </p:txBody>
      </p:sp>
      <p:sp>
        <p:nvSpPr>
          <p:cNvPr id="46089" name="Rectangle 9"/>
          <p:cNvSpPr>
            <a:spLocks noChangeArrowheads="1"/>
          </p:cNvSpPr>
          <p:nvPr/>
        </p:nvSpPr>
        <p:spPr bwMode="auto">
          <a:xfrm>
            <a:off x="2428875" y="2133600"/>
            <a:ext cx="1457325" cy="990600"/>
          </a:xfrm>
          <a:prstGeom prst="rect">
            <a:avLst/>
          </a:prstGeom>
          <a:solidFill>
            <a:schemeClr val="accent1"/>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chemeClr val="accent1"/>
            </a:extrusionClr>
          </a:sp3d>
          <a:extLst>
            <a:ext uri="{AF507438-7753-43E0-B8FC-AC1667EBCBE1}">
              <a14:hiddenEffects xmlns:a14="http://schemas.microsoft.com/office/drawing/2010/main">
                <a:effectLst>
                  <a:outerShdw dist="17961" dir="2700000" algn="ctr" rotWithShape="0">
                    <a:srgbClr val="48736B"/>
                  </a:outerShdw>
                </a:effectLst>
              </a14:hiddenEffects>
            </a:ext>
          </a:extLst>
        </p:spPr>
        <p:txBody>
          <a:bodyPr wrap="none" anchor="ctr">
            <a:flatTx/>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en-US" sz="2400" b="1">
                <a:solidFill>
                  <a:schemeClr val="bg1"/>
                </a:solidFill>
                <a:latin typeface="Times New Roman" pitchFamily="18" charset="0"/>
              </a:rPr>
              <a:t>Purposive</a:t>
            </a:r>
          </a:p>
        </p:txBody>
      </p:sp>
      <p:sp>
        <p:nvSpPr>
          <p:cNvPr id="46090" name="Rectangle 10"/>
          <p:cNvSpPr>
            <a:spLocks noChangeArrowheads="1"/>
          </p:cNvSpPr>
          <p:nvPr/>
        </p:nvSpPr>
        <p:spPr bwMode="auto">
          <a:xfrm>
            <a:off x="2362200" y="3505200"/>
            <a:ext cx="1524000" cy="990600"/>
          </a:xfrm>
          <a:prstGeom prst="rect">
            <a:avLst/>
          </a:prstGeom>
          <a:solidFill>
            <a:srgbClr val="339966"/>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339966"/>
            </a:extrusionClr>
          </a:sp3d>
          <a:extLst>
            <a:ext uri="{AF507438-7753-43E0-B8FC-AC1667EBCBE1}">
              <a14:hiddenEffects xmlns:a14="http://schemas.microsoft.com/office/drawing/2010/main">
                <a:effectLst>
                  <a:outerShdw dist="17961" dir="2700000" algn="ctr" rotWithShape="0">
                    <a:srgbClr val="1F5C3D"/>
                  </a:outerShdw>
                </a:effectLst>
              </a14:hiddenEffects>
            </a:ext>
          </a:extLst>
        </p:spPr>
        <p:txBody>
          <a:bodyPr wrap="none" anchor="ctr">
            <a:flatTx/>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endParaRPr lang="en-US" altLang="en-US" sz="2400" b="1">
              <a:latin typeface="Times New Roman" pitchFamily="18" charset="0"/>
            </a:endParaRPr>
          </a:p>
          <a:p>
            <a:pPr algn="ctr">
              <a:spcBef>
                <a:spcPct val="0"/>
              </a:spcBef>
              <a:buFontTx/>
              <a:buNone/>
            </a:pPr>
            <a:r>
              <a:rPr lang="en-US" altLang="en-US" sz="2400" b="1">
                <a:solidFill>
                  <a:schemeClr val="bg1"/>
                </a:solidFill>
                <a:latin typeface="Times New Roman" pitchFamily="18" charset="0"/>
              </a:rPr>
              <a:t>Accessible</a:t>
            </a:r>
          </a:p>
          <a:p>
            <a:pPr algn="ctr">
              <a:spcBef>
                <a:spcPct val="0"/>
              </a:spcBef>
              <a:buFontTx/>
              <a:buNone/>
            </a:pPr>
            <a:endParaRPr lang="en-US" altLang="en-US" sz="2400" b="1">
              <a:latin typeface="Times New Roman" pitchFamily="18" charset="0"/>
            </a:endParaRPr>
          </a:p>
        </p:txBody>
      </p:sp>
      <p:sp>
        <p:nvSpPr>
          <p:cNvPr id="46091" name="Rectangle 11"/>
          <p:cNvSpPr>
            <a:spLocks noChangeArrowheads="1"/>
          </p:cNvSpPr>
          <p:nvPr/>
        </p:nvSpPr>
        <p:spPr bwMode="auto">
          <a:xfrm>
            <a:off x="7116763" y="2133600"/>
            <a:ext cx="1722437" cy="990600"/>
          </a:xfrm>
          <a:prstGeom prst="rect">
            <a:avLst/>
          </a:prstGeom>
          <a:solidFill>
            <a:srgbClr val="800000"/>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800000"/>
            </a:extrusionClr>
          </a:sp3d>
          <a:extLst>
            <a:ext uri="{AF507438-7753-43E0-B8FC-AC1667EBCBE1}">
              <a14:hiddenEffects xmlns:a14="http://schemas.microsoft.com/office/drawing/2010/main">
                <a:effectLst>
                  <a:outerShdw dist="17961" dir="2700000" algn="ctr" rotWithShape="0">
                    <a:srgbClr val="4D0000"/>
                  </a:outerShdw>
                </a:effectLst>
              </a14:hiddenEffects>
            </a:ext>
          </a:extLst>
        </p:spPr>
        <p:txBody>
          <a:bodyPr wrap="none" anchor="ctr">
            <a:flatTx/>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en-US" sz="2400" b="1">
                <a:solidFill>
                  <a:schemeClr val="bg1"/>
                </a:solidFill>
                <a:latin typeface="Times New Roman" pitchFamily="18" charset="0"/>
              </a:rPr>
              <a:t>Resolve Life</a:t>
            </a:r>
          </a:p>
          <a:p>
            <a:pPr algn="ctr">
              <a:spcBef>
                <a:spcPct val="0"/>
              </a:spcBef>
              <a:buFontTx/>
              <a:buNone/>
            </a:pPr>
            <a:r>
              <a:rPr lang="en-US" altLang="en-US" sz="2400" b="1">
                <a:solidFill>
                  <a:schemeClr val="bg1"/>
                </a:solidFill>
                <a:latin typeface="Times New Roman" pitchFamily="18" charset="0"/>
              </a:rPr>
              <a:t>Problems</a:t>
            </a:r>
          </a:p>
        </p:txBody>
      </p:sp>
      <p:sp>
        <p:nvSpPr>
          <p:cNvPr id="46092" name="Rectangle 12"/>
          <p:cNvSpPr>
            <a:spLocks noChangeArrowheads="1"/>
          </p:cNvSpPr>
          <p:nvPr/>
        </p:nvSpPr>
        <p:spPr bwMode="auto">
          <a:xfrm>
            <a:off x="7116763" y="3352800"/>
            <a:ext cx="1722437" cy="990600"/>
          </a:xfrm>
          <a:prstGeom prst="rect">
            <a:avLst/>
          </a:prstGeom>
          <a:solidFill>
            <a:srgbClr val="FF0000"/>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17961" dir="2700000" algn="ctr" rotWithShape="0">
                    <a:srgbClr val="990000"/>
                  </a:outerShdw>
                </a:effectLst>
              </a14:hiddenEffects>
            </a:ext>
          </a:extLst>
        </p:spPr>
        <p:txBody>
          <a:bodyPr wrap="none" anchor="ctr">
            <a:flatTx/>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en-US" sz="2000" b="1">
                <a:solidFill>
                  <a:schemeClr val="bg1"/>
                </a:solidFill>
                <a:latin typeface="Times New Roman" pitchFamily="18" charset="0"/>
              </a:rPr>
              <a:t>Legal monopoly</a:t>
            </a:r>
          </a:p>
        </p:txBody>
      </p:sp>
      <p:sp>
        <p:nvSpPr>
          <p:cNvPr id="46093" name="Rectangle 13"/>
          <p:cNvSpPr>
            <a:spLocks noChangeArrowheads="1"/>
          </p:cNvSpPr>
          <p:nvPr/>
        </p:nvSpPr>
        <p:spPr bwMode="auto">
          <a:xfrm>
            <a:off x="2792413" y="5105400"/>
            <a:ext cx="1855787" cy="990600"/>
          </a:xfrm>
          <a:prstGeom prst="rect">
            <a:avLst/>
          </a:prstGeom>
          <a:solidFill>
            <a:srgbClr val="0000FF"/>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0000FF"/>
            </a:extrusionClr>
          </a:sp3d>
          <a:extLst>
            <a:ext uri="{AF507438-7753-43E0-B8FC-AC1667EBCBE1}">
              <a14:hiddenEffects xmlns:a14="http://schemas.microsoft.com/office/drawing/2010/main">
                <a:effectLst>
                  <a:outerShdw dist="17961" dir="2700000" algn="ctr" rotWithShape="0">
                    <a:srgbClr val="000099"/>
                  </a:outerShdw>
                </a:effectLst>
              </a14:hiddenEffects>
            </a:ext>
          </a:extLst>
        </p:spPr>
        <p:txBody>
          <a:bodyPr wrap="none" anchor="ctr">
            <a:flatTx/>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en-US" sz="2400" b="1">
                <a:solidFill>
                  <a:schemeClr val="bg1"/>
                </a:solidFill>
                <a:latin typeface="Times New Roman" pitchFamily="18" charset="0"/>
              </a:rPr>
              <a:t>Adaptable</a:t>
            </a:r>
          </a:p>
          <a:p>
            <a:pPr algn="ctr">
              <a:spcBef>
                <a:spcPct val="0"/>
              </a:spcBef>
              <a:buFontTx/>
              <a:buNone/>
            </a:pPr>
            <a:r>
              <a:rPr lang="en-US" altLang="en-US" sz="2400" b="1">
                <a:solidFill>
                  <a:schemeClr val="bg1"/>
                </a:solidFill>
                <a:latin typeface="Times New Roman" pitchFamily="18" charset="0"/>
              </a:rPr>
              <a:t>portable</a:t>
            </a:r>
          </a:p>
        </p:txBody>
      </p:sp>
      <p:sp>
        <p:nvSpPr>
          <p:cNvPr id="46094" name="Rectangle 14"/>
          <p:cNvSpPr>
            <a:spLocks noChangeArrowheads="1"/>
          </p:cNvSpPr>
          <p:nvPr/>
        </p:nvSpPr>
        <p:spPr bwMode="auto">
          <a:xfrm>
            <a:off x="5867400" y="5638799"/>
            <a:ext cx="2971800" cy="805543"/>
          </a:xfrm>
          <a:prstGeom prst="rect">
            <a:avLst/>
          </a:prstGeom>
          <a:gradFill rotWithShape="0">
            <a:gsLst>
              <a:gs pos="0">
                <a:srgbClr val="0066FF"/>
              </a:gs>
              <a:gs pos="50000">
                <a:srgbClr val="002F76"/>
              </a:gs>
              <a:gs pos="100000">
                <a:srgbClr val="0066FF"/>
              </a:gs>
            </a:gsLst>
            <a:lin ang="18900000" scaled="1"/>
          </a:gra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0066FF"/>
            </a:extrusionClr>
          </a:sp3d>
          <a:extLst>
            <a:ext uri="{AF507438-7753-43E0-B8FC-AC1667EBCBE1}">
              <a14:hiddenEffects xmlns:a14="http://schemas.microsoft.com/office/drawing/2010/main">
                <a:effectLst>
                  <a:outerShdw dist="17961" dir="2700000" algn="ctr" rotWithShape="0">
                    <a:srgbClr val="003D99"/>
                  </a:outerShdw>
                </a:effectLst>
              </a14:hiddenEffects>
            </a:ext>
          </a:extLst>
        </p:spPr>
        <p:txBody>
          <a:bodyPr wrap="none" anchor="ctr">
            <a:flatTx/>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en-US" sz="2000" b="1">
                <a:solidFill>
                  <a:schemeClr val="bg1"/>
                </a:solidFill>
                <a:latin typeface="Times New Roman" pitchFamily="18" charset="0"/>
              </a:rPr>
              <a:t>Can be</a:t>
            </a:r>
          </a:p>
          <a:p>
            <a:pPr algn="ctr">
              <a:spcBef>
                <a:spcPct val="0"/>
              </a:spcBef>
              <a:buFontTx/>
              <a:buNone/>
            </a:pPr>
            <a:r>
              <a:rPr lang="en-US" altLang="en-US" sz="2000" b="1">
                <a:solidFill>
                  <a:schemeClr val="bg1"/>
                </a:solidFill>
                <a:latin typeface="Times New Roman" pitchFamily="18" charset="0"/>
              </a:rPr>
              <a:t>Managed in a virtual world</a:t>
            </a:r>
          </a:p>
        </p:txBody>
      </p:sp>
      <p:sp>
        <p:nvSpPr>
          <p:cNvPr id="46095" name="Rectangle 15"/>
          <p:cNvSpPr>
            <a:spLocks noChangeArrowheads="1"/>
          </p:cNvSpPr>
          <p:nvPr/>
        </p:nvSpPr>
        <p:spPr bwMode="auto">
          <a:xfrm>
            <a:off x="1797643" y="297089"/>
            <a:ext cx="5261377" cy="523220"/>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990000"/>
                  </a:outerShdw>
                </a:effectLst>
              </a14:hiddenEffects>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en-US" sz="2800" b="1" dirty="0">
                <a:latin typeface="Arial" panose="020B0604020202020204" pitchFamily="34" charset="0"/>
                <a:cs typeface="Arial" panose="020B0604020202020204" pitchFamily="34" charset="0"/>
              </a:rPr>
              <a:t>What Makes Statistics Useful </a:t>
            </a:r>
          </a:p>
        </p:txBody>
      </p:sp>
      <p:sp>
        <p:nvSpPr>
          <p:cNvPr id="16" name="TextBox 15"/>
          <p:cNvSpPr txBox="1"/>
          <p:nvPr/>
        </p:nvSpPr>
        <p:spPr>
          <a:xfrm>
            <a:off x="101600" y="6373167"/>
            <a:ext cx="8839199" cy="276999"/>
          </a:xfrm>
          <a:prstGeom prst="rect">
            <a:avLst/>
          </a:prstGeom>
          <a:noFill/>
        </p:spPr>
        <p:txBody>
          <a:bodyPr wrap="square" rtlCol="0">
            <a:spAutoFit/>
          </a:bodyPr>
          <a:lstStyle/>
          <a:p>
            <a:pPr algn="ctr"/>
            <a:r>
              <a:rPr lang="en-US" sz="1200" dirty="0" smtClean="0"/>
              <a:t>30</a:t>
            </a:r>
            <a:endParaRPr lang="en-US" sz="1200" dirty="0"/>
          </a:p>
        </p:txBody>
      </p:sp>
    </p:spTree>
    <p:extLst>
      <p:ext uri="{BB962C8B-B14F-4D97-AF65-F5344CB8AC3E}">
        <p14:creationId xmlns:p14="http://schemas.microsoft.com/office/powerpoint/2010/main" val="347164374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971550" y="2349500"/>
            <a:ext cx="2232025" cy="460375"/>
          </a:xfrm>
          <a:prstGeom prst="rect">
            <a:avLst/>
          </a:prstGeom>
          <a:noFill/>
        </p:spPr>
        <p:txBody>
          <a:bodyPr>
            <a:spAutoFit/>
          </a:bodyPr>
          <a:lstStyle/>
          <a:p>
            <a:pPr>
              <a:defRPr/>
            </a:pPr>
            <a:r>
              <a:rPr lang="en-US" sz="1200" b="1" dirty="0">
                <a:solidFill>
                  <a:schemeClr val="tx1">
                    <a:lumMod val="50000"/>
                    <a:lumOff val="50000"/>
                  </a:schemeClr>
                </a:solidFill>
              </a:rPr>
              <a:t>Appointment </a:t>
            </a:r>
          </a:p>
          <a:p>
            <a:pPr>
              <a:defRPr/>
            </a:pPr>
            <a:r>
              <a:rPr lang="en-US" sz="1200" b="1" dirty="0">
                <a:solidFill>
                  <a:schemeClr val="tx1">
                    <a:lumMod val="50000"/>
                    <a:lumOff val="50000"/>
                  </a:schemeClr>
                </a:solidFill>
              </a:rPr>
              <a:t>Advice-Accountability</a:t>
            </a:r>
          </a:p>
        </p:txBody>
      </p:sp>
      <p:sp>
        <p:nvSpPr>
          <p:cNvPr id="50179" name="TextBox 6"/>
          <p:cNvSpPr txBox="1">
            <a:spLocks noChangeArrowheads="1"/>
          </p:cNvSpPr>
          <p:nvPr/>
        </p:nvSpPr>
        <p:spPr bwMode="auto">
          <a:xfrm>
            <a:off x="323850" y="4365625"/>
            <a:ext cx="2447925" cy="307975"/>
          </a:xfrm>
          <a:prstGeom prst="rect">
            <a:avLst/>
          </a:prstGeom>
          <a:solidFill>
            <a:srgbClr val="BBC99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en-US" sz="1400">
                <a:solidFill>
                  <a:schemeClr val="bg1"/>
                </a:solidFill>
                <a:latin typeface="Arial" pitchFamily="34" charset="0"/>
              </a:rPr>
              <a:t>Safeguards official statistics</a:t>
            </a:r>
          </a:p>
        </p:txBody>
      </p:sp>
      <p:sp>
        <p:nvSpPr>
          <p:cNvPr id="3" name="Rectangle 2"/>
          <p:cNvSpPr/>
          <p:nvPr/>
        </p:nvSpPr>
        <p:spPr>
          <a:xfrm>
            <a:off x="107950" y="0"/>
            <a:ext cx="3159125" cy="769938"/>
          </a:xfrm>
          <a:prstGeom prst="rect">
            <a:avLst/>
          </a:prstGeom>
        </p:spPr>
        <p:txBody>
          <a:bodyPr wrap="none">
            <a:spAutoFit/>
          </a:bodyPr>
          <a:lstStyle/>
          <a:p>
            <a:pPr>
              <a:defRPr/>
            </a:pPr>
            <a:r>
              <a:rPr lang="en-ZA" sz="4400" b="1" dirty="0">
                <a:solidFill>
                  <a:schemeClr val="accent5">
                    <a:lumMod val="50000"/>
                  </a:schemeClr>
                </a:solidFill>
                <a:latin typeface="+mj-lt"/>
              </a:rPr>
              <a:t>Statistics Act</a:t>
            </a:r>
            <a:endParaRPr lang="en-US" sz="4400" dirty="0">
              <a:latin typeface="+mj-lt"/>
            </a:endParaRPr>
          </a:p>
        </p:txBody>
      </p:sp>
      <p:sp>
        <p:nvSpPr>
          <p:cNvPr id="11" name="Rectangle 10"/>
          <p:cNvSpPr/>
          <p:nvPr/>
        </p:nvSpPr>
        <p:spPr>
          <a:xfrm>
            <a:off x="107950" y="649288"/>
            <a:ext cx="6278563" cy="460375"/>
          </a:xfrm>
          <a:prstGeom prst="rect">
            <a:avLst/>
          </a:prstGeom>
        </p:spPr>
        <p:txBody>
          <a:bodyPr wrap="none">
            <a:spAutoFit/>
          </a:bodyPr>
          <a:lstStyle/>
          <a:p>
            <a:pPr>
              <a:defRPr/>
            </a:pPr>
            <a:r>
              <a:rPr lang="en-ZA" sz="2400" b="1" dirty="0">
                <a:solidFill>
                  <a:schemeClr val="accent5">
                    <a:lumMod val="50000"/>
                  </a:schemeClr>
                </a:solidFill>
                <a:latin typeface="+mj-lt"/>
              </a:rPr>
              <a:t>Outlines the relationship amongst institutions</a:t>
            </a:r>
            <a:endParaRPr lang="en-US" sz="2400" dirty="0">
              <a:latin typeface="+mj-lt"/>
            </a:endParaRPr>
          </a:p>
        </p:txBody>
      </p:sp>
      <p:graphicFrame>
        <p:nvGraphicFramePr>
          <p:cNvPr id="2" name="Diagram 1"/>
          <p:cNvGraphicFramePr/>
          <p:nvPr/>
        </p:nvGraphicFramePr>
        <p:xfrm>
          <a:off x="1763688" y="1988840"/>
          <a:ext cx="5760640" cy="36724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0183" name="TextBox 14"/>
          <p:cNvSpPr txBox="1">
            <a:spLocks noChangeArrowheads="1"/>
          </p:cNvSpPr>
          <p:nvPr/>
        </p:nvSpPr>
        <p:spPr bwMode="auto">
          <a:xfrm>
            <a:off x="6443663" y="4437063"/>
            <a:ext cx="2232025" cy="307975"/>
          </a:xfrm>
          <a:prstGeom prst="rect">
            <a:avLst/>
          </a:prstGeom>
          <a:solidFill>
            <a:srgbClr val="CA9B9A"/>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en-US" sz="1400">
                <a:solidFill>
                  <a:schemeClr val="bg1"/>
                </a:solidFill>
                <a:latin typeface="Arial" pitchFamily="34" charset="0"/>
              </a:rPr>
              <a:t>Administers Statistics Act</a:t>
            </a:r>
          </a:p>
        </p:txBody>
      </p:sp>
      <p:sp>
        <p:nvSpPr>
          <p:cNvPr id="50184" name="TextBox 15"/>
          <p:cNvSpPr txBox="1">
            <a:spLocks noChangeArrowheads="1"/>
          </p:cNvSpPr>
          <p:nvPr/>
        </p:nvSpPr>
        <p:spPr bwMode="auto">
          <a:xfrm>
            <a:off x="3635375" y="1700213"/>
            <a:ext cx="2089150" cy="307975"/>
          </a:xfrm>
          <a:prstGeom prst="rect">
            <a:avLst/>
          </a:prstGeom>
          <a:solidFill>
            <a:srgbClr val="C9E6E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en-US" sz="1400">
                <a:solidFill>
                  <a:schemeClr val="bg1"/>
                </a:solidFill>
                <a:latin typeface="Arial" pitchFamily="34" charset="0"/>
              </a:rPr>
              <a:t>Political responsibility</a:t>
            </a:r>
          </a:p>
        </p:txBody>
      </p:sp>
      <p:cxnSp>
        <p:nvCxnSpPr>
          <p:cNvPr id="13" name="Straight Arrow Connector 12"/>
          <p:cNvCxnSpPr/>
          <p:nvPr/>
        </p:nvCxnSpPr>
        <p:spPr>
          <a:xfrm>
            <a:off x="2771775" y="2565400"/>
            <a:ext cx="1368425" cy="1223963"/>
          </a:xfrm>
          <a:prstGeom prst="straightConnector1">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971550" y="2565400"/>
            <a:ext cx="1800225" cy="0"/>
          </a:xfrm>
          <a:prstGeom prst="line">
            <a:avLst/>
          </a:prstGeom>
          <a:ln>
            <a:solidFill>
              <a:schemeClr val="bg1">
                <a:lumMod val="50000"/>
              </a:schemeClr>
            </a:solidFill>
            <a:headEnd type="oval"/>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5219700" y="2492375"/>
            <a:ext cx="1296988" cy="1296988"/>
          </a:xfrm>
          <a:prstGeom prst="straightConnector1">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6443663" y="2247900"/>
            <a:ext cx="2089150" cy="460375"/>
          </a:xfrm>
          <a:prstGeom prst="rect">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txBody>
          <a:bodyPr>
            <a:spAutoFit/>
          </a:bodyPr>
          <a:lstStyle/>
          <a:p>
            <a:pPr>
              <a:defRPr/>
            </a:pPr>
            <a:r>
              <a:rPr lang="en-US" sz="1200" b="1" dirty="0">
                <a:solidFill>
                  <a:schemeClr val="tx1">
                    <a:lumMod val="50000"/>
                    <a:lumOff val="50000"/>
                  </a:schemeClr>
                </a:solidFill>
              </a:rPr>
              <a:t>Approval of Work </a:t>
            </a:r>
            <a:r>
              <a:rPr lang="en-US" sz="1200" b="1" dirty="0" err="1">
                <a:solidFill>
                  <a:schemeClr val="tx1">
                    <a:lumMod val="50000"/>
                    <a:lumOff val="50000"/>
                  </a:schemeClr>
                </a:solidFill>
              </a:rPr>
              <a:t>Programme</a:t>
            </a:r>
            <a:endParaRPr lang="en-US" sz="1200" b="1" dirty="0">
              <a:solidFill>
                <a:schemeClr val="tx1">
                  <a:lumMod val="50000"/>
                  <a:lumOff val="50000"/>
                </a:schemeClr>
              </a:solidFill>
            </a:endParaRPr>
          </a:p>
          <a:p>
            <a:pPr>
              <a:defRPr/>
            </a:pPr>
            <a:r>
              <a:rPr lang="en-US" sz="1200" b="1" dirty="0">
                <a:solidFill>
                  <a:schemeClr val="tx1">
                    <a:lumMod val="50000"/>
                    <a:lumOff val="50000"/>
                  </a:schemeClr>
                </a:solidFill>
              </a:rPr>
              <a:t>Accountability</a:t>
            </a:r>
          </a:p>
        </p:txBody>
      </p:sp>
      <p:cxnSp>
        <p:nvCxnSpPr>
          <p:cNvPr id="27" name="Straight Connector 26"/>
          <p:cNvCxnSpPr/>
          <p:nvPr/>
        </p:nvCxnSpPr>
        <p:spPr>
          <a:xfrm>
            <a:off x="6516688" y="2492375"/>
            <a:ext cx="1150937" cy="0"/>
          </a:xfrm>
          <a:prstGeom prst="line">
            <a:avLst/>
          </a:prstGeom>
          <a:ln>
            <a:solidFill>
              <a:schemeClr val="bg1">
                <a:lumMod val="65000"/>
              </a:schemeClr>
            </a:solidFill>
            <a:tailEnd type="ova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971550" y="5445125"/>
            <a:ext cx="2232025" cy="461963"/>
          </a:xfrm>
          <a:prstGeom prst="rect">
            <a:avLst/>
          </a:prstGeom>
          <a:noFill/>
        </p:spPr>
        <p:txBody>
          <a:bodyPr>
            <a:spAutoFit/>
          </a:bodyPr>
          <a:lstStyle/>
          <a:p>
            <a:pPr>
              <a:defRPr/>
            </a:pPr>
            <a:r>
              <a:rPr lang="en-US" sz="1200" b="1" dirty="0">
                <a:solidFill>
                  <a:schemeClr val="tx1">
                    <a:lumMod val="50000"/>
                    <a:lumOff val="50000"/>
                  </a:schemeClr>
                </a:solidFill>
              </a:rPr>
              <a:t>Consultation</a:t>
            </a:r>
          </a:p>
          <a:p>
            <a:pPr>
              <a:defRPr/>
            </a:pPr>
            <a:r>
              <a:rPr lang="en-US" sz="1200" b="1" dirty="0">
                <a:solidFill>
                  <a:schemeClr val="tx1">
                    <a:lumMod val="50000"/>
                    <a:lumOff val="50000"/>
                  </a:schemeClr>
                </a:solidFill>
              </a:rPr>
              <a:t>Advice-Accountability</a:t>
            </a:r>
          </a:p>
        </p:txBody>
      </p:sp>
      <p:cxnSp>
        <p:nvCxnSpPr>
          <p:cNvPr id="32" name="Straight Connector 31"/>
          <p:cNvCxnSpPr/>
          <p:nvPr/>
        </p:nvCxnSpPr>
        <p:spPr>
          <a:xfrm>
            <a:off x="900113" y="5661025"/>
            <a:ext cx="1800225" cy="0"/>
          </a:xfrm>
          <a:prstGeom prst="line">
            <a:avLst/>
          </a:prstGeom>
          <a:ln>
            <a:solidFill>
              <a:schemeClr val="bg1">
                <a:lumMod val="50000"/>
              </a:schemeClr>
            </a:solidFill>
            <a:headEnd type="oval"/>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V="1">
            <a:off x="2700338" y="4724400"/>
            <a:ext cx="2016125" cy="936625"/>
          </a:xfrm>
          <a:prstGeom prst="straightConnector1">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5" name="Dodecagon 34"/>
          <p:cNvSpPr/>
          <p:nvPr/>
        </p:nvSpPr>
        <p:spPr>
          <a:xfrm>
            <a:off x="4500563" y="3917950"/>
            <a:ext cx="287337" cy="288925"/>
          </a:xfrm>
          <a:prstGeom prst="dodecagon">
            <a:avLst/>
          </a:prstGeom>
          <a:solidFill>
            <a:srgbClr val="E88330"/>
          </a:solidFill>
          <a:ln>
            <a:solidFill>
              <a:schemeClr val="accent6">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0" name="TextBox 39"/>
          <p:cNvSpPr txBox="1"/>
          <p:nvPr/>
        </p:nvSpPr>
        <p:spPr>
          <a:xfrm>
            <a:off x="4662488" y="5991225"/>
            <a:ext cx="3384550" cy="307975"/>
          </a:xfrm>
          <a:prstGeom prst="rect">
            <a:avLst/>
          </a:prstGeom>
          <a:noFill/>
        </p:spPr>
        <p:txBody>
          <a:bodyPr>
            <a:spAutoFit/>
          </a:bodyPr>
          <a:lstStyle/>
          <a:p>
            <a:pPr>
              <a:defRPr/>
            </a:pPr>
            <a:r>
              <a:rPr lang="en-US" sz="1400" b="1" dirty="0">
                <a:solidFill>
                  <a:schemeClr val="accent6">
                    <a:lumMod val="75000"/>
                  </a:schemeClr>
                </a:solidFill>
              </a:rPr>
              <a:t>Inter-</a:t>
            </a:r>
            <a:r>
              <a:rPr lang="en-US" sz="1400" b="1" dirty="0" err="1">
                <a:solidFill>
                  <a:schemeClr val="accent6">
                    <a:lumMod val="75000"/>
                  </a:schemeClr>
                </a:solidFill>
              </a:rPr>
              <a:t>dependance</a:t>
            </a:r>
            <a:endParaRPr lang="en-US" sz="1400" b="1" dirty="0">
              <a:solidFill>
                <a:schemeClr val="accent6">
                  <a:lumMod val="75000"/>
                </a:schemeClr>
              </a:solidFill>
            </a:endParaRPr>
          </a:p>
        </p:txBody>
      </p:sp>
      <p:sp>
        <p:nvSpPr>
          <p:cNvPr id="21" name="TextBox 20"/>
          <p:cNvSpPr txBox="1"/>
          <p:nvPr/>
        </p:nvSpPr>
        <p:spPr>
          <a:xfrm>
            <a:off x="5508625" y="1139825"/>
            <a:ext cx="3384550" cy="307975"/>
          </a:xfrm>
          <a:prstGeom prst="rect">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txBody>
          <a:bodyPr>
            <a:spAutoFit/>
          </a:bodyPr>
          <a:lstStyle/>
          <a:p>
            <a:pPr>
              <a:defRPr/>
            </a:pPr>
            <a:r>
              <a:rPr lang="en-US" sz="1400" b="1" dirty="0">
                <a:solidFill>
                  <a:schemeClr val="accent1"/>
                </a:solidFill>
              </a:rPr>
              <a:t>President appoints the Statistician-General</a:t>
            </a:r>
          </a:p>
        </p:txBody>
      </p:sp>
      <p:cxnSp>
        <p:nvCxnSpPr>
          <p:cNvPr id="28" name="Straight Arrow Connector 27"/>
          <p:cNvCxnSpPr>
            <a:stCxn id="35" idx="4"/>
          </p:cNvCxnSpPr>
          <p:nvPr/>
        </p:nvCxnSpPr>
        <p:spPr>
          <a:xfrm flipH="1">
            <a:off x="4643438" y="4206875"/>
            <a:ext cx="39687" cy="2035175"/>
          </a:xfrm>
          <a:prstGeom prst="straightConnector1">
            <a:avLst/>
          </a:prstGeom>
          <a:ln w="28575">
            <a:solidFill>
              <a:schemeClr val="accent6">
                <a:lumMod val="75000"/>
              </a:schemeClr>
            </a:solidFill>
            <a:prstDash val="sysDash"/>
            <a:tailEnd type="oval"/>
          </a:ln>
        </p:spPr>
        <p:style>
          <a:lnRef idx="1">
            <a:schemeClr val="accent1"/>
          </a:lnRef>
          <a:fillRef idx="0">
            <a:schemeClr val="accent1"/>
          </a:fillRef>
          <a:effectRef idx="0">
            <a:schemeClr val="accent1"/>
          </a:effectRef>
          <a:fontRef idx="minor">
            <a:schemeClr val="tx1"/>
          </a:fontRef>
        </p:style>
      </p:cxnSp>
      <p:sp>
        <p:nvSpPr>
          <p:cNvPr id="6" name="Down Arrow 5"/>
          <p:cNvSpPr/>
          <p:nvPr/>
        </p:nvSpPr>
        <p:spPr>
          <a:xfrm>
            <a:off x="5940425" y="1465263"/>
            <a:ext cx="215900" cy="22161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a:p>
        </p:txBody>
      </p:sp>
      <p:sp>
        <p:nvSpPr>
          <p:cNvPr id="22" name="TextBox 21"/>
          <p:cNvSpPr txBox="1"/>
          <p:nvPr/>
        </p:nvSpPr>
        <p:spPr>
          <a:xfrm>
            <a:off x="101600" y="6373167"/>
            <a:ext cx="8839199" cy="276999"/>
          </a:xfrm>
          <a:prstGeom prst="rect">
            <a:avLst/>
          </a:prstGeom>
          <a:noFill/>
        </p:spPr>
        <p:txBody>
          <a:bodyPr wrap="square" rtlCol="0">
            <a:spAutoFit/>
          </a:bodyPr>
          <a:lstStyle/>
          <a:p>
            <a:pPr algn="ctr"/>
            <a:r>
              <a:rPr lang="en-US" sz="1200" dirty="0" smtClean="0"/>
              <a:t>31</a:t>
            </a:r>
            <a:endParaRPr lang="en-US" sz="1200" dirty="0"/>
          </a:p>
        </p:txBody>
      </p:sp>
    </p:spTree>
    <p:extLst>
      <p:ext uri="{BB962C8B-B14F-4D97-AF65-F5344CB8AC3E}">
        <p14:creationId xmlns:p14="http://schemas.microsoft.com/office/powerpoint/2010/main" val="228407122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p:cNvSpPr/>
          <p:nvPr/>
        </p:nvSpPr>
        <p:spPr bwMode="auto">
          <a:xfrm>
            <a:off x="7380288" y="1123950"/>
            <a:ext cx="1692275" cy="4752975"/>
          </a:xfrm>
          <a:prstGeom prst="rect">
            <a:avLst/>
          </a:prstGeom>
          <a:solidFill>
            <a:schemeClr val="accent5">
              <a:lumMod val="90000"/>
            </a:schemeClr>
          </a:solidFill>
          <a:ln w="0">
            <a:noFill/>
            <a:prstDash val="solid"/>
            <a:round/>
            <a:headEnd/>
            <a:tailEnd/>
          </a:ln>
        </p:spPr>
        <p:txBody>
          <a:bodyPr/>
          <a:lstStyle/>
          <a:p>
            <a:pPr algn="ctr">
              <a:defRPr/>
            </a:pPr>
            <a:endParaRPr lang="en-US"/>
          </a:p>
        </p:txBody>
      </p:sp>
      <p:sp>
        <p:nvSpPr>
          <p:cNvPr id="15" name="Rectangle 4"/>
          <p:cNvSpPr txBox="1">
            <a:spLocks noChangeArrowheads="1"/>
          </p:cNvSpPr>
          <p:nvPr/>
        </p:nvSpPr>
        <p:spPr bwMode="auto">
          <a:xfrm>
            <a:off x="2243138" y="501650"/>
            <a:ext cx="6611937" cy="571500"/>
          </a:xfrm>
          <a:prstGeom prst="rect">
            <a:avLst/>
          </a:prstGeom>
          <a:noFill/>
          <a:ln>
            <a:miter lim="800000"/>
            <a:headEnd/>
            <a:tailEnd/>
          </a:ln>
        </p:spPr>
        <p:txBody>
          <a:bodyPr/>
          <a:lstStyle/>
          <a:p>
            <a:pPr algn="ctr">
              <a:defRPr/>
            </a:pPr>
            <a:endParaRPr lang="en-US" sz="2800" b="1" kern="10" dirty="0">
              <a:ln w="9525">
                <a:solidFill>
                  <a:schemeClr val="tx1"/>
                </a:solidFill>
                <a:round/>
                <a:headEnd/>
                <a:tailEnd/>
              </a:ln>
              <a:solidFill>
                <a:srgbClr val="3B5C80"/>
              </a:solidFill>
              <a:effectLst>
                <a:outerShdw dist="35921" dir="2700000" algn="ctr" rotWithShape="0">
                  <a:schemeClr val="bg1"/>
                </a:outerShdw>
              </a:effectLst>
              <a:latin typeface="Open Sans" pitchFamily="34" charset="0"/>
              <a:ea typeface="Open Sans" pitchFamily="34" charset="0"/>
              <a:cs typeface="Open Sans" pitchFamily="34" charset="0"/>
            </a:endParaRPr>
          </a:p>
        </p:txBody>
      </p:sp>
      <p:sp>
        <p:nvSpPr>
          <p:cNvPr id="11283" name="Title 21"/>
          <p:cNvSpPr>
            <a:spLocks noGrp="1"/>
          </p:cNvSpPr>
          <p:nvPr>
            <p:ph type="title"/>
          </p:nvPr>
        </p:nvSpPr>
        <p:spPr>
          <a:xfrm>
            <a:off x="93663" y="142875"/>
            <a:ext cx="8229600" cy="571500"/>
          </a:xfrm>
        </p:spPr>
        <p:txBody>
          <a:bodyPr/>
          <a:lstStyle/>
          <a:p>
            <a:pPr algn="l">
              <a:defRPr/>
            </a:pPr>
            <a:r>
              <a:rPr lang="en-US" sz="2400" b="1" dirty="0" smtClean="0">
                <a:solidFill>
                  <a:schemeClr val="accent5">
                    <a:lumMod val="50000"/>
                  </a:schemeClr>
                </a:solidFill>
                <a:latin typeface="+mn-lt"/>
              </a:rPr>
              <a:t>Statistical Production System </a:t>
            </a:r>
            <a:endParaRPr lang="en-ZA" sz="2400" b="1" dirty="0" smtClean="0">
              <a:solidFill>
                <a:schemeClr val="accent5">
                  <a:lumMod val="50000"/>
                </a:schemeClr>
              </a:solidFill>
              <a:latin typeface="+mn-lt"/>
            </a:endParaRPr>
          </a:p>
        </p:txBody>
      </p:sp>
      <p:sp>
        <p:nvSpPr>
          <p:cNvPr id="22" name="Rectangle 21"/>
          <p:cNvSpPr/>
          <p:nvPr/>
        </p:nvSpPr>
        <p:spPr bwMode="auto">
          <a:xfrm>
            <a:off x="5189538" y="1123950"/>
            <a:ext cx="2208212" cy="4752975"/>
          </a:xfrm>
          <a:prstGeom prst="rect">
            <a:avLst/>
          </a:prstGeom>
          <a:solidFill>
            <a:schemeClr val="accent2">
              <a:lumMod val="40000"/>
              <a:lumOff val="60000"/>
            </a:schemeClr>
          </a:solidFill>
          <a:ln w="0">
            <a:noFill/>
            <a:prstDash val="solid"/>
            <a:round/>
            <a:headEnd/>
            <a:tailEnd/>
          </a:ln>
        </p:spPr>
        <p:txBody>
          <a:bodyPr/>
          <a:lstStyle/>
          <a:p>
            <a:pPr algn="ctr">
              <a:defRPr/>
            </a:pPr>
            <a:endParaRPr lang="en-US"/>
          </a:p>
        </p:txBody>
      </p:sp>
      <p:sp>
        <p:nvSpPr>
          <p:cNvPr id="20" name="Rounded Rectangle 19"/>
          <p:cNvSpPr/>
          <p:nvPr/>
        </p:nvSpPr>
        <p:spPr>
          <a:xfrm>
            <a:off x="107950" y="1511300"/>
            <a:ext cx="7115175" cy="3743325"/>
          </a:xfrm>
          <a:prstGeom prst="roundRect">
            <a:avLst>
              <a:gd name="adj" fmla="val 6547"/>
            </a:avLst>
          </a:prstGeom>
          <a:solidFill>
            <a:schemeClr val="accent1">
              <a:lumMod val="60000"/>
              <a:lumOff val="40000"/>
            </a:schemeClr>
          </a:solidFill>
          <a:ln w="50800">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Open Sans" pitchFamily="34" charset="0"/>
              <a:ea typeface="Open Sans" pitchFamily="34" charset="0"/>
              <a:cs typeface="Open Sans" pitchFamily="34" charset="0"/>
            </a:endParaRPr>
          </a:p>
        </p:txBody>
      </p:sp>
      <p:sp>
        <p:nvSpPr>
          <p:cNvPr id="16" name="Rounded Rectangle 15"/>
          <p:cNvSpPr/>
          <p:nvPr/>
        </p:nvSpPr>
        <p:spPr>
          <a:xfrm>
            <a:off x="107950" y="1511300"/>
            <a:ext cx="5276850" cy="3743325"/>
          </a:xfrm>
          <a:prstGeom prst="roundRect">
            <a:avLst>
              <a:gd name="adj" fmla="val 6896"/>
            </a:avLst>
          </a:prstGeom>
          <a:ln w="508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Open Sans" pitchFamily="34" charset="0"/>
              <a:ea typeface="Open Sans" pitchFamily="34" charset="0"/>
              <a:cs typeface="Open Sans" pitchFamily="34" charset="0"/>
            </a:endParaRPr>
          </a:p>
        </p:txBody>
      </p:sp>
      <p:sp>
        <p:nvSpPr>
          <p:cNvPr id="11273" name="Text Box 9"/>
          <p:cNvSpPr txBox="1">
            <a:spLocks noChangeArrowheads="1"/>
          </p:cNvSpPr>
          <p:nvPr/>
        </p:nvSpPr>
        <p:spPr bwMode="auto">
          <a:xfrm>
            <a:off x="5532438" y="3370263"/>
            <a:ext cx="1530350" cy="655637"/>
          </a:xfrm>
          <a:prstGeom prst="rect">
            <a:avLst/>
          </a:prstGeom>
          <a:solidFill>
            <a:schemeClr val="accent5">
              <a:lumMod val="75000"/>
            </a:schemeClr>
          </a:solidFill>
          <a:ln w="9525">
            <a:solidFill>
              <a:schemeClr val="bg2"/>
            </a:solidFill>
            <a:miter lim="800000"/>
            <a:headEnd/>
            <a:tailEnd/>
          </a:ln>
        </p:spPr>
        <p:txBody>
          <a:bodyPr anchor="ctr"/>
          <a:lstStyle/>
          <a:p>
            <a:pPr algn="ctr">
              <a:spcBef>
                <a:spcPct val="50000"/>
              </a:spcBef>
              <a:defRPr/>
            </a:pPr>
            <a:r>
              <a:rPr lang="en-US">
                <a:solidFill>
                  <a:schemeClr val="bg1"/>
                </a:solidFill>
                <a:latin typeface="Open Sans" pitchFamily="34" charset="0"/>
                <a:ea typeface="Open Sans" pitchFamily="34" charset="0"/>
                <a:cs typeface="Open Sans" pitchFamily="34" charset="0"/>
              </a:rPr>
              <a:t>Surveys</a:t>
            </a:r>
          </a:p>
        </p:txBody>
      </p:sp>
      <p:grpSp>
        <p:nvGrpSpPr>
          <p:cNvPr id="2" name="Group 32"/>
          <p:cNvGrpSpPr>
            <a:grpSpLocks/>
          </p:cNvGrpSpPr>
          <p:nvPr/>
        </p:nvGrpSpPr>
        <p:grpSpPr bwMode="auto">
          <a:xfrm>
            <a:off x="269875" y="3373438"/>
            <a:ext cx="6792913" cy="1566862"/>
            <a:chOff x="340624" y="3157289"/>
            <a:chExt cx="6793565" cy="1567855"/>
          </a:xfrm>
        </p:grpSpPr>
        <p:sp>
          <p:nvSpPr>
            <p:cNvPr id="11272" name="Text Box 8"/>
            <p:cNvSpPr txBox="1">
              <a:spLocks noChangeArrowheads="1"/>
            </p:cNvSpPr>
            <p:nvPr/>
          </p:nvSpPr>
          <p:spPr bwMode="auto">
            <a:xfrm>
              <a:off x="340624" y="4069091"/>
              <a:ext cx="6793565" cy="656053"/>
            </a:xfrm>
            <a:prstGeom prst="rect">
              <a:avLst/>
            </a:prstGeom>
            <a:solidFill>
              <a:schemeClr val="tx2">
                <a:lumMod val="20000"/>
                <a:lumOff val="80000"/>
              </a:schemeClr>
            </a:solidFill>
            <a:ln w="9525">
              <a:solidFill>
                <a:schemeClr val="bg2"/>
              </a:solidFill>
              <a:miter lim="800000"/>
              <a:headEnd/>
              <a:tailEnd/>
            </a:ln>
          </p:spPr>
          <p:txBody>
            <a:bodyPr anchor="ctr"/>
            <a:lstStyle/>
            <a:p>
              <a:pPr algn="ctr">
                <a:spcBef>
                  <a:spcPct val="50000"/>
                </a:spcBef>
                <a:defRPr/>
              </a:pPr>
              <a:r>
                <a:rPr lang="en-US" dirty="0">
                  <a:solidFill>
                    <a:srgbClr val="000099"/>
                  </a:solidFill>
                  <a:latin typeface="Open Sans" pitchFamily="34" charset="0"/>
                  <a:ea typeface="Open Sans" pitchFamily="34" charset="0"/>
                  <a:cs typeface="Open Sans" pitchFamily="34" charset="0"/>
                </a:rPr>
                <a:t>Sector statistics</a:t>
              </a:r>
            </a:p>
          </p:txBody>
        </p:sp>
        <p:sp>
          <p:nvSpPr>
            <p:cNvPr id="11274" name="Text Box 10"/>
            <p:cNvSpPr txBox="1">
              <a:spLocks noChangeArrowheads="1"/>
            </p:cNvSpPr>
            <p:nvPr/>
          </p:nvSpPr>
          <p:spPr bwMode="auto">
            <a:xfrm>
              <a:off x="340624" y="3157289"/>
              <a:ext cx="4997930" cy="656053"/>
            </a:xfrm>
            <a:prstGeom prst="rect">
              <a:avLst/>
            </a:prstGeom>
            <a:solidFill>
              <a:schemeClr val="tx2">
                <a:lumMod val="40000"/>
                <a:lumOff val="60000"/>
              </a:schemeClr>
            </a:solidFill>
            <a:ln w="9525">
              <a:solidFill>
                <a:schemeClr val="bg2"/>
              </a:solidFill>
              <a:miter lim="800000"/>
              <a:headEnd/>
              <a:tailEnd/>
            </a:ln>
          </p:spPr>
          <p:txBody>
            <a:bodyPr anchor="ctr"/>
            <a:lstStyle/>
            <a:p>
              <a:pPr algn="ctr">
                <a:spcBef>
                  <a:spcPct val="50000"/>
                </a:spcBef>
                <a:defRPr/>
              </a:pPr>
              <a:r>
                <a:rPr lang="en-US" dirty="0">
                  <a:solidFill>
                    <a:srgbClr val="000099"/>
                  </a:solidFill>
                  <a:latin typeface="Open Sans" pitchFamily="34" charset="0"/>
                  <a:ea typeface="Open Sans" pitchFamily="34" charset="0"/>
                  <a:cs typeface="Open Sans" pitchFamily="34" charset="0"/>
                </a:rPr>
                <a:t>Registers/Administrative records</a:t>
              </a:r>
            </a:p>
          </p:txBody>
        </p:sp>
      </p:grpSp>
      <p:sp>
        <p:nvSpPr>
          <p:cNvPr id="11278" name="Text Box 12"/>
          <p:cNvSpPr txBox="1">
            <a:spLocks noChangeArrowheads="1"/>
          </p:cNvSpPr>
          <p:nvPr/>
        </p:nvSpPr>
        <p:spPr bwMode="auto">
          <a:xfrm>
            <a:off x="747713" y="1628775"/>
            <a:ext cx="37576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50000"/>
              </a:spcBef>
              <a:buFontTx/>
              <a:buNone/>
            </a:pPr>
            <a:r>
              <a:rPr lang="en-US" altLang="en-US" sz="1800" b="1">
                <a:latin typeface="Open Sans"/>
                <a:ea typeface="Open Sans"/>
                <a:cs typeface="Open Sans"/>
              </a:rPr>
              <a:t>Line Ministries</a:t>
            </a:r>
          </a:p>
        </p:txBody>
      </p:sp>
      <p:sp>
        <p:nvSpPr>
          <p:cNvPr id="19" name="Text Box 12"/>
          <p:cNvSpPr txBox="1">
            <a:spLocks noChangeArrowheads="1"/>
          </p:cNvSpPr>
          <p:nvPr/>
        </p:nvSpPr>
        <p:spPr bwMode="auto">
          <a:xfrm>
            <a:off x="5418138" y="5373688"/>
            <a:ext cx="1674812" cy="400050"/>
          </a:xfrm>
          <a:prstGeom prst="rect">
            <a:avLst/>
          </a:prstGeom>
          <a:noFill/>
          <a:ln w="9525">
            <a:noFill/>
            <a:miter lim="800000"/>
            <a:headEnd/>
            <a:tailEnd/>
          </a:ln>
          <a:effectLst/>
        </p:spPr>
        <p:txBody>
          <a:bodyPr>
            <a:spAutoFit/>
          </a:bodyPr>
          <a:lstStyle/>
          <a:p>
            <a:pPr algn="ctr">
              <a:spcBef>
                <a:spcPct val="50000"/>
              </a:spcBef>
              <a:defRPr/>
            </a:pPr>
            <a:r>
              <a:rPr lang="en-US" sz="2000" b="1" dirty="0">
                <a:solidFill>
                  <a:schemeClr val="accent5">
                    <a:lumMod val="50000"/>
                  </a:schemeClr>
                </a:solidFill>
                <a:latin typeface="Open Sans" pitchFamily="34" charset="0"/>
                <a:ea typeface="Open Sans" pitchFamily="34" charset="0"/>
                <a:cs typeface="Open Sans" pitchFamily="34" charset="0"/>
              </a:rPr>
              <a:t>Stats SA</a:t>
            </a:r>
          </a:p>
        </p:txBody>
      </p:sp>
      <p:sp>
        <p:nvSpPr>
          <p:cNvPr id="21" name="Flowchart: Alternate Process 20"/>
          <p:cNvSpPr/>
          <p:nvPr/>
        </p:nvSpPr>
        <p:spPr>
          <a:xfrm>
            <a:off x="3625850" y="1341438"/>
            <a:ext cx="3754438" cy="1757362"/>
          </a:xfrm>
          <a:prstGeom prst="flowChartAlternateProcess">
            <a:avLst/>
          </a:prstGeom>
          <a:solidFill>
            <a:schemeClr val="accent2">
              <a:alpha val="34000"/>
            </a:schemeClr>
          </a:solid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Open Sans" pitchFamily="34" charset="0"/>
              <a:ea typeface="Open Sans" pitchFamily="34" charset="0"/>
              <a:cs typeface="Open Sans" pitchFamily="34" charset="0"/>
            </a:endParaRPr>
          </a:p>
        </p:txBody>
      </p:sp>
      <p:sp>
        <p:nvSpPr>
          <p:cNvPr id="11282" name="Text Box 12"/>
          <p:cNvSpPr txBox="1">
            <a:spLocks noChangeArrowheads="1"/>
          </p:cNvSpPr>
          <p:nvPr/>
        </p:nvSpPr>
        <p:spPr bwMode="auto">
          <a:xfrm>
            <a:off x="3895725" y="1628775"/>
            <a:ext cx="30829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50000"/>
              </a:spcBef>
              <a:buFontTx/>
              <a:buNone/>
            </a:pPr>
            <a:r>
              <a:rPr lang="en-US" altLang="en-US" sz="2000" b="1">
                <a:solidFill>
                  <a:schemeClr val="bg1"/>
                </a:solidFill>
                <a:latin typeface="Open Sans"/>
                <a:ea typeface="Open Sans"/>
                <a:cs typeface="Open Sans"/>
              </a:rPr>
              <a:t>Official Statistics</a:t>
            </a:r>
          </a:p>
        </p:txBody>
      </p:sp>
      <p:grpSp>
        <p:nvGrpSpPr>
          <p:cNvPr id="3" name="Group 31"/>
          <p:cNvGrpSpPr>
            <a:grpSpLocks/>
          </p:cNvGrpSpPr>
          <p:nvPr/>
        </p:nvGrpSpPr>
        <p:grpSpPr bwMode="auto">
          <a:xfrm>
            <a:off x="7453313" y="2989943"/>
            <a:ext cx="1530350" cy="1447120"/>
            <a:chOff x="7524328" y="3154115"/>
            <a:chExt cx="1530566" cy="1066973"/>
          </a:xfrm>
        </p:grpSpPr>
        <p:sp>
          <p:nvSpPr>
            <p:cNvPr id="11276" name="Text Box 12"/>
            <p:cNvSpPr txBox="1">
              <a:spLocks noChangeArrowheads="1"/>
            </p:cNvSpPr>
            <p:nvPr/>
          </p:nvSpPr>
          <p:spPr bwMode="auto">
            <a:xfrm>
              <a:off x="7524328" y="3154115"/>
              <a:ext cx="1530566" cy="646217"/>
            </a:xfrm>
            <a:prstGeom prst="rect">
              <a:avLst/>
            </a:prstGeom>
            <a:solidFill>
              <a:schemeClr val="accent3">
                <a:lumMod val="75000"/>
              </a:schemeClr>
            </a:solidFill>
            <a:ln w="9525">
              <a:solidFill>
                <a:schemeClr val="bg2"/>
              </a:solidFill>
              <a:miter lim="800000"/>
              <a:headEnd/>
              <a:tailEnd/>
            </a:ln>
          </p:spPr>
          <p:txBody>
            <a:bodyPr>
              <a:spAutoFit/>
            </a:bodyPr>
            <a:lstStyle/>
            <a:p>
              <a:pPr algn="ctr">
                <a:spcBef>
                  <a:spcPct val="50000"/>
                </a:spcBef>
                <a:defRPr/>
              </a:pPr>
              <a:r>
                <a:rPr lang="en-US" dirty="0">
                  <a:solidFill>
                    <a:schemeClr val="bg1"/>
                  </a:solidFill>
                  <a:latin typeface="Open Sans" pitchFamily="34" charset="0"/>
                  <a:ea typeface="Open Sans" pitchFamily="34" charset="0"/>
                  <a:cs typeface="Open Sans" pitchFamily="34" charset="0"/>
                </a:rPr>
                <a:t>Policy analysis</a:t>
              </a:r>
            </a:p>
          </p:txBody>
        </p:sp>
        <p:sp>
          <p:nvSpPr>
            <p:cNvPr id="24" name="Text Box 12"/>
            <p:cNvSpPr txBox="1">
              <a:spLocks noChangeArrowheads="1"/>
            </p:cNvSpPr>
            <p:nvPr/>
          </p:nvSpPr>
          <p:spPr bwMode="auto">
            <a:xfrm>
              <a:off x="7524328" y="3851140"/>
              <a:ext cx="1530566" cy="369948"/>
            </a:xfrm>
            <a:prstGeom prst="rect">
              <a:avLst/>
            </a:prstGeom>
            <a:solidFill>
              <a:schemeClr val="accent3">
                <a:lumMod val="75000"/>
              </a:schemeClr>
            </a:solidFill>
            <a:ln w="9525">
              <a:solidFill>
                <a:schemeClr val="bg2"/>
              </a:solidFill>
              <a:miter lim="800000"/>
              <a:headEnd/>
              <a:tailEnd/>
            </a:ln>
          </p:spPr>
          <p:txBody>
            <a:bodyPr>
              <a:spAutoFit/>
            </a:bodyPr>
            <a:lstStyle/>
            <a:p>
              <a:pPr algn="ctr">
                <a:spcBef>
                  <a:spcPct val="50000"/>
                </a:spcBef>
                <a:defRPr/>
              </a:pPr>
              <a:r>
                <a:rPr lang="en-US" dirty="0">
                  <a:solidFill>
                    <a:schemeClr val="bg1"/>
                  </a:solidFill>
                  <a:latin typeface="Open Sans" pitchFamily="34" charset="0"/>
                  <a:ea typeface="Open Sans" pitchFamily="34" charset="0"/>
                  <a:cs typeface="Open Sans" pitchFamily="34" charset="0"/>
                </a:rPr>
                <a:t>Research</a:t>
              </a:r>
            </a:p>
          </p:txBody>
        </p:sp>
      </p:grpSp>
      <p:grpSp>
        <p:nvGrpSpPr>
          <p:cNvPr id="4" name="Group 28"/>
          <p:cNvGrpSpPr>
            <a:grpSpLocks/>
          </p:cNvGrpSpPr>
          <p:nvPr/>
        </p:nvGrpSpPr>
        <p:grpSpPr bwMode="auto">
          <a:xfrm>
            <a:off x="179388" y="2070100"/>
            <a:ext cx="3357562" cy="762000"/>
            <a:chOff x="251521" y="1853952"/>
            <a:chExt cx="3356661" cy="762000"/>
          </a:xfrm>
        </p:grpSpPr>
        <p:sp>
          <p:nvSpPr>
            <p:cNvPr id="11268" name="Rectangle 4"/>
            <p:cNvSpPr>
              <a:spLocks noChangeArrowheads="1"/>
            </p:cNvSpPr>
            <p:nvPr/>
          </p:nvSpPr>
          <p:spPr bwMode="auto">
            <a:xfrm>
              <a:off x="259456" y="1853952"/>
              <a:ext cx="1423606" cy="762000"/>
            </a:xfrm>
            <a:prstGeom prst="rect">
              <a:avLst/>
            </a:prstGeom>
            <a:solidFill>
              <a:srgbClr val="D5D5D5"/>
            </a:solidFill>
            <a:ln w="3175">
              <a:solidFill>
                <a:schemeClr val="tx1">
                  <a:lumMod val="50000"/>
                  <a:lumOff val="50000"/>
                </a:schemeClr>
              </a:solidFill>
              <a:miter lim="800000"/>
              <a:headEnd/>
              <a:tailEnd/>
            </a:ln>
            <a:effectLst>
              <a:outerShdw blurRad="50800" dist="38100" dir="2700000" algn="tl" rotWithShape="0">
                <a:prstClr val="black">
                  <a:alpha val="40000"/>
                </a:prstClr>
              </a:outerShdw>
            </a:effectLst>
          </p:spPr>
          <p:txBody>
            <a:bodyPr wrap="none" anchor="ctr"/>
            <a:lstStyle/>
            <a:p>
              <a:pPr algn="ctr">
                <a:defRPr/>
              </a:pPr>
              <a:r>
                <a:rPr lang="en-US" sz="2000" dirty="0">
                  <a:solidFill>
                    <a:schemeClr val="tx2"/>
                  </a:solidFill>
                  <a:latin typeface="Open Sans" pitchFamily="34" charset="0"/>
                  <a:ea typeface="Open Sans" pitchFamily="34" charset="0"/>
                  <a:cs typeface="Open Sans" pitchFamily="34" charset="0"/>
                </a:rPr>
                <a:t>       Input</a:t>
              </a:r>
            </a:p>
          </p:txBody>
        </p:sp>
        <p:sp>
          <p:nvSpPr>
            <p:cNvPr id="11269" name="Rectangle 5"/>
            <p:cNvSpPr>
              <a:spLocks noChangeArrowheads="1"/>
            </p:cNvSpPr>
            <p:nvPr/>
          </p:nvSpPr>
          <p:spPr bwMode="auto">
            <a:xfrm>
              <a:off x="1759241" y="1853952"/>
              <a:ext cx="1848941" cy="762000"/>
            </a:xfrm>
            <a:prstGeom prst="rect">
              <a:avLst/>
            </a:prstGeom>
            <a:solidFill>
              <a:srgbClr val="D5D5D5"/>
            </a:solidFill>
            <a:ln w="3175">
              <a:solidFill>
                <a:schemeClr val="tx1">
                  <a:lumMod val="50000"/>
                  <a:lumOff val="50000"/>
                </a:schemeClr>
              </a:solidFill>
              <a:miter lim="800000"/>
              <a:headEnd/>
              <a:tailEnd/>
            </a:ln>
            <a:effectLst>
              <a:outerShdw blurRad="50800" dist="38100" dir="2700000" algn="tl" rotWithShape="0">
                <a:prstClr val="black">
                  <a:alpha val="40000"/>
                </a:prstClr>
              </a:outerShdw>
            </a:effectLst>
          </p:spPr>
          <p:txBody>
            <a:bodyPr wrap="none" anchor="ctr"/>
            <a:lstStyle/>
            <a:p>
              <a:pPr algn="ctr">
                <a:defRPr/>
              </a:pPr>
              <a:r>
                <a:rPr lang="en-US" sz="2000" dirty="0">
                  <a:solidFill>
                    <a:schemeClr val="tx2"/>
                  </a:solidFill>
                  <a:latin typeface="Open Sans" pitchFamily="34" charset="0"/>
                  <a:ea typeface="Open Sans" pitchFamily="34" charset="0"/>
                  <a:cs typeface="Open Sans" pitchFamily="34" charset="0"/>
                </a:rPr>
                <a:t>       Process</a:t>
              </a:r>
            </a:p>
          </p:txBody>
        </p:sp>
        <p:pic>
          <p:nvPicPr>
            <p:cNvPr id="4100" name="Picture 4" descr="C:\Users\Administrator\Desktop\icone\Orbit.png"/>
            <p:cNvPicPr>
              <a:picLocks noChangeAspect="1" noChangeArrowheads="1"/>
            </p:cNvPicPr>
            <p:nvPr/>
          </p:nvPicPr>
          <p:blipFill>
            <a:blip r:embed="rId3" cstate="print">
              <a:duotone>
                <a:schemeClr val="accent1">
                  <a:shade val="45000"/>
                  <a:satMod val="135000"/>
                </a:schemeClr>
                <a:prstClr val="white"/>
              </a:duotone>
            </a:blip>
            <a:srcRect/>
            <a:stretch>
              <a:fillRect/>
            </a:stretch>
          </p:blipFill>
          <p:spPr bwMode="auto">
            <a:xfrm rot="16200000">
              <a:off x="257646" y="1946920"/>
              <a:ext cx="563813" cy="576064"/>
            </a:xfrm>
            <a:prstGeom prst="rect">
              <a:avLst/>
            </a:prstGeom>
            <a:noFill/>
          </p:spPr>
        </p:pic>
        <p:pic>
          <p:nvPicPr>
            <p:cNvPr id="25" name="Picture 3" descr="C:\Users\user\Downloads\sketch\Configuration-256.png"/>
            <p:cNvPicPr>
              <a:picLocks noChangeAspect="1" noChangeArrowheads="1"/>
            </p:cNvPicPr>
            <p:nvPr/>
          </p:nvPicPr>
          <p:blipFill>
            <a:blip r:embed="rId4" cstate="print">
              <a:duotone>
                <a:schemeClr val="accent1">
                  <a:shade val="45000"/>
                  <a:satMod val="135000"/>
                </a:schemeClr>
                <a:prstClr val="white"/>
              </a:duotone>
            </a:blip>
            <a:srcRect/>
            <a:stretch>
              <a:fillRect/>
            </a:stretch>
          </p:blipFill>
          <p:spPr bwMode="auto">
            <a:xfrm>
              <a:off x="1835696" y="1948995"/>
              <a:ext cx="604609" cy="571914"/>
            </a:xfrm>
            <a:prstGeom prst="rect">
              <a:avLst/>
            </a:prstGeom>
            <a:noFill/>
          </p:spPr>
        </p:pic>
      </p:grpSp>
      <p:grpSp>
        <p:nvGrpSpPr>
          <p:cNvPr id="51216" name="Group 29"/>
          <p:cNvGrpSpPr>
            <a:grpSpLocks/>
          </p:cNvGrpSpPr>
          <p:nvPr/>
        </p:nvGrpSpPr>
        <p:grpSpPr bwMode="auto">
          <a:xfrm>
            <a:off x="3700463" y="2070100"/>
            <a:ext cx="3446462" cy="762000"/>
            <a:chOff x="3772650" y="1853952"/>
            <a:chExt cx="3445295" cy="762000"/>
          </a:xfrm>
        </p:grpSpPr>
        <p:sp>
          <p:nvSpPr>
            <p:cNvPr id="11270" name="Rectangle 6"/>
            <p:cNvSpPr>
              <a:spLocks noChangeArrowheads="1"/>
            </p:cNvSpPr>
            <p:nvPr/>
          </p:nvSpPr>
          <p:spPr bwMode="auto">
            <a:xfrm>
              <a:off x="3772650" y="1853952"/>
              <a:ext cx="1609180" cy="762000"/>
            </a:xfrm>
            <a:prstGeom prst="rect">
              <a:avLst/>
            </a:prstGeom>
            <a:solidFill>
              <a:srgbClr val="D5D5D5"/>
            </a:solidFill>
            <a:ln w="3175">
              <a:solidFill>
                <a:schemeClr val="tx1">
                  <a:lumMod val="50000"/>
                  <a:lumOff val="50000"/>
                </a:schemeClr>
              </a:solidFill>
              <a:miter lim="800000"/>
              <a:headEnd/>
              <a:tailEnd/>
            </a:ln>
            <a:effectLst>
              <a:outerShdw blurRad="50800" dist="38100" dir="2700000" algn="tl" rotWithShape="0">
                <a:prstClr val="black">
                  <a:alpha val="40000"/>
                </a:prstClr>
              </a:outerShdw>
            </a:effectLst>
          </p:spPr>
          <p:txBody>
            <a:bodyPr wrap="none" anchor="ctr"/>
            <a:lstStyle/>
            <a:p>
              <a:pPr algn="ctr">
                <a:defRPr/>
              </a:pPr>
              <a:r>
                <a:rPr lang="en-US" sz="2000" dirty="0">
                  <a:solidFill>
                    <a:schemeClr val="accent2"/>
                  </a:solidFill>
                  <a:latin typeface="Open Sans" pitchFamily="34" charset="0"/>
                  <a:ea typeface="Open Sans" pitchFamily="34" charset="0"/>
                  <a:cs typeface="Open Sans" pitchFamily="34" charset="0"/>
                </a:rPr>
                <a:t>	Output</a:t>
              </a:r>
            </a:p>
          </p:txBody>
        </p:sp>
        <p:sp>
          <p:nvSpPr>
            <p:cNvPr id="11271" name="Rectangle 7"/>
            <p:cNvSpPr>
              <a:spLocks noChangeArrowheads="1"/>
            </p:cNvSpPr>
            <p:nvPr/>
          </p:nvSpPr>
          <p:spPr bwMode="auto">
            <a:xfrm>
              <a:off x="5508787" y="1853952"/>
              <a:ext cx="1709158" cy="762000"/>
            </a:xfrm>
            <a:prstGeom prst="rect">
              <a:avLst/>
            </a:prstGeom>
            <a:solidFill>
              <a:srgbClr val="D5D5D5"/>
            </a:solidFill>
            <a:ln w="3175">
              <a:solidFill>
                <a:schemeClr val="tx1">
                  <a:lumMod val="50000"/>
                  <a:lumOff val="50000"/>
                </a:schemeClr>
              </a:solidFill>
              <a:miter lim="800000"/>
              <a:headEnd/>
              <a:tailEnd/>
            </a:ln>
            <a:effectLst>
              <a:outerShdw blurRad="50800" dist="38100" dir="2700000" algn="tl" rotWithShape="0">
                <a:prstClr val="black">
                  <a:alpha val="40000"/>
                </a:prstClr>
              </a:outerShdw>
            </a:effectLst>
          </p:spPr>
          <p:txBody>
            <a:bodyPr wrap="none" anchor="ctr"/>
            <a:lstStyle/>
            <a:p>
              <a:pPr algn="ctr">
                <a:defRPr/>
              </a:pPr>
              <a:r>
                <a:rPr lang="en-US" sz="2000" dirty="0">
                  <a:solidFill>
                    <a:schemeClr val="accent2"/>
                  </a:solidFill>
                  <a:latin typeface="Open Sans" pitchFamily="34" charset="0"/>
                  <a:ea typeface="Open Sans" pitchFamily="34" charset="0"/>
                  <a:cs typeface="Open Sans" pitchFamily="34" charset="0"/>
                </a:rPr>
                <a:t>     	    Outcome</a:t>
              </a:r>
            </a:p>
          </p:txBody>
        </p:sp>
        <p:pic>
          <p:nvPicPr>
            <p:cNvPr id="26" name="Picture 8" descr="C:\Users\user\Downloads\sketch\Info-256.png"/>
            <p:cNvPicPr>
              <a:picLocks noChangeAspect="1" noChangeArrowheads="1"/>
            </p:cNvPicPr>
            <p:nvPr/>
          </p:nvPicPr>
          <p:blipFill>
            <a:blip r:embed="rId5" cstate="print">
              <a:duotone>
                <a:schemeClr val="accent2">
                  <a:shade val="45000"/>
                  <a:satMod val="135000"/>
                </a:schemeClr>
                <a:prstClr val="white"/>
              </a:duotone>
            </a:blip>
            <a:srcRect/>
            <a:stretch>
              <a:fillRect/>
            </a:stretch>
          </p:blipFill>
          <p:spPr bwMode="auto">
            <a:xfrm>
              <a:off x="3856036" y="1966802"/>
              <a:ext cx="566959" cy="536300"/>
            </a:xfrm>
            <a:prstGeom prst="rect">
              <a:avLst/>
            </a:prstGeom>
            <a:noFill/>
          </p:spPr>
        </p:pic>
      </p:grpSp>
      <p:grpSp>
        <p:nvGrpSpPr>
          <p:cNvPr id="6" name="Group 30"/>
          <p:cNvGrpSpPr>
            <a:grpSpLocks/>
          </p:cNvGrpSpPr>
          <p:nvPr/>
        </p:nvGrpSpPr>
        <p:grpSpPr bwMode="auto">
          <a:xfrm>
            <a:off x="7453313" y="1149350"/>
            <a:ext cx="1530350" cy="1682750"/>
            <a:chOff x="7524328" y="932743"/>
            <a:chExt cx="1530566" cy="1683209"/>
          </a:xfrm>
        </p:grpSpPr>
        <p:sp>
          <p:nvSpPr>
            <p:cNvPr id="11275" name="Rectangle 11"/>
            <p:cNvSpPr>
              <a:spLocks noChangeArrowheads="1"/>
            </p:cNvSpPr>
            <p:nvPr/>
          </p:nvSpPr>
          <p:spPr bwMode="auto">
            <a:xfrm>
              <a:off x="7524328" y="1853744"/>
              <a:ext cx="1530566" cy="762208"/>
            </a:xfrm>
            <a:prstGeom prst="rect">
              <a:avLst/>
            </a:prstGeom>
            <a:solidFill>
              <a:srgbClr val="D5D5D5"/>
            </a:solidFill>
            <a:ln w="3175">
              <a:solidFill>
                <a:schemeClr val="tx1">
                  <a:lumMod val="50000"/>
                  <a:lumOff val="50000"/>
                </a:schemeClr>
              </a:solidFill>
              <a:miter lim="800000"/>
              <a:headEnd/>
              <a:tailEnd/>
            </a:ln>
            <a:effectLst>
              <a:outerShdw blurRad="50800" dist="38100" dir="2700000" algn="tl" rotWithShape="0">
                <a:prstClr val="black">
                  <a:alpha val="40000"/>
                </a:prstClr>
              </a:outerShdw>
            </a:effectLst>
          </p:spPr>
          <p:txBody>
            <a:bodyPr wrap="none" anchor="ctr"/>
            <a:lstStyle/>
            <a:p>
              <a:pPr algn="ctr">
                <a:defRPr/>
              </a:pPr>
              <a:r>
                <a:rPr lang="en-US" sz="2000" dirty="0">
                  <a:solidFill>
                    <a:schemeClr val="tx1">
                      <a:lumMod val="65000"/>
                      <a:lumOff val="35000"/>
                    </a:schemeClr>
                  </a:solidFill>
                  <a:latin typeface="Open Sans" pitchFamily="34" charset="0"/>
                  <a:ea typeface="Open Sans" pitchFamily="34" charset="0"/>
                  <a:cs typeface="Open Sans" pitchFamily="34" charset="0"/>
                </a:rPr>
                <a:t>Impact</a:t>
              </a:r>
            </a:p>
          </p:txBody>
        </p:sp>
        <p:pic>
          <p:nvPicPr>
            <p:cNvPr id="28" name="Picture 6" descr="C:\Users\user\Downloads\sketch\MC910220620.JPG"/>
            <p:cNvPicPr>
              <a:picLocks noChangeAspect="1" noChangeArrowheads="1"/>
            </p:cNvPicPr>
            <p:nvPr/>
          </p:nvPicPr>
          <p:blipFill>
            <a:blip r:embed="rId6" cstate="print">
              <a:clrChange>
                <a:clrFrom>
                  <a:srgbClr val="FFFFFF"/>
                </a:clrFrom>
                <a:clrTo>
                  <a:srgbClr val="FFFFFF">
                    <a:alpha val="0"/>
                  </a:srgbClr>
                </a:clrTo>
              </a:clrChange>
              <a:duotone>
                <a:schemeClr val="bg2">
                  <a:shade val="45000"/>
                  <a:satMod val="135000"/>
                </a:schemeClr>
                <a:prstClr val="white"/>
              </a:duotone>
              <a:lum bright="-30000"/>
            </a:blip>
            <a:srcRect/>
            <a:stretch>
              <a:fillRect/>
            </a:stretch>
          </p:blipFill>
          <p:spPr bwMode="auto">
            <a:xfrm rot="-120000" flipH="1">
              <a:off x="7540214" y="932743"/>
              <a:ext cx="1392992" cy="934732"/>
            </a:xfrm>
            <a:prstGeom prst="rect">
              <a:avLst/>
            </a:prstGeom>
            <a:noFill/>
          </p:spPr>
        </p:pic>
      </p:grpSp>
      <p:pic>
        <p:nvPicPr>
          <p:cNvPr id="35" name="Picture 2" descr="C:\Users\Administrator\Desktop\icone\globe.png"/>
          <p:cNvPicPr>
            <a:picLocks noChangeAspect="1" noChangeArrowheads="1"/>
          </p:cNvPicPr>
          <p:nvPr/>
        </p:nvPicPr>
        <p:blipFill>
          <a:blip r:embed="rId7" cstate="print">
            <a:duotone>
              <a:schemeClr val="accent2">
                <a:shade val="45000"/>
                <a:satMod val="135000"/>
              </a:schemeClr>
              <a:prstClr val="white"/>
            </a:duotone>
          </a:blip>
          <a:srcRect/>
          <a:stretch>
            <a:fillRect/>
          </a:stretch>
        </p:blipFill>
        <p:spPr bwMode="auto">
          <a:xfrm>
            <a:off x="5436220" y="2133079"/>
            <a:ext cx="576064" cy="648072"/>
          </a:xfrm>
          <a:prstGeom prst="rect">
            <a:avLst/>
          </a:prstGeom>
          <a:noFill/>
        </p:spPr>
      </p:pic>
      <p:sp>
        <p:nvSpPr>
          <p:cNvPr id="32" name="TextBox 31"/>
          <p:cNvSpPr txBox="1"/>
          <p:nvPr/>
        </p:nvSpPr>
        <p:spPr>
          <a:xfrm>
            <a:off x="101600" y="6373167"/>
            <a:ext cx="8839199" cy="276999"/>
          </a:xfrm>
          <a:prstGeom prst="rect">
            <a:avLst/>
          </a:prstGeom>
          <a:noFill/>
        </p:spPr>
        <p:txBody>
          <a:bodyPr wrap="square" rtlCol="0">
            <a:spAutoFit/>
          </a:bodyPr>
          <a:lstStyle/>
          <a:p>
            <a:pPr algn="ctr"/>
            <a:r>
              <a:rPr lang="en-US" sz="1200" dirty="0" smtClean="0"/>
              <a:t>32</a:t>
            </a:r>
            <a:endParaRPr lang="en-US" sz="1200" dirty="0"/>
          </a:p>
        </p:txBody>
      </p:sp>
    </p:spTree>
    <p:extLst>
      <p:ext uri="{BB962C8B-B14F-4D97-AF65-F5344CB8AC3E}">
        <p14:creationId xmlns:p14="http://schemas.microsoft.com/office/powerpoint/2010/main" val="1615868052"/>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278"/>
                                        </p:tgtEl>
                                        <p:attrNameLst>
                                          <p:attrName>style.visibility</p:attrName>
                                        </p:attrNameLst>
                                      </p:cBhvr>
                                      <p:to>
                                        <p:strVal val="visible"/>
                                      </p:to>
                                    </p:set>
                                    <p:anim calcmode="lin" valueType="num">
                                      <p:cBhvr additive="base">
                                        <p:cTn id="11" dur="500" fill="hold"/>
                                        <p:tgtEl>
                                          <p:spTgt spid="11278"/>
                                        </p:tgtEl>
                                        <p:attrNameLst>
                                          <p:attrName>ppt_x</p:attrName>
                                        </p:attrNameLst>
                                      </p:cBhvr>
                                      <p:tavLst>
                                        <p:tav tm="0">
                                          <p:val>
                                            <p:strVal val="#ppt_x"/>
                                          </p:val>
                                        </p:tav>
                                        <p:tav tm="100000">
                                          <p:val>
                                            <p:strVal val="#ppt_x"/>
                                          </p:val>
                                        </p:tav>
                                      </p:tavLst>
                                    </p:anim>
                                    <p:anim calcmode="lin" valueType="num">
                                      <p:cBhvr additive="base">
                                        <p:cTn id="12" dur="500" fill="hold"/>
                                        <p:tgtEl>
                                          <p:spTgt spid="1127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ppt_x"/>
                                          </p:val>
                                        </p:tav>
                                        <p:tav tm="100000">
                                          <p:val>
                                            <p:strVal val="#ppt_x"/>
                                          </p:val>
                                        </p:tav>
                                      </p:tavLst>
                                    </p:anim>
                                    <p:anim calcmode="lin" valueType="num">
                                      <p:cBhvr additive="base">
                                        <p:cTn id="22" dur="500" fill="hold"/>
                                        <p:tgtEl>
                                          <p:spTgt spid="22"/>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273"/>
                                        </p:tgtEl>
                                        <p:attrNameLst>
                                          <p:attrName>style.visibility</p:attrName>
                                        </p:attrNameLst>
                                      </p:cBhvr>
                                      <p:to>
                                        <p:strVal val="visible"/>
                                      </p:to>
                                    </p:set>
                                    <p:anim calcmode="lin" valueType="num">
                                      <p:cBhvr additive="base">
                                        <p:cTn id="25" dur="500" fill="hold"/>
                                        <p:tgtEl>
                                          <p:spTgt spid="11273"/>
                                        </p:tgtEl>
                                        <p:attrNameLst>
                                          <p:attrName>ppt_x</p:attrName>
                                        </p:attrNameLst>
                                      </p:cBhvr>
                                      <p:tavLst>
                                        <p:tav tm="0">
                                          <p:val>
                                            <p:strVal val="#ppt_x"/>
                                          </p:val>
                                        </p:tav>
                                        <p:tav tm="100000">
                                          <p:val>
                                            <p:strVal val="#ppt_x"/>
                                          </p:val>
                                        </p:tav>
                                      </p:tavLst>
                                    </p:anim>
                                    <p:anim calcmode="lin" valueType="num">
                                      <p:cBhvr additive="base">
                                        <p:cTn id="26" dur="500" fill="hold"/>
                                        <p:tgtEl>
                                          <p:spTgt spid="11273"/>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additive="base">
                                        <p:cTn id="29" dur="500" fill="hold"/>
                                        <p:tgtEl>
                                          <p:spTgt spid="19"/>
                                        </p:tgtEl>
                                        <p:attrNameLst>
                                          <p:attrName>ppt_x</p:attrName>
                                        </p:attrNameLst>
                                      </p:cBhvr>
                                      <p:tavLst>
                                        <p:tav tm="0">
                                          <p:val>
                                            <p:strVal val="#ppt_x"/>
                                          </p:val>
                                        </p:tav>
                                        <p:tav tm="100000">
                                          <p:val>
                                            <p:strVal val="#ppt_x"/>
                                          </p:val>
                                        </p:tav>
                                      </p:tavLst>
                                    </p:anim>
                                    <p:anim calcmode="lin" valueType="num">
                                      <p:cBhvr additive="base">
                                        <p:cTn id="30" dur="500" fill="hold"/>
                                        <p:tgtEl>
                                          <p:spTgt spid="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5"/>
                                        </p:tgtEl>
                                        <p:attrNameLst>
                                          <p:attrName>style.visibility</p:attrName>
                                        </p:attrNameLst>
                                      </p:cBhvr>
                                      <p:to>
                                        <p:strVal val="visible"/>
                                      </p:to>
                                    </p:set>
                                    <p:anim calcmode="lin" valueType="num">
                                      <p:cBhvr additive="base">
                                        <p:cTn id="33" dur="500" fill="hold"/>
                                        <p:tgtEl>
                                          <p:spTgt spid="35"/>
                                        </p:tgtEl>
                                        <p:attrNameLst>
                                          <p:attrName>ppt_x</p:attrName>
                                        </p:attrNameLst>
                                      </p:cBhvr>
                                      <p:tavLst>
                                        <p:tav tm="0">
                                          <p:val>
                                            <p:strVal val="#ppt_x"/>
                                          </p:val>
                                        </p:tav>
                                        <p:tav tm="100000">
                                          <p:val>
                                            <p:strVal val="#ppt_x"/>
                                          </p:val>
                                        </p:tav>
                                      </p:tavLst>
                                    </p:anim>
                                    <p:anim calcmode="lin" valueType="num">
                                      <p:cBhvr additive="base">
                                        <p:cTn id="34"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4"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 calcmode="lin" valueType="num">
                                      <p:cBhvr additive="base">
                                        <p:cTn id="39" dur="500" fill="hold"/>
                                        <p:tgtEl>
                                          <p:spTgt spid="2"/>
                                        </p:tgtEl>
                                        <p:attrNameLst>
                                          <p:attrName>ppt_x</p:attrName>
                                        </p:attrNameLst>
                                      </p:cBhvr>
                                      <p:tavLst>
                                        <p:tav tm="0">
                                          <p:val>
                                            <p:strVal val="#ppt_x"/>
                                          </p:val>
                                        </p:tav>
                                        <p:tav tm="100000">
                                          <p:val>
                                            <p:strVal val="#ppt_x"/>
                                          </p:val>
                                        </p:tav>
                                      </p:tavLst>
                                    </p:anim>
                                    <p:anim calcmode="lin" valueType="num">
                                      <p:cBhvr additive="base">
                                        <p:cTn id="40" dur="500" fill="hold"/>
                                        <p:tgtEl>
                                          <p:spTgt spid="2"/>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additive="base">
                                        <p:cTn id="43" dur="500" fill="hold"/>
                                        <p:tgtEl>
                                          <p:spTgt spid="21"/>
                                        </p:tgtEl>
                                        <p:attrNameLst>
                                          <p:attrName>ppt_x</p:attrName>
                                        </p:attrNameLst>
                                      </p:cBhvr>
                                      <p:tavLst>
                                        <p:tav tm="0">
                                          <p:val>
                                            <p:strVal val="#ppt_x"/>
                                          </p:val>
                                        </p:tav>
                                        <p:tav tm="100000">
                                          <p:val>
                                            <p:strVal val="#ppt_x"/>
                                          </p:val>
                                        </p:tav>
                                      </p:tavLst>
                                    </p:anim>
                                    <p:anim calcmode="lin" valueType="num">
                                      <p:cBhvr additive="base">
                                        <p:cTn id="44" dur="500" fill="hold"/>
                                        <p:tgtEl>
                                          <p:spTgt spid="21"/>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1282"/>
                                        </p:tgtEl>
                                        <p:attrNameLst>
                                          <p:attrName>style.visibility</p:attrName>
                                        </p:attrNameLst>
                                      </p:cBhvr>
                                      <p:to>
                                        <p:strVal val="visible"/>
                                      </p:to>
                                    </p:set>
                                    <p:anim calcmode="lin" valueType="num">
                                      <p:cBhvr additive="base">
                                        <p:cTn id="47" dur="500" fill="hold"/>
                                        <p:tgtEl>
                                          <p:spTgt spid="11282"/>
                                        </p:tgtEl>
                                        <p:attrNameLst>
                                          <p:attrName>ppt_x</p:attrName>
                                        </p:attrNameLst>
                                      </p:cBhvr>
                                      <p:tavLst>
                                        <p:tav tm="0">
                                          <p:val>
                                            <p:strVal val="#ppt_x"/>
                                          </p:val>
                                        </p:tav>
                                        <p:tav tm="100000">
                                          <p:val>
                                            <p:strVal val="#ppt_x"/>
                                          </p:val>
                                        </p:tav>
                                      </p:tavLst>
                                    </p:anim>
                                    <p:anim calcmode="lin" valueType="num">
                                      <p:cBhvr additive="base">
                                        <p:cTn id="48" dur="500" fill="hold"/>
                                        <p:tgtEl>
                                          <p:spTgt spid="11282"/>
                                        </p:tgtEl>
                                        <p:attrNameLst>
                                          <p:attrName>ppt_y</p:attrName>
                                        </p:attrNameLst>
                                      </p:cBhvr>
                                      <p:tavLst>
                                        <p:tav tm="0">
                                          <p:val>
                                            <p:strVal val="1+#ppt_h/2"/>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36"/>
                                        </p:tgtEl>
                                        <p:attrNameLst>
                                          <p:attrName>style.visibility</p:attrName>
                                        </p:attrNameLst>
                                      </p:cBhvr>
                                      <p:to>
                                        <p:strVal val="visible"/>
                                      </p:to>
                                    </p:set>
                                    <p:anim calcmode="lin" valueType="num">
                                      <p:cBhvr additive="base">
                                        <p:cTn id="53" dur="500" fill="hold"/>
                                        <p:tgtEl>
                                          <p:spTgt spid="36"/>
                                        </p:tgtEl>
                                        <p:attrNameLst>
                                          <p:attrName>ppt_x</p:attrName>
                                        </p:attrNameLst>
                                      </p:cBhvr>
                                      <p:tavLst>
                                        <p:tav tm="0">
                                          <p:val>
                                            <p:strVal val="#ppt_x"/>
                                          </p:val>
                                        </p:tav>
                                        <p:tav tm="100000">
                                          <p:val>
                                            <p:strVal val="#ppt_x"/>
                                          </p:val>
                                        </p:tav>
                                      </p:tavLst>
                                    </p:anim>
                                    <p:anim calcmode="lin" valueType="num">
                                      <p:cBhvr additive="base">
                                        <p:cTn id="54" dur="500" fill="hold"/>
                                        <p:tgtEl>
                                          <p:spTgt spid="36"/>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3"/>
                                        </p:tgtEl>
                                        <p:attrNameLst>
                                          <p:attrName>style.visibility</p:attrName>
                                        </p:attrNameLst>
                                      </p:cBhvr>
                                      <p:to>
                                        <p:strVal val="visible"/>
                                      </p:to>
                                    </p:set>
                                    <p:anim calcmode="lin" valueType="num">
                                      <p:cBhvr additive="base">
                                        <p:cTn id="57" dur="500" fill="hold"/>
                                        <p:tgtEl>
                                          <p:spTgt spid="3"/>
                                        </p:tgtEl>
                                        <p:attrNameLst>
                                          <p:attrName>ppt_x</p:attrName>
                                        </p:attrNameLst>
                                      </p:cBhvr>
                                      <p:tavLst>
                                        <p:tav tm="0">
                                          <p:val>
                                            <p:strVal val="#ppt_x"/>
                                          </p:val>
                                        </p:tav>
                                        <p:tav tm="100000">
                                          <p:val>
                                            <p:strVal val="#ppt_x"/>
                                          </p:val>
                                        </p:tav>
                                      </p:tavLst>
                                    </p:anim>
                                    <p:anim calcmode="lin" valueType="num">
                                      <p:cBhvr additive="base">
                                        <p:cTn id="58" dur="500" fill="hold"/>
                                        <p:tgtEl>
                                          <p:spTgt spid="3"/>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6"/>
                                        </p:tgtEl>
                                        <p:attrNameLst>
                                          <p:attrName>style.visibility</p:attrName>
                                        </p:attrNameLst>
                                      </p:cBhvr>
                                      <p:to>
                                        <p:strVal val="visible"/>
                                      </p:to>
                                    </p:set>
                                    <p:anim calcmode="lin" valueType="num">
                                      <p:cBhvr additive="base">
                                        <p:cTn id="61" dur="500" fill="hold"/>
                                        <p:tgtEl>
                                          <p:spTgt spid="6"/>
                                        </p:tgtEl>
                                        <p:attrNameLst>
                                          <p:attrName>ppt_x</p:attrName>
                                        </p:attrNameLst>
                                      </p:cBhvr>
                                      <p:tavLst>
                                        <p:tav tm="0">
                                          <p:val>
                                            <p:strVal val="#ppt_x"/>
                                          </p:val>
                                        </p:tav>
                                        <p:tav tm="100000">
                                          <p:val>
                                            <p:strVal val="#ppt_x"/>
                                          </p:val>
                                        </p:tav>
                                      </p:tavLst>
                                    </p:anim>
                                    <p:anim calcmode="lin" valueType="num">
                                      <p:cBhvr additive="base">
                                        <p:cTn id="6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22" grpId="0" animBg="1"/>
      <p:bldP spid="16" grpId="0" animBg="1"/>
      <p:bldP spid="11273" grpId="0" animBg="1"/>
      <p:bldP spid="11278" grpId="0"/>
      <p:bldP spid="19" grpId="0"/>
      <p:bldP spid="21" grpId="0" animBg="1"/>
      <p:bldP spid="1128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a:xfrm>
            <a:off x="192088" y="3778250"/>
            <a:ext cx="8264525" cy="1446213"/>
          </a:xfrm>
          <a:prstGeom prst="rect">
            <a:avLst/>
          </a:prstGeom>
        </p:spPr>
        <p:txBody>
          <a:bodyPr>
            <a:spAutoFit/>
          </a:bodyPr>
          <a:lstStyle/>
          <a:p>
            <a:pPr marL="914400" lvl="1" indent="-457200">
              <a:buClr>
                <a:schemeClr val="accent2">
                  <a:lumMod val="75000"/>
                </a:schemeClr>
              </a:buClr>
              <a:buFont typeface="+mj-lt"/>
              <a:buAutoNum type="arabicPeriod"/>
              <a:defRPr/>
            </a:pPr>
            <a:endParaRPr lang="en-US" altLang="en-US" sz="2000" dirty="0"/>
          </a:p>
          <a:p>
            <a:pPr marL="914400" lvl="1" indent="-457200">
              <a:buClr>
                <a:schemeClr val="accent2">
                  <a:lumMod val="75000"/>
                </a:schemeClr>
              </a:buClr>
              <a:buFont typeface="+mj-lt"/>
              <a:buAutoNum type="arabicPeriod"/>
              <a:defRPr/>
            </a:pPr>
            <a:endParaRPr lang="en-ZA" altLang="en-US" sz="2000" dirty="0"/>
          </a:p>
          <a:p>
            <a:pPr>
              <a:buClr>
                <a:schemeClr val="accent2">
                  <a:lumMod val="75000"/>
                </a:schemeClr>
              </a:buClr>
              <a:defRPr/>
            </a:pPr>
            <a:r>
              <a:rPr lang="en-ZA" altLang="en-US" sz="2400" dirty="0">
                <a:latin typeface="+mj-lt"/>
              </a:rPr>
              <a:t>Came to the realisation that the 3 gaps </a:t>
            </a:r>
            <a:r>
              <a:rPr lang="en-ZA" altLang="en-US" sz="2400" b="1" dirty="0">
                <a:solidFill>
                  <a:schemeClr val="accent6">
                    <a:lumMod val="50000"/>
                  </a:schemeClr>
                </a:solidFill>
                <a:latin typeface="+mj-lt"/>
              </a:rPr>
              <a:t>cannot be adequately addressed</a:t>
            </a:r>
            <a:r>
              <a:rPr lang="en-ZA" altLang="en-US" sz="2400" dirty="0">
                <a:latin typeface="+mj-lt"/>
              </a:rPr>
              <a:t> unless there existed an enabling </a:t>
            </a:r>
            <a:r>
              <a:rPr lang="en-ZA" altLang="en-US" sz="2400" b="1" dirty="0">
                <a:solidFill>
                  <a:schemeClr val="accent6">
                    <a:lumMod val="50000"/>
                  </a:schemeClr>
                </a:solidFill>
                <a:latin typeface="+mj-lt"/>
              </a:rPr>
              <a:t>legal environment</a:t>
            </a:r>
          </a:p>
        </p:txBody>
      </p:sp>
      <p:grpSp>
        <p:nvGrpSpPr>
          <p:cNvPr id="37" name="Group 36"/>
          <p:cNvGrpSpPr>
            <a:grpSpLocks/>
          </p:cNvGrpSpPr>
          <p:nvPr/>
        </p:nvGrpSpPr>
        <p:grpSpPr bwMode="auto">
          <a:xfrm>
            <a:off x="250825" y="201613"/>
            <a:ext cx="1749425" cy="1749425"/>
            <a:chOff x="6702923" y="980409"/>
            <a:chExt cx="1748790" cy="1748790"/>
          </a:xfrm>
        </p:grpSpPr>
        <p:sp>
          <p:nvSpPr>
            <p:cNvPr id="38" name="Oval 37"/>
            <p:cNvSpPr/>
            <p:nvPr/>
          </p:nvSpPr>
          <p:spPr>
            <a:xfrm>
              <a:off x="6702923" y="980409"/>
              <a:ext cx="1748790" cy="1748790"/>
            </a:xfrm>
            <a:prstGeom prst="ellipse">
              <a:avLst/>
            </a:prstGeom>
          </p:spPr>
          <p:style>
            <a:lnRef idx="3">
              <a:schemeClr val="lt1"/>
            </a:lnRef>
            <a:fillRef idx="1">
              <a:schemeClr val="accent2"/>
            </a:fillRef>
            <a:effectRef idx="1">
              <a:schemeClr val="accent2"/>
            </a:effectRef>
            <a:fontRef idx="minor">
              <a:schemeClr val="lt1"/>
            </a:fontRef>
          </p:style>
          <p:txBody>
            <a:bodyPr anchor="ctr"/>
            <a:lstStyle/>
            <a:p>
              <a:pPr algn="ctr">
                <a:defRPr/>
              </a:pPr>
              <a:endParaRPr lang="en-ZA" dirty="0"/>
            </a:p>
          </p:txBody>
        </p:sp>
        <p:sp>
          <p:nvSpPr>
            <p:cNvPr id="39" name="TextBox 51"/>
            <p:cNvSpPr txBox="1">
              <a:spLocks noChangeArrowheads="1"/>
            </p:cNvSpPr>
            <p:nvPr/>
          </p:nvSpPr>
          <p:spPr bwMode="auto">
            <a:xfrm>
              <a:off x="6848093" y="1302608"/>
              <a:ext cx="1379709"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en-US" sz="1400">
                  <a:solidFill>
                    <a:srgbClr val="FFCC00"/>
                  </a:solidFill>
                  <a:latin typeface="Arial" pitchFamily="34" charset="0"/>
                </a:rPr>
                <a:t>The objective of  a functioning SANSS is to address the</a:t>
              </a:r>
            </a:p>
          </p:txBody>
        </p:sp>
      </p:grpSp>
      <p:grpSp>
        <p:nvGrpSpPr>
          <p:cNvPr id="40" name="Group 52"/>
          <p:cNvGrpSpPr>
            <a:grpSpLocks/>
          </p:cNvGrpSpPr>
          <p:nvPr/>
        </p:nvGrpSpPr>
        <p:grpSpPr bwMode="auto">
          <a:xfrm>
            <a:off x="3600450" y="836613"/>
            <a:ext cx="2506663" cy="2703512"/>
            <a:chOff x="3740732" y="1625317"/>
            <a:chExt cx="4303344" cy="4639999"/>
          </a:xfrm>
        </p:grpSpPr>
        <p:sp>
          <p:nvSpPr>
            <p:cNvPr id="41" name="Freeform 40"/>
            <p:cNvSpPr>
              <a:spLocks noChangeAspect="1"/>
            </p:cNvSpPr>
            <p:nvPr/>
          </p:nvSpPr>
          <p:spPr>
            <a:xfrm rot="3600000">
              <a:off x="5127136" y="3645441"/>
              <a:ext cx="4018789" cy="1220961"/>
            </a:xfrm>
            <a:custGeom>
              <a:avLst/>
              <a:gdLst>
                <a:gd name="connsiteX0" fmla="*/ 0 w 4019934"/>
                <a:gd name="connsiteY0" fmla="*/ 0 h 1219210"/>
                <a:gd name="connsiteX1" fmla="*/ 3410329 w 4019934"/>
                <a:gd name="connsiteY1" fmla="*/ 0 h 1219210"/>
                <a:gd name="connsiteX2" fmla="*/ 4019934 w 4019934"/>
                <a:gd name="connsiteY2" fmla="*/ 609605 h 1219210"/>
                <a:gd name="connsiteX3" fmla="*/ 3410329 w 4019934"/>
                <a:gd name="connsiteY3" fmla="*/ 1219210 h 1219210"/>
                <a:gd name="connsiteX4" fmla="*/ 983174 w 4019934"/>
                <a:gd name="connsiteY4" fmla="*/ 1219210 h 1219210"/>
                <a:gd name="connsiteX5" fmla="*/ 451089 w 4019934"/>
                <a:gd name="connsiteY5" fmla="*/ 297611 h 1219210"/>
                <a:gd name="connsiteX6" fmla="*/ 80932 w 4019934"/>
                <a:gd name="connsiteY6" fmla="*/ 13580 h 1219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19934" h="1219210">
                  <a:moveTo>
                    <a:pt x="0" y="0"/>
                  </a:moveTo>
                  <a:lnTo>
                    <a:pt x="3410329" y="0"/>
                  </a:lnTo>
                  <a:cubicBezTo>
                    <a:pt x="3747005" y="0"/>
                    <a:pt x="4019934" y="272929"/>
                    <a:pt x="4019934" y="609605"/>
                  </a:cubicBezTo>
                  <a:cubicBezTo>
                    <a:pt x="4019934" y="946280"/>
                    <a:pt x="3747005" y="1219210"/>
                    <a:pt x="3410329" y="1219210"/>
                  </a:cubicBezTo>
                  <a:lnTo>
                    <a:pt x="983174" y="1219210"/>
                  </a:lnTo>
                  <a:lnTo>
                    <a:pt x="451089" y="297611"/>
                  </a:lnTo>
                  <a:cubicBezTo>
                    <a:pt x="366920" y="151826"/>
                    <a:pt x="231628" y="53959"/>
                    <a:pt x="80932" y="13580"/>
                  </a:cubicBezTo>
                  <a:close/>
                </a:path>
              </a:pathLst>
            </a:custGeom>
            <a:solidFill>
              <a:srgbClr val="32A57A"/>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anchor="ctr"/>
            <a:lstStyle/>
            <a:p>
              <a:pPr algn="ctr">
                <a:defRPr/>
              </a:pPr>
              <a:endParaRPr lang="en-US" sz="2400" b="1" dirty="0">
                <a:effectLst>
                  <a:outerShdw blurRad="38100" dist="38100" dir="2700000" algn="tl">
                    <a:srgbClr val="000000">
                      <a:alpha val="43137"/>
                    </a:srgbClr>
                  </a:outerShdw>
                </a:effectLst>
              </a:endParaRPr>
            </a:p>
          </p:txBody>
        </p:sp>
        <p:sp>
          <p:nvSpPr>
            <p:cNvPr id="42" name="Freeform 41"/>
            <p:cNvSpPr>
              <a:spLocks noChangeAspect="1"/>
            </p:cNvSpPr>
            <p:nvPr/>
          </p:nvSpPr>
          <p:spPr>
            <a:xfrm>
              <a:off x="3740732" y="4870319"/>
              <a:ext cx="4303344" cy="1217899"/>
            </a:xfrm>
            <a:custGeom>
              <a:avLst/>
              <a:gdLst>
                <a:gd name="connsiteX0" fmla="*/ 609605 w 4303344"/>
                <a:gd name="connsiteY0" fmla="*/ 0 h 1219210"/>
                <a:gd name="connsiteX1" fmla="*/ 3046236 w 4303344"/>
                <a:gd name="connsiteY1" fmla="*/ 0 h 1219210"/>
                <a:gd name="connsiteX2" fmla="*/ 3568010 w 4303344"/>
                <a:gd name="connsiteY2" fmla="*/ 903740 h 1219210"/>
                <a:gd name="connsiteX3" fmla="*/ 4288157 w 4303344"/>
                <a:gd name="connsiteY3" fmla="*/ 1177574 h 1219210"/>
                <a:gd name="connsiteX4" fmla="*/ 4299482 w 4303344"/>
                <a:gd name="connsiteY4" fmla="*/ 1172474 h 1219210"/>
                <a:gd name="connsiteX5" fmla="*/ 4303344 w 4303344"/>
                <a:gd name="connsiteY5" fmla="*/ 1182130 h 1219210"/>
                <a:gd name="connsiteX6" fmla="*/ 4223788 w 4303344"/>
                <a:gd name="connsiteY6" fmla="*/ 1206825 h 1219210"/>
                <a:gd name="connsiteX7" fmla="*/ 4100931 w 4303344"/>
                <a:gd name="connsiteY7" fmla="*/ 1219210 h 1219210"/>
                <a:gd name="connsiteX8" fmla="*/ 609605 w 4303344"/>
                <a:gd name="connsiteY8" fmla="*/ 1219210 h 1219210"/>
                <a:gd name="connsiteX9" fmla="*/ 0 w 4303344"/>
                <a:gd name="connsiteY9" fmla="*/ 609605 h 1219210"/>
                <a:gd name="connsiteX10" fmla="*/ 609605 w 4303344"/>
                <a:gd name="connsiteY10" fmla="*/ 0 h 1219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03344" h="1219210">
                  <a:moveTo>
                    <a:pt x="609605" y="0"/>
                  </a:moveTo>
                  <a:lnTo>
                    <a:pt x="3046236" y="0"/>
                  </a:lnTo>
                  <a:lnTo>
                    <a:pt x="3568010" y="903740"/>
                  </a:lnTo>
                  <a:cubicBezTo>
                    <a:pt x="3715306" y="1158864"/>
                    <a:pt x="4019165" y="1267240"/>
                    <a:pt x="4288157" y="1177574"/>
                  </a:cubicBezTo>
                  <a:lnTo>
                    <a:pt x="4299482" y="1172474"/>
                  </a:lnTo>
                  <a:lnTo>
                    <a:pt x="4303344" y="1182130"/>
                  </a:lnTo>
                  <a:lnTo>
                    <a:pt x="4223788" y="1206825"/>
                  </a:lnTo>
                  <a:cubicBezTo>
                    <a:pt x="4184104" y="1214946"/>
                    <a:pt x="4143016" y="1219210"/>
                    <a:pt x="4100931" y="1219210"/>
                  </a:cubicBezTo>
                  <a:lnTo>
                    <a:pt x="609605" y="1219210"/>
                  </a:lnTo>
                  <a:cubicBezTo>
                    <a:pt x="272930" y="1219210"/>
                    <a:pt x="0" y="946281"/>
                    <a:pt x="0" y="609605"/>
                  </a:cubicBezTo>
                  <a:cubicBezTo>
                    <a:pt x="0" y="272930"/>
                    <a:pt x="272930" y="0"/>
                    <a:pt x="609605" y="0"/>
                  </a:cubicBezTo>
                  <a:close/>
                </a:path>
              </a:pathLst>
            </a:custGeom>
            <a:solidFill>
              <a:srgbClr val="F39C12"/>
            </a:solidFill>
            <a:ln>
              <a:noFill/>
            </a:ln>
          </p:spPr>
          <p:style>
            <a:lnRef idx="2">
              <a:schemeClr val="accent1">
                <a:shade val="50000"/>
              </a:schemeClr>
            </a:lnRef>
            <a:fillRef idx="1">
              <a:schemeClr val="accent1"/>
            </a:fillRef>
            <a:effectRef idx="0">
              <a:schemeClr val="accent1"/>
            </a:effectRef>
            <a:fontRef idx="minor">
              <a:schemeClr val="lt1"/>
            </a:fontRef>
          </p:style>
          <p:txBody>
            <a:bodyPr rIns="822960" anchor="ctr"/>
            <a:lstStyle/>
            <a:p>
              <a:pPr algn="r">
                <a:defRPr/>
              </a:pPr>
              <a:endParaRPr lang="en-US" sz="2400" b="1" dirty="0">
                <a:effectLst>
                  <a:outerShdw blurRad="38100" dist="38100" dir="2700000" algn="tl">
                    <a:srgbClr val="000000">
                      <a:alpha val="43137"/>
                    </a:srgbClr>
                  </a:outerShdw>
                </a:effectLst>
              </a:endParaRPr>
            </a:p>
          </p:txBody>
        </p:sp>
        <p:sp>
          <p:nvSpPr>
            <p:cNvPr id="43" name="Freeform 42"/>
            <p:cNvSpPr>
              <a:spLocks noChangeAspect="1"/>
            </p:cNvSpPr>
            <p:nvPr/>
          </p:nvSpPr>
          <p:spPr>
            <a:xfrm rot="18000000">
              <a:off x="3143119" y="3190433"/>
              <a:ext cx="4348467" cy="1218235"/>
            </a:xfrm>
            <a:custGeom>
              <a:avLst/>
              <a:gdLst>
                <a:gd name="connsiteX0" fmla="*/ 16465 w 4348131"/>
                <a:gd name="connsiteY0" fmla="*/ 45872 h 1219210"/>
                <a:gd name="connsiteX1" fmla="*/ 0 w 4348131"/>
                <a:gd name="connsiteY1" fmla="*/ 53287 h 1219210"/>
                <a:gd name="connsiteX2" fmla="*/ 9914 w 4348131"/>
                <a:gd name="connsiteY2" fmla="*/ 47906 h 1219210"/>
                <a:gd name="connsiteX3" fmla="*/ 147283 w 4348131"/>
                <a:gd name="connsiteY3" fmla="*/ 10072 h 1219210"/>
                <a:gd name="connsiteX4" fmla="*/ 90077 w 4348131"/>
                <a:gd name="connsiteY4" fmla="*/ 23022 h 1219210"/>
                <a:gd name="connsiteX5" fmla="*/ 124343 w 4348131"/>
                <a:gd name="connsiteY5" fmla="*/ 12385 h 1219210"/>
                <a:gd name="connsiteX6" fmla="*/ 4244020 w 4348131"/>
                <a:gd name="connsiteY6" fmla="*/ 268769 h 1219210"/>
                <a:gd name="connsiteX7" fmla="*/ 4348131 w 4348131"/>
                <a:gd name="connsiteY7" fmla="*/ 609605 h 1219210"/>
                <a:gd name="connsiteX8" fmla="*/ 3738526 w 4348131"/>
                <a:gd name="connsiteY8" fmla="*/ 1219210 h 1219210"/>
                <a:gd name="connsiteX9" fmla="*/ 1290749 w 4348131"/>
                <a:gd name="connsiteY9" fmla="*/ 1219210 h 1219210"/>
                <a:gd name="connsiteX10" fmla="*/ 764237 w 4348131"/>
                <a:gd name="connsiteY10" fmla="*/ 307265 h 1219210"/>
                <a:gd name="connsiteX11" fmla="*/ 278730 w 4348131"/>
                <a:gd name="connsiteY11" fmla="*/ 3879 h 1219210"/>
                <a:gd name="connsiteX12" fmla="*/ 183986 w 4348131"/>
                <a:gd name="connsiteY12" fmla="*/ 6373 h 1219210"/>
                <a:gd name="connsiteX13" fmla="*/ 247200 w 4348131"/>
                <a:gd name="connsiteY13" fmla="*/ 0 h 1219210"/>
                <a:gd name="connsiteX14" fmla="*/ 3738526 w 4348131"/>
                <a:gd name="connsiteY14" fmla="*/ 0 h 1219210"/>
                <a:gd name="connsiteX15" fmla="*/ 4244020 w 4348131"/>
                <a:gd name="connsiteY15" fmla="*/ 268769 h 1219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48131" h="1219210">
                  <a:moveTo>
                    <a:pt x="16465" y="45872"/>
                  </a:moveTo>
                  <a:lnTo>
                    <a:pt x="0" y="53287"/>
                  </a:lnTo>
                  <a:lnTo>
                    <a:pt x="9914" y="47906"/>
                  </a:lnTo>
                  <a:close/>
                  <a:moveTo>
                    <a:pt x="147283" y="10072"/>
                  </a:moveTo>
                  <a:lnTo>
                    <a:pt x="90077" y="23022"/>
                  </a:lnTo>
                  <a:lnTo>
                    <a:pt x="124343" y="12385"/>
                  </a:lnTo>
                  <a:close/>
                  <a:moveTo>
                    <a:pt x="4244020" y="268769"/>
                  </a:moveTo>
                  <a:cubicBezTo>
                    <a:pt x="4309750" y="366063"/>
                    <a:pt x="4348131" y="483352"/>
                    <a:pt x="4348131" y="609605"/>
                  </a:cubicBezTo>
                  <a:cubicBezTo>
                    <a:pt x="4348131" y="946281"/>
                    <a:pt x="4075202" y="1219210"/>
                    <a:pt x="3738526" y="1219210"/>
                  </a:cubicBezTo>
                  <a:lnTo>
                    <a:pt x="1290749" y="1219210"/>
                  </a:lnTo>
                  <a:lnTo>
                    <a:pt x="764237" y="307265"/>
                  </a:lnTo>
                  <a:cubicBezTo>
                    <a:pt x="659026" y="125034"/>
                    <a:pt x="473936" y="17674"/>
                    <a:pt x="278730" y="3879"/>
                  </a:cubicBezTo>
                  <a:lnTo>
                    <a:pt x="183986" y="6373"/>
                  </a:lnTo>
                  <a:lnTo>
                    <a:pt x="247200" y="0"/>
                  </a:lnTo>
                  <a:lnTo>
                    <a:pt x="3738526" y="0"/>
                  </a:lnTo>
                  <a:cubicBezTo>
                    <a:pt x="3948949" y="0"/>
                    <a:pt x="4134470" y="106613"/>
                    <a:pt x="4244020" y="268769"/>
                  </a:cubicBezTo>
                  <a:close/>
                </a:path>
              </a:pathLst>
            </a:custGeom>
            <a:solidFill>
              <a:srgbClr val="2173A3"/>
            </a:solidFill>
            <a:ln>
              <a:noFill/>
            </a:ln>
          </p:spPr>
          <p:style>
            <a:lnRef idx="2">
              <a:schemeClr val="accent1">
                <a:shade val="50000"/>
              </a:schemeClr>
            </a:lnRef>
            <a:fillRef idx="1">
              <a:schemeClr val="accent1"/>
            </a:fillRef>
            <a:effectRef idx="0">
              <a:schemeClr val="accent1"/>
            </a:effectRef>
            <a:fontRef idx="minor">
              <a:schemeClr val="lt1"/>
            </a:fontRef>
          </p:style>
          <p:txBody>
            <a:bodyPr lIns="822960" anchor="ctr"/>
            <a:lstStyle/>
            <a:p>
              <a:pPr>
                <a:defRPr/>
              </a:pPr>
              <a:endParaRPr lang="en-US" sz="2400" b="1" dirty="0">
                <a:effectLst>
                  <a:outerShdw blurRad="38100" dist="38100" dir="2700000" algn="tl">
                    <a:srgbClr val="000000">
                      <a:alpha val="43137"/>
                    </a:srgbClr>
                  </a:outerShdw>
                </a:effectLst>
              </a:endParaRPr>
            </a:p>
          </p:txBody>
        </p:sp>
      </p:grpSp>
      <p:sp>
        <p:nvSpPr>
          <p:cNvPr id="44" name="Rectangle 37"/>
          <p:cNvSpPr>
            <a:spLocks noChangeArrowheads="1"/>
          </p:cNvSpPr>
          <p:nvPr/>
        </p:nvSpPr>
        <p:spPr bwMode="auto">
          <a:xfrm>
            <a:off x="2230438" y="1528763"/>
            <a:ext cx="1838325" cy="368300"/>
          </a:xfrm>
          <a:prstGeom prst="rect">
            <a:avLst/>
          </a:prstGeom>
          <a:solidFill>
            <a:srgbClr val="2173A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ZA" altLang="en-US" sz="1800">
                <a:solidFill>
                  <a:schemeClr val="bg1"/>
                </a:solidFill>
                <a:latin typeface="Arial" pitchFamily="34" charset="0"/>
              </a:rPr>
              <a:t>Information </a:t>
            </a:r>
            <a:r>
              <a:rPr lang="en-US" altLang="en-US" sz="1800">
                <a:solidFill>
                  <a:schemeClr val="bg1"/>
                </a:solidFill>
                <a:latin typeface="Arial" pitchFamily="34" charset="0"/>
              </a:rPr>
              <a:t>gap</a:t>
            </a:r>
            <a:endParaRPr lang="en-ZA" altLang="en-US" sz="1800">
              <a:solidFill>
                <a:schemeClr val="bg1"/>
              </a:solidFill>
              <a:latin typeface="Arial" pitchFamily="34" charset="0"/>
            </a:endParaRPr>
          </a:p>
        </p:txBody>
      </p:sp>
      <p:sp>
        <p:nvSpPr>
          <p:cNvPr id="45" name="Lightning Bolt 44"/>
          <p:cNvSpPr/>
          <p:nvPr/>
        </p:nvSpPr>
        <p:spPr>
          <a:xfrm>
            <a:off x="4097338" y="1728788"/>
            <a:ext cx="733425" cy="728662"/>
          </a:xfrm>
          <a:prstGeom prst="lightningBol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a:p>
        </p:txBody>
      </p:sp>
      <p:sp>
        <p:nvSpPr>
          <p:cNvPr id="46" name="Lightning Bolt 45"/>
          <p:cNvSpPr/>
          <p:nvPr/>
        </p:nvSpPr>
        <p:spPr>
          <a:xfrm rot="3181025">
            <a:off x="4328319" y="2717006"/>
            <a:ext cx="733425" cy="728663"/>
          </a:xfrm>
          <a:prstGeom prst="lightningBol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a:p>
        </p:txBody>
      </p:sp>
      <p:sp>
        <p:nvSpPr>
          <p:cNvPr id="47" name="Lightning Bolt 46"/>
          <p:cNvSpPr/>
          <p:nvPr/>
        </p:nvSpPr>
        <p:spPr>
          <a:xfrm rot="4387833">
            <a:off x="5170488" y="1876425"/>
            <a:ext cx="731837" cy="728663"/>
          </a:xfrm>
          <a:prstGeom prst="lightningBol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a:p>
        </p:txBody>
      </p:sp>
      <p:sp>
        <p:nvSpPr>
          <p:cNvPr id="48" name="Rectangle 60"/>
          <p:cNvSpPr>
            <a:spLocks noChangeArrowheads="1"/>
          </p:cNvSpPr>
          <p:nvPr/>
        </p:nvSpPr>
        <p:spPr bwMode="auto">
          <a:xfrm>
            <a:off x="6175375" y="1541463"/>
            <a:ext cx="1724025" cy="369887"/>
          </a:xfrm>
          <a:prstGeom prst="rect">
            <a:avLst/>
          </a:prstGeom>
          <a:solidFill>
            <a:srgbClr val="32A57A"/>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ZA" altLang="en-US" sz="1800">
                <a:solidFill>
                  <a:schemeClr val="bg1"/>
                </a:solidFill>
                <a:latin typeface="Arial" pitchFamily="34" charset="0"/>
              </a:rPr>
              <a:t>Quality </a:t>
            </a:r>
            <a:r>
              <a:rPr lang="en-US" altLang="en-US" sz="1800">
                <a:solidFill>
                  <a:schemeClr val="bg1"/>
                </a:solidFill>
                <a:latin typeface="Arial" pitchFamily="34" charset="0"/>
              </a:rPr>
              <a:t>gap</a:t>
            </a:r>
            <a:endParaRPr lang="en-ZA" altLang="en-US" sz="1800">
              <a:solidFill>
                <a:schemeClr val="bg1"/>
              </a:solidFill>
              <a:latin typeface="Arial" pitchFamily="34" charset="0"/>
            </a:endParaRPr>
          </a:p>
        </p:txBody>
      </p:sp>
      <p:sp>
        <p:nvSpPr>
          <p:cNvPr id="49" name="Rectangle 61"/>
          <p:cNvSpPr>
            <a:spLocks noChangeArrowheads="1"/>
          </p:cNvSpPr>
          <p:nvPr/>
        </p:nvSpPr>
        <p:spPr bwMode="auto">
          <a:xfrm>
            <a:off x="3851275" y="3525838"/>
            <a:ext cx="2255838" cy="368300"/>
          </a:xfrm>
          <a:prstGeom prst="rect">
            <a:avLst/>
          </a:prstGeom>
          <a:solidFill>
            <a:srgbClr val="F39C1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ZA" altLang="en-US" sz="1800">
                <a:solidFill>
                  <a:schemeClr val="bg1"/>
                </a:solidFill>
                <a:latin typeface="Arial" pitchFamily="34" charset="0"/>
              </a:rPr>
              <a:t>Capacity </a:t>
            </a:r>
            <a:r>
              <a:rPr lang="en-US" altLang="en-US" sz="1800">
                <a:solidFill>
                  <a:schemeClr val="bg1"/>
                </a:solidFill>
                <a:latin typeface="Arial" pitchFamily="34" charset="0"/>
              </a:rPr>
              <a:t>gap</a:t>
            </a:r>
            <a:endParaRPr lang="en-ZA" altLang="en-US" sz="1800">
              <a:solidFill>
                <a:schemeClr val="bg1"/>
              </a:solidFill>
              <a:latin typeface="Arial" pitchFamily="34" charset="0"/>
            </a:endParaRPr>
          </a:p>
        </p:txBody>
      </p:sp>
      <p:sp>
        <p:nvSpPr>
          <p:cNvPr id="50" name="Rectangle 49"/>
          <p:cNvSpPr/>
          <p:nvPr/>
        </p:nvSpPr>
        <p:spPr>
          <a:xfrm>
            <a:off x="5710238" y="5172075"/>
            <a:ext cx="2246312" cy="131763"/>
          </a:xfrm>
          <a:prstGeom prst="rect">
            <a:avLst/>
          </a:prstGeom>
          <a:solidFill>
            <a:srgbClr val="2173A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a:p>
        </p:txBody>
      </p:sp>
      <p:sp>
        <p:nvSpPr>
          <p:cNvPr id="17" name="TextBox 16"/>
          <p:cNvSpPr txBox="1"/>
          <p:nvPr/>
        </p:nvSpPr>
        <p:spPr>
          <a:xfrm>
            <a:off x="101600" y="6373167"/>
            <a:ext cx="8839199" cy="276999"/>
          </a:xfrm>
          <a:prstGeom prst="rect">
            <a:avLst/>
          </a:prstGeom>
          <a:noFill/>
        </p:spPr>
        <p:txBody>
          <a:bodyPr wrap="square" rtlCol="0">
            <a:spAutoFit/>
          </a:bodyPr>
          <a:lstStyle/>
          <a:p>
            <a:pPr algn="ctr"/>
            <a:r>
              <a:rPr lang="en-US" sz="1200" dirty="0" smtClean="0"/>
              <a:t>33</a:t>
            </a:r>
            <a:endParaRPr lang="en-US" sz="1200" dirty="0"/>
          </a:p>
        </p:txBody>
      </p:sp>
    </p:spTree>
    <p:extLst>
      <p:ext uri="{BB962C8B-B14F-4D97-AF65-F5344CB8AC3E}">
        <p14:creationId xmlns:p14="http://schemas.microsoft.com/office/powerpoint/2010/main" val="2346268644"/>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fltVal val="0"/>
                                          </p:val>
                                        </p:tav>
                                        <p:tav tm="100000">
                                          <p:val>
                                            <p:strVal val="#ppt_h"/>
                                          </p:val>
                                        </p:tav>
                                      </p:tavLst>
                                    </p:anim>
                                    <p:animEffect transition="in" filter="fade">
                                      <p:cBhvr>
                                        <p:cTn id="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1846089" y="72570"/>
            <a:ext cx="5396029" cy="830997"/>
          </a:xfrm>
          <a:prstGeom prst="rect">
            <a:avLst/>
          </a:prstGeom>
        </p:spPr>
        <p:txBody>
          <a:bodyPr wrap="none">
            <a:spAutoFit/>
          </a:bodyPr>
          <a:lstStyle/>
          <a:p>
            <a:pPr>
              <a:defRPr/>
            </a:pPr>
            <a:r>
              <a:rPr lang="en-ZA" sz="2400" b="1" dirty="0">
                <a:latin typeface="Arial" panose="020B0604020202020204" pitchFamily="34" charset="0"/>
                <a:cs typeface="Arial" panose="020B0604020202020204" pitchFamily="34" charset="0"/>
              </a:rPr>
              <a:t>Pre-requisite for a Conduit of trust: </a:t>
            </a:r>
            <a:endParaRPr lang="en-ZA" sz="2400" b="1" dirty="0" smtClean="0">
              <a:latin typeface="Arial" panose="020B0604020202020204" pitchFamily="34" charset="0"/>
              <a:cs typeface="Arial" panose="020B0604020202020204" pitchFamily="34" charset="0"/>
            </a:endParaRPr>
          </a:p>
          <a:p>
            <a:pPr algn="ctr">
              <a:defRPr/>
            </a:pPr>
            <a:r>
              <a:rPr lang="en-ZA" sz="2400" b="1" dirty="0" smtClean="0">
                <a:latin typeface="Arial" panose="020B0604020202020204" pitchFamily="34" charset="0"/>
                <a:cs typeface="Arial" panose="020B0604020202020204" pitchFamily="34" charset="0"/>
              </a:rPr>
              <a:t>Legislative </a:t>
            </a:r>
            <a:r>
              <a:rPr lang="en-ZA" sz="2400" b="1" dirty="0">
                <a:latin typeface="Arial" panose="020B0604020202020204" pitchFamily="34" charset="0"/>
                <a:cs typeface="Arial" panose="020B0604020202020204" pitchFamily="34" charset="0"/>
              </a:rPr>
              <a:t>Review and Reform</a:t>
            </a:r>
            <a:endParaRPr lang="en-US" sz="2400" dirty="0">
              <a:latin typeface="Arial" panose="020B0604020202020204" pitchFamily="34" charset="0"/>
              <a:cs typeface="Arial" panose="020B0604020202020204" pitchFamily="34" charset="0"/>
            </a:endParaRPr>
          </a:p>
        </p:txBody>
      </p:sp>
      <p:sp>
        <p:nvSpPr>
          <p:cNvPr id="18" name="Rectangle 17"/>
          <p:cNvSpPr/>
          <p:nvPr/>
        </p:nvSpPr>
        <p:spPr>
          <a:xfrm>
            <a:off x="107950" y="1055455"/>
            <a:ext cx="8785225" cy="707886"/>
          </a:xfrm>
          <a:prstGeom prst="rect">
            <a:avLst/>
          </a:prstGeom>
        </p:spPr>
        <p:txBody>
          <a:bodyPr>
            <a:spAutoFit/>
          </a:bodyPr>
          <a:lstStyle/>
          <a:p>
            <a:pPr algn="ctr">
              <a:defRPr/>
            </a:pPr>
            <a:r>
              <a:rPr lang="en-US" sz="2000" b="1" dirty="0">
                <a:solidFill>
                  <a:schemeClr val="accent6">
                    <a:lumMod val="50000"/>
                  </a:schemeClr>
                </a:solidFill>
                <a:latin typeface="+mn-lt"/>
              </a:rPr>
              <a:t>Purpose of Amendments:  To strengthen statistical production and coordination of the national statistics system</a:t>
            </a:r>
          </a:p>
        </p:txBody>
      </p:sp>
      <p:graphicFrame>
        <p:nvGraphicFramePr>
          <p:cNvPr id="19" name="Diagram 18"/>
          <p:cNvGraphicFramePr/>
          <p:nvPr>
            <p:extLst>
              <p:ext uri="{D42A27DB-BD31-4B8C-83A1-F6EECF244321}">
                <p14:modId xmlns:p14="http://schemas.microsoft.com/office/powerpoint/2010/main" val="660804609"/>
              </p:ext>
            </p:extLst>
          </p:nvPr>
        </p:nvGraphicFramePr>
        <p:xfrm>
          <a:off x="-1439875" y="2005040"/>
          <a:ext cx="12078845" cy="39525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101600" y="6373167"/>
            <a:ext cx="8839199" cy="276999"/>
          </a:xfrm>
          <a:prstGeom prst="rect">
            <a:avLst/>
          </a:prstGeom>
          <a:noFill/>
        </p:spPr>
        <p:txBody>
          <a:bodyPr wrap="square" rtlCol="0">
            <a:spAutoFit/>
          </a:bodyPr>
          <a:lstStyle/>
          <a:p>
            <a:pPr algn="ctr"/>
            <a:r>
              <a:rPr lang="en-US" sz="1200" dirty="0" smtClean="0"/>
              <a:t>34</a:t>
            </a:r>
            <a:endParaRPr lang="en-US" sz="1200" dirty="0"/>
          </a:p>
        </p:txBody>
      </p:sp>
    </p:spTree>
    <p:extLst>
      <p:ext uri="{BB962C8B-B14F-4D97-AF65-F5344CB8AC3E}">
        <p14:creationId xmlns:p14="http://schemas.microsoft.com/office/powerpoint/2010/main" val="3897858928"/>
      </p:ext>
    </p:extLst>
  </p:cSld>
  <p:clrMapOvr>
    <a:masterClrMapping/>
  </p:clrMapOvr>
  <p:transition>
    <p:wipe dir="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a:grpSpLocks/>
          </p:cNvGrpSpPr>
          <p:nvPr/>
        </p:nvGrpSpPr>
        <p:grpSpPr bwMode="auto">
          <a:xfrm>
            <a:off x="0" y="333375"/>
            <a:ext cx="3681413" cy="590550"/>
            <a:chOff x="0" y="332725"/>
            <a:chExt cx="3680847" cy="591161"/>
          </a:xfrm>
          <a:solidFill>
            <a:schemeClr val="accent6">
              <a:lumMod val="50000"/>
            </a:schemeClr>
          </a:solidFill>
        </p:grpSpPr>
        <p:sp>
          <p:nvSpPr>
            <p:cNvPr id="10" name="Rectangle 9"/>
            <p:cNvSpPr/>
            <p:nvPr/>
          </p:nvSpPr>
          <p:spPr>
            <a:xfrm>
              <a:off x="0" y="339082"/>
              <a:ext cx="3680847" cy="5848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p>
          </p:txBody>
        </p:sp>
        <p:sp>
          <p:nvSpPr>
            <p:cNvPr id="2" name="Rectangle 1"/>
            <p:cNvSpPr/>
            <p:nvPr/>
          </p:nvSpPr>
          <p:spPr>
            <a:xfrm>
              <a:off x="0" y="332725"/>
              <a:ext cx="3330721" cy="523761"/>
            </a:xfrm>
            <a:prstGeom prst="rect">
              <a:avLst/>
            </a:prstGeom>
            <a:grpFill/>
          </p:spPr>
          <p:txBody>
            <a:bodyPr wrap="none">
              <a:spAutoFit/>
            </a:bodyPr>
            <a:lstStyle/>
            <a:p>
              <a:pPr>
                <a:defRPr/>
              </a:pPr>
              <a:r>
                <a:rPr lang="en-ZA" sz="2800" b="1" dirty="0">
                  <a:solidFill>
                    <a:schemeClr val="bg1"/>
                  </a:solidFill>
                  <a:latin typeface="+mj-lt"/>
                </a:rPr>
                <a:t>Statistical Geography</a:t>
              </a:r>
              <a:endParaRPr lang="en-US" sz="2800" dirty="0">
                <a:solidFill>
                  <a:schemeClr val="bg1"/>
                </a:solidFill>
                <a:latin typeface="+mj-lt"/>
              </a:endParaRPr>
            </a:p>
          </p:txBody>
        </p:sp>
      </p:grpSp>
      <p:sp>
        <p:nvSpPr>
          <p:cNvPr id="3" name="Rectangle 2"/>
          <p:cNvSpPr/>
          <p:nvPr/>
        </p:nvSpPr>
        <p:spPr>
          <a:xfrm>
            <a:off x="250825" y="1255709"/>
            <a:ext cx="8497888" cy="646112"/>
          </a:xfrm>
          <a:prstGeom prst="rect">
            <a:avLst/>
          </a:prstGeom>
        </p:spPr>
        <p:txBody>
          <a:bodyPr>
            <a:spAutoFit/>
          </a:bodyPr>
          <a:lstStyle/>
          <a:p>
            <a:pPr>
              <a:defRPr/>
            </a:pPr>
            <a:r>
              <a:rPr lang="en-US" sz="1800" dirty="0">
                <a:latin typeface="+mn-lt"/>
              </a:rPr>
              <a:t>Geospatial information is about the location and names of features beneath, on or above the surface of the earth</a:t>
            </a:r>
          </a:p>
        </p:txBody>
      </p:sp>
      <p:sp>
        <p:nvSpPr>
          <p:cNvPr id="9" name="Rectangle 8"/>
          <p:cNvSpPr/>
          <p:nvPr/>
        </p:nvSpPr>
        <p:spPr>
          <a:xfrm>
            <a:off x="-1" y="5666475"/>
            <a:ext cx="9144001" cy="828675"/>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Rectangle 3"/>
          <p:cNvSpPr/>
          <p:nvPr/>
        </p:nvSpPr>
        <p:spPr>
          <a:xfrm>
            <a:off x="250825" y="1976434"/>
            <a:ext cx="8713788" cy="1754187"/>
          </a:xfrm>
          <a:prstGeom prst="rect">
            <a:avLst/>
          </a:prstGeom>
        </p:spPr>
        <p:txBody>
          <a:bodyPr>
            <a:spAutoFit/>
          </a:bodyPr>
          <a:lstStyle/>
          <a:p>
            <a:pPr>
              <a:defRPr/>
            </a:pPr>
            <a:r>
              <a:rPr lang="en-US" sz="1800" dirty="0">
                <a:latin typeface="+mn-lt"/>
              </a:rPr>
              <a:t>The Spatial Data Infrastructure Act, 2003 (Act No. 54 of 2003) provides for the establishment of the South African Spatial Data Infrastructure (SASDI) to regulate the collection, management, maintenance, integration, distribution and </a:t>
            </a:r>
            <a:r>
              <a:rPr lang="en-US" sz="1800" dirty="0" err="1">
                <a:latin typeface="+mn-lt"/>
              </a:rPr>
              <a:t>utilisation</a:t>
            </a:r>
            <a:r>
              <a:rPr lang="en-US" sz="1800" dirty="0">
                <a:latin typeface="+mn-lt"/>
              </a:rPr>
              <a:t> of spatial information in the country. </a:t>
            </a:r>
            <a:r>
              <a:rPr lang="en-US" sz="1800" dirty="0">
                <a:solidFill>
                  <a:schemeClr val="accent6">
                    <a:lumMod val="50000"/>
                  </a:schemeClr>
                </a:solidFill>
                <a:latin typeface="+mn-lt"/>
              </a:rPr>
              <a:t>However Geospatial information – is currently not meeting planning and policy requirements to implement the NDP 2030</a:t>
            </a:r>
          </a:p>
          <a:p>
            <a:pPr>
              <a:defRPr/>
            </a:pPr>
            <a:endParaRPr lang="en-US" sz="1800" dirty="0">
              <a:solidFill>
                <a:schemeClr val="accent5">
                  <a:lumMod val="75000"/>
                </a:schemeClr>
              </a:solidFill>
              <a:latin typeface="+mn-lt"/>
            </a:endParaRPr>
          </a:p>
        </p:txBody>
      </p:sp>
      <p:sp>
        <p:nvSpPr>
          <p:cNvPr id="5" name="Rectangle 4"/>
          <p:cNvSpPr/>
          <p:nvPr/>
        </p:nvSpPr>
        <p:spPr>
          <a:xfrm>
            <a:off x="250825" y="4180786"/>
            <a:ext cx="8785225" cy="1201737"/>
          </a:xfrm>
          <a:prstGeom prst="rect">
            <a:avLst/>
          </a:prstGeom>
        </p:spPr>
        <p:txBody>
          <a:bodyPr>
            <a:spAutoFit/>
          </a:bodyPr>
          <a:lstStyle/>
          <a:p>
            <a:pPr>
              <a:defRPr/>
            </a:pPr>
            <a:r>
              <a:rPr lang="en-US" sz="1800" dirty="0">
                <a:latin typeface="+mn-lt"/>
              </a:rPr>
              <a:t>To transform the system of information from a temporal based approach with spatial displays to an integrated </a:t>
            </a:r>
            <a:r>
              <a:rPr lang="en-US" sz="1800" dirty="0" err="1">
                <a:latin typeface="+mn-lt"/>
              </a:rPr>
              <a:t>spatio</a:t>
            </a:r>
            <a:r>
              <a:rPr lang="en-US" sz="1800" dirty="0">
                <a:latin typeface="+mn-lt"/>
              </a:rPr>
              <a:t>-temporal conception for goal and target setting with associated indicator ontologies that deliver semantic clarity to sustainable development. Poses key questions on Statistics Act &amp; SDI Act?</a:t>
            </a:r>
          </a:p>
        </p:txBody>
      </p:sp>
      <p:sp>
        <p:nvSpPr>
          <p:cNvPr id="6" name="Rectangle 5"/>
          <p:cNvSpPr/>
          <p:nvPr/>
        </p:nvSpPr>
        <p:spPr>
          <a:xfrm>
            <a:off x="250825" y="3822011"/>
            <a:ext cx="762000" cy="368300"/>
          </a:xfrm>
          <a:prstGeom prst="rect">
            <a:avLst/>
          </a:prstGeom>
        </p:spPr>
        <p:txBody>
          <a:bodyPr wrap="none">
            <a:spAutoFit/>
          </a:bodyPr>
          <a:lstStyle/>
          <a:p>
            <a:pPr>
              <a:defRPr/>
            </a:pPr>
            <a:r>
              <a:rPr lang="en-US" sz="1800" b="1" dirty="0">
                <a:solidFill>
                  <a:prstClr val="black"/>
                </a:solidFill>
                <a:latin typeface="+mn-lt"/>
              </a:rPr>
              <a:t>Intent</a:t>
            </a:r>
          </a:p>
        </p:txBody>
      </p:sp>
      <p:sp>
        <p:nvSpPr>
          <p:cNvPr id="7" name="Rectangle 6"/>
          <p:cNvSpPr/>
          <p:nvPr/>
        </p:nvSpPr>
        <p:spPr>
          <a:xfrm>
            <a:off x="250825" y="5938813"/>
            <a:ext cx="1998176" cy="400110"/>
          </a:xfrm>
          <a:prstGeom prst="rect">
            <a:avLst/>
          </a:prstGeom>
        </p:spPr>
        <p:txBody>
          <a:bodyPr wrap="none">
            <a:spAutoFit/>
          </a:bodyPr>
          <a:lstStyle/>
          <a:p>
            <a:pPr>
              <a:defRPr/>
            </a:pPr>
            <a:r>
              <a:rPr lang="en-US" sz="2000" b="1" dirty="0">
                <a:solidFill>
                  <a:schemeClr val="bg1"/>
                </a:solidFill>
                <a:latin typeface="+mn-lt"/>
              </a:rPr>
              <a:t>Strategic change:</a:t>
            </a:r>
          </a:p>
        </p:txBody>
      </p:sp>
      <p:sp>
        <p:nvSpPr>
          <p:cNvPr id="8" name="Rectangle 7"/>
          <p:cNvSpPr/>
          <p:nvPr/>
        </p:nvSpPr>
        <p:spPr>
          <a:xfrm>
            <a:off x="2438400" y="5943492"/>
            <a:ext cx="6526213" cy="400110"/>
          </a:xfrm>
          <a:prstGeom prst="rect">
            <a:avLst/>
          </a:prstGeom>
        </p:spPr>
        <p:txBody>
          <a:bodyPr wrap="square">
            <a:spAutoFit/>
          </a:bodyPr>
          <a:lstStyle/>
          <a:p>
            <a:pPr>
              <a:defRPr/>
            </a:pPr>
            <a:r>
              <a:rPr lang="en-US" sz="2000" dirty="0">
                <a:solidFill>
                  <a:schemeClr val="bg1"/>
                </a:solidFill>
                <a:latin typeface="+mn-lt"/>
              </a:rPr>
              <a:t>Demand a high level of informatics platform as an enabler</a:t>
            </a:r>
          </a:p>
        </p:txBody>
      </p:sp>
      <p:sp>
        <p:nvSpPr>
          <p:cNvPr id="12" name="TextBox 11"/>
          <p:cNvSpPr txBox="1"/>
          <p:nvPr/>
        </p:nvSpPr>
        <p:spPr>
          <a:xfrm>
            <a:off x="101600" y="6561849"/>
            <a:ext cx="8839199" cy="276999"/>
          </a:xfrm>
          <a:prstGeom prst="rect">
            <a:avLst/>
          </a:prstGeom>
          <a:noFill/>
        </p:spPr>
        <p:txBody>
          <a:bodyPr wrap="square" rtlCol="0">
            <a:spAutoFit/>
          </a:bodyPr>
          <a:lstStyle/>
          <a:p>
            <a:pPr algn="ctr"/>
            <a:r>
              <a:rPr lang="en-US" sz="1200" dirty="0" smtClean="0"/>
              <a:t>35</a:t>
            </a:r>
            <a:endParaRPr lang="en-US" sz="1200" dirty="0"/>
          </a:p>
        </p:txBody>
      </p:sp>
    </p:spTree>
    <p:extLst>
      <p:ext uri="{BB962C8B-B14F-4D97-AF65-F5344CB8AC3E}">
        <p14:creationId xmlns:p14="http://schemas.microsoft.com/office/powerpoint/2010/main" val="7359739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a:grpSpLocks/>
          </p:cNvGrpSpPr>
          <p:nvPr/>
        </p:nvGrpSpPr>
        <p:grpSpPr bwMode="auto">
          <a:xfrm>
            <a:off x="-30163" y="339725"/>
            <a:ext cx="8634413" cy="584200"/>
            <a:chOff x="-30603" y="339110"/>
            <a:chExt cx="8635051" cy="584776"/>
          </a:xfrm>
          <a:solidFill>
            <a:schemeClr val="accent3">
              <a:lumMod val="50000"/>
            </a:schemeClr>
          </a:solidFill>
        </p:grpSpPr>
        <p:sp>
          <p:nvSpPr>
            <p:cNvPr id="11" name="Rectangle 10"/>
            <p:cNvSpPr/>
            <p:nvPr/>
          </p:nvSpPr>
          <p:spPr>
            <a:xfrm>
              <a:off x="-438" y="339110"/>
              <a:ext cx="8604886" cy="5847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solidFill>
                  <a:srgbClr val="17375E"/>
                </a:solidFill>
              </a:endParaRPr>
            </a:p>
          </p:txBody>
        </p:sp>
        <p:sp>
          <p:nvSpPr>
            <p:cNvPr id="2" name="Rectangle 1"/>
            <p:cNvSpPr/>
            <p:nvPr/>
          </p:nvSpPr>
          <p:spPr>
            <a:xfrm>
              <a:off x="-30603" y="339110"/>
              <a:ext cx="8573134" cy="522803"/>
            </a:xfrm>
            <a:prstGeom prst="rect">
              <a:avLst/>
            </a:prstGeom>
            <a:grpFill/>
          </p:spPr>
          <p:txBody>
            <a:bodyPr wrap="none">
              <a:spAutoFit/>
            </a:bodyPr>
            <a:lstStyle/>
            <a:p>
              <a:pPr>
                <a:defRPr/>
              </a:pPr>
              <a:r>
                <a:rPr lang="en-US" sz="2800" b="1" dirty="0">
                  <a:solidFill>
                    <a:schemeClr val="bg1"/>
                  </a:solidFill>
                  <a:latin typeface="+mj-lt"/>
                </a:rPr>
                <a:t>Strengthening coordination mechanism and compliance </a:t>
              </a:r>
              <a:endParaRPr lang="en-US" sz="2800" dirty="0">
                <a:solidFill>
                  <a:schemeClr val="bg1"/>
                </a:solidFill>
                <a:latin typeface="+mj-lt"/>
              </a:endParaRPr>
            </a:p>
          </p:txBody>
        </p:sp>
      </p:grpSp>
      <p:sp>
        <p:nvSpPr>
          <p:cNvPr id="9" name="Rectangle 8"/>
          <p:cNvSpPr/>
          <p:nvPr/>
        </p:nvSpPr>
        <p:spPr>
          <a:xfrm>
            <a:off x="0" y="5898678"/>
            <a:ext cx="9144000" cy="852349"/>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p>
        </p:txBody>
      </p:sp>
      <p:sp>
        <p:nvSpPr>
          <p:cNvPr id="4" name="Rectangle 3"/>
          <p:cNvSpPr/>
          <p:nvPr/>
        </p:nvSpPr>
        <p:spPr>
          <a:xfrm>
            <a:off x="250825" y="1125538"/>
            <a:ext cx="8713788" cy="1754187"/>
          </a:xfrm>
          <a:prstGeom prst="rect">
            <a:avLst/>
          </a:prstGeom>
        </p:spPr>
        <p:txBody>
          <a:bodyPr>
            <a:spAutoFit/>
          </a:bodyPr>
          <a:lstStyle/>
          <a:p>
            <a:pPr>
              <a:defRPr/>
            </a:pPr>
            <a:r>
              <a:rPr lang="en-US" sz="1800" dirty="0">
                <a:solidFill>
                  <a:schemeClr val="accent3">
                    <a:lumMod val="50000"/>
                  </a:schemeClr>
                </a:solidFill>
                <a:latin typeface="+mn-lt"/>
              </a:rPr>
              <a:t>Stats Act mandates the Statistician-General to coordinate production of statistics produced by other organs of state</a:t>
            </a:r>
          </a:p>
          <a:p>
            <a:pPr marL="285750" indent="-285750">
              <a:buFont typeface="Arial" panose="020B0604020202020204" pitchFamily="34" charset="0"/>
              <a:buChar char="•"/>
              <a:defRPr/>
            </a:pPr>
            <a:r>
              <a:rPr lang="en-US" sz="1800" dirty="0">
                <a:solidFill>
                  <a:schemeClr val="accent3">
                    <a:lumMod val="50000"/>
                  </a:schemeClr>
                </a:solidFill>
                <a:latin typeface="+mn-lt"/>
              </a:rPr>
              <a:t>Formulating quality criteria and establishing standards, classifications and procedures;</a:t>
            </a:r>
          </a:p>
          <a:p>
            <a:pPr marL="285750" indent="-285750">
              <a:buFont typeface="Arial" panose="020B0604020202020204" pitchFamily="34" charset="0"/>
              <a:buChar char="•"/>
              <a:defRPr/>
            </a:pPr>
            <a:r>
              <a:rPr lang="en-US" sz="1800" dirty="0">
                <a:solidFill>
                  <a:schemeClr val="accent3">
                    <a:lumMod val="50000"/>
                  </a:schemeClr>
                </a:solidFill>
                <a:latin typeface="+mn-lt"/>
              </a:rPr>
              <a:t>Providing statistical advice; and</a:t>
            </a:r>
          </a:p>
          <a:p>
            <a:pPr marL="285750" indent="-285750">
              <a:buFont typeface="Arial" panose="020B0604020202020204" pitchFamily="34" charset="0"/>
              <a:buChar char="•"/>
              <a:defRPr/>
            </a:pPr>
            <a:r>
              <a:rPr lang="en-US" sz="1800" dirty="0">
                <a:solidFill>
                  <a:schemeClr val="accent3">
                    <a:lumMod val="50000"/>
                  </a:schemeClr>
                </a:solidFill>
                <a:latin typeface="+mn-lt"/>
              </a:rPr>
              <a:t>Designating statistics as official</a:t>
            </a:r>
          </a:p>
          <a:p>
            <a:pPr>
              <a:defRPr/>
            </a:pPr>
            <a:endParaRPr lang="en-US" sz="1800" dirty="0">
              <a:solidFill>
                <a:schemeClr val="accent5">
                  <a:lumMod val="75000"/>
                </a:schemeClr>
              </a:solidFill>
              <a:latin typeface="+mn-lt"/>
            </a:endParaRPr>
          </a:p>
        </p:txBody>
      </p:sp>
      <p:sp>
        <p:nvSpPr>
          <p:cNvPr id="5" name="Rectangle 4"/>
          <p:cNvSpPr/>
          <p:nvPr/>
        </p:nvSpPr>
        <p:spPr>
          <a:xfrm>
            <a:off x="250825" y="3357563"/>
            <a:ext cx="8785225" cy="2031325"/>
          </a:xfrm>
          <a:prstGeom prst="rect">
            <a:avLst/>
          </a:prstGeom>
        </p:spPr>
        <p:txBody>
          <a:bodyPr>
            <a:spAutoFit/>
          </a:bodyPr>
          <a:lstStyle/>
          <a:p>
            <a:pPr marL="285750" indent="-285750">
              <a:buFont typeface="Arial" panose="020B0604020202020204" pitchFamily="34" charset="0"/>
              <a:buChar char="•"/>
              <a:defRPr/>
            </a:pPr>
            <a:r>
              <a:rPr lang="en-US" sz="1800" dirty="0">
                <a:latin typeface="+mn-lt"/>
              </a:rPr>
              <a:t>National Strategy for Development of Statistics (NSDS) for strategic management of the SANSS;</a:t>
            </a:r>
          </a:p>
          <a:p>
            <a:pPr marL="285750" indent="-285750">
              <a:buFont typeface="Arial" panose="020B0604020202020204" pitchFamily="34" charset="0"/>
              <a:buChar char="•"/>
              <a:defRPr/>
            </a:pPr>
            <a:r>
              <a:rPr lang="en-US" sz="1800" dirty="0">
                <a:latin typeface="+mn-lt"/>
              </a:rPr>
              <a:t>Statistical information systems in other organs of state (Statistics Units: reporting, independence </a:t>
            </a:r>
            <a:r>
              <a:rPr lang="en-US" sz="1800" dirty="0" err="1">
                <a:latin typeface="+mn-lt"/>
              </a:rPr>
              <a:t>etc</a:t>
            </a:r>
            <a:r>
              <a:rPr lang="en-US" sz="1800" dirty="0">
                <a:latin typeface="+mn-lt"/>
              </a:rPr>
              <a:t>);</a:t>
            </a:r>
          </a:p>
          <a:p>
            <a:pPr marL="285750" indent="-285750">
              <a:buFont typeface="Arial" panose="020B0604020202020204" pitchFamily="34" charset="0"/>
              <a:buChar char="•"/>
              <a:defRPr/>
            </a:pPr>
            <a:r>
              <a:rPr lang="en-US" sz="1800" dirty="0">
                <a:latin typeface="+mn-lt"/>
              </a:rPr>
              <a:t>SANSS governance structures (NCC, Statistical Clearing House, Sectoral working </a:t>
            </a:r>
            <a:r>
              <a:rPr lang="en-US" sz="1800" dirty="0" smtClean="0">
                <a:latin typeface="+mn-lt"/>
              </a:rPr>
              <a:t>groups)</a:t>
            </a:r>
            <a:endParaRPr lang="en-US" sz="1800" dirty="0">
              <a:latin typeface="+mn-lt"/>
            </a:endParaRPr>
          </a:p>
          <a:p>
            <a:pPr marL="285750" indent="-285750">
              <a:buFont typeface="Arial" panose="020B0604020202020204" pitchFamily="34" charset="0"/>
              <a:buChar char="•"/>
              <a:defRPr/>
            </a:pPr>
            <a:r>
              <a:rPr lang="en-US" sz="1800" dirty="0">
                <a:latin typeface="+mn-lt"/>
              </a:rPr>
              <a:t>Administrative data (conversion to statistics, access to data, confidentiality)</a:t>
            </a:r>
          </a:p>
          <a:p>
            <a:pPr marL="285750" indent="-285750">
              <a:buFont typeface="Arial" panose="020B0604020202020204" pitchFamily="34" charset="0"/>
              <a:buChar char="•"/>
              <a:defRPr/>
            </a:pPr>
            <a:r>
              <a:rPr lang="en-US" sz="1800" dirty="0">
                <a:latin typeface="+mn-lt"/>
              </a:rPr>
              <a:t>SASQAF for designating statistics as official</a:t>
            </a:r>
          </a:p>
        </p:txBody>
      </p:sp>
      <p:sp>
        <p:nvSpPr>
          <p:cNvPr id="6" name="Rectangle 5"/>
          <p:cNvSpPr/>
          <p:nvPr/>
        </p:nvSpPr>
        <p:spPr>
          <a:xfrm>
            <a:off x="250825" y="2924175"/>
            <a:ext cx="4949825" cy="369888"/>
          </a:xfrm>
          <a:prstGeom prst="rect">
            <a:avLst/>
          </a:prstGeom>
        </p:spPr>
        <p:txBody>
          <a:bodyPr wrap="none">
            <a:spAutoFit/>
          </a:bodyPr>
          <a:lstStyle/>
          <a:p>
            <a:pPr>
              <a:defRPr/>
            </a:pPr>
            <a:r>
              <a:rPr lang="en-US" sz="1800" b="1" dirty="0">
                <a:solidFill>
                  <a:prstClr val="black"/>
                </a:solidFill>
                <a:latin typeface="+mn-lt"/>
              </a:rPr>
              <a:t>Issues to be addressed to strengthen coordination</a:t>
            </a:r>
          </a:p>
        </p:txBody>
      </p:sp>
      <p:sp>
        <p:nvSpPr>
          <p:cNvPr id="7" name="Rectangle 6"/>
          <p:cNvSpPr/>
          <p:nvPr/>
        </p:nvSpPr>
        <p:spPr>
          <a:xfrm>
            <a:off x="80318" y="5912516"/>
            <a:ext cx="1998176" cy="400110"/>
          </a:xfrm>
          <a:prstGeom prst="rect">
            <a:avLst/>
          </a:prstGeom>
        </p:spPr>
        <p:txBody>
          <a:bodyPr wrap="none">
            <a:spAutoFit/>
          </a:bodyPr>
          <a:lstStyle/>
          <a:p>
            <a:pPr>
              <a:defRPr/>
            </a:pPr>
            <a:r>
              <a:rPr lang="en-US" sz="2000" b="1" dirty="0">
                <a:solidFill>
                  <a:schemeClr val="bg1"/>
                </a:solidFill>
                <a:latin typeface="+mn-lt"/>
              </a:rPr>
              <a:t>Strategic change:</a:t>
            </a:r>
          </a:p>
        </p:txBody>
      </p:sp>
      <p:sp>
        <p:nvSpPr>
          <p:cNvPr id="8" name="Rectangle 7"/>
          <p:cNvSpPr/>
          <p:nvPr/>
        </p:nvSpPr>
        <p:spPr>
          <a:xfrm>
            <a:off x="2051050" y="5912516"/>
            <a:ext cx="7345363" cy="707886"/>
          </a:xfrm>
          <a:prstGeom prst="rect">
            <a:avLst/>
          </a:prstGeom>
        </p:spPr>
        <p:txBody>
          <a:bodyPr>
            <a:spAutoFit/>
          </a:bodyPr>
          <a:lstStyle/>
          <a:p>
            <a:pPr>
              <a:defRPr/>
            </a:pPr>
            <a:r>
              <a:rPr lang="en-US" sz="2000" dirty="0">
                <a:solidFill>
                  <a:schemeClr val="bg1"/>
                </a:solidFill>
                <a:latin typeface="+mn-lt"/>
              </a:rPr>
              <a:t>Responsibility of Heads of Organs of State towards statistical production</a:t>
            </a:r>
          </a:p>
        </p:txBody>
      </p:sp>
      <p:sp>
        <p:nvSpPr>
          <p:cNvPr id="12" name="TextBox 11"/>
          <p:cNvSpPr txBox="1"/>
          <p:nvPr/>
        </p:nvSpPr>
        <p:spPr>
          <a:xfrm>
            <a:off x="101600" y="6416709"/>
            <a:ext cx="8839199" cy="276999"/>
          </a:xfrm>
          <a:prstGeom prst="rect">
            <a:avLst/>
          </a:prstGeom>
          <a:noFill/>
        </p:spPr>
        <p:txBody>
          <a:bodyPr wrap="square" rtlCol="0">
            <a:spAutoFit/>
          </a:bodyPr>
          <a:lstStyle/>
          <a:p>
            <a:pPr algn="ctr"/>
            <a:r>
              <a:rPr lang="en-US" sz="1200" dirty="0" smtClean="0"/>
              <a:t>36</a:t>
            </a:r>
            <a:endParaRPr lang="en-US" sz="1200" dirty="0"/>
          </a:p>
        </p:txBody>
      </p:sp>
    </p:spTree>
    <p:extLst>
      <p:ext uri="{BB962C8B-B14F-4D97-AF65-F5344CB8AC3E}">
        <p14:creationId xmlns:p14="http://schemas.microsoft.com/office/powerpoint/2010/main" val="25836822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a:grpSpLocks/>
          </p:cNvGrpSpPr>
          <p:nvPr/>
        </p:nvGrpSpPr>
        <p:grpSpPr bwMode="auto">
          <a:xfrm>
            <a:off x="62590" y="339725"/>
            <a:ext cx="3844925" cy="584200"/>
            <a:chOff x="-82076" y="339110"/>
            <a:chExt cx="3844514" cy="584776"/>
          </a:xfrm>
          <a:solidFill>
            <a:schemeClr val="accent1">
              <a:lumMod val="75000"/>
            </a:schemeClr>
          </a:solidFill>
        </p:grpSpPr>
        <p:sp>
          <p:nvSpPr>
            <p:cNvPr id="10" name="Rectangle 9"/>
            <p:cNvSpPr/>
            <p:nvPr/>
          </p:nvSpPr>
          <p:spPr>
            <a:xfrm>
              <a:off x="465" y="339110"/>
              <a:ext cx="3679432" cy="5847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p>
          </p:txBody>
        </p:sp>
        <p:sp>
          <p:nvSpPr>
            <p:cNvPr id="2" name="Rectangle 1"/>
            <p:cNvSpPr/>
            <p:nvPr/>
          </p:nvSpPr>
          <p:spPr>
            <a:xfrm>
              <a:off x="-82076" y="345466"/>
              <a:ext cx="3844514" cy="522803"/>
            </a:xfrm>
            <a:prstGeom prst="rect">
              <a:avLst/>
            </a:prstGeom>
            <a:grpFill/>
          </p:spPr>
          <p:txBody>
            <a:bodyPr wrap="none">
              <a:spAutoFit/>
            </a:bodyPr>
            <a:lstStyle/>
            <a:p>
              <a:pPr>
                <a:defRPr/>
              </a:pPr>
              <a:r>
                <a:rPr lang="en-US" sz="2800" b="1" dirty="0">
                  <a:solidFill>
                    <a:schemeClr val="bg1"/>
                  </a:solidFill>
                  <a:latin typeface="+mj-lt"/>
                </a:rPr>
                <a:t>Embrace data revolution</a:t>
              </a:r>
              <a:endParaRPr lang="en-US" sz="2800" dirty="0">
                <a:solidFill>
                  <a:schemeClr val="bg1"/>
                </a:solidFill>
                <a:latin typeface="+mj-lt"/>
              </a:endParaRPr>
            </a:p>
          </p:txBody>
        </p:sp>
      </p:grpSp>
      <p:sp>
        <p:nvSpPr>
          <p:cNvPr id="9" name="Rectangle 8"/>
          <p:cNvSpPr/>
          <p:nvPr/>
        </p:nvSpPr>
        <p:spPr>
          <a:xfrm>
            <a:off x="0" y="5782567"/>
            <a:ext cx="9144000" cy="7191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Rectangle 3"/>
          <p:cNvSpPr/>
          <p:nvPr/>
        </p:nvSpPr>
        <p:spPr>
          <a:xfrm>
            <a:off x="250825" y="1370011"/>
            <a:ext cx="8713788" cy="1938992"/>
          </a:xfrm>
          <a:prstGeom prst="rect">
            <a:avLst/>
          </a:prstGeom>
        </p:spPr>
        <p:txBody>
          <a:bodyPr>
            <a:spAutoFit/>
          </a:bodyPr>
          <a:lstStyle/>
          <a:p>
            <a:pPr>
              <a:defRPr/>
            </a:pPr>
            <a:r>
              <a:rPr lang="en-US" dirty="0">
                <a:solidFill>
                  <a:schemeClr val="accent1">
                    <a:lumMod val="75000"/>
                  </a:schemeClr>
                </a:solidFill>
                <a:latin typeface="+mn-lt"/>
              </a:rPr>
              <a:t>Stats Act not specific on data revolution</a:t>
            </a:r>
          </a:p>
          <a:p>
            <a:pPr>
              <a:defRPr/>
            </a:pPr>
            <a:endParaRPr lang="en-US" dirty="0">
              <a:solidFill>
                <a:schemeClr val="accent1">
                  <a:lumMod val="75000"/>
                </a:schemeClr>
              </a:solidFill>
              <a:latin typeface="+mn-lt"/>
            </a:endParaRPr>
          </a:p>
          <a:p>
            <a:pPr>
              <a:defRPr/>
            </a:pPr>
            <a:r>
              <a:rPr lang="en-US" dirty="0">
                <a:solidFill>
                  <a:schemeClr val="accent1">
                    <a:lumMod val="75000"/>
                  </a:schemeClr>
                </a:solidFill>
                <a:latin typeface="+mn-lt"/>
              </a:rPr>
              <a:t>Emerging international discussion led by the UN to respond to SDG Agenda</a:t>
            </a:r>
          </a:p>
          <a:p>
            <a:pPr>
              <a:defRPr/>
            </a:pPr>
            <a:endParaRPr lang="en-US" dirty="0">
              <a:solidFill>
                <a:schemeClr val="accent5">
                  <a:lumMod val="75000"/>
                </a:schemeClr>
              </a:solidFill>
              <a:latin typeface="+mn-lt"/>
            </a:endParaRPr>
          </a:p>
        </p:txBody>
      </p:sp>
      <p:sp>
        <p:nvSpPr>
          <p:cNvPr id="5" name="Rectangle 4"/>
          <p:cNvSpPr/>
          <p:nvPr/>
        </p:nvSpPr>
        <p:spPr>
          <a:xfrm>
            <a:off x="250825" y="3705899"/>
            <a:ext cx="8785225" cy="1477328"/>
          </a:xfrm>
          <a:prstGeom prst="rect">
            <a:avLst/>
          </a:prstGeom>
        </p:spPr>
        <p:txBody>
          <a:bodyPr>
            <a:spAutoFit/>
          </a:bodyPr>
          <a:lstStyle/>
          <a:p>
            <a:pPr marL="285750" indent="-285750">
              <a:buFont typeface="Arial" panose="020B0604020202020204" pitchFamily="34" charset="0"/>
              <a:buChar char="•"/>
              <a:defRPr/>
            </a:pPr>
            <a:r>
              <a:rPr lang="en-US" sz="1800" dirty="0">
                <a:latin typeface="+mn-lt"/>
              </a:rPr>
              <a:t>Public private civil society partnerships</a:t>
            </a:r>
          </a:p>
          <a:p>
            <a:pPr marL="285750" indent="-285750">
              <a:buFont typeface="Arial" panose="020B0604020202020204" pitchFamily="34" charset="0"/>
              <a:buChar char="•"/>
              <a:defRPr/>
            </a:pPr>
            <a:r>
              <a:rPr lang="en-US" sz="1800" dirty="0">
                <a:latin typeface="+mn-lt"/>
              </a:rPr>
              <a:t>Bringing together traditional and new data sources (including big data)</a:t>
            </a:r>
          </a:p>
          <a:p>
            <a:pPr marL="285750" indent="-285750">
              <a:buFont typeface="Arial" panose="020B0604020202020204" pitchFamily="34" charset="0"/>
              <a:buChar char="•"/>
              <a:defRPr/>
            </a:pPr>
            <a:r>
              <a:rPr lang="en-US" sz="1800" dirty="0">
                <a:latin typeface="+mn-lt"/>
              </a:rPr>
              <a:t>Data sharing and open data sources; Promoting innovation to fill data gaps</a:t>
            </a:r>
          </a:p>
          <a:p>
            <a:pPr marL="285750" indent="-285750">
              <a:buFont typeface="Arial" panose="020B0604020202020204" pitchFamily="34" charset="0"/>
              <a:buChar char="•"/>
              <a:defRPr/>
            </a:pPr>
            <a:r>
              <a:rPr lang="en-US" sz="1800" dirty="0">
                <a:latin typeface="+mn-lt"/>
              </a:rPr>
              <a:t>Modelling; Capacity building</a:t>
            </a:r>
          </a:p>
          <a:p>
            <a:pPr marL="285750" indent="-285750">
              <a:buFont typeface="Arial" panose="020B0604020202020204" pitchFamily="34" charset="0"/>
              <a:buChar char="•"/>
              <a:defRPr/>
            </a:pPr>
            <a:r>
              <a:rPr lang="en-US" sz="1800" dirty="0">
                <a:latin typeface="+mn-lt"/>
              </a:rPr>
              <a:t>Quality of data; Privacy and confidentiality</a:t>
            </a:r>
          </a:p>
        </p:txBody>
      </p:sp>
      <p:sp>
        <p:nvSpPr>
          <p:cNvPr id="6" name="Rectangle 5"/>
          <p:cNvSpPr/>
          <p:nvPr/>
        </p:nvSpPr>
        <p:spPr>
          <a:xfrm>
            <a:off x="250825" y="3272511"/>
            <a:ext cx="4989513" cy="369888"/>
          </a:xfrm>
          <a:prstGeom prst="rect">
            <a:avLst/>
          </a:prstGeom>
        </p:spPr>
        <p:txBody>
          <a:bodyPr wrap="none">
            <a:spAutoFit/>
          </a:bodyPr>
          <a:lstStyle/>
          <a:p>
            <a:pPr>
              <a:defRPr/>
            </a:pPr>
            <a:r>
              <a:rPr lang="en-US" b="1" dirty="0">
                <a:solidFill>
                  <a:prstClr val="black"/>
                </a:solidFill>
                <a:latin typeface="+mn-lt"/>
              </a:rPr>
              <a:t>Issues to be addressed to embrace data revolution</a:t>
            </a:r>
          </a:p>
        </p:txBody>
      </p:sp>
      <p:sp>
        <p:nvSpPr>
          <p:cNvPr id="7" name="Rectangle 6"/>
          <p:cNvSpPr/>
          <p:nvPr/>
        </p:nvSpPr>
        <p:spPr>
          <a:xfrm>
            <a:off x="323850" y="5927030"/>
            <a:ext cx="1970732" cy="400110"/>
          </a:xfrm>
          <a:prstGeom prst="rect">
            <a:avLst/>
          </a:prstGeom>
        </p:spPr>
        <p:txBody>
          <a:bodyPr wrap="none">
            <a:spAutoFit/>
          </a:bodyPr>
          <a:lstStyle/>
          <a:p>
            <a:pPr>
              <a:defRPr/>
            </a:pPr>
            <a:r>
              <a:rPr lang="en-US" sz="2000" dirty="0">
                <a:solidFill>
                  <a:schemeClr val="bg1"/>
                </a:solidFill>
                <a:latin typeface="+mn-lt"/>
              </a:rPr>
              <a:t>Strategic change:</a:t>
            </a:r>
          </a:p>
        </p:txBody>
      </p:sp>
      <p:sp>
        <p:nvSpPr>
          <p:cNvPr id="8" name="Rectangle 7"/>
          <p:cNvSpPr/>
          <p:nvPr/>
        </p:nvSpPr>
        <p:spPr>
          <a:xfrm>
            <a:off x="2554514" y="5854005"/>
            <a:ext cx="6841899" cy="585787"/>
          </a:xfrm>
          <a:prstGeom prst="rect">
            <a:avLst/>
          </a:prstGeom>
        </p:spPr>
        <p:txBody>
          <a:bodyPr wrap="square">
            <a:spAutoFit/>
          </a:bodyPr>
          <a:lstStyle/>
          <a:p>
            <a:pPr>
              <a:defRPr/>
            </a:pPr>
            <a:r>
              <a:rPr lang="en-US" sz="1600" dirty="0">
                <a:solidFill>
                  <a:schemeClr val="bg1"/>
                </a:solidFill>
                <a:latin typeface="+mn-lt"/>
              </a:rPr>
              <a:t>Responsiveness of the statistics system to emerging data demands e.g. Sustainable development goals</a:t>
            </a:r>
          </a:p>
        </p:txBody>
      </p:sp>
      <p:sp>
        <p:nvSpPr>
          <p:cNvPr id="11" name="TextBox 10"/>
          <p:cNvSpPr txBox="1"/>
          <p:nvPr/>
        </p:nvSpPr>
        <p:spPr>
          <a:xfrm>
            <a:off x="101600" y="6590877"/>
            <a:ext cx="8839199" cy="276999"/>
          </a:xfrm>
          <a:prstGeom prst="rect">
            <a:avLst/>
          </a:prstGeom>
          <a:noFill/>
        </p:spPr>
        <p:txBody>
          <a:bodyPr wrap="square" rtlCol="0">
            <a:spAutoFit/>
          </a:bodyPr>
          <a:lstStyle/>
          <a:p>
            <a:pPr algn="ctr"/>
            <a:r>
              <a:rPr lang="en-US" sz="1200" dirty="0" smtClean="0"/>
              <a:t>37</a:t>
            </a:r>
            <a:endParaRPr lang="en-US" sz="1200" dirty="0"/>
          </a:p>
        </p:txBody>
      </p:sp>
    </p:spTree>
    <p:extLst>
      <p:ext uri="{BB962C8B-B14F-4D97-AF65-F5344CB8AC3E}">
        <p14:creationId xmlns:p14="http://schemas.microsoft.com/office/powerpoint/2010/main" val="11918313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a:grpSpLocks/>
          </p:cNvGrpSpPr>
          <p:nvPr/>
        </p:nvGrpSpPr>
        <p:grpSpPr bwMode="auto">
          <a:xfrm>
            <a:off x="0" y="339725"/>
            <a:ext cx="6032500" cy="584200"/>
            <a:chOff x="0" y="339110"/>
            <a:chExt cx="6032362" cy="584776"/>
          </a:xfrm>
          <a:solidFill>
            <a:schemeClr val="tx2">
              <a:lumMod val="75000"/>
            </a:schemeClr>
          </a:solidFill>
        </p:grpSpPr>
        <p:sp>
          <p:nvSpPr>
            <p:cNvPr id="14" name="Rectangle 13"/>
            <p:cNvSpPr/>
            <p:nvPr/>
          </p:nvSpPr>
          <p:spPr>
            <a:xfrm>
              <a:off x="0" y="339110"/>
              <a:ext cx="5940289" cy="5847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p>
          </p:txBody>
        </p:sp>
        <p:sp>
          <p:nvSpPr>
            <p:cNvPr id="2" name="Rectangle 1"/>
            <p:cNvSpPr/>
            <p:nvPr/>
          </p:nvSpPr>
          <p:spPr>
            <a:xfrm>
              <a:off x="9525" y="353412"/>
              <a:ext cx="6022837" cy="524392"/>
            </a:xfrm>
            <a:prstGeom prst="rect">
              <a:avLst/>
            </a:prstGeom>
            <a:grpFill/>
          </p:spPr>
          <p:txBody>
            <a:bodyPr wrap="none">
              <a:spAutoFit/>
            </a:bodyPr>
            <a:lstStyle/>
            <a:p>
              <a:pPr>
                <a:defRPr/>
              </a:pPr>
              <a:r>
                <a:rPr lang="en-US" sz="2800" b="1" dirty="0">
                  <a:solidFill>
                    <a:schemeClr val="bg1"/>
                  </a:solidFill>
                  <a:latin typeface="+mj-lt"/>
                </a:rPr>
                <a:t>Creating a State-wide Statistics Service </a:t>
              </a:r>
              <a:endParaRPr lang="en-US" sz="2800" dirty="0">
                <a:solidFill>
                  <a:schemeClr val="bg1"/>
                </a:solidFill>
                <a:latin typeface="+mj-lt"/>
              </a:endParaRPr>
            </a:p>
          </p:txBody>
        </p:sp>
      </p:grpSp>
      <p:sp>
        <p:nvSpPr>
          <p:cNvPr id="9" name="Rectangle 8"/>
          <p:cNvSpPr/>
          <p:nvPr/>
        </p:nvSpPr>
        <p:spPr>
          <a:xfrm>
            <a:off x="0" y="5768053"/>
            <a:ext cx="9144000" cy="71913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Rectangle 3"/>
          <p:cNvSpPr/>
          <p:nvPr/>
        </p:nvSpPr>
        <p:spPr>
          <a:xfrm>
            <a:off x="179388" y="1268413"/>
            <a:ext cx="8713787" cy="369887"/>
          </a:xfrm>
          <a:prstGeom prst="rect">
            <a:avLst/>
          </a:prstGeom>
        </p:spPr>
        <p:txBody>
          <a:bodyPr>
            <a:spAutoFit/>
          </a:bodyPr>
          <a:lstStyle/>
          <a:p>
            <a:pPr>
              <a:defRPr/>
            </a:pPr>
            <a:r>
              <a:rPr lang="en-US" dirty="0">
                <a:solidFill>
                  <a:schemeClr val="accent5">
                    <a:lumMod val="75000"/>
                  </a:schemeClr>
                </a:solidFill>
                <a:latin typeface="+mn-lt"/>
              </a:rPr>
              <a:t>Stats Act not specific on State-Wide Statistics Service</a:t>
            </a:r>
          </a:p>
        </p:txBody>
      </p:sp>
      <p:sp>
        <p:nvSpPr>
          <p:cNvPr id="5" name="Rectangle 4"/>
          <p:cNvSpPr/>
          <p:nvPr/>
        </p:nvSpPr>
        <p:spPr>
          <a:xfrm>
            <a:off x="179388" y="3202206"/>
            <a:ext cx="8785225" cy="1477328"/>
          </a:xfrm>
          <a:prstGeom prst="rect">
            <a:avLst/>
          </a:prstGeom>
        </p:spPr>
        <p:txBody>
          <a:bodyPr>
            <a:spAutoFit/>
          </a:bodyPr>
          <a:lstStyle/>
          <a:p>
            <a:pPr>
              <a:defRPr/>
            </a:pPr>
            <a:r>
              <a:rPr lang="en-US" sz="1800" dirty="0">
                <a:latin typeface="+mn-lt"/>
              </a:rPr>
              <a:t>Professional body of statisticians</a:t>
            </a:r>
          </a:p>
          <a:p>
            <a:pPr>
              <a:defRPr/>
            </a:pPr>
            <a:r>
              <a:rPr lang="en-US" sz="1800" dirty="0">
                <a:latin typeface="+mn-lt"/>
              </a:rPr>
              <a:t>Code of ethics</a:t>
            </a:r>
          </a:p>
          <a:p>
            <a:pPr>
              <a:defRPr/>
            </a:pPr>
            <a:r>
              <a:rPr lang="en-US" sz="1800" dirty="0">
                <a:latin typeface="+mn-lt"/>
              </a:rPr>
              <a:t>Statistical literacy and capability</a:t>
            </a:r>
          </a:p>
          <a:p>
            <a:pPr>
              <a:defRPr/>
            </a:pPr>
            <a:r>
              <a:rPr lang="en-US" sz="1800" dirty="0">
                <a:latin typeface="+mn-lt"/>
              </a:rPr>
              <a:t>Statistics Institute for capacity building</a:t>
            </a:r>
          </a:p>
          <a:p>
            <a:pPr>
              <a:defRPr/>
            </a:pPr>
            <a:r>
              <a:rPr lang="en-US" sz="1800" dirty="0">
                <a:latin typeface="+mn-lt"/>
              </a:rPr>
              <a:t>Statistical leadership</a:t>
            </a:r>
          </a:p>
        </p:txBody>
      </p:sp>
      <p:sp>
        <p:nvSpPr>
          <p:cNvPr id="6" name="Rectangle 5"/>
          <p:cNvSpPr/>
          <p:nvPr/>
        </p:nvSpPr>
        <p:spPr>
          <a:xfrm>
            <a:off x="179388" y="2554506"/>
            <a:ext cx="6269037" cy="368300"/>
          </a:xfrm>
          <a:prstGeom prst="rect">
            <a:avLst/>
          </a:prstGeom>
        </p:spPr>
        <p:txBody>
          <a:bodyPr wrap="none">
            <a:spAutoFit/>
          </a:bodyPr>
          <a:lstStyle/>
          <a:p>
            <a:pPr>
              <a:defRPr/>
            </a:pPr>
            <a:r>
              <a:rPr lang="en-US" b="1" dirty="0">
                <a:solidFill>
                  <a:prstClr val="black"/>
                </a:solidFill>
                <a:latin typeface="+mn-lt"/>
              </a:rPr>
              <a:t>Issues to be addressed to  create a State-wide Statistics Service</a:t>
            </a:r>
          </a:p>
        </p:txBody>
      </p:sp>
      <p:sp>
        <p:nvSpPr>
          <p:cNvPr id="7" name="Rectangle 6"/>
          <p:cNvSpPr/>
          <p:nvPr/>
        </p:nvSpPr>
        <p:spPr>
          <a:xfrm>
            <a:off x="323850" y="5868974"/>
            <a:ext cx="1790700" cy="368300"/>
          </a:xfrm>
          <a:prstGeom prst="rect">
            <a:avLst/>
          </a:prstGeom>
        </p:spPr>
        <p:txBody>
          <a:bodyPr wrap="none">
            <a:spAutoFit/>
          </a:bodyPr>
          <a:lstStyle/>
          <a:p>
            <a:pPr>
              <a:defRPr/>
            </a:pPr>
            <a:r>
              <a:rPr lang="en-US" dirty="0">
                <a:solidFill>
                  <a:schemeClr val="bg1"/>
                </a:solidFill>
                <a:latin typeface="+mn-lt"/>
              </a:rPr>
              <a:t>Strategic change:</a:t>
            </a:r>
          </a:p>
        </p:txBody>
      </p:sp>
      <p:sp>
        <p:nvSpPr>
          <p:cNvPr id="8" name="Rectangle 7"/>
          <p:cNvSpPr/>
          <p:nvPr/>
        </p:nvSpPr>
        <p:spPr>
          <a:xfrm>
            <a:off x="2786743" y="5912516"/>
            <a:ext cx="6609670" cy="400110"/>
          </a:xfrm>
          <a:prstGeom prst="rect">
            <a:avLst/>
          </a:prstGeom>
        </p:spPr>
        <p:txBody>
          <a:bodyPr wrap="square">
            <a:spAutoFit/>
          </a:bodyPr>
          <a:lstStyle/>
          <a:p>
            <a:pPr>
              <a:defRPr/>
            </a:pPr>
            <a:r>
              <a:rPr lang="en-US" sz="2000" dirty="0">
                <a:solidFill>
                  <a:schemeClr val="bg1"/>
                </a:solidFill>
                <a:latin typeface="+mn-lt"/>
              </a:rPr>
              <a:t>A capable statistics system based on ethical conduct</a:t>
            </a:r>
          </a:p>
        </p:txBody>
      </p:sp>
      <p:sp>
        <p:nvSpPr>
          <p:cNvPr id="11" name="TextBox 10"/>
          <p:cNvSpPr txBox="1"/>
          <p:nvPr/>
        </p:nvSpPr>
        <p:spPr>
          <a:xfrm>
            <a:off x="101600" y="6590877"/>
            <a:ext cx="8839199" cy="276999"/>
          </a:xfrm>
          <a:prstGeom prst="rect">
            <a:avLst/>
          </a:prstGeom>
          <a:noFill/>
        </p:spPr>
        <p:txBody>
          <a:bodyPr wrap="square" rtlCol="0">
            <a:spAutoFit/>
          </a:bodyPr>
          <a:lstStyle/>
          <a:p>
            <a:pPr algn="ctr"/>
            <a:r>
              <a:rPr lang="en-US" sz="1200" dirty="0" smtClean="0"/>
              <a:t>38</a:t>
            </a:r>
            <a:endParaRPr lang="en-US" sz="1200" dirty="0"/>
          </a:p>
        </p:txBody>
      </p:sp>
    </p:spTree>
    <p:extLst>
      <p:ext uri="{BB962C8B-B14F-4D97-AF65-F5344CB8AC3E}">
        <p14:creationId xmlns:p14="http://schemas.microsoft.com/office/powerpoint/2010/main" val="2339063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a:grpSpLocks/>
          </p:cNvGrpSpPr>
          <p:nvPr/>
        </p:nvGrpSpPr>
        <p:grpSpPr bwMode="auto">
          <a:xfrm>
            <a:off x="0" y="339725"/>
            <a:ext cx="4162425" cy="958850"/>
            <a:chOff x="0" y="339110"/>
            <a:chExt cx="4161845" cy="960139"/>
          </a:xfrm>
        </p:grpSpPr>
        <p:sp>
          <p:nvSpPr>
            <p:cNvPr id="18" name="Rectangle 17"/>
            <p:cNvSpPr/>
            <p:nvPr/>
          </p:nvSpPr>
          <p:spPr>
            <a:xfrm>
              <a:off x="0" y="339110"/>
              <a:ext cx="4161845" cy="584985"/>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p>
          </p:txBody>
        </p:sp>
        <p:sp>
          <p:nvSpPr>
            <p:cNvPr id="2" name="Rectangle 1"/>
            <p:cNvSpPr/>
            <p:nvPr/>
          </p:nvSpPr>
          <p:spPr>
            <a:xfrm>
              <a:off x="0" y="345469"/>
              <a:ext cx="4161845" cy="953780"/>
            </a:xfrm>
            <a:prstGeom prst="rect">
              <a:avLst/>
            </a:prstGeom>
          </p:spPr>
          <p:txBody>
            <a:bodyPr wrap="none">
              <a:spAutoFit/>
            </a:bodyPr>
            <a:lstStyle/>
            <a:p>
              <a:pPr>
                <a:defRPr/>
              </a:pPr>
              <a:r>
                <a:rPr lang="en-US" sz="2800" b="1" dirty="0">
                  <a:solidFill>
                    <a:schemeClr val="bg1"/>
                  </a:solidFill>
                  <a:latin typeface="+mj-lt"/>
                </a:rPr>
                <a:t>Institutional</a:t>
              </a:r>
              <a:r>
                <a:rPr lang="en-US" sz="2800" b="1" dirty="0">
                  <a:solidFill>
                    <a:schemeClr val="accent5">
                      <a:lumMod val="50000"/>
                    </a:schemeClr>
                  </a:solidFill>
                  <a:latin typeface="+mj-lt"/>
                </a:rPr>
                <a:t> </a:t>
              </a:r>
              <a:r>
                <a:rPr lang="en-US" sz="2800" b="1" dirty="0">
                  <a:solidFill>
                    <a:schemeClr val="bg1"/>
                  </a:solidFill>
                  <a:latin typeface="+mj-lt"/>
                </a:rPr>
                <a:t>arrangements</a:t>
              </a:r>
              <a:r>
                <a:rPr lang="en-US" sz="2800" b="1" dirty="0">
                  <a:solidFill>
                    <a:schemeClr val="accent5">
                      <a:lumMod val="50000"/>
                    </a:schemeClr>
                  </a:solidFill>
                  <a:latin typeface="+mj-lt"/>
                </a:rPr>
                <a:t/>
              </a:r>
              <a:br>
                <a:rPr lang="en-US" sz="2800" b="1" dirty="0">
                  <a:solidFill>
                    <a:schemeClr val="accent5">
                      <a:lumMod val="50000"/>
                    </a:schemeClr>
                  </a:solidFill>
                  <a:latin typeface="+mj-lt"/>
                </a:rPr>
              </a:br>
              <a:endParaRPr lang="en-US" sz="2800" dirty="0">
                <a:latin typeface="+mj-lt"/>
              </a:endParaRPr>
            </a:p>
          </p:txBody>
        </p:sp>
      </p:grpSp>
      <p:sp>
        <p:nvSpPr>
          <p:cNvPr id="9" name="Rectangle 8"/>
          <p:cNvSpPr/>
          <p:nvPr/>
        </p:nvSpPr>
        <p:spPr>
          <a:xfrm>
            <a:off x="0" y="5695482"/>
            <a:ext cx="9144000" cy="902435"/>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39C12"/>
              </a:solidFill>
            </a:endParaRPr>
          </a:p>
        </p:txBody>
      </p:sp>
      <p:sp>
        <p:nvSpPr>
          <p:cNvPr id="4" name="Rectangle 3"/>
          <p:cNvSpPr/>
          <p:nvPr/>
        </p:nvSpPr>
        <p:spPr>
          <a:xfrm>
            <a:off x="250825" y="1125538"/>
            <a:ext cx="8713788" cy="1569660"/>
          </a:xfrm>
          <a:prstGeom prst="rect">
            <a:avLst/>
          </a:prstGeom>
        </p:spPr>
        <p:txBody>
          <a:bodyPr>
            <a:spAutoFit/>
          </a:bodyPr>
          <a:lstStyle/>
          <a:p>
            <a:pPr>
              <a:defRPr/>
            </a:pPr>
            <a:r>
              <a:rPr lang="en-US" dirty="0">
                <a:solidFill>
                  <a:schemeClr val="accent3">
                    <a:lumMod val="50000"/>
                  </a:schemeClr>
                </a:solidFill>
                <a:latin typeface="+mn-lt"/>
              </a:rPr>
              <a:t>Stats Act provides for:</a:t>
            </a:r>
          </a:p>
          <a:p>
            <a:pPr>
              <a:defRPr/>
            </a:pPr>
            <a:r>
              <a:rPr lang="en-US" dirty="0">
                <a:solidFill>
                  <a:schemeClr val="accent3">
                    <a:lumMod val="50000"/>
                  </a:schemeClr>
                </a:solidFill>
                <a:latin typeface="+mn-lt"/>
              </a:rPr>
              <a:t>SG reporting to the Minister</a:t>
            </a:r>
          </a:p>
          <a:p>
            <a:pPr>
              <a:defRPr/>
            </a:pPr>
            <a:r>
              <a:rPr lang="en-US" dirty="0">
                <a:solidFill>
                  <a:schemeClr val="accent3">
                    <a:lumMod val="50000"/>
                  </a:schemeClr>
                </a:solidFill>
                <a:latin typeface="+mn-lt"/>
              </a:rPr>
              <a:t>Statistics Council advisory role to both the Minister and SG</a:t>
            </a:r>
          </a:p>
          <a:p>
            <a:pPr>
              <a:defRPr/>
            </a:pPr>
            <a:endParaRPr lang="en-US" dirty="0">
              <a:solidFill>
                <a:schemeClr val="accent3">
                  <a:lumMod val="50000"/>
                </a:schemeClr>
              </a:solidFill>
              <a:latin typeface="+mn-lt"/>
            </a:endParaRPr>
          </a:p>
        </p:txBody>
      </p:sp>
      <p:sp>
        <p:nvSpPr>
          <p:cNvPr id="5" name="Rectangle 4"/>
          <p:cNvSpPr/>
          <p:nvPr/>
        </p:nvSpPr>
        <p:spPr>
          <a:xfrm>
            <a:off x="250825" y="3417429"/>
            <a:ext cx="8785225" cy="1754326"/>
          </a:xfrm>
          <a:prstGeom prst="rect">
            <a:avLst/>
          </a:prstGeom>
        </p:spPr>
        <p:txBody>
          <a:bodyPr>
            <a:spAutoFit/>
          </a:bodyPr>
          <a:lstStyle/>
          <a:p>
            <a:pPr>
              <a:defRPr/>
            </a:pPr>
            <a:r>
              <a:rPr lang="en-US" sz="1800" dirty="0">
                <a:latin typeface="+mn-lt"/>
              </a:rPr>
              <a:t>Fundamental principles of Official Statistics/African Charter</a:t>
            </a:r>
          </a:p>
          <a:p>
            <a:pPr>
              <a:defRPr/>
            </a:pPr>
            <a:r>
              <a:rPr lang="en-US" sz="1800" dirty="0">
                <a:latin typeface="+mn-lt"/>
              </a:rPr>
              <a:t>Independence of reporting (Reporting to Parliament)</a:t>
            </a:r>
          </a:p>
          <a:p>
            <a:pPr>
              <a:defRPr/>
            </a:pPr>
            <a:r>
              <a:rPr lang="en-US" sz="1800" dirty="0">
                <a:latin typeface="+mn-lt"/>
              </a:rPr>
              <a:t>Coordination of statistical reporting; Referee and Player</a:t>
            </a:r>
          </a:p>
          <a:p>
            <a:pPr>
              <a:defRPr/>
            </a:pPr>
            <a:r>
              <a:rPr lang="en-US" sz="1800" dirty="0">
                <a:latin typeface="+mn-lt"/>
              </a:rPr>
              <a:t>Asymmetry vs Symmetry; Various scenarios</a:t>
            </a:r>
          </a:p>
          <a:p>
            <a:pPr>
              <a:defRPr/>
            </a:pPr>
            <a:r>
              <a:rPr lang="en-US" sz="1800" dirty="0">
                <a:latin typeface="+mn-lt"/>
              </a:rPr>
              <a:t>Establishing a statistics authority?</a:t>
            </a:r>
          </a:p>
          <a:p>
            <a:pPr>
              <a:defRPr/>
            </a:pPr>
            <a:r>
              <a:rPr lang="en-US" sz="1800" dirty="0">
                <a:latin typeface="+mn-lt"/>
              </a:rPr>
              <a:t>SG  for Statistics System and DG for Stats SA?</a:t>
            </a:r>
          </a:p>
        </p:txBody>
      </p:sp>
      <p:sp>
        <p:nvSpPr>
          <p:cNvPr id="6" name="Rectangle 5"/>
          <p:cNvSpPr/>
          <p:nvPr/>
        </p:nvSpPr>
        <p:spPr>
          <a:xfrm>
            <a:off x="250825" y="2912604"/>
            <a:ext cx="6022975" cy="646112"/>
          </a:xfrm>
          <a:prstGeom prst="rect">
            <a:avLst/>
          </a:prstGeom>
        </p:spPr>
        <p:txBody>
          <a:bodyPr wrap="none">
            <a:spAutoFit/>
          </a:bodyPr>
          <a:lstStyle/>
          <a:p>
            <a:pPr>
              <a:defRPr/>
            </a:pPr>
            <a:r>
              <a:rPr lang="en-US" b="1" dirty="0">
                <a:solidFill>
                  <a:prstClr val="black"/>
                </a:solidFill>
                <a:latin typeface="+mn-lt"/>
              </a:rPr>
              <a:t>Issues to be addressed in terms of Institutional arrangements</a:t>
            </a:r>
          </a:p>
          <a:p>
            <a:pPr>
              <a:defRPr/>
            </a:pPr>
            <a:endParaRPr lang="en-US" dirty="0">
              <a:solidFill>
                <a:prstClr val="black"/>
              </a:solidFill>
              <a:latin typeface="+mn-lt"/>
            </a:endParaRPr>
          </a:p>
        </p:txBody>
      </p:sp>
      <p:sp>
        <p:nvSpPr>
          <p:cNvPr id="7" name="Rectangle 6"/>
          <p:cNvSpPr/>
          <p:nvPr/>
        </p:nvSpPr>
        <p:spPr>
          <a:xfrm>
            <a:off x="323850" y="5839946"/>
            <a:ext cx="1790700" cy="368300"/>
          </a:xfrm>
          <a:prstGeom prst="rect">
            <a:avLst/>
          </a:prstGeom>
        </p:spPr>
        <p:txBody>
          <a:bodyPr wrap="none">
            <a:spAutoFit/>
          </a:bodyPr>
          <a:lstStyle/>
          <a:p>
            <a:pPr>
              <a:defRPr/>
            </a:pPr>
            <a:r>
              <a:rPr lang="en-US" dirty="0">
                <a:solidFill>
                  <a:schemeClr val="bg1"/>
                </a:solidFill>
                <a:latin typeface="+mn-lt"/>
              </a:rPr>
              <a:t>Strategic change:</a:t>
            </a:r>
          </a:p>
        </p:txBody>
      </p:sp>
      <p:sp>
        <p:nvSpPr>
          <p:cNvPr id="8" name="Rectangle 7"/>
          <p:cNvSpPr/>
          <p:nvPr/>
        </p:nvSpPr>
        <p:spPr>
          <a:xfrm>
            <a:off x="2714171" y="5766921"/>
            <a:ext cx="6610804" cy="830997"/>
          </a:xfrm>
          <a:prstGeom prst="rect">
            <a:avLst/>
          </a:prstGeom>
        </p:spPr>
        <p:txBody>
          <a:bodyPr wrap="square">
            <a:spAutoFit/>
          </a:bodyPr>
          <a:lstStyle/>
          <a:p>
            <a:pPr>
              <a:defRPr/>
            </a:pPr>
            <a:r>
              <a:rPr lang="en-US" sz="1600" dirty="0">
                <a:solidFill>
                  <a:schemeClr val="bg1"/>
                </a:solidFill>
                <a:latin typeface="+mn-lt"/>
              </a:rPr>
              <a:t>Delivery model coordinating statistical production to respond to state needs based on Fundamental principles of Official Statistics and African Charter on Statistics</a:t>
            </a:r>
          </a:p>
        </p:txBody>
      </p:sp>
      <p:sp>
        <p:nvSpPr>
          <p:cNvPr id="11" name="TextBox 10"/>
          <p:cNvSpPr txBox="1"/>
          <p:nvPr/>
        </p:nvSpPr>
        <p:spPr>
          <a:xfrm>
            <a:off x="101600" y="6634419"/>
            <a:ext cx="8839199" cy="276999"/>
          </a:xfrm>
          <a:prstGeom prst="rect">
            <a:avLst/>
          </a:prstGeom>
          <a:noFill/>
        </p:spPr>
        <p:txBody>
          <a:bodyPr wrap="square" rtlCol="0">
            <a:spAutoFit/>
          </a:bodyPr>
          <a:lstStyle/>
          <a:p>
            <a:pPr algn="ctr"/>
            <a:r>
              <a:rPr lang="en-US" sz="1200" dirty="0" smtClean="0"/>
              <a:t>39</a:t>
            </a:r>
            <a:endParaRPr lang="en-US" sz="1200" dirty="0"/>
          </a:p>
        </p:txBody>
      </p:sp>
    </p:spTree>
    <p:extLst>
      <p:ext uri="{BB962C8B-B14F-4D97-AF65-F5344CB8AC3E}">
        <p14:creationId xmlns:p14="http://schemas.microsoft.com/office/powerpoint/2010/main" val="5268863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3"/>
          <p:cNvSpPr>
            <a:spLocks noChangeArrowheads="1"/>
          </p:cNvSpPr>
          <p:nvPr/>
        </p:nvSpPr>
        <p:spPr bwMode="auto">
          <a:xfrm>
            <a:off x="478971" y="580571"/>
            <a:ext cx="8244115" cy="5239657"/>
          </a:xfrm>
          <a:prstGeom prst="rect">
            <a:avLst/>
          </a:prstGeom>
          <a:solidFill>
            <a:schemeClr val="bg1"/>
          </a:solidFill>
          <a:ln>
            <a:noFill/>
          </a:ln>
          <a:extLst>
            <a:ext uri="{91240B29-F687-4F45-9708-019B960494DF}">
              <a14:hiddenLine xmlns:a14="http://schemas.microsoft.com/office/drawing/2010/main" w="0">
                <a:solidFill>
                  <a:srgbClr val="000000"/>
                </a:solidFill>
                <a:round/>
                <a:headEnd/>
                <a:tailEnd/>
              </a14:hiddenLine>
            </a:ext>
          </a:extLst>
        </p:spPr>
        <p:txBody>
          <a:bodyPr lIns="68580" tIns="34290" rIns="68580" bIns="34290"/>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endParaRPr lang="en-US" altLang="en-US" sz="1800">
              <a:latin typeface="Arial" pitchFamily="34" charset="0"/>
            </a:endParaRPr>
          </a:p>
        </p:txBody>
      </p:sp>
      <p:pic>
        <p:nvPicPr>
          <p:cNvPr id="20483" name="Picture 4"/>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667657" y="1238250"/>
            <a:ext cx="7953829" cy="4581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Rectangle 5"/>
          <p:cNvSpPr>
            <a:spLocks noChangeArrowheads="1"/>
          </p:cNvSpPr>
          <p:nvPr/>
        </p:nvSpPr>
        <p:spPr bwMode="auto">
          <a:xfrm>
            <a:off x="7650163" y="1214438"/>
            <a:ext cx="161925" cy="4105275"/>
          </a:xfrm>
          <a:prstGeom prst="rect">
            <a:avLst/>
          </a:prstGeom>
          <a:solidFill>
            <a:schemeClr val="bg1"/>
          </a:solidFill>
          <a:ln>
            <a:noFill/>
          </a:ln>
          <a:extLst>
            <a:ext uri="{91240B29-F687-4F45-9708-019B960494DF}">
              <a14:hiddenLine xmlns:a14="http://schemas.microsoft.com/office/drawing/2010/main" w="0">
                <a:solidFill>
                  <a:srgbClr val="000000"/>
                </a:solidFill>
                <a:round/>
                <a:headEnd/>
                <a:tailEnd/>
              </a14:hiddenLine>
            </a:ext>
          </a:extLst>
        </p:spPr>
        <p:txBody>
          <a:bodyPr lIns="68580" tIns="34290" rIns="68580" bIns="34290"/>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endParaRPr lang="en-US" altLang="en-US" sz="1800">
              <a:latin typeface="Arial" pitchFamily="34" charset="0"/>
            </a:endParaRPr>
          </a:p>
        </p:txBody>
      </p:sp>
      <p:sp>
        <p:nvSpPr>
          <p:cNvPr id="20485" name="Rectangle 8"/>
          <p:cNvSpPr>
            <a:spLocks noChangeArrowheads="1"/>
          </p:cNvSpPr>
          <p:nvPr/>
        </p:nvSpPr>
        <p:spPr bwMode="auto">
          <a:xfrm>
            <a:off x="1439863" y="4778375"/>
            <a:ext cx="485775" cy="369888"/>
          </a:xfrm>
          <a:prstGeom prst="rect">
            <a:avLst/>
          </a:prstGeom>
          <a:solidFill>
            <a:schemeClr val="bg1"/>
          </a:solidFill>
          <a:ln>
            <a:noFill/>
          </a:ln>
          <a:extLst>
            <a:ext uri="{91240B29-F687-4F45-9708-019B960494DF}">
              <a14:hiddenLine xmlns:a14="http://schemas.microsoft.com/office/drawing/2010/main" w="0">
                <a:solidFill>
                  <a:srgbClr val="000000"/>
                </a:solidFill>
                <a:round/>
                <a:headEnd/>
                <a:tailEnd/>
              </a14:hiddenLine>
            </a:ext>
          </a:extLst>
        </p:spPr>
        <p:txBody>
          <a:bodyPr lIns="68580" tIns="34290" rIns="68580" bIns="34290"/>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endParaRPr lang="en-US" altLang="en-US" sz="1800">
              <a:latin typeface="Arial" pitchFamily="34" charset="0"/>
            </a:endParaRPr>
          </a:p>
        </p:txBody>
      </p:sp>
      <p:sp>
        <p:nvSpPr>
          <p:cNvPr id="20486" name="Rectangle 10"/>
          <p:cNvSpPr>
            <a:spLocks noChangeArrowheads="1"/>
          </p:cNvSpPr>
          <p:nvPr/>
        </p:nvSpPr>
        <p:spPr bwMode="auto">
          <a:xfrm>
            <a:off x="1143000" y="739324"/>
            <a:ext cx="6858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ZA" altLang="en-US" sz="1800" b="1" dirty="0">
                <a:solidFill>
                  <a:srgbClr val="7F7F7F"/>
                </a:solidFill>
                <a:latin typeface="Open sans" charset="0"/>
                <a:ea typeface="Open sans" charset="0"/>
                <a:cs typeface="Open sans" charset="0"/>
              </a:rPr>
              <a:t>Poverty headcount by municipality – 2001-2011 (SAMPI)</a:t>
            </a:r>
            <a:endParaRPr lang="en-US" altLang="en-US" sz="1800" dirty="0">
              <a:latin typeface="Arial" pitchFamily="34" charset="0"/>
            </a:endParaRPr>
          </a:p>
        </p:txBody>
      </p:sp>
      <p:sp>
        <p:nvSpPr>
          <p:cNvPr id="7" name="TextBox 6"/>
          <p:cNvSpPr txBox="1"/>
          <p:nvPr/>
        </p:nvSpPr>
        <p:spPr>
          <a:xfrm>
            <a:off x="101600" y="6373167"/>
            <a:ext cx="8839199" cy="276999"/>
          </a:xfrm>
          <a:prstGeom prst="rect">
            <a:avLst/>
          </a:prstGeom>
          <a:noFill/>
        </p:spPr>
        <p:txBody>
          <a:bodyPr wrap="square" rtlCol="0">
            <a:spAutoFit/>
          </a:bodyPr>
          <a:lstStyle/>
          <a:p>
            <a:pPr algn="ctr"/>
            <a:r>
              <a:rPr lang="en-US" sz="1200" dirty="0" smtClean="0"/>
              <a:t>4</a:t>
            </a:r>
            <a:endParaRPr lang="en-US" sz="1200" dirty="0"/>
          </a:p>
        </p:txBody>
      </p:sp>
    </p:spTree>
    <p:extLst>
      <p:ext uri="{BB962C8B-B14F-4D97-AF65-F5344CB8AC3E}">
        <p14:creationId xmlns:p14="http://schemas.microsoft.com/office/powerpoint/2010/main" val="1829313229"/>
      </p:ext>
    </p:extLst>
  </p:cSld>
  <p:clrMapOvr>
    <a:masterClrMapping/>
  </p:clrMapOvr>
  <p:transition spd="slow" advClick="0" advTm="15000">
    <p:push dir="u"/>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19088" y="128588"/>
            <a:ext cx="8370887" cy="750887"/>
          </a:xfrm>
        </p:spPr>
        <p:txBody>
          <a:bodyPr/>
          <a:lstStyle/>
          <a:p>
            <a:pPr>
              <a:defRPr/>
            </a:pPr>
            <a:r>
              <a:rPr lang="en-US" dirty="0" smtClean="0"/>
              <a:t>MDG vs SDG FOCUS AREAS</a:t>
            </a:r>
            <a:endParaRPr lang="en-ZA" dirty="0"/>
          </a:p>
        </p:txBody>
      </p:sp>
      <p:pic>
        <p:nvPicPr>
          <p:cNvPr id="60419" name="Picture Placeholder 8"/>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1270" t="-159" b="-159"/>
          <a:stretch>
            <a:fillRect/>
          </a:stretch>
        </p:blipFill>
        <p:spPr>
          <a:xfrm>
            <a:off x="-9525" y="2055813"/>
            <a:ext cx="9153525" cy="2901950"/>
          </a:xfrm>
        </p:spPr>
      </p:pic>
      <p:sp>
        <p:nvSpPr>
          <p:cNvPr id="10" name="Rectangle 9"/>
          <p:cNvSpPr/>
          <p:nvPr/>
        </p:nvSpPr>
        <p:spPr>
          <a:xfrm>
            <a:off x="93663" y="3767138"/>
            <a:ext cx="9050337" cy="1123950"/>
          </a:xfrm>
          <a:prstGeom prst="rect">
            <a:avLst/>
          </a:prstGeom>
          <a:solidFill>
            <a:schemeClr val="accent3">
              <a:lumMod val="75000"/>
              <a:alpha val="15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en-ZA" dirty="0"/>
          </a:p>
        </p:txBody>
      </p:sp>
      <p:sp>
        <p:nvSpPr>
          <p:cNvPr id="11" name="Rectangle 10"/>
          <p:cNvSpPr/>
          <p:nvPr/>
        </p:nvSpPr>
        <p:spPr>
          <a:xfrm>
            <a:off x="93663" y="2168525"/>
            <a:ext cx="9050337" cy="1125538"/>
          </a:xfrm>
          <a:prstGeom prst="rect">
            <a:avLst/>
          </a:prstGeom>
          <a:solidFill>
            <a:schemeClr val="accent6">
              <a:lumMod val="75000"/>
              <a:alpha val="15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en-ZA" dirty="0"/>
          </a:p>
        </p:txBody>
      </p:sp>
      <p:sp>
        <p:nvSpPr>
          <p:cNvPr id="60422" name="TextBox 11"/>
          <p:cNvSpPr txBox="1">
            <a:spLocks noChangeArrowheads="1"/>
          </p:cNvSpPr>
          <p:nvPr/>
        </p:nvSpPr>
        <p:spPr bwMode="auto">
          <a:xfrm>
            <a:off x="138113" y="2641600"/>
            <a:ext cx="811212" cy="523875"/>
          </a:xfrm>
          <a:prstGeom prst="rect">
            <a:avLst/>
          </a:prstGeom>
          <a:solidFill>
            <a:srgbClr val="E4EBEB"/>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en-US" sz="1400" b="1">
                <a:latin typeface="Arial" pitchFamily="34" charset="0"/>
              </a:rPr>
              <a:t>SDGs</a:t>
            </a:r>
          </a:p>
          <a:p>
            <a:pPr>
              <a:spcBef>
                <a:spcPct val="0"/>
              </a:spcBef>
              <a:buFontTx/>
              <a:buNone/>
            </a:pPr>
            <a:endParaRPr lang="en-ZA" altLang="en-US" sz="1400" b="1">
              <a:latin typeface="Arial" pitchFamily="34" charset="0"/>
            </a:endParaRPr>
          </a:p>
        </p:txBody>
      </p:sp>
      <p:sp>
        <p:nvSpPr>
          <p:cNvPr id="60423" name="TextBox 12"/>
          <p:cNvSpPr txBox="1">
            <a:spLocks noChangeArrowheads="1"/>
          </p:cNvSpPr>
          <p:nvPr/>
        </p:nvSpPr>
        <p:spPr bwMode="auto">
          <a:xfrm>
            <a:off x="138113" y="3762375"/>
            <a:ext cx="652462" cy="523875"/>
          </a:xfrm>
          <a:prstGeom prst="rect">
            <a:avLst/>
          </a:prstGeom>
          <a:solidFill>
            <a:srgbClr val="DDF0F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en-US" sz="1400" b="1">
                <a:latin typeface="Arial" pitchFamily="34" charset="0"/>
              </a:rPr>
              <a:t>MDGs</a:t>
            </a:r>
            <a:endParaRPr lang="en-ZA" altLang="en-US" sz="1400" b="1">
              <a:latin typeface="Arial" pitchFamily="34" charset="0"/>
            </a:endParaRPr>
          </a:p>
        </p:txBody>
      </p:sp>
      <p:sp>
        <p:nvSpPr>
          <p:cNvPr id="14" name="Rectangle 13"/>
          <p:cNvSpPr/>
          <p:nvPr/>
        </p:nvSpPr>
        <p:spPr>
          <a:xfrm rot="5400000">
            <a:off x="-124618" y="4290219"/>
            <a:ext cx="706437" cy="180975"/>
          </a:xfrm>
          <a:prstGeom prst="rect">
            <a:avLst/>
          </a:prstGeom>
          <a:solidFill>
            <a:srgbClr val="DDF0F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en-ZA" dirty="0"/>
          </a:p>
        </p:txBody>
      </p:sp>
      <p:sp>
        <p:nvSpPr>
          <p:cNvPr id="60425" name="Rectangle 14"/>
          <p:cNvSpPr>
            <a:spLocks noChangeArrowheads="1"/>
          </p:cNvSpPr>
          <p:nvPr/>
        </p:nvSpPr>
        <p:spPr bwMode="auto">
          <a:xfrm>
            <a:off x="138113" y="5589588"/>
            <a:ext cx="882173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ZA" altLang="en-US" sz="1400" dirty="0">
                <a:latin typeface="Arial" pitchFamily="34" charset="0"/>
              </a:rPr>
              <a:t>Adapted from http://www.theguardian.com/global-development/ng-interactive/2015/jan/19/sustainable-development-goals-changing-world-17-steps-interactive</a:t>
            </a:r>
          </a:p>
        </p:txBody>
      </p:sp>
      <p:sp>
        <p:nvSpPr>
          <p:cNvPr id="60426" name="Rectangle 15"/>
          <p:cNvSpPr>
            <a:spLocks noChangeArrowheads="1"/>
          </p:cNvSpPr>
          <p:nvPr/>
        </p:nvSpPr>
        <p:spPr bwMode="auto">
          <a:xfrm>
            <a:off x="138113" y="2857500"/>
            <a:ext cx="8048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en-US" sz="1000" b="1">
                <a:latin typeface="Arial" pitchFamily="34" charset="0"/>
              </a:rPr>
              <a:t>From 8 to </a:t>
            </a:r>
          </a:p>
          <a:p>
            <a:pPr>
              <a:spcBef>
                <a:spcPct val="0"/>
              </a:spcBef>
              <a:buFontTx/>
              <a:buNone/>
            </a:pPr>
            <a:r>
              <a:rPr lang="en-US" altLang="en-US" sz="1000" b="1">
                <a:latin typeface="Arial" pitchFamily="34" charset="0"/>
              </a:rPr>
              <a:t>17 Goals</a:t>
            </a:r>
          </a:p>
        </p:txBody>
      </p:sp>
      <p:sp>
        <p:nvSpPr>
          <p:cNvPr id="12" name="TextBox 11"/>
          <p:cNvSpPr txBox="1"/>
          <p:nvPr/>
        </p:nvSpPr>
        <p:spPr>
          <a:xfrm>
            <a:off x="101600" y="6373167"/>
            <a:ext cx="8839199" cy="276999"/>
          </a:xfrm>
          <a:prstGeom prst="rect">
            <a:avLst/>
          </a:prstGeom>
          <a:noFill/>
        </p:spPr>
        <p:txBody>
          <a:bodyPr wrap="square" rtlCol="0">
            <a:spAutoFit/>
          </a:bodyPr>
          <a:lstStyle/>
          <a:p>
            <a:pPr algn="ctr"/>
            <a:r>
              <a:rPr lang="en-US" sz="1200" dirty="0" smtClean="0"/>
              <a:t>40</a:t>
            </a:r>
            <a:endParaRPr lang="en-US" sz="1200" dirty="0"/>
          </a:p>
        </p:txBody>
      </p:sp>
    </p:spTree>
    <p:extLst>
      <p:ext uri="{BB962C8B-B14F-4D97-AF65-F5344CB8AC3E}">
        <p14:creationId xmlns:p14="http://schemas.microsoft.com/office/powerpoint/2010/main" val="1659981573"/>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www.printwallart.co.za/wp-content/uploads/2015/10/4874055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3325" y="1585913"/>
            <a:ext cx="2151063" cy="256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3811588" y="3013075"/>
            <a:ext cx="4289425" cy="10715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685800">
              <a:defRPr/>
            </a:pPr>
            <a:r>
              <a:rPr lang="en-US" sz="5400" b="1" spc="-225" dirty="0">
                <a:solidFill>
                  <a:prstClr val="black">
                    <a:lumMod val="65000"/>
                    <a:lumOff val="35000"/>
                  </a:prstClr>
                </a:solidFill>
              </a:rPr>
              <a:t>Africa and the road to SDG</a:t>
            </a:r>
          </a:p>
          <a:p>
            <a:pPr defTabSz="685800">
              <a:defRPr/>
            </a:pPr>
            <a:endParaRPr lang="en-US" sz="3000" b="1" spc="-225" dirty="0">
              <a:solidFill>
                <a:prstClr val="black">
                  <a:lumMod val="65000"/>
                  <a:lumOff val="35000"/>
                </a:prstClr>
              </a:solidFill>
            </a:endParaRPr>
          </a:p>
          <a:p>
            <a:pPr algn="ctr" defTabSz="685800">
              <a:defRPr/>
            </a:pPr>
            <a:endParaRPr lang="en-US" dirty="0">
              <a:solidFill>
                <a:prstClr val="white"/>
              </a:solidFill>
            </a:endParaRPr>
          </a:p>
          <a:p>
            <a:pPr algn="ctr" defTabSz="685800">
              <a:defRPr/>
            </a:pPr>
            <a:endParaRPr lang="en-ZA" sz="1350" dirty="0">
              <a:solidFill>
                <a:prstClr val="white"/>
              </a:solidFill>
            </a:endParaRPr>
          </a:p>
        </p:txBody>
      </p:sp>
      <p:sp>
        <p:nvSpPr>
          <p:cNvPr id="4" name="TextBox 3"/>
          <p:cNvSpPr txBox="1"/>
          <p:nvPr/>
        </p:nvSpPr>
        <p:spPr>
          <a:xfrm>
            <a:off x="101600" y="6373167"/>
            <a:ext cx="8839199" cy="276999"/>
          </a:xfrm>
          <a:prstGeom prst="rect">
            <a:avLst/>
          </a:prstGeom>
          <a:noFill/>
        </p:spPr>
        <p:txBody>
          <a:bodyPr wrap="square" rtlCol="0">
            <a:spAutoFit/>
          </a:bodyPr>
          <a:lstStyle/>
          <a:p>
            <a:pPr algn="ctr"/>
            <a:r>
              <a:rPr lang="en-US" sz="1200" dirty="0" smtClean="0"/>
              <a:t>41</a:t>
            </a:r>
            <a:endParaRPr lang="en-US" sz="1200" dirty="0"/>
          </a:p>
        </p:txBody>
      </p:sp>
    </p:spTree>
    <p:extLst>
      <p:ext uri="{BB962C8B-B14F-4D97-AF65-F5344CB8AC3E}">
        <p14:creationId xmlns:p14="http://schemas.microsoft.com/office/powerpoint/2010/main" val="167235050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7"/>
          <p:cNvSpPr>
            <a:spLocks noGrp="1"/>
          </p:cNvSpPr>
          <p:nvPr>
            <p:ph type="body" sz="quarter" idx="14"/>
          </p:nvPr>
        </p:nvSpPr>
        <p:spPr>
          <a:xfrm>
            <a:off x="4076700" y="2873375"/>
            <a:ext cx="5311775" cy="552450"/>
          </a:xfrm>
        </p:spPr>
        <p:txBody>
          <a:bodyPr/>
          <a:lstStyle/>
          <a:p>
            <a:pPr>
              <a:defRPr/>
            </a:pPr>
            <a:r>
              <a:rPr kumimoji="1" lang="en-US" altLang="ja-JP" sz="2000" dirty="0"/>
              <a:t>AGENDA 2063</a:t>
            </a:r>
          </a:p>
        </p:txBody>
      </p:sp>
      <p:pic>
        <p:nvPicPr>
          <p:cNvPr id="63491" name="Picture Placeholder 17"/>
          <p:cNvPicPr>
            <a:picLocks noGrp="1" noChangeAspect="1"/>
          </p:cNvPicPr>
          <p:nvPr>
            <p:ph type="pic" sz="quarter" idx="22"/>
          </p:nvPr>
        </p:nvPicPr>
        <p:blipFill>
          <a:blip r:embed="rId2">
            <a:extLst>
              <a:ext uri="{28A0092B-C50C-407E-A947-70E740481C1C}">
                <a14:useLocalDpi xmlns:a14="http://schemas.microsoft.com/office/drawing/2010/main" val="0"/>
              </a:ext>
            </a:extLst>
          </a:blip>
          <a:srcRect/>
          <a:stretch>
            <a:fillRect/>
          </a:stretch>
        </p:blipFill>
        <p:spPr>
          <a:xfrm>
            <a:off x="3941763" y="4238625"/>
            <a:ext cx="1238250" cy="1651000"/>
          </a:xfrm>
        </p:spPr>
      </p:pic>
      <p:pic>
        <p:nvPicPr>
          <p:cNvPr id="27" name="Picture Placeholder 26"/>
          <p:cNvPicPr>
            <a:picLocks noGrp="1" noChangeAspect="1"/>
          </p:cNvPicPr>
          <p:nvPr>
            <p:ph type="pic" sz="quarter" idx="33"/>
          </p:nvPr>
        </p:nvPicPr>
        <p:blipFill>
          <a:blip r:embed="rId3"/>
          <a:srcRect/>
          <a:stretch>
            <a:fillRect/>
          </a:stretch>
        </p:blipFill>
        <p:spPr>
          <a:xfrm>
            <a:off x="1466850" y="4238625"/>
            <a:ext cx="1236663" cy="1651000"/>
          </a:xfrm>
        </p:spPr>
      </p:pic>
      <p:pic>
        <p:nvPicPr>
          <p:cNvPr id="17" name="Picture Placeholder 16"/>
          <p:cNvPicPr>
            <a:picLocks noGrp="1" noChangeAspect="1"/>
          </p:cNvPicPr>
          <p:nvPr>
            <p:ph type="pic" sz="quarter" idx="27"/>
          </p:nvPr>
        </p:nvPicPr>
        <p:blipFill>
          <a:blip r:embed="rId4"/>
          <a:srcRect/>
          <a:stretch>
            <a:fillRect/>
          </a:stretch>
        </p:blipFill>
        <p:spPr>
          <a:xfrm>
            <a:off x="1466850" y="938213"/>
            <a:ext cx="1236663" cy="1651000"/>
          </a:xfrm>
        </p:spPr>
      </p:pic>
      <p:pic>
        <p:nvPicPr>
          <p:cNvPr id="63494" name="Picture Placeholder 24"/>
          <p:cNvPicPr>
            <a:picLocks noGrp="1" noChangeAspect="1"/>
          </p:cNvPicPr>
          <p:nvPr>
            <p:ph type="pic" sz="quarter" idx="26"/>
          </p:nvPr>
        </p:nvPicPr>
        <p:blipFill>
          <a:blip r:embed="rId3">
            <a:extLst>
              <a:ext uri="{28A0092B-C50C-407E-A947-70E740481C1C}">
                <a14:useLocalDpi xmlns:a14="http://schemas.microsoft.com/office/drawing/2010/main" val="0"/>
              </a:ext>
            </a:extLst>
          </a:blip>
          <a:srcRect/>
          <a:stretch>
            <a:fillRect/>
          </a:stretch>
        </p:blipFill>
        <p:spPr>
          <a:xfrm>
            <a:off x="228600" y="2589213"/>
            <a:ext cx="1238250" cy="1649412"/>
          </a:xfrm>
        </p:spPr>
      </p:pic>
      <p:pic>
        <p:nvPicPr>
          <p:cNvPr id="24" name="Picture Placeholder 23"/>
          <p:cNvPicPr>
            <a:picLocks noGrp="1" noChangeAspect="1"/>
          </p:cNvPicPr>
          <p:nvPr>
            <p:ph type="pic" sz="quarter" idx="16"/>
          </p:nvPr>
        </p:nvPicPr>
        <p:blipFill>
          <a:blip r:embed="rId3"/>
          <a:srcRect/>
          <a:stretch>
            <a:fillRect/>
          </a:stretch>
        </p:blipFill>
        <p:spPr>
          <a:xfrm>
            <a:off x="1466850" y="2589213"/>
            <a:ext cx="1236663" cy="1649412"/>
          </a:xfrm>
        </p:spPr>
      </p:pic>
      <p:pic>
        <p:nvPicPr>
          <p:cNvPr id="63496" name="Picture Placeholder 25"/>
          <p:cNvPicPr>
            <a:picLocks noGrp="1" noChangeAspect="1"/>
          </p:cNvPicPr>
          <p:nvPr>
            <p:ph type="pic" sz="quarter" idx="17"/>
          </p:nvPr>
        </p:nvPicPr>
        <p:blipFill>
          <a:blip r:embed="rId3">
            <a:extLst>
              <a:ext uri="{28A0092B-C50C-407E-A947-70E740481C1C}">
                <a14:useLocalDpi xmlns:a14="http://schemas.microsoft.com/office/drawing/2010/main" val="0"/>
              </a:ext>
            </a:extLst>
          </a:blip>
          <a:srcRect/>
          <a:stretch>
            <a:fillRect/>
          </a:stretch>
        </p:blipFill>
        <p:spPr>
          <a:xfrm>
            <a:off x="2703513" y="2589213"/>
            <a:ext cx="1238250" cy="1649412"/>
          </a:xfrm>
        </p:spPr>
      </p:pic>
      <p:pic>
        <p:nvPicPr>
          <p:cNvPr id="28" name="Picture Placeholder 27"/>
          <p:cNvPicPr>
            <a:picLocks noGrp="1" noChangeAspect="1"/>
          </p:cNvPicPr>
          <p:nvPr>
            <p:ph type="pic" sz="quarter" idx="34"/>
          </p:nvPr>
        </p:nvPicPr>
        <p:blipFill>
          <a:blip r:embed="rId3"/>
          <a:srcRect/>
          <a:stretch>
            <a:fillRect/>
          </a:stretch>
        </p:blipFill>
        <p:spPr>
          <a:xfrm>
            <a:off x="2703513" y="4238625"/>
            <a:ext cx="1238250" cy="1651000"/>
          </a:xfrm>
        </p:spPr>
      </p:pic>
      <p:pic>
        <p:nvPicPr>
          <p:cNvPr id="22" name="Picture Placeholder 21"/>
          <p:cNvPicPr>
            <a:picLocks noGrp="1" noChangeAspect="1"/>
          </p:cNvPicPr>
          <p:nvPr>
            <p:ph type="pic" sz="quarter" idx="29"/>
          </p:nvPr>
        </p:nvPicPr>
        <p:blipFill>
          <a:blip r:embed="rId3"/>
          <a:srcRect/>
          <a:stretch>
            <a:fillRect/>
          </a:stretch>
        </p:blipFill>
        <p:spPr>
          <a:xfrm>
            <a:off x="3941763" y="938213"/>
            <a:ext cx="1238250" cy="1651000"/>
          </a:xfrm>
        </p:spPr>
      </p:pic>
      <p:pic>
        <p:nvPicPr>
          <p:cNvPr id="19" name="Picture Placeholder 18"/>
          <p:cNvPicPr>
            <a:picLocks noGrp="1" noChangeAspect="1"/>
          </p:cNvPicPr>
          <p:nvPr>
            <p:ph type="pic" sz="quarter" idx="30"/>
          </p:nvPr>
        </p:nvPicPr>
        <p:blipFill>
          <a:blip r:embed="rId5"/>
          <a:srcRect/>
          <a:stretch>
            <a:fillRect/>
          </a:stretch>
        </p:blipFill>
        <p:spPr>
          <a:xfrm>
            <a:off x="5180013" y="938213"/>
            <a:ext cx="1236662" cy="1651000"/>
          </a:xfrm>
        </p:spPr>
      </p:pic>
      <p:pic>
        <p:nvPicPr>
          <p:cNvPr id="29" name="Picture Placeholder 28"/>
          <p:cNvPicPr>
            <a:picLocks noGrp="1" noChangeAspect="1"/>
          </p:cNvPicPr>
          <p:nvPr>
            <p:ph type="pic" sz="quarter" idx="36"/>
          </p:nvPr>
        </p:nvPicPr>
        <p:blipFill>
          <a:blip r:embed="rId3"/>
          <a:srcRect/>
          <a:stretch>
            <a:fillRect/>
          </a:stretch>
        </p:blipFill>
        <p:spPr>
          <a:xfrm>
            <a:off x="5180013" y="4238625"/>
            <a:ext cx="1236662" cy="1651000"/>
          </a:xfrm>
        </p:spPr>
      </p:pic>
      <p:pic>
        <p:nvPicPr>
          <p:cNvPr id="30" name="Picture Placeholder 29"/>
          <p:cNvPicPr>
            <a:picLocks noGrp="1" noChangeAspect="1"/>
          </p:cNvPicPr>
          <p:nvPr>
            <p:ph type="pic" sz="quarter" idx="37"/>
          </p:nvPr>
        </p:nvPicPr>
        <p:blipFill>
          <a:blip r:embed="rId3"/>
          <a:srcRect/>
          <a:stretch>
            <a:fillRect/>
          </a:stretch>
        </p:blipFill>
        <p:spPr>
          <a:xfrm>
            <a:off x="6416675" y="4238625"/>
            <a:ext cx="1238250" cy="1651000"/>
          </a:xfrm>
        </p:spPr>
      </p:pic>
      <p:pic>
        <p:nvPicPr>
          <p:cNvPr id="63502" name="Picture Placeholder 30"/>
          <p:cNvPicPr>
            <a:picLocks noGrp="1" noChangeAspect="1"/>
          </p:cNvPicPr>
          <p:nvPr>
            <p:ph type="pic" sz="quarter" idx="35"/>
          </p:nvPr>
        </p:nvPicPr>
        <p:blipFill>
          <a:blip r:embed="rId3">
            <a:extLst>
              <a:ext uri="{28A0092B-C50C-407E-A947-70E740481C1C}">
                <a14:useLocalDpi xmlns:a14="http://schemas.microsoft.com/office/drawing/2010/main" val="0"/>
              </a:ext>
            </a:extLst>
          </a:blip>
          <a:srcRect/>
          <a:stretch>
            <a:fillRect/>
          </a:stretch>
        </p:blipFill>
        <p:spPr>
          <a:xfrm>
            <a:off x="7654925" y="4238625"/>
            <a:ext cx="1238250" cy="1651000"/>
          </a:xfrm>
        </p:spPr>
      </p:pic>
      <p:sp>
        <p:nvSpPr>
          <p:cNvPr id="63503" name="Text Placeholder 14"/>
          <p:cNvSpPr>
            <a:spLocks noGrp="1"/>
          </p:cNvSpPr>
          <p:nvPr>
            <p:ph type="body" sz="quarter" idx="15"/>
          </p:nvPr>
        </p:nvSpPr>
        <p:spPr>
          <a:xfrm>
            <a:off x="4076700" y="3338513"/>
            <a:ext cx="4748213" cy="720725"/>
          </a:xfrm>
        </p:spPr>
        <p:txBody>
          <a:bodyPr/>
          <a:lstStyle/>
          <a:p>
            <a:r>
              <a:rPr lang="en-US" altLang="en-US" smtClean="0"/>
              <a:t>A prosperous Africa based on </a:t>
            </a:r>
          </a:p>
          <a:p>
            <a:r>
              <a:rPr lang="en-US" altLang="en-US" smtClean="0"/>
              <a:t>inclusive growth and sustainable development</a:t>
            </a:r>
          </a:p>
        </p:txBody>
      </p:sp>
      <p:pic>
        <p:nvPicPr>
          <p:cNvPr id="23" name="Picture Placeholder 22"/>
          <p:cNvPicPr>
            <a:picLocks noGrp="1" noChangeAspect="1"/>
          </p:cNvPicPr>
          <p:nvPr>
            <p:ph type="pic" sz="quarter" idx="28"/>
          </p:nvPr>
        </p:nvPicPr>
        <p:blipFill>
          <a:blip r:embed="rId3"/>
          <a:srcRect/>
          <a:stretch>
            <a:fillRect/>
          </a:stretch>
        </p:blipFill>
        <p:spPr>
          <a:xfrm>
            <a:off x="2703513" y="938213"/>
            <a:ext cx="1238250" cy="1651000"/>
          </a:xfrm>
        </p:spPr>
      </p:pic>
      <p:sp>
        <p:nvSpPr>
          <p:cNvPr id="18" name="TextBox 17"/>
          <p:cNvSpPr txBox="1"/>
          <p:nvPr/>
        </p:nvSpPr>
        <p:spPr>
          <a:xfrm>
            <a:off x="101600" y="6373167"/>
            <a:ext cx="8839199" cy="276999"/>
          </a:xfrm>
          <a:prstGeom prst="rect">
            <a:avLst/>
          </a:prstGeom>
          <a:noFill/>
        </p:spPr>
        <p:txBody>
          <a:bodyPr wrap="square" rtlCol="0">
            <a:spAutoFit/>
          </a:bodyPr>
          <a:lstStyle/>
          <a:p>
            <a:pPr algn="ctr"/>
            <a:r>
              <a:rPr lang="en-US" sz="1200" dirty="0" smtClean="0"/>
              <a:t>42</a:t>
            </a:r>
            <a:endParaRPr lang="en-US" sz="1200" dirty="0"/>
          </a:p>
        </p:txBody>
      </p:sp>
    </p:spTree>
    <p:extLst>
      <p:ext uri="{BB962C8B-B14F-4D97-AF65-F5344CB8AC3E}">
        <p14:creationId xmlns:p14="http://schemas.microsoft.com/office/powerpoint/2010/main" val="2219687958"/>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Placeholder 9"/>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20506" r="20506"/>
          <a:stretch>
            <a:fillRect/>
          </a:stretch>
        </p:blipFill>
        <p:spPr>
          <a:xfrm>
            <a:off x="297773" y="2043113"/>
            <a:ext cx="3697328" cy="3453718"/>
          </a:xfrm>
        </p:spPr>
      </p:pic>
      <p:sp>
        <p:nvSpPr>
          <p:cNvPr id="3" name="Title 2"/>
          <p:cNvSpPr>
            <a:spLocks noGrp="1"/>
          </p:cNvSpPr>
          <p:nvPr>
            <p:ph type="title"/>
          </p:nvPr>
        </p:nvSpPr>
        <p:spPr>
          <a:xfrm>
            <a:off x="319088" y="331784"/>
            <a:ext cx="8370887" cy="750887"/>
          </a:xfrm>
        </p:spPr>
        <p:txBody>
          <a:bodyPr/>
          <a:lstStyle/>
          <a:p>
            <a:pPr algn="ctr">
              <a:defRPr/>
            </a:pPr>
            <a:r>
              <a:rPr lang="en-US" sz="2800" dirty="0">
                <a:latin typeface="Arial" panose="020B0604020202020204" pitchFamily="34" charset="0"/>
                <a:cs typeface="Arial" panose="020B0604020202020204" pitchFamily="34" charset="0"/>
              </a:rPr>
              <a:t>Agenda </a:t>
            </a:r>
            <a:r>
              <a:rPr lang="en-US" sz="2800" dirty="0" smtClean="0">
                <a:latin typeface="Arial" panose="020B0604020202020204" pitchFamily="34" charset="0"/>
                <a:cs typeface="Arial" panose="020B0604020202020204" pitchFamily="34" charset="0"/>
              </a:rPr>
              <a:t>2063</a:t>
            </a:r>
            <a:endParaRPr lang="en-ZA" sz="2800" dirty="0">
              <a:latin typeface="Arial" panose="020B0604020202020204" pitchFamily="34" charset="0"/>
              <a:cs typeface="Arial" panose="020B0604020202020204" pitchFamily="34" charset="0"/>
            </a:endParaRPr>
          </a:p>
        </p:txBody>
      </p:sp>
      <p:sp>
        <p:nvSpPr>
          <p:cNvPr id="64516" name="Text Placeholder 3"/>
          <p:cNvSpPr>
            <a:spLocks noGrp="1"/>
          </p:cNvSpPr>
          <p:nvPr>
            <p:ph type="body" sz="quarter" idx="15"/>
          </p:nvPr>
        </p:nvSpPr>
        <p:spPr>
          <a:xfrm>
            <a:off x="4513943" y="1450761"/>
            <a:ext cx="4333195" cy="1350502"/>
          </a:xfrm>
        </p:spPr>
        <p:txBody>
          <a:bodyPr/>
          <a:lstStyle/>
          <a:p>
            <a:r>
              <a:rPr lang="en-US" altLang="en-US" sz="1400" dirty="0" smtClean="0">
                <a:cs typeface="Andalus" pitchFamily="18" charset="-78"/>
              </a:rPr>
              <a:t>Agenda 2063 is a strategic framework for the socio-economic transformation of the continent over the next 50 years. It builds on, and seeks to accelerate the implementation of past and existing continental initiatives for growth and sustainable development</a:t>
            </a:r>
            <a:endParaRPr lang="en-US" altLang="en-US" sz="1400" dirty="0" smtClean="0"/>
          </a:p>
          <a:p>
            <a:endParaRPr lang="en-ZA" altLang="en-US" sz="1400" dirty="0" smtClean="0"/>
          </a:p>
        </p:txBody>
      </p:sp>
      <p:sp>
        <p:nvSpPr>
          <p:cNvPr id="5" name="Text Placeholder 4"/>
          <p:cNvSpPr>
            <a:spLocks noGrp="1"/>
          </p:cNvSpPr>
          <p:nvPr>
            <p:ph type="body" sz="quarter" idx="16"/>
          </p:nvPr>
        </p:nvSpPr>
        <p:spPr>
          <a:xfrm>
            <a:off x="4513943" y="1064998"/>
            <a:ext cx="4333195" cy="515938"/>
          </a:xfrm>
        </p:spPr>
        <p:txBody>
          <a:bodyPr/>
          <a:lstStyle/>
          <a:p>
            <a:pPr>
              <a:defRPr/>
            </a:pPr>
            <a:r>
              <a:rPr lang="en-US" dirty="0" smtClean="0"/>
              <a:t>50 Year Vision </a:t>
            </a:r>
            <a:endParaRPr lang="en-ZA" dirty="0"/>
          </a:p>
        </p:txBody>
      </p:sp>
      <p:sp>
        <p:nvSpPr>
          <p:cNvPr id="64518" name="Text Placeholder 5"/>
          <p:cNvSpPr>
            <a:spLocks noGrp="1"/>
          </p:cNvSpPr>
          <p:nvPr>
            <p:ph type="body" sz="quarter" idx="17"/>
          </p:nvPr>
        </p:nvSpPr>
        <p:spPr>
          <a:xfrm>
            <a:off x="4513943" y="3458481"/>
            <a:ext cx="4333195" cy="690563"/>
          </a:xfrm>
        </p:spPr>
        <p:txBody>
          <a:bodyPr/>
          <a:lstStyle/>
          <a:p>
            <a:r>
              <a:rPr lang="en-US" altLang="en-US" sz="1400" dirty="0" smtClean="0"/>
              <a:t>Adopted in January 2015, in Addis Ababa, Ethiopia by the 24</a:t>
            </a:r>
            <a:r>
              <a:rPr lang="en-US" altLang="en-US" sz="1400" baseline="30000" dirty="0" smtClean="0"/>
              <a:t>th</a:t>
            </a:r>
            <a:r>
              <a:rPr lang="en-US" altLang="en-US" sz="1400" dirty="0" smtClean="0"/>
              <a:t> African Union (AU) Assembly of Heads of State and Government </a:t>
            </a:r>
          </a:p>
          <a:p>
            <a:endParaRPr lang="en-ZA" altLang="en-US" sz="1400" dirty="0" smtClean="0"/>
          </a:p>
        </p:txBody>
      </p:sp>
      <p:sp>
        <p:nvSpPr>
          <p:cNvPr id="7" name="Text Placeholder 6"/>
          <p:cNvSpPr>
            <a:spLocks noGrp="1"/>
          </p:cNvSpPr>
          <p:nvPr>
            <p:ph type="body" sz="quarter" idx="18"/>
          </p:nvPr>
        </p:nvSpPr>
        <p:spPr>
          <a:xfrm>
            <a:off x="4513943" y="3072719"/>
            <a:ext cx="4333195" cy="514350"/>
          </a:xfrm>
        </p:spPr>
        <p:txBody>
          <a:bodyPr/>
          <a:lstStyle/>
          <a:p>
            <a:pPr>
              <a:defRPr/>
            </a:pPr>
            <a:r>
              <a:rPr lang="en-US" dirty="0"/>
              <a:t>Adopted in January 2015</a:t>
            </a:r>
            <a:endParaRPr lang="en-ZA" dirty="0"/>
          </a:p>
        </p:txBody>
      </p:sp>
      <p:sp>
        <p:nvSpPr>
          <p:cNvPr id="64520" name="Text Placeholder 7"/>
          <p:cNvSpPr>
            <a:spLocks noGrp="1"/>
          </p:cNvSpPr>
          <p:nvPr>
            <p:ph type="body" sz="quarter" idx="19"/>
          </p:nvPr>
        </p:nvSpPr>
        <p:spPr>
          <a:xfrm>
            <a:off x="4513943" y="4807856"/>
            <a:ext cx="4333195" cy="688975"/>
          </a:xfrm>
        </p:spPr>
        <p:txBody>
          <a:bodyPr/>
          <a:lstStyle/>
          <a:p>
            <a:r>
              <a:rPr lang="en-US" altLang="en-US" sz="1400" dirty="0" smtClean="0"/>
              <a:t>Five ten year implementation plan – the first plan 2014-2023</a:t>
            </a:r>
          </a:p>
          <a:p>
            <a:endParaRPr lang="en-ZA" altLang="en-US" sz="1400" dirty="0" smtClean="0"/>
          </a:p>
        </p:txBody>
      </p:sp>
      <p:sp>
        <p:nvSpPr>
          <p:cNvPr id="9" name="Text Placeholder 8"/>
          <p:cNvSpPr>
            <a:spLocks noGrp="1"/>
          </p:cNvSpPr>
          <p:nvPr>
            <p:ph type="body" sz="quarter" idx="20"/>
          </p:nvPr>
        </p:nvSpPr>
        <p:spPr>
          <a:xfrm>
            <a:off x="4513943" y="4420506"/>
            <a:ext cx="4333195" cy="515938"/>
          </a:xfrm>
        </p:spPr>
        <p:txBody>
          <a:bodyPr/>
          <a:lstStyle/>
          <a:p>
            <a:pPr>
              <a:defRPr/>
            </a:pPr>
            <a:r>
              <a:rPr lang="en-US" dirty="0" smtClean="0"/>
              <a:t>10 Year Implementation Cycle</a:t>
            </a:r>
            <a:endParaRPr lang="en-ZA" dirty="0"/>
          </a:p>
        </p:txBody>
      </p:sp>
      <p:sp>
        <p:nvSpPr>
          <p:cNvPr id="10" name="TextBox 9"/>
          <p:cNvSpPr txBox="1"/>
          <p:nvPr/>
        </p:nvSpPr>
        <p:spPr>
          <a:xfrm>
            <a:off x="101600" y="6373167"/>
            <a:ext cx="8839199" cy="276999"/>
          </a:xfrm>
          <a:prstGeom prst="rect">
            <a:avLst/>
          </a:prstGeom>
          <a:noFill/>
        </p:spPr>
        <p:txBody>
          <a:bodyPr wrap="square" rtlCol="0">
            <a:spAutoFit/>
          </a:bodyPr>
          <a:lstStyle/>
          <a:p>
            <a:pPr algn="ctr"/>
            <a:r>
              <a:rPr lang="en-US" sz="1200" dirty="0" smtClean="0"/>
              <a:t>43</a:t>
            </a:r>
            <a:endParaRPr lang="en-US" sz="1200" dirty="0"/>
          </a:p>
        </p:txBody>
      </p:sp>
    </p:spTree>
    <p:extLst>
      <p:ext uri="{BB962C8B-B14F-4D97-AF65-F5344CB8AC3E}">
        <p14:creationId xmlns:p14="http://schemas.microsoft.com/office/powerpoint/2010/main" val="37447872"/>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9088" y="230186"/>
            <a:ext cx="8370887" cy="750887"/>
          </a:xfrm>
        </p:spPr>
        <p:txBody>
          <a:bodyPr/>
          <a:lstStyle/>
          <a:p>
            <a:pPr algn="ctr">
              <a:defRPr/>
            </a:pPr>
            <a:r>
              <a:rPr lang="en-ZA" dirty="0" smtClean="0">
                <a:latin typeface="Arial" panose="020B0604020202020204" pitchFamily="34" charset="0"/>
                <a:cs typeface="Arial" panose="020B0604020202020204" pitchFamily="34" charset="0"/>
              </a:rPr>
              <a:t>AGENDA 2063 ASPIRATIONS</a:t>
            </a:r>
            <a:endParaRPr lang="en-ZA" dirty="0">
              <a:latin typeface="Arial" panose="020B0604020202020204" pitchFamily="34" charset="0"/>
              <a:cs typeface="Arial" panose="020B0604020202020204" pitchFamily="34" charset="0"/>
            </a:endParaRPr>
          </a:p>
        </p:txBody>
      </p:sp>
      <p:sp>
        <p:nvSpPr>
          <p:cNvPr id="65539" name="Text Placeholder 4"/>
          <p:cNvSpPr>
            <a:spLocks noGrp="1"/>
          </p:cNvSpPr>
          <p:nvPr>
            <p:ph type="body" sz="quarter" idx="15"/>
          </p:nvPr>
        </p:nvSpPr>
        <p:spPr>
          <a:xfrm>
            <a:off x="790575" y="1905000"/>
            <a:ext cx="3556000" cy="1109663"/>
          </a:xfrm>
        </p:spPr>
        <p:txBody>
          <a:bodyPr/>
          <a:lstStyle/>
          <a:p>
            <a:r>
              <a:rPr lang="en-US" altLang="en-US" sz="1400" dirty="0" smtClean="0"/>
              <a:t>An integrated continent, politically united and based on the ideals of Pan-Africanism and the vision of Africa’s Renaissance</a:t>
            </a:r>
          </a:p>
          <a:p>
            <a:endParaRPr lang="en-US" altLang="en-US" sz="1400" dirty="0" smtClean="0"/>
          </a:p>
          <a:p>
            <a:endParaRPr lang="en-ZA" altLang="en-US" sz="1400" dirty="0" smtClean="0"/>
          </a:p>
        </p:txBody>
      </p:sp>
      <p:sp>
        <p:nvSpPr>
          <p:cNvPr id="6" name="Text Placeholder 5"/>
          <p:cNvSpPr>
            <a:spLocks noGrp="1"/>
          </p:cNvSpPr>
          <p:nvPr>
            <p:ph type="body" sz="quarter" idx="16"/>
          </p:nvPr>
        </p:nvSpPr>
        <p:spPr>
          <a:xfrm>
            <a:off x="792163" y="1419225"/>
            <a:ext cx="3554412" cy="514350"/>
          </a:xfrm>
        </p:spPr>
        <p:txBody>
          <a:bodyPr/>
          <a:lstStyle/>
          <a:p>
            <a:pPr>
              <a:defRPr/>
            </a:pPr>
            <a:r>
              <a:rPr lang="en-US" sz="1400" dirty="0" smtClean="0"/>
              <a:t>2</a:t>
            </a:r>
            <a:endParaRPr lang="en-ZA" sz="1400" dirty="0"/>
          </a:p>
        </p:txBody>
      </p:sp>
      <p:sp>
        <p:nvSpPr>
          <p:cNvPr id="65541" name="Text Placeholder 6"/>
          <p:cNvSpPr>
            <a:spLocks noGrp="1"/>
          </p:cNvSpPr>
          <p:nvPr>
            <p:ph type="body" sz="quarter" idx="22"/>
          </p:nvPr>
        </p:nvSpPr>
        <p:spPr>
          <a:xfrm>
            <a:off x="790575" y="3522663"/>
            <a:ext cx="3556000" cy="1109662"/>
          </a:xfrm>
        </p:spPr>
        <p:txBody>
          <a:bodyPr/>
          <a:lstStyle/>
          <a:p>
            <a:r>
              <a:rPr lang="en-US" altLang="en-US" sz="1400" smtClean="0"/>
              <a:t>An Africa of good governance, democracy, respect for human rights, justice and the rule of law</a:t>
            </a:r>
          </a:p>
          <a:p>
            <a:endParaRPr lang="en-ZA" altLang="en-US" sz="1400" smtClean="0"/>
          </a:p>
        </p:txBody>
      </p:sp>
      <p:sp>
        <p:nvSpPr>
          <p:cNvPr id="8" name="Text Placeholder 7"/>
          <p:cNvSpPr>
            <a:spLocks noGrp="1"/>
          </p:cNvSpPr>
          <p:nvPr>
            <p:ph type="body" sz="quarter" idx="23"/>
          </p:nvPr>
        </p:nvSpPr>
        <p:spPr>
          <a:xfrm>
            <a:off x="792163" y="3036888"/>
            <a:ext cx="3554412" cy="515937"/>
          </a:xfrm>
        </p:spPr>
        <p:txBody>
          <a:bodyPr/>
          <a:lstStyle/>
          <a:p>
            <a:pPr>
              <a:defRPr/>
            </a:pPr>
            <a:r>
              <a:rPr lang="en-US" sz="1400" dirty="0" smtClean="0"/>
              <a:t>3</a:t>
            </a:r>
            <a:endParaRPr lang="en-ZA" sz="1400" dirty="0"/>
          </a:p>
        </p:txBody>
      </p:sp>
      <p:sp>
        <p:nvSpPr>
          <p:cNvPr id="65543" name="Text Placeholder 8"/>
          <p:cNvSpPr>
            <a:spLocks noGrp="1"/>
          </p:cNvSpPr>
          <p:nvPr>
            <p:ph type="body" sz="quarter" idx="25"/>
          </p:nvPr>
        </p:nvSpPr>
        <p:spPr>
          <a:xfrm>
            <a:off x="790575" y="5140325"/>
            <a:ext cx="3556000" cy="1109663"/>
          </a:xfrm>
        </p:spPr>
        <p:txBody>
          <a:bodyPr/>
          <a:lstStyle/>
          <a:p>
            <a:r>
              <a:rPr lang="en-US" altLang="en-US" sz="1400" smtClean="0"/>
              <a:t>A peaceful and secure Africa</a:t>
            </a:r>
          </a:p>
          <a:p>
            <a:endParaRPr lang="en-ZA" altLang="en-US" sz="1400" smtClean="0"/>
          </a:p>
        </p:txBody>
      </p:sp>
      <p:sp>
        <p:nvSpPr>
          <p:cNvPr id="10" name="Text Placeholder 9"/>
          <p:cNvSpPr>
            <a:spLocks noGrp="1"/>
          </p:cNvSpPr>
          <p:nvPr>
            <p:ph type="body" sz="quarter" idx="26"/>
          </p:nvPr>
        </p:nvSpPr>
        <p:spPr>
          <a:xfrm>
            <a:off x="792163" y="4654550"/>
            <a:ext cx="3554412" cy="514350"/>
          </a:xfrm>
        </p:spPr>
        <p:txBody>
          <a:bodyPr/>
          <a:lstStyle/>
          <a:p>
            <a:pPr>
              <a:defRPr/>
            </a:pPr>
            <a:r>
              <a:rPr lang="en-US" sz="1400" dirty="0" smtClean="0"/>
              <a:t>4</a:t>
            </a:r>
            <a:endParaRPr lang="en-ZA" sz="1400" dirty="0"/>
          </a:p>
        </p:txBody>
      </p:sp>
      <p:sp>
        <p:nvSpPr>
          <p:cNvPr id="65545" name="Text Placeholder 10"/>
          <p:cNvSpPr>
            <a:spLocks noGrp="1"/>
          </p:cNvSpPr>
          <p:nvPr>
            <p:ph type="body" sz="quarter" idx="28"/>
          </p:nvPr>
        </p:nvSpPr>
        <p:spPr>
          <a:xfrm>
            <a:off x="5067300" y="1905000"/>
            <a:ext cx="3556000" cy="1109663"/>
          </a:xfrm>
        </p:spPr>
        <p:txBody>
          <a:bodyPr/>
          <a:lstStyle/>
          <a:p>
            <a:r>
              <a:rPr lang="en-US" altLang="en-US" sz="1400" smtClean="0"/>
              <a:t>An Africa with a strong cultural identity, common heritage, shared values and ethics</a:t>
            </a:r>
          </a:p>
          <a:p>
            <a:endParaRPr lang="en-ZA" altLang="en-US" sz="1400" smtClean="0"/>
          </a:p>
        </p:txBody>
      </p:sp>
      <p:sp>
        <p:nvSpPr>
          <p:cNvPr id="12" name="Text Placeholder 11"/>
          <p:cNvSpPr>
            <a:spLocks noGrp="1"/>
          </p:cNvSpPr>
          <p:nvPr>
            <p:ph type="body" sz="quarter" idx="29"/>
          </p:nvPr>
        </p:nvSpPr>
        <p:spPr>
          <a:xfrm>
            <a:off x="5067300" y="1419225"/>
            <a:ext cx="3556000" cy="514350"/>
          </a:xfrm>
        </p:spPr>
        <p:txBody>
          <a:bodyPr/>
          <a:lstStyle/>
          <a:p>
            <a:pPr>
              <a:defRPr/>
            </a:pPr>
            <a:r>
              <a:rPr lang="en-US" sz="1400" dirty="0" smtClean="0"/>
              <a:t>5</a:t>
            </a:r>
            <a:endParaRPr lang="en-ZA" sz="1400" dirty="0"/>
          </a:p>
        </p:txBody>
      </p:sp>
      <p:sp>
        <p:nvSpPr>
          <p:cNvPr id="65547" name="Text Placeholder 12"/>
          <p:cNvSpPr>
            <a:spLocks noGrp="1"/>
          </p:cNvSpPr>
          <p:nvPr>
            <p:ph type="body" sz="quarter" idx="31"/>
          </p:nvPr>
        </p:nvSpPr>
        <p:spPr>
          <a:xfrm>
            <a:off x="5067300" y="3522663"/>
            <a:ext cx="3556000" cy="1109662"/>
          </a:xfrm>
        </p:spPr>
        <p:txBody>
          <a:bodyPr/>
          <a:lstStyle/>
          <a:p>
            <a:r>
              <a:rPr lang="en-US" altLang="en-US" sz="1400" smtClean="0"/>
              <a:t>An Africa whose development is people-driven, relying on the potential of African people, especially its women and youth, and caring for children </a:t>
            </a:r>
            <a:endParaRPr lang="en-ZA" altLang="en-US" sz="1400" smtClean="0"/>
          </a:p>
        </p:txBody>
      </p:sp>
      <p:sp>
        <p:nvSpPr>
          <p:cNvPr id="14" name="Text Placeholder 13"/>
          <p:cNvSpPr>
            <a:spLocks noGrp="1"/>
          </p:cNvSpPr>
          <p:nvPr>
            <p:ph type="body" sz="quarter" idx="32"/>
          </p:nvPr>
        </p:nvSpPr>
        <p:spPr>
          <a:xfrm>
            <a:off x="5067300" y="3036888"/>
            <a:ext cx="3556000" cy="515937"/>
          </a:xfrm>
        </p:spPr>
        <p:txBody>
          <a:bodyPr/>
          <a:lstStyle/>
          <a:p>
            <a:pPr>
              <a:defRPr/>
            </a:pPr>
            <a:r>
              <a:rPr lang="en-US" sz="1400" dirty="0" smtClean="0"/>
              <a:t>6</a:t>
            </a:r>
            <a:endParaRPr lang="en-ZA" sz="1400" dirty="0"/>
          </a:p>
        </p:txBody>
      </p:sp>
      <p:sp>
        <p:nvSpPr>
          <p:cNvPr id="65549" name="Text Placeholder 14"/>
          <p:cNvSpPr>
            <a:spLocks noGrp="1"/>
          </p:cNvSpPr>
          <p:nvPr>
            <p:ph type="body" sz="quarter" idx="34"/>
          </p:nvPr>
        </p:nvSpPr>
        <p:spPr>
          <a:xfrm>
            <a:off x="5067300" y="5140325"/>
            <a:ext cx="3556000" cy="1109663"/>
          </a:xfrm>
        </p:spPr>
        <p:txBody>
          <a:bodyPr/>
          <a:lstStyle/>
          <a:p>
            <a:r>
              <a:rPr lang="en-US" altLang="en-US" sz="1400" smtClean="0"/>
              <a:t>Africa as a strong, united and influential global player and partner</a:t>
            </a:r>
            <a:endParaRPr lang="en-ZA" altLang="en-US" sz="1400" smtClean="0"/>
          </a:p>
        </p:txBody>
      </p:sp>
      <p:sp>
        <p:nvSpPr>
          <p:cNvPr id="16" name="Text Placeholder 15"/>
          <p:cNvSpPr>
            <a:spLocks noGrp="1"/>
          </p:cNvSpPr>
          <p:nvPr>
            <p:ph type="body" sz="quarter" idx="35"/>
          </p:nvPr>
        </p:nvSpPr>
        <p:spPr>
          <a:xfrm>
            <a:off x="5067300" y="4654550"/>
            <a:ext cx="3556000" cy="514350"/>
          </a:xfrm>
        </p:spPr>
        <p:txBody>
          <a:bodyPr/>
          <a:lstStyle/>
          <a:p>
            <a:pPr>
              <a:defRPr/>
            </a:pPr>
            <a:r>
              <a:rPr lang="en-US" sz="1400" dirty="0" smtClean="0"/>
              <a:t>7</a:t>
            </a:r>
            <a:endParaRPr lang="en-ZA" sz="1400" dirty="0"/>
          </a:p>
        </p:txBody>
      </p:sp>
      <p:pic>
        <p:nvPicPr>
          <p:cNvPr id="65551" name="Picture Placeholder 22"/>
          <p:cNvPicPr>
            <a:picLocks noGrp="1" noChangeAspect="1"/>
          </p:cNvPicPr>
          <p:nvPr>
            <p:ph type="pic" sz="quarter" idx="18"/>
          </p:nvPr>
        </p:nvPicPr>
        <p:blipFill>
          <a:blip r:embed="rId2">
            <a:extLst>
              <a:ext uri="{28A0092B-C50C-407E-A947-70E740481C1C}">
                <a14:useLocalDpi xmlns:a14="http://schemas.microsoft.com/office/drawing/2010/main" val="0"/>
              </a:ext>
            </a:extLst>
          </a:blip>
          <a:srcRect/>
          <a:stretch>
            <a:fillRect/>
          </a:stretch>
        </p:blipFill>
        <p:spPr>
          <a:xfrm>
            <a:off x="476250" y="1419225"/>
            <a:ext cx="360363" cy="479425"/>
          </a:xfrm>
        </p:spPr>
      </p:pic>
      <p:pic>
        <p:nvPicPr>
          <p:cNvPr id="65552" name="Picture Placeholder 23"/>
          <p:cNvPicPr>
            <a:picLocks noGrp="1" noChangeAspect="1"/>
          </p:cNvPicPr>
          <p:nvPr>
            <p:ph type="pic" sz="quarter" idx="36"/>
          </p:nvPr>
        </p:nvPicPr>
        <p:blipFill>
          <a:blip r:embed="rId3">
            <a:extLst>
              <a:ext uri="{28A0092B-C50C-407E-A947-70E740481C1C}">
                <a14:useLocalDpi xmlns:a14="http://schemas.microsoft.com/office/drawing/2010/main" val="0"/>
              </a:ext>
            </a:extLst>
          </a:blip>
          <a:srcRect l="110" r="110"/>
          <a:stretch>
            <a:fillRect/>
          </a:stretch>
        </p:blipFill>
        <p:spPr>
          <a:xfrm>
            <a:off x="476250" y="3038475"/>
            <a:ext cx="360363" cy="481013"/>
          </a:xfrm>
        </p:spPr>
      </p:pic>
      <p:pic>
        <p:nvPicPr>
          <p:cNvPr id="65553" name="Picture Placeholder 24"/>
          <p:cNvPicPr>
            <a:picLocks noGrp="1" noChangeAspect="1"/>
          </p:cNvPicPr>
          <p:nvPr>
            <p:ph type="pic" sz="quarter" idx="37"/>
          </p:nvPr>
        </p:nvPicPr>
        <p:blipFill>
          <a:blip r:embed="rId3">
            <a:extLst>
              <a:ext uri="{28A0092B-C50C-407E-A947-70E740481C1C}">
                <a14:useLocalDpi xmlns:a14="http://schemas.microsoft.com/office/drawing/2010/main" val="0"/>
              </a:ext>
            </a:extLst>
          </a:blip>
          <a:srcRect l="110" r="110"/>
          <a:stretch>
            <a:fillRect/>
          </a:stretch>
        </p:blipFill>
        <p:spPr>
          <a:xfrm>
            <a:off x="476250" y="4659313"/>
            <a:ext cx="360363" cy="479425"/>
          </a:xfrm>
        </p:spPr>
      </p:pic>
      <p:pic>
        <p:nvPicPr>
          <p:cNvPr id="65554" name="Picture Placeholder 25"/>
          <p:cNvPicPr>
            <a:picLocks noGrp="1" noChangeAspect="1"/>
          </p:cNvPicPr>
          <p:nvPr>
            <p:ph type="pic" sz="quarter" idx="38"/>
          </p:nvPr>
        </p:nvPicPr>
        <p:blipFill>
          <a:blip r:embed="rId4">
            <a:extLst>
              <a:ext uri="{28A0092B-C50C-407E-A947-70E740481C1C}">
                <a14:useLocalDpi xmlns:a14="http://schemas.microsoft.com/office/drawing/2010/main" val="0"/>
              </a:ext>
            </a:extLst>
          </a:blip>
          <a:srcRect t="110" b="110"/>
          <a:stretch>
            <a:fillRect/>
          </a:stretch>
        </p:blipFill>
        <p:spPr>
          <a:xfrm>
            <a:off x="4751388" y="1419225"/>
            <a:ext cx="360362" cy="479425"/>
          </a:xfrm>
        </p:spPr>
      </p:pic>
      <p:pic>
        <p:nvPicPr>
          <p:cNvPr id="65555" name="Picture Placeholder 26"/>
          <p:cNvPicPr>
            <a:picLocks noGrp="1" noChangeAspect="1"/>
          </p:cNvPicPr>
          <p:nvPr>
            <p:ph type="pic" sz="quarter" idx="39"/>
          </p:nvPr>
        </p:nvPicPr>
        <p:blipFill>
          <a:blip r:embed="rId2">
            <a:extLst>
              <a:ext uri="{28A0092B-C50C-407E-A947-70E740481C1C}">
                <a14:useLocalDpi xmlns:a14="http://schemas.microsoft.com/office/drawing/2010/main" val="0"/>
              </a:ext>
            </a:extLst>
          </a:blip>
          <a:srcRect/>
          <a:stretch>
            <a:fillRect/>
          </a:stretch>
        </p:blipFill>
        <p:spPr>
          <a:xfrm>
            <a:off x="4751388" y="3038475"/>
            <a:ext cx="360362" cy="481013"/>
          </a:xfrm>
        </p:spPr>
      </p:pic>
      <p:pic>
        <p:nvPicPr>
          <p:cNvPr id="65556" name="Picture Placeholder 27"/>
          <p:cNvPicPr>
            <a:picLocks noGrp="1" noChangeAspect="1"/>
          </p:cNvPicPr>
          <p:nvPr>
            <p:ph type="pic" sz="quarter" idx="40"/>
          </p:nvPr>
        </p:nvPicPr>
        <p:blipFill>
          <a:blip r:embed="rId2">
            <a:extLst>
              <a:ext uri="{28A0092B-C50C-407E-A947-70E740481C1C}">
                <a14:useLocalDpi xmlns:a14="http://schemas.microsoft.com/office/drawing/2010/main" val="0"/>
              </a:ext>
            </a:extLst>
          </a:blip>
          <a:srcRect/>
          <a:stretch>
            <a:fillRect/>
          </a:stretch>
        </p:blipFill>
        <p:spPr>
          <a:xfrm>
            <a:off x="4751388" y="4659313"/>
            <a:ext cx="360362" cy="479425"/>
          </a:xfrm>
        </p:spPr>
      </p:pic>
      <p:pic>
        <p:nvPicPr>
          <p:cNvPr id="65557" name="Picture 33" descr="Statssa logo"/>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2863" y="5602288"/>
            <a:ext cx="1082675"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p:cNvSpPr txBox="1"/>
          <p:nvPr/>
        </p:nvSpPr>
        <p:spPr>
          <a:xfrm>
            <a:off x="101600" y="6373167"/>
            <a:ext cx="8839199" cy="276999"/>
          </a:xfrm>
          <a:prstGeom prst="rect">
            <a:avLst/>
          </a:prstGeom>
          <a:noFill/>
        </p:spPr>
        <p:txBody>
          <a:bodyPr wrap="square" rtlCol="0">
            <a:spAutoFit/>
          </a:bodyPr>
          <a:lstStyle/>
          <a:p>
            <a:pPr algn="ctr"/>
            <a:r>
              <a:rPr lang="en-US" sz="1200" dirty="0" smtClean="0"/>
              <a:t>44</a:t>
            </a:r>
            <a:endParaRPr lang="en-US" sz="1200" dirty="0"/>
          </a:p>
        </p:txBody>
      </p:sp>
    </p:spTree>
    <p:extLst>
      <p:ext uri="{BB962C8B-B14F-4D97-AF65-F5344CB8AC3E}">
        <p14:creationId xmlns:p14="http://schemas.microsoft.com/office/powerpoint/2010/main" val="1066703390"/>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4"/>
          </p:nvPr>
        </p:nvSpPr>
        <p:spPr>
          <a:xfrm>
            <a:off x="584200" y="809172"/>
            <a:ext cx="5338762" cy="584200"/>
          </a:xfrm>
        </p:spPr>
        <p:txBody>
          <a:bodyPr/>
          <a:lstStyle/>
          <a:p>
            <a:pPr>
              <a:defRPr/>
            </a:pPr>
            <a:r>
              <a:rPr lang="en-US" sz="3300" dirty="0"/>
              <a:t>Steps on Agenda 2063</a:t>
            </a:r>
            <a:endParaRPr lang="en-ZA" sz="3300" dirty="0"/>
          </a:p>
        </p:txBody>
      </p:sp>
      <p:sp>
        <p:nvSpPr>
          <p:cNvPr id="8" name="Text Placeholder 7"/>
          <p:cNvSpPr>
            <a:spLocks noGrp="1"/>
          </p:cNvSpPr>
          <p:nvPr>
            <p:ph type="body" sz="quarter" idx="29"/>
          </p:nvPr>
        </p:nvSpPr>
        <p:spPr>
          <a:xfrm>
            <a:off x="5584825" y="1419225"/>
            <a:ext cx="3060700" cy="565150"/>
          </a:xfrm>
        </p:spPr>
        <p:txBody>
          <a:bodyPr/>
          <a:lstStyle/>
          <a:p>
            <a:pPr>
              <a:defRPr/>
            </a:pPr>
            <a:r>
              <a:rPr lang="en-US" sz="2000" b="1" dirty="0" smtClean="0"/>
              <a:t>FORMULATE</a:t>
            </a:r>
            <a:endParaRPr lang="en-ZA" sz="2000" b="1" dirty="0"/>
          </a:p>
        </p:txBody>
      </p:sp>
      <p:sp>
        <p:nvSpPr>
          <p:cNvPr id="66564" name="Text Placeholder 8"/>
          <p:cNvSpPr>
            <a:spLocks noGrp="1"/>
          </p:cNvSpPr>
          <p:nvPr>
            <p:ph type="body" sz="quarter" idx="30"/>
          </p:nvPr>
        </p:nvSpPr>
        <p:spPr>
          <a:xfrm>
            <a:off x="5584825" y="1898650"/>
            <a:ext cx="3060700" cy="690563"/>
          </a:xfrm>
        </p:spPr>
        <p:txBody>
          <a:bodyPr/>
          <a:lstStyle/>
          <a:p>
            <a:r>
              <a:rPr lang="en-US" altLang="en-US" sz="1400" dirty="0" smtClean="0"/>
              <a:t>Formulate indicators for tracking the implementation of the first ten years of agenda 2063.</a:t>
            </a:r>
          </a:p>
          <a:p>
            <a:endParaRPr lang="en-ZA" altLang="en-US" sz="1400" dirty="0" smtClean="0"/>
          </a:p>
        </p:txBody>
      </p:sp>
      <p:sp>
        <p:nvSpPr>
          <p:cNvPr id="10" name="Text Placeholder 9"/>
          <p:cNvSpPr>
            <a:spLocks noGrp="1"/>
          </p:cNvSpPr>
          <p:nvPr>
            <p:ph type="body" sz="quarter" idx="31"/>
          </p:nvPr>
        </p:nvSpPr>
        <p:spPr>
          <a:xfrm>
            <a:off x="5381625" y="2738438"/>
            <a:ext cx="3060700" cy="566737"/>
          </a:xfrm>
        </p:spPr>
        <p:txBody>
          <a:bodyPr/>
          <a:lstStyle/>
          <a:p>
            <a:pPr>
              <a:defRPr/>
            </a:pPr>
            <a:r>
              <a:rPr lang="en-US" sz="2000" b="1" dirty="0" smtClean="0"/>
              <a:t>ALIGN</a:t>
            </a:r>
            <a:endParaRPr lang="en-ZA" sz="2000" b="1" dirty="0"/>
          </a:p>
        </p:txBody>
      </p:sp>
      <p:sp>
        <p:nvSpPr>
          <p:cNvPr id="66566" name="Text Placeholder 10"/>
          <p:cNvSpPr>
            <a:spLocks noGrp="1"/>
          </p:cNvSpPr>
          <p:nvPr>
            <p:ph type="body" sz="quarter" idx="32"/>
          </p:nvPr>
        </p:nvSpPr>
        <p:spPr>
          <a:xfrm>
            <a:off x="5381625" y="3219450"/>
            <a:ext cx="3060700" cy="688975"/>
          </a:xfrm>
        </p:spPr>
        <p:txBody>
          <a:bodyPr/>
          <a:lstStyle/>
          <a:p>
            <a:r>
              <a:rPr lang="en-US" altLang="en-US" sz="1400" smtClean="0"/>
              <a:t>Align SDG indicators to Agenda 2063</a:t>
            </a:r>
          </a:p>
          <a:p>
            <a:endParaRPr lang="en-ZA" altLang="en-US" sz="1400" smtClean="0"/>
          </a:p>
        </p:txBody>
      </p:sp>
      <p:sp>
        <p:nvSpPr>
          <p:cNvPr id="12" name="Text Placeholder 11"/>
          <p:cNvSpPr>
            <a:spLocks noGrp="1"/>
          </p:cNvSpPr>
          <p:nvPr>
            <p:ph type="body" sz="quarter" idx="33"/>
          </p:nvPr>
        </p:nvSpPr>
        <p:spPr>
          <a:xfrm>
            <a:off x="5719763" y="4329113"/>
            <a:ext cx="3060700" cy="566737"/>
          </a:xfrm>
        </p:spPr>
        <p:txBody>
          <a:bodyPr/>
          <a:lstStyle/>
          <a:p>
            <a:pPr>
              <a:defRPr/>
            </a:pPr>
            <a:r>
              <a:rPr lang="en-US" sz="2000" b="1" dirty="0" smtClean="0"/>
              <a:t>COST</a:t>
            </a:r>
            <a:endParaRPr lang="en-ZA" sz="2000" b="1" dirty="0"/>
          </a:p>
        </p:txBody>
      </p:sp>
      <p:sp>
        <p:nvSpPr>
          <p:cNvPr id="66568" name="Text Placeholder 12"/>
          <p:cNvSpPr>
            <a:spLocks noGrp="1"/>
          </p:cNvSpPr>
          <p:nvPr>
            <p:ph type="body" sz="quarter" idx="34"/>
          </p:nvPr>
        </p:nvSpPr>
        <p:spPr>
          <a:xfrm>
            <a:off x="5719763" y="4808538"/>
            <a:ext cx="3060700" cy="690562"/>
          </a:xfrm>
        </p:spPr>
        <p:txBody>
          <a:bodyPr/>
          <a:lstStyle/>
          <a:p>
            <a:r>
              <a:rPr lang="en-US" altLang="en-US" sz="1400" smtClean="0"/>
              <a:t>Cost the first ten years of agenda 2063.</a:t>
            </a:r>
          </a:p>
          <a:p>
            <a:endParaRPr lang="en-ZA" altLang="en-US" sz="1400" smtClean="0"/>
          </a:p>
        </p:txBody>
      </p:sp>
      <p:pic>
        <p:nvPicPr>
          <p:cNvPr id="66569" name="Picture Placeholder 21"/>
          <p:cNvPicPr>
            <a:picLocks noGrp="1" noChangeAspect="1"/>
          </p:cNvPicPr>
          <p:nvPr>
            <p:ph type="pic" sz="quarter" idx="35"/>
          </p:nvPr>
        </p:nvPicPr>
        <p:blipFill>
          <a:blip r:embed="rId2">
            <a:extLst>
              <a:ext uri="{28A0092B-C50C-407E-A947-70E740481C1C}">
                <a14:useLocalDpi xmlns:a14="http://schemas.microsoft.com/office/drawing/2010/main" val="0"/>
              </a:ext>
            </a:extLst>
          </a:blip>
          <a:srcRect/>
          <a:stretch>
            <a:fillRect/>
          </a:stretch>
        </p:blipFill>
        <p:spPr>
          <a:xfrm>
            <a:off x="4545013" y="1985963"/>
            <a:ext cx="415925" cy="555625"/>
          </a:xfrm>
        </p:spPr>
      </p:pic>
      <p:pic>
        <p:nvPicPr>
          <p:cNvPr id="66570" name="Picture Placeholder 22"/>
          <p:cNvPicPr>
            <a:picLocks noGrp="1" noChangeAspect="1"/>
          </p:cNvPicPr>
          <p:nvPr>
            <p:ph type="pic" sz="quarter" idx="36"/>
          </p:nvPr>
        </p:nvPicPr>
        <p:blipFill>
          <a:blip r:embed="rId3">
            <a:extLst>
              <a:ext uri="{28A0092B-C50C-407E-A947-70E740481C1C}">
                <a14:useLocalDpi xmlns:a14="http://schemas.microsoft.com/office/drawing/2010/main" val="0"/>
              </a:ext>
            </a:extLst>
          </a:blip>
          <a:srcRect/>
          <a:stretch>
            <a:fillRect/>
          </a:stretch>
        </p:blipFill>
        <p:spPr>
          <a:xfrm>
            <a:off x="3392488" y="3325813"/>
            <a:ext cx="504825" cy="673100"/>
          </a:xfrm>
        </p:spPr>
      </p:pic>
      <p:pic>
        <p:nvPicPr>
          <p:cNvPr id="66571" name="Picture Placeholder 23"/>
          <p:cNvPicPr>
            <a:picLocks noGrp="1" noChangeAspect="1"/>
          </p:cNvPicPr>
          <p:nvPr>
            <p:ph type="pic" sz="quarter" idx="37"/>
          </p:nvPr>
        </p:nvPicPr>
        <p:blipFill>
          <a:blip r:embed="rId4">
            <a:extLst>
              <a:ext uri="{28A0092B-C50C-407E-A947-70E740481C1C}">
                <a14:useLocalDpi xmlns:a14="http://schemas.microsoft.com/office/drawing/2010/main" val="0"/>
              </a:ext>
            </a:extLst>
          </a:blip>
          <a:srcRect/>
          <a:stretch>
            <a:fillRect/>
          </a:stretch>
        </p:blipFill>
        <p:spPr>
          <a:xfrm>
            <a:off x="4594225" y="4959350"/>
            <a:ext cx="611188" cy="814388"/>
          </a:xfrm>
        </p:spPr>
      </p:pic>
      <p:pic>
        <p:nvPicPr>
          <p:cNvPr id="66572" name="Picture 33" descr="Statssa logo"/>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2863" y="5602288"/>
            <a:ext cx="1082675"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7970476"/>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a:xfrm>
            <a:off x="222250" y="372836"/>
            <a:ext cx="8372475" cy="561975"/>
          </a:xfrm>
        </p:spPr>
        <p:txBody>
          <a:bodyPr/>
          <a:lstStyle/>
          <a:p>
            <a:r>
              <a:rPr lang="en-US" altLang="en-US" sz="2000" dirty="0" smtClean="0">
                <a:latin typeface="Arial" panose="020B0604020202020204" pitchFamily="34" charset="0"/>
                <a:cs typeface="Arial" panose="020B0604020202020204" pitchFamily="34" charset="0"/>
              </a:rPr>
              <a:t>Process and Progress for Development</a:t>
            </a:r>
            <a:br>
              <a:rPr lang="en-US" altLang="en-US" sz="2000" dirty="0" smtClean="0">
                <a:latin typeface="Arial" panose="020B0604020202020204" pitchFamily="34" charset="0"/>
                <a:cs typeface="Arial" panose="020B0604020202020204" pitchFamily="34" charset="0"/>
              </a:rPr>
            </a:br>
            <a:r>
              <a:rPr lang="en-US" altLang="en-US" sz="2000" dirty="0" smtClean="0">
                <a:latin typeface="Arial" panose="020B0604020202020204" pitchFamily="34" charset="0"/>
                <a:cs typeface="Arial" panose="020B0604020202020204" pitchFamily="34" charset="0"/>
              </a:rPr>
              <a:t>of Continental and National Indicators</a:t>
            </a:r>
            <a:br>
              <a:rPr lang="en-US" altLang="en-US" sz="2000" dirty="0" smtClean="0">
                <a:latin typeface="Arial" panose="020B0604020202020204" pitchFamily="34" charset="0"/>
                <a:cs typeface="Arial" panose="020B0604020202020204" pitchFamily="34" charset="0"/>
              </a:rPr>
            </a:br>
            <a:endParaRPr lang="en-ZA" altLang="en-US" sz="2000" dirty="0" smtClean="0">
              <a:latin typeface="Arial" panose="020B0604020202020204" pitchFamily="34" charset="0"/>
              <a:cs typeface="Arial" panose="020B0604020202020204" pitchFamily="34" charset="0"/>
            </a:endParaRPr>
          </a:p>
        </p:txBody>
      </p:sp>
      <p:sp>
        <p:nvSpPr>
          <p:cNvPr id="8" name="Text Placeholder 7"/>
          <p:cNvSpPr>
            <a:spLocks noGrp="1"/>
          </p:cNvSpPr>
          <p:nvPr>
            <p:ph type="body" sz="quarter" idx="36"/>
          </p:nvPr>
        </p:nvSpPr>
        <p:spPr>
          <a:xfrm>
            <a:off x="407988" y="1573213"/>
            <a:ext cx="1620837" cy="1020762"/>
          </a:xfrm>
        </p:spPr>
        <p:txBody>
          <a:bodyPr/>
          <a:lstStyle/>
          <a:p>
            <a:pPr>
              <a:defRPr/>
            </a:pPr>
            <a:r>
              <a:rPr lang="en-US" dirty="0"/>
              <a:t>September 2015</a:t>
            </a:r>
            <a:endParaRPr lang="en-ZA" dirty="0"/>
          </a:p>
        </p:txBody>
      </p:sp>
      <p:sp>
        <p:nvSpPr>
          <p:cNvPr id="9" name="Text Placeholder 8"/>
          <p:cNvSpPr>
            <a:spLocks noGrp="1"/>
          </p:cNvSpPr>
          <p:nvPr>
            <p:ph type="body" sz="quarter" idx="47"/>
          </p:nvPr>
        </p:nvSpPr>
        <p:spPr>
          <a:xfrm>
            <a:off x="2073275" y="1573213"/>
            <a:ext cx="1620838" cy="1020762"/>
          </a:xfrm>
        </p:spPr>
        <p:txBody>
          <a:bodyPr/>
          <a:lstStyle/>
          <a:p>
            <a:pPr>
              <a:defRPr/>
            </a:pPr>
            <a:r>
              <a:rPr lang="en-US" dirty="0"/>
              <a:t>September 2015</a:t>
            </a:r>
            <a:endParaRPr lang="en-ZA" dirty="0"/>
          </a:p>
        </p:txBody>
      </p:sp>
      <p:sp>
        <p:nvSpPr>
          <p:cNvPr id="11" name="Text Placeholder 10"/>
          <p:cNvSpPr>
            <a:spLocks noGrp="1"/>
          </p:cNvSpPr>
          <p:nvPr>
            <p:ph type="body" sz="quarter" idx="49"/>
          </p:nvPr>
        </p:nvSpPr>
        <p:spPr>
          <a:xfrm>
            <a:off x="5427663" y="1573213"/>
            <a:ext cx="1619250" cy="1020762"/>
          </a:xfrm>
        </p:spPr>
        <p:txBody>
          <a:bodyPr/>
          <a:lstStyle/>
          <a:p>
            <a:pPr>
              <a:defRPr/>
            </a:pPr>
            <a:r>
              <a:rPr lang="en-ZA" dirty="0"/>
              <a:t>October </a:t>
            </a:r>
            <a:r>
              <a:rPr lang="en-ZA" dirty="0" smtClean="0"/>
              <a:t>2015</a:t>
            </a:r>
          </a:p>
        </p:txBody>
      </p:sp>
      <p:sp>
        <p:nvSpPr>
          <p:cNvPr id="12" name="Text Placeholder 11"/>
          <p:cNvSpPr>
            <a:spLocks noGrp="1"/>
          </p:cNvSpPr>
          <p:nvPr>
            <p:ph type="body" sz="quarter" idx="50"/>
          </p:nvPr>
        </p:nvSpPr>
        <p:spPr>
          <a:xfrm>
            <a:off x="7153275" y="1573213"/>
            <a:ext cx="1620838" cy="1020762"/>
          </a:xfrm>
        </p:spPr>
        <p:txBody>
          <a:bodyPr/>
          <a:lstStyle/>
          <a:p>
            <a:pPr>
              <a:defRPr/>
            </a:pPr>
            <a:r>
              <a:rPr lang="en-ZA" dirty="0"/>
              <a:t>November 2015</a:t>
            </a:r>
          </a:p>
        </p:txBody>
      </p:sp>
      <p:sp>
        <p:nvSpPr>
          <p:cNvPr id="67591" name="Text Placeholder 12"/>
          <p:cNvSpPr>
            <a:spLocks noGrp="1"/>
          </p:cNvSpPr>
          <p:nvPr>
            <p:ph type="body" sz="quarter" idx="35"/>
          </p:nvPr>
        </p:nvSpPr>
        <p:spPr>
          <a:xfrm>
            <a:off x="407988" y="3590925"/>
            <a:ext cx="1609725" cy="1938338"/>
          </a:xfrm>
        </p:spPr>
        <p:txBody>
          <a:bodyPr/>
          <a:lstStyle/>
          <a:p>
            <a:r>
              <a:rPr lang="en-US" altLang="en-US" smtClean="0"/>
              <a:t>Workshop  of IAEG-SDG member countries and ASSD, AUC and ECA developed indicators for national and continental targets for Agenda 2063 ten-year implementation plan</a:t>
            </a:r>
          </a:p>
          <a:p>
            <a:endParaRPr lang="en-ZA" altLang="en-US" smtClean="0"/>
          </a:p>
        </p:txBody>
      </p:sp>
      <p:sp>
        <p:nvSpPr>
          <p:cNvPr id="67592" name="Text Placeholder 13"/>
          <p:cNvSpPr>
            <a:spLocks noGrp="1"/>
          </p:cNvSpPr>
          <p:nvPr>
            <p:ph type="body" sz="quarter" idx="51"/>
          </p:nvPr>
        </p:nvSpPr>
        <p:spPr>
          <a:xfrm>
            <a:off x="2097088" y="3590925"/>
            <a:ext cx="1608137" cy="1938338"/>
          </a:xfrm>
        </p:spPr>
        <p:txBody>
          <a:bodyPr/>
          <a:lstStyle/>
          <a:p>
            <a:r>
              <a:rPr lang="en-US" altLang="en-US" smtClean="0"/>
              <a:t>AUC, ECA and ASSD met and matched national targets from Agenda 2063 plan to SDG targets </a:t>
            </a:r>
          </a:p>
          <a:p>
            <a:endParaRPr lang="en-ZA" altLang="en-US" smtClean="0"/>
          </a:p>
        </p:txBody>
      </p:sp>
      <p:sp>
        <p:nvSpPr>
          <p:cNvPr id="67593" name="Text Placeholder 14"/>
          <p:cNvSpPr>
            <a:spLocks noGrp="1"/>
          </p:cNvSpPr>
          <p:nvPr>
            <p:ph type="body" sz="quarter" idx="52"/>
          </p:nvPr>
        </p:nvSpPr>
        <p:spPr>
          <a:xfrm>
            <a:off x="3784600" y="3590925"/>
            <a:ext cx="1609725" cy="1938338"/>
          </a:xfrm>
        </p:spPr>
        <p:txBody>
          <a:bodyPr/>
          <a:lstStyle/>
          <a:p>
            <a:r>
              <a:rPr lang="en-US" altLang="en-US" smtClean="0"/>
              <a:t>Matched indicators from Agenda 2063 and Africa proposal on global indicators and harmonize as much as possible</a:t>
            </a:r>
          </a:p>
          <a:p>
            <a:endParaRPr lang="en-US" altLang="en-US" smtClean="0"/>
          </a:p>
          <a:p>
            <a:r>
              <a:rPr lang="en-US" altLang="en-US" smtClean="0"/>
              <a:t>Developed  a set of continental and national indicators from Africa proposed global set, continental indicators of Agenda 2063 agenda</a:t>
            </a:r>
          </a:p>
          <a:p>
            <a:endParaRPr lang="en-ZA" altLang="en-US" smtClean="0"/>
          </a:p>
        </p:txBody>
      </p:sp>
      <p:sp>
        <p:nvSpPr>
          <p:cNvPr id="67594" name="Text Placeholder 15"/>
          <p:cNvSpPr>
            <a:spLocks noGrp="1"/>
          </p:cNvSpPr>
          <p:nvPr>
            <p:ph type="body" sz="quarter" idx="53"/>
          </p:nvPr>
        </p:nvSpPr>
        <p:spPr>
          <a:xfrm>
            <a:off x="5472113" y="3590925"/>
            <a:ext cx="1609725" cy="1938338"/>
          </a:xfrm>
        </p:spPr>
        <p:txBody>
          <a:bodyPr/>
          <a:lstStyle/>
          <a:p>
            <a:r>
              <a:rPr lang="en-US" altLang="en-US" smtClean="0"/>
              <a:t>Meeting of NSOs and planners from countries which: a) validated the list of indicators for Agenda 2063 and b) endorsed the continental framework of indicators build through the process of alignment of SDGs and Agenda 2063 implementation plan</a:t>
            </a:r>
          </a:p>
          <a:p>
            <a:endParaRPr lang="en-ZA" altLang="en-US" smtClean="0"/>
          </a:p>
        </p:txBody>
      </p:sp>
      <p:sp>
        <p:nvSpPr>
          <p:cNvPr id="67595" name="Text Placeholder 16"/>
          <p:cNvSpPr>
            <a:spLocks noGrp="1"/>
          </p:cNvSpPr>
          <p:nvPr>
            <p:ph type="body" sz="quarter" idx="54"/>
          </p:nvPr>
        </p:nvSpPr>
        <p:spPr>
          <a:xfrm>
            <a:off x="7340600" y="3549650"/>
            <a:ext cx="1608138" cy="1454150"/>
          </a:xfrm>
        </p:spPr>
        <p:txBody>
          <a:bodyPr/>
          <a:lstStyle/>
          <a:p>
            <a:r>
              <a:rPr lang="en-US" altLang="en-US" smtClean="0"/>
              <a:t>Africa Statistical Commission and Committee of DGs approved the continental and national set of indicators</a:t>
            </a:r>
          </a:p>
          <a:p>
            <a:endParaRPr lang="en-ZA" altLang="en-US" smtClean="0"/>
          </a:p>
        </p:txBody>
      </p:sp>
      <p:sp>
        <p:nvSpPr>
          <p:cNvPr id="13" name="TextBox 12"/>
          <p:cNvSpPr txBox="1"/>
          <p:nvPr/>
        </p:nvSpPr>
        <p:spPr>
          <a:xfrm>
            <a:off x="101600" y="6518307"/>
            <a:ext cx="8839199" cy="276999"/>
          </a:xfrm>
          <a:prstGeom prst="rect">
            <a:avLst/>
          </a:prstGeom>
          <a:noFill/>
        </p:spPr>
        <p:txBody>
          <a:bodyPr wrap="square" rtlCol="0">
            <a:spAutoFit/>
          </a:bodyPr>
          <a:lstStyle/>
          <a:p>
            <a:pPr algn="ctr"/>
            <a:r>
              <a:rPr lang="en-US" sz="1200" dirty="0" smtClean="0"/>
              <a:t>46</a:t>
            </a:r>
            <a:endParaRPr lang="en-US" sz="1200" dirty="0"/>
          </a:p>
        </p:txBody>
      </p:sp>
    </p:spTree>
    <p:extLst>
      <p:ext uri="{BB962C8B-B14F-4D97-AF65-F5344CB8AC3E}">
        <p14:creationId xmlns:p14="http://schemas.microsoft.com/office/powerpoint/2010/main" val="2072859447"/>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a:grpSpLocks/>
          </p:cNvGrpSpPr>
          <p:nvPr/>
        </p:nvGrpSpPr>
        <p:grpSpPr bwMode="auto">
          <a:xfrm>
            <a:off x="5683250" y="1071563"/>
            <a:ext cx="1800225" cy="1800225"/>
            <a:chOff x="6054009" y="286306"/>
            <a:chExt cx="2399272" cy="2399272"/>
          </a:xfrm>
        </p:grpSpPr>
        <p:sp>
          <p:nvSpPr>
            <p:cNvPr id="15" name="Oval 14"/>
            <p:cNvSpPr/>
            <p:nvPr/>
          </p:nvSpPr>
          <p:spPr>
            <a:xfrm>
              <a:off x="6054009" y="286306"/>
              <a:ext cx="2399272" cy="2399272"/>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ZA" sz="1350" dirty="0">
                <a:solidFill>
                  <a:prstClr val="white"/>
                </a:solidFill>
              </a:endParaRPr>
            </a:p>
          </p:txBody>
        </p:sp>
        <p:pic>
          <p:nvPicPr>
            <p:cNvPr id="68616" name="Picture 2" descr="http://www.sasportstours.co.za/files/uploads/images/S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97835" y="759726"/>
              <a:ext cx="1911620" cy="1452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8611" name="Picture 2" descr="http://www.printwallart.co.za/wp-content/uploads/2015/10/4874055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0063" y="1639888"/>
            <a:ext cx="2151062" cy="256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Freeform 13"/>
          <p:cNvSpPr/>
          <p:nvPr/>
        </p:nvSpPr>
        <p:spPr>
          <a:xfrm rot="3388484">
            <a:off x="4109244" y="1400969"/>
            <a:ext cx="1035050" cy="3586162"/>
          </a:xfrm>
          <a:custGeom>
            <a:avLst/>
            <a:gdLst>
              <a:gd name="connsiteX0" fmla="*/ 0 w 1317559"/>
              <a:gd name="connsiteY0" fmla="*/ 11640 h 4379436"/>
              <a:gd name="connsiteX1" fmla="*/ 637004 w 1317559"/>
              <a:gd name="connsiteY1" fmla="*/ 11640 h 4379436"/>
              <a:gd name="connsiteX2" fmla="*/ 638704 w 1317559"/>
              <a:gd name="connsiteY2" fmla="*/ 0 h 4379436"/>
              <a:gd name="connsiteX3" fmla="*/ 1317559 w 1317559"/>
              <a:gd name="connsiteY3" fmla="*/ 99184 h 4379436"/>
              <a:gd name="connsiteX4" fmla="*/ 692198 w 1317559"/>
              <a:gd name="connsiteY4" fmla="*/ 4379436 h 4379436"/>
              <a:gd name="connsiteX5" fmla="*/ 249108 w 1317559"/>
              <a:gd name="connsiteY5" fmla="*/ 4314699 h 4379436"/>
              <a:gd name="connsiteX6" fmla="*/ 0 w 1317559"/>
              <a:gd name="connsiteY6" fmla="*/ 4314699 h 4379436"/>
              <a:gd name="connsiteX0" fmla="*/ 0 w 2075948"/>
              <a:gd name="connsiteY0" fmla="*/ 322405 h 4690201"/>
              <a:gd name="connsiteX1" fmla="*/ 637004 w 2075948"/>
              <a:gd name="connsiteY1" fmla="*/ 322405 h 4690201"/>
              <a:gd name="connsiteX2" fmla="*/ 638704 w 2075948"/>
              <a:gd name="connsiteY2" fmla="*/ 310765 h 4690201"/>
              <a:gd name="connsiteX3" fmla="*/ 2075948 w 2075948"/>
              <a:gd name="connsiteY3" fmla="*/ 0 h 4690201"/>
              <a:gd name="connsiteX4" fmla="*/ 692198 w 2075948"/>
              <a:gd name="connsiteY4" fmla="*/ 4690201 h 4690201"/>
              <a:gd name="connsiteX5" fmla="*/ 249108 w 2075948"/>
              <a:gd name="connsiteY5" fmla="*/ 4625464 h 4690201"/>
              <a:gd name="connsiteX6" fmla="*/ 0 w 2075948"/>
              <a:gd name="connsiteY6" fmla="*/ 4625464 h 4690201"/>
              <a:gd name="connsiteX7" fmla="*/ 0 w 2075948"/>
              <a:gd name="connsiteY7" fmla="*/ 322405 h 4690201"/>
              <a:gd name="connsiteX0" fmla="*/ 1 w 2532527"/>
              <a:gd name="connsiteY0" fmla="*/ 0 h 4829545"/>
              <a:gd name="connsiteX1" fmla="*/ 1093583 w 2532527"/>
              <a:gd name="connsiteY1" fmla="*/ 461749 h 4829545"/>
              <a:gd name="connsiteX2" fmla="*/ 1095283 w 2532527"/>
              <a:gd name="connsiteY2" fmla="*/ 450109 h 4829545"/>
              <a:gd name="connsiteX3" fmla="*/ 2532527 w 2532527"/>
              <a:gd name="connsiteY3" fmla="*/ 139344 h 4829545"/>
              <a:gd name="connsiteX4" fmla="*/ 1148777 w 2532527"/>
              <a:gd name="connsiteY4" fmla="*/ 4829545 h 4829545"/>
              <a:gd name="connsiteX5" fmla="*/ 705687 w 2532527"/>
              <a:gd name="connsiteY5" fmla="*/ 4764808 h 4829545"/>
              <a:gd name="connsiteX6" fmla="*/ 456579 w 2532527"/>
              <a:gd name="connsiteY6" fmla="*/ 4764808 h 4829545"/>
              <a:gd name="connsiteX7" fmla="*/ 1 w 2532527"/>
              <a:gd name="connsiteY7" fmla="*/ 0 h 4829545"/>
              <a:gd name="connsiteX0" fmla="*/ -1 w 2532525"/>
              <a:gd name="connsiteY0" fmla="*/ 0 h 4782236"/>
              <a:gd name="connsiteX1" fmla="*/ 1093581 w 2532525"/>
              <a:gd name="connsiteY1" fmla="*/ 461749 h 4782236"/>
              <a:gd name="connsiteX2" fmla="*/ 1095281 w 2532525"/>
              <a:gd name="connsiteY2" fmla="*/ 450109 h 4782236"/>
              <a:gd name="connsiteX3" fmla="*/ 2532525 w 2532525"/>
              <a:gd name="connsiteY3" fmla="*/ 139344 h 4782236"/>
              <a:gd name="connsiteX4" fmla="*/ 874948 w 2532525"/>
              <a:gd name="connsiteY4" fmla="*/ 4782236 h 4782236"/>
              <a:gd name="connsiteX5" fmla="*/ 705685 w 2532525"/>
              <a:gd name="connsiteY5" fmla="*/ 4764808 h 4782236"/>
              <a:gd name="connsiteX6" fmla="*/ 456577 w 2532525"/>
              <a:gd name="connsiteY6" fmla="*/ 4764808 h 4782236"/>
              <a:gd name="connsiteX7" fmla="*/ -1 w 2532525"/>
              <a:gd name="connsiteY7" fmla="*/ 0 h 4782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32525" h="4782236">
                <a:moveTo>
                  <a:pt x="-1" y="0"/>
                </a:moveTo>
                <a:lnTo>
                  <a:pt x="1093581" y="461749"/>
                </a:lnTo>
                <a:lnTo>
                  <a:pt x="1095281" y="450109"/>
                </a:lnTo>
                <a:lnTo>
                  <a:pt x="2532525" y="139344"/>
                </a:lnTo>
                <a:lnTo>
                  <a:pt x="874948" y="4782236"/>
                </a:lnTo>
                <a:lnTo>
                  <a:pt x="705685" y="4764808"/>
                </a:lnTo>
                <a:lnTo>
                  <a:pt x="456577" y="4764808"/>
                </a:lnTo>
                <a:lnTo>
                  <a:pt x="-1" y="0"/>
                </a:lnTo>
                <a:close/>
              </a:path>
            </a:pathLst>
          </a:custGeom>
          <a:solidFill>
            <a:srgbClr val="7F7F7F">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ZA" sz="1350" dirty="0">
              <a:solidFill>
                <a:prstClr val="white"/>
              </a:solidFill>
            </a:endParaRPr>
          </a:p>
        </p:txBody>
      </p:sp>
      <p:pic>
        <p:nvPicPr>
          <p:cNvPr id="68613" name="Picture 2" descr="http://www.mimsfamilydentistry.com/assets/map-pi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4800" y="3800475"/>
            <a:ext cx="31115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p:cNvSpPr/>
          <p:nvPr/>
        </p:nvSpPr>
        <p:spPr>
          <a:xfrm>
            <a:off x="3852863" y="4552950"/>
            <a:ext cx="4291012" cy="10715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685800">
              <a:defRPr/>
            </a:pPr>
            <a:r>
              <a:rPr lang="en-US" sz="4050" b="1" spc="-225" dirty="0">
                <a:solidFill>
                  <a:prstClr val="black">
                    <a:lumMod val="65000"/>
                    <a:lumOff val="35000"/>
                  </a:prstClr>
                </a:solidFill>
              </a:rPr>
              <a:t>South Africa and the SDG process</a:t>
            </a:r>
          </a:p>
          <a:p>
            <a:pPr defTabSz="685800">
              <a:defRPr/>
            </a:pPr>
            <a:endParaRPr lang="en-US" sz="3000" b="1" spc="-225" dirty="0">
              <a:solidFill>
                <a:prstClr val="black">
                  <a:lumMod val="65000"/>
                  <a:lumOff val="35000"/>
                </a:prstClr>
              </a:solidFill>
            </a:endParaRPr>
          </a:p>
          <a:p>
            <a:pPr algn="ctr" defTabSz="685800">
              <a:defRPr/>
            </a:pPr>
            <a:endParaRPr lang="en-US" dirty="0">
              <a:solidFill>
                <a:prstClr val="white"/>
              </a:solidFill>
            </a:endParaRPr>
          </a:p>
          <a:p>
            <a:pPr algn="ctr" defTabSz="685800">
              <a:defRPr/>
            </a:pPr>
            <a:endParaRPr lang="en-ZA" sz="1350" dirty="0">
              <a:solidFill>
                <a:prstClr val="white"/>
              </a:solidFill>
            </a:endParaRPr>
          </a:p>
        </p:txBody>
      </p:sp>
      <p:sp>
        <p:nvSpPr>
          <p:cNvPr id="9" name="TextBox 8"/>
          <p:cNvSpPr txBox="1"/>
          <p:nvPr/>
        </p:nvSpPr>
        <p:spPr>
          <a:xfrm>
            <a:off x="101600" y="6373167"/>
            <a:ext cx="8839199" cy="276999"/>
          </a:xfrm>
          <a:prstGeom prst="rect">
            <a:avLst/>
          </a:prstGeom>
          <a:noFill/>
        </p:spPr>
        <p:txBody>
          <a:bodyPr wrap="square" rtlCol="0">
            <a:spAutoFit/>
          </a:bodyPr>
          <a:lstStyle/>
          <a:p>
            <a:pPr algn="ctr"/>
            <a:r>
              <a:rPr lang="en-US" sz="1200" dirty="0" smtClean="0"/>
              <a:t>47</a:t>
            </a:r>
            <a:endParaRPr lang="en-US" sz="1200" dirty="0"/>
          </a:p>
        </p:txBody>
      </p:sp>
    </p:spTree>
    <p:extLst>
      <p:ext uri="{BB962C8B-B14F-4D97-AF65-F5344CB8AC3E}">
        <p14:creationId xmlns:p14="http://schemas.microsoft.com/office/powerpoint/2010/main" val="4726202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750"/>
                                        <p:tgtEl>
                                          <p:spTgt spid="14"/>
                                        </p:tgtEl>
                                      </p:cBhvr>
                                    </p:animEffect>
                                  </p:childTnLst>
                                </p:cTn>
                              </p:par>
                              <p:par>
                                <p:cTn id="8" presetID="1" presetClass="entr" presetSubtype="0" fill="hold" nodeType="withEffect">
                                  <p:stCondLst>
                                    <p:cond delay="500"/>
                                  </p:stCondLst>
                                  <p:childTnLst>
                                    <p:set>
                                      <p:cBhvr>
                                        <p:cTn id="9"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http://www.sasportstours.co.za/files/uploads/images/S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017588"/>
            <a:ext cx="1433513"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4" name="Group 33"/>
          <p:cNvGrpSpPr>
            <a:grpSpLocks/>
          </p:cNvGrpSpPr>
          <p:nvPr/>
        </p:nvGrpSpPr>
        <p:grpSpPr bwMode="auto">
          <a:xfrm>
            <a:off x="2028825" y="2376488"/>
            <a:ext cx="4522788" cy="3257550"/>
            <a:chOff x="5106881" y="1767713"/>
            <a:chExt cx="3503760" cy="4343155"/>
          </a:xfrm>
        </p:grpSpPr>
        <p:sp>
          <p:nvSpPr>
            <p:cNvPr id="16" name="Pentagon 15"/>
            <p:cNvSpPr/>
            <p:nvPr/>
          </p:nvSpPr>
          <p:spPr>
            <a:xfrm flipH="1">
              <a:off x="5106881" y="2459823"/>
              <a:ext cx="1065025" cy="1506982"/>
            </a:xfrm>
            <a:prstGeom prst="homePlate">
              <a:avLst>
                <a:gd name="adj" fmla="val 35991"/>
              </a:avLst>
            </a:prstGeom>
            <a:solidFill>
              <a:srgbClr val="12806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013" dirty="0">
                <a:solidFill>
                  <a:prstClr val="white"/>
                </a:solidFill>
              </a:endParaRPr>
            </a:p>
          </p:txBody>
        </p:sp>
        <p:sp>
          <p:nvSpPr>
            <p:cNvPr id="18" name="Rectangle 17"/>
            <p:cNvSpPr/>
            <p:nvPr/>
          </p:nvSpPr>
          <p:spPr>
            <a:xfrm>
              <a:off x="5801730" y="4415513"/>
              <a:ext cx="2785544" cy="1695355"/>
            </a:xfrm>
            <a:prstGeom prst="rect">
              <a:avLst/>
            </a:prstGeom>
            <a:solidFill>
              <a:srgbClr val="16A08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685800">
                <a:defRPr/>
              </a:pPr>
              <a:r>
                <a:rPr lang="en-US" sz="1400" dirty="0">
                  <a:solidFill>
                    <a:prstClr val="white"/>
                  </a:solidFill>
                </a:rPr>
                <a:t>Report writing/Report writing facilitation</a:t>
              </a:r>
            </a:p>
            <a:p>
              <a:pPr defTabSz="685800">
                <a:defRPr/>
              </a:pPr>
              <a:r>
                <a:rPr lang="en-US" sz="1400" dirty="0">
                  <a:solidFill>
                    <a:prstClr val="white"/>
                  </a:solidFill>
                </a:rPr>
                <a:t>Report dissemination</a:t>
              </a:r>
            </a:p>
            <a:p>
              <a:pPr defTabSz="685800">
                <a:defRPr/>
              </a:pPr>
              <a:endParaRPr lang="en-US" sz="1400" dirty="0">
                <a:solidFill>
                  <a:prstClr val="white"/>
                </a:solidFill>
              </a:endParaRPr>
            </a:p>
            <a:p>
              <a:pPr defTabSz="685800">
                <a:defRPr/>
              </a:pPr>
              <a:endParaRPr lang="en-US" sz="1200" dirty="0">
                <a:solidFill>
                  <a:prstClr val="white"/>
                </a:solidFill>
              </a:endParaRPr>
            </a:p>
          </p:txBody>
        </p:sp>
        <p:sp>
          <p:nvSpPr>
            <p:cNvPr id="27" name="Rectangle 26"/>
            <p:cNvSpPr/>
            <p:nvPr/>
          </p:nvSpPr>
          <p:spPr>
            <a:xfrm>
              <a:off x="5825096" y="2459823"/>
              <a:ext cx="2785545" cy="1856213"/>
            </a:xfrm>
            <a:prstGeom prst="rect">
              <a:avLst/>
            </a:prstGeom>
            <a:solidFill>
              <a:srgbClr val="16A08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685800">
                <a:defRPr/>
              </a:pPr>
              <a:endParaRPr lang="en-US" sz="1200" dirty="0">
                <a:solidFill>
                  <a:prstClr val="white"/>
                </a:solidFill>
              </a:endParaRPr>
            </a:p>
            <a:p>
              <a:pPr defTabSz="685800">
                <a:defRPr/>
              </a:pPr>
              <a:r>
                <a:rPr lang="en-US" sz="1400" dirty="0">
                  <a:solidFill>
                    <a:prstClr val="white"/>
                  </a:solidFill>
                </a:rPr>
                <a:t>SDG secretariat</a:t>
              </a:r>
            </a:p>
            <a:p>
              <a:pPr defTabSz="685800">
                <a:defRPr/>
              </a:pPr>
              <a:r>
                <a:rPr lang="en-US" sz="1400" dirty="0">
                  <a:solidFill>
                    <a:prstClr val="white"/>
                  </a:solidFill>
                </a:rPr>
                <a:t>Data gathering</a:t>
              </a:r>
            </a:p>
            <a:p>
              <a:pPr defTabSz="685800">
                <a:defRPr/>
              </a:pPr>
              <a:r>
                <a:rPr lang="en-US" sz="1400" dirty="0">
                  <a:solidFill>
                    <a:prstClr val="white"/>
                  </a:solidFill>
                </a:rPr>
                <a:t>Data assessments using SASQAF</a:t>
              </a:r>
            </a:p>
            <a:p>
              <a:pPr defTabSz="685800">
                <a:defRPr/>
              </a:pPr>
              <a:r>
                <a:rPr lang="en-US" sz="1400" dirty="0">
                  <a:solidFill>
                    <a:prstClr val="white"/>
                  </a:solidFill>
                </a:rPr>
                <a:t>NCC/SWG/TWG secretariat</a:t>
              </a:r>
            </a:p>
            <a:p>
              <a:pPr defTabSz="685800">
                <a:defRPr/>
              </a:pPr>
              <a:endParaRPr lang="en-US" sz="1400" b="1" dirty="0">
                <a:solidFill>
                  <a:prstClr val="white"/>
                </a:solidFill>
              </a:endParaRPr>
            </a:p>
          </p:txBody>
        </p:sp>
        <p:sp>
          <p:nvSpPr>
            <p:cNvPr id="69642" name="Rectangle 28"/>
            <p:cNvSpPr>
              <a:spLocks noChangeArrowheads="1"/>
            </p:cNvSpPr>
            <p:nvPr/>
          </p:nvSpPr>
          <p:spPr bwMode="auto">
            <a:xfrm>
              <a:off x="5841490" y="1767713"/>
              <a:ext cx="2746361" cy="410334"/>
            </a:xfrm>
            <a:prstGeom prst="rect">
              <a:avLst/>
            </a:prstGeom>
            <a:solidFill>
              <a:srgbClr val="16A08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spcBef>
                  <a:spcPct val="20000"/>
                </a:spcBef>
                <a:buFont typeface="Arial" pitchFamily="34" charset="0"/>
                <a:buChar char="•"/>
                <a:defRPr sz="3200">
                  <a:solidFill>
                    <a:schemeClr val="tx1"/>
                  </a:solidFill>
                  <a:latin typeface="Calibri" pitchFamily="34" charset="0"/>
                </a:defRPr>
              </a:lvl1pPr>
              <a:lvl2pPr marL="742950" indent="-285750" defTabSz="685800">
                <a:spcBef>
                  <a:spcPct val="20000"/>
                </a:spcBef>
                <a:buFont typeface="Arial" pitchFamily="34" charset="0"/>
                <a:buChar char="–"/>
                <a:defRPr sz="2800">
                  <a:solidFill>
                    <a:schemeClr val="tx1"/>
                  </a:solidFill>
                  <a:latin typeface="Calibri" pitchFamily="34" charset="0"/>
                </a:defRPr>
              </a:lvl2pPr>
              <a:lvl3pPr marL="1143000" indent="-228600" defTabSz="685800">
                <a:spcBef>
                  <a:spcPct val="20000"/>
                </a:spcBef>
                <a:buFont typeface="Arial" pitchFamily="34" charset="0"/>
                <a:buChar char="•"/>
                <a:defRPr sz="2400">
                  <a:solidFill>
                    <a:schemeClr val="tx1"/>
                  </a:solidFill>
                  <a:latin typeface="Calibri" pitchFamily="34" charset="0"/>
                </a:defRPr>
              </a:lvl3pPr>
              <a:lvl4pPr marL="1600200" indent="-228600" defTabSz="685800">
                <a:spcBef>
                  <a:spcPct val="20000"/>
                </a:spcBef>
                <a:buFont typeface="Arial" pitchFamily="34" charset="0"/>
                <a:buChar char="–"/>
                <a:defRPr sz="2000">
                  <a:solidFill>
                    <a:schemeClr val="tx1"/>
                  </a:solidFill>
                  <a:latin typeface="Calibri" pitchFamily="34" charset="0"/>
                </a:defRPr>
              </a:lvl4pPr>
              <a:lvl5pPr marL="2057400" indent="-228600" defTabSz="685800">
                <a:spcBef>
                  <a:spcPct val="20000"/>
                </a:spcBef>
                <a:buFont typeface="Arial" pitchFamily="34" charset="0"/>
                <a:buChar char="»"/>
                <a:defRPr sz="2000">
                  <a:solidFill>
                    <a:schemeClr val="tx1"/>
                  </a:solidFill>
                  <a:latin typeface="Calibri" pitchFamily="34" charset="0"/>
                </a:defRPr>
              </a:lvl5pPr>
              <a:lvl6pPr marL="2514600" indent="-228600" defTabSz="6858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6858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6858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6858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ZA" altLang="en-US" sz="1400" b="1">
                  <a:solidFill>
                    <a:srgbClr val="FFFFFF"/>
                  </a:solidFill>
                  <a:latin typeface="Arial" pitchFamily="34" charset="0"/>
                </a:rPr>
                <a:t>SANSS: Statistical Reporting (SDGs)</a:t>
              </a:r>
            </a:p>
          </p:txBody>
        </p:sp>
      </p:grpSp>
      <p:grpSp>
        <p:nvGrpSpPr>
          <p:cNvPr id="69636" name="Group 29"/>
          <p:cNvGrpSpPr>
            <a:grpSpLocks/>
          </p:cNvGrpSpPr>
          <p:nvPr/>
        </p:nvGrpSpPr>
        <p:grpSpPr bwMode="auto">
          <a:xfrm>
            <a:off x="4292600" y="906463"/>
            <a:ext cx="1311275" cy="1311275"/>
            <a:chOff x="6949440" y="2921599"/>
            <a:chExt cx="1748790" cy="1748790"/>
          </a:xfrm>
        </p:grpSpPr>
        <p:sp>
          <p:nvSpPr>
            <p:cNvPr id="31" name="Oval 30"/>
            <p:cNvSpPr/>
            <p:nvPr/>
          </p:nvSpPr>
          <p:spPr>
            <a:xfrm>
              <a:off x="6949440" y="2921599"/>
              <a:ext cx="1748790" cy="1748790"/>
            </a:xfrm>
            <a:prstGeom prst="ellipse">
              <a:avLst/>
            </a:prstGeom>
          </p:spPr>
          <p:style>
            <a:lnRef idx="3">
              <a:schemeClr val="lt1"/>
            </a:lnRef>
            <a:fillRef idx="1">
              <a:schemeClr val="accent2"/>
            </a:fillRef>
            <a:effectRef idx="1">
              <a:schemeClr val="accent2"/>
            </a:effectRef>
            <a:fontRef idx="minor">
              <a:schemeClr val="lt1"/>
            </a:fontRef>
          </p:style>
          <p:txBody>
            <a:bodyPr anchor="ctr"/>
            <a:lstStyle/>
            <a:p>
              <a:pPr algn="ctr" defTabSz="685800">
                <a:defRPr/>
              </a:pPr>
              <a:endParaRPr lang="en-ZA" sz="1350" dirty="0">
                <a:solidFill>
                  <a:prstClr val="white"/>
                </a:solidFill>
              </a:endParaRPr>
            </a:p>
          </p:txBody>
        </p:sp>
        <p:sp>
          <p:nvSpPr>
            <p:cNvPr id="32" name="TextBox 31"/>
            <p:cNvSpPr txBox="1"/>
            <p:nvPr/>
          </p:nvSpPr>
          <p:spPr>
            <a:xfrm>
              <a:off x="7167510" y="3283636"/>
              <a:ext cx="1329589" cy="1230082"/>
            </a:xfrm>
            <a:prstGeom prst="rect">
              <a:avLst/>
            </a:prstGeom>
            <a:noFill/>
          </p:spPr>
          <p:txBody>
            <a:bodyPr>
              <a:spAutoFit/>
            </a:bodyPr>
            <a:lstStyle/>
            <a:p>
              <a:pPr algn="ctr" defTabSz="685800">
                <a:defRPr/>
              </a:pPr>
              <a:r>
                <a:rPr lang="en-US" sz="1350" dirty="0">
                  <a:solidFill>
                    <a:srgbClr val="FFCC00"/>
                  </a:solidFill>
                </a:rPr>
                <a:t>Stats SA’s role in SDG reporting</a:t>
              </a:r>
            </a:p>
          </p:txBody>
        </p:sp>
      </p:grpSp>
      <p:sp>
        <p:nvSpPr>
          <p:cNvPr id="11" name="TextBox 10"/>
          <p:cNvSpPr txBox="1"/>
          <p:nvPr/>
        </p:nvSpPr>
        <p:spPr>
          <a:xfrm>
            <a:off x="101600" y="6373167"/>
            <a:ext cx="8839199" cy="276999"/>
          </a:xfrm>
          <a:prstGeom prst="rect">
            <a:avLst/>
          </a:prstGeom>
          <a:noFill/>
        </p:spPr>
        <p:txBody>
          <a:bodyPr wrap="square" rtlCol="0">
            <a:spAutoFit/>
          </a:bodyPr>
          <a:lstStyle/>
          <a:p>
            <a:pPr algn="ctr"/>
            <a:r>
              <a:rPr lang="en-US" sz="1200" dirty="0" smtClean="0"/>
              <a:t>48</a:t>
            </a:r>
            <a:endParaRPr lang="en-US" sz="1200" dirty="0"/>
          </a:p>
        </p:txBody>
      </p:sp>
    </p:spTree>
    <p:extLst>
      <p:ext uri="{BB962C8B-B14F-4D97-AF65-F5344CB8AC3E}">
        <p14:creationId xmlns:p14="http://schemas.microsoft.com/office/powerpoint/2010/main" val="7960378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up)">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823849" y="3010908"/>
            <a:ext cx="2916336" cy="417634"/>
            <a:chOff x="4932040" y="1576059"/>
            <a:chExt cx="3888110" cy="556797"/>
          </a:xfrm>
          <a:solidFill>
            <a:srgbClr val="16A085"/>
          </a:solidFill>
        </p:grpSpPr>
        <p:sp>
          <p:nvSpPr>
            <p:cNvPr id="3" name="Rounded Rectangle 2"/>
            <p:cNvSpPr/>
            <p:nvPr/>
          </p:nvSpPr>
          <p:spPr>
            <a:xfrm>
              <a:off x="4932040" y="1576059"/>
              <a:ext cx="3888110" cy="556797"/>
            </a:xfrm>
            <a:prstGeom prst="roundRect">
              <a:avLst>
                <a:gd name="adj" fmla="val 13209"/>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11516" anchor="ctr"/>
            <a:lstStyle/>
            <a:p>
              <a:pPr defTabSz="685800">
                <a:defRPr/>
              </a:pPr>
              <a:r>
                <a:rPr lang="en-US" sz="1500" dirty="0">
                  <a:solidFill>
                    <a:prstClr val="white"/>
                  </a:solidFill>
                </a:rPr>
                <a:t>Sector departments</a:t>
              </a:r>
            </a:p>
          </p:txBody>
        </p:sp>
        <p:sp>
          <p:nvSpPr>
            <p:cNvPr id="4" name="Oval 3"/>
            <p:cNvSpPr/>
            <p:nvPr/>
          </p:nvSpPr>
          <p:spPr>
            <a:xfrm>
              <a:off x="5066517" y="1705672"/>
              <a:ext cx="297571" cy="297571"/>
            </a:xfrm>
            <a:prstGeom prst="ellipse">
              <a:avLst/>
            </a:prstGeom>
            <a:grpFill/>
            <a:ln w="28575">
              <a:solidFill>
                <a:schemeClr val="bg1"/>
              </a:solid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r>
                <a:rPr lang="en-US" sz="900" b="1" dirty="0">
                  <a:solidFill>
                    <a:prstClr val="white"/>
                  </a:solidFill>
                  <a:latin typeface="Arial Black" panose="020B0A04020102020204" pitchFamily="34" charset="0"/>
                </a:rPr>
                <a:t>1</a:t>
              </a:r>
            </a:p>
          </p:txBody>
        </p:sp>
      </p:grpSp>
      <p:grpSp>
        <p:nvGrpSpPr>
          <p:cNvPr id="5" name="Group 4"/>
          <p:cNvGrpSpPr>
            <a:grpSpLocks/>
          </p:cNvGrpSpPr>
          <p:nvPr/>
        </p:nvGrpSpPr>
        <p:grpSpPr bwMode="auto">
          <a:xfrm>
            <a:off x="1493838" y="2538413"/>
            <a:ext cx="2808287" cy="3268662"/>
            <a:chOff x="2699792" y="2204864"/>
            <a:chExt cx="3744416" cy="4357283"/>
          </a:xfrm>
        </p:grpSpPr>
        <p:sp>
          <p:nvSpPr>
            <p:cNvPr id="6" name="Freeform 5"/>
            <p:cNvSpPr>
              <a:spLocks/>
            </p:cNvSpPr>
            <p:nvPr/>
          </p:nvSpPr>
          <p:spPr bwMode="auto">
            <a:xfrm>
              <a:off x="5351998" y="2835496"/>
              <a:ext cx="1092210" cy="2327835"/>
            </a:xfrm>
            <a:custGeom>
              <a:avLst/>
              <a:gdLst>
                <a:gd name="T0" fmla="*/ 89 w 6408"/>
                <a:gd name="T1" fmla="*/ 13555 h 13673"/>
                <a:gd name="T2" fmla="*/ 225 w 6408"/>
                <a:gd name="T3" fmla="*/ 13477 h 13673"/>
                <a:gd name="T4" fmla="*/ 351 w 6408"/>
                <a:gd name="T5" fmla="*/ 13337 h 13673"/>
                <a:gd name="T6" fmla="*/ 506 w 6408"/>
                <a:gd name="T7" fmla="*/ 13062 h 13673"/>
                <a:gd name="T8" fmla="*/ 546 w 6408"/>
                <a:gd name="T9" fmla="*/ 12913 h 13673"/>
                <a:gd name="T10" fmla="*/ 552 w 6408"/>
                <a:gd name="T11" fmla="*/ 12601 h 13673"/>
                <a:gd name="T12" fmla="*/ 478 w 6408"/>
                <a:gd name="T13" fmla="*/ 12263 h 13673"/>
                <a:gd name="T14" fmla="*/ 265 w 6408"/>
                <a:gd name="T15" fmla="*/ 11703 h 13673"/>
                <a:gd name="T16" fmla="*/ 153 w 6408"/>
                <a:gd name="T17" fmla="*/ 11391 h 13673"/>
                <a:gd name="T18" fmla="*/ 75 w 6408"/>
                <a:gd name="T19" fmla="*/ 11064 h 13673"/>
                <a:gd name="T20" fmla="*/ 8 w 6408"/>
                <a:gd name="T21" fmla="*/ 10488 h 13673"/>
                <a:gd name="T22" fmla="*/ 7 w 6408"/>
                <a:gd name="T23" fmla="*/ 9911 h 13673"/>
                <a:gd name="T24" fmla="*/ 96 w 6408"/>
                <a:gd name="T25" fmla="*/ 9224 h 13673"/>
                <a:gd name="T26" fmla="*/ 289 w 6408"/>
                <a:gd name="T27" fmla="*/ 8563 h 13673"/>
                <a:gd name="T28" fmla="*/ 562 w 6408"/>
                <a:gd name="T29" fmla="*/ 7986 h 13673"/>
                <a:gd name="T30" fmla="*/ 746 w 6408"/>
                <a:gd name="T31" fmla="*/ 7695 h 13673"/>
                <a:gd name="T32" fmla="*/ 956 w 6408"/>
                <a:gd name="T33" fmla="*/ 7421 h 13673"/>
                <a:gd name="T34" fmla="*/ 1192 w 6408"/>
                <a:gd name="T35" fmla="*/ 7165 h 13673"/>
                <a:gd name="T36" fmla="*/ 2082 w 6408"/>
                <a:gd name="T37" fmla="*/ 6288 h 13673"/>
                <a:gd name="T38" fmla="*/ 2619 w 6408"/>
                <a:gd name="T39" fmla="*/ 5711 h 13673"/>
                <a:gd name="T40" fmla="*/ 3102 w 6408"/>
                <a:gd name="T41" fmla="*/ 5095 h 13673"/>
                <a:gd name="T42" fmla="*/ 3426 w 6408"/>
                <a:gd name="T43" fmla="*/ 4569 h 13673"/>
                <a:gd name="T44" fmla="*/ 3600 w 6408"/>
                <a:gd name="T45" fmla="*/ 4211 h 13673"/>
                <a:gd name="T46" fmla="*/ 3746 w 6408"/>
                <a:gd name="T47" fmla="*/ 3832 h 13673"/>
                <a:gd name="T48" fmla="*/ 3860 w 6408"/>
                <a:gd name="T49" fmla="*/ 3429 h 13673"/>
                <a:gd name="T50" fmla="*/ 3938 w 6408"/>
                <a:gd name="T51" fmla="*/ 2998 h 13673"/>
                <a:gd name="T52" fmla="*/ 3978 w 6408"/>
                <a:gd name="T53" fmla="*/ 2540 h 13673"/>
                <a:gd name="T54" fmla="*/ 3977 w 6408"/>
                <a:gd name="T55" fmla="*/ 2049 h 13673"/>
                <a:gd name="T56" fmla="*/ 3930 w 6408"/>
                <a:gd name="T57" fmla="*/ 1524 h 13673"/>
                <a:gd name="T58" fmla="*/ 3835 w 6408"/>
                <a:gd name="T59" fmla="*/ 962 h 13673"/>
                <a:gd name="T60" fmla="*/ 3689 w 6408"/>
                <a:gd name="T61" fmla="*/ 362 h 13673"/>
                <a:gd name="T62" fmla="*/ 3591 w 6408"/>
                <a:gd name="T63" fmla="*/ 26 h 13673"/>
                <a:gd name="T64" fmla="*/ 3703 w 6408"/>
                <a:gd name="T65" fmla="*/ 169 h 13673"/>
                <a:gd name="T66" fmla="*/ 3964 w 6408"/>
                <a:gd name="T67" fmla="*/ 419 h 13673"/>
                <a:gd name="T68" fmla="*/ 4304 w 6408"/>
                <a:gd name="T69" fmla="*/ 847 h 13673"/>
                <a:gd name="T70" fmla="*/ 4714 w 6408"/>
                <a:gd name="T71" fmla="*/ 1447 h 13673"/>
                <a:gd name="T72" fmla="*/ 5061 w 6408"/>
                <a:gd name="T73" fmla="*/ 2034 h 13673"/>
                <a:gd name="T74" fmla="*/ 5478 w 6408"/>
                <a:gd name="T75" fmla="*/ 2881 h 13673"/>
                <a:gd name="T76" fmla="*/ 5823 w 6408"/>
                <a:gd name="T77" fmla="*/ 3769 h 13673"/>
                <a:gd name="T78" fmla="*/ 6092 w 6408"/>
                <a:gd name="T79" fmla="*/ 4691 h 13673"/>
                <a:gd name="T80" fmla="*/ 6281 w 6408"/>
                <a:gd name="T81" fmla="*/ 5635 h 13673"/>
                <a:gd name="T82" fmla="*/ 6387 w 6408"/>
                <a:gd name="T83" fmla="*/ 6590 h 13673"/>
                <a:gd name="T84" fmla="*/ 6404 w 6408"/>
                <a:gd name="T85" fmla="*/ 7549 h 13673"/>
                <a:gd name="T86" fmla="*/ 6328 w 6408"/>
                <a:gd name="T87" fmla="*/ 8500 h 13673"/>
                <a:gd name="T88" fmla="*/ 6153 w 6408"/>
                <a:gd name="T89" fmla="*/ 9434 h 13673"/>
                <a:gd name="T90" fmla="*/ 5922 w 6408"/>
                <a:gd name="T91" fmla="*/ 10213 h 13673"/>
                <a:gd name="T92" fmla="*/ 5749 w 6408"/>
                <a:gd name="T93" fmla="*/ 10654 h 13673"/>
                <a:gd name="T94" fmla="*/ 5543 w 6408"/>
                <a:gd name="T95" fmla="*/ 11078 h 13673"/>
                <a:gd name="T96" fmla="*/ 5306 w 6408"/>
                <a:gd name="T97" fmla="*/ 11482 h 13673"/>
                <a:gd name="T98" fmla="*/ 5037 w 6408"/>
                <a:gd name="T99" fmla="*/ 11863 h 13673"/>
                <a:gd name="T100" fmla="*/ 4736 w 6408"/>
                <a:gd name="T101" fmla="*/ 12217 h 13673"/>
                <a:gd name="T102" fmla="*/ 4404 w 6408"/>
                <a:gd name="T103" fmla="*/ 12542 h 13673"/>
                <a:gd name="T104" fmla="*/ 4041 w 6408"/>
                <a:gd name="T105" fmla="*/ 12834 h 13673"/>
                <a:gd name="T106" fmla="*/ 3646 w 6408"/>
                <a:gd name="T107" fmla="*/ 13088 h 13673"/>
                <a:gd name="T108" fmla="*/ 3221 w 6408"/>
                <a:gd name="T109" fmla="*/ 13303 h 13673"/>
                <a:gd name="T110" fmla="*/ 2923 w 6408"/>
                <a:gd name="T111" fmla="*/ 13421 h 13673"/>
                <a:gd name="T112" fmla="*/ 2397 w 6408"/>
                <a:gd name="T113" fmla="*/ 13567 h 13673"/>
                <a:gd name="T114" fmla="*/ 1714 w 6408"/>
                <a:gd name="T115" fmla="*/ 13659 h 13673"/>
                <a:gd name="T116" fmla="*/ 1021 w 6408"/>
                <a:gd name="T117" fmla="*/ 13664 h 13673"/>
                <a:gd name="T118" fmla="*/ 327 w 6408"/>
                <a:gd name="T119" fmla="*/ 13601 h 13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408" h="13673">
                  <a:moveTo>
                    <a:pt x="32" y="13558"/>
                  </a:moveTo>
                  <a:lnTo>
                    <a:pt x="32" y="13558"/>
                  </a:lnTo>
                  <a:lnTo>
                    <a:pt x="41" y="13559"/>
                  </a:lnTo>
                  <a:lnTo>
                    <a:pt x="51" y="13559"/>
                  </a:lnTo>
                  <a:lnTo>
                    <a:pt x="60" y="13559"/>
                  </a:lnTo>
                  <a:lnTo>
                    <a:pt x="70" y="13559"/>
                  </a:lnTo>
                  <a:lnTo>
                    <a:pt x="89" y="13555"/>
                  </a:lnTo>
                  <a:lnTo>
                    <a:pt x="108" y="13550"/>
                  </a:lnTo>
                  <a:lnTo>
                    <a:pt x="127" y="13543"/>
                  </a:lnTo>
                  <a:lnTo>
                    <a:pt x="147" y="13533"/>
                  </a:lnTo>
                  <a:lnTo>
                    <a:pt x="167" y="13522"/>
                  </a:lnTo>
                  <a:lnTo>
                    <a:pt x="186" y="13509"/>
                  </a:lnTo>
                  <a:lnTo>
                    <a:pt x="206" y="13494"/>
                  </a:lnTo>
                  <a:lnTo>
                    <a:pt x="225" y="13477"/>
                  </a:lnTo>
                  <a:lnTo>
                    <a:pt x="243" y="13460"/>
                  </a:lnTo>
                  <a:lnTo>
                    <a:pt x="262" y="13442"/>
                  </a:lnTo>
                  <a:lnTo>
                    <a:pt x="280" y="13422"/>
                  </a:lnTo>
                  <a:lnTo>
                    <a:pt x="298" y="13402"/>
                  </a:lnTo>
                  <a:lnTo>
                    <a:pt x="316" y="13381"/>
                  </a:lnTo>
                  <a:lnTo>
                    <a:pt x="333" y="13359"/>
                  </a:lnTo>
                  <a:lnTo>
                    <a:pt x="351" y="13337"/>
                  </a:lnTo>
                  <a:lnTo>
                    <a:pt x="367" y="13314"/>
                  </a:lnTo>
                  <a:lnTo>
                    <a:pt x="398" y="13268"/>
                  </a:lnTo>
                  <a:lnTo>
                    <a:pt x="426" y="13222"/>
                  </a:lnTo>
                  <a:lnTo>
                    <a:pt x="451" y="13178"/>
                  </a:lnTo>
                  <a:lnTo>
                    <a:pt x="473" y="13136"/>
                  </a:lnTo>
                  <a:lnTo>
                    <a:pt x="492" y="13096"/>
                  </a:lnTo>
                  <a:lnTo>
                    <a:pt x="506" y="13062"/>
                  </a:lnTo>
                  <a:lnTo>
                    <a:pt x="517" y="13033"/>
                  </a:lnTo>
                  <a:lnTo>
                    <a:pt x="517" y="13033"/>
                  </a:lnTo>
                  <a:lnTo>
                    <a:pt x="524" y="13010"/>
                  </a:lnTo>
                  <a:lnTo>
                    <a:pt x="531" y="12986"/>
                  </a:lnTo>
                  <a:lnTo>
                    <a:pt x="536" y="12962"/>
                  </a:lnTo>
                  <a:lnTo>
                    <a:pt x="541" y="12937"/>
                  </a:lnTo>
                  <a:lnTo>
                    <a:pt x="546" y="12913"/>
                  </a:lnTo>
                  <a:lnTo>
                    <a:pt x="550" y="12890"/>
                  </a:lnTo>
                  <a:lnTo>
                    <a:pt x="555" y="12842"/>
                  </a:lnTo>
                  <a:lnTo>
                    <a:pt x="559" y="12794"/>
                  </a:lnTo>
                  <a:lnTo>
                    <a:pt x="560" y="12745"/>
                  </a:lnTo>
                  <a:lnTo>
                    <a:pt x="560" y="12697"/>
                  </a:lnTo>
                  <a:lnTo>
                    <a:pt x="557" y="12649"/>
                  </a:lnTo>
                  <a:lnTo>
                    <a:pt x="552" y="12601"/>
                  </a:lnTo>
                  <a:lnTo>
                    <a:pt x="546" y="12552"/>
                  </a:lnTo>
                  <a:lnTo>
                    <a:pt x="538" y="12503"/>
                  </a:lnTo>
                  <a:lnTo>
                    <a:pt x="529" y="12455"/>
                  </a:lnTo>
                  <a:lnTo>
                    <a:pt x="518" y="12407"/>
                  </a:lnTo>
                  <a:lnTo>
                    <a:pt x="505" y="12359"/>
                  </a:lnTo>
                  <a:lnTo>
                    <a:pt x="492" y="12311"/>
                  </a:lnTo>
                  <a:lnTo>
                    <a:pt x="478" y="12263"/>
                  </a:lnTo>
                  <a:lnTo>
                    <a:pt x="462" y="12215"/>
                  </a:lnTo>
                  <a:lnTo>
                    <a:pt x="446" y="12167"/>
                  </a:lnTo>
                  <a:lnTo>
                    <a:pt x="430" y="12120"/>
                  </a:lnTo>
                  <a:lnTo>
                    <a:pt x="412" y="12073"/>
                  </a:lnTo>
                  <a:lnTo>
                    <a:pt x="377" y="11978"/>
                  </a:lnTo>
                  <a:lnTo>
                    <a:pt x="340" y="11886"/>
                  </a:lnTo>
                  <a:lnTo>
                    <a:pt x="265" y="11703"/>
                  </a:lnTo>
                  <a:lnTo>
                    <a:pt x="230" y="11613"/>
                  </a:lnTo>
                  <a:lnTo>
                    <a:pt x="214" y="11570"/>
                  </a:lnTo>
                  <a:lnTo>
                    <a:pt x="198" y="11526"/>
                  </a:lnTo>
                  <a:lnTo>
                    <a:pt x="198" y="11526"/>
                  </a:lnTo>
                  <a:lnTo>
                    <a:pt x="183" y="11481"/>
                  </a:lnTo>
                  <a:lnTo>
                    <a:pt x="168" y="11436"/>
                  </a:lnTo>
                  <a:lnTo>
                    <a:pt x="153" y="11391"/>
                  </a:lnTo>
                  <a:lnTo>
                    <a:pt x="140" y="11345"/>
                  </a:lnTo>
                  <a:lnTo>
                    <a:pt x="128" y="11298"/>
                  </a:lnTo>
                  <a:lnTo>
                    <a:pt x="116" y="11252"/>
                  </a:lnTo>
                  <a:lnTo>
                    <a:pt x="105" y="11206"/>
                  </a:lnTo>
                  <a:lnTo>
                    <a:pt x="94" y="11159"/>
                  </a:lnTo>
                  <a:lnTo>
                    <a:pt x="84" y="11111"/>
                  </a:lnTo>
                  <a:lnTo>
                    <a:pt x="75" y="11064"/>
                  </a:lnTo>
                  <a:lnTo>
                    <a:pt x="66" y="11017"/>
                  </a:lnTo>
                  <a:lnTo>
                    <a:pt x="58" y="10969"/>
                  </a:lnTo>
                  <a:lnTo>
                    <a:pt x="44" y="10874"/>
                  </a:lnTo>
                  <a:lnTo>
                    <a:pt x="32" y="10777"/>
                  </a:lnTo>
                  <a:lnTo>
                    <a:pt x="22" y="10681"/>
                  </a:lnTo>
                  <a:lnTo>
                    <a:pt x="14" y="10584"/>
                  </a:lnTo>
                  <a:lnTo>
                    <a:pt x="8" y="10488"/>
                  </a:lnTo>
                  <a:lnTo>
                    <a:pt x="3" y="10391"/>
                  </a:lnTo>
                  <a:lnTo>
                    <a:pt x="1" y="10295"/>
                  </a:lnTo>
                  <a:lnTo>
                    <a:pt x="0" y="10199"/>
                  </a:lnTo>
                  <a:lnTo>
                    <a:pt x="1" y="10104"/>
                  </a:lnTo>
                  <a:lnTo>
                    <a:pt x="3" y="10009"/>
                  </a:lnTo>
                  <a:lnTo>
                    <a:pt x="3" y="10009"/>
                  </a:lnTo>
                  <a:lnTo>
                    <a:pt x="7" y="9911"/>
                  </a:lnTo>
                  <a:lnTo>
                    <a:pt x="14" y="9811"/>
                  </a:lnTo>
                  <a:lnTo>
                    <a:pt x="22" y="9713"/>
                  </a:lnTo>
                  <a:lnTo>
                    <a:pt x="33" y="9614"/>
                  </a:lnTo>
                  <a:lnTo>
                    <a:pt x="45" y="9516"/>
                  </a:lnTo>
                  <a:lnTo>
                    <a:pt x="60" y="9418"/>
                  </a:lnTo>
                  <a:lnTo>
                    <a:pt x="77" y="9321"/>
                  </a:lnTo>
                  <a:lnTo>
                    <a:pt x="96" y="9224"/>
                  </a:lnTo>
                  <a:lnTo>
                    <a:pt x="117" y="9127"/>
                  </a:lnTo>
                  <a:lnTo>
                    <a:pt x="140" y="9032"/>
                  </a:lnTo>
                  <a:lnTo>
                    <a:pt x="167" y="8936"/>
                  </a:lnTo>
                  <a:lnTo>
                    <a:pt x="194" y="8842"/>
                  </a:lnTo>
                  <a:lnTo>
                    <a:pt x="224" y="8748"/>
                  </a:lnTo>
                  <a:lnTo>
                    <a:pt x="255" y="8656"/>
                  </a:lnTo>
                  <a:lnTo>
                    <a:pt x="289" y="8563"/>
                  </a:lnTo>
                  <a:lnTo>
                    <a:pt x="325" y="8472"/>
                  </a:lnTo>
                  <a:lnTo>
                    <a:pt x="364" y="8381"/>
                  </a:lnTo>
                  <a:lnTo>
                    <a:pt x="404" y="8292"/>
                  </a:lnTo>
                  <a:lnTo>
                    <a:pt x="446" y="8203"/>
                  </a:lnTo>
                  <a:lnTo>
                    <a:pt x="490" y="8116"/>
                  </a:lnTo>
                  <a:lnTo>
                    <a:pt x="538" y="8029"/>
                  </a:lnTo>
                  <a:lnTo>
                    <a:pt x="562" y="7986"/>
                  </a:lnTo>
                  <a:lnTo>
                    <a:pt x="586" y="7944"/>
                  </a:lnTo>
                  <a:lnTo>
                    <a:pt x="612" y="7901"/>
                  </a:lnTo>
                  <a:lnTo>
                    <a:pt x="637" y="7860"/>
                  </a:lnTo>
                  <a:lnTo>
                    <a:pt x="663" y="7818"/>
                  </a:lnTo>
                  <a:lnTo>
                    <a:pt x="690" y="7777"/>
                  </a:lnTo>
                  <a:lnTo>
                    <a:pt x="718" y="7737"/>
                  </a:lnTo>
                  <a:lnTo>
                    <a:pt x="746" y="7695"/>
                  </a:lnTo>
                  <a:lnTo>
                    <a:pt x="774" y="7655"/>
                  </a:lnTo>
                  <a:lnTo>
                    <a:pt x="803" y="7615"/>
                  </a:lnTo>
                  <a:lnTo>
                    <a:pt x="832" y="7576"/>
                  </a:lnTo>
                  <a:lnTo>
                    <a:pt x="862" y="7536"/>
                  </a:lnTo>
                  <a:lnTo>
                    <a:pt x="893" y="7497"/>
                  </a:lnTo>
                  <a:lnTo>
                    <a:pt x="924" y="7459"/>
                  </a:lnTo>
                  <a:lnTo>
                    <a:pt x="956" y="7421"/>
                  </a:lnTo>
                  <a:lnTo>
                    <a:pt x="988" y="7384"/>
                  </a:lnTo>
                  <a:lnTo>
                    <a:pt x="1020" y="7346"/>
                  </a:lnTo>
                  <a:lnTo>
                    <a:pt x="1054" y="7309"/>
                  </a:lnTo>
                  <a:lnTo>
                    <a:pt x="1088" y="7272"/>
                  </a:lnTo>
                  <a:lnTo>
                    <a:pt x="1122" y="7237"/>
                  </a:lnTo>
                  <a:lnTo>
                    <a:pt x="1156" y="7201"/>
                  </a:lnTo>
                  <a:lnTo>
                    <a:pt x="1192" y="7165"/>
                  </a:lnTo>
                  <a:lnTo>
                    <a:pt x="1192" y="7165"/>
                  </a:lnTo>
                  <a:lnTo>
                    <a:pt x="1354" y="7005"/>
                  </a:lnTo>
                  <a:lnTo>
                    <a:pt x="1517" y="6847"/>
                  </a:lnTo>
                  <a:lnTo>
                    <a:pt x="1680" y="6688"/>
                  </a:lnTo>
                  <a:lnTo>
                    <a:pt x="1842" y="6529"/>
                  </a:lnTo>
                  <a:lnTo>
                    <a:pt x="2003" y="6369"/>
                  </a:lnTo>
                  <a:lnTo>
                    <a:pt x="2082" y="6288"/>
                  </a:lnTo>
                  <a:lnTo>
                    <a:pt x="2162" y="6208"/>
                  </a:lnTo>
                  <a:lnTo>
                    <a:pt x="2240" y="6127"/>
                  </a:lnTo>
                  <a:lnTo>
                    <a:pt x="2318" y="6044"/>
                  </a:lnTo>
                  <a:lnTo>
                    <a:pt x="2394" y="5962"/>
                  </a:lnTo>
                  <a:lnTo>
                    <a:pt x="2471" y="5879"/>
                  </a:lnTo>
                  <a:lnTo>
                    <a:pt x="2546" y="5796"/>
                  </a:lnTo>
                  <a:lnTo>
                    <a:pt x="2619" y="5711"/>
                  </a:lnTo>
                  <a:lnTo>
                    <a:pt x="2693" y="5626"/>
                  </a:lnTo>
                  <a:lnTo>
                    <a:pt x="2764" y="5540"/>
                  </a:lnTo>
                  <a:lnTo>
                    <a:pt x="2835" y="5453"/>
                  </a:lnTo>
                  <a:lnTo>
                    <a:pt x="2904" y="5365"/>
                  </a:lnTo>
                  <a:lnTo>
                    <a:pt x="2971" y="5276"/>
                  </a:lnTo>
                  <a:lnTo>
                    <a:pt x="3038" y="5185"/>
                  </a:lnTo>
                  <a:lnTo>
                    <a:pt x="3102" y="5095"/>
                  </a:lnTo>
                  <a:lnTo>
                    <a:pt x="3166" y="5002"/>
                  </a:lnTo>
                  <a:lnTo>
                    <a:pt x="3226" y="4908"/>
                  </a:lnTo>
                  <a:lnTo>
                    <a:pt x="3286" y="4813"/>
                  </a:lnTo>
                  <a:lnTo>
                    <a:pt x="3344" y="4717"/>
                  </a:lnTo>
                  <a:lnTo>
                    <a:pt x="3372" y="4667"/>
                  </a:lnTo>
                  <a:lnTo>
                    <a:pt x="3399" y="4619"/>
                  </a:lnTo>
                  <a:lnTo>
                    <a:pt x="3426" y="4569"/>
                  </a:lnTo>
                  <a:lnTo>
                    <a:pt x="3452" y="4520"/>
                  </a:lnTo>
                  <a:lnTo>
                    <a:pt x="3478" y="4469"/>
                  </a:lnTo>
                  <a:lnTo>
                    <a:pt x="3504" y="4418"/>
                  </a:lnTo>
                  <a:lnTo>
                    <a:pt x="3529" y="4367"/>
                  </a:lnTo>
                  <a:lnTo>
                    <a:pt x="3554" y="4316"/>
                  </a:lnTo>
                  <a:lnTo>
                    <a:pt x="3577" y="4263"/>
                  </a:lnTo>
                  <a:lnTo>
                    <a:pt x="3600" y="4211"/>
                  </a:lnTo>
                  <a:lnTo>
                    <a:pt x="3623" y="4159"/>
                  </a:lnTo>
                  <a:lnTo>
                    <a:pt x="3645" y="4105"/>
                  </a:lnTo>
                  <a:lnTo>
                    <a:pt x="3666" y="4051"/>
                  </a:lnTo>
                  <a:lnTo>
                    <a:pt x="3688" y="3997"/>
                  </a:lnTo>
                  <a:lnTo>
                    <a:pt x="3708" y="3942"/>
                  </a:lnTo>
                  <a:lnTo>
                    <a:pt x="3727" y="3887"/>
                  </a:lnTo>
                  <a:lnTo>
                    <a:pt x="3746" y="3832"/>
                  </a:lnTo>
                  <a:lnTo>
                    <a:pt x="3764" y="3776"/>
                  </a:lnTo>
                  <a:lnTo>
                    <a:pt x="3782" y="3719"/>
                  </a:lnTo>
                  <a:lnTo>
                    <a:pt x="3799" y="3662"/>
                  </a:lnTo>
                  <a:lnTo>
                    <a:pt x="3815" y="3605"/>
                  </a:lnTo>
                  <a:lnTo>
                    <a:pt x="3830" y="3546"/>
                  </a:lnTo>
                  <a:lnTo>
                    <a:pt x="3845" y="3488"/>
                  </a:lnTo>
                  <a:lnTo>
                    <a:pt x="3860" y="3429"/>
                  </a:lnTo>
                  <a:lnTo>
                    <a:pt x="3874" y="3368"/>
                  </a:lnTo>
                  <a:lnTo>
                    <a:pt x="3886" y="3308"/>
                  </a:lnTo>
                  <a:lnTo>
                    <a:pt x="3898" y="3248"/>
                  </a:lnTo>
                  <a:lnTo>
                    <a:pt x="3909" y="3186"/>
                  </a:lnTo>
                  <a:lnTo>
                    <a:pt x="3920" y="3124"/>
                  </a:lnTo>
                  <a:lnTo>
                    <a:pt x="3930" y="3062"/>
                  </a:lnTo>
                  <a:lnTo>
                    <a:pt x="3938" y="2998"/>
                  </a:lnTo>
                  <a:lnTo>
                    <a:pt x="3947" y="2935"/>
                  </a:lnTo>
                  <a:lnTo>
                    <a:pt x="3954" y="2870"/>
                  </a:lnTo>
                  <a:lnTo>
                    <a:pt x="3960" y="2805"/>
                  </a:lnTo>
                  <a:lnTo>
                    <a:pt x="3966" y="2740"/>
                  </a:lnTo>
                  <a:lnTo>
                    <a:pt x="3971" y="2673"/>
                  </a:lnTo>
                  <a:lnTo>
                    <a:pt x="3975" y="2607"/>
                  </a:lnTo>
                  <a:lnTo>
                    <a:pt x="3978" y="2540"/>
                  </a:lnTo>
                  <a:lnTo>
                    <a:pt x="3981" y="2471"/>
                  </a:lnTo>
                  <a:lnTo>
                    <a:pt x="3982" y="2403"/>
                  </a:lnTo>
                  <a:lnTo>
                    <a:pt x="3983" y="2334"/>
                  </a:lnTo>
                  <a:lnTo>
                    <a:pt x="3983" y="2263"/>
                  </a:lnTo>
                  <a:lnTo>
                    <a:pt x="3982" y="2193"/>
                  </a:lnTo>
                  <a:lnTo>
                    <a:pt x="3980" y="2121"/>
                  </a:lnTo>
                  <a:lnTo>
                    <a:pt x="3977" y="2049"/>
                  </a:lnTo>
                  <a:lnTo>
                    <a:pt x="3973" y="1976"/>
                  </a:lnTo>
                  <a:lnTo>
                    <a:pt x="3968" y="1902"/>
                  </a:lnTo>
                  <a:lnTo>
                    <a:pt x="3963" y="1828"/>
                  </a:lnTo>
                  <a:lnTo>
                    <a:pt x="3956" y="1753"/>
                  </a:lnTo>
                  <a:lnTo>
                    <a:pt x="3948" y="1678"/>
                  </a:lnTo>
                  <a:lnTo>
                    <a:pt x="3940" y="1601"/>
                  </a:lnTo>
                  <a:lnTo>
                    <a:pt x="3930" y="1524"/>
                  </a:lnTo>
                  <a:lnTo>
                    <a:pt x="3920" y="1446"/>
                  </a:lnTo>
                  <a:lnTo>
                    <a:pt x="3909" y="1367"/>
                  </a:lnTo>
                  <a:lnTo>
                    <a:pt x="3896" y="1288"/>
                  </a:lnTo>
                  <a:lnTo>
                    <a:pt x="3883" y="1207"/>
                  </a:lnTo>
                  <a:lnTo>
                    <a:pt x="3868" y="1127"/>
                  </a:lnTo>
                  <a:lnTo>
                    <a:pt x="3852" y="1044"/>
                  </a:lnTo>
                  <a:lnTo>
                    <a:pt x="3835" y="962"/>
                  </a:lnTo>
                  <a:lnTo>
                    <a:pt x="3817" y="878"/>
                  </a:lnTo>
                  <a:lnTo>
                    <a:pt x="3799" y="795"/>
                  </a:lnTo>
                  <a:lnTo>
                    <a:pt x="3779" y="709"/>
                  </a:lnTo>
                  <a:lnTo>
                    <a:pt x="3758" y="624"/>
                  </a:lnTo>
                  <a:lnTo>
                    <a:pt x="3736" y="538"/>
                  </a:lnTo>
                  <a:lnTo>
                    <a:pt x="3713" y="450"/>
                  </a:lnTo>
                  <a:lnTo>
                    <a:pt x="3689" y="362"/>
                  </a:lnTo>
                  <a:lnTo>
                    <a:pt x="3663" y="272"/>
                  </a:lnTo>
                  <a:lnTo>
                    <a:pt x="3637" y="183"/>
                  </a:lnTo>
                  <a:lnTo>
                    <a:pt x="3609" y="91"/>
                  </a:lnTo>
                  <a:lnTo>
                    <a:pt x="3581" y="0"/>
                  </a:lnTo>
                  <a:lnTo>
                    <a:pt x="3581" y="0"/>
                  </a:lnTo>
                  <a:lnTo>
                    <a:pt x="3586" y="13"/>
                  </a:lnTo>
                  <a:lnTo>
                    <a:pt x="3591" y="26"/>
                  </a:lnTo>
                  <a:lnTo>
                    <a:pt x="3599" y="39"/>
                  </a:lnTo>
                  <a:lnTo>
                    <a:pt x="3607" y="53"/>
                  </a:lnTo>
                  <a:lnTo>
                    <a:pt x="3616" y="67"/>
                  </a:lnTo>
                  <a:lnTo>
                    <a:pt x="3626" y="81"/>
                  </a:lnTo>
                  <a:lnTo>
                    <a:pt x="3649" y="110"/>
                  </a:lnTo>
                  <a:lnTo>
                    <a:pt x="3674" y="140"/>
                  </a:lnTo>
                  <a:lnTo>
                    <a:pt x="3703" y="169"/>
                  </a:lnTo>
                  <a:lnTo>
                    <a:pt x="3733" y="200"/>
                  </a:lnTo>
                  <a:lnTo>
                    <a:pt x="3764" y="230"/>
                  </a:lnTo>
                  <a:lnTo>
                    <a:pt x="3827" y="288"/>
                  </a:lnTo>
                  <a:lnTo>
                    <a:pt x="3888" y="344"/>
                  </a:lnTo>
                  <a:lnTo>
                    <a:pt x="3916" y="371"/>
                  </a:lnTo>
                  <a:lnTo>
                    <a:pt x="3941" y="395"/>
                  </a:lnTo>
                  <a:lnTo>
                    <a:pt x="3964" y="419"/>
                  </a:lnTo>
                  <a:lnTo>
                    <a:pt x="3983" y="440"/>
                  </a:lnTo>
                  <a:lnTo>
                    <a:pt x="3983" y="440"/>
                  </a:lnTo>
                  <a:lnTo>
                    <a:pt x="4050" y="520"/>
                  </a:lnTo>
                  <a:lnTo>
                    <a:pt x="4114" y="601"/>
                  </a:lnTo>
                  <a:lnTo>
                    <a:pt x="4178" y="682"/>
                  </a:lnTo>
                  <a:lnTo>
                    <a:pt x="4242" y="765"/>
                  </a:lnTo>
                  <a:lnTo>
                    <a:pt x="4304" y="847"/>
                  </a:lnTo>
                  <a:lnTo>
                    <a:pt x="4365" y="931"/>
                  </a:lnTo>
                  <a:lnTo>
                    <a:pt x="4426" y="1015"/>
                  </a:lnTo>
                  <a:lnTo>
                    <a:pt x="4485" y="1101"/>
                  </a:lnTo>
                  <a:lnTo>
                    <a:pt x="4544" y="1186"/>
                  </a:lnTo>
                  <a:lnTo>
                    <a:pt x="4602" y="1273"/>
                  </a:lnTo>
                  <a:lnTo>
                    <a:pt x="4659" y="1359"/>
                  </a:lnTo>
                  <a:lnTo>
                    <a:pt x="4714" y="1447"/>
                  </a:lnTo>
                  <a:lnTo>
                    <a:pt x="4770" y="1534"/>
                  </a:lnTo>
                  <a:lnTo>
                    <a:pt x="4824" y="1623"/>
                  </a:lnTo>
                  <a:lnTo>
                    <a:pt x="4877" y="1711"/>
                  </a:lnTo>
                  <a:lnTo>
                    <a:pt x="4930" y="1801"/>
                  </a:lnTo>
                  <a:lnTo>
                    <a:pt x="4930" y="1801"/>
                  </a:lnTo>
                  <a:lnTo>
                    <a:pt x="4996" y="1917"/>
                  </a:lnTo>
                  <a:lnTo>
                    <a:pt x="5061" y="2034"/>
                  </a:lnTo>
                  <a:lnTo>
                    <a:pt x="5125" y="2152"/>
                  </a:lnTo>
                  <a:lnTo>
                    <a:pt x="5187" y="2271"/>
                  </a:lnTo>
                  <a:lnTo>
                    <a:pt x="5248" y="2391"/>
                  </a:lnTo>
                  <a:lnTo>
                    <a:pt x="5308" y="2512"/>
                  </a:lnTo>
                  <a:lnTo>
                    <a:pt x="5365" y="2634"/>
                  </a:lnTo>
                  <a:lnTo>
                    <a:pt x="5422" y="2757"/>
                  </a:lnTo>
                  <a:lnTo>
                    <a:pt x="5478" y="2881"/>
                  </a:lnTo>
                  <a:lnTo>
                    <a:pt x="5531" y="3005"/>
                  </a:lnTo>
                  <a:lnTo>
                    <a:pt x="5583" y="3131"/>
                  </a:lnTo>
                  <a:lnTo>
                    <a:pt x="5635" y="3257"/>
                  </a:lnTo>
                  <a:lnTo>
                    <a:pt x="5684" y="3384"/>
                  </a:lnTo>
                  <a:lnTo>
                    <a:pt x="5731" y="3512"/>
                  </a:lnTo>
                  <a:lnTo>
                    <a:pt x="5777" y="3641"/>
                  </a:lnTo>
                  <a:lnTo>
                    <a:pt x="5823" y="3769"/>
                  </a:lnTo>
                  <a:lnTo>
                    <a:pt x="5866" y="3899"/>
                  </a:lnTo>
                  <a:lnTo>
                    <a:pt x="5907" y="4030"/>
                  </a:lnTo>
                  <a:lnTo>
                    <a:pt x="5947" y="4161"/>
                  </a:lnTo>
                  <a:lnTo>
                    <a:pt x="5986" y="4292"/>
                  </a:lnTo>
                  <a:lnTo>
                    <a:pt x="6023" y="4425"/>
                  </a:lnTo>
                  <a:lnTo>
                    <a:pt x="6058" y="4558"/>
                  </a:lnTo>
                  <a:lnTo>
                    <a:pt x="6092" y="4691"/>
                  </a:lnTo>
                  <a:lnTo>
                    <a:pt x="6124" y="4824"/>
                  </a:lnTo>
                  <a:lnTo>
                    <a:pt x="6155" y="4959"/>
                  </a:lnTo>
                  <a:lnTo>
                    <a:pt x="6184" y="5093"/>
                  </a:lnTo>
                  <a:lnTo>
                    <a:pt x="6211" y="5228"/>
                  </a:lnTo>
                  <a:lnTo>
                    <a:pt x="6236" y="5363"/>
                  </a:lnTo>
                  <a:lnTo>
                    <a:pt x="6260" y="5499"/>
                  </a:lnTo>
                  <a:lnTo>
                    <a:pt x="6281" y="5635"/>
                  </a:lnTo>
                  <a:lnTo>
                    <a:pt x="6302" y="5771"/>
                  </a:lnTo>
                  <a:lnTo>
                    <a:pt x="6321" y="5906"/>
                  </a:lnTo>
                  <a:lnTo>
                    <a:pt x="6338" y="6043"/>
                  </a:lnTo>
                  <a:lnTo>
                    <a:pt x="6353" y="6180"/>
                  </a:lnTo>
                  <a:lnTo>
                    <a:pt x="6366" y="6317"/>
                  </a:lnTo>
                  <a:lnTo>
                    <a:pt x="6378" y="6453"/>
                  </a:lnTo>
                  <a:lnTo>
                    <a:pt x="6387" y="6590"/>
                  </a:lnTo>
                  <a:lnTo>
                    <a:pt x="6395" y="6728"/>
                  </a:lnTo>
                  <a:lnTo>
                    <a:pt x="6401" y="6865"/>
                  </a:lnTo>
                  <a:lnTo>
                    <a:pt x="6405" y="7001"/>
                  </a:lnTo>
                  <a:lnTo>
                    <a:pt x="6408" y="7138"/>
                  </a:lnTo>
                  <a:lnTo>
                    <a:pt x="6408" y="7276"/>
                  </a:lnTo>
                  <a:lnTo>
                    <a:pt x="6407" y="7413"/>
                  </a:lnTo>
                  <a:lnTo>
                    <a:pt x="6404" y="7549"/>
                  </a:lnTo>
                  <a:lnTo>
                    <a:pt x="6399" y="7685"/>
                  </a:lnTo>
                  <a:lnTo>
                    <a:pt x="6392" y="7822"/>
                  </a:lnTo>
                  <a:lnTo>
                    <a:pt x="6383" y="7958"/>
                  </a:lnTo>
                  <a:lnTo>
                    <a:pt x="6372" y="8095"/>
                  </a:lnTo>
                  <a:lnTo>
                    <a:pt x="6359" y="8229"/>
                  </a:lnTo>
                  <a:lnTo>
                    <a:pt x="6344" y="8365"/>
                  </a:lnTo>
                  <a:lnTo>
                    <a:pt x="6328" y="8500"/>
                  </a:lnTo>
                  <a:lnTo>
                    <a:pt x="6308" y="8635"/>
                  </a:lnTo>
                  <a:lnTo>
                    <a:pt x="6287" y="8769"/>
                  </a:lnTo>
                  <a:lnTo>
                    <a:pt x="6264" y="8903"/>
                  </a:lnTo>
                  <a:lnTo>
                    <a:pt x="6240" y="9037"/>
                  </a:lnTo>
                  <a:lnTo>
                    <a:pt x="6213" y="9169"/>
                  </a:lnTo>
                  <a:lnTo>
                    <a:pt x="6184" y="9302"/>
                  </a:lnTo>
                  <a:lnTo>
                    <a:pt x="6153" y="9434"/>
                  </a:lnTo>
                  <a:lnTo>
                    <a:pt x="6119" y="9566"/>
                  </a:lnTo>
                  <a:lnTo>
                    <a:pt x="6084" y="9696"/>
                  </a:lnTo>
                  <a:lnTo>
                    <a:pt x="6047" y="9826"/>
                  </a:lnTo>
                  <a:lnTo>
                    <a:pt x="6008" y="9956"/>
                  </a:lnTo>
                  <a:lnTo>
                    <a:pt x="5966" y="10085"/>
                  </a:lnTo>
                  <a:lnTo>
                    <a:pt x="5922" y="10213"/>
                  </a:lnTo>
                  <a:lnTo>
                    <a:pt x="5922" y="10213"/>
                  </a:lnTo>
                  <a:lnTo>
                    <a:pt x="5899" y="10277"/>
                  </a:lnTo>
                  <a:lnTo>
                    <a:pt x="5876" y="10340"/>
                  </a:lnTo>
                  <a:lnTo>
                    <a:pt x="5852" y="10403"/>
                  </a:lnTo>
                  <a:lnTo>
                    <a:pt x="5828" y="10467"/>
                  </a:lnTo>
                  <a:lnTo>
                    <a:pt x="5802" y="10530"/>
                  </a:lnTo>
                  <a:lnTo>
                    <a:pt x="5775" y="10592"/>
                  </a:lnTo>
                  <a:lnTo>
                    <a:pt x="5749" y="10654"/>
                  </a:lnTo>
                  <a:lnTo>
                    <a:pt x="5722" y="10716"/>
                  </a:lnTo>
                  <a:lnTo>
                    <a:pt x="5694" y="10777"/>
                  </a:lnTo>
                  <a:lnTo>
                    <a:pt x="5665" y="10839"/>
                  </a:lnTo>
                  <a:lnTo>
                    <a:pt x="5636" y="10899"/>
                  </a:lnTo>
                  <a:lnTo>
                    <a:pt x="5605" y="10959"/>
                  </a:lnTo>
                  <a:lnTo>
                    <a:pt x="5575" y="11019"/>
                  </a:lnTo>
                  <a:lnTo>
                    <a:pt x="5543" y="11078"/>
                  </a:lnTo>
                  <a:lnTo>
                    <a:pt x="5512" y="11137"/>
                  </a:lnTo>
                  <a:lnTo>
                    <a:pt x="5479" y="11196"/>
                  </a:lnTo>
                  <a:lnTo>
                    <a:pt x="5446" y="11254"/>
                  </a:lnTo>
                  <a:lnTo>
                    <a:pt x="5411" y="11312"/>
                  </a:lnTo>
                  <a:lnTo>
                    <a:pt x="5377" y="11370"/>
                  </a:lnTo>
                  <a:lnTo>
                    <a:pt x="5342" y="11426"/>
                  </a:lnTo>
                  <a:lnTo>
                    <a:pt x="5306" y="11482"/>
                  </a:lnTo>
                  <a:lnTo>
                    <a:pt x="5270" y="11539"/>
                  </a:lnTo>
                  <a:lnTo>
                    <a:pt x="5232" y="11594"/>
                  </a:lnTo>
                  <a:lnTo>
                    <a:pt x="5195" y="11649"/>
                  </a:lnTo>
                  <a:lnTo>
                    <a:pt x="5156" y="11704"/>
                  </a:lnTo>
                  <a:lnTo>
                    <a:pt x="5117" y="11758"/>
                  </a:lnTo>
                  <a:lnTo>
                    <a:pt x="5077" y="11811"/>
                  </a:lnTo>
                  <a:lnTo>
                    <a:pt x="5037" y="11863"/>
                  </a:lnTo>
                  <a:lnTo>
                    <a:pt x="4996" y="11916"/>
                  </a:lnTo>
                  <a:lnTo>
                    <a:pt x="4955" y="11968"/>
                  </a:lnTo>
                  <a:lnTo>
                    <a:pt x="4911" y="12019"/>
                  </a:lnTo>
                  <a:lnTo>
                    <a:pt x="4869" y="12070"/>
                  </a:lnTo>
                  <a:lnTo>
                    <a:pt x="4825" y="12120"/>
                  </a:lnTo>
                  <a:lnTo>
                    <a:pt x="4781" y="12169"/>
                  </a:lnTo>
                  <a:lnTo>
                    <a:pt x="4736" y="12217"/>
                  </a:lnTo>
                  <a:lnTo>
                    <a:pt x="4690" y="12266"/>
                  </a:lnTo>
                  <a:lnTo>
                    <a:pt x="4645" y="12314"/>
                  </a:lnTo>
                  <a:lnTo>
                    <a:pt x="4598" y="12360"/>
                  </a:lnTo>
                  <a:lnTo>
                    <a:pt x="4550" y="12407"/>
                  </a:lnTo>
                  <a:lnTo>
                    <a:pt x="4502" y="12453"/>
                  </a:lnTo>
                  <a:lnTo>
                    <a:pt x="4454" y="12498"/>
                  </a:lnTo>
                  <a:lnTo>
                    <a:pt x="4404" y="12542"/>
                  </a:lnTo>
                  <a:lnTo>
                    <a:pt x="4354" y="12585"/>
                  </a:lnTo>
                  <a:lnTo>
                    <a:pt x="4303" y="12629"/>
                  </a:lnTo>
                  <a:lnTo>
                    <a:pt x="4252" y="12671"/>
                  </a:lnTo>
                  <a:lnTo>
                    <a:pt x="4200" y="12713"/>
                  </a:lnTo>
                  <a:lnTo>
                    <a:pt x="4148" y="12753"/>
                  </a:lnTo>
                  <a:lnTo>
                    <a:pt x="4095" y="12794"/>
                  </a:lnTo>
                  <a:lnTo>
                    <a:pt x="4041" y="12834"/>
                  </a:lnTo>
                  <a:lnTo>
                    <a:pt x="3986" y="12872"/>
                  </a:lnTo>
                  <a:lnTo>
                    <a:pt x="3931" y="12910"/>
                  </a:lnTo>
                  <a:lnTo>
                    <a:pt x="3876" y="12947"/>
                  </a:lnTo>
                  <a:lnTo>
                    <a:pt x="3819" y="12984"/>
                  </a:lnTo>
                  <a:lnTo>
                    <a:pt x="3762" y="13019"/>
                  </a:lnTo>
                  <a:lnTo>
                    <a:pt x="3705" y="13054"/>
                  </a:lnTo>
                  <a:lnTo>
                    <a:pt x="3646" y="13088"/>
                  </a:lnTo>
                  <a:lnTo>
                    <a:pt x="3588" y="13121"/>
                  </a:lnTo>
                  <a:lnTo>
                    <a:pt x="3528" y="13154"/>
                  </a:lnTo>
                  <a:lnTo>
                    <a:pt x="3468" y="13186"/>
                  </a:lnTo>
                  <a:lnTo>
                    <a:pt x="3407" y="13216"/>
                  </a:lnTo>
                  <a:lnTo>
                    <a:pt x="3346" y="13246"/>
                  </a:lnTo>
                  <a:lnTo>
                    <a:pt x="3284" y="13275"/>
                  </a:lnTo>
                  <a:lnTo>
                    <a:pt x="3221" y="13303"/>
                  </a:lnTo>
                  <a:lnTo>
                    <a:pt x="3158" y="13331"/>
                  </a:lnTo>
                  <a:lnTo>
                    <a:pt x="3158" y="13331"/>
                  </a:lnTo>
                  <a:lnTo>
                    <a:pt x="3111" y="13350"/>
                  </a:lnTo>
                  <a:lnTo>
                    <a:pt x="3064" y="13369"/>
                  </a:lnTo>
                  <a:lnTo>
                    <a:pt x="3018" y="13387"/>
                  </a:lnTo>
                  <a:lnTo>
                    <a:pt x="2970" y="13404"/>
                  </a:lnTo>
                  <a:lnTo>
                    <a:pt x="2923" y="13421"/>
                  </a:lnTo>
                  <a:lnTo>
                    <a:pt x="2876" y="13437"/>
                  </a:lnTo>
                  <a:lnTo>
                    <a:pt x="2829" y="13453"/>
                  </a:lnTo>
                  <a:lnTo>
                    <a:pt x="2781" y="13468"/>
                  </a:lnTo>
                  <a:lnTo>
                    <a:pt x="2686" y="13497"/>
                  </a:lnTo>
                  <a:lnTo>
                    <a:pt x="2590" y="13523"/>
                  </a:lnTo>
                  <a:lnTo>
                    <a:pt x="2494" y="13546"/>
                  </a:lnTo>
                  <a:lnTo>
                    <a:pt x="2397" y="13567"/>
                  </a:lnTo>
                  <a:lnTo>
                    <a:pt x="2301" y="13587"/>
                  </a:lnTo>
                  <a:lnTo>
                    <a:pt x="2203" y="13604"/>
                  </a:lnTo>
                  <a:lnTo>
                    <a:pt x="2107" y="13619"/>
                  </a:lnTo>
                  <a:lnTo>
                    <a:pt x="2008" y="13632"/>
                  </a:lnTo>
                  <a:lnTo>
                    <a:pt x="1910" y="13643"/>
                  </a:lnTo>
                  <a:lnTo>
                    <a:pt x="1812" y="13652"/>
                  </a:lnTo>
                  <a:lnTo>
                    <a:pt x="1714" y="13659"/>
                  </a:lnTo>
                  <a:lnTo>
                    <a:pt x="1616" y="13665"/>
                  </a:lnTo>
                  <a:lnTo>
                    <a:pt x="1516" y="13669"/>
                  </a:lnTo>
                  <a:lnTo>
                    <a:pt x="1418" y="13672"/>
                  </a:lnTo>
                  <a:lnTo>
                    <a:pt x="1319" y="13673"/>
                  </a:lnTo>
                  <a:lnTo>
                    <a:pt x="1220" y="13672"/>
                  </a:lnTo>
                  <a:lnTo>
                    <a:pt x="1121" y="13668"/>
                  </a:lnTo>
                  <a:lnTo>
                    <a:pt x="1021" y="13664"/>
                  </a:lnTo>
                  <a:lnTo>
                    <a:pt x="922" y="13659"/>
                  </a:lnTo>
                  <a:lnTo>
                    <a:pt x="823" y="13652"/>
                  </a:lnTo>
                  <a:lnTo>
                    <a:pt x="724" y="13644"/>
                  </a:lnTo>
                  <a:lnTo>
                    <a:pt x="625" y="13635"/>
                  </a:lnTo>
                  <a:lnTo>
                    <a:pt x="526" y="13625"/>
                  </a:lnTo>
                  <a:lnTo>
                    <a:pt x="427" y="13614"/>
                  </a:lnTo>
                  <a:lnTo>
                    <a:pt x="327" y="13601"/>
                  </a:lnTo>
                  <a:lnTo>
                    <a:pt x="229" y="13588"/>
                  </a:lnTo>
                  <a:lnTo>
                    <a:pt x="130" y="13573"/>
                  </a:lnTo>
                  <a:lnTo>
                    <a:pt x="32" y="13558"/>
                  </a:lnTo>
                  <a:lnTo>
                    <a:pt x="32" y="13558"/>
                  </a:lnTo>
                  <a:close/>
                </a:path>
              </a:pathLst>
            </a:custGeom>
            <a:solidFill>
              <a:srgbClr val="F7B619"/>
            </a:solidFill>
            <a:ln>
              <a:noFill/>
            </a:ln>
          </p:spPr>
          <p:txBody>
            <a:bodyPr lIns="68586" tIns="34293" rIns="68586" bIns="34293"/>
            <a:lstStyle/>
            <a:p>
              <a:pPr defTabSz="685800">
                <a:defRPr/>
              </a:pPr>
              <a:endParaRPr lang="en-US" sz="1350" dirty="0">
                <a:solidFill>
                  <a:prstClr val="black"/>
                </a:solidFill>
              </a:endParaRPr>
            </a:p>
          </p:txBody>
        </p:sp>
        <p:sp>
          <p:nvSpPr>
            <p:cNvPr id="7" name="Freeform 6"/>
            <p:cNvSpPr>
              <a:spLocks/>
            </p:cNvSpPr>
            <p:nvPr/>
          </p:nvSpPr>
          <p:spPr bwMode="auto">
            <a:xfrm>
              <a:off x="3783535" y="4879758"/>
              <a:ext cx="2385504" cy="1003085"/>
            </a:xfrm>
            <a:custGeom>
              <a:avLst/>
              <a:gdLst>
                <a:gd name="T0" fmla="*/ 18 w 14013"/>
                <a:gd name="T1" fmla="*/ 1202 h 5897"/>
                <a:gd name="T2" fmla="*/ 131 w 14013"/>
                <a:gd name="T3" fmla="*/ 1311 h 5897"/>
                <a:gd name="T4" fmla="*/ 301 w 14013"/>
                <a:gd name="T5" fmla="*/ 1392 h 5897"/>
                <a:gd name="T6" fmla="*/ 608 w 14013"/>
                <a:gd name="T7" fmla="*/ 1466 h 5897"/>
                <a:gd name="T8" fmla="*/ 761 w 14013"/>
                <a:gd name="T9" fmla="*/ 1463 h 5897"/>
                <a:gd name="T10" fmla="*/ 1064 w 14013"/>
                <a:gd name="T11" fmla="*/ 1383 h 5897"/>
                <a:gd name="T12" fmla="*/ 1368 w 14013"/>
                <a:gd name="T13" fmla="*/ 1218 h 5897"/>
                <a:gd name="T14" fmla="*/ 1848 w 14013"/>
                <a:gd name="T15" fmla="*/ 859 h 5897"/>
                <a:gd name="T16" fmla="*/ 2117 w 14013"/>
                <a:gd name="T17" fmla="*/ 666 h 5897"/>
                <a:gd name="T18" fmla="*/ 2409 w 14013"/>
                <a:gd name="T19" fmla="*/ 500 h 5897"/>
                <a:gd name="T20" fmla="*/ 2945 w 14013"/>
                <a:gd name="T21" fmla="*/ 276 h 5897"/>
                <a:gd name="T22" fmla="*/ 3500 w 14013"/>
                <a:gd name="T23" fmla="*/ 116 h 5897"/>
                <a:gd name="T24" fmla="*/ 4184 w 14013"/>
                <a:gd name="T25" fmla="*/ 12 h 5897"/>
                <a:gd name="T26" fmla="*/ 4873 w 14013"/>
                <a:gd name="T27" fmla="*/ 15 h 5897"/>
                <a:gd name="T28" fmla="*/ 5502 w 14013"/>
                <a:gd name="T29" fmla="*/ 118 h 5897"/>
                <a:gd name="T30" fmla="*/ 5832 w 14013"/>
                <a:gd name="T31" fmla="*/ 213 h 5897"/>
                <a:gd name="T32" fmla="*/ 6154 w 14013"/>
                <a:gd name="T33" fmla="*/ 340 h 5897"/>
                <a:gd name="T34" fmla="*/ 6466 w 14013"/>
                <a:gd name="T35" fmla="*/ 496 h 5897"/>
                <a:gd name="T36" fmla="*/ 7554 w 14013"/>
                <a:gd name="T37" fmla="*/ 1110 h 5897"/>
                <a:gd name="T38" fmla="*/ 8258 w 14013"/>
                <a:gd name="T39" fmla="*/ 1466 h 5897"/>
                <a:gd name="T40" fmla="*/ 8983 w 14013"/>
                <a:gd name="T41" fmla="*/ 1760 h 5897"/>
                <a:gd name="T42" fmla="*/ 9578 w 14013"/>
                <a:gd name="T43" fmla="*/ 1926 h 5897"/>
                <a:gd name="T44" fmla="*/ 9970 w 14013"/>
                <a:gd name="T45" fmla="*/ 1994 h 5897"/>
                <a:gd name="T46" fmla="*/ 10375 w 14013"/>
                <a:gd name="T47" fmla="*/ 2030 h 5897"/>
                <a:gd name="T48" fmla="*/ 10795 w 14013"/>
                <a:gd name="T49" fmla="*/ 2028 h 5897"/>
                <a:gd name="T50" fmla="*/ 11229 w 14013"/>
                <a:gd name="T51" fmla="*/ 1984 h 5897"/>
                <a:gd name="T52" fmla="*/ 11682 w 14013"/>
                <a:gd name="T53" fmla="*/ 1897 h 5897"/>
                <a:gd name="T54" fmla="*/ 12153 w 14013"/>
                <a:gd name="T55" fmla="*/ 1759 h 5897"/>
                <a:gd name="T56" fmla="*/ 12645 w 14013"/>
                <a:gd name="T57" fmla="*/ 1569 h 5897"/>
                <a:gd name="T58" fmla="*/ 13158 w 14013"/>
                <a:gd name="T59" fmla="*/ 1323 h 5897"/>
                <a:gd name="T60" fmla="*/ 13695 w 14013"/>
                <a:gd name="T61" fmla="*/ 1016 h 5897"/>
                <a:gd name="T62" fmla="*/ 13991 w 14013"/>
                <a:gd name="T63" fmla="*/ 830 h 5897"/>
                <a:gd name="T64" fmla="*/ 13883 w 14013"/>
                <a:gd name="T65" fmla="*/ 977 h 5897"/>
                <a:gd name="T66" fmla="*/ 13716 w 14013"/>
                <a:gd name="T67" fmla="*/ 1296 h 5897"/>
                <a:gd name="T68" fmla="*/ 13398 w 14013"/>
                <a:gd name="T69" fmla="*/ 1742 h 5897"/>
                <a:gd name="T70" fmla="*/ 12936 w 14013"/>
                <a:gd name="T71" fmla="*/ 2302 h 5897"/>
                <a:gd name="T72" fmla="*/ 12467 w 14013"/>
                <a:gd name="T73" fmla="*/ 2797 h 5897"/>
                <a:gd name="T74" fmla="*/ 11768 w 14013"/>
                <a:gd name="T75" fmla="*/ 3430 h 5897"/>
                <a:gd name="T76" fmla="*/ 11009 w 14013"/>
                <a:gd name="T77" fmla="*/ 4009 h 5897"/>
                <a:gd name="T78" fmla="*/ 10197 w 14013"/>
                <a:gd name="T79" fmla="*/ 4521 h 5897"/>
                <a:gd name="T80" fmla="*/ 9343 w 14013"/>
                <a:gd name="T81" fmla="*/ 4965 h 5897"/>
                <a:gd name="T82" fmla="*/ 8453 w 14013"/>
                <a:gd name="T83" fmla="*/ 5330 h 5897"/>
                <a:gd name="T84" fmla="*/ 7536 w 14013"/>
                <a:gd name="T85" fmla="*/ 5610 h 5897"/>
                <a:gd name="T86" fmla="*/ 6601 w 14013"/>
                <a:gd name="T87" fmla="*/ 5799 h 5897"/>
                <a:gd name="T88" fmla="*/ 5655 w 14013"/>
                <a:gd name="T89" fmla="*/ 5890 h 5897"/>
                <a:gd name="T90" fmla="*/ 4843 w 14013"/>
                <a:gd name="T91" fmla="*/ 5884 h 5897"/>
                <a:gd name="T92" fmla="*/ 4371 w 14013"/>
                <a:gd name="T93" fmla="*/ 5840 h 5897"/>
                <a:gd name="T94" fmla="*/ 3906 w 14013"/>
                <a:gd name="T95" fmla="*/ 5759 h 5897"/>
                <a:gd name="T96" fmla="*/ 3452 w 14013"/>
                <a:gd name="T97" fmla="*/ 5643 h 5897"/>
                <a:gd name="T98" fmla="*/ 3011 w 14013"/>
                <a:gd name="T99" fmla="*/ 5489 h 5897"/>
                <a:gd name="T100" fmla="*/ 2588 w 14013"/>
                <a:gd name="T101" fmla="*/ 5298 h 5897"/>
                <a:gd name="T102" fmla="*/ 2185 w 14013"/>
                <a:gd name="T103" fmla="*/ 5068 h 5897"/>
                <a:gd name="T104" fmla="*/ 1804 w 14013"/>
                <a:gd name="T105" fmla="*/ 4800 h 5897"/>
                <a:gd name="T106" fmla="*/ 1450 w 14013"/>
                <a:gd name="T107" fmla="*/ 4491 h 5897"/>
                <a:gd name="T108" fmla="*/ 1126 w 14013"/>
                <a:gd name="T109" fmla="*/ 4142 h 5897"/>
                <a:gd name="T110" fmla="*/ 930 w 14013"/>
                <a:gd name="T111" fmla="*/ 3888 h 5897"/>
                <a:gd name="T112" fmla="*/ 645 w 14013"/>
                <a:gd name="T113" fmla="*/ 3423 h 5897"/>
                <a:gd name="T114" fmla="*/ 367 w 14013"/>
                <a:gd name="T115" fmla="*/ 2792 h 5897"/>
                <a:gd name="T116" fmla="*/ 171 w 14013"/>
                <a:gd name="T117" fmla="*/ 2128 h 5897"/>
                <a:gd name="T118" fmla="*/ 40 w 14013"/>
                <a:gd name="T119" fmla="*/ 1443 h 5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013" h="5897">
                  <a:moveTo>
                    <a:pt x="0" y="1148"/>
                  </a:moveTo>
                  <a:lnTo>
                    <a:pt x="0" y="1148"/>
                  </a:lnTo>
                  <a:lnTo>
                    <a:pt x="2" y="1157"/>
                  </a:lnTo>
                  <a:lnTo>
                    <a:pt x="4" y="1166"/>
                  </a:lnTo>
                  <a:lnTo>
                    <a:pt x="7" y="1175"/>
                  </a:lnTo>
                  <a:lnTo>
                    <a:pt x="10" y="1184"/>
                  </a:lnTo>
                  <a:lnTo>
                    <a:pt x="18" y="1202"/>
                  </a:lnTo>
                  <a:lnTo>
                    <a:pt x="29" y="1219"/>
                  </a:lnTo>
                  <a:lnTo>
                    <a:pt x="41" y="1235"/>
                  </a:lnTo>
                  <a:lnTo>
                    <a:pt x="56" y="1251"/>
                  </a:lnTo>
                  <a:lnTo>
                    <a:pt x="73" y="1267"/>
                  </a:lnTo>
                  <a:lnTo>
                    <a:pt x="91" y="1282"/>
                  </a:lnTo>
                  <a:lnTo>
                    <a:pt x="110" y="1296"/>
                  </a:lnTo>
                  <a:lnTo>
                    <a:pt x="131" y="1311"/>
                  </a:lnTo>
                  <a:lnTo>
                    <a:pt x="152" y="1324"/>
                  </a:lnTo>
                  <a:lnTo>
                    <a:pt x="175" y="1337"/>
                  </a:lnTo>
                  <a:lnTo>
                    <a:pt x="199" y="1349"/>
                  </a:lnTo>
                  <a:lnTo>
                    <a:pt x="223" y="1361"/>
                  </a:lnTo>
                  <a:lnTo>
                    <a:pt x="250" y="1372"/>
                  </a:lnTo>
                  <a:lnTo>
                    <a:pt x="275" y="1382"/>
                  </a:lnTo>
                  <a:lnTo>
                    <a:pt x="301" y="1392"/>
                  </a:lnTo>
                  <a:lnTo>
                    <a:pt x="327" y="1402"/>
                  </a:lnTo>
                  <a:lnTo>
                    <a:pt x="380" y="1419"/>
                  </a:lnTo>
                  <a:lnTo>
                    <a:pt x="432" y="1433"/>
                  </a:lnTo>
                  <a:lnTo>
                    <a:pt x="482" y="1445"/>
                  </a:lnTo>
                  <a:lnTo>
                    <a:pt x="528" y="1455"/>
                  </a:lnTo>
                  <a:lnTo>
                    <a:pt x="571" y="1462"/>
                  </a:lnTo>
                  <a:lnTo>
                    <a:pt x="608" y="1466"/>
                  </a:lnTo>
                  <a:lnTo>
                    <a:pt x="639" y="1468"/>
                  </a:lnTo>
                  <a:lnTo>
                    <a:pt x="639" y="1468"/>
                  </a:lnTo>
                  <a:lnTo>
                    <a:pt x="664" y="1468"/>
                  </a:lnTo>
                  <a:lnTo>
                    <a:pt x="688" y="1468"/>
                  </a:lnTo>
                  <a:lnTo>
                    <a:pt x="713" y="1467"/>
                  </a:lnTo>
                  <a:lnTo>
                    <a:pt x="737" y="1465"/>
                  </a:lnTo>
                  <a:lnTo>
                    <a:pt x="761" y="1463"/>
                  </a:lnTo>
                  <a:lnTo>
                    <a:pt x="786" y="1460"/>
                  </a:lnTo>
                  <a:lnTo>
                    <a:pt x="834" y="1452"/>
                  </a:lnTo>
                  <a:lnTo>
                    <a:pt x="881" y="1442"/>
                  </a:lnTo>
                  <a:lnTo>
                    <a:pt x="927" y="1430"/>
                  </a:lnTo>
                  <a:lnTo>
                    <a:pt x="974" y="1416"/>
                  </a:lnTo>
                  <a:lnTo>
                    <a:pt x="1019" y="1400"/>
                  </a:lnTo>
                  <a:lnTo>
                    <a:pt x="1064" y="1383"/>
                  </a:lnTo>
                  <a:lnTo>
                    <a:pt x="1109" y="1364"/>
                  </a:lnTo>
                  <a:lnTo>
                    <a:pt x="1154" y="1343"/>
                  </a:lnTo>
                  <a:lnTo>
                    <a:pt x="1197" y="1320"/>
                  </a:lnTo>
                  <a:lnTo>
                    <a:pt x="1241" y="1296"/>
                  </a:lnTo>
                  <a:lnTo>
                    <a:pt x="1283" y="1271"/>
                  </a:lnTo>
                  <a:lnTo>
                    <a:pt x="1327" y="1245"/>
                  </a:lnTo>
                  <a:lnTo>
                    <a:pt x="1368" y="1218"/>
                  </a:lnTo>
                  <a:lnTo>
                    <a:pt x="1410" y="1191"/>
                  </a:lnTo>
                  <a:lnTo>
                    <a:pt x="1451" y="1162"/>
                  </a:lnTo>
                  <a:lnTo>
                    <a:pt x="1493" y="1133"/>
                  </a:lnTo>
                  <a:lnTo>
                    <a:pt x="1533" y="1102"/>
                  </a:lnTo>
                  <a:lnTo>
                    <a:pt x="1613" y="1042"/>
                  </a:lnTo>
                  <a:lnTo>
                    <a:pt x="1693" y="981"/>
                  </a:lnTo>
                  <a:lnTo>
                    <a:pt x="1848" y="859"/>
                  </a:lnTo>
                  <a:lnTo>
                    <a:pt x="1924" y="801"/>
                  </a:lnTo>
                  <a:lnTo>
                    <a:pt x="1962" y="773"/>
                  </a:lnTo>
                  <a:lnTo>
                    <a:pt x="2000" y="745"/>
                  </a:lnTo>
                  <a:lnTo>
                    <a:pt x="2000" y="745"/>
                  </a:lnTo>
                  <a:lnTo>
                    <a:pt x="2039" y="718"/>
                  </a:lnTo>
                  <a:lnTo>
                    <a:pt x="2078" y="692"/>
                  </a:lnTo>
                  <a:lnTo>
                    <a:pt x="2117" y="666"/>
                  </a:lnTo>
                  <a:lnTo>
                    <a:pt x="2157" y="641"/>
                  </a:lnTo>
                  <a:lnTo>
                    <a:pt x="2199" y="616"/>
                  </a:lnTo>
                  <a:lnTo>
                    <a:pt x="2240" y="592"/>
                  </a:lnTo>
                  <a:lnTo>
                    <a:pt x="2281" y="567"/>
                  </a:lnTo>
                  <a:lnTo>
                    <a:pt x="2323" y="544"/>
                  </a:lnTo>
                  <a:lnTo>
                    <a:pt x="2367" y="522"/>
                  </a:lnTo>
                  <a:lnTo>
                    <a:pt x="2409" y="500"/>
                  </a:lnTo>
                  <a:lnTo>
                    <a:pt x="2452" y="479"/>
                  </a:lnTo>
                  <a:lnTo>
                    <a:pt x="2495" y="458"/>
                  </a:lnTo>
                  <a:lnTo>
                    <a:pt x="2584" y="418"/>
                  </a:lnTo>
                  <a:lnTo>
                    <a:pt x="2672" y="379"/>
                  </a:lnTo>
                  <a:lnTo>
                    <a:pt x="2763" y="342"/>
                  </a:lnTo>
                  <a:lnTo>
                    <a:pt x="2853" y="308"/>
                  </a:lnTo>
                  <a:lnTo>
                    <a:pt x="2945" y="276"/>
                  </a:lnTo>
                  <a:lnTo>
                    <a:pt x="3036" y="245"/>
                  </a:lnTo>
                  <a:lnTo>
                    <a:pt x="3128" y="215"/>
                  </a:lnTo>
                  <a:lnTo>
                    <a:pt x="3219" y="188"/>
                  </a:lnTo>
                  <a:lnTo>
                    <a:pt x="3312" y="163"/>
                  </a:lnTo>
                  <a:lnTo>
                    <a:pt x="3404" y="139"/>
                  </a:lnTo>
                  <a:lnTo>
                    <a:pt x="3404" y="139"/>
                  </a:lnTo>
                  <a:lnTo>
                    <a:pt x="3500" y="116"/>
                  </a:lnTo>
                  <a:lnTo>
                    <a:pt x="3597" y="95"/>
                  </a:lnTo>
                  <a:lnTo>
                    <a:pt x="3694" y="76"/>
                  </a:lnTo>
                  <a:lnTo>
                    <a:pt x="3792" y="59"/>
                  </a:lnTo>
                  <a:lnTo>
                    <a:pt x="3889" y="43"/>
                  </a:lnTo>
                  <a:lnTo>
                    <a:pt x="3987" y="31"/>
                  </a:lnTo>
                  <a:lnTo>
                    <a:pt x="4085" y="20"/>
                  </a:lnTo>
                  <a:lnTo>
                    <a:pt x="4184" y="12"/>
                  </a:lnTo>
                  <a:lnTo>
                    <a:pt x="4283" y="5"/>
                  </a:lnTo>
                  <a:lnTo>
                    <a:pt x="4381" y="1"/>
                  </a:lnTo>
                  <a:lnTo>
                    <a:pt x="4480" y="0"/>
                  </a:lnTo>
                  <a:lnTo>
                    <a:pt x="4578" y="0"/>
                  </a:lnTo>
                  <a:lnTo>
                    <a:pt x="4677" y="3"/>
                  </a:lnTo>
                  <a:lnTo>
                    <a:pt x="4774" y="7"/>
                  </a:lnTo>
                  <a:lnTo>
                    <a:pt x="4873" y="15"/>
                  </a:lnTo>
                  <a:lnTo>
                    <a:pt x="4970" y="24"/>
                  </a:lnTo>
                  <a:lnTo>
                    <a:pt x="5068" y="36"/>
                  </a:lnTo>
                  <a:lnTo>
                    <a:pt x="5166" y="50"/>
                  </a:lnTo>
                  <a:lnTo>
                    <a:pt x="5262" y="67"/>
                  </a:lnTo>
                  <a:lnTo>
                    <a:pt x="5359" y="85"/>
                  </a:lnTo>
                  <a:lnTo>
                    <a:pt x="5454" y="106"/>
                  </a:lnTo>
                  <a:lnTo>
                    <a:pt x="5502" y="118"/>
                  </a:lnTo>
                  <a:lnTo>
                    <a:pt x="5550" y="129"/>
                  </a:lnTo>
                  <a:lnTo>
                    <a:pt x="5597" y="142"/>
                  </a:lnTo>
                  <a:lnTo>
                    <a:pt x="5644" y="155"/>
                  </a:lnTo>
                  <a:lnTo>
                    <a:pt x="5692" y="169"/>
                  </a:lnTo>
                  <a:lnTo>
                    <a:pt x="5739" y="183"/>
                  </a:lnTo>
                  <a:lnTo>
                    <a:pt x="5786" y="198"/>
                  </a:lnTo>
                  <a:lnTo>
                    <a:pt x="5832" y="213"/>
                  </a:lnTo>
                  <a:lnTo>
                    <a:pt x="5879" y="231"/>
                  </a:lnTo>
                  <a:lnTo>
                    <a:pt x="5926" y="247"/>
                  </a:lnTo>
                  <a:lnTo>
                    <a:pt x="5971" y="265"/>
                  </a:lnTo>
                  <a:lnTo>
                    <a:pt x="6017" y="282"/>
                  </a:lnTo>
                  <a:lnTo>
                    <a:pt x="6064" y="301"/>
                  </a:lnTo>
                  <a:lnTo>
                    <a:pt x="6109" y="320"/>
                  </a:lnTo>
                  <a:lnTo>
                    <a:pt x="6154" y="340"/>
                  </a:lnTo>
                  <a:lnTo>
                    <a:pt x="6199" y="360"/>
                  </a:lnTo>
                  <a:lnTo>
                    <a:pt x="6245" y="381"/>
                  </a:lnTo>
                  <a:lnTo>
                    <a:pt x="6289" y="403"/>
                  </a:lnTo>
                  <a:lnTo>
                    <a:pt x="6333" y="426"/>
                  </a:lnTo>
                  <a:lnTo>
                    <a:pt x="6377" y="449"/>
                  </a:lnTo>
                  <a:lnTo>
                    <a:pt x="6422" y="472"/>
                  </a:lnTo>
                  <a:lnTo>
                    <a:pt x="6466" y="496"/>
                  </a:lnTo>
                  <a:lnTo>
                    <a:pt x="6466" y="496"/>
                  </a:lnTo>
                  <a:lnTo>
                    <a:pt x="6664" y="609"/>
                  </a:lnTo>
                  <a:lnTo>
                    <a:pt x="6861" y="721"/>
                  </a:lnTo>
                  <a:lnTo>
                    <a:pt x="7059" y="834"/>
                  </a:lnTo>
                  <a:lnTo>
                    <a:pt x="7256" y="945"/>
                  </a:lnTo>
                  <a:lnTo>
                    <a:pt x="7455" y="1056"/>
                  </a:lnTo>
                  <a:lnTo>
                    <a:pt x="7554" y="1110"/>
                  </a:lnTo>
                  <a:lnTo>
                    <a:pt x="7654" y="1164"/>
                  </a:lnTo>
                  <a:lnTo>
                    <a:pt x="7753" y="1216"/>
                  </a:lnTo>
                  <a:lnTo>
                    <a:pt x="7854" y="1268"/>
                  </a:lnTo>
                  <a:lnTo>
                    <a:pt x="7954" y="1320"/>
                  </a:lnTo>
                  <a:lnTo>
                    <a:pt x="8055" y="1370"/>
                  </a:lnTo>
                  <a:lnTo>
                    <a:pt x="8157" y="1419"/>
                  </a:lnTo>
                  <a:lnTo>
                    <a:pt x="8258" y="1466"/>
                  </a:lnTo>
                  <a:lnTo>
                    <a:pt x="8360" y="1513"/>
                  </a:lnTo>
                  <a:lnTo>
                    <a:pt x="8462" y="1558"/>
                  </a:lnTo>
                  <a:lnTo>
                    <a:pt x="8565" y="1602"/>
                  </a:lnTo>
                  <a:lnTo>
                    <a:pt x="8668" y="1644"/>
                  </a:lnTo>
                  <a:lnTo>
                    <a:pt x="8773" y="1685"/>
                  </a:lnTo>
                  <a:lnTo>
                    <a:pt x="8878" y="1723"/>
                  </a:lnTo>
                  <a:lnTo>
                    <a:pt x="8983" y="1760"/>
                  </a:lnTo>
                  <a:lnTo>
                    <a:pt x="9090" y="1795"/>
                  </a:lnTo>
                  <a:lnTo>
                    <a:pt x="9196" y="1827"/>
                  </a:lnTo>
                  <a:lnTo>
                    <a:pt x="9305" y="1859"/>
                  </a:lnTo>
                  <a:lnTo>
                    <a:pt x="9414" y="1888"/>
                  </a:lnTo>
                  <a:lnTo>
                    <a:pt x="9468" y="1901"/>
                  </a:lnTo>
                  <a:lnTo>
                    <a:pt x="9523" y="1914"/>
                  </a:lnTo>
                  <a:lnTo>
                    <a:pt x="9578" y="1926"/>
                  </a:lnTo>
                  <a:lnTo>
                    <a:pt x="9633" y="1938"/>
                  </a:lnTo>
                  <a:lnTo>
                    <a:pt x="9689" y="1949"/>
                  </a:lnTo>
                  <a:lnTo>
                    <a:pt x="9745" y="1959"/>
                  </a:lnTo>
                  <a:lnTo>
                    <a:pt x="9801" y="1969"/>
                  </a:lnTo>
                  <a:lnTo>
                    <a:pt x="9857" y="1978"/>
                  </a:lnTo>
                  <a:lnTo>
                    <a:pt x="9914" y="1987"/>
                  </a:lnTo>
                  <a:lnTo>
                    <a:pt x="9970" y="1994"/>
                  </a:lnTo>
                  <a:lnTo>
                    <a:pt x="10027" y="2001"/>
                  </a:lnTo>
                  <a:lnTo>
                    <a:pt x="10084" y="2008"/>
                  </a:lnTo>
                  <a:lnTo>
                    <a:pt x="10142" y="2014"/>
                  </a:lnTo>
                  <a:lnTo>
                    <a:pt x="10200" y="2019"/>
                  </a:lnTo>
                  <a:lnTo>
                    <a:pt x="10258" y="2023"/>
                  </a:lnTo>
                  <a:lnTo>
                    <a:pt x="10317" y="2026"/>
                  </a:lnTo>
                  <a:lnTo>
                    <a:pt x="10375" y="2030"/>
                  </a:lnTo>
                  <a:lnTo>
                    <a:pt x="10434" y="2032"/>
                  </a:lnTo>
                  <a:lnTo>
                    <a:pt x="10494" y="2034"/>
                  </a:lnTo>
                  <a:lnTo>
                    <a:pt x="10553" y="2034"/>
                  </a:lnTo>
                  <a:lnTo>
                    <a:pt x="10612" y="2034"/>
                  </a:lnTo>
                  <a:lnTo>
                    <a:pt x="10673" y="2033"/>
                  </a:lnTo>
                  <a:lnTo>
                    <a:pt x="10733" y="2031"/>
                  </a:lnTo>
                  <a:lnTo>
                    <a:pt x="10795" y="2028"/>
                  </a:lnTo>
                  <a:lnTo>
                    <a:pt x="10856" y="2024"/>
                  </a:lnTo>
                  <a:lnTo>
                    <a:pt x="10917" y="2019"/>
                  </a:lnTo>
                  <a:lnTo>
                    <a:pt x="10979" y="2014"/>
                  </a:lnTo>
                  <a:lnTo>
                    <a:pt x="11041" y="2008"/>
                  </a:lnTo>
                  <a:lnTo>
                    <a:pt x="11103" y="2001"/>
                  </a:lnTo>
                  <a:lnTo>
                    <a:pt x="11167" y="1993"/>
                  </a:lnTo>
                  <a:lnTo>
                    <a:pt x="11229" y="1984"/>
                  </a:lnTo>
                  <a:lnTo>
                    <a:pt x="11293" y="1975"/>
                  </a:lnTo>
                  <a:lnTo>
                    <a:pt x="11357" y="1964"/>
                  </a:lnTo>
                  <a:lnTo>
                    <a:pt x="11421" y="1952"/>
                  </a:lnTo>
                  <a:lnTo>
                    <a:pt x="11485" y="1940"/>
                  </a:lnTo>
                  <a:lnTo>
                    <a:pt x="11551" y="1926"/>
                  </a:lnTo>
                  <a:lnTo>
                    <a:pt x="11616" y="1912"/>
                  </a:lnTo>
                  <a:lnTo>
                    <a:pt x="11682" y="1897"/>
                  </a:lnTo>
                  <a:lnTo>
                    <a:pt x="11748" y="1880"/>
                  </a:lnTo>
                  <a:lnTo>
                    <a:pt x="11814" y="1863"/>
                  </a:lnTo>
                  <a:lnTo>
                    <a:pt x="11882" y="1843"/>
                  </a:lnTo>
                  <a:lnTo>
                    <a:pt x="11948" y="1824"/>
                  </a:lnTo>
                  <a:lnTo>
                    <a:pt x="12016" y="1803"/>
                  </a:lnTo>
                  <a:lnTo>
                    <a:pt x="12085" y="1782"/>
                  </a:lnTo>
                  <a:lnTo>
                    <a:pt x="12153" y="1759"/>
                  </a:lnTo>
                  <a:lnTo>
                    <a:pt x="12222" y="1736"/>
                  </a:lnTo>
                  <a:lnTo>
                    <a:pt x="12291" y="1711"/>
                  </a:lnTo>
                  <a:lnTo>
                    <a:pt x="12361" y="1685"/>
                  </a:lnTo>
                  <a:lnTo>
                    <a:pt x="12431" y="1657"/>
                  </a:lnTo>
                  <a:lnTo>
                    <a:pt x="12502" y="1629"/>
                  </a:lnTo>
                  <a:lnTo>
                    <a:pt x="12573" y="1600"/>
                  </a:lnTo>
                  <a:lnTo>
                    <a:pt x="12645" y="1569"/>
                  </a:lnTo>
                  <a:lnTo>
                    <a:pt x="12716" y="1538"/>
                  </a:lnTo>
                  <a:lnTo>
                    <a:pt x="12789" y="1505"/>
                  </a:lnTo>
                  <a:lnTo>
                    <a:pt x="12862" y="1471"/>
                  </a:lnTo>
                  <a:lnTo>
                    <a:pt x="12936" y="1436"/>
                  </a:lnTo>
                  <a:lnTo>
                    <a:pt x="13009" y="1399"/>
                  </a:lnTo>
                  <a:lnTo>
                    <a:pt x="13084" y="1362"/>
                  </a:lnTo>
                  <a:lnTo>
                    <a:pt x="13158" y="1323"/>
                  </a:lnTo>
                  <a:lnTo>
                    <a:pt x="13233" y="1283"/>
                  </a:lnTo>
                  <a:lnTo>
                    <a:pt x="13309" y="1242"/>
                  </a:lnTo>
                  <a:lnTo>
                    <a:pt x="13385" y="1199"/>
                  </a:lnTo>
                  <a:lnTo>
                    <a:pt x="13462" y="1156"/>
                  </a:lnTo>
                  <a:lnTo>
                    <a:pt x="13539" y="1110"/>
                  </a:lnTo>
                  <a:lnTo>
                    <a:pt x="13617" y="1064"/>
                  </a:lnTo>
                  <a:lnTo>
                    <a:pt x="13695" y="1016"/>
                  </a:lnTo>
                  <a:lnTo>
                    <a:pt x="13774" y="968"/>
                  </a:lnTo>
                  <a:lnTo>
                    <a:pt x="13853" y="917"/>
                  </a:lnTo>
                  <a:lnTo>
                    <a:pt x="13933" y="865"/>
                  </a:lnTo>
                  <a:lnTo>
                    <a:pt x="14013" y="813"/>
                  </a:lnTo>
                  <a:lnTo>
                    <a:pt x="14013" y="813"/>
                  </a:lnTo>
                  <a:lnTo>
                    <a:pt x="14002" y="821"/>
                  </a:lnTo>
                  <a:lnTo>
                    <a:pt x="13991" y="830"/>
                  </a:lnTo>
                  <a:lnTo>
                    <a:pt x="13980" y="841"/>
                  </a:lnTo>
                  <a:lnTo>
                    <a:pt x="13969" y="852"/>
                  </a:lnTo>
                  <a:lnTo>
                    <a:pt x="13959" y="865"/>
                  </a:lnTo>
                  <a:lnTo>
                    <a:pt x="13947" y="878"/>
                  </a:lnTo>
                  <a:lnTo>
                    <a:pt x="13925" y="908"/>
                  </a:lnTo>
                  <a:lnTo>
                    <a:pt x="13904" y="941"/>
                  </a:lnTo>
                  <a:lnTo>
                    <a:pt x="13883" y="977"/>
                  </a:lnTo>
                  <a:lnTo>
                    <a:pt x="13863" y="1014"/>
                  </a:lnTo>
                  <a:lnTo>
                    <a:pt x="13843" y="1052"/>
                  </a:lnTo>
                  <a:lnTo>
                    <a:pt x="13804" y="1129"/>
                  </a:lnTo>
                  <a:lnTo>
                    <a:pt x="13766" y="1202"/>
                  </a:lnTo>
                  <a:lnTo>
                    <a:pt x="13749" y="1236"/>
                  </a:lnTo>
                  <a:lnTo>
                    <a:pt x="13732" y="1268"/>
                  </a:lnTo>
                  <a:lnTo>
                    <a:pt x="13716" y="1296"/>
                  </a:lnTo>
                  <a:lnTo>
                    <a:pt x="13701" y="1321"/>
                  </a:lnTo>
                  <a:lnTo>
                    <a:pt x="13701" y="1321"/>
                  </a:lnTo>
                  <a:lnTo>
                    <a:pt x="13643" y="1406"/>
                  </a:lnTo>
                  <a:lnTo>
                    <a:pt x="13582" y="1492"/>
                  </a:lnTo>
                  <a:lnTo>
                    <a:pt x="13522" y="1575"/>
                  </a:lnTo>
                  <a:lnTo>
                    <a:pt x="13461" y="1658"/>
                  </a:lnTo>
                  <a:lnTo>
                    <a:pt x="13398" y="1742"/>
                  </a:lnTo>
                  <a:lnTo>
                    <a:pt x="13335" y="1823"/>
                  </a:lnTo>
                  <a:lnTo>
                    <a:pt x="13271" y="1905"/>
                  </a:lnTo>
                  <a:lnTo>
                    <a:pt x="13205" y="1985"/>
                  </a:lnTo>
                  <a:lnTo>
                    <a:pt x="13139" y="2066"/>
                  </a:lnTo>
                  <a:lnTo>
                    <a:pt x="13071" y="2145"/>
                  </a:lnTo>
                  <a:lnTo>
                    <a:pt x="13004" y="2224"/>
                  </a:lnTo>
                  <a:lnTo>
                    <a:pt x="12936" y="2302"/>
                  </a:lnTo>
                  <a:lnTo>
                    <a:pt x="12866" y="2378"/>
                  </a:lnTo>
                  <a:lnTo>
                    <a:pt x="12797" y="2455"/>
                  </a:lnTo>
                  <a:lnTo>
                    <a:pt x="12726" y="2531"/>
                  </a:lnTo>
                  <a:lnTo>
                    <a:pt x="12654" y="2607"/>
                  </a:lnTo>
                  <a:lnTo>
                    <a:pt x="12654" y="2607"/>
                  </a:lnTo>
                  <a:lnTo>
                    <a:pt x="12562" y="2702"/>
                  </a:lnTo>
                  <a:lnTo>
                    <a:pt x="12467" y="2797"/>
                  </a:lnTo>
                  <a:lnTo>
                    <a:pt x="12370" y="2890"/>
                  </a:lnTo>
                  <a:lnTo>
                    <a:pt x="12274" y="2984"/>
                  </a:lnTo>
                  <a:lnTo>
                    <a:pt x="12175" y="3075"/>
                  </a:lnTo>
                  <a:lnTo>
                    <a:pt x="12075" y="3166"/>
                  </a:lnTo>
                  <a:lnTo>
                    <a:pt x="11974" y="3255"/>
                  </a:lnTo>
                  <a:lnTo>
                    <a:pt x="11872" y="3344"/>
                  </a:lnTo>
                  <a:lnTo>
                    <a:pt x="11768" y="3430"/>
                  </a:lnTo>
                  <a:lnTo>
                    <a:pt x="11662" y="3517"/>
                  </a:lnTo>
                  <a:lnTo>
                    <a:pt x="11557" y="3602"/>
                  </a:lnTo>
                  <a:lnTo>
                    <a:pt x="11449" y="3686"/>
                  </a:lnTo>
                  <a:lnTo>
                    <a:pt x="11341" y="3768"/>
                  </a:lnTo>
                  <a:lnTo>
                    <a:pt x="11231" y="3850"/>
                  </a:lnTo>
                  <a:lnTo>
                    <a:pt x="11120" y="3929"/>
                  </a:lnTo>
                  <a:lnTo>
                    <a:pt x="11009" y="4009"/>
                  </a:lnTo>
                  <a:lnTo>
                    <a:pt x="10896" y="4086"/>
                  </a:lnTo>
                  <a:lnTo>
                    <a:pt x="10781" y="4161"/>
                  </a:lnTo>
                  <a:lnTo>
                    <a:pt x="10667" y="4237"/>
                  </a:lnTo>
                  <a:lnTo>
                    <a:pt x="10551" y="4310"/>
                  </a:lnTo>
                  <a:lnTo>
                    <a:pt x="10433" y="4382"/>
                  </a:lnTo>
                  <a:lnTo>
                    <a:pt x="10316" y="4452"/>
                  </a:lnTo>
                  <a:lnTo>
                    <a:pt x="10197" y="4521"/>
                  </a:lnTo>
                  <a:lnTo>
                    <a:pt x="10077" y="4590"/>
                  </a:lnTo>
                  <a:lnTo>
                    <a:pt x="9958" y="4656"/>
                  </a:lnTo>
                  <a:lnTo>
                    <a:pt x="9836" y="4720"/>
                  </a:lnTo>
                  <a:lnTo>
                    <a:pt x="9714" y="4784"/>
                  </a:lnTo>
                  <a:lnTo>
                    <a:pt x="9591" y="4845"/>
                  </a:lnTo>
                  <a:lnTo>
                    <a:pt x="9467" y="4905"/>
                  </a:lnTo>
                  <a:lnTo>
                    <a:pt x="9343" y="4965"/>
                  </a:lnTo>
                  <a:lnTo>
                    <a:pt x="9218" y="5022"/>
                  </a:lnTo>
                  <a:lnTo>
                    <a:pt x="9092" y="5077"/>
                  </a:lnTo>
                  <a:lnTo>
                    <a:pt x="8965" y="5131"/>
                  </a:lnTo>
                  <a:lnTo>
                    <a:pt x="8838" y="5183"/>
                  </a:lnTo>
                  <a:lnTo>
                    <a:pt x="8711" y="5234"/>
                  </a:lnTo>
                  <a:lnTo>
                    <a:pt x="8582" y="5283"/>
                  </a:lnTo>
                  <a:lnTo>
                    <a:pt x="8453" y="5330"/>
                  </a:lnTo>
                  <a:lnTo>
                    <a:pt x="8323" y="5375"/>
                  </a:lnTo>
                  <a:lnTo>
                    <a:pt x="8194" y="5419"/>
                  </a:lnTo>
                  <a:lnTo>
                    <a:pt x="8063" y="5461"/>
                  </a:lnTo>
                  <a:lnTo>
                    <a:pt x="7932" y="5501"/>
                  </a:lnTo>
                  <a:lnTo>
                    <a:pt x="7801" y="5539"/>
                  </a:lnTo>
                  <a:lnTo>
                    <a:pt x="7669" y="5576"/>
                  </a:lnTo>
                  <a:lnTo>
                    <a:pt x="7536" y="5610"/>
                  </a:lnTo>
                  <a:lnTo>
                    <a:pt x="7403" y="5644"/>
                  </a:lnTo>
                  <a:lnTo>
                    <a:pt x="7270" y="5674"/>
                  </a:lnTo>
                  <a:lnTo>
                    <a:pt x="7137" y="5703"/>
                  </a:lnTo>
                  <a:lnTo>
                    <a:pt x="7004" y="5730"/>
                  </a:lnTo>
                  <a:lnTo>
                    <a:pt x="6869" y="5755"/>
                  </a:lnTo>
                  <a:lnTo>
                    <a:pt x="6735" y="5778"/>
                  </a:lnTo>
                  <a:lnTo>
                    <a:pt x="6601" y="5799"/>
                  </a:lnTo>
                  <a:lnTo>
                    <a:pt x="6466" y="5819"/>
                  </a:lnTo>
                  <a:lnTo>
                    <a:pt x="6331" y="5836"/>
                  </a:lnTo>
                  <a:lnTo>
                    <a:pt x="6196" y="5851"/>
                  </a:lnTo>
                  <a:lnTo>
                    <a:pt x="6062" y="5864"/>
                  </a:lnTo>
                  <a:lnTo>
                    <a:pt x="5926" y="5875"/>
                  </a:lnTo>
                  <a:lnTo>
                    <a:pt x="5791" y="5884"/>
                  </a:lnTo>
                  <a:lnTo>
                    <a:pt x="5655" y="5890"/>
                  </a:lnTo>
                  <a:lnTo>
                    <a:pt x="5520" y="5895"/>
                  </a:lnTo>
                  <a:lnTo>
                    <a:pt x="5385" y="5897"/>
                  </a:lnTo>
                  <a:lnTo>
                    <a:pt x="5249" y="5897"/>
                  </a:lnTo>
                  <a:lnTo>
                    <a:pt x="5113" y="5895"/>
                  </a:lnTo>
                  <a:lnTo>
                    <a:pt x="4978" y="5891"/>
                  </a:lnTo>
                  <a:lnTo>
                    <a:pt x="4843" y="5884"/>
                  </a:lnTo>
                  <a:lnTo>
                    <a:pt x="4843" y="5884"/>
                  </a:lnTo>
                  <a:lnTo>
                    <a:pt x="4775" y="5880"/>
                  </a:lnTo>
                  <a:lnTo>
                    <a:pt x="4707" y="5875"/>
                  </a:lnTo>
                  <a:lnTo>
                    <a:pt x="4640" y="5869"/>
                  </a:lnTo>
                  <a:lnTo>
                    <a:pt x="4572" y="5863"/>
                  </a:lnTo>
                  <a:lnTo>
                    <a:pt x="4505" y="5856"/>
                  </a:lnTo>
                  <a:lnTo>
                    <a:pt x="4437" y="5848"/>
                  </a:lnTo>
                  <a:lnTo>
                    <a:pt x="4371" y="5840"/>
                  </a:lnTo>
                  <a:lnTo>
                    <a:pt x="4304" y="5830"/>
                  </a:lnTo>
                  <a:lnTo>
                    <a:pt x="4237" y="5820"/>
                  </a:lnTo>
                  <a:lnTo>
                    <a:pt x="4171" y="5810"/>
                  </a:lnTo>
                  <a:lnTo>
                    <a:pt x="4105" y="5797"/>
                  </a:lnTo>
                  <a:lnTo>
                    <a:pt x="4038" y="5785"/>
                  </a:lnTo>
                  <a:lnTo>
                    <a:pt x="3972" y="5772"/>
                  </a:lnTo>
                  <a:lnTo>
                    <a:pt x="3906" y="5759"/>
                  </a:lnTo>
                  <a:lnTo>
                    <a:pt x="3840" y="5744"/>
                  </a:lnTo>
                  <a:lnTo>
                    <a:pt x="3775" y="5729"/>
                  </a:lnTo>
                  <a:lnTo>
                    <a:pt x="3710" y="5714"/>
                  </a:lnTo>
                  <a:lnTo>
                    <a:pt x="3645" y="5697"/>
                  </a:lnTo>
                  <a:lnTo>
                    <a:pt x="3581" y="5680"/>
                  </a:lnTo>
                  <a:lnTo>
                    <a:pt x="3516" y="5662"/>
                  </a:lnTo>
                  <a:lnTo>
                    <a:pt x="3452" y="5643"/>
                  </a:lnTo>
                  <a:lnTo>
                    <a:pt x="3388" y="5622"/>
                  </a:lnTo>
                  <a:lnTo>
                    <a:pt x="3324" y="5602"/>
                  </a:lnTo>
                  <a:lnTo>
                    <a:pt x="3262" y="5581"/>
                  </a:lnTo>
                  <a:lnTo>
                    <a:pt x="3198" y="5559"/>
                  </a:lnTo>
                  <a:lnTo>
                    <a:pt x="3136" y="5537"/>
                  </a:lnTo>
                  <a:lnTo>
                    <a:pt x="3074" y="5513"/>
                  </a:lnTo>
                  <a:lnTo>
                    <a:pt x="3011" y="5489"/>
                  </a:lnTo>
                  <a:lnTo>
                    <a:pt x="2950" y="5465"/>
                  </a:lnTo>
                  <a:lnTo>
                    <a:pt x="2889" y="5438"/>
                  </a:lnTo>
                  <a:lnTo>
                    <a:pt x="2827" y="5412"/>
                  </a:lnTo>
                  <a:lnTo>
                    <a:pt x="2767" y="5384"/>
                  </a:lnTo>
                  <a:lnTo>
                    <a:pt x="2707" y="5356"/>
                  </a:lnTo>
                  <a:lnTo>
                    <a:pt x="2647" y="5328"/>
                  </a:lnTo>
                  <a:lnTo>
                    <a:pt x="2588" y="5298"/>
                  </a:lnTo>
                  <a:lnTo>
                    <a:pt x="2529" y="5268"/>
                  </a:lnTo>
                  <a:lnTo>
                    <a:pt x="2470" y="5236"/>
                  </a:lnTo>
                  <a:lnTo>
                    <a:pt x="2413" y="5204"/>
                  </a:lnTo>
                  <a:lnTo>
                    <a:pt x="2355" y="5172"/>
                  </a:lnTo>
                  <a:lnTo>
                    <a:pt x="2297" y="5138"/>
                  </a:lnTo>
                  <a:lnTo>
                    <a:pt x="2241" y="5104"/>
                  </a:lnTo>
                  <a:lnTo>
                    <a:pt x="2185" y="5068"/>
                  </a:lnTo>
                  <a:lnTo>
                    <a:pt x="2128" y="5032"/>
                  </a:lnTo>
                  <a:lnTo>
                    <a:pt x="2073" y="4996"/>
                  </a:lnTo>
                  <a:lnTo>
                    <a:pt x="2019" y="4958"/>
                  </a:lnTo>
                  <a:lnTo>
                    <a:pt x="1964" y="4920"/>
                  </a:lnTo>
                  <a:lnTo>
                    <a:pt x="1910" y="4880"/>
                  </a:lnTo>
                  <a:lnTo>
                    <a:pt x="1857" y="4840"/>
                  </a:lnTo>
                  <a:lnTo>
                    <a:pt x="1804" y="4800"/>
                  </a:lnTo>
                  <a:lnTo>
                    <a:pt x="1752" y="4758"/>
                  </a:lnTo>
                  <a:lnTo>
                    <a:pt x="1700" y="4715"/>
                  </a:lnTo>
                  <a:lnTo>
                    <a:pt x="1650" y="4672"/>
                  </a:lnTo>
                  <a:lnTo>
                    <a:pt x="1598" y="4628"/>
                  </a:lnTo>
                  <a:lnTo>
                    <a:pt x="1549" y="4584"/>
                  </a:lnTo>
                  <a:lnTo>
                    <a:pt x="1499" y="4537"/>
                  </a:lnTo>
                  <a:lnTo>
                    <a:pt x="1450" y="4491"/>
                  </a:lnTo>
                  <a:lnTo>
                    <a:pt x="1402" y="4444"/>
                  </a:lnTo>
                  <a:lnTo>
                    <a:pt x="1355" y="4396"/>
                  </a:lnTo>
                  <a:lnTo>
                    <a:pt x="1308" y="4346"/>
                  </a:lnTo>
                  <a:lnTo>
                    <a:pt x="1261" y="4296"/>
                  </a:lnTo>
                  <a:lnTo>
                    <a:pt x="1215" y="4246"/>
                  </a:lnTo>
                  <a:lnTo>
                    <a:pt x="1171" y="4195"/>
                  </a:lnTo>
                  <a:lnTo>
                    <a:pt x="1126" y="4142"/>
                  </a:lnTo>
                  <a:lnTo>
                    <a:pt x="1082" y="4089"/>
                  </a:lnTo>
                  <a:lnTo>
                    <a:pt x="1082" y="4089"/>
                  </a:lnTo>
                  <a:lnTo>
                    <a:pt x="1051" y="4049"/>
                  </a:lnTo>
                  <a:lnTo>
                    <a:pt x="1020" y="4010"/>
                  </a:lnTo>
                  <a:lnTo>
                    <a:pt x="990" y="3969"/>
                  </a:lnTo>
                  <a:lnTo>
                    <a:pt x="960" y="3929"/>
                  </a:lnTo>
                  <a:lnTo>
                    <a:pt x="930" y="3888"/>
                  </a:lnTo>
                  <a:lnTo>
                    <a:pt x="902" y="3848"/>
                  </a:lnTo>
                  <a:lnTo>
                    <a:pt x="874" y="3806"/>
                  </a:lnTo>
                  <a:lnTo>
                    <a:pt x="846" y="3764"/>
                  </a:lnTo>
                  <a:lnTo>
                    <a:pt x="793" y="3681"/>
                  </a:lnTo>
                  <a:lnTo>
                    <a:pt x="741" y="3596"/>
                  </a:lnTo>
                  <a:lnTo>
                    <a:pt x="692" y="3510"/>
                  </a:lnTo>
                  <a:lnTo>
                    <a:pt x="645" y="3423"/>
                  </a:lnTo>
                  <a:lnTo>
                    <a:pt x="600" y="3336"/>
                  </a:lnTo>
                  <a:lnTo>
                    <a:pt x="556" y="3247"/>
                  </a:lnTo>
                  <a:lnTo>
                    <a:pt x="515" y="3158"/>
                  </a:lnTo>
                  <a:lnTo>
                    <a:pt x="475" y="3067"/>
                  </a:lnTo>
                  <a:lnTo>
                    <a:pt x="438" y="2976"/>
                  </a:lnTo>
                  <a:lnTo>
                    <a:pt x="401" y="2884"/>
                  </a:lnTo>
                  <a:lnTo>
                    <a:pt x="367" y="2792"/>
                  </a:lnTo>
                  <a:lnTo>
                    <a:pt x="334" y="2699"/>
                  </a:lnTo>
                  <a:lnTo>
                    <a:pt x="304" y="2605"/>
                  </a:lnTo>
                  <a:lnTo>
                    <a:pt x="274" y="2510"/>
                  </a:lnTo>
                  <a:lnTo>
                    <a:pt x="247" y="2416"/>
                  </a:lnTo>
                  <a:lnTo>
                    <a:pt x="219" y="2320"/>
                  </a:lnTo>
                  <a:lnTo>
                    <a:pt x="194" y="2225"/>
                  </a:lnTo>
                  <a:lnTo>
                    <a:pt x="171" y="2128"/>
                  </a:lnTo>
                  <a:lnTo>
                    <a:pt x="149" y="2032"/>
                  </a:lnTo>
                  <a:lnTo>
                    <a:pt x="128" y="1934"/>
                  </a:lnTo>
                  <a:lnTo>
                    <a:pt x="108" y="1836"/>
                  </a:lnTo>
                  <a:lnTo>
                    <a:pt x="90" y="1739"/>
                  </a:lnTo>
                  <a:lnTo>
                    <a:pt x="72" y="1640"/>
                  </a:lnTo>
                  <a:lnTo>
                    <a:pt x="55" y="1542"/>
                  </a:lnTo>
                  <a:lnTo>
                    <a:pt x="40" y="1443"/>
                  </a:lnTo>
                  <a:lnTo>
                    <a:pt x="26" y="1345"/>
                  </a:lnTo>
                  <a:lnTo>
                    <a:pt x="13" y="1246"/>
                  </a:lnTo>
                  <a:lnTo>
                    <a:pt x="0" y="1148"/>
                  </a:lnTo>
                  <a:lnTo>
                    <a:pt x="0" y="1148"/>
                  </a:lnTo>
                  <a:close/>
                </a:path>
              </a:pathLst>
            </a:custGeom>
            <a:solidFill>
              <a:srgbClr val="0D9394"/>
            </a:solidFill>
            <a:ln>
              <a:noFill/>
            </a:ln>
          </p:spPr>
          <p:txBody>
            <a:bodyPr lIns="68586" tIns="34293" rIns="68586" bIns="34293"/>
            <a:lstStyle/>
            <a:p>
              <a:pPr defTabSz="685800">
                <a:defRPr/>
              </a:pPr>
              <a:endParaRPr lang="en-US" sz="1350" dirty="0">
                <a:solidFill>
                  <a:prstClr val="black"/>
                </a:solidFill>
              </a:endParaRPr>
            </a:p>
          </p:txBody>
        </p:sp>
        <p:sp>
          <p:nvSpPr>
            <p:cNvPr id="8" name="Freeform 7"/>
            <p:cNvSpPr>
              <a:spLocks/>
            </p:cNvSpPr>
            <p:nvPr/>
          </p:nvSpPr>
          <p:spPr bwMode="auto">
            <a:xfrm>
              <a:off x="2778109" y="3637540"/>
              <a:ext cx="1418179" cy="2205095"/>
            </a:xfrm>
            <a:custGeom>
              <a:avLst/>
              <a:gdLst>
                <a:gd name="T0" fmla="*/ 2920 w 8330"/>
                <a:gd name="T1" fmla="*/ 36 h 12948"/>
                <a:gd name="T2" fmla="*/ 2859 w 8330"/>
                <a:gd name="T3" fmla="*/ 180 h 12948"/>
                <a:gd name="T4" fmla="*/ 2844 w 8330"/>
                <a:gd name="T5" fmla="*/ 369 h 12948"/>
                <a:gd name="T6" fmla="*/ 2885 w 8330"/>
                <a:gd name="T7" fmla="*/ 682 h 12948"/>
                <a:gd name="T8" fmla="*/ 2944 w 8330"/>
                <a:gd name="T9" fmla="*/ 823 h 12948"/>
                <a:gd name="T10" fmla="*/ 3128 w 8330"/>
                <a:gd name="T11" fmla="*/ 1077 h 12948"/>
                <a:gd name="T12" fmla="*/ 3391 w 8330"/>
                <a:gd name="T13" fmla="*/ 1301 h 12948"/>
                <a:gd name="T14" fmla="*/ 3900 w 8330"/>
                <a:gd name="T15" fmla="*/ 1619 h 12948"/>
                <a:gd name="T16" fmla="*/ 4176 w 8330"/>
                <a:gd name="T17" fmla="*/ 1801 h 12948"/>
                <a:gd name="T18" fmla="*/ 4437 w 8330"/>
                <a:gd name="T19" fmla="*/ 2013 h 12948"/>
                <a:gd name="T20" fmla="*/ 4839 w 8330"/>
                <a:gd name="T21" fmla="*/ 2431 h 12948"/>
                <a:gd name="T22" fmla="*/ 5188 w 8330"/>
                <a:gd name="T23" fmla="*/ 2891 h 12948"/>
                <a:gd name="T24" fmla="*/ 5532 w 8330"/>
                <a:gd name="T25" fmla="*/ 3492 h 12948"/>
                <a:gd name="T26" fmla="*/ 5777 w 8330"/>
                <a:gd name="T27" fmla="*/ 4135 h 12948"/>
                <a:gd name="T28" fmla="*/ 5909 w 8330"/>
                <a:gd name="T29" fmla="*/ 4759 h 12948"/>
                <a:gd name="T30" fmla="*/ 5938 w 8330"/>
                <a:gd name="T31" fmla="*/ 5102 h 12948"/>
                <a:gd name="T32" fmla="*/ 5936 w 8330"/>
                <a:gd name="T33" fmla="*/ 5448 h 12948"/>
                <a:gd name="T34" fmla="*/ 5903 w 8330"/>
                <a:gd name="T35" fmla="*/ 5794 h 12948"/>
                <a:gd name="T36" fmla="*/ 5723 w 8330"/>
                <a:gd name="T37" fmla="*/ 7031 h 12948"/>
                <a:gd name="T38" fmla="*/ 5645 w 8330"/>
                <a:gd name="T39" fmla="*/ 7815 h 12948"/>
                <a:gd name="T40" fmla="*/ 5633 w 8330"/>
                <a:gd name="T41" fmla="*/ 8599 h 12948"/>
                <a:gd name="T42" fmla="*/ 5692 w 8330"/>
                <a:gd name="T43" fmla="*/ 9213 h 12948"/>
                <a:gd name="T44" fmla="*/ 5769 w 8330"/>
                <a:gd name="T45" fmla="*/ 9603 h 12948"/>
                <a:gd name="T46" fmla="*/ 5882 w 8330"/>
                <a:gd name="T47" fmla="*/ 9993 h 12948"/>
                <a:gd name="T48" fmla="*/ 6036 w 8330"/>
                <a:gd name="T49" fmla="*/ 10383 h 12948"/>
                <a:gd name="T50" fmla="*/ 6233 w 8330"/>
                <a:gd name="T51" fmla="*/ 10774 h 12948"/>
                <a:gd name="T52" fmla="*/ 6478 w 8330"/>
                <a:gd name="T53" fmla="*/ 11164 h 12948"/>
                <a:gd name="T54" fmla="*/ 6776 w 8330"/>
                <a:gd name="T55" fmla="*/ 11554 h 12948"/>
                <a:gd name="T56" fmla="*/ 7130 w 8330"/>
                <a:gd name="T57" fmla="*/ 11944 h 12948"/>
                <a:gd name="T58" fmla="*/ 7545 w 8330"/>
                <a:gd name="T59" fmla="*/ 12334 h 12948"/>
                <a:gd name="T60" fmla="*/ 8025 w 8330"/>
                <a:gd name="T61" fmla="*/ 12724 h 12948"/>
                <a:gd name="T62" fmla="*/ 8306 w 8330"/>
                <a:gd name="T63" fmla="*/ 12933 h 12948"/>
                <a:gd name="T64" fmla="*/ 8130 w 8330"/>
                <a:gd name="T65" fmla="*/ 12885 h 12948"/>
                <a:gd name="T66" fmla="*/ 7772 w 8330"/>
                <a:gd name="T67" fmla="*/ 12845 h 12948"/>
                <a:gd name="T68" fmla="*/ 7242 w 8330"/>
                <a:gd name="T69" fmla="*/ 12708 h 12948"/>
                <a:gd name="T70" fmla="*/ 6553 w 8330"/>
                <a:gd name="T71" fmla="*/ 12479 h 12948"/>
                <a:gd name="T72" fmla="*/ 5921 w 8330"/>
                <a:gd name="T73" fmla="*/ 12221 h 12948"/>
                <a:gd name="T74" fmla="*/ 5077 w 8330"/>
                <a:gd name="T75" fmla="*/ 11797 h 12948"/>
                <a:gd name="T76" fmla="*/ 4266 w 8330"/>
                <a:gd name="T77" fmla="*/ 11298 h 12948"/>
                <a:gd name="T78" fmla="*/ 3494 w 8330"/>
                <a:gd name="T79" fmla="*/ 10726 h 12948"/>
                <a:gd name="T80" fmla="*/ 2772 w 8330"/>
                <a:gd name="T81" fmla="*/ 10089 h 12948"/>
                <a:gd name="T82" fmla="*/ 2111 w 8330"/>
                <a:gd name="T83" fmla="*/ 9391 h 12948"/>
                <a:gd name="T84" fmla="*/ 1518 w 8330"/>
                <a:gd name="T85" fmla="*/ 8638 h 12948"/>
                <a:gd name="T86" fmla="*/ 1004 w 8330"/>
                <a:gd name="T87" fmla="*/ 7833 h 12948"/>
                <a:gd name="T88" fmla="*/ 579 w 8330"/>
                <a:gd name="T89" fmla="*/ 6984 h 12948"/>
                <a:gd name="T90" fmla="*/ 292 w 8330"/>
                <a:gd name="T91" fmla="*/ 6224 h 12948"/>
                <a:gd name="T92" fmla="*/ 164 w 8330"/>
                <a:gd name="T93" fmla="*/ 5768 h 12948"/>
                <a:gd name="T94" fmla="*/ 71 w 8330"/>
                <a:gd name="T95" fmla="*/ 5305 h 12948"/>
                <a:gd name="T96" fmla="*/ 16 w 8330"/>
                <a:gd name="T97" fmla="*/ 4840 h 12948"/>
                <a:gd name="T98" fmla="*/ 0 w 8330"/>
                <a:gd name="T99" fmla="*/ 4374 h 12948"/>
                <a:gd name="T100" fmla="*/ 26 w 8330"/>
                <a:gd name="T101" fmla="*/ 3909 h 12948"/>
                <a:gd name="T102" fmla="*/ 94 w 8330"/>
                <a:gd name="T103" fmla="*/ 3451 h 12948"/>
                <a:gd name="T104" fmla="*/ 208 w 8330"/>
                <a:gd name="T105" fmla="*/ 2999 h 12948"/>
                <a:gd name="T106" fmla="*/ 368 w 8330"/>
                <a:gd name="T107" fmla="*/ 2558 h 12948"/>
                <a:gd name="T108" fmla="*/ 577 w 8330"/>
                <a:gd name="T109" fmla="*/ 2130 h 12948"/>
                <a:gd name="T110" fmla="*/ 743 w 8330"/>
                <a:gd name="T111" fmla="*/ 1856 h 12948"/>
                <a:gd name="T112" fmla="*/ 1074 w 8330"/>
                <a:gd name="T113" fmla="*/ 1422 h 12948"/>
                <a:gd name="T114" fmla="*/ 1562 w 8330"/>
                <a:gd name="T115" fmla="*/ 935 h 12948"/>
                <a:gd name="T116" fmla="*/ 2111 w 8330"/>
                <a:gd name="T117" fmla="*/ 513 h 12948"/>
                <a:gd name="T118" fmla="*/ 2702 w 8330"/>
                <a:gd name="T119" fmla="*/ 144 h 12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330" h="12948">
                  <a:moveTo>
                    <a:pt x="2964" y="0"/>
                  </a:moveTo>
                  <a:lnTo>
                    <a:pt x="2964" y="0"/>
                  </a:lnTo>
                  <a:lnTo>
                    <a:pt x="2956" y="5"/>
                  </a:lnTo>
                  <a:lnTo>
                    <a:pt x="2948" y="10"/>
                  </a:lnTo>
                  <a:lnTo>
                    <a:pt x="2940" y="16"/>
                  </a:lnTo>
                  <a:lnTo>
                    <a:pt x="2933" y="22"/>
                  </a:lnTo>
                  <a:lnTo>
                    <a:pt x="2920" y="36"/>
                  </a:lnTo>
                  <a:lnTo>
                    <a:pt x="2908" y="52"/>
                  </a:lnTo>
                  <a:lnTo>
                    <a:pt x="2897" y="70"/>
                  </a:lnTo>
                  <a:lnTo>
                    <a:pt x="2887" y="89"/>
                  </a:lnTo>
                  <a:lnTo>
                    <a:pt x="2879" y="110"/>
                  </a:lnTo>
                  <a:lnTo>
                    <a:pt x="2871" y="132"/>
                  </a:lnTo>
                  <a:lnTo>
                    <a:pt x="2865" y="156"/>
                  </a:lnTo>
                  <a:lnTo>
                    <a:pt x="2859" y="180"/>
                  </a:lnTo>
                  <a:lnTo>
                    <a:pt x="2855" y="205"/>
                  </a:lnTo>
                  <a:lnTo>
                    <a:pt x="2851" y="231"/>
                  </a:lnTo>
                  <a:lnTo>
                    <a:pt x="2848" y="258"/>
                  </a:lnTo>
                  <a:lnTo>
                    <a:pt x="2846" y="285"/>
                  </a:lnTo>
                  <a:lnTo>
                    <a:pt x="2845" y="312"/>
                  </a:lnTo>
                  <a:lnTo>
                    <a:pt x="2844" y="341"/>
                  </a:lnTo>
                  <a:lnTo>
                    <a:pt x="2844" y="369"/>
                  </a:lnTo>
                  <a:lnTo>
                    <a:pt x="2845" y="397"/>
                  </a:lnTo>
                  <a:lnTo>
                    <a:pt x="2848" y="452"/>
                  </a:lnTo>
                  <a:lnTo>
                    <a:pt x="2853" y="506"/>
                  </a:lnTo>
                  <a:lnTo>
                    <a:pt x="2860" y="557"/>
                  </a:lnTo>
                  <a:lnTo>
                    <a:pt x="2868" y="603"/>
                  </a:lnTo>
                  <a:lnTo>
                    <a:pt x="2876" y="645"/>
                  </a:lnTo>
                  <a:lnTo>
                    <a:pt x="2885" y="682"/>
                  </a:lnTo>
                  <a:lnTo>
                    <a:pt x="2895" y="711"/>
                  </a:lnTo>
                  <a:lnTo>
                    <a:pt x="2895" y="711"/>
                  </a:lnTo>
                  <a:lnTo>
                    <a:pt x="2903" y="734"/>
                  </a:lnTo>
                  <a:lnTo>
                    <a:pt x="2913" y="757"/>
                  </a:lnTo>
                  <a:lnTo>
                    <a:pt x="2922" y="779"/>
                  </a:lnTo>
                  <a:lnTo>
                    <a:pt x="2933" y="801"/>
                  </a:lnTo>
                  <a:lnTo>
                    <a:pt x="2944" y="823"/>
                  </a:lnTo>
                  <a:lnTo>
                    <a:pt x="2955" y="844"/>
                  </a:lnTo>
                  <a:lnTo>
                    <a:pt x="2980" y="887"/>
                  </a:lnTo>
                  <a:lnTo>
                    <a:pt x="3007" y="927"/>
                  </a:lnTo>
                  <a:lnTo>
                    <a:pt x="3035" y="966"/>
                  </a:lnTo>
                  <a:lnTo>
                    <a:pt x="3064" y="1004"/>
                  </a:lnTo>
                  <a:lnTo>
                    <a:pt x="3095" y="1042"/>
                  </a:lnTo>
                  <a:lnTo>
                    <a:pt x="3128" y="1077"/>
                  </a:lnTo>
                  <a:lnTo>
                    <a:pt x="3163" y="1112"/>
                  </a:lnTo>
                  <a:lnTo>
                    <a:pt x="3198" y="1146"/>
                  </a:lnTo>
                  <a:lnTo>
                    <a:pt x="3235" y="1178"/>
                  </a:lnTo>
                  <a:lnTo>
                    <a:pt x="3272" y="1210"/>
                  </a:lnTo>
                  <a:lnTo>
                    <a:pt x="3311" y="1242"/>
                  </a:lnTo>
                  <a:lnTo>
                    <a:pt x="3351" y="1272"/>
                  </a:lnTo>
                  <a:lnTo>
                    <a:pt x="3391" y="1301"/>
                  </a:lnTo>
                  <a:lnTo>
                    <a:pt x="3432" y="1330"/>
                  </a:lnTo>
                  <a:lnTo>
                    <a:pt x="3474" y="1358"/>
                  </a:lnTo>
                  <a:lnTo>
                    <a:pt x="3516" y="1386"/>
                  </a:lnTo>
                  <a:lnTo>
                    <a:pt x="3559" y="1414"/>
                  </a:lnTo>
                  <a:lnTo>
                    <a:pt x="3644" y="1466"/>
                  </a:lnTo>
                  <a:lnTo>
                    <a:pt x="3730" y="1518"/>
                  </a:lnTo>
                  <a:lnTo>
                    <a:pt x="3900" y="1619"/>
                  </a:lnTo>
                  <a:lnTo>
                    <a:pt x="3981" y="1669"/>
                  </a:lnTo>
                  <a:lnTo>
                    <a:pt x="4021" y="1694"/>
                  </a:lnTo>
                  <a:lnTo>
                    <a:pt x="4060" y="1719"/>
                  </a:lnTo>
                  <a:lnTo>
                    <a:pt x="4060" y="1719"/>
                  </a:lnTo>
                  <a:lnTo>
                    <a:pt x="4099" y="1745"/>
                  </a:lnTo>
                  <a:lnTo>
                    <a:pt x="4138" y="1773"/>
                  </a:lnTo>
                  <a:lnTo>
                    <a:pt x="4176" y="1801"/>
                  </a:lnTo>
                  <a:lnTo>
                    <a:pt x="4215" y="1829"/>
                  </a:lnTo>
                  <a:lnTo>
                    <a:pt x="4253" y="1858"/>
                  </a:lnTo>
                  <a:lnTo>
                    <a:pt x="4290" y="1888"/>
                  </a:lnTo>
                  <a:lnTo>
                    <a:pt x="4327" y="1918"/>
                  </a:lnTo>
                  <a:lnTo>
                    <a:pt x="4364" y="1950"/>
                  </a:lnTo>
                  <a:lnTo>
                    <a:pt x="4401" y="1981"/>
                  </a:lnTo>
                  <a:lnTo>
                    <a:pt x="4437" y="2013"/>
                  </a:lnTo>
                  <a:lnTo>
                    <a:pt x="4472" y="2045"/>
                  </a:lnTo>
                  <a:lnTo>
                    <a:pt x="4507" y="2078"/>
                  </a:lnTo>
                  <a:lnTo>
                    <a:pt x="4577" y="2146"/>
                  </a:lnTo>
                  <a:lnTo>
                    <a:pt x="4645" y="2215"/>
                  </a:lnTo>
                  <a:lnTo>
                    <a:pt x="4711" y="2285"/>
                  </a:lnTo>
                  <a:lnTo>
                    <a:pt x="4776" y="2358"/>
                  </a:lnTo>
                  <a:lnTo>
                    <a:pt x="4839" y="2431"/>
                  </a:lnTo>
                  <a:lnTo>
                    <a:pt x="4900" y="2506"/>
                  </a:lnTo>
                  <a:lnTo>
                    <a:pt x="4961" y="2581"/>
                  </a:lnTo>
                  <a:lnTo>
                    <a:pt x="5019" y="2657"/>
                  </a:lnTo>
                  <a:lnTo>
                    <a:pt x="5076" y="2733"/>
                  </a:lnTo>
                  <a:lnTo>
                    <a:pt x="5132" y="2809"/>
                  </a:lnTo>
                  <a:lnTo>
                    <a:pt x="5132" y="2809"/>
                  </a:lnTo>
                  <a:lnTo>
                    <a:pt x="5188" y="2891"/>
                  </a:lnTo>
                  <a:lnTo>
                    <a:pt x="5243" y="2974"/>
                  </a:lnTo>
                  <a:lnTo>
                    <a:pt x="5296" y="3058"/>
                  </a:lnTo>
                  <a:lnTo>
                    <a:pt x="5347" y="3142"/>
                  </a:lnTo>
                  <a:lnTo>
                    <a:pt x="5396" y="3229"/>
                  </a:lnTo>
                  <a:lnTo>
                    <a:pt x="5444" y="3315"/>
                  </a:lnTo>
                  <a:lnTo>
                    <a:pt x="5489" y="3403"/>
                  </a:lnTo>
                  <a:lnTo>
                    <a:pt x="5532" y="3492"/>
                  </a:lnTo>
                  <a:lnTo>
                    <a:pt x="5573" y="3582"/>
                  </a:lnTo>
                  <a:lnTo>
                    <a:pt x="5612" y="3672"/>
                  </a:lnTo>
                  <a:lnTo>
                    <a:pt x="5650" y="3763"/>
                  </a:lnTo>
                  <a:lnTo>
                    <a:pt x="5685" y="3855"/>
                  </a:lnTo>
                  <a:lnTo>
                    <a:pt x="5718" y="3948"/>
                  </a:lnTo>
                  <a:lnTo>
                    <a:pt x="5749" y="4041"/>
                  </a:lnTo>
                  <a:lnTo>
                    <a:pt x="5777" y="4135"/>
                  </a:lnTo>
                  <a:lnTo>
                    <a:pt x="5805" y="4229"/>
                  </a:lnTo>
                  <a:lnTo>
                    <a:pt x="5829" y="4325"/>
                  </a:lnTo>
                  <a:lnTo>
                    <a:pt x="5851" y="4420"/>
                  </a:lnTo>
                  <a:lnTo>
                    <a:pt x="5870" y="4517"/>
                  </a:lnTo>
                  <a:lnTo>
                    <a:pt x="5887" y="4613"/>
                  </a:lnTo>
                  <a:lnTo>
                    <a:pt x="5902" y="4711"/>
                  </a:lnTo>
                  <a:lnTo>
                    <a:pt x="5909" y="4759"/>
                  </a:lnTo>
                  <a:lnTo>
                    <a:pt x="5915" y="4808"/>
                  </a:lnTo>
                  <a:lnTo>
                    <a:pt x="5920" y="4857"/>
                  </a:lnTo>
                  <a:lnTo>
                    <a:pt x="5925" y="4906"/>
                  </a:lnTo>
                  <a:lnTo>
                    <a:pt x="5929" y="4954"/>
                  </a:lnTo>
                  <a:lnTo>
                    <a:pt x="5933" y="5004"/>
                  </a:lnTo>
                  <a:lnTo>
                    <a:pt x="5936" y="5053"/>
                  </a:lnTo>
                  <a:lnTo>
                    <a:pt x="5938" y="5102"/>
                  </a:lnTo>
                  <a:lnTo>
                    <a:pt x="5940" y="5151"/>
                  </a:lnTo>
                  <a:lnTo>
                    <a:pt x="5941" y="5201"/>
                  </a:lnTo>
                  <a:lnTo>
                    <a:pt x="5941" y="5250"/>
                  </a:lnTo>
                  <a:lnTo>
                    <a:pt x="5941" y="5299"/>
                  </a:lnTo>
                  <a:lnTo>
                    <a:pt x="5940" y="5348"/>
                  </a:lnTo>
                  <a:lnTo>
                    <a:pt x="5938" y="5399"/>
                  </a:lnTo>
                  <a:lnTo>
                    <a:pt x="5936" y="5448"/>
                  </a:lnTo>
                  <a:lnTo>
                    <a:pt x="5934" y="5497"/>
                  </a:lnTo>
                  <a:lnTo>
                    <a:pt x="5930" y="5547"/>
                  </a:lnTo>
                  <a:lnTo>
                    <a:pt x="5926" y="5596"/>
                  </a:lnTo>
                  <a:lnTo>
                    <a:pt x="5921" y="5646"/>
                  </a:lnTo>
                  <a:lnTo>
                    <a:pt x="5916" y="5695"/>
                  </a:lnTo>
                  <a:lnTo>
                    <a:pt x="5910" y="5745"/>
                  </a:lnTo>
                  <a:lnTo>
                    <a:pt x="5903" y="5794"/>
                  </a:lnTo>
                  <a:lnTo>
                    <a:pt x="5903" y="5794"/>
                  </a:lnTo>
                  <a:lnTo>
                    <a:pt x="5870" y="6019"/>
                  </a:lnTo>
                  <a:lnTo>
                    <a:pt x="5836" y="6244"/>
                  </a:lnTo>
                  <a:lnTo>
                    <a:pt x="5803" y="6470"/>
                  </a:lnTo>
                  <a:lnTo>
                    <a:pt x="5769" y="6694"/>
                  </a:lnTo>
                  <a:lnTo>
                    <a:pt x="5738" y="6919"/>
                  </a:lnTo>
                  <a:lnTo>
                    <a:pt x="5723" y="7031"/>
                  </a:lnTo>
                  <a:lnTo>
                    <a:pt x="5709" y="7143"/>
                  </a:lnTo>
                  <a:lnTo>
                    <a:pt x="5696" y="7255"/>
                  </a:lnTo>
                  <a:lnTo>
                    <a:pt x="5683" y="7368"/>
                  </a:lnTo>
                  <a:lnTo>
                    <a:pt x="5672" y="7479"/>
                  </a:lnTo>
                  <a:lnTo>
                    <a:pt x="5662" y="7592"/>
                  </a:lnTo>
                  <a:lnTo>
                    <a:pt x="5652" y="7704"/>
                  </a:lnTo>
                  <a:lnTo>
                    <a:pt x="5645" y="7815"/>
                  </a:lnTo>
                  <a:lnTo>
                    <a:pt x="5638" y="7928"/>
                  </a:lnTo>
                  <a:lnTo>
                    <a:pt x="5633" y="8039"/>
                  </a:lnTo>
                  <a:lnTo>
                    <a:pt x="5629" y="8151"/>
                  </a:lnTo>
                  <a:lnTo>
                    <a:pt x="5628" y="8263"/>
                  </a:lnTo>
                  <a:lnTo>
                    <a:pt x="5627" y="8375"/>
                  </a:lnTo>
                  <a:lnTo>
                    <a:pt x="5629" y="8487"/>
                  </a:lnTo>
                  <a:lnTo>
                    <a:pt x="5633" y="8599"/>
                  </a:lnTo>
                  <a:lnTo>
                    <a:pt x="5638" y="8710"/>
                  </a:lnTo>
                  <a:lnTo>
                    <a:pt x="5646" y="8822"/>
                  </a:lnTo>
                  <a:lnTo>
                    <a:pt x="5656" y="8933"/>
                  </a:lnTo>
                  <a:lnTo>
                    <a:pt x="5669" y="9045"/>
                  </a:lnTo>
                  <a:lnTo>
                    <a:pt x="5676" y="9101"/>
                  </a:lnTo>
                  <a:lnTo>
                    <a:pt x="5684" y="9157"/>
                  </a:lnTo>
                  <a:lnTo>
                    <a:pt x="5692" y="9213"/>
                  </a:lnTo>
                  <a:lnTo>
                    <a:pt x="5701" y="9268"/>
                  </a:lnTo>
                  <a:lnTo>
                    <a:pt x="5710" y="9325"/>
                  </a:lnTo>
                  <a:lnTo>
                    <a:pt x="5721" y="9380"/>
                  </a:lnTo>
                  <a:lnTo>
                    <a:pt x="5732" y="9436"/>
                  </a:lnTo>
                  <a:lnTo>
                    <a:pt x="5743" y="9491"/>
                  </a:lnTo>
                  <a:lnTo>
                    <a:pt x="5756" y="9548"/>
                  </a:lnTo>
                  <a:lnTo>
                    <a:pt x="5769" y="9603"/>
                  </a:lnTo>
                  <a:lnTo>
                    <a:pt x="5783" y="9658"/>
                  </a:lnTo>
                  <a:lnTo>
                    <a:pt x="5798" y="9715"/>
                  </a:lnTo>
                  <a:lnTo>
                    <a:pt x="5814" y="9770"/>
                  </a:lnTo>
                  <a:lnTo>
                    <a:pt x="5830" y="9826"/>
                  </a:lnTo>
                  <a:lnTo>
                    <a:pt x="5846" y="9882"/>
                  </a:lnTo>
                  <a:lnTo>
                    <a:pt x="5864" y="9938"/>
                  </a:lnTo>
                  <a:lnTo>
                    <a:pt x="5882" y="9993"/>
                  </a:lnTo>
                  <a:lnTo>
                    <a:pt x="5902" y="10050"/>
                  </a:lnTo>
                  <a:lnTo>
                    <a:pt x="5922" y="10105"/>
                  </a:lnTo>
                  <a:lnTo>
                    <a:pt x="5943" y="10160"/>
                  </a:lnTo>
                  <a:lnTo>
                    <a:pt x="5964" y="10217"/>
                  </a:lnTo>
                  <a:lnTo>
                    <a:pt x="5988" y="10272"/>
                  </a:lnTo>
                  <a:lnTo>
                    <a:pt x="6011" y="10328"/>
                  </a:lnTo>
                  <a:lnTo>
                    <a:pt x="6036" y="10383"/>
                  </a:lnTo>
                  <a:lnTo>
                    <a:pt x="6061" y="10440"/>
                  </a:lnTo>
                  <a:lnTo>
                    <a:pt x="6087" y="10495"/>
                  </a:lnTo>
                  <a:lnTo>
                    <a:pt x="6114" y="10550"/>
                  </a:lnTo>
                  <a:lnTo>
                    <a:pt x="6142" y="10607"/>
                  </a:lnTo>
                  <a:lnTo>
                    <a:pt x="6172" y="10662"/>
                  </a:lnTo>
                  <a:lnTo>
                    <a:pt x="6202" y="10718"/>
                  </a:lnTo>
                  <a:lnTo>
                    <a:pt x="6233" y="10774"/>
                  </a:lnTo>
                  <a:lnTo>
                    <a:pt x="6265" y="10830"/>
                  </a:lnTo>
                  <a:lnTo>
                    <a:pt x="6297" y="10885"/>
                  </a:lnTo>
                  <a:lnTo>
                    <a:pt x="6332" y="10941"/>
                  </a:lnTo>
                  <a:lnTo>
                    <a:pt x="6367" y="10997"/>
                  </a:lnTo>
                  <a:lnTo>
                    <a:pt x="6403" y="11052"/>
                  </a:lnTo>
                  <a:lnTo>
                    <a:pt x="6440" y="11108"/>
                  </a:lnTo>
                  <a:lnTo>
                    <a:pt x="6478" y="11164"/>
                  </a:lnTo>
                  <a:lnTo>
                    <a:pt x="6518" y="11219"/>
                  </a:lnTo>
                  <a:lnTo>
                    <a:pt x="6558" y="11275"/>
                  </a:lnTo>
                  <a:lnTo>
                    <a:pt x="6599" y="11331"/>
                  </a:lnTo>
                  <a:lnTo>
                    <a:pt x="6641" y="11387"/>
                  </a:lnTo>
                  <a:lnTo>
                    <a:pt x="6686" y="11442"/>
                  </a:lnTo>
                  <a:lnTo>
                    <a:pt x="6730" y="11498"/>
                  </a:lnTo>
                  <a:lnTo>
                    <a:pt x="6776" y="11554"/>
                  </a:lnTo>
                  <a:lnTo>
                    <a:pt x="6823" y="11609"/>
                  </a:lnTo>
                  <a:lnTo>
                    <a:pt x="6872" y="11666"/>
                  </a:lnTo>
                  <a:lnTo>
                    <a:pt x="6921" y="11721"/>
                  </a:lnTo>
                  <a:lnTo>
                    <a:pt x="6971" y="11776"/>
                  </a:lnTo>
                  <a:lnTo>
                    <a:pt x="7024" y="11832"/>
                  </a:lnTo>
                  <a:lnTo>
                    <a:pt x="7076" y="11888"/>
                  </a:lnTo>
                  <a:lnTo>
                    <a:pt x="7130" y="11944"/>
                  </a:lnTo>
                  <a:lnTo>
                    <a:pt x="7185" y="11999"/>
                  </a:lnTo>
                  <a:lnTo>
                    <a:pt x="7243" y="12056"/>
                  </a:lnTo>
                  <a:lnTo>
                    <a:pt x="7300" y="12111"/>
                  </a:lnTo>
                  <a:lnTo>
                    <a:pt x="7359" y="12166"/>
                  </a:lnTo>
                  <a:lnTo>
                    <a:pt x="7421" y="12223"/>
                  </a:lnTo>
                  <a:lnTo>
                    <a:pt x="7482" y="12278"/>
                  </a:lnTo>
                  <a:lnTo>
                    <a:pt x="7545" y="12334"/>
                  </a:lnTo>
                  <a:lnTo>
                    <a:pt x="7610" y="12390"/>
                  </a:lnTo>
                  <a:lnTo>
                    <a:pt x="7675" y="12446"/>
                  </a:lnTo>
                  <a:lnTo>
                    <a:pt x="7743" y="12501"/>
                  </a:lnTo>
                  <a:lnTo>
                    <a:pt x="7811" y="12557"/>
                  </a:lnTo>
                  <a:lnTo>
                    <a:pt x="7881" y="12613"/>
                  </a:lnTo>
                  <a:lnTo>
                    <a:pt x="7953" y="12668"/>
                  </a:lnTo>
                  <a:lnTo>
                    <a:pt x="8025" y="12724"/>
                  </a:lnTo>
                  <a:lnTo>
                    <a:pt x="8100" y="12780"/>
                  </a:lnTo>
                  <a:lnTo>
                    <a:pt x="8175" y="12836"/>
                  </a:lnTo>
                  <a:lnTo>
                    <a:pt x="8251" y="12891"/>
                  </a:lnTo>
                  <a:lnTo>
                    <a:pt x="8330" y="12948"/>
                  </a:lnTo>
                  <a:lnTo>
                    <a:pt x="8330" y="12948"/>
                  </a:lnTo>
                  <a:lnTo>
                    <a:pt x="8319" y="12940"/>
                  </a:lnTo>
                  <a:lnTo>
                    <a:pt x="8306" y="12933"/>
                  </a:lnTo>
                  <a:lnTo>
                    <a:pt x="8292" y="12927"/>
                  </a:lnTo>
                  <a:lnTo>
                    <a:pt x="8278" y="12921"/>
                  </a:lnTo>
                  <a:lnTo>
                    <a:pt x="8262" y="12915"/>
                  </a:lnTo>
                  <a:lnTo>
                    <a:pt x="8244" y="12909"/>
                  </a:lnTo>
                  <a:lnTo>
                    <a:pt x="8209" y="12900"/>
                  </a:lnTo>
                  <a:lnTo>
                    <a:pt x="8170" y="12892"/>
                  </a:lnTo>
                  <a:lnTo>
                    <a:pt x="8130" y="12885"/>
                  </a:lnTo>
                  <a:lnTo>
                    <a:pt x="8088" y="12879"/>
                  </a:lnTo>
                  <a:lnTo>
                    <a:pt x="8045" y="12874"/>
                  </a:lnTo>
                  <a:lnTo>
                    <a:pt x="7960" y="12866"/>
                  </a:lnTo>
                  <a:lnTo>
                    <a:pt x="7877" y="12858"/>
                  </a:lnTo>
                  <a:lnTo>
                    <a:pt x="7839" y="12854"/>
                  </a:lnTo>
                  <a:lnTo>
                    <a:pt x="7804" y="12850"/>
                  </a:lnTo>
                  <a:lnTo>
                    <a:pt x="7772" y="12845"/>
                  </a:lnTo>
                  <a:lnTo>
                    <a:pt x="7744" y="12839"/>
                  </a:lnTo>
                  <a:lnTo>
                    <a:pt x="7744" y="12839"/>
                  </a:lnTo>
                  <a:lnTo>
                    <a:pt x="7642" y="12815"/>
                  </a:lnTo>
                  <a:lnTo>
                    <a:pt x="7541" y="12791"/>
                  </a:lnTo>
                  <a:lnTo>
                    <a:pt x="7441" y="12765"/>
                  </a:lnTo>
                  <a:lnTo>
                    <a:pt x="7341" y="12737"/>
                  </a:lnTo>
                  <a:lnTo>
                    <a:pt x="7242" y="12708"/>
                  </a:lnTo>
                  <a:lnTo>
                    <a:pt x="7142" y="12679"/>
                  </a:lnTo>
                  <a:lnTo>
                    <a:pt x="7043" y="12648"/>
                  </a:lnTo>
                  <a:lnTo>
                    <a:pt x="6944" y="12617"/>
                  </a:lnTo>
                  <a:lnTo>
                    <a:pt x="6845" y="12584"/>
                  </a:lnTo>
                  <a:lnTo>
                    <a:pt x="6748" y="12549"/>
                  </a:lnTo>
                  <a:lnTo>
                    <a:pt x="6649" y="12515"/>
                  </a:lnTo>
                  <a:lnTo>
                    <a:pt x="6553" y="12479"/>
                  </a:lnTo>
                  <a:lnTo>
                    <a:pt x="6455" y="12443"/>
                  </a:lnTo>
                  <a:lnTo>
                    <a:pt x="6359" y="12405"/>
                  </a:lnTo>
                  <a:lnTo>
                    <a:pt x="6262" y="12366"/>
                  </a:lnTo>
                  <a:lnTo>
                    <a:pt x="6167" y="12327"/>
                  </a:lnTo>
                  <a:lnTo>
                    <a:pt x="6167" y="12327"/>
                  </a:lnTo>
                  <a:lnTo>
                    <a:pt x="6044" y="12275"/>
                  </a:lnTo>
                  <a:lnTo>
                    <a:pt x="5921" y="12221"/>
                  </a:lnTo>
                  <a:lnTo>
                    <a:pt x="5800" y="12165"/>
                  </a:lnTo>
                  <a:lnTo>
                    <a:pt x="5678" y="12108"/>
                  </a:lnTo>
                  <a:lnTo>
                    <a:pt x="5556" y="12049"/>
                  </a:lnTo>
                  <a:lnTo>
                    <a:pt x="5436" y="11988"/>
                  </a:lnTo>
                  <a:lnTo>
                    <a:pt x="5316" y="11926"/>
                  </a:lnTo>
                  <a:lnTo>
                    <a:pt x="5196" y="11863"/>
                  </a:lnTo>
                  <a:lnTo>
                    <a:pt x="5077" y="11797"/>
                  </a:lnTo>
                  <a:lnTo>
                    <a:pt x="4960" y="11731"/>
                  </a:lnTo>
                  <a:lnTo>
                    <a:pt x="4842" y="11663"/>
                  </a:lnTo>
                  <a:lnTo>
                    <a:pt x="4725" y="11592"/>
                  </a:lnTo>
                  <a:lnTo>
                    <a:pt x="4609" y="11521"/>
                  </a:lnTo>
                  <a:lnTo>
                    <a:pt x="4494" y="11447"/>
                  </a:lnTo>
                  <a:lnTo>
                    <a:pt x="4379" y="11373"/>
                  </a:lnTo>
                  <a:lnTo>
                    <a:pt x="4266" y="11298"/>
                  </a:lnTo>
                  <a:lnTo>
                    <a:pt x="4152" y="11220"/>
                  </a:lnTo>
                  <a:lnTo>
                    <a:pt x="4041" y="11142"/>
                  </a:lnTo>
                  <a:lnTo>
                    <a:pt x="3929" y="11061"/>
                  </a:lnTo>
                  <a:lnTo>
                    <a:pt x="3819" y="10980"/>
                  </a:lnTo>
                  <a:lnTo>
                    <a:pt x="3710" y="10896"/>
                  </a:lnTo>
                  <a:lnTo>
                    <a:pt x="3601" y="10812"/>
                  </a:lnTo>
                  <a:lnTo>
                    <a:pt x="3494" y="10726"/>
                  </a:lnTo>
                  <a:lnTo>
                    <a:pt x="3388" y="10639"/>
                  </a:lnTo>
                  <a:lnTo>
                    <a:pt x="3282" y="10550"/>
                  </a:lnTo>
                  <a:lnTo>
                    <a:pt x="3178" y="10461"/>
                  </a:lnTo>
                  <a:lnTo>
                    <a:pt x="3075" y="10370"/>
                  </a:lnTo>
                  <a:lnTo>
                    <a:pt x="2973" y="10278"/>
                  </a:lnTo>
                  <a:lnTo>
                    <a:pt x="2872" y="10184"/>
                  </a:lnTo>
                  <a:lnTo>
                    <a:pt x="2772" y="10089"/>
                  </a:lnTo>
                  <a:lnTo>
                    <a:pt x="2674" y="9993"/>
                  </a:lnTo>
                  <a:lnTo>
                    <a:pt x="2577" y="9896"/>
                  </a:lnTo>
                  <a:lnTo>
                    <a:pt x="2481" y="9797"/>
                  </a:lnTo>
                  <a:lnTo>
                    <a:pt x="2386" y="9698"/>
                  </a:lnTo>
                  <a:lnTo>
                    <a:pt x="2294" y="9596"/>
                  </a:lnTo>
                  <a:lnTo>
                    <a:pt x="2201" y="9495"/>
                  </a:lnTo>
                  <a:lnTo>
                    <a:pt x="2111" y="9391"/>
                  </a:lnTo>
                  <a:lnTo>
                    <a:pt x="2022" y="9286"/>
                  </a:lnTo>
                  <a:lnTo>
                    <a:pt x="1935" y="9181"/>
                  </a:lnTo>
                  <a:lnTo>
                    <a:pt x="1848" y="9074"/>
                  </a:lnTo>
                  <a:lnTo>
                    <a:pt x="1764" y="8967"/>
                  </a:lnTo>
                  <a:lnTo>
                    <a:pt x="1680" y="8858"/>
                  </a:lnTo>
                  <a:lnTo>
                    <a:pt x="1599" y="8748"/>
                  </a:lnTo>
                  <a:lnTo>
                    <a:pt x="1518" y="8638"/>
                  </a:lnTo>
                  <a:lnTo>
                    <a:pt x="1440" y="8525"/>
                  </a:lnTo>
                  <a:lnTo>
                    <a:pt x="1363" y="8412"/>
                  </a:lnTo>
                  <a:lnTo>
                    <a:pt x="1288" y="8299"/>
                  </a:lnTo>
                  <a:lnTo>
                    <a:pt x="1214" y="8183"/>
                  </a:lnTo>
                  <a:lnTo>
                    <a:pt x="1143" y="8068"/>
                  </a:lnTo>
                  <a:lnTo>
                    <a:pt x="1073" y="7951"/>
                  </a:lnTo>
                  <a:lnTo>
                    <a:pt x="1004" y="7833"/>
                  </a:lnTo>
                  <a:lnTo>
                    <a:pt x="938" y="7715"/>
                  </a:lnTo>
                  <a:lnTo>
                    <a:pt x="874" y="7595"/>
                  </a:lnTo>
                  <a:lnTo>
                    <a:pt x="811" y="7474"/>
                  </a:lnTo>
                  <a:lnTo>
                    <a:pt x="750" y="7354"/>
                  </a:lnTo>
                  <a:lnTo>
                    <a:pt x="692" y="7231"/>
                  </a:lnTo>
                  <a:lnTo>
                    <a:pt x="634" y="7108"/>
                  </a:lnTo>
                  <a:lnTo>
                    <a:pt x="579" y="6984"/>
                  </a:lnTo>
                  <a:lnTo>
                    <a:pt x="527" y="6859"/>
                  </a:lnTo>
                  <a:lnTo>
                    <a:pt x="475" y="6734"/>
                  </a:lnTo>
                  <a:lnTo>
                    <a:pt x="426" y="6607"/>
                  </a:lnTo>
                  <a:lnTo>
                    <a:pt x="380" y="6481"/>
                  </a:lnTo>
                  <a:lnTo>
                    <a:pt x="334" y="6353"/>
                  </a:lnTo>
                  <a:lnTo>
                    <a:pt x="292" y="6224"/>
                  </a:lnTo>
                  <a:lnTo>
                    <a:pt x="292" y="6224"/>
                  </a:lnTo>
                  <a:lnTo>
                    <a:pt x="271" y="6159"/>
                  </a:lnTo>
                  <a:lnTo>
                    <a:pt x="252" y="6095"/>
                  </a:lnTo>
                  <a:lnTo>
                    <a:pt x="233" y="6029"/>
                  </a:lnTo>
                  <a:lnTo>
                    <a:pt x="215" y="5964"/>
                  </a:lnTo>
                  <a:lnTo>
                    <a:pt x="197" y="5899"/>
                  </a:lnTo>
                  <a:lnTo>
                    <a:pt x="180" y="5833"/>
                  </a:lnTo>
                  <a:lnTo>
                    <a:pt x="164" y="5768"/>
                  </a:lnTo>
                  <a:lnTo>
                    <a:pt x="148" y="5701"/>
                  </a:lnTo>
                  <a:lnTo>
                    <a:pt x="133" y="5636"/>
                  </a:lnTo>
                  <a:lnTo>
                    <a:pt x="119" y="5570"/>
                  </a:lnTo>
                  <a:lnTo>
                    <a:pt x="106" y="5504"/>
                  </a:lnTo>
                  <a:lnTo>
                    <a:pt x="93" y="5438"/>
                  </a:lnTo>
                  <a:lnTo>
                    <a:pt x="82" y="5372"/>
                  </a:lnTo>
                  <a:lnTo>
                    <a:pt x="71" y="5305"/>
                  </a:lnTo>
                  <a:lnTo>
                    <a:pt x="61" y="5239"/>
                  </a:lnTo>
                  <a:lnTo>
                    <a:pt x="51" y="5172"/>
                  </a:lnTo>
                  <a:lnTo>
                    <a:pt x="43" y="5106"/>
                  </a:lnTo>
                  <a:lnTo>
                    <a:pt x="35" y="5040"/>
                  </a:lnTo>
                  <a:lnTo>
                    <a:pt x="28" y="4973"/>
                  </a:lnTo>
                  <a:lnTo>
                    <a:pt x="21" y="4906"/>
                  </a:lnTo>
                  <a:lnTo>
                    <a:pt x="16" y="4840"/>
                  </a:lnTo>
                  <a:lnTo>
                    <a:pt x="11" y="4773"/>
                  </a:lnTo>
                  <a:lnTo>
                    <a:pt x="7" y="4707"/>
                  </a:lnTo>
                  <a:lnTo>
                    <a:pt x="4" y="4640"/>
                  </a:lnTo>
                  <a:lnTo>
                    <a:pt x="2" y="4573"/>
                  </a:lnTo>
                  <a:lnTo>
                    <a:pt x="1" y="4507"/>
                  </a:lnTo>
                  <a:lnTo>
                    <a:pt x="0" y="4440"/>
                  </a:lnTo>
                  <a:lnTo>
                    <a:pt x="0" y="4374"/>
                  </a:lnTo>
                  <a:lnTo>
                    <a:pt x="1" y="4308"/>
                  </a:lnTo>
                  <a:lnTo>
                    <a:pt x="3" y="4241"/>
                  </a:lnTo>
                  <a:lnTo>
                    <a:pt x="6" y="4175"/>
                  </a:lnTo>
                  <a:lnTo>
                    <a:pt x="10" y="4109"/>
                  </a:lnTo>
                  <a:lnTo>
                    <a:pt x="14" y="4042"/>
                  </a:lnTo>
                  <a:lnTo>
                    <a:pt x="20" y="3976"/>
                  </a:lnTo>
                  <a:lnTo>
                    <a:pt x="26" y="3909"/>
                  </a:lnTo>
                  <a:lnTo>
                    <a:pt x="33" y="3844"/>
                  </a:lnTo>
                  <a:lnTo>
                    <a:pt x="41" y="3778"/>
                  </a:lnTo>
                  <a:lnTo>
                    <a:pt x="50" y="3712"/>
                  </a:lnTo>
                  <a:lnTo>
                    <a:pt x="59" y="3647"/>
                  </a:lnTo>
                  <a:lnTo>
                    <a:pt x="70" y="3582"/>
                  </a:lnTo>
                  <a:lnTo>
                    <a:pt x="82" y="3516"/>
                  </a:lnTo>
                  <a:lnTo>
                    <a:pt x="94" y="3451"/>
                  </a:lnTo>
                  <a:lnTo>
                    <a:pt x="107" y="3386"/>
                  </a:lnTo>
                  <a:lnTo>
                    <a:pt x="122" y="3321"/>
                  </a:lnTo>
                  <a:lnTo>
                    <a:pt x="137" y="3256"/>
                  </a:lnTo>
                  <a:lnTo>
                    <a:pt x="153" y="3191"/>
                  </a:lnTo>
                  <a:lnTo>
                    <a:pt x="171" y="3127"/>
                  </a:lnTo>
                  <a:lnTo>
                    <a:pt x="189" y="3063"/>
                  </a:lnTo>
                  <a:lnTo>
                    <a:pt x="208" y="2999"/>
                  </a:lnTo>
                  <a:lnTo>
                    <a:pt x="228" y="2935"/>
                  </a:lnTo>
                  <a:lnTo>
                    <a:pt x="249" y="2872"/>
                  </a:lnTo>
                  <a:lnTo>
                    <a:pt x="270" y="2808"/>
                  </a:lnTo>
                  <a:lnTo>
                    <a:pt x="293" y="2746"/>
                  </a:lnTo>
                  <a:lnTo>
                    <a:pt x="317" y="2683"/>
                  </a:lnTo>
                  <a:lnTo>
                    <a:pt x="343" y="2620"/>
                  </a:lnTo>
                  <a:lnTo>
                    <a:pt x="368" y="2558"/>
                  </a:lnTo>
                  <a:lnTo>
                    <a:pt x="395" y="2496"/>
                  </a:lnTo>
                  <a:lnTo>
                    <a:pt x="423" y="2434"/>
                  </a:lnTo>
                  <a:lnTo>
                    <a:pt x="451" y="2373"/>
                  </a:lnTo>
                  <a:lnTo>
                    <a:pt x="481" y="2312"/>
                  </a:lnTo>
                  <a:lnTo>
                    <a:pt x="512" y="2250"/>
                  </a:lnTo>
                  <a:lnTo>
                    <a:pt x="544" y="2190"/>
                  </a:lnTo>
                  <a:lnTo>
                    <a:pt x="577" y="2130"/>
                  </a:lnTo>
                  <a:lnTo>
                    <a:pt x="611" y="2069"/>
                  </a:lnTo>
                  <a:lnTo>
                    <a:pt x="611" y="2069"/>
                  </a:lnTo>
                  <a:lnTo>
                    <a:pt x="636" y="2026"/>
                  </a:lnTo>
                  <a:lnTo>
                    <a:pt x="662" y="1983"/>
                  </a:lnTo>
                  <a:lnTo>
                    <a:pt x="688" y="1940"/>
                  </a:lnTo>
                  <a:lnTo>
                    <a:pt x="716" y="1897"/>
                  </a:lnTo>
                  <a:lnTo>
                    <a:pt x="743" y="1856"/>
                  </a:lnTo>
                  <a:lnTo>
                    <a:pt x="771" y="1814"/>
                  </a:lnTo>
                  <a:lnTo>
                    <a:pt x="799" y="1773"/>
                  </a:lnTo>
                  <a:lnTo>
                    <a:pt x="827" y="1732"/>
                  </a:lnTo>
                  <a:lnTo>
                    <a:pt x="887" y="1652"/>
                  </a:lnTo>
                  <a:lnTo>
                    <a:pt x="947" y="1574"/>
                  </a:lnTo>
                  <a:lnTo>
                    <a:pt x="1009" y="1497"/>
                  </a:lnTo>
                  <a:lnTo>
                    <a:pt x="1074" y="1422"/>
                  </a:lnTo>
                  <a:lnTo>
                    <a:pt x="1139" y="1347"/>
                  </a:lnTo>
                  <a:lnTo>
                    <a:pt x="1206" y="1276"/>
                  </a:lnTo>
                  <a:lnTo>
                    <a:pt x="1275" y="1204"/>
                  </a:lnTo>
                  <a:lnTo>
                    <a:pt x="1344" y="1135"/>
                  </a:lnTo>
                  <a:lnTo>
                    <a:pt x="1416" y="1067"/>
                  </a:lnTo>
                  <a:lnTo>
                    <a:pt x="1488" y="1000"/>
                  </a:lnTo>
                  <a:lnTo>
                    <a:pt x="1562" y="935"/>
                  </a:lnTo>
                  <a:lnTo>
                    <a:pt x="1637" y="871"/>
                  </a:lnTo>
                  <a:lnTo>
                    <a:pt x="1713" y="808"/>
                  </a:lnTo>
                  <a:lnTo>
                    <a:pt x="1791" y="747"/>
                  </a:lnTo>
                  <a:lnTo>
                    <a:pt x="1869" y="687"/>
                  </a:lnTo>
                  <a:lnTo>
                    <a:pt x="1949" y="627"/>
                  </a:lnTo>
                  <a:lnTo>
                    <a:pt x="2029" y="569"/>
                  </a:lnTo>
                  <a:lnTo>
                    <a:pt x="2111" y="513"/>
                  </a:lnTo>
                  <a:lnTo>
                    <a:pt x="2193" y="457"/>
                  </a:lnTo>
                  <a:lnTo>
                    <a:pt x="2277" y="402"/>
                  </a:lnTo>
                  <a:lnTo>
                    <a:pt x="2360" y="349"/>
                  </a:lnTo>
                  <a:lnTo>
                    <a:pt x="2444" y="296"/>
                  </a:lnTo>
                  <a:lnTo>
                    <a:pt x="2530" y="244"/>
                  </a:lnTo>
                  <a:lnTo>
                    <a:pt x="2615" y="194"/>
                  </a:lnTo>
                  <a:lnTo>
                    <a:pt x="2702" y="144"/>
                  </a:lnTo>
                  <a:lnTo>
                    <a:pt x="2789" y="95"/>
                  </a:lnTo>
                  <a:lnTo>
                    <a:pt x="2877" y="47"/>
                  </a:lnTo>
                  <a:lnTo>
                    <a:pt x="2964" y="0"/>
                  </a:lnTo>
                  <a:lnTo>
                    <a:pt x="2964" y="0"/>
                  </a:lnTo>
                  <a:close/>
                </a:path>
              </a:pathLst>
            </a:custGeom>
            <a:solidFill>
              <a:srgbClr val="868883"/>
            </a:solidFill>
            <a:ln>
              <a:noFill/>
            </a:ln>
          </p:spPr>
          <p:txBody>
            <a:bodyPr lIns="68586" tIns="34293" rIns="68586" bIns="34293"/>
            <a:lstStyle/>
            <a:p>
              <a:pPr defTabSz="685800">
                <a:defRPr/>
              </a:pPr>
              <a:endParaRPr lang="en-US" sz="1350" dirty="0">
                <a:solidFill>
                  <a:prstClr val="black"/>
                </a:solidFill>
              </a:endParaRPr>
            </a:p>
          </p:txBody>
        </p:sp>
        <p:sp>
          <p:nvSpPr>
            <p:cNvPr id="9" name="Freeform 8"/>
            <p:cNvSpPr>
              <a:spLocks/>
            </p:cNvSpPr>
            <p:nvPr/>
          </p:nvSpPr>
          <p:spPr bwMode="auto">
            <a:xfrm>
              <a:off x="2699792" y="2431298"/>
              <a:ext cx="1879617" cy="1796666"/>
            </a:xfrm>
            <a:custGeom>
              <a:avLst/>
              <a:gdLst>
                <a:gd name="T0" fmla="*/ 10987 w 11035"/>
                <a:gd name="T1" fmla="*/ 1789 h 10555"/>
                <a:gd name="T2" fmla="*/ 10833 w 11035"/>
                <a:gd name="T3" fmla="*/ 1770 h 10555"/>
                <a:gd name="T4" fmla="*/ 10647 w 11035"/>
                <a:gd name="T5" fmla="*/ 1808 h 10555"/>
                <a:gd name="T6" fmla="*/ 10357 w 11035"/>
                <a:gd name="T7" fmla="*/ 1934 h 10555"/>
                <a:gd name="T8" fmla="*/ 10237 w 11035"/>
                <a:gd name="T9" fmla="*/ 2030 h 10555"/>
                <a:gd name="T10" fmla="*/ 10044 w 11035"/>
                <a:gd name="T11" fmla="*/ 2277 h 10555"/>
                <a:gd name="T12" fmla="*/ 9901 w 11035"/>
                <a:gd name="T13" fmla="*/ 2592 h 10555"/>
                <a:gd name="T14" fmla="*/ 9736 w 11035"/>
                <a:gd name="T15" fmla="*/ 3168 h 10555"/>
                <a:gd name="T16" fmla="*/ 9639 w 11035"/>
                <a:gd name="T17" fmla="*/ 3485 h 10555"/>
                <a:gd name="T18" fmla="*/ 9506 w 11035"/>
                <a:gd name="T19" fmla="*/ 3792 h 10555"/>
                <a:gd name="T20" fmla="*/ 9215 w 11035"/>
                <a:gd name="T21" fmla="*/ 4295 h 10555"/>
                <a:gd name="T22" fmla="*/ 8869 w 11035"/>
                <a:gd name="T23" fmla="*/ 4758 h 10555"/>
                <a:gd name="T24" fmla="*/ 8388 w 11035"/>
                <a:gd name="T25" fmla="*/ 5254 h 10555"/>
                <a:gd name="T26" fmla="*/ 7837 w 11035"/>
                <a:gd name="T27" fmla="*/ 5668 h 10555"/>
                <a:gd name="T28" fmla="*/ 7273 w 11035"/>
                <a:gd name="T29" fmla="*/ 5967 h 10555"/>
                <a:gd name="T30" fmla="*/ 6952 w 11035"/>
                <a:gd name="T31" fmla="*/ 6089 h 10555"/>
                <a:gd name="T32" fmla="*/ 6619 w 11035"/>
                <a:gd name="T33" fmla="*/ 6183 h 10555"/>
                <a:gd name="T34" fmla="*/ 6277 w 11035"/>
                <a:gd name="T35" fmla="*/ 6247 h 10555"/>
                <a:gd name="T36" fmla="*/ 5038 w 11035"/>
                <a:gd name="T37" fmla="*/ 6416 h 10555"/>
                <a:gd name="T38" fmla="*/ 4262 w 11035"/>
                <a:gd name="T39" fmla="*/ 6557 h 10555"/>
                <a:gd name="T40" fmla="*/ 3507 w 11035"/>
                <a:gd name="T41" fmla="*/ 6761 h 10555"/>
                <a:gd name="T42" fmla="*/ 2933 w 11035"/>
                <a:gd name="T43" fmla="*/ 6988 h 10555"/>
                <a:gd name="T44" fmla="*/ 2579 w 11035"/>
                <a:gd name="T45" fmla="*/ 7170 h 10555"/>
                <a:gd name="T46" fmla="*/ 2235 w 11035"/>
                <a:gd name="T47" fmla="*/ 7386 h 10555"/>
                <a:gd name="T48" fmla="*/ 1902 w 11035"/>
                <a:gd name="T49" fmla="*/ 7642 h 10555"/>
                <a:gd name="T50" fmla="*/ 1581 w 11035"/>
                <a:gd name="T51" fmla="*/ 7939 h 10555"/>
                <a:gd name="T52" fmla="*/ 1274 w 11035"/>
                <a:gd name="T53" fmla="*/ 8282 h 10555"/>
                <a:gd name="T54" fmla="*/ 982 w 11035"/>
                <a:gd name="T55" fmla="*/ 8677 h 10555"/>
                <a:gd name="T56" fmla="*/ 705 w 11035"/>
                <a:gd name="T57" fmla="*/ 9125 h 10555"/>
                <a:gd name="T58" fmla="*/ 445 w 11035"/>
                <a:gd name="T59" fmla="*/ 9632 h 10555"/>
                <a:gd name="T60" fmla="*/ 202 w 11035"/>
                <a:gd name="T61" fmla="*/ 10200 h 10555"/>
                <a:gd name="T62" fmla="*/ 78 w 11035"/>
                <a:gd name="T63" fmla="*/ 10528 h 10555"/>
                <a:gd name="T64" fmla="*/ 75 w 11035"/>
                <a:gd name="T65" fmla="*/ 10346 h 10555"/>
                <a:gd name="T66" fmla="*/ 16 w 11035"/>
                <a:gd name="T67" fmla="*/ 9990 h 10555"/>
                <a:gd name="T68" fmla="*/ 0 w 11035"/>
                <a:gd name="T69" fmla="*/ 9443 h 10555"/>
                <a:gd name="T70" fmla="*/ 30 w 11035"/>
                <a:gd name="T71" fmla="*/ 8718 h 10555"/>
                <a:gd name="T72" fmla="*/ 105 w 11035"/>
                <a:gd name="T73" fmla="*/ 8039 h 10555"/>
                <a:gd name="T74" fmla="*/ 279 w 11035"/>
                <a:gd name="T75" fmla="*/ 7112 h 10555"/>
                <a:gd name="T76" fmla="*/ 534 w 11035"/>
                <a:gd name="T77" fmla="*/ 6194 h 10555"/>
                <a:gd name="T78" fmla="*/ 870 w 11035"/>
                <a:gd name="T79" fmla="*/ 5294 h 10555"/>
                <a:gd name="T80" fmla="*/ 1283 w 11035"/>
                <a:gd name="T81" fmla="*/ 4425 h 10555"/>
                <a:gd name="T82" fmla="*/ 1772 w 11035"/>
                <a:gd name="T83" fmla="*/ 3596 h 10555"/>
                <a:gd name="T84" fmla="*/ 2332 w 11035"/>
                <a:gd name="T85" fmla="*/ 2819 h 10555"/>
                <a:gd name="T86" fmla="*/ 2964 w 11035"/>
                <a:gd name="T87" fmla="*/ 2103 h 10555"/>
                <a:gd name="T88" fmla="*/ 3663 w 11035"/>
                <a:gd name="T89" fmla="*/ 1459 h 10555"/>
                <a:gd name="T90" fmla="*/ 4314 w 11035"/>
                <a:gd name="T91" fmla="*/ 974 h 10555"/>
                <a:gd name="T92" fmla="*/ 4717 w 11035"/>
                <a:gd name="T93" fmla="*/ 723 h 10555"/>
                <a:gd name="T94" fmla="*/ 5135 w 11035"/>
                <a:gd name="T95" fmla="*/ 507 h 10555"/>
                <a:gd name="T96" fmla="*/ 5568 w 11035"/>
                <a:gd name="T97" fmla="*/ 325 h 10555"/>
                <a:gd name="T98" fmla="*/ 6011 w 11035"/>
                <a:gd name="T99" fmla="*/ 181 h 10555"/>
                <a:gd name="T100" fmla="*/ 6465 w 11035"/>
                <a:gd name="T101" fmla="*/ 78 h 10555"/>
                <a:gd name="T102" fmla="*/ 6924 w 11035"/>
                <a:gd name="T103" fmla="*/ 17 h 10555"/>
                <a:gd name="T104" fmla="*/ 7390 w 11035"/>
                <a:gd name="T105" fmla="*/ 1 h 10555"/>
                <a:gd name="T106" fmla="*/ 7859 w 11035"/>
                <a:gd name="T107" fmla="*/ 34 h 10555"/>
                <a:gd name="T108" fmla="*/ 8328 w 11035"/>
                <a:gd name="T109" fmla="*/ 116 h 10555"/>
                <a:gd name="T110" fmla="*/ 8637 w 11035"/>
                <a:gd name="T111" fmla="*/ 199 h 10555"/>
                <a:gd name="T112" fmla="*/ 9146 w 11035"/>
                <a:gd name="T113" fmla="*/ 398 h 10555"/>
                <a:gd name="T114" fmla="*/ 9748 w 11035"/>
                <a:gd name="T115" fmla="*/ 733 h 10555"/>
                <a:gd name="T116" fmla="*/ 10306 w 11035"/>
                <a:gd name="T117" fmla="*/ 1144 h 10555"/>
                <a:gd name="T118" fmla="*/ 10824 w 11035"/>
                <a:gd name="T119" fmla="*/ 1610 h 10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035" h="10555">
                  <a:moveTo>
                    <a:pt x="11035" y="1823"/>
                  </a:moveTo>
                  <a:lnTo>
                    <a:pt x="11035" y="1823"/>
                  </a:lnTo>
                  <a:lnTo>
                    <a:pt x="11028" y="1815"/>
                  </a:lnTo>
                  <a:lnTo>
                    <a:pt x="11021" y="1809"/>
                  </a:lnTo>
                  <a:lnTo>
                    <a:pt x="11013" y="1803"/>
                  </a:lnTo>
                  <a:lnTo>
                    <a:pt x="11005" y="1798"/>
                  </a:lnTo>
                  <a:lnTo>
                    <a:pt x="10987" y="1789"/>
                  </a:lnTo>
                  <a:lnTo>
                    <a:pt x="10968" y="1782"/>
                  </a:lnTo>
                  <a:lnTo>
                    <a:pt x="10948" y="1776"/>
                  </a:lnTo>
                  <a:lnTo>
                    <a:pt x="10927" y="1772"/>
                  </a:lnTo>
                  <a:lnTo>
                    <a:pt x="10905" y="1770"/>
                  </a:lnTo>
                  <a:lnTo>
                    <a:pt x="10882" y="1769"/>
                  </a:lnTo>
                  <a:lnTo>
                    <a:pt x="10858" y="1769"/>
                  </a:lnTo>
                  <a:lnTo>
                    <a:pt x="10833" y="1770"/>
                  </a:lnTo>
                  <a:lnTo>
                    <a:pt x="10806" y="1773"/>
                  </a:lnTo>
                  <a:lnTo>
                    <a:pt x="10780" y="1777"/>
                  </a:lnTo>
                  <a:lnTo>
                    <a:pt x="10754" y="1781"/>
                  </a:lnTo>
                  <a:lnTo>
                    <a:pt x="10728" y="1787"/>
                  </a:lnTo>
                  <a:lnTo>
                    <a:pt x="10701" y="1793"/>
                  </a:lnTo>
                  <a:lnTo>
                    <a:pt x="10674" y="1800"/>
                  </a:lnTo>
                  <a:lnTo>
                    <a:pt x="10647" y="1808"/>
                  </a:lnTo>
                  <a:lnTo>
                    <a:pt x="10620" y="1816"/>
                  </a:lnTo>
                  <a:lnTo>
                    <a:pt x="10568" y="1836"/>
                  </a:lnTo>
                  <a:lnTo>
                    <a:pt x="10518" y="1855"/>
                  </a:lnTo>
                  <a:lnTo>
                    <a:pt x="10471" y="1875"/>
                  </a:lnTo>
                  <a:lnTo>
                    <a:pt x="10427" y="1896"/>
                  </a:lnTo>
                  <a:lnTo>
                    <a:pt x="10389" y="1916"/>
                  </a:lnTo>
                  <a:lnTo>
                    <a:pt x="10357" y="1934"/>
                  </a:lnTo>
                  <a:lnTo>
                    <a:pt x="10332" y="1951"/>
                  </a:lnTo>
                  <a:lnTo>
                    <a:pt x="10332" y="1951"/>
                  </a:lnTo>
                  <a:lnTo>
                    <a:pt x="10312" y="1966"/>
                  </a:lnTo>
                  <a:lnTo>
                    <a:pt x="10293" y="1981"/>
                  </a:lnTo>
                  <a:lnTo>
                    <a:pt x="10273" y="1997"/>
                  </a:lnTo>
                  <a:lnTo>
                    <a:pt x="10255" y="2014"/>
                  </a:lnTo>
                  <a:lnTo>
                    <a:pt x="10237" y="2030"/>
                  </a:lnTo>
                  <a:lnTo>
                    <a:pt x="10220" y="2047"/>
                  </a:lnTo>
                  <a:lnTo>
                    <a:pt x="10186" y="2082"/>
                  </a:lnTo>
                  <a:lnTo>
                    <a:pt x="10155" y="2118"/>
                  </a:lnTo>
                  <a:lnTo>
                    <a:pt x="10125" y="2156"/>
                  </a:lnTo>
                  <a:lnTo>
                    <a:pt x="10096" y="2196"/>
                  </a:lnTo>
                  <a:lnTo>
                    <a:pt x="10069" y="2236"/>
                  </a:lnTo>
                  <a:lnTo>
                    <a:pt x="10044" y="2277"/>
                  </a:lnTo>
                  <a:lnTo>
                    <a:pt x="10020" y="2319"/>
                  </a:lnTo>
                  <a:lnTo>
                    <a:pt x="9998" y="2364"/>
                  </a:lnTo>
                  <a:lnTo>
                    <a:pt x="9977" y="2408"/>
                  </a:lnTo>
                  <a:lnTo>
                    <a:pt x="9957" y="2453"/>
                  </a:lnTo>
                  <a:lnTo>
                    <a:pt x="9936" y="2498"/>
                  </a:lnTo>
                  <a:lnTo>
                    <a:pt x="9918" y="2545"/>
                  </a:lnTo>
                  <a:lnTo>
                    <a:pt x="9901" y="2592"/>
                  </a:lnTo>
                  <a:lnTo>
                    <a:pt x="9885" y="2639"/>
                  </a:lnTo>
                  <a:lnTo>
                    <a:pt x="9869" y="2687"/>
                  </a:lnTo>
                  <a:lnTo>
                    <a:pt x="9854" y="2736"/>
                  </a:lnTo>
                  <a:lnTo>
                    <a:pt x="9840" y="2784"/>
                  </a:lnTo>
                  <a:lnTo>
                    <a:pt x="9813" y="2880"/>
                  </a:lnTo>
                  <a:lnTo>
                    <a:pt x="9787" y="2977"/>
                  </a:lnTo>
                  <a:lnTo>
                    <a:pt x="9736" y="3168"/>
                  </a:lnTo>
                  <a:lnTo>
                    <a:pt x="9711" y="3261"/>
                  </a:lnTo>
                  <a:lnTo>
                    <a:pt x="9698" y="3306"/>
                  </a:lnTo>
                  <a:lnTo>
                    <a:pt x="9684" y="3350"/>
                  </a:lnTo>
                  <a:lnTo>
                    <a:pt x="9684" y="3350"/>
                  </a:lnTo>
                  <a:lnTo>
                    <a:pt x="9670" y="3395"/>
                  </a:lnTo>
                  <a:lnTo>
                    <a:pt x="9655" y="3439"/>
                  </a:lnTo>
                  <a:lnTo>
                    <a:pt x="9639" y="3485"/>
                  </a:lnTo>
                  <a:lnTo>
                    <a:pt x="9622" y="3529"/>
                  </a:lnTo>
                  <a:lnTo>
                    <a:pt x="9605" y="3573"/>
                  </a:lnTo>
                  <a:lnTo>
                    <a:pt x="9585" y="3617"/>
                  </a:lnTo>
                  <a:lnTo>
                    <a:pt x="9567" y="3662"/>
                  </a:lnTo>
                  <a:lnTo>
                    <a:pt x="9547" y="3706"/>
                  </a:lnTo>
                  <a:lnTo>
                    <a:pt x="9527" y="3749"/>
                  </a:lnTo>
                  <a:lnTo>
                    <a:pt x="9506" y="3792"/>
                  </a:lnTo>
                  <a:lnTo>
                    <a:pt x="9485" y="3836"/>
                  </a:lnTo>
                  <a:lnTo>
                    <a:pt x="9463" y="3879"/>
                  </a:lnTo>
                  <a:lnTo>
                    <a:pt x="9418" y="3964"/>
                  </a:lnTo>
                  <a:lnTo>
                    <a:pt x="9369" y="4049"/>
                  </a:lnTo>
                  <a:lnTo>
                    <a:pt x="9320" y="4132"/>
                  </a:lnTo>
                  <a:lnTo>
                    <a:pt x="9269" y="4214"/>
                  </a:lnTo>
                  <a:lnTo>
                    <a:pt x="9215" y="4295"/>
                  </a:lnTo>
                  <a:lnTo>
                    <a:pt x="9161" y="4375"/>
                  </a:lnTo>
                  <a:lnTo>
                    <a:pt x="9106" y="4454"/>
                  </a:lnTo>
                  <a:lnTo>
                    <a:pt x="9048" y="4531"/>
                  </a:lnTo>
                  <a:lnTo>
                    <a:pt x="8991" y="4607"/>
                  </a:lnTo>
                  <a:lnTo>
                    <a:pt x="8933" y="4681"/>
                  </a:lnTo>
                  <a:lnTo>
                    <a:pt x="8933" y="4681"/>
                  </a:lnTo>
                  <a:lnTo>
                    <a:pt x="8869" y="4758"/>
                  </a:lnTo>
                  <a:lnTo>
                    <a:pt x="8805" y="4833"/>
                  </a:lnTo>
                  <a:lnTo>
                    <a:pt x="8740" y="4908"/>
                  </a:lnTo>
                  <a:lnTo>
                    <a:pt x="8672" y="4980"/>
                  </a:lnTo>
                  <a:lnTo>
                    <a:pt x="8603" y="5050"/>
                  </a:lnTo>
                  <a:lnTo>
                    <a:pt x="8533" y="5120"/>
                  </a:lnTo>
                  <a:lnTo>
                    <a:pt x="8460" y="5188"/>
                  </a:lnTo>
                  <a:lnTo>
                    <a:pt x="8388" y="5254"/>
                  </a:lnTo>
                  <a:lnTo>
                    <a:pt x="8312" y="5319"/>
                  </a:lnTo>
                  <a:lnTo>
                    <a:pt x="8237" y="5381"/>
                  </a:lnTo>
                  <a:lnTo>
                    <a:pt x="8159" y="5443"/>
                  </a:lnTo>
                  <a:lnTo>
                    <a:pt x="8080" y="5502"/>
                  </a:lnTo>
                  <a:lnTo>
                    <a:pt x="8000" y="5559"/>
                  </a:lnTo>
                  <a:lnTo>
                    <a:pt x="7919" y="5615"/>
                  </a:lnTo>
                  <a:lnTo>
                    <a:pt x="7837" y="5668"/>
                  </a:lnTo>
                  <a:lnTo>
                    <a:pt x="7753" y="5719"/>
                  </a:lnTo>
                  <a:lnTo>
                    <a:pt x="7669" y="5769"/>
                  </a:lnTo>
                  <a:lnTo>
                    <a:pt x="7582" y="5817"/>
                  </a:lnTo>
                  <a:lnTo>
                    <a:pt x="7496" y="5862"/>
                  </a:lnTo>
                  <a:lnTo>
                    <a:pt x="7407" y="5905"/>
                  </a:lnTo>
                  <a:lnTo>
                    <a:pt x="7319" y="5946"/>
                  </a:lnTo>
                  <a:lnTo>
                    <a:pt x="7273" y="5967"/>
                  </a:lnTo>
                  <a:lnTo>
                    <a:pt x="7228" y="5986"/>
                  </a:lnTo>
                  <a:lnTo>
                    <a:pt x="7183" y="6005"/>
                  </a:lnTo>
                  <a:lnTo>
                    <a:pt x="7137" y="6023"/>
                  </a:lnTo>
                  <a:lnTo>
                    <a:pt x="7091" y="6040"/>
                  </a:lnTo>
                  <a:lnTo>
                    <a:pt x="7045" y="6057"/>
                  </a:lnTo>
                  <a:lnTo>
                    <a:pt x="6998" y="6073"/>
                  </a:lnTo>
                  <a:lnTo>
                    <a:pt x="6952" y="6089"/>
                  </a:lnTo>
                  <a:lnTo>
                    <a:pt x="6904" y="6104"/>
                  </a:lnTo>
                  <a:lnTo>
                    <a:pt x="6858" y="6119"/>
                  </a:lnTo>
                  <a:lnTo>
                    <a:pt x="6811" y="6133"/>
                  </a:lnTo>
                  <a:lnTo>
                    <a:pt x="6762" y="6147"/>
                  </a:lnTo>
                  <a:lnTo>
                    <a:pt x="6715" y="6160"/>
                  </a:lnTo>
                  <a:lnTo>
                    <a:pt x="6667" y="6172"/>
                  </a:lnTo>
                  <a:lnTo>
                    <a:pt x="6619" y="6183"/>
                  </a:lnTo>
                  <a:lnTo>
                    <a:pt x="6570" y="6194"/>
                  </a:lnTo>
                  <a:lnTo>
                    <a:pt x="6522" y="6205"/>
                  </a:lnTo>
                  <a:lnTo>
                    <a:pt x="6474" y="6214"/>
                  </a:lnTo>
                  <a:lnTo>
                    <a:pt x="6425" y="6223"/>
                  </a:lnTo>
                  <a:lnTo>
                    <a:pt x="6375" y="6232"/>
                  </a:lnTo>
                  <a:lnTo>
                    <a:pt x="6326" y="6240"/>
                  </a:lnTo>
                  <a:lnTo>
                    <a:pt x="6277" y="6247"/>
                  </a:lnTo>
                  <a:lnTo>
                    <a:pt x="6277" y="6247"/>
                  </a:lnTo>
                  <a:lnTo>
                    <a:pt x="6050" y="6277"/>
                  </a:lnTo>
                  <a:lnTo>
                    <a:pt x="5825" y="6306"/>
                  </a:lnTo>
                  <a:lnTo>
                    <a:pt x="5600" y="6337"/>
                  </a:lnTo>
                  <a:lnTo>
                    <a:pt x="5375" y="6367"/>
                  </a:lnTo>
                  <a:lnTo>
                    <a:pt x="5150" y="6399"/>
                  </a:lnTo>
                  <a:lnTo>
                    <a:pt x="5038" y="6416"/>
                  </a:lnTo>
                  <a:lnTo>
                    <a:pt x="4926" y="6433"/>
                  </a:lnTo>
                  <a:lnTo>
                    <a:pt x="4815" y="6451"/>
                  </a:lnTo>
                  <a:lnTo>
                    <a:pt x="4704" y="6470"/>
                  </a:lnTo>
                  <a:lnTo>
                    <a:pt x="4593" y="6490"/>
                  </a:lnTo>
                  <a:lnTo>
                    <a:pt x="4482" y="6511"/>
                  </a:lnTo>
                  <a:lnTo>
                    <a:pt x="4372" y="6533"/>
                  </a:lnTo>
                  <a:lnTo>
                    <a:pt x="4262" y="6557"/>
                  </a:lnTo>
                  <a:lnTo>
                    <a:pt x="4153" y="6581"/>
                  </a:lnTo>
                  <a:lnTo>
                    <a:pt x="4044" y="6607"/>
                  </a:lnTo>
                  <a:lnTo>
                    <a:pt x="3935" y="6634"/>
                  </a:lnTo>
                  <a:lnTo>
                    <a:pt x="3828" y="6663"/>
                  </a:lnTo>
                  <a:lnTo>
                    <a:pt x="3720" y="6695"/>
                  </a:lnTo>
                  <a:lnTo>
                    <a:pt x="3613" y="6727"/>
                  </a:lnTo>
                  <a:lnTo>
                    <a:pt x="3507" y="6761"/>
                  </a:lnTo>
                  <a:lnTo>
                    <a:pt x="3400" y="6797"/>
                  </a:lnTo>
                  <a:lnTo>
                    <a:pt x="3296" y="6836"/>
                  </a:lnTo>
                  <a:lnTo>
                    <a:pt x="3191" y="6877"/>
                  </a:lnTo>
                  <a:lnTo>
                    <a:pt x="3088" y="6919"/>
                  </a:lnTo>
                  <a:lnTo>
                    <a:pt x="3035" y="6942"/>
                  </a:lnTo>
                  <a:lnTo>
                    <a:pt x="2984" y="6964"/>
                  </a:lnTo>
                  <a:lnTo>
                    <a:pt x="2933" y="6988"/>
                  </a:lnTo>
                  <a:lnTo>
                    <a:pt x="2881" y="7012"/>
                  </a:lnTo>
                  <a:lnTo>
                    <a:pt x="2830" y="7036"/>
                  </a:lnTo>
                  <a:lnTo>
                    <a:pt x="2780" y="7062"/>
                  </a:lnTo>
                  <a:lnTo>
                    <a:pt x="2730" y="7088"/>
                  </a:lnTo>
                  <a:lnTo>
                    <a:pt x="2679" y="7115"/>
                  </a:lnTo>
                  <a:lnTo>
                    <a:pt x="2629" y="7142"/>
                  </a:lnTo>
                  <a:lnTo>
                    <a:pt x="2579" y="7170"/>
                  </a:lnTo>
                  <a:lnTo>
                    <a:pt x="2528" y="7199"/>
                  </a:lnTo>
                  <a:lnTo>
                    <a:pt x="2479" y="7229"/>
                  </a:lnTo>
                  <a:lnTo>
                    <a:pt x="2430" y="7259"/>
                  </a:lnTo>
                  <a:lnTo>
                    <a:pt x="2381" y="7290"/>
                  </a:lnTo>
                  <a:lnTo>
                    <a:pt x="2332" y="7321"/>
                  </a:lnTo>
                  <a:lnTo>
                    <a:pt x="2283" y="7353"/>
                  </a:lnTo>
                  <a:lnTo>
                    <a:pt x="2235" y="7386"/>
                  </a:lnTo>
                  <a:lnTo>
                    <a:pt x="2186" y="7421"/>
                  </a:lnTo>
                  <a:lnTo>
                    <a:pt x="2138" y="7456"/>
                  </a:lnTo>
                  <a:lnTo>
                    <a:pt x="2091" y="7491"/>
                  </a:lnTo>
                  <a:lnTo>
                    <a:pt x="2043" y="7527"/>
                  </a:lnTo>
                  <a:lnTo>
                    <a:pt x="1995" y="7564"/>
                  </a:lnTo>
                  <a:lnTo>
                    <a:pt x="1949" y="7603"/>
                  </a:lnTo>
                  <a:lnTo>
                    <a:pt x="1902" y="7642"/>
                  </a:lnTo>
                  <a:lnTo>
                    <a:pt x="1856" y="7682"/>
                  </a:lnTo>
                  <a:lnTo>
                    <a:pt x="1809" y="7722"/>
                  </a:lnTo>
                  <a:lnTo>
                    <a:pt x="1763" y="7764"/>
                  </a:lnTo>
                  <a:lnTo>
                    <a:pt x="1717" y="7806"/>
                  </a:lnTo>
                  <a:lnTo>
                    <a:pt x="1672" y="7850"/>
                  </a:lnTo>
                  <a:lnTo>
                    <a:pt x="1626" y="7894"/>
                  </a:lnTo>
                  <a:lnTo>
                    <a:pt x="1581" y="7939"/>
                  </a:lnTo>
                  <a:lnTo>
                    <a:pt x="1537" y="7985"/>
                  </a:lnTo>
                  <a:lnTo>
                    <a:pt x="1492" y="8032"/>
                  </a:lnTo>
                  <a:lnTo>
                    <a:pt x="1448" y="8080"/>
                  </a:lnTo>
                  <a:lnTo>
                    <a:pt x="1404" y="8130"/>
                  </a:lnTo>
                  <a:lnTo>
                    <a:pt x="1361" y="8180"/>
                  </a:lnTo>
                  <a:lnTo>
                    <a:pt x="1317" y="8230"/>
                  </a:lnTo>
                  <a:lnTo>
                    <a:pt x="1274" y="8282"/>
                  </a:lnTo>
                  <a:lnTo>
                    <a:pt x="1232" y="8336"/>
                  </a:lnTo>
                  <a:lnTo>
                    <a:pt x="1189" y="8390"/>
                  </a:lnTo>
                  <a:lnTo>
                    <a:pt x="1148" y="8445"/>
                  </a:lnTo>
                  <a:lnTo>
                    <a:pt x="1105" y="8502"/>
                  </a:lnTo>
                  <a:lnTo>
                    <a:pt x="1064" y="8559"/>
                  </a:lnTo>
                  <a:lnTo>
                    <a:pt x="1023" y="8617"/>
                  </a:lnTo>
                  <a:lnTo>
                    <a:pt x="982" y="8677"/>
                  </a:lnTo>
                  <a:lnTo>
                    <a:pt x="941" y="8737"/>
                  </a:lnTo>
                  <a:lnTo>
                    <a:pt x="901" y="8799"/>
                  </a:lnTo>
                  <a:lnTo>
                    <a:pt x="861" y="8862"/>
                  </a:lnTo>
                  <a:lnTo>
                    <a:pt x="822" y="8926"/>
                  </a:lnTo>
                  <a:lnTo>
                    <a:pt x="782" y="8991"/>
                  </a:lnTo>
                  <a:lnTo>
                    <a:pt x="743" y="9058"/>
                  </a:lnTo>
                  <a:lnTo>
                    <a:pt x="705" y="9125"/>
                  </a:lnTo>
                  <a:lnTo>
                    <a:pt x="667" y="9193"/>
                  </a:lnTo>
                  <a:lnTo>
                    <a:pt x="629" y="9264"/>
                  </a:lnTo>
                  <a:lnTo>
                    <a:pt x="591" y="9334"/>
                  </a:lnTo>
                  <a:lnTo>
                    <a:pt x="554" y="9407"/>
                  </a:lnTo>
                  <a:lnTo>
                    <a:pt x="517" y="9480"/>
                  </a:lnTo>
                  <a:lnTo>
                    <a:pt x="481" y="9555"/>
                  </a:lnTo>
                  <a:lnTo>
                    <a:pt x="445" y="9632"/>
                  </a:lnTo>
                  <a:lnTo>
                    <a:pt x="408" y="9708"/>
                  </a:lnTo>
                  <a:lnTo>
                    <a:pt x="373" y="9788"/>
                  </a:lnTo>
                  <a:lnTo>
                    <a:pt x="338" y="9867"/>
                  </a:lnTo>
                  <a:lnTo>
                    <a:pt x="304" y="9949"/>
                  </a:lnTo>
                  <a:lnTo>
                    <a:pt x="270" y="10031"/>
                  </a:lnTo>
                  <a:lnTo>
                    <a:pt x="235" y="10116"/>
                  </a:lnTo>
                  <a:lnTo>
                    <a:pt x="202" y="10200"/>
                  </a:lnTo>
                  <a:lnTo>
                    <a:pt x="169" y="10287"/>
                  </a:lnTo>
                  <a:lnTo>
                    <a:pt x="136" y="10375"/>
                  </a:lnTo>
                  <a:lnTo>
                    <a:pt x="104" y="10465"/>
                  </a:lnTo>
                  <a:lnTo>
                    <a:pt x="71" y="10555"/>
                  </a:lnTo>
                  <a:lnTo>
                    <a:pt x="71" y="10555"/>
                  </a:lnTo>
                  <a:lnTo>
                    <a:pt x="75" y="10542"/>
                  </a:lnTo>
                  <a:lnTo>
                    <a:pt x="78" y="10528"/>
                  </a:lnTo>
                  <a:lnTo>
                    <a:pt x="81" y="10513"/>
                  </a:lnTo>
                  <a:lnTo>
                    <a:pt x="82" y="10497"/>
                  </a:lnTo>
                  <a:lnTo>
                    <a:pt x="83" y="10480"/>
                  </a:lnTo>
                  <a:lnTo>
                    <a:pt x="84" y="10463"/>
                  </a:lnTo>
                  <a:lnTo>
                    <a:pt x="83" y="10425"/>
                  </a:lnTo>
                  <a:lnTo>
                    <a:pt x="80" y="10386"/>
                  </a:lnTo>
                  <a:lnTo>
                    <a:pt x="75" y="10346"/>
                  </a:lnTo>
                  <a:lnTo>
                    <a:pt x="69" y="10304"/>
                  </a:lnTo>
                  <a:lnTo>
                    <a:pt x="63" y="10261"/>
                  </a:lnTo>
                  <a:lnTo>
                    <a:pt x="47" y="10176"/>
                  </a:lnTo>
                  <a:lnTo>
                    <a:pt x="32" y="10095"/>
                  </a:lnTo>
                  <a:lnTo>
                    <a:pt x="25" y="10057"/>
                  </a:lnTo>
                  <a:lnTo>
                    <a:pt x="20" y="10022"/>
                  </a:lnTo>
                  <a:lnTo>
                    <a:pt x="16" y="9990"/>
                  </a:lnTo>
                  <a:lnTo>
                    <a:pt x="13" y="9961"/>
                  </a:lnTo>
                  <a:lnTo>
                    <a:pt x="13" y="9961"/>
                  </a:lnTo>
                  <a:lnTo>
                    <a:pt x="8" y="9857"/>
                  </a:lnTo>
                  <a:lnTo>
                    <a:pt x="4" y="9754"/>
                  </a:lnTo>
                  <a:lnTo>
                    <a:pt x="2" y="9650"/>
                  </a:lnTo>
                  <a:lnTo>
                    <a:pt x="1" y="9546"/>
                  </a:lnTo>
                  <a:lnTo>
                    <a:pt x="0" y="9443"/>
                  </a:lnTo>
                  <a:lnTo>
                    <a:pt x="1" y="9339"/>
                  </a:lnTo>
                  <a:lnTo>
                    <a:pt x="3" y="9236"/>
                  </a:lnTo>
                  <a:lnTo>
                    <a:pt x="7" y="9132"/>
                  </a:lnTo>
                  <a:lnTo>
                    <a:pt x="11" y="9028"/>
                  </a:lnTo>
                  <a:lnTo>
                    <a:pt x="16" y="8924"/>
                  </a:lnTo>
                  <a:lnTo>
                    <a:pt x="23" y="8820"/>
                  </a:lnTo>
                  <a:lnTo>
                    <a:pt x="30" y="8718"/>
                  </a:lnTo>
                  <a:lnTo>
                    <a:pt x="38" y="8614"/>
                  </a:lnTo>
                  <a:lnTo>
                    <a:pt x="48" y="8511"/>
                  </a:lnTo>
                  <a:lnTo>
                    <a:pt x="58" y="8407"/>
                  </a:lnTo>
                  <a:lnTo>
                    <a:pt x="70" y="8305"/>
                  </a:lnTo>
                  <a:lnTo>
                    <a:pt x="70" y="8305"/>
                  </a:lnTo>
                  <a:lnTo>
                    <a:pt x="86" y="8172"/>
                  </a:lnTo>
                  <a:lnTo>
                    <a:pt x="105" y="8039"/>
                  </a:lnTo>
                  <a:lnTo>
                    <a:pt x="124" y="7906"/>
                  </a:lnTo>
                  <a:lnTo>
                    <a:pt x="146" y="7775"/>
                  </a:lnTo>
                  <a:lnTo>
                    <a:pt x="169" y="7642"/>
                  </a:lnTo>
                  <a:lnTo>
                    <a:pt x="194" y="7509"/>
                  </a:lnTo>
                  <a:lnTo>
                    <a:pt x="220" y="7376"/>
                  </a:lnTo>
                  <a:lnTo>
                    <a:pt x="248" y="7245"/>
                  </a:lnTo>
                  <a:lnTo>
                    <a:pt x="279" y="7112"/>
                  </a:lnTo>
                  <a:lnTo>
                    <a:pt x="310" y="6980"/>
                  </a:lnTo>
                  <a:lnTo>
                    <a:pt x="343" y="6848"/>
                  </a:lnTo>
                  <a:lnTo>
                    <a:pt x="378" y="6717"/>
                  </a:lnTo>
                  <a:lnTo>
                    <a:pt x="414" y="6585"/>
                  </a:lnTo>
                  <a:lnTo>
                    <a:pt x="454" y="6454"/>
                  </a:lnTo>
                  <a:lnTo>
                    <a:pt x="493" y="6324"/>
                  </a:lnTo>
                  <a:lnTo>
                    <a:pt x="534" y="6194"/>
                  </a:lnTo>
                  <a:lnTo>
                    <a:pt x="577" y="6063"/>
                  </a:lnTo>
                  <a:lnTo>
                    <a:pt x="623" y="5934"/>
                  </a:lnTo>
                  <a:lnTo>
                    <a:pt x="669" y="5805"/>
                  </a:lnTo>
                  <a:lnTo>
                    <a:pt x="717" y="5676"/>
                  </a:lnTo>
                  <a:lnTo>
                    <a:pt x="766" y="5548"/>
                  </a:lnTo>
                  <a:lnTo>
                    <a:pt x="818" y="5421"/>
                  </a:lnTo>
                  <a:lnTo>
                    <a:pt x="870" y="5294"/>
                  </a:lnTo>
                  <a:lnTo>
                    <a:pt x="924" y="5168"/>
                  </a:lnTo>
                  <a:lnTo>
                    <a:pt x="981" y="5042"/>
                  </a:lnTo>
                  <a:lnTo>
                    <a:pt x="1038" y="4918"/>
                  </a:lnTo>
                  <a:lnTo>
                    <a:pt x="1097" y="4793"/>
                  </a:lnTo>
                  <a:lnTo>
                    <a:pt x="1158" y="4669"/>
                  </a:lnTo>
                  <a:lnTo>
                    <a:pt x="1220" y="4547"/>
                  </a:lnTo>
                  <a:lnTo>
                    <a:pt x="1283" y="4425"/>
                  </a:lnTo>
                  <a:lnTo>
                    <a:pt x="1349" y="4303"/>
                  </a:lnTo>
                  <a:lnTo>
                    <a:pt x="1416" y="4184"/>
                  </a:lnTo>
                  <a:lnTo>
                    <a:pt x="1483" y="4064"/>
                  </a:lnTo>
                  <a:lnTo>
                    <a:pt x="1554" y="3945"/>
                  </a:lnTo>
                  <a:lnTo>
                    <a:pt x="1625" y="3828"/>
                  </a:lnTo>
                  <a:lnTo>
                    <a:pt x="1698" y="3712"/>
                  </a:lnTo>
                  <a:lnTo>
                    <a:pt x="1772" y="3596"/>
                  </a:lnTo>
                  <a:lnTo>
                    <a:pt x="1848" y="3482"/>
                  </a:lnTo>
                  <a:lnTo>
                    <a:pt x="1925" y="3368"/>
                  </a:lnTo>
                  <a:lnTo>
                    <a:pt x="2003" y="3256"/>
                  </a:lnTo>
                  <a:lnTo>
                    <a:pt x="2084" y="3145"/>
                  </a:lnTo>
                  <a:lnTo>
                    <a:pt x="2165" y="3035"/>
                  </a:lnTo>
                  <a:lnTo>
                    <a:pt x="2248" y="2926"/>
                  </a:lnTo>
                  <a:lnTo>
                    <a:pt x="2332" y="2819"/>
                  </a:lnTo>
                  <a:lnTo>
                    <a:pt x="2419" y="2712"/>
                  </a:lnTo>
                  <a:lnTo>
                    <a:pt x="2506" y="2607"/>
                  </a:lnTo>
                  <a:lnTo>
                    <a:pt x="2595" y="2503"/>
                  </a:lnTo>
                  <a:lnTo>
                    <a:pt x="2685" y="2402"/>
                  </a:lnTo>
                  <a:lnTo>
                    <a:pt x="2777" y="2300"/>
                  </a:lnTo>
                  <a:lnTo>
                    <a:pt x="2869" y="2201"/>
                  </a:lnTo>
                  <a:lnTo>
                    <a:pt x="2964" y="2103"/>
                  </a:lnTo>
                  <a:lnTo>
                    <a:pt x="3059" y="2007"/>
                  </a:lnTo>
                  <a:lnTo>
                    <a:pt x="3157" y="1911"/>
                  </a:lnTo>
                  <a:lnTo>
                    <a:pt x="3254" y="1817"/>
                  </a:lnTo>
                  <a:lnTo>
                    <a:pt x="3355" y="1726"/>
                  </a:lnTo>
                  <a:lnTo>
                    <a:pt x="3456" y="1635"/>
                  </a:lnTo>
                  <a:lnTo>
                    <a:pt x="3558" y="1546"/>
                  </a:lnTo>
                  <a:lnTo>
                    <a:pt x="3663" y="1459"/>
                  </a:lnTo>
                  <a:lnTo>
                    <a:pt x="3767" y="1374"/>
                  </a:lnTo>
                  <a:lnTo>
                    <a:pt x="3874" y="1291"/>
                  </a:lnTo>
                  <a:lnTo>
                    <a:pt x="3982" y="1208"/>
                  </a:lnTo>
                  <a:lnTo>
                    <a:pt x="4091" y="1129"/>
                  </a:lnTo>
                  <a:lnTo>
                    <a:pt x="4202" y="1050"/>
                  </a:lnTo>
                  <a:lnTo>
                    <a:pt x="4314" y="974"/>
                  </a:lnTo>
                  <a:lnTo>
                    <a:pt x="4314" y="974"/>
                  </a:lnTo>
                  <a:lnTo>
                    <a:pt x="4370" y="936"/>
                  </a:lnTo>
                  <a:lnTo>
                    <a:pt x="4427" y="899"/>
                  </a:lnTo>
                  <a:lnTo>
                    <a:pt x="4484" y="862"/>
                  </a:lnTo>
                  <a:lnTo>
                    <a:pt x="4542" y="827"/>
                  </a:lnTo>
                  <a:lnTo>
                    <a:pt x="4600" y="792"/>
                  </a:lnTo>
                  <a:lnTo>
                    <a:pt x="4658" y="758"/>
                  </a:lnTo>
                  <a:lnTo>
                    <a:pt x="4717" y="723"/>
                  </a:lnTo>
                  <a:lnTo>
                    <a:pt x="4775" y="691"/>
                  </a:lnTo>
                  <a:lnTo>
                    <a:pt x="4834" y="658"/>
                  </a:lnTo>
                  <a:lnTo>
                    <a:pt x="4895" y="627"/>
                  </a:lnTo>
                  <a:lnTo>
                    <a:pt x="4954" y="596"/>
                  </a:lnTo>
                  <a:lnTo>
                    <a:pt x="5015" y="566"/>
                  </a:lnTo>
                  <a:lnTo>
                    <a:pt x="5075" y="536"/>
                  </a:lnTo>
                  <a:lnTo>
                    <a:pt x="5135" y="507"/>
                  </a:lnTo>
                  <a:lnTo>
                    <a:pt x="5197" y="479"/>
                  </a:lnTo>
                  <a:lnTo>
                    <a:pt x="5258" y="452"/>
                  </a:lnTo>
                  <a:lnTo>
                    <a:pt x="5319" y="425"/>
                  </a:lnTo>
                  <a:lnTo>
                    <a:pt x="5381" y="399"/>
                  </a:lnTo>
                  <a:lnTo>
                    <a:pt x="5443" y="373"/>
                  </a:lnTo>
                  <a:lnTo>
                    <a:pt x="5505" y="349"/>
                  </a:lnTo>
                  <a:lnTo>
                    <a:pt x="5568" y="325"/>
                  </a:lnTo>
                  <a:lnTo>
                    <a:pt x="5630" y="302"/>
                  </a:lnTo>
                  <a:lnTo>
                    <a:pt x="5693" y="280"/>
                  </a:lnTo>
                  <a:lnTo>
                    <a:pt x="5757" y="259"/>
                  </a:lnTo>
                  <a:lnTo>
                    <a:pt x="5820" y="239"/>
                  </a:lnTo>
                  <a:lnTo>
                    <a:pt x="5883" y="219"/>
                  </a:lnTo>
                  <a:lnTo>
                    <a:pt x="5948" y="199"/>
                  </a:lnTo>
                  <a:lnTo>
                    <a:pt x="6011" y="181"/>
                  </a:lnTo>
                  <a:lnTo>
                    <a:pt x="6076" y="164"/>
                  </a:lnTo>
                  <a:lnTo>
                    <a:pt x="6140" y="148"/>
                  </a:lnTo>
                  <a:lnTo>
                    <a:pt x="6204" y="132"/>
                  </a:lnTo>
                  <a:lnTo>
                    <a:pt x="6270" y="117"/>
                  </a:lnTo>
                  <a:lnTo>
                    <a:pt x="6334" y="103"/>
                  </a:lnTo>
                  <a:lnTo>
                    <a:pt x="6399" y="90"/>
                  </a:lnTo>
                  <a:lnTo>
                    <a:pt x="6465" y="78"/>
                  </a:lnTo>
                  <a:lnTo>
                    <a:pt x="6530" y="67"/>
                  </a:lnTo>
                  <a:lnTo>
                    <a:pt x="6595" y="56"/>
                  </a:lnTo>
                  <a:lnTo>
                    <a:pt x="6661" y="47"/>
                  </a:lnTo>
                  <a:lnTo>
                    <a:pt x="6726" y="38"/>
                  </a:lnTo>
                  <a:lnTo>
                    <a:pt x="6793" y="30"/>
                  </a:lnTo>
                  <a:lnTo>
                    <a:pt x="6858" y="24"/>
                  </a:lnTo>
                  <a:lnTo>
                    <a:pt x="6924" y="17"/>
                  </a:lnTo>
                  <a:lnTo>
                    <a:pt x="6991" y="12"/>
                  </a:lnTo>
                  <a:lnTo>
                    <a:pt x="7057" y="8"/>
                  </a:lnTo>
                  <a:lnTo>
                    <a:pt x="7123" y="4"/>
                  </a:lnTo>
                  <a:lnTo>
                    <a:pt x="7190" y="2"/>
                  </a:lnTo>
                  <a:lnTo>
                    <a:pt x="7256" y="1"/>
                  </a:lnTo>
                  <a:lnTo>
                    <a:pt x="7324" y="0"/>
                  </a:lnTo>
                  <a:lnTo>
                    <a:pt x="7390" y="1"/>
                  </a:lnTo>
                  <a:lnTo>
                    <a:pt x="7456" y="3"/>
                  </a:lnTo>
                  <a:lnTo>
                    <a:pt x="7524" y="5"/>
                  </a:lnTo>
                  <a:lnTo>
                    <a:pt x="7590" y="9"/>
                  </a:lnTo>
                  <a:lnTo>
                    <a:pt x="7658" y="13"/>
                  </a:lnTo>
                  <a:lnTo>
                    <a:pt x="7724" y="19"/>
                  </a:lnTo>
                  <a:lnTo>
                    <a:pt x="7791" y="26"/>
                  </a:lnTo>
                  <a:lnTo>
                    <a:pt x="7859" y="34"/>
                  </a:lnTo>
                  <a:lnTo>
                    <a:pt x="7925" y="43"/>
                  </a:lnTo>
                  <a:lnTo>
                    <a:pt x="7992" y="52"/>
                  </a:lnTo>
                  <a:lnTo>
                    <a:pt x="8060" y="63"/>
                  </a:lnTo>
                  <a:lnTo>
                    <a:pt x="8127" y="75"/>
                  </a:lnTo>
                  <a:lnTo>
                    <a:pt x="8194" y="87"/>
                  </a:lnTo>
                  <a:lnTo>
                    <a:pt x="8261" y="101"/>
                  </a:lnTo>
                  <a:lnTo>
                    <a:pt x="8328" y="116"/>
                  </a:lnTo>
                  <a:lnTo>
                    <a:pt x="8395" y="132"/>
                  </a:lnTo>
                  <a:lnTo>
                    <a:pt x="8395" y="132"/>
                  </a:lnTo>
                  <a:lnTo>
                    <a:pt x="8444" y="144"/>
                  </a:lnTo>
                  <a:lnTo>
                    <a:pt x="8492" y="157"/>
                  </a:lnTo>
                  <a:lnTo>
                    <a:pt x="8541" y="171"/>
                  </a:lnTo>
                  <a:lnTo>
                    <a:pt x="8589" y="185"/>
                  </a:lnTo>
                  <a:lnTo>
                    <a:pt x="8637" y="199"/>
                  </a:lnTo>
                  <a:lnTo>
                    <a:pt x="8684" y="216"/>
                  </a:lnTo>
                  <a:lnTo>
                    <a:pt x="8732" y="231"/>
                  </a:lnTo>
                  <a:lnTo>
                    <a:pt x="8779" y="248"/>
                  </a:lnTo>
                  <a:lnTo>
                    <a:pt x="8872" y="282"/>
                  </a:lnTo>
                  <a:lnTo>
                    <a:pt x="8964" y="318"/>
                  </a:lnTo>
                  <a:lnTo>
                    <a:pt x="9055" y="357"/>
                  </a:lnTo>
                  <a:lnTo>
                    <a:pt x="9146" y="398"/>
                  </a:lnTo>
                  <a:lnTo>
                    <a:pt x="9234" y="440"/>
                  </a:lnTo>
                  <a:lnTo>
                    <a:pt x="9323" y="485"/>
                  </a:lnTo>
                  <a:lnTo>
                    <a:pt x="9409" y="531"/>
                  </a:lnTo>
                  <a:lnTo>
                    <a:pt x="9496" y="579"/>
                  </a:lnTo>
                  <a:lnTo>
                    <a:pt x="9580" y="629"/>
                  </a:lnTo>
                  <a:lnTo>
                    <a:pt x="9665" y="680"/>
                  </a:lnTo>
                  <a:lnTo>
                    <a:pt x="9748" y="733"/>
                  </a:lnTo>
                  <a:lnTo>
                    <a:pt x="9831" y="788"/>
                  </a:lnTo>
                  <a:lnTo>
                    <a:pt x="9912" y="843"/>
                  </a:lnTo>
                  <a:lnTo>
                    <a:pt x="9993" y="901"/>
                  </a:lnTo>
                  <a:lnTo>
                    <a:pt x="10072" y="960"/>
                  </a:lnTo>
                  <a:lnTo>
                    <a:pt x="10151" y="1020"/>
                  </a:lnTo>
                  <a:lnTo>
                    <a:pt x="10229" y="1081"/>
                  </a:lnTo>
                  <a:lnTo>
                    <a:pt x="10306" y="1144"/>
                  </a:lnTo>
                  <a:lnTo>
                    <a:pt x="10382" y="1207"/>
                  </a:lnTo>
                  <a:lnTo>
                    <a:pt x="10457" y="1272"/>
                  </a:lnTo>
                  <a:lnTo>
                    <a:pt x="10532" y="1338"/>
                  </a:lnTo>
                  <a:lnTo>
                    <a:pt x="10606" y="1404"/>
                  </a:lnTo>
                  <a:lnTo>
                    <a:pt x="10680" y="1473"/>
                  </a:lnTo>
                  <a:lnTo>
                    <a:pt x="10752" y="1541"/>
                  </a:lnTo>
                  <a:lnTo>
                    <a:pt x="10824" y="1610"/>
                  </a:lnTo>
                  <a:lnTo>
                    <a:pt x="10895" y="1680"/>
                  </a:lnTo>
                  <a:lnTo>
                    <a:pt x="10964" y="1751"/>
                  </a:lnTo>
                  <a:lnTo>
                    <a:pt x="11035" y="1823"/>
                  </a:lnTo>
                  <a:lnTo>
                    <a:pt x="11035" y="1823"/>
                  </a:lnTo>
                  <a:close/>
                </a:path>
              </a:pathLst>
            </a:custGeom>
            <a:solidFill>
              <a:srgbClr val="6D90A4"/>
            </a:solidFill>
            <a:ln>
              <a:noFill/>
            </a:ln>
            <a:extLst>
              <a:ext uri="{91240B29-F687-4F45-9708-019B960494DF}">
                <a14:hiddenLine xmlns:a14="http://schemas.microsoft.com/office/drawing/2010/main" w="9525">
                  <a:solidFill>
                    <a:srgbClr val="000000"/>
                  </a:solidFill>
                  <a:round/>
                  <a:headEnd/>
                  <a:tailEnd/>
                </a14:hiddenLine>
              </a:ext>
            </a:extLst>
          </p:spPr>
          <p:txBody>
            <a:bodyPr lIns="68586" tIns="34293" rIns="68586" bIns="34293"/>
            <a:lstStyle/>
            <a:p>
              <a:pPr defTabSz="685800">
                <a:defRPr/>
              </a:pPr>
              <a:endParaRPr lang="en-US" sz="1350" dirty="0">
                <a:solidFill>
                  <a:prstClr val="black"/>
                </a:solidFill>
              </a:endParaRPr>
            </a:p>
          </p:txBody>
        </p:sp>
        <p:sp>
          <p:nvSpPr>
            <p:cNvPr id="10" name="Freeform 9"/>
            <p:cNvSpPr>
              <a:spLocks/>
            </p:cNvSpPr>
            <p:nvPr/>
          </p:nvSpPr>
          <p:spPr bwMode="auto">
            <a:xfrm>
              <a:off x="3838569" y="2204864"/>
              <a:ext cx="2144202" cy="1447490"/>
            </a:xfrm>
            <a:custGeom>
              <a:avLst/>
              <a:gdLst>
                <a:gd name="T0" fmla="*/ 11854 w 12590"/>
                <a:gd name="T1" fmla="*/ 8438 h 8493"/>
                <a:gd name="T2" fmla="*/ 11822 w 12590"/>
                <a:gd name="T3" fmla="*/ 8286 h 8493"/>
                <a:gd name="T4" fmla="*/ 11726 w 12590"/>
                <a:gd name="T5" fmla="*/ 8123 h 8493"/>
                <a:gd name="T6" fmla="*/ 11511 w 12590"/>
                <a:gd name="T7" fmla="*/ 7890 h 8493"/>
                <a:gd name="T8" fmla="*/ 11382 w 12590"/>
                <a:gd name="T9" fmla="*/ 7808 h 8493"/>
                <a:gd name="T10" fmla="*/ 11085 w 12590"/>
                <a:gd name="T11" fmla="*/ 7707 h 8493"/>
                <a:gd name="T12" fmla="*/ 10741 w 12590"/>
                <a:gd name="T13" fmla="*/ 7675 h 8493"/>
                <a:gd name="T14" fmla="*/ 10143 w 12590"/>
                <a:gd name="T15" fmla="*/ 7707 h 8493"/>
                <a:gd name="T16" fmla="*/ 9812 w 12590"/>
                <a:gd name="T17" fmla="*/ 7718 h 8493"/>
                <a:gd name="T18" fmla="*/ 9477 w 12590"/>
                <a:gd name="T19" fmla="*/ 7694 h 8493"/>
                <a:gd name="T20" fmla="*/ 8907 w 12590"/>
                <a:gd name="T21" fmla="*/ 7583 h 8493"/>
                <a:gd name="T22" fmla="*/ 8357 w 12590"/>
                <a:gd name="T23" fmla="*/ 7408 h 8493"/>
                <a:gd name="T24" fmla="*/ 7730 w 12590"/>
                <a:gd name="T25" fmla="*/ 7115 h 8493"/>
                <a:gd name="T26" fmla="*/ 7159 w 12590"/>
                <a:gd name="T27" fmla="*/ 6729 h 8493"/>
                <a:gd name="T28" fmla="*/ 6692 w 12590"/>
                <a:gd name="T29" fmla="*/ 6295 h 8493"/>
                <a:gd name="T30" fmla="*/ 6471 w 12590"/>
                <a:gd name="T31" fmla="*/ 6032 h 8493"/>
                <a:gd name="T32" fmla="*/ 6274 w 12590"/>
                <a:gd name="T33" fmla="*/ 5748 h 8493"/>
                <a:gd name="T34" fmla="*/ 6102 w 12590"/>
                <a:gd name="T35" fmla="*/ 5445 h 8493"/>
                <a:gd name="T36" fmla="*/ 5537 w 12590"/>
                <a:gd name="T37" fmla="*/ 4330 h 8493"/>
                <a:gd name="T38" fmla="*/ 5150 w 12590"/>
                <a:gd name="T39" fmla="*/ 3643 h 8493"/>
                <a:gd name="T40" fmla="*/ 4709 w 12590"/>
                <a:gd name="T41" fmla="*/ 2996 h 8493"/>
                <a:gd name="T42" fmla="*/ 4308 w 12590"/>
                <a:gd name="T43" fmla="*/ 2528 h 8493"/>
                <a:gd name="T44" fmla="*/ 4019 w 12590"/>
                <a:gd name="T45" fmla="*/ 2253 h 8493"/>
                <a:gd name="T46" fmla="*/ 3702 w 12590"/>
                <a:gd name="T47" fmla="*/ 1999 h 8493"/>
                <a:gd name="T48" fmla="*/ 3352 w 12590"/>
                <a:gd name="T49" fmla="*/ 1768 h 8493"/>
                <a:gd name="T50" fmla="*/ 2966 w 12590"/>
                <a:gd name="T51" fmla="*/ 1562 h 8493"/>
                <a:gd name="T52" fmla="*/ 2541 w 12590"/>
                <a:gd name="T53" fmla="*/ 1385 h 8493"/>
                <a:gd name="T54" fmla="*/ 2073 w 12590"/>
                <a:gd name="T55" fmla="*/ 1237 h 8493"/>
                <a:gd name="T56" fmla="*/ 1559 w 12590"/>
                <a:gd name="T57" fmla="*/ 1121 h 8493"/>
                <a:gd name="T58" fmla="*/ 995 w 12590"/>
                <a:gd name="T59" fmla="*/ 1041 h 8493"/>
                <a:gd name="T60" fmla="*/ 378 w 12590"/>
                <a:gd name="T61" fmla="*/ 998 h 8493"/>
                <a:gd name="T62" fmla="*/ 28 w 12590"/>
                <a:gd name="T63" fmla="*/ 988 h 8493"/>
                <a:gd name="T64" fmla="*/ 199 w 12590"/>
                <a:gd name="T65" fmla="*/ 926 h 8493"/>
                <a:gd name="T66" fmla="*/ 516 w 12590"/>
                <a:gd name="T67" fmla="*/ 753 h 8493"/>
                <a:gd name="T68" fmla="*/ 1028 w 12590"/>
                <a:gd name="T69" fmla="*/ 560 h 8493"/>
                <a:gd name="T70" fmla="*/ 1724 w 12590"/>
                <a:gd name="T71" fmla="*/ 351 h 8493"/>
                <a:gd name="T72" fmla="*/ 2389 w 12590"/>
                <a:gd name="T73" fmla="*/ 199 h 8493"/>
                <a:gd name="T74" fmla="*/ 3322 w 12590"/>
                <a:gd name="T75" fmla="*/ 60 h 8493"/>
                <a:gd name="T76" fmla="*/ 4274 w 12590"/>
                <a:gd name="T77" fmla="*/ 2 h 8493"/>
                <a:gd name="T78" fmla="*/ 5234 w 12590"/>
                <a:gd name="T79" fmla="*/ 25 h 8493"/>
                <a:gd name="T80" fmla="*/ 6190 w 12590"/>
                <a:gd name="T81" fmla="*/ 132 h 8493"/>
                <a:gd name="T82" fmla="*/ 7134 w 12590"/>
                <a:gd name="T83" fmla="*/ 322 h 8493"/>
                <a:gd name="T84" fmla="*/ 8052 w 12590"/>
                <a:gd name="T85" fmla="*/ 597 h 8493"/>
                <a:gd name="T86" fmla="*/ 8935 w 12590"/>
                <a:gd name="T87" fmla="*/ 959 h 8493"/>
                <a:gd name="T88" fmla="*/ 9771 w 12590"/>
                <a:gd name="T89" fmla="*/ 1409 h 8493"/>
                <a:gd name="T90" fmla="*/ 10443 w 12590"/>
                <a:gd name="T91" fmla="*/ 1865 h 8493"/>
                <a:gd name="T92" fmla="*/ 10811 w 12590"/>
                <a:gd name="T93" fmla="*/ 2165 h 8493"/>
                <a:gd name="T94" fmla="*/ 11152 w 12590"/>
                <a:gd name="T95" fmla="*/ 2490 h 8493"/>
                <a:gd name="T96" fmla="*/ 11466 w 12590"/>
                <a:gd name="T97" fmla="*/ 2839 h 8493"/>
                <a:gd name="T98" fmla="*/ 11747 w 12590"/>
                <a:gd name="T99" fmla="*/ 3211 h 8493"/>
                <a:gd name="T100" fmla="*/ 11993 w 12590"/>
                <a:gd name="T101" fmla="*/ 3605 h 8493"/>
                <a:gd name="T102" fmla="*/ 12201 w 12590"/>
                <a:gd name="T103" fmla="*/ 4019 h 8493"/>
                <a:gd name="T104" fmla="*/ 12368 w 12590"/>
                <a:gd name="T105" fmla="*/ 4455 h 8493"/>
                <a:gd name="T106" fmla="*/ 12491 w 12590"/>
                <a:gd name="T107" fmla="*/ 4907 h 8493"/>
                <a:gd name="T108" fmla="*/ 12566 w 12590"/>
                <a:gd name="T109" fmla="*/ 5378 h 8493"/>
                <a:gd name="T110" fmla="*/ 12589 w 12590"/>
                <a:gd name="T111" fmla="*/ 5698 h 8493"/>
                <a:gd name="T112" fmla="*/ 12567 w 12590"/>
                <a:gd name="T113" fmla="*/ 6243 h 8493"/>
                <a:gd name="T114" fmla="*/ 12448 w 12590"/>
                <a:gd name="T115" fmla="*/ 6922 h 8493"/>
                <a:gd name="T116" fmla="*/ 12243 w 12590"/>
                <a:gd name="T117" fmla="*/ 7583 h 8493"/>
                <a:gd name="T118" fmla="*/ 11971 w 12590"/>
                <a:gd name="T119" fmla="*/ 8225 h 8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590" h="8493">
                  <a:moveTo>
                    <a:pt x="11839" y="8493"/>
                  </a:moveTo>
                  <a:lnTo>
                    <a:pt x="11839" y="8493"/>
                  </a:lnTo>
                  <a:lnTo>
                    <a:pt x="11843" y="8485"/>
                  </a:lnTo>
                  <a:lnTo>
                    <a:pt x="11846" y="8476"/>
                  </a:lnTo>
                  <a:lnTo>
                    <a:pt x="11849" y="8467"/>
                  </a:lnTo>
                  <a:lnTo>
                    <a:pt x="11851" y="8458"/>
                  </a:lnTo>
                  <a:lnTo>
                    <a:pt x="11854" y="8438"/>
                  </a:lnTo>
                  <a:lnTo>
                    <a:pt x="11855" y="8418"/>
                  </a:lnTo>
                  <a:lnTo>
                    <a:pt x="11854" y="8398"/>
                  </a:lnTo>
                  <a:lnTo>
                    <a:pt x="11851" y="8376"/>
                  </a:lnTo>
                  <a:lnTo>
                    <a:pt x="11846" y="8354"/>
                  </a:lnTo>
                  <a:lnTo>
                    <a:pt x="11839" y="8331"/>
                  </a:lnTo>
                  <a:lnTo>
                    <a:pt x="11831" y="8309"/>
                  </a:lnTo>
                  <a:lnTo>
                    <a:pt x="11822" y="8286"/>
                  </a:lnTo>
                  <a:lnTo>
                    <a:pt x="11811" y="8262"/>
                  </a:lnTo>
                  <a:lnTo>
                    <a:pt x="11799" y="8239"/>
                  </a:lnTo>
                  <a:lnTo>
                    <a:pt x="11786" y="8216"/>
                  </a:lnTo>
                  <a:lnTo>
                    <a:pt x="11772" y="8192"/>
                  </a:lnTo>
                  <a:lnTo>
                    <a:pt x="11757" y="8168"/>
                  </a:lnTo>
                  <a:lnTo>
                    <a:pt x="11742" y="8145"/>
                  </a:lnTo>
                  <a:lnTo>
                    <a:pt x="11726" y="8123"/>
                  </a:lnTo>
                  <a:lnTo>
                    <a:pt x="11709" y="8100"/>
                  </a:lnTo>
                  <a:lnTo>
                    <a:pt x="11674" y="8057"/>
                  </a:lnTo>
                  <a:lnTo>
                    <a:pt x="11639" y="8016"/>
                  </a:lnTo>
                  <a:lnTo>
                    <a:pt x="11605" y="7978"/>
                  </a:lnTo>
                  <a:lnTo>
                    <a:pt x="11571" y="7944"/>
                  </a:lnTo>
                  <a:lnTo>
                    <a:pt x="11540" y="7915"/>
                  </a:lnTo>
                  <a:lnTo>
                    <a:pt x="11511" y="7890"/>
                  </a:lnTo>
                  <a:lnTo>
                    <a:pt x="11487" y="7872"/>
                  </a:lnTo>
                  <a:lnTo>
                    <a:pt x="11487" y="7872"/>
                  </a:lnTo>
                  <a:lnTo>
                    <a:pt x="11467" y="7858"/>
                  </a:lnTo>
                  <a:lnTo>
                    <a:pt x="11446" y="7845"/>
                  </a:lnTo>
                  <a:lnTo>
                    <a:pt x="11425" y="7832"/>
                  </a:lnTo>
                  <a:lnTo>
                    <a:pt x="11404" y="7819"/>
                  </a:lnTo>
                  <a:lnTo>
                    <a:pt x="11382" y="7808"/>
                  </a:lnTo>
                  <a:lnTo>
                    <a:pt x="11361" y="7797"/>
                  </a:lnTo>
                  <a:lnTo>
                    <a:pt x="11316" y="7777"/>
                  </a:lnTo>
                  <a:lnTo>
                    <a:pt x="11271" y="7759"/>
                  </a:lnTo>
                  <a:lnTo>
                    <a:pt x="11226" y="7743"/>
                  </a:lnTo>
                  <a:lnTo>
                    <a:pt x="11180" y="7729"/>
                  </a:lnTo>
                  <a:lnTo>
                    <a:pt x="11132" y="7717"/>
                  </a:lnTo>
                  <a:lnTo>
                    <a:pt x="11085" y="7707"/>
                  </a:lnTo>
                  <a:lnTo>
                    <a:pt x="11038" y="7698"/>
                  </a:lnTo>
                  <a:lnTo>
                    <a:pt x="10988" y="7691"/>
                  </a:lnTo>
                  <a:lnTo>
                    <a:pt x="10940" y="7685"/>
                  </a:lnTo>
                  <a:lnTo>
                    <a:pt x="10891" y="7681"/>
                  </a:lnTo>
                  <a:lnTo>
                    <a:pt x="10842" y="7678"/>
                  </a:lnTo>
                  <a:lnTo>
                    <a:pt x="10791" y="7676"/>
                  </a:lnTo>
                  <a:lnTo>
                    <a:pt x="10741" y="7675"/>
                  </a:lnTo>
                  <a:lnTo>
                    <a:pt x="10691" y="7675"/>
                  </a:lnTo>
                  <a:lnTo>
                    <a:pt x="10641" y="7676"/>
                  </a:lnTo>
                  <a:lnTo>
                    <a:pt x="10590" y="7678"/>
                  </a:lnTo>
                  <a:lnTo>
                    <a:pt x="10540" y="7680"/>
                  </a:lnTo>
                  <a:lnTo>
                    <a:pt x="10439" y="7686"/>
                  </a:lnTo>
                  <a:lnTo>
                    <a:pt x="10340" y="7693"/>
                  </a:lnTo>
                  <a:lnTo>
                    <a:pt x="10143" y="7707"/>
                  </a:lnTo>
                  <a:lnTo>
                    <a:pt x="10047" y="7713"/>
                  </a:lnTo>
                  <a:lnTo>
                    <a:pt x="10000" y="7716"/>
                  </a:lnTo>
                  <a:lnTo>
                    <a:pt x="9954" y="7718"/>
                  </a:lnTo>
                  <a:lnTo>
                    <a:pt x="9954" y="7718"/>
                  </a:lnTo>
                  <a:lnTo>
                    <a:pt x="9906" y="7719"/>
                  </a:lnTo>
                  <a:lnTo>
                    <a:pt x="9859" y="7719"/>
                  </a:lnTo>
                  <a:lnTo>
                    <a:pt x="9812" y="7718"/>
                  </a:lnTo>
                  <a:lnTo>
                    <a:pt x="9764" y="7717"/>
                  </a:lnTo>
                  <a:lnTo>
                    <a:pt x="9716" y="7715"/>
                  </a:lnTo>
                  <a:lnTo>
                    <a:pt x="9668" y="7712"/>
                  </a:lnTo>
                  <a:lnTo>
                    <a:pt x="9621" y="7709"/>
                  </a:lnTo>
                  <a:lnTo>
                    <a:pt x="9572" y="7705"/>
                  </a:lnTo>
                  <a:lnTo>
                    <a:pt x="9525" y="7700"/>
                  </a:lnTo>
                  <a:lnTo>
                    <a:pt x="9477" y="7694"/>
                  </a:lnTo>
                  <a:lnTo>
                    <a:pt x="9430" y="7688"/>
                  </a:lnTo>
                  <a:lnTo>
                    <a:pt x="9381" y="7682"/>
                  </a:lnTo>
                  <a:lnTo>
                    <a:pt x="9286" y="7667"/>
                  </a:lnTo>
                  <a:lnTo>
                    <a:pt x="9190" y="7648"/>
                  </a:lnTo>
                  <a:lnTo>
                    <a:pt x="9096" y="7628"/>
                  </a:lnTo>
                  <a:lnTo>
                    <a:pt x="9001" y="7607"/>
                  </a:lnTo>
                  <a:lnTo>
                    <a:pt x="8907" y="7583"/>
                  </a:lnTo>
                  <a:lnTo>
                    <a:pt x="8814" y="7558"/>
                  </a:lnTo>
                  <a:lnTo>
                    <a:pt x="8722" y="7531"/>
                  </a:lnTo>
                  <a:lnTo>
                    <a:pt x="8630" y="7503"/>
                  </a:lnTo>
                  <a:lnTo>
                    <a:pt x="8540" y="7474"/>
                  </a:lnTo>
                  <a:lnTo>
                    <a:pt x="8450" y="7442"/>
                  </a:lnTo>
                  <a:lnTo>
                    <a:pt x="8450" y="7442"/>
                  </a:lnTo>
                  <a:lnTo>
                    <a:pt x="8357" y="7408"/>
                  </a:lnTo>
                  <a:lnTo>
                    <a:pt x="8264" y="7372"/>
                  </a:lnTo>
                  <a:lnTo>
                    <a:pt x="8172" y="7334"/>
                  </a:lnTo>
                  <a:lnTo>
                    <a:pt x="8082" y="7294"/>
                  </a:lnTo>
                  <a:lnTo>
                    <a:pt x="7992" y="7252"/>
                  </a:lnTo>
                  <a:lnTo>
                    <a:pt x="7904" y="7208"/>
                  </a:lnTo>
                  <a:lnTo>
                    <a:pt x="7816" y="7163"/>
                  </a:lnTo>
                  <a:lnTo>
                    <a:pt x="7730" y="7115"/>
                  </a:lnTo>
                  <a:lnTo>
                    <a:pt x="7644" y="7065"/>
                  </a:lnTo>
                  <a:lnTo>
                    <a:pt x="7560" y="7014"/>
                  </a:lnTo>
                  <a:lnTo>
                    <a:pt x="7478" y="6961"/>
                  </a:lnTo>
                  <a:lnTo>
                    <a:pt x="7396" y="6905"/>
                  </a:lnTo>
                  <a:lnTo>
                    <a:pt x="7316" y="6849"/>
                  </a:lnTo>
                  <a:lnTo>
                    <a:pt x="7236" y="6791"/>
                  </a:lnTo>
                  <a:lnTo>
                    <a:pt x="7159" y="6729"/>
                  </a:lnTo>
                  <a:lnTo>
                    <a:pt x="7082" y="6668"/>
                  </a:lnTo>
                  <a:lnTo>
                    <a:pt x="7008" y="6604"/>
                  </a:lnTo>
                  <a:lnTo>
                    <a:pt x="6935" y="6538"/>
                  </a:lnTo>
                  <a:lnTo>
                    <a:pt x="6863" y="6471"/>
                  </a:lnTo>
                  <a:lnTo>
                    <a:pt x="6794" y="6402"/>
                  </a:lnTo>
                  <a:lnTo>
                    <a:pt x="6725" y="6331"/>
                  </a:lnTo>
                  <a:lnTo>
                    <a:pt x="6692" y="6295"/>
                  </a:lnTo>
                  <a:lnTo>
                    <a:pt x="6659" y="6259"/>
                  </a:lnTo>
                  <a:lnTo>
                    <a:pt x="6627" y="6222"/>
                  </a:lnTo>
                  <a:lnTo>
                    <a:pt x="6595" y="6184"/>
                  </a:lnTo>
                  <a:lnTo>
                    <a:pt x="6563" y="6147"/>
                  </a:lnTo>
                  <a:lnTo>
                    <a:pt x="6532" y="6109"/>
                  </a:lnTo>
                  <a:lnTo>
                    <a:pt x="6501" y="6070"/>
                  </a:lnTo>
                  <a:lnTo>
                    <a:pt x="6471" y="6032"/>
                  </a:lnTo>
                  <a:lnTo>
                    <a:pt x="6442" y="5992"/>
                  </a:lnTo>
                  <a:lnTo>
                    <a:pt x="6412" y="5952"/>
                  </a:lnTo>
                  <a:lnTo>
                    <a:pt x="6383" y="5912"/>
                  </a:lnTo>
                  <a:lnTo>
                    <a:pt x="6355" y="5872"/>
                  </a:lnTo>
                  <a:lnTo>
                    <a:pt x="6327" y="5830"/>
                  </a:lnTo>
                  <a:lnTo>
                    <a:pt x="6300" y="5789"/>
                  </a:lnTo>
                  <a:lnTo>
                    <a:pt x="6274" y="5748"/>
                  </a:lnTo>
                  <a:lnTo>
                    <a:pt x="6248" y="5706"/>
                  </a:lnTo>
                  <a:lnTo>
                    <a:pt x="6221" y="5663"/>
                  </a:lnTo>
                  <a:lnTo>
                    <a:pt x="6196" y="5620"/>
                  </a:lnTo>
                  <a:lnTo>
                    <a:pt x="6172" y="5577"/>
                  </a:lnTo>
                  <a:lnTo>
                    <a:pt x="6148" y="5534"/>
                  </a:lnTo>
                  <a:lnTo>
                    <a:pt x="6124" y="5489"/>
                  </a:lnTo>
                  <a:lnTo>
                    <a:pt x="6102" y="5445"/>
                  </a:lnTo>
                  <a:lnTo>
                    <a:pt x="6102" y="5445"/>
                  </a:lnTo>
                  <a:lnTo>
                    <a:pt x="5999" y="5242"/>
                  </a:lnTo>
                  <a:lnTo>
                    <a:pt x="5897" y="5038"/>
                  </a:lnTo>
                  <a:lnTo>
                    <a:pt x="5795" y="4835"/>
                  </a:lnTo>
                  <a:lnTo>
                    <a:pt x="5692" y="4632"/>
                  </a:lnTo>
                  <a:lnTo>
                    <a:pt x="5589" y="4431"/>
                  </a:lnTo>
                  <a:lnTo>
                    <a:pt x="5537" y="4330"/>
                  </a:lnTo>
                  <a:lnTo>
                    <a:pt x="5484" y="4231"/>
                  </a:lnTo>
                  <a:lnTo>
                    <a:pt x="5430" y="4131"/>
                  </a:lnTo>
                  <a:lnTo>
                    <a:pt x="5376" y="4031"/>
                  </a:lnTo>
                  <a:lnTo>
                    <a:pt x="5320" y="3934"/>
                  </a:lnTo>
                  <a:lnTo>
                    <a:pt x="5265" y="3836"/>
                  </a:lnTo>
                  <a:lnTo>
                    <a:pt x="5208" y="3739"/>
                  </a:lnTo>
                  <a:lnTo>
                    <a:pt x="5150" y="3643"/>
                  </a:lnTo>
                  <a:lnTo>
                    <a:pt x="5091" y="3548"/>
                  </a:lnTo>
                  <a:lnTo>
                    <a:pt x="5031" y="3453"/>
                  </a:lnTo>
                  <a:lnTo>
                    <a:pt x="4969" y="3360"/>
                  </a:lnTo>
                  <a:lnTo>
                    <a:pt x="4907" y="3267"/>
                  </a:lnTo>
                  <a:lnTo>
                    <a:pt x="4843" y="3176"/>
                  </a:lnTo>
                  <a:lnTo>
                    <a:pt x="4776" y="3085"/>
                  </a:lnTo>
                  <a:lnTo>
                    <a:pt x="4709" y="2996"/>
                  </a:lnTo>
                  <a:lnTo>
                    <a:pt x="4640" y="2908"/>
                  </a:lnTo>
                  <a:lnTo>
                    <a:pt x="4570" y="2821"/>
                  </a:lnTo>
                  <a:lnTo>
                    <a:pt x="4497" y="2735"/>
                  </a:lnTo>
                  <a:lnTo>
                    <a:pt x="4422" y="2652"/>
                  </a:lnTo>
                  <a:lnTo>
                    <a:pt x="4385" y="2609"/>
                  </a:lnTo>
                  <a:lnTo>
                    <a:pt x="4346" y="2568"/>
                  </a:lnTo>
                  <a:lnTo>
                    <a:pt x="4308" y="2528"/>
                  </a:lnTo>
                  <a:lnTo>
                    <a:pt x="4267" y="2487"/>
                  </a:lnTo>
                  <a:lnTo>
                    <a:pt x="4228" y="2448"/>
                  </a:lnTo>
                  <a:lnTo>
                    <a:pt x="4187" y="2407"/>
                  </a:lnTo>
                  <a:lnTo>
                    <a:pt x="4146" y="2368"/>
                  </a:lnTo>
                  <a:lnTo>
                    <a:pt x="4104" y="2329"/>
                  </a:lnTo>
                  <a:lnTo>
                    <a:pt x="4062" y="2291"/>
                  </a:lnTo>
                  <a:lnTo>
                    <a:pt x="4019" y="2253"/>
                  </a:lnTo>
                  <a:lnTo>
                    <a:pt x="3976" y="2215"/>
                  </a:lnTo>
                  <a:lnTo>
                    <a:pt x="3931" y="2178"/>
                  </a:lnTo>
                  <a:lnTo>
                    <a:pt x="3887" y="2141"/>
                  </a:lnTo>
                  <a:lnTo>
                    <a:pt x="3842" y="2105"/>
                  </a:lnTo>
                  <a:lnTo>
                    <a:pt x="3796" y="2069"/>
                  </a:lnTo>
                  <a:lnTo>
                    <a:pt x="3749" y="2033"/>
                  </a:lnTo>
                  <a:lnTo>
                    <a:pt x="3702" y="1999"/>
                  </a:lnTo>
                  <a:lnTo>
                    <a:pt x="3654" y="1964"/>
                  </a:lnTo>
                  <a:lnTo>
                    <a:pt x="3606" y="1931"/>
                  </a:lnTo>
                  <a:lnTo>
                    <a:pt x="3556" y="1897"/>
                  </a:lnTo>
                  <a:lnTo>
                    <a:pt x="3506" y="1863"/>
                  </a:lnTo>
                  <a:lnTo>
                    <a:pt x="3456" y="1831"/>
                  </a:lnTo>
                  <a:lnTo>
                    <a:pt x="3404" y="1799"/>
                  </a:lnTo>
                  <a:lnTo>
                    <a:pt x="3352" y="1768"/>
                  </a:lnTo>
                  <a:lnTo>
                    <a:pt x="3299" y="1737"/>
                  </a:lnTo>
                  <a:lnTo>
                    <a:pt x="3245" y="1706"/>
                  </a:lnTo>
                  <a:lnTo>
                    <a:pt x="3191" y="1676"/>
                  </a:lnTo>
                  <a:lnTo>
                    <a:pt x="3136" y="1647"/>
                  </a:lnTo>
                  <a:lnTo>
                    <a:pt x="3081" y="1618"/>
                  </a:lnTo>
                  <a:lnTo>
                    <a:pt x="3024" y="1590"/>
                  </a:lnTo>
                  <a:lnTo>
                    <a:pt x="2966" y="1562"/>
                  </a:lnTo>
                  <a:lnTo>
                    <a:pt x="2909" y="1535"/>
                  </a:lnTo>
                  <a:lnTo>
                    <a:pt x="2849" y="1508"/>
                  </a:lnTo>
                  <a:lnTo>
                    <a:pt x="2789" y="1482"/>
                  </a:lnTo>
                  <a:lnTo>
                    <a:pt x="2729" y="1457"/>
                  </a:lnTo>
                  <a:lnTo>
                    <a:pt x="2667" y="1432"/>
                  </a:lnTo>
                  <a:lnTo>
                    <a:pt x="2605" y="1408"/>
                  </a:lnTo>
                  <a:lnTo>
                    <a:pt x="2541" y="1385"/>
                  </a:lnTo>
                  <a:lnTo>
                    <a:pt x="2477" y="1362"/>
                  </a:lnTo>
                  <a:lnTo>
                    <a:pt x="2412" y="1338"/>
                  </a:lnTo>
                  <a:lnTo>
                    <a:pt x="2346" y="1317"/>
                  </a:lnTo>
                  <a:lnTo>
                    <a:pt x="2279" y="1296"/>
                  </a:lnTo>
                  <a:lnTo>
                    <a:pt x="2212" y="1276"/>
                  </a:lnTo>
                  <a:lnTo>
                    <a:pt x="2143" y="1256"/>
                  </a:lnTo>
                  <a:lnTo>
                    <a:pt x="2073" y="1237"/>
                  </a:lnTo>
                  <a:lnTo>
                    <a:pt x="2002" y="1218"/>
                  </a:lnTo>
                  <a:lnTo>
                    <a:pt x="1931" y="1201"/>
                  </a:lnTo>
                  <a:lnTo>
                    <a:pt x="1859" y="1184"/>
                  </a:lnTo>
                  <a:lnTo>
                    <a:pt x="1785" y="1166"/>
                  </a:lnTo>
                  <a:lnTo>
                    <a:pt x="1711" y="1151"/>
                  </a:lnTo>
                  <a:lnTo>
                    <a:pt x="1635" y="1136"/>
                  </a:lnTo>
                  <a:lnTo>
                    <a:pt x="1559" y="1121"/>
                  </a:lnTo>
                  <a:lnTo>
                    <a:pt x="1481" y="1108"/>
                  </a:lnTo>
                  <a:lnTo>
                    <a:pt x="1403" y="1095"/>
                  </a:lnTo>
                  <a:lnTo>
                    <a:pt x="1324" y="1083"/>
                  </a:lnTo>
                  <a:lnTo>
                    <a:pt x="1243" y="1071"/>
                  </a:lnTo>
                  <a:lnTo>
                    <a:pt x="1162" y="1061"/>
                  </a:lnTo>
                  <a:lnTo>
                    <a:pt x="1078" y="1051"/>
                  </a:lnTo>
                  <a:lnTo>
                    <a:pt x="995" y="1041"/>
                  </a:lnTo>
                  <a:lnTo>
                    <a:pt x="910" y="1033"/>
                  </a:lnTo>
                  <a:lnTo>
                    <a:pt x="824" y="1025"/>
                  </a:lnTo>
                  <a:lnTo>
                    <a:pt x="737" y="1018"/>
                  </a:lnTo>
                  <a:lnTo>
                    <a:pt x="649" y="1012"/>
                  </a:lnTo>
                  <a:lnTo>
                    <a:pt x="560" y="1007"/>
                  </a:lnTo>
                  <a:lnTo>
                    <a:pt x="470" y="1002"/>
                  </a:lnTo>
                  <a:lnTo>
                    <a:pt x="378" y="998"/>
                  </a:lnTo>
                  <a:lnTo>
                    <a:pt x="286" y="996"/>
                  </a:lnTo>
                  <a:lnTo>
                    <a:pt x="191" y="993"/>
                  </a:lnTo>
                  <a:lnTo>
                    <a:pt x="97" y="992"/>
                  </a:lnTo>
                  <a:lnTo>
                    <a:pt x="0" y="992"/>
                  </a:lnTo>
                  <a:lnTo>
                    <a:pt x="0" y="992"/>
                  </a:lnTo>
                  <a:lnTo>
                    <a:pt x="14" y="991"/>
                  </a:lnTo>
                  <a:lnTo>
                    <a:pt x="28" y="988"/>
                  </a:lnTo>
                  <a:lnTo>
                    <a:pt x="43" y="986"/>
                  </a:lnTo>
                  <a:lnTo>
                    <a:pt x="59" y="982"/>
                  </a:lnTo>
                  <a:lnTo>
                    <a:pt x="75" y="978"/>
                  </a:lnTo>
                  <a:lnTo>
                    <a:pt x="92" y="972"/>
                  </a:lnTo>
                  <a:lnTo>
                    <a:pt x="127" y="959"/>
                  </a:lnTo>
                  <a:lnTo>
                    <a:pt x="163" y="944"/>
                  </a:lnTo>
                  <a:lnTo>
                    <a:pt x="199" y="926"/>
                  </a:lnTo>
                  <a:lnTo>
                    <a:pt x="237" y="907"/>
                  </a:lnTo>
                  <a:lnTo>
                    <a:pt x="275" y="887"/>
                  </a:lnTo>
                  <a:lnTo>
                    <a:pt x="350" y="845"/>
                  </a:lnTo>
                  <a:lnTo>
                    <a:pt x="421" y="803"/>
                  </a:lnTo>
                  <a:lnTo>
                    <a:pt x="456" y="785"/>
                  </a:lnTo>
                  <a:lnTo>
                    <a:pt x="487" y="768"/>
                  </a:lnTo>
                  <a:lnTo>
                    <a:pt x="516" y="753"/>
                  </a:lnTo>
                  <a:lnTo>
                    <a:pt x="542" y="742"/>
                  </a:lnTo>
                  <a:lnTo>
                    <a:pt x="542" y="742"/>
                  </a:lnTo>
                  <a:lnTo>
                    <a:pt x="639" y="703"/>
                  </a:lnTo>
                  <a:lnTo>
                    <a:pt x="735" y="666"/>
                  </a:lnTo>
                  <a:lnTo>
                    <a:pt x="833" y="629"/>
                  </a:lnTo>
                  <a:lnTo>
                    <a:pt x="930" y="594"/>
                  </a:lnTo>
                  <a:lnTo>
                    <a:pt x="1028" y="560"/>
                  </a:lnTo>
                  <a:lnTo>
                    <a:pt x="1126" y="527"/>
                  </a:lnTo>
                  <a:lnTo>
                    <a:pt x="1225" y="495"/>
                  </a:lnTo>
                  <a:lnTo>
                    <a:pt x="1324" y="465"/>
                  </a:lnTo>
                  <a:lnTo>
                    <a:pt x="1423" y="434"/>
                  </a:lnTo>
                  <a:lnTo>
                    <a:pt x="1523" y="405"/>
                  </a:lnTo>
                  <a:lnTo>
                    <a:pt x="1623" y="378"/>
                  </a:lnTo>
                  <a:lnTo>
                    <a:pt x="1724" y="351"/>
                  </a:lnTo>
                  <a:lnTo>
                    <a:pt x="1823" y="325"/>
                  </a:lnTo>
                  <a:lnTo>
                    <a:pt x="1925" y="301"/>
                  </a:lnTo>
                  <a:lnTo>
                    <a:pt x="2026" y="277"/>
                  </a:lnTo>
                  <a:lnTo>
                    <a:pt x="2127" y="253"/>
                  </a:lnTo>
                  <a:lnTo>
                    <a:pt x="2127" y="253"/>
                  </a:lnTo>
                  <a:lnTo>
                    <a:pt x="2257" y="225"/>
                  </a:lnTo>
                  <a:lnTo>
                    <a:pt x="2389" y="199"/>
                  </a:lnTo>
                  <a:lnTo>
                    <a:pt x="2520" y="175"/>
                  </a:lnTo>
                  <a:lnTo>
                    <a:pt x="2653" y="152"/>
                  </a:lnTo>
                  <a:lnTo>
                    <a:pt x="2786" y="130"/>
                  </a:lnTo>
                  <a:lnTo>
                    <a:pt x="2919" y="111"/>
                  </a:lnTo>
                  <a:lnTo>
                    <a:pt x="3052" y="92"/>
                  </a:lnTo>
                  <a:lnTo>
                    <a:pt x="3187" y="75"/>
                  </a:lnTo>
                  <a:lnTo>
                    <a:pt x="3322" y="60"/>
                  </a:lnTo>
                  <a:lnTo>
                    <a:pt x="3457" y="47"/>
                  </a:lnTo>
                  <a:lnTo>
                    <a:pt x="3592" y="35"/>
                  </a:lnTo>
                  <a:lnTo>
                    <a:pt x="3728" y="25"/>
                  </a:lnTo>
                  <a:lnTo>
                    <a:pt x="3864" y="17"/>
                  </a:lnTo>
                  <a:lnTo>
                    <a:pt x="4001" y="10"/>
                  </a:lnTo>
                  <a:lnTo>
                    <a:pt x="4138" y="5"/>
                  </a:lnTo>
                  <a:lnTo>
                    <a:pt x="4274" y="2"/>
                  </a:lnTo>
                  <a:lnTo>
                    <a:pt x="4411" y="0"/>
                  </a:lnTo>
                  <a:lnTo>
                    <a:pt x="4548" y="0"/>
                  </a:lnTo>
                  <a:lnTo>
                    <a:pt x="4685" y="2"/>
                  </a:lnTo>
                  <a:lnTo>
                    <a:pt x="4822" y="5"/>
                  </a:lnTo>
                  <a:lnTo>
                    <a:pt x="4959" y="10"/>
                  </a:lnTo>
                  <a:lnTo>
                    <a:pt x="5096" y="17"/>
                  </a:lnTo>
                  <a:lnTo>
                    <a:pt x="5234" y="25"/>
                  </a:lnTo>
                  <a:lnTo>
                    <a:pt x="5371" y="35"/>
                  </a:lnTo>
                  <a:lnTo>
                    <a:pt x="5507" y="47"/>
                  </a:lnTo>
                  <a:lnTo>
                    <a:pt x="5645" y="60"/>
                  </a:lnTo>
                  <a:lnTo>
                    <a:pt x="5781" y="75"/>
                  </a:lnTo>
                  <a:lnTo>
                    <a:pt x="5918" y="93"/>
                  </a:lnTo>
                  <a:lnTo>
                    <a:pt x="6054" y="111"/>
                  </a:lnTo>
                  <a:lnTo>
                    <a:pt x="6190" y="132"/>
                  </a:lnTo>
                  <a:lnTo>
                    <a:pt x="6326" y="153"/>
                  </a:lnTo>
                  <a:lnTo>
                    <a:pt x="6462" y="177"/>
                  </a:lnTo>
                  <a:lnTo>
                    <a:pt x="6597" y="202"/>
                  </a:lnTo>
                  <a:lnTo>
                    <a:pt x="6731" y="229"/>
                  </a:lnTo>
                  <a:lnTo>
                    <a:pt x="6866" y="258"/>
                  </a:lnTo>
                  <a:lnTo>
                    <a:pt x="7000" y="290"/>
                  </a:lnTo>
                  <a:lnTo>
                    <a:pt x="7134" y="322"/>
                  </a:lnTo>
                  <a:lnTo>
                    <a:pt x="7266" y="356"/>
                  </a:lnTo>
                  <a:lnTo>
                    <a:pt x="7398" y="391"/>
                  </a:lnTo>
                  <a:lnTo>
                    <a:pt x="7531" y="429"/>
                  </a:lnTo>
                  <a:lnTo>
                    <a:pt x="7662" y="469"/>
                  </a:lnTo>
                  <a:lnTo>
                    <a:pt x="7792" y="510"/>
                  </a:lnTo>
                  <a:lnTo>
                    <a:pt x="7922" y="552"/>
                  </a:lnTo>
                  <a:lnTo>
                    <a:pt x="8052" y="597"/>
                  </a:lnTo>
                  <a:lnTo>
                    <a:pt x="8181" y="644"/>
                  </a:lnTo>
                  <a:lnTo>
                    <a:pt x="8308" y="692"/>
                  </a:lnTo>
                  <a:lnTo>
                    <a:pt x="8435" y="742"/>
                  </a:lnTo>
                  <a:lnTo>
                    <a:pt x="8561" y="793"/>
                  </a:lnTo>
                  <a:lnTo>
                    <a:pt x="8686" y="847"/>
                  </a:lnTo>
                  <a:lnTo>
                    <a:pt x="8811" y="902"/>
                  </a:lnTo>
                  <a:lnTo>
                    <a:pt x="8935" y="959"/>
                  </a:lnTo>
                  <a:lnTo>
                    <a:pt x="9057" y="1019"/>
                  </a:lnTo>
                  <a:lnTo>
                    <a:pt x="9178" y="1079"/>
                  </a:lnTo>
                  <a:lnTo>
                    <a:pt x="9299" y="1141"/>
                  </a:lnTo>
                  <a:lnTo>
                    <a:pt x="9419" y="1206"/>
                  </a:lnTo>
                  <a:lnTo>
                    <a:pt x="9537" y="1272"/>
                  </a:lnTo>
                  <a:lnTo>
                    <a:pt x="9655" y="1339"/>
                  </a:lnTo>
                  <a:lnTo>
                    <a:pt x="9771" y="1409"/>
                  </a:lnTo>
                  <a:lnTo>
                    <a:pt x="9886" y="1480"/>
                  </a:lnTo>
                  <a:lnTo>
                    <a:pt x="10000" y="1554"/>
                  </a:lnTo>
                  <a:lnTo>
                    <a:pt x="10113" y="1629"/>
                  </a:lnTo>
                  <a:lnTo>
                    <a:pt x="10224" y="1706"/>
                  </a:lnTo>
                  <a:lnTo>
                    <a:pt x="10335" y="1785"/>
                  </a:lnTo>
                  <a:lnTo>
                    <a:pt x="10443" y="1865"/>
                  </a:lnTo>
                  <a:lnTo>
                    <a:pt x="10443" y="1865"/>
                  </a:lnTo>
                  <a:lnTo>
                    <a:pt x="10498" y="1907"/>
                  </a:lnTo>
                  <a:lnTo>
                    <a:pt x="10551" y="1948"/>
                  </a:lnTo>
                  <a:lnTo>
                    <a:pt x="10604" y="1990"/>
                  </a:lnTo>
                  <a:lnTo>
                    <a:pt x="10657" y="2033"/>
                  </a:lnTo>
                  <a:lnTo>
                    <a:pt x="10709" y="2077"/>
                  </a:lnTo>
                  <a:lnTo>
                    <a:pt x="10760" y="2121"/>
                  </a:lnTo>
                  <a:lnTo>
                    <a:pt x="10811" y="2165"/>
                  </a:lnTo>
                  <a:lnTo>
                    <a:pt x="10862" y="2209"/>
                  </a:lnTo>
                  <a:lnTo>
                    <a:pt x="10911" y="2255"/>
                  </a:lnTo>
                  <a:lnTo>
                    <a:pt x="10961" y="2301"/>
                  </a:lnTo>
                  <a:lnTo>
                    <a:pt x="11010" y="2347"/>
                  </a:lnTo>
                  <a:lnTo>
                    <a:pt x="11058" y="2394"/>
                  </a:lnTo>
                  <a:lnTo>
                    <a:pt x="11106" y="2442"/>
                  </a:lnTo>
                  <a:lnTo>
                    <a:pt x="11152" y="2490"/>
                  </a:lnTo>
                  <a:lnTo>
                    <a:pt x="11200" y="2538"/>
                  </a:lnTo>
                  <a:lnTo>
                    <a:pt x="11245" y="2586"/>
                  </a:lnTo>
                  <a:lnTo>
                    <a:pt x="11291" y="2637"/>
                  </a:lnTo>
                  <a:lnTo>
                    <a:pt x="11335" y="2686"/>
                  </a:lnTo>
                  <a:lnTo>
                    <a:pt x="11380" y="2736"/>
                  </a:lnTo>
                  <a:lnTo>
                    <a:pt x="11423" y="2787"/>
                  </a:lnTo>
                  <a:lnTo>
                    <a:pt x="11466" y="2839"/>
                  </a:lnTo>
                  <a:lnTo>
                    <a:pt x="11508" y="2890"/>
                  </a:lnTo>
                  <a:lnTo>
                    <a:pt x="11550" y="2942"/>
                  </a:lnTo>
                  <a:lnTo>
                    <a:pt x="11591" y="2996"/>
                  </a:lnTo>
                  <a:lnTo>
                    <a:pt x="11630" y="3049"/>
                  </a:lnTo>
                  <a:lnTo>
                    <a:pt x="11670" y="3102"/>
                  </a:lnTo>
                  <a:lnTo>
                    <a:pt x="11709" y="3157"/>
                  </a:lnTo>
                  <a:lnTo>
                    <a:pt x="11747" y="3211"/>
                  </a:lnTo>
                  <a:lnTo>
                    <a:pt x="11784" y="3266"/>
                  </a:lnTo>
                  <a:lnTo>
                    <a:pt x="11821" y="3321"/>
                  </a:lnTo>
                  <a:lnTo>
                    <a:pt x="11856" y="3377"/>
                  </a:lnTo>
                  <a:lnTo>
                    <a:pt x="11892" y="3433"/>
                  </a:lnTo>
                  <a:lnTo>
                    <a:pt x="11927" y="3490"/>
                  </a:lnTo>
                  <a:lnTo>
                    <a:pt x="11960" y="3548"/>
                  </a:lnTo>
                  <a:lnTo>
                    <a:pt x="11993" y="3605"/>
                  </a:lnTo>
                  <a:lnTo>
                    <a:pt x="12025" y="3663"/>
                  </a:lnTo>
                  <a:lnTo>
                    <a:pt x="12057" y="3722"/>
                  </a:lnTo>
                  <a:lnTo>
                    <a:pt x="12087" y="3780"/>
                  </a:lnTo>
                  <a:lnTo>
                    <a:pt x="12117" y="3839"/>
                  </a:lnTo>
                  <a:lnTo>
                    <a:pt x="12146" y="3900"/>
                  </a:lnTo>
                  <a:lnTo>
                    <a:pt x="12174" y="3959"/>
                  </a:lnTo>
                  <a:lnTo>
                    <a:pt x="12201" y="4019"/>
                  </a:lnTo>
                  <a:lnTo>
                    <a:pt x="12228" y="4081"/>
                  </a:lnTo>
                  <a:lnTo>
                    <a:pt x="12253" y="4142"/>
                  </a:lnTo>
                  <a:lnTo>
                    <a:pt x="12278" y="4203"/>
                  </a:lnTo>
                  <a:lnTo>
                    <a:pt x="12302" y="4266"/>
                  </a:lnTo>
                  <a:lnTo>
                    <a:pt x="12325" y="4328"/>
                  </a:lnTo>
                  <a:lnTo>
                    <a:pt x="12347" y="4391"/>
                  </a:lnTo>
                  <a:lnTo>
                    <a:pt x="12368" y="4455"/>
                  </a:lnTo>
                  <a:lnTo>
                    <a:pt x="12388" y="4518"/>
                  </a:lnTo>
                  <a:lnTo>
                    <a:pt x="12408" y="4582"/>
                  </a:lnTo>
                  <a:lnTo>
                    <a:pt x="12427" y="4647"/>
                  </a:lnTo>
                  <a:lnTo>
                    <a:pt x="12444" y="4711"/>
                  </a:lnTo>
                  <a:lnTo>
                    <a:pt x="12461" y="4777"/>
                  </a:lnTo>
                  <a:lnTo>
                    <a:pt x="12476" y="4842"/>
                  </a:lnTo>
                  <a:lnTo>
                    <a:pt x="12491" y="4907"/>
                  </a:lnTo>
                  <a:lnTo>
                    <a:pt x="12505" y="4974"/>
                  </a:lnTo>
                  <a:lnTo>
                    <a:pt x="12517" y="5040"/>
                  </a:lnTo>
                  <a:lnTo>
                    <a:pt x="12529" y="5107"/>
                  </a:lnTo>
                  <a:lnTo>
                    <a:pt x="12540" y="5175"/>
                  </a:lnTo>
                  <a:lnTo>
                    <a:pt x="12550" y="5242"/>
                  </a:lnTo>
                  <a:lnTo>
                    <a:pt x="12558" y="5309"/>
                  </a:lnTo>
                  <a:lnTo>
                    <a:pt x="12566" y="5378"/>
                  </a:lnTo>
                  <a:lnTo>
                    <a:pt x="12574" y="5446"/>
                  </a:lnTo>
                  <a:lnTo>
                    <a:pt x="12574" y="5446"/>
                  </a:lnTo>
                  <a:lnTo>
                    <a:pt x="12578" y="5497"/>
                  </a:lnTo>
                  <a:lnTo>
                    <a:pt x="12582" y="5547"/>
                  </a:lnTo>
                  <a:lnTo>
                    <a:pt x="12585" y="5597"/>
                  </a:lnTo>
                  <a:lnTo>
                    <a:pt x="12587" y="5647"/>
                  </a:lnTo>
                  <a:lnTo>
                    <a:pt x="12589" y="5698"/>
                  </a:lnTo>
                  <a:lnTo>
                    <a:pt x="12590" y="5748"/>
                  </a:lnTo>
                  <a:lnTo>
                    <a:pt x="12590" y="5797"/>
                  </a:lnTo>
                  <a:lnTo>
                    <a:pt x="12590" y="5847"/>
                  </a:lnTo>
                  <a:lnTo>
                    <a:pt x="12588" y="5947"/>
                  </a:lnTo>
                  <a:lnTo>
                    <a:pt x="12584" y="6046"/>
                  </a:lnTo>
                  <a:lnTo>
                    <a:pt x="12577" y="6144"/>
                  </a:lnTo>
                  <a:lnTo>
                    <a:pt x="12567" y="6243"/>
                  </a:lnTo>
                  <a:lnTo>
                    <a:pt x="12556" y="6341"/>
                  </a:lnTo>
                  <a:lnTo>
                    <a:pt x="12543" y="6439"/>
                  </a:lnTo>
                  <a:lnTo>
                    <a:pt x="12528" y="6536"/>
                  </a:lnTo>
                  <a:lnTo>
                    <a:pt x="12511" y="6633"/>
                  </a:lnTo>
                  <a:lnTo>
                    <a:pt x="12492" y="6729"/>
                  </a:lnTo>
                  <a:lnTo>
                    <a:pt x="12471" y="6826"/>
                  </a:lnTo>
                  <a:lnTo>
                    <a:pt x="12448" y="6922"/>
                  </a:lnTo>
                  <a:lnTo>
                    <a:pt x="12424" y="7018"/>
                  </a:lnTo>
                  <a:lnTo>
                    <a:pt x="12398" y="7113"/>
                  </a:lnTo>
                  <a:lnTo>
                    <a:pt x="12369" y="7208"/>
                  </a:lnTo>
                  <a:lnTo>
                    <a:pt x="12340" y="7303"/>
                  </a:lnTo>
                  <a:lnTo>
                    <a:pt x="12309" y="7396"/>
                  </a:lnTo>
                  <a:lnTo>
                    <a:pt x="12276" y="7490"/>
                  </a:lnTo>
                  <a:lnTo>
                    <a:pt x="12243" y="7583"/>
                  </a:lnTo>
                  <a:lnTo>
                    <a:pt x="12207" y="7676"/>
                  </a:lnTo>
                  <a:lnTo>
                    <a:pt x="12170" y="7768"/>
                  </a:lnTo>
                  <a:lnTo>
                    <a:pt x="12133" y="7861"/>
                  </a:lnTo>
                  <a:lnTo>
                    <a:pt x="12094" y="7952"/>
                  </a:lnTo>
                  <a:lnTo>
                    <a:pt x="12054" y="8044"/>
                  </a:lnTo>
                  <a:lnTo>
                    <a:pt x="12013" y="8134"/>
                  </a:lnTo>
                  <a:lnTo>
                    <a:pt x="11971" y="8225"/>
                  </a:lnTo>
                  <a:lnTo>
                    <a:pt x="11928" y="8315"/>
                  </a:lnTo>
                  <a:lnTo>
                    <a:pt x="11884" y="8405"/>
                  </a:lnTo>
                  <a:lnTo>
                    <a:pt x="11839" y="8493"/>
                  </a:lnTo>
                  <a:lnTo>
                    <a:pt x="11839" y="8493"/>
                  </a:lnTo>
                  <a:close/>
                </a:path>
              </a:pathLst>
            </a:custGeom>
            <a:solidFill>
              <a:srgbClr val="023A51"/>
            </a:solidFill>
            <a:ln>
              <a:noFill/>
            </a:ln>
          </p:spPr>
          <p:txBody>
            <a:bodyPr lIns="68586" tIns="34293" rIns="68586" bIns="34293"/>
            <a:lstStyle/>
            <a:p>
              <a:pPr defTabSz="685800">
                <a:defRPr/>
              </a:pPr>
              <a:endParaRPr lang="en-US" sz="1350" dirty="0">
                <a:solidFill>
                  <a:prstClr val="black"/>
                </a:solidFill>
              </a:endParaRPr>
            </a:p>
          </p:txBody>
        </p:sp>
        <p:sp>
          <p:nvSpPr>
            <p:cNvPr id="15" name="Oval 14"/>
            <p:cNvSpPr/>
            <p:nvPr/>
          </p:nvSpPr>
          <p:spPr>
            <a:xfrm>
              <a:off x="4079871" y="3622727"/>
              <a:ext cx="889008" cy="816858"/>
            </a:xfrm>
            <a:prstGeom prst="ellipse">
              <a:avLst/>
            </a:prstGeom>
            <a:noFill/>
            <a:ln w="28575">
              <a:solidFill>
                <a:schemeClr val="accent3"/>
              </a:solid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350" b="1" dirty="0">
                <a:solidFill>
                  <a:prstClr val="white"/>
                </a:solidFill>
                <a:latin typeface="Arial Black" panose="020B0A04020102020204" pitchFamily="34" charset="0"/>
              </a:endParaRPr>
            </a:p>
          </p:txBody>
        </p:sp>
        <p:sp>
          <p:nvSpPr>
            <p:cNvPr id="17" name="Text Box 369"/>
            <p:cNvSpPr txBox="1">
              <a:spLocks noChangeArrowheads="1"/>
            </p:cNvSpPr>
            <p:nvPr/>
          </p:nvSpPr>
          <p:spPr bwMode="auto">
            <a:xfrm>
              <a:off x="3341147" y="6204508"/>
              <a:ext cx="2457473" cy="357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fr-FR" sz="1350" noProof="1">
                <a:solidFill>
                  <a:srgbClr val="FFFFFF"/>
                </a:solidFill>
                <a:ea typeface="MS PGothic" pitchFamily="34" charset="-128"/>
              </a:endParaRPr>
            </a:p>
          </p:txBody>
        </p:sp>
      </p:grpSp>
      <p:grpSp>
        <p:nvGrpSpPr>
          <p:cNvPr id="18" name="Group 17"/>
          <p:cNvGrpSpPr/>
          <p:nvPr/>
        </p:nvGrpSpPr>
        <p:grpSpPr>
          <a:xfrm>
            <a:off x="4823849" y="3597333"/>
            <a:ext cx="2916336" cy="417634"/>
            <a:chOff x="4932040" y="2243398"/>
            <a:chExt cx="3888110" cy="556797"/>
          </a:xfrm>
          <a:solidFill>
            <a:srgbClr val="2980B9"/>
          </a:solidFill>
        </p:grpSpPr>
        <p:sp>
          <p:nvSpPr>
            <p:cNvPr id="19" name="Rounded Rectangle 18"/>
            <p:cNvSpPr/>
            <p:nvPr/>
          </p:nvSpPr>
          <p:spPr>
            <a:xfrm>
              <a:off x="4932040" y="2243398"/>
              <a:ext cx="3888110" cy="556797"/>
            </a:xfrm>
            <a:prstGeom prst="roundRect">
              <a:avLst>
                <a:gd name="adj" fmla="val 13209"/>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11516" anchor="ctr"/>
            <a:lstStyle/>
            <a:p>
              <a:pPr defTabSz="685800">
                <a:defRPr/>
              </a:pPr>
              <a:r>
                <a:rPr lang="en-ZA" sz="1500" dirty="0">
                  <a:solidFill>
                    <a:prstClr val="white"/>
                  </a:solidFill>
                </a:rPr>
                <a:t>Civil Society </a:t>
              </a:r>
            </a:p>
          </p:txBody>
        </p:sp>
        <p:sp>
          <p:nvSpPr>
            <p:cNvPr id="20" name="Oval 19"/>
            <p:cNvSpPr/>
            <p:nvPr/>
          </p:nvSpPr>
          <p:spPr>
            <a:xfrm>
              <a:off x="5066517" y="2373011"/>
              <a:ext cx="297571" cy="297571"/>
            </a:xfrm>
            <a:prstGeom prst="ellipse">
              <a:avLst/>
            </a:prstGeom>
            <a:grpFill/>
            <a:ln w="28575">
              <a:solidFill>
                <a:schemeClr val="bg1"/>
              </a:solid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r>
                <a:rPr lang="en-US" sz="900" b="1" dirty="0">
                  <a:solidFill>
                    <a:prstClr val="white"/>
                  </a:solidFill>
                  <a:latin typeface="Arial Black" panose="020B0A04020102020204" pitchFamily="34" charset="0"/>
                </a:rPr>
                <a:t>2</a:t>
              </a:r>
            </a:p>
          </p:txBody>
        </p:sp>
      </p:grpSp>
      <p:grpSp>
        <p:nvGrpSpPr>
          <p:cNvPr id="21" name="Group 20"/>
          <p:cNvGrpSpPr/>
          <p:nvPr/>
        </p:nvGrpSpPr>
        <p:grpSpPr>
          <a:xfrm>
            <a:off x="4823849" y="4183757"/>
            <a:ext cx="2916336" cy="417634"/>
            <a:chOff x="5084440" y="1728459"/>
            <a:chExt cx="3888110" cy="556797"/>
          </a:xfrm>
          <a:solidFill>
            <a:srgbClr val="9BBB59"/>
          </a:solidFill>
        </p:grpSpPr>
        <p:sp>
          <p:nvSpPr>
            <p:cNvPr id="22" name="Rounded Rectangle 21"/>
            <p:cNvSpPr/>
            <p:nvPr/>
          </p:nvSpPr>
          <p:spPr>
            <a:xfrm>
              <a:off x="5084440" y="1728459"/>
              <a:ext cx="3888110" cy="556797"/>
            </a:xfrm>
            <a:prstGeom prst="roundRect">
              <a:avLst>
                <a:gd name="adj" fmla="val 13209"/>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11516" anchor="ctr"/>
            <a:lstStyle/>
            <a:p>
              <a:pPr defTabSz="685800">
                <a:defRPr/>
              </a:pPr>
              <a:r>
                <a:rPr lang="en-ZA" sz="1500" dirty="0">
                  <a:solidFill>
                    <a:prstClr val="white"/>
                  </a:solidFill>
                </a:rPr>
                <a:t>The Private Sector</a:t>
              </a:r>
            </a:p>
          </p:txBody>
        </p:sp>
        <p:sp>
          <p:nvSpPr>
            <p:cNvPr id="23" name="Oval 22"/>
            <p:cNvSpPr/>
            <p:nvPr/>
          </p:nvSpPr>
          <p:spPr>
            <a:xfrm>
              <a:off x="5218917" y="1858072"/>
              <a:ext cx="297571" cy="297571"/>
            </a:xfrm>
            <a:prstGeom prst="ellipse">
              <a:avLst/>
            </a:prstGeom>
            <a:grpFill/>
            <a:ln w="28575">
              <a:solidFill>
                <a:schemeClr val="bg1"/>
              </a:solid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r>
                <a:rPr lang="en-US" sz="900" b="1" dirty="0">
                  <a:solidFill>
                    <a:prstClr val="white"/>
                  </a:solidFill>
                  <a:latin typeface="Arial Black" panose="020B0A04020102020204" pitchFamily="34" charset="0"/>
                </a:rPr>
                <a:t>3</a:t>
              </a:r>
            </a:p>
          </p:txBody>
        </p:sp>
      </p:grpSp>
      <p:grpSp>
        <p:nvGrpSpPr>
          <p:cNvPr id="24" name="Group 23"/>
          <p:cNvGrpSpPr/>
          <p:nvPr/>
        </p:nvGrpSpPr>
        <p:grpSpPr>
          <a:xfrm>
            <a:off x="4823849" y="4770182"/>
            <a:ext cx="2916336" cy="417634"/>
            <a:chOff x="5084440" y="1728459"/>
            <a:chExt cx="3888110" cy="556797"/>
          </a:xfrm>
          <a:solidFill>
            <a:srgbClr val="C0392B"/>
          </a:solidFill>
        </p:grpSpPr>
        <p:sp>
          <p:nvSpPr>
            <p:cNvPr id="25" name="Rounded Rectangle 24"/>
            <p:cNvSpPr/>
            <p:nvPr/>
          </p:nvSpPr>
          <p:spPr>
            <a:xfrm>
              <a:off x="5084440" y="1728459"/>
              <a:ext cx="3888110" cy="556797"/>
            </a:xfrm>
            <a:prstGeom prst="roundRect">
              <a:avLst>
                <a:gd name="adj" fmla="val 13209"/>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11516" anchor="ctr"/>
            <a:lstStyle/>
            <a:p>
              <a:pPr defTabSz="685800">
                <a:defRPr/>
              </a:pPr>
              <a:r>
                <a:rPr lang="en-ZA" sz="1500" dirty="0">
                  <a:solidFill>
                    <a:prstClr val="white"/>
                  </a:solidFill>
                </a:rPr>
                <a:t>International organisations</a:t>
              </a:r>
            </a:p>
          </p:txBody>
        </p:sp>
        <p:sp>
          <p:nvSpPr>
            <p:cNvPr id="26" name="Oval 25"/>
            <p:cNvSpPr/>
            <p:nvPr/>
          </p:nvSpPr>
          <p:spPr>
            <a:xfrm>
              <a:off x="5218917" y="1858072"/>
              <a:ext cx="297571" cy="297571"/>
            </a:xfrm>
            <a:prstGeom prst="ellipse">
              <a:avLst/>
            </a:prstGeom>
            <a:grpFill/>
            <a:ln w="28575">
              <a:solidFill>
                <a:schemeClr val="bg1"/>
              </a:solid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r>
                <a:rPr lang="en-US" sz="900" b="1" dirty="0">
                  <a:solidFill>
                    <a:prstClr val="white"/>
                  </a:solidFill>
                  <a:latin typeface="Arial Black" panose="020B0A04020102020204" pitchFamily="34" charset="0"/>
                </a:rPr>
                <a:t>4</a:t>
              </a:r>
            </a:p>
          </p:txBody>
        </p:sp>
      </p:grpSp>
      <p:grpSp>
        <p:nvGrpSpPr>
          <p:cNvPr id="70663" name="Group 29"/>
          <p:cNvGrpSpPr>
            <a:grpSpLocks noChangeAspect="1"/>
          </p:cNvGrpSpPr>
          <p:nvPr/>
        </p:nvGrpSpPr>
        <p:grpSpPr bwMode="auto">
          <a:xfrm>
            <a:off x="4733925" y="2908300"/>
            <a:ext cx="468313" cy="466725"/>
            <a:chOff x="1382807" y="174388"/>
            <a:chExt cx="3025588" cy="3025588"/>
          </a:xfrm>
        </p:grpSpPr>
        <p:sp>
          <p:nvSpPr>
            <p:cNvPr id="31" name="Rectangle 30"/>
            <p:cNvSpPr/>
            <p:nvPr/>
          </p:nvSpPr>
          <p:spPr>
            <a:xfrm>
              <a:off x="1382807" y="174388"/>
              <a:ext cx="3025588" cy="3025588"/>
            </a:xfrm>
            <a:prstGeom prst="rect">
              <a:avLst/>
            </a:prstGeom>
            <a:solidFill>
              <a:srgbClr val="16A085"/>
            </a:solidFill>
            <a:ln w="12700" cap="flat" cmpd="sng" algn="ctr">
              <a:noFill/>
              <a:prstDash val="solid"/>
              <a:miter lim="800000"/>
            </a:ln>
            <a:effectLst/>
          </p:spPr>
          <p:txBody>
            <a:bodyPr anchor="ctr"/>
            <a:lstStyle/>
            <a:p>
              <a:pPr algn="ctr" defTabSz="514350">
                <a:defRPr/>
              </a:pPr>
              <a:endParaRPr lang="en-US" sz="1013" kern="0" dirty="0">
                <a:solidFill>
                  <a:prstClr val="white"/>
                </a:solidFill>
              </a:endParaRPr>
            </a:p>
          </p:txBody>
        </p:sp>
        <p:sp>
          <p:nvSpPr>
            <p:cNvPr id="32" name="Freeform 31"/>
            <p:cNvSpPr/>
            <p:nvPr/>
          </p:nvSpPr>
          <p:spPr>
            <a:xfrm>
              <a:off x="2069977" y="833019"/>
              <a:ext cx="2338418" cy="2366957"/>
            </a:xfrm>
            <a:custGeom>
              <a:avLst/>
              <a:gdLst>
                <a:gd name="connsiteX0" fmla="*/ 804405 w 2338075"/>
                <a:gd name="connsiteY0" fmla="*/ 321667 h 2370551"/>
                <a:gd name="connsiteX1" fmla="*/ 805889 w 2338075"/>
                <a:gd name="connsiteY1" fmla="*/ 321667 h 2370551"/>
                <a:gd name="connsiteX2" fmla="*/ 1077393 w 2338075"/>
                <a:gd name="connsiteY2" fmla="*/ 1137663 h 2370551"/>
                <a:gd name="connsiteX3" fmla="*/ 532901 w 2338075"/>
                <a:gd name="connsiteY3" fmla="*/ 1137663 h 2370551"/>
                <a:gd name="connsiteX4" fmla="*/ 1080225 w 2338075"/>
                <a:gd name="connsiteY4" fmla="*/ 0 h 2370551"/>
                <a:gd name="connsiteX5" fmla="*/ 2338075 w 2338075"/>
                <a:gd name="connsiteY5" fmla="*/ 1091143 h 2370551"/>
                <a:gd name="connsiteX6" fmla="*/ 2338075 w 2338075"/>
                <a:gd name="connsiteY6" fmla="*/ 2370551 h 2370551"/>
                <a:gd name="connsiteX7" fmla="*/ 568165 w 2338075"/>
                <a:gd name="connsiteY7" fmla="*/ 2370551 h 2370551"/>
                <a:gd name="connsiteX8" fmla="*/ 0 w 2338075"/>
                <a:gd name="connsiteY8" fmla="*/ 1877687 h 2370551"/>
                <a:gd name="connsiteX9" fmla="*/ 7697 w 2338075"/>
                <a:gd name="connsiteY9" fmla="*/ 1879480 h 2370551"/>
                <a:gd name="connsiteX10" fmla="*/ 114518 w 2338075"/>
                <a:gd name="connsiteY10" fmla="*/ 1883931 h 2370551"/>
                <a:gd name="connsiteX11" fmla="*/ 217630 w 2338075"/>
                <a:gd name="connsiteY11" fmla="*/ 1880963 h 2370551"/>
                <a:gd name="connsiteX12" fmla="*/ 278459 w 2338075"/>
                <a:gd name="connsiteY12" fmla="*/ 1869836 h 2370551"/>
                <a:gd name="connsiteX13" fmla="*/ 309615 w 2338075"/>
                <a:gd name="connsiteY13" fmla="*/ 1847582 h 2370551"/>
                <a:gd name="connsiteX14" fmla="*/ 325194 w 2338075"/>
                <a:gd name="connsiteY14" fmla="*/ 1812716 h 2370551"/>
                <a:gd name="connsiteX15" fmla="*/ 446851 w 2338075"/>
                <a:gd name="connsiteY15" fmla="*/ 1437358 h 2370551"/>
                <a:gd name="connsiteX16" fmla="*/ 1167896 w 2338075"/>
                <a:gd name="connsiteY16" fmla="*/ 1437358 h 2370551"/>
                <a:gd name="connsiteX17" fmla="*/ 1296972 w 2338075"/>
                <a:gd name="connsiteY17" fmla="*/ 1823102 h 2370551"/>
                <a:gd name="connsiteX18" fmla="*/ 1311808 w 2338075"/>
                <a:gd name="connsiteY18" fmla="*/ 1854258 h 2370551"/>
                <a:gd name="connsiteX19" fmla="*/ 1342964 w 2338075"/>
                <a:gd name="connsiteY19" fmla="*/ 1872803 h 2370551"/>
                <a:gd name="connsiteX20" fmla="*/ 1407502 w 2338075"/>
                <a:gd name="connsiteY20" fmla="*/ 1881705 h 2370551"/>
                <a:gd name="connsiteX21" fmla="*/ 1525451 w 2338075"/>
                <a:gd name="connsiteY21" fmla="*/ 1883931 h 2370551"/>
                <a:gd name="connsiteX22" fmla="*/ 1639690 w 2338075"/>
                <a:gd name="connsiteY22" fmla="*/ 1880221 h 2370551"/>
                <a:gd name="connsiteX23" fmla="*/ 1697552 w 2338075"/>
                <a:gd name="connsiteY23" fmla="*/ 1860934 h 2370551"/>
                <a:gd name="connsiteX24" fmla="*/ 1709421 w 2338075"/>
                <a:gd name="connsiteY24" fmla="*/ 1814200 h 2370551"/>
                <a:gd name="connsiteX25" fmla="*/ 1687166 w 2338075"/>
                <a:gd name="connsiteY25" fmla="*/ 1729633 h 2370551"/>
                <a:gd name="connsiteX26" fmla="*/ 1093714 w 2338075"/>
                <a:gd name="connsiteY26" fmla="*/ 27909 h 2370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338075" h="2370551">
                  <a:moveTo>
                    <a:pt x="804405" y="321667"/>
                  </a:moveTo>
                  <a:lnTo>
                    <a:pt x="805889" y="321667"/>
                  </a:lnTo>
                  <a:lnTo>
                    <a:pt x="1077393" y="1137663"/>
                  </a:lnTo>
                  <a:lnTo>
                    <a:pt x="532901" y="1137663"/>
                  </a:lnTo>
                  <a:close/>
                  <a:moveTo>
                    <a:pt x="1080225" y="0"/>
                  </a:moveTo>
                  <a:lnTo>
                    <a:pt x="2338075" y="1091143"/>
                  </a:lnTo>
                  <a:lnTo>
                    <a:pt x="2338075" y="2370551"/>
                  </a:lnTo>
                  <a:lnTo>
                    <a:pt x="568165" y="2370551"/>
                  </a:lnTo>
                  <a:lnTo>
                    <a:pt x="0" y="1877687"/>
                  </a:lnTo>
                  <a:lnTo>
                    <a:pt x="7697" y="1879480"/>
                  </a:lnTo>
                  <a:cubicBezTo>
                    <a:pt x="33413" y="1882447"/>
                    <a:pt x="69020" y="1883931"/>
                    <a:pt x="114518" y="1883931"/>
                  </a:cubicBezTo>
                  <a:cubicBezTo>
                    <a:pt x="157049" y="1883931"/>
                    <a:pt x="191420" y="1882941"/>
                    <a:pt x="217630" y="1880963"/>
                  </a:cubicBezTo>
                  <a:cubicBezTo>
                    <a:pt x="243841" y="1878985"/>
                    <a:pt x="264117" y="1875276"/>
                    <a:pt x="278459" y="1869836"/>
                  </a:cubicBezTo>
                  <a:cubicBezTo>
                    <a:pt x="292801" y="1864396"/>
                    <a:pt x="303186" y="1856978"/>
                    <a:pt x="309615" y="1847582"/>
                  </a:cubicBezTo>
                  <a:cubicBezTo>
                    <a:pt x="316045" y="1838185"/>
                    <a:pt x="321237" y="1826563"/>
                    <a:pt x="325194" y="1812716"/>
                  </a:cubicBezTo>
                  <a:lnTo>
                    <a:pt x="446851" y="1437358"/>
                  </a:lnTo>
                  <a:lnTo>
                    <a:pt x="1167896" y="1437358"/>
                  </a:lnTo>
                  <a:lnTo>
                    <a:pt x="1296972" y="1823102"/>
                  </a:lnTo>
                  <a:cubicBezTo>
                    <a:pt x="1300928" y="1835960"/>
                    <a:pt x="1305873" y="1846345"/>
                    <a:pt x="1311808" y="1854258"/>
                  </a:cubicBezTo>
                  <a:cubicBezTo>
                    <a:pt x="1317742" y="1862171"/>
                    <a:pt x="1328128" y="1868352"/>
                    <a:pt x="1342964" y="1872803"/>
                  </a:cubicBezTo>
                  <a:cubicBezTo>
                    <a:pt x="1357800" y="1877254"/>
                    <a:pt x="1379313" y="1880221"/>
                    <a:pt x="1407502" y="1881705"/>
                  </a:cubicBezTo>
                  <a:cubicBezTo>
                    <a:pt x="1435691" y="1883189"/>
                    <a:pt x="1475007" y="1883931"/>
                    <a:pt x="1525451" y="1883931"/>
                  </a:cubicBezTo>
                  <a:cubicBezTo>
                    <a:pt x="1573916" y="1883931"/>
                    <a:pt x="1611996" y="1882694"/>
                    <a:pt x="1639690" y="1880221"/>
                  </a:cubicBezTo>
                  <a:cubicBezTo>
                    <a:pt x="1667385" y="1877749"/>
                    <a:pt x="1686672" y="1871320"/>
                    <a:pt x="1697552" y="1860934"/>
                  </a:cubicBezTo>
                  <a:cubicBezTo>
                    <a:pt x="1708432" y="1850549"/>
                    <a:pt x="1712388" y="1834971"/>
                    <a:pt x="1709421" y="1814200"/>
                  </a:cubicBezTo>
                  <a:cubicBezTo>
                    <a:pt x="1706454" y="1793429"/>
                    <a:pt x="1699035" y="1765240"/>
                    <a:pt x="1687166" y="1729633"/>
                  </a:cubicBezTo>
                  <a:lnTo>
                    <a:pt x="1093714" y="27909"/>
                  </a:lnTo>
                  <a:close/>
                </a:path>
              </a:pathLst>
            </a:custGeom>
            <a:solidFill>
              <a:srgbClr val="000000">
                <a:alpha val="20000"/>
              </a:srgbClr>
            </a:solidFill>
            <a:ln w="12700" cap="flat" cmpd="sng" algn="ctr">
              <a:noFill/>
              <a:prstDash val="solid"/>
              <a:miter lim="800000"/>
            </a:ln>
            <a:effectLst/>
          </p:spPr>
          <p:txBody>
            <a:bodyPr anchor="ctr"/>
            <a:lstStyle/>
            <a:p>
              <a:pPr algn="ctr" defTabSz="514350">
                <a:defRPr/>
              </a:pPr>
              <a:endParaRPr lang="en-US" sz="1013" kern="0" dirty="0">
                <a:solidFill>
                  <a:prstClr val="white"/>
                </a:solidFill>
              </a:endParaRPr>
            </a:p>
          </p:txBody>
        </p:sp>
        <p:sp>
          <p:nvSpPr>
            <p:cNvPr id="33" name="TextBox 32"/>
            <p:cNvSpPr txBox="1"/>
            <p:nvPr/>
          </p:nvSpPr>
          <p:spPr>
            <a:xfrm>
              <a:off x="2008440" y="771273"/>
              <a:ext cx="1774323" cy="1945024"/>
            </a:xfrm>
            <a:custGeom>
              <a:avLst/>
              <a:gdLst/>
              <a:ahLst/>
              <a:cxnLst/>
              <a:rect l="l" t="t" r="r" b="b"/>
              <a:pathLst>
                <a:path w="1767501" h="1937622">
                  <a:moveTo>
                    <a:pt x="867468" y="0"/>
                  </a:moveTo>
                  <a:cubicBezTo>
                    <a:pt x="925824" y="0"/>
                    <a:pt x="972311" y="742"/>
                    <a:pt x="1006929" y="2225"/>
                  </a:cubicBezTo>
                  <a:cubicBezTo>
                    <a:pt x="1041547" y="3709"/>
                    <a:pt x="1068500" y="7171"/>
                    <a:pt x="1087787" y="12611"/>
                  </a:cubicBezTo>
                  <a:cubicBezTo>
                    <a:pt x="1107074" y="18051"/>
                    <a:pt x="1120921" y="26211"/>
                    <a:pt x="1129329" y="37091"/>
                  </a:cubicBezTo>
                  <a:cubicBezTo>
                    <a:pt x="1137736" y="47971"/>
                    <a:pt x="1144907" y="62807"/>
                    <a:pt x="1150841" y="81600"/>
                  </a:cubicBezTo>
                  <a:lnTo>
                    <a:pt x="1744293" y="1783324"/>
                  </a:lnTo>
                  <a:cubicBezTo>
                    <a:pt x="1756162" y="1818931"/>
                    <a:pt x="1763581" y="1847120"/>
                    <a:pt x="1766548" y="1867891"/>
                  </a:cubicBezTo>
                  <a:cubicBezTo>
                    <a:pt x="1769515" y="1888662"/>
                    <a:pt x="1765559" y="1904240"/>
                    <a:pt x="1754679" y="1914625"/>
                  </a:cubicBezTo>
                  <a:cubicBezTo>
                    <a:pt x="1743799" y="1925011"/>
                    <a:pt x="1724512" y="1931440"/>
                    <a:pt x="1696817" y="1933912"/>
                  </a:cubicBezTo>
                  <a:cubicBezTo>
                    <a:pt x="1669123" y="1936385"/>
                    <a:pt x="1631043" y="1937622"/>
                    <a:pt x="1582578" y="1937622"/>
                  </a:cubicBezTo>
                  <a:cubicBezTo>
                    <a:pt x="1532134" y="1937622"/>
                    <a:pt x="1492818" y="1936880"/>
                    <a:pt x="1464629" y="1935396"/>
                  </a:cubicBezTo>
                  <a:cubicBezTo>
                    <a:pt x="1436440" y="1933912"/>
                    <a:pt x="1414927" y="1930945"/>
                    <a:pt x="1400091" y="1926494"/>
                  </a:cubicBezTo>
                  <a:cubicBezTo>
                    <a:pt x="1385255" y="1922043"/>
                    <a:pt x="1374869" y="1915862"/>
                    <a:pt x="1368935" y="1907949"/>
                  </a:cubicBezTo>
                  <a:cubicBezTo>
                    <a:pt x="1363000" y="1900036"/>
                    <a:pt x="1358055" y="1889651"/>
                    <a:pt x="1354099" y="1876793"/>
                  </a:cubicBezTo>
                  <a:lnTo>
                    <a:pt x="1225023" y="1491049"/>
                  </a:lnTo>
                  <a:lnTo>
                    <a:pt x="503978" y="1491049"/>
                  </a:lnTo>
                  <a:lnTo>
                    <a:pt x="382321" y="1866407"/>
                  </a:lnTo>
                  <a:cubicBezTo>
                    <a:pt x="378364" y="1880254"/>
                    <a:pt x="373172" y="1891876"/>
                    <a:pt x="366742" y="1901273"/>
                  </a:cubicBezTo>
                  <a:cubicBezTo>
                    <a:pt x="360313" y="1910669"/>
                    <a:pt x="349928" y="1918087"/>
                    <a:pt x="335586" y="1923527"/>
                  </a:cubicBezTo>
                  <a:cubicBezTo>
                    <a:pt x="321244" y="1928967"/>
                    <a:pt x="300968" y="1932676"/>
                    <a:pt x="274757" y="1934654"/>
                  </a:cubicBezTo>
                  <a:cubicBezTo>
                    <a:pt x="248547" y="1936632"/>
                    <a:pt x="214176" y="1937622"/>
                    <a:pt x="171645" y="1937622"/>
                  </a:cubicBezTo>
                  <a:cubicBezTo>
                    <a:pt x="126147" y="1937622"/>
                    <a:pt x="90540" y="1936138"/>
                    <a:pt x="64824" y="1933171"/>
                  </a:cubicBezTo>
                  <a:cubicBezTo>
                    <a:pt x="39107" y="1930203"/>
                    <a:pt x="21304" y="1923032"/>
                    <a:pt x="11413" y="1911658"/>
                  </a:cubicBezTo>
                  <a:cubicBezTo>
                    <a:pt x="1522" y="1900283"/>
                    <a:pt x="-1940" y="1884211"/>
                    <a:pt x="1027" y="1863440"/>
                  </a:cubicBezTo>
                  <a:cubicBezTo>
                    <a:pt x="3995" y="1842669"/>
                    <a:pt x="11413" y="1814975"/>
                    <a:pt x="23282" y="1780357"/>
                  </a:cubicBezTo>
                  <a:lnTo>
                    <a:pt x="615251" y="77149"/>
                  </a:lnTo>
                  <a:cubicBezTo>
                    <a:pt x="621185" y="60334"/>
                    <a:pt x="628109" y="46734"/>
                    <a:pt x="636021" y="36349"/>
                  </a:cubicBezTo>
                  <a:cubicBezTo>
                    <a:pt x="643934" y="25964"/>
                    <a:pt x="656545" y="18051"/>
                    <a:pt x="673854" y="12611"/>
                  </a:cubicBezTo>
                  <a:cubicBezTo>
                    <a:pt x="691163" y="7171"/>
                    <a:pt x="715148" y="3709"/>
                    <a:pt x="745810" y="2225"/>
                  </a:cubicBezTo>
                  <a:cubicBezTo>
                    <a:pt x="776472" y="742"/>
                    <a:pt x="817024" y="0"/>
                    <a:pt x="867468" y="0"/>
                  </a:cubicBezTo>
                  <a:close/>
                  <a:moveTo>
                    <a:pt x="861533" y="375359"/>
                  </a:moveTo>
                  <a:lnTo>
                    <a:pt x="590029" y="1191355"/>
                  </a:lnTo>
                  <a:lnTo>
                    <a:pt x="1134521" y="1191355"/>
                  </a:lnTo>
                  <a:lnTo>
                    <a:pt x="863017" y="375359"/>
                  </a:lnTo>
                  <a:lnTo>
                    <a:pt x="861533" y="375359"/>
                  </a:lnTo>
                  <a:close/>
                </a:path>
              </a:pathLst>
            </a:custGeom>
            <a:solidFill>
              <a:sysClr val="window" lastClr="FFFFFF"/>
            </a:solidFill>
            <a:ln>
              <a:noFill/>
            </a:ln>
            <a:effectLst/>
          </p:spPr>
          <p:txBody>
            <a:bodyPr lIns="51439" tIns="25720" rIns="51439" bIns="25720"/>
            <a:lstStyle/>
            <a:p>
              <a:pPr algn="ctr" defTabSz="514350">
                <a:defRPr/>
              </a:pPr>
              <a:endParaRPr lang="en-US" sz="13444" b="1" kern="0" dirty="0">
                <a:solidFill>
                  <a:prstClr val="black"/>
                </a:solidFill>
              </a:endParaRPr>
            </a:p>
          </p:txBody>
        </p:sp>
      </p:grpSp>
      <p:grpSp>
        <p:nvGrpSpPr>
          <p:cNvPr id="70664" name="Group 33"/>
          <p:cNvGrpSpPr>
            <a:grpSpLocks noChangeAspect="1"/>
          </p:cNvGrpSpPr>
          <p:nvPr/>
        </p:nvGrpSpPr>
        <p:grpSpPr bwMode="auto">
          <a:xfrm>
            <a:off x="4754563" y="3503613"/>
            <a:ext cx="449262" cy="449262"/>
            <a:chOff x="1382807" y="174388"/>
            <a:chExt cx="3025588" cy="3025588"/>
          </a:xfrm>
        </p:grpSpPr>
        <p:sp>
          <p:nvSpPr>
            <p:cNvPr id="35" name="Rectangle 34"/>
            <p:cNvSpPr/>
            <p:nvPr/>
          </p:nvSpPr>
          <p:spPr>
            <a:xfrm>
              <a:off x="1382807" y="174388"/>
              <a:ext cx="3025588" cy="3025588"/>
            </a:xfrm>
            <a:prstGeom prst="rect">
              <a:avLst/>
            </a:prstGeom>
            <a:solidFill>
              <a:srgbClr val="2980B9"/>
            </a:solidFill>
            <a:ln w="12700" cap="flat" cmpd="sng" algn="ctr">
              <a:noFill/>
              <a:prstDash val="solid"/>
              <a:miter lim="800000"/>
            </a:ln>
            <a:effectLst/>
          </p:spPr>
          <p:txBody>
            <a:bodyPr anchor="ctr"/>
            <a:lstStyle/>
            <a:p>
              <a:pPr algn="ctr" defTabSz="514350">
                <a:defRPr/>
              </a:pPr>
              <a:endParaRPr lang="en-US" sz="1013" kern="0" dirty="0">
                <a:solidFill>
                  <a:prstClr val="white"/>
                </a:solidFill>
              </a:endParaRPr>
            </a:p>
          </p:txBody>
        </p:sp>
        <p:sp>
          <p:nvSpPr>
            <p:cNvPr id="36" name="TextBox 35"/>
            <p:cNvSpPr txBox="1"/>
            <p:nvPr/>
          </p:nvSpPr>
          <p:spPr>
            <a:xfrm>
              <a:off x="2302245" y="976220"/>
              <a:ext cx="2106150" cy="2223756"/>
            </a:xfrm>
            <a:custGeom>
              <a:avLst/>
              <a:gdLst>
                <a:gd name="connsiteX0" fmla="*/ 335967 w 2106868"/>
                <a:gd name="connsiteY0" fmla="*/ 885705 h 2225415"/>
                <a:gd name="connsiteX1" fmla="*/ 567414 w 2106868"/>
                <a:gd name="connsiteY1" fmla="*/ 885705 h 2225415"/>
                <a:gd name="connsiteX2" fmla="*/ 740998 w 2106868"/>
                <a:gd name="connsiteY2" fmla="*/ 904992 h 2225415"/>
                <a:gd name="connsiteX3" fmla="*/ 850787 w 2106868"/>
                <a:gd name="connsiteY3" fmla="*/ 959886 h 2225415"/>
                <a:gd name="connsiteX4" fmla="*/ 916067 w 2106868"/>
                <a:gd name="connsiteY4" fmla="*/ 1048162 h 2225415"/>
                <a:gd name="connsiteX5" fmla="*/ 938321 w 2106868"/>
                <a:gd name="connsiteY5" fmla="*/ 1167595 h 2225415"/>
                <a:gd name="connsiteX6" fmla="*/ 915325 w 2106868"/>
                <a:gd name="connsiteY6" fmla="*/ 1281093 h 2225415"/>
                <a:gd name="connsiteX7" fmla="*/ 851529 w 2106868"/>
                <a:gd name="connsiteY7" fmla="*/ 1364176 h 2225415"/>
                <a:gd name="connsiteX8" fmla="*/ 755093 w 2106868"/>
                <a:gd name="connsiteY8" fmla="*/ 1414619 h 2225415"/>
                <a:gd name="connsiteX9" fmla="*/ 617857 w 2106868"/>
                <a:gd name="connsiteY9" fmla="*/ 1431681 h 2225415"/>
                <a:gd name="connsiteX10" fmla="*/ 335967 w 2106868"/>
                <a:gd name="connsiteY10" fmla="*/ 1431681 h 2225415"/>
                <a:gd name="connsiteX11" fmla="*/ 335968 w 2106868"/>
                <a:gd name="connsiteY11" fmla="*/ 102348 h 2225415"/>
                <a:gd name="connsiteX12" fmla="*/ 533291 w 2106868"/>
                <a:gd name="connsiteY12" fmla="*/ 102348 h 2225415"/>
                <a:gd name="connsiteX13" fmla="*/ 677945 w 2106868"/>
                <a:gd name="connsiteY13" fmla="*/ 118668 h 2225415"/>
                <a:gd name="connsiteX14" fmla="*/ 767705 w 2106868"/>
                <a:gd name="connsiteY14" fmla="*/ 165402 h 2225415"/>
                <a:gd name="connsiteX15" fmla="*/ 821115 w 2106868"/>
                <a:gd name="connsiteY15" fmla="*/ 241809 h 2225415"/>
                <a:gd name="connsiteX16" fmla="*/ 838919 w 2106868"/>
                <a:gd name="connsiteY16" fmla="*/ 345663 h 2225415"/>
                <a:gd name="connsiteX17" fmla="*/ 822599 w 2106868"/>
                <a:gd name="connsiteY17" fmla="*/ 444325 h 2225415"/>
                <a:gd name="connsiteX18" fmla="*/ 772897 w 2106868"/>
                <a:gd name="connsiteY18" fmla="*/ 525925 h 2225415"/>
                <a:gd name="connsiteX19" fmla="*/ 689072 w 2106868"/>
                <a:gd name="connsiteY19" fmla="*/ 580819 h 2225415"/>
                <a:gd name="connsiteX20" fmla="*/ 554062 w 2106868"/>
                <a:gd name="connsiteY20" fmla="*/ 600848 h 2225415"/>
                <a:gd name="connsiteX21" fmla="*/ 335968 w 2106868"/>
                <a:gd name="connsiteY21" fmla="*/ 600848 h 2225415"/>
                <a:gd name="connsiteX22" fmla="*/ 1131839 w 2106868"/>
                <a:gd name="connsiteY22" fmla="*/ 0 h 2225415"/>
                <a:gd name="connsiteX23" fmla="*/ 2106868 w 2106868"/>
                <a:gd name="connsiteY23" fmla="*/ 845806 h 2225415"/>
                <a:gd name="connsiteX24" fmla="*/ 2106868 w 2106868"/>
                <a:gd name="connsiteY24" fmla="*/ 2225415 h 2225415"/>
                <a:gd name="connsiteX25" fmla="*/ 595571 w 2106868"/>
                <a:gd name="connsiteY25" fmla="*/ 2225415 h 2225415"/>
                <a:gd name="connsiteX26" fmla="*/ 0 w 2106868"/>
                <a:gd name="connsiteY26" fmla="*/ 1708777 h 2225415"/>
                <a:gd name="connsiteX27" fmla="*/ 23848 w 2106868"/>
                <a:gd name="connsiteY27" fmla="*/ 1722658 h 2225415"/>
                <a:gd name="connsiteX28" fmla="*/ 68913 w 2106868"/>
                <a:gd name="connsiteY28" fmla="*/ 1729891 h 2225415"/>
                <a:gd name="connsiteX29" fmla="*/ 579282 w 2106868"/>
                <a:gd name="connsiteY29" fmla="*/ 1729891 h 2225415"/>
                <a:gd name="connsiteX30" fmla="*/ 789215 w 2106868"/>
                <a:gd name="connsiteY30" fmla="*/ 1715796 h 2225415"/>
                <a:gd name="connsiteX31" fmla="*/ 966509 w 2106868"/>
                <a:gd name="connsiteY31" fmla="*/ 1672029 h 2225415"/>
                <a:gd name="connsiteX32" fmla="*/ 1118581 w 2106868"/>
                <a:gd name="connsiteY32" fmla="*/ 1596364 h 2225415"/>
                <a:gd name="connsiteX33" fmla="*/ 1237272 w 2106868"/>
                <a:gd name="connsiteY33" fmla="*/ 1486575 h 2225415"/>
                <a:gd name="connsiteX34" fmla="*/ 1315162 w 2106868"/>
                <a:gd name="connsiteY34" fmla="*/ 1339696 h 2225415"/>
                <a:gd name="connsiteX35" fmla="*/ 1343351 w 2106868"/>
                <a:gd name="connsiteY35" fmla="*/ 1154242 h 2225415"/>
                <a:gd name="connsiteX36" fmla="*/ 1313679 w 2106868"/>
                <a:gd name="connsiteY36" fmla="*/ 977690 h 2225415"/>
                <a:gd name="connsiteX37" fmla="*/ 1232821 w 2106868"/>
                <a:gd name="connsiteY37" fmla="*/ 840454 h 2225415"/>
                <a:gd name="connsiteX38" fmla="*/ 1112647 w 2106868"/>
                <a:gd name="connsiteY38" fmla="*/ 744760 h 2225415"/>
                <a:gd name="connsiteX39" fmla="*/ 962058 w 2106868"/>
                <a:gd name="connsiteY39" fmla="*/ 692833 h 2225415"/>
                <a:gd name="connsiteX40" fmla="*/ 1075556 w 2106868"/>
                <a:gd name="connsiteY40" fmla="*/ 630520 h 2225415"/>
                <a:gd name="connsiteX41" fmla="*/ 1159381 w 2106868"/>
                <a:gd name="connsiteY41" fmla="*/ 541503 h 2225415"/>
                <a:gd name="connsiteX42" fmla="*/ 1211308 w 2106868"/>
                <a:gd name="connsiteY42" fmla="*/ 429489 h 2225415"/>
                <a:gd name="connsiteX43" fmla="*/ 1229112 w 2106868"/>
                <a:gd name="connsiteY43" fmla="*/ 298187 h 2225415"/>
                <a:gd name="connsiteX44" fmla="*/ 1184603 w 2106868"/>
                <a:gd name="connsiteY44" fmla="*/ 81577 h 2225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106868" h="2225415">
                  <a:moveTo>
                    <a:pt x="335967" y="885705"/>
                  </a:moveTo>
                  <a:lnTo>
                    <a:pt x="567414" y="885705"/>
                  </a:lnTo>
                  <a:cubicBezTo>
                    <a:pt x="638628" y="885705"/>
                    <a:pt x="696489" y="892134"/>
                    <a:pt x="740998" y="904992"/>
                  </a:cubicBezTo>
                  <a:cubicBezTo>
                    <a:pt x="785507" y="917850"/>
                    <a:pt x="822103" y="936148"/>
                    <a:pt x="850787" y="959886"/>
                  </a:cubicBezTo>
                  <a:cubicBezTo>
                    <a:pt x="879471" y="983625"/>
                    <a:pt x="901230" y="1013050"/>
                    <a:pt x="916067" y="1048162"/>
                  </a:cubicBezTo>
                  <a:cubicBezTo>
                    <a:pt x="930903" y="1083275"/>
                    <a:pt x="938321" y="1123086"/>
                    <a:pt x="938321" y="1167595"/>
                  </a:cubicBezTo>
                  <a:cubicBezTo>
                    <a:pt x="938321" y="1210125"/>
                    <a:pt x="930656" y="1247958"/>
                    <a:pt x="915325" y="1281093"/>
                  </a:cubicBezTo>
                  <a:cubicBezTo>
                    <a:pt x="899994" y="1314227"/>
                    <a:pt x="878729" y="1341921"/>
                    <a:pt x="851529" y="1364176"/>
                  </a:cubicBezTo>
                  <a:cubicBezTo>
                    <a:pt x="824329" y="1386430"/>
                    <a:pt x="792184" y="1403245"/>
                    <a:pt x="755093" y="1414619"/>
                  </a:cubicBezTo>
                  <a:cubicBezTo>
                    <a:pt x="718002" y="1425994"/>
                    <a:pt x="672257" y="1431681"/>
                    <a:pt x="617857" y="1431681"/>
                  </a:cubicBezTo>
                  <a:lnTo>
                    <a:pt x="335967" y="1431681"/>
                  </a:lnTo>
                  <a:close/>
                  <a:moveTo>
                    <a:pt x="335968" y="102348"/>
                  </a:moveTo>
                  <a:lnTo>
                    <a:pt x="533291" y="102348"/>
                  </a:lnTo>
                  <a:cubicBezTo>
                    <a:pt x="593625" y="102348"/>
                    <a:pt x="641843" y="107788"/>
                    <a:pt x="677945" y="118668"/>
                  </a:cubicBezTo>
                  <a:cubicBezTo>
                    <a:pt x="714047" y="129548"/>
                    <a:pt x="743967" y="145126"/>
                    <a:pt x="767705" y="165402"/>
                  </a:cubicBezTo>
                  <a:cubicBezTo>
                    <a:pt x="791443" y="185679"/>
                    <a:pt x="809246" y="211147"/>
                    <a:pt x="821115" y="241809"/>
                  </a:cubicBezTo>
                  <a:cubicBezTo>
                    <a:pt x="832984" y="272471"/>
                    <a:pt x="838919" y="307089"/>
                    <a:pt x="838919" y="345663"/>
                  </a:cubicBezTo>
                  <a:cubicBezTo>
                    <a:pt x="838919" y="380281"/>
                    <a:pt x="833479" y="413169"/>
                    <a:pt x="822599" y="444325"/>
                  </a:cubicBezTo>
                  <a:cubicBezTo>
                    <a:pt x="811719" y="475481"/>
                    <a:pt x="795152" y="502681"/>
                    <a:pt x="772897" y="525925"/>
                  </a:cubicBezTo>
                  <a:cubicBezTo>
                    <a:pt x="750643" y="549168"/>
                    <a:pt x="722701" y="567466"/>
                    <a:pt x="689072" y="580819"/>
                  </a:cubicBezTo>
                  <a:cubicBezTo>
                    <a:pt x="655443" y="594172"/>
                    <a:pt x="610440" y="600848"/>
                    <a:pt x="554062" y="600848"/>
                  </a:cubicBezTo>
                  <a:lnTo>
                    <a:pt x="335968" y="600848"/>
                  </a:lnTo>
                  <a:close/>
                  <a:moveTo>
                    <a:pt x="1131839" y="0"/>
                  </a:moveTo>
                  <a:lnTo>
                    <a:pt x="2106868" y="845806"/>
                  </a:lnTo>
                  <a:lnTo>
                    <a:pt x="2106868" y="2225415"/>
                  </a:lnTo>
                  <a:lnTo>
                    <a:pt x="595571" y="2225415"/>
                  </a:lnTo>
                  <a:lnTo>
                    <a:pt x="0" y="1708777"/>
                  </a:lnTo>
                  <a:lnTo>
                    <a:pt x="23848" y="1722658"/>
                  </a:lnTo>
                  <a:cubicBezTo>
                    <a:pt x="37571" y="1727480"/>
                    <a:pt x="52593" y="1729891"/>
                    <a:pt x="68913" y="1729891"/>
                  </a:cubicBezTo>
                  <a:lnTo>
                    <a:pt x="579282" y="1729891"/>
                  </a:lnTo>
                  <a:cubicBezTo>
                    <a:pt x="656430" y="1729891"/>
                    <a:pt x="726408" y="1725192"/>
                    <a:pt x="789215" y="1715796"/>
                  </a:cubicBezTo>
                  <a:cubicBezTo>
                    <a:pt x="852022" y="1706400"/>
                    <a:pt x="911120" y="1691811"/>
                    <a:pt x="966509" y="1672029"/>
                  </a:cubicBezTo>
                  <a:cubicBezTo>
                    <a:pt x="1021898" y="1652247"/>
                    <a:pt x="1072589" y="1627026"/>
                    <a:pt x="1118581" y="1596364"/>
                  </a:cubicBezTo>
                  <a:cubicBezTo>
                    <a:pt x="1164574" y="1565702"/>
                    <a:pt x="1204137" y="1529106"/>
                    <a:pt x="1237272" y="1486575"/>
                  </a:cubicBezTo>
                  <a:cubicBezTo>
                    <a:pt x="1270406" y="1444045"/>
                    <a:pt x="1296370" y="1395085"/>
                    <a:pt x="1315162" y="1339696"/>
                  </a:cubicBezTo>
                  <a:cubicBezTo>
                    <a:pt x="1333955" y="1284307"/>
                    <a:pt x="1343351" y="1222489"/>
                    <a:pt x="1343351" y="1154242"/>
                  </a:cubicBezTo>
                  <a:cubicBezTo>
                    <a:pt x="1343351" y="1088962"/>
                    <a:pt x="1333460" y="1030112"/>
                    <a:pt x="1313679" y="977690"/>
                  </a:cubicBezTo>
                  <a:cubicBezTo>
                    <a:pt x="1293897" y="925268"/>
                    <a:pt x="1266944" y="879523"/>
                    <a:pt x="1232821" y="840454"/>
                  </a:cubicBezTo>
                  <a:cubicBezTo>
                    <a:pt x="1198697" y="801385"/>
                    <a:pt x="1158639" y="769487"/>
                    <a:pt x="1112647" y="744760"/>
                  </a:cubicBezTo>
                  <a:cubicBezTo>
                    <a:pt x="1066654" y="720033"/>
                    <a:pt x="1016458" y="702724"/>
                    <a:pt x="962058" y="692833"/>
                  </a:cubicBezTo>
                  <a:cubicBezTo>
                    <a:pt x="1004589" y="677008"/>
                    <a:pt x="1042422" y="656237"/>
                    <a:pt x="1075556" y="630520"/>
                  </a:cubicBezTo>
                  <a:cubicBezTo>
                    <a:pt x="1108690" y="604804"/>
                    <a:pt x="1136632" y="575132"/>
                    <a:pt x="1159381" y="541503"/>
                  </a:cubicBezTo>
                  <a:cubicBezTo>
                    <a:pt x="1182130" y="507874"/>
                    <a:pt x="1199439" y="470536"/>
                    <a:pt x="1211308" y="429489"/>
                  </a:cubicBezTo>
                  <a:cubicBezTo>
                    <a:pt x="1223177" y="388441"/>
                    <a:pt x="1229112" y="344674"/>
                    <a:pt x="1229112" y="298187"/>
                  </a:cubicBezTo>
                  <a:cubicBezTo>
                    <a:pt x="1229112" y="215104"/>
                    <a:pt x="1214275" y="142901"/>
                    <a:pt x="1184603" y="81577"/>
                  </a:cubicBezTo>
                  <a:close/>
                </a:path>
              </a:pathLst>
            </a:custGeom>
            <a:solidFill>
              <a:srgbClr val="000000">
                <a:alpha val="20000"/>
              </a:srgbClr>
            </a:solidFill>
            <a:ln w="12700" cap="flat" cmpd="sng" algn="ctr">
              <a:noFill/>
              <a:prstDash val="solid"/>
              <a:miter lim="800000"/>
            </a:ln>
            <a:effectLst/>
          </p:spPr>
          <p:txBody>
            <a:bodyPr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514350">
                <a:defRPr/>
              </a:pPr>
              <a:endParaRPr lang="en-US" sz="1013" kern="0" dirty="0">
                <a:solidFill>
                  <a:prstClr val="white"/>
                </a:solidFill>
              </a:endParaRPr>
            </a:p>
          </p:txBody>
        </p:sp>
        <p:sp>
          <p:nvSpPr>
            <p:cNvPr id="37" name="Freeform 36"/>
            <p:cNvSpPr/>
            <p:nvPr/>
          </p:nvSpPr>
          <p:spPr>
            <a:xfrm>
              <a:off x="2259480" y="783779"/>
              <a:ext cx="1389848" cy="1924404"/>
            </a:xfrm>
            <a:custGeom>
              <a:avLst/>
              <a:gdLst/>
              <a:ahLst/>
              <a:cxnLst/>
              <a:rect l="l" t="t" r="r" b="b"/>
              <a:pathLst>
                <a:path w="1390161" h="1919818">
                  <a:moveTo>
                    <a:pt x="115723" y="0"/>
                  </a:moveTo>
                  <a:lnTo>
                    <a:pt x="597903" y="0"/>
                  </a:lnTo>
                  <a:cubicBezTo>
                    <a:pt x="715604" y="0"/>
                    <a:pt x="815254" y="9891"/>
                    <a:pt x="896854" y="29672"/>
                  </a:cubicBezTo>
                  <a:cubicBezTo>
                    <a:pt x="978454" y="49454"/>
                    <a:pt x="1047195" y="79374"/>
                    <a:pt x="1103079" y="119432"/>
                  </a:cubicBezTo>
                  <a:cubicBezTo>
                    <a:pt x="1158962" y="159490"/>
                    <a:pt x="1201740" y="210181"/>
                    <a:pt x="1231413" y="271504"/>
                  </a:cubicBezTo>
                  <a:cubicBezTo>
                    <a:pt x="1261085" y="332828"/>
                    <a:pt x="1275922" y="405031"/>
                    <a:pt x="1275922" y="488114"/>
                  </a:cubicBezTo>
                  <a:cubicBezTo>
                    <a:pt x="1275922" y="534601"/>
                    <a:pt x="1269987" y="578368"/>
                    <a:pt x="1258118" y="619416"/>
                  </a:cubicBezTo>
                  <a:cubicBezTo>
                    <a:pt x="1246249" y="660463"/>
                    <a:pt x="1228940" y="697801"/>
                    <a:pt x="1206191" y="731430"/>
                  </a:cubicBezTo>
                  <a:cubicBezTo>
                    <a:pt x="1183442" y="765059"/>
                    <a:pt x="1155500" y="794731"/>
                    <a:pt x="1122366" y="820447"/>
                  </a:cubicBezTo>
                  <a:cubicBezTo>
                    <a:pt x="1089232" y="846164"/>
                    <a:pt x="1051399" y="866935"/>
                    <a:pt x="1008868" y="882760"/>
                  </a:cubicBezTo>
                  <a:cubicBezTo>
                    <a:pt x="1063268" y="892651"/>
                    <a:pt x="1113464" y="909960"/>
                    <a:pt x="1159457" y="934687"/>
                  </a:cubicBezTo>
                  <a:cubicBezTo>
                    <a:pt x="1205449" y="959414"/>
                    <a:pt x="1245507" y="991312"/>
                    <a:pt x="1279631" y="1030381"/>
                  </a:cubicBezTo>
                  <a:cubicBezTo>
                    <a:pt x="1313754" y="1069450"/>
                    <a:pt x="1340707" y="1115195"/>
                    <a:pt x="1360489" y="1167617"/>
                  </a:cubicBezTo>
                  <a:cubicBezTo>
                    <a:pt x="1380270" y="1220039"/>
                    <a:pt x="1390161" y="1278889"/>
                    <a:pt x="1390161" y="1344169"/>
                  </a:cubicBezTo>
                  <a:cubicBezTo>
                    <a:pt x="1390161" y="1412416"/>
                    <a:pt x="1380765" y="1474234"/>
                    <a:pt x="1361972" y="1529623"/>
                  </a:cubicBezTo>
                  <a:cubicBezTo>
                    <a:pt x="1343180" y="1585012"/>
                    <a:pt x="1317216" y="1633972"/>
                    <a:pt x="1284082" y="1676502"/>
                  </a:cubicBezTo>
                  <a:cubicBezTo>
                    <a:pt x="1250947" y="1719033"/>
                    <a:pt x="1211384" y="1755629"/>
                    <a:pt x="1165391" y="1786291"/>
                  </a:cubicBezTo>
                  <a:cubicBezTo>
                    <a:pt x="1119399" y="1816953"/>
                    <a:pt x="1068708" y="1842174"/>
                    <a:pt x="1013319" y="1861956"/>
                  </a:cubicBezTo>
                  <a:cubicBezTo>
                    <a:pt x="957930" y="1881738"/>
                    <a:pt x="898832" y="1896327"/>
                    <a:pt x="836025" y="1905723"/>
                  </a:cubicBezTo>
                  <a:cubicBezTo>
                    <a:pt x="773218" y="1915119"/>
                    <a:pt x="703240" y="1919818"/>
                    <a:pt x="626092" y="1919818"/>
                  </a:cubicBezTo>
                  <a:lnTo>
                    <a:pt x="115723" y="1919818"/>
                  </a:lnTo>
                  <a:cubicBezTo>
                    <a:pt x="83083" y="1919818"/>
                    <a:pt x="55636" y="1910174"/>
                    <a:pt x="33381" y="1890887"/>
                  </a:cubicBezTo>
                  <a:cubicBezTo>
                    <a:pt x="11127" y="1871600"/>
                    <a:pt x="0" y="1840196"/>
                    <a:pt x="0" y="1796676"/>
                  </a:cubicBezTo>
                  <a:lnTo>
                    <a:pt x="0" y="123141"/>
                  </a:lnTo>
                  <a:cubicBezTo>
                    <a:pt x="0" y="79621"/>
                    <a:pt x="11127" y="48218"/>
                    <a:pt x="33381" y="28931"/>
                  </a:cubicBezTo>
                  <a:cubicBezTo>
                    <a:pt x="55636" y="9643"/>
                    <a:pt x="83083" y="0"/>
                    <a:pt x="115723" y="0"/>
                  </a:cubicBezTo>
                  <a:close/>
                  <a:moveTo>
                    <a:pt x="382776" y="292275"/>
                  </a:moveTo>
                  <a:lnTo>
                    <a:pt x="382776" y="790775"/>
                  </a:lnTo>
                  <a:lnTo>
                    <a:pt x="600870" y="790775"/>
                  </a:lnTo>
                  <a:cubicBezTo>
                    <a:pt x="657248" y="790775"/>
                    <a:pt x="702251" y="784099"/>
                    <a:pt x="735880" y="770746"/>
                  </a:cubicBezTo>
                  <a:cubicBezTo>
                    <a:pt x="769509" y="757393"/>
                    <a:pt x="797451" y="739095"/>
                    <a:pt x="819705" y="715852"/>
                  </a:cubicBezTo>
                  <a:cubicBezTo>
                    <a:pt x="841960" y="692608"/>
                    <a:pt x="858527" y="665408"/>
                    <a:pt x="869407" y="634252"/>
                  </a:cubicBezTo>
                  <a:cubicBezTo>
                    <a:pt x="880287" y="603096"/>
                    <a:pt x="885727" y="570208"/>
                    <a:pt x="885727" y="535590"/>
                  </a:cubicBezTo>
                  <a:cubicBezTo>
                    <a:pt x="885727" y="497016"/>
                    <a:pt x="879792" y="462398"/>
                    <a:pt x="867923" y="431736"/>
                  </a:cubicBezTo>
                  <a:cubicBezTo>
                    <a:pt x="856054" y="401074"/>
                    <a:pt x="838251" y="375606"/>
                    <a:pt x="814513" y="355329"/>
                  </a:cubicBezTo>
                  <a:cubicBezTo>
                    <a:pt x="790775" y="335053"/>
                    <a:pt x="760855" y="319475"/>
                    <a:pt x="724753" y="308595"/>
                  </a:cubicBezTo>
                  <a:cubicBezTo>
                    <a:pt x="688651" y="297715"/>
                    <a:pt x="640433" y="292275"/>
                    <a:pt x="580099" y="292275"/>
                  </a:cubicBezTo>
                  <a:lnTo>
                    <a:pt x="382776" y="292275"/>
                  </a:lnTo>
                  <a:close/>
                  <a:moveTo>
                    <a:pt x="382776" y="1075632"/>
                  </a:moveTo>
                  <a:lnTo>
                    <a:pt x="382776" y="1621608"/>
                  </a:lnTo>
                  <a:lnTo>
                    <a:pt x="664666" y="1621608"/>
                  </a:lnTo>
                  <a:cubicBezTo>
                    <a:pt x="719066" y="1621608"/>
                    <a:pt x="764811" y="1615921"/>
                    <a:pt x="801902" y="1604546"/>
                  </a:cubicBezTo>
                  <a:cubicBezTo>
                    <a:pt x="838993" y="1593172"/>
                    <a:pt x="871138" y="1576357"/>
                    <a:pt x="898338" y="1554103"/>
                  </a:cubicBezTo>
                  <a:cubicBezTo>
                    <a:pt x="925538" y="1531848"/>
                    <a:pt x="946803" y="1504154"/>
                    <a:pt x="962134" y="1471020"/>
                  </a:cubicBezTo>
                  <a:cubicBezTo>
                    <a:pt x="977465" y="1437885"/>
                    <a:pt x="985130" y="1400052"/>
                    <a:pt x="985130" y="1357522"/>
                  </a:cubicBezTo>
                  <a:cubicBezTo>
                    <a:pt x="985130" y="1313013"/>
                    <a:pt x="977712" y="1273202"/>
                    <a:pt x="962876" y="1238089"/>
                  </a:cubicBezTo>
                  <a:cubicBezTo>
                    <a:pt x="948039" y="1202977"/>
                    <a:pt x="926280" y="1173552"/>
                    <a:pt x="897596" y="1149813"/>
                  </a:cubicBezTo>
                  <a:cubicBezTo>
                    <a:pt x="868912" y="1126075"/>
                    <a:pt x="832316" y="1107777"/>
                    <a:pt x="787807" y="1094919"/>
                  </a:cubicBezTo>
                  <a:cubicBezTo>
                    <a:pt x="743298" y="1082061"/>
                    <a:pt x="685437" y="1075632"/>
                    <a:pt x="614223" y="1075632"/>
                  </a:cubicBezTo>
                  <a:lnTo>
                    <a:pt x="382776" y="1075632"/>
                  </a:lnTo>
                  <a:close/>
                </a:path>
              </a:pathLst>
            </a:custGeom>
            <a:solidFill>
              <a:sysClr val="window" lastClr="FFFFFF"/>
            </a:solidFill>
            <a:ln w="12700" cap="flat" cmpd="sng" algn="ctr">
              <a:noFill/>
              <a:prstDash val="solid"/>
              <a:miter lim="800000"/>
            </a:ln>
            <a:effectLst/>
          </p:spPr>
          <p:txBody>
            <a:bodyPr anchor="ctr"/>
            <a:lstStyle/>
            <a:p>
              <a:pPr algn="ctr" defTabSz="514350">
                <a:defRPr/>
              </a:pPr>
              <a:endParaRPr lang="en-US" sz="1013" kern="0" dirty="0">
                <a:solidFill>
                  <a:prstClr val="white"/>
                </a:solidFill>
              </a:endParaRPr>
            </a:p>
          </p:txBody>
        </p:sp>
      </p:grpSp>
      <p:grpSp>
        <p:nvGrpSpPr>
          <p:cNvPr id="70665" name="Group 37"/>
          <p:cNvGrpSpPr>
            <a:grpSpLocks noChangeAspect="1"/>
          </p:cNvGrpSpPr>
          <p:nvPr/>
        </p:nvGrpSpPr>
        <p:grpSpPr bwMode="auto">
          <a:xfrm>
            <a:off x="4748213" y="4094163"/>
            <a:ext cx="460375" cy="460375"/>
            <a:chOff x="1382807" y="174388"/>
            <a:chExt cx="3025588" cy="3025589"/>
          </a:xfrm>
        </p:grpSpPr>
        <p:sp>
          <p:nvSpPr>
            <p:cNvPr id="39" name="Rectangle 38"/>
            <p:cNvSpPr/>
            <p:nvPr/>
          </p:nvSpPr>
          <p:spPr>
            <a:xfrm>
              <a:off x="1382807" y="174388"/>
              <a:ext cx="3025588" cy="3025589"/>
            </a:xfrm>
            <a:prstGeom prst="rect">
              <a:avLst/>
            </a:prstGeom>
            <a:solidFill>
              <a:srgbClr val="9BBB59"/>
            </a:solidFill>
            <a:ln w="12700" cap="flat" cmpd="sng" algn="ctr">
              <a:noFill/>
              <a:prstDash val="solid"/>
              <a:miter lim="800000"/>
            </a:ln>
            <a:effectLst/>
          </p:spPr>
          <p:txBody>
            <a:bodyPr anchor="ctr"/>
            <a:lstStyle/>
            <a:p>
              <a:pPr algn="ctr" defTabSz="514350">
                <a:defRPr/>
              </a:pPr>
              <a:endParaRPr lang="en-US" sz="1013" kern="0" dirty="0">
                <a:solidFill>
                  <a:prstClr val="white"/>
                </a:solidFill>
              </a:endParaRPr>
            </a:p>
          </p:txBody>
        </p:sp>
        <p:sp>
          <p:nvSpPr>
            <p:cNvPr id="40" name="TextBox 39"/>
            <p:cNvSpPr txBox="1"/>
            <p:nvPr/>
          </p:nvSpPr>
          <p:spPr>
            <a:xfrm>
              <a:off x="2499141" y="935998"/>
              <a:ext cx="1909254" cy="2263979"/>
            </a:xfrm>
            <a:custGeom>
              <a:avLst/>
              <a:gdLst>
                <a:gd name="connsiteX0" fmla="*/ 1102503 w 1907190"/>
                <a:gd name="connsiteY0" fmla="*/ 0 h 2266337"/>
                <a:gd name="connsiteX1" fmla="*/ 1907190 w 1907190"/>
                <a:gd name="connsiteY1" fmla="*/ 698039 h 2266337"/>
                <a:gd name="connsiteX2" fmla="*/ 1907190 w 1907190"/>
                <a:gd name="connsiteY2" fmla="*/ 2266337 h 2266337"/>
                <a:gd name="connsiteX3" fmla="*/ 747579 w 1907190"/>
                <a:gd name="connsiteY3" fmla="*/ 2266337 h 2266337"/>
                <a:gd name="connsiteX4" fmla="*/ 0 w 1907190"/>
                <a:gd name="connsiteY4" fmla="*/ 1617838 h 2266337"/>
                <a:gd name="connsiteX5" fmla="*/ 62256 w 1907190"/>
                <a:gd name="connsiteY5" fmla="*/ 1665289 h 2266337"/>
                <a:gd name="connsiteX6" fmla="*/ 209135 w 1907190"/>
                <a:gd name="connsiteY6" fmla="*/ 1741140 h 2266337"/>
                <a:gd name="connsiteX7" fmla="*/ 565206 w 1907190"/>
                <a:gd name="connsiteY7" fmla="*/ 1801969 h 2266337"/>
                <a:gd name="connsiteX8" fmla="*/ 752886 w 1907190"/>
                <a:gd name="connsiteY8" fmla="*/ 1785649 h 2266337"/>
                <a:gd name="connsiteX9" fmla="*/ 907183 w 1907190"/>
                <a:gd name="connsiteY9" fmla="*/ 1744849 h 2266337"/>
                <a:gd name="connsiteX10" fmla="*/ 1021423 w 1907190"/>
                <a:gd name="connsiteY10" fmla="*/ 1693664 h 2266337"/>
                <a:gd name="connsiteX11" fmla="*/ 1084477 w 1907190"/>
                <a:gd name="connsiteY11" fmla="*/ 1649897 h 2266337"/>
                <a:gd name="connsiteX12" fmla="*/ 1108215 w 1907190"/>
                <a:gd name="connsiteY12" fmla="*/ 1619482 h 2266337"/>
                <a:gd name="connsiteX13" fmla="*/ 1120084 w 1907190"/>
                <a:gd name="connsiteY13" fmla="*/ 1587584 h 2266337"/>
                <a:gd name="connsiteX14" fmla="*/ 1126760 w 1907190"/>
                <a:gd name="connsiteY14" fmla="*/ 1543075 h 2266337"/>
                <a:gd name="connsiteX15" fmla="*/ 1128986 w 1907190"/>
                <a:gd name="connsiteY15" fmla="*/ 1480021 h 2266337"/>
                <a:gd name="connsiteX16" fmla="*/ 1126019 w 1907190"/>
                <a:gd name="connsiteY16" fmla="*/ 1394712 h 2266337"/>
                <a:gd name="connsiteX17" fmla="*/ 1117117 w 1907190"/>
                <a:gd name="connsiteY17" fmla="*/ 1345011 h 2266337"/>
                <a:gd name="connsiteX18" fmla="*/ 1102280 w 1907190"/>
                <a:gd name="connsiteY18" fmla="*/ 1321273 h 2266337"/>
                <a:gd name="connsiteX19" fmla="*/ 1078542 w 1907190"/>
                <a:gd name="connsiteY19" fmla="*/ 1315338 h 2266337"/>
                <a:gd name="connsiteX20" fmla="*/ 1024390 w 1907190"/>
                <a:gd name="connsiteY20" fmla="*/ 1339076 h 2266337"/>
                <a:gd name="connsiteX21" fmla="*/ 935372 w 1907190"/>
                <a:gd name="connsiteY21" fmla="*/ 1392487 h 2266337"/>
                <a:gd name="connsiteX22" fmla="*/ 805554 w 1907190"/>
                <a:gd name="connsiteY22" fmla="*/ 1446640 h 2266337"/>
                <a:gd name="connsiteX23" fmla="*/ 626035 w 1907190"/>
                <a:gd name="connsiteY23" fmla="*/ 1471119 h 2266337"/>
                <a:gd name="connsiteX24" fmla="*/ 420552 w 1907190"/>
                <a:gd name="connsiteY24" fmla="*/ 1431803 h 2266337"/>
                <a:gd name="connsiteX25" fmla="*/ 264771 w 1907190"/>
                <a:gd name="connsiteY25" fmla="*/ 1312371 h 2266337"/>
                <a:gd name="connsiteX26" fmla="*/ 165368 w 1907190"/>
                <a:gd name="connsiteY26" fmla="*/ 1108372 h 2266337"/>
                <a:gd name="connsiteX27" fmla="*/ 130502 w 1907190"/>
                <a:gd name="connsiteY27" fmla="*/ 815355 h 2266337"/>
                <a:gd name="connsiteX28" fmla="*/ 163142 w 1907190"/>
                <a:gd name="connsiteY28" fmla="*/ 537916 h 2266337"/>
                <a:gd name="connsiteX29" fmla="*/ 258836 w 1907190"/>
                <a:gd name="connsiteY29" fmla="*/ 327982 h 2266337"/>
                <a:gd name="connsiteX30" fmla="*/ 411650 w 1907190"/>
                <a:gd name="connsiteY30" fmla="*/ 194455 h 2266337"/>
                <a:gd name="connsiteX31" fmla="*/ 615650 w 1907190"/>
                <a:gd name="connsiteY31" fmla="*/ 147721 h 2266337"/>
                <a:gd name="connsiteX32" fmla="*/ 794427 w 1907190"/>
                <a:gd name="connsiteY32" fmla="*/ 173684 h 2266337"/>
                <a:gd name="connsiteX33" fmla="*/ 923503 w 1907190"/>
                <a:gd name="connsiteY33" fmla="*/ 231546 h 2266337"/>
                <a:gd name="connsiteX34" fmla="*/ 1011779 w 1907190"/>
                <a:gd name="connsiteY34" fmla="*/ 289408 h 2266337"/>
                <a:gd name="connsiteX35" fmla="*/ 1068157 w 1907190"/>
                <a:gd name="connsiteY35" fmla="*/ 315371 h 2266337"/>
                <a:gd name="connsiteX36" fmla="*/ 1091895 w 1907190"/>
                <a:gd name="connsiteY36" fmla="*/ 306469 h 2266337"/>
                <a:gd name="connsiteX37" fmla="*/ 1109699 w 1907190"/>
                <a:gd name="connsiteY37" fmla="*/ 278280 h 2266337"/>
                <a:gd name="connsiteX38" fmla="*/ 1120084 w 1907190"/>
                <a:gd name="connsiteY38" fmla="*/ 227837 h 2266337"/>
                <a:gd name="connsiteX39" fmla="*/ 1123051 w 1907190"/>
                <a:gd name="connsiteY39" fmla="*/ 152172 h 2266337"/>
                <a:gd name="connsiteX40" fmla="*/ 1120826 w 1907190"/>
                <a:gd name="connsiteY40" fmla="*/ 82441 h 2266337"/>
                <a:gd name="connsiteX41" fmla="*/ 1114150 w 1907190"/>
                <a:gd name="connsiteY41" fmla="*/ 33481 h 2266337"/>
                <a:gd name="connsiteX42" fmla="*/ 1102503 w 1907190"/>
                <a:gd name="connsiteY42" fmla="*/ 0 h 226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907190" h="2266337">
                  <a:moveTo>
                    <a:pt x="1102503" y="0"/>
                  </a:moveTo>
                  <a:lnTo>
                    <a:pt x="1907190" y="698039"/>
                  </a:lnTo>
                  <a:lnTo>
                    <a:pt x="1907190" y="2266337"/>
                  </a:lnTo>
                  <a:lnTo>
                    <a:pt x="747579" y="2266337"/>
                  </a:lnTo>
                  <a:lnTo>
                    <a:pt x="0" y="1617838"/>
                  </a:lnTo>
                  <a:lnTo>
                    <a:pt x="62256" y="1665289"/>
                  </a:lnTo>
                  <a:cubicBezTo>
                    <a:pt x="107259" y="1695580"/>
                    <a:pt x="156219" y="1720864"/>
                    <a:pt x="209135" y="1741140"/>
                  </a:cubicBezTo>
                  <a:cubicBezTo>
                    <a:pt x="314967" y="1781693"/>
                    <a:pt x="433658" y="1801969"/>
                    <a:pt x="565206" y="1801969"/>
                  </a:cubicBezTo>
                  <a:cubicBezTo>
                    <a:pt x="632464" y="1801969"/>
                    <a:pt x="695024" y="1796529"/>
                    <a:pt x="752886" y="1785649"/>
                  </a:cubicBezTo>
                  <a:cubicBezTo>
                    <a:pt x="810747" y="1774769"/>
                    <a:pt x="862180" y="1761169"/>
                    <a:pt x="907183" y="1744849"/>
                  </a:cubicBezTo>
                  <a:cubicBezTo>
                    <a:pt x="952186" y="1728529"/>
                    <a:pt x="990266" y="1711468"/>
                    <a:pt x="1021423" y="1693664"/>
                  </a:cubicBezTo>
                  <a:cubicBezTo>
                    <a:pt x="1052579" y="1675860"/>
                    <a:pt x="1073597" y="1661271"/>
                    <a:pt x="1084477" y="1649897"/>
                  </a:cubicBezTo>
                  <a:cubicBezTo>
                    <a:pt x="1095357" y="1638522"/>
                    <a:pt x="1103270" y="1628384"/>
                    <a:pt x="1108215" y="1619482"/>
                  </a:cubicBezTo>
                  <a:cubicBezTo>
                    <a:pt x="1113160" y="1610581"/>
                    <a:pt x="1117117" y="1599948"/>
                    <a:pt x="1120084" y="1587584"/>
                  </a:cubicBezTo>
                  <a:cubicBezTo>
                    <a:pt x="1123051" y="1575221"/>
                    <a:pt x="1125277" y="1560384"/>
                    <a:pt x="1126760" y="1543075"/>
                  </a:cubicBezTo>
                  <a:cubicBezTo>
                    <a:pt x="1128244" y="1525766"/>
                    <a:pt x="1128986" y="1504748"/>
                    <a:pt x="1128986" y="1480021"/>
                  </a:cubicBezTo>
                  <a:cubicBezTo>
                    <a:pt x="1128986" y="1444414"/>
                    <a:pt x="1127997" y="1415978"/>
                    <a:pt x="1126019" y="1394712"/>
                  </a:cubicBezTo>
                  <a:cubicBezTo>
                    <a:pt x="1124040" y="1373447"/>
                    <a:pt x="1121073" y="1356880"/>
                    <a:pt x="1117117" y="1345011"/>
                  </a:cubicBezTo>
                  <a:cubicBezTo>
                    <a:pt x="1113160" y="1333142"/>
                    <a:pt x="1108215" y="1325229"/>
                    <a:pt x="1102280" y="1321273"/>
                  </a:cubicBezTo>
                  <a:cubicBezTo>
                    <a:pt x="1096346" y="1317316"/>
                    <a:pt x="1088433" y="1315338"/>
                    <a:pt x="1078542" y="1315338"/>
                  </a:cubicBezTo>
                  <a:cubicBezTo>
                    <a:pt x="1065684" y="1315338"/>
                    <a:pt x="1047634" y="1323251"/>
                    <a:pt x="1024390" y="1339076"/>
                  </a:cubicBezTo>
                  <a:cubicBezTo>
                    <a:pt x="1001146" y="1354902"/>
                    <a:pt x="971474" y="1372705"/>
                    <a:pt x="935372" y="1392487"/>
                  </a:cubicBezTo>
                  <a:cubicBezTo>
                    <a:pt x="899270" y="1412269"/>
                    <a:pt x="855998" y="1430320"/>
                    <a:pt x="805554" y="1446640"/>
                  </a:cubicBezTo>
                  <a:cubicBezTo>
                    <a:pt x="755111" y="1462959"/>
                    <a:pt x="695271" y="1471119"/>
                    <a:pt x="626035" y="1471119"/>
                  </a:cubicBezTo>
                  <a:cubicBezTo>
                    <a:pt x="549875" y="1471119"/>
                    <a:pt x="481381" y="1458014"/>
                    <a:pt x="420552" y="1431803"/>
                  </a:cubicBezTo>
                  <a:cubicBezTo>
                    <a:pt x="359723" y="1405592"/>
                    <a:pt x="307796" y="1365782"/>
                    <a:pt x="264771" y="1312371"/>
                  </a:cubicBezTo>
                  <a:cubicBezTo>
                    <a:pt x="221746" y="1258960"/>
                    <a:pt x="188611" y="1190960"/>
                    <a:pt x="165368" y="1108372"/>
                  </a:cubicBezTo>
                  <a:cubicBezTo>
                    <a:pt x="142124" y="1025783"/>
                    <a:pt x="130502" y="928110"/>
                    <a:pt x="130502" y="815355"/>
                  </a:cubicBezTo>
                  <a:cubicBezTo>
                    <a:pt x="130502" y="712490"/>
                    <a:pt x="141382" y="620010"/>
                    <a:pt x="163142" y="537916"/>
                  </a:cubicBezTo>
                  <a:cubicBezTo>
                    <a:pt x="184902" y="455822"/>
                    <a:pt x="216800" y="385844"/>
                    <a:pt x="258836" y="327982"/>
                  </a:cubicBezTo>
                  <a:cubicBezTo>
                    <a:pt x="300873" y="270120"/>
                    <a:pt x="351811" y="225612"/>
                    <a:pt x="411650" y="194455"/>
                  </a:cubicBezTo>
                  <a:cubicBezTo>
                    <a:pt x="471490" y="163299"/>
                    <a:pt x="539490" y="147721"/>
                    <a:pt x="615650" y="147721"/>
                  </a:cubicBezTo>
                  <a:cubicBezTo>
                    <a:pt x="684886" y="147721"/>
                    <a:pt x="744478" y="156375"/>
                    <a:pt x="794427" y="173684"/>
                  </a:cubicBezTo>
                  <a:cubicBezTo>
                    <a:pt x="844376" y="190993"/>
                    <a:pt x="887401" y="210281"/>
                    <a:pt x="923503" y="231546"/>
                  </a:cubicBezTo>
                  <a:cubicBezTo>
                    <a:pt x="959605" y="252811"/>
                    <a:pt x="989030" y="272098"/>
                    <a:pt x="1011779" y="289408"/>
                  </a:cubicBezTo>
                  <a:cubicBezTo>
                    <a:pt x="1034528" y="306717"/>
                    <a:pt x="1053321" y="315371"/>
                    <a:pt x="1068157" y="315371"/>
                  </a:cubicBezTo>
                  <a:cubicBezTo>
                    <a:pt x="1077059" y="315371"/>
                    <a:pt x="1084971" y="312404"/>
                    <a:pt x="1091895" y="306469"/>
                  </a:cubicBezTo>
                  <a:cubicBezTo>
                    <a:pt x="1098819" y="300535"/>
                    <a:pt x="1104753" y="291139"/>
                    <a:pt x="1109699" y="278280"/>
                  </a:cubicBezTo>
                  <a:cubicBezTo>
                    <a:pt x="1114644" y="265422"/>
                    <a:pt x="1118106" y="248608"/>
                    <a:pt x="1120084" y="227837"/>
                  </a:cubicBezTo>
                  <a:cubicBezTo>
                    <a:pt x="1122062" y="207066"/>
                    <a:pt x="1123051" y="181844"/>
                    <a:pt x="1123051" y="152172"/>
                  </a:cubicBezTo>
                  <a:cubicBezTo>
                    <a:pt x="1123051" y="124477"/>
                    <a:pt x="1122309" y="101234"/>
                    <a:pt x="1120826" y="82441"/>
                  </a:cubicBezTo>
                  <a:cubicBezTo>
                    <a:pt x="1119342" y="63649"/>
                    <a:pt x="1117117" y="47329"/>
                    <a:pt x="1114150" y="33481"/>
                  </a:cubicBezTo>
                  <a:lnTo>
                    <a:pt x="1102503" y="0"/>
                  </a:lnTo>
                  <a:close/>
                </a:path>
              </a:pathLst>
            </a:custGeom>
            <a:solidFill>
              <a:srgbClr val="000000">
                <a:alpha val="20000"/>
              </a:srgbClr>
            </a:solidFill>
            <a:ln w="12700" cap="flat" cmpd="sng" algn="ctr">
              <a:noFill/>
              <a:prstDash val="solid"/>
              <a:miter lim="800000"/>
            </a:ln>
            <a:effectLst/>
          </p:spPr>
          <p:txBody>
            <a:bodyPr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514350">
                <a:defRPr/>
              </a:pPr>
              <a:endParaRPr lang="en-US" sz="1013" kern="0" dirty="0">
                <a:solidFill>
                  <a:prstClr val="white"/>
                </a:solidFill>
              </a:endParaRPr>
            </a:p>
          </p:txBody>
        </p:sp>
        <p:sp>
          <p:nvSpPr>
            <p:cNvPr id="41" name="Freeform 40"/>
            <p:cNvSpPr/>
            <p:nvPr/>
          </p:nvSpPr>
          <p:spPr>
            <a:xfrm>
              <a:off x="2207016" y="758640"/>
              <a:ext cx="1418896" cy="1971846"/>
            </a:xfrm>
            <a:custGeom>
              <a:avLst/>
              <a:gdLst/>
              <a:ahLst/>
              <a:cxnLst/>
              <a:rect l="l" t="t" r="r" b="b"/>
              <a:pathLst>
                <a:path w="1419835" h="1982130">
                  <a:moveTo>
                    <a:pt x="890179" y="0"/>
                  </a:moveTo>
                  <a:cubicBezTo>
                    <a:pt x="943589" y="0"/>
                    <a:pt x="995022" y="4450"/>
                    <a:pt x="1044476" y="13352"/>
                  </a:cubicBezTo>
                  <a:cubicBezTo>
                    <a:pt x="1093931" y="22254"/>
                    <a:pt x="1139676" y="33876"/>
                    <a:pt x="1181712" y="48218"/>
                  </a:cubicBezTo>
                  <a:cubicBezTo>
                    <a:pt x="1223748" y="62559"/>
                    <a:pt x="1261581" y="79127"/>
                    <a:pt x="1295210" y="97919"/>
                  </a:cubicBezTo>
                  <a:cubicBezTo>
                    <a:pt x="1328839" y="116712"/>
                    <a:pt x="1352330" y="132785"/>
                    <a:pt x="1365682" y="146137"/>
                  </a:cubicBezTo>
                  <a:cubicBezTo>
                    <a:pt x="1379035" y="159490"/>
                    <a:pt x="1388184" y="170617"/>
                    <a:pt x="1393129" y="179519"/>
                  </a:cubicBezTo>
                  <a:cubicBezTo>
                    <a:pt x="1398075" y="188421"/>
                    <a:pt x="1402031" y="199795"/>
                    <a:pt x="1404999" y="213642"/>
                  </a:cubicBezTo>
                  <a:cubicBezTo>
                    <a:pt x="1407966" y="227490"/>
                    <a:pt x="1410191" y="243810"/>
                    <a:pt x="1411675" y="262602"/>
                  </a:cubicBezTo>
                  <a:cubicBezTo>
                    <a:pt x="1413158" y="281395"/>
                    <a:pt x="1413900" y="304638"/>
                    <a:pt x="1413900" y="332333"/>
                  </a:cubicBezTo>
                  <a:cubicBezTo>
                    <a:pt x="1413900" y="362005"/>
                    <a:pt x="1412911" y="387227"/>
                    <a:pt x="1410933" y="407998"/>
                  </a:cubicBezTo>
                  <a:cubicBezTo>
                    <a:pt x="1408955" y="428769"/>
                    <a:pt x="1405493" y="445583"/>
                    <a:pt x="1400548" y="458441"/>
                  </a:cubicBezTo>
                  <a:cubicBezTo>
                    <a:pt x="1395602" y="471300"/>
                    <a:pt x="1389668" y="480696"/>
                    <a:pt x="1382744" y="486630"/>
                  </a:cubicBezTo>
                  <a:cubicBezTo>
                    <a:pt x="1375820" y="492565"/>
                    <a:pt x="1367908" y="495532"/>
                    <a:pt x="1359006" y="495532"/>
                  </a:cubicBezTo>
                  <a:cubicBezTo>
                    <a:pt x="1344170" y="495532"/>
                    <a:pt x="1325377" y="486878"/>
                    <a:pt x="1302628" y="469569"/>
                  </a:cubicBezTo>
                  <a:cubicBezTo>
                    <a:pt x="1279879" y="452259"/>
                    <a:pt x="1250454" y="432972"/>
                    <a:pt x="1214352" y="411707"/>
                  </a:cubicBezTo>
                  <a:cubicBezTo>
                    <a:pt x="1178250" y="390442"/>
                    <a:pt x="1135225" y="371154"/>
                    <a:pt x="1085276" y="353845"/>
                  </a:cubicBezTo>
                  <a:cubicBezTo>
                    <a:pt x="1035327" y="336536"/>
                    <a:pt x="975735" y="327882"/>
                    <a:pt x="906499" y="327882"/>
                  </a:cubicBezTo>
                  <a:cubicBezTo>
                    <a:pt x="830339" y="327882"/>
                    <a:pt x="762339" y="343460"/>
                    <a:pt x="702499" y="374616"/>
                  </a:cubicBezTo>
                  <a:cubicBezTo>
                    <a:pt x="642660" y="405773"/>
                    <a:pt x="591722" y="450281"/>
                    <a:pt x="549685" y="508143"/>
                  </a:cubicBezTo>
                  <a:cubicBezTo>
                    <a:pt x="507649" y="566005"/>
                    <a:pt x="475751" y="635983"/>
                    <a:pt x="453991" y="718077"/>
                  </a:cubicBezTo>
                  <a:cubicBezTo>
                    <a:pt x="432231" y="800171"/>
                    <a:pt x="421351" y="892651"/>
                    <a:pt x="421351" y="995516"/>
                  </a:cubicBezTo>
                  <a:cubicBezTo>
                    <a:pt x="421351" y="1108271"/>
                    <a:pt x="432973" y="1205944"/>
                    <a:pt x="456217" y="1288533"/>
                  </a:cubicBezTo>
                  <a:cubicBezTo>
                    <a:pt x="479460" y="1371121"/>
                    <a:pt x="512595" y="1439121"/>
                    <a:pt x="555620" y="1492532"/>
                  </a:cubicBezTo>
                  <a:cubicBezTo>
                    <a:pt x="598645" y="1545943"/>
                    <a:pt x="650572" y="1585753"/>
                    <a:pt x="711401" y="1611964"/>
                  </a:cubicBezTo>
                  <a:cubicBezTo>
                    <a:pt x="772230" y="1638175"/>
                    <a:pt x="840724" y="1651280"/>
                    <a:pt x="916884" y="1651280"/>
                  </a:cubicBezTo>
                  <a:cubicBezTo>
                    <a:pt x="986120" y="1651280"/>
                    <a:pt x="1045960" y="1643120"/>
                    <a:pt x="1096403" y="1626801"/>
                  </a:cubicBezTo>
                  <a:cubicBezTo>
                    <a:pt x="1146847" y="1610481"/>
                    <a:pt x="1190119" y="1592430"/>
                    <a:pt x="1226221" y="1572648"/>
                  </a:cubicBezTo>
                  <a:cubicBezTo>
                    <a:pt x="1262323" y="1552866"/>
                    <a:pt x="1291995" y="1535063"/>
                    <a:pt x="1315239" y="1519237"/>
                  </a:cubicBezTo>
                  <a:cubicBezTo>
                    <a:pt x="1338483" y="1503412"/>
                    <a:pt x="1356533" y="1495499"/>
                    <a:pt x="1369391" y="1495499"/>
                  </a:cubicBezTo>
                  <a:cubicBezTo>
                    <a:pt x="1379282" y="1495499"/>
                    <a:pt x="1387195" y="1497477"/>
                    <a:pt x="1393129" y="1501434"/>
                  </a:cubicBezTo>
                  <a:cubicBezTo>
                    <a:pt x="1399064" y="1505390"/>
                    <a:pt x="1404009" y="1513303"/>
                    <a:pt x="1407966" y="1525172"/>
                  </a:cubicBezTo>
                  <a:cubicBezTo>
                    <a:pt x="1411922" y="1537041"/>
                    <a:pt x="1414889" y="1553608"/>
                    <a:pt x="1416868" y="1574873"/>
                  </a:cubicBezTo>
                  <a:cubicBezTo>
                    <a:pt x="1418846" y="1596139"/>
                    <a:pt x="1419835" y="1624575"/>
                    <a:pt x="1419835" y="1660182"/>
                  </a:cubicBezTo>
                  <a:cubicBezTo>
                    <a:pt x="1419835" y="1684909"/>
                    <a:pt x="1419093" y="1705927"/>
                    <a:pt x="1417609" y="1723236"/>
                  </a:cubicBezTo>
                  <a:cubicBezTo>
                    <a:pt x="1416126" y="1740545"/>
                    <a:pt x="1413900" y="1755382"/>
                    <a:pt x="1410933" y="1767745"/>
                  </a:cubicBezTo>
                  <a:cubicBezTo>
                    <a:pt x="1407966" y="1780109"/>
                    <a:pt x="1404009" y="1790742"/>
                    <a:pt x="1399064" y="1799643"/>
                  </a:cubicBezTo>
                  <a:cubicBezTo>
                    <a:pt x="1394119" y="1808545"/>
                    <a:pt x="1386206" y="1818683"/>
                    <a:pt x="1375326" y="1830058"/>
                  </a:cubicBezTo>
                  <a:cubicBezTo>
                    <a:pt x="1364446" y="1841432"/>
                    <a:pt x="1343428" y="1856021"/>
                    <a:pt x="1312272" y="1873825"/>
                  </a:cubicBezTo>
                  <a:cubicBezTo>
                    <a:pt x="1281115" y="1891629"/>
                    <a:pt x="1243035" y="1908690"/>
                    <a:pt x="1198032" y="1925010"/>
                  </a:cubicBezTo>
                  <a:cubicBezTo>
                    <a:pt x="1153029" y="1941330"/>
                    <a:pt x="1101596" y="1954930"/>
                    <a:pt x="1043735" y="1965810"/>
                  </a:cubicBezTo>
                  <a:cubicBezTo>
                    <a:pt x="985873" y="1976690"/>
                    <a:pt x="923313" y="1982130"/>
                    <a:pt x="856055" y="1982130"/>
                  </a:cubicBezTo>
                  <a:cubicBezTo>
                    <a:pt x="724507" y="1982130"/>
                    <a:pt x="605816" y="1961854"/>
                    <a:pt x="499984" y="1921301"/>
                  </a:cubicBezTo>
                  <a:cubicBezTo>
                    <a:pt x="394152" y="1880748"/>
                    <a:pt x="304145" y="1820167"/>
                    <a:pt x="229963" y="1739556"/>
                  </a:cubicBezTo>
                  <a:cubicBezTo>
                    <a:pt x="155782" y="1658946"/>
                    <a:pt x="98909" y="1558306"/>
                    <a:pt x="59346" y="1437637"/>
                  </a:cubicBezTo>
                  <a:cubicBezTo>
                    <a:pt x="19782" y="1316969"/>
                    <a:pt x="0" y="1176519"/>
                    <a:pt x="0" y="1016286"/>
                  </a:cubicBezTo>
                  <a:cubicBezTo>
                    <a:pt x="0" y="853087"/>
                    <a:pt x="21760" y="708186"/>
                    <a:pt x="65280" y="581583"/>
                  </a:cubicBezTo>
                  <a:cubicBezTo>
                    <a:pt x="108800" y="454980"/>
                    <a:pt x="169629" y="348653"/>
                    <a:pt x="247767" y="262602"/>
                  </a:cubicBezTo>
                  <a:cubicBezTo>
                    <a:pt x="325905" y="176552"/>
                    <a:pt x="419621" y="111272"/>
                    <a:pt x="528915" y="66763"/>
                  </a:cubicBezTo>
                  <a:cubicBezTo>
                    <a:pt x="638209" y="22254"/>
                    <a:pt x="758630" y="0"/>
                    <a:pt x="890179" y="0"/>
                  </a:cubicBezTo>
                  <a:close/>
                </a:path>
              </a:pathLst>
            </a:custGeom>
            <a:solidFill>
              <a:sysClr val="window" lastClr="FFFFFF"/>
            </a:solidFill>
            <a:ln w="12700" cap="flat" cmpd="sng" algn="ctr">
              <a:noFill/>
              <a:prstDash val="solid"/>
              <a:miter lim="800000"/>
            </a:ln>
            <a:effectLst/>
          </p:spPr>
          <p:txBody>
            <a:bodyPr anchor="ctr"/>
            <a:lstStyle/>
            <a:p>
              <a:pPr algn="ctr" defTabSz="514350">
                <a:defRPr/>
              </a:pPr>
              <a:endParaRPr lang="en-US" sz="1013" kern="0" dirty="0">
                <a:solidFill>
                  <a:prstClr val="white"/>
                </a:solidFill>
              </a:endParaRPr>
            </a:p>
          </p:txBody>
        </p:sp>
      </p:grpSp>
      <p:grpSp>
        <p:nvGrpSpPr>
          <p:cNvPr id="70666" name="Group 41"/>
          <p:cNvGrpSpPr>
            <a:grpSpLocks noChangeAspect="1"/>
          </p:cNvGrpSpPr>
          <p:nvPr/>
        </p:nvGrpSpPr>
        <p:grpSpPr bwMode="auto">
          <a:xfrm>
            <a:off x="4768850" y="4684713"/>
            <a:ext cx="433388" cy="433387"/>
            <a:chOff x="1382807" y="174388"/>
            <a:chExt cx="3025589" cy="3025588"/>
          </a:xfrm>
        </p:grpSpPr>
        <p:sp>
          <p:nvSpPr>
            <p:cNvPr id="43" name="Rectangle 42"/>
            <p:cNvSpPr/>
            <p:nvPr/>
          </p:nvSpPr>
          <p:spPr>
            <a:xfrm>
              <a:off x="1382807" y="174388"/>
              <a:ext cx="3025589" cy="3025588"/>
            </a:xfrm>
            <a:prstGeom prst="rect">
              <a:avLst/>
            </a:prstGeom>
            <a:solidFill>
              <a:srgbClr val="C0392B"/>
            </a:solidFill>
            <a:ln w="12700" cap="flat" cmpd="sng" algn="ctr">
              <a:noFill/>
              <a:prstDash val="solid"/>
              <a:miter lim="800000"/>
            </a:ln>
            <a:effectLst/>
          </p:spPr>
          <p:txBody>
            <a:bodyPr anchor="ctr"/>
            <a:lstStyle/>
            <a:p>
              <a:pPr algn="ctr" defTabSz="514350">
                <a:defRPr/>
              </a:pPr>
              <a:endParaRPr lang="en-US" sz="1013" kern="0" dirty="0">
                <a:solidFill>
                  <a:prstClr val="white"/>
                </a:solidFill>
              </a:endParaRPr>
            </a:p>
          </p:txBody>
        </p:sp>
        <p:sp>
          <p:nvSpPr>
            <p:cNvPr id="44" name="Freeform 43"/>
            <p:cNvSpPr/>
            <p:nvPr/>
          </p:nvSpPr>
          <p:spPr>
            <a:xfrm>
              <a:off x="2191850" y="1027756"/>
              <a:ext cx="2216546" cy="2172220"/>
            </a:xfrm>
            <a:custGeom>
              <a:avLst/>
              <a:gdLst>
                <a:gd name="connsiteX0" fmla="*/ 347336 w 2218697"/>
                <a:gd name="connsiteY0" fmla="*/ 58012 h 2167726"/>
                <a:gd name="connsiteX1" fmla="*/ 544659 w 2218697"/>
                <a:gd name="connsiteY1" fmla="*/ 58012 h 2167726"/>
                <a:gd name="connsiteX2" fmla="*/ 834708 w 2218697"/>
                <a:gd name="connsiteY2" fmla="*/ 106230 h 2167726"/>
                <a:gd name="connsiteX3" fmla="*/ 1015711 w 2218697"/>
                <a:gd name="connsiteY3" fmla="*/ 240498 h 2167726"/>
                <a:gd name="connsiteX4" fmla="*/ 1118082 w 2218697"/>
                <a:gd name="connsiteY4" fmla="*/ 443756 h 2167726"/>
                <a:gd name="connsiteX5" fmla="*/ 1149980 w 2218697"/>
                <a:gd name="connsiteY5" fmla="*/ 697456 h 2167726"/>
                <a:gd name="connsiteX6" fmla="*/ 1113631 w 2218697"/>
                <a:gd name="connsiteY6" fmla="*/ 988248 h 2167726"/>
                <a:gd name="connsiteX7" fmla="*/ 1003842 w 2218697"/>
                <a:gd name="connsiteY7" fmla="*/ 1196698 h 2167726"/>
                <a:gd name="connsiteX8" fmla="*/ 820614 w 2218697"/>
                <a:gd name="connsiteY8" fmla="*/ 1322065 h 2167726"/>
                <a:gd name="connsiteX9" fmla="*/ 550593 w 2218697"/>
                <a:gd name="connsiteY9" fmla="*/ 1363607 h 2167726"/>
                <a:gd name="connsiteX10" fmla="*/ 347336 w 2218697"/>
                <a:gd name="connsiteY10" fmla="*/ 1363607 h 2167726"/>
                <a:gd name="connsiteX11" fmla="*/ 1311292 w 2218697"/>
                <a:gd name="connsiteY11" fmla="*/ 0 h 2167726"/>
                <a:gd name="connsiteX12" fmla="*/ 2218697 w 2218697"/>
                <a:gd name="connsiteY12" fmla="*/ 787144 h 2167726"/>
                <a:gd name="connsiteX13" fmla="*/ 2218697 w 2218697"/>
                <a:gd name="connsiteY13" fmla="*/ 2167726 h 2167726"/>
                <a:gd name="connsiteX14" fmla="*/ 599219 w 2218697"/>
                <a:gd name="connsiteY14" fmla="*/ 2167726 h 2167726"/>
                <a:gd name="connsiteX15" fmla="*/ 0 w 2218697"/>
                <a:gd name="connsiteY15" fmla="*/ 1647924 h 2167726"/>
                <a:gd name="connsiteX16" fmla="*/ 29283 w 2218697"/>
                <a:gd name="connsiteY16" fmla="*/ 1664969 h 2167726"/>
                <a:gd name="connsiteX17" fmla="*/ 74348 w 2218697"/>
                <a:gd name="connsiteY17" fmla="*/ 1672202 h 2167726"/>
                <a:gd name="connsiteX18" fmla="*/ 532790 w 2218697"/>
                <a:gd name="connsiteY18" fmla="*/ 1672202 h 2167726"/>
                <a:gd name="connsiteX19" fmla="*/ 972686 w 2218697"/>
                <a:gd name="connsiteY19" fmla="*/ 1616566 h 2167726"/>
                <a:gd name="connsiteX20" fmla="*/ 1286474 w 2218697"/>
                <a:gd name="connsiteY20" fmla="*/ 1442239 h 2167726"/>
                <a:gd name="connsiteX21" fmla="*/ 1484538 w 2218697"/>
                <a:gd name="connsiteY21" fmla="*/ 1135869 h 2167726"/>
                <a:gd name="connsiteX22" fmla="*/ 1553527 w 2218697"/>
                <a:gd name="connsiteY22" fmla="*/ 684104 h 2167726"/>
                <a:gd name="connsiteX23" fmla="*/ 1489731 w 2218697"/>
                <a:gd name="connsiteY23" fmla="*/ 282040 h 2167726"/>
                <a:gd name="connsiteX24" fmla="*/ 1411284 w 2218697"/>
                <a:gd name="connsiteY24" fmla="*/ 122364 h 216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218697" h="2167726">
                  <a:moveTo>
                    <a:pt x="347336" y="58012"/>
                  </a:moveTo>
                  <a:lnTo>
                    <a:pt x="544659" y="58012"/>
                  </a:lnTo>
                  <a:cubicBezTo>
                    <a:pt x="664338" y="58012"/>
                    <a:pt x="761021" y="74084"/>
                    <a:pt x="834708" y="106230"/>
                  </a:cubicBezTo>
                  <a:cubicBezTo>
                    <a:pt x="908395" y="138375"/>
                    <a:pt x="968729" y="183131"/>
                    <a:pt x="1015711" y="240498"/>
                  </a:cubicBezTo>
                  <a:cubicBezTo>
                    <a:pt x="1062693" y="297865"/>
                    <a:pt x="1096816" y="365618"/>
                    <a:pt x="1118082" y="443756"/>
                  </a:cubicBezTo>
                  <a:cubicBezTo>
                    <a:pt x="1139347" y="521894"/>
                    <a:pt x="1149980" y="606460"/>
                    <a:pt x="1149980" y="697456"/>
                  </a:cubicBezTo>
                  <a:cubicBezTo>
                    <a:pt x="1149980" y="808234"/>
                    <a:pt x="1137863" y="905165"/>
                    <a:pt x="1113631" y="988248"/>
                  </a:cubicBezTo>
                  <a:cubicBezTo>
                    <a:pt x="1089398" y="1071331"/>
                    <a:pt x="1052802" y="1140815"/>
                    <a:pt x="1003842" y="1196698"/>
                  </a:cubicBezTo>
                  <a:cubicBezTo>
                    <a:pt x="954882" y="1252581"/>
                    <a:pt x="893806" y="1294370"/>
                    <a:pt x="820614" y="1322065"/>
                  </a:cubicBezTo>
                  <a:cubicBezTo>
                    <a:pt x="747421" y="1349759"/>
                    <a:pt x="657414" y="1363607"/>
                    <a:pt x="550593" y="1363607"/>
                  </a:cubicBezTo>
                  <a:lnTo>
                    <a:pt x="347336" y="1363607"/>
                  </a:lnTo>
                  <a:close/>
                  <a:moveTo>
                    <a:pt x="1311292" y="0"/>
                  </a:moveTo>
                  <a:lnTo>
                    <a:pt x="2218697" y="787144"/>
                  </a:lnTo>
                  <a:lnTo>
                    <a:pt x="2218697" y="2167726"/>
                  </a:lnTo>
                  <a:lnTo>
                    <a:pt x="599219" y="2167726"/>
                  </a:lnTo>
                  <a:lnTo>
                    <a:pt x="0" y="1647924"/>
                  </a:lnTo>
                  <a:lnTo>
                    <a:pt x="29283" y="1664969"/>
                  </a:lnTo>
                  <a:cubicBezTo>
                    <a:pt x="43006" y="1669791"/>
                    <a:pt x="58028" y="1672202"/>
                    <a:pt x="74348" y="1672202"/>
                  </a:cubicBezTo>
                  <a:lnTo>
                    <a:pt x="532790" y="1672202"/>
                  </a:lnTo>
                  <a:cubicBezTo>
                    <a:pt x="702913" y="1672202"/>
                    <a:pt x="849545" y="1653656"/>
                    <a:pt x="972686" y="1616566"/>
                  </a:cubicBezTo>
                  <a:cubicBezTo>
                    <a:pt x="1095827" y="1579475"/>
                    <a:pt x="1200423" y="1521366"/>
                    <a:pt x="1286474" y="1442239"/>
                  </a:cubicBezTo>
                  <a:cubicBezTo>
                    <a:pt x="1372524" y="1363112"/>
                    <a:pt x="1438546" y="1260989"/>
                    <a:pt x="1484538" y="1135869"/>
                  </a:cubicBezTo>
                  <a:cubicBezTo>
                    <a:pt x="1530531" y="1010750"/>
                    <a:pt x="1553527" y="860161"/>
                    <a:pt x="1553527" y="684104"/>
                  </a:cubicBezTo>
                  <a:cubicBezTo>
                    <a:pt x="1553527" y="531784"/>
                    <a:pt x="1532262" y="397763"/>
                    <a:pt x="1489731" y="282040"/>
                  </a:cubicBezTo>
                  <a:cubicBezTo>
                    <a:pt x="1468466" y="224179"/>
                    <a:pt x="1442317" y="170953"/>
                    <a:pt x="1411284" y="122364"/>
                  </a:cubicBezTo>
                  <a:close/>
                </a:path>
              </a:pathLst>
            </a:custGeom>
            <a:solidFill>
              <a:srgbClr val="000000">
                <a:alpha val="20000"/>
              </a:srgbClr>
            </a:solidFill>
            <a:ln w="12700" cap="flat" cmpd="sng" algn="ctr">
              <a:noFill/>
              <a:prstDash val="solid"/>
              <a:miter lim="800000"/>
            </a:ln>
            <a:effectLst/>
          </p:spPr>
          <p:txBody>
            <a:bodyPr anchor="ctr"/>
            <a:lstStyle/>
            <a:p>
              <a:pPr algn="ctr" defTabSz="514350">
                <a:defRPr/>
              </a:pPr>
              <a:endParaRPr lang="en-US" sz="1013" kern="0" dirty="0">
                <a:solidFill>
                  <a:prstClr val="white"/>
                </a:solidFill>
              </a:endParaRPr>
            </a:p>
          </p:txBody>
        </p:sp>
        <p:sp>
          <p:nvSpPr>
            <p:cNvPr id="45" name="Freeform 44"/>
            <p:cNvSpPr/>
            <p:nvPr/>
          </p:nvSpPr>
          <p:spPr>
            <a:xfrm>
              <a:off x="2147519" y="783936"/>
              <a:ext cx="1595913" cy="1917320"/>
            </a:xfrm>
            <a:custGeom>
              <a:avLst/>
              <a:gdLst/>
              <a:ahLst/>
              <a:cxnLst/>
              <a:rect l="l" t="t" r="r" b="b"/>
              <a:pathLst>
                <a:path w="1594902" h="1919818">
                  <a:moveTo>
                    <a:pt x="115723" y="0"/>
                  </a:moveTo>
                  <a:lnTo>
                    <a:pt x="608288" y="0"/>
                  </a:lnTo>
                  <a:cubicBezTo>
                    <a:pt x="779400" y="0"/>
                    <a:pt x="924549" y="20029"/>
                    <a:pt x="1043733" y="60087"/>
                  </a:cubicBezTo>
                  <a:cubicBezTo>
                    <a:pt x="1162918" y="100145"/>
                    <a:pt x="1263311" y="159490"/>
                    <a:pt x="1344910" y="238123"/>
                  </a:cubicBezTo>
                  <a:cubicBezTo>
                    <a:pt x="1426510" y="316755"/>
                    <a:pt x="1488575" y="413933"/>
                    <a:pt x="1531106" y="529656"/>
                  </a:cubicBezTo>
                  <a:cubicBezTo>
                    <a:pt x="1573637" y="645379"/>
                    <a:pt x="1594902" y="779400"/>
                    <a:pt x="1594902" y="931720"/>
                  </a:cubicBezTo>
                  <a:cubicBezTo>
                    <a:pt x="1594902" y="1107777"/>
                    <a:pt x="1571906" y="1258366"/>
                    <a:pt x="1525913" y="1383485"/>
                  </a:cubicBezTo>
                  <a:cubicBezTo>
                    <a:pt x="1479921" y="1508605"/>
                    <a:pt x="1413899" y="1610728"/>
                    <a:pt x="1327849" y="1689855"/>
                  </a:cubicBezTo>
                  <a:cubicBezTo>
                    <a:pt x="1241798" y="1768982"/>
                    <a:pt x="1137202" y="1827091"/>
                    <a:pt x="1014061" y="1864182"/>
                  </a:cubicBezTo>
                  <a:cubicBezTo>
                    <a:pt x="890920" y="1901272"/>
                    <a:pt x="744288" y="1919818"/>
                    <a:pt x="574165" y="1919818"/>
                  </a:cubicBezTo>
                  <a:lnTo>
                    <a:pt x="115723" y="1919818"/>
                  </a:lnTo>
                  <a:cubicBezTo>
                    <a:pt x="83083" y="1919818"/>
                    <a:pt x="55636" y="1910174"/>
                    <a:pt x="33381" y="1890887"/>
                  </a:cubicBezTo>
                  <a:cubicBezTo>
                    <a:pt x="11127" y="1871600"/>
                    <a:pt x="0" y="1840196"/>
                    <a:pt x="0" y="1796676"/>
                  </a:cubicBezTo>
                  <a:lnTo>
                    <a:pt x="0" y="123141"/>
                  </a:lnTo>
                  <a:cubicBezTo>
                    <a:pt x="0" y="79621"/>
                    <a:pt x="11127" y="48218"/>
                    <a:pt x="33381" y="28931"/>
                  </a:cubicBezTo>
                  <a:cubicBezTo>
                    <a:pt x="55636" y="9643"/>
                    <a:pt x="83083" y="0"/>
                    <a:pt x="115723" y="0"/>
                  </a:cubicBezTo>
                  <a:close/>
                  <a:moveTo>
                    <a:pt x="388711" y="305628"/>
                  </a:moveTo>
                  <a:lnTo>
                    <a:pt x="388711" y="1611223"/>
                  </a:lnTo>
                  <a:lnTo>
                    <a:pt x="591968" y="1611223"/>
                  </a:lnTo>
                  <a:cubicBezTo>
                    <a:pt x="698789" y="1611223"/>
                    <a:pt x="788796" y="1597375"/>
                    <a:pt x="861989" y="1569681"/>
                  </a:cubicBezTo>
                  <a:cubicBezTo>
                    <a:pt x="935181" y="1541986"/>
                    <a:pt x="996257" y="1500197"/>
                    <a:pt x="1045217" y="1444314"/>
                  </a:cubicBezTo>
                  <a:cubicBezTo>
                    <a:pt x="1094177" y="1388431"/>
                    <a:pt x="1130773" y="1318947"/>
                    <a:pt x="1155006" y="1235864"/>
                  </a:cubicBezTo>
                  <a:cubicBezTo>
                    <a:pt x="1179238" y="1152781"/>
                    <a:pt x="1191355" y="1055850"/>
                    <a:pt x="1191355" y="945072"/>
                  </a:cubicBezTo>
                  <a:cubicBezTo>
                    <a:pt x="1191355" y="854076"/>
                    <a:pt x="1180722" y="769510"/>
                    <a:pt x="1159457" y="691372"/>
                  </a:cubicBezTo>
                  <a:cubicBezTo>
                    <a:pt x="1138191" y="613234"/>
                    <a:pt x="1104068" y="545481"/>
                    <a:pt x="1057086" y="488114"/>
                  </a:cubicBezTo>
                  <a:cubicBezTo>
                    <a:pt x="1010104" y="430747"/>
                    <a:pt x="949770" y="385991"/>
                    <a:pt x="876083" y="353846"/>
                  </a:cubicBezTo>
                  <a:cubicBezTo>
                    <a:pt x="802396" y="321700"/>
                    <a:pt x="705713" y="305628"/>
                    <a:pt x="586034" y="305628"/>
                  </a:cubicBezTo>
                  <a:lnTo>
                    <a:pt x="388711" y="305628"/>
                  </a:lnTo>
                  <a:close/>
                </a:path>
              </a:pathLst>
            </a:custGeom>
            <a:solidFill>
              <a:sysClr val="window" lastClr="FFFFFF"/>
            </a:solidFill>
            <a:ln w="12700" cap="flat" cmpd="sng" algn="ctr">
              <a:noFill/>
              <a:prstDash val="solid"/>
              <a:miter lim="800000"/>
            </a:ln>
            <a:effectLst/>
          </p:spPr>
          <p:txBody>
            <a:bodyPr anchor="ctr"/>
            <a:lstStyle/>
            <a:p>
              <a:pPr algn="ctr" defTabSz="514350">
                <a:defRPr/>
              </a:pPr>
              <a:endParaRPr lang="en-US" sz="1013" kern="0" dirty="0">
                <a:solidFill>
                  <a:prstClr val="white"/>
                </a:solidFill>
              </a:endParaRPr>
            </a:p>
          </p:txBody>
        </p:sp>
      </p:grpSp>
      <p:sp>
        <p:nvSpPr>
          <p:cNvPr id="70667" name="Rectangle 45"/>
          <p:cNvSpPr>
            <a:spLocks noChangeArrowheads="1"/>
          </p:cNvSpPr>
          <p:nvPr/>
        </p:nvSpPr>
        <p:spPr bwMode="auto">
          <a:xfrm>
            <a:off x="2525713" y="3681413"/>
            <a:ext cx="896937"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685800">
              <a:spcBef>
                <a:spcPct val="20000"/>
              </a:spcBef>
              <a:buFont typeface="Arial" pitchFamily="34" charset="0"/>
              <a:buChar char="•"/>
              <a:defRPr sz="3200">
                <a:solidFill>
                  <a:schemeClr val="tx1"/>
                </a:solidFill>
                <a:latin typeface="Calibri" pitchFamily="34" charset="0"/>
              </a:defRPr>
            </a:lvl1pPr>
            <a:lvl2pPr marL="742950" indent="-285750" defTabSz="685800">
              <a:spcBef>
                <a:spcPct val="20000"/>
              </a:spcBef>
              <a:buFont typeface="Arial" pitchFamily="34" charset="0"/>
              <a:buChar char="–"/>
              <a:defRPr sz="2800">
                <a:solidFill>
                  <a:schemeClr val="tx1"/>
                </a:solidFill>
                <a:latin typeface="Calibri" pitchFamily="34" charset="0"/>
              </a:defRPr>
            </a:lvl2pPr>
            <a:lvl3pPr marL="1143000" indent="-228600" defTabSz="685800">
              <a:spcBef>
                <a:spcPct val="20000"/>
              </a:spcBef>
              <a:buFont typeface="Arial" pitchFamily="34" charset="0"/>
              <a:buChar char="•"/>
              <a:defRPr sz="2400">
                <a:solidFill>
                  <a:schemeClr val="tx1"/>
                </a:solidFill>
                <a:latin typeface="Calibri" pitchFamily="34" charset="0"/>
              </a:defRPr>
            </a:lvl3pPr>
            <a:lvl4pPr marL="1600200" indent="-228600" defTabSz="685800">
              <a:spcBef>
                <a:spcPct val="20000"/>
              </a:spcBef>
              <a:buFont typeface="Arial" pitchFamily="34" charset="0"/>
              <a:buChar char="–"/>
              <a:defRPr sz="2000">
                <a:solidFill>
                  <a:schemeClr val="tx1"/>
                </a:solidFill>
                <a:latin typeface="Calibri" pitchFamily="34" charset="0"/>
              </a:defRPr>
            </a:lvl4pPr>
            <a:lvl5pPr marL="2057400" indent="-228600" defTabSz="685800">
              <a:spcBef>
                <a:spcPct val="20000"/>
              </a:spcBef>
              <a:buFont typeface="Arial" pitchFamily="34" charset="0"/>
              <a:buChar char="»"/>
              <a:defRPr sz="2000">
                <a:solidFill>
                  <a:schemeClr val="tx1"/>
                </a:solidFill>
                <a:latin typeface="Calibri" pitchFamily="34" charset="0"/>
              </a:defRPr>
            </a:lvl5pPr>
            <a:lvl6pPr marL="2514600" indent="-228600" defTabSz="6858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6858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6858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6858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en-US" sz="2700" b="1">
                <a:solidFill>
                  <a:srgbClr val="000000"/>
                </a:solidFill>
                <a:latin typeface="Arial" pitchFamily="34" charset="0"/>
              </a:rPr>
              <a:t>NSS</a:t>
            </a:r>
            <a:endParaRPr lang="en-ZA" altLang="en-US" sz="2700" b="1">
              <a:solidFill>
                <a:srgbClr val="000000"/>
              </a:solidFill>
              <a:latin typeface="Arial" pitchFamily="34" charset="0"/>
            </a:endParaRPr>
          </a:p>
        </p:txBody>
      </p:sp>
      <p:grpSp>
        <p:nvGrpSpPr>
          <p:cNvPr id="70668" name="Group 46"/>
          <p:cNvGrpSpPr>
            <a:grpSpLocks/>
          </p:cNvGrpSpPr>
          <p:nvPr/>
        </p:nvGrpSpPr>
        <p:grpSpPr bwMode="auto">
          <a:xfrm>
            <a:off x="1143000" y="609600"/>
            <a:ext cx="1831181" cy="1566863"/>
            <a:chOff x="6949440" y="2921599"/>
            <a:chExt cx="1748790" cy="1748790"/>
          </a:xfrm>
        </p:grpSpPr>
        <p:sp>
          <p:nvSpPr>
            <p:cNvPr id="48" name="Oval 47"/>
            <p:cNvSpPr/>
            <p:nvPr/>
          </p:nvSpPr>
          <p:spPr>
            <a:xfrm>
              <a:off x="6949440" y="2921599"/>
              <a:ext cx="1748790" cy="1748790"/>
            </a:xfrm>
            <a:prstGeom prst="ellipse">
              <a:avLst/>
            </a:prstGeom>
          </p:spPr>
          <p:style>
            <a:lnRef idx="3">
              <a:schemeClr val="lt1"/>
            </a:lnRef>
            <a:fillRef idx="1">
              <a:schemeClr val="accent2"/>
            </a:fillRef>
            <a:effectRef idx="1">
              <a:schemeClr val="accent2"/>
            </a:effectRef>
            <a:fontRef idx="minor">
              <a:schemeClr val="lt1"/>
            </a:fontRef>
          </p:style>
          <p:txBody>
            <a:bodyPr anchor="ctr"/>
            <a:lstStyle/>
            <a:p>
              <a:pPr algn="ctr" defTabSz="685800">
                <a:defRPr/>
              </a:pPr>
              <a:endParaRPr lang="en-ZA" sz="1350" dirty="0">
                <a:solidFill>
                  <a:prstClr val="white"/>
                </a:solidFill>
              </a:endParaRPr>
            </a:p>
          </p:txBody>
        </p:sp>
        <p:sp>
          <p:nvSpPr>
            <p:cNvPr id="70671" name="TextBox 48"/>
            <p:cNvSpPr txBox="1">
              <a:spLocks noChangeArrowheads="1"/>
            </p:cNvSpPr>
            <p:nvPr/>
          </p:nvSpPr>
          <p:spPr bwMode="auto">
            <a:xfrm>
              <a:off x="7159963" y="3349911"/>
              <a:ext cx="1327742" cy="123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spcBef>
                  <a:spcPct val="20000"/>
                </a:spcBef>
                <a:buFont typeface="Arial" pitchFamily="34" charset="0"/>
                <a:buChar char="•"/>
                <a:defRPr sz="3200">
                  <a:solidFill>
                    <a:schemeClr val="tx1"/>
                  </a:solidFill>
                  <a:latin typeface="Calibri" pitchFamily="34" charset="0"/>
                </a:defRPr>
              </a:lvl1pPr>
              <a:lvl2pPr marL="742950" indent="-285750" defTabSz="685800">
                <a:spcBef>
                  <a:spcPct val="20000"/>
                </a:spcBef>
                <a:buFont typeface="Arial" pitchFamily="34" charset="0"/>
                <a:buChar char="–"/>
                <a:defRPr sz="2800">
                  <a:solidFill>
                    <a:schemeClr val="tx1"/>
                  </a:solidFill>
                  <a:latin typeface="Calibri" pitchFamily="34" charset="0"/>
                </a:defRPr>
              </a:lvl2pPr>
              <a:lvl3pPr marL="1143000" indent="-228600" defTabSz="685800">
                <a:spcBef>
                  <a:spcPct val="20000"/>
                </a:spcBef>
                <a:buFont typeface="Arial" pitchFamily="34" charset="0"/>
                <a:buChar char="•"/>
                <a:defRPr sz="2400">
                  <a:solidFill>
                    <a:schemeClr val="tx1"/>
                  </a:solidFill>
                  <a:latin typeface="Calibri" pitchFamily="34" charset="0"/>
                </a:defRPr>
              </a:lvl3pPr>
              <a:lvl4pPr marL="1600200" indent="-228600" defTabSz="685800">
                <a:spcBef>
                  <a:spcPct val="20000"/>
                </a:spcBef>
                <a:buFont typeface="Arial" pitchFamily="34" charset="0"/>
                <a:buChar char="–"/>
                <a:defRPr sz="2000">
                  <a:solidFill>
                    <a:schemeClr val="tx1"/>
                  </a:solidFill>
                  <a:latin typeface="Calibri" pitchFamily="34" charset="0"/>
                </a:defRPr>
              </a:lvl4pPr>
              <a:lvl5pPr marL="2057400" indent="-228600" defTabSz="685800">
                <a:spcBef>
                  <a:spcPct val="20000"/>
                </a:spcBef>
                <a:buFont typeface="Arial" pitchFamily="34" charset="0"/>
                <a:buChar char="»"/>
                <a:defRPr sz="2000">
                  <a:solidFill>
                    <a:schemeClr val="tx1"/>
                  </a:solidFill>
                  <a:latin typeface="Calibri" pitchFamily="34" charset="0"/>
                </a:defRPr>
              </a:lvl5pPr>
              <a:lvl6pPr marL="2514600" indent="-228600" defTabSz="6858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6858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6858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6858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en-US" sz="1800" dirty="0">
                  <a:solidFill>
                    <a:srgbClr val="FFCC00"/>
                  </a:solidFill>
                  <a:latin typeface="Arial" pitchFamily="34" charset="0"/>
                </a:rPr>
                <a:t>Key Partners</a:t>
              </a:r>
            </a:p>
          </p:txBody>
        </p:sp>
      </p:grpSp>
      <p:sp>
        <p:nvSpPr>
          <p:cNvPr id="50" name="Rectangle 49"/>
          <p:cNvSpPr/>
          <p:nvPr/>
        </p:nvSpPr>
        <p:spPr>
          <a:xfrm>
            <a:off x="4733925" y="1416050"/>
            <a:ext cx="2973388" cy="1338263"/>
          </a:xfrm>
          <a:prstGeom prst="rect">
            <a:avLst/>
          </a:prstGeom>
          <a:solidFill>
            <a:srgbClr val="023A51"/>
          </a:solidFill>
        </p:spPr>
        <p:txBody>
          <a:bodyPr>
            <a:spAutoFit/>
          </a:bodyPr>
          <a:lstStyle/>
          <a:p>
            <a:pPr defTabSz="685800">
              <a:defRPr/>
            </a:pPr>
            <a:r>
              <a:rPr lang="en-US" sz="1350" dirty="0">
                <a:solidFill>
                  <a:prstClr val="white"/>
                </a:solidFill>
              </a:rPr>
              <a:t>To deliver on the SDGs, Agenda 2063 and other national/continental reporting obligations </a:t>
            </a:r>
          </a:p>
          <a:p>
            <a:pPr defTabSz="685800">
              <a:defRPr/>
            </a:pPr>
            <a:r>
              <a:rPr lang="en-US" sz="1350" dirty="0">
                <a:solidFill>
                  <a:prstClr val="white"/>
                </a:solidFill>
              </a:rPr>
              <a:t>NSOs need to partner, coordinate and collaborate with the following sectors</a:t>
            </a:r>
          </a:p>
        </p:txBody>
      </p:sp>
      <p:sp>
        <p:nvSpPr>
          <p:cNvPr id="46" name="TextBox 45"/>
          <p:cNvSpPr txBox="1"/>
          <p:nvPr/>
        </p:nvSpPr>
        <p:spPr>
          <a:xfrm>
            <a:off x="101600" y="6373167"/>
            <a:ext cx="8839199" cy="276999"/>
          </a:xfrm>
          <a:prstGeom prst="rect">
            <a:avLst/>
          </a:prstGeom>
          <a:noFill/>
        </p:spPr>
        <p:txBody>
          <a:bodyPr wrap="square" rtlCol="0">
            <a:spAutoFit/>
          </a:bodyPr>
          <a:lstStyle/>
          <a:p>
            <a:pPr algn="ctr"/>
            <a:r>
              <a:rPr lang="en-US" sz="1200" dirty="0" smtClean="0"/>
              <a:t>49</a:t>
            </a:r>
            <a:endParaRPr lang="en-US" sz="1200" dirty="0"/>
          </a:p>
        </p:txBody>
      </p:sp>
    </p:spTree>
    <p:extLst>
      <p:ext uri="{BB962C8B-B14F-4D97-AF65-F5344CB8AC3E}">
        <p14:creationId xmlns:p14="http://schemas.microsoft.com/office/powerpoint/2010/main" val="14735151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3"/>
          <p:cNvSpPr>
            <a:spLocks noChangeArrowheads="1"/>
          </p:cNvSpPr>
          <p:nvPr/>
        </p:nvSpPr>
        <p:spPr bwMode="auto">
          <a:xfrm>
            <a:off x="391885" y="857250"/>
            <a:ext cx="8519885" cy="5050064"/>
          </a:xfrm>
          <a:prstGeom prst="rect">
            <a:avLst/>
          </a:prstGeom>
          <a:solidFill>
            <a:schemeClr val="bg1"/>
          </a:solidFill>
          <a:ln>
            <a:noFill/>
          </a:ln>
          <a:extLst>
            <a:ext uri="{91240B29-F687-4F45-9708-019B960494DF}">
              <a14:hiddenLine xmlns:a14="http://schemas.microsoft.com/office/drawing/2010/main" w="0">
                <a:solidFill>
                  <a:srgbClr val="000000"/>
                </a:solidFill>
                <a:round/>
                <a:headEnd/>
                <a:tailEnd/>
              </a14:hiddenLine>
            </a:ext>
          </a:extLst>
        </p:spPr>
        <p:txBody>
          <a:bodyPr lIns="68580" tIns="34290" rIns="68580" bIns="34290"/>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endParaRPr lang="en-US" altLang="en-US" sz="1800">
              <a:latin typeface="Arial" pitchFamily="34" charset="0"/>
            </a:endParaRPr>
          </a:p>
        </p:txBody>
      </p:sp>
      <p:sp>
        <p:nvSpPr>
          <p:cNvPr id="21507" name="Rectangle 5"/>
          <p:cNvSpPr>
            <a:spLocks noChangeArrowheads="1"/>
          </p:cNvSpPr>
          <p:nvPr/>
        </p:nvSpPr>
        <p:spPr bwMode="auto">
          <a:xfrm>
            <a:off x="7650163" y="1214438"/>
            <a:ext cx="161925" cy="4105275"/>
          </a:xfrm>
          <a:prstGeom prst="rect">
            <a:avLst/>
          </a:prstGeom>
          <a:solidFill>
            <a:schemeClr val="bg1"/>
          </a:solidFill>
          <a:ln>
            <a:noFill/>
          </a:ln>
          <a:extLst>
            <a:ext uri="{91240B29-F687-4F45-9708-019B960494DF}">
              <a14:hiddenLine xmlns:a14="http://schemas.microsoft.com/office/drawing/2010/main" w="0">
                <a:solidFill>
                  <a:srgbClr val="000000"/>
                </a:solidFill>
                <a:round/>
                <a:headEnd/>
                <a:tailEnd/>
              </a14:hiddenLine>
            </a:ext>
          </a:extLst>
        </p:spPr>
        <p:txBody>
          <a:bodyPr lIns="68580" tIns="34290" rIns="68580" bIns="34290"/>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endParaRPr lang="en-US" altLang="en-US" sz="1800">
              <a:latin typeface="Arial" pitchFamily="34" charset="0"/>
            </a:endParaRPr>
          </a:p>
        </p:txBody>
      </p:sp>
      <p:pic>
        <p:nvPicPr>
          <p:cNvPr id="21508"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0872" y="1376363"/>
            <a:ext cx="7951893" cy="4530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9" name="Rectangle 8"/>
          <p:cNvSpPr>
            <a:spLocks noChangeArrowheads="1"/>
          </p:cNvSpPr>
          <p:nvPr/>
        </p:nvSpPr>
        <p:spPr bwMode="auto">
          <a:xfrm>
            <a:off x="1439863" y="4778375"/>
            <a:ext cx="485775" cy="369888"/>
          </a:xfrm>
          <a:prstGeom prst="rect">
            <a:avLst/>
          </a:prstGeom>
          <a:solidFill>
            <a:schemeClr val="bg1"/>
          </a:solidFill>
          <a:ln>
            <a:noFill/>
          </a:ln>
          <a:extLst>
            <a:ext uri="{91240B29-F687-4F45-9708-019B960494DF}">
              <a14:hiddenLine xmlns:a14="http://schemas.microsoft.com/office/drawing/2010/main" w="0">
                <a:solidFill>
                  <a:srgbClr val="000000"/>
                </a:solidFill>
                <a:round/>
                <a:headEnd/>
                <a:tailEnd/>
              </a14:hiddenLine>
            </a:ext>
          </a:extLst>
        </p:spPr>
        <p:txBody>
          <a:bodyPr lIns="68580" tIns="34290" rIns="68580" bIns="34290"/>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endParaRPr lang="en-US" altLang="en-US" sz="1800">
              <a:latin typeface="Arial" pitchFamily="34" charset="0"/>
            </a:endParaRPr>
          </a:p>
        </p:txBody>
      </p:sp>
      <p:sp>
        <p:nvSpPr>
          <p:cNvPr id="21510" name="Rectangle 9"/>
          <p:cNvSpPr>
            <a:spLocks noChangeArrowheads="1"/>
          </p:cNvSpPr>
          <p:nvPr/>
        </p:nvSpPr>
        <p:spPr bwMode="auto">
          <a:xfrm>
            <a:off x="1143000" y="869950"/>
            <a:ext cx="6858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ZA" altLang="en-US" sz="1800" b="1">
                <a:solidFill>
                  <a:srgbClr val="7F7F7F"/>
                </a:solidFill>
                <a:latin typeface="Open sans" charset="0"/>
                <a:ea typeface="Open sans" charset="0"/>
                <a:cs typeface="Open sans" charset="0"/>
              </a:rPr>
              <a:t>Poverty headcount by municipality – 2001-2011 (SAMPI)</a:t>
            </a:r>
            <a:endParaRPr lang="en-US" altLang="en-US" sz="1800">
              <a:latin typeface="Arial" pitchFamily="34" charset="0"/>
            </a:endParaRPr>
          </a:p>
        </p:txBody>
      </p:sp>
      <p:sp>
        <p:nvSpPr>
          <p:cNvPr id="7" name="TextBox 6"/>
          <p:cNvSpPr txBox="1"/>
          <p:nvPr/>
        </p:nvSpPr>
        <p:spPr>
          <a:xfrm>
            <a:off x="101600" y="6373167"/>
            <a:ext cx="8839199" cy="276999"/>
          </a:xfrm>
          <a:prstGeom prst="rect">
            <a:avLst/>
          </a:prstGeom>
          <a:noFill/>
        </p:spPr>
        <p:txBody>
          <a:bodyPr wrap="square" rtlCol="0">
            <a:spAutoFit/>
          </a:bodyPr>
          <a:lstStyle/>
          <a:p>
            <a:pPr algn="ctr"/>
            <a:r>
              <a:rPr lang="en-US" sz="1200" dirty="0" smtClean="0"/>
              <a:t>5</a:t>
            </a:r>
            <a:endParaRPr lang="en-US" sz="1200" dirty="0"/>
          </a:p>
        </p:txBody>
      </p:sp>
    </p:spTree>
    <p:extLst>
      <p:ext uri="{BB962C8B-B14F-4D97-AF65-F5344CB8AC3E}">
        <p14:creationId xmlns:p14="http://schemas.microsoft.com/office/powerpoint/2010/main" val="3447656554"/>
      </p:ext>
    </p:extLst>
  </p:cSld>
  <p:clrMapOvr>
    <a:masterClrMapping/>
  </p:clrMapOvr>
  <p:transition spd="slow">
    <p:push dir="u"/>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7" descr="E:\CANNON\Scrapbooks\GRAPHICS\Digital scrapbook\Notepad\fzm-Old-Paper-Texture-05 copy.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flipV="1">
            <a:off x="6706742" y="269541"/>
            <a:ext cx="1939609" cy="1065424"/>
          </a:xfrm>
          <a:prstGeom prst="rect">
            <a:avLst/>
          </a:prstGeom>
          <a:noFill/>
          <a:effectLst>
            <a:outerShdw blurRad="50800" dist="38100" dir="2700000" algn="tl" rotWithShape="0">
              <a:prstClr val="black">
                <a:alpha val="40000"/>
              </a:prstClr>
            </a:outerShdw>
          </a:effectLst>
        </p:spPr>
      </p:pic>
      <p:pic>
        <p:nvPicPr>
          <p:cNvPr id="32" name="Picture 26" descr="E:\CANNON\Scrapbooks\GRAPHICS\Digital scrapbook\Tape\tape 9l.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747333" y="80069"/>
            <a:ext cx="1174680" cy="43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6775479" y="602198"/>
            <a:ext cx="1943708" cy="400110"/>
          </a:xfrm>
          <a:prstGeom prst="rect">
            <a:avLst/>
          </a:prstGeom>
          <a:noFill/>
        </p:spPr>
        <p:txBody>
          <a:bodyPr wrap="square">
            <a:spAutoFit/>
          </a:bodyPr>
          <a:lstStyle/>
          <a:p>
            <a:pPr algn="ctr">
              <a:defRPr/>
            </a:pPr>
            <a:r>
              <a:rPr lang="en-ZA" sz="2000" b="1" dirty="0" smtClean="0">
                <a:solidFill>
                  <a:schemeClr val="tx1">
                    <a:lumMod val="65000"/>
                    <a:lumOff val="35000"/>
                  </a:schemeClr>
                </a:solidFill>
                <a:latin typeface="+mj-lt"/>
                <a:ea typeface="MS PGothic" pitchFamily="34" charset="-128"/>
              </a:rPr>
              <a:t>Core Business</a:t>
            </a:r>
            <a:endParaRPr lang="en-ZA" sz="2000" dirty="0">
              <a:solidFill>
                <a:schemeClr val="tx1">
                  <a:lumMod val="65000"/>
                  <a:lumOff val="35000"/>
                </a:schemeClr>
              </a:solidFill>
              <a:latin typeface="+mj-lt"/>
              <a:ea typeface="MS PGothic" pitchFamily="34" charset="-128"/>
            </a:endParaRPr>
          </a:p>
        </p:txBody>
      </p:sp>
      <p:cxnSp>
        <p:nvCxnSpPr>
          <p:cNvPr id="23" name="Straight Arrow Connector 22"/>
          <p:cNvCxnSpPr/>
          <p:nvPr/>
        </p:nvCxnSpPr>
        <p:spPr>
          <a:xfrm>
            <a:off x="580571" y="2708920"/>
            <a:ext cx="2276276" cy="0"/>
          </a:xfrm>
          <a:prstGeom prst="straightConnector1">
            <a:avLst/>
          </a:prstGeom>
          <a:ln w="57150" cap="rnd">
            <a:solidFill>
              <a:schemeClr val="tx1">
                <a:lumMod val="50000"/>
                <a:lumOff val="50000"/>
              </a:schemeClr>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2827697" y="2708920"/>
            <a:ext cx="2827829" cy="0"/>
          </a:xfrm>
          <a:prstGeom prst="straightConnector1">
            <a:avLst/>
          </a:prstGeom>
          <a:ln w="57150" cap="rnd">
            <a:solidFill>
              <a:schemeClr val="tx1">
                <a:lumMod val="50000"/>
                <a:lumOff val="50000"/>
              </a:schemeClr>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5365241" y="2708920"/>
            <a:ext cx="2969432" cy="0"/>
          </a:xfrm>
          <a:prstGeom prst="straightConnector1">
            <a:avLst/>
          </a:prstGeom>
          <a:ln w="57150" cap="rnd">
            <a:solidFill>
              <a:schemeClr val="tx1">
                <a:lumMod val="50000"/>
                <a:lumOff val="50000"/>
              </a:schemeClr>
            </a:solidFill>
            <a:prstDash val="sysDot"/>
            <a:tailEnd type="oval"/>
          </a:ln>
        </p:spPr>
        <p:style>
          <a:lnRef idx="1">
            <a:schemeClr val="accent1"/>
          </a:lnRef>
          <a:fillRef idx="0">
            <a:schemeClr val="accent1"/>
          </a:fillRef>
          <a:effectRef idx="0">
            <a:schemeClr val="accent1"/>
          </a:effectRef>
          <a:fontRef idx="minor">
            <a:schemeClr val="tx1"/>
          </a:fontRef>
        </p:style>
      </p:cxnSp>
      <p:grpSp>
        <p:nvGrpSpPr>
          <p:cNvPr id="36" name="Group 35"/>
          <p:cNvGrpSpPr/>
          <p:nvPr/>
        </p:nvGrpSpPr>
        <p:grpSpPr>
          <a:xfrm>
            <a:off x="5965683" y="1844824"/>
            <a:ext cx="2141355" cy="2058034"/>
            <a:chOff x="6967149" y="1844824"/>
            <a:chExt cx="2141355" cy="2058034"/>
          </a:xfrm>
        </p:grpSpPr>
        <p:sp>
          <p:nvSpPr>
            <p:cNvPr id="5" name="Rectangle 5"/>
            <p:cNvSpPr>
              <a:spLocks noChangeArrowheads="1"/>
            </p:cNvSpPr>
            <p:nvPr/>
          </p:nvSpPr>
          <p:spPr bwMode="auto">
            <a:xfrm>
              <a:off x="7717226" y="1844824"/>
              <a:ext cx="553357" cy="923330"/>
            </a:xfrm>
            <a:prstGeom prst="rect">
              <a:avLst/>
            </a:prstGeom>
            <a:noFill/>
            <a:ln w="9525">
              <a:noFill/>
              <a:miter lim="800000"/>
              <a:headEnd/>
              <a:tailEnd/>
            </a:ln>
          </p:spPr>
          <p:txBody>
            <a:bodyPr wrap="none">
              <a:spAutoFit/>
            </a:bodyPr>
            <a:lstStyle/>
            <a:p>
              <a:r>
                <a:rPr lang="en-ZA" sz="5400" b="1" dirty="0" smtClean="0">
                  <a:solidFill>
                    <a:schemeClr val="accent5">
                      <a:lumMod val="50000"/>
                    </a:schemeClr>
                  </a:solidFill>
                  <a:latin typeface="+mj-lt"/>
                </a:rPr>
                <a:t>P</a:t>
              </a:r>
              <a:endParaRPr lang="en-ZA" sz="5400" dirty="0">
                <a:solidFill>
                  <a:schemeClr val="accent5">
                    <a:lumMod val="50000"/>
                  </a:schemeClr>
                </a:solidFill>
                <a:latin typeface="+mj-lt"/>
              </a:endParaRPr>
            </a:p>
          </p:txBody>
        </p:sp>
        <p:grpSp>
          <p:nvGrpSpPr>
            <p:cNvPr id="24" name="Group 23"/>
            <p:cNvGrpSpPr/>
            <p:nvPr/>
          </p:nvGrpSpPr>
          <p:grpSpPr>
            <a:xfrm>
              <a:off x="6967149" y="2860611"/>
              <a:ext cx="2141355" cy="1042247"/>
              <a:chOff x="6967149" y="2860611"/>
              <a:chExt cx="2141355" cy="1042247"/>
            </a:xfrm>
          </p:grpSpPr>
          <p:sp>
            <p:nvSpPr>
              <p:cNvPr id="19" name="Rectangle 10"/>
              <p:cNvSpPr>
                <a:spLocks noChangeArrowheads="1"/>
              </p:cNvSpPr>
              <p:nvPr/>
            </p:nvSpPr>
            <p:spPr bwMode="auto">
              <a:xfrm>
                <a:off x="7070496" y="3318083"/>
                <a:ext cx="2038008" cy="584775"/>
              </a:xfrm>
              <a:prstGeom prst="rect">
                <a:avLst/>
              </a:prstGeom>
              <a:noFill/>
              <a:ln w="9525">
                <a:noFill/>
                <a:miter lim="800000"/>
                <a:headEnd/>
                <a:tailEnd/>
              </a:ln>
            </p:spPr>
            <p:txBody>
              <a:bodyPr wrap="square">
                <a:spAutoFit/>
              </a:bodyPr>
              <a:lstStyle/>
              <a:p>
                <a:r>
                  <a:rPr lang="en-ZA" sz="1600" dirty="0" smtClean="0">
                    <a:solidFill>
                      <a:schemeClr val="accent5">
                        <a:lumMod val="75000"/>
                      </a:schemeClr>
                    </a:solidFill>
                    <a:latin typeface="+mj-lt"/>
                  </a:rPr>
                  <a:t>Information about the economy</a:t>
                </a:r>
                <a:endParaRPr lang="en-ZA" sz="1600" dirty="0">
                  <a:solidFill>
                    <a:schemeClr val="accent5">
                      <a:lumMod val="75000"/>
                    </a:schemeClr>
                  </a:solidFill>
                  <a:latin typeface="+mj-lt"/>
                </a:endParaRPr>
              </a:p>
            </p:txBody>
          </p:sp>
          <p:sp>
            <p:nvSpPr>
              <p:cNvPr id="20" name="Rectangle 19"/>
              <p:cNvSpPr/>
              <p:nvPr/>
            </p:nvSpPr>
            <p:spPr>
              <a:xfrm>
                <a:off x="6967149" y="2860611"/>
                <a:ext cx="1500154" cy="461665"/>
              </a:xfrm>
              <a:prstGeom prst="rect">
                <a:avLst/>
              </a:prstGeom>
            </p:spPr>
            <p:txBody>
              <a:bodyPr wrap="none">
                <a:spAutoFit/>
              </a:bodyPr>
              <a:lstStyle/>
              <a:p>
                <a:r>
                  <a:rPr lang="en-ZA" sz="2400" b="1" dirty="0" smtClean="0">
                    <a:solidFill>
                      <a:schemeClr val="accent5">
                        <a:lumMod val="75000"/>
                      </a:schemeClr>
                    </a:solidFill>
                    <a:latin typeface="+mj-lt"/>
                  </a:rPr>
                  <a:t>Prosperity</a:t>
                </a:r>
                <a:endParaRPr lang="en-ZA" sz="2400" b="1" dirty="0">
                  <a:solidFill>
                    <a:schemeClr val="accent5">
                      <a:lumMod val="75000"/>
                    </a:schemeClr>
                  </a:solidFill>
                  <a:latin typeface="+mj-lt"/>
                </a:endParaRPr>
              </a:p>
            </p:txBody>
          </p:sp>
        </p:grpSp>
      </p:grpSp>
      <p:grpSp>
        <p:nvGrpSpPr>
          <p:cNvPr id="33" name="Group 32"/>
          <p:cNvGrpSpPr/>
          <p:nvPr/>
        </p:nvGrpSpPr>
        <p:grpSpPr>
          <a:xfrm>
            <a:off x="3585504" y="1844824"/>
            <a:ext cx="1922600" cy="2058034"/>
            <a:chOff x="3585504" y="1844824"/>
            <a:chExt cx="1922600" cy="2058034"/>
          </a:xfrm>
        </p:grpSpPr>
        <p:sp>
          <p:nvSpPr>
            <p:cNvPr id="6" name="Rectangle 6"/>
            <p:cNvSpPr>
              <a:spLocks noChangeArrowheads="1"/>
            </p:cNvSpPr>
            <p:nvPr/>
          </p:nvSpPr>
          <p:spPr bwMode="auto">
            <a:xfrm>
              <a:off x="4107695" y="1844824"/>
              <a:ext cx="553357" cy="923330"/>
            </a:xfrm>
            <a:prstGeom prst="rect">
              <a:avLst/>
            </a:prstGeom>
            <a:noFill/>
            <a:ln w="9525">
              <a:noFill/>
              <a:miter lim="800000"/>
              <a:headEnd/>
              <a:tailEnd/>
            </a:ln>
          </p:spPr>
          <p:txBody>
            <a:bodyPr wrap="none">
              <a:spAutoFit/>
            </a:bodyPr>
            <a:lstStyle/>
            <a:p>
              <a:r>
                <a:rPr lang="en-ZA" sz="5400" b="1" dirty="0" smtClean="0">
                  <a:solidFill>
                    <a:schemeClr val="accent3">
                      <a:lumMod val="50000"/>
                    </a:schemeClr>
                  </a:solidFill>
                  <a:latin typeface="+mj-lt"/>
                </a:rPr>
                <a:t>P</a:t>
              </a:r>
              <a:endParaRPr lang="en-ZA" sz="5400" dirty="0">
                <a:solidFill>
                  <a:schemeClr val="accent3">
                    <a:lumMod val="50000"/>
                  </a:schemeClr>
                </a:solidFill>
                <a:latin typeface="+mj-lt"/>
              </a:endParaRPr>
            </a:p>
          </p:txBody>
        </p:sp>
        <p:grpSp>
          <p:nvGrpSpPr>
            <p:cNvPr id="21" name="Group 20"/>
            <p:cNvGrpSpPr/>
            <p:nvPr/>
          </p:nvGrpSpPr>
          <p:grpSpPr>
            <a:xfrm>
              <a:off x="3585504" y="2860611"/>
              <a:ext cx="1922600" cy="1042247"/>
              <a:chOff x="3585504" y="2860611"/>
              <a:chExt cx="1922600" cy="1042247"/>
            </a:xfrm>
          </p:grpSpPr>
          <p:sp>
            <p:nvSpPr>
              <p:cNvPr id="15" name="Rectangle 14"/>
              <p:cNvSpPr>
                <a:spLocks noChangeArrowheads="1"/>
              </p:cNvSpPr>
              <p:nvPr/>
            </p:nvSpPr>
            <p:spPr bwMode="auto">
              <a:xfrm>
                <a:off x="3635896" y="3318083"/>
                <a:ext cx="1872208" cy="584775"/>
              </a:xfrm>
              <a:prstGeom prst="rect">
                <a:avLst/>
              </a:prstGeom>
              <a:noFill/>
              <a:ln w="9525">
                <a:noFill/>
                <a:miter lim="800000"/>
                <a:headEnd/>
                <a:tailEnd/>
              </a:ln>
            </p:spPr>
            <p:txBody>
              <a:bodyPr wrap="square">
                <a:spAutoFit/>
              </a:bodyPr>
              <a:lstStyle/>
              <a:p>
                <a:r>
                  <a:rPr lang="en-ZA" sz="1600" dirty="0" smtClean="0">
                    <a:solidFill>
                      <a:schemeClr val="accent3"/>
                    </a:solidFill>
                    <a:latin typeface="+mj-lt"/>
                  </a:rPr>
                  <a:t>Information about people and society</a:t>
                </a:r>
                <a:endParaRPr lang="en-ZA" sz="1600" dirty="0">
                  <a:solidFill>
                    <a:schemeClr val="accent3"/>
                  </a:solidFill>
                  <a:latin typeface="+mj-lt"/>
                </a:endParaRPr>
              </a:p>
            </p:txBody>
          </p:sp>
          <p:sp>
            <p:nvSpPr>
              <p:cNvPr id="16" name="Rectangle 15"/>
              <p:cNvSpPr/>
              <p:nvPr/>
            </p:nvSpPr>
            <p:spPr>
              <a:xfrm>
                <a:off x="3585504" y="2860611"/>
                <a:ext cx="1059777" cy="461665"/>
              </a:xfrm>
              <a:prstGeom prst="rect">
                <a:avLst/>
              </a:prstGeom>
            </p:spPr>
            <p:txBody>
              <a:bodyPr wrap="none">
                <a:spAutoFit/>
              </a:bodyPr>
              <a:lstStyle/>
              <a:p>
                <a:r>
                  <a:rPr lang="en-ZA" sz="2400" b="1" dirty="0" smtClean="0">
                    <a:solidFill>
                      <a:schemeClr val="accent3"/>
                    </a:solidFill>
                    <a:latin typeface="+mj-lt"/>
                  </a:rPr>
                  <a:t>People</a:t>
                </a:r>
                <a:endParaRPr lang="en-ZA" sz="2400" dirty="0">
                  <a:solidFill>
                    <a:schemeClr val="accent3"/>
                  </a:solidFill>
                  <a:latin typeface="+mj-lt"/>
                </a:endParaRPr>
              </a:p>
            </p:txBody>
          </p:sp>
        </p:grpSp>
      </p:grpSp>
      <p:grpSp>
        <p:nvGrpSpPr>
          <p:cNvPr id="9" name="Group 8"/>
          <p:cNvGrpSpPr/>
          <p:nvPr/>
        </p:nvGrpSpPr>
        <p:grpSpPr>
          <a:xfrm>
            <a:off x="1021886" y="1844824"/>
            <a:ext cx="1805811" cy="2058034"/>
            <a:chOff x="107504" y="1844824"/>
            <a:chExt cx="1805811" cy="2058034"/>
          </a:xfrm>
        </p:grpSpPr>
        <p:sp>
          <p:nvSpPr>
            <p:cNvPr id="4" name="Rectangle 4"/>
            <p:cNvSpPr>
              <a:spLocks noChangeArrowheads="1"/>
            </p:cNvSpPr>
            <p:nvPr/>
          </p:nvSpPr>
          <p:spPr bwMode="auto">
            <a:xfrm>
              <a:off x="467544" y="1844824"/>
              <a:ext cx="553357" cy="923330"/>
            </a:xfrm>
            <a:prstGeom prst="rect">
              <a:avLst/>
            </a:prstGeom>
            <a:noFill/>
            <a:ln w="9525">
              <a:noFill/>
              <a:miter lim="800000"/>
              <a:headEnd/>
              <a:tailEnd/>
            </a:ln>
          </p:spPr>
          <p:txBody>
            <a:bodyPr wrap="none">
              <a:spAutoFit/>
            </a:bodyPr>
            <a:lstStyle/>
            <a:p>
              <a:r>
                <a:rPr lang="en-ZA" sz="5400" b="1" dirty="0" smtClean="0">
                  <a:solidFill>
                    <a:schemeClr val="accent2">
                      <a:lumMod val="50000"/>
                    </a:schemeClr>
                  </a:solidFill>
                  <a:latin typeface="+mj-lt"/>
                </a:rPr>
                <a:t>P</a:t>
              </a:r>
              <a:endParaRPr lang="en-ZA" sz="5400" dirty="0">
                <a:solidFill>
                  <a:schemeClr val="accent2">
                    <a:lumMod val="50000"/>
                  </a:schemeClr>
                </a:solidFill>
                <a:latin typeface="+mj-lt"/>
              </a:endParaRPr>
            </a:p>
          </p:txBody>
        </p:sp>
        <p:grpSp>
          <p:nvGrpSpPr>
            <p:cNvPr id="2" name="Group 1"/>
            <p:cNvGrpSpPr/>
            <p:nvPr/>
          </p:nvGrpSpPr>
          <p:grpSpPr>
            <a:xfrm>
              <a:off x="107504" y="2860611"/>
              <a:ext cx="1805811" cy="1042247"/>
              <a:chOff x="107504" y="2860611"/>
              <a:chExt cx="1805811" cy="1042247"/>
            </a:xfrm>
          </p:grpSpPr>
          <p:sp>
            <p:nvSpPr>
              <p:cNvPr id="11" name="Rectangle 10"/>
              <p:cNvSpPr/>
              <p:nvPr/>
            </p:nvSpPr>
            <p:spPr>
              <a:xfrm>
                <a:off x="107504" y="3318083"/>
                <a:ext cx="1805811" cy="584775"/>
              </a:xfrm>
              <a:prstGeom prst="rect">
                <a:avLst/>
              </a:prstGeom>
            </p:spPr>
            <p:txBody>
              <a:bodyPr wrap="square">
                <a:spAutoFit/>
              </a:bodyPr>
              <a:lstStyle/>
              <a:p>
                <a:r>
                  <a:rPr lang="en-ZA" sz="1600" dirty="0" smtClean="0">
                    <a:solidFill>
                      <a:srgbClr val="C00000"/>
                    </a:solidFill>
                    <a:latin typeface="+mj-lt"/>
                  </a:rPr>
                  <a:t>Information about the environment</a:t>
                </a:r>
                <a:endParaRPr lang="en-ZA" sz="1600" dirty="0">
                  <a:solidFill>
                    <a:srgbClr val="C00000"/>
                  </a:solidFill>
                  <a:latin typeface="+mj-lt"/>
                </a:endParaRPr>
              </a:p>
            </p:txBody>
          </p:sp>
          <p:sp>
            <p:nvSpPr>
              <p:cNvPr id="12" name="Rectangle 11"/>
              <p:cNvSpPr/>
              <p:nvPr/>
            </p:nvSpPr>
            <p:spPr>
              <a:xfrm>
                <a:off x="107504" y="2860611"/>
                <a:ext cx="1001684" cy="461665"/>
              </a:xfrm>
              <a:prstGeom prst="rect">
                <a:avLst/>
              </a:prstGeom>
            </p:spPr>
            <p:txBody>
              <a:bodyPr wrap="none">
                <a:spAutoFit/>
              </a:bodyPr>
              <a:lstStyle/>
              <a:p>
                <a:r>
                  <a:rPr lang="en-ZA" sz="2400" b="1" dirty="0" smtClean="0">
                    <a:solidFill>
                      <a:schemeClr val="accent2">
                        <a:lumMod val="50000"/>
                      </a:schemeClr>
                    </a:solidFill>
                    <a:latin typeface="+mj-lt"/>
                  </a:rPr>
                  <a:t>Planet</a:t>
                </a:r>
                <a:endParaRPr lang="en-ZA" sz="2400" b="1" dirty="0">
                  <a:solidFill>
                    <a:schemeClr val="accent2">
                      <a:lumMod val="50000"/>
                    </a:schemeClr>
                  </a:solidFill>
                  <a:latin typeface="+mj-lt"/>
                </a:endParaRPr>
              </a:p>
            </p:txBody>
          </p:sp>
        </p:grpSp>
      </p:grpSp>
      <p:pic>
        <p:nvPicPr>
          <p:cNvPr id="41" name="Picture 6" descr="C:\Users\user\Downloads\sketch\MC910220620.JPG"/>
          <p:cNvPicPr>
            <a:picLocks noChangeAspect="1" noChangeArrowheads="1"/>
          </p:cNvPicPr>
          <p:nvPr/>
        </p:nvPicPr>
        <p:blipFill>
          <a:blip r:embed="rId4" cstate="email">
            <a:clrChange>
              <a:clrFrom>
                <a:srgbClr val="FFFFFF"/>
              </a:clrFrom>
              <a:clrTo>
                <a:srgbClr val="FFFFFF">
                  <a:alpha val="0"/>
                </a:srgbClr>
              </a:clrTo>
            </a:clrChange>
            <a:duotone>
              <a:schemeClr val="bg2">
                <a:shade val="45000"/>
                <a:satMod val="135000"/>
              </a:schemeClr>
              <a:prstClr val="white"/>
            </a:duotone>
            <a:lum bright="-30000"/>
            <a:extLst>
              <a:ext uri="{28A0092B-C50C-407E-A947-70E740481C1C}">
                <a14:useLocalDpi xmlns:a14="http://schemas.microsoft.com/office/drawing/2010/main"/>
              </a:ext>
            </a:extLst>
          </a:blip>
          <a:srcRect/>
          <a:stretch>
            <a:fillRect/>
          </a:stretch>
        </p:blipFill>
        <p:spPr bwMode="auto">
          <a:xfrm flipH="1">
            <a:off x="3477617" y="4229119"/>
            <a:ext cx="1887624" cy="1266643"/>
          </a:xfrm>
          <a:prstGeom prst="rect">
            <a:avLst/>
          </a:prstGeom>
          <a:noFill/>
        </p:spPr>
      </p:pic>
      <p:pic>
        <p:nvPicPr>
          <p:cNvPr id="42" name="Picture 2" descr="C:\Users\Administrator\Desktop\icone\globe.png"/>
          <p:cNvPicPr>
            <a:picLocks noChangeAspect="1" noChangeArrowheads="1"/>
          </p:cNvPicPr>
          <p:nvPr/>
        </p:nvPicPr>
        <p:blipFill>
          <a:blip r:embed="rId5"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038283" y="4109111"/>
            <a:ext cx="1167888" cy="1313873"/>
          </a:xfrm>
          <a:prstGeom prst="rect">
            <a:avLst/>
          </a:prstGeom>
          <a:noFill/>
        </p:spPr>
      </p:pic>
      <p:pic>
        <p:nvPicPr>
          <p:cNvPr id="43" name="Picture 2" descr="C:\Users\Administrator\Desktop\icone\3.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435791" y="4330718"/>
            <a:ext cx="1051602" cy="1051602"/>
          </a:xfrm>
          <a:prstGeom prst="rect">
            <a:avLst/>
          </a:prstGeom>
          <a:noFill/>
        </p:spPr>
      </p:pic>
      <p:sp>
        <p:nvSpPr>
          <p:cNvPr id="27" name="TextBox 26"/>
          <p:cNvSpPr txBox="1"/>
          <p:nvPr/>
        </p:nvSpPr>
        <p:spPr>
          <a:xfrm>
            <a:off x="101600" y="6373167"/>
            <a:ext cx="8839199" cy="276999"/>
          </a:xfrm>
          <a:prstGeom prst="rect">
            <a:avLst/>
          </a:prstGeom>
          <a:noFill/>
        </p:spPr>
        <p:txBody>
          <a:bodyPr wrap="square" rtlCol="0">
            <a:spAutoFit/>
          </a:bodyPr>
          <a:lstStyle/>
          <a:p>
            <a:pPr algn="ctr"/>
            <a:r>
              <a:rPr lang="en-US" sz="1200" dirty="0" smtClean="0"/>
              <a:t>50</a:t>
            </a:r>
            <a:endParaRPr lang="en-US" sz="1200" dirty="0"/>
          </a:p>
        </p:txBody>
      </p:sp>
    </p:spTree>
    <p:extLst>
      <p:ext uri="{BB962C8B-B14F-4D97-AF65-F5344CB8AC3E}">
        <p14:creationId xmlns:p14="http://schemas.microsoft.com/office/powerpoint/2010/main" val="3144713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1000"/>
                                        <p:tgtEl>
                                          <p:spTgt spid="33"/>
                                        </p:tgtEl>
                                      </p:cBhvr>
                                    </p:animEffect>
                                    <p:anim calcmode="lin" valueType="num">
                                      <p:cBhvr>
                                        <p:cTn id="14" dur="1000" fill="hold"/>
                                        <p:tgtEl>
                                          <p:spTgt spid="33"/>
                                        </p:tgtEl>
                                        <p:attrNameLst>
                                          <p:attrName>ppt_x</p:attrName>
                                        </p:attrNameLst>
                                      </p:cBhvr>
                                      <p:tavLst>
                                        <p:tav tm="0">
                                          <p:val>
                                            <p:strVal val="#ppt_x"/>
                                          </p:val>
                                        </p:tav>
                                        <p:tav tm="100000">
                                          <p:val>
                                            <p:strVal val="#ppt_x"/>
                                          </p:val>
                                        </p:tav>
                                      </p:tavLst>
                                    </p:anim>
                                    <p:anim calcmode="lin" valueType="num">
                                      <p:cBhvr>
                                        <p:cTn id="15" dur="1000" fill="hold"/>
                                        <p:tgtEl>
                                          <p:spTgt spid="3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1000"/>
                                        <p:tgtEl>
                                          <p:spTgt spid="36"/>
                                        </p:tgtEl>
                                      </p:cBhvr>
                                    </p:animEffect>
                                    <p:anim calcmode="lin" valueType="num">
                                      <p:cBhvr>
                                        <p:cTn id="20" dur="1000" fill="hold"/>
                                        <p:tgtEl>
                                          <p:spTgt spid="36"/>
                                        </p:tgtEl>
                                        <p:attrNameLst>
                                          <p:attrName>ppt_x</p:attrName>
                                        </p:attrNameLst>
                                      </p:cBhvr>
                                      <p:tavLst>
                                        <p:tav tm="0">
                                          <p:val>
                                            <p:strVal val="#ppt_x"/>
                                          </p:val>
                                        </p:tav>
                                        <p:tav tm="100000">
                                          <p:val>
                                            <p:strVal val="#ppt_x"/>
                                          </p:val>
                                        </p:tav>
                                      </p:tavLst>
                                    </p:anim>
                                    <p:anim calcmode="lin" valueType="num">
                                      <p:cBhvr>
                                        <p:cTn id="21"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7" descr="E:\CANNON\Scrapbooks\GRAPHICS\Digital scrapbook\Notepad\fzm-Old-Paper-Texture-05 copy.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flipV="1">
            <a:off x="6604634" y="218959"/>
            <a:ext cx="2442798" cy="1667898"/>
          </a:xfrm>
          <a:prstGeom prst="rect">
            <a:avLst/>
          </a:prstGeom>
          <a:noFill/>
          <a:effectLst>
            <a:outerShdw blurRad="50800" dist="38100" dir="2700000" algn="tl" rotWithShape="0">
              <a:prstClr val="black">
                <a:alpha val="40000"/>
              </a:prstClr>
            </a:outerShdw>
          </a:effectLst>
        </p:spPr>
      </p:pic>
      <p:sp>
        <p:nvSpPr>
          <p:cNvPr id="12" name="Rectangle 11"/>
          <p:cNvSpPr/>
          <p:nvPr/>
        </p:nvSpPr>
        <p:spPr>
          <a:xfrm rot="21221199">
            <a:off x="6767261" y="333665"/>
            <a:ext cx="2020022" cy="1138773"/>
          </a:xfrm>
          <a:prstGeom prst="rect">
            <a:avLst/>
          </a:prstGeom>
          <a:noFill/>
        </p:spPr>
        <p:txBody>
          <a:bodyPr wrap="square">
            <a:spAutoFit/>
          </a:bodyPr>
          <a:lstStyle/>
          <a:p>
            <a:pPr algn="ctr"/>
            <a:r>
              <a:rPr lang="en-ZA" dirty="0" smtClean="0">
                <a:solidFill>
                  <a:schemeClr val="tx1">
                    <a:lumMod val="65000"/>
                    <a:lumOff val="35000"/>
                  </a:schemeClr>
                </a:solidFill>
                <a:latin typeface="+mj-lt"/>
                <a:cs typeface="MV Boli" pitchFamily="2" charset="0"/>
              </a:rPr>
              <a:t>Measuring</a:t>
            </a:r>
            <a:r>
              <a:rPr lang="en-ZA" b="1" dirty="0" smtClean="0">
                <a:solidFill>
                  <a:schemeClr val="tx1">
                    <a:lumMod val="65000"/>
                    <a:lumOff val="35000"/>
                  </a:schemeClr>
                </a:solidFill>
                <a:latin typeface="+mj-lt"/>
                <a:cs typeface="MV Boli" pitchFamily="2" charset="0"/>
              </a:rPr>
              <a:t> </a:t>
            </a:r>
          </a:p>
          <a:p>
            <a:pPr algn="ctr"/>
            <a:r>
              <a:rPr lang="en-ZA" sz="4400" b="1" dirty="0" smtClean="0">
                <a:solidFill>
                  <a:schemeClr val="tx1">
                    <a:lumMod val="65000"/>
                    <a:lumOff val="35000"/>
                  </a:schemeClr>
                </a:solidFill>
                <a:latin typeface="+mj-lt"/>
                <a:cs typeface="MV Boli" pitchFamily="2" charset="0"/>
              </a:rPr>
              <a:t>PLANET</a:t>
            </a:r>
            <a:endParaRPr lang="en-ZA" sz="4400" dirty="0" smtClean="0">
              <a:solidFill>
                <a:schemeClr val="tx1">
                  <a:lumMod val="65000"/>
                  <a:lumOff val="35000"/>
                </a:schemeClr>
              </a:solidFill>
              <a:latin typeface="+mj-lt"/>
              <a:cs typeface="MV Boli" pitchFamily="2" charset="0"/>
            </a:endParaRPr>
          </a:p>
        </p:txBody>
      </p:sp>
      <p:pic>
        <p:nvPicPr>
          <p:cNvPr id="13" name="Picture 26" descr="E:\CANNON\Scrapbooks\GRAPHICS\Digital scrapbook\Tape\tape 9l.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933972" y="101556"/>
            <a:ext cx="1174635" cy="437023"/>
          </a:xfrm>
          <a:prstGeom prst="rect">
            <a:avLst/>
          </a:prstGeom>
          <a:noFill/>
        </p:spPr>
      </p:pic>
      <p:sp>
        <p:nvSpPr>
          <p:cNvPr id="25" name="TextBox 24"/>
          <p:cNvSpPr txBox="1"/>
          <p:nvPr/>
        </p:nvSpPr>
        <p:spPr>
          <a:xfrm>
            <a:off x="4252304" y="5318039"/>
            <a:ext cx="4099071" cy="769441"/>
          </a:xfrm>
          <a:prstGeom prst="rect">
            <a:avLst/>
          </a:prstGeom>
          <a:solidFill>
            <a:schemeClr val="accent3">
              <a:lumMod val="60000"/>
              <a:lumOff val="40000"/>
            </a:schemeClr>
          </a:solidFill>
        </p:spPr>
        <p:txBody>
          <a:bodyPr wrap="none" rtlCol="0">
            <a:spAutoFit/>
          </a:bodyPr>
          <a:lstStyle/>
          <a:p>
            <a:r>
              <a:rPr lang="en-ZA" sz="3200" b="1" dirty="0" smtClean="0"/>
              <a:t>Statistical </a:t>
            </a:r>
            <a:r>
              <a:rPr lang="en-ZA" sz="4000" b="1" dirty="0" smtClean="0">
                <a:latin typeface="Cambria Math" panose="02040503050406030204" pitchFamily="18" charset="0"/>
                <a:ea typeface="Cambria Math" panose="02040503050406030204" pitchFamily="18" charset="0"/>
              </a:rPr>
              <a:t>Report</a:t>
            </a:r>
            <a:r>
              <a:rPr lang="en-ZA" sz="4400" b="1" dirty="0" smtClean="0">
                <a:solidFill>
                  <a:schemeClr val="accent3">
                    <a:lumMod val="50000"/>
                  </a:schemeClr>
                </a:solidFill>
              </a:rPr>
              <a:t>: 1 </a:t>
            </a:r>
            <a:endParaRPr lang="en-ZA" sz="4400" b="1" dirty="0">
              <a:solidFill>
                <a:schemeClr val="accent3">
                  <a:lumMod val="50000"/>
                </a:schemeClr>
              </a:solidFill>
            </a:endParaRPr>
          </a:p>
        </p:txBody>
      </p:sp>
      <p:sp>
        <p:nvSpPr>
          <p:cNvPr id="2" name="TextBox 1"/>
          <p:cNvSpPr txBox="1"/>
          <p:nvPr/>
        </p:nvSpPr>
        <p:spPr>
          <a:xfrm>
            <a:off x="812800" y="3526971"/>
            <a:ext cx="3512457" cy="707886"/>
          </a:xfrm>
          <a:prstGeom prst="rect">
            <a:avLst/>
          </a:prstGeom>
          <a:noFill/>
        </p:spPr>
        <p:txBody>
          <a:bodyPr wrap="square" rtlCol="0">
            <a:spAutoFit/>
          </a:bodyPr>
          <a:lstStyle/>
          <a:p>
            <a:r>
              <a:rPr lang="en-US" sz="4000" b="1" dirty="0" smtClean="0"/>
              <a:t>Environment</a:t>
            </a:r>
            <a:endParaRPr lang="en-US" sz="4000" b="1" dirty="0"/>
          </a:p>
        </p:txBody>
      </p:sp>
      <p:sp>
        <p:nvSpPr>
          <p:cNvPr id="3" name="TextBox 2"/>
          <p:cNvSpPr txBox="1"/>
          <p:nvPr/>
        </p:nvSpPr>
        <p:spPr>
          <a:xfrm>
            <a:off x="5304971" y="2500437"/>
            <a:ext cx="1988457" cy="707886"/>
          </a:xfrm>
          <a:prstGeom prst="rect">
            <a:avLst/>
          </a:prstGeom>
          <a:noFill/>
        </p:spPr>
        <p:txBody>
          <a:bodyPr wrap="square" rtlCol="0">
            <a:spAutoFit/>
          </a:bodyPr>
          <a:lstStyle/>
          <a:p>
            <a:r>
              <a:rPr lang="en-US" sz="4000" dirty="0" smtClean="0">
                <a:latin typeface="Britannic Bold" panose="020B0903060703020204" pitchFamily="34" charset="0"/>
              </a:rPr>
              <a:t>Energy</a:t>
            </a:r>
            <a:endParaRPr lang="en-US" sz="4000" dirty="0">
              <a:latin typeface="Britannic Bold" panose="020B0903060703020204" pitchFamily="34" charset="0"/>
            </a:endParaRPr>
          </a:p>
        </p:txBody>
      </p:sp>
      <p:sp>
        <p:nvSpPr>
          <p:cNvPr id="4" name="TextBox 3"/>
          <p:cNvSpPr txBox="1"/>
          <p:nvPr/>
        </p:nvSpPr>
        <p:spPr>
          <a:xfrm>
            <a:off x="1059543" y="3988636"/>
            <a:ext cx="184731" cy="461665"/>
          </a:xfrm>
          <a:prstGeom prst="rect">
            <a:avLst/>
          </a:prstGeom>
          <a:noFill/>
        </p:spPr>
        <p:txBody>
          <a:bodyPr wrap="none" rtlCol="0">
            <a:spAutoFit/>
          </a:bodyPr>
          <a:lstStyle/>
          <a:p>
            <a:endParaRPr lang="en-US" dirty="0"/>
          </a:p>
        </p:txBody>
      </p:sp>
      <p:sp>
        <p:nvSpPr>
          <p:cNvPr id="5" name="TextBox 4"/>
          <p:cNvSpPr txBox="1"/>
          <p:nvPr/>
        </p:nvSpPr>
        <p:spPr>
          <a:xfrm rot="16200000">
            <a:off x="1103450" y="4550178"/>
            <a:ext cx="1045028" cy="461665"/>
          </a:xfrm>
          <a:prstGeom prst="rect">
            <a:avLst/>
          </a:prstGeom>
          <a:noFill/>
        </p:spPr>
        <p:txBody>
          <a:bodyPr wrap="square" rtlCol="0">
            <a:spAutoFit/>
          </a:bodyPr>
          <a:lstStyle/>
          <a:p>
            <a:r>
              <a:rPr lang="en-US" dirty="0" smtClean="0"/>
              <a:t>SEEA</a:t>
            </a:r>
            <a:endParaRPr lang="en-US" dirty="0"/>
          </a:p>
        </p:txBody>
      </p:sp>
      <p:sp>
        <p:nvSpPr>
          <p:cNvPr id="30" name="TextBox 29"/>
          <p:cNvSpPr txBox="1"/>
          <p:nvPr/>
        </p:nvSpPr>
        <p:spPr>
          <a:xfrm rot="16200000">
            <a:off x="1339816" y="4424760"/>
            <a:ext cx="1275859" cy="461665"/>
          </a:xfrm>
          <a:prstGeom prst="rect">
            <a:avLst/>
          </a:prstGeom>
          <a:noFill/>
        </p:spPr>
        <p:txBody>
          <a:bodyPr wrap="square" rtlCol="0">
            <a:spAutoFit/>
          </a:bodyPr>
          <a:lstStyle/>
          <a:p>
            <a:r>
              <a:rPr lang="en-US" dirty="0" smtClean="0">
                <a:solidFill>
                  <a:schemeClr val="accent3">
                    <a:lumMod val="50000"/>
                  </a:schemeClr>
                </a:solidFill>
                <a:latin typeface="Arial Narrow" panose="020B0606020202030204" pitchFamily="34" charset="0"/>
              </a:rPr>
              <a:t>Future</a:t>
            </a:r>
            <a:endParaRPr lang="en-US" dirty="0">
              <a:solidFill>
                <a:schemeClr val="accent3">
                  <a:lumMod val="50000"/>
                </a:schemeClr>
              </a:solidFill>
              <a:latin typeface="Arial Narrow" panose="020B0606020202030204" pitchFamily="34" charset="0"/>
            </a:endParaRPr>
          </a:p>
        </p:txBody>
      </p:sp>
      <p:sp>
        <p:nvSpPr>
          <p:cNvPr id="6" name="TextBox 5"/>
          <p:cNvSpPr txBox="1"/>
          <p:nvPr/>
        </p:nvSpPr>
        <p:spPr>
          <a:xfrm rot="16200000">
            <a:off x="6003689" y="3698439"/>
            <a:ext cx="2061028" cy="523220"/>
          </a:xfrm>
          <a:prstGeom prst="rect">
            <a:avLst/>
          </a:prstGeom>
          <a:noFill/>
        </p:spPr>
        <p:txBody>
          <a:bodyPr wrap="square" rtlCol="0">
            <a:spAutoFit/>
          </a:bodyPr>
          <a:lstStyle/>
          <a:p>
            <a:r>
              <a:rPr lang="en-US" sz="2800" dirty="0" err="1" smtClean="0">
                <a:latin typeface="Cooper Black" panose="0208090404030B020404" pitchFamily="18" charset="0"/>
              </a:rPr>
              <a:t>Polution</a:t>
            </a:r>
            <a:endParaRPr lang="en-US" sz="2800" dirty="0">
              <a:latin typeface="Cooper Black" panose="0208090404030B020404" pitchFamily="18" charset="0"/>
            </a:endParaRPr>
          </a:p>
        </p:txBody>
      </p:sp>
      <p:sp>
        <p:nvSpPr>
          <p:cNvPr id="7" name="TextBox 6"/>
          <p:cNvSpPr txBox="1"/>
          <p:nvPr/>
        </p:nvSpPr>
        <p:spPr>
          <a:xfrm rot="16200000">
            <a:off x="2581500" y="3681059"/>
            <a:ext cx="2469498" cy="461665"/>
          </a:xfrm>
          <a:prstGeom prst="rect">
            <a:avLst/>
          </a:prstGeom>
          <a:noFill/>
        </p:spPr>
        <p:txBody>
          <a:bodyPr wrap="square" rtlCol="0">
            <a:spAutoFit/>
          </a:bodyPr>
          <a:lstStyle/>
          <a:p>
            <a:r>
              <a:rPr lang="en-US" dirty="0" smtClean="0"/>
              <a:t>…</a:t>
            </a:r>
            <a:endParaRPr lang="en-US" dirty="0"/>
          </a:p>
        </p:txBody>
      </p:sp>
      <p:sp>
        <p:nvSpPr>
          <p:cNvPr id="8" name="TextBox 7"/>
          <p:cNvSpPr txBox="1"/>
          <p:nvPr/>
        </p:nvSpPr>
        <p:spPr>
          <a:xfrm rot="16200000">
            <a:off x="5727844" y="2989938"/>
            <a:ext cx="3517799" cy="461665"/>
          </a:xfrm>
          <a:prstGeom prst="rect">
            <a:avLst/>
          </a:prstGeom>
          <a:noFill/>
        </p:spPr>
        <p:txBody>
          <a:bodyPr wrap="square" rtlCol="0">
            <a:spAutoFit/>
          </a:bodyPr>
          <a:lstStyle/>
          <a:p>
            <a:r>
              <a:rPr lang="en-US" dirty="0" smtClean="0"/>
              <a:t>Biodiversity</a:t>
            </a:r>
            <a:endParaRPr lang="en-US" dirty="0"/>
          </a:p>
        </p:txBody>
      </p:sp>
      <p:sp>
        <p:nvSpPr>
          <p:cNvPr id="9" name="TextBox 8"/>
          <p:cNvSpPr txBox="1"/>
          <p:nvPr/>
        </p:nvSpPr>
        <p:spPr>
          <a:xfrm>
            <a:off x="4325257" y="3270092"/>
            <a:ext cx="1959428" cy="769441"/>
          </a:xfrm>
          <a:prstGeom prst="rect">
            <a:avLst/>
          </a:prstGeom>
          <a:noFill/>
        </p:spPr>
        <p:txBody>
          <a:bodyPr wrap="square" rtlCol="0">
            <a:spAutoFit/>
          </a:bodyPr>
          <a:lstStyle/>
          <a:p>
            <a:r>
              <a:rPr lang="en-US" sz="4400" b="1" dirty="0" smtClean="0">
                <a:solidFill>
                  <a:schemeClr val="accent2">
                    <a:lumMod val="75000"/>
                  </a:schemeClr>
                </a:solidFill>
                <a:latin typeface="Oxford" pitchFamily="18" charset="0"/>
              </a:rPr>
              <a:t>Water</a:t>
            </a:r>
            <a:endParaRPr lang="en-US" sz="4400" b="1" dirty="0">
              <a:solidFill>
                <a:schemeClr val="accent2">
                  <a:lumMod val="75000"/>
                </a:schemeClr>
              </a:solidFill>
              <a:latin typeface="Oxford" pitchFamily="18" charset="0"/>
            </a:endParaRPr>
          </a:p>
        </p:txBody>
      </p:sp>
      <p:sp>
        <p:nvSpPr>
          <p:cNvPr id="10" name="TextBox 9"/>
          <p:cNvSpPr txBox="1"/>
          <p:nvPr/>
        </p:nvSpPr>
        <p:spPr>
          <a:xfrm>
            <a:off x="2249718" y="4348703"/>
            <a:ext cx="1799390" cy="400110"/>
          </a:xfrm>
          <a:prstGeom prst="rect">
            <a:avLst/>
          </a:prstGeom>
          <a:noFill/>
        </p:spPr>
        <p:txBody>
          <a:bodyPr wrap="square" rtlCol="0">
            <a:spAutoFit/>
          </a:bodyPr>
          <a:lstStyle/>
          <a:p>
            <a:r>
              <a:rPr lang="en-US" sz="2000" dirty="0" err="1" smtClean="0"/>
              <a:t>Forrestry</a:t>
            </a:r>
            <a:endParaRPr lang="en-US" sz="2000" dirty="0"/>
          </a:p>
        </p:txBody>
      </p:sp>
      <p:sp>
        <p:nvSpPr>
          <p:cNvPr id="36" name="TextBox 35"/>
          <p:cNvSpPr txBox="1"/>
          <p:nvPr/>
        </p:nvSpPr>
        <p:spPr>
          <a:xfrm>
            <a:off x="2256978" y="4675271"/>
            <a:ext cx="1799390" cy="369332"/>
          </a:xfrm>
          <a:prstGeom prst="rect">
            <a:avLst/>
          </a:prstGeom>
          <a:noFill/>
        </p:spPr>
        <p:txBody>
          <a:bodyPr wrap="square" rtlCol="0">
            <a:spAutoFit/>
          </a:bodyPr>
          <a:lstStyle/>
          <a:p>
            <a:r>
              <a:rPr lang="en-US" sz="1800" b="1" dirty="0" smtClean="0">
                <a:solidFill>
                  <a:schemeClr val="accent2">
                    <a:lumMod val="75000"/>
                  </a:schemeClr>
                </a:solidFill>
                <a:latin typeface="Bradley Hand ITC" panose="03070402050302030203" pitchFamily="66" charset="0"/>
              </a:rPr>
              <a:t>Sustainable</a:t>
            </a:r>
            <a:endParaRPr lang="en-US" sz="1800" b="1" dirty="0">
              <a:solidFill>
                <a:schemeClr val="accent2">
                  <a:lumMod val="75000"/>
                </a:schemeClr>
              </a:solidFill>
              <a:latin typeface="Bradley Hand ITC" panose="03070402050302030203" pitchFamily="66" charset="0"/>
            </a:endParaRPr>
          </a:p>
        </p:txBody>
      </p:sp>
      <p:sp>
        <p:nvSpPr>
          <p:cNvPr id="15" name="TextBox 14"/>
          <p:cNvSpPr txBox="1"/>
          <p:nvPr/>
        </p:nvSpPr>
        <p:spPr>
          <a:xfrm rot="16200000">
            <a:off x="-30" y="3227784"/>
            <a:ext cx="1349829" cy="461665"/>
          </a:xfrm>
          <a:prstGeom prst="rect">
            <a:avLst/>
          </a:prstGeom>
          <a:noFill/>
        </p:spPr>
        <p:txBody>
          <a:bodyPr wrap="square" rtlCol="0">
            <a:spAutoFit/>
          </a:bodyPr>
          <a:lstStyle/>
          <a:p>
            <a:r>
              <a:rPr lang="en-US" dirty="0" smtClean="0">
                <a:solidFill>
                  <a:schemeClr val="accent2">
                    <a:lumMod val="75000"/>
                  </a:schemeClr>
                </a:solidFill>
                <a:latin typeface="ZapfChancery" pitchFamily="18" charset="0"/>
              </a:rPr>
              <a:t>Air</a:t>
            </a:r>
            <a:endParaRPr lang="en-US" dirty="0">
              <a:solidFill>
                <a:schemeClr val="accent2">
                  <a:lumMod val="75000"/>
                </a:schemeClr>
              </a:solidFill>
              <a:latin typeface="ZapfChancery" pitchFamily="18" charset="0"/>
            </a:endParaRPr>
          </a:p>
        </p:txBody>
      </p:sp>
      <p:sp>
        <p:nvSpPr>
          <p:cNvPr id="38" name="TextBox 37"/>
          <p:cNvSpPr txBox="1"/>
          <p:nvPr/>
        </p:nvSpPr>
        <p:spPr>
          <a:xfrm rot="16200000">
            <a:off x="-390759" y="3185390"/>
            <a:ext cx="1478163" cy="461665"/>
          </a:xfrm>
          <a:prstGeom prst="rect">
            <a:avLst/>
          </a:prstGeom>
          <a:noFill/>
        </p:spPr>
        <p:txBody>
          <a:bodyPr wrap="square" rtlCol="0">
            <a:spAutoFit/>
          </a:bodyPr>
          <a:lstStyle/>
          <a:p>
            <a:r>
              <a:rPr lang="en-US" dirty="0" smtClean="0">
                <a:latin typeface="Arial Narrow" panose="020B0606020202030204" pitchFamily="34" charset="0"/>
              </a:rPr>
              <a:t>Minerals</a:t>
            </a:r>
            <a:endParaRPr lang="en-US" dirty="0">
              <a:latin typeface="Arial Narrow" panose="020B0606020202030204" pitchFamily="34" charset="0"/>
            </a:endParaRPr>
          </a:p>
        </p:txBody>
      </p:sp>
      <p:sp>
        <p:nvSpPr>
          <p:cNvPr id="39" name="TextBox 38"/>
          <p:cNvSpPr txBox="1"/>
          <p:nvPr/>
        </p:nvSpPr>
        <p:spPr>
          <a:xfrm rot="16200000">
            <a:off x="6057569" y="2962979"/>
            <a:ext cx="3517799" cy="461665"/>
          </a:xfrm>
          <a:prstGeom prst="rect">
            <a:avLst/>
          </a:prstGeom>
          <a:noFill/>
        </p:spPr>
        <p:txBody>
          <a:bodyPr wrap="square" rtlCol="0">
            <a:spAutoFit/>
          </a:bodyPr>
          <a:lstStyle/>
          <a:p>
            <a:r>
              <a:rPr lang="en-US" dirty="0" err="1" smtClean="0">
                <a:solidFill>
                  <a:schemeClr val="accent2">
                    <a:lumMod val="75000"/>
                  </a:schemeClr>
                </a:solidFill>
                <a:latin typeface="Arial Narrow" panose="020B0606020202030204" pitchFamily="34" charset="0"/>
              </a:rPr>
              <a:t>Natrural</a:t>
            </a:r>
            <a:r>
              <a:rPr lang="en-US" dirty="0" smtClean="0">
                <a:solidFill>
                  <a:schemeClr val="accent2">
                    <a:lumMod val="75000"/>
                  </a:schemeClr>
                </a:solidFill>
                <a:latin typeface="Arial Narrow" panose="020B0606020202030204" pitchFamily="34" charset="0"/>
              </a:rPr>
              <a:t> resources</a:t>
            </a:r>
            <a:endParaRPr lang="en-US" dirty="0">
              <a:solidFill>
                <a:schemeClr val="accent2">
                  <a:lumMod val="75000"/>
                </a:schemeClr>
              </a:solidFill>
              <a:latin typeface="Arial Narrow" panose="020B0606020202030204" pitchFamily="34" charset="0"/>
            </a:endParaRPr>
          </a:p>
        </p:txBody>
      </p:sp>
      <p:sp>
        <p:nvSpPr>
          <p:cNvPr id="40" name="TextBox 39"/>
          <p:cNvSpPr txBox="1"/>
          <p:nvPr/>
        </p:nvSpPr>
        <p:spPr>
          <a:xfrm>
            <a:off x="4550189" y="3877001"/>
            <a:ext cx="2160583" cy="400110"/>
          </a:xfrm>
          <a:prstGeom prst="rect">
            <a:avLst/>
          </a:prstGeom>
          <a:noFill/>
        </p:spPr>
        <p:txBody>
          <a:bodyPr wrap="square" rtlCol="0">
            <a:spAutoFit/>
          </a:bodyPr>
          <a:lstStyle/>
          <a:p>
            <a:r>
              <a:rPr lang="en-US" sz="2000" dirty="0" smtClean="0"/>
              <a:t>Green Growth</a:t>
            </a:r>
            <a:endParaRPr lang="en-US" sz="2000" dirty="0"/>
          </a:p>
        </p:txBody>
      </p:sp>
      <p:sp>
        <p:nvSpPr>
          <p:cNvPr id="41" name="TextBox 40"/>
          <p:cNvSpPr txBox="1"/>
          <p:nvPr/>
        </p:nvSpPr>
        <p:spPr>
          <a:xfrm>
            <a:off x="4550190" y="4128549"/>
            <a:ext cx="2416667" cy="400110"/>
          </a:xfrm>
          <a:prstGeom prst="rect">
            <a:avLst/>
          </a:prstGeom>
          <a:noFill/>
        </p:spPr>
        <p:txBody>
          <a:bodyPr wrap="square" rtlCol="0">
            <a:spAutoFit/>
          </a:bodyPr>
          <a:lstStyle/>
          <a:p>
            <a:r>
              <a:rPr lang="en-US" sz="2000" b="1" dirty="0" smtClean="0">
                <a:solidFill>
                  <a:schemeClr val="accent3">
                    <a:lumMod val="50000"/>
                  </a:schemeClr>
                </a:solidFill>
                <a:latin typeface="Bodoni MT Condensed" panose="02070606080606020203" pitchFamily="18" charset="0"/>
              </a:rPr>
              <a:t>Land use</a:t>
            </a:r>
            <a:endParaRPr lang="en-US" sz="2000" b="1" dirty="0">
              <a:solidFill>
                <a:schemeClr val="accent3">
                  <a:lumMod val="50000"/>
                </a:schemeClr>
              </a:solidFill>
              <a:latin typeface="Bodoni MT Condensed" panose="02070606080606020203" pitchFamily="18" charset="0"/>
            </a:endParaRPr>
          </a:p>
        </p:txBody>
      </p:sp>
      <p:sp>
        <p:nvSpPr>
          <p:cNvPr id="42" name="TextBox 41"/>
          <p:cNvSpPr txBox="1"/>
          <p:nvPr/>
        </p:nvSpPr>
        <p:spPr>
          <a:xfrm>
            <a:off x="4571964" y="4411575"/>
            <a:ext cx="2416667" cy="707886"/>
          </a:xfrm>
          <a:prstGeom prst="rect">
            <a:avLst/>
          </a:prstGeom>
          <a:noFill/>
        </p:spPr>
        <p:txBody>
          <a:bodyPr wrap="square" rtlCol="0">
            <a:spAutoFit/>
          </a:bodyPr>
          <a:lstStyle/>
          <a:p>
            <a:r>
              <a:rPr lang="en-US" sz="2000" b="1" dirty="0" smtClean="0">
                <a:latin typeface="Agency FB" panose="020B0503020202020204" pitchFamily="34" charset="0"/>
              </a:rPr>
              <a:t>Natural Capital Accounting</a:t>
            </a:r>
            <a:endParaRPr lang="en-US" sz="2000" b="1" dirty="0">
              <a:latin typeface="Agency FB" panose="020B0503020202020204" pitchFamily="34" charset="0"/>
            </a:endParaRPr>
          </a:p>
        </p:txBody>
      </p:sp>
      <p:sp>
        <p:nvSpPr>
          <p:cNvPr id="43" name="TextBox 42"/>
          <p:cNvSpPr txBox="1"/>
          <p:nvPr/>
        </p:nvSpPr>
        <p:spPr>
          <a:xfrm rot="16200000">
            <a:off x="2966124" y="3673805"/>
            <a:ext cx="2469498" cy="461665"/>
          </a:xfrm>
          <a:prstGeom prst="rect">
            <a:avLst/>
          </a:prstGeom>
          <a:noFill/>
        </p:spPr>
        <p:txBody>
          <a:bodyPr wrap="square" rtlCol="0">
            <a:spAutoFit/>
          </a:bodyPr>
          <a:lstStyle/>
          <a:p>
            <a:r>
              <a:rPr lang="en-US" dirty="0" smtClean="0"/>
              <a:t>Eco Systems</a:t>
            </a:r>
            <a:endParaRPr lang="en-US" dirty="0"/>
          </a:p>
        </p:txBody>
      </p:sp>
      <p:sp>
        <p:nvSpPr>
          <p:cNvPr id="44" name="TextBox 43"/>
          <p:cNvSpPr txBox="1"/>
          <p:nvPr/>
        </p:nvSpPr>
        <p:spPr>
          <a:xfrm>
            <a:off x="42115" y="4460094"/>
            <a:ext cx="1202160" cy="646331"/>
          </a:xfrm>
          <a:prstGeom prst="rect">
            <a:avLst/>
          </a:prstGeom>
          <a:noFill/>
        </p:spPr>
        <p:txBody>
          <a:bodyPr wrap="square" rtlCol="0">
            <a:spAutoFit/>
          </a:bodyPr>
          <a:lstStyle/>
          <a:p>
            <a:r>
              <a:rPr lang="en-US" sz="3600" dirty="0" smtClean="0">
                <a:latin typeface="Britannic Bold" panose="020B0903060703020204" pitchFamily="34" charset="0"/>
              </a:rPr>
              <a:t>SDG</a:t>
            </a:r>
            <a:endParaRPr lang="en-US" sz="3600" dirty="0">
              <a:latin typeface="Britannic Bold" panose="020B0903060703020204" pitchFamily="34" charset="0"/>
            </a:endParaRPr>
          </a:p>
        </p:txBody>
      </p:sp>
      <p:sp>
        <p:nvSpPr>
          <p:cNvPr id="19" name="TextBox 18"/>
          <p:cNvSpPr txBox="1"/>
          <p:nvPr/>
        </p:nvSpPr>
        <p:spPr>
          <a:xfrm>
            <a:off x="1480824" y="3185389"/>
            <a:ext cx="1959452" cy="523220"/>
          </a:xfrm>
          <a:prstGeom prst="rect">
            <a:avLst/>
          </a:prstGeom>
          <a:noFill/>
        </p:spPr>
        <p:txBody>
          <a:bodyPr wrap="square" rtlCol="0">
            <a:spAutoFit/>
          </a:bodyPr>
          <a:lstStyle/>
          <a:p>
            <a:r>
              <a:rPr lang="en-US" sz="2800" dirty="0" smtClean="0">
                <a:solidFill>
                  <a:schemeClr val="accent2">
                    <a:lumMod val="75000"/>
                  </a:schemeClr>
                </a:solidFill>
                <a:latin typeface="Eurostile" pitchFamily="34" charset="0"/>
              </a:rPr>
              <a:t>Fisheries</a:t>
            </a:r>
            <a:endParaRPr lang="en-US" sz="2800" dirty="0">
              <a:solidFill>
                <a:schemeClr val="accent2">
                  <a:lumMod val="75000"/>
                </a:schemeClr>
              </a:solidFill>
              <a:latin typeface="Eurostile" pitchFamily="34" charset="0"/>
            </a:endParaRPr>
          </a:p>
        </p:txBody>
      </p:sp>
      <p:pic>
        <p:nvPicPr>
          <p:cNvPr id="28" name="Picture 2" descr="C:\Users\Administrator\Desktop\icone\globe.png"/>
          <p:cNvPicPr>
            <a:picLocks noChangeAspect="1" noChangeArrowheads="1"/>
          </p:cNvPicPr>
          <p:nvPr/>
        </p:nvPicPr>
        <p:blipFill>
          <a:blip r:embed="rId5"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rot="20994064">
            <a:off x="5694658" y="281327"/>
            <a:ext cx="1209083" cy="1360218"/>
          </a:xfrm>
          <a:prstGeom prst="rect">
            <a:avLst/>
          </a:prstGeom>
          <a:noFill/>
        </p:spPr>
      </p:pic>
      <p:pic>
        <p:nvPicPr>
          <p:cNvPr id="29" name="Picture 2" descr="G:\SEAGAT~1.0\HO103039\HelenN\Backup\F9F445~1\201E43~1\G\SEAGAT~1.0\HO103039\HelenN\Backup\F9F445~1\20FC88~1\C\Users\helenn\Pictures\2015-11-27\1284.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rot="21208868">
            <a:off x="289592" y="57460"/>
            <a:ext cx="4201014" cy="280881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1" descr="C:\Users\user\Downloads\sketch\Tick-256a.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8166177" y="1299079"/>
            <a:ext cx="626167" cy="611772"/>
          </a:xfrm>
          <a:prstGeom prst="rect">
            <a:avLst/>
          </a:prstGeom>
          <a:noFill/>
        </p:spPr>
      </p:pic>
      <p:sp>
        <p:nvSpPr>
          <p:cNvPr id="32" name="TextBox 31"/>
          <p:cNvSpPr txBox="1"/>
          <p:nvPr/>
        </p:nvSpPr>
        <p:spPr>
          <a:xfrm>
            <a:off x="101600" y="6373167"/>
            <a:ext cx="8839199" cy="276999"/>
          </a:xfrm>
          <a:prstGeom prst="rect">
            <a:avLst/>
          </a:prstGeom>
          <a:noFill/>
        </p:spPr>
        <p:txBody>
          <a:bodyPr wrap="square" rtlCol="0">
            <a:spAutoFit/>
          </a:bodyPr>
          <a:lstStyle/>
          <a:p>
            <a:pPr algn="ctr"/>
            <a:r>
              <a:rPr lang="en-US" sz="1200" dirty="0" smtClean="0"/>
              <a:t>51</a:t>
            </a:r>
            <a:endParaRPr lang="en-US" sz="1200" dirty="0"/>
          </a:p>
        </p:txBody>
      </p:sp>
    </p:spTree>
    <p:extLst>
      <p:ext uri="{BB962C8B-B14F-4D97-AF65-F5344CB8AC3E}">
        <p14:creationId xmlns:p14="http://schemas.microsoft.com/office/powerpoint/2010/main" val="16483182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7" descr="E:\CANNON\Scrapbooks\GRAPHICS\Digital scrapbook\Notepad\fzm-Old-Paper-Texture-05 copy.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flipV="1">
            <a:off x="6604634" y="218959"/>
            <a:ext cx="2442798" cy="1667898"/>
          </a:xfrm>
          <a:prstGeom prst="rect">
            <a:avLst/>
          </a:prstGeom>
          <a:noFill/>
          <a:effectLst>
            <a:outerShdw blurRad="50800" dist="38100" dir="2700000" algn="tl" rotWithShape="0">
              <a:prstClr val="black">
                <a:alpha val="40000"/>
              </a:prstClr>
            </a:outerShdw>
          </a:effectLst>
        </p:spPr>
      </p:pic>
      <p:sp>
        <p:nvSpPr>
          <p:cNvPr id="12" name="Rectangle 11"/>
          <p:cNvSpPr/>
          <p:nvPr/>
        </p:nvSpPr>
        <p:spPr>
          <a:xfrm rot="21221199">
            <a:off x="6767261" y="333665"/>
            <a:ext cx="2020022" cy="1138773"/>
          </a:xfrm>
          <a:prstGeom prst="rect">
            <a:avLst/>
          </a:prstGeom>
          <a:noFill/>
        </p:spPr>
        <p:txBody>
          <a:bodyPr wrap="square">
            <a:spAutoFit/>
          </a:bodyPr>
          <a:lstStyle/>
          <a:p>
            <a:pPr algn="ctr"/>
            <a:r>
              <a:rPr lang="en-ZA" dirty="0" smtClean="0">
                <a:solidFill>
                  <a:schemeClr val="tx1">
                    <a:lumMod val="65000"/>
                    <a:lumOff val="35000"/>
                  </a:schemeClr>
                </a:solidFill>
                <a:latin typeface="+mj-lt"/>
                <a:cs typeface="MV Boli" pitchFamily="2" charset="0"/>
              </a:rPr>
              <a:t>Measuring</a:t>
            </a:r>
            <a:r>
              <a:rPr lang="en-ZA" b="1" dirty="0" smtClean="0">
                <a:solidFill>
                  <a:schemeClr val="tx1">
                    <a:lumMod val="65000"/>
                    <a:lumOff val="35000"/>
                  </a:schemeClr>
                </a:solidFill>
                <a:latin typeface="+mj-lt"/>
                <a:cs typeface="MV Boli" pitchFamily="2" charset="0"/>
              </a:rPr>
              <a:t> </a:t>
            </a:r>
          </a:p>
          <a:p>
            <a:pPr algn="ctr"/>
            <a:r>
              <a:rPr lang="en-ZA" sz="4400" b="1" dirty="0" smtClean="0">
                <a:solidFill>
                  <a:schemeClr val="tx1">
                    <a:lumMod val="65000"/>
                    <a:lumOff val="35000"/>
                  </a:schemeClr>
                </a:solidFill>
                <a:latin typeface="+mj-lt"/>
                <a:cs typeface="MV Boli" pitchFamily="2" charset="0"/>
              </a:rPr>
              <a:t>PEOPLE</a:t>
            </a:r>
            <a:endParaRPr lang="en-ZA" sz="4400" dirty="0" smtClean="0">
              <a:solidFill>
                <a:schemeClr val="tx1">
                  <a:lumMod val="65000"/>
                  <a:lumOff val="35000"/>
                </a:schemeClr>
              </a:solidFill>
              <a:latin typeface="+mj-lt"/>
              <a:cs typeface="MV Boli" pitchFamily="2" charset="0"/>
            </a:endParaRPr>
          </a:p>
        </p:txBody>
      </p:sp>
      <p:pic>
        <p:nvPicPr>
          <p:cNvPr id="13" name="Picture 26" descr="E:\CANNON\Scrapbooks\GRAPHICS\Digital scrapbook\Tape\tape 9l.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933972" y="101556"/>
            <a:ext cx="1174635" cy="437023"/>
          </a:xfrm>
          <a:prstGeom prst="rect">
            <a:avLst/>
          </a:prstGeom>
          <a:noFill/>
        </p:spPr>
      </p:pic>
      <p:sp>
        <p:nvSpPr>
          <p:cNvPr id="25" name="TextBox 24"/>
          <p:cNvSpPr txBox="1"/>
          <p:nvPr/>
        </p:nvSpPr>
        <p:spPr>
          <a:xfrm>
            <a:off x="4252304" y="5318039"/>
            <a:ext cx="4600811" cy="769441"/>
          </a:xfrm>
          <a:prstGeom prst="rect">
            <a:avLst/>
          </a:prstGeom>
          <a:solidFill>
            <a:schemeClr val="accent3">
              <a:lumMod val="60000"/>
              <a:lumOff val="40000"/>
            </a:schemeClr>
          </a:solidFill>
        </p:spPr>
        <p:txBody>
          <a:bodyPr wrap="none" rtlCol="0">
            <a:spAutoFit/>
          </a:bodyPr>
          <a:lstStyle/>
          <a:p>
            <a:r>
              <a:rPr lang="en-ZA" sz="3200" b="1" dirty="0" smtClean="0"/>
              <a:t>Statistical </a:t>
            </a:r>
            <a:r>
              <a:rPr lang="en-ZA" sz="4000" b="1" dirty="0" smtClean="0">
                <a:latin typeface="Cambria Math" panose="02040503050406030204" pitchFamily="18" charset="0"/>
                <a:ea typeface="Cambria Math" panose="02040503050406030204" pitchFamily="18" charset="0"/>
              </a:rPr>
              <a:t>Reports</a:t>
            </a:r>
            <a:r>
              <a:rPr lang="en-ZA" sz="4400" b="1" dirty="0" smtClean="0">
                <a:solidFill>
                  <a:schemeClr val="accent3">
                    <a:lumMod val="50000"/>
                  </a:schemeClr>
                </a:solidFill>
              </a:rPr>
              <a:t>: 37 </a:t>
            </a:r>
            <a:endParaRPr lang="en-ZA" sz="4400" b="1" dirty="0">
              <a:solidFill>
                <a:schemeClr val="accent3">
                  <a:lumMod val="50000"/>
                </a:schemeClr>
              </a:solidFill>
            </a:endParaRPr>
          </a:p>
        </p:txBody>
      </p:sp>
      <p:sp>
        <p:nvSpPr>
          <p:cNvPr id="2" name="TextBox 1"/>
          <p:cNvSpPr txBox="1"/>
          <p:nvPr/>
        </p:nvSpPr>
        <p:spPr>
          <a:xfrm>
            <a:off x="812800" y="3526971"/>
            <a:ext cx="3512457" cy="707886"/>
          </a:xfrm>
          <a:prstGeom prst="rect">
            <a:avLst/>
          </a:prstGeom>
          <a:noFill/>
        </p:spPr>
        <p:txBody>
          <a:bodyPr wrap="square" rtlCol="0">
            <a:spAutoFit/>
          </a:bodyPr>
          <a:lstStyle/>
          <a:p>
            <a:r>
              <a:rPr lang="en-US" sz="4000" b="1" dirty="0" smtClean="0"/>
              <a:t>Population</a:t>
            </a:r>
            <a:endParaRPr lang="en-US" sz="4000" b="1" dirty="0"/>
          </a:p>
        </p:txBody>
      </p:sp>
      <p:sp>
        <p:nvSpPr>
          <p:cNvPr id="3" name="TextBox 2"/>
          <p:cNvSpPr txBox="1"/>
          <p:nvPr/>
        </p:nvSpPr>
        <p:spPr>
          <a:xfrm>
            <a:off x="5304971" y="2500437"/>
            <a:ext cx="1988457" cy="707886"/>
          </a:xfrm>
          <a:prstGeom prst="rect">
            <a:avLst/>
          </a:prstGeom>
          <a:noFill/>
        </p:spPr>
        <p:txBody>
          <a:bodyPr wrap="square" rtlCol="0">
            <a:spAutoFit/>
          </a:bodyPr>
          <a:lstStyle/>
          <a:p>
            <a:r>
              <a:rPr lang="en-US" sz="4000" dirty="0" err="1" smtClean="0">
                <a:latin typeface="Britannic Bold" panose="020B0903060703020204" pitchFamily="34" charset="0"/>
              </a:rPr>
              <a:t>Labour</a:t>
            </a:r>
            <a:endParaRPr lang="en-US" sz="4000" dirty="0">
              <a:latin typeface="Britannic Bold" panose="020B0903060703020204" pitchFamily="34" charset="0"/>
            </a:endParaRPr>
          </a:p>
        </p:txBody>
      </p:sp>
      <p:sp>
        <p:nvSpPr>
          <p:cNvPr id="4" name="TextBox 3"/>
          <p:cNvSpPr txBox="1"/>
          <p:nvPr/>
        </p:nvSpPr>
        <p:spPr>
          <a:xfrm>
            <a:off x="1059543" y="3988636"/>
            <a:ext cx="184731" cy="461665"/>
          </a:xfrm>
          <a:prstGeom prst="rect">
            <a:avLst/>
          </a:prstGeom>
          <a:noFill/>
        </p:spPr>
        <p:txBody>
          <a:bodyPr wrap="none" rtlCol="0">
            <a:spAutoFit/>
          </a:bodyPr>
          <a:lstStyle/>
          <a:p>
            <a:endParaRPr lang="en-US" dirty="0"/>
          </a:p>
        </p:txBody>
      </p:sp>
      <p:sp>
        <p:nvSpPr>
          <p:cNvPr id="5" name="TextBox 4"/>
          <p:cNvSpPr txBox="1"/>
          <p:nvPr/>
        </p:nvSpPr>
        <p:spPr>
          <a:xfrm rot="16200000">
            <a:off x="1103450" y="4550178"/>
            <a:ext cx="1045028" cy="461665"/>
          </a:xfrm>
          <a:prstGeom prst="rect">
            <a:avLst/>
          </a:prstGeom>
          <a:noFill/>
        </p:spPr>
        <p:txBody>
          <a:bodyPr wrap="square" rtlCol="0">
            <a:spAutoFit/>
          </a:bodyPr>
          <a:lstStyle/>
          <a:p>
            <a:r>
              <a:rPr lang="en-US" dirty="0" smtClean="0"/>
              <a:t>Births</a:t>
            </a:r>
            <a:endParaRPr lang="en-US" dirty="0"/>
          </a:p>
        </p:txBody>
      </p:sp>
      <p:sp>
        <p:nvSpPr>
          <p:cNvPr id="30" name="TextBox 29"/>
          <p:cNvSpPr txBox="1"/>
          <p:nvPr/>
        </p:nvSpPr>
        <p:spPr>
          <a:xfrm rot="16200000">
            <a:off x="1339816" y="4424760"/>
            <a:ext cx="1275859" cy="461665"/>
          </a:xfrm>
          <a:prstGeom prst="rect">
            <a:avLst/>
          </a:prstGeom>
          <a:noFill/>
        </p:spPr>
        <p:txBody>
          <a:bodyPr wrap="square" rtlCol="0">
            <a:spAutoFit/>
          </a:bodyPr>
          <a:lstStyle/>
          <a:p>
            <a:r>
              <a:rPr lang="en-US" dirty="0" smtClean="0">
                <a:solidFill>
                  <a:schemeClr val="accent3">
                    <a:lumMod val="50000"/>
                  </a:schemeClr>
                </a:solidFill>
                <a:latin typeface="Arial Narrow" panose="020B0606020202030204" pitchFamily="34" charset="0"/>
              </a:rPr>
              <a:t>Deaths</a:t>
            </a:r>
            <a:endParaRPr lang="en-US" dirty="0">
              <a:solidFill>
                <a:schemeClr val="accent3">
                  <a:lumMod val="50000"/>
                </a:schemeClr>
              </a:solidFill>
              <a:latin typeface="Arial Narrow" panose="020B0606020202030204" pitchFamily="34" charset="0"/>
            </a:endParaRPr>
          </a:p>
        </p:txBody>
      </p:sp>
      <p:sp>
        <p:nvSpPr>
          <p:cNvPr id="6" name="TextBox 5"/>
          <p:cNvSpPr txBox="1"/>
          <p:nvPr/>
        </p:nvSpPr>
        <p:spPr>
          <a:xfrm rot="16200000">
            <a:off x="6119801" y="3698439"/>
            <a:ext cx="2061028" cy="523220"/>
          </a:xfrm>
          <a:prstGeom prst="rect">
            <a:avLst/>
          </a:prstGeom>
          <a:noFill/>
        </p:spPr>
        <p:txBody>
          <a:bodyPr wrap="square" rtlCol="0">
            <a:spAutoFit/>
          </a:bodyPr>
          <a:lstStyle/>
          <a:p>
            <a:r>
              <a:rPr lang="en-US" sz="2800" dirty="0" smtClean="0">
                <a:latin typeface="Cooper Black" panose="0208090404030B020404" pitchFamily="18" charset="0"/>
              </a:rPr>
              <a:t>CRIME</a:t>
            </a:r>
            <a:endParaRPr lang="en-US" sz="2800" dirty="0">
              <a:latin typeface="Cooper Black" panose="0208090404030B020404" pitchFamily="18" charset="0"/>
            </a:endParaRPr>
          </a:p>
        </p:txBody>
      </p:sp>
      <p:sp>
        <p:nvSpPr>
          <p:cNvPr id="7" name="TextBox 6"/>
          <p:cNvSpPr txBox="1"/>
          <p:nvPr/>
        </p:nvSpPr>
        <p:spPr>
          <a:xfrm rot="16200000">
            <a:off x="2581500" y="3681059"/>
            <a:ext cx="2469498" cy="461665"/>
          </a:xfrm>
          <a:prstGeom prst="rect">
            <a:avLst/>
          </a:prstGeom>
          <a:noFill/>
        </p:spPr>
        <p:txBody>
          <a:bodyPr wrap="square" rtlCol="0">
            <a:spAutoFit/>
          </a:bodyPr>
          <a:lstStyle/>
          <a:p>
            <a:r>
              <a:rPr lang="en-US" dirty="0" smtClean="0"/>
              <a:t>Causes of death</a:t>
            </a:r>
            <a:endParaRPr lang="en-US" dirty="0"/>
          </a:p>
        </p:txBody>
      </p:sp>
      <p:sp>
        <p:nvSpPr>
          <p:cNvPr id="8" name="TextBox 7"/>
          <p:cNvSpPr txBox="1"/>
          <p:nvPr/>
        </p:nvSpPr>
        <p:spPr>
          <a:xfrm rot="16200000">
            <a:off x="5843956" y="2989938"/>
            <a:ext cx="3517799" cy="461665"/>
          </a:xfrm>
          <a:prstGeom prst="rect">
            <a:avLst/>
          </a:prstGeom>
          <a:noFill/>
        </p:spPr>
        <p:txBody>
          <a:bodyPr wrap="square" rtlCol="0">
            <a:spAutoFit/>
          </a:bodyPr>
          <a:lstStyle/>
          <a:p>
            <a:r>
              <a:rPr lang="en-US" dirty="0" smtClean="0"/>
              <a:t>Youth unemployment</a:t>
            </a:r>
            <a:endParaRPr lang="en-US" dirty="0"/>
          </a:p>
        </p:txBody>
      </p:sp>
      <p:sp>
        <p:nvSpPr>
          <p:cNvPr id="9" name="TextBox 8"/>
          <p:cNvSpPr txBox="1"/>
          <p:nvPr/>
        </p:nvSpPr>
        <p:spPr>
          <a:xfrm>
            <a:off x="4325257" y="3270092"/>
            <a:ext cx="1959428" cy="769441"/>
          </a:xfrm>
          <a:prstGeom prst="rect">
            <a:avLst/>
          </a:prstGeom>
          <a:noFill/>
        </p:spPr>
        <p:txBody>
          <a:bodyPr wrap="square" rtlCol="0">
            <a:spAutoFit/>
          </a:bodyPr>
          <a:lstStyle/>
          <a:p>
            <a:r>
              <a:rPr lang="en-US" sz="4400" b="1" dirty="0" smtClean="0">
                <a:solidFill>
                  <a:schemeClr val="accent2">
                    <a:lumMod val="75000"/>
                  </a:schemeClr>
                </a:solidFill>
                <a:latin typeface="Oxford" pitchFamily="18" charset="0"/>
              </a:rPr>
              <a:t>Poverty</a:t>
            </a:r>
            <a:endParaRPr lang="en-US" sz="4400" b="1" dirty="0">
              <a:solidFill>
                <a:schemeClr val="accent2">
                  <a:lumMod val="75000"/>
                </a:schemeClr>
              </a:solidFill>
              <a:latin typeface="Oxford" pitchFamily="18" charset="0"/>
            </a:endParaRPr>
          </a:p>
        </p:txBody>
      </p:sp>
      <p:sp>
        <p:nvSpPr>
          <p:cNvPr id="10" name="TextBox 9"/>
          <p:cNvSpPr txBox="1"/>
          <p:nvPr/>
        </p:nvSpPr>
        <p:spPr>
          <a:xfrm>
            <a:off x="2249718" y="4348703"/>
            <a:ext cx="1799390" cy="400110"/>
          </a:xfrm>
          <a:prstGeom prst="rect">
            <a:avLst/>
          </a:prstGeom>
          <a:noFill/>
        </p:spPr>
        <p:txBody>
          <a:bodyPr wrap="square" rtlCol="0">
            <a:spAutoFit/>
          </a:bodyPr>
          <a:lstStyle/>
          <a:p>
            <a:r>
              <a:rPr lang="en-US" sz="2000" dirty="0" smtClean="0"/>
              <a:t>Marriages</a:t>
            </a:r>
            <a:endParaRPr lang="en-US" sz="2000" dirty="0"/>
          </a:p>
        </p:txBody>
      </p:sp>
      <p:sp>
        <p:nvSpPr>
          <p:cNvPr id="36" name="TextBox 35"/>
          <p:cNvSpPr txBox="1"/>
          <p:nvPr/>
        </p:nvSpPr>
        <p:spPr>
          <a:xfrm>
            <a:off x="2256978" y="4675271"/>
            <a:ext cx="1799390" cy="369332"/>
          </a:xfrm>
          <a:prstGeom prst="rect">
            <a:avLst/>
          </a:prstGeom>
          <a:noFill/>
        </p:spPr>
        <p:txBody>
          <a:bodyPr wrap="square" rtlCol="0">
            <a:spAutoFit/>
          </a:bodyPr>
          <a:lstStyle/>
          <a:p>
            <a:r>
              <a:rPr lang="en-US" sz="1800" b="1" dirty="0" smtClean="0">
                <a:solidFill>
                  <a:schemeClr val="accent2">
                    <a:lumMod val="75000"/>
                  </a:schemeClr>
                </a:solidFill>
                <a:latin typeface="Bradley Hand ITC" panose="03070402050302030203" pitchFamily="66" charset="0"/>
              </a:rPr>
              <a:t>Divorces</a:t>
            </a:r>
            <a:endParaRPr lang="en-US" sz="1800" b="1" dirty="0">
              <a:solidFill>
                <a:schemeClr val="accent2">
                  <a:lumMod val="75000"/>
                </a:schemeClr>
              </a:solidFill>
              <a:latin typeface="Bradley Hand ITC" panose="03070402050302030203" pitchFamily="66" charset="0"/>
            </a:endParaRPr>
          </a:p>
        </p:txBody>
      </p:sp>
      <p:sp>
        <p:nvSpPr>
          <p:cNvPr id="15" name="TextBox 14"/>
          <p:cNvSpPr txBox="1"/>
          <p:nvPr/>
        </p:nvSpPr>
        <p:spPr>
          <a:xfrm rot="16200000">
            <a:off x="-30" y="3227784"/>
            <a:ext cx="1349829" cy="461665"/>
          </a:xfrm>
          <a:prstGeom prst="rect">
            <a:avLst/>
          </a:prstGeom>
          <a:noFill/>
        </p:spPr>
        <p:txBody>
          <a:bodyPr wrap="square" rtlCol="0">
            <a:spAutoFit/>
          </a:bodyPr>
          <a:lstStyle/>
          <a:p>
            <a:r>
              <a:rPr lang="en-US" dirty="0" smtClean="0">
                <a:solidFill>
                  <a:schemeClr val="accent2">
                    <a:lumMod val="75000"/>
                  </a:schemeClr>
                </a:solidFill>
                <a:latin typeface="ZapfChancery" pitchFamily="18" charset="0"/>
              </a:rPr>
              <a:t>Gender</a:t>
            </a:r>
            <a:endParaRPr lang="en-US" dirty="0">
              <a:solidFill>
                <a:schemeClr val="accent2">
                  <a:lumMod val="75000"/>
                </a:schemeClr>
              </a:solidFill>
              <a:latin typeface="ZapfChancery" pitchFamily="18" charset="0"/>
            </a:endParaRPr>
          </a:p>
        </p:txBody>
      </p:sp>
      <p:sp>
        <p:nvSpPr>
          <p:cNvPr id="38" name="TextBox 37"/>
          <p:cNvSpPr txBox="1"/>
          <p:nvPr/>
        </p:nvSpPr>
        <p:spPr>
          <a:xfrm rot="16200000">
            <a:off x="-390759" y="3185390"/>
            <a:ext cx="1478163" cy="461665"/>
          </a:xfrm>
          <a:prstGeom prst="rect">
            <a:avLst/>
          </a:prstGeom>
          <a:noFill/>
        </p:spPr>
        <p:txBody>
          <a:bodyPr wrap="square" rtlCol="0">
            <a:spAutoFit/>
          </a:bodyPr>
          <a:lstStyle/>
          <a:p>
            <a:r>
              <a:rPr lang="en-US" dirty="0" smtClean="0">
                <a:latin typeface="Arial Narrow" panose="020B0606020202030204" pitchFamily="34" charset="0"/>
              </a:rPr>
              <a:t>Housing</a:t>
            </a:r>
            <a:endParaRPr lang="en-US" dirty="0">
              <a:latin typeface="Arial Narrow" panose="020B0606020202030204" pitchFamily="34" charset="0"/>
            </a:endParaRPr>
          </a:p>
        </p:txBody>
      </p:sp>
      <p:sp>
        <p:nvSpPr>
          <p:cNvPr id="39" name="TextBox 38"/>
          <p:cNvSpPr txBox="1"/>
          <p:nvPr/>
        </p:nvSpPr>
        <p:spPr>
          <a:xfrm rot="16200000">
            <a:off x="6173681" y="2962979"/>
            <a:ext cx="3517799" cy="461665"/>
          </a:xfrm>
          <a:prstGeom prst="rect">
            <a:avLst/>
          </a:prstGeom>
          <a:noFill/>
        </p:spPr>
        <p:txBody>
          <a:bodyPr wrap="square" rtlCol="0">
            <a:spAutoFit/>
          </a:bodyPr>
          <a:lstStyle/>
          <a:p>
            <a:r>
              <a:rPr lang="en-US" dirty="0" smtClean="0">
                <a:solidFill>
                  <a:schemeClr val="accent2">
                    <a:lumMod val="75000"/>
                  </a:schemeClr>
                </a:solidFill>
                <a:latin typeface="Arial Narrow" panose="020B0606020202030204" pitchFamily="34" charset="0"/>
              </a:rPr>
              <a:t>Single headed households</a:t>
            </a:r>
            <a:endParaRPr lang="en-US" dirty="0">
              <a:solidFill>
                <a:schemeClr val="accent2">
                  <a:lumMod val="75000"/>
                </a:schemeClr>
              </a:solidFill>
              <a:latin typeface="Arial Narrow" panose="020B0606020202030204" pitchFamily="34" charset="0"/>
            </a:endParaRPr>
          </a:p>
        </p:txBody>
      </p:sp>
      <p:sp>
        <p:nvSpPr>
          <p:cNvPr id="40" name="TextBox 39"/>
          <p:cNvSpPr txBox="1"/>
          <p:nvPr/>
        </p:nvSpPr>
        <p:spPr>
          <a:xfrm>
            <a:off x="4550189" y="3877001"/>
            <a:ext cx="2160583" cy="400110"/>
          </a:xfrm>
          <a:prstGeom prst="rect">
            <a:avLst/>
          </a:prstGeom>
          <a:noFill/>
        </p:spPr>
        <p:txBody>
          <a:bodyPr wrap="square" rtlCol="0">
            <a:spAutoFit/>
          </a:bodyPr>
          <a:lstStyle/>
          <a:p>
            <a:r>
              <a:rPr lang="en-US" sz="2000" dirty="0" smtClean="0"/>
              <a:t>Access to Water</a:t>
            </a:r>
            <a:endParaRPr lang="en-US" sz="2000" dirty="0"/>
          </a:p>
        </p:txBody>
      </p:sp>
      <p:sp>
        <p:nvSpPr>
          <p:cNvPr id="41" name="TextBox 40"/>
          <p:cNvSpPr txBox="1"/>
          <p:nvPr/>
        </p:nvSpPr>
        <p:spPr>
          <a:xfrm>
            <a:off x="4550190" y="4128549"/>
            <a:ext cx="2416667" cy="400110"/>
          </a:xfrm>
          <a:prstGeom prst="rect">
            <a:avLst/>
          </a:prstGeom>
          <a:noFill/>
        </p:spPr>
        <p:txBody>
          <a:bodyPr wrap="square" rtlCol="0">
            <a:spAutoFit/>
          </a:bodyPr>
          <a:lstStyle/>
          <a:p>
            <a:r>
              <a:rPr lang="en-US" sz="2000" b="1" dirty="0" smtClean="0">
                <a:solidFill>
                  <a:schemeClr val="accent3">
                    <a:lumMod val="50000"/>
                  </a:schemeClr>
                </a:solidFill>
                <a:latin typeface="Bodoni MT Condensed" panose="02070606080606020203" pitchFamily="18" charset="0"/>
              </a:rPr>
              <a:t>Access to Electricity</a:t>
            </a:r>
            <a:endParaRPr lang="en-US" sz="2000" b="1" dirty="0">
              <a:solidFill>
                <a:schemeClr val="accent3">
                  <a:lumMod val="50000"/>
                </a:schemeClr>
              </a:solidFill>
              <a:latin typeface="Bodoni MT Condensed" panose="02070606080606020203" pitchFamily="18" charset="0"/>
            </a:endParaRPr>
          </a:p>
        </p:txBody>
      </p:sp>
      <p:sp>
        <p:nvSpPr>
          <p:cNvPr id="42" name="TextBox 41"/>
          <p:cNvSpPr txBox="1"/>
          <p:nvPr/>
        </p:nvSpPr>
        <p:spPr>
          <a:xfrm>
            <a:off x="4571964" y="4411575"/>
            <a:ext cx="2416667" cy="400110"/>
          </a:xfrm>
          <a:prstGeom prst="rect">
            <a:avLst/>
          </a:prstGeom>
          <a:noFill/>
        </p:spPr>
        <p:txBody>
          <a:bodyPr wrap="square" rtlCol="0">
            <a:spAutoFit/>
          </a:bodyPr>
          <a:lstStyle/>
          <a:p>
            <a:r>
              <a:rPr lang="en-US" sz="2000" b="1" dirty="0" smtClean="0">
                <a:latin typeface="Agency FB" panose="020B0503020202020204" pitchFamily="34" charset="0"/>
              </a:rPr>
              <a:t>Access to Transport</a:t>
            </a:r>
            <a:endParaRPr lang="en-US" sz="2000" b="1" dirty="0">
              <a:latin typeface="Agency FB" panose="020B0503020202020204" pitchFamily="34" charset="0"/>
            </a:endParaRPr>
          </a:p>
        </p:txBody>
      </p:sp>
      <p:sp>
        <p:nvSpPr>
          <p:cNvPr id="43" name="TextBox 42"/>
          <p:cNvSpPr txBox="1"/>
          <p:nvPr/>
        </p:nvSpPr>
        <p:spPr>
          <a:xfrm rot="16200000">
            <a:off x="2879040" y="3673805"/>
            <a:ext cx="2469498" cy="461665"/>
          </a:xfrm>
          <a:prstGeom prst="rect">
            <a:avLst/>
          </a:prstGeom>
          <a:noFill/>
        </p:spPr>
        <p:txBody>
          <a:bodyPr wrap="square" rtlCol="0">
            <a:spAutoFit/>
          </a:bodyPr>
          <a:lstStyle/>
          <a:p>
            <a:r>
              <a:rPr lang="en-US" dirty="0" smtClean="0"/>
              <a:t>Vulnerable groups</a:t>
            </a:r>
            <a:endParaRPr lang="en-US" dirty="0"/>
          </a:p>
        </p:txBody>
      </p:sp>
      <p:sp>
        <p:nvSpPr>
          <p:cNvPr id="44" name="TextBox 43"/>
          <p:cNvSpPr txBox="1"/>
          <p:nvPr/>
        </p:nvSpPr>
        <p:spPr>
          <a:xfrm>
            <a:off x="42114" y="4460094"/>
            <a:ext cx="1988457" cy="646331"/>
          </a:xfrm>
          <a:prstGeom prst="rect">
            <a:avLst/>
          </a:prstGeom>
          <a:noFill/>
        </p:spPr>
        <p:txBody>
          <a:bodyPr wrap="square" rtlCol="0">
            <a:spAutoFit/>
          </a:bodyPr>
          <a:lstStyle/>
          <a:p>
            <a:r>
              <a:rPr lang="en-US" sz="3600" dirty="0" smtClean="0">
                <a:latin typeface="Britannic Bold" panose="020B0903060703020204" pitchFamily="34" charset="0"/>
              </a:rPr>
              <a:t>Health</a:t>
            </a:r>
            <a:endParaRPr lang="en-US" sz="3600" dirty="0">
              <a:latin typeface="Britannic Bold" panose="020B0903060703020204" pitchFamily="34" charset="0"/>
            </a:endParaRPr>
          </a:p>
        </p:txBody>
      </p:sp>
      <p:sp>
        <p:nvSpPr>
          <p:cNvPr id="19" name="TextBox 18"/>
          <p:cNvSpPr txBox="1"/>
          <p:nvPr/>
        </p:nvSpPr>
        <p:spPr>
          <a:xfrm>
            <a:off x="1480824" y="3185389"/>
            <a:ext cx="1959452" cy="523220"/>
          </a:xfrm>
          <a:prstGeom prst="rect">
            <a:avLst/>
          </a:prstGeom>
          <a:noFill/>
        </p:spPr>
        <p:txBody>
          <a:bodyPr wrap="square" rtlCol="0">
            <a:spAutoFit/>
          </a:bodyPr>
          <a:lstStyle/>
          <a:p>
            <a:r>
              <a:rPr lang="en-US" sz="2800" dirty="0" smtClean="0">
                <a:solidFill>
                  <a:schemeClr val="accent2">
                    <a:lumMod val="75000"/>
                  </a:schemeClr>
                </a:solidFill>
                <a:latin typeface="Eurostile" pitchFamily="34" charset="0"/>
              </a:rPr>
              <a:t>Education</a:t>
            </a:r>
            <a:endParaRPr lang="en-US" sz="2800" dirty="0">
              <a:solidFill>
                <a:schemeClr val="accent2">
                  <a:lumMod val="75000"/>
                </a:schemeClr>
              </a:solidFill>
              <a:latin typeface="Eurostile" pitchFamily="34" charset="0"/>
            </a:endParaRPr>
          </a:p>
        </p:txBody>
      </p:sp>
      <p:pic>
        <p:nvPicPr>
          <p:cNvPr id="1945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990681">
            <a:off x="397250" y="87297"/>
            <a:ext cx="3160990" cy="27491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0" name="Picture 31" descr="C:\Users\user\Downloads\sketch\Tick-256a.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166177" y="1299079"/>
            <a:ext cx="626167" cy="611772"/>
          </a:xfrm>
          <a:prstGeom prst="rect">
            <a:avLst/>
          </a:prstGeom>
          <a:noFill/>
        </p:spPr>
      </p:pic>
      <p:pic>
        <p:nvPicPr>
          <p:cNvPr id="51" name="Picture 6" descr="C:\Users\user\Downloads\sketch\MC910220620.JPG"/>
          <p:cNvPicPr>
            <a:picLocks noChangeAspect="1" noChangeArrowheads="1"/>
          </p:cNvPicPr>
          <p:nvPr/>
        </p:nvPicPr>
        <p:blipFill>
          <a:blip r:embed="rId7" cstate="email">
            <a:clrChange>
              <a:clrFrom>
                <a:srgbClr val="FFFFFF"/>
              </a:clrFrom>
              <a:clrTo>
                <a:srgbClr val="FFFFFF">
                  <a:alpha val="0"/>
                </a:srgbClr>
              </a:clrTo>
            </a:clrChange>
            <a:duotone>
              <a:schemeClr val="bg2">
                <a:shade val="45000"/>
                <a:satMod val="135000"/>
              </a:schemeClr>
              <a:prstClr val="white"/>
            </a:duotone>
            <a:lum bright="-30000"/>
            <a:extLst>
              <a:ext uri="{28A0092B-C50C-407E-A947-70E740481C1C}">
                <a14:useLocalDpi xmlns:a14="http://schemas.microsoft.com/office/drawing/2010/main"/>
              </a:ext>
            </a:extLst>
          </a:blip>
          <a:srcRect/>
          <a:stretch>
            <a:fillRect/>
          </a:stretch>
        </p:blipFill>
        <p:spPr bwMode="auto">
          <a:xfrm rot="21480000" flipH="1">
            <a:off x="5639481" y="312276"/>
            <a:ext cx="1392992" cy="934732"/>
          </a:xfrm>
          <a:prstGeom prst="rect">
            <a:avLst/>
          </a:prstGeom>
          <a:noFill/>
        </p:spPr>
      </p:pic>
      <p:sp>
        <p:nvSpPr>
          <p:cNvPr id="29" name="TextBox 28"/>
          <p:cNvSpPr txBox="1"/>
          <p:nvPr/>
        </p:nvSpPr>
        <p:spPr>
          <a:xfrm>
            <a:off x="101600" y="6373167"/>
            <a:ext cx="8839199" cy="276999"/>
          </a:xfrm>
          <a:prstGeom prst="rect">
            <a:avLst/>
          </a:prstGeom>
          <a:noFill/>
        </p:spPr>
        <p:txBody>
          <a:bodyPr wrap="square" rtlCol="0">
            <a:spAutoFit/>
          </a:bodyPr>
          <a:lstStyle/>
          <a:p>
            <a:pPr algn="ctr"/>
            <a:r>
              <a:rPr lang="en-US" sz="1200" dirty="0" smtClean="0"/>
              <a:t>52</a:t>
            </a:r>
            <a:endParaRPr lang="en-US" sz="1200" dirty="0"/>
          </a:p>
        </p:txBody>
      </p:sp>
    </p:spTree>
    <p:extLst>
      <p:ext uri="{BB962C8B-B14F-4D97-AF65-F5344CB8AC3E}">
        <p14:creationId xmlns:p14="http://schemas.microsoft.com/office/powerpoint/2010/main" val="22523695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7" descr="E:\CANNON\Scrapbooks\GRAPHICS\Digital scrapbook\Notepad\fzm-Old-Paper-Texture-05 copy.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flipV="1">
            <a:off x="6284685" y="218959"/>
            <a:ext cx="2762747" cy="1667898"/>
          </a:xfrm>
          <a:prstGeom prst="rect">
            <a:avLst/>
          </a:prstGeom>
          <a:noFill/>
          <a:effectLst>
            <a:outerShdw blurRad="50800" dist="38100" dir="2700000" algn="tl" rotWithShape="0">
              <a:prstClr val="black">
                <a:alpha val="40000"/>
              </a:prstClr>
            </a:outerShdw>
          </a:effectLst>
        </p:spPr>
      </p:pic>
      <p:sp>
        <p:nvSpPr>
          <p:cNvPr id="12" name="Rectangle 11"/>
          <p:cNvSpPr/>
          <p:nvPr/>
        </p:nvSpPr>
        <p:spPr>
          <a:xfrm rot="21221199">
            <a:off x="6256808" y="289022"/>
            <a:ext cx="2831974" cy="1138773"/>
          </a:xfrm>
          <a:prstGeom prst="rect">
            <a:avLst/>
          </a:prstGeom>
          <a:noFill/>
        </p:spPr>
        <p:txBody>
          <a:bodyPr wrap="square">
            <a:spAutoFit/>
          </a:bodyPr>
          <a:lstStyle/>
          <a:p>
            <a:pPr algn="ctr"/>
            <a:r>
              <a:rPr lang="en-ZA" dirty="0" smtClean="0">
                <a:solidFill>
                  <a:schemeClr val="tx1">
                    <a:lumMod val="65000"/>
                    <a:lumOff val="35000"/>
                  </a:schemeClr>
                </a:solidFill>
                <a:latin typeface="+mj-lt"/>
                <a:cs typeface="MV Boli" pitchFamily="2" charset="0"/>
              </a:rPr>
              <a:t>Measuring</a:t>
            </a:r>
            <a:r>
              <a:rPr lang="en-ZA" b="1" dirty="0" smtClean="0">
                <a:solidFill>
                  <a:schemeClr val="tx1">
                    <a:lumMod val="65000"/>
                    <a:lumOff val="35000"/>
                  </a:schemeClr>
                </a:solidFill>
                <a:latin typeface="+mj-lt"/>
                <a:cs typeface="MV Boli" pitchFamily="2" charset="0"/>
              </a:rPr>
              <a:t> </a:t>
            </a:r>
          </a:p>
          <a:p>
            <a:pPr algn="ctr"/>
            <a:r>
              <a:rPr lang="en-ZA" sz="4400" b="1" dirty="0" smtClean="0">
                <a:solidFill>
                  <a:schemeClr val="tx1">
                    <a:lumMod val="65000"/>
                    <a:lumOff val="35000"/>
                  </a:schemeClr>
                </a:solidFill>
                <a:latin typeface="+mj-lt"/>
                <a:cs typeface="MV Boli" pitchFamily="2" charset="0"/>
              </a:rPr>
              <a:t>Prosperity</a:t>
            </a:r>
            <a:endParaRPr lang="en-ZA" sz="4400" dirty="0" smtClean="0">
              <a:solidFill>
                <a:schemeClr val="tx1">
                  <a:lumMod val="65000"/>
                  <a:lumOff val="35000"/>
                </a:schemeClr>
              </a:solidFill>
              <a:latin typeface="+mj-lt"/>
              <a:cs typeface="MV Boli" pitchFamily="2" charset="0"/>
            </a:endParaRPr>
          </a:p>
        </p:txBody>
      </p:sp>
      <p:pic>
        <p:nvPicPr>
          <p:cNvPr id="13" name="Picture 26" descr="E:\CANNON\Scrapbooks\GRAPHICS\Digital scrapbook\Tape\tape 9l.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933972" y="101556"/>
            <a:ext cx="1174635" cy="437023"/>
          </a:xfrm>
          <a:prstGeom prst="rect">
            <a:avLst/>
          </a:prstGeom>
          <a:noFill/>
        </p:spPr>
      </p:pic>
      <p:sp>
        <p:nvSpPr>
          <p:cNvPr id="25" name="TextBox 24"/>
          <p:cNvSpPr txBox="1"/>
          <p:nvPr/>
        </p:nvSpPr>
        <p:spPr>
          <a:xfrm>
            <a:off x="4005566" y="5318039"/>
            <a:ext cx="4886146" cy="769441"/>
          </a:xfrm>
          <a:prstGeom prst="rect">
            <a:avLst/>
          </a:prstGeom>
          <a:solidFill>
            <a:schemeClr val="accent3">
              <a:lumMod val="60000"/>
              <a:lumOff val="40000"/>
            </a:schemeClr>
          </a:solidFill>
        </p:spPr>
        <p:txBody>
          <a:bodyPr wrap="none" rtlCol="0">
            <a:spAutoFit/>
          </a:bodyPr>
          <a:lstStyle/>
          <a:p>
            <a:r>
              <a:rPr lang="en-ZA" sz="3200" b="1" dirty="0" smtClean="0"/>
              <a:t>Statistical </a:t>
            </a:r>
            <a:r>
              <a:rPr lang="en-ZA" sz="4000" b="1" dirty="0" smtClean="0">
                <a:latin typeface="Cambria Math" panose="02040503050406030204" pitchFamily="18" charset="0"/>
                <a:ea typeface="Cambria Math" panose="02040503050406030204" pitchFamily="18" charset="0"/>
              </a:rPr>
              <a:t>Reports</a:t>
            </a:r>
            <a:r>
              <a:rPr lang="en-ZA" sz="4400" b="1" dirty="0" smtClean="0">
                <a:solidFill>
                  <a:schemeClr val="accent3">
                    <a:lumMod val="50000"/>
                  </a:schemeClr>
                </a:solidFill>
              </a:rPr>
              <a:t>: 246 </a:t>
            </a:r>
            <a:endParaRPr lang="en-ZA" sz="4400" b="1" dirty="0">
              <a:solidFill>
                <a:schemeClr val="accent3">
                  <a:lumMod val="50000"/>
                </a:schemeClr>
              </a:solidFill>
            </a:endParaRPr>
          </a:p>
        </p:txBody>
      </p:sp>
      <p:sp>
        <p:nvSpPr>
          <p:cNvPr id="2" name="TextBox 1"/>
          <p:cNvSpPr txBox="1"/>
          <p:nvPr/>
        </p:nvSpPr>
        <p:spPr>
          <a:xfrm>
            <a:off x="812800" y="3526971"/>
            <a:ext cx="3512457" cy="646331"/>
          </a:xfrm>
          <a:prstGeom prst="rect">
            <a:avLst/>
          </a:prstGeom>
          <a:noFill/>
        </p:spPr>
        <p:txBody>
          <a:bodyPr wrap="square" rtlCol="0">
            <a:spAutoFit/>
          </a:bodyPr>
          <a:lstStyle/>
          <a:p>
            <a:r>
              <a:rPr lang="en-US" sz="3600" b="1" dirty="0" smtClean="0"/>
              <a:t>Manufacturing</a:t>
            </a:r>
            <a:endParaRPr lang="en-US" sz="3600" b="1" dirty="0"/>
          </a:p>
        </p:txBody>
      </p:sp>
      <p:sp>
        <p:nvSpPr>
          <p:cNvPr id="3" name="TextBox 2"/>
          <p:cNvSpPr txBox="1"/>
          <p:nvPr/>
        </p:nvSpPr>
        <p:spPr>
          <a:xfrm>
            <a:off x="4344623" y="2500437"/>
            <a:ext cx="2948806" cy="707886"/>
          </a:xfrm>
          <a:prstGeom prst="rect">
            <a:avLst/>
          </a:prstGeom>
          <a:noFill/>
        </p:spPr>
        <p:txBody>
          <a:bodyPr wrap="square" rtlCol="0">
            <a:spAutoFit/>
          </a:bodyPr>
          <a:lstStyle/>
          <a:p>
            <a:r>
              <a:rPr lang="en-US" sz="4000" dirty="0" smtClean="0">
                <a:latin typeface="Britannic Bold" panose="020B0903060703020204" pitchFamily="34" charset="0"/>
              </a:rPr>
              <a:t>Employment</a:t>
            </a:r>
            <a:endParaRPr lang="en-US" sz="4000" dirty="0">
              <a:latin typeface="Britannic Bold" panose="020B0903060703020204" pitchFamily="34" charset="0"/>
            </a:endParaRPr>
          </a:p>
        </p:txBody>
      </p:sp>
      <p:sp>
        <p:nvSpPr>
          <p:cNvPr id="4" name="TextBox 3"/>
          <p:cNvSpPr txBox="1"/>
          <p:nvPr/>
        </p:nvSpPr>
        <p:spPr>
          <a:xfrm>
            <a:off x="1059543" y="3988636"/>
            <a:ext cx="184731" cy="461665"/>
          </a:xfrm>
          <a:prstGeom prst="rect">
            <a:avLst/>
          </a:prstGeom>
          <a:noFill/>
        </p:spPr>
        <p:txBody>
          <a:bodyPr wrap="none" rtlCol="0">
            <a:spAutoFit/>
          </a:bodyPr>
          <a:lstStyle/>
          <a:p>
            <a:endParaRPr lang="en-US" dirty="0"/>
          </a:p>
        </p:txBody>
      </p:sp>
      <p:sp>
        <p:nvSpPr>
          <p:cNvPr id="5" name="TextBox 4"/>
          <p:cNvSpPr txBox="1"/>
          <p:nvPr/>
        </p:nvSpPr>
        <p:spPr>
          <a:xfrm rot="16200000">
            <a:off x="1103450" y="4550178"/>
            <a:ext cx="1045028" cy="461665"/>
          </a:xfrm>
          <a:prstGeom prst="rect">
            <a:avLst/>
          </a:prstGeom>
          <a:noFill/>
        </p:spPr>
        <p:txBody>
          <a:bodyPr wrap="square" rtlCol="0">
            <a:spAutoFit/>
          </a:bodyPr>
          <a:lstStyle/>
          <a:p>
            <a:r>
              <a:rPr lang="en-US" dirty="0" smtClean="0"/>
              <a:t>Trade</a:t>
            </a:r>
            <a:endParaRPr lang="en-US" dirty="0"/>
          </a:p>
        </p:txBody>
      </p:sp>
      <p:sp>
        <p:nvSpPr>
          <p:cNvPr id="30" name="TextBox 29"/>
          <p:cNvSpPr txBox="1"/>
          <p:nvPr/>
        </p:nvSpPr>
        <p:spPr>
          <a:xfrm rot="16200000">
            <a:off x="1339816" y="4424760"/>
            <a:ext cx="1275859" cy="461665"/>
          </a:xfrm>
          <a:prstGeom prst="rect">
            <a:avLst/>
          </a:prstGeom>
          <a:noFill/>
        </p:spPr>
        <p:txBody>
          <a:bodyPr wrap="square" rtlCol="0">
            <a:spAutoFit/>
          </a:bodyPr>
          <a:lstStyle/>
          <a:p>
            <a:r>
              <a:rPr lang="en-US" dirty="0" smtClean="0">
                <a:solidFill>
                  <a:schemeClr val="accent3">
                    <a:lumMod val="50000"/>
                  </a:schemeClr>
                </a:solidFill>
                <a:latin typeface="Arial Narrow" panose="020B0606020202030204" pitchFamily="34" charset="0"/>
              </a:rPr>
              <a:t>Finances</a:t>
            </a:r>
            <a:endParaRPr lang="en-US" dirty="0">
              <a:solidFill>
                <a:schemeClr val="accent3">
                  <a:lumMod val="50000"/>
                </a:schemeClr>
              </a:solidFill>
              <a:latin typeface="Arial Narrow" panose="020B0606020202030204" pitchFamily="34" charset="0"/>
            </a:endParaRPr>
          </a:p>
        </p:txBody>
      </p:sp>
      <p:sp>
        <p:nvSpPr>
          <p:cNvPr id="6" name="TextBox 5"/>
          <p:cNvSpPr txBox="1"/>
          <p:nvPr/>
        </p:nvSpPr>
        <p:spPr>
          <a:xfrm rot="16200000">
            <a:off x="6119801" y="3698439"/>
            <a:ext cx="2061028" cy="523220"/>
          </a:xfrm>
          <a:prstGeom prst="rect">
            <a:avLst/>
          </a:prstGeom>
          <a:noFill/>
        </p:spPr>
        <p:txBody>
          <a:bodyPr wrap="square" rtlCol="0">
            <a:spAutoFit/>
          </a:bodyPr>
          <a:lstStyle/>
          <a:p>
            <a:r>
              <a:rPr lang="en-US" sz="2800" dirty="0" smtClean="0">
                <a:latin typeface="Cooper Black" panose="0208090404030B020404" pitchFamily="18" charset="0"/>
              </a:rPr>
              <a:t>Mining</a:t>
            </a:r>
            <a:endParaRPr lang="en-US" sz="2800" dirty="0">
              <a:latin typeface="Cooper Black" panose="0208090404030B020404" pitchFamily="18" charset="0"/>
            </a:endParaRPr>
          </a:p>
        </p:txBody>
      </p:sp>
      <p:sp>
        <p:nvSpPr>
          <p:cNvPr id="7" name="TextBox 6"/>
          <p:cNvSpPr txBox="1"/>
          <p:nvPr/>
        </p:nvSpPr>
        <p:spPr>
          <a:xfrm rot="16200000">
            <a:off x="2581500" y="3681059"/>
            <a:ext cx="2469498" cy="461665"/>
          </a:xfrm>
          <a:prstGeom prst="rect">
            <a:avLst/>
          </a:prstGeom>
          <a:noFill/>
        </p:spPr>
        <p:txBody>
          <a:bodyPr wrap="square" rtlCol="0">
            <a:spAutoFit/>
          </a:bodyPr>
          <a:lstStyle/>
          <a:p>
            <a:r>
              <a:rPr lang="en-US" dirty="0" smtClean="0"/>
              <a:t>Transport sector</a:t>
            </a:r>
            <a:endParaRPr lang="en-US" dirty="0"/>
          </a:p>
        </p:txBody>
      </p:sp>
      <p:sp>
        <p:nvSpPr>
          <p:cNvPr id="8" name="TextBox 7"/>
          <p:cNvSpPr txBox="1"/>
          <p:nvPr/>
        </p:nvSpPr>
        <p:spPr>
          <a:xfrm rot="16200000">
            <a:off x="5843956" y="2989938"/>
            <a:ext cx="3517799" cy="461665"/>
          </a:xfrm>
          <a:prstGeom prst="rect">
            <a:avLst/>
          </a:prstGeom>
          <a:noFill/>
        </p:spPr>
        <p:txBody>
          <a:bodyPr wrap="square" rtlCol="0">
            <a:spAutoFit/>
          </a:bodyPr>
          <a:lstStyle/>
          <a:p>
            <a:r>
              <a:rPr lang="en-US" dirty="0" smtClean="0"/>
              <a:t>Consumer Price Index</a:t>
            </a:r>
            <a:endParaRPr lang="en-US" dirty="0"/>
          </a:p>
        </p:txBody>
      </p:sp>
      <p:sp>
        <p:nvSpPr>
          <p:cNvPr id="9" name="TextBox 8"/>
          <p:cNvSpPr txBox="1"/>
          <p:nvPr/>
        </p:nvSpPr>
        <p:spPr>
          <a:xfrm>
            <a:off x="4325257" y="3270092"/>
            <a:ext cx="1959428" cy="769441"/>
          </a:xfrm>
          <a:prstGeom prst="rect">
            <a:avLst/>
          </a:prstGeom>
          <a:noFill/>
        </p:spPr>
        <p:txBody>
          <a:bodyPr wrap="square" rtlCol="0">
            <a:spAutoFit/>
          </a:bodyPr>
          <a:lstStyle/>
          <a:p>
            <a:r>
              <a:rPr lang="en-US" sz="4400" b="1" dirty="0" smtClean="0">
                <a:solidFill>
                  <a:schemeClr val="accent2">
                    <a:lumMod val="75000"/>
                  </a:schemeClr>
                </a:solidFill>
                <a:latin typeface="Oxford" pitchFamily="18" charset="0"/>
              </a:rPr>
              <a:t>Prices</a:t>
            </a:r>
            <a:endParaRPr lang="en-US" sz="4400" b="1" dirty="0">
              <a:solidFill>
                <a:schemeClr val="accent2">
                  <a:lumMod val="75000"/>
                </a:schemeClr>
              </a:solidFill>
              <a:latin typeface="Oxford" pitchFamily="18" charset="0"/>
            </a:endParaRPr>
          </a:p>
        </p:txBody>
      </p:sp>
      <p:sp>
        <p:nvSpPr>
          <p:cNvPr id="10" name="TextBox 9"/>
          <p:cNvSpPr txBox="1"/>
          <p:nvPr/>
        </p:nvSpPr>
        <p:spPr>
          <a:xfrm>
            <a:off x="2249718" y="4348703"/>
            <a:ext cx="1799390" cy="400110"/>
          </a:xfrm>
          <a:prstGeom prst="rect">
            <a:avLst/>
          </a:prstGeom>
          <a:noFill/>
        </p:spPr>
        <p:txBody>
          <a:bodyPr wrap="square" rtlCol="0">
            <a:spAutoFit/>
          </a:bodyPr>
          <a:lstStyle/>
          <a:p>
            <a:r>
              <a:rPr lang="en-US" sz="2000" dirty="0" smtClean="0"/>
              <a:t>Finances</a:t>
            </a:r>
            <a:endParaRPr lang="en-US" sz="2000" dirty="0"/>
          </a:p>
        </p:txBody>
      </p:sp>
      <p:sp>
        <p:nvSpPr>
          <p:cNvPr id="36" name="TextBox 35"/>
          <p:cNvSpPr txBox="1"/>
          <p:nvPr/>
        </p:nvSpPr>
        <p:spPr>
          <a:xfrm>
            <a:off x="2256978" y="4675271"/>
            <a:ext cx="1799390" cy="646331"/>
          </a:xfrm>
          <a:prstGeom prst="rect">
            <a:avLst/>
          </a:prstGeom>
          <a:noFill/>
        </p:spPr>
        <p:txBody>
          <a:bodyPr wrap="square" rtlCol="0">
            <a:spAutoFit/>
          </a:bodyPr>
          <a:lstStyle/>
          <a:p>
            <a:r>
              <a:rPr lang="en-US" sz="1800" b="1" dirty="0" smtClean="0">
                <a:solidFill>
                  <a:schemeClr val="accent2">
                    <a:lumMod val="75000"/>
                  </a:schemeClr>
                </a:solidFill>
                <a:latin typeface="Bradley Hand ITC" panose="03070402050302030203" pitchFamily="66" charset="0"/>
              </a:rPr>
              <a:t>Provincial spending</a:t>
            </a:r>
            <a:endParaRPr lang="en-US" sz="1800" b="1" dirty="0">
              <a:solidFill>
                <a:schemeClr val="accent2">
                  <a:lumMod val="75000"/>
                </a:schemeClr>
              </a:solidFill>
              <a:latin typeface="Bradley Hand ITC" panose="03070402050302030203" pitchFamily="66" charset="0"/>
            </a:endParaRPr>
          </a:p>
        </p:txBody>
      </p:sp>
      <p:sp>
        <p:nvSpPr>
          <p:cNvPr id="15" name="TextBox 14"/>
          <p:cNvSpPr txBox="1"/>
          <p:nvPr/>
        </p:nvSpPr>
        <p:spPr>
          <a:xfrm rot="16200000">
            <a:off x="-30" y="3227784"/>
            <a:ext cx="1349829" cy="461665"/>
          </a:xfrm>
          <a:prstGeom prst="rect">
            <a:avLst/>
          </a:prstGeom>
          <a:noFill/>
        </p:spPr>
        <p:txBody>
          <a:bodyPr wrap="square" rtlCol="0">
            <a:spAutoFit/>
          </a:bodyPr>
          <a:lstStyle/>
          <a:p>
            <a:r>
              <a:rPr lang="en-US" dirty="0" smtClean="0">
                <a:solidFill>
                  <a:schemeClr val="accent2">
                    <a:lumMod val="75000"/>
                  </a:schemeClr>
                </a:solidFill>
                <a:latin typeface="ZapfChancery" pitchFamily="18" charset="0"/>
              </a:rPr>
              <a:t>Services</a:t>
            </a:r>
            <a:endParaRPr lang="en-US" dirty="0">
              <a:solidFill>
                <a:schemeClr val="accent2">
                  <a:lumMod val="75000"/>
                </a:schemeClr>
              </a:solidFill>
              <a:latin typeface="ZapfChancery" pitchFamily="18" charset="0"/>
            </a:endParaRPr>
          </a:p>
        </p:txBody>
      </p:sp>
      <p:sp>
        <p:nvSpPr>
          <p:cNvPr id="38" name="TextBox 37"/>
          <p:cNvSpPr txBox="1"/>
          <p:nvPr/>
        </p:nvSpPr>
        <p:spPr>
          <a:xfrm rot="16200000">
            <a:off x="-390759" y="3185390"/>
            <a:ext cx="1478163" cy="461665"/>
          </a:xfrm>
          <a:prstGeom prst="rect">
            <a:avLst/>
          </a:prstGeom>
          <a:noFill/>
        </p:spPr>
        <p:txBody>
          <a:bodyPr wrap="square" rtlCol="0">
            <a:spAutoFit/>
          </a:bodyPr>
          <a:lstStyle/>
          <a:p>
            <a:r>
              <a:rPr lang="en-US" dirty="0" smtClean="0">
                <a:latin typeface="Arial Narrow" panose="020B0606020202030204" pitchFamily="34" charset="0"/>
              </a:rPr>
              <a:t>Forestry</a:t>
            </a:r>
            <a:endParaRPr lang="en-US" dirty="0">
              <a:latin typeface="Arial Narrow" panose="020B0606020202030204" pitchFamily="34" charset="0"/>
            </a:endParaRPr>
          </a:p>
        </p:txBody>
      </p:sp>
      <p:sp>
        <p:nvSpPr>
          <p:cNvPr id="39" name="TextBox 38"/>
          <p:cNvSpPr txBox="1"/>
          <p:nvPr/>
        </p:nvSpPr>
        <p:spPr>
          <a:xfrm rot="16200000">
            <a:off x="6173681" y="2962979"/>
            <a:ext cx="3517799" cy="461665"/>
          </a:xfrm>
          <a:prstGeom prst="rect">
            <a:avLst/>
          </a:prstGeom>
          <a:noFill/>
        </p:spPr>
        <p:txBody>
          <a:bodyPr wrap="square" rtlCol="0">
            <a:spAutoFit/>
          </a:bodyPr>
          <a:lstStyle/>
          <a:p>
            <a:r>
              <a:rPr lang="en-US" dirty="0" smtClean="0">
                <a:solidFill>
                  <a:schemeClr val="accent2">
                    <a:lumMod val="75000"/>
                  </a:schemeClr>
                </a:solidFill>
                <a:latin typeface="Arial Narrow" panose="020B0606020202030204" pitchFamily="34" charset="0"/>
              </a:rPr>
              <a:t>Producer price Index</a:t>
            </a:r>
            <a:endParaRPr lang="en-US" dirty="0">
              <a:solidFill>
                <a:schemeClr val="accent2">
                  <a:lumMod val="75000"/>
                </a:schemeClr>
              </a:solidFill>
              <a:latin typeface="Arial Narrow" panose="020B0606020202030204" pitchFamily="34" charset="0"/>
            </a:endParaRPr>
          </a:p>
        </p:txBody>
      </p:sp>
      <p:sp>
        <p:nvSpPr>
          <p:cNvPr id="40" name="TextBox 39"/>
          <p:cNvSpPr txBox="1"/>
          <p:nvPr/>
        </p:nvSpPr>
        <p:spPr>
          <a:xfrm>
            <a:off x="4550189" y="3877001"/>
            <a:ext cx="2160583" cy="400110"/>
          </a:xfrm>
          <a:prstGeom prst="rect">
            <a:avLst/>
          </a:prstGeom>
          <a:noFill/>
        </p:spPr>
        <p:txBody>
          <a:bodyPr wrap="square" rtlCol="0">
            <a:spAutoFit/>
          </a:bodyPr>
          <a:lstStyle/>
          <a:p>
            <a:r>
              <a:rPr lang="en-US" sz="2000" dirty="0" smtClean="0"/>
              <a:t>Communication</a:t>
            </a:r>
            <a:endParaRPr lang="en-US" sz="2000" dirty="0"/>
          </a:p>
        </p:txBody>
      </p:sp>
      <p:sp>
        <p:nvSpPr>
          <p:cNvPr id="41" name="TextBox 40"/>
          <p:cNvSpPr txBox="1"/>
          <p:nvPr/>
        </p:nvSpPr>
        <p:spPr>
          <a:xfrm>
            <a:off x="4550190" y="4128549"/>
            <a:ext cx="2416667" cy="400110"/>
          </a:xfrm>
          <a:prstGeom prst="rect">
            <a:avLst/>
          </a:prstGeom>
          <a:noFill/>
        </p:spPr>
        <p:txBody>
          <a:bodyPr wrap="square" rtlCol="0">
            <a:spAutoFit/>
          </a:bodyPr>
          <a:lstStyle/>
          <a:p>
            <a:r>
              <a:rPr lang="en-US" sz="2000" b="1" dirty="0" smtClean="0">
                <a:solidFill>
                  <a:schemeClr val="accent3">
                    <a:lumMod val="50000"/>
                  </a:schemeClr>
                </a:solidFill>
                <a:latin typeface="Bodoni MT Condensed" panose="02070606080606020203" pitchFamily="18" charset="0"/>
              </a:rPr>
              <a:t>Wholesale Trade</a:t>
            </a:r>
            <a:endParaRPr lang="en-US" sz="2000" b="1" dirty="0">
              <a:solidFill>
                <a:schemeClr val="accent3">
                  <a:lumMod val="50000"/>
                </a:schemeClr>
              </a:solidFill>
              <a:latin typeface="Bodoni MT Condensed" panose="02070606080606020203" pitchFamily="18" charset="0"/>
            </a:endParaRPr>
          </a:p>
        </p:txBody>
      </p:sp>
      <p:sp>
        <p:nvSpPr>
          <p:cNvPr id="42" name="TextBox 41"/>
          <p:cNvSpPr txBox="1"/>
          <p:nvPr/>
        </p:nvSpPr>
        <p:spPr>
          <a:xfrm>
            <a:off x="4571964" y="4411575"/>
            <a:ext cx="2416667" cy="400110"/>
          </a:xfrm>
          <a:prstGeom prst="rect">
            <a:avLst/>
          </a:prstGeom>
          <a:noFill/>
        </p:spPr>
        <p:txBody>
          <a:bodyPr wrap="square" rtlCol="0">
            <a:spAutoFit/>
          </a:bodyPr>
          <a:lstStyle/>
          <a:p>
            <a:r>
              <a:rPr lang="en-US" sz="2000" b="1" dirty="0" smtClean="0">
                <a:latin typeface="Agency FB" panose="020B0503020202020204" pitchFamily="34" charset="0"/>
              </a:rPr>
              <a:t>Buildings</a:t>
            </a:r>
            <a:endParaRPr lang="en-US" sz="2000" b="1" dirty="0">
              <a:latin typeface="Agency FB" panose="020B0503020202020204" pitchFamily="34" charset="0"/>
            </a:endParaRPr>
          </a:p>
        </p:txBody>
      </p:sp>
      <p:sp>
        <p:nvSpPr>
          <p:cNvPr id="43" name="TextBox 42"/>
          <p:cNvSpPr txBox="1"/>
          <p:nvPr/>
        </p:nvSpPr>
        <p:spPr>
          <a:xfrm rot="16200000">
            <a:off x="2879040" y="3673805"/>
            <a:ext cx="2469498" cy="461665"/>
          </a:xfrm>
          <a:prstGeom prst="rect">
            <a:avLst/>
          </a:prstGeom>
          <a:noFill/>
        </p:spPr>
        <p:txBody>
          <a:bodyPr wrap="square" rtlCol="0">
            <a:spAutoFit/>
          </a:bodyPr>
          <a:lstStyle/>
          <a:p>
            <a:r>
              <a:rPr lang="en-US" dirty="0" smtClean="0"/>
              <a:t>Government</a:t>
            </a:r>
            <a:endParaRPr lang="en-US" dirty="0"/>
          </a:p>
        </p:txBody>
      </p:sp>
      <p:sp>
        <p:nvSpPr>
          <p:cNvPr id="44" name="TextBox 43"/>
          <p:cNvSpPr txBox="1"/>
          <p:nvPr/>
        </p:nvSpPr>
        <p:spPr>
          <a:xfrm>
            <a:off x="42114" y="4460094"/>
            <a:ext cx="1438709" cy="830997"/>
          </a:xfrm>
          <a:prstGeom prst="rect">
            <a:avLst/>
          </a:prstGeom>
          <a:noFill/>
        </p:spPr>
        <p:txBody>
          <a:bodyPr wrap="square" rtlCol="0">
            <a:spAutoFit/>
          </a:bodyPr>
          <a:lstStyle/>
          <a:p>
            <a:r>
              <a:rPr lang="en-US" sz="4800" dirty="0" smtClean="0">
                <a:latin typeface="Britannic Bold" panose="020B0903060703020204" pitchFamily="34" charset="0"/>
              </a:rPr>
              <a:t>GDP</a:t>
            </a:r>
            <a:endParaRPr lang="en-US" sz="4800" dirty="0">
              <a:latin typeface="Britannic Bold" panose="020B0903060703020204" pitchFamily="34" charset="0"/>
            </a:endParaRPr>
          </a:p>
        </p:txBody>
      </p:sp>
      <p:sp>
        <p:nvSpPr>
          <p:cNvPr id="19" name="TextBox 18"/>
          <p:cNvSpPr txBox="1"/>
          <p:nvPr/>
        </p:nvSpPr>
        <p:spPr>
          <a:xfrm>
            <a:off x="1480823" y="3185389"/>
            <a:ext cx="2335425" cy="523220"/>
          </a:xfrm>
          <a:prstGeom prst="rect">
            <a:avLst/>
          </a:prstGeom>
          <a:noFill/>
        </p:spPr>
        <p:txBody>
          <a:bodyPr wrap="square" rtlCol="0">
            <a:spAutoFit/>
          </a:bodyPr>
          <a:lstStyle/>
          <a:p>
            <a:r>
              <a:rPr lang="en-US" sz="2800" dirty="0" smtClean="0">
                <a:solidFill>
                  <a:schemeClr val="accent2">
                    <a:lumMod val="75000"/>
                  </a:schemeClr>
                </a:solidFill>
                <a:latin typeface="Eurostile" pitchFamily="34" charset="0"/>
              </a:rPr>
              <a:t>Agriculture</a:t>
            </a:r>
            <a:endParaRPr lang="en-US" sz="2800" dirty="0">
              <a:solidFill>
                <a:schemeClr val="accent2">
                  <a:lumMod val="75000"/>
                </a:schemeClr>
              </a:solidFill>
              <a:latin typeface="Eurostile" pitchFamily="34" charset="0"/>
            </a:endParaRPr>
          </a:p>
        </p:txBody>
      </p:sp>
      <p:pic>
        <p:nvPicPr>
          <p:cNvPr id="27" name="Picture 26"/>
          <p:cNvPicPr>
            <a:picLocks noChangeAspect="1"/>
          </p:cNvPicPr>
          <p:nvPr/>
        </p:nvPicPr>
        <p:blipFill>
          <a:blip r:embed="rId5"/>
          <a:stretch>
            <a:fillRect/>
          </a:stretch>
        </p:blipFill>
        <p:spPr>
          <a:xfrm rot="20902793">
            <a:off x="533642" y="52014"/>
            <a:ext cx="3884119" cy="2620239"/>
          </a:xfrm>
          <a:prstGeom prst="rect">
            <a:avLst/>
          </a:prstGeom>
        </p:spPr>
      </p:pic>
      <p:sp>
        <p:nvSpPr>
          <p:cNvPr id="29" name="TextBox 28"/>
          <p:cNvSpPr txBox="1"/>
          <p:nvPr/>
        </p:nvSpPr>
        <p:spPr>
          <a:xfrm>
            <a:off x="4564710" y="4694601"/>
            <a:ext cx="2416667" cy="400110"/>
          </a:xfrm>
          <a:prstGeom prst="rect">
            <a:avLst/>
          </a:prstGeom>
          <a:noFill/>
        </p:spPr>
        <p:txBody>
          <a:bodyPr wrap="square" rtlCol="0">
            <a:spAutoFit/>
          </a:bodyPr>
          <a:lstStyle/>
          <a:p>
            <a:r>
              <a:rPr lang="en-US" sz="2000" b="1" dirty="0" smtClean="0">
                <a:solidFill>
                  <a:schemeClr val="accent2">
                    <a:lumMod val="75000"/>
                  </a:schemeClr>
                </a:solidFill>
                <a:latin typeface="Arial Narrow" panose="020B0606020202030204" pitchFamily="34" charset="0"/>
              </a:rPr>
              <a:t>Electricity</a:t>
            </a:r>
            <a:endParaRPr lang="en-US" sz="2000" b="1" dirty="0">
              <a:solidFill>
                <a:schemeClr val="accent2">
                  <a:lumMod val="75000"/>
                </a:schemeClr>
              </a:solidFill>
              <a:latin typeface="Arial Narrow" panose="020B0606020202030204" pitchFamily="34" charset="0"/>
            </a:endParaRPr>
          </a:p>
        </p:txBody>
      </p:sp>
      <p:sp>
        <p:nvSpPr>
          <p:cNvPr id="31" name="TextBox 30"/>
          <p:cNvSpPr txBox="1"/>
          <p:nvPr/>
        </p:nvSpPr>
        <p:spPr>
          <a:xfrm rot="16200000">
            <a:off x="6543791" y="3001016"/>
            <a:ext cx="3517799" cy="400110"/>
          </a:xfrm>
          <a:prstGeom prst="rect">
            <a:avLst/>
          </a:prstGeom>
          <a:noFill/>
        </p:spPr>
        <p:txBody>
          <a:bodyPr wrap="square" rtlCol="0">
            <a:spAutoFit/>
          </a:bodyPr>
          <a:lstStyle/>
          <a:p>
            <a:r>
              <a:rPr lang="en-US" sz="2000" b="1" dirty="0" smtClean="0">
                <a:latin typeface="Aharoni" panose="02010803020104030203" pitchFamily="2" charset="-79"/>
                <a:cs typeface="Aharoni" panose="02010803020104030203" pitchFamily="2" charset="-79"/>
              </a:rPr>
              <a:t>Primary Sector</a:t>
            </a:r>
            <a:endParaRPr lang="en-US" sz="2000" b="1" dirty="0">
              <a:latin typeface="Aharoni" panose="02010803020104030203" pitchFamily="2" charset="-79"/>
              <a:cs typeface="Aharoni" panose="02010803020104030203" pitchFamily="2" charset="-79"/>
            </a:endParaRPr>
          </a:p>
        </p:txBody>
      </p:sp>
      <p:pic>
        <p:nvPicPr>
          <p:cNvPr id="32" name="Picture 2" descr="C:\Users\Administrator\Desktop\icone\3.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671440" y="87042"/>
            <a:ext cx="1051602" cy="1051602"/>
          </a:xfrm>
          <a:prstGeom prst="rect">
            <a:avLst/>
          </a:prstGeom>
          <a:noFill/>
        </p:spPr>
      </p:pic>
      <p:pic>
        <p:nvPicPr>
          <p:cNvPr id="33" name="Picture 31" descr="C:\Users\user\Downloads\sketch\Tick-256a.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8166177" y="1241023"/>
            <a:ext cx="626167" cy="611772"/>
          </a:xfrm>
          <a:prstGeom prst="rect">
            <a:avLst/>
          </a:prstGeom>
          <a:noFill/>
        </p:spPr>
      </p:pic>
      <p:sp>
        <p:nvSpPr>
          <p:cNvPr id="34" name="TextBox 33"/>
          <p:cNvSpPr txBox="1"/>
          <p:nvPr/>
        </p:nvSpPr>
        <p:spPr>
          <a:xfrm>
            <a:off x="101600" y="6373167"/>
            <a:ext cx="8839199" cy="276999"/>
          </a:xfrm>
          <a:prstGeom prst="rect">
            <a:avLst/>
          </a:prstGeom>
          <a:noFill/>
        </p:spPr>
        <p:txBody>
          <a:bodyPr wrap="square" rtlCol="0">
            <a:spAutoFit/>
          </a:bodyPr>
          <a:lstStyle/>
          <a:p>
            <a:pPr algn="ctr"/>
            <a:r>
              <a:rPr lang="en-US" sz="1200" dirty="0" smtClean="0"/>
              <a:t>53</a:t>
            </a:r>
            <a:endParaRPr lang="en-US" sz="1200" dirty="0"/>
          </a:p>
        </p:txBody>
      </p:sp>
    </p:spTree>
    <p:extLst>
      <p:ext uri="{BB962C8B-B14F-4D97-AF65-F5344CB8AC3E}">
        <p14:creationId xmlns:p14="http://schemas.microsoft.com/office/powerpoint/2010/main" val="18275072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Box 38"/>
          <p:cNvSpPr txBox="1">
            <a:spLocks noChangeArrowheads="1"/>
          </p:cNvSpPr>
          <p:nvPr/>
        </p:nvSpPr>
        <p:spPr bwMode="auto">
          <a:xfrm>
            <a:off x="937070" y="157163"/>
            <a:ext cx="70929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GB" altLang="en-US" sz="2800" b="1" dirty="0" smtClean="0">
                <a:latin typeface="Helvetica" pitchFamily="34" charset="0"/>
                <a:ea typeface="Helvetica" pitchFamily="34" charset="0"/>
                <a:cs typeface="Helvetica" pitchFamily="34" charset="0"/>
              </a:rPr>
              <a:t>Funding: 2016/17</a:t>
            </a:r>
            <a:endParaRPr lang="en-GB" altLang="en-US" sz="2800" b="1" dirty="0">
              <a:latin typeface="Helvetica" pitchFamily="34" charset="0"/>
              <a:ea typeface="Helvetica" pitchFamily="34" charset="0"/>
              <a:cs typeface="Helvetica"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828837408"/>
              </p:ext>
            </p:extLst>
          </p:nvPr>
        </p:nvGraphicFramePr>
        <p:xfrm>
          <a:off x="329182" y="1397000"/>
          <a:ext cx="8611616" cy="4502688"/>
        </p:xfrm>
        <a:graphic>
          <a:graphicData uri="http://schemas.openxmlformats.org/drawingml/2006/table">
            <a:tbl>
              <a:tblPr firstRow="1" bandRow="1">
                <a:tableStyleId>{F5AB1C69-6EDB-4FF4-983F-18BD219EF322}</a:tableStyleId>
              </a:tblPr>
              <a:tblGrid>
                <a:gridCol w="3889250"/>
                <a:gridCol w="1719072"/>
                <a:gridCol w="1511808"/>
                <a:gridCol w="1491486"/>
              </a:tblGrid>
              <a:tr h="482826">
                <a:tc>
                  <a:txBody>
                    <a:bodyPr/>
                    <a:lstStyle/>
                    <a:p>
                      <a:r>
                        <a:rPr lang="en-US" dirty="0" err="1" smtClean="0"/>
                        <a:t>Programme</a:t>
                      </a:r>
                      <a:endParaRPr lang="en-US" dirty="0" smtClean="0"/>
                    </a:p>
                    <a:p>
                      <a:r>
                        <a:rPr lang="en-US" dirty="0" smtClean="0"/>
                        <a:t>R million</a:t>
                      </a:r>
                      <a:endParaRPr lang="en-US" dirty="0"/>
                    </a:p>
                  </a:txBody>
                  <a:tcPr>
                    <a:solidFill>
                      <a:schemeClr val="accent3">
                        <a:lumMod val="75000"/>
                      </a:schemeClr>
                    </a:solidFill>
                  </a:tcPr>
                </a:tc>
                <a:tc>
                  <a:txBody>
                    <a:bodyPr/>
                    <a:lstStyle/>
                    <a:p>
                      <a:r>
                        <a:rPr lang="en-US" dirty="0" smtClean="0"/>
                        <a:t>2016/17</a:t>
                      </a:r>
                      <a:endParaRPr lang="en-US" dirty="0"/>
                    </a:p>
                  </a:txBody>
                  <a:tcPr>
                    <a:solidFill>
                      <a:schemeClr val="accent3">
                        <a:lumMod val="75000"/>
                      </a:schemeClr>
                    </a:solidFill>
                  </a:tcPr>
                </a:tc>
                <a:tc>
                  <a:txBody>
                    <a:bodyPr/>
                    <a:lstStyle/>
                    <a:p>
                      <a:r>
                        <a:rPr lang="en-US" dirty="0" smtClean="0"/>
                        <a:t>2017/18</a:t>
                      </a:r>
                      <a:endParaRPr lang="en-US" dirty="0"/>
                    </a:p>
                  </a:txBody>
                  <a:tcPr>
                    <a:solidFill>
                      <a:schemeClr val="accent3">
                        <a:lumMod val="75000"/>
                      </a:schemeClr>
                    </a:solidFill>
                  </a:tcPr>
                </a:tc>
                <a:tc>
                  <a:txBody>
                    <a:bodyPr/>
                    <a:lstStyle/>
                    <a:p>
                      <a:r>
                        <a:rPr lang="en-US" dirty="0" smtClean="0"/>
                        <a:t>2018/19</a:t>
                      </a:r>
                      <a:endParaRPr lang="en-US" dirty="0"/>
                    </a:p>
                  </a:txBody>
                  <a:tcPr>
                    <a:solidFill>
                      <a:schemeClr val="accent3">
                        <a:lumMod val="75000"/>
                      </a:schemeClr>
                    </a:solidFill>
                  </a:tcPr>
                </a:tc>
              </a:tr>
              <a:tr h="482826">
                <a:tc>
                  <a:txBody>
                    <a:bodyPr/>
                    <a:lstStyle/>
                    <a:p>
                      <a:pPr>
                        <a:lnSpc>
                          <a:spcPct val="115000"/>
                        </a:lnSpc>
                        <a:spcBef>
                          <a:spcPts val="0"/>
                        </a:spcBef>
                        <a:spcAft>
                          <a:spcPts val="0"/>
                        </a:spcAft>
                      </a:pPr>
                      <a:r>
                        <a:rPr lang="en-ZA" sz="1600">
                          <a:solidFill>
                            <a:srgbClr val="000000"/>
                          </a:solidFill>
                          <a:effectLst/>
                          <a:latin typeface="Arial Narrow"/>
                          <a:cs typeface="Arial Narrow"/>
                        </a:rPr>
                        <a:t>1. Administration</a:t>
                      </a:r>
                      <a:endParaRPr lang="en-US" sz="1600">
                        <a:effectLst/>
                        <a:latin typeface="Calibri"/>
                      </a:endParaRPr>
                    </a:p>
                  </a:txBody>
                  <a:tcPr marL="68580" marR="68580" marT="0" marB="0"/>
                </a:tc>
                <a:tc>
                  <a:txBody>
                    <a:bodyPr/>
                    <a:lstStyle/>
                    <a:p>
                      <a:pPr algn="r">
                        <a:lnSpc>
                          <a:spcPct val="115000"/>
                        </a:lnSpc>
                        <a:spcBef>
                          <a:spcPts val="0"/>
                        </a:spcBef>
                        <a:spcAft>
                          <a:spcPts val="0"/>
                        </a:spcAft>
                      </a:pPr>
                      <a:r>
                        <a:rPr lang="en-ZA" sz="2000" dirty="0">
                          <a:solidFill>
                            <a:srgbClr val="000000"/>
                          </a:solidFill>
                          <a:effectLst/>
                          <a:latin typeface="Arial" panose="020B0604020202020204" pitchFamily="34" charset="0"/>
                          <a:cs typeface="Arial" panose="020B0604020202020204" pitchFamily="34" charset="0"/>
                        </a:rPr>
                        <a:t>709.2</a:t>
                      </a:r>
                      <a:endParaRPr lang="en-US" sz="2000" dirty="0">
                        <a:effectLst/>
                        <a:latin typeface="Arial" panose="020B0604020202020204" pitchFamily="34" charset="0"/>
                        <a:cs typeface="Arial" panose="020B0604020202020204" pitchFamily="34" charset="0"/>
                      </a:endParaRPr>
                    </a:p>
                  </a:txBody>
                  <a:tcPr marL="68580" marR="68580" marT="0" marB="0"/>
                </a:tc>
                <a:tc>
                  <a:txBody>
                    <a:bodyPr/>
                    <a:lstStyle/>
                    <a:p>
                      <a:pPr algn="r">
                        <a:lnSpc>
                          <a:spcPct val="115000"/>
                        </a:lnSpc>
                        <a:spcBef>
                          <a:spcPts val="0"/>
                        </a:spcBef>
                        <a:spcAft>
                          <a:spcPts val="0"/>
                        </a:spcAft>
                      </a:pPr>
                      <a:r>
                        <a:rPr lang="en-ZA" sz="2000">
                          <a:solidFill>
                            <a:srgbClr val="000000"/>
                          </a:solidFill>
                          <a:effectLst/>
                          <a:latin typeface="Arial" panose="020B0604020202020204" pitchFamily="34" charset="0"/>
                          <a:cs typeface="Arial" panose="020B0604020202020204" pitchFamily="34" charset="0"/>
                        </a:rPr>
                        <a:t>709.5</a:t>
                      </a:r>
                      <a:endParaRPr lang="en-US" sz="2000">
                        <a:effectLst/>
                        <a:latin typeface="Arial" panose="020B0604020202020204" pitchFamily="34" charset="0"/>
                        <a:cs typeface="Arial" panose="020B0604020202020204" pitchFamily="34" charset="0"/>
                      </a:endParaRPr>
                    </a:p>
                  </a:txBody>
                  <a:tcPr marL="68580" marR="68580" marT="0" marB="0"/>
                </a:tc>
                <a:tc>
                  <a:txBody>
                    <a:bodyPr/>
                    <a:lstStyle/>
                    <a:p>
                      <a:pPr algn="r">
                        <a:lnSpc>
                          <a:spcPct val="115000"/>
                        </a:lnSpc>
                        <a:spcBef>
                          <a:spcPts val="0"/>
                        </a:spcBef>
                        <a:spcAft>
                          <a:spcPts val="0"/>
                        </a:spcAft>
                      </a:pPr>
                      <a:r>
                        <a:rPr lang="en-ZA" sz="2000">
                          <a:solidFill>
                            <a:srgbClr val="000000"/>
                          </a:solidFill>
                          <a:effectLst/>
                          <a:latin typeface="Arial" panose="020B0604020202020204" pitchFamily="34" charset="0"/>
                          <a:cs typeface="Arial" panose="020B0604020202020204" pitchFamily="34" charset="0"/>
                        </a:rPr>
                        <a:t>731.1</a:t>
                      </a:r>
                      <a:endParaRPr lang="en-US" sz="2000">
                        <a:effectLst/>
                        <a:latin typeface="Arial" panose="020B0604020202020204" pitchFamily="34" charset="0"/>
                        <a:cs typeface="Arial" panose="020B0604020202020204" pitchFamily="34" charset="0"/>
                      </a:endParaRPr>
                    </a:p>
                  </a:txBody>
                  <a:tcPr marL="68580" marR="68580" marT="0" marB="0"/>
                </a:tc>
              </a:tr>
              <a:tr h="482826">
                <a:tc>
                  <a:txBody>
                    <a:bodyPr/>
                    <a:lstStyle/>
                    <a:p>
                      <a:pPr>
                        <a:lnSpc>
                          <a:spcPct val="115000"/>
                        </a:lnSpc>
                        <a:spcBef>
                          <a:spcPts val="0"/>
                        </a:spcBef>
                        <a:spcAft>
                          <a:spcPts val="0"/>
                        </a:spcAft>
                      </a:pPr>
                      <a:r>
                        <a:rPr lang="en-ZA" sz="1600">
                          <a:solidFill>
                            <a:srgbClr val="000000"/>
                          </a:solidFill>
                          <a:effectLst/>
                          <a:latin typeface="Arial Narrow"/>
                          <a:cs typeface="Arial Narrow"/>
                        </a:rPr>
                        <a:t>2. Economic Statistics</a:t>
                      </a:r>
                      <a:endParaRPr lang="en-US" sz="1600">
                        <a:effectLst/>
                        <a:latin typeface="Calibri"/>
                      </a:endParaRPr>
                    </a:p>
                  </a:txBody>
                  <a:tcPr marL="68580" marR="68580" marT="0" marB="0"/>
                </a:tc>
                <a:tc>
                  <a:txBody>
                    <a:bodyPr/>
                    <a:lstStyle/>
                    <a:p>
                      <a:pPr algn="r">
                        <a:lnSpc>
                          <a:spcPct val="115000"/>
                        </a:lnSpc>
                        <a:spcBef>
                          <a:spcPts val="0"/>
                        </a:spcBef>
                        <a:spcAft>
                          <a:spcPts val="0"/>
                        </a:spcAft>
                      </a:pPr>
                      <a:r>
                        <a:rPr lang="en-ZA" sz="2000">
                          <a:solidFill>
                            <a:srgbClr val="000000"/>
                          </a:solidFill>
                          <a:effectLst/>
                          <a:latin typeface="Arial" panose="020B0604020202020204" pitchFamily="34" charset="0"/>
                          <a:cs typeface="Arial" panose="020B0604020202020204" pitchFamily="34" charset="0"/>
                        </a:rPr>
                        <a:t>224.7</a:t>
                      </a:r>
                      <a:endParaRPr lang="en-US" sz="2000">
                        <a:effectLst/>
                        <a:latin typeface="Arial" panose="020B0604020202020204" pitchFamily="34" charset="0"/>
                        <a:cs typeface="Arial" panose="020B0604020202020204" pitchFamily="34" charset="0"/>
                      </a:endParaRPr>
                    </a:p>
                  </a:txBody>
                  <a:tcPr marL="68580" marR="68580" marT="0" marB="0"/>
                </a:tc>
                <a:tc>
                  <a:txBody>
                    <a:bodyPr/>
                    <a:lstStyle/>
                    <a:p>
                      <a:pPr algn="r">
                        <a:lnSpc>
                          <a:spcPct val="115000"/>
                        </a:lnSpc>
                        <a:spcBef>
                          <a:spcPts val="0"/>
                        </a:spcBef>
                        <a:spcAft>
                          <a:spcPts val="0"/>
                        </a:spcAft>
                      </a:pPr>
                      <a:r>
                        <a:rPr lang="en-ZA" sz="2000">
                          <a:solidFill>
                            <a:srgbClr val="000000"/>
                          </a:solidFill>
                          <a:effectLst/>
                          <a:latin typeface="Arial" panose="020B0604020202020204" pitchFamily="34" charset="0"/>
                          <a:cs typeface="Arial" panose="020B0604020202020204" pitchFamily="34" charset="0"/>
                        </a:rPr>
                        <a:t>229.2</a:t>
                      </a:r>
                      <a:endParaRPr lang="en-US" sz="2000">
                        <a:effectLst/>
                        <a:latin typeface="Arial" panose="020B0604020202020204" pitchFamily="34" charset="0"/>
                        <a:cs typeface="Arial" panose="020B0604020202020204" pitchFamily="34" charset="0"/>
                      </a:endParaRPr>
                    </a:p>
                  </a:txBody>
                  <a:tcPr marL="68580" marR="68580" marT="0" marB="0"/>
                </a:tc>
                <a:tc>
                  <a:txBody>
                    <a:bodyPr/>
                    <a:lstStyle/>
                    <a:p>
                      <a:pPr algn="r">
                        <a:lnSpc>
                          <a:spcPct val="115000"/>
                        </a:lnSpc>
                        <a:spcBef>
                          <a:spcPts val="0"/>
                        </a:spcBef>
                        <a:spcAft>
                          <a:spcPts val="0"/>
                        </a:spcAft>
                      </a:pPr>
                      <a:r>
                        <a:rPr lang="en-ZA" sz="2000">
                          <a:solidFill>
                            <a:srgbClr val="000000"/>
                          </a:solidFill>
                          <a:effectLst/>
                          <a:latin typeface="Arial" panose="020B0604020202020204" pitchFamily="34" charset="0"/>
                          <a:cs typeface="Arial" panose="020B0604020202020204" pitchFamily="34" charset="0"/>
                        </a:rPr>
                        <a:t>237.3</a:t>
                      </a:r>
                      <a:endParaRPr lang="en-US" sz="2000">
                        <a:effectLst/>
                        <a:latin typeface="Arial" panose="020B0604020202020204" pitchFamily="34" charset="0"/>
                        <a:cs typeface="Arial" panose="020B0604020202020204" pitchFamily="34" charset="0"/>
                      </a:endParaRPr>
                    </a:p>
                  </a:txBody>
                  <a:tcPr marL="68580" marR="68580" marT="0" marB="0"/>
                </a:tc>
              </a:tr>
              <a:tr h="482826">
                <a:tc>
                  <a:txBody>
                    <a:bodyPr/>
                    <a:lstStyle/>
                    <a:p>
                      <a:pPr>
                        <a:lnSpc>
                          <a:spcPct val="115000"/>
                        </a:lnSpc>
                        <a:spcBef>
                          <a:spcPts val="0"/>
                        </a:spcBef>
                        <a:spcAft>
                          <a:spcPts val="0"/>
                        </a:spcAft>
                      </a:pPr>
                      <a:r>
                        <a:rPr lang="en-ZA" sz="1600">
                          <a:solidFill>
                            <a:srgbClr val="000000"/>
                          </a:solidFill>
                          <a:effectLst/>
                          <a:latin typeface="Arial Narrow"/>
                          <a:cs typeface="Arial Narrow"/>
                        </a:rPr>
                        <a:t>3. Population and Social Statistics</a:t>
                      </a:r>
                      <a:endParaRPr lang="en-US" sz="1600">
                        <a:effectLst/>
                        <a:latin typeface="Calibri"/>
                      </a:endParaRPr>
                    </a:p>
                  </a:txBody>
                  <a:tcPr marL="68580" marR="68580" marT="0" marB="0"/>
                </a:tc>
                <a:tc>
                  <a:txBody>
                    <a:bodyPr/>
                    <a:lstStyle/>
                    <a:p>
                      <a:pPr algn="r">
                        <a:lnSpc>
                          <a:spcPct val="115000"/>
                        </a:lnSpc>
                        <a:spcBef>
                          <a:spcPts val="0"/>
                        </a:spcBef>
                        <a:spcAft>
                          <a:spcPts val="0"/>
                        </a:spcAft>
                      </a:pPr>
                      <a:r>
                        <a:rPr lang="en-ZA" sz="2000">
                          <a:solidFill>
                            <a:srgbClr val="000000"/>
                          </a:solidFill>
                          <a:effectLst/>
                          <a:latin typeface="Arial" panose="020B0604020202020204" pitchFamily="34" charset="0"/>
                          <a:cs typeface="Arial" panose="020B0604020202020204" pitchFamily="34" charset="0"/>
                        </a:rPr>
                        <a:t>127.0</a:t>
                      </a:r>
                      <a:endParaRPr lang="en-US" sz="2000">
                        <a:effectLst/>
                        <a:latin typeface="Arial" panose="020B0604020202020204" pitchFamily="34" charset="0"/>
                        <a:cs typeface="Arial" panose="020B0604020202020204" pitchFamily="34" charset="0"/>
                      </a:endParaRPr>
                    </a:p>
                  </a:txBody>
                  <a:tcPr marL="68580" marR="68580" marT="0" marB="0"/>
                </a:tc>
                <a:tc>
                  <a:txBody>
                    <a:bodyPr/>
                    <a:lstStyle/>
                    <a:p>
                      <a:pPr algn="r">
                        <a:lnSpc>
                          <a:spcPct val="115000"/>
                        </a:lnSpc>
                        <a:spcBef>
                          <a:spcPts val="0"/>
                        </a:spcBef>
                        <a:spcAft>
                          <a:spcPts val="0"/>
                        </a:spcAft>
                      </a:pPr>
                      <a:r>
                        <a:rPr lang="en-ZA" sz="2000">
                          <a:solidFill>
                            <a:srgbClr val="000000"/>
                          </a:solidFill>
                          <a:effectLst/>
                          <a:latin typeface="Arial" panose="020B0604020202020204" pitchFamily="34" charset="0"/>
                          <a:cs typeface="Arial" panose="020B0604020202020204" pitchFamily="34" charset="0"/>
                        </a:rPr>
                        <a:t>128.3</a:t>
                      </a:r>
                      <a:endParaRPr lang="en-US" sz="2000">
                        <a:effectLst/>
                        <a:latin typeface="Arial" panose="020B0604020202020204" pitchFamily="34" charset="0"/>
                        <a:cs typeface="Arial" panose="020B0604020202020204" pitchFamily="34" charset="0"/>
                      </a:endParaRPr>
                    </a:p>
                  </a:txBody>
                  <a:tcPr marL="68580" marR="68580" marT="0" marB="0"/>
                </a:tc>
                <a:tc>
                  <a:txBody>
                    <a:bodyPr/>
                    <a:lstStyle/>
                    <a:p>
                      <a:pPr algn="r">
                        <a:lnSpc>
                          <a:spcPct val="115000"/>
                        </a:lnSpc>
                        <a:spcBef>
                          <a:spcPts val="0"/>
                        </a:spcBef>
                        <a:spcAft>
                          <a:spcPts val="0"/>
                        </a:spcAft>
                      </a:pPr>
                      <a:r>
                        <a:rPr lang="en-ZA" sz="2000">
                          <a:solidFill>
                            <a:srgbClr val="000000"/>
                          </a:solidFill>
                          <a:effectLst/>
                          <a:latin typeface="Arial" panose="020B0604020202020204" pitchFamily="34" charset="0"/>
                          <a:cs typeface="Arial" panose="020B0604020202020204" pitchFamily="34" charset="0"/>
                        </a:rPr>
                        <a:t>132.3</a:t>
                      </a:r>
                      <a:endParaRPr lang="en-US" sz="2000">
                        <a:effectLst/>
                        <a:latin typeface="Arial" panose="020B0604020202020204" pitchFamily="34" charset="0"/>
                        <a:cs typeface="Arial" panose="020B0604020202020204" pitchFamily="34" charset="0"/>
                      </a:endParaRPr>
                    </a:p>
                  </a:txBody>
                  <a:tcPr marL="68580" marR="68580" marT="0" marB="0"/>
                </a:tc>
              </a:tr>
              <a:tr h="482826">
                <a:tc>
                  <a:txBody>
                    <a:bodyPr/>
                    <a:lstStyle/>
                    <a:p>
                      <a:pPr>
                        <a:lnSpc>
                          <a:spcPct val="115000"/>
                        </a:lnSpc>
                        <a:spcBef>
                          <a:spcPts val="0"/>
                        </a:spcBef>
                        <a:spcAft>
                          <a:spcPts val="0"/>
                        </a:spcAft>
                      </a:pPr>
                      <a:r>
                        <a:rPr lang="en-ZA" sz="1600">
                          <a:solidFill>
                            <a:srgbClr val="000000"/>
                          </a:solidFill>
                          <a:effectLst/>
                          <a:latin typeface="Arial Narrow"/>
                          <a:cs typeface="Arial Narrow"/>
                        </a:rPr>
                        <a:t>4. Methodology, Standards and Research</a:t>
                      </a:r>
                      <a:endParaRPr lang="en-US" sz="1600">
                        <a:effectLst/>
                        <a:latin typeface="Calibri"/>
                      </a:endParaRPr>
                    </a:p>
                  </a:txBody>
                  <a:tcPr marL="68580" marR="68580" marT="0" marB="0"/>
                </a:tc>
                <a:tc>
                  <a:txBody>
                    <a:bodyPr/>
                    <a:lstStyle/>
                    <a:p>
                      <a:pPr algn="r">
                        <a:lnSpc>
                          <a:spcPct val="115000"/>
                        </a:lnSpc>
                        <a:spcBef>
                          <a:spcPts val="0"/>
                        </a:spcBef>
                        <a:spcAft>
                          <a:spcPts val="0"/>
                        </a:spcAft>
                      </a:pPr>
                      <a:r>
                        <a:rPr lang="en-ZA" sz="2000">
                          <a:solidFill>
                            <a:srgbClr val="000000"/>
                          </a:solidFill>
                          <a:effectLst/>
                          <a:latin typeface="Arial" panose="020B0604020202020204" pitchFamily="34" charset="0"/>
                          <a:cs typeface="Arial" panose="020B0604020202020204" pitchFamily="34" charset="0"/>
                        </a:rPr>
                        <a:t>69.6</a:t>
                      </a:r>
                      <a:endParaRPr lang="en-US" sz="2000">
                        <a:effectLst/>
                        <a:latin typeface="Arial" panose="020B0604020202020204" pitchFamily="34" charset="0"/>
                        <a:cs typeface="Arial" panose="020B0604020202020204" pitchFamily="34" charset="0"/>
                      </a:endParaRPr>
                    </a:p>
                  </a:txBody>
                  <a:tcPr marL="68580" marR="68580" marT="0" marB="0"/>
                </a:tc>
                <a:tc>
                  <a:txBody>
                    <a:bodyPr/>
                    <a:lstStyle/>
                    <a:p>
                      <a:pPr algn="r">
                        <a:lnSpc>
                          <a:spcPct val="115000"/>
                        </a:lnSpc>
                        <a:spcBef>
                          <a:spcPts val="0"/>
                        </a:spcBef>
                        <a:spcAft>
                          <a:spcPts val="0"/>
                        </a:spcAft>
                      </a:pPr>
                      <a:r>
                        <a:rPr lang="en-ZA" sz="2000">
                          <a:solidFill>
                            <a:srgbClr val="000000"/>
                          </a:solidFill>
                          <a:effectLst/>
                          <a:latin typeface="Arial" panose="020B0604020202020204" pitchFamily="34" charset="0"/>
                          <a:cs typeface="Arial" panose="020B0604020202020204" pitchFamily="34" charset="0"/>
                        </a:rPr>
                        <a:t>67.0</a:t>
                      </a:r>
                      <a:endParaRPr lang="en-US" sz="2000">
                        <a:effectLst/>
                        <a:latin typeface="Arial" panose="020B0604020202020204" pitchFamily="34" charset="0"/>
                        <a:cs typeface="Arial" panose="020B0604020202020204" pitchFamily="34" charset="0"/>
                      </a:endParaRPr>
                    </a:p>
                  </a:txBody>
                  <a:tcPr marL="68580" marR="68580" marT="0" marB="0"/>
                </a:tc>
                <a:tc>
                  <a:txBody>
                    <a:bodyPr/>
                    <a:lstStyle/>
                    <a:p>
                      <a:pPr algn="r">
                        <a:lnSpc>
                          <a:spcPct val="115000"/>
                        </a:lnSpc>
                        <a:spcBef>
                          <a:spcPts val="0"/>
                        </a:spcBef>
                        <a:spcAft>
                          <a:spcPts val="0"/>
                        </a:spcAft>
                      </a:pPr>
                      <a:r>
                        <a:rPr lang="en-ZA" sz="2000">
                          <a:solidFill>
                            <a:srgbClr val="000000"/>
                          </a:solidFill>
                          <a:effectLst/>
                          <a:latin typeface="Arial" panose="020B0604020202020204" pitchFamily="34" charset="0"/>
                          <a:cs typeface="Arial" panose="020B0604020202020204" pitchFamily="34" charset="0"/>
                        </a:rPr>
                        <a:t>67.5</a:t>
                      </a:r>
                      <a:endParaRPr lang="en-US" sz="2000">
                        <a:effectLst/>
                        <a:latin typeface="Arial" panose="020B0604020202020204" pitchFamily="34" charset="0"/>
                        <a:cs typeface="Arial" panose="020B0604020202020204" pitchFamily="34" charset="0"/>
                      </a:endParaRPr>
                    </a:p>
                  </a:txBody>
                  <a:tcPr marL="68580" marR="68580" marT="0" marB="0"/>
                </a:tc>
              </a:tr>
              <a:tr h="482826">
                <a:tc>
                  <a:txBody>
                    <a:bodyPr/>
                    <a:lstStyle/>
                    <a:p>
                      <a:pPr>
                        <a:lnSpc>
                          <a:spcPct val="115000"/>
                        </a:lnSpc>
                        <a:spcBef>
                          <a:spcPts val="0"/>
                        </a:spcBef>
                        <a:spcAft>
                          <a:spcPts val="0"/>
                        </a:spcAft>
                      </a:pPr>
                      <a:r>
                        <a:rPr lang="en-ZA" sz="1600">
                          <a:solidFill>
                            <a:srgbClr val="000000"/>
                          </a:solidFill>
                          <a:effectLst/>
                          <a:latin typeface="Arial Narrow"/>
                          <a:cs typeface="Arial Narrow"/>
                        </a:rPr>
                        <a:t>5. Statistical Support and Informatics</a:t>
                      </a:r>
                      <a:endParaRPr lang="en-US" sz="1600">
                        <a:effectLst/>
                        <a:latin typeface="Calibri"/>
                      </a:endParaRPr>
                    </a:p>
                  </a:txBody>
                  <a:tcPr marL="68580" marR="68580" marT="0" marB="0"/>
                </a:tc>
                <a:tc>
                  <a:txBody>
                    <a:bodyPr/>
                    <a:lstStyle/>
                    <a:p>
                      <a:pPr algn="r">
                        <a:lnSpc>
                          <a:spcPct val="115000"/>
                        </a:lnSpc>
                        <a:spcBef>
                          <a:spcPts val="0"/>
                        </a:spcBef>
                        <a:spcAft>
                          <a:spcPts val="0"/>
                        </a:spcAft>
                      </a:pPr>
                      <a:r>
                        <a:rPr lang="en-ZA" sz="2000">
                          <a:solidFill>
                            <a:srgbClr val="000000"/>
                          </a:solidFill>
                          <a:effectLst/>
                          <a:latin typeface="Arial" panose="020B0604020202020204" pitchFamily="34" charset="0"/>
                          <a:cs typeface="Arial" panose="020B0604020202020204" pitchFamily="34" charset="0"/>
                        </a:rPr>
                        <a:t>255.4</a:t>
                      </a:r>
                      <a:endParaRPr lang="en-US" sz="2000">
                        <a:effectLst/>
                        <a:latin typeface="Arial" panose="020B0604020202020204" pitchFamily="34" charset="0"/>
                        <a:cs typeface="Arial" panose="020B0604020202020204" pitchFamily="34" charset="0"/>
                      </a:endParaRPr>
                    </a:p>
                  </a:txBody>
                  <a:tcPr marL="68580" marR="68580" marT="0" marB="0"/>
                </a:tc>
                <a:tc>
                  <a:txBody>
                    <a:bodyPr/>
                    <a:lstStyle/>
                    <a:p>
                      <a:pPr algn="r">
                        <a:lnSpc>
                          <a:spcPct val="115000"/>
                        </a:lnSpc>
                        <a:spcBef>
                          <a:spcPts val="0"/>
                        </a:spcBef>
                        <a:spcAft>
                          <a:spcPts val="0"/>
                        </a:spcAft>
                      </a:pPr>
                      <a:r>
                        <a:rPr lang="en-ZA" sz="2000">
                          <a:solidFill>
                            <a:srgbClr val="000000"/>
                          </a:solidFill>
                          <a:effectLst/>
                          <a:latin typeface="Arial" panose="020B0604020202020204" pitchFamily="34" charset="0"/>
                          <a:cs typeface="Arial" panose="020B0604020202020204" pitchFamily="34" charset="0"/>
                        </a:rPr>
                        <a:t>258.4</a:t>
                      </a:r>
                      <a:endParaRPr lang="en-US" sz="2000">
                        <a:effectLst/>
                        <a:latin typeface="Arial" panose="020B0604020202020204" pitchFamily="34" charset="0"/>
                        <a:cs typeface="Arial" panose="020B0604020202020204" pitchFamily="34" charset="0"/>
                      </a:endParaRPr>
                    </a:p>
                  </a:txBody>
                  <a:tcPr marL="68580" marR="68580" marT="0" marB="0"/>
                </a:tc>
                <a:tc>
                  <a:txBody>
                    <a:bodyPr/>
                    <a:lstStyle/>
                    <a:p>
                      <a:pPr algn="r">
                        <a:lnSpc>
                          <a:spcPct val="115000"/>
                        </a:lnSpc>
                        <a:spcBef>
                          <a:spcPts val="0"/>
                        </a:spcBef>
                        <a:spcAft>
                          <a:spcPts val="0"/>
                        </a:spcAft>
                      </a:pPr>
                      <a:r>
                        <a:rPr lang="en-ZA" sz="2000">
                          <a:solidFill>
                            <a:srgbClr val="000000"/>
                          </a:solidFill>
                          <a:effectLst/>
                          <a:latin typeface="Arial" panose="020B0604020202020204" pitchFamily="34" charset="0"/>
                          <a:cs typeface="Arial" panose="020B0604020202020204" pitchFamily="34" charset="0"/>
                        </a:rPr>
                        <a:t>267.2</a:t>
                      </a:r>
                      <a:endParaRPr lang="en-US" sz="2000">
                        <a:effectLst/>
                        <a:latin typeface="Arial" panose="020B0604020202020204" pitchFamily="34" charset="0"/>
                        <a:cs typeface="Arial" panose="020B0604020202020204" pitchFamily="34" charset="0"/>
                      </a:endParaRPr>
                    </a:p>
                  </a:txBody>
                  <a:tcPr marL="68580" marR="68580" marT="0" marB="0"/>
                </a:tc>
              </a:tr>
              <a:tr h="482826">
                <a:tc>
                  <a:txBody>
                    <a:bodyPr/>
                    <a:lstStyle/>
                    <a:p>
                      <a:pPr>
                        <a:lnSpc>
                          <a:spcPct val="115000"/>
                        </a:lnSpc>
                        <a:spcBef>
                          <a:spcPts val="0"/>
                        </a:spcBef>
                        <a:spcAft>
                          <a:spcPts val="0"/>
                        </a:spcAft>
                      </a:pPr>
                      <a:r>
                        <a:rPr lang="en-ZA" sz="1600">
                          <a:solidFill>
                            <a:srgbClr val="000000"/>
                          </a:solidFill>
                          <a:effectLst/>
                          <a:latin typeface="Arial Narrow"/>
                          <a:cs typeface="Arial Narrow"/>
                        </a:rPr>
                        <a:t>6. Statistical Collection and Outreach</a:t>
                      </a:r>
                      <a:endParaRPr lang="en-US" sz="1600">
                        <a:effectLst/>
                        <a:latin typeface="Calibri"/>
                      </a:endParaRPr>
                    </a:p>
                  </a:txBody>
                  <a:tcPr marL="68580" marR="68580" marT="0" marB="0"/>
                </a:tc>
                <a:tc>
                  <a:txBody>
                    <a:bodyPr/>
                    <a:lstStyle/>
                    <a:p>
                      <a:pPr algn="r">
                        <a:lnSpc>
                          <a:spcPct val="115000"/>
                        </a:lnSpc>
                        <a:spcBef>
                          <a:spcPts val="0"/>
                        </a:spcBef>
                        <a:spcAft>
                          <a:spcPts val="0"/>
                        </a:spcAft>
                      </a:pPr>
                      <a:r>
                        <a:rPr lang="en-ZA" sz="2000">
                          <a:solidFill>
                            <a:srgbClr val="000000"/>
                          </a:solidFill>
                          <a:effectLst/>
                          <a:latin typeface="Arial" panose="020B0604020202020204" pitchFamily="34" charset="0"/>
                          <a:cs typeface="Arial" panose="020B0604020202020204" pitchFamily="34" charset="0"/>
                        </a:rPr>
                        <a:t>569.9</a:t>
                      </a:r>
                      <a:endParaRPr lang="en-US" sz="2000">
                        <a:effectLst/>
                        <a:latin typeface="Arial" panose="020B0604020202020204" pitchFamily="34" charset="0"/>
                        <a:cs typeface="Arial" panose="020B0604020202020204" pitchFamily="34" charset="0"/>
                      </a:endParaRPr>
                    </a:p>
                  </a:txBody>
                  <a:tcPr marL="68580" marR="68580" marT="0" marB="0"/>
                </a:tc>
                <a:tc>
                  <a:txBody>
                    <a:bodyPr/>
                    <a:lstStyle/>
                    <a:p>
                      <a:pPr algn="r">
                        <a:lnSpc>
                          <a:spcPct val="115000"/>
                        </a:lnSpc>
                        <a:spcBef>
                          <a:spcPts val="0"/>
                        </a:spcBef>
                        <a:spcAft>
                          <a:spcPts val="0"/>
                        </a:spcAft>
                      </a:pPr>
                      <a:r>
                        <a:rPr lang="en-ZA" sz="2000">
                          <a:solidFill>
                            <a:srgbClr val="000000"/>
                          </a:solidFill>
                          <a:effectLst/>
                          <a:latin typeface="Arial" panose="020B0604020202020204" pitchFamily="34" charset="0"/>
                          <a:cs typeface="Arial" panose="020B0604020202020204" pitchFamily="34" charset="0"/>
                        </a:rPr>
                        <a:t>584.3</a:t>
                      </a:r>
                      <a:endParaRPr lang="en-US" sz="2000">
                        <a:effectLst/>
                        <a:latin typeface="Arial" panose="020B0604020202020204" pitchFamily="34" charset="0"/>
                        <a:cs typeface="Arial" panose="020B0604020202020204" pitchFamily="34" charset="0"/>
                      </a:endParaRPr>
                    </a:p>
                  </a:txBody>
                  <a:tcPr marL="68580" marR="68580" marT="0" marB="0"/>
                </a:tc>
                <a:tc>
                  <a:txBody>
                    <a:bodyPr/>
                    <a:lstStyle/>
                    <a:p>
                      <a:pPr algn="r">
                        <a:lnSpc>
                          <a:spcPct val="115000"/>
                        </a:lnSpc>
                        <a:spcBef>
                          <a:spcPts val="0"/>
                        </a:spcBef>
                        <a:spcAft>
                          <a:spcPts val="0"/>
                        </a:spcAft>
                      </a:pPr>
                      <a:r>
                        <a:rPr lang="en-ZA" sz="2000">
                          <a:solidFill>
                            <a:srgbClr val="000000"/>
                          </a:solidFill>
                          <a:effectLst/>
                          <a:latin typeface="Arial" panose="020B0604020202020204" pitchFamily="34" charset="0"/>
                          <a:cs typeface="Arial" panose="020B0604020202020204" pitchFamily="34" charset="0"/>
                        </a:rPr>
                        <a:t>607.2</a:t>
                      </a:r>
                      <a:endParaRPr lang="en-US" sz="2000">
                        <a:effectLst/>
                        <a:latin typeface="Arial" panose="020B0604020202020204" pitchFamily="34" charset="0"/>
                        <a:cs typeface="Arial" panose="020B0604020202020204" pitchFamily="34" charset="0"/>
                      </a:endParaRPr>
                    </a:p>
                  </a:txBody>
                  <a:tcPr marL="68580" marR="68580" marT="0" marB="0"/>
                </a:tc>
              </a:tr>
              <a:tr h="482826">
                <a:tc>
                  <a:txBody>
                    <a:bodyPr/>
                    <a:lstStyle/>
                    <a:p>
                      <a:pPr>
                        <a:lnSpc>
                          <a:spcPct val="115000"/>
                        </a:lnSpc>
                        <a:spcBef>
                          <a:spcPts val="0"/>
                        </a:spcBef>
                        <a:spcAft>
                          <a:spcPts val="0"/>
                        </a:spcAft>
                      </a:pPr>
                      <a:r>
                        <a:rPr lang="en-ZA" sz="1600" dirty="0">
                          <a:solidFill>
                            <a:srgbClr val="000000"/>
                          </a:solidFill>
                          <a:effectLst/>
                          <a:latin typeface="Arial Narrow"/>
                          <a:cs typeface="Arial Narrow"/>
                        </a:rPr>
                        <a:t>7. Survey Operations</a:t>
                      </a:r>
                      <a:endParaRPr lang="en-US" sz="1600" dirty="0">
                        <a:effectLst/>
                        <a:latin typeface="Calibri"/>
                      </a:endParaRPr>
                    </a:p>
                  </a:txBody>
                  <a:tcPr marL="68580" marR="68580" marT="0" marB="0"/>
                </a:tc>
                <a:tc>
                  <a:txBody>
                    <a:bodyPr/>
                    <a:lstStyle/>
                    <a:p>
                      <a:pPr algn="r">
                        <a:lnSpc>
                          <a:spcPct val="115000"/>
                        </a:lnSpc>
                        <a:spcBef>
                          <a:spcPts val="0"/>
                        </a:spcBef>
                        <a:spcAft>
                          <a:spcPts val="0"/>
                        </a:spcAft>
                      </a:pPr>
                      <a:r>
                        <a:rPr lang="en-ZA" sz="2000">
                          <a:solidFill>
                            <a:srgbClr val="000000"/>
                          </a:solidFill>
                          <a:effectLst/>
                          <a:latin typeface="Arial" panose="020B0604020202020204" pitchFamily="34" charset="0"/>
                          <a:cs typeface="Arial" panose="020B0604020202020204" pitchFamily="34" charset="0"/>
                        </a:rPr>
                        <a:t>533.3</a:t>
                      </a:r>
                      <a:endParaRPr lang="en-US" sz="2000">
                        <a:effectLst/>
                        <a:latin typeface="Arial" panose="020B0604020202020204" pitchFamily="34" charset="0"/>
                        <a:cs typeface="Arial" panose="020B0604020202020204" pitchFamily="34" charset="0"/>
                      </a:endParaRPr>
                    </a:p>
                  </a:txBody>
                  <a:tcPr marL="68580" marR="68580" marT="0" marB="0"/>
                </a:tc>
                <a:tc>
                  <a:txBody>
                    <a:bodyPr/>
                    <a:lstStyle/>
                    <a:p>
                      <a:pPr algn="r">
                        <a:lnSpc>
                          <a:spcPct val="115000"/>
                        </a:lnSpc>
                        <a:spcBef>
                          <a:spcPts val="0"/>
                        </a:spcBef>
                        <a:spcAft>
                          <a:spcPts val="0"/>
                        </a:spcAft>
                      </a:pPr>
                      <a:r>
                        <a:rPr lang="en-ZA" sz="2000">
                          <a:solidFill>
                            <a:srgbClr val="000000"/>
                          </a:solidFill>
                          <a:effectLst/>
                          <a:latin typeface="Arial" panose="020B0604020202020204" pitchFamily="34" charset="0"/>
                          <a:cs typeface="Arial" panose="020B0604020202020204" pitchFamily="34" charset="0"/>
                        </a:rPr>
                        <a:t>191.5</a:t>
                      </a:r>
                      <a:endParaRPr lang="en-US" sz="2000">
                        <a:effectLst/>
                        <a:latin typeface="Arial" panose="020B0604020202020204" pitchFamily="34" charset="0"/>
                        <a:cs typeface="Arial" panose="020B0604020202020204" pitchFamily="34" charset="0"/>
                      </a:endParaRPr>
                    </a:p>
                  </a:txBody>
                  <a:tcPr marL="68580" marR="68580" marT="0" marB="0"/>
                </a:tc>
                <a:tc>
                  <a:txBody>
                    <a:bodyPr/>
                    <a:lstStyle/>
                    <a:p>
                      <a:pPr algn="r">
                        <a:lnSpc>
                          <a:spcPct val="115000"/>
                        </a:lnSpc>
                        <a:spcBef>
                          <a:spcPts val="0"/>
                        </a:spcBef>
                        <a:spcAft>
                          <a:spcPts val="0"/>
                        </a:spcAft>
                      </a:pPr>
                      <a:r>
                        <a:rPr lang="en-ZA" sz="2000">
                          <a:solidFill>
                            <a:srgbClr val="000000"/>
                          </a:solidFill>
                          <a:effectLst/>
                          <a:latin typeface="Arial" panose="020B0604020202020204" pitchFamily="34" charset="0"/>
                          <a:cs typeface="Arial" panose="020B0604020202020204" pitchFamily="34" charset="0"/>
                        </a:rPr>
                        <a:t>157.7</a:t>
                      </a:r>
                      <a:endParaRPr lang="en-US" sz="2000">
                        <a:effectLst/>
                        <a:latin typeface="Arial" panose="020B0604020202020204" pitchFamily="34" charset="0"/>
                        <a:cs typeface="Arial" panose="020B0604020202020204" pitchFamily="34" charset="0"/>
                      </a:endParaRPr>
                    </a:p>
                  </a:txBody>
                  <a:tcPr marL="68580" marR="68580" marT="0" marB="0"/>
                </a:tc>
              </a:tr>
              <a:tr h="482826">
                <a:tc>
                  <a:txBody>
                    <a:bodyPr/>
                    <a:lstStyle/>
                    <a:p>
                      <a:r>
                        <a:rPr lang="en-US" dirty="0" smtClean="0"/>
                        <a:t>Total</a:t>
                      </a:r>
                      <a:endParaRPr lang="en-US" dirty="0"/>
                    </a:p>
                  </a:txBody>
                  <a:tcPr/>
                </a:tc>
                <a:tc>
                  <a:txBody>
                    <a:bodyPr/>
                    <a:lstStyle/>
                    <a:p>
                      <a:pPr algn="r">
                        <a:lnSpc>
                          <a:spcPct val="115000"/>
                        </a:lnSpc>
                        <a:spcBef>
                          <a:spcPts val="0"/>
                        </a:spcBef>
                        <a:spcAft>
                          <a:spcPts val="0"/>
                        </a:spcAft>
                      </a:pPr>
                      <a:r>
                        <a:rPr lang="en-ZA" sz="2000" b="1">
                          <a:solidFill>
                            <a:srgbClr val="000000"/>
                          </a:solidFill>
                          <a:effectLst/>
                          <a:latin typeface="Arial" panose="020B0604020202020204" pitchFamily="34" charset="0"/>
                          <a:cs typeface="Arial" panose="020B0604020202020204" pitchFamily="34" charset="0"/>
                        </a:rPr>
                        <a:t>2 489.1</a:t>
                      </a:r>
                      <a:endParaRPr lang="en-US" sz="2000">
                        <a:effectLst/>
                        <a:latin typeface="Arial" panose="020B0604020202020204" pitchFamily="34" charset="0"/>
                        <a:cs typeface="Arial" panose="020B0604020202020204" pitchFamily="34" charset="0"/>
                      </a:endParaRPr>
                    </a:p>
                  </a:txBody>
                  <a:tcPr marL="68580" marR="68580" marT="0" marB="0"/>
                </a:tc>
                <a:tc>
                  <a:txBody>
                    <a:bodyPr/>
                    <a:lstStyle/>
                    <a:p>
                      <a:pPr algn="r">
                        <a:lnSpc>
                          <a:spcPct val="115000"/>
                        </a:lnSpc>
                        <a:spcBef>
                          <a:spcPts val="0"/>
                        </a:spcBef>
                        <a:spcAft>
                          <a:spcPts val="0"/>
                        </a:spcAft>
                      </a:pPr>
                      <a:r>
                        <a:rPr lang="en-ZA" sz="2000" b="1">
                          <a:solidFill>
                            <a:srgbClr val="000000"/>
                          </a:solidFill>
                          <a:effectLst/>
                          <a:latin typeface="Arial" panose="020B0604020202020204" pitchFamily="34" charset="0"/>
                          <a:cs typeface="Arial" panose="020B0604020202020204" pitchFamily="34" charset="0"/>
                        </a:rPr>
                        <a:t>2 168.3</a:t>
                      </a:r>
                      <a:endParaRPr lang="en-US" sz="2000">
                        <a:effectLst/>
                        <a:latin typeface="Arial" panose="020B0604020202020204" pitchFamily="34" charset="0"/>
                        <a:cs typeface="Arial" panose="020B0604020202020204" pitchFamily="34" charset="0"/>
                      </a:endParaRPr>
                    </a:p>
                  </a:txBody>
                  <a:tcPr marL="68580" marR="68580" marT="0" marB="0"/>
                </a:tc>
                <a:tc>
                  <a:txBody>
                    <a:bodyPr/>
                    <a:lstStyle/>
                    <a:p>
                      <a:pPr algn="r">
                        <a:lnSpc>
                          <a:spcPct val="115000"/>
                        </a:lnSpc>
                        <a:spcBef>
                          <a:spcPts val="0"/>
                        </a:spcBef>
                        <a:spcAft>
                          <a:spcPts val="0"/>
                        </a:spcAft>
                      </a:pPr>
                      <a:r>
                        <a:rPr lang="en-ZA" sz="2000" b="1" dirty="0">
                          <a:solidFill>
                            <a:srgbClr val="000000"/>
                          </a:solidFill>
                          <a:effectLst/>
                          <a:latin typeface="Arial" panose="020B0604020202020204" pitchFamily="34" charset="0"/>
                          <a:cs typeface="Arial" panose="020B0604020202020204" pitchFamily="34" charset="0"/>
                        </a:rPr>
                        <a:t>2 200.4</a:t>
                      </a:r>
                      <a:endParaRPr lang="en-US" sz="2000" dirty="0">
                        <a:effectLst/>
                        <a:latin typeface="Arial" panose="020B0604020202020204" pitchFamily="34" charset="0"/>
                        <a:cs typeface="Arial" panose="020B0604020202020204" pitchFamily="34" charset="0"/>
                      </a:endParaRPr>
                    </a:p>
                  </a:txBody>
                  <a:tcPr marL="68580" marR="68580" marT="0" marB="0"/>
                </a:tc>
              </a:tr>
            </a:tbl>
          </a:graphicData>
        </a:graphic>
      </p:graphicFrame>
    </p:spTree>
    <p:extLst>
      <p:ext uri="{BB962C8B-B14F-4D97-AF65-F5344CB8AC3E}">
        <p14:creationId xmlns:p14="http://schemas.microsoft.com/office/powerpoint/2010/main" val="125339601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p:cNvGraphicFramePr>
            <a:graphicFrameLocks/>
          </p:cNvGraphicFramePr>
          <p:nvPr>
            <p:extLst>
              <p:ext uri="{D42A27DB-BD31-4B8C-83A1-F6EECF244321}">
                <p14:modId xmlns:p14="http://schemas.microsoft.com/office/powerpoint/2010/main" val="2086904970"/>
              </p:ext>
            </p:extLst>
          </p:nvPr>
        </p:nvGraphicFramePr>
        <p:xfrm>
          <a:off x="251520" y="1241894"/>
          <a:ext cx="8673024" cy="4573690"/>
        </p:xfrm>
        <a:graphic>
          <a:graphicData uri="http://schemas.openxmlformats.org/drawingml/2006/chart">
            <c:chart xmlns:c="http://schemas.openxmlformats.org/drawingml/2006/chart" xmlns:r="http://schemas.openxmlformats.org/officeDocument/2006/relationships" r:id="rId2"/>
          </a:graphicData>
        </a:graphic>
      </p:graphicFrame>
      <p:sp>
        <p:nvSpPr>
          <p:cNvPr id="65" name="Rectangle 4"/>
          <p:cNvSpPr>
            <a:spLocks noChangeArrowheads="1"/>
          </p:cNvSpPr>
          <p:nvPr/>
        </p:nvSpPr>
        <p:spPr bwMode="auto">
          <a:xfrm>
            <a:off x="747646" y="260648"/>
            <a:ext cx="7648709" cy="798959"/>
          </a:xfrm>
          <a:prstGeom prst="rect">
            <a:avLst/>
          </a:prstGeom>
          <a:noFill/>
          <a:ln w="9525">
            <a:noFill/>
            <a:miter lim="800000"/>
            <a:headEnd/>
            <a:tailEnd/>
          </a:ln>
        </p:spPr>
        <p:txBody>
          <a:bodyPr lIns="99112" tIns="49556" rIns="99112" bIns="49556"/>
          <a:lstStyle/>
          <a:p>
            <a:pPr algn="ctr" defTabSz="913688"/>
            <a:r>
              <a:rPr lang="en-GB" sz="3000" b="1" dirty="0" smtClean="0"/>
              <a:t>Baseline Assessment: Growth trends</a:t>
            </a:r>
            <a:endParaRPr lang="en-GB" sz="4400" b="1" dirty="0">
              <a:latin typeface="Jokerman" pitchFamily="82" charset="0"/>
            </a:endParaRPr>
          </a:p>
        </p:txBody>
      </p:sp>
      <p:sp>
        <p:nvSpPr>
          <p:cNvPr id="19" name="Oval 18"/>
          <p:cNvSpPr/>
          <p:nvPr/>
        </p:nvSpPr>
        <p:spPr>
          <a:xfrm>
            <a:off x="251520" y="2009990"/>
            <a:ext cx="1296144" cy="576064"/>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400" dirty="0" smtClean="0">
                <a:solidFill>
                  <a:schemeClr val="tx1"/>
                </a:solidFill>
                <a:latin typeface="Arial Narrow" panose="020B0606020202030204" pitchFamily="34" charset="0"/>
              </a:rPr>
              <a:t>Census 2011</a:t>
            </a:r>
            <a:endParaRPr lang="en-ZA" sz="1400" dirty="0">
              <a:solidFill>
                <a:schemeClr val="tx1"/>
              </a:solidFill>
              <a:latin typeface="Arial Narrow" panose="020B0606020202030204" pitchFamily="34" charset="0"/>
            </a:endParaRPr>
          </a:p>
        </p:txBody>
      </p:sp>
      <p:sp>
        <p:nvSpPr>
          <p:cNvPr id="7" name="Oval 6"/>
          <p:cNvSpPr/>
          <p:nvPr/>
        </p:nvSpPr>
        <p:spPr>
          <a:xfrm>
            <a:off x="4205851" y="3340784"/>
            <a:ext cx="1296144" cy="576064"/>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400" dirty="0" smtClean="0">
                <a:solidFill>
                  <a:schemeClr val="tx1"/>
                </a:solidFill>
                <a:latin typeface="Arial Narrow" panose="020B0606020202030204" pitchFamily="34" charset="0"/>
              </a:rPr>
              <a:t>New Building</a:t>
            </a:r>
            <a:endParaRPr lang="en-ZA" sz="1400" dirty="0">
              <a:solidFill>
                <a:schemeClr val="tx1"/>
              </a:solidFill>
              <a:latin typeface="Arial Narrow" panose="020B0606020202030204" pitchFamily="34" charset="0"/>
            </a:endParaRPr>
          </a:p>
        </p:txBody>
      </p:sp>
      <p:sp>
        <p:nvSpPr>
          <p:cNvPr id="8" name="Oval 7"/>
          <p:cNvSpPr/>
          <p:nvPr/>
        </p:nvSpPr>
        <p:spPr>
          <a:xfrm>
            <a:off x="5616116" y="2132856"/>
            <a:ext cx="1368152" cy="576064"/>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400" dirty="0" smtClean="0">
                <a:solidFill>
                  <a:schemeClr val="tx1"/>
                </a:solidFill>
                <a:latin typeface="Arial Narrow" panose="020B0606020202030204" pitchFamily="34" charset="0"/>
              </a:rPr>
              <a:t>Community</a:t>
            </a:r>
          </a:p>
          <a:p>
            <a:pPr algn="ctr"/>
            <a:r>
              <a:rPr lang="en-ZA" sz="1400" dirty="0" smtClean="0">
                <a:solidFill>
                  <a:schemeClr val="tx1"/>
                </a:solidFill>
                <a:latin typeface="Arial Narrow" panose="020B0606020202030204" pitchFamily="34" charset="0"/>
              </a:rPr>
              <a:t>Survey</a:t>
            </a:r>
            <a:endParaRPr lang="en-ZA" sz="1400" dirty="0">
              <a:solidFill>
                <a:schemeClr val="tx1"/>
              </a:solidFill>
              <a:latin typeface="Arial Narrow" panose="020B0606020202030204" pitchFamily="34" charset="0"/>
            </a:endParaRPr>
          </a:p>
        </p:txBody>
      </p:sp>
    </p:spTree>
    <p:extLst>
      <p:ext uri="{BB962C8B-B14F-4D97-AF65-F5344CB8AC3E}">
        <p14:creationId xmlns:p14="http://schemas.microsoft.com/office/powerpoint/2010/main" val="148222416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Box 38"/>
          <p:cNvSpPr txBox="1">
            <a:spLocks noChangeArrowheads="1"/>
          </p:cNvSpPr>
          <p:nvPr/>
        </p:nvSpPr>
        <p:spPr bwMode="auto">
          <a:xfrm>
            <a:off x="937070" y="157163"/>
            <a:ext cx="70929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GB" altLang="en-US" sz="2800" b="1" dirty="0" smtClean="0">
                <a:latin typeface="Helvetica" pitchFamily="34" charset="0"/>
                <a:ea typeface="Helvetica" pitchFamily="34" charset="0"/>
                <a:cs typeface="Helvetica" pitchFamily="34" charset="0"/>
              </a:rPr>
              <a:t>Personnel</a:t>
            </a:r>
            <a:endParaRPr lang="en-GB" altLang="en-US" sz="2800" b="1" dirty="0">
              <a:latin typeface="Helvetica" pitchFamily="34" charset="0"/>
              <a:ea typeface="Helvetica" pitchFamily="34" charset="0"/>
              <a:cs typeface="Helvetica" pitchFamily="34" charset="0"/>
            </a:endParaRPr>
          </a:p>
        </p:txBody>
      </p:sp>
      <p:pic>
        <p:nvPicPr>
          <p:cNvPr id="5" name="Picture 4"/>
          <p:cNvPicPr/>
          <p:nvPr/>
        </p:nvPicPr>
        <p:blipFill>
          <a:blip r:embed="rId2" cstate="print">
            <a:extLst>
              <a:ext uri="{28A0092B-C50C-407E-A947-70E740481C1C}">
                <a14:useLocalDpi xmlns:a14="http://schemas.microsoft.com/office/drawing/2010/main" val="0"/>
              </a:ext>
            </a:extLst>
          </a:blip>
          <a:stretch>
            <a:fillRect/>
          </a:stretch>
        </p:blipFill>
        <p:spPr>
          <a:xfrm>
            <a:off x="609600" y="1060704"/>
            <a:ext cx="8046720" cy="5096256"/>
          </a:xfrm>
          <a:prstGeom prst="rect">
            <a:avLst/>
          </a:prstGeom>
        </p:spPr>
      </p:pic>
    </p:spTree>
    <p:extLst>
      <p:ext uri="{BB962C8B-B14F-4D97-AF65-F5344CB8AC3E}">
        <p14:creationId xmlns:p14="http://schemas.microsoft.com/office/powerpoint/2010/main" val="174821812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Rectangle 4"/>
          <p:cNvSpPr>
            <a:spLocks noChangeArrowheads="1"/>
          </p:cNvSpPr>
          <p:nvPr/>
        </p:nvSpPr>
        <p:spPr bwMode="auto">
          <a:xfrm>
            <a:off x="747646" y="260648"/>
            <a:ext cx="7648709" cy="798959"/>
          </a:xfrm>
          <a:prstGeom prst="rect">
            <a:avLst/>
          </a:prstGeom>
          <a:noFill/>
          <a:ln w="9525">
            <a:noFill/>
            <a:miter lim="800000"/>
            <a:headEnd/>
            <a:tailEnd/>
          </a:ln>
        </p:spPr>
        <p:txBody>
          <a:bodyPr lIns="99112" tIns="49556" rIns="99112" bIns="49556"/>
          <a:lstStyle/>
          <a:p>
            <a:pPr algn="ctr" defTabSz="913688"/>
            <a:r>
              <a:rPr lang="en-GB" sz="3000" b="1" dirty="0" smtClean="0"/>
              <a:t>Risks to the statistics system</a:t>
            </a:r>
            <a:endParaRPr lang="en-GB" sz="4400" b="1" dirty="0">
              <a:latin typeface="Jokerman" pitchFamily="82" charset="0"/>
            </a:endParaRPr>
          </a:p>
        </p:txBody>
      </p:sp>
      <p:pic>
        <p:nvPicPr>
          <p:cNvPr id="10" name="Picture 31" descr="C:\Users\user\Downloads\sketch\Tick-256a.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70353" y="1526176"/>
            <a:ext cx="517729" cy="505827"/>
          </a:xfrm>
          <a:prstGeom prst="rect">
            <a:avLst/>
          </a:prstGeom>
          <a:noFill/>
        </p:spPr>
      </p:pic>
      <p:pic>
        <p:nvPicPr>
          <p:cNvPr id="11" name="Picture 31" descr="C:\Users\user\Downloads\sketch\Tick-256a.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63099" y="3365698"/>
            <a:ext cx="517729" cy="505827"/>
          </a:xfrm>
          <a:prstGeom prst="rect">
            <a:avLst/>
          </a:prstGeom>
          <a:noFill/>
        </p:spPr>
      </p:pic>
      <p:sp>
        <p:nvSpPr>
          <p:cNvPr id="2" name="TextBox 1"/>
          <p:cNvSpPr txBox="1"/>
          <p:nvPr/>
        </p:nvSpPr>
        <p:spPr>
          <a:xfrm>
            <a:off x="1487423" y="1526176"/>
            <a:ext cx="6902835" cy="1200329"/>
          </a:xfrm>
          <a:prstGeom prst="rect">
            <a:avLst/>
          </a:prstGeom>
          <a:solidFill>
            <a:schemeClr val="accent3">
              <a:lumMod val="75000"/>
            </a:schemeClr>
          </a:solidFill>
        </p:spPr>
        <p:txBody>
          <a:bodyPr wrap="square" rtlCol="0">
            <a:spAutoFit/>
          </a:bodyPr>
          <a:lstStyle/>
          <a:p>
            <a:r>
              <a:rPr lang="en-US" dirty="0" smtClean="0"/>
              <a:t>Income and Expenditure Survey – as the basis for rebasing the CPI basket and providing information on poverty and inequality</a:t>
            </a:r>
            <a:endParaRPr lang="en-US" dirty="0"/>
          </a:p>
        </p:txBody>
      </p:sp>
      <p:sp>
        <p:nvSpPr>
          <p:cNvPr id="12" name="TextBox 11"/>
          <p:cNvSpPr txBox="1"/>
          <p:nvPr/>
        </p:nvSpPr>
        <p:spPr>
          <a:xfrm>
            <a:off x="1493519" y="3190384"/>
            <a:ext cx="6902835" cy="1200329"/>
          </a:xfrm>
          <a:prstGeom prst="rect">
            <a:avLst/>
          </a:prstGeom>
          <a:solidFill>
            <a:schemeClr val="accent3">
              <a:lumMod val="75000"/>
            </a:schemeClr>
          </a:solidFill>
        </p:spPr>
        <p:txBody>
          <a:bodyPr wrap="square" rtlCol="0">
            <a:spAutoFit/>
          </a:bodyPr>
          <a:lstStyle/>
          <a:p>
            <a:r>
              <a:rPr lang="en-US" dirty="0" smtClean="0"/>
              <a:t>Continuous Population Survey – as the basis for providing information at local level more frequently to inform planning</a:t>
            </a:r>
            <a:endParaRPr lang="en-US" dirty="0"/>
          </a:p>
        </p:txBody>
      </p:sp>
    </p:spTree>
    <p:extLst>
      <p:ext uri="{BB962C8B-B14F-4D97-AF65-F5344CB8AC3E}">
        <p14:creationId xmlns:p14="http://schemas.microsoft.com/office/powerpoint/2010/main" val="425181457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Box 38"/>
          <p:cNvSpPr txBox="1">
            <a:spLocks noChangeArrowheads="1"/>
          </p:cNvSpPr>
          <p:nvPr/>
        </p:nvSpPr>
        <p:spPr bwMode="auto">
          <a:xfrm>
            <a:off x="71438" y="157163"/>
            <a:ext cx="70929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r">
              <a:spcBef>
                <a:spcPct val="0"/>
              </a:spcBef>
              <a:buFontTx/>
              <a:buNone/>
            </a:pPr>
            <a:r>
              <a:rPr lang="en-GB" altLang="en-US" sz="2800" b="1" dirty="0">
                <a:latin typeface="Helvetica" pitchFamily="34" charset="0"/>
                <a:ea typeface="Helvetica" pitchFamily="34" charset="0"/>
                <a:cs typeface="Helvetica" pitchFamily="34" charset="0"/>
              </a:rPr>
              <a:t>Key </a:t>
            </a:r>
            <a:r>
              <a:rPr lang="en-GB" altLang="en-US" sz="2800" b="1" dirty="0" smtClean="0">
                <a:latin typeface="Helvetica" pitchFamily="34" charset="0"/>
                <a:ea typeface="Helvetica" pitchFamily="34" charset="0"/>
                <a:cs typeface="Helvetica" pitchFamily="34" charset="0"/>
              </a:rPr>
              <a:t>priority projects: 2016/17</a:t>
            </a:r>
            <a:endParaRPr lang="en-GB" altLang="en-US" sz="2800" b="1" dirty="0">
              <a:latin typeface="Helvetica" pitchFamily="34" charset="0"/>
              <a:ea typeface="Helvetica" pitchFamily="34" charset="0"/>
              <a:cs typeface="Helvetica" pitchFamily="34" charset="0"/>
            </a:endParaRPr>
          </a:p>
        </p:txBody>
      </p:sp>
      <p:graphicFrame>
        <p:nvGraphicFramePr>
          <p:cNvPr id="6" name="Diagram 5"/>
          <p:cNvGraphicFramePr/>
          <p:nvPr>
            <p:extLst>
              <p:ext uri="{D42A27DB-BD31-4B8C-83A1-F6EECF244321}">
                <p14:modId xmlns:p14="http://schemas.microsoft.com/office/powerpoint/2010/main" val="4116027119"/>
              </p:ext>
            </p:extLst>
          </p:nvPr>
        </p:nvGraphicFramePr>
        <p:xfrm>
          <a:off x="179512" y="1103086"/>
          <a:ext cx="8712968" cy="52062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p:cNvSpPr txBox="1"/>
          <p:nvPr/>
        </p:nvSpPr>
        <p:spPr>
          <a:xfrm>
            <a:off x="101600" y="6373167"/>
            <a:ext cx="8839199" cy="276999"/>
          </a:xfrm>
          <a:prstGeom prst="rect">
            <a:avLst/>
          </a:prstGeom>
          <a:noFill/>
        </p:spPr>
        <p:txBody>
          <a:bodyPr wrap="square" rtlCol="0">
            <a:spAutoFit/>
          </a:bodyPr>
          <a:lstStyle/>
          <a:p>
            <a:pPr algn="ctr"/>
            <a:r>
              <a:rPr lang="en-US" sz="1200" dirty="0" smtClean="0"/>
              <a:t>54</a:t>
            </a:r>
            <a:endParaRPr lang="en-US" sz="1200" dirty="0"/>
          </a:p>
        </p:txBody>
      </p:sp>
    </p:spTree>
    <p:extLst>
      <p:ext uri="{BB962C8B-B14F-4D97-AF65-F5344CB8AC3E}">
        <p14:creationId xmlns:p14="http://schemas.microsoft.com/office/powerpoint/2010/main" val="168429453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Box 38"/>
          <p:cNvSpPr txBox="1">
            <a:spLocks noChangeArrowheads="1"/>
          </p:cNvSpPr>
          <p:nvPr/>
        </p:nvSpPr>
        <p:spPr bwMode="auto">
          <a:xfrm>
            <a:off x="1341185" y="157163"/>
            <a:ext cx="63373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r">
              <a:spcBef>
                <a:spcPct val="0"/>
              </a:spcBef>
              <a:buFontTx/>
              <a:buNone/>
            </a:pPr>
            <a:r>
              <a:rPr lang="en-GB" altLang="en-US" sz="2800" b="1" dirty="0">
                <a:latin typeface="Arial" panose="020B0604020202020204" pitchFamily="34" charset="0"/>
                <a:ea typeface="Helvetica" pitchFamily="34" charset="0"/>
                <a:cs typeface="Arial" panose="020B0604020202020204" pitchFamily="34" charset="0"/>
              </a:rPr>
              <a:t>Looking ahead: 2016 and beyond</a:t>
            </a:r>
          </a:p>
        </p:txBody>
      </p:sp>
      <p:graphicFrame>
        <p:nvGraphicFramePr>
          <p:cNvPr id="3" name="Diagram 2"/>
          <p:cNvGraphicFramePr/>
          <p:nvPr>
            <p:extLst>
              <p:ext uri="{D42A27DB-BD31-4B8C-83A1-F6EECF244321}">
                <p14:modId xmlns:p14="http://schemas.microsoft.com/office/powerpoint/2010/main" val="2232187437"/>
              </p:ext>
            </p:extLst>
          </p:nvPr>
        </p:nvGraphicFramePr>
        <p:xfrm>
          <a:off x="323528" y="1124743"/>
          <a:ext cx="8352928" cy="52325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Oval 4"/>
          <p:cNvSpPr/>
          <p:nvPr/>
        </p:nvSpPr>
        <p:spPr>
          <a:xfrm>
            <a:off x="395288" y="1125538"/>
            <a:ext cx="431800" cy="431800"/>
          </a:xfrm>
          <a:prstGeom prst="ellipse">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t>1</a:t>
            </a:r>
          </a:p>
        </p:txBody>
      </p:sp>
      <p:sp>
        <p:nvSpPr>
          <p:cNvPr id="7" name="Oval 6"/>
          <p:cNvSpPr/>
          <p:nvPr/>
        </p:nvSpPr>
        <p:spPr>
          <a:xfrm>
            <a:off x="395288" y="1724025"/>
            <a:ext cx="431800" cy="431800"/>
          </a:xfrm>
          <a:prstGeom prst="ellipse">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t>2</a:t>
            </a:r>
          </a:p>
        </p:txBody>
      </p:sp>
      <p:sp>
        <p:nvSpPr>
          <p:cNvPr id="8" name="Oval 7"/>
          <p:cNvSpPr/>
          <p:nvPr/>
        </p:nvSpPr>
        <p:spPr>
          <a:xfrm>
            <a:off x="395288" y="2276475"/>
            <a:ext cx="431800" cy="431800"/>
          </a:xfrm>
          <a:prstGeom prst="ellipse">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t>3</a:t>
            </a:r>
          </a:p>
        </p:txBody>
      </p:sp>
      <p:sp>
        <p:nvSpPr>
          <p:cNvPr id="9" name="Oval 8"/>
          <p:cNvSpPr/>
          <p:nvPr/>
        </p:nvSpPr>
        <p:spPr>
          <a:xfrm>
            <a:off x="395288" y="2852738"/>
            <a:ext cx="431800" cy="431800"/>
          </a:xfrm>
          <a:prstGeom prst="ellipse">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t>4</a:t>
            </a:r>
          </a:p>
        </p:txBody>
      </p:sp>
      <p:sp>
        <p:nvSpPr>
          <p:cNvPr id="10" name="Oval 9"/>
          <p:cNvSpPr/>
          <p:nvPr/>
        </p:nvSpPr>
        <p:spPr>
          <a:xfrm>
            <a:off x="412750" y="3429000"/>
            <a:ext cx="431800" cy="431800"/>
          </a:xfrm>
          <a:prstGeom prst="ellipse">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t>5</a:t>
            </a:r>
          </a:p>
        </p:txBody>
      </p:sp>
      <p:sp>
        <p:nvSpPr>
          <p:cNvPr id="11" name="Oval 10"/>
          <p:cNvSpPr/>
          <p:nvPr/>
        </p:nvSpPr>
        <p:spPr>
          <a:xfrm>
            <a:off x="420688" y="4076700"/>
            <a:ext cx="431800" cy="431800"/>
          </a:xfrm>
          <a:prstGeom prst="ellipse">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t>6</a:t>
            </a:r>
          </a:p>
        </p:txBody>
      </p:sp>
      <p:sp>
        <p:nvSpPr>
          <p:cNvPr id="12" name="Oval 11"/>
          <p:cNvSpPr/>
          <p:nvPr/>
        </p:nvSpPr>
        <p:spPr>
          <a:xfrm>
            <a:off x="420688" y="4652963"/>
            <a:ext cx="431800" cy="431800"/>
          </a:xfrm>
          <a:prstGeom prst="ellipse">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t>7</a:t>
            </a:r>
          </a:p>
        </p:txBody>
      </p:sp>
      <p:sp>
        <p:nvSpPr>
          <p:cNvPr id="13" name="Oval 12"/>
          <p:cNvSpPr/>
          <p:nvPr/>
        </p:nvSpPr>
        <p:spPr>
          <a:xfrm>
            <a:off x="420688" y="5229225"/>
            <a:ext cx="431800" cy="431800"/>
          </a:xfrm>
          <a:prstGeom prst="ellipse">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t>8</a:t>
            </a:r>
          </a:p>
        </p:txBody>
      </p:sp>
      <p:sp>
        <p:nvSpPr>
          <p:cNvPr id="14" name="Oval 13"/>
          <p:cNvSpPr/>
          <p:nvPr/>
        </p:nvSpPr>
        <p:spPr>
          <a:xfrm>
            <a:off x="395288" y="5805488"/>
            <a:ext cx="431800" cy="431800"/>
          </a:xfrm>
          <a:prstGeom prst="ellipse">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t>9</a:t>
            </a:r>
          </a:p>
        </p:txBody>
      </p:sp>
      <p:sp>
        <p:nvSpPr>
          <p:cNvPr id="15" name="TextBox 14"/>
          <p:cNvSpPr txBox="1"/>
          <p:nvPr/>
        </p:nvSpPr>
        <p:spPr>
          <a:xfrm>
            <a:off x="101600" y="6373167"/>
            <a:ext cx="8839199" cy="276999"/>
          </a:xfrm>
          <a:prstGeom prst="rect">
            <a:avLst/>
          </a:prstGeom>
          <a:noFill/>
        </p:spPr>
        <p:txBody>
          <a:bodyPr wrap="square" rtlCol="0">
            <a:spAutoFit/>
          </a:bodyPr>
          <a:lstStyle/>
          <a:p>
            <a:pPr algn="ctr"/>
            <a:r>
              <a:rPr lang="en-US" sz="1200" dirty="0" smtClean="0"/>
              <a:t>55</a:t>
            </a:r>
            <a:endParaRPr lang="en-US" sz="1200" dirty="0"/>
          </a:p>
        </p:txBody>
      </p:sp>
    </p:spTree>
    <p:extLst>
      <p:ext uri="{BB962C8B-B14F-4D97-AF65-F5344CB8AC3E}">
        <p14:creationId xmlns:p14="http://schemas.microsoft.com/office/powerpoint/2010/main" val="76918778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215900" y="2065766"/>
            <a:ext cx="2715986" cy="2701496"/>
          </a:xfrm>
          <a:prstGeom prst="ellipse">
            <a:avLst/>
          </a:prstGeom>
          <a:solidFill>
            <a:schemeClr val="accent3">
              <a:lumMod val="75000"/>
            </a:schemeClr>
          </a:solidFill>
        </p:spPr>
        <p:style>
          <a:lnRef idx="0">
            <a:schemeClr val="accent5"/>
          </a:lnRef>
          <a:fillRef idx="3">
            <a:schemeClr val="accent5"/>
          </a:fillRef>
          <a:effectRef idx="3">
            <a:schemeClr val="accent5"/>
          </a:effectRef>
          <a:fontRef idx="minor">
            <a:schemeClr val="lt1"/>
          </a:fontRef>
        </p:style>
        <p:txBody>
          <a:bodyPr anchor="ctr"/>
          <a:lstStyle/>
          <a:p>
            <a:pPr algn="ctr">
              <a:defRPr/>
            </a:pPr>
            <a:r>
              <a:rPr lang="en-US" sz="1600" dirty="0"/>
              <a:t>Fertility has declined </a:t>
            </a:r>
            <a:br>
              <a:rPr lang="en-US" sz="1600" dirty="0"/>
            </a:br>
            <a:r>
              <a:rPr lang="en-US" sz="1600" dirty="0"/>
              <a:t>from an average of </a:t>
            </a:r>
            <a:br>
              <a:rPr lang="en-US" sz="1600" dirty="0"/>
            </a:br>
            <a:r>
              <a:rPr lang="en-US" sz="1600" dirty="0"/>
              <a:t>2,79 children per woman in 2002 to 2,57 children per woman in 2014</a:t>
            </a:r>
          </a:p>
        </p:txBody>
      </p:sp>
      <p:grpSp>
        <p:nvGrpSpPr>
          <p:cNvPr id="22533" name="Group 4"/>
          <p:cNvGrpSpPr>
            <a:grpSpLocks/>
          </p:cNvGrpSpPr>
          <p:nvPr/>
        </p:nvGrpSpPr>
        <p:grpSpPr bwMode="auto">
          <a:xfrm>
            <a:off x="3543300" y="609600"/>
            <a:ext cx="5600700" cy="3719513"/>
            <a:chOff x="2097609" y="1340476"/>
            <a:chExt cx="4682941" cy="4111867"/>
          </a:xfrm>
        </p:grpSpPr>
        <p:grpSp>
          <p:nvGrpSpPr>
            <p:cNvPr id="22539" name="Group 5"/>
            <p:cNvGrpSpPr>
              <a:grpSpLocks/>
            </p:cNvGrpSpPr>
            <p:nvPr/>
          </p:nvGrpSpPr>
          <p:grpSpPr bwMode="auto">
            <a:xfrm>
              <a:off x="3887347" y="1340476"/>
              <a:ext cx="2893203" cy="1893677"/>
              <a:chOff x="-508184" y="3276344"/>
              <a:chExt cx="2893203" cy="1893677"/>
            </a:xfrm>
          </p:grpSpPr>
          <p:sp>
            <p:nvSpPr>
              <p:cNvPr id="22541" name="Freeform 520"/>
              <p:cNvSpPr>
                <a:spLocks noEditPoints="1"/>
              </p:cNvSpPr>
              <p:nvPr/>
            </p:nvSpPr>
            <p:spPr bwMode="auto">
              <a:xfrm>
                <a:off x="-508184" y="3276344"/>
                <a:ext cx="1259521" cy="1388131"/>
              </a:xfrm>
              <a:custGeom>
                <a:avLst/>
                <a:gdLst>
                  <a:gd name="T0" fmla="*/ 2147483646 w 76"/>
                  <a:gd name="T1" fmla="*/ 2147483646 h 89"/>
                  <a:gd name="T2" fmla="*/ 2147483646 w 76"/>
                  <a:gd name="T3" fmla="*/ 2147483646 h 89"/>
                  <a:gd name="T4" fmla="*/ 2147483646 w 76"/>
                  <a:gd name="T5" fmla="*/ 2147483646 h 89"/>
                  <a:gd name="T6" fmla="*/ 2147483646 w 76"/>
                  <a:gd name="T7" fmla="*/ 2147483646 h 89"/>
                  <a:gd name="T8" fmla="*/ 2147483646 w 76"/>
                  <a:gd name="T9" fmla="*/ 2147483646 h 89"/>
                  <a:gd name="T10" fmla="*/ 2147483646 w 76"/>
                  <a:gd name="T11" fmla="*/ 2147483646 h 89"/>
                  <a:gd name="T12" fmla="*/ 2147483646 w 76"/>
                  <a:gd name="T13" fmla="*/ 2147483646 h 89"/>
                  <a:gd name="T14" fmla="*/ 2147483646 w 76"/>
                  <a:gd name="T15" fmla="*/ 2147483646 h 89"/>
                  <a:gd name="T16" fmla="*/ 2147483646 w 76"/>
                  <a:gd name="T17" fmla="*/ 2147483646 h 89"/>
                  <a:gd name="T18" fmla="*/ 2147483646 w 76"/>
                  <a:gd name="T19" fmla="*/ 0 h 89"/>
                  <a:gd name="T20" fmla="*/ 2147483646 w 76"/>
                  <a:gd name="T21" fmla="*/ 2147483646 h 89"/>
                  <a:gd name="T22" fmla="*/ 2147483646 w 76"/>
                  <a:gd name="T23" fmla="*/ 2147483646 h 89"/>
                  <a:gd name="T24" fmla="*/ 2147483646 w 76"/>
                  <a:gd name="T25" fmla="*/ 2147483646 h 89"/>
                  <a:gd name="T26" fmla="*/ 2147483646 w 76"/>
                  <a:gd name="T27" fmla="*/ 2147483646 h 89"/>
                  <a:gd name="T28" fmla="*/ 2147483646 w 76"/>
                  <a:gd name="T29" fmla="*/ 2147483646 h 89"/>
                  <a:gd name="T30" fmla="*/ 2147483646 w 76"/>
                  <a:gd name="T31" fmla="*/ 2147483646 h 89"/>
                  <a:gd name="T32" fmla="*/ 2147483646 w 76"/>
                  <a:gd name="T33" fmla="*/ 2147483646 h 89"/>
                  <a:gd name="T34" fmla="*/ 2147483646 w 76"/>
                  <a:gd name="T35" fmla="*/ 2147483646 h 89"/>
                  <a:gd name="T36" fmla="*/ 2147483646 w 76"/>
                  <a:gd name="T37" fmla="*/ 2147483646 h 89"/>
                  <a:gd name="T38" fmla="*/ 2147483646 w 76"/>
                  <a:gd name="T39" fmla="*/ 2147483646 h 89"/>
                  <a:gd name="T40" fmla="*/ 2147483646 w 76"/>
                  <a:gd name="T41" fmla="*/ 2147483646 h 89"/>
                  <a:gd name="T42" fmla="*/ 2147483646 w 76"/>
                  <a:gd name="T43" fmla="*/ 2147483646 h 89"/>
                  <a:gd name="T44" fmla="*/ 2147483646 w 76"/>
                  <a:gd name="T45" fmla="*/ 2147483646 h 89"/>
                  <a:gd name="T46" fmla="*/ 2147483646 w 76"/>
                  <a:gd name="T47" fmla="*/ 2147483646 h 89"/>
                  <a:gd name="T48" fmla="*/ 2147483646 w 76"/>
                  <a:gd name="T49" fmla="*/ 2147483646 h 89"/>
                  <a:gd name="T50" fmla="*/ 2147483646 w 76"/>
                  <a:gd name="T51" fmla="*/ 2147483646 h 89"/>
                  <a:gd name="T52" fmla="*/ 2147483646 w 76"/>
                  <a:gd name="T53" fmla="*/ 2147483646 h 89"/>
                  <a:gd name="T54" fmla="*/ 2147483646 w 76"/>
                  <a:gd name="T55" fmla="*/ 2147483646 h 89"/>
                  <a:gd name="T56" fmla="*/ 2147483646 w 76"/>
                  <a:gd name="T57" fmla="*/ 2147483646 h 89"/>
                  <a:gd name="T58" fmla="*/ 2147483646 w 76"/>
                  <a:gd name="T59" fmla="*/ 2147483646 h 89"/>
                  <a:gd name="T60" fmla="*/ 2147483646 w 76"/>
                  <a:gd name="T61" fmla="*/ 0 h 89"/>
                  <a:gd name="T62" fmla="*/ 2147483646 w 76"/>
                  <a:gd name="T63" fmla="*/ 2147483646 h 89"/>
                  <a:gd name="T64" fmla="*/ 2147483646 w 76"/>
                  <a:gd name="T65" fmla="*/ 2147483646 h 89"/>
                  <a:gd name="T66" fmla="*/ 2147483646 w 76"/>
                  <a:gd name="T67" fmla="*/ 2147483646 h 89"/>
                  <a:gd name="T68" fmla="*/ 2147483646 w 76"/>
                  <a:gd name="T69" fmla="*/ 2147483646 h 89"/>
                  <a:gd name="T70" fmla="*/ 2147483646 w 76"/>
                  <a:gd name="T71" fmla="*/ 2147483646 h 89"/>
                  <a:gd name="T72" fmla="*/ 2147483646 w 76"/>
                  <a:gd name="T73" fmla="*/ 2147483646 h 89"/>
                  <a:gd name="T74" fmla="*/ 2147483646 w 76"/>
                  <a:gd name="T75" fmla="*/ 2147483646 h 89"/>
                  <a:gd name="T76" fmla="*/ 2147483646 w 76"/>
                  <a:gd name="T77" fmla="*/ 2147483646 h 89"/>
                  <a:gd name="T78" fmla="*/ 2147483646 w 76"/>
                  <a:gd name="T79" fmla="*/ 2147483646 h 89"/>
                  <a:gd name="T80" fmla="*/ 2147483646 w 76"/>
                  <a:gd name="T81" fmla="*/ 2147483646 h 89"/>
                  <a:gd name="T82" fmla="*/ 2147483646 w 76"/>
                  <a:gd name="T83" fmla="*/ 2147483646 h 89"/>
                  <a:gd name="T84" fmla="*/ 2147483646 w 76"/>
                  <a:gd name="T85" fmla="*/ 2147483646 h 89"/>
                  <a:gd name="T86" fmla="*/ 2147483646 w 76"/>
                  <a:gd name="T87" fmla="*/ 2147483646 h 89"/>
                  <a:gd name="T88" fmla="*/ 2147483646 w 76"/>
                  <a:gd name="T89" fmla="*/ 2147483646 h 89"/>
                  <a:gd name="T90" fmla="*/ 2147483646 w 76"/>
                  <a:gd name="T91" fmla="*/ 2147483646 h 89"/>
                  <a:gd name="T92" fmla="*/ 2147483646 w 76"/>
                  <a:gd name="T93" fmla="*/ 2147483646 h 89"/>
                  <a:gd name="T94" fmla="*/ 2147483646 w 76"/>
                  <a:gd name="T95" fmla="*/ 2147483646 h 89"/>
                  <a:gd name="T96" fmla="*/ 2147483646 w 76"/>
                  <a:gd name="T97" fmla="*/ 2147483646 h 89"/>
                  <a:gd name="T98" fmla="*/ 2147483646 w 76"/>
                  <a:gd name="T99" fmla="*/ 2147483646 h 89"/>
                  <a:gd name="T100" fmla="*/ 2147483646 w 76"/>
                  <a:gd name="T101" fmla="*/ 2147483646 h 89"/>
                  <a:gd name="T102" fmla="*/ 2147483646 w 76"/>
                  <a:gd name="T103" fmla="*/ 2147483646 h 89"/>
                  <a:gd name="T104" fmla="*/ 2147483646 w 76"/>
                  <a:gd name="T105" fmla="*/ 2147483646 h 89"/>
                  <a:gd name="T106" fmla="*/ 2147483646 w 76"/>
                  <a:gd name="T107" fmla="*/ 2147483646 h 89"/>
                  <a:gd name="T108" fmla="*/ 2147483646 w 76"/>
                  <a:gd name="T109" fmla="*/ 2147483646 h 89"/>
                  <a:gd name="T110" fmla="*/ 2147483646 w 76"/>
                  <a:gd name="T111" fmla="*/ 2147483646 h 8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6" h="89">
                    <a:moveTo>
                      <a:pt x="75" y="18"/>
                    </a:moveTo>
                    <a:cubicBezTo>
                      <a:pt x="76" y="21"/>
                      <a:pt x="76" y="23"/>
                      <a:pt x="76" y="26"/>
                    </a:cubicBezTo>
                    <a:cubicBezTo>
                      <a:pt x="76" y="34"/>
                      <a:pt x="73" y="41"/>
                      <a:pt x="67" y="47"/>
                    </a:cubicBezTo>
                    <a:cubicBezTo>
                      <a:pt x="66" y="50"/>
                      <a:pt x="64" y="52"/>
                      <a:pt x="63" y="54"/>
                    </a:cubicBezTo>
                    <a:cubicBezTo>
                      <a:pt x="61" y="60"/>
                      <a:pt x="58" y="63"/>
                      <a:pt x="56" y="66"/>
                    </a:cubicBezTo>
                    <a:cubicBezTo>
                      <a:pt x="53" y="69"/>
                      <a:pt x="48" y="73"/>
                      <a:pt x="40" y="76"/>
                    </a:cubicBezTo>
                    <a:cubicBezTo>
                      <a:pt x="34" y="85"/>
                      <a:pt x="26" y="89"/>
                      <a:pt x="16" y="88"/>
                    </a:cubicBezTo>
                    <a:cubicBezTo>
                      <a:pt x="12" y="88"/>
                      <a:pt x="8" y="86"/>
                      <a:pt x="5" y="83"/>
                    </a:cubicBezTo>
                    <a:cubicBezTo>
                      <a:pt x="2" y="79"/>
                      <a:pt x="1" y="75"/>
                      <a:pt x="0" y="69"/>
                    </a:cubicBezTo>
                    <a:cubicBezTo>
                      <a:pt x="0" y="61"/>
                      <a:pt x="5" y="55"/>
                      <a:pt x="13" y="52"/>
                    </a:cubicBezTo>
                    <a:cubicBezTo>
                      <a:pt x="14" y="50"/>
                      <a:pt x="15" y="48"/>
                      <a:pt x="16" y="46"/>
                    </a:cubicBezTo>
                    <a:cubicBezTo>
                      <a:pt x="19" y="42"/>
                      <a:pt x="21" y="38"/>
                      <a:pt x="23" y="36"/>
                    </a:cubicBezTo>
                    <a:cubicBezTo>
                      <a:pt x="26" y="33"/>
                      <a:pt x="30" y="30"/>
                      <a:pt x="35" y="26"/>
                    </a:cubicBezTo>
                    <a:cubicBezTo>
                      <a:pt x="36" y="23"/>
                      <a:pt x="37" y="20"/>
                      <a:pt x="38" y="18"/>
                    </a:cubicBezTo>
                    <a:cubicBezTo>
                      <a:pt x="41" y="12"/>
                      <a:pt x="45" y="8"/>
                      <a:pt x="49" y="7"/>
                    </a:cubicBezTo>
                    <a:cubicBezTo>
                      <a:pt x="48" y="3"/>
                      <a:pt x="48" y="3"/>
                      <a:pt x="48" y="3"/>
                    </a:cubicBezTo>
                    <a:cubicBezTo>
                      <a:pt x="50" y="2"/>
                      <a:pt x="50" y="2"/>
                      <a:pt x="50" y="2"/>
                    </a:cubicBezTo>
                    <a:cubicBezTo>
                      <a:pt x="51" y="6"/>
                      <a:pt x="51" y="6"/>
                      <a:pt x="51" y="6"/>
                    </a:cubicBezTo>
                    <a:cubicBezTo>
                      <a:pt x="51" y="0"/>
                      <a:pt x="51" y="0"/>
                      <a:pt x="51" y="0"/>
                    </a:cubicBezTo>
                    <a:cubicBezTo>
                      <a:pt x="53" y="0"/>
                      <a:pt x="53" y="0"/>
                      <a:pt x="53" y="0"/>
                    </a:cubicBezTo>
                    <a:cubicBezTo>
                      <a:pt x="53" y="6"/>
                      <a:pt x="53" y="6"/>
                      <a:pt x="53" y="6"/>
                    </a:cubicBezTo>
                    <a:cubicBezTo>
                      <a:pt x="54" y="6"/>
                      <a:pt x="55" y="6"/>
                      <a:pt x="56" y="6"/>
                    </a:cubicBezTo>
                    <a:cubicBezTo>
                      <a:pt x="60" y="6"/>
                      <a:pt x="64" y="7"/>
                      <a:pt x="68" y="9"/>
                    </a:cubicBezTo>
                    <a:cubicBezTo>
                      <a:pt x="72" y="11"/>
                      <a:pt x="74" y="14"/>
                      <a:pt x="75" y="18"/>
                    </a:cubicBezTo>
                    <a:close/>
                    <a:moveTo>
                      <a:pt x="39" y="74"/>
                    </a:moveTo>
                    <a:cubicBezTo>
                      <a:pt x="38" y="73"/>
                      <a:pt x="37" y="71"/>
                      <a:pt x="36" y="69"/>
                    </a:cubicBezTo>
                    <a:cubicBezTo>
                      <a:pt x="34" y="66"/>
                      <a:pt x="32" y="63"/>
                      <a:pt x="30" y="61"/>
                    </a:cubicBezTo>
                    <a:cubicBezTo>
                      <a:pt x="27" y="58"/>
                      <a:pt x="22" y="56"/>
                      <a:pt x="15" y="54"/>
                    </a:cubicBezTo>
                    <a:cubicBezTo>
                      <a:pt x="13" y="55"/>
                      <a:pt x="11" y="56"/>
                      <a:pt x="9" y="57"/>
                    </a:cubicBezTo>
                    <a:cubicBezTo>
                      <a:pt x="5" y="61"/>
                      <a:pt x="3" y="65"/>
                      <a:pt x="3" y="69"/>
                    </a:cubicBezTo>
                    <a:cubicBezTo>
                      <a:pt x="3" y="73"/>
                      <a:pt x="5" y="77"/>
                      <a:pt x="7" y="81"/>
                    </a:cubicBezTo>
                    <a:cubicBezTo>
                      <a:pt x="10" y="84"/>
                      <a:pt x="13" y="86"/>
                      <a:pt x="17" y="86"/>
                    </a:cubicBezTo>
                    <a:cubicBezTo>
                      <a:pt x="24" y="86"/>
                      <a:pt x="31" y="82"/>
                      <a:pt x="39" y="74"/>
                    </a:cubicBezTo>
                    <a:close/>
                    <a:moveTo>
                      <a:pt x="21" y="59"/>
                    </a:moveTo>
                    <a:cubicBezTo>
                      <a:pt x="16" y="59"/>
                      <a:pt x="16" y="59"/>
                      <a:pt x="16" y="59"/>
                    </a:cubicBezTo>
                    <a:cubicBezTo>
                      <a:pt x="10" y="62"/>
                      <a:pt x="10" y="62"/>
                      <a:pt x="10" y="62"/>
                    </a:cubicBezTo>
                    <a:cubicBezTo>
                      <a:pt x="15" y="58"/>
                      <a:pt x="15" y="58"/>
                      <a:pt x="15" y="58"/>
                    </a:cubicBezTo>
                    <a:lnTo>
                      <a:pt x="21" y="59"/>
                    </a:lnTo>
                    <a:close/>
                    <a:moveTo>
                      <a:pt x="65" y="46"/>
                    </a:moveTo>
                    <a:cubicBezTo>
                      <a:pt x="63" y="44"/>
                      <a:pt x="61" y="42"/>
                      <a:pt x="60" y="41"/>
                    </a:cubicBezTo>
                    <a:cubicBezTo>
                      <a:pt x="56" y="37"/>
                      <a:pt x="53" y="35"/>
                      <a:pt x="50" y="33"/>
                    </a:cubicBezTo>
                    <a:cubicBezTo>
                      <a:pt x="47" y="31"/>
                      <a:pt x="43" y="30"/>
                      <a:pt x="37" y="28"/>
                    </a:cubicBezTo>
                    <a:cubicBezTo>
                      <a:pt x="36" y="29"/>
                      <a:pt x="34" y="30"/>
                      <a:pt x="33" y="31"/>
                    </a:cubicBezTo>
                    <a:cubicBezTo>
                      <a:pt x="29" y="33"/>
                      <a:pt x="27" y="35"/>
                      <a:pt x="25" y="37"/>
                    </a:cubicBezTo>
                    <a:cubicBezTo>
                      <a:pt x="22" y="40"/>
                      <a:pt x="19" y="45"/>
                      <a:pt x="16" y="52"/>
                    </a:cubicBezTo>
                    <a:cubicBezTo>
                      <a:pt x="18" y="53"/>
                      <a:pt x="20" y="53"/>
                      <a:pt x="22" y="54"/>
                    </a:cubicBezTo>
                    <a:cubicBezTo>
                      <a:pt x="26" y="56"/>
                      <a:pt x="30" y="57"/>
                      <a:pt x="32" y="59"/>
                    </a:cubicBezTo>
                    <a:cubicBezTo>
                      <a:pt x="35" y="62"/>
                      <a:pt x="38" y="67"/>
                      <a:pt x="41" y="73"/>
                    </a:cubicBezTo>
                    <a:cubicBezTo>
                      <a:pt x="42" y="72"/>
                      <a:pt x="44" y="71"/>
                      <a:pt x="46" y="70"/>
                    </a:cubicBezTo>
                    <a:cubicBezTo>
                      <a:pt x="49" y="68"/>
                      <a:pt x="52" y="66"/>
                      <a:pt x="54" y="64"/>
                    </a:cubicBezTo>
                    <a:cubicBezTo>
                      <a:pt x="58" y="61"/>
                      <a:pt x="61" y="55"/>
                      <a:pt x="65" y="46"/>
                    </a:cubicBezTo>
                    <a:close/>
                    <a:moveTo>
                      <a:pt x="46" y="35"/>
                    </a:moveTo>
                    <a:cubicBezTo>
                      <a:pt x="38" y="34"/>
                      <a:pt x="38" y="34"/>
                      <a:pt x="38" y="34"/>
                    </a:cubicBezTo>
                    <a:cubicBezTo>
                      <a:pt x="30" y="37"/>
                      <a:pt x="30" y="37"/>
                      <a:pt x="30" y="37"/>
                    </a:cubicBezTo>
                    <a:cubicBezTo>
                      <a:pt x="37" y="32"/>
                      <a:pt x="37" y="32"/>
                      <a:pt x="37" y="32"/>
                    </a:cubicBezTo>
                    <a:lnTo>
                      <a:pt x="46" y="35"/>
                    </a:lnTo>
                    <a:close/>
                    <a:moveTo>
                      <a:pt x="66" y="16"/>
                    </a:moveTo>
                    <a:cubicBezTo>
                      <a:pt x="66" y="14"/>
                      <a:pt x="65" y="13"/>
                      <a:pt x="63" y="11"/>
                    </a:cubicBezTo>
                    <a:cubicBezTo>
                      <a:pt x="61" y="9"/>
                      <a:pt x="59" y="8"/>
                      <a:pt x="56" y="8"/>
                    </a:cubicBezTo>
                    <a:cubicBezTo>
                      <a:pt x="55" y="8"/>
                      <a:pt x="54" y="8"/>
                      <a:pt x="53" y="8"/>
                    </a:cubicBezTo>
                    <a:cubicBezTo>
                      <a:pt x="53" y="1"/>
                      <a:pt x="53" y="1"/>
                      <a:pt x="53" y="1"/>
                    </a:cubicBezTo>
                    <a:cubicBezTo>
                      <a:pt x="52" y="0"/>
                      <a:pt x="52" y="0"/>
                      <a:pt x="52" y="0"/>
                    </a:cubicBezTo>
                    <a:cubicBezTo>
                      <a:pt x="52" y="8"/>
                      <a:pt x="52" y="8"/>
                      <a:pt x="52" y="8"/>
                    </a:cubicBezTo>
                    <a:cubicBezTo>
                      <a:pt x="50" y="3"/>
                      <a:pt x="50" y="3"/>
                      <a:pt x="50" y="3"/>
                    </a:cubicBezTo>
                    <a:cubicBezTo>
                      <a:pt x="49" y="3"/>
                      <a:pt x="49" y="3"/>
                      <a:pt x="49" y="3"/>
                    </a:cubicBezTo>
                    <a:cubicBezTo>
                      <a:pt x="51" y="9"/>
                      <a:pt x="51" y="9"/>
                      <a:pt x="51" y="9"/>
                    </a:cubicBezTo>
                    <a:cubicBezTo>
                      <a:pt x="46" y="10"/>
                      <a:pt x="43" y="14"/>
                      <a:pt x="43" y="20"/>
                    </a:cubicBezTo>
                    <a:cubicBezTo>
                      <a:pt x="42" y="20"/>
                      <a:pt x="42" y="21"/>
                      <a:pt x="42" y="22"/>
                    </a:cubicBezTo>
                    <a:cubicBezTo>
                      <a:pt x="42" y="22"/>
                      <a:pt x="41" y="22"/>
                      <a:pt x="41" y="22"/>
                    </a:cubicBezTo>
                    <a:cubicBezTo>
                      <a:pt x="40" y="22"/>
                      <a:pt x="40" y="22"/>
                      <a:pt x="40" y="24"/>
                    </a:cubicBezTo>
                    <a:cubicBezTo>
                      <a:pt x="40" y="25"/>
                      <a:pt x="40" y="26"/>
                      <a:pt x="40" y="27"/>
                    </a:cubicBezTo>
                    <a:cubicBezTo>
                      <a:pt x="41" y="28"/>
                      <a:pt x="43" y="28"/>
                      <a:pt x="45" y="29"/>
                    </a:cubicBezTo>
                    <a:cubicBezTo>
                      <a:pt x="47" y="30"/>
                      <a:pt x="48" y="30"/>
                      <a:pt x="50" y="31"/>
                    </a:cubicBezTo>
                    <a:cubicBezTo>
                      <a:pt x="50" y="29"/>
                      <a:pt x="52" y="28"/>
                      <a:pt x="54" y="28"/>
                    </a:cubicBezTo>
                    <a:cubicBezTo>
                      <a:pt x="56" y="28"/>
                      <a:pt x="57" y="29"/>
                      <a:pt x="58" y="30"/>
                    </a:cubicBezTo>
                    <a:cubicBezTo>
                      <a:pt x="59" y="29"/>
                      <a:pt x="61" y="27"/>
                      <a:pt x="63" y="24"/>
                    </a:cubicBezTo>
                    <a:cubicBezTo>
                      <a:pt x="65" y="21"/>
                      <a:pt x="66" y="18"/>
                      <a:pt x="66" y="16"/>
                    </a:cubicBezTo>
                    <a:close/>
                    <a:moveTo>
                      <a:pt x="51" y="23"/>
                    </a:moveTo>
                    <a:cubicBezTo>
                      <a:pt x="50" y="23"/>
                      <a:pt x="49" y="23"/>
                      <a:pt x="48" y="23"/>
                    </a:cubicBezTo>
                    <a:cubicBezTo>
                      <a:pt x="47" y="23"/>
                      <a:pt x="47" y="23"/>
                      <a:pt x="45" y="23"/>
                    </a:cubicBezTo>
                    <a:cubicBezTo>
                      <a:pt x="45" y="22"/>
                      <a:pt x="45" y="22"/>
                      <a:pt x="45" y="22"/>
                    </a:cubicBezTo>
                    <a:cubicBezTo>
                      <a:pt x="47" y="22"/>
                      <a:pt x="47" y="22"/>
                      <a:pt x="48" y="22"/>
                    </a:cubicBezTo>
                    <a:cubicBezTo>
                      <a:pt x="49" y="22"/>
                      <a:pt x="50" y="22"/>
                      <a:pt x="51" y="22"/>
                    </a:cubicBezTo>
                    <a:lnTo>
                      <a:pt x="51" y="23"/>
                    </a:lnTo>
                    <a:close/>
                    <a:moveTo>
                      <a:pt x="57" y="27"/>
                    </a:moveTo>
                    <a:cubicBezTo>
                      <a:pt x="56" y="27"/>
                      <a:pt x="55" y="27"/>
                      <a:pt x="54" y="27"/>
                    </a:cubicBezTo>
                    <a:cubicBezTo>
                      <a:pt x="54" y="27"/>
                      <a:pt x="53" y="27"/>
                      <a:pt x="52" y="27"/>
                    </a:cubicBezTo>
                    <a:cubicBezTo>
                      <a:pt x="52" y="26"/>
                      <a:pt x="52" y="26"/>
                      <a:pt x="52" y="26"/>
                    </a:cubicBezTo>
                    <a:cubicBezTo>
                      <a:pt x="53" y="26"/>
                      <a:pt x="54" y="26"/>
                      <a:pt x="54" y="26"/>
                    </a:cubicBezTo>
                    <a:cubicBezTo>
                      <a:pt x="55" y="26"/>
                      <a:pt x="56" y="26"/>
                      <a:pt x="57" y="26"/>
                    </a:cubicBezTo>
                    <a:lnTo>
                      <a:pt x="57" y="27"/>
                    </a:lnTo>
                    <a:close/>
                    <a:moveTo>
                      <a:pt x="57" y="31"/>
                    </a:moveTo>
                    <a:cubicBezTo>
                      <a:pt x="56" y="31"/>
                      <a:pt x="55" y="30"/>
                      <a:pt x="54" y="30"/>
                    </a:cubicBezTo>
                    <a:cubicBezTo>
                      <a:pt x="53" y="30"/>
                      <a:pt x="52" y="30"/>
                      <a:pt x="52" y="32"/>
                    </a:cubicBezTo>
                    <a:cubicBezTo>
                      <a:pt x="53" y="32"/>
                      <a:pt x="53" y="32"/>
                      <a:pt x="53" y="32"/>
                    </a:cubicBezTo>
                    <a:cubicBezTo>
                      <a:pt x="53" y="32"/>
                      <a:pt x="54" y="31"/>
                      <a:pt x="54" y="31"/>
                    </a:cubicBezTo>
                    <a:cubicBezTo>
                      <a:pt x="55" y="31"/>
                      <a:pt x="55" y="31"/>
                      <a:pt x="56" y="32"/>
                    </a:cubicBezTo>
                    <a:lnTo>
                      <a:pt x="57" y="31"/>
                    </a:lnTo>
                    <a:close/>
                    <a:moveTo>
                      <a:pt x="73" y="19"/>
                    </a:moveTo>
                    <a:cubicBezTo>
                      <a:pt x="72" y="15"/>
                      <a:pt x="69" y="12"/>
                      <a:pt x="65" y="10"/>
                    </a:cubicBezTo>
                    <a:cubicBezTo>
                      <a:pt x="66" y="12"/>
                      <a:pt x="67" y="13"/>
                      <a:pt x="68" y="15"/>
                    </a:cubicBezTo>
                    <a:cubicBezTo>
                      <a:pt x="68" y="18"/>
                      <a:pt x="67" y="21"/>
                      <a:pt x="65" y="25"/>
                    </a:cubicBezTo>
                    <a:cubicBezTo>
                      <a:pt x="63" y="28"/>
                      <a:pt x="60" y="31"/>
                      <a:pt x="56" y="34"/>
                    </a:cubicBezTo>
                    <a:cubicBezTo>
                      <a:pt x="57" y="35"/>
                      <a:pt x="59" y="37"/>
                      <a:pt x="61" y="39"/>
                    </a:cubicBezTo>
                    <a:cubicBezTo>
                      <a:pt x="62" y="40"/>
                      <a:pt x="64" y="42"/>
                      <a:pt x="66" y="44"/>
                    </a:cubicBezTo>
                    <a:cubicBezTo>
                      <a:pt x="71" y="39"/>
                      <a:pt x="74" y="33"/>
                      <a:pt x="74" y="26"/>
                    </a:cubicBezTo>
                    <a:cubicBezTo>
                      <a:pt x="74" y="23"/>
                      <a:pt x="73" y="21"/>
                      <a:pt x="73" y="19"/>
                    </a:cubicBezTo>
                    <a:close/>
                    <a:moveTo>
                      <a:pt x="63" y="22"/>
                    </a:moveTo>
                    <a:cubicBezTo>
                      <a:pt x="62" y="23"/>
                      <a:pt x="61" y="23"/>
                      <a:pt x="60" y="23"/>
                    </a:cubicBezTo>
                    <a:cubicBezTo>
                      <a:pt x="60" y="23"/>
                      <a:pt x="59" y="23"/>
                      <a:pt x="58" y="22"/>
                    </a:cubicBezTo>
                    <a:cubicBezTo>
                      <a:pt x="58" y="22"/>
                      <a:pt x="58" y="22"/>
                      <a:pt x="58" y="22"/>
                    </a:cubicBezTo>
                    <a:cubicBezTo>
                      <a:pt x="59" y="22"/>
                      <a:pt x="60" y="22"/>
                      <a:pt x="60" y="22"/>
                    </a:cubicBezTo>
                    <a:cubicBezTo>
                      <a:pt x="61" y="22"/>
                      <a:pt x="62" y="22"/>
                      <a:pt x="63" y="2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en-US"/>
              </a:p>
            </p:txBody>
          </p:sp>
          <p:sp>
            <p:nvSpPr>
              <p:cNvPr id="22542" name="Freeform 520"/>
              <p:cNvSpPr>
                <a:spLocks noEditPoints="1"/>
              </p:cNvSpPr>
              <p:nvPr/>
            </p:nvSpPr>
            <p:spPr bwMode="auto">
              <a:xfrm>
                <a:off x="1125498" y="3781890"/>
                <a:ext cx="1259521" cy="1388131"/>
              </a:xfrm>
              <a:custGeom>
                <a:avLst/>
                <a:gdLst>
                  <a:gd name="T0" fmla="*/ 2147483646 w 76"/>
                  <a:gd name="T1" fmla="*/ 2147483646 h 89"/>
                  <a:gd name="T2" fmla="*/ 2147483646 w 76"/>
                  <a:gd name="T3" fmla="*/ 2147483646 h 89"/>
                  <a:gd name="T4" fmla="*/ 2147483646 w 76"/>
                  <a:gd name="T5" fmla="*/ 2147483646 h 89"/>
                  <a:gd name="T6" fmla="*/ 2147483646 w 76"/>
                  <a:gd name="T7" fmla="*/ 2147483646 h 89"/>
                  <a:gd name="T8" fmla="*/ 2147483646 w 76"/>
                  <a:gd name="T9" fmla="*/ 2147483646 h 89"/>
                  <a:gd name="T10" fmla="*/ 2147483646 w 76"/>
                  <a:gd name="T11" fmla="*/ 2147483646 h 89"/>
                  <a:gd name="T12" fmla="*/ 2147483646 w 76"/>
                  <a:gd name="T13" fmla="*/ 2147483646 h 89"/>
                  <a:gd name="T14" fmla="*/ 2147483646 w 76"/>
                  <a:gd name="T15" fmla="*/ 2147483646 h 89"/>
                  <a:gd name="T16" fmla="*/ 2147483646 w 76"/>
                  <a:gd name="T17" fmla="*/ 2147483646 h 89"/>
                  <a:gd name="T18" fmla="*/ 2147483646 w 76"/>
                  <a:gd name="T19" fmla="*/ 0 h 89"/>
                  <a:gd name="T20" fmla="*/ 2147483646 w 76"/>
                  <a:gd name="T21" fmla="*/ 2147483646 h 89"/>
                  <a:gd name="T22" fmla="*/ 2147483646 w 76"/>
                  <a:gd name="T23" fmla="*/ 2147483646 h 89"/>
                  <a:gd name="T24" fmla="*/ 2147483646 w 76"/>
                  <a:gd name="T25" fmla="*/ 2147483646 h 89"/>
                  <a:gd name="T26" fmla="*/ 2147483646 w 76"/>
                  <a:gd name="T27" fmla="*/ 2147483646 h 89"/>
                  <a:gd name="T28" fmla="*/ 2147483646 w 76"/>
                  <a:gd name="T29" fmla="*/ 2147483646 h 89"/>
                  <a:gd name="T30" fmla="*/ 2147483646 w 76"/>
                  <a:gd name="T31" fmla="*/ 2147483646 h 89"/>
                  <a:gd name="T32" fmla="*/ 2147483646 w 76"/>
                  <a:gd name="T33" fmla="*/ 2147483646 h 89"/>
                  <a:gd name="T34" fmla="*/ 2147483646 w 76"/>
                  <a:gd name="T35" fmla="*/ 2147483646 h 89"/>
                  <a:gd name="T36" fmla="*/ 2147483646 w 76"/>
                  <a:gd name="T37" fmla="*/ 2147483646 h 89"/>
                  <a:gd name="T38" fmla="*/ 2147483646 w 76"/>
                  <a:gd name="T39" fmla="*/ 2147483646 h 89"/>
                  <a:gd name="T40" fmla="*/ 2147483646 w 76"/>
                  <a:gd name="T41" fmla="*/ 2147483646 h 89"/>
                  <a:gd name="T42" fmla="*/ 2147483646 w 76"/>
                  <a:gd name="T43" fmla="*/ 2147483646 h 89"/>
                  <a:gd name="T44" fmla="*/ 2147483646 w 76"/>
                  <a:gd name="T45" fmla="*/ 2147483646 h 89"/>
                  <a:gd name="T46" fmla="*/ 2147483646 w 76"/>
                  <a:gd name="T47" fmla="*/ 2147483646 h 89"/>
                  <a:gd name="T48" fmla="*/ 2147483646 w 76"/>
                  <a:gd name="T49" fmla="*/ 2147483646 h 89"/>
                  <a:gd name="T50" fmla="*/ 2147483646 w 76"/>
                  <a:gd name="T51" fmla="*/ 2147483646 h 89"/>
                  <a:gd name="T52" fmla="*/ 2147483646 w 76"/>
                  <a:gd name="T53" fmla="*/ 2147483646 h 89"/>
                  <a:gd name="T54" fmla="*/ 2147483646 w 76"/>
                  <a:gd name="T55" fmla="*/ 2147483646 h 89"/>
                  <a:gd name="T56" fmla="*/ 2147483646 w 76"/>
                  <a:gd name="T57" fmla="*/ 2147483646 h 89"/>
                  <a:gd name="T58" fmla="*/ 2147483646 w 76"/>
                  <a:gd name="T59" fmla="*/ 2147483646 h 89"/>
                  <a:gd name="T60" fmla="*/ 2147483646 w 76"/>
                  <a:gd name="T61" fmla="*/ 0 h 89"/>
                  <a:gd name="T62" fmla="*/ 2147483646 w 76"/>
                  <a:gd name="T63" fmla="*/ 2147483646 h 89"/>
                  <a:gd name="T64" fmla="*/ 2147483646 w 76"/>
                  <a:gd name="T65" fmla="*/ 2147483646 h 89"/>
                  <a:gd name="T66" fmla="*/ 2147483646 w 76"/>
                  <a:gd name="T67" fmla="*/ 2147483646 h 89"/>
                  <a:gd name="T68" fmla="*/ 2147483646 w 76"/>
                  <a:gd name="T69" fmla="*/ 2147483646 h 89"/>
                  <a:gd name="T70" fmla="*/ 2147483646 w 76"/>
                  <a:gd name="T71" fmla="*/ 2147483646 h 89"/>
                  <a:gd name="T72" fmla="*/ 2147483646 w 76"/>
                  <a:gd name="T73" fmla="*/ 2147483646 h 89"/>
                  <a:gd name="T74" fmla="*/ 2147483646 w 76"/>
                  <a:gd name="T75" fmla="*/ 2147483646 h 89"/>
                  <a:gd name="T76" fmla="*/ 2147483646 w 76"/>
                  <a:gd name="T77" fmla="*/ 2147483646 h 89"/>
                  <a:gd name="T78" fmla="*/ 2147483646 w 76"/>
                  <a:gd name="T79" fmla="*/ 2147483646 h 89"/>
                  <a:gd name="T80" fmla="*/ 2147483646 w 76"/>
                  <a:gd name="T81" fmla="*/ 2147483646 h 89"/>
                  <a:gd name="T82" fmla="*/ 2147483646 w 76"/>
                  <a:gd name="T83" fmla="*/ 2147483646 h 89"/>
                  <a:gd name="T84" fmla="*/ 2147483646 w 76"/>
                  <a:gd name="T85" fmla="*/ 2147483646 h 89"/>
                  <a:gd name="T86" fmla="*/ 2147483646 w 76"/>
                  <a:gd name="T87" fmla="*/ 2147483646 h 89"/>
                  <a:gd name="T88" fmla="*/ 2147483646 w 76"/>
                  <a:gd name="T89" fmla="*/ 2147483646 h 89"/>
                  <a:gd name="T90" fmla="*/ 2147483646 w 76"/>
                  <a:gd name="T91" fmla="*/ 2147483646 h 89"/>
                  <a:gd name="T92" fmla="*/ 2147483646 w 76"/>
                  <a:gd name="T93" fmla="*/ 2147483646 h 89"/>
                  <a:gd name="T94" fmla="*/ 2147483646 w 76"/>
                  <a:gd name="T95" fmla="*/ 2147483646 h 89"/>
                  <a:gd name="T96" fmla="*/ 2147483646 w 76"/>
                  <a:gd name="T97" fmla="*/ 2147483646 h 89"/>
                  <a:gd name="T98" fmla="*/ 2147483646 w 76"/>
                  <a:gd name="T99" fmla="*/ 2147483646 h 89"/>
                  <a:gd name="T100" fmla="*/ 2147483646 w 76"/>
                  <a:gd name="T101" fmla="*/ 2147483646 h 89"/>
                  <a:gd name="T102" fmla="*/ 2147483646 w 76"/>
                  <a:gd name="T103" fmla="*/ 2147483646 h 89"/>
                  <a:gd name="T104" fmla="*/ 2147483646 w 76"/>
                  <a:gd name="T105" fmla="*/ 2147483646 h 89"/>
                  <a:gd name="T106" fmla="*/ 2147483646 w 76"/>
                  <a:gd name="T107" fmla="*/ 2147483646 h 89"/>
                  <a:gd name="T108" fmla="*/ 2147483646 w 76"/>
                  <a:gd name="T109" fmla="*/ 2147483646 h 89"/>
                  <a:gd name="T110" fmla="*/ 2147483646 w 76"/>
                  <a:gd name="T111" fmla="*/ 2147483646 h 8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6" h="89">
                    <a:moveTo>
                      <a:pt x="75" y="18"/>
                    </a:moveTo>
                    <a:cubicBezTo>
                      <a:pt x="76" y="21"/>
                      <a:pt x="76" y="23"/>
                      <a:pt x="76" y="26"/>
                    </a:cubicBezTo>
                    <a:cubicBezTo>
                      <a:pt x="76" y="34"/>
                      <a:pt x="73" y="41"/>
                      <a:pt x="67" y="47"/>
                    </a:cubicBezTo>
                    <a:cubicBezTo>
                      <a:pt x="66" y="50"/>
                      <a:pt x="64" y="52"/>
                      <a:pt x="63" y="54"/>
                    </a:cubicBezTo>
                    <a:cubicBezTo>
                      <a:pt x="61" y="60"/>
                      <a:pt x="58" y="63"/>
                      <a:pt x="56" y="66"/>
                    </a:cubicBezTo>
                    <a:cubicBezTo>
                      <a:pt x="53" y="69"/>
                      <a:pt x="48" y="73"/>
                      <a:pt x="40" y="76"/>
                    </a:cubicBezTo>
                    <a:cubicBezTo>
                      <a:pt x="34" y="85"/>
                      <a:pt x="26" y="89"/>
                      <a:pt x="16" y="88"/>
                    </a:cubicBezTo>
                    <a:cubicBezTo>
                      <a:pt x="12" y="88"/>
                      <a:pt x="8" y="86"/>
                      <a:pt x="5" y="83"/>
                    </a:cubicBezTo>
                    <a:cubicBezTo>
                      <a:pt x="2" y="79"/>
                      <a:pt x="1" y="75"/>
                      <a:pt x="0" y="69"/>
                    </a:cubicBezTo>
                    <a:cubicBezTo>
                      <a:pt x="0" y="61"/>
                      <a:pt x="5" y="55"/>
                      <a:pt x="13" y="52"/>
                    </a:cubicBezTo>
                    <a:cubicBezTo>
                      <a:pt x="14" y="50"/>
                      <a:pt x="15" y="48"/>
                      <a:pt x="16" y="46"/>
                    </a:cubicBezTo>
                    <a:cubicBezTo>
                      <a:pt x="19" y="42"/>
                      <a:pt x="21" y="38"/>
                      <a:pt x="23" y="36"/>
                    </a:cubicBezTo>
                    <a:cubicBezTo>
                      <a:pt x="26" y="33"/>
                      <a:pt x="30" y="30"/>
                      <a:pt x="35" y="26"/>
                    </a:cubicBezTo>
                    <a:cubicBezTo>
                      <a:pt x="36" y="23"/>
                      <a:pt x="37" y="20"/>
                      <a:pt x="38" y="18"/>
                    </a:cubicBezTo>
                    <a:cubicBezTo>
                      <a:pt x="41" y="12"/>
                      <a:pt x="45" y="8"/>
                      <a:pt x="49" y="7"/>
                    </a:cubicBezTo>
                    <a:cubicBezTo>
                      <a:pt x="48" y="3"/>
                      <a:pt x="48" y="3"/>
                      <a:pt x="48" y="3"/>
                    </a:cubicBezTo>
                    <a:cubicBezTo>
                      <a:pt x="50" y="2"/>
                      <a:pt x="50" y="2"/>
                      <a:pt x="50" y="2"/>
                    </a:cubicBezTo>
                    <a:cubicBezTo>
                      <a:pt x="51" y="6"/>
                      <a:pt x="51" y="6"/>
                      <a:pt x="51" y="6"/>
                    </a:cubicBezTo>
                    <a:cubicBezTo>
                      <a:pt x="51" y="0"/>
                      <a:pt x="51" y="0"/>
                      <a:pt x="51" y="0"/>
                    </a:cubicBezTo>
                    <a:cubicBezTo>
                      <a:pt x="53" y="0"/>
                      <a:pt x="53" y="0"/>
                      <a:pt x="53" y="0"/>
                    </a:cubicBezTo>
                    <a:cubicBezTo>
                      <a:pt x="53" y="6"/>
                      <a:pt x="53" y="6"/>
                      <a:pt x="53" y="6"/>
                    </a:cubicBezTo>
                    <a:cubicBezTo>
                      <a:pt x="54" y="6"/>
                      <a:pt x="55" y="6"/>
                      <a:pt x="56" y="6"/>
                    </a:cubicBezTo>
                    <a:cubicBezTo>
                      <a:pt x="60" y="6"/>
                      <a:pt x="64" y="7"/>
                      <a:pt x="68" y="9"/>
                    </a:cubicBezTo>
                    <a:cubicBezTo>
                      <a:pt x="72" y="11"/>
                      <a:pt x="74" y="14"/>
                      <a:pt x="75" y="18"/>
                    </a:cubicBezTo>
                    <a:close/>
                    <a:moveTo>
                      <a:pt x="39" y="74"/>
                    </a:moveTo>
                    <a:cubicBezTo>
                      <a:pt x="38" y="73"/>
                      <a:pt x="37" y="71"/>
                      <a:pt x="36" y="69"/>
                    </a:cubicBezTo>
                    <a:cubicBezTo>
                      <a:pt x="34" y="66"/>
                      <a:pt x="32" y="63"/>
                      <a:pt x="30" y="61"/>
                    </a:cubicBezTo>
                    <a:cubicBezTo>
                      <a:pt x="27" y="58"/>
                      <a:pt x="22" y="56"/>
                      <a:pt x="15" y="54"/>
                    </a:cubicBezTo>
                    <a:cubicBezTo>
                      <a:pt x="13" y="55"/>
                      <a:pt x="11" y="56"/>
                      <a:pt x="9" y="57"/>
                    </a:cubicBezTo>
                    <a:cubicBezTo>
                      <a:pt x="5" y="61"/>
                      <a:pt x="3" y="65"/>
                      <a:pt x="3" y="69"/>
                    </a:cubicBezTo>
                    <a:cubicBezTo>
                      <a:pt x="3" y="73"/>
                      <a:pt x="5" y="77"/>
                      <a:pt x="7" y="81"/>
                    </a:cubicBezTo>
                    <a:cubicBezTo>
                      <a:pt x="10" y="84"/>
                      <a:pt x="13" y="86"/>
                      <a:pt x="17" y="86"/>
                    </a:cubicBezTo>
                    <a:cubicBezTo>
                      <a:pt x="24" y="86"/>
                      <a:pt x="31" y="82"/>
                      <a:pt x="39" y="74"/>
                    </a:cubicBezTo>
                    <a:close/>
                    <a:moveTo>
                      <a:pt x="21" y="59"/>
                    </a:moveTo>
                    <a:cubicBezTo>
                      <a:pt x="16" y="59"/>
                      <a:pt x="16" y="59"/>
                      <a:pt x="16" y="59"/>
                    </a:cubicBezTo>
                    <a:cubicBezTo>
                      <a:pt x="10" y="62"/>
                      <a:pt x="10" y="62"/>
                      <a:pt x="10" y="62"/>
                    </a:cubicBezTo>
                    <a:cubicBezTo>
                      <a:pt x="15" y="58"/>
                      <a:pt x="15" y="58"/>
                      <a:pt x="15" y="58"/>
                    </a:cubicBezTo>
                    <a:lnTo>
                      <a:pt x="21" y="59"/>
                    </a:lnTo>
                    <a:close/>
                    <a:moveTo>
                      <a:pt x="65" y="46"/>
                    </a:moveTo>
                    <a:cubicBezTo>
                      <a:pt x="63" y="44"/>
                      <a:pt x="61" y="42"/>
                      <a:pt x="60" y="41"/>
                    </a:cubicBezTo>
                    <a:cubicBezTo>
                      <a:pt x="56" y="37"/>
                      <a:pt x="53" y="35"/>
                      <a:pt x="50" y="33"/>
                    </a:cubicBezTo>
                    <a:cubicBezTo>
                      <a:pt x="47" y="31"/>
                      <a:pt x="43" y="30"/>
                      <a:pt x="37" y="28"/>
                    </a:cubicBezTo>
                    <a:cubicBezTo>
                      <a:pt x="36" y="29"/>
                      <a:pt x="34" y="30"/>
                      <a:pt x="33" y="31"/>
                    </a:cubicBezTo>
                    <a:cubicBezTo>
                      <a:pt x="29" y="33"/>
                      <a:pt x="27" y="35"/>
                      <a:pt x="25" y="37"/>
                    </a:cubicBezTo>
                    <a:cubicBezTo>
                      <a:pt x="22" y="40"/>
                      <a:pt x="19" y="45"/>
                      <a:pt x="16" y="52"/>
                    </a:cubicBezTo>
                    <a:cubicBezTo>
                      <a:pt x="18" y="53"/>
                      <a:pt x="20" y="53"/>
                      <a:pt x="22" y="54"/>
                    </a:cubicBezTo>
                    <a:cubicBezTo>
                      <a:pt x="26" y="56"/>
                      <a:pt x="30" y="57"/>
                      <a:pt x="32" y="59"/>
                    </a:cubicBezTo>
                    <a:cubicBezTo>
                      <a:pt x="35" y="62"/>
                      <a:pt x="38" y="67"/>
                      <a:pt x="41" y="73"/>
                    </a:cubicBezTo>
                    <a:cubicBezTo>
                      <a:pt x="42" y="72"/>
                      <a:pt x="44" y="71"/>
                      <a:pt x="46" y="70"/>
                    </a:cubicBezTo>
                    <a:cubicBezTo>
                      <a:pt x="49" y="68"/>
                      <a:pt x="52" y="66"/>
                      <a:pt x="54" y="64"/>
                    </a:cubicBezTo>
                    <a:cubicBezTo>
                      <a:pt x="58" y="61"/>
                      <a:pt x="61" y="55"/>
                      <a:pt x="65" y="46"/>
                    </a:cubicBezTo>
                    <a:close/>
                    <a:moveTo>
                      <a:pt x="46" y="35"/>
                    </a:moveTo>
                    <a:cubicBezTo>
                      <a:pt x="38" y="34"/>
                      <a:pt x="38" y="34"/>
                      <a:pt x="38" y="34"/>
                    </a:cubicBezTo>
                    <a:cubicBezTo>
                      <a:pt x="30" y="37"/>
                      <a:pt x="30" y="37"/>
                      <a:pt x="30" y="37"/>
                    </a:cubicBezTo>
                    <a:cubicBezTo>
                      <a:pt x="37" y="32"/>
                      <a:pt x="37" y="32"/>
                      <a:pt x="37" y="32"/>
                    </a:cubicBezTo>
                    <a:lnTo>
                      <a:pt x="46" y="35"/>
                    </a:lnTo>
                    <a:close/>
                    <a:moveTo>
                      <a:pt x="66" y="16"/>
                    </a:moveTo>
                    <a:cubicBezTo>
                      <a:pt x="66" y="14"/>
                      <a:pt x="65" y="13"/>
                      <a:pt x="63" y="11"/>
                    </a:cubicBezTo>
                    <a:cubicBezTo>
                      <a:pt x="61" y="9"/>
                      <a:pt x="59" y="8"/>
                      <a:pt x="56" y="8"/>
                    </a:cubicBezTo>
                    <a:cubicBezTo>
                      <a:pt x="55" y="8"/>
                      <a:pt x="54" y="8"/>
                      <a:pt x="53" y="8"/>
                    </a:cubicBezTo>
                    <a:cubicBezTo>
                      <a:pt x="53" y="1"/>
                      <a:pt x="53" y="1"/>
                      <a:pt x="53" y="1"/>
                    </a:cubicBezTo>
                    <a:cubicBezTo>
                      <a:pt x="52" y="0"/>
                      <a:pt x="52" y="0"/>
                      <a:pt x="52" y="0"/>
                    </a:cubicBezTo>
                    <a:cubicBezTo>
                      <a:pt x="52" y="8"/>
                      <a:pt x="52" y="8"/>
                      <a:pt x="52" y="8"/>
                    </a:cubicBezTo>
                    <a:cubicBezTo>
                      <a:pt x="50" y="3"/>
                      <a:pt x="50" y="3"/>
                      <a:pt x="50" y="3"/>
                    </a:cubicBezTo>
                    <a:cubicBezTo>
                      <a:pt x="49" y="3"/>
                      <a:pt x="49" y="3"/>
                      <a:pt x="49" y="3"/>
                    </a:cubicBezTo>
                    <a:cubicBezTo>
                      <a:pt x="51" y="9"/>
                      <a:pt x="51" y="9"/>
                      <a:pt x="51" y="9"/>
                    </a:cubicBezTo>
                    <a:cubicBezTo>
                      <a:pt x="46" y="10"/>
                      <a:pt x="43" y="14"/>
                      <a:pt x="43" y="20"/>
                    </a:cubicBezTo>
                    <a:cubicBezTo>
                      <a:pt x="42" y="20"/>
                      <a:pt x="42" y="21"/>
                      <a:pt x="42" y="22"/>
                    </a:cubicBezTo>
                    <a:cubicBezTo>
                      <a:pt x="42" y="22"/>
                      <a:pt x="41" y="22"/>
                      <a:pt x="41" y="22"/>
                    </a:cubicBezTo>
                    <a:cubicBezTo>
                      <a:pt x="40" y="22"/>
                      <a:pt x="40" y="22"/>
                      <a:pt x="40" y="24"/>
                    </a:cubicBezTo>
                    <a:cubicBezTo>
                      <a:pt x="40" y="25"/>
                      <a:pt x="40" y="26"/>
                      <a:pt x="40" y="27"/>
                    </a:cubicBezTo>
                    <a:cubicBezTo>
                      <a:pt x="41" y="28"/>
                      <a:pt x="43" y="28"/>
                      <a:pt x="45" y="29"/>
                    </a:cubicBezTo>
                    <a:cubicBezTo>
                      <a:pt x="47" y="30"/>
                      <a:pt x="48" y="30"/>
                      <a:pt x="50" y="31"/>
                    </a:cubicBezTo>
                    <a:cubicBezTo>
                      <a:pt x="50" y="29"/>
                      <a:pt x="52" y="28"/>
                      <a:pt x="54" y="28"/>
                    </a:cubicBezTo>
                    <a:cubicBezTo>
                      <a:pt x="56" y="28"/>
                      <a:pt x="57" y="29"/>
                      <a:pt x="58" y="30"/>
                    </a:cubicBezTo>
                    <a:cubicBezTo>
                      <a:pt x="59" y="29"/>
                      <a:pt x="61" y="27"/>
                      <a:pt x="63" y="24"/>
                    </a:cubicBezTo>
                    <a:cubicBezTo>
                      <a:pt x="65" y="21"/>
                      <a:pt x="66" y="18"/>
                      <a:pt x="66" y="16"/>
                    </a:cubicBezTo>
                    <a:close/>
                    <a:moveTo>
                      <a:pt x="51" y="23"/>
                    </a:moveTo>
                    <a:cubicBezTo>
                      <a:pt x="50" y="23"/>
                      <a:pt x="49" y="23"/>
                      <a:pt x="48" y="23"/>
                    </a:cubicBezTo>
                    <a:cubicBezTo>
                      <a:pt x="47" y="23"/>
                      <a:pt x="47" y="23"/>
                      <a:pt x="45" y="23"/>
                    </a:cubicBezTo>
                    <a:cubicBezTo>
                      <a:pt x="45" y="22"/>
                      <a:pt x="45" y="22"/>
                      <a:pt x="45" y="22"/>
                    </a:cubicBezTo>
                    <a:cubicBezTo>
                      <a:pt x="47" y="22"/>
                      <a:pt x="47" y="22"/>
                      <a:pt x="48" y="22"/>
                    </a:cubicBezTo>
                    <a:cubicBezTo>
                      <a:pt x="49" y="22"/>
                      <a:pt x="50" y="22"/>
                      <a:pt x="51" y="22"/>
                    </a:cubicBezTo>
                    <a:lnTo>
                      <a:pt x="51" y="23"/>
                    </a:lnTo>
                    <a:close/>
                    <a:moveTo>
                      <a:pt x="57" y="27"/>
                    </a:moveTo>
                    <a:cubicBezTo>
                      <a:pt x="56" y="27"/>
                      <a:pt x="55" y="27"/>
                      <a:pt x="54" y="27"/>
                    </a:cubicBezTo>
                    <a:cubicBezTo>
                      <a:pt x="54" y="27"/>
                      <a:pt x="53" y="27"/>
                      <a:pt x="52" y="27"/>
                    </a:cubicBezTo>
                    <a:cubicBezTo>
                      <a:pt x="52" y="26"/>
                      <a:pt x="52" y="26"/>
                      <a:pt x="52" y="26"/>
                    </a:cubicBezTo>
                    <a:cubicBezTo>
                      <a:pt x="53" y="26"/>
                      <a:pt x="54" y="26"/>
                      <a:pt x="54" y="26"/>
                    </a:cubicBezTo>
                    <a:cubicBezTo>
                      <a:pt x="55" y="26"/>
                      <a:pt x="56" y="26"/>
                      <a:pt x="57" y="26"/>
                    </a:cubicBezTo>
                    <a:lnTo>
                      <a:pt x="57" y="27"/>
                    </a:lnTo>
                    <a:close/>
                    <a:moveTo>
                      <a:pt x="57" y="31"/>
                    </a:moveTo>
                    <a:cubicBezTo>
                      <a:pt x="56" y="31"/>
                      <a:pt x="55" y="30"/>
                      <a:pt x="54" y="30"/>
                    </a:cubicBezTo>
                    <a:cubicBezTo>
                      <a:pt x="53" y="30"/>
                      <a:pt x="52" y="30"/>
                      <a:pt x="52" y="32"/>
                    </a:cubicBezTo>
                    <a:cubicBezTo>
                      <a:pt x="53" y="32"/>
                      <a:pt x="53" y="32"/>
                      <a:pt x="53" y="32"/>
                    </a:cubicBezTo>
                    <a:cubicBezTo>
                      <a:pt x="53" y="32"/>
                      <a:pt x="54" y="31"/>
                      <a:pt x="54" y="31"/>
                    </a:cubicBezTo>
                    <a:cubicBezTo>
                      <a:pt x="55" y="31"/>
                      <a:pt x="55" y="31"/>
                      <a:pt x="56" y="32"/>
                    </a:cubicBezTo>
                    <a:lnTo>
                      <a:pt x="57" y="31"/>
                    </a:lnTo>
                    <a:close/>
                    <a:moveTo>
                      <a:pt x="73" y="19"/>
                    </a:moveTo>
                    <a:cubicBezTo>
                      <a:pt x="72" y="15"/>
                      <a:pt x="69" y="12"/>
                      <a:pt x="65" y="10"/>
                    </a:cubicBezTo>
                    <a:cubicBezTo>
                      <a:pt x="66" y="12"/>
                      <a:pt x="67" y="13"/>
                      <a:pt x="68" y="15"/>
                    </a:cubicBezTo>
                    <a:cubicBezTo>
                      <a:pt x="68" y="18"/>
                      <a:pt x="67" y="21"/>
                      <a:pt x="65" y="25"/>
                    </a:cubicBezTo>
                    <a:cubicBezTo>
                      <a:pt x="63" y="28"/>
                      <a:pt x="60" y="31"/>
                      <a:pt x="56" y="34"/>
                    </a:cubicBezTo>
                    <a:cubicBezTo>
                      <a:pt x="57" y="35"/>
                      <a:pt x="59" y="37"/>
                      <a:pt x="61" y="39"/>
                    </a:cubicBezTo>
                    <a:cubicBezTo>
                      <a:pt x="62" y="40"/>
                      <a:pt x="64" y="42"/>
                      <a:pt x="66" y="44"/>
                    </a:cubicBezTo>
                    <a:cubicBezTo>
                      <a:pt x="71" y="39"/>
                      <a:pt x="74" y="33"/>
                      <a:pt x="74" y="26"/>
                    </a:cubicBezTo>
                    <a:cubicBezTo>
                      <a:pt x="74" y="23"/>
                      <a:pt x="73" y="21"/>
                      <a:pt x="73" y="19"/>
                    </a:cubicBezTo>
                    <a:close/>
                    <a:moveTo>
                      <a:pt x="63" y="22"/>
                    </a:moveTo>
                    <a:cubicBezTo>
                      <a:pt x="62" y="23"/>
                      <a:pt x="61" y="23"/>
                      <a:pt x="60" y="23"/>
                    </a:cubicBezTo>
                    <a:cubicBezTo>
                      <a:pt x="60" y="23"/>
                      <a:pt x="59" y="23"/>
                      <a:pt x="58" y="22"/>
                    </a:cubicBezTo>
                    <a:cubicBezTo>
                      <a:pt x="58" y="22"/>
                      <a:pt x="58" y="22"/>
                      <a:pt x="58" y="22"/>
                    </a:cubicBezTo>
                    <a:cubicBezTo>
                      <a:pt x="59" y="22"/>
                      <a:pt x="60" y="22"/>
                      <a:pt x="60" y="22"/>
                    </a:cubicBezTo>
                    <a:cubicBezTo>
                      <a:pt x="61" y="22"/>
                      <a:pt x="62" y="22"/>
                      <a:pt x="63" y="2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en-US"/>
              </a:p>
            </p:txBody>
          </p:sp>
          <p:sp>
            <p:nvSpPr>
              <p:cNvPr id="22543" name="Freeform 520"/>
              <p:cNvSpPr>
                <a:spLocks noEditPoints="1"/>
              </p:cNvSpPr>
              <p:nvPr/>
            </p:nvSpPr>
            <p:spPr bwMode="auto">
              <a:xfrm>
                <a:off x="311739" y="3553778"/>
                <a:ext cx="1259521" cy="1388131"/>
              </a:xfrm>
              <a:custGeom>
                <a:avLst/>
                <a:gdLst>
                  <a:gd name="T0" fmla="*/ 2147483646 w 76"/>
                  <a:gd name="T1" fmla="*/ 2147483646 h 89"/>
                  <a:gd name="T2" fmla="*/ 2147483646 w 76"/>
                  <a:gd name="T3" fmla="*/ 2147483646 h 89"/>
                  <a:gd name="T4" fmla="*/ 2147483646 w 76"/>
                  <a:gd name="T5" fmla="*/ 2147483646 h 89"/>
                  <a:gd name="T6" fmla="*/ 2147483646 w 76"/>
                  <a:gd name="T7" fmla="*/ 2147483646 h 89"/>
                  <a:gd name="T8" fmla="*/ 2147483646 w 76"/>
                  <a:gd name="T9" fmla="*/ 2147483646 h 89"/>
                  <a:gd name="T10" fmla="*/ 2147483646 w 76"/>
                  <a:gd name="T11" fmla="*/ 2147483646 h 89"/>
                  <a:gd name="T12" fmla="*/ 2147483646 w 76"/>
                  <a:gd name="T13" fmla="*/ 2147483646 h 89"/>
                  <a:gd name="T14" fmla="*/ 2147483646 w 76"/>
                  <a:gd name="T15" fmla="*/ 2147483646 h 89"/>
                  <a:gd name="T16" fmla="*/ 2147483646 w 76"/>
                  <a:gd name="T17" fmla="*/ 2147483646 h 89"/>
                  <a:gd name="T18" fmla="*/ 2147483646 w 76"/>
                  <a:gd name="T19" fmla="*/ 0 h 89"/>
                  <a:gd name="T20" fmla="*/ 2147483646 w 76"/>
                  <a:gd name="T21" fmla="*/ 2147483646 h 89"/>
                  <a:gd name="T22" fmla="*/ 2147483646 w 76"/>
                  <a:gd name="T23" fmla="*/ 2147483646 h 89"/>
                  <a:gd name="T24" fmla="*/ 2147483646 w 76"/>
                  <a:gd name="T25" fmla="*/ 2147483646 h 89"/>
                  <a:gd name="T26" fmla="*/ 2147483646 w 76"/>
                  <a:gd name="T27" fmla="*/ 2147483646 h 89"/>
                  <a:gd name="T28" fmla="*/ 2147483646 w 76"/>
                  <a:gd name="T29" fmla="*/ 2147483646 h 89"/>
                  <a:gd name="T30" fmla="*/ 2147483646 w 76"/>
                  <a:gd name="T31" fmla="*/ 2147483646 h 89"/>
                  <a:gd name="T32" fmla="*/ 2147483646 w 76"/>
                  <a:gd name="T33" fmla="*/ 2147483646 h 89"/>
                  <a:gd name="T34" fmla="*/ 2147483646 w 76"/>
                  <a:gd name="T35" fmla="*/ 2147483646 h 89"/>
                  <a:gd name="T36" fmla="*/ 2147483646 w 76"/>
                  <a:gd name="T37" fmla="*/ 2147483646 h 89"/>
                  <a:gd name="T38" fmla="*/ 2147483646 w 76"/>
                  <a:gd name="T39" fmla="*/ 2147483646 h 89"/>
                  <a:gd name="T40" fmla="*/ 2147483646 w 76"/>
                  <a:gd name="T41" fmla="*/ 2147483646 h 89"/>
                  <a:gd name="T42" fmla="*/ 2147483646 w 76"/>
                  <a:gd name="T43" fmla="*/ 2147483646 h 89"/>
                  <a:gd name="T44" fmla="*/ 2147483646 w 76"/>
                  <a:gd name="T45" fmla="*/ 2147483646 h 89"/>
                  <a:gd name="T46" fmla="*/ 2147483646 w 76"/>
                  <a:gd name="T47" fmla="*/ 2147483646 h 89"/>
                  <a:gd name="T48" fmla="*/ 2147483646 w 76"/>
                  <a:gd name="T49" fmla="*/ 2147483646 h 89"/>
                  <a:gd name="T50" fmla="*/ 2147483646 w 76"/>
                  <a:gd name="T51" fmla="*/ 2147483646 h 89"/>
                  <a:gd name="T52" fmla="*/ 2147483646 w 76"/>
                  <a:gd name="T53" fmla="*/ 2147483646 h 89"/>
                  <a:gd name="T54" fmla="*/ 2147483646 w 76"/>
                  <a:gd name="T55" fmla="*/ 2147483646 h 89"/>
                  <a:gd name="T56" fmla="*/ 2147483646 w 76"/>
                  <a:gd name="T57" fmla="*/ 2147483646 h 89"/>
                  <a:gd name="T58" fmla="*/ 2147483646 w 76"/>
                  <a:gd name="T59" fmla="*/ 2147483646 h 89"/>
                  <a:gd name="T60" fmla="*/ 2147483646 w 76"/>
                  <a:gd name="T61" fmla="*/ 0 h 89"/>
                  <a:gd name="T62" fmla="*/ 2147483646 w 76"/>
                  <a:gd name="T63" fmla="*/ 2147483646 h 89"/>
                  <a:gd name="T64" fmla="*/ 2147483646 w 76"/>
                  <a:gd name="T65" fmla="*/ 2147483646 h 89"/>
                  <a:gd name="T66" fmla="*/ 2147483646 w 76"/>
                  <a:gd name="T67" fmla="*/ 2147483646 h 89"/>
                  <a:gd name="T68" fmla="*/ 2147483646 w 76"/>
                  <a:gd name="T69" fmla="*/ 2147483646 h 89"/>
                  <a:gd name="T70" fmla="*/ 2147483646 w 76"/>
                  <a:gd name="T71" fmla="*/ 2147483646 h 89"/>
                  <a:gd name="T72" fmla="*/ 2147483646 w 76"/>
                  <a:gd name="T73" fmla="*/ 2147483646 h 89"/>
                  <a:gd name="T74" fmla="*/ 2147483646 w 76"/>
                  <a:gd name="T75" fmla="*/ 2147483646 h 89"/>
                  <a:gd name="T76" fmla="*/ 2147483646 w 76"/>
                  <a:gd name="T77" fmla="*/ 2147483646 h 89"/>
                  <a:gd name="T78" fmla="*/ 2147483646 w 76"/>
                  <a:gd name="T79" fmla="*/ 2147483646 h 89"/>
                  <a:gd name="T80" fmla="*/ 2147483646 w 76"/>
                  <a:gd name="T81" fmla="*/ 2147483646 h 89"/>
                  <a:gd name="T82" fmla="*/ 2147483646 w 76"/>
                  <a:gd name="T83" fmla="*/ 2147483646 h 89"/>
                  <a:gd name="T84" fmla="*/ 2147483646 w 76"/>
                  <a:gd name="T85" fmla="*/ 2147483646 h 89"/>
                  <a:gd name="T86" fmla="*/ 2147483646 w 76"/>
                  <a:gd name="T87" fmla="*/ 2147483646 h 89"/>
                  <a:gd name="T88" fmla="*/ 2147483646 w 76"/>
                  <a:gd name="T89" fmla="*/ 2147483646 h 89"/>
                  <a:gd name="T90" fmla="*/ 2147483646 w 76"/>
                  <a:gd name="T91" fmla="*/ 2147483646 h 89"/>
                  <a:gd name="T92" fmla="*/ 2147483646 w 76"/>
                  <a:gd name="T93" fmla="*/ 2147483646 h 89"/>
                  <a:gd name="T94" fmla="*/ 2147483646 w 76"/>
                  <a:gd name="T95" fmla="*/ 2147483646 h 89"/>
                  <a:gd name="T96" fmla="*/ 2147483646 w 76"/>
                  <a:gd name="T97" fmla="*/ 2147483646 h 89"/>
                  <a:gd name="T98" fmla="*/ 2147483646 w 76"/>
                  <a:gd name="T99" fmla="*/ 2147483646 h 89"/>
                  <a:gd name="T100" fmla="*/ 2147483646 w 76"/>
                  <a:gd name="T101" fmla="*/ 2147483646 h 89"/>
                  <a:gd name="T102" fmla="*/ 2147483646 w 76"/>
                  <a:gd name="T103" fmla="*/ 2147483646 h 89"/>
                  <a:gd name="T104" fmla="*/ 2147483646 w 76"/>
                  <a:gd name="T105" fmla="*/ 2147483646 h 89"/>
                  <a:gd name="T106" fmla="*/ 2147483646 w 76"/>
                  <a:gd name="T107" fmla="*/ 2147483646 h 89"/>
                  <a:gd name="T108" fmla="*/ 2147483646 w 76"/>
                  <a:gd name="T109" fmla="*/ 2147483646 h 89"/>
                  <a:gd name="T110" fmla="*/ 2147483646 w 76"/>
                  <a:gd name="T111" fmla="*/ 2147483646 h 8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6" h="89">
                    <a:moveTo>
                      <a:pt x="75" y="18"/>
                    </a:moveTo>
                    <a:cubicBezTo>
                      <a:pt x="76" y="21"/>
                      <a:pt x="76" y="23"/>
                      <a:pt x="76" y="26"/>
                    </a:cubicBezTo>
                    <a:cubicBezTo>
                      <a:pt x="76" y="34"/>
                      <a:pt x="73" y="41"/>
                      <a:pt x="67" y="47"/>
                    </a:cubicBezTo>
                    <a:cubicBezTo>
                      <a:pt x="66" y="50"/>
                      <a:pt x="64" y="52"/>
                      <a:pt x="63" y="54"/>
                    </a:cubicBezTo>
                    <a:cubicBezTo>
                      <a:pt x="61" y="60"/>
                      <a:pt x="58" y="63"/>
                      <a:pt x="56" y="66"/>
                    </a:cubicBezTo>
                    <a:cubicBezTo>
                      <a:pt x="53" y="69"/>
                      <a:pt x="48" y="73"/>
                      <a:pt x="40" y="76"/>
                    </a:cubicBezTo>
                    <a:cubicBezTo>
                      <a:pt x="34" y="85"/>
                      <a:pt x="26" y="89"/>
                      <a:pt x="16" y="88"/>
                    </a:cubicBezTo>
                    <a:cubicBezTo>
                      <a:pt x="12" y="88"/>
                      <a:pt x="8" y="86"/>
                      <a:pt x="5" y="83"/>
                    </a:cubicBezTo>
                    <a:cubicBezTo>
                      <a:pt x="2" y="79"/>
                      <a:pt x="1" y="75"/>
                      <a:pt x="0" y="69"/>
                    </a:cubicBezTo>
                    <a:cubicBezTo>
                      <a:pt x="0" y="61"/>
                      <a:pt x="5" y="55"/>
                      <a:pt x="13" y="52"/>
                    </a:cubicBezTo>
                    <a:cubicBezTo>
                      <a:pt x="14" y="50"/>
                      <a:pt x="15" y="48"/>
                      <a:pt x="16" y="46"/>
                    </a:cubicBezTo>
                    <a:cubicBezTo>
                      <a:pt x="19" y="42"/>
                      <a:pt x="21" y="38"/>
                      <a:pt x="23" y="36"/>
                    </a:cubicBezTo>
                    <a:cubicBezTo>
                      <a:pt x="26" y="33"/>
                      <a:pt x="30" y="30"/>
                      <a:pt x="35" y="26"/>
                    </a:cubicBezTo>
                    <a:cubicBezTo>
                      <a:pt x="36" y="23"/>
                      <a:pt x="37" y="20"/>
                      <a:pt x="38" y="18"/>
                    </a:cubicBezTo>
                    <a:cubicBezTo>
                      <a:pt x="41" y="12"/>
                      <a:pt x="45" y="8"/>
                      <a:pt x="49" y="7"/>
                    </a:cubicBezTo>
                    <a:cubicBezTo>
                      <a:pt x="48" y="3"/>
                      <a:pt x="48" y="3"/>
                      <a:pt x="48" y="3"/>
                    </a:cubicBezTo>
                    <a:cubicBezTo>
                      <a:pt x="50" y="2"/>
                      <a:pt x="50" y="2"/>
                      <a:pt x="50" y="2"/>
                    </a:cubicBezTo>
                    <a:cubicBezTo>
                      <a:pt x="51" y="6"/>
                      <a:pt x="51" y="6"/>
                      <a:pt x="51" y="6"/>
                    </a:cubicBezTo>
                    <a:cubicBezTo>
                      <a:pt x="51" y="0"/>
                      <a:pt x="51" y="0"/>
                      <a:pt x="51" y="0"/>
                    </a:cubicBezTo>
                    <a:cubicBezTo>
                      <a:pt x="53" y="0"/>
                      <a:pt x="53" y="0"/>
                      <a:pt x="53" y="0"/>
                    </a:cubicBezTo>
                    <a:cubicBezTo>
                      <a:pt x="53" y="6"/>
                      <a:pt x="53" y="6"/>
                      <a:pt x="53" y="6"/>
                    </a:cubicBezTo>
                    <a:cubicBezTo>
                      <a:pt x="54" y="6"/>
                      <a:pt x="55" y="6"/>
                      <a:pt x="56" y="6"/>
                    </a:cubicBezTo>
                    <a:cubicBezTo>
                      <a:pt x="60" y="6"/>
                      <a:pt x="64" y="7"/>
                      <a:pt x="68" y="9"/>
                    </a:cubicBezTo>
                    <a:cubicBezTo>
                      <a:pt x="72" y="11"/>
                      <a:pt x="74" y="14"/>
                      <a:pt x="75" y="18"/>
                    </a:cubicBezTo>
                    <a:close/>
                    <a:moveTo>
                      <a:pt x="39" y="74"/>
                    </a:moveTo>
                    <a:cubicBezTo>
                      <a:pt x="38" y="73"/>
                      <a:pt x="37" y="71"/>
                      <a:pt x="36" y="69"/>
                    </a:cubicBezTo>
                    <a:cubicBezTo>
                      <a:pt x="34" y="66"/>
                      <a:pt x="32" y="63"/>
                      <a:pt x="30" y="61"/>
                    </a:cubicBezTo>
                    <a:cubicBezTo>
                      <a:pt x="27" y="58"/>
                      <a:pt x="22" y="56"/>
                      <a:pt x="15" y="54"/>
                    </a:cubicBezTo>
                    <a:cubicBezTo>
                      <a:pt x="13" y="55"/>
                      <a:pt x="11" y="56"/>
                      <a:pt x="9" y="57"/>
                    </a:cubicBezTo>
                    <a:cubicBezTo>
                      <a:pt x="5" y="61"/>
                      <a:pt x="3" y="65"/>
                      <a:pt x="3" y="69"/>
                    </a:cubicBezTo>
                    <a:cubicBezTo>
                      <a:pt x="3" y="73"/>
                      <a:pt x="5" y="77"/>
                      <a:pt x="7" y="81"/>
                    </a:cubicBezTo>
                    <a:cubicBezTo>
                      <a:pt x="10" y="84"/>
                      <a:pt x="13" y="86"/>
                      <a:pt x="17" y="86"/>
                    </a:cubicBezTo>
                    <a:cubicBezTo>
                      <a:pt x="24" y="86"/>
                      <a:pt x="31" y="82"/>
                      <a:pt x="39" y="74"/>
                    </a:cubicBezTo>
                    <a:close/>
                    <a:moveTo>
                      <a:pt x="21" y="59"/>
                    </a:moveTo>
                    <a:cubicBezTo>
                      <a:pt x="16" y="59"/>
                      <a:pt x="16" y="59"/>
                      <a:pt x="16" y="59"/>
                    </a:cubicBezTo>
                    <a:cubicBezTo>
                      <a:pt x="10" y="62"/>
                      <a:pt x="10" y="62"/>
                      <a:pt x="10" y="62"/>
                    </a:cubicBezTo>
                    <a:cubicBezTo>
                      <a:pt x="15" y="58"/>
                      <a:pt x="15" y="58"/>
                      <a:pt x="15" y="58"/>
                    </a:cubicBezTo>
                    <a:lnTo>
                      <a:pt x="21" y="59"/>
                    </a:lnTo>
                    <a:close/>
                    <a:moveTo>
                      <a:pt x="65" y="46"/>
                    </a:moveTo>
                    <a:cubicBezTo>
                      <a:pt x="63" y="44"/>
                      <a:pt x="61" y="42"/>
                      <a:pt x="60" y="41"/>
                    </a:cubicBezTo>
                    <a:cubicBezTo>
                      <a:pt x="56" y="37"/>
                      <a:pt x="53" y="35"/>
                      <a:pt x="50" y="33"/>
                    </a:cubicBezTo>
                    <a:cubicBezTo>
                      <a:pt x="47" y="31"/>
                      <a:pt x="43" y="30"/>
                      <a:pt x="37" y="28"/>
                    </a:cubicBezTo>
                    <a:cubicBezTo>
                      <a:pt x="36" y="29"/>
                      <a:pt x="34" y="30"/>
                      <a:pt x="33" y="31"/>
                    </a:cubicBezTo>
                    <a:cubicBezTo>
                      <a:pt x="29" y="33"/>
                      <a:pt x="27" y="35"/>
                      <a:pt x="25" y="37"/>
                    </a:cubicBezTo>
                    <a:cubicBezTo>
                      <a:pt x="22" y="40"/>
                      <a:pt x="19" y="45"/>
                      <a:pt x="16" y="52"/>
                    </a:cubicBezTo>
                    <a:cubicBezTo>
                      <a:pt x="18" y="53"/>
                      <a:pt x="20" y="53"/>
                      <a:pt x="22" y="54"/>
                    </a:cubicBezTo>
                    <a:cubicBezTo>
                      <a:pt x="26" y="56"/>
                      <a:pt x="30" y="57"/>
                      <a:pt x="32" y="59"/>
                    </a:cubicBezTo>
                    <a:cubicBezTo>
                      <a:pt x="35" y="62"/>
                      <a:pt x="38" y="67"/>
                      <a:pt x="41" y="73"/>
                    </a:cubicBezTo>
                    <a:cubicBezTo>
                      <a:pt x="42" y="72"/>
                      <a:pt x="44" y="71"/>
                      <a:pt x="46" y="70"/>
                    </a:cubicBezTo>
                    <a:cubicBezTo>
                      <a:pt x="49" y="68"/>
                      <a:pt x="52" y="66"/>
                      <a:pt x="54" y="64"/>
                    </a:cubicBezTo>
                    <a:cubicBezTo>
                      <a:pt x="58" y="61"/>
                      <a:pt x="61" y="55"/>
                      <a:pt x="65" y="46"/>
                    </a:cubicBezTo>
                    <a:close/>
                    <a:moveTo>
                      <a:pt x="46" y="35"/>
                    </a:moveTo>
                    <a:cubicBezTo>
                      <a:pt x="38" y="34"/>
                      <a:pt x="38" y="34"/>
                      <a:pt x="38" y="34"/>
                    </a:cubicBezTo>
                    <a:cubicBezTo>
                      <a:pt x="30" y="37"/>
                      <a:pt x="30" y="37"/>
                      <a:pt x="30" y="37"/>
                    </a:cubicBezTo>
                    <a:cubicBezTo>
                      <a:pt x="37" y="32"/>
                      <a:pt x="37" y="32"/>
                      <a:pt x="37" y="32"/>
                    </a:cubicBezTo>
                    <a:lnTo>
                      <a:pt x="46" y="35"/>
                    </a:lnTo>
                    <a:close/>
                    <a:moveTo>
                      <a:pt x="66" y="16"/>
                    </a:moveTo>
                    <a:cubicBezTo>
                      <a:pt x="66" y="14"/>
                      <a:pt x="65" y="13"/>
                      <a:pt x="63" y="11"/>
                    </a:cubicBezTo>
                    <a:cubicBezTo>
                      <a:pt x="61" y="9"/>
                      <a:pt x="59" y="8"/>
                      <a:pt x="56" y="8"/>
                    </a:cubicBezTo>
                    <a:cubicBezTo>
                      <a:pt x="55" y="8"/>
                      <a:pt x="54" y="8"/>
                      <a:pt x="53" y="8"/>
                    </a:cubicBezTo>
                    <a:cubicBezTo>
                      <a:pt x="53" y="1"/>
                      <a:pt x="53" y="1"/>
                      <a:pt x="53" y="1"/>
                    </a:cubicBezTo>
                    <a:cubicBezTo>
                      <a:pt x="52" y="0"/>
                      <a:pt x="52" y="0"/>
                      <a:pt x="52" y="0"/>
                    </a:cubicBezTo>
                    <a:cubicBezTo>
                      <a:pt x="52" y="8"/>
                      <a:pt x="52" y="8"/>
                      <a:pt x="52" y="8"/>
                    </a:cubicBezTo>
                    <a:cubicBezTo>
                      <a:pt x="50" y="3"/>
                      <a:pt x="50" y="3"/>
                      <a:pt x="50" y="3"/>
                    </a:cubicBezTo>
                    <a:cubicBezTo>
                      <a:pt x="49" y="3"/>
                      <a:pt x="49" y="3"/>
                      <a:pt x="49" y="3"/>
                    </a:cubicBezTo>
                    <a:cubicBezTo>
                      <a:pt x="51" y="9"/>
                      <a:pt x="51" y="9"/>
                      <a:pt x="51" y="9"/>
                    </a:cubicBezTo>
                    <a:cubicBezTo>
                      <a:pt x="46" y="10"/>
                      <a:pt x="43" y="14"/>
                      <a:pt x="43" y="20"/>
                    </a:cubicBezTo>
                    <a:cubicBezTo>
                      <a:pt x="42" y="20"/>
                      <a:pt x="42" y="21"/>
                      <a:pt x="42" y="22"/>
                    </a:cubicBezTo>
                    <a:cubicBezTo>
                      <a:pt x="42" y="22"/>
                      <a:pt x="41" y="22"/>
                      <a:pt x="41" y="22"/>
                    </a:cubicBezTo>
                    <a:cubicBezTo>
                      <a:pt x="40" y="22"/>
                      <a:pt x="40" y="22"/>
                      <a:pt x="40" y="24"/>
                    </a:cubicBezTo>
                    <a:cubicBezTo>
                      <a:pt x="40" y="25"/>
                      <a:pt x="40" y="26"/>
                      <a:pt x="40" y="27"/>
                    </a:cubicBezTo>
                    <a:cubicBezTo>
                      <a:pt x="41" y="28"/>
                      <a:pt x="43" y="28"/>
                      <a:pt x="45" y="29"/>
                    </a:cubicBezTo>
                    <a:cubicBezTo>
                      <a:pt x="47" y="30"/>
                      <a:pt x="48" y="30"/>
                      <a:pt x="50" y="31"/>
                    </a:cubicBezTo>
                    <a:cubicBezTo>
                      <a:pt x="50" y="29"/>
                      <a:pt x="52" y="28"/>
                      <a:pt x="54" y="28"/>
                    </a:cubicBezTo>
                    <a:cubicBezTo>
                      <a:pt x="56" y="28"/>
                      <a:pt x="57" y="29"/>
                      <a:pt x="58" y="30"/>
                    </a:cubicBezTo>
                    <a:cubicBezTo>
                      <a:pt x="59" y="29"/>
                      <a:pt x="61" y="27"/>
                      <a:pt x="63" y="24"/>
                    </a:cubicBezTo>
                    <a:cubicBezTo>
                      <a:pt x="65" y="21"/>
                      <a:pt x="66" y="18"/>
                      <a:pt x="66" y="16"/>
                    </a:cubicBezTo>
                    <a:close/>
                    <a:moveTo>
                      <a:pt x="51" y="23"/>
                    </a:moveTo>
                    <a:cubicBezTo>
                      <a:pt x="50" y="23"/>
                      <a:pt x="49" y="23"/>
                      <a:pt x="48" y="23"/>
                    </a:cubicBezTo>
                    <a:cubicBezTo>
                      <a:pt x="47" y="23"/>
                      <a:pt x="47" y="23"/>
                      <a:pt x="45" y="23"/>
                    </a:cubicBezTo>
                    <a:cubicBezTo>
                      <a:pt x="45" y="22"/>
                      <a:pt x="45" y="22"/>
                      <a:pt x="45" y="22"/>
                    </a:cubicBezTo>
                    <a:cubicBezTo>
                      <a:pt x="47" y="22"/>
                      <a:pt x="47" y="22"/>
                      <a:pt x="48" y="22"/>
                    </a:cubicBezTo>
                    <a:cubicBezTo>
                      <a:pt x="49" y="22"/>
                      <a:pt x="50" y="22"/>
                      <a:pt x="51" y="22"/>
                    </a:cubicBezTo>
                    <a:lnTo>
                      <a:pt x="51" y="23"/>
                    </a:lnTo>
                    <a:close/>
                    <a:moveTo>
                      <a:pt x="57" y="27"/>
                    </a:moveTo>
                    <a:cubicBezTo>
                      <a:pt x="56" y="27"/>
                      <a:pt x="55" y="27"/>
                      <a:pt x="54" y="27"/>
                    </a:cubicBezTo>
                    <a:cubicBezTo>
                      <a:pt x="54" y="27"/>
                      <a:pt x="53" y="27"/>
                      <a:pt x="52" y="27"/>
                    </a:cubicBezTo>
                    <a:cubicBezTo>
                      <a:pt x="52" y="26"/>
                      <a:pt x="52" y="26"/>
                      <a:pt x="52" y="26"/>
                    </a:cubicBezTo>
                    <a:cubicBezTo>
                      <a:pt x="53" y="26"/>
                      <a:pt x="54" y="26"/>
                      <a:pt x="54" y="26"/>
                    </a:cubicBezTo>
                    <a:cubicBezTo>
                      <a:pt x="55" y="26"/>
                      <a:pt x="56" y="26"/>
                      <a:pt x="57" y="26"/>
                    </a:cubicBezTo>
                    <a:lnTo>
                      <a:pt x="57" y="27"/>
                    </a:lnTo>
                    <a:close/>
                    <a:moveTo>
                      <a:pt x="57" y="31"/>
                    </a:moveTo>
                    <a:cubicBezTo>
                      <a:pt x="56" y="31"/>
                      <a:pt x="55" y="30"/>
                      <a:pt x="54" y="30"/>
                    </a:cubicBezTo>
                    <a:cubicBezTo>
                      <a:pt x="53" y="30"/>
                      <a:pt x="52" y="30"/>
                      <a:pt x="52" y="32"/>
                    </a:cubicBezTo>
                    <a:cubicBezTo>
                      <a:pt x="53" y="32"/>
                      <a:pt x="53" y="32"/>
                      <a:pt x="53" y="32"/>
                    </a:cubicBezTo>
                    <a:cubicBezTo>
                      <a:pt x="53" y="32"/>
                      <a:pt x="54" y="31"/>
                      <a:pt x="54" y="31"/>
                    </a:cubicBezTo>
                    <a:cubicBezTo>
                      <a:pt x="55" y="31"/>
                      <a:pt x="55" y="31"/>
                      <a:pt x="56" y="32"/>
                    </a:cubicBezTo>
                    <a:lnTo>
                      <a:pt x="57" y="31"/>
                    </a:lnTo>
                    <a:close/>
                    <a:moveTo>
                      <a:pt x="73" y="19"/>
                    </a:moveTo>
                    <a:cubicBezTo>
                      <a:pt x="72" y="15"/>
                      <a:pt x="69" y="12"/>
                      <a:pt x="65" y="10"/>
                    </a:cubicBezTo>
                    <a:cubicBezTo>
                      <a:pt x="66" y="12"/>
                      <a:pt x="67" y="13"/>
                      <a:pt x="68" y="15"/>
                    </a:cubicBezTo>
                    <a:cubicBezTo>
                      <a:pt x="68" y="18"/>
                      <a:pt x="67" y="21"/>
                      <a:pt x="65" y="25"/>
                    </a:cubicBezTo>
                    <a:cubicBezTo>
                      <a:pt x="63" y="28"/>
                      <a:pt x="60" y="31"/>
                      <a:pt x="56" y="34"/>
                    </a:cubicBezTo>
                    <a:cubicBezTo>
                      <a:pt x="57" y="35"/>
                      <a:pt x="59" y="37"/>
                      <a:pt x="61" y="39"/>
                    </a:cubicBezTo>
                    <a:cubicBezTo>
                      <a:pt x="62" y="40"/>
                      <a:pt x="64" y="42"/>
                      <a:pt x="66" y="44"/>
                    </a:cubicBezTo>
                    <a:cubicBezTo>
                      <a:pt x="71" y="39"/>
                      <a:pt x="74" y="33"/>
                      <a:pt x="74" y="26"/>
                    </a:cubicBezTo>
                    <a:cubicBezTo>
                      <a:pt x="74" y="23"/>
                      <a:pt x="73" y="21"/>
                      <a:pt x="73" y="19"/>
                    </a:cubicBezTo>
                    <a:close/>
                    <a:moveTo>
                      <a:pt x="63" y="22"/>
                    </a:moveTo>
                    <a:cubicBezTo>
                      <a:pt x="62" y="23"/>
                      <a:pt x="61" y="23"/>
                      <a:pt x="60" y="23"/>
                    </a:cubicBezTo>
                    <a:cubicBezTo>
                      <a:pt x="60" y="23"/>
                      <a:pt x="59" y="23"/>
                      <a:pt x="58" y="22"/>
                    </a:cubicBezTo>
                    <a:cubicBezTo>
                      <a:pt x="58" y="22"/>
                      <a:pt x="58" y="22"/>
                      <a:pt x="58" y="22"/>
                    </a:cubicBezTo>
                    <a:cubicBezTo>
                      <a:pt x="59" y="22"/>
                      <a:pt x="60" y="22"/>
                      <a:pt x="60" y="22"/>
                    </a:cubicBezTo>
                    <a:cubicBezTo>
                      <a:pt x="61" y="22"/>
                      <a:pt x="62" y="22"/>
                      <a:pt x="63" y="2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en-US"/>
              </a:p>
            </p:txBody>
          </p:sp>
        </p:grpSp>
        <p:sp>
          <p:nvSpPr>
            <p:cNvPr id="7" name="Rectangle 6"/>
            <p:cNvSpPr/>
            <p:nvPr/>
          </p:nvSpPr>
          <p:spPr>
            <a:xfrm>
              <a:off x="2097609" y="3103834"/>
              <a:ext cx="2909994" cy="2348509"/>
            </a:xfrm>
            <a:prstGeom prst="rect">
              <a:avLst/>
            </a:prstGeom>
          </p:spPr>
          <p:txBody>
            <a:bodyPr wrap="none">
              <a:spAutoFit/>
            </a:bodyPr>
            <a:lstStyle/>
            <a:p>
              <a:pPr>
                <a:defRPr/>
              </a:pPr>
              <a:r>
                <a:rPr lang="en-US" sz="6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a:ea typeface="Open Sans" pitchFamily="34" charset="0"/>
                  <a:cs typeface="Arial"/>
                </a:rPr>
                <a:t>2,57 </a:t>
              </a:r>
            </a:p>
            <a:p>
              <a:pPr>
                <a:defRPr/>
              </a:pPr>
              <a:r>
                <a:rPr lang="en-US" sz="6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a:ea typeface="Open Sans" pitchFamily="34" charset="0"/>
                  <a:cs typeface="Arial"/>
                </a:rPr>
                <a:t>children</a:t>
              </a:r>
            </a:p>
          </p:txBody>
        </p:sp>
      </p:grpSp>
      <p:sp>
        <p:nvSpPr>
          <p:cNvPr id="22534" name="TextBox 12"/>
          <p:cNvSpPr txBox="1">
            <a:spLocks noChangeArrowheads="1"/>
          </p:cNvSpPr>
          <p:nvPr/>
        </p:nvSpPr>
        <p:spPr bwMode="auto">
          <a:xfrm>
            <a:off x="5741988" y="4305300"/>
            <a:ext cx="250348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en-US" sz="1800">
                <a:latin typeface="Arial" pitchFamily="34" charset="0"/>
              </a:rPr>
              <a:t>Provided that current fertility behavior prevails </a:t>
            </a:r>
          </a:p>
        </p:txBody>
      </p:sp>
      <p:sp>
        <p:nvSpPr>
          <p:cNvPr id="14" name="Title 1"/>
          <p:cNvSpPr>
            <a:spLocks noGrp="1"/>
          </p:cNvSpPr>
          <p:nvPr>
            <p:ph type="ctrTitle"/>
          </p:nvPr>
        </p:nvSpPr>
        <p:spPr>
          <a:xfrm>
            <a:off x="215900" y="1030288"/>
            <a:ext cx="6545263" cy="1416050"/>
          </a:xfrm>
        </p:spPr>
        <p:txBody>
          <a:bodyPr>
            <a:normAutofit/>
          </a:bodyPr>
          <a:lstStyle/>
          <a:p>
            <a:pPr algn="r">
              <a:defRPr/>
            </a:pPr>
            <a:r>
              <a:rPr lang="en-US" dirty="0" smtClean="0">
                <a:solidFill>
                  <a:srgbClr val="0070C0"/>
                </a:solidFill>
                <a:latin typeface="Arial"/>
                <a:cs typeface="Arial"/>
              </a:rPr>
              <a:t>On average, a woman will give birth to</a:t>
            </a:r>
            <a:endParaRPr lang="en-US" dirty="0">
              <a:solidFill>
                <a:srgbClr val="0070C0"/>
              </a:solidFill>
              <a:latin typeface="Arial"/>
              <a:cs typeface="Arial"/>
            </a:endParaRPr>
          </a:p>
        </p:txBody>
      </p:sp>
      <p:sp>
        <p:nvSpPr>
          <p:cNvPr id="22536" name="TextBox 14"/>
          <p:cNvSpPr txBox="1">
            <a:spLocks noChangeArrowheads="1"/>
          </p:cNvSpPr>
          <p:nvPr/>
        </p:nvSpPr>
        <p:spPr bwMode="auto">
          <a:xfrm>
            <a:off x="4049713" y="5608638"/>
            <a:ext cx="231457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ZA" altLang="en-US" sz="1500" b="1">
                <a:latin typeface="Arial" pitchFamily="34" charset="0"/>
              </a:rPr>
              <a:t>Source: MYPE, 2014</a:t>
            </a:r>
          </a:p>
        </p:txBody>
      </p:sp>
      <p:pic>
        <p:nvPicPr>
          <p:cNvPr id="16" name="Picture 15"/>
          <p:cNvPicPr>
            <a:picLocks noChangeAspect="1"/>
          </p:cNvPicPr>
          <p:nvPr/>
        </p:nvPicPr>
        <p:blipFill rotWithShape="1">
          <a:blip r:embed="rId2">
            <a:duotone>
              <a:prstClr val="black"/>
              <a:schemeClr val="accent3">
                <a:tint val="45000"/>
                <a:satMod val="400000"/>
              </a:schemeClr>
            </a:duotone>
            <a:extLst>
              <a:ext uri="{28A0092B-C50C-407E-A947-70E740481C1C}">
                <a14:useLocalDpi xmlns:a14="http://schemas.microsoft.com/office/drawing/2010/main" val="0"/>
              </a:ext>
            </a:extLst>
          </a:blip>
          <a:srcRect b="48688"/>
          <a:stretch/>
        </p:blipFill>
        <p:spPr>
          <a:xfrm rot="10800000">
            <a:off x="2286000" y="262177"/>
            <a:ext cx="6858000" cy="788936"/>
          </a:xfrm>
          <a:prstGeom prst="rect">
            <a:avLst/>
          </a:prstGeom>
        </p:spPr>
      </p:pic>
      <p:sp>
        <p:nvSpPr>
          <p:cNvPr id="22538" name="TextBox 17"/>
          <p:cNvSpPr txBox="1">
            <a:spLocks noChangeArrowheads="1"/>
          </p:cNvSpPr>
          <p:nvPr/>
        </p:nvSpPr>
        <p:spPr bwMode="auto">
          <a:xfrm>
            <a:off x="7243763" y="239951"/>
            <a:ext cx="190023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r">
              <a:spcBef>
                <a:spcPct val="0"/>
              </a:spcBef>
              <a:buFontTx/>
              <a:buNone/>
            </a:pPr>
            <a:r>
              <a:rPr lang="en-US" altLang="en-US" sz="1800">
                <a:solidFill>
                  <a:schemeClr val="bg1"/>
                </a:solidFill>
                <a:latin typeface="Arial" pitchFamily="34" charset="0"/>
              </a:rPr>
              <a:t>Education Legotla</a:t>
            </a:r>
            <a:endParaRPr lang="en-ZA" altLang="en-US" sz="1800">
              <a:solidFill>
                <a:schemeClr val="bg1"/>
              </a:solidFill>
              <a:latin typeface="Arial" pitchFamily="34" charset="0"/>
            </a:endParaRPr>
          </a:p>
        </p:txBody>
      </p:sp>
      <p:sp>
        <p:nvSpPr>
          <p:cNvPr id="15" name="TextBox 14"/>
          <p:cNvSpPr txBox="1"/>
          <p:nvPr/>
        </p:nvSpPr>
        <p:spPr>
          <a:xfrm>
            <a:off x="101600" y="6373167"/>
            <a:ext cx="8839199" cy="276999"/>
          </a:xfrm>
          <a:prstGeom prst="rect">
            <a:avLst/>
          </a:prstGeom>
          <a:noFill/>
        </p:spPr>
        <p:txBody>
          <a:bodyPr wrap="square" rtlCol="0">
            <a:spAutoFit/>
          </a:bodyPr>
          <a:lstStyle/>
          <a:p>
            <a:pPr algn="ctr"/>
            <a:r>
              <a:rPr lang="en-US" sz="1200" dirty="0" smtClean="0"/>
              <a:t>6</a:t>
            </a:r>
            <a:endParaRPr lang="en-US" sz="1200" dirty="0"/>
          </a:p>
        </p:txBody>
      </p:sp>
    </p:spTree>
    <p:extLst>
      <p:ext uri="{BB962C8B-B14F-4D97-AF65-F5344CB8AC3E}">
        <p14:creationId xmlns:p14="http://schemas.microsoft.com/office/powerpoint/2010/main" val="117425517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AutoShape 3"/>
          <p:cNvSpPr>
            <a:spLocks noChangeAspect="1" noChangeArrowheads="1"/>
          </p:cNvSpPr>
          <p:nvPr/>
        </p:nvSpPr>
        <p:spPr bwMode="auto">
          <a:xfrm>
            <a:off x="2362200" y="61913"/>
            <a:ext cx="3490913" cy="532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ZA" altLang="en-US" sz="1800">
              <a:ea typeface="MS PGothic" pitchFamily="34" charset="-128"/>
            </a:endParaRPr>
          </a:p>
        </p:txBody>
      </p:sp>
      <p:sp>
        <p:nvSpPr>
          <p:cNvPr id="8" name="TextBox 7"/>
          <p:cNvSpPr txBox="1"/>
          <p:nvPr/>
        </p:nvSpPr>
        <p:spPr>
          <a:xfrm>
            <a:off x="1049338" y="9525"/>
            <a:ext cx="7807325" cy="492443"/>
          </a:xfrm>
          <a:prstGeom prst="rect">
            <a:avLst/>
          </a:prstGeom>
          <a:noFill/>
        </p:spPr>
        <p:txBody>
          <a:bodyPr>
            <a:spAutoFit/>
          </a:bodyPr>
          <a:lstStyle/>
          <a:p>
            <a:pPr algn="ctr">
              <a:defRPr/>
            </a:pPr>
            <a:r>
              <a:rPr lang="en-ZA" sz="2600" b="1" dirty="0"/>
              <a:t>Use as fundamental for strategic shift: </a:t>
            </a:r>
            <a:r>
              <a:rPr lang="en-ZA" b="1" dirty="0"/>
              <a:t>indicators of use</a:t>
            </a:r>
            <a:endParaRPr lang="en-ZA" sz="2800" b="1" dirty="0"/>
          </a:p>
        </p:txBody>
      </p:sp>
      <p:graphicFrame>
        <p:nvGraphicFramePr>
          <p:cNvPr id="7" name="Table 6"/>
          <p:cNvGraphicFramePr>
            <a:graphicFrameLocks noGrp="1"/>
          </p:cNvGraphicFramePr>
          <p:nvPr>
            <p:extLst>
              <p:ext uri="{D42A27DB-BD31-4B8C-83A1-F6EECF244321}">
                <p14:modId xmlns:p14="http://schemas.microsoft.com/office/powerpoint/2010/main" val="2787188712"/>
              </p:ext>
            </p:extLst>
          </p:nvPr>
        </p:nvGraphicFramePr>
        <p:xfrm>
          <a:off x="138113" y="598488"/>
          <a:ext cx="8897938" cy="6069012"/>
        </p:xfrm>
        <a:graphic>
          <a:graphicData uri="http://schemas.openxmlformats.org/drawingml/2006/table">
            <a:tbl>
              <a:tblPr firstRow="1" bandRow="1">
                <a:tableStyleId>{793D81CF-94F2-401A-BA57-92F5A7B2D0C5}</a:tableStyleId>
              </a:tblPr>
              <a:tblGrid>
                <a:gridCol w="2148872"/>
                <a:gridCol w="1521696"/>
                <a:gridCol w="1712652"/>
                <a:gridCol w="1651861"/>
                <a:gridCol w="1862857"/>
              </a:tblGrid>
              <a:tr h="467997">
                <a:tc>
                  <a:txBody>
                    <a:bodyPr/>
                    <a:lstStyle/>
                    <a:p>
                      <a:r>
                        <a:rPr lang="en-ZA" sz="1800" dirty="0" smtClean="0"/>
                        <a:t>Statistics for&gt;&gt;</a:t>
                      </a:r>
                      <a:endParaRPr lang="en-ZA" sz="1800" dirty="0"/>
                    </a:p>
                  </a:txBody>
                  <a:tcPr marL="91432" marR="91432" marT="45723" marB="45723">
                    <a:solidFill>
                      <a:schemeClr val="accent3">
                        <a:lumMod val="75000"/>
                      </a:schemeClr>
                    </a:solidFill>
                  </a:tcPr>
                </a:tc>
                <a:tc>
                  <a:txBody>
                    <a:bodyPr/>
                    <a:lstStyle/>
                    <a:p>
                      <a:r>
                        <a:rPr lang="en-ZA" sz="1800" dirty="0" smtClean="0"/>
                        <a:t>Transparency</a:t>
                      </a:r>
                      <a:endParaRPr lang="en-ZA" sz="1800" dirty="0"/>
                    </a:p>
                  </a:txBody>
                  <a:tcPr marL="91432" marR="91432" marT="45723" marB="45723">
                    <a:solidFill>
                      <a:schemeClr val="accent3">
                        <a:lumMod val="75000"/>
                      </a:schemeClr>
                    </a:solidFill>
                  </a:tcPr>
                </a:tc>
                <a:tc>
                  <a:txBody>
                    <a:bodyPr/>
                    <a:lstStyle/>
                    <a:p>
                      <a:r>
                        <a:rPr lang="en-ZA" sz="1800" dirty="0" smtClean="0"/>
                        <a:t>Accountability</a:t>
                      </a:r>
                      <a:endParaRPr lang="en-ZA" sz="1800" dirty="0"/>
                    </a:p>
                  </a:txBody>
                  <a:tcPr marL="91432" marR="91432" marT="45723" marB="45723">
                    <a:solidFill>
                      <a:schemeClr val="accent3">
                        <a:lumMod val="75000"/>
                      </a:schemeClr>
                    </a:solidFill>
                  </a:tcPr>
                </a:tc>
                <a:tc>
                  <a:txBody>
                    <a:bodyPr/>
                    <a:lstStyle/>
                    <a:p>
                      <a:r>
                        <a:rPr lang="en-ZA" sz="1800" dirty="0" smtClean="0"/>
                        <a:t>Results</a:t>
                      </a:r>
                      <a:endParaRPr lang="en-ZA" sz="1800" dirty="0"/>
                    </a:p>
                  </a:txBody>
                  <a:tcPr marL="91432" marR="91432" marT="45723" marB="45723">
                    <a:solidFill>
                      <a:schemeClr val="accent3">
                        <a:lumMod val="75000"/>
                      </a:schemeClr>
                    </a:solidFill>
                  </a:tcPr>
                </a:tc>
                <a:tc>
                  <a:txBody>
                    <a:bodyPr/>
                    <a:lstStyle/>
                    <a:p>
                      <a:r>
                        <a:rPr lang="en-ZA" sz="1800" dirty="0" smtClean="0"/>
                        <a:t>Transformation</a:t>
                      </a:r>
                      <a:endParaRPr lang="en-ZA" sz="1800" dirty="0"/>
                    </a:p>
                  </a:txBody>
                  <a:tcPr marL="91432" marR="91432" marT="45723" marB="45723">
                    <a:solidFill>
                      <a:schemeClr val="accent3">
                        <a:lumMod val="75000"/>
                      </a:schemeClr>
                    </a:solidFill>
                  </a:tcPr>
                </a:tc>
              </a:tr>
              <a:tr h="1069705">
                <a:tc>
                  <a:txBody>
                    <a:bodyPr/>
                    <a:lstStyle/>
                    <a:p>
                      <a:r>
                        <a:rPr lang="en-ZA" sz="1500" dirty="0" smtClean="0">
                          <a:latin typeface="Univers" pitchFamily="34" charset="0"/>
                        </a:rPr>
                        <a:t>Statistical leadership: Embed use through legislative and institutional authority</a:t>
                      </a:r>
                      <a:endParaRPr lang="en-ZA" sz="1500" dirty="0">
                        <a:latin typeface="Univers" pitchFamily="34" charset="0"/>
                      </a:endParaRPr>
                    </a:p>
                  </a:txBody>
                  <a:tcPr marL="91432" marR="91432" marT="45723" marB="45723"/>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500" dirty="0" smtClean="0">
                          <a:latin typeface="Univers" pitchFamily="34" charset="0"/>
                        </a:rPr>
                        <a:t>Use statistics  </a:t>
                      </a:r>
                      <a:r>
                        <a:rPr lang="en-ZA" sz="1500" baseline="0" dirty="0" smtClean="0">
                          <a:latin typeface="Univers" pitchFamily="34" charset="0"/>
                        </a:rPr>
                        <a:t>for mutual trust in statecraft</a:t>
                      </a:r>
                      <a:endParaRPr lang="en-ZA" sz="1500" dirty="0" smtClean="0">
                        <a:latin typeface="Univers" pitchFamily="34" charset="0"/>
                      </a:endParaRPr>
                    </a:p>
                  </a:txBody>
                  <a:tcPr marL="91432" marR="91432" marT="45723" marB="45723"/>
                </a:tc>
                <a:tc>
                  <a:txBody>
                    <a:bodyPr/>
                    <a:lstStyle/>
                    <a:p>
                      <a:r>
                        <a:rPr lang="en-ZA" sz="1500" dirty="0" smtClean="0">
                          <a:latin typeface="Univers" pitchFamily="34" charset="0"/>
                        </a:rPr>
                        <a:t>Use statistics for mutual accountability  and governance </a:t>
                      </a:r>
                      <a:endParaRPr lang="en-ZA" sz="1500" dirty="0">
                        <a:latin typeface="Univers" pitchFamily="34" charset="0"/>
                      </a:endParaRPr>
                    </a:p>
                  </a:txBody>
                  <a:tcPr marL="91432" marR="91432" marT="45723" marB="45723"/>
                </a:tc>
                <a:tc>
                  <a:txBody>
                    <a:bodyPr/>
                    <a:lstStyle/>
                    <a:p>
                      <a:r>
                        <a:rPr lang="en-ZA" sz="1500" dirty="0" smtClean="0">
                          <a:latin typeface="Univers" pitchFamily="34" charset="0"/>
                        </a:rPr>
                        <a:t>Use statistics for results-based management</a:t>
                      </a:r>
                      <a:endParaRPr lang="en-ZA" sz="1500" dirty="0">
                        <a:latin typeface="Univers" pitchFamily="34" charset="0"/>
                      </a:endParaRPr>
                    </a:p>
                  </a:txBody>
                  <a:tcPr marL="91432" marR="91432" marT="45723" marB="45723"/>
                </a:tc>
                <a:tc>
                  <a:txBody>
                    <a:bodyPr/>
                    <a:lstStyle/>
                    <a:p>
                      <a:r>
                        <a:rPr lang="en-ZA" sz="1500" dirty="0" smtClean="0">
                          <a:latin typeface="Univers" pitchFamily="34" charset="0"/>
                        </a:rPr>
                        <a:t>Use statistics to</a:t>
                      </a:r>
                      <a:r>
                        <a:rPr lang="en-ZA" sz="1500" baseline="0" dirty="0" smtClean="0">
                          <a:latin typeface="Univers" pitchFamily="34" charset="0"/>
                        </a:rPr>
                        <a:t> lead change for different and better results</a:t>
                      </a:r>
                      <a:endParaRPr lang="en-ZA" sz="1500" dirty="0">
                        <a:latin typeface="Univers" pitchFamily="34" charset="0"/>
                      </a:endParaRPr>
                    </a:p>
                  </a:txBody>
                  <a:tcPr marL="91432" marR="91432" marT="45723" marB="45723"/>
                </a:tc>
              </a:tr>
              <a:tr h="1113163">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500" i="1" dirty="0" smtClean="0"/>
                        <a:t>Strategic planning: Embed use in administrative practices</a:t>
                      </a:r>
                      <a:r>
                        <a:rPr lang="en-ZA" sz="1500" i="1" baseline="0" dirty="0" smtClean="0"/>
                        <a:t> and</a:t>
                      </a:r>
                      <a:r>
                        <a:rPr lang="en-ZA" sz="1500" i="1" dirty="0" smtClean="0"/>
                        <a:t> </a:t>
                      </a:r>
                      <a:r>
                        <a:rPr lang="en-ZA" sz="1500" i="1" baseline="0" dirty="0" smtClean="0"/>
                        <a:t>procedures</a:t>
                      </a:r>
                      <a:endParaRPr lang="en-ZA" sz="1500" i="1" dirty="0" smtClean="0"/>
                    </a:p>
                  </a:txBody>
                  <a:tcPr marL="91432" marR="91432" marT="45723" marB="45723"/>
                </a:tc>
                <a:tc>
                  <a:txBody>
                    <a:bodyPr/>
                    <a:lstStyle/>
                    <a:p>
                      <a:r>
                        <a:rPr lang="en-ZA" sz="1500" i="1" dirty="0" smtClean="0"/>
                        <a:t>Use statistical metrics for fact based norms and standards </a:t>
                      </a:r>
                      <a:endParaRPr lang="en-ZA" sz="1500" i="1" dirty="0"/>
                    </a:p>
                  </a:txBody>
                  <a:tcPr marL="91432" marR="91432" marT="45723" marB="45723"/>
                </a:tc>
                <a:tc>
                  <a:txBody>
                    <a:bodyPr/>
                    <a:lstStyle/>
                    <a:p>
                      <a:r>
                        <a:rPr lang="en-ZA" sz="1500" i="1" dirty="0" smtClean="0"/>
                        <a:t>Use statistical indicators for mutual accountability</a:t>
                      </a:r>
                      <a:endParaRPr lang="en-ZA" sz="1500" i="1" dirty="0"/>
                    </a:p>
                  </a:txBody>
                  <a:tcPr marL="91432" marR="91432" marT="45723" marB="45723"/>
                </a:tc>
                <a:tc>
                  <a:txBody>
                    <a:bodyPr/>
                    <a:lstStyle/>
                    <a:p>
                      <a:r>
                        <a:rPr lang="en-ZA" sz="1500" i="1" dirty="0" smtClean="0"/>
                        <a:t>Use statistical targets for results based management</a:t>
                      </a:r>
                      <a:endParaRPr lang="en-ZA" sz="1500" i="1" dirty="0"/>
                    </a:p>
                  </a:txBody>
                  <a:tcPr marL="91432" marR="91432" marT="45723" marB="45723"/>
                </a:tc>
                <a:tc>
                  <a:txBody>
                    <a:bodyPr/>
                    <a:lstStyle/>
                    <a:p>
                      <a:r>
                        <a:rPr lang="en-ZA" sz="1500" i="1" dirty="0" smtClean="0"/>
                        <a:t>Use statistical metrics</a:t>
                      </a:r>
                      <a:r>
                        <a:rPr lang="en-ZA" sz="1500" i="1" baseline="0" dirty="0" smtClean="0"/>
                        <a:t> to drive change</a:t>
                      </a:r>
                      <a:endParaRPr lang="en-ZA" sz="1500" i="1" dirty="0"/>
                    </a:p>
                  </a:txBody>
                  <a:tcPr marL="91432" marR="91432" marT="45723" marB="45723"/>
                </a:tc>
              </a:tr>
              <a:tr h="1312165">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500" b="1" dirty="0" smtClean="0">
                          <a:latin typeface="Bradley Hand ITC" pitchFamily="66" charset="0"/>
                        </a:rPr>
                        <a:t>Statistical</a:t>
                      </a:r>
                      <a:r>
                        <a:rPr lang="en-ZA" sz="1500" b="1" baseline="0" dirty="0" smtClean="0">
                          <a:latin typeface="Bradley Hand ITC" pitchFamily="66" charset="0"/>
                        </a:rPr>
                        <a:t> products: Embed use through application of products in service delivery</a:t>
                      </a:r>
                      <a:endParaRPr lang="en-ZA" sz="1500" b="1" dirty="0" smtClean="0">
                        <a:latin typeface="Bradley Hand ITC" pitchFamily="66" charset="0"/>
                      </a:endParaRPr>
                    </a:p>
                  </a:txBody>
                  <a:tcPr marL="91432" marR="91432" marT="45723" marB="45723"/>
                </a:tc>
                <a:tc>
                  <a:txBody>
                    <a:bodyPr/>
                    <a:lstStyle/>
                    <a:p>
                      <a:r>
                        <a:rPr lang="en-ZA" sz="1500" b="1" dirty="0" smtClean="0">
                          <a:latin typeface="Bradley Hand ITC" pitchFamily="66" charset="0"/>
                        </a:rPr>
                        <a:t>Ensure</a:t>
                      </a:r>
                      <a:r>
                        <a:rPr lang="en-ZA" sz="1500" b="1" baseline="0" dirty="0" smtClean="0">
                          <a:latin typeface="Bradley Hand ITC" pitchFamily="66" charset="0"/>
                        </a:rPr>
                        <a:t> that p</a:t>
                      </a:r>
                      <a:r>
                        <a:rPr lang="en-ZA" sz="1500" b="1" dirty="0" smtClean="0">
                          <a:latin typeface="Bradley Hand ITC" pitchFamily="66" charset="0"/>
                        </a:rPr>
                        <a:t>roducts  are accessible and </a:t>
                      </a:r>
                      <a:r>
                        <a:rPr lang="en-ZA" sz="1500" b="1" baseline="0" dirty="0" smtClean="0">
                          <a:latin typeface="Bradley Hand ITC" pitchFamily="66" charset="0"/>
                        </a:rPr>
                        <a:t>understood </a:t>
                      </a:r>
                      <a:endParaRPr lang="en-ZA" sz="1500" b="1" dirty="0">
                        <a:latin typeface="Bradley Hand ITC" pitchFamily="66" charset="0"/>
                      </a:endParaRPr>
                    </a:p>
                  </a:txBody>
                  <a:tcPr marL="91432" marR="91432" marT="45723" marB="45723"/>
                </a:tc>
                <a:tc>
                  <a:txBody>
                    <a:bodyPr/>
                    <a:lstStyle/>
                    <a:p>
                      <a:r>
                        <a:rPr lang="en-ZA" sz="1500" b="1" dirty="0" smtClean="0">
                          <a:latin typeface="Bradley Hand ITC" pitchFamily="66" charset="0"/>
                        </a:rPr>
                        <a:t>Ensure that products anticipate and respond to policy questions and concerns</a:t>
                      </a:r>
                      <a:endParaRPr lang="en-ZA" sz="1500" b="1" dirty="0">
                        <a:latin typeface="Bradley Hand ITC" pitchFamily="66" charset="0"/>
                      </a:endParaRPr>
                    </a:p>
                  </a:txBody>
                  <a:tcPr marL="91432" marR="91432" marT="45723" marB="45723"/>
                </a:tc>
                <a:tc>
                  <a:txBody>
                    <a:bodyPr/>
                    <a:lstStyle/>
                    <a:p>
                      <a:r>
                        <a:rPr lang="en-ZA" sz="1500" b="1" dirty="0" smtClean="0">
                          <a:latin typeface="Bradley Hand ITC" pitchFamily="66" charset="0"/>
                        </a:rPr>
                        <a:t>Ensure</a:t>
                      </a:r>
                      <a:r>
                        <a:rPr lang="en-ZA" sz="1500" b="1" baseline="0" dirty="0" smtClean="0">
                          <a:latin typeface="Bradley Hand ITC" pitchFamily="66" charset="0"/>
                        </a:rPr>
                        <a:t> that  you provide evidence about the use of p</a:t>
                      </a:r>
                      <a:r>
                        <a:rPr lang="en-ZA" sz="1500" b="1" dirty="0" smtClean="0">
                          <a:latin typeface="Bradley Hand ITC" pitchFamily="66" charset="0"/>
                        </a:rPr>
                        <a:t>roducts</a:t>
                      </a:r>
                      <a:endParaRPr lang="en-ZA" sz="1500" b="1" dirty="0">
                        <a:latin typeface="Bradley Hand ITC" pitchFamily="66" charset="0"/>
                      </a:endParaRPr>
                    </a:p>
                  </a:txBody>
                  <a:tcPr marL="91432" marR="91432" marT="45723" marB="45723"/>
                </a:tc>
                <a:tc>
                  <a:txBody>
                    <a:bodyPr/>
                    <a:lstStyle/>
                    <a:p>
                      <a:r>
                        <a:rPr lang="en-ZA" sz="1500" b="1" dirty="0" smtClean="0">
                          <a:latin typeface="Bradley Hand ITC" pitchFamily="66" charset="0"/>
                        </a:rPr>
                        <a:t>Use statistical product </a:t>
                      </a:r>
                      <a:r>
                        <a:rPr lang="en-ZA" sz="1500" b="1" baseline="0" dirty="0" smtClean="0">
                          <a:latin typeface="Bradley Hand ITC" pitchFamily="66" charset="0"/>
                        </a:rPr>
                        <a:t>s measure outcomes and impact measures to spur change</a:t>
                      </a:r>
                      <a:endParaRPr lang="en-ZA" sz="1500" b="1" dirty="0">
                        <a:latin typeface="Bradley Hand ITC" pitchFamily="66" charset="0"/>
                      </a:endParaRPr>
                    </a:p>
                  </a:txBody>
                  <a:tcPr marL="91432" marR="91432" marT="45723" marB="45723"/>
                </a:tc>
              </a:tr>
              <a:tr h="105299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500" i="1" dirty="0" smtClean="0"/>
                        <a:t>Statistical process: Embed use through consultation, training and user support</a:t>
                      </a:r>
                    </a:p>
                  </a:txBody>
                  <a:tcPr marL="91432" marR="91432" marT="45723" marB="45723"/>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500" i="1" dirty="0" smtClean="0"/>
                        <a:t>Provide metadata with  the results </a:t>
                      </a:r>
                    </a:p>
                  </a:txBody>
                  <a:tcPr marL="91432" marR="91432" marT="45723" marB="45723"/>
                </a:tc>
                <a:tc>
                  <a:txBody>
                    <a:bodyPr/>
                    <a:lstStyle/>
                    <a:p>
                      <a:r>
                        <a:rPr lang="en-ZA" sz="1500" i="1" dirty="0" smtClean="0"/>
                        <a:t>Anticipate user and support needs  Report in</a:t>
                      </a:r>
                      <a:r>
                        <a:rPr lang="en-ZA" sz="1500" i="1" baseline="0" dirty="0" smtClean="0"/>
                        <a:t> cycles</a:t>
                      </a:r>
                      <a:r>
                        <a:rPr lang="en-ZA" sz="1500" i="1" dirty="0" smtClean="0"/>
                        <a:t> predictable</a:t>
                      </a:r>
                      <a:endParaRPr lang="en-ZA" sz="1500" i="1" dirty="0"/>
                    </a:p>
                  </a:txBody>
                  <a:tcPr marL="91432" marR="91432" marT="45723" marB="45723"/>
                </a:tc>
                <a:tc>
                  <a:txBody>
                    <a:bodyPr/>
                    <a:lstStyle/>
                    <a:p>
                      <a:r>
                        <a:rPr lang="en-ZA" sz="1500" i="1" dirty="0" smtClean="0"/>
                        <a:t>Put systems and infrastructure for access and use of results</a:t>
                      </a:r>
                      <a:endParaRPr lang="en-ZA" sz="1500" i="1" dirty="0"/>
                    </a:p>
                  </a:txBody>
                  <a:tcPr marL="91432" marR="91432" marT="45723" marB="45723"/>
                </a:tc>
                <a:tc>
                  <a:txBody>
                    <a:bodyPr/>
                    <a:lstStyle/>
                    <a:p>
                      <a:r>
                        <a:rPr lang="en-ZA" sz="1500" i="1" dirty="0" smtClean="0"/>
                        <a:t>Inspire better and different outcome expectations to drive</a:t>
                      </a:r>
                      <a:r>
                        <a:rPr lang="en-ZA" sz="1500" i="1" baseline="0" dirty="0" smtClean="0"/>
                        <a:t> change</a:t>
                      </a:r>
                      <a:endParaRPr lang="en-ZA" sz="1500" i="1" dirty="0"/>
                    </a:p>
                  </a:txBody>
                  <a:tcPr marL="91432" marR="91432" marT="45723" marB="45723"/>
                </a:tc>
              </a:tr>
              <a:tr h="1052991">
                <a:tc>
                  <a:txBody>
                    <a:bodyPr/>
                    <a:lstStyle/>
                    <a:p>
                      <a:r>
                        <a:rPr lang="en-ZA" sz="1500" dirty="0" smtClean="0">
                          <a:latin typeface="Verdana" pitchFamily="34" charset="0"/>
                          <a:ea typeface="Verdana" pitchFamily="34" charset="0"/>
                          <a:cs typeface="Verdana" pitchFamily="34" charset="0"/>
                        </a:rPr>
                        <a:t>Organisation &amp; management: Embed use in the organisation</a:t>
                      </a:r>
                      <a:endParaRPr lang="en-ZA" sz="1500" dirty="0">
                        <a:latin typeface="Verdana" pitchFamily="34" charset="0"/>
                        <a:ea typeface="Verdana" pitchFamily="34" charset="0"/>
                        <a:cs typeface="Verdana" pitchFamily="34" charset="0"/>
                      </a:endParaRPr>
                    </a:p>
                  </a:txBody>
                  <a:tcPr marL="91432" marR="91432" marT="45723" marB="45723"/>
                </a:tc>
                <a:tc>
                  <a:txBody>
                    <a:bodyPr/>
                    <a:lstStyle/>
                    <a:p>
                      <a:r>
                        <a:rPr lang="en-ZA" sz="1400" dirty="0" smtClean="0">
                          <a:latin typeface="Verdana" pitchFamily="34" charset="0"/>
                          <a:ea typeface="Verdana" pitchFamily="34" charset="0"/>
                          <a:cs typeface="Verdana" pitchFamily="34" charset="0"/>
                        </a:rPr>
                        <a:t>Ensure that methods are known and understood </a:t>
                      </a:r>
                      <a:endParaRPr lang="en-ZA" sz="1400" dirty="0">
                        <a:latin typeface="Verdana" pitchFamily="34" charset="0"/>
                        <a:ea typeface="Verdana" pitchFamily="34" charset="0"/>
                        <a:cs typeface="Verdana" pitchFamily="34" charset="0"/>
                      </a:endParaRPr>
                    </a:p>
                  </a:txBody>
                  <a:tcPr marL="91432" marR="91432" marT="45723" marB="45723"/>
                </a:tc>
                <a:tc>
                  <a:txBody>
                    <a:bodyPr/>
                    <a:lstStyle/>
                    <a:p>
                      <a:r>
                        <a:rPr lang="en-ZA" sz="1400" dirty="0" smtClean="0">
                          <a:latin typeface="Verdana" pitchFamily="34" charset="0"/>
                          <a:ea typeface="Verdana" pitchFamily="34" charset="0"/>
                          <a:cs typeface="Verdana" pitchFamily="34" charset="0"/>
                        </a:rPr>
                        <a:t>Publish statistics</a:t>
                      </a:r>
                      <a:r>
                        <a:rPr lang="en-ZA" sz="1400" baseline="0" dirty="0" smtClean="0">
                          <a:latin typeface="Verdana" pitchFamily="34" charset="0"/>
                          <a:ea typeface="Verdana" pitchFamily="34" charset="0"/>
                          <a:cs typeface="Verdana" pitchFamily="34" charset="0"/>
                        </a:rPr>
                        <a:t> that  are produced and ensure access </a:t>
                      </a:r>
                      <a:endParaRPr lang="en-ZA" sz="1400" dirty="0">
                        <a:latin typeface="Verdana" pitchFamily="34" charset="0"/>
                        <a:ea typeface="Verdana" pitchFamily="34" charset="0"/>
                        <a:cs typeface="Verdana" pitchFamily="34" charset="0"/>
                      </a:endParaRPr>
                    </a:p>
                  </a:txBody>
                  <a:tcPr marL="91432" marR="91432" marT="45723" marB="45723"/>
                </a:tc>
                <a:tc>
                  <a:txBody>
                    <a:bodyPr/>
                    <a:lstStyle/>
                    <a:p>
                      <a:r>
                        <a:rPr lang="en-ZA" sz="1400" dirty="0" smtClean="0">
                          <a:latin typeface="Verdana" pitchFamily="34" charset="0"/>
                          <a:ea typeface="Verdana" pitchFamily="34" charset="0"/>
                          <a:cs typeface="Verdana" pitchFamily="34" charset="0"/>
                        </a:rPr>
                        <a:t>Anticipate user requests </a:t>
                      </a:r>
                      <a:r>
                        <a:rPr lang="en-ZA" sz="1400" baseline="0" dirty="0" smtClean="0">
                          <a:latin typeface="Verdana" pitchFamily="34" charset="0"/>
                          <a:ea typeface="Verdana" pitchFamily="34" charset="0"/>
                          <a:cs typeface="Verdana" pitchFamily="34" charset="0"/>
                        </a:rPr>
                        <a:t>and address them </a:t>
                      </a:r>
                      <a:endParaRPr lang="en-ZA" sz="1400" dirty="0">
                        <a:latin typeface="Verdana" pitchFamily="34" charset="0"/>
                        <a:ea typeface="Verdana" pitchFamily="34" charset="0"/>
                        <a:cs typeface="Verdana" pitchFamily="34" charset="0"/>
                      </a:endParaRPr>
                    </a:p>
                  </a:txBody>
                  <a:tcPr marL="91432" marR="91432" marT="45723" marB="45723"/>
                </a:tc>
                <a:tc>
                  <a:txBody>
                    <a:bodyPr/>
                    <a:lstStyle/>
                    <a:p>
                      <a:r>
                        <a:rPr lang="en-ZA" sz="1400" dirty="0" smtClean="0">
                          <a:latin typeface="Verdana" pitchFamily="34" charset="0"/>
                          <a:ea typeface="Verdana" pitchFamily="34" charset="0"/>
                          <a:cs typeface="Verdana" pitchFamily="34" charset="0"/>
                        </a:rPr>
                        <a:t>Use lessons learnt to catalyse  change for better </a:t>
                      </a:r>
                      <a:endParaRPr lang="en-ZA" sz="1400" dirty="0">
                        <a:latin typeface="Verdana" pitchFamily="34" charset="0"/>
                        <a:ea typeface="Verdana" pitchFamily="34" charset="0"/>
                        <a:cs typeface="Verdana" pitchFamily="34" charset="0"/>
                      </a:endParaRPr>
                    </a:p>
                  </a:txBody>
                  <a:tcPr marL="91432" marR="91432" marT="45723" marB="45723"/>
                </a:tc>
              </a:tr>
            </a:tbl>
          </a:graphicData>
        </a:graphic>
      </p:graphicFrame>
    </p:spTree>
    <p:extLst>
      <p:ext uri="{BB962C8B-B14F-4D97-AF65-F5344CB8AC3E}">
        <p14:creationId xmlns:p14="http://schemas.microsoft.com/office/powerpoint/2010/main" val="208486817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7" descr="E:\CANNON\Scrapbooks\GRAPHICS\Digital scrapbook\Notepad\fzm-Old-Paper-Texture-05 copy.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flipV="1">
            <a:off x="7114618" y="23147"/>
            <a:ext cx="1939609" cy="1821677"/>
          </a:xfrm>
          <a:prstGeom prst="rect">
            <a:avLst/>
          </a:prstGeom>
          <a:noFill/>
          <a:effectLst>
            <a:outerShdw blurRad="50800" dist="38100" dir="2700000" algn="tl" rotWithShape="0">
              <a:prstClr val="black">
                <a:alpha val="40000"/>
              </a:prstClr>
            </a:outerShdw>
          </a:effectLst>
        </p:spPr>
      </p:pic>
      <p:pic>
        <p:nvPicPr>
          <p:cNvPr id="32" name="Picture 26" descr="E:\CANNON\Scrapbooks\GRAPHICS\Digital scrapbook\Tape\tape 9l.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747333" y="-7015"/>
            <a:ext cx="1174680" cy="43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7125926" y="333820"/>
            <a:ext cx="1943708" cy="707886"/>
          </a:xfrm>
          <a:prstGeom prst="rect">
            <a:avLst/>
          </a:prstGeom>
          <a:noFill/>
        </p:spPr>
        <p:txBody>
          <a:bodyPr wrap="square">
            <a:spAutoFit/>
          </a:bodyPr>
          <a:lstStyle/>
          <a:p>
            <a:pPr algn="ctr">
              <a:defRPr/>
            </a:pPr>
            <a:r>
              <a:rPr lang="en-ZA" sz="2000" b="1" dirty="0">
                <a:solidFill>
                  <a:schemeClr val="tx1">
                    <a:lumMod val="65000"/>
                    <a:lumOff val="35000"/>
                  </a:schemeClr>
                </a:solidFill>
                <a:latin typeface="+mj-lt"/>
                <a:ea typeface="MS PGothic" pitchFamily="34" charset="-128"/>
              </a:rPr>
              <a:t>Outcome: </a:t>
            </a:r>
            <a:endParaRPr lang="en-ZA" sz="2000" b="1" dirty="0" smtClean="0">
              <a:solidFill>
                <a:schemeClr val="tx1">
                  <a:lumMod val="65000"/>
                  <a:lumOff val="35000"/>
                </a:schemeClr>
              </a:solidFill>
              <a:latin typeface="+mj-lt"/>
              <a:ea typeface="MS PGothic" pitchFamily="34" charset="-128"/>
            </a:endParaRPr>
          </a:p>
          <a:p>
            <a:pPr algn="ctr">
              <a:defRPr/>
            </a:pPr>
            <a:r>
              <a:rPr lang="en-ZA" sz="2000" dirty="0" smtClean="0">
                <a:solidFill>
                  <a:schemeClr val="tx1">
                    <a:lumMod val="65000"/>
                    <a:lumOff val="35000"/>
                  </a:schemeClr>
                </a:solidFill>
                <a:latin typeface="+mj-lt"/>
                <a:ea typeface="MS PGothic" pitchFamily="34" charset="-128"/>
              </a:rPr>
              <a:t>use </a:t>
            </a:r>
            <a:r>
              <a:rPr lang="en-ZA" sz="2000" dirty="0">
                <a:solidFill>
                  <a:schemeClr val="tx1">
                    <a:lumMod val="65000"/>
                    <a:lumOff val="35000"/>
                  </a:schemeClr>
                </a:solidFill>
                <a:latin typeface="+mj-lt"/>
                <a:ea typeface="MS PGothic" pitchFamily="34" charset="-128"/>
              </a:rPr>
              <a:t>of evidence</a:t>
            </a:r>
          </a:p>
        </p:txBody>
      </p:sp>
      <p:cxnSp>
        <p:nvCxnSpPr>
          <p:cNvPr id="23" name="Straight Arrow Connector 22"/>
          <p:cNvCxnSpPr/>
          <p:nvPr/>
        </p:nvCxnSpPr>
        <p:spPr>
          <a:xfrm>
            <a:off x="723131" y="2708920"/>
            <a:ext cx="1818564" cy="0"/>
          </a:xfrm>
          <a:prstGeom prst="straightConnector1">
            <a:avLst/>
          </a:prstGeom>
          <a:ln w="57150" cap="rnd">
            <a:solidFill>
              <a:schemeClr val="tx1">
                <a:lumMod val="50000"/>
                <a:lumOff val="50000"/>
              </a:schemeClr>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2537412" y="2708920"/>
            <a:ext cx="1818564" cy="0"/>
          </a:xfrm>
          <a:prstGeom prst="straightConnector1">
            <a:avLst/>
          </a:prstGeom>
          <a:ln w="57150" cap="rnd">
            <a:solidFill>
              <a:schemeClr val="tx1">
                <a:lumMod val="50000"/>
                <a:lumOff val="50000"/>
              </a:schemeClr>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4479887" y="2708920"/>
            <a:ext cx="1818564" cy="0"/>
          </a:xfrm>
          <a:prstGeom prst="straightConnector1">
            <a:avLst/>
          </a:prstGeom>
          <a:ln w="57150" cap="rnd">
            <a:solidFill>
              <a:schemeClr val="tx1">
                <a:lumMod val="50000"/>
                <a:lumOff val="50000"/>
              </a:schemeClr>
            </a:solidFill>
            <a:prstDash val="sysDot"/>
            <a:tailEnd type="oval"/>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6451561" y="2708920"/>
            <a:ext cx="1818564" cy="0"/>
          </a:xfrm>
          <a:prstGeom prst="straightConnector1">
            <a:avLst/>
          </a:prstGeom>
          <a:ln w="57150" cap="rnd">
            <a:solidFill>
              <a:schemeClr val="tx1">
                <a:lumMod val="50000"/>
                <a:lumOff val="50000"/>
              </a:schemeClr>
            </a:solidFill>
            <a:prstDash val="sysDot"/>
            <a:tailEnd type="oval"/>
          </a:ln>
        </p:spPr>
        <p:style>
          <a:lnRef idx="1">
            <a:schemeClr val="accent1"/>
          </a:lnRef>
          <a:fillRef idx="0">
            <a:schemeClr val="accent1"/>
          </a:fillRef>
          <a:effectRef idx="0">
            <a:schemeClr val="accent1"/>
          </a:effectRef>
          <a:fontRef idx="minor">
            <a:schemeClr val="tx1"/>
          </a:fontRef>
        </p:style>
      </p:cxnSp>
      <p:grpSp>
        <p:nvGrpSpPr>
          <p:cNvPr id="28" name="Group 27"/>
          <p:cNvGrpSpPr/>
          <p:nvPr/>
        </p:nvGrpSpPr>
        <p:grpSpPr>
          <a:xfrm>
            <a:off x="1566267" y="1844824"/>
            <a:ext cx="1950855" cy="3320325"/>
            <a:chOff x="1566267" y="1844824"/>
            <a:chExt cx="1950855" cy="3320325"/>
          </a:xfrm>
        </p:grpSpPr>
        <p:sp>
          <p:nvSpPr>
            <p:cNvPr id="3" name="Rectangle 3"/>
            <p:cNvSpPr>
              <a:spLocks noChangeArrowheads="1"/>
            </p:cNvSpPr>
            <p:nvPr/>
          </p:nvSpPr>
          <p:spPr bwMode="auto">
            <a:xfrm>
              <a:off x="2278888" y="1844824"/>
              <a:ext cx="528638" cy="923925"/>
            </a:xfrm>
            <a:prstGeom prst="rect">
              <a:avLst/>
            </a:prstGeom>
            <a:noFill/>
            <a:ln w="9525">
              <a:noFill/>
              <a:miter lim="800000"/>
              <a:headEnd/>
              <a:tailEnd/>
            </a:ln>
          </p:spPr>
          <p:txBody>
            <a:bodyPr wrap="none">
              <a:spAutoFit/>
            </a:bodyPr>
            <a:lstStyle/>
            <a:p>
              <a:r>
                <a:rPr lang="en-ZA" sz="5400" b="1" dirty="0">
                  <a:solidFill>
                    <a:schemeClr val="accent1">
                      <a:lumMod val="75000"/>
                    </a:schemeClr>
                  </a:solidFill>
                  <a:latin typeface="+mj-lt"/>
                </a:rPr>
                <a:t>T</a:t>
              </a:r>
              <a:endParaRPr lang="en-ZA" sz="5400" dirty="0">
                <a:solidFill>
                  <a:schemeClr val="accent1">
                    <a:lumMod val="75000"/>
                  </a:schemeClr>
                </a:solidFill>
                <a:latin typeface="+mj-lt"/>
              </a:endParaRPr>
            </a:p>
          </p:txBody>
        </p:sp>
        <p:grpSp>
          <p:nvGrpSpPr>
            <p:cNvPr id="10" name="Group 9"/>
            <p:cNvGrpSpPr/>
            <p:nvPr/>
          </p:nvGrpSpPr>
          <p:grpSpPr>
            <a:xfrm>
              <a:off x="1566267" y="2860611"/>
              <a:ext cx="1950855" cy="2304538"/>
              <a:chOff x="1566267" y="2860611"/>
              <a:chExt cx="1950855" cy="2304538"/>
            </a:xfrm>
          </p:grpSpPr>
          <p:sp>
            <p:nvSpPr>
              <p:cNvPr id="13" name="Rectangle 13"/>
              <p:cNvSpPr>
                <a:spLocks noChangeArrowheads="1"/>
              </p:cNvSpPr>
              <p:nvPr/>
            </p:nvSpPr>
            <p:spPr bwMode="auto">
              <a:xfrm>
                <a:off x="1619672" y="3318083"/>
                <a:ext cx="1649066" cy="830997"/>
              </a:xfrm>
              <a:prstGeom prst="rect">
                <a:avLst/>
              </a:prstGeom>
              <a:noFill/>
              <a:ln w="9525">
                <a:noFill/>
                <a:miter lim="800000"/>
                <a:headEnd/>
                <a:tailEnd/>
              </a:ln>
            </p:spPr>
            <p:txBody>
              <a:bodyPr wrap="square">
                <a:spAutoFit/>
              </a:bodyPr>
              <a:lstStyle/>
              <a:p>
                <a:r>
                  <a:rPr lang="en-ZA" sz="1600" dirty="0" smtClean="0">
                    <a:solidFill>
                      <a:schemeClr val="accent1"/>
                    </a:solidFill>
                    <a:latin typeface="+mj-lt"/>
                  </a:rPr>
                  <a:t>a </a:t>
                </a:r>
                <a:r>
                  <a:rPr lang="en-ZA" sz="1600" dirty="0">
                    <a:solidFill>
                      <a:schemeClr val="accent1"/>
                    </a:solidFill>
                    <a:latin typeface="+mj-lt"/>
                  </a:rPr>
                  <a:t>pre-audit to ensure predictability</a:t>
                </a:r>
              </a:p>
            </p:txBody>
          </p:sp>
          <p:sp>
            <p:nvSpPr>
              <p:cNvPr id="14" name="Rectangle 13"/>
              <p:cNvSpPr/>
              <p:nvPr/>
            </p:nvSpPr>
            <p:spPr>
              <a:xfrm>
                <a:off x="1566267" y="2860611"/>
                <a:ext cx="1950855" cy="461665"/>
              </a:xfrm>
              <a:prstGeom prst="rect">
                <a:avLst/>
              </a:prstGeom>
            </p:spPr>
            <p:txBody>
              <a:bodyPr wrap="none">
                <a:spAutoFit/>
              </a:bodyPr>
              <a:lstStyle/>
              <a:p>
                <a:r>
                  <a:rPr lang="en-ZA" sz="2400" b="1" dirty="0" smtClean="0">
                    <a:solidFill>
                      <a:schemeClr val="accent1">
                        <a:lumMod val="75000"/>
                      </a:schemeClr>
                    </a:solidFill>
                    <a:latin typeface="+mj-lt"/>
                  </a:rPr>
                  <a:t>Transparency</a:t>
                </a:r>
                <a:r>
                  <a:rPr lang="en-ZA" sz="2400" dirty="0" smtClean="0">
                    <a:solidFill>
                      <a:schemeClr val="accent1">
                        <a:lumMod val="75000"/>
                      </a:schemeClr>
                    </a:solidFill>
                    <a:latin typeface="+mj-lt"/>
                  </a:rPr>
                  <a:t> </a:t>
                </a:r>
                <a:endParaRPr lang="en-ZA" sz="2400" dirty="0">
                  <a:solidFill>
                    <a:schemeClr val="accent1">
                      <a:lumMod val="75000"/>
                    </a:schemeClr>
                  </a:solidFill>
                  <a:latin typeface="+mj-lt"/>
                </a:endParaRPr>
              </a:p>
            </p:txBody>
          </p:sp>
          <p:pic>
            <p:nvPicPr>
              <p:cNvPr id="30" name="Picture 5" descr="C:\Users\user\Downloads\sketch\Search-256.png"/>
              <p:cNvPicPr>
                <a:picLocks noChangeAspect="1" noChangeArrowheads="1"/>
              </p:cNvPicPr>
              <p:nvPr/>
            </p:nvPicPr>
            <p:blipFill>
              <a:blip r:embed="rId4" cstate="email">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788635" y="4149080"/>
                <a:ext cx="1018891" cy="1016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36" name="Group 35"/>
          <p:cNvGrpSpPr/>
          <p:nvPr/>
        </p:nvGrpSpPr>
        <p:grpSpPr>
          <a:xfrm>
            <a:off x="6967149" y="1844824"/>
            <a:ext cx="2141355" cy="3312368"/>
            <a:chOff x="6967149" y="1844824"/>
            <a:chExt cx="2141355" cy="3312368"/>
          </a:xfrm>
        </p:grpSpPr>
        <p:sp>
          <p:nvSpPr>
            <p:cNvPr id="5" name="Rectangle 5"/>
            <p:cNvSpPr>
              <a:spLocks noChangeArrowheads="1"/>
            </p:cNvSpPr>
            <p:nvPr/>
          </p:nvSpPr>
          <p:spPr bwMode="auto">
            <a:xfrm>
              <a:off x="8006600" y="1844824"/>
              <a:ext cx="527050" cy="923925"/>
            </a:xfrm>
            <a:prstGeom prst="rect">
              <a:avLst/>
            </a:prstGeom>
            <a:noFill/>
            <a:ln w="9525">
              <a:noFill/>
              <a:miter lim="800000"/>
              <a:headEnd/>
              <a:tailEnd/>
            </a:ln>
          </p:spPr>
          <p:txBody>
            <a:bodyPr wrap="none">
              <a:spAutoFit/>
            </a:bodyPr>
            <a:lstStyle/>
            <a:p>
              <a:r>
                <a:rPr lang="en-ZA" sz="5400" b="1" dirty="0">
                  <a:solidFill>
                    <a:schemeClr val="accent5">
                      <a:lumMod val="50000"/>
                    </a:schemeClr>
                  </a:solidFill>
                  <a:latin typeface="+mj-lt"/>
                </a:rPr>
                <a:t>T</a:t>
              </a:r>
              <a:endParaRPr lang="en-ZA" sz="5400" dirty="0">
                <a:solidFill>
                  <a:schemeClr val="accent5">
                    <a:lumMod val="50000"/>
                  </a:schemeClr>
                </a:solidFill>
                <a:latin typeface="+mj-lt"/>
              </a:endParaRPr>
            </a:p>
          </p:txBody>
        </p:sp>
        <p:grpSp>
          <p:nvGrpSpPr>
            <p:cNvPr id="24" name="Group 23"/>
            <p:cNvGrpSpPr/>
            <p:nvPr/>
          </p:nvGrpSpPr>
          <p:grpSpPr>
            <a:xfrm>
              <a:off x="6967149" y="2860611"/>
              <a:ext cx="2141355" cy="2296581"/>
              <a:chOff x="6967149" y="2860611"/>
              <a:chExt cx="2141355" cy="2296581"/>
            </a:xfrm>
          </p:grpSpPr>
          <p:sp>
            <p:nvSpPr>
              <p:cNvPr id="19" name="Rectangle 10"/>
              <p:cNvSpPr>
                <a:spLocks noChangeArrowheads="1"/>
              </p:cNvSpPr>
              <p:nvPr/>
            </p:nvSpPr>
            <p:spPr bwMode="auto">
              <a:xfrm>
                <a:off x="7070496" y="3318083"/>
                <a:ext cx="2038008" cy="830997"/>
              </a:xfrm>
              <a:prstGeom prst="rect">
                <a:avLst/>
              </a:prstGeom>
              <a:noFill/>
              <a:ln w="9525">
                <a:noFill/>
                <a:miter lim="800000"/>
                <a:headEnd/>
                <a:tailEnd/>
              </a:ln>
            </p:spPr>
            <p:txBody>
              <a:bodyPr wrap="square">
                <a:spAutoFit/>
              </a:bodyPr>
              <a:lstStyle/>
              <a:p>
                <a:r>
                  <a:rPr lang="en-ZA" sz="1600" dirty="0" smtClean="0">
                    <a:solidFill>
                      <a:schemeClr val="accent5">
                        <a:lumMod val="75000"/>
                      </a:schemeClr>
                    </a:solidFill>
                    <a:latin typeface="+mj-lt"/>
                  </a:rPr>
                  <a:t>is </a:t>
                </a:r>
                <a:r>
                  <a:rPr lang="en-ZA" sz="1600" dirty="0">
                    <a:solidFill>
                      <a:schemeClr val="accent5">
                        <a:lumMod val="75000"/>
                      </a:schemeClr>
                    </a:solidFill>
                    <a:latin typeface="+mj-lt"/>
                  </a:rPr>
                  <a:t>action in unison to drive change for the better</a:t>
                </a:r>
              </a:p>
            </p:txBody>
          </p:sp>
          <p:sp>
            <p:nvSpPr>
              <p:cNvPr id="20" name="Rectangle 19"/>
              <p:cNvSpPr/>
              <p:nvPr/>
            </p:nvSpPr>
            <p:spPr>
              <a:xfrm>
                <a:off x="6967149" y="2860611"/>
                <a:ext cx="2141355" cy="461665"/>
              </a:xfrm>
              <a:prstGeom prst="rect">
                <a:avLst/>
              </a:prstGeom>
            </p:spPr>
            <p:txBody>
              <a:bodyPr wrap="none">
                <a:spAutoFit/>
              </a:bodyPr>
              <a:lstStyle/>
              <a:p>
                <a:r>
                  <a:rPr lang="en-ZA" sz="2400" b="1" dirty="0" smtClean="0">
                    <a:solidFill>
                      <a:schemeClr val="accent5">
                        <a:lumMod val="75000"/>
                      </a:schemeClr>
                    </a:solidFill>
                    <a:latin typeface="+mj-lt"/>
                  </a:rPr>
                  <a:t>Transformation</a:t>
                </a:r>
                <a:endParaRPr lang="en-ZA" sz="2400" b="1" dirty="0">
                  <a:solidFill>
                    <a:schemeClr val="accent5">
                      <a:lumMod val="75000"/>
                    </a:schemeClr>
                  </a:solidFill>
                  <a:latin typeface="+mj-lt"/>
                </a:endParaRPr>
              </a:p>
            </p:txBody>
          </p:sp>
          <p:pic>
            <p:nvPicPr>
              <p:cNvPr id="31" name="Picture 9" descr="C:\Users\user\Downloads\sketch\Tick-256.png"/>
              <p:cNvPicPr>
                <a:picLocks noChangeAspect="1" noChangeArrowheads="1"/>
              </p:cNvPicPr>
              <p:nvPr/>
            </p:nvPicPr>
            <p:blipFill>
              <a:blip r:embed="rId5" cstate="email">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7623825" y="4225930"/>
                <a:ext cx="931350" cy="931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35" name="Group 34"/>
          <p:cNvGrpSpPr/>
          <p:nvPr/>
        </p:nvGrpSpPr>
        <p:grpSpPr>
          <a:xfrm>
            <a:off x="5673028" y="1844824"/>
            <a:ext cx="1347244" cy="3241452"/>
            <a:chOff x="5673028" y="1844824"/>
            <a:chExt cx="1347244" cy="3241452"/>
          </a:xfrm>
        </p:grpSpPr>
        <p:sp>
          <p:nvSpPr>
            <p:cNvPr id="7" name="Rectangle 7"/>
            <p:cNvSpPr>
              <a:spLocks noChangeArrowheads="1"/>
            </p:cNvSpPr>
            <p:nvPr/>
          </p:nvSpPr>
          <p:spPr bwMode="auto">
            <a:xfrm>
              <a:off x="6012701" y="1844824"/>
              <a:ext cx="571500" cy="922337"/>
            </a:xfrm>
            <a:prstGeom prst="rect">
              <a:avLst/>
            </a:prstGeom>
            <a:noFill/>
            <a:ln w="9525">
              <a:noFill/>
              <a:miter lim="800000"/>
              <a:headEnd/>
              <a:tailEnd/>
            </a:ln>
          </p:spPr>
          <p:txBody>
            <a:bodyPr wrap="none">
              <a:spAutoFit/>
            </a:bodyPr>
            <a:lstStyle/>
            <a:p>
              <a:r>
                <a:rPr lang="en-ZA" sz="5400" b="1" dirty="0">
                  <a:solidFill>
                    <a:schemeClr val="accent6">
                      <a:lumMod val="50000"/>
                    </a:schemeClr>
                  </a:solidFill>
                  <a:latin typeface="+mj-lt"/>
                </a:rPr>
                <a:t>R</a:t>
              </a:r>
              <a:endParaRPr lang="en-ZA" sz="5400" dirty="0">
                <a:solidFill>
                  <a:schemeClr val="accent6">
                    <a:lumMod val="50000"/>
                  </a:schemeClr>
                </a:solidFill>
                <a:latin typeface="+mj-lt"/>
              </a:endParaRPr>
            </a:p>
          </p:txBody>
        </p:sp>
        <p:grpSp>
          <p:nvGrpSpPr>
            <p:cNvPr id="22" name="Group 21"/>
            <p:cNvGrpSpPr/>
            <p:nvPr/>
          </p:nvGrpSpPr>
          <p:grpSpPr>
            <a:xfrm>
              <a:off x="5673028" y="2860611"/>
              <a:ext cx="1347244" cy="2225665"/>
              <a:chOff x="5673028" y="2860611"/>
              <a:chExt cx="1347244" cy="2225665"/>
            </a:xfrm>
          </p:grpSpPr>
          <p:sp>
            <p:nvSpPr>
              <p:cNvPr id="17" name="Rectangle 15"/>
              <p:cNvSpPr>
                <a:spLocks noChangeArrowheads="1"/>
              </p:cNvSpPr>
              <p:nvPr/>
            </p:nvSpPr>
            <p:spPr bwMode="auto">
              <a:xfrm>
                <a:off x="5704197" y="3318083"/>
                <a:ext cx="1316075" cy="830997"/>
              </a:xfrm>
              <a:prstGeom prst="rect">
                <a:avLst/>
              </a:prstGeom>
              <a:noFill/>
              <a:ln w="9525">
                <a:noFill/>
                <a:miter lim="800000"/>
                <a:headEnd/>
                <a:tailEnd/>
              </a:ln>
            </p:spPr>
            <p:txBody>
              <a:bodyPr wrap="square">
                <a:spAutoFit/>
              </a:bodyPr>
              <a:lstStyle/>
              <a:p>
                <a:r>
                  <a:rPr lang="en-ZA" sz="1600" dirty="0" smtClean="0">
                    <a:solidFill>
                      <a:schemeClr val="accent6">
                        <a:lumMod val="75000"/>
                      </a:schemeClr>
                    </a:solidFill>
                    <a:latin typeface="+mj-lt"/>
                  </a:rPr>
                  <a:t>allow </a:t>
                </a:r>
                <a:r>
                  <a:rPr lang="en-ZA" sz="1600" dirty="0">
                    <a:solidFill>
                      <a:schemeClr val="accent6">
                        <a:lumMod val="75000"/>
                      </a:schemeClr>
                    </a:solidFill>
                    <a:latin typeface="+mj-lt"/>
                  </a:rPr>
                  <a:t>parties to read the same facts</a:t>
                </a:r>
              </a:p>
            </p:txBody>
          </p:sp>
          <p:sp>
            <p:nvSpPr>
              <p:cNvPr id="18" name="Rectangle 17"/>
              <p:cNvSpPr/>
              <p:nvPr/>
            </p:nvSpPr>
            <p:spPr>
              <a:xfrm>
                <a:off x="5673028" y="2860611"/>
                <a:ext cx="1103507" cy="461665"/>
              </a:xfrm>
              <a:prstGeom prst="rect">
                <a:avLst/>
              </a:prstGeom>
            </p:spPr>
            <p:txBody>
              <a:bodyPr wrap="none">
                <a:spAutoFit/>
              </a:bodyPr>
              <a:lstStyle/>
              <a:p>
                <a:r>
                  <a:rPr lang="en-ZA" sz="2400" b="1" dirty="0" smtClean="0">
                    <a:solidFill>
                      <a:schemeClr val="accent6">
                        <a:lumMod val="75000"/>
                      </a:schemeClr>
                    </a:solidFill>
                    <a:latin typeface="+mj-lt"/>
                  </a:rPr>
                  <a:t>Results</a:t>
                </a:r>
                <a:endParaRPr lang="en-ZA" sz="2400" b="1" dirty="0">
                  <a:solidFill>
                    <a:schemeClr val="accent6">
                      <a:lumMod val="75000"/>
                    </a:schemeClr>
                  </a:solidFill>
                  <a:latin typeface="+mj-lt"/>
                </a:endParaRPr>
              </a:p>
            </p:txBody>
          </p:sp>
          <p:pic>
            <p:nvPicPr>
              <p:cNvPr id="34" name="Picture 18" descr="C:\Users\user\Downloads\sketch\Statistic-256.png"/>
              <p:cNvPicPr>
                <a:picLocks noChangeAspect="1" noChangeArrowheads="1"/>
              </p:cNvPicPr>
              <p:nvPr/>
            </p:nvPicPr>
            <p:blipFill>
              <a:blip r:embed="rId6" cstate="email">
                <a:duotone>
                  <a:schemeClr val="accent6">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5866651" y="4221088"/>
                <a:ext cx="8636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33" name="Group 32"/>
          <p:cNvGrpSpPr/>
          <p:nvPr/>
        </p:nvGrpSpPr>
        <p:grpSpPr>
          <a:xfrm>
            <a:off x="3585504" y="1844824"/>
            <a:ext cx="2019142" cy="3281437"/>
            <a:chOff x="3585504" y="1844824"/>
            <a:chExt cx="2019142" cy="3281437"/>
          </a:xfrm>
        </p:grpSpPr>
        <p:sp>
          <p:nvSpPr>
            <p:cNvPr id="6" name="Rectangle 6"/>
            <p:cNvSpPr>
              <a:spLocks noChangeArrowheads="1"/>
            </p:cNvSpPr>
            <p:nvPr/>
          </p:nvSpPr>
          <p:spPr bwMode="auto">
            <a:xfrm>
              <a:off x="4107695" y="1844824"/>
              <a:ext cx="604837" cy="923925"/>
            </a:xfrm>
            <a:prstGeom prst="rect">
              <a:avLst/>
            </a:prstGeom>
            <a:noFill/>
            <a:ln w="9525">
              <a:noFill/>
              <a:miter lim="800000"/>
              <a:headEnd/>
              <a:tailEnd/>
            </a:ln>
          </p:spPr>
          <p:txBody>
            <a:bodyPr wrap="none">
              <a:spAutoFit/>
            </a:bodyPr>
            <a:lstStyle/>
            <a:p>
              <a:r>
                <a:rPr lang="en-ZA" sz="5400" b="1" dirty="0">
                  <a:solidFill>
                    <a:schemeClr val="accent3">
                      <a:lumMod val="50000"/>
                    </a:schemeClr>
                  </a:solidFill>
                  <a:latin typeface="+mj-lt"/>
                </a:rPr>
                <a:t>A</a:t>
              </a:r>
              <a:endParaRPr lang="en-ZA" sz="5400" dirty="0">
                <a:solidFill>
                  <a:schemeClr val="accent3">
                    <a:lumMod val="50000"/>
                  </a:schemeClr>
                </a:solidFill>
                <a:latin typeface="+mj-lt"/>
              </a:endParaRPr>
            </a:p>
          </p:txBody>
        </p:sp>
        <p:grpSp>
          <p:nvGrpSpPr>
            <p:cNvPr id="21" name="Group 20"/>
            <p:cNvGrpSpPr/>
            <p:nvPr/>
          </p:nvGrpSpPr>
          <p:grpSpPr>
            <a:xfrm>
              <a:off x="3585504" y="2860611"/>
              <a:ext cx="2019142" cy="2265650"/>
              <a:chOff x="3585504" y="2860611"/>
              <a:chExt cx="2019142" cy="2265650"/>
            </a:xfrm>
          </p:grpSpPr>
          <p:sp>
            <p:nvSpPr>
              <p:cNvPr id="15" name="Rectangle 14"/>
              <p:cNvSpPr>
                <a:spLocks noChangeArrowheads="1"/>
              </p:cNvSpPr>
              <p:nvPr/>
            </p:nvSpPr>
            <p:spPr bwMode="auto">
              <a:xfrm>
                <a:off x="3635896" y="3318083"/>
                <a:ext cx="1872208" cy="830997"/>
              </a:xfrm>
              <a:prstGeom prst="rect">
                <a:avLst/>
              </a:prstGeom>
              <a:noFill/>
              <a:ln w="9525">
                <a:noFill/>
                <a:miter lim="800000"/>
                <a:headEnd/>
                <a:tailEnd/>
              </a:ln>
            </p:spPr>
            <p:txBody>
              <a:bodyPr wrap="square">
                <a:spAutoFit/>
              </a:bodyPr>
              <a:lstStyle/>
              <a:p>
                <a:r>
                  <a:rPr lang="en-ZA" sz="1600" dirty="0" smtClean="0">
                    <a:solidFill>
                      <a:schemeClr val="accent3"/>
                    </a:solidFill>
                    <a:latin typeface="+mj-lt"/>
                  </a:rPr>
                  <a:t>taking </a:t>
                </a:r>
                <a:r>
                  <a:rPr lang="en-ZA" sz="1600" dirty="0">
                    <a:solidFill>
                      <a:schemeClr val="accent3"/>
                    </a:solidFill>
                    <a:latin typeface="+mj-lt"/>
                  </a:rPr>
                  <a:t>responsibility and accepting consequences</a:t>
                </a:r>
              </a:p>
            </p:txBody>
          </p:sp>
          <p:sp>
            <p:nvSpPr>
              <p:cNvPr id="16" name="Rectangle 15"/>
              <p:cNvSpPr/>
              <p:nvPr/>
            </p:nvSpPr>
            <p:spPr>
              <a:xfrm>
                <a:off x="3585504" y="2860611"/>
                <a:ext cx="2019142" cy="461665"/>
              </a:xfrm>
              <a:prstGeom prst="rect">
                <a:avLst/>
              </a:prstGeom>
            </p:spPr>
            <p:txBody>
              <a:bodyPr wrap="none">
                <a:spAutoFit/>
              </a:bodyPr>
              <a:lstStyle/>
              <a:p>
                <a:r>
                  <a:rPr lang="en-ZA" sz="2400" b="1" dirty="0" smtClean="0">
                    <a:solidFill>
                      <a:schemeClr val="accent3"/>
                    </a:solidFill>
                    <a:latin typeface="+mj-lt"/>
                  </a:rPr>
                  <a:t>Accountability</a:t>
                </a:r>
                <a:endParaRPr lang="en-ZA" sz="2400" dirty="0">
                  <a:solidFill>
                    <a:schemeClr val="accent3"/>
                  </a:solidFill>
                  <a:latin typeface="+mj-lt"/>
                </a:endParaRPr>
              </a:p>
            </p:txBody>
          </p:sp>
          <p:pic>
            <p:nvPicPr>
              <p:cNvPr id="37" name="Picture 3" descr="C:\Users\user\Downloads\sketch\Configuration-256.png"/>
              <p:cNvPicPr>
                <a:picLocks noChangeAspect="1" noChangeArrowheads="1"/>
              </p:cNvPicPr>
              <p:nvPr/>
            </p:nvPicPr>
            <p:blipFill>
              <a:blip r:embed="rId7" cstate="email">
                <a:duotone>
                  <a:schemeClr val="accent3">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851920" y="4155014"/>
                <a:ext cx="971247" cy="971247"/>
              </a:xfrm>
              <a:prstGeom prst="rect">
                <a:avLst/>
              </a:prstGeom>
              <a:noFill/>
            </p:spPr>
          </p:pic>
        </p:grpSp>
      </p:grpSp>
      <p:grpSp>
        <p:nvGrpSpPr>
          <p:cNvPr id="9" name="Group 8"/>
          <p:cNvGrpSpPr/>
          <p:nvPr/>
        </p:nvGrpSpPr>
        <p:grpSpPr>
          <a:xfrm>
            <a:off x="107504" y="1844824"/>
            <a:ext cx="1549911" cy="3241452"/>
            <a:chOff x="107504" y="1844824"/>
            <a:chExt cx="1549911" cy="3241452"/>
          </a:xfrm>
        </p:grpSpPr>
        <p:sp>
          <p:nvSpPr>
            <p:cNvPr id="4" name="Rectangle 4"/>
            <p:cNvSpPr>
              <a:spLocks noChangeArrowheads="1"/>
            </p:cNvSpPr>
            <p:nvPr/>
          </p:nvSpPr>
          <p:spPr bwMode="auto">
            <a:xfrm>
              <a:off x="467544" y="1844824"/>
              <a:ext cx="511175" cy="923925"/>
            </a:xfrm>
            <a:prstGeom prst="rect">
              <a:avLst/>
            </a:prstGeom>
            <a:noFill/>
            <a:ln w="9525">
              <a:noFill/>
              <a:miter lim="800000"/>
              <a:headEnd/>
              <a:tailEnd/>
            </a:ln>
          </p:spPr>
          <p:txBody>
            <a:bodyPr wrap="none">
              <a:spAutoFit/>
            </a:bodyPr>
            <a:lstStyle/>
            <a:p>
              <a:r>
                <a:rPr lang="en-ZA" sz="5400" b="1" dirty="0">
                  <a:solidFill>
                    <a:schemeClr val="accent2">
                      <a:lumMod val="50000"/>
                    </a:schemeClr>
                  </a:solidFill>
                  <a:latin typeface="+mj-lt"/>
                </a:rPr>
                <a:t>S</a:t>
              </a:r>
              <a:endParaRPr lang="en-ZA" sz="5400" dirty="0">
                <a:solidFill>
                  <a:schemeClr val="accent2">
                    <a:lumMod val="50000"/>
                  </a:schemeClr>
                </a:solidFill>
                <a:latin typeface="+mj-lt"/>
              </a:endParaRPr>
            </a:p>
          </p:txBody>
        </p:sp>
        <p:grpSp>
          <p:nvGrpSpPr>
            <p:cNvPr id="2" name="Group 1"/>
            <p:cNvGrpSpPr/>
            <p:nvPr/>
          </p:nvGrpSpPr>
          <p:grpSpPr>
            <a:xfrm>
              <a:off x="107504" y="2860611"/>
              <a:ext cx="1549911" cy="2225665"/>
              <a:chOff x="107504" y="2860611"/>
              <a:chExt cx="1549911" cy="2225665"/>
            </a:xfrm>
          </p:grpSpPr>
          <p:sp>
            <p:nvSpPr>
              <p:cNvPr id="11" name="Rectangle 10"/>
              <p:cNvSpPr/>
              <p:nvPr/>
            </p:nvSpPr>
            <p:spPr>
              <a:xfrm>
                <a:off x="107504" y="3318083"/>
                <a:ext cx="1549911" cy="830997"/>
              </a:xfrm>
              <a:prstGeom prst="rect">
                <a:avLst/>
              </a:prstGeom>
            </p:spPr>
            <p:txBody>
              <a:bodyPr wrap="square">
                <a:spAutoFit/>
              </a:bodyPr>
              <a:lstStyle/>
              <a:p>
                <a:r>
                  <a:rPr lang="en-ZA" sz="1600" dirty="0" smtClean="0">
                    <a:solidFill>
                      <a:srgbClr val="C00000"/>
                    </a:solidFill>
                    <a:latin typeface="+mj-lt"/>
                  </a:rPr>
                  <a:t>are numerical facts for statecraft</a:t>
                </a:r>
                <a:endParaRPr lang="en-ZA" sz="1600" dirty="0">
                  <a:solidFill>
                    <a:srgbClr val="C00000"/>
                  </a:solidFill>
                  <a:latin typeface="+mj-lt"/>
                </a:endParaRPr>
              </a:p>
            </p:txBody>
          </p:sp>
          <p:sp>
            <p:nvSpPr>
              <p:cNvPr id="12" name="Rectangle 11"/>
              <p:cNvSpPr/>
              <p:nvPr/>
            </p:nvSpPr>
            <p:spPr>
              <a:xfrm>
                <a:off x="107504" y="2860611"/>
                <a:ext cx="1390381" cy="461665"/>
              </a:xfrm>
              <a:prstGeom prst="rect">
                <a:avLst/>
              </a:prstGeom>
            </p:spPr>
            <p:txBody>
              <a:bodyPr wrap="none">
                <a:spAutoFit/>
              </a:bodyPr>
              <a:lstStyle/>
              <a:p>
                <a:r>
                  <a:rPr lang="en-ZA" sz="2400" b="1" dirty="0" smtClean="0">
                    <a:solidFill>
                      <a:schemeClr val="accent2">
                        <a:lumMod val="50000"/>
                      </a:schemeClr>
                    </a:solidFill>
                    <a:latin typeface="+mj-lt"/>
                  </a:rPr>
                  <a:t>Statistics </a:t>
                </a:r>
                <a:endParaRPr lang="en-ZA" sz="2400" b="1" dirty="0">
                  <a:solidFill>
                    <a:schemeClr val="accent2">
                      <a:lumMod val="50000"/>
                    </a:schemeClr>
                  </a:solidFill>
                  <a:latin typeface="+mj-lt"/>
                </a:endParaRPr>
              </a:p>
            </p:txBody>
          </p:sp>
          <p:pic>
            <p:nvPicPr>
              <p:cNvPr id="38" name="Picture 8" descr="C:\Users\user\Downloads\sketch\Info-256.png"/>
              <p:cNvPicPr>
                <a:picLocks noChangeAspect="1" noChangeArrowheads="1"/>
              </p:cNvPicPr>
              <p:nvPr/>
            </p:nvPicPr>
            <p:blipFill>
              <a:blip r:embed="rId8"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226052" y="4221088"/>
                <a:ext cx="865269"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39" name="TextBox 38"/>
          <p:cNvSpPr txBox="1"/>
          <p:nvPr/>
        </p:nvSpPr>
        <p:spPr>
          <a:xfrm>
            <a:off x="664269" y="285524"/>
            <a:ext cx="6645275" cy="585787"/>
          </a:xfrm>
          <a:prstGeom prst="rect">
            <a:avLst/>
          </a:prstGeom>
          <a:noFill/>
        </p:spPr>
        <p:txBody>
          <a:bodyPr>
            <a:spAutoFit/>
          </a:bodyPr>
          <a:lstStyle/>
          <a:p>
            <a:pPr algn="ctr">
              <a:defRPr/>
            </a:pPr>
            <a:r>
              <a:rPr lang="en-ZA" sz="3200" b="1" dirty="0">
                <a:solidFill>
                  <a:schemeClr val="bg2">
                    <a:lumMod val="25000"/>
                  </a:schemeClr>
                </a:solidFill>
                <a:effectLst>
                  <a:outerShdw blurRad="38100" dist="38100" dir="2700000" algn="tl">
                    <a:srgbClr val="000000">
                      <a:alpha val="43137"/>
                    </a:srgbClr>
                  </a:outerShdw>
                </a:effectLst>
              </a:rPr>
              <a:t>Step change: Use at the centre</a:t>
            </a:r>
          </a:p>
        </p:txBody>
      </p:sp>
      <p:sp>
        <p:nvSpPr>
          <p:cNvPr id="40" name="TextBox 39"/>
          <p:cNvSpPr txBox="1"/>
          <p:nvPr/>
        </p:nvSpPr>
        <p:spPr>
          <a:xfrm>
            <a:off x="101600" y="6373167"/>
            <a:ext cx="8839199" cy="276999"/>
          </a:xfrm>
          <a:prstGeom prst="rect">
            <a:avLst/>
          </a:prstGeom>
          <a:noFill/>
        </p:spPr>
        <p:txBody>
          <a:bodyPr wrap="square" rtlCol="0">
            <a:spAutoFit/>
          </a:bodyPr>
          <a:lstStyle/>
          <a:p>
            <a:pPr algn="ctr"/>
            <a:r>
              <a:rPr lang="en-US" sz="1200" dirty="0" smtClean="0"/>
              <a:t>57</a:t>
            </a:r>
            <a:endParaRPr lang="en-US" sz="1200" dirty="0"/>
          </a:p>
        </p:txBody>
      </p:sp>
    </p:spTree>
    <p:extLst>
      <p:ext uri="{BB962C8B-B14F-4D97-AF65-F5344CB8AC3E}">
        <p14:creationId xmlns:p14="http://schemas.microsoft.com/office/powerpoint/2010/main" val="2660460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1000"/>
                                        <p:tgtEl>
                                          <p:spTgt spid="28"/>
                                        </p:tgtEl>
                                      </p:cBhvr>
                                    </p:animEffect>
                                    <p:anim calcmode="lin" valueType="num">
                                      <p:cBhvr>
                                        <p:cTn id="14" dur="1000" fill="hold"/>
                                        <p:tgtEl>
                                          <p:spTgt spid="28"/>
                                        </p:tgtEl>
                                        <p:attrNameLst>
                                          <p:attrName>ppt_x</p:attrName>
                                        </p:attrNameLst>
                                      </p:cBhvr>
                                      <p:tavLst>
                                        <p:tav tm="0">
                                          <p:val>
                                            <p:strVal val="#ppt_x"/>
                                          </p:val>
                                        </p:tav>
                                        <p:tav tm="100000">
                                          <p:val>
                                            <p:strVal val="#ppt_x"/>
                                          </p:val>
                                        </p:tav>
                                      </p:tavLst>
                                    </p:anim>
                                    <p:anim calcmode="lin" valueType="num">
                                      <p:cBhvr>
                                        <p:cTn id="15" dur="1000" fill="hold"/>
                                        <p:tgtEl>
                                          <p:spTgt spid="2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1000"/>
                                        <p:tgtEl>
                                          <p:spTgt spid="33"/>
                                        </p:tgtEl>
                                      </p:cBhvr>
                                    </p:animEffect>
                                    <p:anim calcmode="lin" valueType="num">
                                      <p:cBhvr>
                                        <p:cTn id="20" dur="1000" fill="hold"/>
                                        <p:tgtEl>
                                          <p:spTgt spid="33"/>
                                        </p:tgtEl>
                                        <p:attrNameLst>
                                          <p:attrName>ppt_x</p:attrName>
                                        </p:attrNameLst>
                                      </p:cBhvr>
                                      <p:tavLst>
                                        <p:tav tm="0">
                                          <p:val>
                                            <p:strVal val="#ppt_x"/>
                                          </p:val>
                                        </p:tav>
                                        <p:tav tm="100000">
                                          <p:val>
                                            <p:strVal val="#ppt_x"/>
                                          </p:val>
                                        </p:tav>
                                      </p:tavLst>
                                    </p:anim>
                                    <p:anim calcmode="lin" valueType="num">
                                      <p:cBhvr>
                                        <p:cTn id="21" dur="1000" fill="hold"/>
                                        <p:tgtEl>
                                          <p:spTgt spid="33"/>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fade">
                                      <p:cBhvr>
                                        <p:cTn id="25" dur="1000"/>
                                        <p:tgtEl>
                                          <p:spTgt spid="35"/>
                                        </p:tgtEl>
                                      </p:cBhvr>
                                    </p:animEffect>
                                    <p:anim calcmode="lin" valueType="num">
                                      <p:cBhvr>
                                        <p:cTn id="26" dur="1000" fill="hold"/>
                                        <p:tgtEl>
                                          <p:spTgt spid="35"/>
                                        </p:tgtEl>
                                        <p:attrNameLst>
                                          <p:attrName>ppt_x</p:attrName>
                                        </p:attrNameLst>
                                      </p:cBhvr>
                                      <p:tavLst>
                                        <p:tav tm="0">
                                          <p:val>
                                            <p:strVal val="#ppt_x"/>
                                          </p:val>
                                        </p:tav>
                                        <p:tav tm="100000">
                                          <p:val>
                                            <p:strVal val="#ppt_x"/>
                                          </p:val>
                                        </p:tav>
                                      </p:tavLst>
                                    </p:anim>
                                    <p:anim calcmode="lin" valueType="num">
                                      <p:cBhvr>
                                        <p:cTn id="27" dur="1000" fill="hold"/>
                                        <p:tgtEl>
                                          <p:spTgt spid="35"/>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fade">
                                      <p:cBhvr>
                                        <p:cTn id="31" dur="1000"/>
                                        <p:tgtEl>
                                          <p:spTgt spid="36"/>
                                        </p:tgtEl>
                                      </p:cBhvr>
                                    </p:animEffect>
                                    <p:anim calcmode="lin" valueType="num">
                                      <p:cBhvr>
                                        <p:cTn id="32" dur="1000" fill="hold"/>
                                        <p:tgtEl>
                                          <p:spTgt spid="36"/>
                                        </p:tgtEl>
                                        <p:attrNameLst>
                                          <p:attrName>ppt_x</p:attrName>
                                        </p:attrNameLst>
                                      </p:cBhvr>
                                      <p:tavLst>
                                        <p:tav tm="0">
                                          <p:val>
                                            <p:strVal val="#ppt_x"/>
                                          </p:val>
                                        </p:tav>
                                        <p:tav tm="100000">
                                          <p:val>
                                            <p:strVal val="#ppt_x"/>
                                          </p:val>
                                        </p:tav>
                                      </p:tavLst>
                                    </p:anim>
                                    <p:anim calcmode="lin" valueType="num">
                                      <p:cBhvr>
                                        <p:cTn id="33"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171450"/>
            <a:ext cx="9144000" cy="685800"/>
          </a:xfrm>
        </p:spPr>
        <p:txBody>
          <a:bodyPr/>
          <a:lstStyle/>
          <a:p>
            <a:pPr algn="ctr">
              <a:defRPr/>
            </a:pPr>
            <a:r>
              <a:rPr lang="en-ZA" sz="2800" b="1" dirty="0" smtClean="0">
                <a:solidFill>
                  <a:schemeClr val="tx1">
                    <a:lumMod val="75000"/>
                    <a:lumOff val="25000"/>
                  </a:schemeClr>
                </a:solidFill>
                <a:latin typeface="Arial" pitchFamily="34" charset="0"/>
                <a:cs typeface="Arial" pitchFamily="34" charset="0"/>
              </a:rPr>
              <a:t>Our strategy driving statistical reform</a:t>
            </a:r>
            <a:endParaRPr lang="en-US" sz="2800" b="1" dirty="0" smtClean="0">
              <a:solidFill>
                <a:schemeClr val="tx1">
                  <a:lumMod val="75000"/>
                  <a:lumOff val="25000"/>
                </a:schemeClr>
              </a:solidFill>
              <a:latin typeface="Arial" pitchFamily="34" charset="0"/>
              <a:cs typeface="Arial" pitchFamily="34" charset="0"/>
            </a:endParaRPr>
          </a:p>
        </p:txBody>
      </p:sp>
      <p:sp>
        <p:nvSpPr>
          <p:cNvPr id="7171" name="Rectangle 3"/>
          <p:cNvSpPr>
            <a:spLocks noGrp="1" noChangeArrowheads="1"/>
          </p:cNvSpPr>
          <p:nvPr>
            <p:ph type="body" idx="1"/>
          </p:nvPr>
        </p:nvSpPr>
        <p:spPr>
          <a:xfrm>
            <a:off x="71438" y="1268413"/>
            <a:ext cx="1404937" cy="360362"/>
          </a:xfrm>
        </p:spPr>
        <p:txBody>
          <a:bodyPr/>
          <a:lstStyle/>
          <a:p>
            <a:pPr marL="609600" indent="-609600">
              <a:buFont typeface="Arial" pitchFamily="34" charset="0"/>
              <a:buNone/>
              <a:defRPr/>
            </a:pPr>
            <a:r>
              <a:rPr lang="en-ZA" sz="1600" dirty="0" smtClean="0">
                <a:solidFill>
                  <a:schemeClr val="tx1">
                    <a:lumMod val="75000"/>
                    <a:lumOff val="25000"/>
                  </a:schemeClr>
                </a:solidFill>
                <a:latin typeface="Arial" pitchFamily="34" charset="0"/>
                <a:cs typeface="Arial" pitchFamily="34" charset="0"/>
              </a:rPr>
              <a:t>Our vision:</a:t>
            </a:r>
          </a:p>
          <a:p>
            <a:pPr marL="609600" indent="-609600">
              <a:buFont typeface="Arial" pitchFamily="34" charset="0"/>
              <a:buNone/>
              <a:defRPr/>
            </a:pPr>
            <a:endParaRPr lang="en-ZA" sz="1600" dirty="0" smtClean="0">
              <a:solidFill>
                <a:schemeClr val="tx1">
                  <a:lumMod val="75000"/>
                  <a:lumOff val="25000"/>
                </a:schemeClr>
              </a:solidFill>
              <a:latin typeface="Arial" pitchFamily="34" charset="0"/>
              <a:cs typeface="Arial" pitchFamily="34" charset="0"/>
            </a:endParaRPr>
          </a:p>
          <a:p>
            <a:pPr marL="609600" indent="-609600">
              <a:buFont typeface="Arial" pitchFamily="34" charset="0"/>
              <a:buNone/>
              <a:defRPr/>
            </a:pPr>
            <a:endParaRPr lang="en-ZA" sz="1600" dirty="0" smtClean="0">
              <a:solidFill>
                <a:schemeClr val="tx1">
                  <a:lumMod val="75000"/>
                  <a:lumOff val="25000"/>
                </a:schemeClr>
              </a:solidFill>
              <a:latin typeface="Arial" pitchFamily="34" charset="0"/>
              <a:cs typeface="Arial" pitchFamily="34" charset="0"/>
            </a:endParaRPr>
          </a:p>
          <a:p>
            <a:pPr marL="609600" indent="-609600">
              <a:buFont typeface="Arial" pitchFamily="34" charset="0"/>
              <a:buNone/>
              <a:defRPr/>
            </a:pPr>
            <a:r>
              <a:rPr lang="en-ZA" sz="1600" dirty="0" smtClean="0">
                <a:solidFill>
                  <a:schemeClr val="tx1">
                    <a:lumMod val="75000"/>
                    <a:lumOff val="25000"/>
                  </a:schemeClr>
                </a:solidFill>
                <a:latin typeface="Arial" pitchFamily="34" charset="0"/>
                <a:cs typeface="Arial" pitchFamily="34" charset="0"/>
              </a:rPr>
              <a:t>	</a:t>
            </a:r>
          </a:p>
          <a:p>
            <a:pPr marL="609600" indent="-609600">
              <a:buFont typeface="Arial" pitchFamily="34" charset="0"/>
              <a:buNone/>
              <a:defRPr/>
            </a:pPr>
            <a:endParaRPr lang="en-ZA" sz="1600" dirty="0" smtClean="0">
              <a:solidFill>
                <a:schemeClr val="tx1">
                  <a:lumMod val="75000"/>
                  <a:lumOff val="25000"/>
                </a:schemeClr>
              </a:solidFill>
              <a:latin typeface="Arial" pitchFamily="34" charset="0"/>
              <a:cs typeface="Arial" pitchFamily="34" charset="0"/>
            </a:endParaRPr>
          </a:p>
          <a:p>
            <a:pPr marL="609600" indent="-609600">
              <a:buFont typeface="Arial" pitchFamily="34" charset="0"/>
              <a:buNone/>
              <a:defRPr/>
            </a:pPr>
            <a:endParaRPr lang="en-ZA" sz="1600" dirty="0" smtClean="0">
              <a:solidFill>
                <a:schemeClr val="tx1">
                  <a:lumMod val="75000"/>
                  <a:lumOff val="25000"/>
                </a:schemeClr>
              </a:solidFill>
              <a:latin typeface="Arial" pitchFamily="34" charset="0"/>
              <a:cs typeface="Arial" pitchFamily="34" charset="0"/>
            </a:endParaRPr>
          </a:p>
        </p:txBody>
      </p:sp>
      <p:sp>
        <p:nvSpPr>
          <p:cNvPr id="4" name="Rounded Rectangle 3"/>
          <p:cNvSpPr/>
          <p:nvPr/>
        </p:nvSpPr>
        <p:spPr>
          <a:xfrm>
            <a:off x="1763688" y="1988840"/>
            <a:ext cx="6696744" cy="648072"/>
          </a:xfrm>
          <a:prstGeom prst="roundRect">
            <a:avLst/>
          </a:prstGeom>
          <a:solidFill>
            <a:schemeClr val="accent3">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ZA" sz="1600" b="1" dirty="0">
                <a:solidFill>
                  <a:schemeClr val="bg1"/>
                </a:solidFill>
                <a:latin typeface="Arial" pitchFamily="34" charset="0"/>
                <a:cs typeface="Arial" pitchFamily="34" charset="0"/>
              </a:rPr>
              <a:t>To lead and partner in statistical systems and products for evidence based decisions</a:t>
            </a:r>
            <a:endParaRPr lang="en-ZA" sz="1600" b="1" dirty="0">
              <a:solidFill>
                <a:schemeClr val="bg1"/>
              </a:solidFill>
            </a:endParaRPr>
          </a:p>
        </p:txBody>
      </p:sp>
      <p:sp>
        <p:nvSpPr>
          <p:cNvPr id="6" name="Rounded Rectangle 5"/>
          <p:cNvSpPr/>
          <p:nvPr/>
        </p:nvSpPr>
        <p:spPr>
          <a:xfrm>
            <a:off x="2123728" y="1196752"/>
            <a:ext cx="5904656" cy="504056"/>
          </a:xfrm>
          <a:prstGeom prst="roundRect">
            <a:avLst/>
          </a:prstGeom>
          <a:solidFill>
            <a:schemeClr val="bg1">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609600" indent="-609600" algn="ctr">
              <a:defRPr/>
            </a:pPr>
            <a:r>
              <a:rPr lang="en-ZA" sz="1800" b="1" dirty="0">
                <a:solidFill>
                  <a:schemeClr val="bg1"/>
                </a:solidFill>
                <a:latin typeface="Arial" pitchFamily="34" charset="0"/>
                <a:cs typeface="Arial" pitchFamily="34" charset="0"/>
              </a:rPr>
              <a:t>The South Africa I know, the home I understand</a:t>
            </a:r>
          </a:p>
        </p:txBody>
      </p:sp>
      <p:sp>
        <p:nvSpPr>
          <p:cNvPr id="9" name="Rectangle 3"/>
          <p:cNvSpPr txBox="1">
            <a:spLocks noChangeArrowheads="1"/>
          </p:cNvSpPr>
          <p:nvPr/>
        </p:nvSpPr>
        <p:spPr bwMode="auto">
          <a:xfrm>
            <a:off x="34925" y="2133600"/>
            <a:ext cx="1512888" cy="358775"/>
          </a:xfrm>
          <a:prstGeom prst="rect">
            <a:avLst/>
          </a:prstGeom>
          <a:noFill/>
          <a:ln w="9525">
            <a:noFill/>
            <a:miter lim="800000"/>
            <a:headEnd/>
            <a:tailEnd/>
          </a:ln>
        </p:spPr>
        <p:txBody>
          <a:bodyPr/>
          <a:lstStyle/>
          <a:p>
            <a:pPr marL="609600" indent="-609600" eaLnBrk="0" hangingPunct="0">
              <a:spcBef>
                <a:spcPct val="20000"/>
              </a:spcBef>
              <a:buFont typeface="Arial" pitchFamily="34" charset="0"/>
              <a:buNone/>
              <a:defRPr/>
            </a:pPr>
            <a:r>
              <a:rPr lang="en-ZA" sz="1600" dirty="0">
                <a:solidFill>
                  <a:schemeClr val="tx1">
                    <a:lumMod val="75000"/>
                    <a:lumOff val="25000"/>
                  </a:schemeClr>
                </a:solidFill>
                <a:cs typeface="Arial" pitchFamily="34" charset="0"/>
              </a:rPr>
              <a:t>Our Mission:</a:t>
            </a:r>
          </a:p>
          <a:p>
            <a:pPr marL="609600" indent="-609600" eaLnBrk="0" hangingPunct="0">
              <a:spcBef>
                <a:spcPct val="20000"/>
              </a:spcBef>
              <a:buFont typeface="Arial" pitchFamily="34" charset="0"/>
              <a:buNone/>
              <a:defRPr/>
            </a:pPr>
            <a:endParaRPr lang="en-ZA" sz="1600" dirty="0">
              <a:solidFill>
                <a:schemeClr val="tx1">
                  <a:lumMod val="75000"/>
                  <a:lumOff val="25000"/>
                </a:schemeClr>
              </a:solidFill>
              <a:cs typeface="Arial" pitchFamily="34" charset="0"/>
            </a:endParaRPr>
          </a:p>
          <a:p>
            <a:pPr marL="609600" indent="-609600" eaLnBrk="0" hangingPunct="0">
              <a:spcBef>
                <a:spcPct val="20000"/>
              </a:spcBef>
              <a:buFont typeface="Arial" pitchFamily="34" charset="0"/>
              <a:buNone/>
              <a:defRPr/>
            </a:pPr>
            <a:endParaRPr lang="en-ZA" sz="1600" dirty="0">
              <a:solidFill>
                <a:schemeClr val="tx1">
                  <a:lumMod val="75000"/>
                  <a:lumOff val="25000"/>
                </a:schemeClr>
              </a:solidFill>
              <a:cs typeface="Arial" pitchFamily="34" charset="0"/>
            </a:endParaRPr>
          </a:p>
          <a:p>
            <a:pPr marL="609600" indent="-609600" eaLnBrk="0" hangingPunct="0">
              <a:spcBef>
                <a:spcPct val="20000"/>
              </a:spcBef>
              <a:buFont typeface="Arial" pitchFamily="34" charset="0"/>
              <a:buNone/>
              <a:defRPr/>
            </a:pPr>
            <a:r>
              <a:rPr lang="en-ZA" sz="1600" dirty="0">
                <a:solidFill>
                  <a:schemeClr val="tx1">
                    <a:lumMod val="75000"/>
                    <a:lumOff val="25000"/>
                  </a:schemeClr>
                </a:solidFill>
                <a:cs typeface="Arial" pitchFamily="34" charset="0"/>
              </a:rPr>
              <a:t>	</a:t>
            </a:r>
          </a:p>
          <a:p>
            <a:pPr marL="609600" indent="-609600" eaLnBrk="0" hangingPunct="0">
              <a:spcBef>
                <a:spcPct val="20000"/>
              </a:spcBef>
              <a:buFont typeface="Arial" pitchFamily="34" charset="0"/>
              <a:buNone/>
              <a:defRPr/>
            </a:pPr>
            <a:endParaRPr lang="en-ZA" sz="1600" dirty="0">
              <a:solidFill>
                <a:schemeClr val="tx1">
                  <a:lumMod val="75000"/>
                  <a:lumOff val="25000"/>
                </a:schemeClr>
              </a:solidFill>
              <a:cs typeface="Arial" pitchFamily="34" charset="0"/>
            </a:endParaRPr>
          </a:p>
          <a:p>
            <a:pPr marL="609600" indent="-609600" eaLnBrk="0" hangingPunct="0">
              <a:spcBef>
                <a:spcPct val="20000"/>
              </a:spcBef>
              <a:buFont typeface="Arial" pitchFamily="34" charset="0"/>
              <a:buNone/>
              <a:defRPr/>
            </a:pPr>
            <a:endParaRPr lang="en-ZA" sz="1600" dirty="0">
              <a:solidFill>
                <a:schemeClr val="tx1">
                  <a:lumMod val="75000"/>
                  <a:lumOff val="25000"/>
                </a:schemeClr>
              </a:solidFill>
              <a:cs typeface="Arial" pitchFamily="34" charset="0"/>
            </a:endParaRPr>
          </a:p>
        </p:txBody>
      </p:sp>
      <p:sp>
        <p:nvSpPr>
          <p:cNvPr id="11" name="TextBox 10"/>
          <p:cNvSpPr txBox="1"/>
          <p:nvPr/>
        </p:nvSpPr>
        <p:spPr>
          <a:xfrm>
            <a:off x="107950" y="3089275"/>
            <a:ext cx="1511300" cy="1077913"/>
          </a:xfrm>
          <a:prstGeom prst="rect">
            <a:avLst/>
          </a:prstGeom>
          <a:noFill/>
        </p:spPr>
        <p:txBody>
          <a:bodyPr>
            <a:spAutoFit/>
          </a:bodyPr>
          <a:lstStyle/>
          <a:p>
            <a:pPr>
              <a:defRPr/>
            </a:pPr>
            <a:r>
              <a:rPr lang="en-ZA" sz="1600" dirty="0">
                <a:solidFill>
                  <a:schemeClr val="tx1">
                    <a:lumMod val="75000"/>
                    <a:lumOff val="25000"/>
                  </a:schemeClr>
                </a:solidFill>
              </a:rPr>
              <a:t>What we want to achieve -  strategic outcomes</a:t>
            </a:r>
          </a:p>
        </p:txBody>
      </p:sp>
      <p:pic>
        <p:nvPicPr>
          <p:cNvPr id="10252" name="Picture 4" descr="C:\Users\celiadk\AppData\Local\Temp\XPgrpwise\Five outcomes picture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2225" y="2949575"/>
            <a:ext cx="884238"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3" name="Picture 5" descr="C:\Users\celiadk\AppData\Local\Temp\XPgrpwise\Five outcomes picture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85113" y="2924175"/>
            <a:ext cx="884237"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4" name="Picture 6" descr="C:\Users\celiadk\AppData\Local\Temp\XPgrpwise\Five outcomes picture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2138" y="2949575"/>
            <a:ext cx="88265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5" name="Picture 7" descr="C:\Users\celiadk\AppData\Local\Temp\XPgrpwise\Five outcomes picture3.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67263" y="2949575"/>
            <a:ext cx="884237"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6" name="Picture 8" descr="C:\Users\celiadk\AppData\Local\Temp\XPgrpwise\Five outcomes picture_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19250" y="2947988"/>
            <a:ext cx="884238" cy="98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7" name="TextBox 18"/>
          <p:cNvSpPr txBox="1">
            <a:spLocks noChangeArrowheads="1"/>
          </p:cNvSpPr>
          <p:nvPr/>
        </p:nvSpPr>
        <p:spPr bwMode="auto">
          <a:xfrm>
            <a:off x="1258888" y="3860800"/>
            <a:ext cx="14414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n-ZA" altLang="en-US" sz="1400" b="1">
                <a:latin typeface="Arial" pitchFamily="34" charset="0"/>
              </a:rPr>
              <a:t>Informing a nation</a:t>
            </a:r>
          </a:p>
        </p:txBody>
      </p:sp>
      <p:sp>
        <p:nvSpPr>
          <p:cNvPr id="10258" name="TextBox 19"/>
          <p:cNvSpPr txBox="1">
            <a:spLocks noChangeArrowheads="1"/>
          </p:cNvSpPr>
          <p:nvPr/>
        </p:nvSpPr>
        <p:spPr bwMode="auto">
          <a:xfrm>
            <a:off x="2771775" y="3860800"/>
            <a:ext cx="14398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n-ZA" altLang="en-US" sz="1400" b="1">
                <a:latin typeface="Arial" pitchFamily="34" charset="0"/>
              </a:rPr>
              <a:t>Trusted statistics</a:t>
            </a:r>
          </a:p>
        </p:txBody>
      </p:sp>
      <p:sp>
        <p:nvSpPr>
          <p:cNvPr id="10259" name="TextBox 20"/>
          <p:cNvSpPr txBox="1">
            <a:spLocks noChangeArrowheads="1"/>
          </p:cNvSpPr>
          <p:nvPr/>
        </p:nvSpPr>
        <p:spPr bwMode="auto">
          <a:xfrm>
            <a:off x="4427538" y="3860800"/>
            <a:ext cx="14398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n-ZA" altLang="en-US" sz="1400" b="1">
                <a:latin typeface="Arial" pitchFamily="34" charset="0"/>
              </a:rPr>
              <a:t>Partners in statistics</a:t>
            </a:r>
          </a:p>
        </p:txBody>
      </p:sp>
      <p:sp>
        <p:nvSpPr>
          <p:cNvPr id="10260" name="TextBox 21"/>
          <p:cNvSpPr txBox="1">
            <a:spLocks noChangeArrowheads="1"/>
          </p:cNvSpPr>
          <p:nvPr/>
        </p:nvSpPr>
        <p:spPr bwMode="auto">
          <a:xfrm>
            <a:off x="6084888" y="3860800"/>
            <a:ext cx="14398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n-ZA" altLang="en-US" sz="1400" b="1">
                <a:latin typeface="Arial" pitchFamily="34" charset="0"/>
              </a:rPr>
              <a:t>Capable organisation</a:t>
            </a:r>
          </a:p>
        </p:txBody>
      </p:sp>
      <p:sp>
        <p:nvSpPr>
          <p:cNvPr id="10261" name="TextBox 22"/>
          <p:cNvSpPr txBox="1">
            <a:spLocks noChangeArrowheads="1"/>
          </p:cNvSpPr>
          <p:nvPr/>
        </p:nvSpPr>
        <p:spPr bwMode="auto">
          <a:xfrm>
            <a:off x="7524750" y="3860800"/>
            <a:ext cx="14398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n-ZA" altLang="en-US" sz="1400" b="1">
                <a:latin typeface="Arial" pitchFamily="34" charset="0"/>
              </a:rPr>
              <a:t>Statistical leadership</a:t>
            </a:r>
          </a:p>
        </p:txBody>
      </p:sp>
      <p:sp>
        <p:nvSpPr>
          <p:cNvPr id="24" name="Rounded Rectangle 23"/>
          <p:cNvSpPr/>
          <p:nvPr/>
        </p:nvSpPr>
        <p:spPr>
          <a:xfrm>
            <a:off x="1979712" y="4653136"/>
            <a:ext cx="3096344" cy="792088"/>
          </a:xfrm>
          <a:prstGeom prst="roundRect">
            <a:avLst/>
          </a:prstGeom>
          <a:solidFill>
            <a:schemeClr val="accent3">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ZA" sz="1800" b="1" dirty="0">
                <a:solidFill>
                  <a:schemeClr val="bg1"/>
                </a:solidFill>
                <a:latin typeface="Arial" pitchFamily="34" charset="0"/>
                <a:cs typeface="Arial" pitchFamily="34" charset="0"/>
              </a:rPr>
              <a:t>Statistical production</a:t>
            </a:r>
            <a:endParaRPr lang="en-ZA" sz="1800" b="1" dirty="0">
              <a:solidFill>
                <a:schemeClr val="bg1"/>
              </a:solidFill>
            </a:endParaRPr>
          </a:p>
        </p:txBody>
      </p:sp>
      <p:sp>
        <p:nvSpPr>
          <p:cNvPr id="26" name="TextBox 25"/>
          <p:cNvSpPr txBox="1"/>
          <p:nvPr/>
        </p:nvSpPr>
        <p:spPr>
          <a:xfrm>
            <a:off x="107950" y="4581525"/>
            <a:ext cx="1655763" cy="830263"/>
          </a:xfrm>
          <a:prstGeom prst="rect">
            <a:avLst/>
          </a:prstGeom>
          <a:noFill/>
        </p:spPr>
        <p:txBody>
          <a:bodyPr>
            <a:spAutoFit/>
          </a:bodyPr>
          <a:lstStyle/>
          <a:p>
            <a:pPr>
              <a:defRPr/>
            </a:pPr>
            <a:r>
              <a:rPr lang="en-ZA" sz="1600" dirty="0">
                <a:solidFill>
                  <a:schemeClr val="tx1">
                    <a:lumMod val="75000"/>
                    <a:lumOff val="25000"/>
                  </a:schemeClr>
                </a:solidFill>
              </a:rPr>
              <a:t>We will change our business processes</a:t>
            </a:r>
          </a:p>
        </p:txBody>
      </p:sp>
      <p:sp>
        <p:nvSpPr>
          <p:cNvPr id="27" name="Rounded Rectangle 26"/>
          <p:cNvSpPr/>
          <p:nvPr/>
        </p:nvSpPr>
        <p:spPr>
          <a:xfrm>
            <a:off x="5364088" y="4653136"/>
            <a:ext cx="3096344" cy="792088"/>
          </a:xfrm>
          <a:prstGeom prst="roundRect">
            <a:avLst/>
          </a:prstGeom>
          <a:solidFill>
            <a:schemeClr val="accent3">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ZA" sz="1800" b="1" dirty="0">
                <a:solidFill>
                  <a:schemeClr val="bg1"/>
                </a:solidFill>
                <a:latin typeface="Arial" pitchFamily="34" charset="0"/>
                <a:cs typeface="Arial" pitchFamily="34" charset="0"/>
              </a:rPr>
              <a:t>Statistical coordination </a:t>
            </a:r>
            <a:endParaRPr lang="en-ZA" sz="1800" b="1" dirty="0">
              <a:solidFill>
                <a:schemeClr val="bg1"/>
              </a:solidFill>
            </a:endParaRPr>
          </a:p>
        </p:txBody>
      </p:sp>
      <p:sp>
        <p:nvSpPr>
          <p:cNvPr id="28" name="TextBox 27"/>
          <p:cNvSpPr txBox="1"/>
          <p:nvPr/>
        </p:nvSpPr>
        <p:spPr>
          <a:xfrm>
            <a:off x="107950" y="5826125"/>
            <a:ext cx="1655763" cy="338138"/>
          </a:xfrm>
          <a:prstGeom prst="rect">
            <a:avLst/>
          </a:prstGeom>
          <a:noFill/>
        </p:spPr>
        <p:txBody>
          <a:bodyPr>
            <a:spAutoFit/>
          </a:bodyPr>
          <a:lstStyle/>
          <a:p>
            <a:pPr>
              <a:defRPr/>
            </a:pPr>
            <a:r>
              <a:rPr lang="en-ZA" sz="1600" dirty="0">
                <a:solidFill>
                  <a:schemeClr val="tx1">
                    <a:lumMod val="75000"/>
                    <a:lumOff val="25000"/>
                  </a:schemeClr>
                </a:solidFill>
              </a:rPr>
              <a:t>We will invest in</a:t>
            </a:r>
          </a:p>
        </p:txBody>
      </p:sp>
      <p:sp>
        <p:nvSpPr>
          <p:cNvPr id="32" name="Oval 31"/>
          <p:cNvSpPr/>
          <p:nvPr/>
        </p:nvSpPr>
        <p:spPr>
          <a:xfrm>
            <a:off x="6660232" y="5661248"/>
            <a:ext cx="2088232" cy="720080"/>
          </a:xfrm>
          <a:prstGeom prst="ellipse">
            <a:avLst/>
          </a:prstGeom>
          <a:solidFill>
            <a:schemeClr val="bg1">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ZA" sz="1800" dirty="0"/>
              <a:t>Organisation environment</a:t>
            </a:r>
          </a:p>
        </p:txBody>
      </p:sp>
      <p:sp>
        <p:nvSpPr>
          <p:cNvPr id="33" name="Oval 32"/>
          <p:cNvSpPr/>
          <p:nvPr/>
        </p:nvSpPr>
        <p:spPr>
          <a:xfrm>
            <a:off x="4355976" y="5661248"/>
            <a:ext cx="2088232" cy="720080"/>
          </a:xfrm>
          <a:prstGeom prst="ellipse">
            <a:avLst/>
          </a:prstGeom>
          <a:solidFill>
            <a:schemeClr val="bg1">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ZA" dirty="0">
                <a:solidFill>
                  <a:schemeClr val="tx1"/>
                </a:solidFill>
              </a:rPr>
              <a:t>People</a:t>
            </a:r>
          </a:p>
        </p:txBody>
      </p:sp>
      <p:sp>
        <p:nvSpPr>
          <p:cNvPr id="34" name="Oval 33"/>
          <p:cNvSpPr/>
          <p:nvPr/>
        </p:nvSpPr>
        <p:spPr>
          <a:xfrm>
            <a:off x="1979712" y="5661248"/>
            <a:ext cx="2088232" cy="720080"/>
          </a:xfrm>
          <a:prstGeom prst="ellipse">
            <a:avLst/>
          </a:prstGeom>
          <a:solidFill>
            <a:schemeClr val="bg1">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ZA" dirty="0"/>
              <a:t>IT systems</a:t>
            </a:r>
          </a:p>
        </p:txBody>
      </p:sp>
    </p:spTree>
    <p:extLst>
      <p:ext uri="{BB962C8B-B14F-4D97-AF65-F5344CB8AC3E}">
        <p14:creationId xmlns:p14="http://schemas.microsoft.com/office/powerpoint/2010/main" val="389837498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extBox 38"/>
          <p:cNvSpPr txBox="1">
            <a:spLocks noChangeArrowheads="1"/>
          </p:cNvSpPr>
          <p:nvPr/>
        </p:nvSpPr>
        <p:spPr bwMode="auto">
          <a:xfrm>
            <a:off x="1547813" y="3213100"/>
            <a:ext cx="63373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GB" altLang="en-US" sz="3600">
                <a:latin typeface="Helvetica" pitchFamily="34" charset="0"/>
                <a:ea typeface="Helvetica" pitchFamily="34" charset="0"/>
                <a:cs typeface="Helvetica" pitchFamily="34" charset="0"/>
              </a:rPr>
              <a:t>Questions</a:t>
            </a:r>
            <a:endParaRPr lang="en-GB" altLang="en-US" sz="2400">
              <a:latin typeface="Helvetica" pitchFamily="34" charset="0"/>
              <a:ea typeface="Helvetica" pitchFamily="34" charset="0"/>
              <a:cs typeface="Helvetica" pitchFamily="34" charset="0"/>
            </a:endParaRPr>
          </a:p>
        </p:txBody>
      </p:sp>
      <p:sp>
        <p:nvSpPr>
          <p:cNvPr id="3" name="TextBox 2"/>
          <p:cNvSpPr txBox="1"/>
          <p:nvPr/>
        </p:nvSpPr>
        <p:spPr>
          <a:xfrm>
            <a:off x="101600" y="6373167"/>
            <a:ext cx="8839199" cy="276999"/>
          </a:xfrm>
          <a:prstGeom prst="rect">
            <a:avLst/>
          </a:prstGeom>
          <a:noFill/>
        </p:spPr>
        <p:txBody>
          <a:bodyPr wrap="square" rtlCol="0">
            <a:spAutoFit/>
          </a:bodyPr>
          <a:lstStyle/>
          <a:p>
            <a:pPr algn="ctr"/>
            <a:r>
              <a:rPr lang="en-US" sz="1200" dirty="0" smtClean="0"/>
              <a:t>58</a:t>
            </a:r>
            <a:endParaRPr lang="en-US" sz="1200" dirty="0"/>
          </a:p>
        </p:txBody>
      </p:sp>
    </p:spTree>
    <p:extLst>
      <p:ext uri="{BB962C8B-B14F-4D97-AF65-F5344CB8AC3E}">
        <p14:creationId xmlns:p14="http://schemas.microsoft.com/office/powerpoint/2010/main" val="358318715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a:grpSpLocks/>
          </p:cNvGrpSpPr>
          <p:nvPr/>
        </p:nvGrpSpPr>
        <p:grpSpPr bwMode="auto">
          <a:xfrm>
            <a:off x="2403475" y="1357313"/>
            <a:ext cx="6459538" cy="3808412"/>
            <a:chOff x="326737" y="921827"/>
            <a:chExt cx="8612281" cy="5079455"/>
          </a:xfrm>
        </p:grpSpPr>
        <p:graphicFrame>
          <p:nvGraphicFramePr>
            <p:cNvPr id="5" name="Chart 4"/>
            <p:cNvGraphicFramePr>
              <a:graphicFrameLocks/>
            </p:cNvGraphicFramePr>
            <p:nvPr/>
          </p:nvGraphicFramePr>
          <p:xfrm>
            <a:off x="326737" y="1203131"/>
            <a:ext cx="8612281" cy="4642044"/>
          </p:xfrm>
          <a:graphic>
            <a:graphicData uri="http://schemas.openxmlformats.org/drawingml/2006/chart">
              <c:chart xmlns:c="http://schemas.openxmlformats.org/drawingml/2006/chart" xmlns:r="http://schemas.openxmlformats.org/officeDocument/2006/relationships" r:id="rId3"/>
            </a:graphicData>
          </a:graphic>
        </p:graphicFrame>
        <p:sp>
          <p:nvSpPr>
            <p:cNvPr id="23562" name="Rounded Rectangle 5"/>
            <p:cNvSpPr>
              <a:spLocks noChangeArrowheads="1"/>
            </p:cNvSpPr>
            <p:nvPr/>
          </p:nvSpPr>
          <p:spPr bwMode="auto">
            <a:xfrm>
              <a:off x="1828898" y="1439138"/>
              <a:ext cx="795264" cy="375472"/>
            </a:xfrm>
            <a:prstGeom prst="roundRect">
              <a:avLst>
                <a:gd name="adj" fmla="val 16667"/>
              </a:avLst>
            </a:prstGeom>
            <a:solidFill>
              <a:srgbClr val="FFFFFF"/>
            </a:solidFill>
            <a:ln>
              <a:noFill/>
            </a:ln>
            <a:extLst>
              <a:ext uri="{91240B29-F687-4F45-9708-019B960494DF}">
                <a14:hiddenLine xmlns:a14="http://schemas.microsoft.com/office/drawing/2010/main" w="0">
                  <a:solidFill>
                    <a:srgbClr val="000000"/>
                  </a:solidFill>
                  <a:round/>
                  <a:headEnd/>
                  <a:tailEnd/>
                </a14:hiddenLine>
              </a:ext>
            </a:extLst>
          </p:spPr>
          <p:txBody>
            <a:bodyPr lIns="68580" tIns="34290" rIns="68580" bIns="34290" anchor="ct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en-US" sz="1200">
                  <a:latin typeface="Arial" pitchFamily="34" charset="0"/>
                </a:rPr>
                <a:t>24,4</a:t>
              </a:r>
            </a:p>
          </p:txBody>
        </p:sp>
        <p:sp>
          <p:nvSpPr>
            <p:cNvPr id="7" name="TextBox 6"/>
            <p:cNvSpPr txBox="1"/>
            <p:nvPr/>
          </p:nvSpPr>
          <p:spPr>
            <a:xfrm>
              <a:off x="6989666" y="3227590"/>
              <a:ext cx="1390580" cy="309129"/>
            </a:xfrm>
            <a:prstGeom prst="rect">
              <a:avLst/>
            </a:prstGeom>
            <a:noFill/>
          </p:spPr>
          <p:txBody>
            <a:bodyPr wrap="none">
              <a:spAutoFit/>
            </a:bodyPr>
            <a:lstStyle/>
            <a:p>
              <a:pPr>
                <a:defRPr/>
              </a:pPr>
              <a:r>
                <a:rPr lang="en-US" sz="900" dirty="0">
                  <a:solidFill>
                    <a:schemeClr val="accent5">
                      <a:lumMod val="75000"/>
                    </a:schemeClr>
                  </a:solidFill>
                </a:rPr>
                <a:t>Crude Birth Rate</a:t>
              </a:r>
            </a:p>
          </p:txBody>
        </p:sp>
        <p:sp>
          <p:nvSpPr>
            <p:cNvPr id="8" name="Freeform 520"/>
            <p:cNvSpPr>
              <a:spLocks noEditPoints="1"/>
            </p:cNvSpPr>
            <p:nvPr/>
          </p:nvSpPr>
          <p:spPr bwMode="auto">
            <a:xfrm rot="19762455" flipH="1">
              <a:off x="965938" y="2306556"/>
              <a:ext cx="810643" cy="950677"/>
            </a:xfrm>
            <a:custGeom>
              <a:avLst/>
              <a:gdLst/>
              <a:ahLst/>
              <a:cxnLst>
                <a:cxn ang="0">
                  <a:pos x="76" y="26"/>
                </a:cxn>
                <a:cxn ang="0">
                  <a:pos x="63" y="54"/>
                </a:cxn>
                <a:cxn ang="0">
                  <a:pos x="40" y="76"/>
                </a:cxn>
                <a:cxn ang="0">
                  <a:pos x="5" y="83"/>
                </a:cxn>
                <a:cxn ang="0">
                  <a:pos x="13" y="52"/>
                </a:cxn>
                <a:cxn ang="0">
                  <a:pos x="23" y="36"/>
                </a:cxn>
                <a:cxn ang="0">
                  <a:pos x="38" y="18"/>
                </a:cxn>
                <a:cxn ang="0">
                  <a:pos x="48" y="3"/>
                </a:cxn>
                <a:cxn ang="0">
                  <a:pos x="51" y="6"/>
                </a:cxn>
                <a:cxn ang="0">
                  <a:pos x="53" y="0"/>
                </a:cxn>
                <a:cxn ang="0">
                  <a:pos x="56" y="6"/>
                </a:cxn>
                <a:cxn ang="0">
                  <a:pos x="75" y="18"/>
                </a:cxn>
                <a:cxn ang="0">
                  <a:pos x="36" y="69"/>
                </a:cxn>
                <a:cxn ang="0">
                  <a:pos x="15" y="54"/>
                </a:cxn>
                <a:cxn ang="0">
                  <a:pos x="3" y="69"/>
                </a:cxn>
                <a:cxn ang="0">
                  <a:pos x="17" y="86"/>
                </a:cxn>
                <a:cxn ang="0">
                  <a:pos x="21" y="59"/>
                </a:cxn>
                <a:cxn ang="0">
                  <a:pos x="10" y="62"/>
                </a:cxn>
                <a:cxn ang="0">
                  <a:pos x="21" y="59"/>
                </a:cxn>
                <a:cxn ang="0">
                  <a:pos x="60" y="41"/>
                </a:cxn>
                <a:cxn ang="0">
                  <a:pos x="37" y="28"/>
                </a:cxn>
                <a:cxn ang="0">
                  <a:pos x="25" y="37"/>
                </a:cxn>
                <a:cxn ang="0">
                  <a:pos x="22" y="54"/>
                </a:cxn>
                <a:cxn ang="0">
                  <a:pos x="41" y="73"/>
                </a:cxn>
                <a:cxn ang="0">
                  <a:pos x="54" y="64"/>
                </a:cxn>
                <a:cxn ang="0">
                  <a:pos x="46" y="35"/>
                </a:cxn>
                <a:cxn ang="0">
                  <a:pos x="30" y="37"/>
                </a:cxn>
                <a:cxn ang="0">
                  <a:pos x="46" y="35"/>
                </a:cxn>
                <a:cxn ang="0">
                  <a:pos x="63" y="11"/>
                </a:cxn>
                <a:cxn ang="0">
                  <a:pos x="53" y="8"/>
                </a:cxn>
                <a:cxn ang="0">
                  <a:pos x="52" y="0"/>
                </a:cxn>
                <a:cxn ang="0">
                  <a:pos x="50" y="3"/>
                </a:cxn>
                <a:cxn ang="0">
                  <a:pos x="51" y="9"/>
                </a:cxn>
                <a:cxn ang="0">
                  <a:pos x="42" y="22"/>
                </a:cxn>
                <a:cxn ang="0">
                  <a:pos x="40" y="24"/>
                </a:cxn>
                <a:cxn ang="0">
                  <a:pos x="45" y="29"/>
                </a:cxn>
                <a:cxn ang="0">
                  <a:pos x="54" y="28"/>
                </a:cxn>
                <a:cxn ang="0">
                  <a:pos x="63" y="24"/>
                </a:cxn>
                <a:cxn ang="0">
                  <a:pos x="51" y="23"/>
                </a:cxn>
                <a:cxn ang="0">
                  <a:pos x="45" y="23"/>
                </a:cxn>
                <a:cxn ang="0">
                  <a:pos x="48" y="22"/>
                </a:cxn>
                <a:cxn ang="0">
                  <a:pos x="51" y="23"/>
                </a:cxn>
                <a:cxn ang="0">
                  <a:pos x="54" y="27"/>
                </a:cxn>
                <a:cxn ang="0">
                  <a:pos x="52" y="26"/>
                </a:cxn>
                <a:cxn ang="0">
                  <a:pos x="57" y="26"/>
                </a:cxn>
                <a:cxn ang="0">
                  <a:pos x="57" y="31"/>
                </a:cxn>
                <a:cxn ang="0">
                  <a:pos x="52" y="32"/>
                </a:cxn>
                <a:cxn ang="0">
                  <a:pos x="54" y="31"/>
                </a:cxn>
                <a:cxn ang="0">
                  <a:pos x="57" y="31"/>
                </a:cxn>
                <a:cxn ang="0">
                  <a:pos x="65" y="10"/>
                </a:cxn>
                <a:cxn ang="0">
                  <a:pos x="65" y="25"/>
                </a:cxn>
                <a:cxn ang="0">
                  <a:pos x="61" y="39"/>
                </a:cxn>
                <a:cxn ang="0">
                  <a:pos x="74" y="26"/>
                </a:cxn>
                <a:cxn ang="0">
                  <a:pos x="63" y="22"/>
                </a:cxn>
                <a:cxn ang="0">
                  <a:pos x="58" y="22"/>
                </a:cxn>
                <a:cxn ang="0">
                  <a:pos x="60" y="22"/>
                </a:cxn>
              </a:cxnLst>
              <a:rect l="0" t="0" r="r" b="b"/>
              <a:pathLst>
                <a:path w="76" h="89">
                  <a:moveTo>
                    <a:pt x="75" y="18"/>
                  </a:moveTo>
                  <a:cubicBezTo>
                    <a:pt x="76" y="21"/>
                    <a:pt x="76" y="23"/>
                    <a:pt x="76" y="26"/>
                  </a:cubicBezTo>
                  <a:cubicBezTo>
                    <a:pt x="76" y="34"/>
                    <a:pt x="73" y="41"/>
                    <a:pt x="67" y="47"/>
                  </a:cubicBezTo>
                  <a:cubicBezTo>
                    <a:pt x="66" y="50"/>
                    <a:pt x="64" y="52"/>
                    <a:pt x="63" y="54"/>
                  </a:cubicBezTo>
                  <a:cubicBezTo>
                    <a:pt x="61" y="60"/>
                    <a:pt x="58" y="63"/>
                    <a:pt x="56" y="66"/>
                  </a:cubicBezTo>
                  <a:cubicBezTo>
                    <a:pt x="53" y="69"/>
                    <a:pt x="48" y="73"/>
                    <a:pt x="40" y="76"/>
                  </a:cubicBezTo>
                  <a:cubicBezTo>
                    <a:pt x="34" y="85"/>
                    <a:pt x="26" y="89"/>
                    <a:pt x="16" y="88"/>
                  </a:cubicBezTo>
                  <a:cubicBezTo>
                    <a:pt x="12" y="88"/>
                    <a:pt x="8" y="86"/>
                    <a:pt x="5" y="83"/>
                  </a:cubicBezTo>
                  <a:cubicBezTo>
                    <a:pt x="2" y="79"/>
                    <a:pt x="1" y="75"/>
                    <a:pt x="0" y="69"/>
                  </a:cubicBezTo>
                  <a:cubicBezTo>
                    <a:pt x="0" y="61"/>
                    <a:pt x="5" y="55"/>
                    <a:pt x="13" y="52"/>
                  </a:cubicBezTo>
                  <a:cubicBezTo>
                    <a:pt x="14" y="50"/>
                    <a:pt x="15" y="48"/>
                    <a:pt x="16" y="46"/>
                  </a:cubicBezTo>
                  <a:cubicBezTo>
                    <a:pt x="19" y="42"/>
                    <a:pt x="21" y="38"/>
                    <a:pt x="23" y="36"/>
                  </a:cubicBezTo>
                  <a:cubicBezTo>
                    <a:pt x="26" y="33"/>
                    <a:pt x="30" y="30"/>
                    <a:pt x="35" y="26"/>
                  </a:cubicBezTo>
                  <a:cubicBezTo>
                    <a:pt x="36" y="23"/>
                    <a:pt x="37" y="20"/>
                    <a:pt x="38" y="18"/>
                  </a:cubicBezTo>
                  <a:cubicBezTo>
                    <a:pt x="41" y="12"/>
                    <a:pt x="45" y="8"/>
                    <a:pt x="49" y="7"/>
                  </a:cubicBezTo>
                  <a:cubicBezTo>
                    <a:pt x="48" y="3"/>
                    <a:pt x="48" y="3"/>
                    <a:pt x="48" y="3"/>
                  </a:cubicBezTo>
                  <a:cubicBezTo>
                    <a:pt x="50" y="2"/>
                    <a:pt x="50" y="2"/>
                    <a:pt x="50" y="2"/>
                  </a:cubicBezTo>
                  <a:cubicBezTo>
                    <a:pt x="51" y="6"/>
                    <a:pt x="51" y="6"/>
                    <a:pt x="51" y="6"/>
                  </a:cubicBezTo>
                  <a:cubicBezTo>
                    <a:pt x="51" y="0"/>
                    <a:pt x="51" y="0"/>
                    <a:pt x="51" y="0"/>
                  </a:cubicBezTo>
                  <a:cubicBezTo>
                    <a:pt x="53" y="0"/>
                    <a:pt x="53" y="0"/>
                    <a:pt x="53" y="0"/>
                  </a:cubicBezTo>
                  <a:cubicBezTo>
                    <a:pt x="53" y="6"/>
                    <a:pt x="53" y="6"/>
                    <a:pt x="53" y="6"/>
                  </a:cubicBezTo>
                  <a:cubicBezTo>
                    <a:pt x="54" y="6"/>
                    <a:pt x="55" y="6"/>
                    <a:pt x="56" y="6"/>
                  </a:cubicBezTo>
                  <a:cubicBezTo>
                    <a:pt x="60" y="6"/>
                    <a:pt x="64" y="7"/>
                    <a:pt x="68" y="9"/>
                  </a:cubicBezTo>
                  <a:cubicBezTo>
                    <a:pt x="72" y="11"/>
                    <a:pt x="74" y="14"/>
                    <a:pt x="75" y="18"/>
                  </a:cubicBezTo>
                  <a:close/>
                  <a:moveTo>
                    <a:pt x="39" y="74"/>
                  </a:moveTo>
                  <a:cubicBezTo>
                    <a:pt x="38" y="73"/>
                    <a:pt x="37" y="71"/>
                    <a:pt x="36" y="69"/>
                  </a:cubicBezTo>
                  <a:cubicBezTo>
                    <a:pt x="34" y="66"/>
                    <a:pt x="32" y="63"/>
                    <a:pt x="30" y="61"/>
                  </a:cubicBezTo>
                  <a:cubicBezTo>
                    <a:pt x="27" y="58"/>
                    <a:pt x="22" y="56"/>
                    <a:pt x="15" y="54"/>
                  </a:cubicBezTo>
                  <a:cubicBezTo>
                    <a:pt x="13" y="55"/>
                    <a:pt x="11" y="56"/>
                    <a:pt x="9" y="57"/>
                  </a:cubicBezTo>
                  <a:cubicBezTo>
                    <a:pt x="5" y="61"/>
                    <a:pt x="3" y="65"/>
                    <a:pt x="3" y="69"/>
                  </a:cubicBezTo>
                  <a:cubicBezTo>
                    <a:pt x="3" y="73"/>
                    <a:pt x="5" y="77"/>
                    <a:pt x="7" y="81"/>
                  </a:cubicBezTo>
                  <a:cubicBezTo>
                    <a:pt x="10" y="84"/>
                    <a:pt x="13" y="86"/>
                    <a:pt x="17" y="86"/>
                  </a:cubicBezTo>
                  <a:cubicBezTo>
                    <a:pt x="24" y="86"/>
                    <a:pt x="31" y="82"/>
                    <a:pt x="39" y="74"/>
                  </a:cubicBezTo>
                  <a:close/>
                  <a:moveTo>
                    <a:pt x="21" y="59"/>
                  </a:moveTo>
                  <a:cubicBezTo>
                    <a:pt x="16" y="59"/>
                    <a:pt x="16" y="59"/>
                    <a:pt x="16" y="59"/>
                  </a:cubicBezTo>
                  <a:cubicBezTo>
                    <a:pt x="10" y="62"/>
                    <a:pt x="10" y="62"/>
                    <a:pt x="10" y="62"/>
                  </a:cubicBezTo>
                  <a:cubicBezTo>
                    <a:pt x="15" y="58"/>
                    <a:pt x="15" y="58"/>
                    <a:pt x="15" y="58"/>
                  </a:cubicBezTo>
                  <a:lnTo>
                    <a:pt x="21" y="59"/>
                  </a:lnTo>
                  <a:close/>
                  <a:moveTo>
                    <a:pt x="65" y="46"/>
                  </a:moveTo>
                  <a:cubicBezTo>
                    <a:pt x="63" y="44"/>
                    <a:pt x="61" y="42"/>
                    <a:pt x="60" y="41"/>
                  </a:cubicBezTo>
                  <a:cubicBezTo>
                    <a:pt x="56" y="37"/>
                    <a:pt x="53" y="35"/>
                    <a:pt x="50" y="33"/>
                  </a:cubicBezTo>
                  <a:cubicBezTo>
                    <a:pt x="47" y="31"/>
                    <a:pt x="43" y="30"/>
                    <a:pt x="37" y="28"/>
                  </a:cubicBezTo>
                  <a:cubicBezTo>
                    <a:pt x="36" y="29"/>
                    <a:pt x="34" y="30"/>
                    <a:pt x="33" y="31"/>
                  </a:cubicBezTo>
                  <a:cubicBezTo>
                    <a:pt x="29" y="33"/>
                    <a:pt x="27" y="35"/>
                    <a:pt x="25" y="37"/>
                  </a:cubicBezTo>
                  <a:cubicBezTo>
                    <a:pt x="22" y="40"/>
                    <a:pt x="19" y="45"/>
                    <a:pt x="16" y="52"/>
                  </a:cubicBezTo>
                  <a:cubicBezTo>
                    <a:pt x="18" y="53"/>
                    <a:pt x="20" y="53"/>
                    <a:pt x="22" y="54"/>
                  </a:cubicBezTo>
                  <a:cubicBezTo>
                    <a:pt x="26" y="56"/>
                    <a:pt x="30" y="57"/>
                    <a:pt x="32" y="59"/>
                  </a:cubicBezTo>
                  <a:cubicBezTo>
                    <a:pt x="35" y="62"/>
                    <a:pt x="38" y="67"/>
                    <a:pt x="41" y="73"/>
                  </a:cubicBezTo>
                  <a:cubicBezTo>
                    <a:pt x="42" y="72"/>
                    <a:pt x="44" y="71"/>
                    <a:pt x="46" y="70"/>
                  </a:cubicBezTo>
                  <a:cubicBezTo>
                    <a:pt x="49" y="68"/>
                    <a:pt x="52" y="66"/>
                    <a:pt x="54" y="64"/>
                  </a:cubicBezTo>
                  <a:cubicBezTo>
                    <a:pt x="58" y="61"/>
                    <a:pt x="61" y="55"/>
                    <a:pt x="65" y="46"/>
                  </a:cubicBezTo>
                  <a:close/>
                  <a:moveTo>
                    <a:pt x="46" y="35"/>
                  </a:moveTo>
                  <a:cubicBezTo>
                    <a:pt x="38" y="34"/>
                    <a:pt x="38" y="34"/>
                    <a:pt x="38" y="34"/>
                  </a:cubicBezTo>
                  <a:cubicBezTo>
                    <a:pt x="30" y="37"/>
                    <a:pt x="30" y="37"/>
                    <a:pt x="30" y="37"/>
                  </a:cubicBezTo>
                  <a:cubicBezTo>
                    <a:pt x="37" y="32"/>
                    <a:pt x="37" y="32"/>
                    <a:pt x="37" y="32"/>
                  </a:cubicBezTo>
                  <a:lnTo>
                    <a:pt x="46" y="35"/>
                  </a:lnTo>
                  <a:close/>
                  <a:moveTo>
                    <a:pt x="66" y="16"/>
                  </a:moveTo>
                  <a:cubicBezTo>
                    <a:pt x="66" y="14"/>
                    <a:pt x="65" y="13"/>
                    <a:pt x="63" y="11"/>
                  </a:cubicBezTo>
                  <a:cubicBezTo>
                    <a:pt x="61" y="9"/>
                    <a:pt x="59" y="8"/>
                    <a:pt x="56" y="8"/>
                  </a:cubicBezTo>
                  <a:cubicBezTo>
                    <a:pt x="55" y="8"/>
                    <a:pt x="54" y="8"/>
                    <a:pt x="53" y="8"/>
                  </a:cubicBezTo>
                  <a:cubicBezTo>
                    <a:pt x="53" y="1"/>
                    <a:pt x="53" y="1"/>
                    <a:pt x="53" y="1"/>
                  </a:cubicBezTo>
                  <a:cubicBezTo>
                    <a:pt x="52" y="0"/>
                    <a:pt x="52" y="0"/>
                    <a:pt x="52" y="0"/>
                  </a:cubicBezTo>
                  <a:cubicBezTo>
                    <a:pt x="52" y="8"/>
                    <a:pt x="52" y="8"/>
                    <a:pt x="52" y="8"/>
                  </a:cubicBezTo>
                  <a:cubicBezTo>
                    <a:pt x="50" y="3"/>
                    <a:pt x="50" y="3"/>
                    <a:pt x="50" y="3"/>
                  </a:cubicBezTo>
                  <a:cubicBezTo>
                    <a:pt x="49" y="3"/>
                    <a:pt x="49" y="3"/>
                    <a:pt x="49" y="3"/>
                  </a:cubicBezTo>
                  <a:cubicBezTo>
                    <a:pt x="51" y="9"/>
                    <a:pt x="51" y="9"/>
                    <a:pt x="51" y="9"/>
                  </a:cubicBezTo>
                  <a:cubicBezTo>
                    <a:pt x="46" y="10"/>
                    <a:pt x="43" y="14"/>
                    <a:pt x="43" y="20"/>
                  </a:cubicBezTo>
                  <a:cubicBezTo>
                    <a:pt x="42" y="20"/>
                    <a:pt x="42" y="21"/>
                    <a:pt x="42" y="22"/>
                  </a:cubicBezTo>
                  <a:cubicBezTo>
                    <a:pt x="42" y="22"/>
                    <a:pt x="41" y="22"/>
                    <a:pt x="41" y="22"/>
                  </a:cubicBezTo>
                  <a:cubicBezTo>
                    <a:pt x="40" y="22"/>
                    <a:pt x="40" y="22"/>
                    <a:pt x="40" y="24"/>
                  </a:cubicBezTo>
                  <a:cubicBezTo>
                    <a:pt x="40" y="25"/>
                    <a:pt x="40" y="26"/>
                    <a:pt x="40" y="27"/>
                  </a:cubicBezTo>
                  <a:cubicBezTo>
                    <a:pt x="41" y="28"/>
                    <a:pt x="43" y="28"/>
                    <a:pt x="45" y="29"/>
                  </a:cubicBezTo>
                  <a:cubicBezTo>
                    <a:pt x="47" y="30"/>
                    <a:pt x="48" y="30"/>
                    <a:pt x="50" y="31"/>
                  </a:cubicBezTo>
                  <a:cubicBezTo>
                    <a:pt x="50" y="29"/>
                    <a:pt x="52" y="28"/>
                    <a:pt x="54" y="28"/>
                  </a:cubicBezTo>
                  <a:cubicBezTo>
                    <a:pt x="56" y="28"/>
                    <a:pt x="57" y="29"/>
                    <a:pt x="58" y="30"/>
                  </a:cubicBezTo>
                  <a:cubicBezTo>
                    <a:pt x="59" y="29"/>
                    <a:pt x="61" y="27"/>
                    <a:pt x="63" y="24"/>
                  </a:cubicBezTo>
                  <a:cubicBezTo>
                    <a:pt x="65" y="21"/>
                    <a:pt x="66" y="18"/>
                    <a:pt x="66" y="16"/>
                  </a:cubicBezTo>
                  <a:close/>
                  <a:moveTo>
                    <a:pt x="51" y="23"/>
                  </a:moveTo>
                  <a:cubicBezTo>
                    <a:pt x="50" y="23"/>
                    <a:pt x="49" y="23"/>
                    <a:pt x="48" y="23"/>
                  </a:cubicBezTo>
                  <a:cubicBezTo>
                    <a:pt x="47" y="23"/>
                    <a:pt x="47" y="23"/>
                    <a:pt x="45" y="23"/>
                  </a:cubicBezTo>
                  <a:cubicBezTo>
                    <a:pt x="45" y="22"/>
                    <a:pt x="45" y="22"/>
                    <a:pt x="45" y="22"/>
                  </a:cubicBezTo>
                  <a:cubicBezTo>
                    <a:pt x="47" y="22"/>
                    <a:pt x="47" y="22"/>
                    <a:pt x="48" y="22"/>
                  </a:cubicBezTo>
                  <a:cubicBezTo>
                    <a:pt x="49" y="22"/>
                    <a:pt x="50" y="22"/>
                    <a:pt x="51" y="22"/>
                  </a:cubicBezTo>
                  <a:lnTo>
                    <a:pt x="51" y="23"/>
                  </a:lnTo>
                  <a:close/>
                  <a:moveTo>
                    <a:pt x="57" y="27"/>
                  </a:moveTo>
                  <a:cubicBezTo>
                    <a:pt x="56" y="27"/>
                    <a:pt x="55" y="27"/>
                    <a:pt x="54" y="27"/>
                  </a:cubicBezTo>
                  <a:cubicBezTo>
                    <a:pt x="54" y="27"/>
                    <a:pt x="53" y="27"/>
                    <a:pt x="52" y="27"/>
                  </a:cubicBezTo>
                  <a:cubicBezTo>
                    <a:pt x="52" y="26"/>
                    <a:pt x="52" y="26"/>
                    <a:pt x="52" y="26"/>
                  </a:cubicBezTo>
                  <a:cubicBezTo>
                    <a:pt x="53" y="26"/>
                    <a:pt x="54" y="26"/>
                    <a:pt x="54" y="26"/>
                  </a:cubicBezTo>
                  <a:cubicBezTo>
                    <a:pt x="55" y="26"/>
                    <a:pt x="56" y="26"/>
                    <a:pt x="57" y="26"/>
                  </a:cubicBezTo>
                  <a:lnTo>
                    <a:pt x="57" y="27"/>
                  </a:lnTo>
                  <a:close/>
                  <a:moveTo>
                    <a:pt x="57" y="31"/>
                  </a:moveTo>
                  <a:cubicBezTo>
                    <a:pt x="56" y="31"/>
                    <a:pt x="55" y="30"/>
                    <a:pt x="54" y="30"/>
                  </a:cubicBezTo>
                  <a:cubicBezTo>
                    <a:pt x="53" y="30"/>
                    <a:pt x="52" y="30"/>
                    <a:pt x="52" y="32"/>
                  </a:cubicBezTo>
                  <a:cubicBezTo>
                    <a:pt x="53" y="32"/>
                    <a:pt x="53" y="32"/>
                    <a:pt x="53" y="32"/>
                  </a:cubicBezTo>
                  <a:cubicBezTo>
                    <a:pt x="53" y="32"/>
                    <a:pt x="54" y="31"/>
                    <a:pt x="54" y="31"/>
                  </a:cubicBezTo>
                  <a:cubicBezTo>
                    <a:pt x="55" y="31"/>
                    <a:pt x="55" y="31"/>
                    <a:pt x="56" y="32"/>
                  </a:cubicBezTo>
                  <a:lnTo>
                    <a:pt x="57" y="31"/>
                  </a:lnTo>
                  <a:close/>
                  <a:moveTo>
                    <a:pt x="73" y="19"/>
                  </a:moveTo>
                  <a:cubicBezTo>
                    <a:pt x="72" y="15"/>
                    <a:pt x="69" y="12"/>
                    <a:pt x="65" y="10"/>
                  </a:cubicBezTo>
                  <a:cubicBezTo>
                    <a:pt x="66" y="12"/>
                    <a:pt x="67" y="13"/>
                    <a:pt x="68" y="15"/>
                  </a:cubicBezTo>
                  <a:cubicBezTo>
                    <a:pt x="68" y="18"/>
                    <a:pt x="67" y="21"/>
                    <a:pt x="65" y="25"/>
                  </a:cubicBezTo>
                  <a:cubicBezTo>
                    <a:pt x="63" y="28"/>
                    <a:pt x="60" y="31"/>
                    <a:pt x="56" y="34"/>
                  </a:cubicBezTo>
                  <a:cubicBezTo>
                    <a:pt x="57" y="35"/>
                    <a:pt x="59" y="37"/>
                    <a:pt x="61" y="39"/>
                  </a:cubicBezTo>
                  <a:cubicBezTo>
                    <a:pt x="62" y="40"/>
                    <a:pt x="64" y="42"/>
                    <a:pt x="66" y="44"/>
                  </a:cubicBezTo>
                  <a:cubicBezTo>
                    <a:pt x="71" y="39"/>
                    <a:pt x="74" y="33"/>
                    <a:pt x="74" y="26"/>
                  </a:cubicBezTo>
                  <a:cubicBezTo>
                    <a:pt x="74" y="23"/>
                    <a:pt x="73" y="21"/>
                    <a:pt x="73" y="19"/>
                  </a:cubicBezTo>
                  <a:close/>
                  <a:moveTo>
                    <a:pt x="63" y="22"/>
                  </a:moveTo>
                  <a:cubicBezTo>
                    <a:pt x="62" y="23"/>
                    <a:pt x="61" y="23"/>
                    <a:pt x="60" y="23"/>
                  </a:cubicBezTo>
                  <a:cubicBezTo>
                    <a:pt x="60" y="23"/>
                    <a:pt x="59" y="23"/>
                    <a:pt x="58" y="22"/>
                  </a:cubicBezTo>
                  <a:cubicBezTo>
                    <a:pt x="58" y="22"/>
                    <a:pt x="58" y="22"/>
                    <a:pt x="58" y="22"/>
                  </a:cubicBezTo>
                  <a:cubicBezTo>
                    <a:pt x="59" y="22"/>
                    <a:pt x="60" y="22"/>
                    <a:pt x="60" y="22"/>
                  </a:cubicBezTo>
                  <a:cubicBezTo>
                    <a:pt x="61" y="22"/>
                    <a:pt x="62" y="22"/>
                    <a:pt x="63" y="22"/>
                  </a:cubicBezTo>
                  <a:close/>
                </a:path>
              </a:pathLst>
            </a:custGeom>
            <a:solidFill>
              <a:schemeClr val="accent5">
                <a:lumMod val="50000"/>
              </a:schemeClr>
            </a:solidFill>
            <a:ln w="9525">
              <a:noFill/>
              <a:round/>
              <a:headEnd/>
              <a:tailEnd/>
            </a:ln>
          </p:spPr>
          <p:txBody>
            <a:bodyPr lIns="68580" tIns="34290" rIns="68580" bIns="34290"/>
            <a:lstStyle/>
            <a:p>
              <a:pPr>
                <a:defRPr/>
              </a:pPr>
              <a:endParaRPr lang="en-US"/>
            </a:p>
          </p:txBody>
        </p:sp>
        <p:sp>
          <p:nvSpPr>
            <p:cNvPr id="9" name="Rectangle 8"/>
            <p:cNvSpPr/>
            <p:nvPr/>
          </p:nvSpPr>
          <p:spPr>
            <a:xfrm rot="1141956">
              <a:off x="1226275" y="2600863"/>
              <a:ext cx="546072" cy="554738"/>
            </a:xfrm>
            <a:prstGeom prst="rect">
              <a:avLst/>
            </a:prstGeom>
            <a:solidFill>
              <a:schemeClr val="accent5">
                <a:lumMod val="40000"/>
                <a:lumOff val="60000"/>
              </a:schemeClr>
            </a:solidFill>
          </p:spPr>
          <p:txBody>
            <a:bodyPr>
              <a:spAutoFit/>
            </a:bodyPr>
            <a:lstStyle/>
            <a:p>
              <a:pPr algn="ctr">
                <a:defRPr/>
              </a:pPr>
              <a:r>
                <a:rPr lang="en-US" sz="1050" dirty="0"/>
                <a:t>2,79</a:t>
              </a:r>
            </a:p>
          </p:txBody>
        </p:sp>
        <p:sp>
          <p:nvSpPr>
            <p:cNvPr id="10" name="Freeform 520"/>
            <p:cNvSpPr>
              <a:spLocks noEditPoints="1"/>
            </p:cNvSpPr>
            <p:nvPr/>
          </p:nvSpPr>
          <p:spPr bwMode="auto">
            <a:xfrm rot="19762455" flipH="1">
              <a:off x="7173807" y="4171916"/>
              <a:ext cx="812759" cy="950678"/>
            </a:xfrm>
            <a:custGeom>
              <a:avLst/>
              <a:gdLst/>
              <a:ahLst/>
              <a:cxnLst>
                <a:cxn ang="0">
                  <a:pos x="76" y="26"/>
                </a:cxn>
                <a:cxn ang="0">
                  <a:pos x="63" y="54"/>
                </a:cxn>
                <a:cxn ang="0">
                  <a:pos x="40" y="76"/>
                </a:cxn>
                <a:cxn ang="0">
                  <a:pos x="5" y="83"/>
                </a:cxn>
                <a:cxn ang="0">
                  <a:pos x="13" y="52"/>
                </a:cxn>
                <a:cxn ang="0">
                  <a:pos x="23" y="36"/>
                </a:cxn>
                <a:cxn ang="0">
                  <a:pos x="38" y="18"/>
                </a:cxn>
                <a:cxn ang="0">
                  <a:pos x="48" y="3"/>
                </a:cxn>
                <a:cxn ang="0">
                  <a:pos x="51" y="6"/>
                </a:cxn>
                <a:cxn ang="0">
                  <a:pos x="53" y="0"/>
                </a:cxn>
                <a:cxn ang="0">
                  <a:pos x="56" y="6"/>
                </a:cxn>
                <a:cxn ang="0">
                  <a:pos x="75" y="18"/>
                </a:cxn>
                <a:cxn ang="0">
                  <a:pos x="36" y="69"/>
                </a:cxn>
                <a:cxn ang="0">
                  <a:pos x="15" y="54"/>
                </a:cxn>
                <a:cxn ang="0">
                  <a:pos x="3" y="69"/>
                </a:cxn>
                <a:cxn ang="0">
                  <a:pos x="17" y="86"/>
                </a:cxn>
                <a:cxn ang="0">
                  <a:pos x="21" y="59"/>
                </a:cxn>
                <a:cxn ang="0">
                  <a:pos x="10" y="62"/>
                </a:cxn>
                <a:cxn ang="0">
                  <a:pos x="21" y="59"/>
                </a:cxn>
                <a:cxn ang="0">
                  <a:pos x="60" y="41"/>
                </a:cxn>
                <a:cxn ang="0">
                  <a:pos x="37" y="28"/>
                </a:cxn>
                <a:cxn ang="0">
                  <a:pos x="25" y="37"/>
                </a:cxn>
                <a:cxn ang="0">
                  <a:pos x="22" y="54"/>
                </a:cxn>
                <a:cxn ang="0">
                  <a:pos x="41" y="73"/>
                </a:cxn>
                <a:cxn ang="0">
                  <a:pos x="54" y="64"/>
                </a:cxn>
                <a:cxn ang="0">
                  <a:pos x="46" y="35"/>
                </a:cxn>
                <a:cxn ang="0">
                  <a:pos x="30" y="37"/>
                </a:cxn>
                <a:cxn ang="0">
                  <a:pos x="46" y="35"/>
                </a:cxn>
                <a:cxn ang="0">
                  <a:pos x="63" y="11"/>
                </a:cxn>
                <a:cxn ang="0">
                  <a:pos x="53" y="8"/>
                </a:cxn>
                <a:cxn ang="0">
                  <a:pos x="52" y="0"/>
                </a:cxn>
                <a:cxn ang="0">
                  <a:pos x="50" y="3"/>
                </a:cxn>
                <a:cxn ang="0">
                  <a:pos x="51" y="9"/>
                </a:cxn>
                <a:cxn ang="0">
                  <a:pos x="42" y="22"/>
                </a:cxn>
                <a:cxn ang="0">
                  <a:pos x="40" y="24"/>
                </a:cxn>
                <a:cxn ang="0">
                  <a:pos x="45" y="29"/>
                </a:cxn>
                <a:cxn ang="0">
                  <a:pos x="54" y="28"/>
                </a:cxn>
                <a:cxn ang="0">
                  <a:pos x="63" y="24"/>
                </a:cxn>
                <a:cxn ang="0">
                  <a:pos x="51" y="23"/>
                </a:cxn>
                <a:cxn ang="0">
                  <a:pos x="45" y="23"/>
                </a:cxn>
                <a:cxn ang="0">
                  <a:pos x="48" y="22"/>
                </a:cxn>
                <a:cxn ang="0">
                  <a:pos x="51" y="23"/>
                </a:cxn>
                <a:cxn ang="0">
                  <a:pos x="54" y="27"/>
                </a:cxn>
                <a:cxn ang="0">
                  <a:pos x="52" y="26"/>
                </a:cxn>
                <a:cxn ang="0">
                  <a:pos x="57" y="26"/>
                </a:cxn>
                <a:cxn ang="0">
                  <a:pos x="57" y="31"/>
                </a:cxn>
                <a:cxn ang="0">
                  <a:pos x="52" y="32"/>
                </a:cxn>
                <a:cxn ang="0">
                  <a:pos x="54" y="31"/>
                </a:cxn>
                <a:cxn ang="0">
                  <a:pos x="57" y="31"/>
                </a:cxn>
                <a:cxn ang="0">
                  <a:pos x="65" y="10"/>
                </a:cxn>
                <a:cxn ang="0">
                  <a:pos x="65" y="25"/>
                </a:cxn>
                <a:cxn ang="0">
                  <a:pos x="61" y="39"/>
                </a:cxn>
                <a:cxn ang="0">
                  <a:pos x="74" y="26"/>
                </a:cxn>
                <a:cxn ang="0">
                  <a:pos x="63" y="22"/>
                </a:cxn>
                <a:cxn ang="0">
                  <a:pos x="58" y="22"/>
                </a:cxn>
                <a:cxn ang="0">
                  <a:pos x="60" y="22"/>
                </a:cxn>
              </a:cxnLst>
              <a:rect l="0" t="0" r="r" b="b"/>
              <a:pathLst>
                <a:path w="76" h="89">
                  <a:moveTo>
                    <a:pt x="75" y="18"/>
                  </a:moveTo>
                  <a:cubicBezTo>
                    <a:pt x="76" y="21"/>
                    <a:pt x="76" y="23"/>
                    <a:pt x="76" y="26"/>
                  </a:cubicBezTo>
                  <a:cubicBezTo>
                    <a:pt x="76" y="34"/>
                    <a:pt x="73" y="41"/>
                    <a:pt x="67" y="47"/>
                  </a:cubicBezTo>
                  <a:cubicBezTo>
                    <a:pt x="66" y="50"/>
                    <a:pt x="64" y="52"/>
                    <a:pt x="63" y="54"/>
                  </a:cubicBezTo>
                  <a:cubicBezTo>
                    <a:pt x="61" y="60"/>
                    <a:pt x="58" y="63"/>
                    <a:pt x="56" y="66"/>
                  </a:cubicBezTo>
                  <a:cubicBezTo>
                    <a:pt x="53" y="69"/>
                    <a:pt x="48" y="73"/>
                    <a:pt x="40" y="76"/>
                  </a:cubicBezTo>
                  <a:cubicBezTo>
                    <a:pt x="34" y="85"/>
                    <a:pt x="26" y="89"/>
                    <a:pt x="16" y="88"/>
                  </a:cubicBezTo>
                  <a:cubicBezTo>
                    <a:pt x="12" y="88"/>
                    <a:pt x="8" y="86"/>
                    <a:pt x="5" y="83"/>
                  </a:cubicBezTo>
                  <a:cubicBezTo>
                    <a:pt x="2" y="79"/>
                    <a:pt x="1" y="75"/>
                    <a:pt x="0" y="69"/>
                  </a:cubicBezTo>
                  <a:cubicBezTo>
                    <a:pt x="0" y="61"/>
                    <a:pt x="5" y="55"/>
                    <a:pt x="13" y="52"/>
                  </a:cubicBezTo>
                  <a:cubicBezTo>
                    <a:pt x="14" y="50"/>
                    <a:pt x="15" y="48"/>
                    <a:pt x="16" y="46"/>
                  </a:cubicBezTo>
                  <a:cubicBezTo>
                    <a:pt x="19" y="42"/>
                    <a:pt x="21" y="38"/>
                    <a:pt x="23" y="36"/>
                  </a:cubicBezTo>
                  <a:cubicBezTo>
                    <a:pt x="26" y="33"/>
                    <a:pt x="30" y="30"/>
                    <a:pt x="35" y="26"/>
                  </a:cubicBezTo>
                  <a:cubicBezTo>
                    <a:pt x="36" y="23"/>
                    <a:pt x="37" y="20"/>
                    <a:pt x="38" y="18"/>
                  </a:cubicBezTo>
                  <a:cubicBezTo>
                    <a:pt x="41" y="12"/>
                    <a:pt x="45" y="8"/>
                    <a:pt x="49" y="7"/>
                  </a:cubicBezTo>
                  <a:cubicBezTo>
                    <a:pt x="48" y="3"/>
                    <a:pt x="48" y="3"/>
                    <a:pt x="48" y="3"/>
                  </a:cubicBezTo>
                  <a:cubicBezTo>
                    <a:pt x="50" y="2"/>
                    <a:pt x="50" y="2"/>
                    <a:pt x="50" y="2"/>
                  </a:cubicBezTo>
                  <a:cubicBezTo>
                    <a:pt x="51" y="6"/>
                    <a:pt x="51" y="6"/>
                    <a:pt x="51" y="6"/>
                  </a:cubicBezTo>
                  <a:cubicBezTo>
                    <a:pt x="51" y="0"/>
                    <a:pt x="51" y="0"/>
                    <a:pt x="51" y="0"/>
                  </a:cubicBezTo>
                  <a:cubicBezTo>
                    <a:pt x="53" y="0"/>
                    <a:pt x="53" y="0"/>
                    <a:pt x="53" y="0"/>
                  </a:cubicBezTo>
                  <a:cubicBezTo>
                    <a:pt x="53" y="6"/>
                    <a:pt x="53" y="6"/>
                    <a:pt x="53" y="6"/>
                  </a:cubicBezTo>
                  <a:cubicBezTo>
                    <a:pt x="54" y="6"/>
                    <a:pt x="55" y="6"/>
                    <a:pt x="56" y="6"/>
                  </a:cubicBezTo>
                  <a:cubicBezTo>
                    <a:pt x="60" y="6"/>
                    <a:pt x="64" y="7"/>
                    <a:pt x="68" y="9"/>
                  </a:cubicBezTo>
                  <a:cubicBezTo>
                    <a:pt x="72" y="11"/>
                    <a:pt x="74" y="14"/>
                    <a:pt x="75" y="18"/>
                  </a:cubicBezTo>
                  <a:close/>
                  <a:moveTo>
                    <a:pt x="39" y="74"/>
                  </a:moveTo>
                  <a:cubicBezTo>
                    <a:pt x="38" y="73"/>
                    <a:pt x="37" y="71"/>
                    <a:pt x="36" y="69"/>
                  </a:cubicBezTo>
                  <a:cubicBezTo>
                    <a:pt x="34" y="66"/>
                    <a:pt x="32" y="63"/>
                    <a:pt x="30" y="61"/>
                  </a:cubicBezTo>
                  <a:cubicBezTo>
                    <a:pt x="27" y="58"/>
                    <a:pt x="22" y="56"/>
                    <a:pt x="15" y="54"/>
                  </a:cubicBezTo>
                  <a:cubicBezTo>
                    <a:pt x="13" y="55"/>
                    <a:pt x="11" y="56"/>
                    <a:pt x="9" y="57"/>
                  </a:cubicBezTo>
                  <a:cubicBezTo>
                    <a:pt x="5" y="61"/>
                    <a:pt x="3" y="65"/>
                    <a:pt x="3" y="69"/>
                  </a:cubicBezTo>
                  <a:cubicBezTo>
                    <a:pt x="3" y="73"/>
                    <a:pt x="5" y="77"/>
                    <a:pt x="7" y="81"/>
                  </a:cubicBezTo>
                  <a:cubicBezTo>
                    <a:pt x="10" y="84"/>
                    <a:pt x="13" y="86"/>
                    <a:pt x="17" y="86"/>
                  </a:cubicBezTo>
                  <a:cubicBezTo>
                    <a:pt x="24" y="86"/>
                    <a:pt x="31" y="82"/>
                    <a:pt x="39" y="74"/>
                  </a:cubicBezTo>
                  <a:close/>
                  <a:moveTo>
                    <a:pt x="21" y="59"/>
                  </a:moveTo>
                  <a:cubicBezTo>
                    <a:pt x="16" y="59"/>
                    <a:pt x="16" y="59"/>
                    <a:pt x="16" y="59"/>
                  </a:cubicBezTo>
                  <a:cubicBezTo>
                    <a:pt x="10" y="62"/>
                    <a:pt x="10" y="62"/>
                    <a:pt x="10" y="62"/>
                  </a:cubicBezTo>
                  <a:cubicBezTo>
                    <a:pt x="15" y="58"/>
                    <a:pt x="15" y="58"/>
                    <a:pt x="15" y="58"/>
                  </a:cubicBezTo>
                  <a:lnTo>
                    <a:pt x="21" y="59"/>
                  </a:lnTo>
                  <a:close/>
                  <a:moveTo>
                    <a:pt x="65" y="46"/>
                  </a:moveTo>
                  <a:cubicBezTo>
                    <a:pt x="63" y="44"/>
                    <a:pt x="61" y="42"/>
                    <a:pt x="60" y="41"/>
                  </a:cubicBezTo>
                  <a:cubicBezTo>
                    <a:pt x="56" y="37"/>
                    <a:pt x="53" y="35"/>
                    <a:pt x="50" y="33"/>
                  </a:cubicBezTo>
                  <a:cubicBezTo>
                    <a:pt x="47" y="31"/>
                    <a:pt x="43" y="30"/>
                    <a:pt x="37" y="28"/>
                  </a:cubicBezTo>
                  <a:cubicBezTo>
                    <a:pt x="36" y="29"/>
                    <a:pt x="34" y="30"/>
                    <a:pt x="33" y="31"/>
                  </a:cubicBezTo>
                  <a:cubicBezTo>
                    <a:pt x="29" y="33"/>
                    <a:pt x="27" y="35"/>
                    <a:pt x="25" y="37"/>
                  </a:cubicBezTo>
                  <a:cubicBezTo>
                    <a:pt x="22" y="40"/>
                    <a:pt x="19" y="45"/>
                    <a:pt x="16" y="52"/>
                  </a:cubicBezTo>
                  <a:cubicBezTo>
                    <a:pt x="18" y="53"/>
                    <a:pt x="20" y="53"/>
                    <a:pt x="22" y="54"/>
                  </a:cubicBezTo>
                  <a:cubicBezTo>
                    <a:pt x="26" y="56"/>
                    <a:pt x="30" y="57"/>
                    <a:pt x="32" y="59"/>
                  </a:cubicBezTo>
                  <a:cubicBezTo>
                    <a:pt x="35" y="62"/>
                    <a:pt x="38" y="67"/>
                    <a:pt x="41" y="73"/>
                  </a:cubicBezTo>
                  <a:cubicBezTo>
                    <a:pt x="42" y="72"/>
                    <a:pt x="44" y="71"/>
                    <a:pt x="46" y="70"/>
                  </a:cubicBezTo>
                  <a:cubicBezTo>
                    <a:pt x="49" y="68"/>
                    <a:pt x="52" y="66"/>
                    <a:pt x="54" y="64"/>
                  </a:cubicBezTo>
                  <a:cubicBezTo>
                    <a:pt x="58" y="61"/>
                    <a:pt x="61" y="55"/>
                    <a:pt x="65" y="46"/>
                  </a:cubicBezTo>
                  <a:close/>
                  <a:moveTo>
                    <a:pt x="46" y="35"/>
                  </a:moveTo>
                  <a:cubicBezTo>
                    <a:pt x="38" y="34"/>
                    <a:pt x="38" y="34"/>
                    <a:pt x="38" y="34"/>
                  </a:cubicBezTo>
                  <a:cubicBezTo>
                    <a:pt x="30" y="37"/>
                    <a:pt x="30" y="37"/>
                    <a:pt x="30" y="37"/>
                  </a:cubicBezTo>
                  <a:cubicBezTo>
                    <a:pt x="37" y="32"/>
                    <a:pt x="37" y="32"/>
                    <a:pt x="37" y="32"/>
                  </a:cubicBezTo>
                  <a:lnTo>
                    <a:pt x="46" y="35"/>
                  </a:lnTo>
                  <a:close/>
                  <a:moveTo>
                    <a:pt x="66" y="16"/>
                  </a:moveTo>
                  <a:cubicBezTo>
                    <a:pt x="66" y="14"/>
                    <a:pt x="65" y="13"/>
                    <a:pt x="63" y="11"/>
                  </a:cubicBezTo>
                  <a:cubicBezTo>
                    <a:pt x="61" y="9"/>
                    <a:pt x="59" y="8"/>
                    <a:pt x="56" y="8"/>
                  </a:cubicBezTo>
                  <a:cubicBezTo>
                    <a:pt x="55" y="8"/>
                    <a:pt x="54" y="8"/>
                    <a:pt x="53" y="8"/>
                  </a:cubicBezTo>
                  <a:cubicBezTo>
                    <a:pt x="53" y="1"/>
                    <a:pt x="53" y="1"/>
                    <a:pt x="53" y="1"/>
                  </a:cubicBezTo>
                  <a:cubicBezTo>
                    <a:pt x="52" y="0"/>
                    <a:pt x="52" y="0"/>
                    <a:pt x="52" y="0"/>
                  </a:cubicBezTo>
                  <a:cubicBezTo>
                    <a:pt x="52" y="8"/>
                    <a:pt x="52" y="8"/>
                    <a:pt x="52" y="8"/>
                  </a:cubicBezTo>
                  <a:cubicBezTo>
                    <a:pt x="50" y="3"/>
                    <a:pt x="50" y="3"/>
                    <a:pt x="50" y="3"/>
                  </a:cubicBezTo>
                  <a:cubicBezTo>
                    <a:pt x="49" y="3"/>
                    <a:pt x="49" y="3"/>
                    <a:pt x="49" y="3"/>
                  </a:cubicBezTo>
                  <a:cubicBezTo>
                    <a:pt x="51" y="9"/>
                    <a:pt x="51" y="9"/>
                    <a:pt x="51" y="9"/>
                  </a:cubicBezTo>
                  <a:cubicBezTo>
                    <a:pt x="46" y="10"/>
                    <a:pt x="43" y="14"/>
                    <a:pt x="43" y="20"/>
                  </a:cubicBezTo>
                  <a:cubicBezTo>
                    <a:pt x="42" y="20"/>
                    <a:pt x="42" y="21"/>
                    <a:pt x="42" y="22"/>
                  </a:cubicBezTo>
                  <a:cubicBezTo>
                    <a:pt x="42" y="22"/>
                    <a:pt x="41" y="22"/>
                    <a:pt x="41" y="22"/>
                  </a:cubicBezTo>
                  <a:cubicBezTo>
                    <a:pt x="40" y="22"/>
                    <a:pt x="40" y="22"/>
                    <a:pt x="40" y="24"/>
                  </a:cubicBezTo>
                  <a:cubicBezTo>
                    <a:pt x="40" y="25"/>
                    <a:pt x="40" y="26"/>
                    <a:pt x="40" y="27"/>
                  </a:cubicBezTo>
                  <a:cubicBezTo>
                    <a:pt x="41" y="28"/>
                    <a:pt x="43" y="28"/>
                    <a:pt x="45" y="29"/>
                  </a:cubicBezTo>
                  <a:cubicBezTo>
                    <a:pt x="47" y="30"/>
                    <a:pt x="48" y="30"/>
                    <a:pt x="50" y="31"/>
                  </a:cubicBezTo>
                  <a:cubicBezTo>
                    <a:pt x="50" y="29"/>
                    <a:pt x="52" y="28"/>
                    <a:pt x="54" y="28"/>
                  </a:cubicBezTo>
                  <a:cubicBezTo>
                    <a:pt x="56" y="28"/>
                    <a:pt x="57" y="29"/>
                    <a:pt x="58" y="30"/>
                  </a:cubicBezTo>
                  <a:cubicBezTo>
                    <a:pt x="59" y="29"/>
                    <a:pt x="61" y="27"/>
                    <a:pt x="63" y="24"/>
                  </a:cubicBezTo>
                  <a:cubicBezTo>
                    <a:pt x="65" y="21"/>
                    <a:pt x="66" y="18"/>
                    <a:pt x="66" y="16"/>
                  </a:cubicBezTo>
                  <a:close/>
                  <a:moveTo>
                    <a:pt x="51" y="23"/>
                  </a:moveTo>
                  <a:cubicBezTo>
                    <a:pt x="50" y="23"/>
                    <a:pt x="49" y="23"/>
                    <a:pt x="48" y="23"/>
                  </a:cubicBezTo>
                  <a:cubicBezTo>
                    <a:pt x="47" y="23"/>
                    <a:pt x="47" y="23"/>
                    <a:pt x="45" y="23"/>
                  </a:cubicBezTo>
                  <a:cubicBezTo>
                    <a:pt x="45" y="22"/>
                    <a:pt x="45" y="22"/>
                    <a:pt x="45" y="22"/>
                  </a:cubicBezTo>
                  <a:cubicBezTo>
                    <a:pt x="47" y="22"/>
                    <a:pt x="47" y="22"/>
                    <a:pt x="48" y="22"/>
                  </a:cubicBezTo>
                  <a:cubicBezTo>
                    <a:pt x="49" y="22"/>
                    <a:pt x="50" y="22"/>
                    <a:pt x="51" y="22"/>
                  </a:cubicBezTo>
                  <a:lnTo>
                    <a:pt x="51" y="23"/>
                  </a:lnTo>
                  <a:close/>
                  <a:moveTo>
                    <a:pt x="57" y="27"/>
                  </a:moveTo>
                  <a:cubicBezTo>
                    <a:pt x="56" y="27"/>
                    <a:pt x="55" y="27"/>
                    <a:pt x="54" y="27"/>
                  </a:cubicBezTo>
                  <a:cubicBezTo>
                    <a:pt x="54" y="27"/>
                    <a:pt x="53" y="27"/>
                    <a:pt x="52" y="27"/>
                  </a:cubicBezTo>
                  <a:cubicBezTo>
                    <a:pt x="52" y="26"/>
                    <a:pt x="52" y="26"/>
                    <a:pt x="52" y="26"/>
                  </a:cubicBezTo>
                  <a:cubicBezTo>
                    <a:pt x="53" y="26"/>
                    <a:pt x="54" y="26"/>
                    <a:pt x="54" y="26"/>
                  </a:cubicBezTo>
                  <a:cubicBezTo>
                    <a:pt x="55" y="26"/>
                    <a:pt x="56" y="26"/>
                    <a:pt x="57" y="26"/>
                  </a:cubicBezTo>
                  <a:lnTo>
                    <a:pt x="57" y="27"/>
                  </a:lnTo>
                  <a:close/>
                  <a:moveTo>
                    <a:pt x="57" y="31"/>
                  </a:moveTo>
                  <a:cubicBezTo>
                    <a:pt x="56" y="31"/>
                    <a:pt x="55" y="30"/>
                    <a:pt x="54" y="30"/>
                  </a:cubicBezTo>
                  <a:cubicBezTo>
                    <a:pt x="53" y="30"/>
                    <a:pt x="52" y="30"/>
                    <a:pt x="52" y="32"/>
                  </a:cubicBezTo>
                  <a:cubicBezTo>
                    <a:pt x="53" y="32"/>
                    <a:pt x="53" y="32"/>
                    <a:pt x="53" y="32"/>
                  </a:cubicBezTo>
                  <a:cubicBezTo>
                    <a:pt x="53" y="32"/>
                    <a:pt x="54" y="31"/>
                    <a:pt x="54" y="31"/>
                  </a:cubicBezTo>
                  <a:cubicBezTo>
                    <a:pt x="55" y="31"/>
                    <a:pt x="55" y="31"/>
                    <a:pt x="56" y="32"/>
                  </a:cubicBezTo>
                  <a:lnTo>
                    <a:pt x="57" y="31"/>
                  </a:lnTo>
                  <a:close/>
                  <a:moveTo>
                    <a:pt x="73" y="19"/>
                  </a:moveTo>
                  <a:cubicBezTo>
                    <a:pt x="72" y="15"/>
                    <a:pt x="69" y="12"/>
                    <a:pt x="65" y="10"/>
                  </a:cubicBezTo>
                  <a:cubicBezTo>
                    <a:pt x="66" y="12"/>
                    <a:pt x="67" y="13"/>
                    <a:pt x="68" y="15"/>
                  </a:cubicBezTo>
                  <a:cubicBezTo>
                    <a:pt x="68" y="18"/>
                    <a:pt x="67" y="21"/>
                    <a:pt x="65" y="25"/>
                  </a:cubicBezTo>
                  <a:cubicBezTo>
                    <a:pt x="63" y="28"/>
                    <a:pt x="60" y="31"/>
                    <a:pt x="56" y="34"/>
                  </a:cubicBezTo>
                  <a:cubicBezTo>
                    <a:pt x="57" y="35"/>
                    <a:pt x="59" y="37"/>
                    <a:pt x="61" y="39"/>
                  </a:cubicBezTo>
                  <a:cubicBezTo>
                    <a:pt x="62" y="40"/>
                    <a:pt x="64" y="42"/>
                    <a:pt x="66" y="44"/>
                  </a:cubicBezTo>
                  <a:cubicBezTo>
                    <a:pt x="71" y="39"/>
                    <a:pt x="74" y="33"/>
                    <a:pt x="74" y="26"/>
                  </a:cubicBezTo>
                  <a:cubicBezTo>
                    <a:pt x="74" y="23"/>
                    <a:pt x="73" y="21"/>
                    <a:pt x="73" y="19"/>
                  </a:cubicBezTo>
                  <a:close/>
                  <a:moveTo>
                    <a:pt x="63" y="22"/>
                  </a:moveTo>
                  <a:cubicBezTo>
                    <a:pt x="62" y="23"/>
                    <a:pt x="61" y="23"/>
                    <a:pt x="60" y="23"/>
                  </a:cubicBezTo>
                  <a:cubicBezTo>
                    <a:pt x="60" y="23"/>
                    <a:pt x="59" y="23"/>
                    <a:pt x="58" y="22"/>
                  </a:cubicBezTo>
                  <a:cubicBezTo>
                    <a:pt x="58" y="22"/>
                    <a:pt x="58" y="22"/>
                    <a:pt x="58" y="22"/>
                  </a:cubicBezTo>
                  <a:cubicBezTo>
                    <a:pt x="59" y="22"/>
                    <a:pt x="60" y="22"/>
                    <a:pt x="60" y="22"/>
                  </a:cubicBezTo>
                  <a:cubicBezTo>
                    <a:pt x="61" y="22"/>
                    <a:pt x="62" y="22"/>
                    <a:pt x="63" y="22"/>
                  </a:cubicBezTo>
                  <a:close/>
                </a:path>
              </a:pathLst>
            </a:custGeom>
            <a:solidFill>
              <a:schemeClr val="accent5">
                <a:lumMod val="50000"/>
              </a:schemeClr>
            </a:solidFill>
            <a:ln w="9525">
              <a:noFill/>
              <a:round/>
              <a:headEnd/>
              <a:tailEnd/>
            </a:ln>
          </p:spPr>
          <p:txBody>
            <a:bodyPr lIns="68580" tIns="34290" rIns="68580" bIns="34290"/>
            <a:lstStyle/>
            <a:p>
              <a:pPr>
                <a:defRPr/>
              </a:pPr>
              <a:endParaRPr lang="en-US"/>
            </a:p>
          </p:txBody>
        </p:sp>
        <p:sp>
          <p:nvSpPr>
            <p:cNvPr id="11" name="Rectangle 10"/>
            <p:cNvSpPr/>
            <p:nvPr/>
          </p:nvSpPr>
          <p:spPr>
            <a:xfrm rot="1141956">
              <a:off x="7461660" y="4449286"/>
              <a:ext cx="539722" cy="554738"/>
            </a:xfrm>
            <a:prstGeom prst="rect">
              <a:avLst/>
            </a:prstGeom>
            <a:solidFill>
              <a:schemeClr val="accent5">
                <a:lumMod val="40000"/>
                <a:lumOff val="60000"/>
              </a:schemeClr>
            </a:solidFill>
          </p:spPr>
          <p:txBody>
            <a:bodyPr>
              <a:spAutoFit/>
            </a:bodyPr>
            <a:lstStyle/>
            <a:p>
              <a:pPr algn="ctr">
                <a:defRPr/>
              </a:pPr>
              <a:r>
                <a:rPr lang="en-US" sz="1050" dirty="0"/>
                <a:t>2,57</a:t>
              </a:r>
            </a:p>
          </p:txBody>
        </p:sp>
        <p:sp>
          <p:nvSpPr>
            <p:cNvPr id="12" name="TextBox 11"/>
            <p:cNvSpPr txBox="1"/>
            <p:nvPr/>
          </p:nvSpPr>
          <p:spPr>
            <a:xfrm>
              <a:off x="1694034" y="3187362"/>
              <a:ext cx="2211805" cy="338772"/>
            </a:xfrm>
            <a:prstGeom prst="rect">
              <a:avLst/>
            </a:prstGeom>
            <a:noFill/>
          </p:spPr>
          <p:txBody>
            <a:bodyPr wrap="none">
              <a:spAutoFit/>
            </a:bodyPr>
            <a:lstStyle/>
            <a:p>
              <a:pPr>
                <a:defRPr/>
              </a:pPr>
              <a:r>
                <a:rPr lang="en-US" sz="1050" dirty="0">
                  <a:solidFill>
                    <a:srgbClr val="C00000"/>
                  </a:solidFill>
                </a:rPr>
                <a:t>Total Fertility Rate (TFR</a:t>
              </a:r>
              <a:r>
                <a:rPr lang="en-US" sz="900" dirty="0">
                  <a:solidFill>
                    <a:schemeClr val="accent5">
                      <a:lumMod val="75000"/>
                    </a:schemeClr>
                  </a:solidFill>
                </a:rPr>
                <a:t>)</a:t>
              </a:r>
            </a:p>
          </p:txBody>
        </p:sp>
        <p:graphicFrame>
          <p:nvGraphicFramePr>
            <p:cNvPr id="23569" name="Chart 12"/>
            <p:cNvGraphicFramePr>
              <a:graphicFrameLocks/>
            </p:cNvGraphicFramePr>
            <p:nvPr/>
          </p:nvGraphicFramePr>
          <p:xfrm>
            <a:off x="541866" y="854094"/>
            <a:ext cx="8391905" cy="5214922"/>
          </p:xfrm>
          <a:graphic>
            <a:graphicData uri="http://schemas.openxmlformats.org/presentationml/2006/ole">
              <mc:AlternateContent xmlns:mc="http://schemas.openxmlformats.org/markup-compatibility/2006">
                <mc:Choice xmlns:v="urn:schemas-microsoft-com:vml" Requires="v">
                  <p:oleObj spid="_x0000_s20519" name="Chart" r:id="rId5" imgW="6303810" imgH="3913971" progId="Excel.Chart.8">
                    <p:embed/>
                  </p:oleObj>
                </mc:Choice>
                <mc:Fallback>
                  <p:oleObj name="Chart" r:id="rId5" imgW="6303810" imgH="3913971" progId="Excel.Chart.8">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1866" y="854094"/>
                          <a:ext cx="8391905" cy="5214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3570" name="Rounded Rectangle 13"/>
            <p:cNvSpPr>
              <a:spLocks noChangeArrowheads="1"/>
            </p:cNvSpPr>
            <p:nvPr/>
          </p:nvSpPr>
          <p:spPr bwMode="auto">
            <a:xfrm>
              <a:off x="7256427" y="2690988"/>
              <a:ext cx="795264" cy="375472"/>
            </a:xfrm>
            <a:prstGeom prst="roundRect">
              <a:avLst>
                <a:gd name="adj" fmla="val 16667"/>
              </a:avLst>
            </a:prstGeom>
            <a:solidFill>
              <a:srgbClr val="FFFFFF"/>
            </a:solidFill>
            <a:ln>
              <a:noFill/>
            </a:ln>
            <a:extLst>
              <a:ext uri="{91240B29-F687-4F45-9708-019B960494DF}">
                <a14:hiddenLine xmlns:a14="http://schemas.microsoft.com/office/drawing/2010/main" w="0">
                  <a:solidFill>
                    <a:srgbClr val="000000"/>
                  </a:solidFill>
                  <a:round/>
                  <a:headEnd/>
                  <a:tailEnd/>
                </a14:hiddenLine>
              </a:ext>
            </a:extLst>
          </p:spPr>
          <p:txBody>
            <a:bodyPr lIns="68580" tIns="34290" rIns="68580" bIns="34290" anchor="ct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en-US" sz="1200">
                  <a:latin typeface="Arial" pitchFamily="34" charset="0"/>
                </a:rPr>
                <a:t>22,4</a:t>
              </a:r>
            </a:p>
          </p:txBody>
        </p:sp>
        <p:cxnSp>
          <p:nvCxnSpPr>
            <p:cNvPr id="15" name="Elbow Connector 14"/>
            <p:cNvCxnSpPr/>
            <p:nvPr/>
          </p:nvCxnSpPr>
          <p:spPr>
            <a:xfrm rot="16200000" flipH="1">
              <a:off x="7726029" y="3274230"/>
              <a:ext cx="1117946" cy="325950"/>
            </a:xfrm>
            <a:prstGeom prst="bentConnector3">
              <a:avLst>
                <a:gd name="adj1" fmla="val -608"/>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7" name="Oval 16"/>
          <p:cNvSpPr/>
          <p:nvPr/>
        </p:nvSpPr>
        <p:spPr>
          <a:xfrm>
            <a:off x="33830" y="2065766"/>
            <a:ext cx="2239701" cy="2239701"/>
          </a:xfrm>
          <a:prstGeom prst="ellipse">
            <a:avLst/>
          </a:prstGeom>
          <a:solidFill>
            <a:schemeClr val="accent3">
              <a:lumMod val="75000"/>
            </a:schemeClr>
          </a:solidFill>
        </p:spPr>
        <p:style>
          <a:lnRef idx="0">
            <a:schemeClr val="accent5"/>
          </a:lnRef>
          <a:fillRef idx="3">
            <a:schemeClr val="accent5"/>
          </a:fillRef>
          <a:effectRef idx="3">
            <a:schemeClr val="accent5"/>
          </a:effectRef>
          <a:fontRef idx="minor">
            <a:schemeClr val="lt1"/>
          </a:fontRef>
        </p:style>
        <p:txBody>
          <a:bodyPr anchor="ctr"/>
          <a:lstStyle/>
          <a:p>
            <a:pPr algn="ctr">
              <a:defRPr/>
            </a:pPr>
            <a:r>
              <a:rPr lang="en-US" sz="1800" b="1" dirty="0"/>
              <a:t>Fertility (births) have shown a decline since 2002</a:t>
            </a:r>
          </a:p>
        </p:txBody>
      </p:sp>
      <p:pic>
        <p:nvPicPr>
          <p:cNvPr id="18" name="Picture 17"/>
          <p:cNvPicPr>
            <a:picLocks noChangeAspect="1"/>
          </p:cNvPicPr>
          <p:nvPr/>
        </p:nvPicPr>
        <p:blipFill rotWithShape="1">
          <a:blip r:embed="rId7">
            <a:duotone>
              <a:prstClr val="black"/>
              <a:schemeClr val="accent3">
                <a:tint val="45000"/>
                <a:satMod val="400000"/>
              </a:schemeClr>
            </a:duotone>
            <a:extLst>
              <a:ext uri="{28A0092B-C50C-407E-A947-70E740481C1C}">
                <a14:useLocalDpi xmlns:a14="http://schemas.microsoft.com/office/drawing/2010/main" val="0"/>
              </a:ext>
            </a:extLst>
          </a:blip>
          <a:srcRect b="48688"/>
          <a:stretch/>
        </p:blipFill>
        <p:spPr>
          <a:xfrm rot="10800000">
            <a:off x="2286000" y="233149"/>
            <a:ext cx="6858000" cy="788936"/>
          </a:xfrm>
          <a:prstGeom prst="rect">
            <a:avLst/>
          </a:prstGeom>
        </p:spPr>
      </p:pic>
      <p:sp>
        <p:nvSpPr>
          <p:cNvPr id="23560" name="TextBox 19"/>
          <p:cNvSpPr txBox="1">
            <a:spLocks noChangeArrowheads="1"/>
          </p:cNvSpPr>
          <p:nvPr/>
        </p:nvSpPr>
        <p:spPr bwMode="auto">
          <a:xfrm>
            <a:off x="7243763" y="210923"/>
            <a:ext cx="190023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r">
              <a:spcBef>
                <a:spcPct val="0"/>
              </a:spcBef>
              <a:buFontTx/>
              <a:buNone/>
            </a:pPr>
            <a:r>
              <a:rPr lang="en-US" altLang="en-US" sz="1800">
                <a:solidFill>
                  <a:schemeClr val="bg1"/>
                </a:solidFill>
                <a:latin typeface="Arial" pitchFamily="34" charset="0"/>
              </a:rPr>
              <a:t>Education Legotla</a:t>
            </a:r>
            <a:endParaRPr lang="en-ZA" altLang="en-US" sz="1800">
              <a:solidFill>
                <a:schemeClr val="bg1"/>
              </a:solidFill>
              <a:latin typeface="Arial" pitchFamily="34" charset="0"/>
            </a:endParaRPr>
          </a:p>
        </p:txBody>
      </p:sp>
      <p:sp>
        <p:nvSpPr>
          <p:cNvPr id="19" name="TextBox 18"/>
          <p:cNvSpPr txBox="1"/>
          <p:nvPr/>
        </p:nvSpPr>
        <p:spPr>
          <a:xfrm>
            <a:off x="101600" y="6373167"/>
            <a:ext cx="8839199" cy="276999"/>
          </a:xfrm>
          <a:prstGeom prst="rect">
            <a:avLst/>
          </a:prstGeom>
          <a:noFill/>
        </p:spPr>
        <p:txBody>
          <a:bodyPr wrap="square" rtlCol="0">
            <a:spAutoFit/>
          </a:bodyPr>
          <a:lstStyle/>
          <a:p>
            <a:pPr algn="ctr"/>
            <a:r>
              <a:rPr lang="en-US" sz="1200" dirty="0" smtClean="0"/>
              <a:t>7</a:t>
            </a:r>
            <a:endParaRPr lang="en-US" sz="1200" dirty="0"/>
          </a:p>
        </p:txBody>
      </p:sp>
    </p:spTree>
    <p:extLst>
      <p:ext uri="{BB962C8B-B14F-4D97-AF65-F5344CB8AC3E}">
        <p14:creationId xmlns:p14="http://schemas.microsoft.com/office/powerpoint/2010/main" val="29749849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3" name="Picture 7"/>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43000" y="1254125"/>
            <a:ext cx="6557963" cy="427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579" name="TextBox 2"/>
          <p:cNvSpPr txBox="1">
            <a:spLocks noChangeArrowheads="1"/>
          </p:cNvSpPr>
          <p:nvPr/>
        </p:nvSpPr>
        <p:spPr bwMode="auto">
          <a:xfrm>
            <a:off x="1516063" y="1743075"/>
            <a:ext cx="61547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268288">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 typeface="Wingdings" pitchFamily="2" charset="2"/>
              <a:buChar char="§"/>
            </a:pPr>
            <a:endParaRPr lang="en-US" altLang="en-US" sz="1800">
              <a:latin typeface="Arial" pitchFamily="34" charset="0"/>
            </a:endParaRPr>
          </a:p>
        </p:txBody>
      </p:sp>
      <p:sp>
        <p:nvSpPr>
          <p:cNvPr id="4" name="Isosceles Triangle 3"/>
          <p:cNvSpPr/>
          <p:nvPr/>
        </p:nvSpPr>
        <p:spPr>
          <a:xfrm rot="10800000">
            <a:off x="1143000" y="857250"/>
            <a:ext cx="681038" cy="674688"/>
          </a:xfrm>
          <a:prstGeom prst="triangle">
            <a:avLst>
              <a:gd name="adj" fmla="val 100000"/>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24581" name="Picture 2"/>
          <p:cNvPicPr>
            <a:picLocks noChangeAspect="1" noChangeArrowheads="1"/>
          </p:cNvPicPr>
          <p:nvPr/>
        </p:nvPicPr>
        <p:blipFill>
          <a:blip r:embed="rId3">
            <a:clrChange>
              <a:clrFrom>
                <a:srgbClr val="C0C0C0"/>
              </a:clrFrom>
              <a:clrTo>
                <a:srgbClr val="C0C0C0">
                  <a:alpha val="0"/>
                </a:srgbClr>
              </a:clrTo>
            </a:clrChange>
            <a:extLst>
              <a:ext uri="{28A0092B-C50C-407E-A947-70E740481C1C}">
                <a14:useLocalDpi xmlns:a14="http://schemas.microsoft.com/office/drawing/2010/main" val="0"/>
              </a:ext>
            </a:extLst>
          </a:blip>
          <a:srcRect/>
          <a:stretch>
            <a:fillRect/>
          </a:stretch>
        </p:blipFill>
        <p:spPr bwMode="auto">
          <a:xfrm>
            <a:off x="1193800" y="930275"/>
            <a:ext cx="328613" cy="260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2546350" y="1511300"/>
            <a:ext cx="5154613" cy="461665"/>
          </a:xfrm>
          <a:prstGeom prst="rect">
            <a:avLst/>
          </a:prstGeom>
          <a:noFill/>
        </p:spPr>
        <p:txBody>
          <a:bodyPr wrap="square">
            <a:spAutoFit/>
          </a:bodyPr>
          <a:lstStyle/>
          <a:p>
            <a:pPr>
              <a:defRPr/>
            </a:pPr>
            <a:r>
              <a:rPr lang="en-US" dirty="0">
                <a:solidFill>
                  <a:schemeClr val="tx1">
                    <a:lumMod val="65000"/>
                    <a:lumOff val="35000"/>
                  </a:schemeClr>
                </a:solidFill>
              </a:rPr>
              <a:t>Marital status of mothers and fathers</a:t>
            </a:r>
            <a:endParaRPr lang="en-GB" dirty="0">
              <a:solidFill>
                <a:schemeClr val="tx1">
                  <a:lumMod val="65000"/>
                  <a:lumOff val="35000"/>
                </a:schemeClr>
              </a:solidFill>
            </a:endParaRPr>
          </a:p>
        </p:txBody>
      </p:sp>
      <p:pic>
        <p:nvPicPr>
          <p:cNvPr id="24583" name="Picture 10"/>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43100" y="968375"/>
            <a:ext cx="622300" cy="792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1873250" y="4960938"/>
            <a:ext cx="4064000" cy="254000"/>
          </a:xfrm>
          <a:prstGeom prst="rect">
            <a:avLst/>
          </a:prstGeom>
          <a:noFill/>
        </p:spPr>
        <p:txBody>
          <a:bodyPr>
            <a:spAutoFit/>
          </a:bodyPr>
          <a:lstStyle/>
          <a:p>
            <a:pPr>
              <a:defRPr/>
            </a:pPr>
            <a:r>
              <a:rPr lang="en-US" sz="1050" i="1" dirty="0">
                <a:solidFill>
                  <a:schemeClr val="tx1">
                    <a:lumMod val="65000"/>
                    <a:lumOff val="35000"/>
                  </a:schemeClr>
                </a:solidFill>
              </a:rPr>
              <a:t>Almost half of all mothers in South Africa are single</a:t>
            </a:r>
            <a:endParaRPr lang="en-GB" sz="1050" i="1" dirty="0">
              <a:solidFill>
                <a:schemeClr val="tx1">
                  <a:lumMod val="65000"/>
                  <a:lumOff val="35000"/>
                </a:schemeClr>
              </a:solidFill>
            </a:endParaRPr>
          </a:p>
        </p:txBody>
      </p:sp>
      <p:sp>
        <p:nvSpPr>
          <p:cNvPr id="9" name="TextBox 8"/>
          <p:cNvSpPr txBox="1"/>
          <p:nvPr/>
        </p:nvSpPr>
        <p:spPr>
          <a:xfrm>
            <a:off x="101600" y="6373167"/>
            <a:ext cx="8839199" cy="276999"/>
          </a:xfrm>
          <a:prstGeom prst="rect">
            <a:avLst/>
          </a:prstGeom>
          <a:noFill/>
        </p:spPr>
        <p:txBody>
          <a:bodyPr wrap="square" rtlCol="0">
            <a:spAutoFit/>
          </a:bodyPr>
          <a:lstStyle/>
          <a:p>
            <a:pPr algn="ctr"/>
            <a:r>
              <a:rPr lang="en-US" sz="1200" dirty="0" smtClean="0"/>
              <a:t>8</a:t>
            </a:r>
            <a:endParaRPr lang="en-US" sz="1200" dirty="0"/>
          </a:p>
        </p:txBody>
      </p:sp>
    </p:spTree>
    <p:extLst>
      <p:ext uri="{BB962C8B-B14F-4D97-AF65-F5344CB8AC3E}">
        <p14:creationId xmlns:p14="http://schemas.microsoft.com/office/powerpoint/2010/main" val="41782569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4103"/>
                                        </p:tgtEl>
                                        <p:attrNameLst>
                                          <p:attrName>style.visibility</p:attrName>
                                        </p:attrNameLst>
                                      </p:cBhvr>
                                      <p:to>
                                        <p:strVal val="visible"/>
                                      </p:to>
                                    </p:set>
                                    <p:animEffect transition="in" filter="fade">
                                      <p:cBhvr>
                                        <p:cTn id="7" dur="1000"/>
                                        <p:tgtEl>
                                          <p:spTgt spid="4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19453332"/>
              </p:ext>
            </p:extLst>
          </p:nvPr>
        </p:nvGraphicFramePr>
        <p:xfrm>
          <a:off x="2587625" y="1684338"/>
          <a:ext cx="6556377" cy="2989263"/>
        </p:xfrm>
        <a:graphic>
          <a:graphicData uri="http://schemas.openxmlformats.org/drawingml/2006/table">
            <a:tbl>
              <a:tblPr firstRow="1" firstCol="1" bandRow="1">
                <a:tableStyleId>{93296810-A885-4BE3-A3E7-6D5BEEA58F35}</a:tableStyleId>
              </a:tblPr>
              <a:tblGrid>
                <a:gridCol w="1088425"/>
                <a:gridCol w="473863"/>
                <a:gridCol w="539362"/>
                <a:gridCol w="539362"/>
                <a:gridCol w="540739"/>
                <a:gridCol w="540739"/>
                <a:gridCol w="648198"/>
                <a:gridCol w="648198"/>
                <a:gridCol w="512497"/>
                <a:gridCol w="512497"/>
                <a:gridCol w="512497"/>
              </a:tblGrid>
              <a:tr h="472018">
                <a:tc rowSpan="2">
                  <a:txBody>
                    <a:bodyPr/>
                    <a:lstStyle/>
                    <a:p>
                      <a:pPr algn="l">
                        <a:lnSpc>
                          <a:spcPct val="115000"/>
                        </a:lnSpc>
                        <a:spcBef>
                          <a:spcPts val="1000"/>
                        </a:spcBef>
                        <a:spcAft>
                          <a:spcPts val="0"/>
                        </a:spcAft>
                      </a:pPr>
                      <a:r>
                        <a:rPr lang="en-ZA" sz="1400" dirty="0">
                          <a:effectLst/>
                        </a:rPr>
                        <a:t>Population group</a:t>
                      </a:r>
                      <a:endParaRPr lang="en-ZA" sz="1400" dirty="0">
                        <a:effectLst/>
                        <a:latin typeface="+mn-lt"/>
                        <a:ea typeface="Calibri"/>
                        <a:cs typeface="Times New Roman"/>
                      </a:endParaRPr>
                    </a:p>
                  </a:txBody>
                  <a:tcPr marL="51433" marR="51433" marT="0" marB="0" anchor="b"/>
                </a:tc>
                <a:tc gridSpan="5">
                  <a:txBody>
                    <a:bodyPr/>
                    <a:lstStyle/>
                    <a:p>
                      <a:pPr algn="ctr">
                        <a:lnSpc>
                          <a:spcPct val="115000"/>
                        </a:lnSpc>
                        <a:spcBef>
                          <a:spcPts val="1000"/>
                        </a:spcBef>
                        <a:spcAft>
                          <a:spcPts val="0"/>
                        </a:spcAft>
                      </a:pPr>
                      <a:r>
                        <a:rPr lang="en-ZA" sz="2000" dirty="0">
                          <a:effectLst/>
                        </a:rPr>
                        <a:t>Males</a:t>
                      </a:r>
                      <a:endParaRPr lang="en-ZA" sz="2000" dirty="0">
                        <a:effectLst/>
                        <a:latin typeface="Comic Sans MS" panose="030F0702030302020204" pitchFamily="66" charset="0"/>
                        <a:ea typeface="Calibri"/>
                        <a:cs typeface="Times New Roman"/>
                      </a:endParaRPr>
                    </a:p>
                  </a:txBody>
                  <a:tcPr marL="51433" marR="51433" marT="0" marB="0" anchor="b"/>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gridSpan="5">
                  <a:txBody>
                    <a:bodyPr/>
                    <a:lstStyle/>
                    <a:p>
                      <a:pPr algn="ctr">
                        <a:lnSpc>
                          <a:spcPct val="115000"/>
                        </a:lnSpc>
                        <a:spcBef>
                          <a:spcPts val="1000"/>
                        </a:spcBef>
                        <a:spcAft>
                          <a:spcPts val="0"/>
                        </a:spcAft>
                      </a:pPr>
                      <a:r>
                        <a:rPr lang="en-ZA" sz="2000" dirty="0">
                          <a:effectLst/>
                        </a:rPr>
                        <a:t>Females</a:t>
                      </a:r>
                      <a:endParaRPr lang="en-ZA" sz="2000" dirty="0">
                        <a:effectLst/>
                        <a:latin typeface="Comic Sans MS" panose="030F0702030302020204" pitchFamily="66" charset="0"/>
                        <a:ea typeface="Calibri"/>
                        <a:cs typeface="Times New Roman"/>
                      </a:endParaRPr>
                    </a:p>
                  </a:txBody>
                  <a:tcPr marL="51433" marR="51433" marT="0" marB="0" anchor="b"/>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r>
              <a:tr h="503449">
                <a:tc vMerge="1">
                  <a:txBody>
                    <a:bodyPr/>
                    <a:lstStyle/>
                    <a:p>
                      <a:endParaRPr lang="en-ZA"/>
                    </a:p>
                  </a:txBody>
                  <a:tcPr/>
                </a:tc>
                <a:tc>
                  <a:txBody>
                    <a:bodyPr/>
                    <a:lstStyle/>
                    <a:p>
                      <a:pPr algn="r">
                        <a:lnSpc>
                          <a:spcPct val="115000"/>
                        </a:lnSpc>
                        <a:spcBef>
                          <a:spcPts val="1000"/>
                        </a:spcBef>
                        <a:spcAft>
                          <a:spcPts val="0"/>
                        </a:spcAft>
                      </a:pPr>
                      <a:r>
                        <a:rPr lang="en-ZA" sz="1500" dirty="0">
                          <a:effectLst/>
                        </a:rPr>
                        <a:t>Q1</a:t>
                      </a:r>
                      <a:endParaRPr lang="en-ZA" sz="1500" dirty="0">
                        <a:effectLst/>
                        <a:latin typeface="+mn-lt"/>
                        <a:ea typeface="Calibri"/>
                        <a:cs typeface="Times New Roman"/>
                      </a:endParaRPr>
                    </a:p>
                  </a:txBody>
                  <a:tcPr marL="51433" marR="51433" marT="0" marB="0" anchor="b"/>
                </a:tc>
                <a:tc>
                  <a:txBody>
                    <a:bodyPr/>
                    <a:lstStyle/>
                    <a:p>
                      <a:pPr algn="r">
                        <a:lnSpc>
                          <a:spcPct val="115000"/>
                        </a:lnSpc>
                        <a:spcBef>
                          <a:spcPts val="1000"/>
                        </a:spcBef>
                        <a:spcAft>
                          <a:spcPts val="0"/>
                        </a:spcAft>
                      </a:pPr>
                      <a:r>
                        <a:rPr lang="en-ZA" sz="1500" dirty="0">
                          <a:effectLst/>
                        </a:rPr>
                        <a:t>Q2</a:t>
                      </a:r>
                      <a:endParaRPr lang="en-ZA" sz="1500" dirty="0">
                        <a:effectLst/>
                        <a:latin typeface="+mn-lt"/>
                        <a:ea typeface="Calibri"/>
                        <a:cs typeface="Times New Roman"/>
                      </a:endParaRPr>
                    </a:p>
                  </a:txBody>
                  <a:tcPr marL="51433" marR="51433" marT="0" marB="0" anchor="b"/>
                </a:tc>
                <a:tc>
                  <a:txBody>
                    <a:bodyPr/>
                    <a:lstStyle/>
                    <a:p>
                      <a:pPr algn="r">
                        <a:lnSpc>
                          <a:spcPct val="115000"/>
                        </a:lnSpc>
                        <a:spcBef>
                          <a:spcPts val="1000"/>
                        </a:spcBef>
                        <a:spcAft>
                          <a:spcPts val="0"/>
                        </a:spcAft>
                      </a:pPr>
                      <a:r>
                        <a:rPr lang="en-ZA" sz="1500" dirty="0">
                          <a:effectLst/>
                        </a:rPr>
                        <a:t>Q3</a:t>
                      </a:r>
                      <a:endParaRPr lang="en-ZA" sz="1500" dirty="0">
                        <a:effectLst/>
                        <a:latin typeface="+mn-lt"/>
                        <a:ea typeface="Calibri"/>
                        <a:cs typeface="Times New Roman"/>
                      </a:endParaRPr>
                    </a:p>
                  </a:txBody>
                  <a:tcPr marL="51433" marR="51433" marT="0" marB="0" anchor="b"/>
                </a:tc>
                <a:tc>
                  <a:txBody>
                    <a:bodyPr/>
                    <a:lstStyle/>
                    <a:p>
                      <a:pPr algn="r">
                        <a:lnSpc>
                          <a:spcPct val="115000"/>
                        </a:lnSpc>
                        <a:spcBef>
                          <a:spcPts val="1000"/>
                        </a:spcBef>
                        <a:spcAft>
                          <a:spcPts val="0"/>
                        </a:spcAft>
                      </a:pPr>
                      <a:r>
                        <a:rPr lang="en-ZA" sz="1500" dirty="0">
                          <a:effectLst/>
                        </a:rPr>
                        <a:t>Q4</a:t>
                      </a:r>
                      <a:endParaRPr lang="en-ZA" sz="1500" dirty="0">
                        <a:effectLst/>
                        <a:latin typeface="+mn-lt"/>
                        <a:ea typeface="Calibri"/>
                        <a:cs typeface="Times New Roman"/>
                      </a:endParaRPr>
                    </a:p>
                  </a:txBody>
                  <a:tcPr marL="51433" marR="51433" marT="0" marB="0" anchor="b"/>
                </a:tc>
                <a:tc>
                  <a:txBody>
                    <a:bodyPr/>
                    <a:lstStyle/>
                    <a:p>
                      <a:pPr algn="r">
                        <a:lnSpc>
                          <a:spcPct val="115000"/>
                        </a:lnSpc>
                        <a:spcBef>
                          <a:spcPts val="1000"/>
                        </a:spcBef>
                        <a:spcAft>
                          <a:spcPts val="0"/>
                        </a:spcAft>
                      </a:pPr>
                      <a:r>
                        <a:rPr lang="en-ZA" sz="1500" dirty="0">
                          <a:effectLst/>
                        </a:rPr>
                        <a:t>Q5</a:t>
                      </a:r>
                      <a:endParaRPr lang="en-ZA" sz="1500" dirty="0">
                        <a:effectLst/>
                        <a:latin typeface="+mn-lt"/>
                        <a:ea typeface="Calibri"/>
                        <a:cs typeface="Times New Roman"/>
                      </a:endParaRPr>
                    </a:p>
                  </a:txBody>
                  <a:tcPr marL="51433" marR="51433" marT="0" marB="0" anchor="b"/>
                </a:tc>
                <a:tc>
                  <a:txBody>
                    <a:bodyPr/>
                    <a:lstStyle/>
                    <a:p>
                      <a:pPr algn="r">
                        <a:lnSpc>
                          <a:spcPct val="115000"/>
                        </a:lnSpc>
                        <a:spcBef>
                          <a:spcPts val="1000"/>
                        </a:spcBef>
                        <a:spcAft>
                          <a:spcPts val="0"/>
                        </a:spcAft>
                      </a:pPr>
                      <a:r>
                        <a:rPr lang="en-ZA" sz="1500" dirty="0">
                          <a:effectLst/>
                        </a:rPr>
                        <a:t>Q1</a:t>
                      </a:r>
                      <a:endParaRPr lang="en-ZA" sz="1500" dirty="0">
                        <a:effectLst/>
                        <a:latin typeface="+mn-lt"/>
                        <a:ea typeface="Calibri"/>
                        <a:cs typeface="Times New Roman"/>
                      </a:endParaRPr>
                    </a:p>
                  </a:txBody>
                  <a:tcPr marL="51433" marR="51433" marT="0" marB="0" anchor="b"/>
                </a:tc>
                <a:tc>
                  <a:txBody>
                    <a:bodyPr/>
                    <a:lstStyle/>
                    <a:p>
                      <a:pPr algn="r">
                        <a:lnSpc>
                          <a:spcPct val="115000"/>
                        </a:lnSpc>
                        <a:spcBef>
                          <a:spcPts val="1000"/>
                        </a:spcBef>
                        <a:spcAft>
                          <a:spcPts val="0"/>
                        </a:spcAft>
                      </a:pPr>
                      <a:r>
                        <a:rPr lang="en-ZA" sz="1500" dirty="0">
                          <a:effectLst/>
                        </a:rPr>
                        <a:t>Q2</a:t>
                      </a:r>
                      <a:endParaRPr lang="en-ZA" sz="1500" dirty="0">
                        <a:effectLst/>
                        <a:latin typeface="+mn-lt"/>
                        <a:ea typeface="Calibri"/>
                        <a:cs typeface="Times New Roman"/>
                      </a:endParaRPr>
                    </a:p>
                  </a:txBody>
                  <a:tcPr marL="51433" marR="51433" marT="0" marB="0" anchor="b"/>
                </a:tc>
                <a:tc>
                  <a:txBody>
                    <a:bodyPr/>
                    <a:lstStyle/>
                    <a:p>
                      <a:pPr algn="r">
                        <a:lnSpc>
                          <a:spcPct val="115000"/>
                        </a:lnSpc>
                        <a:spcBef>
                          <a:spcPts val="1000"/>
                        </a:spcBef>
                        <a:spcAft>
                          <a:spcPts val="0"/>
                        </a:spcAft>
                      </a:pPr>
                      <a:r>
                        <a:rPr lang="en-ZA" sz="1500" dirty="0">
                          <a:effectLst/>
                        </a:rPr>
                        <a:t>Q3</a:t>
                      </a:r>
                      <a:endParaRPr lang="en-ZA" sz="1500" dirty="0">
                        <a:effectLst/>
                        <a:latin typeface="+mn-lt"/>
                        <a:ea typeface="Calibri"/>
                        <a:cs typeface="Times New Roman"/>
                      </a:endParaRPr>
                    </a:p>
                  </a:txBody>
                  <a:tcPr marL="51433" marR="51433" marT="0" marB="0" anchor="b"/>
                </a:tc>
                <a:tc>
                  <a:txBody>
                    <a:bodyPr/>
                    <a:lstStyle/>
                    <a:p>
                      <a:pPr algn="r">
                        <a:lnSpc>
                          <a:spcPct val="115000"/>
                        </a:lnSpc>
                        <a:spcBef>
                          <a:spcPts val="1000"/>
                        </a:spcBef>
                        <a:spcAft>
                          <a:spcPts val="0"/>
                        </a:spcAft>
                      </a:pPr>
                      <a:r>
                        <a:rPr lang="en-ZA" sz="1500" dirty="0">
                          <a:effectLst/>
                        </a:rPr>
                        <a:t>Q4</a:t>
                      </a:r>
                      <a:endParaRPr lang="en-ZA" sz="1500" dirty="0">
                        <a:effectLst/>
                        <a:latin typeface="+mn-lt"/>
                        <a:ea typeface="Calibri"/>
                        <a:cs typeface="Times New Roman"/>
                      </a:endParaRPr>
                    </a:p>
                  </a:txBody>
                  <a:tcPr marL="51433" marR="51433" marT="0" marB="0" anchor="b"/>
                </a:tc>
                <a:tc>
                  <a:txBody>
                    <a:bodyPr/>
                    <a:lstStyle/>
                    <a:p>
                      <a:pPr algn="r">
                        <a:lnSpc>
                          <a:spcPct val="115000"/>
                        </a:lnSpc>
                        <a:spcBef>
                          <a:spcPts val="1000"/>
                        </a:spcBef>
                        <a:spcAft>
                          <a:spcPts val="0"/>
                        </a:spcAft>
                      </a:pPr>
                      <a:r>
                        <a:rPr lang="en-ZA" sz="1500" dirty="0">
                          <a:effectLst/>
                        </a:rPr>
                        <a:t>Q5</a:t>
                      </a:r>
                      <a:endParaRPr lang="en-ZA" sz="1500" dirty="0">
                        <a:effectLst/>
                        <a:latin typeface="+mn-lt"/>
                        <a:ea typeface="Calibri"/>
                        <a:cs typeface="Times New Roman"/>
                      </a:endParaRPr>
                    </a:p>
                  </a:txBody>
                  <a:tcPr marL="51433" marR="51433" marT="0" marB="0" anchor="b"/>
                </a:tc>
              </a:tr>
              <a:tr h="503449">
                <a:tc>
                  <a:txBody>
                    <a:bodyPr/>
                    <a:lstStyle/>
                    <a:p>
                      <a:pPr algn="l">
                        <a:lnSpc>
                          <a:spcPct val="115000"/>
                        </a:lnSpc>
                        <a:spcBef>
                          <a:spcPts val="1000"/>
                        </a:spcBef>
                        <a:spcAft>
                          <a:spcPts val="0"/>
                        </a:spcAft>
                      </a:pPr>
                      <a:r>
                        <a:rPr lang="en-ZA" sz="1400" dirty="0">
                          <a:effectLst/>
                        </a:rPr>
                        <a:t>Black African</a:t>
                      </a:r>
                      <a:endParaRPr lang="en-ZA" sz="1400" dirty="0">
                        <a:effectLst/>
                        <a:latin typeface="+mn-lt"/>
                        <a:ea typeface="Calibri"/>
                        <a:cs typeface="Times New Roman"/>
                      </a:endParaRPr>
                    </a:p>
                  </a:txBody>
                  <a:tcPr marL="51433" marR="51433" marT="0" marB="0" anchor="b"/>
                </a:tc>
                <a:tc>
                  <a:txBody>
                    <a:bodyPr/>
                    <a:lstStyle/>
                    <a:p>
                      <a:pPr algn="r">
                        <a:lnSpc>
                          <a:spcPct val="115000"/>
                        </a:lnSpc>
                        <a:spcBef>
                          <a:spcPts val="1000"/>
                        </a:spcBef>
                        <a:spcAft>
                          <a:spcPts val="0"/>
                        </a:spcAft>
                      </a:pPr>
                      <a:r>
                        <a:rPr lang="en-ZA" sz="1500" dirty="0">
                          <a:effectLst/>
                        </a:rPr>
                        <a:t>39,2</a:t>
                      </a:r>
                      <a:endParaRPr lang="en-ZA" sz="1500" dirty="0">
                        <a:effectLst/>
                        <a:latin typeface="+mn-lt"/>
                        <a:ea typeface="Calibri"/>
                        <a:cs typeface="Times New Roman"/>
                      </a:endParaRPr>
                    </a:p>
                  </a:txBody>
                  <a:tcPr marL="51433" marR="51433" marT="0" marB="0" anchor="b"/>
                </a:tc>
                <a:tc>
                  <a:txBody>
                    <a:bodyPr/>
                    <a:lstStyle/>
                    <a:p>
                      <a:pPr algn="r">
                        <a:lnSpc>
                          <a:spcPct val="115000"/>
                        </a:lnSpc>
                        <a:spcBef>
                          <a:spcPts val="1000"/>
                        </a:spcBef>
                        <a:spcAft>
                          <a:spcPts val="0"/>
                        </a:spcAft>
                      </a:pPr>
                      <a:r>
                        <a:rPr lang="en-ZA" sz="1500" dirty="0">
                          <a:effectLst/>
                        </a:rPr>
                        <a:t>42,3</a:t>
                      </a:r>
                      <a:endParaRPr lang="en-ZA" sz="1500" dirty="0">
                        <a:effectLst/>
                        <a:latin typeface="+mn-lt"/>
                        <a:ea typeface="Calibri"/>
                        <a:cs typeface="Times New Roman"/>
                      </a:endParaRPr>
                    </a:p>
                  </a:txBody>
                  <a:tcPr marL="51433" marR="51433" marT="0" marB="0" anchor="b"/>
                </a:tc>
                <a:tc>
                  <a:txBody>
                    <a:bodyPr/>
                    <a:lstStyle/>
                    <a:p>
                      <a:pPr algn="r">
                        <a:lnSpc>
                          <a:spcPct val="115000"/>
                        </a:lnSpc>
                        <a:spcBef>
                          <a:spcPts val="1000"/>
                        </a:spcBef>
                        <a:spcAft>
                          <a:spcPts val="0"/>
                        </a:spcAft>
                      </a:pPr>
                      <a:r>
                        <a:rPr lang="en-ZA" sz="1500" dirty="0">
                          <a:effectLst/>
                        </a:rPr>
                        <a:t>46,8</a:t>
                      </a:r>
                      <a:endParaRPr lang="en-ZA" sz="1500" dirty="0">
                        <a:effectLst/>
                        <a:latin typeface="+mn-lt"/>
                        <a:ea typeface="Calibri"/>
                        <a:cs typeface="Times New Roman"/>
                      </a:endParaRPr>
                    </a:p>
                  </a:txBody>
                  <a:tcPr marL="51433" marR="51433" marT="0" marB="0" anchor="b"/>
                </a:tc>
                <a:tc>
                  <a:txBody>
                    <a:bodyPr/>
                    <a:lstStyle/>
                    <a:p>
                      <a:pPr algn="r">
                        <a:lnSpc>
                          <a:spcPct val="115000"/>
                        </a:lnSpc>
                        <a:spcBef>
                          <a:spcPts val="1000"/>
                        </a:spcBef>
                        <a:spcAft>
                          <a:spcPts val="0"/>
                        </a:spcAft>
                      </a:pPr>
                      <a:r>
                        <a:rPr lang="en-ZA" sz="1500" dirty="0">
                          <a:effectLst/>
                        </a:rPr>
                        <a:t>49,2</a:t>
                      </a:r>
                      <a:endParaRPr lang="en-ZA" sz="1500" dirty="0">
                        <a:effectLst/>
                        <a:latin typeface="+mn-lt"/>
                        <a:ea typeface="Calibri"/>
                        <a:cs typeface="Times New Roman"/>
                      </a:endParaRPr>
                    </a:p>
                  </a:txBody>
                  <a:tcPr marL="51433" marR="51433" marT="0" marB="0" anchor="b"/>
                </a:tc>
                <a:tc>
                  <a:txBody>
                    <a:bodyPr/>
                    <a:lstStyle/>
                    <a:p>
                      <a:pPr algn="r">
                        <a:lnSpc>
                          <a:spcPct val="115000"/>
                        </a:lnSpc>
                        <a:spcBef>
                          <a:spcPts val="1000"/>
                        </a:spcBef>
                        <a:spcAft>
                          <a:spcPts val="0"/>
                        </a:spcAft>
                      </a:pPr>
                      <a:r>
                        <a:rPr lang="en-ZA" sz="1500" dirty="0">
                          <a:effectLst/>
                        </a:rPr>
                        <a:t>52,3</a:t>
                      </a:r>
                      <a:endParaRPr lang="en-ZA" sz="1500" dirty="0">
                        <a:effectLst/>
                        <a:latin typeface="+mn-lt"/>
                        <a:ea typeface="Calibri"/>
                        <a:cs typeface="Times New Roman"/>
                      </a:endParaRPr>
                    </a:p>
                  </a:txBody>
                  <a:tcPr marL="51433" marR="51433" marT="0" marB="0" anchor="b"/>
                </a:tc>
                <a:tc>
                  <a:txBody>
                    <a:bodyPr/>
                    <a:lstStyle/>
                    <a:p>
                      <a:pPr algn="r">
                        <a:lnSpc>
                          <a:spcPct val="115000"/>
                        </a:lnSpc>
                        <a:spcBef>
                          <a:spcPts val="1000"/>
                        </a:spcBef>
                        <a:spcAft>
                          <a:spcPts val="0"/>
                        </a:spcAft>
                      </a:pPr>
                      <a:r>
                        <a:rPr lang="en-ZA" sz="1500" dirty="0">
                          <a:effectLst/>
                        </a:rPr>
                        <a:t>35,3</a:t>
                      </a:r>
                      <a:endParaRPr lang="en-ZA" sz="1500" dirty="0">
                        <a:effectLst/>
                        <a:latin typeface="+mn-lt"/>
                        <a:ea typeface="Calibri"/>
                        <a:cs typeface="Times New Roman"/>
                      </a:endParaRPr>
                    </a:p>
                  </a:txBody>
                  <a:tcPr marL="51433" marR="51433" marT="0" marB="0" anchor="b"/>
                </a:tc>
                <a:tc>
                  <a:txBody>
                    <a:bodyPr/>
                    <a:lstStyle/>
                    <a:p>
                      <a:pPr algn="r">
                        <a:lnSpc>
                          <a:spcPct val="115000"/>
                        </a:lnSpc>
                        <a:spcBef>
                          <a:spcPts val="1000"/>
                        </a:spcBef>
                        <a:spcAft>
                          <a:spcPts val="0"/>
                        </a:spcAft>
                      </a:pPr>
                      <a:r>
                        <a:rPr lang="en-ZA" sz="1500" dirty="0">
                          <a:effectLst/>
                        </a:rPr>
                        <a:t>38,2</a:t>
                      </a:r>
                      <a:endParaRPr lang="en-ZA" sz="1500" dirty="0">
                        <a:effectLst/>
                        <a:latin typeface="+mn-lt"/>
                        <a:ea typeface="Calibri"/>
                        <a:cs typeface="Times New Roman"/>
                      </a:endParaRPr>
                    </a:p>
                  </a:txBody>
                  <a:tcPr marL="51433" marR="51433" marT="0" marB="0" anchor="b"/>
                </a:tc>
                <a:tc>
                  <a:txBody>
                    <a:bodyPr/>
                    <a:lstStyle/>
                    <a:p>
                      <a:pPr algn="r">
                        <a:lnSpc>
                          <a:spcPct val="115000"/>
                        </a:lnSpc>
                        <a:spcBef>
                          <a:spcPts val="1000"/>
                        </a:spcBef>
                        <a:spcAft>
                          <a:spcPts val="0"/>
                        </a:spcAft>
                      </a:pPr>
                      <a:r>
                        <a:rPr lang="en-ZA" sz="1500" dirty="0">
                          <a:effectLst/>
                        </a:rPr>
                        <a:t>43,4</a:t>
                      </a:r>
                      <a:endParaRPr lang="en-ZA" sz="1500" dirty="0">
                        <a:effectLst/>
                        <a:latin typeface="+mn-lt"/>
                        <a:ea typeface="Calibri"/>
                        <a:cs typeface="Times New Roman"/>
                      </a:endParaRPr>
                    </a:p>
                  </a:txBody>
                  <a:tcPr marL="51433" marR="51433" marT="0" marB="0" anchor="b"/>
                </a:tc>
                <a:tc>
                  <a:txBody>
                    <a:bodyPr/>
                    <a:lstStyle/>
                    <a:p>
                      <a:pPr algn="r">
                        <a:lnSpc>
                          <a:spcPct val="115000"/>
                        </a:lnSpc>
                        <a:spcBef>
                          <a:spcPts val="1000"/>
                        </a:spcBef>
                        <a:spcAft>
                          <a:spcPts val="0"/>
                        </a:spcAft>
                      </a:pPr>
                      <a:r>
                        <a:rPr lang="en-ZA" sz="1500" dirty="0">
                          <a:effectLst/>
                        </a:rPr>
                        <a:t>50,7</a:t>
                      </a:r>
                      <a:endParaRPr lang="en-ZA" sz="1500" dirty="0">
                        <a:effectLst/>
                        <a:latin typeface="+mn-lt"/>
                        <a:ea typeface="Calibri"/>
                        <a:cs typeface="Times New Roman"/>
                      </a:endParaRPr>
                    </a:p>
                  </a:txBody>
                  <a:tcPr marL="51433" marR="51433" marT="0" marB="0" anchor="b"/>
                </a:tc>
                <a:tc>
                  <a:txBody>
                    <a:bodyPr/>
                    <a:lstStyle/>
                    <a:p>
                      <a:pPr algn="r">
                        <a:lnSpc>
                          <a:spcPct val="115000"/>
                        </a:lnSpc>
                        <a:spcBef>
                          <a:spcPts val="1000"/>
                        </a:spcBef>
                        <a:spcAft>
                          <a:spcPts val="0"/>
                        </a:spcAft>
                      </a:pPr>
                      <a:r>
                        <a:rPr lang="en-ZA" sz="1500" dirty="0">
                          <a:effectLst/>
                        </a:rPr>
                        <a:t>62,9</a:t>
                      </a:r>
                      <a:endParaRPr lang="en-ZA" sz="1500" dirty="0">
                        <a:effectLst/>
                        <a:latin typeface="+mn-lt"/>
                        <a:ea typeface="Calibri"/>
                        <a:cs typeface="Times New Roman"/>
                      </a:endParaRPr>
                    </a:p>
                  </a:txBody>
                  <a:tcPr marL="51433" marR="51433" marT="0" marB="0" anchor="b"/>
                </a:tc>
              </a:tr>
              <a:tr h="503449">
                <a:tc>
                  <a:txBody>
                    <a:bodyPr/>
                    <a:lstStyle/>
                    <a:p>
                      <a:pPr algn="l">
                        <a:lnSpc>
                          <a:spcPct val="115000"/>
                        </a:lnSpc>
                        <a:spcBef>
                          <a:spcPts val="1000"/>
                        </a:spcBef>
                        <a:spcAft>
                          <a:spcPts val="0"/>
                        </a:spcAft>
                      </a:pPr>
                      <a:r>
                        <a:rPr lang="en-ZA" sz="1400" dirty="0">
                          <a:effectLst/>
                        </a:rPr>
                        <a:t>Coloureds</a:t>
                      </a:r>
                      <a:endParaRPr lang="en-ZA" sz="1400" dirty="0">
                        <a:effectLst/>
                        <a:latin typeface="+mn-lt"/>
                        <a:ea typeface="Calibri"/>
                        <a:cs typeface="Times New Roman"/>
                      </a:endParaRPr>
                    </a:p>
                  </a:txBody>
                  <a:tcPr marL="51433" marR="51433" marT="0" marB="0" anchor="b"/>
                </a:tc>
                <a:tc>
                  <a:txBody>
                    <a:bodyPr/>
                    <a:lstStyle/>
                    <a:p>
                      <a:pPr algn="r">
                        <a:lnSpc>
                          <a:spcPct val="115000"/>
                        </a:lnSpc>
                        <a:spcBef>
                          <a:spcPts val="1000"/>
                        </a:spcBef>
                        <a:spcAft>
                          <a:spcPts val="0"/>
                        </a:spcAft>
                      </a:pPr>
                      <a:r>
                        <a:rPr lang="en-ZA" sz="1500" dirty="0">
                          <a:effectLst/>
                        </a:rPr>
                        <a:t>35,7</a:t>
                      </a:r>
                      <a:endParaRPr lang="en-ZA" sz="1500" dirty="0">
                        <a:effectLst/>
                        <a:latin typeface="+mn-lt"/>
                        <a:ea typeface="Calibri"/>
                        <a:cs typeface="Times New Roman"/>
                      </a:endParaRPr>
                    </a:p>
                  </a:txBody>
                  <a:tcPr marL="51433" marR="51433" marT="0" marB="0" anchor="b"/>
                </a:tc>
                <a:tc>
                  <a:txBody>
                    <a:bodyPr/>
                    <a:lstStyle/>
                    <a:p>
                      <a:pPr algn="r">
                        <a:lnSpc>
                          <a:spcPct val="115000"/>
                        </a:lnSpc>
                        <a:spcBef>
                          <a:spcPts val="1000"/>
                        </a:spcBef>
                        <a:spcAft>
                          <a:spcPts val="0"/>
                        </a:spcAft>
                      </a:pPr>
                      <a:r>
                        <a:rPr lang="en-ZA" sz="1500" dirty="0">
                          <a:effectLst/>
                        </a:rPr>
                        <a:t>48,0</a:t>
                      </a:r>
                      <a:endParaRPr lang="en-ZA" sz="1500" dirty="0">
                        <a:effectLst/>
                        <a:latin typeface="+mn-lt"/>
                        <a:ea typeface="Calibri"/>
                        <a:cs typeface="Times New Roman"/>
                      </a:endParaRPr>
                    </a:p>
                  </a:txBody>
                  <a:tcPr marL="51433" marR="51433" marT="0" marB="0" anchor="b"/>
                </a:tc>
                <a:tc>
                  <a:txBody>
                    <a:bodyPr/>
                    <a:lstStyle/>
                    <a:p>
                      <a:pPr algn="r">
                        <a:lnSpc>
                          <a:spcPct val="115000"/>
                        </a:lnSpc>
                        <a:spcBef>
                          <a:spcPts val="1000"/>
                        </a:spcBef>
                        <a:spcAft>
                          <a:spcPts val="0"/>
                        </a:spcAft>
                      </a:pPr>
                      <a:r>
                        <a:rPr lang="en-ZA" sz="1500" dirty="0">
                          <a:effectLst/>
                        </a:rPr>
                        <a:t>48,9</a:t>
                      </a:r>
                      <a:endParaRPr lang="en-ZA" sz="1500" dirty="0">
                        <a:effectLst/>
                        <a:latin typeface="+mn-lt"/>
                        <a:ea typeface="Calibri"/>
                        <a:cs typeface="Times New Roman"/>
                      </a:endParaRPr>
                    </a:p>
                  </a:txBody>
                  <a:tcPr marL="51433" marR="51433" marT="0" marB="0" anchor="b"/>
                </a:tc>
                <a:tc>
                  <a:txBody>
                    <a:bodyPr/>
                    <a:lstStyle/>
                    <a:p>
                      <a:pPr algn="r">
                        <a:lnSpc>
                          <a:spcPct val="115000"/>
                        </a:lnSpc>
                        <a:spcBef>
                          <a:spcPts val="1000"/>
                        </a:spcBef>
                        <a:spcAft>
                          <a:spcPts val="0"/>
                        </a:spcAft>
                      </a:pPr>
                      <a:r>
                        <a:rPr lang="en-ZA" sz="1500" dirty="0">
                          <a:effectLst/>
                        </a:rPr>
                        <a:t>44,4</a:t>
                      </a:r>
                      <a:endParaRPr lang="en-ZA" sz="1500" dirty="0">
                        <a:effectLst/>
                        <a:latin typeface="+mn-lt"/>
                        <a:ea typeface="Calibri"/>
                        <a:cs typeface="Times New Roman"/>
                      </a:endParaRPr>
                    </a:p>
                  </a:txBody>
                  <a:tcPr marL="51433" marR="51433" marT="0" marB="0" anchor="b"/>
                </a:tc>
                <a:tc>
                  <a:txBody>
                    <a:bodyPr/>
                    <a:lstStyle/>
                    <a:p>
                      <a:pPr algn="r">
                        <a:lnSpc>
                          <a:spcPct val="115000"/>
                        </a:lnSpc>
                        <a:spcBef>
                          <a:spcPts val="1000"/>
                        </a:spcBef>
                        <a:spcAft>
                          <a:spcPts val="0"/>
                        </a:spcAft>
                      </a:pPr>
                      <a:r>
                        <a:rPr lang="en-ZA" sz="1500" dirty="0">
                          <a:effectLst/>
                        </a:rPr>
                        <a:t>61,9</a:t>
                      </a:r>
                      <a:endParaRPr lang="en-ZA" sz="1500" dirty="0">
                        <a:effectLst/>
                        <a:latin typeface="+mn-lt"/>
                        <a:ea typeface="Calibri"/>
                        <a:cs typeface="Times New Roman"/>
                      </a:endParaRPr>
                    </a:p>
                  </a:txBody>
                  <a:tcPr marL="51433" marR="51433" marT="0" marB="0" anchor="b"/>
                </a:tc>
                <a:tc>
                  <a:txBody>
                    <a:bodyPr/>
                    <a:lstStyle/>
                    <a:p>
                      <a:pPr algn="r">
                        <a:lnSpc>
                          <a:spcPct val="115000"/>
                        </a:lnSpc>
                        <a:spcBef>
                          <a:spcPts val="1000"/>
                        </a:spcBef>
                        <a:spcAft>
                          <a:spcPts val="0"/>
                        </a:spcAft>
                      </a:pPr>
                      <a:r>
                        <a:rPr lang="en-ZA" sz="1500" dirty="0">
                          <a:effectLst/>
                        </a:rPr>
                        <a:t>51,4</a:t>
                      </a:r>
                      <a:endParaRPr lang="en-ZA" sz="1500" dirty="0">
                        <a:effectLst/>
                        <a:latin typeface="+mn-lt"/>
                        <a:ea typeface="Calibri"/>
                        <a:cs typeface="Times New Roman"/>
                      </a:endParaRPr>
                    </a:p>
                  </a:txBody>
                  <a:tcPr marL="51433" marR="51433" marT="0" marB="0" anchor="b"/>
                </a:tc>
                <a:tc>
                  <a:txBody>
                    <a:bodyPr/>
                    <a:lstStyle/>
                    <a:p>
                      <a:pPr algn="r">
                        <a:lnSpc>
                          <a:spcPct val="115000"/>
                        </a:lnSpc>
                        <a:spcBef>
                          <a:spcPts val="1000"/>
                        </a:spcBef>
                        <a:spcAft>
                          <a:spcPts val="0"/>
                        </a:spcAft>
                      </a:pPr>
                      <a:r>
                        <a:rPr lang="en-ZA" sz="1500" dirty="0">
                          <a:effectLst/>
                        </a:rPr>
                        <a:t>52,9</a:t>
                      </a:r>
                      <a:endParaRPr lang="en-ZA" sz="1500" dirty="0">
                        <a:effectLst/>
                        <a:latin typeface="+mn-lt"/>
                        <a:ea typeface="Calibri"/>
                        <a:cs typeface="Times New Roman"/>
                      </a:endParaRPr>
                    </a:p>
                  </a:txBody>
                  <a:tcPr marL="51433" marR="51433" marT="0" marB="0" anchor="b"/>
                </a:tc>
                <a:tc>
                  <a:txBody>
                    <a:bodyPr/>
                    <a:lstStyle/>
                    <a:p>
                      <a:pPr algn="r">
                        <a:lnSpc>
                          <a:spcPct val="115000"/>
                        </a:lnSpc>
                        <a:spcBef>
                          <a:spcPts val="1000"/>
                        </a:spcBef>
                        <a:spcAft>
                          <a:spcPts val="0"/>
                        </a:spcAft>
                      </a:pPr>
                      <a:r>
                        <a:rPr lang="en-ZA" sz="1500" dirty="0">
                          <a:effectLst/>
                        </a:rPr>
                        <a:t>51,3</a:t>
                      </a:r>
                      <a:endParaRPr lang="en-ZA" sz="1500" dirty="0">
                        <a:effectLst/>
                        <a:latin typeface="+mn-lt"/>
                        <a:ea typeface="Calibri"/>
                        <a:cs typeface="Times New Roman"/>
                      </a:endParaRPr>
                    </a:p>
                  </a:txBody>
                  <a:tcPr marL="51433" marR="51433" marT="0" marB="0" anchor="b"/>
                </a:tc>
                <a:tc>
                  <a:txBody>
                    <a:bodyPr/>
                    <a:lstStyle/>
                    <a:p>
                      <a:pPr algn="r">
                        <a:lnSpc>
                          <a:spcPct val="115000"/>
                        </a:lnSpc>
                        <a:spcBef>
                          <a:spcPts val="1000"/>
                        </a:spcBef>
                        <a:spcAft>
                          <a:spcPts val="0"/>
                        </a:spcAft>
                      </a:pPr>
                      <a:r>
                        <a:rPr lang="en-ZA" sz="1500" dirty="0">
                          <a:effectLst/>
                        </a:rPr>
                        <a:t>56,0</a:t>
                      </a:r>
                      <a:endParaRPr lang="en-ZA" sz="1500" dirty="0">
                        <a:effectLst/>
                        <a:latin typeface="+mn-lt"/>
                        <a:ea typeface="Calibri"/>
                        <a:cs typeface="Times New Roman"/>
                      </a:endParaRPr>
                    </a:p>
                  </a:txBody>
                  <a:tcPr marL="51433" marR="51433" marT="0" marB="0" anchor="b"/>
                </a:tc>
                <a:tc>
                  <a:txBody>
                    <a:bodyPr/>
                    <a:lstStyle/>
                    <a:p>
                      <a:pPr algn="r">
                        <a:lnSpc>
                          <a:spcPct val="115000"/>
                        </a:lnSpc>
                        <a:spcBef>
                          <a:spcPts val="1000"/>
                        </a:spcBef>
                        <a:spcAft>
                          <a:spcPts val="0"/>
                        </a:spcAft>
                      </a:pPr>
                      <a:r>
                        <a:rPr lang="en-ZA" sz="1500" dirty="0">
                          <a:effectLst/>
                        </a:rPr>
                        <a:t>73,9</a:t>
                      </a:r>
                      <a:endParaRPr lang="en-ZA" sz="1500" dirty="0">
                        <a:effectLst/>
                        <a:latin typeface="+mn-lt"/>
                        <a:ea typeface="Calibri"/>
                        <a:cs typeface="Times New Roman"/>
                      </a:endParaRPr>
                    </a:p>
                  </a:txBody>
                  <a:tcPr marL="51433" marR="51433" marT="0" marB="0" anchor="b"/>
                </a:tc>
              </a:tr>
              <a:tr h="503449">
                <a:tc>
                  <a:txBody>
                    <a:bodyPr/>
                    <a:lstStyle/>
                    <a:p>
                      <a:pPr algn="l">
                        <a:lnSpc>
                          <a:spcPct val="115000"/>
                        </a:lnSpc>
                        <a:spcBef>
                          <a:spcPts val="1000"/>
                        </a:spcBef>
                        <a:spcAft>
                          <a:spcPts val="0"/>
                        </a:spcAft>
                      </a:pPr>
                      <a:r>
                        <a:rPr lang="en-ZA" sz="1400" dirty="0">
                          <a:effectLst/>
                        </a:rPr>
                        <a:t>Indian/Asian</a:t>
                      </a:r>
                      <a:endParaRPr lang="en-ZA" sz="1400" dirty="0">
                        <a:effectLst/>
                        <a:latin typeface="+mn-lt"/>
                        <a:ea typeface="Calibri"/>
                        <a:cs typeface="Times New Roman"/>
                      </a:endParaRPr>
                    </a:p>
                  </a:txBody>
                  <a:tcPr marL="51433" marR="51433" marT="0" marB="0" anchor="b"/>
                </a:tc>
                <a:tc>
                  <a:txBody>
                    <a:bodyPr/>
                    <a:lstStyle/>
                    <a:p>
                      <a:pPr algn="r">
                        <a:lnSpc>
                          <a:spcPct val="115000"/>
                        </a:lnSpc>
                        <a:spcBef>
                          <a:spcPts val="1000"/>
                        </a:spcBef>
                        <a:spcAft>
                          <a:spcPts val="0"/>
                        </a:spcAft>
                      </a:pPr>
                      <a:r>
                        <a:rPr lang="en-ZA" sz="1500" dirty="0">
                          <a:effectLst/>
                        </a:rPr>
                        <a:t>0,0</a:t>
                      </a:r>
                      <a:endParaRPr lang="en-ZA" sz="1500" dirty="0">
                        <a:effectLst/>
                        <a:latin typeface="+mn-lt"/>
                        <a:ea typeface="Calibri"/>
                        <a:cs typeface="Times New Roman"/>
                      </a:endParaRPr>
                    </a:p>
                  </a:txBody>
                  <a:tcPr marL="51433" marR="51433" marT="0" marB="0" anchor="b"/>
                </a:tc>
                <a:tc>
                  <a:txBody>
                    <a:bodyPr/>
                    <a:lstStyle/>
                    <a:p>
                      <a:pPr algn="r">
                        <a:lnSpc>
                          <a:spcPct val="115000"/>
                        </a:lnSpc>
                        <a:spcBef>
                          <a:spcPts val="1000"/>
                        </a:spcBef>
                        <a:spcAft>
                          <a:spcPts val="0"/>
                        </a:spcAft>
                      </a:pPr>
                      <a:r>
                        <a:rPr lang="en-ZA" sz="1500" dirty="0">
                          <a:effectLst/>
                        </a:rPr>
                        <a:t>90,0</a:t>
                      </a:r>
                      <a:endParaRPr lang="en-ZA" sz="1500" dirty="0">
                        <a:effectLst/>
                        <a:latin typeface="+mn-lt"/>
                        <a:ea typeface="Calibri"/>
                        <a:cs typeface="Times New Roman"/>
                      </a:endParaRPr>
                    </a:p>
                  </a:txBody>
                  <a:tcPr marL="51433" marR="51433" marT="0" marB="0" anchor="b"/>
                </a:tc>
                <a:tc>
                  <a:txBody>
                    <a:bodyPr/>
                    <a:lstStyle/>
                    <a:p>
                      <a:pPr algn="r">
                        <a:lnSpc>
                          <a:spcPct val="115000"/>
                        </a:lnSpc>
                        <a:spcBef>
                          <a:spcPts val="1000"/>
                        </a:spcBef>
                        <a:spcAft>
                          <a:spcPts val="0"/>
                        </a:spcAft>
                      </a:pPr>
                      <a:r>
                        <a:rPr lang="en-ZA" sz="1500" dirty="0">
                          <a:effectLst/>
                        </a:rPr>
                        <a:t>51,2</a:t>
                      </a:r>
                      <a:endParaRPr lang="en-ZA" sz="1500" dirty="0">
                        <a:effectLst/>
                        <a:latin typeface="+mn-lt"/>
                        <a:ea typeface="Calibri"/>
                        <a:cs typeface="Times New Roman"/>
                      </a:endParaRPr>
                    </a:p>
                  </a:txBody>
                  <a:tcPr marL="51433" marR="51433" marT="0" marB="0" anchor="b"/>
                </a:tc>
                <a:tc>
                  <a:txBody>
                    <a:bodyPr/>
                    <a:lstStyle/>
                    <a:p>
                      <a:pPr algn="r">
                        <a:lnSpc>
                          <a:spcPct val="115000"/>
                        </a:lnSpc>
                        <a:spcBef>
                          <a:spcPts val="1000"/>
                        </a:spcBef>
                        <a:spcAft>
                          <a:spcPts val="0"/>
                        </a:spcAft>
                      </a:pPr>
                      <a:r>
                        <a:rPr lang="en-ZA" sz="1500" dirty="0">
                          <a:effectLst/>
                        </a:rPr>
                        <a:t>64,1</a:t>
                      </a:r>
                      <a:endParaRPr lang="en-ZA" sz="1500" dirty="0">
                        <a:effectLst/>
                        <a:latin typeface="+mn-lt"/>
                        <a:ea typeface="Calibri"/>
                        <a:cs typeface="Times New Roman"/>
                      </a:endParaRPr>
                    </a:p>
                  </a:txBody>
                  <a:tcPr marL="51433" marR="51433" marT="0" marB="0" anchor="b"/>
                </a:tc>
                <a:tc>
                  <a:txBody>
                    <a:bodyPr/>
                    <a:lstStyle/>
                    <a:p>
                      <a:pPr algn="r">
                        <a:lnSpc>
                          <a:spcPct val="115000"/>
                        </a:lnSpc>
                        <a:spcBef>
                          <a:spcPts val="1000"/>
                        </a:spcBef>
                        <a:spcAft>
                          <a:spcPts val="0"/>
                        </a:spcAft>
                      </a:pPr>
                      <a:r>
                        <a:rPr lang="en-ZA" sz="1500" dirty="0">
                          <a:effectLst/>
                        </a:rPr>
                        <a:t>69,4</a:t>
                      </a:r>
                      <a:endParaRPr lang="en-ZA" sz="1500" dirty="0">
                        <a:effectLst/>
                        <a:latin typeface="+mn-lt"/>
                        <a:ea typeface="Calibri"/>
                        <a:cs typeface="Times New Roman"/>
                      </a:endParaRPr>
                    </a:p>
                  </a:txBody>
                  <a:tcPr marL="51433" marR="51433" marT="0" marB="0" anchor="b"/>
                </a:tc>
                <a:tc>
                  <a:txBody>
                    <a:bodyPr/>
                    <a:lstStyle/>
                    <a:p>
                      <a:pPr algn="r">
                        <a:lnSpc>
                          <a:spcPct val="115000"/>
                        </a:lnSpc>
                        <a:spcBef>
                          <a:spcPts val="1000"/>
                        </a:spcBef>
                        <a:spcAft>
                          <a:spcPts val="0"/>
                        </a:spcAft>
                      </a:pPr>
                      <a:r>
                        <a:rPr lang="en-ZA" sz="1500" dirty="0">
                          <a:effectLst/>
                        </a:rPr>
                        <a:t>0,0</a:t>
                      </a:r>
                      <a:endParaRPr lang="en-ZA" sz="1500" dirty="0">
                        <a:effectLst/>
                        <a:latin typeface="+mn-lt"/>
                        <a:ea typeface="Calibri"/>
                        <a:cs typeface="Times New Roman"/>
                      </a:endParaRPr>
                    </a:p>
                  </a:txBody>
                  <a:tcPr marL="51433" marR="51433" marT="0" marB="0" anchor="b"/>
                </a:tc>
                <a:tc>
                  <a:txBody>
                    <a:bodyPr/>
                    <a:lstStyle/>
                    <a:p>
                      <a:pPr algn="r">
                        <a:lnSpc>
                          <a:spcPct val="115000"/>
                        </a:lnSpc>
                        <a:spcBef>
                          <a:spcPts val="1000"/>
                        </a:spcBef>
                        <a:spcAft>
                          <a:spcPts val="0"/>
                        </a:spcAft>
                      </a:pPr>
                      <a:r>
                        <a:rPr lang="en-ZA" sz="1500" dirty="0">
                          <a:effectLst/>
                        </a:rPr>
                        <a:t>75,0</a:t>
                      </a:r>
                      <a:endParaRPr lang="en-ZA" sz="1500" dirty="0">
                        <a:effectLst/>
                        <a:latin typeface="+mn-lt"/>
                        <a:ea typeface="Calibri"/>
                        <a:cs typeface="Times New Roman"/>
                      </a:endParaRPr>
                    </a:p>
                  </a:txBody>
                  <a:tcPr marL="51433" marR="51433" marT="0" marB="0" anchor="b"/>
                </a:tc>
                <a:tc>
                  <a:txBody>
                    <a:bodyPr/>
                    <a:lstStyle/>
                    <a:p>
                      <a:pPr algn="r">
                        <a:lnSpc>
                          <a:spcPct val="115000"/>
                        </a:lnSpc>
                        <a:spcBef>
                          <a:spcPts val="1000"/>
                        </a:spcBef>
                        <a:spcAft>
                          <a:spcPts val="0"/>
                        </a:spcAft>
                      </a:pPr>
                      <a:r>
                        <a:rPr lang="en-ZA" sz="1500" dirty="0">
                          <a:effectLst/>
                        </a:rPr>
                        <a:t>73,0</a:t>
                      </a:r>
                      <a:endParaRPr lang="en-ZA" sz="1500" dirty="0">
                        <a:effectLst/>
                        <a:latin typeface="+mn-lt"/>
                        <a:ea typeface="Calibri"/>
                        <a:cs typeface="Times New Roman"/>
                      </a:endParaRPr>
                    </a:p>
                  </a:txBody>
                  <a:tcPr marL="51433" marR="51433" marT="0" marB="0" anchor="b"/>
                </a:tc>
                <a:tc>
                  <a:txBody>
                    <a:bodyPr/>
                    <a:lstStyle/>
                    <a:p>
                      <a:pPr algn="r">
                        <a:lnSpc>
                          <a:spcPct val="115000"/>
                        </a:lnSpc>
                        <a:spcBef>
                          <a:spcPts val="1000"/>
                        </a:spcBef>
                        <a:spcAft>
                          <a:spcPts val="0"/>
                        </a:spcAft>
                      </a:pPr>
                      <a:r>
                        <a:rPr lang="en-ZA" sz="1500" dirty="0">
                          <a:effectLst/>
                        </a:rPr>
                        <a:t>74,9</a:t>
                      </a:r>
                      <a:endParaRPr lang="en-ZA" sz="1500" dirty="0">
                        <a:effectLst/>
                        <a:latin typeface="+mn-lt"/>
                        <a:ea typeface="Calibri"/>
                        <a:cs typeface="Times New Roman"/>
                      </a:endParaRPr>
                    </a:p>
                  </a:txBody>
                  <a:tcPr marL="51433" marR="51433" marT="0" marB="0" anchor="b"/>
                </a:tc>
                <a:tc>
                  <a:txBody>
                    <a:bodyPr/>
                    <a:lstStyle/>
                    <a:p>
                      <a:pPr algn="r">
                        <a:lnSpc>
                          <a:spcPct val="115000"/>
                        </a:lnSpc>
                        <a:spcBef>
                          <a:spcPts val="1000"/>
                        </a:spcBef>
                        <a:spcAft>
                          <a:spcPts val="0"/>
                        </a:spcAft>
                      </a:pPr>
                      <a:r>
                        <a:rPr lang="en-ZA" sz="1500" dirty="0">
                          <a:effectLst/>
                        </a:rPr>
                        <a:t>81,6</a:t>
                      </a:r>
                      <a:endParaRPr lang="en-ZA" sz="1500" dirty="0">
                        <a:effectLst/>
                        <a:latin typeface="+mn-lt"/>
                        <a:ea typeface="Calibri"/>
                        <a:cs typeface="Times New Roman"/>
                      </a:endParaRPr>
                    </a:p>
                  </a:txBody>
                  <a:tcPr marL="51433" marR="51433" marT="0" marB="0" anchor="b"/>
                </a:tc>
              </a:tr>
              <a:tr h="503449">
                <a:tc>
                  <a:txBody>
                    <a:bodyPr/>
                    <a:lstStyle/>
                    <a:p>
                      <a:pPr algn="l">
                        <a:lnSpc>
                          <a:spcPct val="115000"/>
                        </a:lnSpc>
                        <a:spcBef>
                          <a:spcPts val="1000"/>
                        </a:spcBef>
                        <a:spcAft>
                          <a:spcPts val="0"/>
                        </a:spcAft>
                      </a:pPr>
                      <a:r>
                        <a:rPr lang="en-ZA" sz="1400" dirty="0">
                          <a:effectLst/>
                        </a:rPr>
                        <a:t>White</a:t>
                      </a:r>
                      <a:endParaRPr lang="en-ZA" sz="1400" dirty="0">
                        <a:effectLst/>
                        <a:latin typeface="+mn-lt"/>
                        <a:ea typeface="Calibri"/>
                        <a:cs typeface="Times New Roman"/>
                      </a:endParaRPr>
                    </a:p>
                  </a:txBody>
                  <a:tcPr marL="51433" marR="51433" marT="0" marB="0" anchor="b"/>
                </a:tc>
                <a:tc>
                  <a:txBody>
                    <a:bodyPr/>
                    <a:lstStyle/>
                    <a:p>
                      <a:pPr algn="r">
                        <a:lnSpc>
                          <a:spcPct val="115000"/>
                        </a:lnSpc>
                        <a:spcBef>
                          <a:spcPts val="1000"/>
                        </a:spcBef>
                        <a:spcAft>
                          <a:spcPts val="0"/>
                        </a:spcAft>
                      </a:pPr>
                      <a:r>
                        <a:rPr lang="en-ZA" sz="1500" dirty="0">
                          <a:effectLst/>
                        </a:rPr>
                        <a:t>0,0</a:t>
                      </a:r>
                      <a:endParaRPr lang="en-ZA" sz="1500" dirty="0">
                        <a:effectLst/>
                        <a:latin typeface="+mn-lt"/>
                        <a:ea typeface="Calibri"/>
                        <a:cs typeface="Times New Roman"/>
                      </a:endParaRPr>
                    </a:p>
                  </a:txBody>
                  <a:tcPr marL="51433" marR="51433" marT="0" marB="0" anchor="b"/>
                </a:tc>
                <a:tc>
                  <a:txBody>
                    <a:bodyPr/>
                    <a:lstStyle/>
                    <a:p>
                      <a:pPr algn="r">
                        <a:lnSpc>
                          <a:spcPct val="115000"/>
                        </a:lnSpc>
                        <a:spcBef>
                          <a:spcPts val="1000"/>
                        </a:spcBef>
                        <a:spcAft>
                          <a:spcPts val="0"/>
                        </a:spcAft>
                      </a:pPr>
                      <a:r>
                        <a:rPr lang="en-ZA" sz="1500" dirty="0">
                          <a:effectLst/>
                        </a:rPr>
                        <a:t>88,2</a:t>
                      </a:r>
                      <a:endParaRPr lang="en-ZA" sz="1500" dirty="0">
                        <a:effectLst/>
                        <a:latin typeface="+mn-lt"/>
                        <a:ea typeface="Calibri"/>
                        <a:cs typeface="Times New Roman"/>
                      </a:endParaRPr>
                    </a:p>
                  </a:txBody>
                  <a:tcPr marL="51433" marR="51433" marT="0" marB="0" anchor="b"/>
                </a:tc>
                <a:tc>
                  <a:txBody>
                    <a:bodyPr/>
                    <a:lstStyle/>
                    <a:p>
                      <a:pPr algn="r">
                        <a:lnSpc>
                          <a:spcPct val="115000"/>
                        </a:lnSpc>
                        <a:spcBef>
                          <a:spcPts val="1000"/>
                        </a:spcBef>
                        <a:spcAft>
                          <a:spcPts val="0"/>
                        </a:spcAft>
                      </a:pPr>
                      <a:r>
                        <a:rPr lang="en-ZA" sz="1500" dirty="0">
                          <a:effectLst/>
                        </a:rPr>
                        <a:t>58,2</a:t>
                      </a:r>
                      <a:endParaRPr lang="en-ZA" sz="1500" dirty="0">
                        <a:effectLst/>
                        <a:latin typeface="+mn-lt"/>
                        <a:ea typeface="Calibri"/>
                        <a:cs typeface="Times New Roman"/>
                      </a:endParaRPr>
                    </a:p>
                  </a:txBody>
                  <a:tcPr marL="51433" marR="51433" marT="0" marB="0" anchor="b"/>
                </a:tc>
                <a:tc>
                  <a:txBody>
                    <a:bodyPr/>
                    <a:lstStyle/>
                    <a:p>
                      <a:pPr algn="r">
                        <a:lnSpc>
                          <a:spcPct val="115000"/>
                        </a:lnSpc>
                        <a:spcBef>
                          <a:spcPts val="1000"/>
                        </a:spcBef>
                        <a:spcAft>
                          <a:spcPts val="0"/>
                        </a:spcAft>
                      </a:pPr>
                      <a:r>
                        <a:rPr lang="en-ZA" sz="1500" dirty="0">
                          <a:effectLst/>
                        </a:rPr>
                        <a:t>67,1</a:t>
                      </a:r>
                      <a:endParaRPr lang="en-ZA" sz="1500" dirty="0">
                        <a:effectLst/>
                        <a:latin typeface="+mn-lt"/>
                        <a:ea typeface="Calibri"/>
                        <a:cs typeface="Times New Roman"/>
                      </a:endParaRPr>
                    </a:p>
                  </a:txBody>
                  <a:tcPr marL="51433" marR="51433" marT="0" marB="0" anchor="b"/>
                </a:tc>
                <a:tc>
                  <a:txBody>
                    <a:bodyPr/>
                    <a:lstStyle/>
                    <a:p>
                      <a:pPr algn="r">
                        <a:lnSpc>
                          <a:spcPct val="115000"/>
                        </a:lnSpc>
                        <a:spcBef>
                          <a:spcPts val="1000"/>
                        </a:spcBef>
                        <a:spcAft>
                          <a:spcPts val="0"/>
                        </a:spcAft>
                      </a:pPr>
                      <a:r>
                        <a:rPr lang="en-ZA" sz="1500" dirty="0">
                          <a:effectLst/>
                        </a:rPr>
                        <a:t>78,8</a:t>
                      </a:r>
                      <a:endParaRPr lang="en-ZA" sz="1500" dirty="0">
                        <a:effectLst/>
                        <a:latin typeface="+mn-lt"/>
                        <a:ea typeface="Calibri"/>
                        <a:cs typeface="Times New Roman"/>
                      </a:endParaRPr>
                    </a:p>
                  </a:txBody>
                  <a:tcPr marL="51433" marR="51433" marT="0" marB="0" anchor="b"/>
                </a:tc>
                <a:tc>
                  <a:txBody>
                    <a:bodyPr/>
                    <a:lstStyle/>
                    <a:p>
                      <a:pPr algn="r">
                        <a:lnSpc>
                          <a:spcPct val="115000"/>
                        </a:lnSpc>
                        <a:spcBef>
                          <a:spcPts val="1000"/>
                        </a:spcBef>
                        <a:spcAft>
                          <a:spcPts val="0"/>
                        </a:spcAft>
                      </a:pPr>
                      <a:r>
                        <a:rPr lang="en-ZA" sz="1500" dirty="0">
                          <a:effectLst/>
                        </a:rPr>
                        <a:t>0,0</a:t>
                      </a:r>
                      <a:endParaRPr lang="en-ZA" sz="1500" dirty="0">
                        <a:effectLst/>
                        <a:latin typeface="+mn-lt"/>
                        <a:ea typeface="Calibri"/>
                        <a:cs typeface="Times New Roman"/>
                      </a:endParaRPr>
                    </a:p>
                  </a:txBody>
                  <a:tcPr marL="51433" marR="51433" marT="0" marB="0" anchor="b"/>
                </a:tc>
                <a:tc>
                  <a:txBody>
                    <a:bodyPr/>
                    <a:lstStyle/>
                    <a:p>
                      <a:pPr algn="r">
                        <a:lnSpc>
                          <a:spcPct val="115000"/>
                        </a:lnSpc>
                        <a:spcBef>
                          <a:spcPts val="1000"/>
                        </a:spcBef>
                        <a:spcAft>
                          <a:spcPts val="0"/>
                        </a:spcAft>
                      </a:pPr>
                      <a:r>
                        <a:rPr lang="en-ZA" sz="1500" dirty="0">
                          <a:effectLst/>
                        </a:rPr>
                        <a:t>100,0</a:t>
                      </a:r>
                      <a:endParaRPr lang="en-ZA" sz="1500" dirty="0">
                        <a:effectLst/>
                        <a:latin typeface="+mn-lt"/>
                        <a:ea typeface="Calibri"/>
                        <a:cs typeface="Times New Roman"/>
                      </a:endParaRPr>
                    </a:p>
                  </a:txBody>
                  <a:tcPr marL="51433" marR="51433" marT="0" marB="0" anchor="b"/>
                </a:tc>
                <a:tc>
                  <a:txBody>
                    <a:bodyPr/>
                    <a:lstStyle/>
                    <a:p>
                      <a:pPr algn="r">
                        <a:lnSpc>
                          <a:spcPct val="115000"/>
                        </a:lnSpc>
                        <a:spcBef>
                          <a:spcPts val="1000"/>
                        </a:spcBef>
                        <a:spcAft>
                          <a:spcPts val="0"/>
                        </a:spcAft>
                      </a:pPr>
                      <a:r>
                        <a:rPr lang="en-ZA" sz="1500" dirty="0">
                          <a:effectLst/>
                        </a:rPr>
                        <a:t>57,7</a:t>
                      </a:r>
                      <a:endParaRPr lang="en-ZA" sz="1500" dirty="0">
                        <a:effectLst/>
                        <a:latin typeface="+mn-lt"/>
                        <a:ea typeface="Calibri"/>
                        <a:cs typeface="Times New Roman"/>
                      </a:endParaRPr>
                    </a:p>
                  </a:txBody>
                  <a:tcPr marL="51433" marR="51433" marT="0" marB="0" anchor="b"/>
                </a:tc>
                <a:tc>
                  <a:txBody>
                    <a:bodyPr/>
                    <a:lstStyle/>
                    <a:p>
                      <a:pPr algn="r">
                        <a:lnSpc>
                          <a:spcPct val="115000"/>
                        </a:lnSpc>
                        <a:spcBef>
                          <a:spcPts val="1000"/>
                        </a:spcBef>
                        <a:spcAft>
                          <a:spcPts val="0"/>
                        </a:spcAft>
                      </a:pPr>
                      <a:r>
                        <a:rPr lang="en-ZA" sz="1500" dirty="0">
                          <a:effectLst/>
                        </a:rPr>
                        <a:t>82,5</a:t>
                      </a:r>
                      <a:endParaRPr lang="en-ZA" sz="1500" dirty="0">
                        <a:effectLst/>
                        <a:latin typeface="+mn-lt"/>
                        <a:ea typeface="Calibri"/>
                        <a:cs typeface="Times New Roman"/>
                      </a:endParaRPr>
                    </a:p>
                  </a:txBody>
                  <a:tcPr marL="51433" marR="51433" marT="0" marB="0" anchor="b"/>
                </a:tc>
                <a:tc>
                  <a:txBody>
                    <a:bodyPr/>
                    <a:lstStyle/>
                    <a:p>
                      <a:pPr algn="r">
                        <a:lnSpc>
                          <a:spcPct val="115000"/>
                        </a:lnSpc>
                        <a:spcBef>
                          <a:spcPts val="1000"/>
                        </a:spcBef>
                        <a:spcAft>
                          <a:spcPts val="0"/>
                        </a:spcAft>
                      </a:pPr>
                      <a:r>
                        <a:rPr lang="en-ZA" sz="1500" dirty="0">
                          <a:effectLst/>
                        </a:rPr>
                        <a:t>88,4</a:t>
                      </a:r>
                      <a:endParaRPr lang="en-ZA" sz="1500" dirty="0">
                        <a:effectLst/>
                        <a:latin typeface="+mn-lt"/>
                        <a:ea typeface="Calibri"/>
                        <a:cs typeface="Times New Roman"/>
                      </a:endParaRPr>
                    </a:p>
                  </a:txBody>
                  <a:tcPr marL="51433" marR="51433" marT="0" marB="0" anchor="b"/>
                </a:tc>
              </a:tr>
            </a:tbl>
          </a:graphicData>
        </a:graphic>
      </p:graphicFrame>
      <p:sp>
        <p:nvSpPr>
          <p:cNvPr id="5" name="Rectangle 4"/>
          <p:cNvSpPr/>
          <p:nvPr/>
        </p:nvSpPr>
        <p:spPr>
          <a:xfrm>
            <a:off x="2587625" y="4824413"/>
            <a:ext cx="1346200" cy="254000"/>
          </a:xfrm>
          <a:prstGeom prst="rect">
            <a:avLst/>
          </a:prstGeom>
        </p:spPr>
        <p:txBody>
          <a:bodyPr wrap="none">
            <a:spAutoFit/>
          </a:bodyPr>
          <a:lstStyle/>
          <a:p>
            <a:pPr>
              <a:defRPr/>
            </a:pPr>
            <a:r>
              <a:rPr lang="en-ZA" sz="1050" b="1" dirty="0"/>
              <a:t>Source: DBE 2014</a:t>
            </a:r>
            <a:endParaRPr lang="en-ZA" sz="1050" dirty="0"/>
          </a:p>
        </p:txBody>
      </p:sp>
      <p:sp>
        <p:nvSpPr>
          <p:cNvPr id="6" name="Oval 5"/>
          <p:cNvSpPr/>
          <p:nvPr/>
        </p:nvSpPr>
        <p:spPr>
          <a:xfrm>
            <a:off x="33830" y="2065766"/>
            <a:ext cx="2448113" cy="2462691"/>
          </a:xfrm>
          <a:prstGeom prst="ellipse">
            <a:avLst/>
          </a:prstGeom>
          <a:solidFill>
            <a:schemeClr val="accent3">
              <a:lumMod val="75000"/>
            </a:schemeClr>
          </a:solidFill>
        </p:spPr>
        <p:style>
          <a:lnRef idx="0">
            <a:schemeClr val="accent5"/>
          </a:lnRef>
          <a:fillRef idx="3">
            <a:schemeClr val="accent5"/>
          </a:fillRef>
          <a:effectRef idx="3">
            <a:schemeClr val="accent5"/>
          </a:effectRef>
          <a:fontRef idx="minor">
            <a:schemeClr val="lt1"/>
          </a:fontRef>
        </p:style>
        <p:txBody>
          <a:bodyPr anchor="ctr"/>
          <a:lstStyle/>
          <a:p>
            <a:pPr algn="ctr">
              <a:defRPr/>
            </a:pPr>
            <a:r>
              <a:rPr lang="en-US" sz="1400" dirty="0"/>
              <a:t>Black and </a:t>
            </a:r>
            <a:r>
              <a:rPr lang="en-US" sz="1400" dirty="0" err="1"/>
              <a:t>Coloured</a:t>
            </a:r>
            <a:r>
              <a:rPr lang="en-US" sz="1400" dirty="0"/>
              <a:t> population fair poorly irrespective of the school quintile they attend suggesting that racial correlates are at play</a:t>
            </a:r>
          </a:p>
        </p:txBody>
      </p:sp>
      <p:pic>
        <p:nvPicPr>
          <p:cNvPr id="7" name="Picture 6"/>
          <p:cNvPicPr>
            <a:picLocks noChangeAspect="1"/>
          </p:cNvPicPr>
          <p:nvPr/>
        </p:nvPicPr>
        <p:blipFill rotWithShape="1">
          <a:blip r:embed="rId2">
            <a:duotone>
              <a:prstClr val="black"/>
              <a:schemeClr val="accent3">
                <a:tint val="45000"/>
                <a:satMod val="400000"/>
              </a:schemeClr>
            </a:duotone>
            <a:extLst>
              <a:ext uri="{28A0092B-C50C-407E-A947-70E740481C1C}">
                <a14:useLocalDpi xmlns:a14="http://schemas.microsoft.com/office/drawing/2010/main" val="0"/>
              </a:ext>
            </a:extLst>
          </a:blip>
          <a:srcRect b="48688"/>
          <a:stretch/>
        </p:blipFill>
        <p:spPr>
          <a:xfrm rot="10800000">
            <a:off x="2286000" y="407317"/>
            <a:ext cx="6858000" cy="788936"/>
          </a:xfrm>
          <a:prstGeom prst="rect">
            <a:avLst/>
          </a:prstGeom>
        </p:spPr>
      </p:pic>
      <p:sp>
        <p:nvSpPr>
          <p:cNvPr id="26711" name="TextBox 8"/>
          <p:cNvSpPr txBox="1">
            <a:spLocks noChangeArrowheads="1"/>
          </p:cNvSpPr>
          <p:nvPr/>
        </p:nvSpPr>
        <p:spPr bwMode="auto">
          <a:xfrm>
            <a:off x="7243763" y="385091"/>
            <a:ext cx="190023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r">
              <a:spcBef>
                <a:spcPct val="0"/>
              </a:spcBef>
              <a:buFontTx/>
              <a:buNone/>
            </a:pPr>
            <a:r>
              <a:rPr lang="en-US" altLang="en-US" sz="1800">
                <a:solidFill>
                  <a:schemeClr val="bg1"/>
                </a:solidFill>
                <a:latin typeface="Arial" pitchFamily="34" charset="0"/>
              </a:rPr>
              <a:t>Education Legotla</a:t>
            </a:r>
            <a:endParaRPr lang="en-ZA" altLang="en-US" sz="1800">
              <a:solidFill>
                <a:schemeClr val="bg1"/>
              </a:solidFill>
              <a:latin typeface="Arial" pitchFamily="34" charset="0"/>
            </a:endParaRPr>
          </a:p>
        </p:txBody>
      </p:sp>
      <p:sp>
        <p:nvSpPr>
          <p:cNvPr id="8" name="TextBox 7"/>
          <p:cNvSpPr txBox="1"/>
          <p:nvPr/>
        </p:nvSpPr>
        <p:spPr>
          <a:xfrm>
            <a:off x="101600" y="6373167"/>
            <a:ext cx="8839199" cy="276999"/>
          </a:xfrm>
          <a:prstGeom prst="rect">
            <a:avLst/>
          </a:prstGeom>
          <a:noFill/>
        </p:spPr>
        <p:txBody>
          <a:bodyPr wrap="square" rtlCol="0">
            <a:spAutoFit/>
          </a:bodyPr>
          <a:lstStyle/>
          <a:p>
            <a:pPr algn="ctr"/>
            <a:r>
              <a:rPr lang="en-US" sz="1200" dirty="0" smtClean="0"/>
              <a:t>9</a:t>
            </a:r>
            <a:endParaRPr lang="en-US" sz="1200" dirty="0"/>
          </a:p>
        </p:txBody>
      </p:sp>
    </p:spTree>
    <p:extLst>
      <p:ext uri="{BB962C8B-B14F-4D97-AF65-F5344CB8AC3E}">
        <p14:creationId xmlns:p14="http://schemas.microsoft.com/office/powerpoint/2010/main" val="27201015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2E06304B1385746933ED06FDC28D853" ma:contentTypeVersion="3" ma:contentTypeDescription="Create a new document." ma:contentTypeScope="" ma:versionID="4119dec828380468b2f928cef90139e1">
  <xsd:schema xmlns:xsd="http://www.w3.org/2001/XMLSchema" xmlns:p="http://schemas.microsoft.com/office/2006/metadata/properties" xmlns:ns2="7822a446-cc90-4612-8ab5-747f263f1852" targetNamespace="http://schemas.microsoft.com/office/2006/metadata/properties" ma:root="true" ma:fieldsID="fafddc8f5979fa21dc561bd08f16805d" ns2:_="">
    <xsd:import namespace="7822a446-cc90-4612-8ab5-747f263f1852"/>
    <xsd:element name="properties">
      <xsd:complexType>
        <xsd:sequence>
          <xsd:element name="documentManagement">
            <xsd:complexType>
              <xsd:all>
                <xsd:element ref="ns2:Declared" minOccurs="0"/>
                <xsd:element ref="ns2:DocId" minOccurs="0"/>
                <xsd:element ref="ns2:MeridioUrl" minOccurs="0"/>
              </xsd:all>
            </xsd:complexType>
          </xsd:element>
        </xsd:sequence>
      </xsd:complexType>
    </xsd:element>
  </xsd:schema>
  <xsd:schema xmlns:xsd="http://www.w3.org/2001/XMLSchema" xmlns:dms="http://schemas.microsoft.com/office/2006/documentManagement/types" targetNamespace="7822a446-cc90-4612-8ab5-747f263f1852" elementFormDefault="qualified">
    <xsd:import namespace="http://schemas.microsoft.com/office/2006/documentManagement/types"/>
    <xsd:element name="Declared" ma:index="8" nillable="true" ma:displayName="Declared" ma:default="FALSE" ma:hidden="true" ma:internalName="Declared">
      <xsd:simpleType>
        <xsd:restriction base="dms:Boolean"/>
      </xsd:simpleType>
    </xsd:element>
    <xsd:element name="DocId" ma:index="9" nillable="true" ma:displayName="DocId" ma:hidden="true" ma:internalName="DocId">
      <xsd:simpleType>
        <xsd:restriction base="dms:Text"/>
      </xsd:simpleType>
    </xsd:element>
    <xsd:element name="MeridioUrl" ma:index="10" nillable="true" ma:displayName="MeridioUrl" ma:hidden="true" ma:internalName="MeridioUrl">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Declared xmlns="7822a446-cc90-4612-8ab5-747f263f1852">false</Declared>
    <MeridioUrl xmlns="7822a446-cc90-4612-8ab5-747f263f1852" xsi:nil="true"/>
    <DocId xmlns="7822a446-cc90-4612-8ab5-747f263f1852" xsi:nil="true"/>
  </documentManagement>
</p:properties>
</file>

<file path=customXml/itemProps1.xml><?xml version="1.0" encoding="utf-8"?>
<ds:datastoreItem xmlns:ds="http://schemas.openxmlformats.org/officeDocument/2006/customXml" ds:itemID="{189344FC-A52F-4755-B06B-F38A9ED36F6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822a446-cc90-4612-8ab5-747f263f1852"/>
    <ds:schemaRef ds:uri="http://schemas.microsoft.com/office/2006/documentManagement/typ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2.xml><?xml version="1.0" encoding="utf-8"?>
<ds:datastoreItem xmlns:ds="http://schemas.openxmlformats.org/officeDocument/2006/customXml" ds:itemID="{7D0824E4-3C0A-4AF2-9CBA-6C2D0A34BD29}">
  <ds:schemaRefs>
    <ds:schemaRef ds:uri="http://schemas.microsoft.com/sharepoint/v3/contenttype/forms"/>
  </ds:schemaRefs>
</ds:datastoreItem>
</file>

<file path=customXml/itemProps3.xml><?xml version="1.0" encoding="utf-8"?>
<ds:datastoreItem xmlns:ds="http://schemas.openxmlformats.org/officeDocument/2006/customXml" ds:itemID="{146431D7-BCB9-4A3A-8E2A-A9A8E1B0F2DE}">
  <ds:schemaRefs>
    <ds:schemaRef ds:uri="http://www.w3.org/XML/1998/namespace"/>
    <ds:schemaRef ds:uri="7822a446-cc90-4612-8ab5-747f263f1852"/>
    <ds:schemaRef ds:uri="http://purl.org/dc/elements/1.1/"/>
    <ds:schemaRef ds:uri="http://schemas.microsoft.com/office/2006/documentManagement/types"/>
    <ds:schemaRef ds:uri="http://purl.org/dc/terms/"/>
    <ds:schemaRef ds:uri="http://schemas.microsoft.com/office/2006/metadata/properties"/>
    <ds:schemaRef ds:uri="http://schemas.openxmlformats.org/package/2006/metadata/core-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8959</TotalTime>
  <Words>4184</Words>
  <Application>Microsoft Office PowerPoint</Application>
  <PresentationFormat>On-screen Show (4:3)</PresentationFormat>
  <Paragraphs>1040</Paragraphs>
  <Slides>63</Slides>
  <Notes>10</Notes>
  <HiddenSlides>0</HiddenSlides>
  <MMClips>0</MMClips>
  <ScaleCrop>false</ScaleCrop>
  <HeadingPairs>
    <vt:vector size="8" baseType="variant">
      <vt:variant>
        <vt:lpstr>Fonts Used</vt:lpstr>
      </vt:variant>
      <vt:variant>
        <vt:i4>29</vt:i4>
      </vt:variant>
      <vt:variant>
        <vt:lpstr>Theme</vt:lpstr>
      </vt:variant>
      <vt:variant>
        <vt:i4>1</vt:i4>
      </vt:variant>
      <vt:variant>
        <vt:lpstr>Embedded OLE Servers</vt:lpstr>
      </vt:variant>
      <vt:variant>
        <vt:i4>1</vt:i4>
      </vt:variant>
      <vt:variant>
        <vt:lpstr>Slide Titles</vt:lpstr>
      </vt:variant>
      <vt:variant>
        <vt:i4>63</vt:i4>
      </vt:variant>
    </vt:vector>
  </HeadingPairs>
  <TitlesOfParts>
    <vt:vector size="94" baseType="lpstr">
      <vt:lpstr>MS PGothic</vt:lpstr>
      <vt:lpstr>MS PGothic</vt:lpstr>
      <vt:lpstr>Agency FB</vt:lpstr>
      <vt:lpstr>Aharoni</vt:lpstr>
      <vt:lpstr>Andalus</vt:lpstr>
      <vt:lpstr>Arial</vt:lpstr>
      <vt:lpstr>Arial Black</vt:lpstr>
      <vt:lpstr>Arial Narrow</vt:lpstr>
      <vt:lpstr>Arial Rounded MT Bold</vt:lpstr>
      <vt:lpstr>Bodoni MT Condensed</vt:lpstr>
      <vt:lpstr>Bradley Hand ITC</vt:lpstr>
      <vt:lpstr>Britannic Bold</vt:lpstr>
      <vt:lpstr>Calibri</vt:lpstr>
      <vt:lpstr>Cambria Math</vt:lpstr>
      <vt:lpstr>Comic Sans MS</vt:lpstr>
      <vt:lpstr>Cooper Black</vt:lpstr>
      <vt:lpstr>Eurostile</vt:lpstr>
      <vt:lpstr>Franklin Gothic Book</vt:lpstr>
      <vt:lpstr>Helvetica</vt:lpstr>
      <vt:lpstr>Jokerman</vt:lpstr>
      <vt:lpstr>MV Boli</vt:lpstr>
      <vt:lpstr>Open Sans</vt:lpstr>
      <vt:lpstr>Open Sans</vt:lpstr>
      <vt:lpstr>Oxford</vt:lpstr>
      <vt:lpstr>Times New Roman</vt:lpstr>
      <vt:lpstr>Univers</vt:lpstr>
      <vt:lpstr>Verdana</vt:lpstr>
      <vt:lpstr>Wingdings</vt:lpstr>
      <vt:lpstr>ZapfChancery</vt:lpstr>
      <vt:lpstr>Office Theme</vt:lpstr>
      <vt:lpstr>Chart</vt:lpstr>
      <vt:lpstr>PowerPoint Presentation</vt:lpstr>
      <vt:lpstr>PowerPoint Presentation</vt:lpstr>
      <vt:lpstr>Mapping the poverty headcount by Municipality Eastern Cape – 2001-2011 (SAMPI)</vt:lpstr>
      <vt:lpstr>PowerPoint Presentation</vt:lpstr>
      <vt:lpstr>PowerPoint Presentation</vt:lpstr>
      <vt:lpstr>On average, a woman will give birth to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Ownership of housing by Age Group  Across Time</vt:lpstr>
      <vt:lpstr>Value of property owned by race </vt:lpstr>
      <vt:lpstr>PowerPoint Presentation</vt:lpstr>
      <vt:lpstr>PowerPoint Presentation</vt:lpstr>
      <vt:lpstr>PowerPoint Presentation</vt:lpstr>
      <vt:lpstr>PowerPoint Presentation</vt:lpstr>
      <vt:lpstr>PowerPoint Presentation</vt:lpstr>
      <vt:lpstr>Policy, Statistics and decision-making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Statistical Production System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MDG vs SDG FOCUS AREAS</vt:lpstr>
      <vt:lpstr>PowerPoint Presentation</vt:lpstr>
      <vt:lpstr>PowerPoint Presentation</vt:lpstr>
      <vt:lpstr>Agenda 2063</vt:lpstr>
      <vt:lpstr>AGENDA 2063 ASPIRATIONS</vt:lpstr>
      <vt:lpstr>PowerPoint Presentation</vt:lpstr>
      <vt:lpstr>Process and Progress for Development of Continental and National Indicators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Our strategy driving statistical reform</vt:lpstr>
      <vt:lpstr>PowerPoint Presentation</vt:lpstr>
    </vt:vector>
  </TitlesOfParts>
  <Company>vuyokazis@statssa.gov.za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Vuyokazi Sodo</dc:creator>
  <cp:lastModifiedBy>Julius Ngoepe</cp:lastModifiedBy>
  <cp:revision>470</cp:revision>
  <cp:lastPrinted>2014-09-01T10:15:22Z</cp:lastPrinted>
  <dcterms:created xsi:type="dcterms:W3CDTF">2013-11-14T08:32:12Z</dcterms:created>
  <dcterms:modified xsi:type="dcterms:W3CDTF">2016-04-13T10:53:15Z</dcterms:modified>
</cp:coreProperties>
</file>