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32"/>
  </p:notesMasterIdLst>
  <p:sldIdLst>
    <p:sldId id="256" r:id="rId5"/>
    <p:sldId id="582" r:id="rId6"/>
    <p:sldId id="534" r:id="rId7"/>
    <p:sldId id="535" r:id="rId8"/>
    <p:sldId id="585" r:id="rId9"/>
    <p:sldId id="592" r:id="rId10"/>
    <p:sldId id="553" r:id="rId11"/>
    <p:sldId id="584" r:id="rId12"/>
    <p:sldId id="556" r:id="rId13"/>
    <p:sldId id="558" r:id="rId14"/>
    <p:sldId id="559" r:id="rId15"/>
    <p:sldId id="560" r:id="rId16"/>
    <p:sldId id="586" r:id="rId17"/>
    <p:sldId id="562" r:id="rId18"/>
    <p:sldId id="563" r:id="rId19"/>
    <p:sldId id="564" r:id="rId20"/>
    <p:sldId id="587" r:id="rId21"/>
    <p:sldId id="588" r:id="rId22"/>
    <p:sldId id="565" r:id="rId23"/>
    <p:sldId id="589" r:id="rId24"/>
    <p:sldId id="581" r:id="rId25"/>
    <p:sldId id="566" r:id="rId26"/>
    <p:sldId id="595" r:id="rId27"/>
    <p:sldId id="591" r:id="rId28"/>
    <p:sldId id="596" r:id="rId29"/>
    <p:sldId id="580" r:id="rId30"/>
    <p:sldId id="528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689"/>
    <a:srgbClr val="50280F"/>
    <a:srgbClr val="010C12"/>
    <a:srgbClr val="6F6F6F"/>
    <a:srgbClr val="BACF00"/>
    <a:srgbClr val="0098C5"/>
    <a:srgbClr val="FF9900"/>
    <a:srgbClr val="585759"/>
    <a:srgbClr val="50250D"/>
    <a:srgbClr val="5026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309" autoAdjust="0"/>
  </p:normalViewPr>
  <p:slideViewPr>
    <p:cSldViewPr snapToGrid="0" snapToObjects="1">
      <p:cViewPr>
        <p:scale>
          <a:sx n="90" d="100"/>
          <a:sy n="90" d="100"/>
        </p:scale>
        <p:origin x="-816" y="420"/>
      </p:cViewPr>
      <p:guideLst>
        <p:guide orient="horz" pos="2159"/>
        <p:guide pos="2882"/>
      </p:guideLst>
    </p:cSldViewPr>
  </p:slideViewPr>
  <p:outlineViewPr>
    <p:cViewPr>
      <p:scale>
        <a:sx n="33" d="100"/>
        <a:sy n="33" d="100"/>
      </p:scale>
      <p:origin x="0" y="162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136B7-2151-9849-8D65-E0859731AC38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0B886-B516-EE4C-86E6-93A16B5DA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93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73A80DC0-C4D1-E849-95F1-E29CDD0699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3441108"/>
            <a:ext cx="9144000" cy="3430541"/>
          </a:xfrm>
          <a:prstGeom prst="rect">
            <a:avLst/>
          </a:prstGeom>
          <a:solidFill>
            <a:srgbClr val="0098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803230" y="3869215"/>
            <a:ext cx="7772400" cy="521992"/>
          </a:xfrm>
          <a:noFill/>
        </p:spPr>
        <p:txBody>
          <a:bodyPr>
            <a:normAutofit/>
          </a:bodyPr>
          <a:lstStyle>
            <a:lvl1pPr>
              <a:defRPr b="1"/>
            </a:lvl1pPr>
          </a:lstStyle>
          <a:p>
            <a:pPr algn="r"/>
            <a:r>
              <a:rPr lang="en-US" sz="2400" dirty="0" smtClean="0">
                <a:solidFill>
                  <a:schemeClr val="bg1"/>
                </a:solidFill>
                <a:latin typeface="Century Gothic"/>
                <a:cs typeface="Century Gothic"/>
              </a:rPr>
              <a:t>PRESENTATION TITLE</a:t>
            </a:r>
            <a:endParaRPr lang="en-US" sz="24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9030" y="4530328"/>
            <a:ext cx="7086600" cy="509277"/>
          </a:xfrm>
          <a:noFill/>
        </p:spPr>
        <p:txBody>
          <a:bodyPr anchor="ctr">
            <a:normAutofit/>
          </a:bodyPr>
          <a:lstStyle>
            <a:lvl1pPr marL="0" indent="0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algn="r"/>
            <a:r>
              <a:rPr lang="en-US" sz="1800" dirty="0" smtClean="0">
                <a:solidFill>
                  <a:schemeClr val="bg1"/>
                </a:solidFill>
                <a:latin typeface="Century Gothic"/>
                <a:cs typeface="Century Gothic"/>
              </a:rPr>
              <a:t>Directorate / Department Name | Date</a:t>
            </a:r>
            <a:endParaRPr lang="en-US" sz="1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pic>
        <p:nvPicPr>
          <p:cNvPr id="8" name="Picture 7" descr="CCT_Logo_Ex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9979"/>
            <a:ext cx="5257068" cy="2044416"/>
          </a:xfrm>
          <a:prstGeom prst="rect">
            <a:avLst/>
          </a:prstGeom>
        </p:spPr>
      </p:pic>
      <p:pic>
        <p:nvPicPr>
          <p:cNvPr id="9" name="Picture 8" descr="PO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0540"/>
            <a:ext cx="8575630" cy="48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336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4"/>
            <a:ext cx="9144000" cy="6857999"/>
          </a:xfrm>
          <a:prstGeom prst="rect">
            <a:avLst/>
          </a:prstGeom>
          <a:solidFill>
            <a:srgbClr val="DC41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5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568371" y="3466960"/>
            <a:ext cx="8007259" cy="299546"/>
            <a:chOff x="568371" y="6205793"/>
            <a:chExt cx="8007259" cy="29954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68371" y="6505339"/>
              <a:ext cx="7540317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8103244" y="6205793"/>
              <a:ext cx="472386" cy="299546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 descr="C:\Users\cavenant\AppData\Local\Microsoft\Windows\Temporary Internet Files\Content.Outlook\NDPO0HNZ\CCT_Logo_WhiteOnly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5" y="6116691"/>
            <a:ext cx="1596785" cy="51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5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43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568383" y="1074213"/>
            <a:ext cx="80072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005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62" y="3427413"/>
            <a:ext cx="9144000" cy="3430612"/>
          </a:xfrm>
          <a:prstGeom prst="rect">
            <a:avLst/>
          </a:prstGeom>
          <a:solidFill>
            <a:srgbClr val="BAC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CT_Logo_Ex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9979"/>
            <a:ext cx="5257068" cy="2044416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1569491" y="4380936"/>
            <a:ext cx="6005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Thank You</a:t>
            </a:r>
            <a:endParaRPr lang="en-ZA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cavenant\AppData\Local\Microsoft\Windows\Temporary Internet Files\Content.Outlook\NDPO0HNZ\POL_0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" y="5884864"/>
            <a:ext cx="8727744" cy="52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36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43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2649"/>
            <a:ext cx="8229600" cy="46095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568383" y="1074213"/>
            <a:ext cx="80072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1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62" y="26"/>
            <a:ext cx="9144000" cy="6857999"/>
          </a:xfrm>
          <a:prstGeom prst="rect">
            <a:avLst/>
          </a:prstGeom>
          <a:solidFill>
            <a:srgbClr val="BAC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5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568371" y="3466960"/>
            <a:ext cx="8007259" cy="299546"/>
            <a:chOff x="568371" y="6205793"/>
            <a:chExt cx="8007259" cy="29954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68371" y="6505339"/>
              <a:ext cx="7540317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8103244" y="6205793"/>
              <a:ext cx="472386" cy="299546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 descr="C:\Users\cavenant\AppData\Local\Microsoft\Windows\Temporary Internet Files\Content.Outlook\NDPO0HNZ\CCT_Logo_WhiteOnly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5" y="6116691"/>
            <a:ext cx="1596785" cy="51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83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43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568383" y="1074213"/>
            <a:ext cx="80072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232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4"/>
            <a:ext cx="9144000" cy="6857999"/>
          </a:xfrm>
          <a:prstGeom prst="rect">
            <a:avLst/>
          </a:prstGeom>
          <a:solidFill>
            <a:srgbClr val="0493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5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68371" y="3466960"/>
            <a:ext cx="8007259" cy="299546"/>
            <a:chOff x="568371" y="6205793"/>
            <a:chExt cx="8007259" cy="299546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568371" y="6505339"/>
              <a:ext cx="7540317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8103244" y="6205793"/>
              <a:ext cx="472386" cy="299546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 descr="C:\Users\cavenant\AppData\Local\Microsoft\Windows\Temporary Internet Files\Content.Outlook\NDPO0HNZ\CCT_Logo_WhiteOnly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5" y="6116691"/>
            <a:ext cx="1596785" cy="51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54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43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568383" y="1074213"/>
            <a:ext cx="80072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09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4"/>
            <a:ext cx="9144000" cy="6857999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5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Divider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568371" y="3466960"/>
            <a:ext cx="8007259" cy="299546"/>
            <a:chOff x="568371" y="6205793"/>
            <a:chExt cx="8007259" cy="29954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568371" y="6505339"/>
              <a:ext cx="7540317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8103244" y="6205793"/>
              <a:ext cx="472386" cy="299546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 descr="C:\Users\cavenant\AppData\Local\Microsoft\Windows\Temporary Internet Files\Content.Outlook\NDPO0HNZ\CCT_Logo_WhiteOnly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5" y="6116691"/>
            <a:ext cx="1596785" cy="51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26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43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36425"/>
            <a:ext cx="4038600" cy="443211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6425"/>
            <a:ext cx="4038600" cy="4432111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568383" y="1074213"/>
            <a:ext cx="80072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27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43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929"/>
            <a:ext cx="4040188" cy="642093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5691"/>
            <a:ext cx="4040188" cy="376190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425929"/>
            <a:ext cx="4041775" cy="642093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065691"/>
            <a:ext cx="4041775" cy="376190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68383" y="1074213"/>
            <a:ext cx="8007259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74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94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2649"/>
            <a:ext cx="8229600" cy="4595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9" y="5987814"/>
            <a:ext cx="1917627" cy="74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94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0" r:id="rId2"/>
    <p:sldLayoutId id="2147483649" r:id="rId3"/>
    <p:sldLayoutId id="2147483656" r:id="rId4"/>
    <p:sldLayoutId id="2147483657" r:id="rId5"/>
    <p:sldLayoutId id="2147483658" r:id="rId6"/>
    <p:sldLayoutId id="2147483659" r:id="rId7"/>
    <p:sldLayoutId id="2147483652" r:id="rId8"/>
    <p:sldLayoutId id="2147483653" r:id="rId9"/>
    <p:sldLayoutId id="2147483660" r:id="rId10"/>
    <p:sldLayoutId id="2147483663" r:id="rId11"/>
    <p:sldLayoutId id="2147483662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>
              <a:lumMod val="75000"/>
              <a:lumOff val="2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083"/>
            <a:ext cx="9144000" cy="34305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441108"/>
            <a:ext cx="9144000" cy="3430541"/>
          </a:xfrm>
          <a:prstGeom prst="rect">
            <a:avLst/>
          </a:prstGeom>
          <a:solidFill>
            <a:srgbClr val="0098C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/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  <a:t>National Human Settlements Portfolio Committee</a:t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  <a:cs typeface="Century Gothic"/>
              </a:rPr>
            </a:b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/>
              <a:cs typeface="Century Gothic"/>
            </a:endParaRPr>
          </a:p>
        </p:txBody>
      </p:sp>
      <p:pic>
        <p:nvPicPr>
          <p:cNvPr id="5" name="Picture 4" descr="CCT_Logo_Ext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9979"/>
            <a:ext cx="5257068" cy="2044416"/>
          </a:xfrm>
          <a:prstGeom prst="rect">
            <a:avLst/>
          </a:prstGeom>
        </p:spPr>
      </p:pic>
      <p:pic>
        <p:nvPicPr>
          <p:cNvPr id="7" name="Picture 6" descr="PO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0540"/>
            <a:ext cx="8575630" cy="482477"/>
          </a:xfrm>
          <a:prstGeom prst="rect">
            <a:avLst/>
          </a:prstGeom>
        </p:spPr>
      </p:pic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		                      </a:t>
            </a:r>
            <a:r>
              <a:rPr lang="en-ZA" b="1" dirty="0" smtClean="0"/>
              <a:t>13 </a:t>
            </a:r>
            <a:r>
              <a:rPr lang="en-ZA" b="1" dirty="0" smtClean="0"/>
              <a:t>APRIL 2016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6626" y="5329872"/>
            <a:ext cx="712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smtClean="0"/>
              <a:t>	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27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04994" y="233192"/>
            <a:ext cx="7894552" cy="84175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en-Z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INFORMAL </a:t>
            </a:r>
            <a:r>
              <a:rPr lang="en-Z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SETTLEMENTS      2016/17 </a:t>
            </a:r>
            <a:r>
              <a:rPr lang="en-ZA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- 2018/19 </a:t>
            </a:r>
            <a:endParaRPr lang="en-ZA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991359"/>
              </p:ext>
            </p:extLst>
          </p:nvPr>
        </p:nvGraphicFramePr>
        <p:xfrm>
          <a:off x="152400" y="1432035"/>
          <a:ext cx="8775216" cy="3786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353"/>
                <a:gridCol w="1561691"/>
                <a:gridCol w="1189860"/>
                <a:gridCol w="1264226"/>
                <a:gridCol w="1264226"/>
                <a:gridCol w="1189860"/>
              </a:tblGrid>
              <a:tr h="9145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Indicator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Programme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Baseline 2015/16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Target 2016/17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Target 2017/18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Target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2018/19</a:t>
                      </a:r>
                      <a:endParaRPr lang="en-US" sz="1800" dirty="0"/>
                    </a:p>
                  </a:txBody>
                  <a:tcPr marT="45730" marB="45730"/>
                </a:tc>
              </a:tr>
              <a:tr h="868870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Number of informal settlements</a:t>
                      </a:r>
                      <a:r>
                        <a:rPr lang="en-US" sz="1700" baseline="0" dirty="0" smtClean="0"/>
                        <a:t> targeted for upgrading </a:t>
                      </a:r>
                      <a:endParaRPr lang="en-US" sz="17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Serviced Sites /</a:t>
                      </a:r>
                      <a:r>
                        <a:rPr lang="en-US" sz="1700" baseline="0" dirty="0" smtClean="0"/>
                        <a:t> In situ</a:t>
                      </a:r>
                      <a:endParaRPr lang="en-US" sz="17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4</a:t>
                      </a:r>
                      <a:endParaRPr lang="en-US" sz="17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5</a:t>
                      </a:r>
                      <a:endParaRPr lang="en-US" sz="17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7</a:t>
                      </a:r>
                      <a:endParaRPr lang="en-US" sz="17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8</a:t>
                      </a:r>
                      <a:endParaRPr lang="en-US" sz="1700" dirty="0"/>
                    </a:p>
                  </a:txBody>
                  <a:tcPr marT="45730" marB="45730" anchor="ctr"/>
                </a:tc>
              </a:tr>
              <a:tr h="874865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Number of households</a:t>
                      </a:r>
                      <a:r>
                        <a:rPr lang="en-US" sz="1700" baseline="0" dirty="0" smtClean="0"/>
                        <a:t> receiving upgrading of services </a:t>
                      </a:r>
                      <a:endParaRPr lang="en-US" sz="17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Serviced Sites /</a:t>
                      </a:r>
                      <a:r>
                        <a:rPr lang="en-US" sz="1700" baseline="0" dirty="0" smtClean="0"/>
                        <a:t> In situ</a:t>
                      </a:r>
                      <a:endParaRPr lang="en-US" sz="1700" dirty="0" smtClean="0"/>
                    </a:p>
                    <a:p>
                      <a:endParaRPr lang="en-US" sz="17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endParaRPr lang="en-US" sz="17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1,274	</a:t>
                      </a:r>
                    </a:p>
                    <a:p>
                      <a:pPr algn="ctr"/>
                      <a:endParaRPr lang="en-US" sz="17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3,236	</a:t>
                      </a:r>
                    </a:p>
                    <a:p>
                      <a:pPr algn="ctr"/>
                      <a:endParaRPr lang="en-US" sz="17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5,635	</a:t>
                      </a:r>
                    </a:p>
                    <a:p>
                      <a:pPr algn="ctr"/>
                      <a:endParaRPr lang="en-US" sz="17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6,440</a:t>
                      </a:r>
                    </a:p>
                    <a:p>
                      <a:pPr algn="ctr"/>
                      <a:endParaRPr lang="en-US" sz="1700" dirty="0"/>
                    </a:p>
                  </a:txBody>
                  <a:tcPr marT="45730" marB="45730" anchor="ctr"/>
                </a:tc>
              </a:tr>
              <a:tr h="1128006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Number of households</a:t>
                      </a:r>
                      <a:r>
                        <a:rPr lang="en-US" sz="1700" baseline="0" dirty="0" smtClean="0"/>
                        <a:t> provided with water and sewer connections </a:t>
                      </a:r>
                      <a:endParaRPr lang="en-US" sz="17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Backyarder </a:t>
                      </a:r>
                    </a:p>
                    <a:p>
                      <a:r>
                        <a:rPr lang="en-US" sz="1700" dirty="0" smtClean="0"/>
                        <a:t>Services</a:t>
                      </a:r>
                      <a:endParaRPr lang="en-US" sz="17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2 000</a:t>
                      </a:r>
                      <a:endParaRPr lang="en-US" sz="17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2 000</a:t>
                      </a:r>
                      <a:endParaRPr lang="en-US" sz="17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2 200</a:t>
                      </a:r>
                      <a:endParaRPr lang="en-US" sz="17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2 200</a:t>
                      </a:r>
                      <a:endParaRPr lang="en-US" sz="1700" dirty="0"/>
                    </a:p>
                  </a:txBody>
                  <a:tcPr marT="45730" marB="4573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2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 DEEDS 2016/17 – 2018/19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487029"/>
              </p:ext>
            </p:extLst>
          </p:nvPr>
        </p:nvGraphicFramePr>
        <p:xfrm>
          <a:off x="845891" y="1236522"/>
          <a:ext cx="7610131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947"/>
                <a:gridCol w="306418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Historic Project Title Deeds till end of January 2015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 OUTSTANDING TRANSFERS IDENTIFIED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25 202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TRANSFERS CORRECTED TO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14 730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TRANSFERS OUTSTANDING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9 585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1851" y="3204754"/>
            <a:ext cx="77941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City started attending to historic transfers (1994-2012) three years ago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Backlog was estimated at </a:t>
            </a:r>
            <a:r>
              <a:rPr lang="en-US" dirty="0" smtClean="0"/>
              <a:t>25,000 </a:t>
            </a:r>
            <a:r>
              <a:rPr lang="en-US" dirty="0"/>
              <a:t>in </a:t>
            </a:r>
            <a:r>
              <a:rPr lang="en-US" dirty="0" err="1"/>
              <a:t>Metropole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Legal blockages was attended to and resulted in approx. </a:t>
            </a:r>
            <a:r>
              <a:rPr lang="en-US" dirty="0" smtClean="0"/>
              <a:t>15,000 </a:t>
            </a:r>
            <a:r>
              <a:rPr lang="en-US" dirty="0"/>
              <a:t>transfers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Balance of transfers now problem cases requiring individual attention, also Legislative and Policy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backlog now estimated at about 10,000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Professional team appointed on tender and aims to reduce backlog over next three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Simultaneous drive to create necessary policy and legal frameworks to settle disputes</a:t>
            </a:r>
          </a:p>
        </p:txBody>
      </p:sp>
    </p:spTree>
    <p:extLst>
      <p:ext uri="{BB962C8B-B14F-4D97-AF65-F5344CB8AC3E}">
        <p14:creationId xmlns:p14="http://schemas.microsoft.com/office/powerpoint/2010/main" val="1214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SERVICES   2016/17 – 2018/19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RIANA TO PROVIDE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692388"/>
              </p:ext>
            </p:extLst>
          </p:nvPr>
        </p:nvGraphicFramePr>
        <p:xfrm>
          <a:off x="543869" y="1334313"/>
          <a:ext cx="7992859" cy="4393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9315"/>
                <a:gridCol w="1028386"/>
                <a:gridCol w="1028386"/>
                <a:gridCol w="1028386"/>
                <a:gridCol w="1028386"/>
              </a:tblGrid>
              <a:tr h="9145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Indicator</a:t>
                      </a:r>
                      <a:endParaRPr lang="en-US" sz="1800" dirty="0"/>
                    </a:p>
                  </a:txBody>
                  <a:tcPr marT="45730" marB="4573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 2015/16</a:t>
                      </a:r>
                      <a:endParaRPr lang="en-US" sz="16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</a:p>
                    <a:p>
                      <a:r>
                        <a:rPr lang="en-US" sz="1600" dirty="0" smtClean="0"/>
                        <a:t>2016/17</a:t>
                      </a:r>
                      <a:endParaRPr lang="en-US" sz="16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</a:p>
                    <a:p>
                      <a:r>
                        <a:rPr lang="en-US" sz="1600" dirty="0" smtClean="0"/>
                        <a:t>2017/18</a:t>
                      </a:r>
                      <a:endParaRPr lang="en-US" sz="16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</a:p>
                    <a:p>
                      <a:r>
                        <a:rPr lang="en-US" sz="1600" dirty="0" smtClean="0"/>
                        <a:t>2018/19</a:t>
                      </a:r>
                      <a:endParaRPr lang="en-US" sz="1600" dirty="0"/>
                    </a:p>
                  </a:txBody>
                  <a:tcPr marT="45730" marB="45730" anchor="ctr"/>
                </a:tc>
              </a:tr>
              <a:tr h="8688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altLang="en-US" sz="1500" dirty="0" smtClean="0"/>
                        <a:t>Number of </a:t>
                      </a:r>
                      <a:r>
                        <a:rPr lang="en-ZA" altLang="en-US" sz="1500" b="1" dirty="0" smtClean="0"/>
                        <a:t>water</a:t>
                      </a:r>
                      <a:r>
                        <a:rPr lang="en-ZA" altLang="en-US" sz="1500" dirty="0" smtClean="0"/>
                        <a:t> service points to be installed for informal settlement dwellers (level of services 1:25)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948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600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550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500</a:t>
                      </a:r>
                      <a:endParaRPr lang="en-US" sz="1600" dirty="0"/>
                    </a:p>
                  </a:txBody>
                  <a:tcPr marT="45724" marB="45724" anchor="ctr"/>
                </a:tc>
              </a:tr>
              <a:tr h="8688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altLang="en-US" sz="1500" dirty="0" smtClean="0"/>
                        <a:t>Number of </a:t>
                      </a:r>
                      <a:r>
                        <a:rPr lang="en-ZA" altLang="en-US" sz="1500" b="1" dirty="0" smtClean="0"/>
                        <a:t>sanitation</a:t>
                      </a:r>
                      <a:r>
                        <a:rPr lang="en-ZA" altLang="en-US" sz="1500" dirty="0" smtClean="0"/>
                        <a:t> service points (toilets) to be installed for informal settlement dwellers (level of services 1:5)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3 091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2 800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2700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2600</a:t>
                      </a:r>
                      <a:endParaRPr lang="en-US" sz="1600" dirty="0"/>
                    </a:p>
                  </a:txBody>
                  <a:tcPr marT="45724" marB="45724" anchor="ctr"/>
                </a:tc>
              </a:tr>
              <a:tr h="613269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Number of additional households (Backyarders) provided with</a:t>
                      </a:r>
                      <a:r>
                        <a:rPr lang="en-US" sz="1500" baseline="0" dirty="0" smtClean="0"/>
                        <a:t> water &amp; sewer connections</a:t>
                      </a:r>
                      <a:endParaRPr lang="en-US" sz="15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2 000</a:t>
                      </a:r>
                      <a:endParaRPr lang="en-US" sz="16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2 000</a:t>
                      </a:r>
                      <a:endParaRPr lang="en-US" sz="16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2 200</a:t>
                      </a:r>
                      <a:endParaRPr lang="en-US" sz="1600" dirty="0"/>
                    </a:p>
                  </a:txBody>
                  <a:tcPr marT="45730" marB="457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2 200</a:t>
                      </a:r>
                      <a:endParaRPr lang="en-US" sz="1600" dirty="0"/>
                    </a:p>
                  </a:txBody>
                  <a:tcPr marT="45730" marB="45730" anchor="ctr"/>
                </a:tc>
              </a:tr>
              <a:tr h="11280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altLang="en-US" sz="1500" dirty="0" smtClean="0"/>
                        <a:t>Number of basic services (water, sanitation and refuse removal) planned to be provided on an individual household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altLang="en-US" sz="1500" dirty="0" smtClean="0"/>
                        <a:t>1-1 basis 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1 274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3 236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5 635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7 300</a:t>
                      </a:r>
                      <a:endParaRPr lang="en-US" sz="1600" dirty="0"/>
                    </a:p>
                  </a:txBody>
                  <a:tcPr marT="45724" marB="4572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51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CATALYTIC </a:t>
            </a:r>
            <a:r>
              <a:rPr lang="en-Z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</a:t>
            </a:r>
            <a:endParaRPr lang="en-ZA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230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CATALYTIC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1   2016/17 – 2018/19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863"/>
            <a:ext cx="8170269" cy="4802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 smtClean="0"/>
              <a:t>Southern </a:t>
            </a:r>
            <a:r>
              <a:rPr lang="en-ZA" b="1" dirty="0"/>
              <a:t>Corridor Sustainable Neighbourhoods</a:t>
            </a:r>
            <a:endParaRPr lang="en-US" dirty="0"/>
          </a:p>
          <a:p>
            <a:r>
              <a:rPr lang="en-ZA" sz="1500" dirty="0" smtClean="0"/>
              <a:t>upgrading </a:t>
            </a:r>
            <a:r>
              <a:rPr lang="en-ZA" sz="1500" dirty="0"/>
              <a:t>the living conditions in 27 informal settlements </a:t>
            </a:r>
            <a:r>
              <a:rPr lang="en-ZA" sz="1500" dirty="0" smtClean="0"/>
              <a:t>. </a:t>
            </a:r>
            <a:r>
              <a:rPr lang="en-ZA" sz="1500" dirty="0"/>
              <a:t>Every one of these informal settlements currently has access to basic services within the constraints it presents (including densities and land ownership). </a:t>
            </a:r>
            <a:endParaRPr lang="en-ZA" sz="1500" dirty="0" smtClean="0"/>
          </a:p>
          <a:p>
            <a:r>
              <a:rPr lang="en-ZA" sz="1500" dirty="0" smtClean="0"/>
              <a:t>The </a:t>
            </a:r>
            <a:r>
              <a:rPr lang="en-ZA" sz="1500" dirty="0"/>
              <a:t>City has prepared a development matrix that considers all informal settlements for either in-situ or greenfield development (or a combination of the two) based on the various risks of the individual settlements.</a:t>
            </a:r>
            <a:endParaRPr lang="en-US" sz="1500" dirty="0"/>
          </a:p>
          <a:p>
            <a:r>
              <a:rPr lang="en-ZA" sz="1500" dirty="0"/>
              <a:t> </a:t>
            </a:r>
            <a:r>
              <a:rPr lang="en-ZA" sz="1500" dirty="0" smtClean="0"/>
              <a:t>The </a:t>
            </a:r>
            <a:r>
              <a:rPr lang="en-ZA" sz="1500" dirty="0"/>
              <a:t>project, </a:t>
            </a:r>
            <a:r>
              <a:rPr lang="en-ZA" sz="1500" dirty="0" smtClean="0"/>
              <a:t>has three sub-programmes: airport precinct, </a:t>
            </a:r>
            <a:r>
              <a:rPr lang="en-ZA" sz="1500" dirty="0"/>
              <a:t>in-situ upgrades and mixed-use greenfield </a:t>
            </a:r>
            <a:r>
              <a:rPr lang="en-ZA" sz="1500" dirty="0" smtClean="0"/>
              <a:t>developments</a:t>
            </a:r>
          </a:p>
          <a:p>
            <a:pPr marL="457200" lvl="1" indent="0">
              <a:buNone/>
            </a:pPr>
            <a:endParaRPr lang="en-ZA" dirty="0" smtClean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016327"/>
              </p:ext>
            </p:extLst>
          </p:nvPr>
        </p:nvGraphicFramePr>
        <p:xfrm>
          <a:off x="2475229" y="3408243"/>
          <a:ext cx="5579866" cy="2922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933"/>
                <a:gridCol w="2789933"/>
              </a:tblGrid>
              <a:tr h="2922755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7de </a:t>
                      </a:r>
                      <a:r>
                        <a:rPr lang="en-ZA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Laan</a:t>
                      </a: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Valhalla Park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8ste </a:t>
                      </a:r>
                      <a:r>
                        <a:rPr lang="en-ZA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Laan</a:t>
                      </a: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Valhalla Park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Lotus Park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Lusaka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Barcelona	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BM Section	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Boys Town	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 Hani Park (Macassar)	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	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Greenfields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 Point	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Gxagxa</a:t>
                      </a: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Joe </a:t>
                      </a:r>
                      <a:r>
                        <a:rPr lang="en-ZA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Slovo</a:t>
                      </a: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 se Kamp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Kosovo	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Kanana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Macassar Village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Monwood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Phola</a:t>
                      </a: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Park, </a:t>
                      </a:r>
                      <a:r>
                        <a:rPr lang="en-ZA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Gugulethu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Pholile</a:t>
                      </a: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Park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SANRAL reserve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Solly’s</a:t>
                      </a: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Town	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Sweet Home Farm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Vukuzenzela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Wag ’n </a:t>
                      </a:r>
                      <a:r>
                        <a:rPr lang="en-ZA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Bietjie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41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CATALYTIC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2  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2016/17 – 2018/19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b="1" dirty="0"/>
              <a:t>North-Eastern Corridor Public-Private Partnership</a:t>
            </a:r>
            <a:endParaRPr lang="en-US" dirty="0"/>
          </a:p>
          <a:p>
            <a:r>
              <a:rPr lang="en-ZA" dirty="0"/>
              <a:t>This is a large-scale project including mixed income groups and mixed land uses in the north-eastern growth corridor, as defined in the Cape Town Spatial Development Framework. </a:t>
            </a:r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Most </a:t>
            </a:r>
            <a:r>
              <a:rPr lang="en-ZA" dirty="0"/>
              <a:t>of the housing opportunities are delivered through a pioneering public-private partnership, and innovative technology is used to build the housing units. </a:t>
            </a:r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There </a:t>
            </a:r>
            <a:r>
              <a:rPr lang="en-ZA" dirty="0"/>
              <a:t>are three sub-projects, namely Greenville, Darwin Road and </a:t>
            </a:r>
            <a:r>
              <a:rPr lang="en-ZA" dirty="0" err="1"/>
              <a:t>Maroela</a:t>
            </a:r>
            <a:r>
              <a:rPr lang="en-ZA" dirty="0"/>
              <a:t>, and implementation has already begun in Greenville.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ZA" dirty="0"/>
              <a:t>The three sub-projects will be constructed across 12 greenfield land parcels within a 5 km catchment area from each other and are located close to the N1 and the </a:t>
            </a:r>
            <a:r>
              <a:rPr lang="en-ZA" dirty="0" err="1"/>
              <a:t>Fisantekraal</a:t>
            </a:r>
            <a:r>
              <a:rPr lang="en-ZA" dirty="0"/>
              <a:t> and </a:t>
            </a:r>
            <a:r>
              <a:rPr lang="en-ZA" dirty="0" err="1"/>
              <a:t>Kraaifontein</a:t>
            </a:r>
            <a:r>
              <a:rPr lang="en-ZA" dirty="0"/>
              <a:t> railway stations. They also offer easy access to employment opportunities. </a:t>
            </a:r>
            <a:endParaRPr lang="en-US" dirty="0"/>
          </a:p>
          <a:p>
            <a:pPr marL="0" indent="0">
              <a:buNone/>
            </a:pPr>
            <a:r>
              <a:rPr lang="en-ZA" dirty="0"/>
              <a:t> </a:t>
            </a:r>
            <a:endParaRPr lang="en-US" dirty="0"/>
          </a:p>
          <a:p>
            <a:r>
              <a:rPr lang="en-ZA" dirty="0"/>
              <a:t>The project will accommodate some 19 987 households</a:t>
            </a:r>
            <a:r>
              <a:rPr lang="en-ZA" b="1" dirty="0"/>
              <a:t> </a:t>
            </a:r>
            <a:r>
              <a:rPr lang="en-ZA" dirty="0"/>
              <a:t>by means of a mix of housing programmes/typologies (including site-and-service, Breaking New Ground, gap and open-market).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8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421"/>
            <a:ext cx="8229600" cy="694352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PROPOSED CATALYTIC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3  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2016/17 – 2018/19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2649"/>
            <a:ext cx="8229600" cy="50149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b="1" dirty="0"/>
              <a:t>Voortrekker Road Integration Zone </a:t>
            </a:r>
            <a:r>
              <a:rPr lang="en-ZA" b="1" dirty="0" smtClean="0"/>
              <a:t>(VRIZ)</a:t>
            </a:r>
            <a:endParaRPr lang="en-ZA" b="1" dirty="0"/>
          </a:p>
          <a:p>
            <a:pPr marL="0" indent="0">
              <a:buNone/>
            </a:pPr>
            <a:endParaRPr lang="en-ZA" b="1" dirty="0" smtClean="0"/>
          </a:p>
          <a:p>
            <a:r>
              <a:rPr lang="en-ZA" dirty="0"/>
              <a:t>S</a:t>
            </a:r>
            <a:r>
              <a:rPr lang="en-ZA" dirty="0" smtClean="0"/>
              <a:t>ocial </a:t>
            </a:r>
            <a:r>
              <a:rPr lang="en-ZA" dirty="0"/>
              <a:t>housing </a:t>
            </a:r>
            <a:r>
              <a:rPr lang="en-ZA" dirty="0" smtClean="0"/>
              <a:t>projects: to offer </a:t>
            </a:r>
            <a:r>
              <a:rPr lang="en-ZA" dirty="0"/>
              <a:t>an affordable type of rental that serves specific income groups, which will help improve Cape Town’s residential stock and create viable </a:t>
            </a:r>
            <a:r>
              <a:rPr lang="en-ZA" dirty="0" smtClean="0"/>
              <a:t>communities</a:t>
            </a:r>
            <a:r>
              <a:rPr lang="en-ZA" dirty="0"/>
              <a:t>;</a:t>
            </a:r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/>
              <a:t>A</a:t>
            </a:r>
            <a:r>
              <a:rPr lang="en-ZA" dirty="0" smtClean="0"/>
              <a:t>ims </a:t>
            </a:r>
            <a:r>
              <a:rPr lang="en-ZA" dirty="0"/>
              <a:t>to redirect investment back to the corridor in order to address market failures, urban management issues and ineffective land use management </a:t>
            </a:r>
            <a:r>
              <a:rPr lang="en-ZA" dirty="0" smtClean="0"/>
              <a:t>strategies</a:t>
            </a:r>
            <a:r>
              <a:rPr lang="en-ZA" dirty="0"/>
              <a:t>;</a:t>
            </a:r>
            <a:endParaRPr lang="en-ZA" dirty="0" smtClean="0"/>
          </a:p>
          <a:p>
            <a:pPr marL="0" indent="0">
              <a:buNone/>
            </a:pPr>
            <a:r>
              <a:rPr lang="en-ZA" dirty="0"/>
              <a:t> </a:t>
            </a:r>
            <a:endParaRPr lang="en-US" dirty="0"/>
          </a:p>
          <a:p>
            <a:r>
              <a:rPr lang="en-ZA" dirty="0"/>
              <a:t>The </a:t>
            </a:r>
            <a:r>
              <a:rPr lang="en-ZA" dirty="0" smtClean="0"/>
              <a:t>VRIZ </a:t>
            </a:r>
            <a:r>
              <a:rPr lang="en-ZA" dirty="0"/>
              <a:t>hosts a diverse range of land uses: Residential, commercial and social amenities (including a tertiary educational precinct</a:t>
            </a:r>
            <a:r>
              <a:rPr lang="en-ZA" dirty="0" smtClean="0"/>
              <a:t>); 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It </a:t>
            </a:r>
            <a:r>
              <a:rPr lang="en-ZA" dirty="0"/>
              <a:t>provides significant potential and opportunity to explore renewal and rebuilding initiatives that can transform Cape Town’s spatial form and </a:t>
            </a:r>
            <a:r>
              <a:rPr lang="en-ZA" dirty="0" smtClean="0"/>
              <a:t>function;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The </a:t>
            </a:r>
            <a:r>
              <a:rPr lang="en-ZA" dirty="0"/>
              <a:t>aim is to utilise existing infrastructure networks and to leverage both existing and planned public transport networks to achieve transit-oriented development and integrated settlements, putting communities in close proximity to public transport, employment and social </a:t>
            </a:r>
            <a:r>
              <a:rPr lang="en-ZA" dirty="0" smtClean="0"/>
              <a:t>amenities;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A </a:t>
            </a:r>
            <a:r>
              <a:rPr lang="en-ZA" dirty="0"/>
              <a:t>key part of this regeneration drive is social housing where rental accommodation is managed in perpetuity for lower-income households.</a:t>
            </a:r>
            <a:endParaRPr lang="en-US" dirty="0"/>
          </a:p>
          <a:p>
            <a:pPr marL="0" indent="0">
              <a:buNone/>
            </a:pPr>
            <a:endParaRPr lang="en-Z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INDICATORS</a:t>
            </a:r>
            <a:endParaRPr lang="en-ZA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2282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274639"/>
            <a:ext cx="8778240" cy="694352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PERFORMACE 2015/16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CAPITAL BUDGET BREAKDOWN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" t="1635" r="51922"/>
          <a:stretch/>
        </p:blipFill>
        <p:spPr>
          <a:xfrm>
            <a:off x="1584495" y="1312269"/>
            <a:ext cx="5730705" cy="4720650"/>
          </a:xfrm>
        </p:spPr>
      </p:pic>
    </p:spTree>
    <p:extLst>
      <p:ext uri="{BB962C8B-B14F-4D97-AF65-F5344CB8AC3E}">
        <p14:creationId xmlns:p14="http://schemas.microsoft.com/office/powerpoint/2010/main" val="337953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0" y="152400"/>
            <a:ext cx="8915400" cy="50074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anchor="ctr"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-108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8" charset="0"/>
                <a:ea typeface="ＭＳ Ｐゴシック" pitchFamily="-108" charset="-128"/>
              </a:defRPr>
            </a:lvl9pPr>
          </a:lstStyle>
          <a:p>
            <a:pPr algn="l">
              <a:defRPr/>
            </a:pPr>
            <a:r>
              <a:rPr lang="en-ZA" sz="2000" b="1" dirty="0" smtClean="0">
                <a:latin typeface="Arial" charset="0"/>
                <a:ea typeface="ＭＳ Ｐゴシック" pitchFamily="34" charset="-128"/>
                <a:cs typeface="Arial" charset="0"/>
              </a:rPr>
              <a:t>     </a:t>
            </a:r>
            <a:br>
              <a:rPr lang="en-ZA" sz="2000" b="1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ZA" sz="2000" b="1" dirty="0" smtClean="0">
                <a:latin typeface="Arial" charset="0"/>
                <a:ea typeface="ＭＳ Ｐゴシック" pitchFamily="34" charset="-128"/>
                <a:cs typeface="Arial" charset="0"/>
              </a:rPr>
              <a:t>      						</a:t>
            </a:r>
          </a:p>
        </p:txBody>
      </p:sp>
      <p:pic>
        <p:nvPicPr>
          <p:cNvPr id="1638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4394" y="152400"/>
            <a:ext cx="8819606" cy="6120085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736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	</a:t>
            </a:r>
            <a:r>
              <a:rPr lang="en-ZA" sz="3200" dirty="0" smtClean="0"/>
              <a:t>INTRODUCTION</a:t>
            </a:r>
            <a:endParaRPr lang="en-ZA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168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754"/>
            <a:ext cx="8229600" cy="46155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PERFORMANCE : USDG 2015/16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" y="740229"/>
            <a:ext cx="9113141" cy="5895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366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HSDG 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TARGETS : 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PROVINCIAL PROJECTS   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2016/17 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2018/19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378080" y="6468150"/>
            <a:ext cx="514400" cy="230832"/>
          </a:xfrm>
          <a:prstGeom prst="rect">
            <a:avLst/>
          </a:prstGeom>
        </p:spPr>
        <p:txBody>
          <a:bodyPr/>
          <a:lstStyle/>
          <a:p>
            <a:fld id="{8406839F-D7A4-4E5D-B93D-768AD4D1DB36}" type="slidenum">
              <a:rPr lang="en-ZA" smtClean="0"/>
              <a:pPr/>
              <a:t>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043080" y="6468150"/>
            <a:ext cx="4138573" cy="230832"/>
          </a:xfrm>
          <a:prstGeom prst="rect">
            <a:avLst/>
          </a:prstGeom>
        </p:spPr>
        <p:txBody>
          <a:bodyPr/>
          <a:lstStyle/>
          <a:p>
            <a:r>
              <a:rPr lang="en-ZA" smtClean="0"/>
              <a:t>Go to Insert &gt; Header &amp; Footer &gt; Enter presentation name into footer field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24225"/>
              </p:ext>
            </p:extLst>
          </p:nvPr>
        </p:nvGraphicFramePr>
        <p:xfrm>
          <a:off x="899285" y="1272649"/>
          <a:ext cx="7217103" cy="4244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6132"/>
                <a:gridCol w="1442053"/>
                <a:gridCol w="1804459"/>
                <a:gridCol w="1804459"/>
              </a:tblGrid>
              <a:tr h="6792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2016/2017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2017/2018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2018/2019</a:t>
                      </a:r>
                      <a:endParaRPr lang="en-ZA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53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Amended </a:t>
                      </a:r>
                      <a:r>
                        <a:rPr lang="en-US" sz="1500" dirty="0" smtClean="0">
                          <a:effectLst/>
                        </a:rPr>
                        <a:t>HSDG allocation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(</a:t>
                      </a:r>
                      <a:r>
                        <a:rPr lang="en-US" sz="1500" dirty="0">
                          <a:effectLst/>
                        </a:rPr>
                        <a:t>3 March 2016)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725 118 000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739 599 000</a:t>
                      </a:r>
                      <a:endParaRPr lang="en-ZA" sz="15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839 247 000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5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Projects Planned</a:t>
                      </a:r>
                      <a:r>
                        <a:rPr lang="en-ZA" sz="15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by the City over the MTSF period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(excluding</a:t>
                      </a:r>
                      <a:r>
                        <a:rPr lang="en-ZA" sz="12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PHP, EEDBS and Emergency Housing)</a:t>
                      </a: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25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Projects Planned</a:t>
                      </a:r>
                      <a:r>
                        <a:rPr lang="en-ZA" sz="15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by Province over the MTSF period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5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en-ZA" sz="15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ZA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1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30" y="594710"/>
            <a:ext cx="8348262" cy="947904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HSDG TARGETS: CITY PROJECTS  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2016/17 – 2018/19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702" b="32112"/>
          <a:stretch/>
        </p:blipFill>
        <p:spPr bwMode="auto">
          <a:xfrm>
            <a:off x="923290" y="1731079"/>
            <a:ext cx="7087389" cy="465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534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830" y="594710"/>
            <a:ext cx="8348262" cy="947904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HSDG TARGETS: CITY PROJECTS  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2016/17 – 2018/19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786"/>
          <a:stretch/>
        </p:blipFill>
        <p:spPr bwMode="auto">
          <a:xfrm>
            <a:off x="887926" y="1933501"/>
            <a:ext cx="7243952" cy="2296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4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USDG Programme 2015 / 2016</a:t>
            </a:r>
            <a:endParaRPr lang="en-ZA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187" y="1272649"/>
            <a:ext cx="8529746" cy="4609536"/>
          </a:xfrm>
        </p:spPr>
        <p:txBody>
          <a:bodyPr>
            <a:normAutofit/>
          </a:bodyPr>
          <a:lstStyle/>
          <a:p>
            <a:r>
              <a:rPr lang="en-ZA" b="1" dirty="0" smtClean="0"/>
              <a:t>Land</a:t>
            </a:r>
            <a:r>
              <a:rPr lang="en-ZA" dirty="0" smtClean="0"/>
              <a:t> Acquisition Programme : R12m </a:t>
            </a:r>
          </a:p>
          <a:p>
            <a:r>
              <a:rPr lang="en-ZA" dirty="0" smtClean="0"/>
              <a:t>Provision of Internal Services for </a:t>
            </a:r>
            <a:r>
              <a:rPr lang="en-ZA" b="1" dirty="0" smtClean="0"/>
              <a:t>human settlements </a:t>
            </a:r>
            <a:r>
              <a:rPr lang="en-ZA" dirty="0" smtClean="0"/>
              <a:t>: 30 Projects with budget allocation of R213,655m</a:t>
            </a:r>
          </a:p>
          <a:p>
            <a:r>
              <a:rPr lang="en-ZA" dirty="0" smtClean="0"/>
              <a:t>Provision of </a:t>
            </a:r>
            <a:r>
              <a:rPr lang="en-ZA" b="1" dirty="0" smtClean="0"/>
              <a:t>Water</a:t>
            </a:r>
            <a:r>
              <a:rPr lang="en-ZA" dirty="0" smtClean="0"/>
              <a:t> and </a:t>
            </a:r>
            <a:r>
              <a:rPr lang="en-ZA" b="1" dirty="0" smtClean="0"/>
              <a:t>Sanitation</a:t>
            </a:r>
          </a:p>
          <a:p>
            <a:pPr lvl="1"/>
            <a:r>
              <a:rPr lang="en-ZA" dirty="0" smtClean="0"/>
              <a:t>26 Projects (bulk and reticulation) to the value of R408,288m</a:t>
            </a:r>
          </a:p>
          <a:p>
            <a:r>
              <a:rPr lang="en-ZA" b="1" dirty="0" smtClean="0"/>
              <a:t>Electrification</a:t>
            </a:r>
            <a:r>
              <a:rPr lang="en-ZA" dirty="0" smtClean="0"/>
              <a:t> : 5 </a:t>
            </a:r>
            <a:r>
              <a:rPr lang="en-ZA" dirty="0"/>
              <a:t>Projects with budget allocation of </a:t>
            </a:r>
            <a:r>
              <a:rPr lang="en-ZA" dirty="0" smtClean="0"/>
              <a:t>R113,047m</a:t>
            </a:r>
          </a:p>
          <a:p>
            <a:r>
              <a:rPr lang="en-ZA" dirty="0" smtClean="0"/>
              <a:t>Provision of </a:t>
            </a:r>
            <a:r>
              <a:rPr lang="en-ZA" b="1" dirty="0" smtClean="0"/>
              <a:t>Social Amenities </a:t>
            </a:r>
          </a:p>
          <a:p>
            <a:pPr lvl="1"/>
            <a:r>
              <a:rPr lang="en-ZA" dirty="0" smtClean="0"/>
              <a:t>Clinics : 5 projects with budget allocation of </a:t>
            </a:r>
            <a:r>
              <a:rPr lang="en-ZA" dirty="0"/>
              <a:t>R4,550m</a:t>
            </a:r>
            <a:endParaRPr lang="en-ZA" dirty="0" smtClean="0"/>
          </a:p>
          <a:p>
            <a:pPr lvl="1"/>
            <a:r>
              <a:rPr lang="en-ZA" dirty="0" smtClean="0"/>
              <a:t>Parks : 30 Projects with budget allocation of R48,417m</a:t>
            </a:r>
          </a:p>
          <a:p>
            <a:pPr lvl="1"/>
            <a:r>
              <a:rPr lang="en-ZA" dirty="0" smtClean="0"/>
              <a:t>Disaster and Risk : 11</a:t>
            </a:r>
            <a:r>
              <a:rPr lang="en-ZA" dirty="0"/>
              <a:t> Projects with budget allocation of </a:t>
            </a:r>
            <a:r>
              <a:rPr lang="en-ZA" dirty="0" smtClean="0"/>
              <a:t>R11,329m</a:t>
            </a:r>
          </a:p>
          <a:p>
            <a:pPr lvl="1"/>
            <a:r>
              <a:rPr lang="en-ZA" dirty="0" smtClean="0"/>
              <a:t>Library : 1 project with budget allocation of R8,950m</a:t>
            </a:r>
          </a:p>
          <a:p>
            <a:pPr lvl="1"/>
            <a:r>
              <a:rPr lang="en-ZA" dirty="0" smtClean="0"/>
              <a:t>Sport and recreation facilities : 15 Projects with budget allocation of R28,954m</a:t>
            </a:r>
          </a:p>
          <a:p>
            <a:r>
              <a:rPr lang="en-ZA" b="1" dirty="0" smtClean="0"/>
              <a:t>Transportation</a:t>
            </a:r>
            <a:r>
              <a:rPr lang="en-ZA" dirty="0" smtClean="0"/>
              <a:t> : 14 Projects with </a:t>
            </a:r>
            <a:r>
              <a:rPr lang="en-ZA" dirty="0"/>
              <a:t>budget allocation of </a:t>
            </a:r>
            <a:r>
              <a:rPr lang="en-ZA" dirty="0" smtClean="0"/>
              <a:t>R339,940m</a:t>
            </a:r>
          </a:p>
          <a:p>
            <a:r>
              <a:rPr lang="en-ZA" b="1" dirty="0" smtClean="0"/>
              <a:t>Trade </a:t>
            </a:r>
            <a:r>
              <a:rPr lang="en-ZA" dirty="0" smtClean="0"/>
              <a:t>&amp; Investment Programme : R14m </a:t>
            </a:r>
          </a:p>
          <a:p>
            <a:pPr lvl="1"/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9107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CHALLENGES AND REMEDIAL MEASURES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106263"/>
              </p:ext>
            </p:extLst>
          </p:nvPr>
        </p:nvGraphicFramePr>
        <p:xfrm>
          <a:off x="395536" y="2564904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Remedial Measures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Kanonkop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Valhalla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Hire of private security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Various projects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</a:t>
                      </a:r>
                      <a:r>
                        <a:rPr lang="en-US" baseline="0" dirty="0" smtClean="0"/>
                        <a:t> dynamics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</a:t>
                      </a:r>
                      <a:r>
                        <a:rPr lang="en-US" baseline="0" dirty="0" smtClean="0"/>
                        <a:t> Engagement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Macassar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Use License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Redesign of layout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Various projects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Escalation of construction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Motivation for subsidy increases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04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LINK BETWEEN USDG AND HSDG   </a:t>
            </a:r>
            <a:b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USDG is used for the construction critical bulk infrastructure and the provision of internal services linked to approved housing projects.</a:t>
            </a:r>
          </a:p>
          <a:p>
            <a:endParaRPr lang="en-US" dirty="0"/>
          </a:p>
          <a:p>
            <a:r>
              <a:rPr lang="en-US" dirty="0"/>
              <a:t>HSDG is used for the construction of top structures on serviced sites as prepared by the USDG. </a:t>
            </a: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The BEPP process ensures alignment between the various grant allocations within the City.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Within Human Settlements the ZEBRA is utilized to link the USDG and the HSDG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553"/>
            <a:ext cx="8229600" cy="507437"/>
          </a:xfrm>
        </p:spPr>
        <p:txBody>
          <a:bodyPr>
            <a:noAutofit/>
          </a:bodyPr>
          <a:lstStyle/>
          <a:p>
            <a:r>
              <a:rPr lang="en-ZA" dirty="0">
                <a:solidFill>
                  <a:schemeClr val="tx1"/>
                </a:solidFill>
              </a:rPr>
              <a:t>SETTING THE SCENE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079"/>
            <a:ext cx="7833360" cy="4480105"/>
          </a:xfrm>
        </p:spPr>
        <p:txBody>
          <a:bodyPr>
            <a:normAutofit/>
          </a:bodyPr>
          <a:lstStyle/>
          <a:p>
            <a:pPr algn="just"/>
            <a:r>
              <a:rPr lang="en-ZA" dirty="0"/>
              <a:t>The review of the Integrated Human Settlements (IHS) Five-Year Plan aims to evaluate current urbanisation realities facing the City of Cape Town (‘the City’), specifically its diverse housing challenges. </a:t>
            </a:r>
            <a:endParaRPr lang="en-ZA" dirty="0" smtClean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ZA" dirty="0"/>
              <a:t>Housing provision is essential for the success of the City’s efforts to address poverty, create employment, improve socio-economic conditions and create sustainable futures. In this way, the plan also outlines the intentions of the Human Settlements Directorate (‘the Directorate’) to go beyond merely building houses and take a more holistic approach to improving existing living environments and creating new ones for the people of Cape Town. </a:t>
            </a:r>
            <a:endParaRPr lang="en-ZA" dirty="0" smtClean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ZA" dirty="0"/>
              <a:t>In developing this plan, the Directorate ensured alignment with many of the other existing plans of the City and National Government.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2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79"/>
            <a:ext cx="8229600" cy="69435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INTEGRATED HUMAN SETTLEMENTS </a:t>
            </a:r>
            <a:r>
              <a:rPr lang="en-US" dirty="0" smtClean="0">
                <a:solidFill>
                  <a:schemeClr val="tx1"/>
                </a:solidFill>
              </a:rPr>
              <a:t>FRAMEWORK (IHSF)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2649"/>
            <a:ext cx="8229600" cy="48930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ZA" dirty="0" smtClean="0"/>
              <a:t>The City has embarked on a </a:t>
            </a:r>
            <a:r>
              <a:rPr lang="en-ZA" dirty="0"/>
              <a:t>n</a:t>
            </a:r>
            <a:r>
              <a:rPr lang="en-ZA" dirty="0" smtClean="0"/>
              <a:t>ew </a:t>
            </a:r>
            <a:r>
              <a:rPr lang="en-ZA" dirty="0"/>
              <a:t>and innovative longer-term </a:t>
            </a:r>
            <a:r>
              <a:rPr lang="en-ZA" dirty="0" smtClean="0"/>
              <a:t>strategy which focuses on the </a:t>
            </a:r>
            <a:r>
              <a:rPr lang="en-ZA" u="sng" dirty="0" smtClean="0"/>
              <a:t>transversal </a:t>
            </a:r>
            <a:r>
              <a:rPr lang="en-ZA" u="sng" dirty="0"/>
              <a:t>management of integrated human settlements planning and </a:t>
            </a:r>
            <a:r>
              <a:rPr lang="en-ZA" u="sng" dirty="0" smtClean="0"/>
              <a:t>delivery</a:t>
            </a:r>
            <a:r>
              <a:rPr lang="en-ZA" u="sng" dirty="0"/>
              <a:t>;</a:t>
            </a:r>
            <a:endParaRPr lang="en-ZA" u="sng" dirty="0" smtClean="0"/>
          </a:p>
          <a:p>
            <a:pPr marL="0" indent="0" algn="just">
              <a:buNone/>
            </a:pPr>
            <a:endParaRPr lang="en-ZA" dirty="0" smtClean="0"/>
          </a:p>
          <a:p>
            <a:pPr algn="just"/>
            <a:r>
              <a:rPr lang="en-ZA" dirty="0" smtClean="0"/>
              <a:t>Hence a shift in focus </a:t>
            </a:r>
            <a:r>
              <a:rPr lang="en-ZA" dirty="0"/>
              <a:t>from mere housing provision to comprehensive human settlements development and </a:t>
            </a:r>
            <a:r>
              <a:rPr lang="en-ZA" dirty="0" smtClean="0"/>
              <a:t>management;</a:t>
            </a:r>
          </a:p>
          <a:p>
            <a:pPr marL="0" indent="0" algn="just">
              <a:buNone/>
            </a:pPr>
            <a:endParaRPr lang="en-ZA" dirty="0" smtClean="0"/>
          </a:p>
          <a:p>
            <a:pPr algn="just"/>
            <a:r>
              <a:rPr lang="en-ZA" dirty="0"/>
              <a:t>T</a:t>
            </a:r>
            <a:r>
              <a:rPr lang="en-ZA" dirty="0" smtClean="0"/>
              <a:t>his </a:t>
            </a:r>
            <a:r>
              <a:rPr lang="en-ZA" dirty="0"/>
              <a:t>integrated approach has also resulted in the following key strategic </a:t>
            </a:r>
            <a:r>
              <a:rPr lang="en-ZA" dirty="0" smtClean="0"/>
              <a:t>developments which will guide our plans and actions going forward:</a:t>
            </a:r>
          </a:p>
          <a:p>
            <a:pPr lvl="1" algn="just"/>
            <a:r>
              <a:rPr lang="en-ZA" b="1" i="1"/>
              <a:t>P</a:t>
            </a:r>
            <a:r>
              <a:rPr lang="en-ZA" b="1" i="1" smtClean="0"/>
              <a:t>rogressive </a:t>
            </a:r>
            <a:r>
              <a:rPr lang="en-ZA" b="1" i="1" dirty="0"/>
              <a:t>upgrade of all informal settlements</a:t>
            </a:r>
            <a:r>
              <a:rPr lang="en-ZA" dirty="0"/>
              <a:t> </a:t>
            </a:r>
            <a:endParaRPr lang="en-ZA" dirty="0" smtClean="0"/>
          </a:p>
          <a:p>
            <a:pPr lvl="1" algn="just"/>
            <a:r>
              <a:rPr lang="en-ZA" b="1" i="1" dirty="0"/>
              <a:t>Increased supply of new housing opportunities through rental units and subdivisions</a:t>
            </a:r>
            <a:r>
              <a:rPr lang="en-ZA" dirty="0"/>
              <a:t> </a:t>
            </a:r>
            <a:endParaRPr lang="en-ZA" dirty="0" smtClean="0"/>
          </a:p>
          <a:p>
            <a:pPr lvl="1" algn="just"/>
            <a:r>
              <a:rPr lang="en-ZA" b="1" i="1" dirty="0"/>
              <a:t>Opening up new areas for housing development within and adjacent to existing developed areas of Cape Town</a:t>
            </a:r>
            <a:r>
              <a:rPr lang="en-ZA" dirty="0"/>
              <a:t> </a:t>
            </a:r>
            <a:endParaRPr lang="en-ZA" dirty="0" smtClean="0"/>
          </a:p>
          <a:p>
            <a:pPr lvl="1" algn="just"/>
            <a:r>
              <a:rPr lang="en-ZA" b="1" i="1" dirty="0"/>
              <a:t>Support of higher-density, affordable apartment-unit investment around transport corridors and priority nodes</a:t>
            </a:r>
            <a:r>
              <a:rPr lang="en-ZA" dirty="0"/>
              <a:t> </a:t>
            </a:r>
            <a:endParaRPr lang="en-ZA" dirty="0" smtClean="0"/>
          </a:p>
          <a:p>
            <a:pPr lvl="1" algn="just"/>
            <a:r>
              <a:rPr lang="en-ZA" b="1" i="1" dirty="0"/>
              <a:t>Undertaking a focused programme to improve homeownership-related creditworthiness levels among </a:t>
            </a:r>
            <a:r>
              <a:rPr lang="en-ZA" b="1" i="1" dirty="0" err="1"/>
              <a:t>Capetonians</a:t>
            </a:r>
            <a:endParaRPr lang="en-US" dirty="0"/>
          </a:p>
          <a:p>
            <a:pPr lvl="1" algn="just"/>
            <a:r>
              <a:rPr lang="en-ZA" b="1" i="1" dirty="0"/>
              <a:t>Focused communication to adjust and manage stakeholders’ </a:t>
            </a:r>
            <a:r>
              <a:rPr lang="en-ZA" b="1" i="1" dirty="0" smtClean="0"/>
              <a:t>expectations</a:t>
            </a:r>
          </a:p>
          <a:p>
            <a:pPr lvl="1" algn="just"/>
            <a:r>
              <a:rPr lang="en-ZA" b="1" i="1" dirty="0" smtClean="0"/>
              <a:t>A longer-term, focussed approach to reducing City ownership of CRUs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FINANCIAL INDICATORS</a:t>
            </a:r>
            <a:endParaRPr lang="en-ZA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05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4440"/>
            <a:ext cx="8229600" cy="694352"/>
          </a:xfrm>
        </p:spPr>
        <p:txBody>
          <a:bodyPr/>
          <a:lstStyle/>
          <a:p>
            <a:r>
              <a:rPr lang="en-ZA" dirty="0" smtClean="0"/>
              <a:t>Services Delivery Ratios </a:t>
            </a:r>
            <a:endParaRPr lang="en-Z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ZA" sz="2000" dirty="0" smtClean="0"/>
          </a:p>
          <a:p>
            <a:r>
              <a:rPr lang="en-ZA" sz="2000" dirty="0" smtClean="0"/>
              <a:t>City achieved the following :</a:t>
            </a:r>
            <a:endParaRPr lang="en-ZA" dirty="0" smtClean="0"/>
          </a:p>
          <a:p>
            <a:pPr lvl="1"/>
            <a:r>
              <a:rPr lang="en-ZA" sz="1800" dirty="0" smtClean="0"/>
              <a:t>Sanitation 1:4 ratio which translates into 43 010 toilets serving 152 523 households</a:t>
            </a:r>
            <a:endParaRPr lang="en-ZA" sz="1400" dirty="0" smtClean="0"/>
          </a:p>
          <a:p>
            <a:pPr lvl="1"/>
            <a:r>
              <a:rPr lang="en-ZA" sz="1800" dirty="0" smtClean="0"/>
              <a:t>Water 1:26 ratio which translates into 5 840 water taps serving 152 523 households </a:t>
            </a:r>
            <a:endParaRPr lang="en-ZA" sz="1400" dirty="0" smtClean="0"/>
          </a:p>
          <a:p>
            <a:pPr lvl="1"/>
            <a:r>
              <a:rPr lang="en-ZA" sz="1800" dirty="0" smtClean="0"/>
              <a:t>Total services provided : 48 850</a:t>
            </a:r>
            <a:endParaRPr lang="en-ZA" sz="1400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2911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59"/>
            <a:ext cx="8229600" cy="69435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CITY OF CAPE TOWN : MTSF TARGETS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4067"/>
              </p:ext>
            </p:extLst>
          </p:nvPr>
        </p:nvGraphicFramePr>
        <p:xfrm>
          <a:off x="181481" y="1275625"/>
          <a:ext cx="8849807" cy="4266915"/>
        </p:xfrm>
        <a:graphic>
          <a:graphicData uri="http://schemas.openxmlformats.org/drawingml/2006/table">
            <a:tbl>
              <a:tblPr/>
              <a:tblGrid>
                <a:gridCol w="1929692"/>
                <a:gridCol w="907349"/>
                <a:gridCol w="831737"/>
                <a:gridCol w="861982"/>
                <a:gridCol w="861982"/>
                <a:gridCol w="861982"/>
                <a:gridCol w="861982"/>
                <a:gridCol w="861982"/>
                <a:gridCol w="871119"/>
              </a:tblGrid>
              <a:tr h="115815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MTSF TARGET 2019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National 5 </a:t>
                      </a:r>
                      <a:r>
                        <a:rPr kumimoji="0" lang="en-ZA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yr</a:t>
                      </a:r>
                      <a:r>
                        <a:rPr kumimoji="0" lang="en-ZA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MTSF Target for Metro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Annual MTSF Target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2015/16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2016/17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2017/18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2018/19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2019/20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 </a:t>
                      </a:r>
                      <a:r>
                        <a:rPr kumimoji="0" lang="en-ZA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yr</a:t>
                      </a:r>
                      <a:r>
                        <a:rPr kumimoji="0" lang="en-ZA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MTSF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(Less or more)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008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750 000 </a:t>
                      </a:r>
                      <a:r>
                        <a:rPr kumimoji="0" lang="en-ZA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households </a:t>
                      </a:r>
                      <a:r>
                        <a:rPr kumimoji="0" lang="en-ZA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in informal settlements  upgraded to Phase 2 of the Informal Settlements Upgrading Programme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83 390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16 678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16 678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16 678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16 678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16 678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16 678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83 390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Shared services</a:t>
                      </a:r>
                      <a:r>
                        <a:rPr kumimoji="0" lang="en-ZA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  <a:r>
                        <a:rPr kumimoji="0" lang="en-ZA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(number of households benefiting) –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ZA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 </a:t>
                      </a:r>
                      <a:r>
                        <a:rPr kumimoji="0" lang="en-ZA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Water &amp; Sanitation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79 430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10 423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9 192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9 974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17 368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22 372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20 524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79 430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21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ZA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Individual households</a:t>
                      </a: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ZA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(Phase 3)  (1:1 Water, Sanitation &amp; Electricity)</a:t>
                      </a:r>
                      <a:r>
                        <a:rPr kumimoji="0" lang="en-ZA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             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ZA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                              </a:t>
                      </a:r>
                      <a:endParaRPr kumimoji="0" lang="en-ZA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A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2882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3140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3187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5414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4324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1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A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18 947</a:t>
                      </a:r>
                    </a:p>
                  </a:txBody>
                  <a:tcPr marT="45687" marB="4568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48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/>
            <a:r>
              <a:rPr lang="en-Z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8" charset="-128"/>
              </a:rPr>
              <a:t>UPGRADING OF INFORMAL SETTLEMENTS PLAN</a:t>
            </a:r>
            <a:br>
              <a:rPr lang="en-Z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8" charset="-128"/>
              </a:rPr>
            </a:br>
            <a:r>
              <a:rPr lang="en-Z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8" charset="-128"/>
              </a:rPr>
              <a:t> 2016/17 - 2018/19</a:t>
            </a:r>
            <a:endParaRPr lang="en-ZA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029012"/>
              </p:ext>
            </p:extLst>
          </p:nvPr>
        </p:nvGraphicFramePr>
        <p:xfrm>
          <a:off x="457200" y="1295400"/>
          <a:ext cx="7353421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868"/>
                <a:gridCol w="1131040"/>
                <a:gridCol w="1561171"/>
                <a:gridCol w="1561171"/>
                <a:gridCol w="1561171"/>
              </a:tblGrid>
              <a:tr h="685800">
                <a:tc gridSpan="2">
                  <a:txBody>
                    <a:bodyPr/>
                    <a:lstStyle/>
                    <a:p>
                      <a:pPr algn="ctr"/>
                      <a:endParaRPr lang="en-ZA" sz="1600" dirty="0" smtClean="0"/>
                    </a:p>
                    <a:p>
                      <a:pPr algn="ctr"/>
                      <a:r>
                        <a:rPr lang="en-ZA" sz="1600" dirty="0" smtClean="0"/>
                        <a:t>Programme </a:t>
                      </a:r>
                      <a:endParaRPr lang="en-ZA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Budget</a:t>
                      </a:r>
                    </a:p>
                    <a:p>
                      <a:pPr algn="ctr"/>
                      <a:r>
                        <a:rPr lang="en-ZA" sz="1600" dirty="0" smtClean="0"/>
                        <a:t>2016/2017</a:t>
                      </a:r>
                      <a:endParaRPr lang="en-Z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Budget 2017/2018</a:t>
                      </a:r>
                      <a:endParaRPr lang="en-ZA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Budget 2018/2019</a:t>
                      </a: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UISP &amp; IDA Programme 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Projects (multi-year)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27 325 539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102 262 500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80 500 000 </a:t>
                      </a:r>
                    </a:p>
                  </a:txBody>
                  <a:tcPr anchor="ctr"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Re-blocking Programme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Projects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(multi-year)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7 979 872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10 385 346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10 000 000</a:t>
                      </a:r>
                    </a:p>
                  </a:txBody>
                  <a:tcPr anchor="ctr"/>
                </a:tc>
              </a:tr>
              <a:tr h="324000">
                <a:tc rowSpan="3">
                  <a:txBody>
                    <a:bodyPr/>
                    <a:lstStyle/>
                    <a:p>
                      <a:pPr algn="ctr"/>
                      <a:r>
                        <a:rPr lang="en-Z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Backyarder Programme</a:t>
                      </a:r>
                    </a:p>
                    <a:p>
                      <a:pPr algn="ctr"/>
                      <a:r>
                        <a:rPr lang="en-ZA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(Council owned properties)</a:t>
                      </a:r>
                      <a:r>
                        <a:rPr lang="en-ZA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Projects 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22 808 851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400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Projects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15 000 000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4000">
                <a:tc v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Projects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10 000 000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ZA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58 114 262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127 647 846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100 500 000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713319"/>
            <a:ext cx="750482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dirty="0" smtClean="0"/>
              <a:t>All projects undertaken for UISP, IDA and Re-blocking are supported by detailed layout plans with land use planning approvals.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9986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419"/>
            <a:ext cx="8229600" cy="69435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 ACQUISITION    2016/17 – 2018/19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15" y="1821631"/>
            <a:ext cx="7779170" cy="351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31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30BA8BFBFA114F9CCF5FBADDE36F21" ma:contentTypeVersion="0" ma:contentTypeDescription="Create a new document." ma:contentTypeScope="" ma:versionID="0e266c0d940190ad0c503d236f404db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531DFE-9E8B-43D6-A5EB-B91EADAD9F5B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379EC8-0787-48F9-B6ED-2179BC5272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6BB37E-0540-4904-9E26-4529915825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2614</TotalTime>
  <Words>1381</Words>
  <Application>Microsoft Office PowerPoint</Application>
  <PresentationFormat>On-screen Show (4:3)</PresentationFormat>
  <Paragraphs>295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National Human Settlements Portfolio Committee </vt:lpstr>
      <vt:lpstr> INTRODUCTION</vt:lpstr>
      <vt:lpstr>SETTING THE SCENE </vt:lpstr>
      <vt:lpstr>INTEGRATED HUMAN SETTLEMENTS FRAMEWORK (IHSF)</vt:lpstr>
      <vt:lpstr>NON FINANCIAL INDICATORS</vt:lpstr>
      <vt:lpstr>Services Delivery Ratios </vt:lpstr>
      <vt:lpstr>CITY OF CAPE TOWN : MTSF TARGETS</vt:lpstr>
      <vt:lpstr>UPGRADING OF INFORMAL SETTLEMENTS PLAN  2016/17 - 2018/19</vt:lpstr>
      <vt:lpstr>LAND ACQUISITION    2016/17 – 2018/19</vt:lpstr>
      <vt:lpstr>INFORMAL SETTLEMENTS      2016/17 - 2018/19 </vt:lpstr>
      <vt:lpstr>TITLE DEEDS 2016/17 – 2018/19 </vt:lpstr>
      <vt:lpstr>BASIC SERVICES   2016/17 – 2018/19</vt:lpstr>
      <vt:lpstr>PROPOSED CATALYTIC PROJECTS </vt:lpstr>
      <vt:lpstr>PROPOSED CATALYTIC PROJECT 1   2016/17 – 2018/19</vt:lpstr>
      <vt:lpstr>PROPOSED CATALYTIC PROJECT 2   2016/17 – 2018/19</vt:lpstr>
      <vt:lpstr>PROPOSED CATALYTIC PROJECT 3   2016/17 – 2018/19</vt:lpstr>
      <vt:lpstr>FINANCIAL INDICATORS</vt:lpstr>
      <vt:lpstr>FINANCIAL PERFORMACE 2015/16  CAPITAL BUDGET BREAKDOWN</vt:lpstr>
      <vt:lpstr>PowerPoint Presentation</vt:lpstr>
      <vt:lpstr>FINANCIAL PERFORMANCE : USDG 2015/16</vt:lpstr>
      <vt:lpstr>HSDG TARGETS : PROVINCIAL PROJECTS    2016/17 – 2018/19 </vt:lpstr>
      <vt:lpstr>HSDG TARGETS: CITY PROJECTS    2016/17 – 2018/19</vt:lpstr>
      <vt:lpstr>HSDG TARGETS: CITY PROJECTS    2016/17 – 2018/19</vt:lpstr>
      <vt:lpstr>USDG Programme 2015 / 2016</vt:lpstr>
      <vt:lpstr> CHALLENGES AND REMEDIAL MEASURES </vt:lpstr>
      <vt:lpstr>LINK BETWEEN USDG AND HSDG 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Presentation Template</dc:title>
  <dc:creator>Apple</dc:creator>
  <cp:lastModifiedBy>Cassandra Gabriel</cp:lastModifiedBy>
  <cp:revision>255</cp:revision>
  <dcterms:created xsi:type="dcterms:W3CDTF">2014-02-22T20:02:07Z</dcterms:created>
  <dcterms:modified xsi:type="dcterms:W3CDTF">2016-04-11T12:50:49Z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0x010100C230BA8BFBFA114F9CCF5FBADDE36F21</vt:lpwstr>
  </property>
</Properties>
</file>