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96" r:id="rId4"/>
  </p:sldMasterIdLst>
  <p:notesMasterIdLst>
    <p:notesMasterId r:id="rId52"/>
  </p:notesMasterIdLst>
  <p:handoutMasterIdLst>
    <p:handoutMasterId r:id="rId53"/>
  </p:handoutMasterIdLst>
  <p:sldIdLst>
    <p:sldId id="300" r:id="rId5"/>
    <p:sldId id="301" r:id="rId6"/>
    <p:sldId id="381" r:id="rId7"/>
    <p:sldId id="382" r:id="rId8"/>
    <p:sldId id="303" r:id="rId9"/>
    <p:sldId id="325" r:id="rId10"/>
    <p:sldId id="326" r:id="rId11"/>
    <p:sldId id="327" r:id="rId12"/>
    <p:sldId id="315" r:id="rId13"/>
    <p:sldId id="321" r:id="rId14"/>
    <p:sldId id="328" r:id="rId15"/>
    <p:sldId id="330" r:id="rId16"/>
    <p:sldId id="332" r:id="rId17"/>
    <p:sldId id="403" r:id="rId18"/>
    <p:sldId id="318" r:id="rId19"/>
    <p:sldId id="334" r:id="rId20"/>
    <p:sldId id="333" r:id="rId21"/>
    <p:sldId id="335" r:id="rId22"/>
    <p:sldId id="336" r:id="rId23"/>
    <p:sldId id="337" r:id="rId24"/>
    <p:sldId id="338" r:id="rId25"/>
    <p:sldId id="340" r:id="rId26"/>
    <p:sldId id="341" r:id="rId27"/>
    <p:sldId id="339" r:id="rId28"/>
    <p:sldId id="360" r:id="rId29"/>
    <p:sldId id="361" r:id="rId30"/>
    <p:sldId id="362" r:id="rId31"/>
    <p:sldId id="342" r:id="rId32"/>
    <p:sldId id="319" r:id="rId33"/>
    <p:sldId id="345" r:id="rId34"/>
    <p:sldId id="347" r:id="rId35"/>
    <p:sldId id="348" r:id="rId36"/>
    <p:sldId id="343" r:id="rId37"/>
    <p:sldId id="346" r:id="rId38"/>
    <p:sldId id="349" r:id="rId39"/>
    <p:sldId id="351" r:id="rId40"/>
    <p:sldId id="344" r:id="rId41"/>
    <p:sldId id="352" r:id="rId42"/>
    <p:sldId id="354" r:id="rId43"/>
    <p:sldId id="353" r:id="rId44"/>
    <p:sldId id="355" r:id="rId45"/>
    <p:sldId id="356" r:id="rId46"/>
    <p:sldId id="385" r:id="rId47"/>
    <p:sldId id="405" r:id="rId48"/>
    <p:sldId id="402" r:id="rId49"/>
    <p:sldId id="404" r:id="rId50"/>
    <p:sldId id="313" r:id="rId5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7" autoAdjust="0"/>
  </p:normalViewPr>
  <p:slideViewPr>
    <p:cSldViewPr>
      <p:cViewPr>
        <p:scale>
          <a:sx n="78" d="100"/>
          <a:sy n="78" d="100"/>
        </p:scale>
        <p:origin x="-11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B543A-0651-4B38-A3E7-34676E39E02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ZA"/>
        </a:p>
      </dgm:t>
    </dgm:pt>
    <dgm:pt modelId="{0A1515B6-804D-4F09-B717-518DB74497DC}">
      <dgm:prSet phldrT="[Text]" custT="1"/>
      <dgm:spPr>
        <a:solidFill>
          <a:srgbClr val="00B050"/>
        </a:solidFill>
      </dgm:spPr>
      <dgm:t>
        <a:bodyPr/>
        <a:lstStyle/>
        <a:p>
          <a:r>
            <a:rPr lang="en-ZA" sz="2000" b="1" dirty="0" smtClean="0">
              <a:solidFill>
                <a:schemeClr val="tx1"/>
              </a:solidFill>
              <a:latin typeface="+mj-lt"/>
              <a:ea typeface="+mn-ea"/>
              <a:cs typeface="+mn-cs"/>
            </a:rPr>
            <a:t>Socio-Economic Empowerment of Women and Gender Equality t</a:t>
          </a:r>
          <a:r>
            <a:rPr lang="en-ZA" sz="2000" b="1" dirty="0" smtClean="0">
              <a:solidFill>
                <a:schemeClr val="tx1"/>
              </a:solidFill>
              <a:latin typeface="+mj-lt"/>
            </a:rPr>
            <a:t>hrough gender mainstreaming</a:t>
          </a:r>
          <a:endParaRPr lang="en-ZA" sz="2000" b="1" dirty="0">
            <a:solidFill>
              <a:schemeClr val="tx1"/>
            </a:solidFill>
            <a:latin typeface="+mj-lt"/>
          </a:endParaRPr>
        </a:p>
      </dgm:t>
    </dgm:pt>
    <dgm:pt modelId="{649DB9B6-FB0A-46AE-849F-1C6CD0E36A89}" type="parTrans" cxnId="{5A764843-6C8A-4300-94AE-7E835F497562}">
      <dgm:prSet/>
      <dgm:spPr/>
      <dgm:t>
        <a:bodyPr/>
        <a:lstStyle/>
        <a:p>
          <a:endParaRPr lang="en-ZA"/>
        </a:p>
      </dgm:t>
    </dgm:pt>
    <dgm:pt modelId="{0279D7A1-EAB4-44A3-95CC-9719861879F3}" type="sibTrans" cxnId="{5A764843-6C8A-4300-94AE-7E835F497562}">
      <dgm:prSet/>
      <dgm:spPr/>
      <dgm:t>
        <a:bodyPr/>
        <a:lstStyle/>
        <a:p>
          <a:endParaRPr lang="en-ZA"/>
        </a:p>
      </dgm:t>
    </dgm:pt>
    <dgm:pt modelId="{F8BE4328-53D3-4365-BF8B-EF6B2E88A731}">
      <dgm:prSet phldrT="[Text]" custT="1"/>
      <dgm:spPr>
        <a:solidFill>
          <a:srgbClr val="FFFF00"/>
        </a:solidFill>
      </dgm:spPr>
      <dgm:t>
        <a:bodyPr/>
        <a:lstStyle/>
        <a:p>
          <a:r>
            <a:rPr lang="en-ZA" sz="1800" b="1" dirty="0" smtClean="0">
              <a:solidFill>
                <a:schemeClr val="tx1"/>
              </a:solidFill>
            </a:rPr>
            <a:t>Monitoring and Evaluation Gender Impact of Government Programmes</a:t>
          </a:r>
          <a:endParaRPr lang="en-ZA" sz="1800" b="1" dirty="0">
            <a:solidFill>
              <a:schemeClr val="tx1"/>
            </a:solidFill>
          </a:endParaRPr>
        </a:p>
      </dgm:t>
    </dgm:pt>
    <dgm:pt modelId="{909F178A-8AAF-4A88-B8E3-DE4CFCBFD5D6}" type="parTrans" cxnId="{BD45F94D-B576-4800-AFD1-46FB79382A26}">
      <dgm:prSet/>
      <dgm:spPr/>
      <dgm:t>
        <a:bodyPr/>
        <a:lstStyle/>
        <a:p>
          <a:endParaRPr lang="en-ZA"/>
        </a:p>
      </dgm:t>
    </dgm:pt>
    <dgm:pt modelId="{85C50458-3FDB-4F44-8AA9-FED345C33F53}" type="sibTrans" cxnId="{BD45F94D-B576-4800-AFD1-46FB79382A26}">
      <dgm:prSet/>
      <dgm:spPr/>
      <dgm:t>
        <a:bodyPr/>
        <a:lstStyle/>
        <a:p>
          <a:endParaRPr lang="en-ZA"/>
        </a:p>
      </dgm:t>
    </dgm:pt>
    <dgm:pt modelId="{9568C2E4-B1F9-4F53-AF7E-536FBE435070}">
      <dgm:prSet phldrT="[Text]" custT="1"/>
      <dgm:spPr>
        <a:solidFill>
          <a:srgbClr val="00B0F0"/>
        </a:solidFill>
      </dgm:spPr>
      <dgm:t>
        <a:bodyPr/>
        <a:lstStyle/>
        <a:p>
          <a:r>
            <a:rPr lang="en-ZA" sz="1800" b="1" dirty="0" smtClean="0">
              <a:solidFill>
                <a:schemeClr val="tx1"/>
              </a:solidFill>
            </a:rPr>
            <a:t>Gender Outreach/Advocacy</a:t>
          </a:r>
          <a:endParaRPr lang="en-ZA" sz="1800" b="1" dirty="0">
            <a:solidFill>
              <a:schemeClr val="tx1"/>
            </a:solidFill>
          </a:endParaRPr>
        </a:p>
      </dgm:t>
    </dgm:pt>
    <dgm:pt modelId="{3982ED14-72F5-4194-9005-4CD06AF4963E}" type="parTrans" cxnId="{3570AABA-958C-4109-9741-48E7439701BA}">
      <dgm:prSet/>
      <dgm:spPr/>
      <dgm:t>
        <a:bodyPr/>
        <a:lstStyle/>
        <a:p>
          <a:endParaRPr lang="en-ZA"/>
        </a:p>
      </dgm:t>
    </dgm:pt>
    <dgm:pt modelId="{60C2F005-9B5A-46E5-B3BA-C57389798ACA}" type="sibTrans" cxnId="{3570AABA-958C-4109-9741-48E7439701BA}">
      <dgm:prSet/>
      <dgm:spPr/>
      <dgm:t>
        <a:bodyPr/>
        <a:lstStyle/>
        <a:p>
          <a:endParaRPr lang="en-ZA"/>
        </a:p>
      </dgm:t>
    </dgm:pt>
    <dgm:pt modelId="{8F99CC9A-185F-4C35-84E2-2D06223A6ADD}">
      <dgm:prSet phldrT="[Text]" custT="1"/>
      <dgm:spPr>
        <a:solidFill>
          <a:srgbClr val="FFC000"/>
        </a:solidFill>
      </dgm:spPr>
      <dgm:t>
        <a:bodyPr/>
        <a:lstStyle/>
        <a:p>
          <a:r>
            <a:rPr lang="en-ZA" sz="1800" b="1" dirty="0" smtClean="0">
              <a:solidFill>
                <a:schemeClr val="tx1"/>
              </a:solidFill>
            </a:rPr>
            <a:t>Gender Thought leadership, Policy analysis and Knowledge sharing</a:t>
          </a:r>
          <a:endParaRPr lang="en-ZA" sz="1800" b="1" dirty="0">
            <a:solidFill>
              <a:schemeClr val="tx1"/>
            </a:solidFill>
          </a:endParaRPr>
        </a:p>
      </dgm:t>
    </dgm:pt>
    <dgm:pt modelId="{26F6C145-637C-4D13-B7F3-0CDA80360E6A}" type="sibTrans" cxnId="{E263B61B-6F03-4DF2-91FF-F53553C727BC}">
      <dgm:prSet/>
      <dgm:spPr/>
      <dgm:t>
        <a:bodyPr/>
        <a:lstStyle/>
        <a:p>
          <a:endParaRPr lang="en-ZA"/>
        </a:p>
      </dgm:t>
    </dgm:pt>
    <dgm:pt modelId="{8A09354C-454D-48DC-88D8-545D2DE62192}" type="parTrans" cxnId="{E263B61B-6F03-4DF2-91FF-F53553C727BC}">
      <dgm:prSet/>
      <dgm:spPr/>
      <dgm:t>
        <a:bodyPr/>
        <a:lstStyle/>
        <a:p>
          <a:endParaRPr lang="en-ZA"/>
        </a:p>
      </dgm:t>
    </dgm:pt>
    <dgm:pt modelId="{9D7E0866-2687-4E37-8092-A231BED47F7E}" type="pres">
      <dgm:prSet presAssocID="{777B543A-0651-4B38-A3E7-34676E39E027}" presName="Name0" presStyleCnt="0">
        <dgm:presLayoutVars>
          <dgm:chMax val="1"/>
          <dgm:dir/>
          <dgm:animLvl val="ctr"/>
          <dgm:resizeHandles val="exact"/>
        </dgm:presLayoutVars>
      </dgm:prSet>
      <dgm:spPr/>
      <dgm:t>
        <a:bodyPr/>
        <a:lstStyle/>
        <a:p>
          <a:endParaRPr lang="en-ZA"/>
        </a:p>
      </dgm:t>
    </dgm:pt>
    <dgm:pt modelId="{8567A12C-7533-493F-973D-68ED09B196C4}" type="pres">
      <dgm:prSet presAssocID="{0A1515B6-804D-4F09-B717-518DB74497DC}" presName="centerShape" presStyleLbl="node0" presStyleIdx="0" presStyleCnt="1" custScaleX="181238" custScaleY="128825" custLinFactNeighborX="368" custLinFactNeighborY="4090"/>
      <dgm:spPr/>
      <dgm:t>
        <a:bodyPr/>
        <a:lstStyle/>
        <a:p>
          <a:endParaRPr lang="en-ZA"/>
        </a:p>
      </dgm:t>
    </dgm:pt>
    <dgm:pt modelId="{DA31248F-EB24-4904-959D-F4DBF0F6E5FB}" type="pres">
      <dgm:prSet presAssocID="{F8BE4328-53D3-4365-BF8B-EF6B2E88A731}" presName="node" presStyleLbl="node1" presStyleIdx="0" presStyleCnt="3" custScaleX="279949" custScaleY="139810" custRadScaleRad="88171" custRadScaleInc="-381">
        <dgm:presLayoutVars>
          <dgm:bulletEnabled val="1"/>
        </dgm:presLayoutVars>
      </dgm:prSet>
      <dgm:spPr/>
      <dgm:t>
        <a:bodyPr/>
        <a:lstStyle/>
        <a:p>
          <a:endParaRPr lang="en-ZA"/>
        </a:p>
      </dgm:t>
    </dgm:pt>
    <dgm:pt modelId="{74C719AA-787A-4632-8D81-64FA46166E81}" type="pres">
      <dgm:prSet presAssocID="{F8BE4328-53D3-4365-BF8B-EF6B2E88A731}" presName="dummy" presStyleCnt="0"/>
      <dgm:spPr/>
    </dgm:pt>
    <dgm:pt modelId="{51200A36-3C59-4908-B555-ABB4B9473E1E}" type="pres">
      <dgm:prSet presAssocID="{85C50458-3FDB-4F44-8AA9-FED345C33F53}" presName="sibTrans" presStyleLbl="sibTrans2D1" presStyleIdx="0" presStyleCnt="3"/>
      <dgm:spPr/>
      <dgm:t>
        <a:bodyPr/>
        <a:lstStyle/>
        <a:p>
          <a:endParaRPr lang="en-ZA"/>
        </a:p>
      </dgm:t>
    </dgm:pt>
    <dgm:pt modelId="{B8765E6E-803B-4FA0-8E32-096A6A692B1A}" type="pres">
      <dgm:prSet presAssocID="{9568C2E4-B1F9-4F53-AF7E-536FBE435070}" presName="node" presStyleLbl="node1" presStyleIdx="1" presStyleCnt="3" custScaleX="246883" custRadScaleRad="136550" custRadScaleInc="-55351">
        <dgm:presLayoutVars>
          <dgm:bulletEnabled val="1"/>
        </dgm:presLayoutVars>
      </dgm:prSet>
      <dgm:spPr/>
      <dgm:t>
        <a:bodyPr/>
        <a:lstStyle/>
        <a:p>
          <a:endParaRPr lang="en-ZA"/>
        </a:p>
      </dgm:t>
    </dgm:pt>
    <dgm:pt modelId="{87AEE732-95BA-4448-B22B-692F53BD12A0}" type="pres">
      <dgm:prSet presAssocID="{9568C2E4-B1F9-4F53-AF7E-536FBE435070}" presName="dummy" presStyleCnt="0"/>
      <dgm:spPr/>
    </dgm:pt>
    <dgm:pt modelId="{EEBC79EB-E0C5-4615-BAF9-8711ACAE5FE4}" type="pres">
      <dgm:prSet presAssocID="{60C2F005-9B5A-46E5-B3BA-C57389798ACA}" presName="sibTrans" presStyleLbl="sibTrans2D1" presStyleIdx="1" presStyleCnt="3"/>
      <dgm:spPr/>
      <dgm:t>
        <a:bodyPr/>
        <a:lstStyle/>
        <a:p>
          <a:endParaRPr lang="en-ZA"/>
        </a:p>
      </dgm:t>
    </dgm:pt>
    <dgm:pt modelId="{27680FD4-EC36-4413-A00C-48DD3A6D5B25}" type="pres">
      <dgm:prSet presAssocID="{8F99CC9A-185F-4C35-84E2-2D06223A6ADD}" presName="node" presStyleLbl="node1" presStyleIdx="2" presStyleCnt="3" custScaleX="277177" custScaleY="110991" custRadScaleRad="142881" custRadScaleInc="44479">
        <dgm:presLayoutVars>
          <dgm:bulletEnabled val="1"/>
        </dgm:presLayoutVars>
      </dgm:prSet>
      <dgm:spPr/>
      <dgm:t>
        <a:bodyPr/>
        <a:lstStyle/>
        <a:p>
          <a:endParaRPr lang="en-ZA"/>
        </a:p>
      </dgm:t>
    </dgm:pt>
    <dgm:pt modelId="{D8CA6B11-D03B-4BED-9DB9-E6F667A7AB3A}" type="pres">
      <dgm:prSet presAssocID="{8F99CC9A-185F-4C35-84E2-2D06223A6ADD}" presName="dummy" presStyleCnt="0"/>
      <dgm:spPr/>
    </dgm:pt>
    <dgm:pt modelId="{06DE0BCA-373B-4109-88E6-37FBA9554578}" type="pres">
      <dgm:prSet presAssocID="{26F6C145-637C-4D13-B7F3-0CDA80360E6A}" presName="sibTrans" presStyleLbl="sibTrans2D1" presStyleIdx="2" presStyleCnt="3"/>
      <dgm:spPr/>
      <dgm:t>
        <a:bodyPr/>
        <a:lstStyle/>
        <a:p>
          <a:endParaRPr lang="en-ZA"/>
        </a:p>
      </dgm:t>
    </dgm:pt>
  </dgm:ptLst>
  <dgm:cxnLst>
    <dgm:cxn modelId="{5C7533A0-7157-4619-9719-5905FD0630A2}" type="presOf" srcId="{0A1515B6-804D-4F09-B717-518DB74497DC}" destId="{8567A12C-7533-493F-973D-68ED09B196C4}" srcOrd="0" destOrd="0" presId="urn:microsoft.com/office/officeart/2005/8/layout/radial6"/>
    <dgm:cxn modelId="{D237F9F6-7A45-4233-8AEE-B7BD73A062A2}" type="presOf" srcId="{85C50458-3FDB-4F44-8AA9-FED345C33F53}" destId="{51200A36-3C59-4908-B555-ABB4B9473E1E}" srcOrd="0" destOrd="0" presId="urn:microsoft.com/office/officeart/2005/8/layout/radial6"/>
    <dgm:cxn modelId="{E263B61B-6F03-4DF2-91FF-F53553C727BC}" srcId="{0A1515B6-804D-4F09-B717-518DB74497DC}" destId="{8F99CC9A-185F-4C35-84E2-2D06223A6ADD}" srcOrd="2" destOrd="0" parTransId="{8A09354C-454D-48DC-88D8-545D2DE62192}" sibTransId="{26F6C145-637C-4D13-B7F3-0CDA80360E6A}"/>
    <dgm:cxn modelId="{85BC5E81-7E75-4454-8FD0-8FFA4F6BB9A0}" type="presOf" srcId="{26F6C145-637C-4D13-B7F3-0CDA80360E6A}" destId="{06DE0BCA-373B-4109-88E6-37FBA9554578}" srcOrd="0" destOrd="0" presId="urn:microsoft.com/office/officeart/2005/8/layout/radial6"/>
    <dgm:cxn modelId="{4D084BEB-2FD4-4A8C-A18A-914201904249}" type="presOf" srcId="{8F99CC9A-185F-4C35-84E2-2D06223A6ADD}" destId="{27680FD4-EC36-4413-A00C-48DD3A6D5B25}" srcOrd="0" destOrd="0" presId="urn:microsoft.com/office/officeart/2005/8/layout/radial6"/>
    <dgm:cxn modelId="{5A764843-6C8A-4300-94AE-7E835F497562}" srcId="{777B543A-0651-4B38-A3E7-34676E39E027}" destId="{0A1515B6-804D-4F09-B717-518DB74497DC}" srcOrd="0" destOrd="0" parTransId="{649DB9B6-FB0A-46AE-849F-1C6CD0E36A89}" sibTransId="{0279D7A1-EAB4-44A3-95CC-9719861879F3}"/>
    <dgm:cxn modelId="{BD45F94D-B576-4800-AFD1-46FB79382A26}" srcId="{0A1515B6-804D-4F09-B717-518DB74497DC}" destId="{F8BE4328-53D3-4365-BF8B-EF6B2E88A731}" srcOrd="0" destOrd="0" parTransId="{909F178A-8AAF-4A88-B8E3-DE4CFCBFD5D6}" sibTransId="{85C50458-3FDB-4F44-8AA9-FED345C33F53}"/>
    <dgm:cxn modelId="{A5FC9AAA-A964-49D5-A6C7-1247222440E1}" type="presOf" srcId="{9568C2E4-B1F9-4F53-AF7E-536FBE435070}" destId="{B8765E6E-803B-4FA0-8E32-096A6A692B1A}" srcOrd="0" destOrd="0" presId="urn:microsoft.com/office/officeart/2005/8/layout/radial6"/>
    <dgm:cxn modelId="{29C423CB-2E26-4C06-A657-9FBE1C244716}" type="presOf" srcId="{60C2F005-9B5A-46E5-B3BA-C57389798ACA}" destId="{EEBC79EB-E0C5-4615-BAF9-8711ACAE5FE4}" srcOrd="0" destOrd="0" presId="urn:microsoft.com/office/officeart/2005/8/layout/radial6"/>
    <dgm:cxn modelId="{D20566DB-EAFE-4931-8EAD-2906EBBF723A}" type="presOf" srcId="{777B543A-0651-4B38-A3E7-34676E39E027}" destId="{9D7E0866-2687-4E37-8092-A231BED47F7E}" srcOrd="0" destOrd="0" presId="urn:microsoft.com/office/officeart/2005/8/layout/radial6"/>
    <dgm:cxn modelId="{3D0F6065-6BBF-4EB0-B83C-E0FB6B864613}" type="presOf" srcId="{F8BE4328-53D3-4365-BF8B-EF6B2E88A731}" destId="{DA31248F-EB24-4904-959D-F4DBF0F6E5FB}" srcOrd="0" destOrd="0" presId="urn:microsoft.com/office/officeart/2005/8/layout/radial6"/>
    <dgm:cxn modelId="{3570AABA-958C-4109-9741-48E7439701BA}" srcId="{0A1515B6-804D-4F09-B717-518DB74497DC}" destId="{9568C2E4-B1F9-4F53-AF7E-536FBE435070}" srcOrd="1" destOrd="0" parTransId="{3982ED14-72F5-4194-9005-4CD06AF4963E}" sibTransId="{60C2F005-9B5A-46E5-B3BA-C57389798ACA}"/>
    <dgm:cxn modelId="{462F0D89-11F0-4C9B-AF8E-CB8EAC18513F}" type="presParOf" srcId="{9D7E0866-2687-4E37-8092-A231BED47F7E}" destId="{8567A12C-7533-493F-973D-68ED09B196C4}" srcOrd="0" destOrd="0" presId="urn:microsoft.com/office/officeart/2005/8/layout/radial6"/>
    <dgm:cxn modelId="{8409A59E-F391-4FC4-8128-1090045CF899}" type="presParOf" srcId="{9D7E0866-2687-4E37-8092-A231BED47F7E}" destId="{DA31248F-EB24-4904-959D-F4DBF0F6E5FB}" srcOrd="1" destOrd="0" presId="urn:microsoft.com/office/officeart/2005/8/layout/radial6"/>
    <dgm:cxn modelId="{97B979F7-7D64-4420-8709-58F25F4ABF50}" type="presParOf" srcId="{9D7E0866-2687-4E37-8092-A231BED47F7E}" destId="{74C719AA-787A-4632-8D81-64FA46166E81}" srcOrd="2" destOrd="0" presId="urn:microsoft.com/office/officeart/2005/8/layout/radial6"/>
    <dgm:cxn modelId="{69CEA330-1EA3-45A7-AE44-99E4F6020828}" type="presParOf" srcId="{9D7E0866-2687-4E37-8092-A231BED47F7E}" destId="{51200A36-3C59-4908-B555-ABB4B9473E1E}" srcOrd="3" destOrd="0" presId="urn:microsoft.com/office/officeart/2005/8/layout/radial6"/>
    <dgm:cxn modelId="{ED5119D4-2E3E-4E6B-AF31-4253D391E59A}" type="presParOf" srcId="{9D7E0866-2687-4E37-8092-A231BED47F7E}" destId="{B8765E6E-803B-4FA0-8E32-096A6A692B1A}" srcOrd="4" destOrd="0" presId="urn:microsoft.com/office/officeart/2005/8/layout/radial6"/>
    <dgm:cxn modelId="{56E8F1C1-3A30-4091-B7F9-79F10ADA9084}" type="presParOf" srcId="{9D7E0866-2687-4E37-8092-A231BED47F7E}" destId="{87AEE732-95BA-4448-B22B-692F53BD12A0}" srcOrd="5" destOrd="0" presId="urn:microsoft.com/office/officeart/2005/8/layout/radial6"/>
    <dgm:cxn modelId="{0B8031B8-D1F7-4DC0-AA51-32860029B7CA}" type="presParOf" srcId="{9D7E0866-2687-4E37-8092-A231BED47F7E}" destId="{EEBC79EB-E0C5-4615-BAF9-8711ACAE5FE4}" srcOrd="6" destOrd="0" presId="urn:microsoft.com/office/officeart/2005/8/layout/radial6"/>
    <dgm:cxn modelId="{ACE45628-366F-4573-9F3B-87926A0F7532}" type="presParOf" srcId="{9D7E0866-2687-4E37-8092-A231BED47F7E}" destId="{27680FD4-EC36-4413-A00C-48DD3A6D5B25}" srcOrd="7" destOrd="0" presId="urn:microsoft.com/office/officeart/2005/8/layout/radial6"/>
    <dgm:cxn modelId="{E3751701-CD48-4915-AAC3-D34A24464321}" type="presParOf" srcId="{9D7E0866-2687-4E37-8092-A231BED47F7E}" destId="{D8CA6B11-D03B-4BED-9DB9-E6F667A7AB3A}" srcOrd="8" destOrd="0" presId="urn:microsoft.com/office/officeart/2005/8/layout/radial6"/>
    <dgm:cxn modelId="{001A7610-94D4-4331-87F3-ED79F7E3FE20}" type="presParOf" srcId="{9D7E0866-2687-4E37-8092-A231BED47F7E}" destId="{06DE0BCA-373B-4109-88E6-37FBA9554578}"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79237-0273-4CC2-9C46-90F658501CE9}"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ZA"/>
        </a:p>
      </dgm:t>
    </dgm:pt>
    <dgm:pt modelId="{76A5E4DF-C88C-4AC5-AB0A-A2E032E4D189}">
      <dgm:prSet phldrT="[Text]" custT="1"/>
      <dgm:spPr>
        <a:xfrm>
          <a:off x="4331728" y="2498179"/>
          <a:ext cx="1852142" cy="1852142"/>
        </a:xfr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nSpc>
              <a:spcPct val="100000"/>
            </a:lnSpc>
            <a:spcAft>
              <a:spcPts val="0"/>
            </a:spcAft>
          </a:pPr>
          <a:r>
            <a:rPr lang="en-ZA" sz="1800" b="1" dirty="0" smtClean="0">
              <a:solidFill>
                <a:schemeClr val="tx1"/>
              </a:solidFill>
              <a:latin typeface="Arial Narrow" pitchFamily="34" charset="0"/>
              <a:ea typeface="+mn-ea"/>
              <a:cs typeface="+mn-cs"/>
            </a:rPr>
            <a:t>Socio-Economic Empowerment of Women and Gender Equality </a:t>
          </a:r>
        </a:p>
        <a:p>
          <a:pPr>
            <a:lnSpc>
              <a:spcPct val="100000"/>
            </a:lnSpc>
            <a:spcAft>
              <a:spcPts val="0"/>
            </a:spcAft>
          </a:pPr>
          <a:r>
            <a:rPr lang="en-ZA" sz="1800" b="1" dirty="0" smtClean="0">
              <a:solidFill>
                <a:schemeClr val="tx1"/>
              </a:solidFill>
              <a:latin typeface="Arial Narrow" pitchFamily="34" charset="0"/>
              <a:ea typeface="+mn-ea"/>
              <a:cs typeface="+mn-cs"/>
            </a:rPr>
            <a:t>SDG </a:t>
          </a:r>
          <a:r>
            <a:rPr lang="en-GB" sz="1800" b="1" dirty="0" smtClean="0">
              <a:solidFill>
                <a:schemeClr val="tx1"/>
              </a:solidFill>
              <a:latin typeface="Arial Narrow" pitchFamily="34" charset="0"/>
            </a:rPr>
            <a:t>5. </a:t>
          </a:r>
        </a:p>
        <a:p>
          <a:pPr>
            <a:lnSpc>
              <a:spcPct val="100000"/>
            </a:lnSpc>
            <a:spcAft>
              <a:spcPts val="0"/>
            </a:spcAft>
          </a:pPr>
          <a:r>
            <a:rPr lang="en-ZA" sz="1800" b="1" dirty="0" smtClean="0">
              <a:solidFill>
                <a:schemeClr val="tx1"/>
              </a:solidFill>
              <a:latin typeface="Arial Narrow" pitchFamily="34" charset="0"/>
              <a:ea typeface="+mn-ea"/>
              <a:cs typeface="+mn-cs"/>
            </a:rPr>
            <a:t>2063 </a:t>
          </a:r>
          <a:r>
            <a:rPr lang="en-ZA" sz="1800" b="1" dirty="0" smtClean="0">
              <a:solidFill>
                <a:schemeClr val="tx1"/>
              </a:solidFill>
            </a:rPr>
            <a:t>Aspiration 6, </a:t>
          </a:r>
          <a:r>
            <a:rPr lang="en-ZA" sz="1800" b="1" dirty="0" smtClean="0">
              <a:solidFill>
                <a:schemeClr val="tx1"/>
              </a:solidFill>
              <a:latin typeface="Arial Narrow" pitchFamily="34" charset="0"/>
              <a:ea typeface="+mn-ea"/>
              <a:cs typeface="+mn-cs"/>
            </a:rPr>
            <a:t>Action J</a:t>
          </a:r>
          <a:endParaRPr lang="en-ZA" sz="1800" b="1" dirty="0">
            <a:solidFill>
              <a:schemeClr val="tx1"/>
            </a:solidFill>
            <a:latin typeface="Arial Narrow" pitchFamily="34" charset="0"/>
            <a:ea typeface="+mn-ea"/>
            <a:cs typeface="+mn-cs"/>
          </a:endParaRPr>
        </a:p>
      </dgm:t>
    </dgm:pt>
    <dgm:pt modelId="{9372BCAE-0C14-414F-92A5-0DFF91749544}" type="parTrans" cxnId="{CB064579-FF4C-4497-82A8-E79862A8360F}">
      <dgm:prSet/>
      <dgm:spPr/>
      <dgm:t>
        <a:bodyPr/>
        <a:lstStyle/>
        <a:p>
          <a:endParaRPr lang="en-ZA"/>
        </a:p>
      </dgm:t>
    </dgm:pt>
    <dgm:pt modelId="{3A00E6FB-645F-4E06-969E-1A4A53E7F00F}" type="sibTrans" cxnId="{CB064579-FF4C-4497-82A8-E79862A8360F}">
      <dgm:prSet/>
      <dgm:spPr/>
      <dgm:t>
        <a:bodyPr/>
        <a:lstStyle/>
        <a:p>
          <a:endParaRPr lang="en-ZA"/>
        </a:p>
      </dgm:t>
    </dgm:pt>
    <dgm:pt modelId="{64F3EF9D-FA8A-433B-A733-5689250896F0}">
      <dgm:prSet custRadScaleRad="74765" custRadScaleInc="-8229"/>
      <dgm:spPr>
        <a:prstGeom prst="roundRect">
          <a:avLst>
            <a:gd name="adj" fmla="val 10000"/>
          </a:avLst>
        </a:prstGeom>
      </dgm:spPr>
      <dgm:t>
        <a:bodyPr/>
        <a:lstStyle/>
        <a:p>
          <a:endParaRPr lang="en-ZA" dirty="0"/>
        </a:p>
      </dgm:t>
    </dgm:pt>
    <dgm:pt modelId="{87FBEDC7-61D5-4232-8C70-7014FFA3F56C}" type="parTrans" cxnId="{CA7385AA-50EE-45CC-B681-0EC46AAD8D66}">
      <dgm:prSet custScaleX="34097" custLinFactNeighborX="39339" custLinFactNeighborY="4886"/>
      <dgm:spPr>
        <a:xfrm rot="10800000">
          <a:off x="2538380" y="3160320"/>
          <a:ext cx="1694714" cy="527860"/>
        </a:xfrm>
        <a:prstGeom prst="lef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ZA"/>
        </a:p>
      </dgm:t>
    </dgm:pt>
    <dgm:pt modelId="{09E98D37-103D-4A2B-950D-1932538B9A39}" type="sibTrans" cxnId="{CA7385AA-50EE-45CC-B681-0EC46AAD8D66}">
      <dgm:prSet/>
      <dgm:spPr/>
      <dgm:t>
        <a:bodyPr/>
        <a:lstStyle/>
        <a:p>
          <a:endParaRPr lang="en-ZA"/>
        </a:p>
      </dgm:t>
    </dgm:pt>
    <dgm:pt modelId="{B36AAC67-952C-4127-935D-BCA80A3E6982}">
      <dgm:prSet custT="1"/>
      <dgm:spPr>
        <a:solidFill>
          <a:srgbClr val="FFC000"/>
        </a:solidFill>
      </dgm:spPr>
      <dgm:t>
        <a:bodyPr/>
        <a:lstStyle/>
        <a:p>
          <a:pPr algn="ctr">
            <a:lnSpc>
              <a:spcPct val="100000"/>
            </a:lnSpc>
            <a:spcAft>
              <a:spcPts val="0"/>
            </a:spcAft>
          </a:pPr>
          <a:r>
            <a:rPr lang="en-ZA" sz="1400" b="1" dirty="0" smtClean="0">
              <a:solidFill>
                <a:schemeClr val="tx1"/>
              </a:solidFill>
            </a:rPr>
            <a:t>NDP Chap 12</a:t>
          </a:r>
        </a:p>
        <a:p>
          <a:pPr algn="ctr">
            <a:lnSpc>
              <a:spcPct val="100000"/>
            </a:lnSpc>
            <a:spcAft>
              <a:spcPts val="0"/>
            </a:spcAft>
          </a:pPr>
          <a:r>
            <a:rPr lang="en-ZA" sz="1400" b="1" dirty="0" smtClean="0">
              <a:solidFill>
                <a:schemeClr val="tx1"/>
              </a:solidFill>
            </a:rPr>
            <a:t>OUTCOME 3:</a:t>
          </a:r>
        </a:p>
        <a:p>
          <a:pPr algn="ctr">
            <a:lnSpc>
              <a:spcPct val="100000"/>
            </a:lnSpc>
            <a:spcAft>
              <a:spcPts val="0"/>
            </a:spcAft>
          </a:pPr>
          <a:r>
            <a:rPr lang="en-ZA" sz="1400" b="1" dirty="0" smtClean="0">
              <a:solidFill>
                <a:schemeClr val="tx1"/>
              </a:solidFill>
            </a:rPr>
            <a:t>ALL PEOPLE IN SOUTH AFRICA ARE AND FEEL SAFE </a:t>
          </a:r>
        </a:p>
        <a:p>
          <a:pPr algn="ctr">
            <a:lnSpc>
              <a:spcPct val="100000"/>
            </a:lnSpc>
            <a:spcAft>
              <a:spcPts val="0"/>
            </a:spcAft>
          </a:pPr>
          <a:r>
            <a:rPr lang="en-ZA" sz="1400" b="1" dirty="0" smtClean="0">
              <a:solidFill>
                <a:schemeClr val="tx1"/>
              </a:solidFill>
            </a:rPr>
            <a:t>Sub-outcome 1</a:t>
          </a:r>
        </a:p>
        <a:p>
          <a:pPr algn="ctr">
            <a:lnSpc>
              <a:spcPct val="100000"/>
            </a:lnSpc>
            <a:spcAft>
              <a:spcPts val="0"/>
            </a:spcAft>
          </a:pPr>
          <a:r>
            <a:rPr lang="en-ZA" sz="1400" b="1" dirty="0" smtClean="0">
              <a:solidFill>
                <a:schemeClr val="tx1"/>
              </a:solidFill>
            </a:rPr>
            <a:t>2063 Aspiration 3</a:t>
          </a:r>
        </a:p>
        <a:p>
          <a:pPr algn="ctr">
            <a:lnSpc>
              <a:spcPct val="100000"/>
            </a:lnSpc>
            <a:spcAft>
              <a:spcPts val="0"/>
            </a:spcAft>
          </a:pPr>
          <a:r>
            <a:rPr lang="en-ZA" sz="1400" b="1" dirty="0" smtClean="0">
              <a:solidFill>
                <a:schemeClr val="tx1"/>
              </a:solidFill>
            </a:rPr>
            <a:t>SDG </a:t>
          </a:r>
          <a:r>
            <a:rPr lang="en-GB" sz="1400" b="1" dirty="0" smtClean="0">
              <a:solidFill>
                <a:schemeClr val="tx1"/>
              </a:solidFill>
            </a:rPr>
            <a:t>16, SDG 5</a:t>
          </a:r>
          <a:endParaRPr lang="en-ZA" sz="1400" b="1" dirty="0" smtClean="0">
            <a:solidFill>
              <a:schemeClr val="tx1"/>
            </a:solidFill>
          </a:endParaRPr>
        </a:p>
      </dgm:t>
    </dgm:pt>
    <dgm:pt modelId="{52084E34-469A-4B6C-AD8E-7CB7E75731B5}" type="parTrans" cxnId="{EC86DB33-F27D-49CE-9EB3-219C623DCF7B}">
      <dgm:prSet/>
      <dgm:spPr/>
      <dgm:t>
        <a:bodyPr/>
        <a:lstStyle/>
        <a:p>
          <a:endParaRPr lang="en-ZA"/>
        </a:p>
      </dgm:t>
    </dgm:pt>
    <dgm:pt modelId="{7EA6581F-6E68-4753-89FC-892199827498}" type="sibTrans" cxnId="{EC86DB33-F27D-49CE-9EB3-219C623DCF7B}">
      <dgm:prSet/>
      <dgm:spPr/>
      <dgm:t>
        <a:bodyPr/>
        <a:lstStyle/>
        <a:p>
          <a:endParaRPr lang="en-ZA"/>
        </a:p>
      </dgm:t>
    </dgm:pt>
    <dgm:pt modelId="{8706ACBC-C601-4307-9E0D-817B8D568E2A}">
      <dgm:prSet custT="1"/>
      <dgm:spPr>
        <a:solidFill>
          <a:schemeClr val="accent2">
            <a:lumMod val="75000"/>
          </a:schemeClr>
        </a:solidFill>
      </dgm:spPr>
      <dgm:t>
        <a:bodyPr/>
        <a:lstStyle/>
        <a:p>
          <a:pPr>
            <a:lnSpc>
              <a:spcPct val="100000"/>
            </a:lnSpc>
            <a:spcAft>
              <a:spcPts val="0"/>
            </a:spcAft>
          </a:pPr>
          <a:r>
            <a:rPr lang="en-ZA" sz="1400" b="1" dirty="0" smtClean="0">
              <a:solidFill>
                <a:schemeClr val="bg1"/>
              </a:solidFill>
            </a:rPr>
            <a:t>NDP Chap 10</a:t>
          </a:r>
        </a:p>
        <a:p>
          <a:pPr>
            <a:lnSpc>
              <a:spcPct val="100000"/>
            </a:lnSpc>
            <a:spcAft>
              <a:spcPts val="0"/>
            </a:spcAft>
          </a:pPr>
          <a:r>
            <a:rPr lang="en-ZA" sz="1400" b="1" dirty="0" smtClean="0">
              <a:solidFill>
                <a:schemeClr val="bg1"/>
              </a:solidFill>
            </a:rPr>
            <a:t>OUTCOME 2</a:t>
          </a:r>
        </a:p>
        <a:p>
          <a:pPr>
            <a:lnSpc>
              <a:spcPct val="100000"/>
            </a:lnSpc>
            <a:spcAft>
              <a:spcPts val="0"/>
            </a:spcAft>
          </a:pPr>
          <a:r>
            <a:rPr lang="en-ZA" sz="1400" b="1" dirty="0" smtClean="0">
              <a:solidFill>
                <a:schemeClr val="bg1"/>
              </a:solidFill>
            </a:rPr>
            <a:t> A LONG AND HEALTHY LIFE FOR ALL SOUTH AFRICANS </a:t>
          </a:r>
        </a:p>
        <a:p>
          <a:pPr>
            <a:lnSpc>
              <a:spcPct val="100000"/>
            </a:lnSpc>
            <a:spcAft>
              <a:spcPts val="0"/>
            </a:spcAft>
          </a:pPr>
          <a:r>
            <a:rPr lang="en-ZA" sz="1400" b="1" dirty="0" smtClean="0">
              <a:solidFill>
                <a:schemeClr val="bg1"/>
              </a:solidFill>
            </a:rPr>
            <a:t>Sub-outcome 9</a:t>
          </a:r>
        </a:p>
        <a:p>
          <a:pPr>
            <a:lnSpc>
              <a:spcPct val="100000"/>
            </a:lnSpc>
            <a:spcAft>
              <a:spcPts val="0"/>
            </a:spcAft>
          </a:pPr>
          <a:r>
            <a:rPr lang="en-ZA" sz="1400" b="1" dirty="0" smtClean="0">
              <a:solidFill>
                <a:schemeClr val="bg1"/>
              </a:solidFill>
            </a:rPr>
            <a:t>SGD </a:t>
          </a:r>
          <a:r>
            <a:rPr lang="en-GB" sz="1400" b="1" dirty="0" smtClean="0"/>
            <a:t>3. SDG 5</a:t>
          </a:r>
          <a:endParaRPr lang="en-ZA" sz="1400" b="1" dirty="0" smtClean="0">
            <a:solidFill>
              <a:schemeClr val="bg1"/>
            </a:solidFill>
          </a:endParaRPr>
        </a:p>
      </dgm:t>
    </dgm:pt>
    <dgm:pt modelId="{B9157DE9-8914-4D13-B36D-BD78580CB5FB}" type="parTrans" cxnId="{4E8A273F-D892-4FB1-811B-27608D2D71DC}">
      <dgm:prSet/>
      <dgm:spPr/>
      <dgm:t>
        <a:bodyPr/>
        <a:lstStyle/>
        <a:p>
          <a:endParaRPr lang="en-ZA"/>
        </a:p>
      </dgm:t>
    </dgm:pt>
    <dgm:pt modelId="{F2EEAB04-3430-4D42-A6D0-1675DA4B58E8}" type="sibTrans" cxnId="{4E8A273F-D892-4FB1-811B-27608D2D71DC}">
      <dgm:prSet/>
      <dgm:spPr/>
      <dgm:t>
        <a:bodyPr/>
        <a:lstStyle/>
        <a:p>
          <a:endParaRPr lang="en-ZA"/>
        </a:p>
      </dgm:t>
    </dgm:pt>
    <dgm:pt modelId="{521CC270-1B47-4110-925F-390804B09617}">
      <dgm:prSet phldrT="[Text]" custT="1"/>
      <dgm:spPr>
        <a:xfrm>
          <a:off x="4378032" y="1016"/>
          <a:ext cx="1759535" cy="1407628"/>
        </a:xfr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lnSpc>
              <a:spcPct val="100000"/>
            </a:lnSpc>
            <a:spcAft>
              <a:spcPts val="0"/>
            </a:spcAft>
          </a:pPr>
          <a:r>
            <a:rPr lang="en-ZA" sz="1400" b="1" dirty="0" smtClean="0">
              <a:solidFill>
                <a:schemeClr val="bg1"/>
              </a:solidFill>
            </a:rPr>
            <a:t>NDP Chap 11 </a:t>
          </a:r>
          <a:r>
            <a:rPr lang="en-ZA" sz="1400" b="1" dirty="0" smtClean="0"/>
            <a:t>OUTCOME 13</a:t>
          </a:r>
        </a:p>
        <a:p>
          <a:pPr>
            <a:lnSpc>
              <a:spcPct val="100000"/>
            </a:lnSpc>
            <a:spcAft>
              <a:spcPts val="0"/>
            </a:spcAft>
          </a:pPr>
          <a:r>
            <a:rPr lang="en-ZA" sz="1400" b="1" dirty="0" smtClean="0"/>
            <a:t> A COMPREHENSIVE,  RESPONSIVE AND SUSTAINABLE SOCIAL </a:t>
          </a:r>
          <a:r>
            <a:rPr lang="en-ZA" sz="1400" b="1" dirty="0" smtClean="0">
              <a:solidFill>
                <a:schemeClr val="bg1"/>
              </a:solidFill>
            </a:rPr>
            <a:t>PROTECTION SYSTEM</a:t>
          </a:r>
        </a:p>
        <a:p>
          <a:pPr>
            <a:lnSpc>
              <a:spcPct val="100000"/>
            </a:lnSpc>
            <a:spcAft>
              <a:spcPts val="0"/>
            </a:spcAft>
          </a:pPr>
          <a:r>
            <a:rPr lang="en-ZA" sz="1400" b="1" dirty="0" smtClean="0">
              <a:solidFill>
                <a:schemeClr val="bg1"/>
              </a:solidFill>
            </a:rPr>
            <a:t>Sub-outcome 1&amp;2</a:t>
          </a:r>
        </a:p>
        <a:p>
          <a:pPr>
            <a:lnSpc>
              <a:spcPct val="100000"/>
            </a:lnSpc>
            <a:spcAft>
              <a:spcPts val="0"/>
            </a:spcAft>
          </a:pPr>
          <a:r>
            <a:rPr lang="en-ZA" sz="1400" b="1" dirty="0" smtClean="0">
              <a:solidFill>
                <a:schemeClr val="bg1"/>
              </a:solidFill>
              <a:latin typeface="Calibri"/>
              <a:ea typeface="+mn-ea"/>
              <a:cs typeface="+mn-cs"/>
            </a:rPr>
            <a:t>SDG 1, SDG 5</a:t>
          </a:r>
          <a:endParaRPr lang="en-ZA" sz="1400" b="1" dirty="0">
            <a:solidFill>
              <a:schemeClr val="bg1"/>
            </a:solidFill>
            <a:latin typeface="Calibri"/>
            <a:ea typeface="+mn-ea"/>
            <a:cs typeface="+mn-cs"/>
          </a:endParaRPr>
        </a:p>
      </dgm:t>
    </dgm:pt>
    <dgm:pt modelId="{5BDC3F81-478B-4B3E-92ED-15576F2F9BA2}" type="parTrans" cxnId="{444FBC2C-EB7E-45FF-8982-998EA35AB930}">
      <dgm:prSet/>
      <dgm:spPr/>
      <dgm:t>
        <a:bodyPr/>
        <a:lstStyle/>
        <a:p>
          <a:endParaRPr lang="en-ZA"/>
        </a:p>
      </dgm:t>
    </dgm:pt>
    <dgm:pt modelId="{FB2DC802-BC50-4EFE-BAE9-E3FE60219F96}" type="sibTrans" cxnId="{444FBC2C-EB7E-45FF-8982-998EA35AB930}">
      <dgm:prSet/>
      <dgm:spPr/>
      <dgm:t>
        <a:bodyPr/>
        <a:lstStyle/>
        <a:p>
          <a:endParaRPr lang="en-ZA"/>
        </a:p>
      </dgm:t>
    </dgm:pt>
    <dgm:pt modelId="{D0BB160F-1C68-46D0-9782-F9195799804D}">
      <dgm:prSet custT="1"/>
      <dgm:spPr>
        <a:solidFill>
          <a:srgbClr val="FF0000"/>
        </a:solidFill>
      </dgm:spPr>
      <dgm:t>
        <a:bodyPr/>
        <a:lstStyle/>
        <a:p>
          <a:pPr>
            <a:lnSpc>
              <a:spcPct val="100000"/>
            </a:lnSpc>
            <a:spcAft>
              <a:spcPts val="0"/>
            </a:spcAft>
          </a:pPr>
          <a:r>
            <a:rPr lang="en-ZA" sz="1400" b="1" dirty="0" smtClean="0">
              <a:solidFill>
                <a:schemeClr val="bg1"/>
              </a:solidFill>
            </a:rPr>
            <a:t>NDP Chap 15</a:t>
          </a:r>
        </a:p>
        <a:p>
          <a:pPr>
            <a:lnSpc>
              <a:spcPct val="100000"/>
            </a:lnSpc>
            <a:spcAft>
              <a:spcPts val="0"/>
            </a:spcAft>
          </a:pPr>
          <a:r>
            <a:rPr lang="en-ZA" sz="1400" b="1" dirty="0" smtClean="0">
              <a:solidFill>
                <a:schemeClr val="bg1"/>
              </a:solidFill>
            </a:rPr>
            <a:t>OUTCOME 14 A DIVERSE, SOCIALLY COHESIVE SOCIETY WITH A COMMON NATIONAL IDENTITY </a:t>
          </a:r>
        </a:p>
        <a:p>
          <a:pPr>
            <a:lnSpc>
              <a:spcPct val="100000"/>
            </a:lnSpc>
            <a:spcAft>
              <a:spcPts val="0"/>
            </a:spcAft>
          </a:pPr>
          <a:r>
            <a:rPr lang="en-ZA" sz="1400" b="1" dirty="0" smtClean="0">
              <a:solidFill>
                <a:schemeClr val="bg1"/>
              </a:solidFill>
            </a:rPr>
            <a:t>Sub Outcome 2</a:t>
          </a:r>
        </a:p>
        <a:p>
          <a:pPr>
            <a:lnSpc>
              <a:spcPct val="100000"/>
            </a:lnSpc>
            <a:spcAft>
              <a:spcPts val="0"/>
            </a:spcAft>
          </a:pPr>
          <a:r>
            <a:rPr lang="en-ZA" sz="1400" b="1" dirty="0" smtClean="0"/>
            <a:t>2063 Aspiration 5 Action L</a:t>
          </a:r>
          <a:endParaRPr lang="en-ZA" sz="1400" b="1" dirty="0" smtClean="0">
            <a:solidFill>
              <a:schemeClr val="bg1"/>
            </a:solidFill>
          </a:endParaRPr>
        </a:p>
        <a:p>
          <a:pPr>
            <a:lnSpc>
              <a:spcPct val="100000"/>
            </a:lnSpc>
            <a:spcAft>
              <a:spcPts val="0"/>
            </a:spcAft>
          </a:pPr>
          <a:r>
            <a:rPr lang="en-ZA" sz="1400" b="1" dirty="0" smtClean="0">
              <a:solidFill>
                <a:schemeClr val="bg1"/>
              </a:solidFill>
            </a:rPr>
            <a:t>SDG </a:t>
          </a:r>
          <a:r>
            <a:rPr lang="en-GB" sz="1400" b="1" dirty="0" smtClean="0"/>
            <a:t>10, SDG 5. </a:t>
          </a:r>
          <a:endParaRPr lang="en-ZA" sz="1400" dirty="0"/>
        </a:p>
      </dgm:t>
    </dgm:pt>
    <dgm:pt modelId="{F6A07177-B89F-40EA-9D32-8779128D76FC}" type="parTrans" cxnId="{53A8D8C6-1C9C-426C-9541-FDB4F7C65804}">
      <dgm:prSet/>
      <dgm:spPr/>
      <dgm:t>
        <a:bodyPr/>
        <a:lstStyle/>
        <a:p>
          <a:endParaRPr lang="en-ZA"/>
        </a:p>
      </dgm:t>
    </dgm:pt>
    <dgm:pt modelId="{49AB5129-369D-46C2-8060-FFD426089B61}" type="sibTrans" cxnId="{53A8D8C6-1C9C-426C-9541-FDB4F7C65804}">
      <dgm:prSet/>
      <dgm:spPr/>
      <dgm:t>
        <a:bodyPr/>
        <a:lstStyle/>
        <a:p>
          <a:endParaRPr lang="en-ZA"/>
        </a:p>
      </dgm:t>
    </dgm:pt>
    <dgm:pt modelId="{636DC5EE-B9B2-4AC0-93B2-B7E435492A17}">
      <dgm:prSet custT="1"/>
      <dgm:spPr>
        <a:solidFill>
          <a:schemeClr val="accent5">
            <a:lumMod val="75000"/>
          </a:schemeClr>
        </a:solidFill>
      </dgm:spPr>
      <dgm:t>
        <a:bodyPr/>
        <a:lstStyle/>
        <a:p>
          <a:pPr>
            <a:lnSpc>
              <a:spcPct val="100000"/>
            </a:lnSpc>
            <a:spcAft>
              <a:spcPts val="0"/>
            </a:spcAft>
          </a:pPr>
          <a:r>
            <a:rPr lang="en-ZA" sz="1400" b="1" dirty="0" smtClean="0">
              <a:solidFill>
                <a:schemeClr val="bg1"/>
              </a:solidFill>
            </a:rPr>
            <a:t>NDP Chap 3,4,6,9</a:t>
          </a:r>
        </a:p>
        <a:p>
          <a:pPr>
            <a:lnSpc>
              <a:spcPct val="100000"/>
            </a:lnSpc>
            <a:spcAft>
              <a:spcPts val="0"/>
            </a:spcAft>
          </a:pPr>
          <a:r>
            <a:rPr lang="en-ZA" sz="1400" b="1" dirty="0" smtClean="0">
              <a:solidFill>
                <a:schemeClr val="bg1"/>
              </a:solidFill>
            </a:rPr>
            <a:t>OUTCOME 4</a:t>
          </a:r>
        </a:p>
        <a:p>
          <a:pPr>
            <a:lnSpc>
              <a:spcPct val="100000"/>
            </a:lnSpc>
            <a:spcAft>
              <a:spcPts val="0"/>
            </a:spcAft>
          </a:pPr>
          <a:r>
            <a:rPr lang="en-ZA" sz="1400" b="1" dirty="0" smtClean="0">
              <a:solidFill>
                <a:schemeClr val="bg1"/>
              </a:solidFill>
            </a:rPr>
            <a:t>DECENT EMPLOYMENT THROUGH INCLUSIVE GROWTH Sub-outcome 8 </a:t>
          </a:r>
        </a:p>
        <a:p>
          <a:pPr>
            <a:lnSpc>
              <a:spcPct val="100000"/>
            </a:lnSpc>
            <a:spcAft>
              <a:spcPts val="0"/>
            </a:spcAft>
          </a:pPr>
          <a:r>
            <a:rPr lang="en-ZA" sz="1400" b="1" dirty="0" smtClean="0"/>
            <a:t>2063 Aspiration 1 Action C, D.</a:t>
          </a:r>
          <a:r>
            <a:rPr lang="en-ZA" sz="1400" dirty="0" smtClean="0"/>
            <a:t> </a:t>
          </a:r>
          <a:endParaRPr lang="en-ZA" sz="1400" b="1" dirty="0" smtClean="0">
            <a:solidFill>
              <a:schemeClr val="bg1"/>
            </a:solidFill>
          </a:endParaRPr>
        </a:p>
        <a:p>
          <a:pPr>
            <a:lnSpc>
              <a:spcPct val="100000"/>
            </a:lnSpc>
            <a:spcAft>
              <a:spcPts val="0"/>
            </a:spcAft>
          </a:pPr>
          <a:r>
            <a:rPr lang="en-ZA" sz="1400" b="1" dirty="0" smtClean="0">
              <a:solidFill>
                <a:schemeClr val="bg1"/>
              </a:solidFill>
            </a:rPr>
            <a:t>SDG </a:t>
          </a:r>
          <a:r>
            <a:rPr lang="en-GB" sz="1400" b="1" dirty="0" smtClean="0"/>
            <a:t>8, SDG9, </a:t>
          </a:r>
        </a:p>
        <a:p>
          <a:pPr>
            <a:lnSpc>
              <a:spcPct val="100000"/>
            </a:lnSpc>
            <a:spcAft>
              <a:spcPts val="0"/>
            </a:spcAft>
          </a:pPr>
          <a:r>
            <a:rPr lang="en-GB" sz="1400" b="1" dirty="0" smtClean="0"/>
            <a:t>SDG 14, SDG 2, SGD 6, SDG 7, SDG 5</a:t>
          </a:r>
          <a:r>
            <a:rPr lang="en-GB" sz="1400" dirty="0" smtClean="0"/>
            <a:t>. </a:t>
          </a:r>
          <a:endParaRPr lang="en-ZA" sz="1400" dirty="0">
            <a:solidFill>
              <a:schemeClr val="bg1"/>
            </a:solidFill>
          </a:endParaRPr>
        </a:p>
      </dgm:t>
    </dgm:pt>
    <dgm:pt modelId="{5B8E58B3-51C1-4542-A9FC-AD635EF797CB}" type="sibTrans" cxnId="{9C0D41D5-C08A-418E-A03A-F835F3219AE0}">
      <dgm:prSet/>
      <dgm:spPr/>
      <dgm:t>
        <a:bodyPr/>
        <a:lstStyle/>
        <a:p>
          <a:endParaRPr lang="en-ZA"/>
        </a:p>
      </dgm:t>
    </dgm:pt>
    <dgm:pt modelId="{0B4B3300-17DB-4E50-BDC9-AB3E11A75A4C}" type="parTrans" cxnId="{9C0D41D5-C08A-418E-A03A-F835F3219AE0}">
      <dgm:prSet/>
      <dgm:spPr/>
      <dgm:t>
        <a:bodyPr/>
        <a:lstStyle/>
        <a:p>
          <a:endParaRPr lang="en-ZA"/>
        </a:p>
      </dgm:t>
    </dgm:pt>
    <dgm:pt modelId="{C463AC1C-1CAF-4BF7-A489-6CEBCE313181}">
      <dgm:prSet custT="1"/>
      <dgm:spPr>
        <a:solidFill>
          <a:schemeClr val="accent1">
            <a:lumMod val="75000"/>
          </a:schemeClr>
        </a:solidFill>
      </dgm:spPr>
      <dgm:t>
        <a:bodyPr/>
        <a:lstStyle/>
        <a:p>
          <a:pPr>
            <a:lnSpc>
              <a:spcPct val="100000"/>
            </a:lnSpc>
            <a:spcAft>
              <a:spcPts val="0"/>
            </a:spcAft>
          </a:pPr>
          <a:r>
            <a:rPr lang="en-ZA" sz="1400" b="1" dirty="0" smtClean="0">
              <a:solidFill>
                <a:schemeClr val="bg1"/>
              </a:solidFill>
            </a:rPr>
            <a:t>NDP Chap 13</a:t>
          </a:r>
        </a:p>
        <a:p>
          <a:pPr>
            <a:lnSpc>
              <a:spcPct val="100000"/>
            </a:lnSpc>
            <a:spcAft>
              <a:spcPts val="0"/>
            </a:spcAft>
          </a:pPr>
          <a:r>
            <a:rPr lang="en-ZA" sz="1400" b="1" dirty="0" smtClean="0">
              <a:solidFill>
                <a:schemeClr val="bg1"/>
              </a:solidFill>
            </a:rPr>
            <a:t>OUTCOME 12 </a:t>
          </a:r>
          <a:r>
            <a:rPr lang="en-US" sz="1400" dirty="0" smtClean="0"/>
            <a:t>AN EFFICIENT, EFFECTIVE AND DEVELOPMENT ORIENTED PUBLIC SERVICE</a:t>
          </a:r>
          <a:r>
            <a:rPr lang="en-ZA" sz="1400" b="1" dirty="0" smtClean="0">
              <a:solidFill>
                <a:schemeClr val="bg1"/>
              </a:solidFill>
            </a:rPr>
            <a:t> </a:t>
          </a:r>
        </a:p>
        <a:p>
          <a:pPr>
            <a:lnSpc>
              <a:spcPct val="100000"/>
            </a:lnSpc>
            <a:spcAft>
              <a:spcPts val="0"/>
            </a:spcAft>
          </a:pPr>
          <a:r>
            <a:rPr lang="en-ZA" sz="1400" b="1" dirty="0" smtClean="0">
              <a:solidFill>
                <a:schemeClr val="bg1"/>
              </a:solidFill>
            </a:rPr>
            <a:t>Sub-outcome 7</a:t>
          </a:r>
        </a:p>
        <a:p>
          <a:pPr>
            <a:lnSpc>
              <a:spcPct val="100000"/>
            </a:lnSpc>
            <a:spcAft>
              <a:spcPts val="0"/>
            </a:spcAft>
          </a:pPr>
          <a:r>
            <a:rPr lang="en-ZA" sz="1400" b="1" dirty="0" smtClean="0"/>
            <a:t>2063 Aspiration 7</a:t>
          </a:r>
          <a:endParaRPr lang="en-ZA" sz="1400" b="1" dirty="0" smtClean="0">
            <a:solidFill>
              <a:schemeClr val="bg1"/>
            </a:solidFill>
          </a:endParaRPr>
        </a:p>
      </dgm:t>
    </dgm:pt>
    <dgm:pt modelId="{BFFC230B-39CB-4C38-A1CE-4F3CB01B0EB0}" type="parTrans" cxnId="{F42E8EEB-F4C1-4CE2-851A-D905CF13B402}">
      <dgm:prSet/>
      <dgm:spPr/>
      <dgm:t>
        <a:bodyPr/>
        <a:lstStyle/>
        <a:p>
          <a:endParaRPr lang="en-ZA"/>
        </a:p>
      </dgm:t>
    </dgm:pt>
    <dgm:pt modelId="{CAA025C1-8185-450F-A122-69824EB110A5}" type="sibTrans" cxnId="{F42E8EEB-F4C1-4CE2-851A-D905CF13B402}">
      <dgm:prSet/>
      <dgm:spPr/>
      <dgm:t>
        <a:bodyPr/>
        <a:lstStyle/>
        <a:p>
          <a:endParaRPr lang="en-ZA"/>
        </a:p>
      </dgm:t>
    </dgm:pt>
    <dgm:pt modelId="{DD10ACDB-3174-450B-B115-858719ACEBA0}" type="pres">
      <dgm:prSet presAssocID="{16E79237-0273-4CC2-9C46-90F658501CE9}" presName="cycle" presStyleCnt="0">
        <dgm:presLayoutVars>
          <dgm:chMax val="1"/>
          <dgm:dir/>
          <dgm:animLvl val="ctr"/>
          <dgm:resizeHandles val="exact"/>
        </dgm:presLayoutVars>
      </dgm:prSet>
      <dgm:spPr/>
      <dgm:t>
        <a:bodyPr/>
        <a:lstStyle/>
        <a:p>
          <a:endParaRPr lang="en-ZA"/>
        </a:p>
      </dgm:t>
    </dgm:pt>
    <dgm:pt modelId="{3BF27792-1C4A-4BD4-95B7-37218BF359DF}" type="pres">
      <dgm:prSet presAssocID="{76A5E4DF-C88C-4AC5-AB0A-A2E032E4D189}" presName="centerShape" presStyleLbl="node0" presStyleIdx="0" presStyleCnt="1" custScaleX="108056" custScaleY="106374" custLinFactNeighborX="-4998" custLinFactNeighborY="3979"/>
      <dgm:spPr>
        <a:prstGeom prst="ellipse">
          <a:avLst/>
        </a:prstGeom>
      </dgm:spPr>
      <dgm:t>
        <a:bodyPr/>
        <a:lstStyle/>
        <a:p>
          <a:endParaRPr lang="en-ZA"/>
        </a:p>
      </dgm:t>
    </dgm:pt>
    <dgm:pt modelId="{CF75B55D-42AC-483B-B943-2A9E9F2E59C6}" type="pres">
      <dgm:prSet presAssocID="{5BDC3F81-478B-4B3E-92ED-15576F2F9BA2}" presName="parTrans" presStyleLbl="bgSibTrans2D1" presStyleIdx="0" presStyleCnt="6" custScaleX="57913" custLinFactNeighborX="29748" custLinFactNeighborY="19669"/>
      <dgm:spPr>
        <a:prstGeom prst="leftRightArrow">
          <a:avLst/>
        </a:prstGeom>
      </dgm:spPr>
      <dgm:t>
        <a:bodyPr/>
        <a:lstStyle/>
        <a:p>
          <a:endParaRPr lang="en-ZA"/>
        </a:p>
      </dgm:t>
    </dgm:pt>
    <dgm:pt modelId="{1F04FCE9-C6E6-411B-9DD2-FB64459806BA}" type="pres">
      <dgm:prSet presAssocID="{521CC270-1B47-4110-925F-390804B09617}" presName="node" presStyleLbl="node1" presStyleIdx="0" presStyleCnt="6" custScaleX="153291" custScaleY="139964" custRadScaleRad="97767" custRadScaleInc="38735">
        <dgm:presLayoutVars>
          <dgm:bulletEnabled val="1"/>
        </dgm:presLayoutVars>
      </dgm:prSet>
      <dgm:spPr>
        <a:prstGeom prst="ellipse">
          <a:avLst/>
        </a:prstGeom>
      </dgm:spPr>
      <dgm:t>
        <a:bodyPr/>
        <a:lstStyle/>
        <a:p>
          <a:endParaRPr lang="en-ZA"/>
        </a:p>
      </dgm:t>
    </dgm:pt>
    <dgm:pt modelId="{4807EE11-3D56-4D4E-A63A-77CD14D16D74}" type="pres">
      <dgm:prSet presAssocID="{F6A07177-B89F-40EA-9D32-8779128D76FC}" presName="parTrans" presStyleLbl="bgSibTrans2D1" presStyleIdx="1" presStyleCnt="6" custScaleX="59409" custLinFactNeighborX="22405" custLinFactNeighborY="50190"/>
      <dgm:spPr>
        <a:prstGeom prst="leftRightArrow">
          <a:avLst/>
        </a:prstGeom>
      </dgm:spPr>
      <dgm:t>
        <a:bodyPr/>
        <a:lstStyle/>
        <a:p>
          <a:endParaRPr lang="en-ZA"/>
        </a:p>
      </dgm:t>
    </dgm:pt>
    <dgm:pt modelId="{B95FC890-0285-4D29-8B84-D14C5CE6361E}" type="pres">
      <dgm:prSet presAssocID="{D0BB160F-1C68-46D0-9782-F9195799804D}" presName="node" presStyleLbl="node1" presStyleIdx="1" presStyleCnt="6" custScaleX="183856" custScaleY="159054" custRadScaleRad="106668" custRadScaleInc="20684">
        <dgm:presLayoutVars>
          <dgm:bulletEnabled val="1"/>
        </dgm:presLayoutVars>
      </dgm:prSet>
      <dgm:spPr>
        <a:prstGeom prst="ellipse">
          <a:avLst/>
        </a:prstGeom>
      </dgm:spPr>
      <dgm:t>
        <a:bodyPr/>
        <a:lstStyle/>
        <a:p>
          <a:endParaRPr lang="en-ZA"/>
        </a:p>
      </dgm:t>
    </dgm:pt>
    <dgm:pt modelId="{9D6FD9AA-27E0-4F62-8BC7-0DA1722BB3CC}" type="pres">
      <dgm:prSet presAssocID="{52084E34-469A-4B6C-AD8E-7CB7E75731B5}" presName="parTrans" presStyleLbl="bgSibTrans2D1" presStyleIdx="2" presStyleCnt="6" custScaleX="65917" custLinFactNeighborX="2476" custLinFactNeighborY="64562"/>
      <dgm:spPr>
        <a:prstGeom prst="leftRightArrow">
          <a:avLst/>
        </a:prstGeom>
      </dgm:spPr>
      <dgm:t>
        <a:bodyPr/>
        <a:lstStyle/>
        <a:p>
          <a:endParaRPr lang="en-ZA"/>
        </a:p>
      </dgm:t>
    </dgm:pt>
    <dgm:pt modelId="{19ED7036-64D0-4B25-9FEC-33A3BE68CFE8}" type="pres">
      <dgm:prSet presAssocID="{B36AAC67-952C-4127-935D-BCA80A3E6982}" presName="node" presStyleLbl="node1" presStyleIdx="2" presStyleCnt="6" custAng="10800000" custFlipVert="1" custScaleX="147122" custScaleY="136662" custRadScaleRad="81454" custRadScaleInc="20642">
        <dgm:presLayoutVars>
          <dgm:bulletEnabled val="1"/>
        </dgm:presLayoutVars>
      </dgm:prSet>
      <dgm:spPr>
        <a:prstGeom prst="ellipse">
          <a:avLst/>
        </a:prstGeom>
      </dgm:spPr>
      <dgm:t>
        <a:bodyPr/>
        <a:lstStyle/>
        <a:p>
          <a:endParaRPr lang="en-ZA"/>
        </a:p>
      </dgm:t>
    </dgm:pt>
    <dgm:pt modelId="{65C5C73E-759A-42A4-A3F9-CD6E0D0B0C43}" type="pres">
      <dgm:prSet presAssocID="{0B4B3300-17DB-4E50-BDC9-AB3E11A75A4C}" presName="parTrans" presStyleLbl="bgSibTrans2D1" presStyleIdx="3" presStyleCnt="6" custScaleX="51595" custLinFactNeighborX="-22009" custLinFactNeighborY="63972"/>
      <dgm:spPr>
        <a:prstGeom prst="leftRightArrow">
          <a:avLst/>
        </a:prstGeom>
      </dgm:spPr>
      <dgm:t>
        <a:bodyPr/>
        <a:lstStyle/>
        <a:p>
          <a:endParaRPr lang="en-ZA"/>
        </a:p>
      </dgm:t>
    </dgm:pt>
    <dgm:pt modelId="{EB5BD1AE-2BA4-4E01-8E81-7246A329DD65}" type="pres">
      <dgm:prSet presAssocID="{636DC5EE-B9B2-4AC0-93B2-B7E435492A17}" presName="node" presStyleLbl="node1" presStyleIdx="3" presStyleCnt="6" custAng="10800000" custFlipVert="1" custScaleX="165377" custScaleY="176666" custRadScaleRad="79228" custRadScaleInc="48777">
        <dgm:presLayoutVars>
          <dgm:bulletEnabled val="1"/>
        </dgm:presLayoutVars>
      </dgm:prSet>
      <dgm:spPr>
        <a:prstGeom prst="ellipse">
          <a:avLst/>
        </a:prstGeom>
      </dgm:spPr>
      <dgm:t>
        <a:bodyPr/>
        <a:lstStyle/>
        <a:p>
          <a:endParaRPr lang="en-ZA"/>
        </a:p>
      </dgm:t>
    </dgm:pt>
    <dgm:pt modelId="{2A357D74-9830-408A-9E4C-89450567061D}" type="pres">
      <dgm:prSet presAssocID="{B9157DE9-8914-4D13-B36D-BD78580CB5FB}" presName="parTrans" presStyleLbl="bgSibTrans2D1" presStyleIdx="4" presStyleCnt="6" custAng="314676" custScaleX="72842" custLinFactNeighborX="-13324" custLinFactNeighborY="50166"/>
      <dgm:spPr>
        <a:prstGeom prst="leftRightArrow">
          <a:avLst/>
        </a:prstGeom>
      </dgm:spPr>
      <dgm:t>
        <a:bodyPr/>
        <a:lstStyle/>
        <a:p>
          <a:endParaRPr lang="en-ZA"/>
        </a:p>
      </dgm:t>
    </dgm:pt>
    <dgm:pt modelId="{542D6AF3-1B05-405D-940D-B81AF0A07E20}" type="pres">
      <dgm:prSet presAssocID="{8706ACBC-C601-4307-9E0D-817B8D568E2A}" presName="node" presStyleLbl="node1" presStyleIdx="4" presStyleCnt="6" custScaleX="109473" custScaleY="180523" custRadScaleRad="113938" custRadScaleInc="18108">
        <dgm:presLayoutVars>
          <dgm:bulletEnabled val="1"/>
        </dgm:presLayoutVars>
      </dgm:prSet>
      <dgm:spPr>
        <a:prstGeom prst="ellipse">
          <a:avLst/>
        </a:prstGeom>
      </dgm:spPr>
      <dgm:t>
        <a:bodyPr/>
        <a:lstStyle/>
        <a:p>
          <a:endParaRPr lang="en-ZA"/>
        </a:p>
      </dgm:t>
    </dgm:pt>
    <dgm:pt modelId="{3252DAD8-9106-419B-9F65-ABDF20EF4A67}" type="pres">
      <dgm:prSet presAssocID="{BFFC230B-39CB-4C38-A1CE-4F3CB01B0EB0}" presName="parTrans" presStyleLbl="bgSibTrans2D1" presStyleIdx="5" presStyleCnt="6" custScaleX="50415" custLinFactNeighborX="-31313" custLinFactNeighborY="12683"/>
      <dgm:spPr>
        <a:prstGeom prst="leftRightArrow">
          <a:avLst/>
        </a:prstGeom>
      </dgm:spPr>
      <dgm:t>
        <a:bodyPr/>
        <a:lstStyle/>
        <a:p>
          <a:endParaRPr lang="en-ZA"/>
        </a:p>
      </dgm:t>
    </dgm:pt>
    <dgm:pt modelId="{E09AF177-7801-4994-916F-A08DED851BC9}" type="pres">
      <dgm:prSet presAssocID="{C463AC1C-1CAF-4BF7-A489-6CEBCE313181}" presName="node" presStyleLbl="node1" presStyleIdx="5" presStyleCnt="6" custScaleX="165864" custScaleY="138114" custRadScaleRad="85162" custRadScaleInc="-17774">
        <dgm:presLayoutVars>
          <dgm:bulletEnabled val="1"/>
        </dgm:presLayoutVars>
      </dgm:prSet>
      <dgm:spPr>
        <a:prstGeom prst="ellipse">
          <a:avLst/>
        </a:prstGeom>
      </dgm:spPr>
      <dgm:t>
        <a:bodyPr/>
        <a:lstStyle/>
        <a:p>
          <a:endParaRPr lang="en-ZA"/>
        </a:p>
      </dgm:t>
    </dgm:pt>
  </dgm:ptLst>
  <dgm:cxnLst>
    <dgm:cxn modelId="{D037C3A3-2562-45D1-BE5E-67C8AB798BE3}" type="presOf" srcId="{BFFC230B-39CB-4C38-A1CE-4F3CB01B0EB0}" destId="{3252DAD8-9106-419B-9F65-ABDF20EF4A67}" srcOrd="0" destOrd="0" presId="urn:microsoft.com/office/officeart/2005/8/layout/radial4"/>
    <dgm:cxn modelId="{3CEAFB13-7AD5-4278-A6AD-AA3E1B87B319}" type="presOf" srcId="{521CC270-1B47-4110-925F-390804B09617}" destId="{1F04FCE9-C6E6-411B-9DD2-FB64459806BA}" srcOrd="0" destOrd="0" presId="urn:microsoft.com/office/officeart/2005/8/layout/radial4"/>
    <dgm:cxn modelId="{9C0D41D5-C08A-418E-A03A-F835F3219AE0}" srcId="{76A5E4DF-C88C-4AC5-AB0A-A2E032E4D189}" destId="{636DC5EE-B9B2-4AC0-93B2-B7E435492A17}" srcOrd="3" destOrd="0" parTransId="{0B4B3300-17DB-4E50-BDC9-AB3E11A75A4C}" sibTransId="{5B8E58B3-51C1-4542-A9FC-AD635EF797CB}"/>
    <dgm:cxn modelId="{054983F3-0A5E-489E-9484-5027AC48EFF5}" type="presOf" srcId="{8706ACBC-C601-4307-9E0D-817B8D568E2A}" destId="{542D6AF3-1B05-405D-940D-B81AF0A07E20}" srcOrd="0" destOrd="0" presId="urn:microsoft.com/office/officeart/2005/8/layout/radial4"/>
    <dgm:cxn modelId="{53A8D8C6-1C9C-426C-9541-FDB4F7C65804}" srcId="{76A5E4DF-C88C-4AC5-AB0A-A2E032E4D189}" destId="{D0BB160F-1C68-46D0-9782-F9195799804D}" srcOrd="1" destOrd="0" parTransId="{F6A07177-B89F-40EA-9D32-8779128D76FC}" sibTransId="{49AB5129-369D-46C2-8060-FFD426089B61}"/>
    <dgm:cxn modelId="{BE4330E6-DF19-4FC0-91CA-FC940CE5D63E}" type="presOf" srcId="{0B4B3300-17DB-4E50-BDC9-AB3E11A75A4C}" destId="{65C5C73E-759A-42A4-A3F9-CD6E0D0B0C43}" srcOrd="0" destOrd="0" presId="urn:microsoft.com/office/officeart/2005/8/layout/radial4"/>
    <dgm:cxn modelId="{FC351461-D59B-4BAD-995A-5C36F8972CEA}" type="presOf" srcId="{B9157DE9-8914-4D13-B36D-BD78580CB5FB}" destId="{2A357D74-9830-408A-9E4C-89450567061D}" srcOrd="0" destOrd="0" presId="urn:microsoft.com/office/officeart/2005/8/layout/radial4"/>
    <dgm:cxn modelId="{444FBC2C-EB7E-45FF-8982-998EA35AB930}" srcId="{76A5E4DF-C88C-4AC5-AB0A-A2E032E4D189}" destId="{521CC270-1B47-4110-925F-390804B09617}" srcOrd="0" destOrd="0" parTransId="{5BDC3F81-478B-4B3E-92ED-15576F2F9BA2}" sibTransId="{FB2DC802-BC50-4EFE-BAE9-E3FE60219F96}"/>
    <dgm:cxn modelId="{BB737766-B2FE-4C1F-AA80-EF9005874F05}" type="presOf" srcId="{F6A07177-B89F-40EA-9D32-8779128D76FC}" destId="{4807EE11-3D56-4D4E-A63A-77CD14D16D74}" srcOrd="0" destOrd="0" presId="urn:microsoft.com/office/officeart/2005/8/layout/radial4"/>
    <dgm:cxn modelId="{BDAA8C69-6EB3-44ED-A375-75A72E48AF87}" type="presOf" srcId="{B36AAC67-952C-4127-935D-BCA80A3E6982}" destId="{19ED7036-64D0-4B25-9FEC-33A3BE68CFE8}" srcOrd="0" destOrd="0" presId="urn:microsoft.com/office/officeart/2005/8/layout/radial4"/>
    <dgm:cxn modelId="{EC86DB33-F27D-49CE-9EB3-219C623DCF7B}" srcId="{76A5E4DF-C88C-4AC5-AB0A-A2E032E4D189}" destId="{B36AAC67-952C-4127-935D-BCA80A3E6982}" srcOrd="2" destOrd="0" parTransId="{52084E34-469A-4B6C-AD8E-7CB7E75731B5}" sibTransId="{7EA6581F-6E68-4753-89FC-892199827498}"/>
    <dgm:cxn modelId="{F42E8EEB-F4C1-4CE2-851A-D905CF13B402}" srcId="{76A5E4DF-C88C-4AC5-AB0A-A2E032E4D189}" destId="{C463AC1C-1CAF-4BF7-A489-6CEBCE313181}" srcOrd="5" destOrd="0" parTransId="{BFFC230B-39CB-4C38-A1CE-4F3CB01B0EB0}" sibTransId="{CAA025C1-8185-450F-A122-69824EB110A5}"/>
    <dgm:cxn modelId="{2DAF32EE-1469-4F84-AE2D-E855E8C7FC5A}" type="presOf" srcId="{636DC5EE-B9B2-4AC0-93B2-B7E435492A17}" destId="{EB5BD1AE-2BA4-4E01-8E81-7246A329DD65}" srcOrd="0" destOrd="0" presId="urn:microsoft.com/office/officeart/2005/8/layout/radial4"/>
    <dgm:cxn modelId="{EAB357E4-1C9B-4FD0-9D70-536A36A3CB3F}" type="presOf" srcId="{D0BB160F-1C68-46D0-9782-F9195799804D}" destId="{B95FC890-0285-4D29-8B84-D14C5CE6361E}" srcOrd="0" destOrd="0" presId="urn:microsoft.com/office/officeart/2005/8/layout/radial4"/>
    <dgm:cxn modelId="{CB064579-FF4C-4497-82A8-E79862A8360F}" srcId="{16E79237-0273-4CC2-9C46-90F658501CE9}" destId="{76A5E4DF-C88C-4AC5-AB0A-A2E032E4D189}" srcOrd="0" destOrd="0" parTransId="{9372BCAE-0C14-414F-92A5-0DFF91749544}" sibTransId="{3A00E6FB-645F-4E06-969E-1A4A53E7F00F}"/>
    <dgm:cxn modelId="{D948E6B3-A15D-4A65-B4CC-E92D46C174C2}" type="presOf" srcId="{76A5E4DF-C88C-4AC5-AB0A-A2E032E4D189}" destId="{3BF27792-1C4A-4BD4-95B7-37218BF359DF}" srcOrd="0" destOrd="0" presId="urn:microsoft.com/office/officeart/2005/8/layout/radial4"/>
    <dgm:cxn modelId="{4E8A273F-D892-4FB1-811B-27608D2D71DC}" srcId="{76A5E4DF-C88C-4AC5-AB0A-A2E032E4D189}" destId="{8706ACBC-C601-4307-9E0D-817B8D568E2A}" srcOrd="4" destOrd="0" parTransId="{B9157DE9-8914-4D13-B36D-BD78580CB5FB}" sibTransId="{F2EEAB04-3430-4D42-A6D0-1675DA4B58E8}"/>
    <dgm:cxn modelId="{12DDFB3E-DE70-4434-905A-0140CD7B5591}" type="presOf" srcId="{5BDC3F81-478B-4B3E-92ED-15576F2F9BA2}" destId="{CF75B55D-42AC-483B-B943-2A9E9F2E59C6}" srcOrd="0" destOrd="0" presId="urn:microsoft.com/office/officeart/2005/8/layout/radial4"/>
    <dgm:cxn modelId="{AC79B725-6CE5-4CE1-8793-4ECAD759D143}" type="presOf" srcId="{16E79237-0273-4CC2-9C46-90F658501CE9}" destId="{DD10ACDB-3174-450B-B115-858719ACEBA0}" srcOrd="0" destOrd="0" presId="urn:microsoft.com/office/officeart/2005/8/layout/radial4"/>
    <dgm:cxn modelId="{B44D3C3E-103C-448A-802C-2CE3CBBAFFE6}" type="presOf" srcId="{C463AC1C-1CAF-4BF7-A489-6CEBCE313181}" destId="{E09AF177-7801-4994-916F-A08DED851BC9}" srcOrd="0" destOrd="0" presId="urn:microsoft.com/office/officeart/2005/8/layout/radial4"/>
    <dgm:cxn modelId="{CA7385AA-50EE-45CC-B681-0EC46AAD8D66}" srcId="{16E79237-0273-4CC2-9C46-90F658501CE9}" destId="{64F3EF9D-FA8A-433B-A733-5689250896F0}" srcOrd="1" destOrd="0" parTransId="{87FBEDC7-61D5-4232-8C70-7014FFA3F56C}" sibTransId="{09E98D37-103D-4A2B-950D-1932538B9A39}"/>
    <dgm:cxn modelId="{7B1E0771-BD90-4ED2-BDF8-743A241141F6}" type="presOf" srcId="{52084E34-469A-4B6C-AD8E-7CB7E75731B5}" destId="{9D6FD9AA-27E0-4F62-8BC7-0DA1722BB3CC}" srcOrd="0" destOrd="0" presId="urn:microsoft.com/office/officeart/2005/8/layout/radial4"/>
    <dgm:cxn modelId="{9566A6F9-7FF9-4F19-946D-AD2C12593DC9}" type="presParOf" srcId="{DD10ACDB-3174-450B-B115-858719ACEBA0}" destId="{3BF27792-1C4A-4BD4-95B7-37218BF359DF}" srcOrd="0" destOrd="0" presId="urn:microsoft.com/office/officeart/2005/8/layout/radial4"/>
    <dgm:cxn modelId="{DACAE0CE-7FEF-4D6F-B939-878285F3FDC0}" type="presParOf" srcId="{DD10ACDB-3174-450B-B115-858719ACEBA0}" destId="{CF75B55D-42AC-483B-B943-2A9E9F2E59C6}" srcOrd="1" destOrd="0" presId="urn:microsoft.com/office/officeart/2005/8/layout/radial4"/>
    <dgm:cxn modelId="{D6EE0E11-62B7-4258-A79D-9778FE49F16B}" type="presParOf" srcId="{DD10ACDB-3174-450B-B115-858719ACEBA0}" destId="{1F04FCE9-C6E6-411B-9DD2-FB64459806BA}" srcOrd="2" destOrd="0" presId="urn:microsoft.com/office/officeart/2005/8/layout/radial4"/>
    <dgm:cxn modelId="{0DFA1B21-8E65-422C-909F-8ED11EE29488}" type="presParOf" srcId="{DD10ACDB-3174-450B-B115-858719ACEBA0}" destId="{4807EE11-3D56-4D4E-A63A-77CD14D16D74}" srcOrd="3" destOrd="0" presId="urn:microsoft.com/office/officeart/2005/8/layout/radial4"/>
    <dgm:cxn modelId="{C27279B6-CB03-4E39-91F6-158A65E09467}" type="presParOf" srcId="{DD10ACDB-3174-450B-B115-858719ACEBA0}" destId="{B95FC890-0285-4D29-8B84-D14C5CE6361E}" srcOrd="4" destOrd="0" presId="urn:microsoft.com/office/officeart/2005/8/layout/radial4"/>
    <dgm:cxn modelId="{C2C049FC-3D01-41AD-ADFE-BEC4B6C20A48}" type="presParOf" srcId="{DD10ACDB-3174-450B-B115-858719ACEBA0}" destId="{9D6FD9AA-27E0-4F62-8BC7-0DA1722BB3CC}" srcOrd="5" destOrd="0" presId="urn:microsoft.com/office/officeart/2005/8/layout/radial4"/>
    <dgm:cxn modelId="{475E0CE6-222A-4946-A627-E429A7271479}" type="presParOf" srcId="{DD10ACDB-3174-450B-B115-858719ACEBA0}" destId="{19ED7036-64D0-4B25-9FEC-33A3BE68CFE8}" srcOrd="6" destOrd="0" presId="urn:microsoft.com/office/officeart/2005/8/layout/radial4"/>
    <dgm:cxn modelId="{5883524D-1668-49D6-A3F5-3FC1403E3040}" type="presParOf" srcId="{DD10ACDB-3174-450B-B115-858719ACEBA0}" destId="{65C5C73E-759A-42A4-A3F9-CD6E0D0B0C43}" srcOrd="7" destOrd="0" presId="urn:microsoft.com/office/officeart/2005/8/layout/radial4"/>
    <dgm:cxn modelId="{150EAB37-340A-46F6-A162-0643393FFBDD}" type="presParOf" srcId="{DD10ACDB-3174-450B-B115-858719ACEBA0}" destId="{EB5BD1AE-2BA4-4E01-8E81-7246A329DD65}" srcOrd="8" destOrd="0" presId="urn:microsoft.com/office/officeart/2005/8/layout/radial4"/>
    <dgm:cxn modelId="{3C8AA1FD-9678-4587-8F63-D82B453EFF3D}" type="presParOf" srcId="{DD10ACDB-3174-450B-B115-858719ACEBA0}" destId="{2A357D74-9830-408A-9E4C-89450567061D}" srcOrd="9" destOrd="0" presId="urn:microsoft.com/office/officeart/2005/8/layout/radial4"/>
    <dgm:cxn modelId="{119D6BFE-F650-4FA4-B1ED-FA58CB43456D}" type="presParOf" srcId="{DD10ACDB-3174-450B-B115-858719ACEBA0}" destId="{542D6AF3-1B05-405D-940D-B81AF0A07E20}" srcOrd="10" destOrd="0" presId="urn:microsoft.com/office/officeart/2005/8/layout/radial4"/>
    <dgm:cxn modelId="{83AA1D34-74B7-4D79-A400-1F8623E57698}" type="presParOf" srcId="{DD10ACDB-3174-450B-B115-858719ACEBA0}" destId="{3252DAD8-9106-419B-9F65-ABDF20EF4A67}" srcOrd="11" destOrd="0" presId="urn:microsoft.com/office/officeart/2005/8/layout/radial4"/>
    <dgm:cxn modelId="{16659E25-DCEC-45C7-8F8E-588A2CC29458}" type="presParOf" srcId="{DD10ACDB-3174-450B-B115-858719ACEBA0}" destId="{E09AF177-7801-4994-916F-A08DED851BC9}"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0BCA-373B-4109-88E6-37FBA9554578}">
      <dsp:nvSpPr>
        <dsp:cNvPr id="0" name=""/>
        <dsp:cNvSpPr/>
      </dsp:nvSpPr>
      <dsp:spPr>
        <a:xfrm>
          <a:off x="1546665" y="711515"/>
          <a:ext cx="3725866" cy="3725866"/>
        </a:xfrm>
        <a:prstGeom prst="blockArc">
          <a:avLst>
            <a:gd name="adj1" fmla="val 9811804"/>
            <a:gd name="adj2" fmla="val 17747812"/>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BC79EB-E0C5-4615-BAF9-8711ACAE5FE4}">
      <dsp:nvSpPr>
        <dsp:cNvPr id="0" name=""/>
        <dsp:cNvSpPr/>
      </dsp:nvSpPr>
      <dsp:spPr>
        <a:xfrm>
          <a:off x="1619126" y="438572"/>
          <a:ext cx="5093530" cy="5093530"/>
        </a:xfrm>
        <a:prstGeom prst="blockArc">
          <a:avLst>
            <a:gd name="adj1" fmla="val 21455755"/>
            <a:gd name="adj2" fmla="val 10655755"/>
            <a:gd name="adj3" fmla="val 33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200A36-3C59-4908-B555-ABB4B9473E1E}">
      <dsp:nvSpPr>
        <dsp:cNvPr id="0" name=""/>
        <dsp:cNvSpPr/>
      </dsp:nvSpPr>
      <dsp:spPr>
        <a:xfrm>
          <a:off x="3001801" y="767688"/>
          <a:ext cx="3725866" cy="3725866"/>
        </a:xfrm>
        <a:prstGeom prst="blockArc">
          <a:avLst>
            <a:gd name="adj1" fmla="val 14917474"/>
            <a:gd name="adj2" fmla="val 473226"/>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67A12C-7533-493F-973D-68ED09B196C4}">
      <dsp:nvSpPr>
        <dsp:cNvPr id="0" name=""/>
        <dsp:cNvSpPr/>
      </dsp:nvSpPr>
      <dsp:spPr>
        <a:xfrm>
          <a:off x="2664280" y="1584172"/>
          <a:ext cx="3109753" cy="221043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b="1" kern="1200" dirty="0" smtClean="0">
              <a:solidFill>
                <a:schemeClr val="tx1"/>
              </a:solidFill>
              <a:latin typeface="+mj-lt"/>
              <a:ea typeface="+mn-ea"/>
              <a:cs typeface="+mn-cs"/>
            </a:rPr>
            <a:t>Socio-Economic Empowerment of Women and Gender Equality t</a:t>
          </a:r>
          <a:r>
            <a:rPr lang="en-ZA" sz="2000" b="1" kern="1200" dirty="0" smtClean="0">
              <a:solidFill>
                <a:schemeClr val="tx1"/>
              </a:solidFill>
              <a:latin typeface="+mj-lt"/>
            </a:rPr>
            <a:t>hrough gender mainstreaming</a:t>
          </a:r>
          <a:endParaRPr lang="en-ZA" sz="2000" b="1" kern="1200" dirty="0">
            <a:solidFill>
              <a:schemeClr val="tx1"/>
            </a:solidFill>
            <a:latin typeface="+mj-lt"/>
          </a:endParaRPr>
        </a:p>
      </dsp:txBody>
      <dsp:txXfrm>
        <a:off x="3119693" y="1907882"/>
        <a:ext cx="2198927" cy="1563010"/>
      </dsp:txXfrm>
    </dsp:sp>
    <dsp:sp modelId="{DA31248F-EB24-4904-959D-F4DBF0F6E5FB}">
      <dsp:nvSpPr>
        <dsp:cNvPr id="0" name=""/>
        <dsp:cNvSpPr/>
      </dsp:nvSpPr>
      <dsp:spPr>
        <a:xfrm>
          <a:off x="2520280" y="96480"/>
          <a:ext cx="3362432" cy="1679240"/>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chemeClr val="tx1"/>
              </a:solidFill>
            </a:rPr>
            <a:t>Monitoring and Evaluation Gender Impact of Government Programmes</a:t>
          </a:r>
          <a:endParaRPr lang="en-ZA" sz="1800" b="1" kern="1200" dirty="0">
            <a:solidFill>
              <a:schemeClr val="tx1"/>
            </a:solidFill>
          </a:endParaRPr>
        </a:p>
      </dsp:txBody>
      <dsp:txXfrm>
        <a:off x="3012697" y="342399"/>
        <a:ext cx="2377598" cy="1187402"/>
      </dsp:txXfrm>
    </dsp:sp>
    <dsp:sp modelId="{B8765E6E-803B-4FA0-8E32-096A6A692B1A}">
      <dsp:nvSpPr>
        <dsp:cNvPr id="0" name=""/>
        <dsp:cNvSpPr/>
      </dsp:nvSpPr>
      <dsp:spPr>
        <a:xfrm>
          <a:off x="5184574" y="2279778"/>
          <a:ext cx="2965281" cy="120108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chemeClr val="tx1"/>
              </a:solidFill>
            </a:rPr>
            <a:t>Gender Outreach/Advocacy</a:t>
          </a:r>
          <a:endParaRPr lang="en-ZA" sz="1800" b="1" kern="1200" dirty="0">
            <a:solidFill>
              <a:schemeClr val="tx1"/>
            </a:solidFill>
          </a:endParaRPr>
        </a:p>
      </dsp:txBody>
      <dsp:txXfrm>
        <a:off x="5618829" y="2455673"/>
        <a:ext cx="2096771" cy="849297"/>
      </dsp:txXfrm>
    </dsp:sp>
    <dsp:sp modelId="{27680FD4-EC36-4413-A00C-48DD3A6D5B25}">
      <dsp:nvSpPr>
        <dsp:cNvPr id="0" name=""/>
        <dsp:cNvSpPr/>
      </dsp:nvSpPr>
      <dsp:spPr>
        <a:xfrm>
          <a:off x="0" y="2423803"/>
          <a:ext cx="3329138" cy="1333099"/>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1" kern="1200" dirty="0" smtClean="0">
              <a:solidFill>
                <a:schemeClr val="tx1"/>
              </a:solidFill>
            </a:rPr>
            <a:t>Gender Thought leadership, Policy analysis and Knowledge sharing</a:t>
          </a:r>
          <a:endParaRPr lang="en-ZA" sz="1800" b="1" kern="1200" dirty="0">
            <a:solidFill>
              <a:schemeClr val="tx1"/>
            </a:solidFill>
          </a:endParaRPr>
        </a:p>
      </dsp:txBody>
      <dsp:txXfrm>
        <a:off x="487541" y="2619031"/>
        <a:ext cx="2354056" cy="942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27792-1C4A-4BD4-95B7-37218BF359DF}">
      <dsp:nvSpPr>
        <dsp:cNvPr id="0" name=""/>
        <dsp:cNvSpPr/>
      </dsp:nvSpPr>
      <dsp:spPr>
        <a:xfrm>
          <a:off x="2705303" y="3260950"/>
          <a:ext cx="2536203" cy="2496725"/>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ZA" sz="1800" b="1" kern="1200" dirty="0" smtClean="0">
              <a:solidFill>
                <a:schemeClr val="tx1"/>
              </a:solidFill>
              <a:latin typeface="Arial Narrow" pitchFamily="34" charset="0"/>
              <a:ea typeface="+mn-ea"/>
              <a:cs typeface="+mn-cs"/>
            </a:rPr>
            <a:t>Socio-Economic Empowerment of Women and Gender Equality </a:t>
          </a:r>
        </a:p>
        <a:p>
          <a:pPr lvl="0" algn="ctr" defTabSz="800100">
            <a:lnSpc>
              <a:spcPct val="100000"/>
            </a:lnSpc>
            <a:spcBef>
              <a:spcPct val="0"/>
            </a:spcBef>
            <a:spcAft>
              <a:spcPts val="0"/>
            </a:spcAft>
          </a:pPr>
          <a:r>
            <a:rPr lang="en-ZA" sz="1800" b="1" kern="1200" dirty="0" smtClean="0">
              <a:solidFill>
                <a:schemeClr val="tx1"/>
              </a:solidFill>
              <a:latin typeface="Arial Narrow" pitchFamily="34" charset="0"/>
              <a:ea typeface="+mn-ea"/>
              <a:cs typeface="+mn-cs"/>
            </a:rPr>
            <a:t>SDG </a:t>
          </a:r>
          <a:r>
            <a:rPr lang="en-GB" sz="1800" b="1" kern="1200" dirty="0" smtClean="0">
              <a:solidFill>
                <a:schemeClr val="tx1"/>
              </a:solidFill>
              <a:latin typeface="Arial Narrow" pitchFamily="34" charset="0"/>
            </a:rPr>
            <a:t>5. </a:t>
          </a:r>
        </a:p>
        <a:p>
          <a:pPr lvl="0" algn="ctr" defTabSz="800100">
            <a:lnSpc>
              <a:spcPct val="100000"/>
            </a:lnSpc>
            <a:spcBef>
              <a:spcPct val="0"/>
            </a:spcBef>
            <a:spcAft>
              <a:spcPts val="0"/>
            </a:spcAft>
          </a:pPr>
          <a:r>
            <a:rPr lang="en-ZA" sz="1800" b="1" kern="1200" dirty="0" smtClean="0">
              <a:solidFill>
                <a:schemeClr val="tx1"/>
              </a:solidFill>
              <a:latin typeface="Arial Narrow" pitchFamily="34" charset="0"/>
              <a:ea typeface="+mn-ea"/>
              <a:cs typeface="+mn-cs"/>
            </a:rPr>
            <a:t>2063 </a:t>
          </a:r>
          <a:r>
            <a:rPr lang="en-ZA" sz="1800" b="1" kern="1200" dirty="0" smtClean="0">
              <a:solidFill>
                <a:schemeClr val="tx1"/>
              </a:solidFill>
            </a:rPr>
            <a:t>Aspiration 6, </a:t>
          </a:r>
          <a:r>
            <a:rPr lang="en-ZA" sz="1800" b="1" kern="1200" dirty="0" smtClean="0">
              <a:solidFill>
                <a:schemeClr val="tx1"/>
              </a:solidFill>
              <a:latin typeface="Arial Narrow" pitchFamily="34" charset="0"/>
              <a:ea typeface="+mn-ea"/>
              <a:cs typeface="+mn-cs"/>
            </a:rPr>
            <a:t>Action J</a:t>
          </a:r>
          <a:endParaRPr lang="en-ZA" sz="1800" b="1" kern="1200" dirty="0">
            <a:solidFill>
              <a:schemeClr val="tx1"/>
            </a:solidFill>
            <a:latin typeface="Arial Narrow" pitchFamily="34" charset="0"/>
            <a:ea typeface="+mn-ea"/>
            <a:cs typeface="+mn-cs"/>
          </a:endParaRPr>
        </a:p>
      </dsp:txBody>
      <dsp:txXfrm>
        <a:off x="3076721" y="3626587"/>
        <a:ext cx="1793367" cy="1765451"/>
      </dsp:txXfrm>
    </dsp:sp>
    <dsp:sp modelId="{CF75B55D-42AC-483B-B943-2A9E9F2E59C6}">
      <dsp:nvSpPr>
        <dsp:cNvPr id="0" name=""/>
        <dsp:cNvSpPr/>
      </dsp:nvSpPr>
      <dsp:spPr>
        <a:xfrm rot="11575895">
          <a:off x="1793952" y="3802792"/>
          <a:ext cx="1020253" cy="668929"/>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04FCE9-C6E6-411B-9DD2-FB64459806BA}">
      <dsp:nvSpPr>
        <dsp:cNvPr id="0" name=""/>
        <dsp:cNvSpPr/>
      </dsp:nvSpPr>
      <dsp:spPr>
        <a:xfrm>
          <a:off x="-337774" y="2888728"/>
          <a:ext cx="2518546" cy="1839668"/>
        </a:xfrm>
        <a:prstGeom prst="ellipse">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100000"/>
            </a:lnSpc>
            <a:spcBef>
              <a:spcPct val="0"/>
            </a:spcBef>
            <a:spcAft>
              <a:spcPts val="0"/>
            </a:spcAft>
          </a:pPr>
          <a:r>
            <a:rPr lang="en-ZA" sz="1400" b="1" kern="1200" dirty="0" smtClean="0">
              <a:solidFill>
                <a:schemeClr val="bg1"/>
              </a:solidFill>
            </a:rPr>
            <a:t>NDP Chap 11 </a:t>
          </a:r>
          <a:r>
            <a:rPr lang="en-ZA" sz="1400" b="1" kern="1200" dirty="0" smtClean="0"/>
            <a:t>OUTCOME 13</a:t>
          </a:r>
        </a:p>
        <a:p>
          <a:pPr lvl="0" algn="ctr" defTabSz="622300">
            <a:lnSpc>
              <a:spcPct val="100000"/>
            </a:lnSpc>
            <a:spcBef>
              <a:spcPct val="0"/>
            </a:spcBef>
            <a:spcAft>
              <a:spcPts val="0"/>
            </a:spcAft>
          </a:pPr>
          <a:r>
            <a:rPr lang="en-ZA" sz="1400" b="1" kern="1200" dirty="0" smtClean="0"/>
            <a:t> A COMPREHENSIVE,  RESPONSIVE AND SUSTAINABLE SOCIAL </a:t>
          </a:r>
          <a:r>
            <a:rPr lang="en-ZA" sz="1400" b="1" kern="1200" dirty="0" smtClean="0">
              <a:solidFill>
                <a:schemeClr val="bg1"/>
              </a:solidFill>
            </a:rPr>
            <a:t>PROTECTION SYSTEM</a:t>
          </a:r>
        </a:p>
        <a:p>
          <a:pPr lvl="0" algn="ctr" defTabSz="622300">
            <a:lnSpc>
              <a:spcPct val="100000"/>
            </a:lnSpc>
            <a:spcBef>
              <a:spcPct val="0"/>
            </a:spcBef>
            <a:spcAft>
              <a:spcPts val="0"/>
            </a:spcAft>
          </a:pPr>
          <a:r>
            <a:rPr lang="en-ZA" sz="1400" b="1" kern="1200" dirty="0" smtClean="0">
              <a:solidFill>
                <a:schemeClr val="bg1"/>
              </a:solidFill>
            </a:rPr>
            <a:t>Sub-outcome 1&amp;2</a:t>
          </a:r>
        </a:p>
        <a:p>
          <a:pPr lvl="0" algn="ctr" defTabSz="622300">
            <a:lnSpc>
              <a:spcPct val="100000"/>
            </a:lnSpc>
            <a:spcBef>
              <a:spcPct val="0"/>
            </a:spcBef>
            <a:spcAft>
              <a:spcPts val="0"/>
            </a:spcAft>
          </a:pPr>
          <a:r>
            <a:rPr lang="en-ZA" sz="1400" b="1" kern="1200" dirty="0" smtClean="0">
              <a:solidFill>
                <a:schemeClr val="bg1"/>
              </a:solidFill>
              <a:latin typeface="Calibri"/>
              <a:ea typeface="+mn-ea"/>
              <a:cs typeface="+mn-cs"/>
            </a:rPr>
            <a:t>SDG 1, SDG 5</a:t>
          </a:r>
          <a:endParaRPr lang="en-ZA" sz="1400" b="1" kern="1200" dirty="0">
            <a:solidFill>
              <a:schemeClr val="bg1"/>
            </a:solidFill>
            <a:latin typeface="Calibri"/>
            <a:ea typeface="+mn-ea"/>
            <a:cs typeface="+mn-cs"/>
          </a:endParaRPr>
        </a:p>
      </dsp:txBody>
      <dsp:txXfrm>
        <a:off x="31059" y="3158141"/>
        <a:ext cx="1780880" cy="1300842"/>
      </dsp:txXfrm>
    </dsp:sp>
    <dsp:sp modelId="{4807EE11-3D56-4D4E-A63A-77CD14D16D74}">
      <dsp:nvSpPr>
        <dsp:cNvPr id="0" name=""/>
        <dsp:cNvSpPr/>
      </dsp:nvSpPr>
      <dsp:spPr>
        <a:xfrm rot="13564522">
          <a:off x="2108209" y="2737496"/>
          <a:ext cx="1281422" cy="668929"/>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5FC890-0285-4D29-8B84-D14C5CE6361E}">
      <dsp:nvSpPr>
        <dsp:cNvPr id="0" name=""/>
        <dsp:cNvSpPr/>
      </dsp:nvSpPr>
      <dsp:spPr>
        <a:xfrm>
          <a:off x="7143" y="914157"/>
          <a:ext cx="3020724" cy="2090585"/>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100000"/>
            </a:lnSpc>
            <a:spcBef>
              <a:spcPct val="0"/>
            </a:spcBef>
            <a:spcAft>
              <a:spcPts val="0"/>
            </a:spcAft>
          </a:pPr>
          <a:r>
            <a:rPr lang="en-ZA" sz="1400" b="1" kern="1200" dirty="0" smtClean="0">
              <a:solidFill>
                <a:schemeClr val="bg1"/>
              </a:solidFill>
            </a:rPr>
            <a:t>NDP Chap 15</a:t>
          </a:r>
        </a:p>
        <a:p>
          <a:pPr lvl="0" algn="ctr" defTabSz="622300">
            <a:lnSpc>
              <a:spcPct val="100000"/>
            </a:lnSpc>
            <a:spcBef>
              <a:spcPct val="0"/>
            </a:spcBef>
            <a:spcAft>
              <a:spcPts val="0"/>
            </a:spcAft>
          </a:pPr>
          <a:r>
            <a:rPr lang="en-ZA" sz="1400" b="1" kern="1200" dirty="0" smtClean="0">
              <a:solidFill>
                <a:schemeClr val="bg1"/>
              </a:solidFill>
            </a:rPr>
            <a:t>OUTCOME 14 A DIVERSE, SOCIALLY COHESIVE SOCIETY WITH A COMMON NATIONAL IDENTITY </a:t>
          </a:r>
        </a:p>
        <a:p>
          <a:pPr lvl="0" algn="ctr" defTabSz="622300">
            <a:lnSpc>
              <a:spcPct val="100000"/>
            </a:lnSpc>
            <a:spcBef>
              <a:spcPct val="0"/>
            </a:spcBef>
            <a:spcAft>
              <a:spcPts val="0"/>
            </a:spcAft>
          </a:pPr>
          <a:r>
            <a:rPr lang="en-ZA" sz="1400" b="1" kern="1200" dirty="0" smtClean="0">
              <a:solidFill>
                <a:schemeClr val="bg1"/>
              </a:solidFill>
            </a:rPr>
            <a:t>Sub Outcome 2</a:t>
          </a:r>
        </a:p>
        <a:p>
          <a:pPr lvl="0" algn="ctr" defTabSz="622300">
            <a:lnSpc>
              <a:spcPct val="100000"/>
            </a:lnSpc>
            <a:spcBef>
              <a:spcPct val="0"/>
            </a:spcBef>
            <a:spcAft>
              <a:spcPts val="0"/>
            </a:spcAft>
          </a:pPr>
          <a:r>
            <a:rPr lang="en-ZA" sz="1400" b="1" kern="1200" dirty="0" smtClean="0"/>
            <a:t>2063 Aspiration 5 Action L</a:t>
          </a:r>
          <a:endParaRPr lang="en-ZA" sz="1400" b="1" kern="1200" dirty="0" smtClean="0">
            <a:solidFill>
              <a:schemeClr val="bg1"/>
            </a:solidFill>
          </a:endParaRPr>
        </a:p>
        <a:p>
          <a:pPr lvl="0" algn="ctr" defTabSz="622300">
            <a:lnSpc>
              <a:spcPct val="100000"/>
            </a:lnSpc>
            <a:spcBef>
              <a:spcPct val="0"/>
            </a:spcBef>
            <a:spcAft>
              <a:spcPts val="0"/>
            </a:spcAft>
          </a:pPr>
          <a:r>
            <a:rPr lang="en-ZA" sz="1400" b="1" kern="1200" dirty="0" smtClean="0">
              <a:solidFill>
                <a:schemeClr val="bg1"/>
              </a:solidFill>
            </a:rPr>
            <a:t>SDG </a:t>
          </a:r>
          <a:r>
            <a:rPr lang="en-GB" sz="1400" b="1" kern="1200" dirty="0" smtClean="0"/>
            <a:t>10, SDG 5. </a:t>
          </a:r>
          <a:endParaRPr lang="en-ZA" sz="1400" kern="1200" dirty="0"/>
        </a:p>
      </dsp:txBody>
      <dsp:txXfrm>
        <a:off x="449518" y="1220316"/>
        <a:ext cx="2135974" cy="1478267"/>
      </dsp:txXfrm>
    </dsp:sp>
    <dsp:sp modelId="{9D6FD9AA-27E0-4F62-8BC7-0DA1722BB3CC}">
      <dsp:nvSpPr>
        <dsp:cNvPr id="0" name=""/>
        <dsp:cNvSpPr/>
      </dsp:nvSpPr>
      <dsp:spPr>
        <a:xfrm rot="15913021">
          <a:off x="3338524" y="2522290"/>
          <a:ext cx="995743" cy="668929"/>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9ED7036-64D0-4B25-9FEC-33A3BE68CFE8}">
      <dsp:nvSpPr>
        <dsp:cNvPr id="0" name=""/>
        <dsp:cNvSpPr/>
      </dsp:nvSpPr>
      <dsp:spPr>
        <a:xfrm rot="10800000" flipV="1">
          <a:off x="2527419" y="774076"/>
          <a:ext cx="2417190" cy="1796267"/>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100000"/>
            </a:lnSpc>
            <a:spcBef>
              <a:spcPct val="0"/>
            </a:spcBef>
            <a:spcAft>
              <a:spcPts val="0"/>
            </a:spcAft>
          </a:pPr>
          <a:r>
            <a:rPr lang="en-ZA" sz="1400" b="1" kern="1200" dirty="0" smtClean="0">
              <a:solidFill>
                <a:schemeClr val="tx1"/>
              </a:solidFill>
            </a:rPr>
            <a:t>NDP Chap 12</a:t>
          </a:r>
        </a:p>
        <a:p>
          <a:pPr lvl="0" algn="ctr" defTabSz="622300">
            <a:lnSpc>
              <a:spcPct val="100000"/>
            </a:lnSpc>
            <a:spcBef>
              <a:spcPct val="0"/>
            </a:spcBef>
            <a:spcAft>
              <a:spcPts val="0"/>
            </a:spcAft>
          </a:pPr>
          <a:r>
            <a:rPr lang="en-ZA" sz="1400" b="1" kern="1200" dirty="0" smtClean="0">
              <a:solidFill>
                <a:schemeClr val="tx1"/>
              </a:solidFill>
            </a:rPr>
            <a:t>OUTCOME 3:</a:t>
          </a:r>
        </a:p>
        <a:p>
          <a:pPr lvl="0" algn="ctr" defTabSz="622300">
            <a:lnSpc>
              <a:spcPct val="100000"/>
            </a:lnSpc>
            <a:spcBef>
              <a:spcPct val="0"/>
            </a:spcBef>
            <a:spcAft>
              <a:spcPts val="0"/>
            </a:spcAft>
          </a:pPr>
          <a:r>
            <a:rPr lang="en-ZA" sz="1400" b="1" kern="1200" dirty="0" smtClean="0">
              <a:solidFill>
                <a:schemeClr val="tx1"/>
              </a:solidFill>
            </a:rPr>
            <a:t>ALL PEOPLE IN SOUTH AFRICA ARE AND FEEL SAFE </a:t>
          </a:r>
        </a:p>
        <a:p>
          <a:pPr lvl="0" algn="ctr" defTabSz="622300">
            <a:lnSpc>
              <a:spcPct val="100000"/>
            </a:lnSpc>
            <a:spcBef>
              <a:spcPct val="0"/>
            </a:spcBef>
            <a:spcAft>
              <a:spcPts val="0"/>
            </a:spcAft>
          </a:pPr>
          <a:r>
            <a:rPr lang="en-ZA" sz="1400" b="1" kern="1200" dirty="0" smtClean="0">
              <a:solidFill>
                <a:schemeClr val="tx1"/>
              </a:solidFill>
            </a:rPr>
            <a:t>Sub-outcome 1</a:t>
          </a:r>
        </a:p>
        <a:p>
          <a:pPr lvl="0" algn="ctr" defTabSz="622300">
            <a:lnSpc>
              <a:spcPct val="100000"/>
            </a:lnSpc>
            <a:spcBef>
              <a:spcPct val="0"/>
            </a:spcBef>
            <a:spcAft>
              <a:spcPts val="0"/>
            </a:spcAft>
          </a:pPr>
          <a:r>
            <a:rPr lang="en-ZA" sz="1400" b="1" kern="1200" dirty="0" smtClean="0">
              <a:solidFill>
                <a:schemeClr val="tx1"/>
              </a:solidFill>
            </a:rPr>
            <a:t>2063 Aspiration 3</a:t>
          </a:r>
        </a:p>
        <a:p>
          <a:pPr lvl="0" algn="ctr" defTabSz="622300">
            <a:lnSpc>
              <a:spcPct val="100000"/>
            </a:lnSpc>
            <a:spcBef>
              <a:spcPct val="0"/>
            </a:spcBef>
            <a:spcAft>
              <a:spcPts val="0"/>
            </a:spcAft>
          </a:pPr>
          <a:r>
            <a:rPr lang="en-ZA" sz="1400" b="1" kern="1200" dirty="0" smtClean="0">
              <a:solidFill>
                <a:schemeClr val="tx1"/>
              </a:solidFill>
            </a:rPr>
            <a:t>SDG </a:t>
          </a:r>
          <a:r>
            <a:rPr lang="en-GB" sz="1400" b="1" kern="1200" dirty="0" smtClean="0">
              <a:solidFill>
                <a:schemeClr val="tx1"/>
              </a:solidFill>
            </a:rPr>
            <a:t>16, SDG 5</a:t>
          </a:r>
          <a:endParaRPr lang="en-ZA" sz="1400" b="1" kern="1200" dirty="0" smtClean="0">
            <a:solidFill>
              <a:schemeClr val="tx1"/>
            </a:solidFill>
          </a:endParaRPr>
        </a:p>
      </dsp:txBody>
      <dsp:txXfrm rot="-10800000">
        <a:off x="2881408" y="1037133"/>
        <a:ext cx="1709212" cy="1270153"/>
      </dsp:txXfrm>
    </dsp:sp>
    <dsp:sp modelId="{65C5C73E-759A-42A4-A3F9-CD6E0D0B0C43}">
      <dsp:nvSpPr>
        <dsp:cNvPr id="0" name=""/>
        <dsp:cNvSpPr/>
      </dsp:nvSpPr>
      <dsp:spPr>
        <a:xfrm rot="18498860">
          <a:off x="4531208" y="2884812"/>
          <a:ext cx="863030" cy="668929"/>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B5BD1AE-2BA4-4E01-8E81-7246A329DD65}">
      <dsp:nvSpPr>
        <dsp:cNvPr id="0" name=""/>
        <dsp:cNvSpPr/>
      </dsp:nvSpPr>
      <dsp:spPr>
        <a:xfrm rot="10800000" flipV="1">
          <a:off x="4490826" y="974093"/>
          <a:ext cx="2717117" cy="2322074"/>
        </a:xfrm>
        <a:prstGeom prst="ellipse">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100000"/>
            </a:lnSpc>
            <a:spcBef>
              <a:spcPct val="0"/>
            </a:spcBef>
            <a:spcAft>
              <a:spcPts val="0"/>
            </a:spcAft>
          </a:pPr>
          <a:r>
            <a:rPr lang="en-ZA" sz="1400" b="1" kern="1200" dirty="0" smtClean="0">
              <a:solidFill>
                <a:schemeClr val="bg1"/>
              </a:solidFill>
            </a:rPr>
            <a:t>NDP Chap 3,4,6,9</a:t>
          </a:r>
        </a:p>
        <a:p>
          <a:pPr lvl="0" algn="ctr" defTabSz="622300">
            <a:lnSpc>
              <a:spcPct val="100000"/>
            </a:lnSpc>
            <a:spcBef>
              <a:spcPct val="0"/>
            </a:spcBef>
            <a:spcAft>
              <a:spcPts val="0"/>
            </a:spcAft>
          </a:pPr>
          <a:r>
            <a:rPr lang="en-ZA" sz="1400" b="1" kern="1200" dirty="0" smtClean="0">
              <a:solidFill>
                <a:schemeClr val="bg1"/>
              </a:solidFill>
            </a:rPr>
            <a:t>OUTCOME 4</a:t>
          </a:r>
        </a:p>
        <a:p>
          <a:pPr lvl="0" algn="ctr" defTabSz="622300">
            <a:lnSpc>
              <a:spcPct val="100000"/>
            </a:lnSpc>
            <a:spcBef>
              <a:spcPct val="0"/>
            </a:spcBef>
            <a:spcAft>
              <a:spcPts val="0"/>
            </a:spcAft>
          </a:pPr>
          <a:r>
            <a:rPr lang="en-ZA" sz="1400" b="1" kern="1200" dirty="0" smtClean="0">
              <a:solidFill>
                <a:schemeClr val="bg1"/>
              </a:solidFill>
            </a:rPr>
            <a:t>DECENT EMPLOYMENT THROUGH INCLUSIVE GROWTH Sub-outcome 8 </a:t>
          </a:r>
        </a:p>
        <a:p>
          <a:pPr lvl="0" algn="ctr" defTabSz="622300">
            <a:lnSpc>
              <a:spcPct val="100000"/>
            </a:lnSpc>
            <a:spcBef>
              <a:spcPct val="0"/>
            </a:spcBef>
            <a:spcAft>
              <a:spcPts val="0"/>
            </a:spcAft>
          </a:pPr>
          <a:r>
            <a:rPr lang="en-ZA" sz="1400" b="1" kern="1200" dirty="0" smtClean="0"/>
            <a:t>2063 Aspiration 1 Action C, D.</a:t>
          </a:r>
          <a:r>
            <a:rPr lang="en-ZA" sz="1400" kern="1200" dirty="0" smtClean="0"/>
            <a:t> </a:t>
          </a:r>
          <a:endParaRPr lang="en-ZA" sz="1400" b="1" kern="1200" dirty="0" smtClean="0">
            <a:solidFill>
              <a:schemeClr val="bg1"/>
            </a:solidFill>
          </a:endParaRPr>
        </a:p>
        <a:p>
          <a:pPr lvl="0" algn="ctr" defTabSz="622300">
            <a:lnSpc>
              <a:spcPct val="100000"/>
            </a:lnSpc>
            <a:spcBef>
              <a:spcPct val="0"/>
            </a:spcBef>
            <a:spcAft>
              <a:spcPts val="0"/>
            </a:spcAft>
          </a:pPr>
          <a:r>
            <a:rPr lang="en-ZA" sz="1400" b="1" kern="1200" dirty="0" smtClean="0">
              <a:solidFill>
                <a:schemeClr val="bg1"/>
              </a:solidFill>
            </a:rPr>
            <a:t>SDG </a:t>
          </a:r>
          <a:r>
            <a:rPr lang="en-GB" sz="1400" b="1" kern="1200" dirty="0" smtClean="0"/>
            <a:t>8, SDG9, </a:t>
          </a:r>
        </a:p>
        <a:p>
          <a:pPr lvl="0" algn="ctr" defTabSz="622300">
            <a:lnSpc>
              <a:spcPct val="100000"/>
            </a:lnSpc>
            <a:spcBef>
              <a:spcPct val="0"/>
            </a:spcBef>
            <a:spcAft>
              <a:spcPts val="0"/>
            </a:spcAft>
          </a:pPr>
          <a:r>
            <a:rPr lang="en-GB" sz="1400" b="1" kern="1200" dirty="0" smtClean="0"/>
            <a:t>SDG 14, SDG 2, SGD 6, SDG 7, SDG 5</a:t>
          </a:r>
          <a:r>
            <a:rPr lang="en-GB" sz="1400" kern="1200" dirty="0" smtClean="0"/>
            <a:t>. </a:t>
          </a:r>
          <a:endParaRPr lang="en-ZA" sz="1400" kern="1200" dirty="0">
            <a:solidFill>
              <a:schemeClr val="bg1"/>
            </a:solidFill>
          </a:endParaRPr>
        </a:p>
      </dsp:txBody>
      <dsp:txXfrm rot="-10800000">
        <a:off x="4888739" y="1314153"/>
        <a:ext cx="1921291" cy="1641954"/>
      </dsp:txXfrm>
    </dsp:sp>
    <dsp:sp modelId="{2A357D74-9830-408A-9E4C-89450567061D}">
      <dsp:nvSpPr>
        <dsp:cNvPr id="0" name=""/>
        <dsp:cNvSpPr/>
      </dsp:nvSpPr>
      <dsp:spPr>
        <a:xfrm rot="20223146">
          <a:off x="5071088" y="3140730"/>
          <a:ext cx="2134408" cy="668929"/>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42D6AF3-1B05-405D-940D-B81AF0A07E20}">
      <dsp:nvSpPr>
        <dsp:cNvPr id="0" name=""/>
        <dsp:cNvSpPr/>
      </dsp:nvSpPr>
      <dsp:spPr>
        <a:xfrm>
          <a:off x="6920686" y="1261079"/>
          <a:ext cx="1798623" cy="2372770"/>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100000"/>
            </a:lnSpc>
            <a:spcBef>
              <a:spcPct val="0"/>
            </a:spcBef>
            <a:spcAft>
              <a:spcPts val="0"/>
            </a:spcAft>
          </a:pPr>
          <a:r>
            <a:rPr lang="en-ZA" sz="1400" b="1" kern="1200" dirty="0" smtClean="0">
              <a:solidFill>
                <a:schemeClr val="bg1"/>
              </a:solidFill>
            </a:rPr>
            <a:t>NDP Chap 10</a:t>
          </a:r>
        </a:p>
        <a:p>
          <a:pPr lvl="0" algn="ctr" defTabSz="622300">
            <a:lnSpc>
              <a:spcPct val="100000"/>
            </a:lnSpc>
            <a:spcBef>
              <a:spcPct val="0"/>
            </a:spcBef>
            <a:spcAft>
              <a:spcPts val="0"/>
            </a:spcAft>
          </a:pPr>
          <a:r>
            <a:rPr lang="en-ZA" sz="1400" b="1" kern="1200" dirty="0" smtClean="0">
              <a:solidFill>
                <a:schemeClr val="bg1"/>
              </a:solidFill>
            </a:rPr>
            <a:t>OUTCOME 2</a:t>
          </a:r>
        </a:p>
        <a:p>
          <a:pPr lvl="0" algn="ctr" defTabSz="622300">
            <a:lnSpc>
              <a:spcPct val="100000"/>
            </a:lnSpc>
            <a:spcBef>
              <a:spcPct val="0"/>
            </a:spcBef>
            <a:spcAft>
              <a:spcPts val="0"/>
            </a:spcAft>
          </a:pPr>
          <a:r>
            <a:rPr lang="en-ZA" sz="1400" b="1" kern="1200" dirty="0" smtClean="0">
              <a:solidFill>
                <a:schemeClr val="bg1"/>
              </a:solidFill>
            </a:rPr>
            <a:t> A LONG AND HEALTHY LIFE FOR ALL SOUTH AFRICANS </a:t>
          </a:r>
        </a:p>
        <a:p>
          <a:pPr lvl="0" algn="ctr" defTabSz="622300">
            <a:lnSpc>
              <a:spcPct val="100000"/>
            </a:lnSpc>
            <a:spcBef>
              <a:spcPct val="0"/>
            </a:spcBef>
            <a:spcAft>
              <a:spcPts val="0"/>
            </a:spcAft>
          </a:pPr>
          <a:r>
            <a:rPr lang="en-ZA" sz="1400" b="1" kern="1200" dirty="0" smtClean="0">
              <a:solidFill>
                <a:schemeClr val="bg1"/>
              </a:solidFill>
            </a:rPr>
            <a:t>Sub-outcome 9</a:t>
          </a:r>
        </a:p>
        <a:p>
          <a:pPr lvl="0" algn="ctr" defTabSz="622300">
            <a:lnSpc>
              <a:spcPct val="100000"/>
            </a:lnSpc>
            <a:spcBef>
              <a:spcPct val="0"/>
            </a:spcBef>
            <a:spcAft>
              <a:spcPts val="0"/>
            </a:spcAft>
          </a:pPr>
          <a:r>
            <a:rPr lang="en-ZA" sz="1400" b="1" kern="1200" dirty="0" smtClean="0">
              <a:solidFill>
                <a:schemeClr val="bg1"/>
              </a:solidFill>
            </a:rPr>
            <a:t>SGD </a:t>
          </a:r>
          <a:r>
            <a:rPr lang="en-GB" sz="1400" b="1" kern="1200" dirty="0" smtClean="0"/>
            <a:t>3. SDG 5</a:t>
          </a:r>
          <a:endParaRPr lang="en-ZA" sz="1400" b="1" kern="1200" dirty="0" smtClean="0">
            <a:solidFill>
              <a:schemeClr val="bg1"/>
            </a:solidFill>
          </a:endParaRPr>
        </a:p>
      </dsp:txBody>
      <dsp:txXfrm>
        <a:off x="7184088" y="1608563"/>
        <a:ext cx="1271819" cy="1677802"/>
      </dsp:txXfrm>
    </dsp:sp>
    <dsp:sp modelId="{3252DAD8-9106-419B-9F65-ABDF20EF4A67}">
      <dsp:nvSpPr>
        <dsp:cNvPr id="0" name=""/>
        <dsp:cNvSpPr/>
      </dsp:nvSpPr>
      <dsp:spPr>
        <a:xfrm rot="21313641">
          <a:off x="5219089" y="4061290"/>
          <a:ext cx="1008456" cy="668929"/>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9AF177-7801-4994-916F-A08DED851BC9}">
      <dsp:nvSpPr>
        <dsp:cNvPr id="0" name=""/>
        <dsp:cNvSpPr/>
      </dsp:nvSpPr>
      <dsp:spPr>
        <a:xfrm>
          <a:off x="5983801" y="3320023"/>
          <a:ext cx="2725118" cy="1815352"/>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100000"/>
            </a:lnSpc>
            <a:spcBef>
              <a:spcPct val="0"/>
            </a:spcBef>
            <a:spcAft>
              <a:spcPts val="0"/>
            </a:spcAft>
          </a:pPr>
          <a:r>
            <a:rPr lang="en-ZA" sz="1400" b="1" kern="1200" dirty="0" smtClean="0">
              <a:solidFill>
                <a:schemeClr val="bg1"/>
              </a:solidFill>
            </a:rPr>
            <a:t>NDP Chap 13</a:t>
          </a:r>
        </a:p>
        <a:p>
          <a:pPr lvl="0" algn="ctr" defTabSz="622300">
            <a:lnSpc>
              <a:spcPct val="100000"/>
            </a:lnSpc>
            <a:spcBef>
              <a:spcPct val="0"/>
            </a:spcBef>
            <a:spcAft>
              <a:spcPts val="0"/>
            </a:spcAft>
          </a:pPr>
          <a:r>
            <a:rPr lang="en-ZA" sz="1400" b="1" kern="1200" dirty="0" smtClean="0">
              <a:solidFill>
                <a:schemeClr val="bg1"/>
              </a:solidFill>
            </a:rPr>
            <a:t>OUTCOME 12 </a:t>
          </a:r>
          <a:r>
            <a:rPr lang="en-US" sz="1400" kern="1200" dirty="0" smtClean="0"/>
            <a:t>AN EFFICIENT, EFFECTIVE AND DEVELOPMENT ORIENTED PUBLIC SERVICE</a:t>
          </a:r>
          <a:r>
            <a:rPr lang="en-ZA" sz="1400" b="1" kern="1200" dirty="0" smtClean="0">
              <a:solidFill>
                <a:schemeClr val="bg1"/>
              </a:solidFill>
            </a:rPr>
            <a:t> </a:t>
          </a:r>
        </a:p>
        <a:p>
          <a:pPr lvl="0" algn="ctr" defTabSz="622300">
            <a:lnSpc>
              <a:spcPct val="100000"/>
            </a:lnSpc>
            <a:spcBef>
              <a:spcPct val="0"/>
            </a:spcBef>
            <a:spcAft>
              <a:spcPts val="0"/>
            </a:spcAft>
          </a:pPr>
          <a:r>
            <a:rPr lang="en-ZA" sz="1400" b="1" kern="1200" dirty="0" smtClean="0">
              <a:solidFill>
                <a:schemeClr val="bg1"/>
              </a:solidFill>
            </a:rPr>
            <a:t>Sub-outcome 7</a:t>
          </a:r>
        </a:p>
        <a:p>
          <a:pPr lvl="0" algn="ctr" defTabSz="622300">
            <a:lnSpc>
              <a:spcPct val="100000"/>
            </a:lnSpc>
            <a:spcBef>
              <a:spcPct val="0"/>
            </a:spcBef>
            <a:spcAft>
              <a:spcPts val="0"/>
            </a:spcAft>
          </a:pPr>
          <a:r>
            <a:rPr lang="en-ZA" sz="1400" b="1" kern="1200" dirty="0" smtClean="0"/>
            <a:t>2063 Aspiration 7</a:t>
          </a:r>
          <a:endParaRPr lang="en-ZA" sz="1400" b="1" kern="1200" dirty="0" smtClean="0">
            <a:solidFill>
              <a:schemeClr val="bg1"/>
            </a:solidFill>
          </a:endParaRPr>
        </a:p>
      </dsp:txBody>
      <dsp:txXfrm>
        <a:off x="6382885" y="3585875"/>
        <a:ext cx="1926950" cy="128364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419DB43-22D9-4A6B-B797-12E8C88FD6B6}" type="datetimeFigureOut">
              <a:rPr lang="en-ZA" smtClean="0"/>
              <a:t>2016/04/05</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78F261A-3885-4546-8FF0-DC54322DDD85}" type="slidenum">
              <a:rPr lang="en-ZA" smtClean="0"/>
              <a:t>‹#›</a:t>
            </a:fld>
            <a:endParaRPr lang="en-ZA"/>
          </a:p>
        </p:txBody>
      </p:sp>
    </p:spTree>
    <p:extLst>
      <p:ext uri="{BB962C8B-B14F-4D97-AF65-F5344CB8AC3E}">
        <p14:creationId xmlns:p14="http://schemas.microsoft.com/office/powerpoint/2010/main" val="93202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D35E62-9F63-4F12-AD5E-00B0A547A7DC}" type="datetimeFigureOut">
              <a:rPr lang="en-ZA" smtClean="0"/>
              <a:pPr/>
              <a:t>2016/04/05</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32B22E4-7BD0-4325-A65C-615180867A79}" type="slidenum">
              <a:rPr lang="en-ZA" smtClean="0"/>
              <a:pPr/>
              <a:t>‹#›</a:t>
            </a:fld>
            <a:endParaRPr lang="en-ZA" dirty="0"/>
          </a:p>
        </p:txBody>
      </p:sp>
    </p:spTree>
    <p:extLst>
      <p:ext uri="{BB962C8B-B14F-4D97-AF65-F5344CB8AC3E}">
        <p14:creationId xmlns:p14="http://schemas.microsoft.com/office/powerpoint/2010/main" val="239606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064696-C8F4-408A-AAEC-5DA41F095412}"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val="373341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064696-C8F4-408A-AAEC-5DA41F095412}"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val="373341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b="1" dirty="0" smtClean="0">
                <a:solidFill>
                  <a:sysClr val="windowText" lastClr="000000"/>
                </a:solidFill>
                <a:latin typeface="+mn-lt"/>
                <a:ea typeface="+mn-ea"/>
                <a:cs typeface="+mn-cs"/>
              </a:rPr>
              <a:t>Socio-Economic Empowerment of Women</a:t>
            </a:r>
          </a:p>
          <a:p>
            <a:pPr lvl="1"/>
            <a:r>
              <a:rPr lang="en-ZA" sz="1400" b="1" dirty="0" smtClean="0">
                <a:solidFill>
                  <a:schemeClr val="bg1"/>
                </a:solidFill>
              </a:rPr>
              <a:t>OUTCOME 14: A DIVERSE, SOCIALLY COHESIVE SOCIETY WITH A COMMON NATIONAL IDENTITY </a:t>
            </a:r>
            <a:r>
              <a:rPr lang="en-ZA" sz="1400" dirty="0" smtClean="0">
                <a:solidFill>
                  <a:schemeClr val="bg1"/>
                </a:solidFill>
              </a:rPr>
              <a:t>Sub-Outcome 3: Promoting Social Cohesion across Society through Increased Interaction Across Race And Class</a:t>
            </a:r>
            <a:endParaRPr lang="en-ZA" sz="1400" b="1" dirty="0" smtClean="0">
              <a:solidFill>
                <a:sysClr val="windowText" lastClr="000000"/>
              </a:solidFill>
              <a:latin typeface="+mn-lt"/>
              <a:ea typeface="+mn-ea"/>
              <a:cs typeface="+mn-cs"/>
            </a:endParaRPr>
          </a:p>
          <a:p>
            <a:pPr lvl="1"/>
            <a:r>
              <a:rPr lang="en-ZA" sz="1400" b="1" dirty="0" smtClean="0"/>
              <a:t>OUTCOME 13 A COMPREHENSIVE, RESPONSIVE AND SUSTAINABLE SOCIAL PROTECTION SYSTEM</a:t>
            </a:r>
            <a:endParaRPr lang="en-ZA" sz="1400" b="1" dirty="0" smtClean="0">
              <a:solidFill>
                <a:sysClr val="windowText" lastClr="000000"/>
              </a:solidFill>
              <a:latin typeface="+mn-lt"/>
              <a:ea typeface="+mn-ea"/>
              <a:cs typeface="+mn-cs"/>
            </a:endParaRPr>
          </a:p>
          <a:p>
            <a:pPr lvl="1"/>
            <a:r>
              <a:rPr lang="en-ZA" sz="1400" b="1" dirty="0" smtClean="0">
                <a:solidFill>
                  <a:schemeClr val="bg1"/>
                </a:solidFill>
              </a:rPr>
              <a:t>OUTCOME 3: ALL PEOPLE IN SOUTH AFRICA ARE AND FEEL SAFE</a:t>
            </a:r>
          </a:p>
          <a:p>
            <a:pPr lvl="1"/>
            <a:r>
              <a:rPr lang="en-ZA" sz="1400" b="1" dirty="0" smtClean="0">
                <a:solidFill>
                  <a:schemeClr val="bg1"/>
                </a:solidFill>
              </a:rPr>
              <a:t>Sub-Outcome 1: Reduced levels of contact crime: </a:t>
            </a:r>
          </a:p>
          <a:p>
            <a:pPr lvl="1"/>
            <a:r>
              <a:rPr lang="en-ZA" sz="1400" b="1" dirty="0" smtClean="0">
                <a:solidFill>
                  <a:schemeClr val="bg1"/>
                </a:solidFill>
              </a:rPr>
              <a:t>Sub-Outcome 2: An Efficient and Effective Criminal Justice system: </a:t>
            </a:r>
          </a:p>
          <a:p>
            <a:pPr lvl="1"/>
            <a:r>
              <a:rPr lang="en-ZA" sz="1400" b="1" dirty="0" smtClean="0">
                <a:solidFill>
                  <a:schemeClr val="bg1"/>
                </a:solidFill>
              </a:rPr>
              <a:t>GBV</a:t>
            </a:r>
            <a:r>
              <a:rPr lang="en-ZA" sz="1400" dirty="0" smtClean="0">
                <a:solidFill>
                  <a:schemeClr val="bg1"/>
                </a:solidFill>
              </a:rPr>
              <a:t>:IMC on Violence against Women established. Integrated POA </a:t>
            </a:r>
          </a:p>
          <a:p>
            <a:pPr lvl="1"/>
            <a:r>
              <a:rPr lang="en-ZA" sz="1400" b="1" dirty="0" smtClean="0">
                <a:solidFill>
                  <a:schemeClr val="bg1"/>
                </a:solidFill>
              </a:rPr>
              <a:t>OUTCOME 4: DECENT EMPLOYMENT THROUGH INCLUSIVE GROWTH Sub Outcome 2: The productive sectors account for a growing share of production and employment  Sub Outcome 8: Economic opportunities for historically excluded and vulnerable groups are expanded and the growth and development in small business and cooperatives is improved markedly </a:t>
            </a:r>
            <a:endParaRPr lang="en-ZA" sz="1400" dirty="0" smtClean="0">
              <a:solidFill>
                <a:schemeClr val="bg1"/>
              </a:solidFill>
            </a:endParaRPr>
          </a:p>
          <a:p>
            <a:pPr lvl="1"/>
            <a:r>
              <a:rPr lang="en-ZA" sz="1400" b="1" dirty="0" smtClean="0">
                <a:solidFill>
                  <a:schemeClr val="bg1"/>
                </a:solidFill>
              </a:rPr>
              <a:t>OUTCOME 2: A LONG AND HEALTHY LIFE FOR ALL SOUTH AFRICANS </a:t>
            </a:r>
            <a:r>
              <a:rPr lang="en-ZA" sz="1400" dirty="0" smtClean="0">
                <a:solidFill>
                  <a:schemeClr val="bg1"/>
                </a:solidFill>
              </a:rPr>
              <a:t>Sub-Outcome 9: Maternal, infant and child mortality reduced</a:t>
            </a:r>
            <a:endParaRPr lang="en-ZA" sz="1400" b="1" dirty="0" smtClean="0">
              <a:solidFill>
                <a:schemeClr val="bg1"/>
              </a:solidFill>
            </a:endParaRPr>
          </a:p>
          <a:p>
            <a:pPr lvl="0"/>
            <a:endParaRPr lang="en-ZA" dirty="0"/>
          </a:p>
        </p:txBody>
      </p:sp>
      <p:sp>
        <p:nvSpPr>
          <p:cNvPr id="4" name="Slide Number Placeholder 3"/>
          <p:cNvSpPr>
            <a:spLocks noGrp="1"/>
          </p:cNvSpPr>
          <p:nvPr>
            <p:ph type="sldNum" sz="quarter" idx="10"/>
          </p:nvPr>
        </p:nvSpPr>
        <p:spPr/>
        <p:txBody>
          <a:bodyPr/>
          <a:lstStyle/>
          <a:p>
            <a:fld id="{3B52EF02-4B8B-4F9F-93EC-E970C42BF8E5}"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val="67505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F32B22E4-7BD0-4325-A65C-615180867A79}" type="slidenum">
              <a:rPr lang="en-ZA" smtClean="0"/>
              <a:pPr/>
              <a:t>47</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C9336B0-BEB5-4EB4-AD63-6DDE431AE49C}"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216825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4B7FF72-849E-46AB-ABDF-18FF746BD5BA}"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318375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83686A4-92AD-4E0B-81BB-B984220EFAB8}"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284728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C9336B0-BEB5-4EB4-AD63-6DDE431AE49C}"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216825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9F95CD2-F4F8-4C65-8422-63EED75FDC67}"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331306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9D3E5-F4E6-4936-A3C0-BBDAE524137F}"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987550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153651A-4147-4960-958F-ED706C44D136}" type="datetime1">
              <a:rPr lang="en-ZA" smtClean="0"/>
              <a:pPr/>
              <a:t>2016/04/05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344033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A6423A-687D-4AD6-AF94-E58251602FC3}" type="datetime1">
              <a:rPr lang="en-ZA" smtClean="0"/>
              <a:pPr/>
              <a:t>2016/04/05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3043959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995E3A2-FF76-4BD0-989F-797E54694412}" type="datetime1">
              <a:rPr lang="en-ZA" smtClean="0"/>
              <a:pPr/>
              <a:t>2016/04/05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2284025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9F533-38B2-4345-A1B2-A1A8BE5F6508}" type="datetime1">
              <a:rPr lang="en-ZA" smtClean="0"/>
              <a:pPr/>
              <a:t>2016/04/05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130940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D0834-5822-4A4A-9913-3D3F654DAE24}" type="datetime1">
              <a:rPr lang="en-ZA" smtClean="0"/>
              <a:pPr/>
              <a:t>2016/04/05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230854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9F95CD2-F4F8-4C65-8422-63EED75FDC67}"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3313062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ADE6D-BDB4-434D-A6B3-F2BB38BC94A3}" type="datetime1">
              <a:rPr lang="en-ZA" smtClean="0"/>
              <a:pPr/>
              <a:t>2016/04/05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145519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4B7FF72-849E-46AB-ABDF-18FF746BD5BA}"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3183754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83686A4-92AD-4E0B-81BB-B984220EFAB8}"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284728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63958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69619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894616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98480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77240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56651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3914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9D3E5-F4E6-4936-A3C0-BBDAE524137F}" type="datetime1">
              <a:rPr lang="en-ZA" smtClean="0"/>
              <a:pPr/>
              <a:t>2016/04/05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987550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39873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74600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04921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2015/10/15</a:t>
            </a:r>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66709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C9336B0-BEB5-4EB4-AD63-6DDE431AE49C}" type="datetime1">
              <a:rPr lang="en-ZA" smtClean="0">
                <a:solidFill>
                  <a:prstClr val="black">
                    <a:tint val="75000"/>
                  </a:prstClr>
                </a:solidFill>
              </a:rPr>
              <a:pPr/>
              <a:t>2016/04/05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45875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9F95CD2-F4F8-4C65-8422-63EED75FDC67}" type="datetime1">
              <a:rPr lang="en-ZA" smtClean="0">
                <a:solidFill>
                  <a:prstClr val="black">
                    <a:tint val="75000"/>
                  </a:prstClr>
                </a:solidFill>
              </a:rPr>
              <a:pPr/>
              <a:t>2016/04/05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87684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9D3E5-F4E6-4936-A3C0-BBDAE524137F}" type="datetime1">
              <a:rPr lang="en-ZA" smtClean="0">
                <a:solidFill>
                  <a:prstClr val="black">
                    <a:tint val="75000"/>
                  </a:prstClr>
                </a:solidFill>
              </a:rPr>
              <a:pPr/>
              <a:t>2016/04/05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07617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153651A-4147-4960-958F-ED706C44D136}" type="datetime1">
              <a:rPr lang="en-ZA" smtClean="0">
                <a:solidFill>
                  <a:prstClr val="black">
                    <a:tint val="75000"/>
                  </a:prstClr>
                </a:solidFill>
              </a:rPr>
              <a:pPr/>
              <a:t>2016/04/05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5402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A6423A-687D-4AD6-AF94-E58251602FC3}" type="datetime1">
              <a:rPr lang="en-ZA" smtClean="0">
                <a:solidFill>
                  <a:prstClr val="black">
                    <a:tint val="75000"/>
                  </a:prstClr>
                </a:solidFill>
              </a:rPr>
              <a:pPr/>
              <a:t>2016/04/05</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72690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995E3A2-FF76-4BD0-989F-797E54694412}" type="datetime1">
              <a:rPr lang="en-ZA" smtClean="0">
                <a:solidFill>
                  <a:prstClr val="black">
                    <a:tint val="75000"/>
                  </a:prstClr>
                </a:solidFill>
              </a:rPr>
              <a:pPr/>
              <a:t>2016/04/05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00472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153651A-4147-4960-958F-ED706C44D136}" type="datetime1">
              <a:rPr lang="en-ZA" smtClean="0"/>
              <a:pPr/>
              <a:t>2016/04/05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3440333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9F533-38B2-4345-A1B2-A1A8BE5F6508}" type="datetime1">
              <a:rPr lang="en-ZA" smtClean="0">
                <a:solidFill>
                  <a:prstClr val="black">
                    <a:tint val="75000"/>
                  </a:prstClr>
                </a:solidFill>
              </a:rPr>
              <a:pPr/>
              <a:t>2016/04/05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53198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D0834-5822-4A4A-9913-3D3F654DAE24}" type="datetime1">
              <a:rPr lang="en-ZA" smtClean="0">
                <a:solidFill>
                  <a:prstClr val="black">
                    <a:tint val="75000"/>
                  </a:prstClr>
                </a:solidFill>
              </a:rPr>
              <a:pPr/>
              <a:t>2016/04/05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16461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ADE6D-BDB4-434D-A6B3-F2BB38BC94A3}" type="datetime1">
              <a:rPr lang="en-ZA" smtClean="0">
                <a:solidFill>
                  <a:prstClr val="black">
                    <a:tint val="75000"/>
                  </a:prstClr>
                </a:solidFill>
              </a:rPr>
              <a:pPr/>
              <a:t>2016/04/05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085944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4B7FF72-849E-46AB-ABDF-18FF746BD5BA}" type="datetime1">
              <a:rPr lang="en-ZA" smtClean="0">
                <a:solidFill>
                  <a:prstClr val="black">
                    <a:tint val="75000"/>
                  </a:prstClr>
                </a:solidFill>
              </a:rPr>
              <a:pPr/>
              <a:t>2016/04/05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457163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83686A4-92AD-4E0B-81BB-B984220EFAB8}" type="datetime1">
              <a:rPr lang="en-ZA" smtClean="0">
                <a:solidFill>
                  <a:prstClr val="black">
                    <a:tint val="75000"/>
                  </a:prstClr>
                </a:solidFill>
              </a:rPr>
              <a:pPr/>
              <a:t>2016/04/05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0061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A6423A-687D-4AD6-AF94-E58251602FC3}" type="datetime1">
              <a:rPr lang="en-ZA" smtClean="0"/>
              <a:pPr/>
              <a:t>2016/04/05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304395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995E3A2-FF76-4BD0-989F-797E54694412}" type="datetime1">
              <a:rPr lang="en-ZA" smtClean="0"/>
              <a:pPr/>
              <a:t>2016/04/05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228402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9F533-38B2-4345-A1B2-A1A8BE5F6508}" type="datetime1">
              <a:rPr lang="en-ZA" smtClean="0"/>
              <a:pPr/>
              <a:t>2016/04/05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130940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D0834-5822-4A4A-9913-3D3F654DAE24}" type="datetime1">
              <a:rPr lang="en-ZA" smtClean="0"/>
              <a:pPr/>
              <a:t>2016/04/05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230854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ADE6D-BDB4-434D-A6B3-F2BB38BC94A3}" type="datetime1">
              <a:rPr lang="en-ZA" smtClean="0"/>
              <a:pPr/>
              <a:t>2016/04/05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14551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25383-3C57-42CA-A04A-109719C0C9ED}" type="datetime1">
              <a:rPr lang="en-ZA" smtClean="0"/>
              <a:pPr/>
              <a:t>2016/04/05</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134874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25383-3C57-42CA-A04A-109719C0C9ED}" type="datetime1">
              <a:rPr lang="en-ZA" smtClean="0"/>
              <a:pPr/>
              <a:t>2016/04/05</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pPr/>
              <a:t>‹#›</a:t>
            </a:fld>
            <a:endParaRPr lang="en-ZA" dirty="0"/>
          </a:p>
        </p:txBody>
      </p:sp>
    </p:spTree>
    <p:extLst>
      <p:ext uri="{BB962C8B-B14F-4D97-AF65-F5344CB8AC3E}">
        <p14:creationId xmlns:p14="http://schemas.microsoft.com/office/powerpoint/2010/main" val="1348749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2015/10/15</a:t>
            </a:r>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72903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t="3000" r="3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25383-3C57-42CA-A04A-109719C0C9ED}" type="datetime1">
              <a:rPr lang="en-ZA" smtClean="0">
                <a:solidFill>
                  <a:prstClr val="black">
                    <a:tint val="75000"/>
                  </a:prstClr>
                </a:solidFill>
              </a:rPr>
              <a:pPr/>
              <a:t>2016/04/05</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2D37E-7193-452B-935F-7AF7AE330DC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40362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t="2000" r="2000" b="1000"/>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07504" y="1916832"/>
            <a:ext cx="8856984" cy="2664296"/>
          </a:xfrm>
        </p:spPr>
        <p:txBody>
          <a:bodyPr>
            <a:normAutofit/>
          </a:bodyPr>
          <a:lstStyle/>
          <a:p>
            <a:pPr>
              <a:defRPr/>
            </a:pPr>
            <a:r>
              <a:rPr lang="en-ZA" b="1" dirty="0" smtClean="0">
                <a:solidFill>
                  <a:srgbClr val="004C00"/>
                </a:solidFill>
              </a:rPr>
              <a:t>STRATEGIC </a:t>
            </a:r>
            <a:r>
              <a:rPr lang="en-ZA" b="1" dirty="0">
                <a:solidFill>
                  <a:srgbClr val="004C00"/>
                </a:solidFill>
              </a:rPr>
              <a:t>PLAN </a:t>
            </a:r>
            <a:r>
              <a:rPr lang="en-ZA" b="1" dirty="0" smtClean="0">
                <a:solidFill>
                  <a:srgbClr val="004C00"/>
                </a:solidFill>
              </a:rPr>
              <a:t>2015-2020</a:t>
            </a:r>
            <a:r>
              <a:rPr lang="en-ZA" b="1" dirty="0">
                <a:solidFill>
                  <a:srgbClr val="004C00"/>
                </a:solidFill>
              </a:rPr>
              <a:t/>
            </a:r>
            <a:br>
              <a:rPr lang="en-ZA" b="1" dirty="0">
                <a:solidFill>
                  <a:srgbClr val="004C00"/>
                </a:solidFill>
              </a:rPr>
            </a:br>
            <a:r>
              <a:rPr lang="en-ZA" b="1" dirty="0">
                <a:solidFill>
                  <a:srgbClr val="004C00"/>
                </a:solidFill>
              </a:rPr>
              <a:t>PRESENTATION</a:t>
            </a:r>
            <a:endParaRPr lang="en-GB" b="1" dirty="0" smtClean="0">
              <a:solidFill>
                <a:srgbClr val="004C00"/>
              </a:solidFill>
            </a:endParaRPr>
          </a:p>
          <a:p>
            <a:pPr>
              <a:defRPr/>
            </a:pPr>
            <a:r>
              <a:rPr lang="en-GB" b="1" dirty="0" smtClean="0">
                <a:solidFill>
                  <a:schemeClr val="tx1"/>
                </a:solidFill>
              </a:rPr>
              <a:t>Portfolio Committee April 2016</a:t>
            </a:r>
            <a:endParaRPr lang="en-GB" sz="4400" b="1" dirty="0" smtClean="0">
              <a:solidFill>
                <a:schemeClr val="tx1"/>
              </a:solidFill>
            </a:endParaRPr>
          </a:p>
        </p:txBody>
      </p:sp>
    </p:spTree>
    <p:extLst>
      <p:ext uri="{BB962C8B-B14F-4D97-AF65-F5344CB8AC3E}">
        <p14:creationId xmlns:p14="http://schemas.microsoft.com/office/powerpoint/2010/main" val="261813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63272" cy="634082"/>
          </a:xfrm>
        </p:spPr>
        <p:txBody>
          <a:bodyPr>
            <a:normAutofit/>
          </a:bodyPr>
          <a:lstStyle/>
          <a:p>
            <a:pPr algn="l"/>
            <a:r>
              <a:rPr lang="en-ZA" sz="2400" b="1" dirty="0" smtClean="0">
                <a:solidFill>
                  <a:srgbClr val="004C00"/>
                </a:solidFill>
                <a:latin typeface="Arial" pitchFamily="34" charset="0"/>
                <a:ea typeface="ＭＳ Ｐゴシック" pitchFamily="34" charset="-128"/>
                <a:cs typeface="Arial" pitchFamily="34" charset="0"/>
              </a:rPr>
              <a:t>CONSTITUTIONAL, </a:t>
            </a:r>
            <a:r>
              <a:rPr lang="en-ZA" sz="2400" b="1" dirty="0">
                <a:solidFill>
                  <a:srgbClr val="004C00"/>
                </a:solidFill>
                <a:latin typeface="Arial" pitchFamily="34" charset="0"/>
                <a:ea typeface="ＭＳ Ｐゴシック" pitchFamily="34" charset="-128"/>
                <a:cs typeface="Arial" pitchFamily="34" charset="0"/>
              </a:rPr>
              <a:t>LEGISLATIVE </a:t>
            </a:r>
            <a:r>
              <a:rPr lang="en-ZA" sz="2400" b="1" dirty="0" smtClean="0">
                <a:solidFill>
                  <a:srgbClr val="004C00"/>
                </a:solidFill>
                <a:latin typeface="Arial" pitchFamily="34" charset="0"/>
                <a:ea typeface="ＭＳ Ｐゴシック" pitchFamily="34" charset="-128"/>
                <a:cs typeface="Arial" pitchFamily="34" charset="0"/>
              </a:rPr>
              <a:t>&amp; </a:t>
            </a:r>
            <a:r>
              <a:rPr lang="en-ZA" sz="2400" b="1" dirty="0">
                <a:solidFill>
                  <a:srgbClr val="004C00"/>
                </a:solidFill>
                <a:latin typeface="Arial" pitchFamily="34" charset="0"/>
                <a:ea typeface="ＭＳ Ｐゴシック" pitchFamily="34" charset="-128"/>
                <a:cs typeface="Arial" pitchFamily="34" charset="0"/>
              </a:rPr>
              <a:t>OTHER MANDATES</a:t>
            </a:r>
            <a:endParaRPr lang="en-ZA" sz="32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10</a:t>
            </a:fld>
            <a:endParaRPr lang="en-ZA" dirty="0"/>
          </a:p>
        </p:txBody>
      </p:sp>
      <p:sp>
        <p:nvSpPr>
          <p:cNvPr id="6" name="Content Placeholder 2"/>
          <p:cNvSpPr txBox="1">
            <a:spLocks noGrp="1"/>
          </p:cNvSpPr>
          <p:nvPr>
            <p:ph idx="1"/>
          </p:nvPr>
        </p:nvSpPr>
        <p:spPr bwMode="auto">
          <a:xfrm>
            <a:off x="467544" y="980728"/>
            <a:ext cx="83632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r>
              <a:rPr lang="en-ZA" sz="1800" b="1" i="1" dirty="0">
                <a:solidFill>
                  <a:srgbClr val="004C00"/>
                </a:solidFill>
                <a:latin typeface="Calibri" pitchFamily="34" charset="0"/>
              </a:rPr>
              <a:t>Legislative </a:t>
            </a:r>
            <a:r>
              <a:rPr lang="en-ZA" sz="1800" b="1" i="1" dirty="0" smtClean="0">
                <a:solidFill>
                  <a:srgbClr val="004C00"/>
                </a:solidFill>
                <a:latin typeface="Calibri" pitchFamily="34" charset="0"/>
              </a:rPr>
              <a:t>mandates:</a:t>
            </a:r>
            <a:endParaRPr lang="en-ZA" sz="1800" b="1" i="1" dirty="0">
              <a:solidFill>
                <a:srgbClr val="004C00"/>
              </a:solidFill>
              <a:latin typeface="Calibri" pitchFamily="34" charset="0"/>
            </a:endParaRPr>
          </a:p>
          <a:p>
            <a:pPr marL="0" indent="0" algn="just">
              <a:buNone/>
            </a:pPr>
            <a:r>
              <a:rPr lang="en-ZA" sz="1800" dirty="0">
                <a:latin typeface="Calibri" pitchFamily="34" charset="0"/>
              </a:rPr>
              <a:t>South Africa adopted the principle of mainstreaming of the rights of women across all legislation; policies, programmes and budgets post 1994. As such, various institutions responsible for promoting and monitoring the realisation of the socio-economic empowerment of women towards a gender equal society are required to ensure adherence to gender mainstream principles.</a:t>
            </a:r>
          </a:p>
          <a:p>
            <a:pPr marL="0" indent="0" algn="just">
              <a:buNone/>
            </a:pPr>
            <a:r>
              <a:rPr lang="en-ZA" sz="1800" dirty="0" smtClean="0">
                <a:latin typeface="Calibri" pitchFamily="34" charset="0"/>
              </a:rPr>
              <a:t>Since </a:t>
            </a:r>
            <a:r>
              <a:rPr lang="en-ZA" sz="1800" dirty="0">
                <a:latin typeface="Calibri" pitchFamily="34" charset="0"/>
              </a:rPr>
              <a:t>1994, the principle of ‘gender equality’ influenced legislation development and policy formulation in all sectors. The law reform processes undertaken since 1994 </a:t>
            </a:r>
            <a:r>
              <a:rPr lang="en-ZA" sz="1800" dirty="0" smtClean="0">
                <a:latin typeface="Calibri" pitchFamily="34" charset="0"/>
              </a:rPr>
              <a:t>have </a:t>
            </a:r>
            <a:r>
              <a:rPr lang="en-ZA" sz="1800" dirty="0">
                <a:latin typeface="Calibri" pitchFamily="34" charset="0"/>
              </a:rPr>
              <a:t>resulted in the production of an unprecedented body of laws and policies which the Department has to monitor and evaluate their impact on </a:t>
            </a:r>
            <a:r>
              <a:rPr lang="en-ZA" sz="1800" dirty="0" smtClean="0">
                <a:latin typeface="Calibri" pitchFamily="34" charset="0"/>
              </a:rPr>
              <a:t>women. </a:t>
            </a:r>
          </a:p>
          <a:p>
            <a:pPr marL="0" indent="0" algn="just">
              <a:buNone/>
            </a:pPr>
            <a:endParaRPr lang="en-ZA" sz="1800" dirty="0">
              <a:latin typeface="Calibri" pitchFamily="34" charset="0"/>
            </a:endParaRPr>
          </a:p>
        </p:txBody>
      </p:sp>
    </p:spTree>
    <p:extLst>
      <p:ext uri="{BB962C8B-B14F-4D97-AF65-F5344CB8AC3E}">
        <p14:creationId xmlns:p14="http://schemas.microsoft.com/office/powerpoint/2010/main" val="3441785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63272" cy="634082"/>
          </a:xfrm>
        </p:spPr>
        <p:txBody>
          <a:bodyPr>
            <a:normAutofit/>
          </a:bodyPr>
          <a:lstStyle/>
          <a:p>
            <a:pPr algn="l"/>
            <a:r>
              <a:rPr lang="en-ZA" sz="2200" b="1" dirty="0" smtClean="0">
                <a:solidFill>
                  <a:srgbClr val="004C00"/>
                </a:solidFill>
                <a:latin typeface="Arial" pitchFamily="34" charset="0"/>
                <a:ea typeface="ＭＳ Ｐゴシック" pitchFamily="34" charset="-128"/>
                <a:cs typeface="Arial" pitchFamily="34" charset="0"/>
              </a:rPr>
              <a:t>CONSTITUTIONAL, </a:t>
            </a:r>
            <a:r>
              <a:rPr lang="en-ZA" sz="2200" b="1" dirty="0">
                <a:solidFill>
                  <a:srgbClr val="004C00"/>
                </a:solidFill>
                <a:latin typeface="Arial" pitchFamily="34" charset="0"/>
                <a:ea typeface="ＭＳ Ｐゴシック" pitchFamily="34" charset="-128"/>
                <a:cs typeface="Arial" pitchFamily="34" charset="0"/>
              </a:rPr>
              <a:t>LEGISLATIVE </a:t>
            </a:r>
            <a:r>
              <a:rPr lang="en-ZA" sz="2200" b="1" dirty="0" smtClean="0">
                <a:solidFill>
                  <a:srgbClr val="004C00"/>
                </a:solidFill>
                <a:latin typeface="Arial" pitchFamily="34" charset="0"/>
                <a:ea typeface="ＭＳ Ｐゴシック" pitchFamily="34" charset="-128"/>
                <a:cs typeface="Arial" pitchFamily="34" charset="0"/>
              </a:rPr>
              <a:t>&amp; </a:t>
            </a:r>
            <a:r>
              <a:rPr lang="en-ZA" sz="2200" b="1" dirty="0">
                <a:solidFill>
                  <a:srgbClr val="004C00"/>
                </a:solidFill>
                <a:latin typeface="Arial" pitchFamily="34" charset="0"/>
                <a:ea typeface="ＭＳ Ｐゴシック" pitchFamily="34" charset="-128"/>
                <a:cs typeface="Arial" pitchFamily="34" charset="0"/>
              </a:rPr>
              <a:t>OTHER MANDATES</a:t>
            </a:r>
            <a:endParaRPr lang="en-ZA" sz="32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11</a:t>
            </a:fld>
            <a:endParaRPr lang="en-ZA" dirty="0"/>
          </a:p>
        </p:txBody>
      </p:sp>
      <p:sp>
        <p:nvSpPr>
          <p:cNvPr id="4" name="Content Placeholder 3"/>
          <p:cNvSpPr>
            <a:spLocks noGrp="1"/>
          </p:cNvSpPr>
          <p:nvPr>
            <p:ph idx="1"/>
          </p:nvPr>
        </p:nvSpPr>
        <p:spPr>
          <a:xfrm>
            <a:off x="395536" y="1052736"/>
            <a:ext cx="8229600" cy="4525963"/>
          </a:xfrm>
        </p:spPr>
        <p:txBody>
          <a:bodyPr>
            <a:normAutofit fontScale="92500" lnSpcReduction="20000"/>
          </a:bodyPr>
          <a:lstStyle/>
          <a:p>
            <a:pPr lvl="0" algn="just"/>
            <a:r>
              <a:rPr lang="en-ZA" sz="1800" b="1" i="1" dirty="0" smtClean="0">
                <a:solidFill>
                  <a:srgbClr val="004C00"/>
                </a:solidFill>
                <a:latin typeface="Calibri" pitchFamily="34" charset="0"/>
              </a:rPr>
              <a:t>Policy </a:t>
            </a:r>
            <a:r>
              <a:rPr lang="en-ZA" sz="1800" b="1" i="1" dirty="0">
                <a:solidFill>
                  <a:srgbClr val="004C00"/>
                </a:solidFill>
                <a:latin typeface="Calibri" pitchFamily="34" charset="0"/>
              </a:rPr>
              <a:t>Mandate: </a:t>
            </a:r>
          </a:p>
          <a:p>
            <a:pPr marL="0" lvl="0" indent="0" algn="just">
              <a:buNone/>
            </a:pPr>
            <a:r>
              <a:rPr lang="en-ZA" sz="1800" dirty="0">
                <a:solidFill>
                  <a:prstClr val="black"/>
                </a:solidFill>
                <a:latin typeface="Calibri" pitchFamily="34" charset="0"/>
              </a:rPr>
              <a:t>The South African National Policy Framework for Women’s Empowerment and Gender Equality (2000) establishes a vision and framework for gender mainstreaming across laws, policies, procedures and practices which will serve to ensure equal rights and opportunities for women and men in all spheres and structures of government as well as in the workplace, the community and the family.</a:t>
            </a:r>
          </a:p>
          <a:p>
            <a:pPr marL="0" indent="0">
              <a:buNone/>
            </a:pPr>
            <a:r>
              <a:rPr lang="en-ZA" sz="1800" dirty="0" smtClean="0"/>
              <a:t>The </a:t>
            </a:r>
            <a:r>
              <a:rPr lang="en-ZA" sz="1800" dirty="0"/>
              <a:t>main objectives are to:</a:t>
            </a:r>
          </a:p>
          <a:p>
            <a:r>
              <a:rPr lang="en-ZA" sz="1800" dirty="0" smtClean="0"/>
              <a:t>create </a:t>
            </a:r>
            <a:r>
              <a:rPr lang="en-ZA" sz="1800" dirty="0"/>
              <a:t>an enabling policy environment for translating government commitment to gender equality into a reality;</a:t>
            </a:r>
          </a:p>
          <a:p>
            <a:r>
              <a:rPr lang="en-ZA" sz="1800" dirty="0" smtClean="0"/>
              <a:t>develop </a:t>
            </a:r>
            <a:r>
              <a:rPr lang="en-ZA" sz="1800" dirty="0"/>
              <a:t>policies, programmes and mechanisms to empower women and to transform gender relations in all aspects of work, at all levels of government as well as within the broader society;</a:t>
            </a:r>
          </a:p>
          <a:p>
            <a:r>
              <a:rPr lang="en-ZA" sz="1800" dirty="0" smtClean="0"/>
              <a:t>ensure </a:t>
            </a:r>
            <a:r>
              <a:rPr lang="en-ZA" sz="1800" dirty="0"/>
              <a:t>that gender considerations are effectively integrated into all aspects of government policies, activities and programmes;</a:t>
            </a:r>
          </a:p>
          <a:p>
            <a:r>
              <a:rPr lang="en-ZA" sz="1800" dirty="0" smtClean="0"/>
              <a:t>establish </a:t>
            </a:r>
            <a:r>
              <a:rPr lang="en-ZA" sz="1800" dirty="0"/>
              <a:t>an institutional framework for the advancement of the status of women as well as the achievement of gender equality; and</a:t>
            </a:r>
          </a:p>
          <a:p>
            <a:r>
              <a:rPr lang="en-ZA" sz="1800" dirty="0" smtClean="0"/>
              <a:t>advocate </a:t>
            </a:r>
            <a:r>
              <a:rPr lang="en-ZA" sz="1800" dirty="0"/>
              <a:t>for the promotion of new attitudes, values and behaviour, and a culture of respect of women’s rights as human rights in line with the policy.</a:t>
            </a:r>
          </a:p>
          <a:p>
            <a:endParaRPr lang="en-ZA" sz="1800" dirty="0"/>
          </a:p>
        </p:txBody>
      </p:sp>
    </p:spTree>
    <p:extLst>
      <p:ext uri="{BB962C8B-B14F-4D97-AF65-F5344CB8AC3E}">
        <p14:creationId xmlns:p14="http://schemas.microsoft.com/office/powerpoint/2010/main" val="413608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63272" cy="634082"/>
          </a:xfrm>
        </p:spPr>
        <p:txBody>
          <a:bodyPr>
            <a:normAutofit/>
          </a:bodyPr>
          <a:lstStyle/>
          <a:p>
            <a:r>
              <a:rPr lang="en-ZA" sz="2200" b="1" dirty="0">
                <a:solidFill>
                  <a:srgbClr val="004C00"/>
                </a:solidFill>
                <a:latin typeface="Arial" pitchFamily="34" charset="0"/>
                <a:ea typeface="ＭＳ Ｐゴシック" pitchFamily="34" charset="-128"/>
                <a:cs typeface="Arial" pitchFamily="34" charset="0"/>
              </a:rPr>
              <a:t>CONSTITUTIONAL , LEGISLATIVE AND OTHER MANDATES</a:t>
            </a:r>
            <a:endParaRPr lang="en-ZA" sz="32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12</a:t>
            </a:fld>
            <a:endParaRPr lang="en-ZA" dirty="0"/>
          </a:p>
        </p:txBody>
      </p:sp>
      <p:sp>
        <p:nvSpPr>
          <p:cNvPr id="6" name="Content Placeholder 2"/>
          <p:cNvSpPr txBox="1">
            <a:spLocks noGrp="1"/>
          </p:cNvSpPr>
          <p:nvPr>
            <p:ph idx="1"/>
          </p:nvPr>
        </p:nvSpPr>
        <p:spPr bwMode="auto">
          <a:xfrm>
            <a:off x="467544" y="980728"/>
            <a:ext cx="83632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0" algn="just" eaLnBrk="1" hangingPunct="1"/>
            <a:r>
              <a:rPr lang="en-GB" sz="1800" b="1" i="1" dirty="0">
                <a:solidFill>
                  <a:srgbClr val="004C00"/>
                </a:solidFill>
                <a:latin typeface="Calibri"/>
                <a:ea typeface="SimSun"/>
                <a:cs typeface="Times New Roman"/>
              </a:rPr>
              <a:t>Planned Policy </a:t>
            </a:r>
            <a:r>
              <a:rPr lang="en-GB" sz="1800" b="1" i="1" dirty="0" smtClean="0">
                <a:solidFill>
                  <a:srgbClr val="004C00"/>
                </a:solidFill>
                <a:latin typeface="Calibri"/>
                <a:ea typeface="SimSun"/>
                <a:cs typeface="Times New Roman"/>
              </a:rPr>
              <a:t>Initiatives:</a:t>
            </a:r>
          </a:p>
          <a:p>
            <a:pPr marL="0" lvl="0" indent="0" algn="just" eaLnBrk="1" hangingPunct="1">
              <a:buNone/>
            </a:pPr>
            <a:r>
              <a:rPr lang="en-ZA" sz="1800" dirty="0" smtClean="0">
                <a:solidFill>
                  <a:prstClr val="black"/>
                </a:solidFill>
                <a:latin typeface="Calibri"/>
                <a:ea typeface="+mn-ea"/>
              </a:rPr>
              <a:t>The </a:t>
            </a:r>
            <a:r>
              <a:rPr lang="en-ZA" sz="1800" dirty="0">
                <a:solidFill>
                  <a:prstClr val="black"/>
                </a:solidFill>
                <a:latin typeface="Calibri"/>
                <a:ea typeface="+mn-ea"/>
              </a:rPr>
              <a:t>Department is in the process of developing a Discussion Document on Gender Mainstreaming </a:t>
            </a:r>
            <a:r>
              <a:rPr lang="en-ZA" sz="1800" dirty="0" smtClean="0">
                <a:solidFill>
                  <a:prstClr val="black"/>
                </a:solidFill>
                <a:latin typeface="Calibri"/>
                <a:ea typeface="+mn-ea"/>
              </a:rPr>
              <a:t>and vehicles of gender mainstreaming, including gender focal points, gender sensitive planning, gender equality regulatory framework, gender responsive budgeting, gender transformation monitoring and evaluation </a:t>
            </a:r>
            <a:endParaRPr lang="en-ZA" sz="1800" dirty="0">
              <a:solidFill>
                <a:prstClr val="black"/>
              </a:solidFill>
              <a:latin typeface="Calibri"/>
              <a:ea typeface="+mn-ea"/>
            </a:endParaRPr>
          </a:p>
          <a:p>
            <a:pPr marL="0" lvl="0" indent="0" algn="just" eaLnBrk="1" hangingPunct="1">
              <a:buNone/>
            </a:pPr>
            <a:r>
              <a:rPr lang="en-ZA" sz="1800" dirty="0" smtClean="0">
                <a:solidFill>
                  <a:prstClr val="black"/>
                </a:solidFill>
                <a:latin typeface="Calibri"/>
                <a:ea typeface="+mn-ea"/>
              </a:rPr>
              <a:t>The </a:t>
            </a:r>
            <a:r>
              <a:rPr lang="en-ZA" sz="1800" dirty="0">
                <a:solidFill>
                  <a:prstClr val="black"/>
                </a:solidFill>
                <a:latin typeface="Calibri"/>
                <a:ea typeface="+mn-ea"/>
              </a:rPr>
              <a:t>Department will also </a:t>
            </a:r>
            <a:r>
              <a:rPr lang="en-ZA" sz="1800" dirty="0" smtClean="0">
                <a:solidFill>
                  <a:prstClr val="black"/>
                </a:solidFill>
                <a:latin typeface="Calibri"/>
                <a:ea typeface="+mn-ea"/>
              </a:rPr>
              <a:t>participate in and facilitate </a:t>
            </a:r>
            <a:r>
              <a:rPr lang="en-ZA" sz="1800" dirty="0">
                <a:solidFill>
                  <a:prstClr val="black"/>
                </a:solidFill>
                <a:latin typeface="Calibri"/>
                <a:ea typeface="+mn-ea"/>
              </a:rPr>
              <a:t>the mainstreaming of gender and contribute to policy development by other government departments. </a:t>
            </a:r>
          </a:p>
          <a:p>
            <a:pPr>
              <a:spcBef>
                <a:spcPct val="20000"/>
              </a:spcBef>
              <a:buFont typeface="Arial" pitchFamily="34" charset="0"/>
              <a:buChar char="•"/>
            </a:pPr>
            <a:endParaRPr lang="en-ZA" sz="1800" dirty="0">
              <a:latin typeface="Calibri" pitchFamily="34" charset="0"/>
            </a:endParaRPr>
          </a:p>
        </p:txBody>
      </p:sp>
    </p:spTree>
    <p:extLst>
      <p:ext uri="{BB962C8B-B14F-4D97-AF65-F5344CB8AC3E}">
        <p14:creationId xmlns:p14="http://schemas.microsoft.com/office/powerpoint/2010/main" val="1561102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SITUATIONAL ANALYSIS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13</a:t>
            </a:fld>
            <a:endParaRPr lang="en-ZA" dirty="0"/>
          </a:p>
        </p:txBody>
      </p:sp>
      <p:sp>
        <p:nvSpPr>
          <p:cNvPr id="4" name="Content Placeholder 3"/>
          <p:cNvSpPr>
            <a:spLocks noGrp="1"/>
          </p:cNvSpPr>
          <p:nvPr>
            <p:ph idx="1"/>
          </p:nvPr>
        </p:nvSpPr>
        <p:spPr>
          <a:xfrm>
            <a:off x="395536" y="908720"/>
            <a:ext cx="8496944" cy="4525963"/>
          </a:xfrm>
        </p:spPr>
        <p:txBody>
          <a:bodyPr>
            <a:normAutofit lnSpcReduction="10000"/>
          </a:bodyPr>
          <a:lstStyle/>
          <a:p>
            <a:pPr marL="0" indent="0" algn="just">
              <a:buNone/>
            </a:pPr>
            <a:r>
              <a:rPr lang="en-ZA" sz="1800" dirty="0"/>
              <a:t>South Africa has a history of inequality and divisions resulting from years of apartheid, a system premised on exclusion on the basis of race, class and gender which has resulted in poverty, inequality and unemployment. </a:t>
            </a:r>
            <a:r>
              <a:rPr lang="en-ZA" sz="1800" dirty="0" smtClean="0"/>
              <a:t>While </a:t>
            </a:r>
            <a:r>
              <a:rPr lang="en-ZA" sz="1800" dirty="0"/>
              <a:t>there has been </a:t>
            </a:r>
            <a:r>
              <a:rPr lang="en-ZA" sz="1800" dirty="0" smtClean="0"/>
              <a:t>improvement </a:t>
            </a:r>
            <a:r>
              <a:rPr lang="en-ZA" sz="1800" dirty="0"/>
              <a:t>in the indicators of the socio-economic empowerment of women since 1994, gender disparities still persist in favour of </a:t>
            </a:r>
            <a:r>
              <a:rPr lang="en-ZA" sz="1800" dirty="0" smtClean="0"/>
              <a:t>men:</a:t>
            </a:r>
            <a:endParaRPr lang="en-ZA" sz="1800" dirty="0"/>
          </a:p>
          <a:p>
            <a:pPr algn="just"/>
            <a:r>
              <a:rPr lang="en-ZA" sz="1800" dirty="0" smtClean="0"/>
              <a:t>Gender Inequality Index (UNDP): In 2012, 0.462 ranked 90; in 2014, 0.407 ranked 83 against desired state of 1.0</a:t>
            </a:r>
          </a:p>
          <a:p>
            <a:pPr algn="just"/>
            <a:r>
              <a:rPr lang="en-ZA" sz="1800" dirty="0" smtClean="0"/>
              <a:t>Gender Development Index (UNDP):  In 2014, 0.948 against desired state of 1.0</a:t>
            </a:r>
          </a:p>
          <a:p>
            <a:pPr algn="just"/>
            <a:r>
              <a:rPr lang="en-ZA" sz="1800" dirty="0" smtClean="0"/>
              <a:t>Gender Gap Report (WEF) In 2014, 0.7527; in 2015 0.759 against desired state of 1.0</a:t>
            </a:r>
          </a:p>
          <a:p>
            <a:pPr algn="just"/>
            <a:r>
              <a:rPr lang="en-ZA" sz="1800" dirty="0"/>
              <a:t>Outcome 14 Impact Indicator- % of women in legislative bodies- Women constitute 33% of all Judges, of the 61 female Judges 48 are black. There are 2 female Judge Presidents and a female Deputy Judge President. Women representation in the National Assembly is at 41% and the representation of women at Cabinet level stands at approximately 43</a:t>
            </a:r>
            <a:r>
              <a:rPr lang="en-ZA" sz="1800" dirty="0" smtClean="0"/>
              <a:t>%.</a:t>
            </a:r>
          </a:p>
          <a:p>
            <a:pPr algn="just"/>
            <a:r>
              <a:rPr lang="en-ZA" sz="1800" dirty="0"/>
              <a:t>According to Quarterly Labour Force Survey, Quarter 4 2015 by STASSA, the general unemployment rate was 33.8% for both men and women and 38.0 % for </a:t>
            </a:r>
            <a:r>
              <a:rPr lang="en-ZA" sz="1800" dirty="0" smtClean="0"/>
              <a:t>women.</a:t>
            </a:r>
            <a:endParaRPr lang="en-ZA" sz="1800" dirty="0"/>
          </a:p>
        </p:txBody>
      </p:sp>
    </p:spTree>
    <p:extLst>
      <p:ext uri="{BB962C8B-B14F-4D97-AF65-F5344CB8AC3E}">
        <p14:creationId xmlns:p14="http://schemas.microsoft.com/office/powerpoint/2010/main" val="1145755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SITUATIONAL ANALYSIS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14</a:t>
            </a:fld>
            <a:endParaRPr lang="en-ZA" dirty="0"/>
          </a:p>
        </p:txBody>
      </p:sp>
      <p:sp>
        <p:nvSpPr>
          <p:cNvPr id="4" name="Content Placeholder 3"/>
          <p:cNvSpPr>
            <a:spLocks noGrp="1"/>
          </p:cNvSpPr>
          <p:nvPr>
            <p:ph idx="1"/>
          </p:nvPr>
        </p:nvSpPr>
        <p:spPr>
          <a:xfrm>
            <a:off x="395536" y="908720"/>
            <a:ext cx="8496944" cy="4525963"/>
          </a:xfrm>
        </p:spPr>
        <p:txBody>
          <a:bodyPr>
            <a:normAutofit/>
          </a:bodyPr>
          <a:lstStyle/>
          <a:p>
            <a:pPr marL="0" indent="0" algn="just">
              <a:buNone/>
            </a:pPr>
            <a:r>
              <a:rPr lang="en-ZA" sz="1800" dirty="0"/>
              <a:t>According to Gender Series Volume 1: Economic Empowerment 2001-2014 by STASSA, the working age population by sex and fields of study among those with tertiary education in 2011 indicated that the market participation is highly determined by the tertiary level of education and a higher percentage of participation was for those who qualify in economic and management sciences at 30% and physical/ mathematical sciences/ engineering at approximately 22%. Gender differences are noted where female where clustered around arts/ education/ hospitality, social studies and health sciences at 68.6% and 67.1% respectively.  Male on the other hand were more likely to have </a:t>
            </a:r>
            <a:r>
              <a:rPr lang="en-ZA" sz="1800" dirty="0" smtClean="0"/>
              <a:t>qualification </a:t>
            </a:r>
            <a:r>
              <a:rPr lang="en-ZA" sz="1800" dirty="0"/>
              <a:t>in physical/mathematical science at 71.3%. The table below indicates</a:t>
            </a:r>
            <a:r>
              <a:rPr lang="en-ZA" sz="1800" dirty="0" smtClean="0"/>
              <a:t>:</a:t>
            </a:r>
          </a:p>
          <a:p>
            <a:pPr marL="0" indent="0" algn="just">
              <a:buNone/>
            </a:pPr>
            <a:endParaRPr lang="en-ZA"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749" y="3501008"/>
            <a:ext cx="704133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35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Calibri" pitchFamily="34" charset="0"/>
              </a:rPr>
              <a:t>PERFORMANCE ENVIRONMENT</a:t>
            </a:r>
            <a:endParaRPr lang="en-ZA" sz="2800" b="1" dirty="0">
              <a:solidFill>
                <a:srgbClr val="004C00"/>
              </a:solidFill>
              <a:latin typeface="Calibri" pitchFamily="34" charset="0"/>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15</a:t>
            </a:fld>
            <a:endParaRPr lang="en-ZA" dirty="0"/>
          </a:p>
        </p:txBody>
      </p:sp>
      <p:sp>
        <p:nvSpPr>
          <p:cNvPr id="6" name="Content Placeholder 2"/>
          <p:cNvSpPr txBox="1">
            <a:spLocks noGrp="1"/>
          </p:cNvSpPr>
          <p:nvPr>
            <p:ph idx="1"/>
          </p:nvPr>
        </p:nvSpPr>
        <p:spPr bwMode="auto">
          <a:xfrm>
            <a:off x="467544" y="980728"/>
            <a:ext cx="83632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indent="0" algn="just">
              <a:buNone/>
            </a:pPr>
            <a:r>
              <a:rPr lang="en-ZA" sz="1800" dirty="0" smtClean="0">
                <a:latin typeface="Calibri" pitchFamily="34" charset="0"/>
              </a:rPr>
              <a:t>The </a:t>
            </a:r>
            <a:r>
              <a:rPr lang="en-ZA" sz="1800" dirty="0">
                <a:latin typeface="Calibri" pitchFamily="34" charset="0"/>
              </a:rPr>
              <a:t>Department of Women (DoW) is responsible for </a:t>
            </a:r>
            <a:r>
              <a:rPr lang="en-ZA" sz="1800" dirty="0" smtClean="0">
                <a:latin typeface="Calibri" pitchFamily="34" charset="0"/>
              </a:rPr>
              <a:t>contributing to </a:t>
            </a:r>
            <a:r>
              <a:rPr lang="en-ZA" sz="1800" dirty="0">
                <a:latin typeface="Calibri" pitchFamily="34" charset="0"/>
              </a:rPr>
              <a:t>the deliverables of Outcomes 2, 3, 4, 13 and 14 </a:t>
            </a:r>
            <a:r>
              <a:rPr lang="en-ZA" sz="1800" dirty="0" smtClean="0">
                <a:latin typeface="Calibri" pitchFamily="34" charset="0"/>
              </a:rPr>
              <a:t>:  </a:t>
            </a:r>
            <a:endParaRPr lang="en-ZA" sz="1800" dirty="0">
              <a:latin typeface="Calibri" pitchFamily="34" charset="0"/>
            </a:endParaRPr>
          </a:p>
          <a:p>
            <a:pPr algn="just"/>
            <a:r>
              <a:rPr lang="en-ZA" sz="1800" dirty="0" smtClean="0">
                <a:latin typeface="Calibri" pitchFamily="34" charset="0"/>
              </a:rPr>
              <a:t>Outcome </a:t>
            </a:r>
            <a:r>
              <a:rPr lang="en-ZA" sz="1800" dirty="0">
                <a:latin typeface="Calibri" pitchFamily="34" charset="0"/>
              </a:rPr>
              <a:t>14: Social </a:t>
            </a:r>
            <a:r>
              <a:rPr lang="en-ZA" sz="1800" dirty="0" smtClean="0">
                <a:latin typeface="Calibri" pitchFamily="34" charset="0"/>
              </a:rPr>
              <a:t>Cohesion Sub- </a:t>
            </a:r>
            <a:r>
              <a:rPr lang="en-ZA" sz="1800" dirty="0">
                <a:latin typeface="Calibri" pitchFamily="34" charset="0"/>
              </a:rPr>
              <a:t>Outcome 2: Equal opportunities, inclusion and </a:t>
            </a:r>
            <a:r>
              <a:rPr lang="en-ZA" sz="1800" dirty="0" smtClean="0">
                <a:latin typeface="Calibri" pitchFamily="34" charset="0"/>
              </a:rPr>
              <a:t>redress; Change </a:t>
            </a:r>
            <a:r>
              <a:rPr lang="en-ZA" sz="1800" dirty="0">
                <a:latin typeface="Calibri" pitchFamily="34" charset="0"/>
              </a:rPr>
              <a:t>attitudes and behavior in relation gender issues and </a:t>
            </a:r>
            <a:r>
              <a:rPr lang="en-ZA" sz="1800" dirty="0" smtClean="0">
                <a:latin typeface="Calibri" pitchFamily="34" charset="0"/>
              </a:rPr>
              <a:t>xenophobia; Increased </a:t>
            </a:r>
            <a:r>
              <a:rPr lang="en-ZA" sz="1800" dirty="0">
                <a:latin typeface="Calibri" pitchFamily="34" charset="0"/>
              </a:rPr>
              <a:t>progress towards gender equality. </a:t>
            </a:r>
          </a:p>
          <a:p>
            <a:pPr marL="0" indent="0" algn="just">
              <a:buNone/>
            </a:pPr>
            <a:r>
              <a:rPr lang="en-ZA" sz="1800" dirty="0" smtClean="0">
                <a:latin typeface="Calibri" pitchFamily="34" charset="0"/>
              </a:rPr>
              <a:t>Action to change attitudes and behaviour in relation to gender issues and xenophobia will be taken forward through 6 major gender campaigns annually and reported per quarter, namely:</a:t>
            </a:r>
          </a:p>
          <a:p>
            <a:pPr marL="514350" indent="-514350" algn="just">
              <a:buAutoNum type="arabicPeriod"/>
            </a:pPr>
            <a:r>
              <a:rPr lang="en-ZA" sz="1800" dirty="0" smtClean="0">
                <a:latin typeface="Calibri" pitchFamily="34" charset="0"/>
              </a:rPr>
              <a:t>Women’s month, including National Women’s Day</a:t>
            </a:r>
          </a:p>
          <a:p>
            <a:pPr marL="514350" indent="-514350" algn="just">
              <a:buAutoNum type="arabicPeriod"/>
            </a:pPr>
            <a:r>
              <a:rPr lang="en-ZA" sz="1800" dirty="0" smtClean="0">
                <a:latin typeface="Calibri" pitchFamily="34" charset="0"/>
              </a:rPr>
              <a:t>Girl Learner and Young Women Work Exposure Programme</a:t>
            </a:r>
          </a:p>
          <a:p>
            <a:pPr marL="514350" indent="-514350" algn="just">
              <a:buAutoNum type="arabicPeriod"/>
            </a:pPr>
            <a:r>
              <a:rPr lang="en-ZA" sz="1800" dirty="0" smtClean="0">
                <a:latin typeface="Calibri" pitchFamily="34" charset="0"/>
              </a:rPr>
              <a:t>16 Days of Activism for No Violence against Women and children </a:t>
            </a:r>
          </a:p>
          <a:p>
            <a:pPr marL="514350" indent="-514350" algn="just">
              <a:buAutoNum type="arabicPeriod"/>
            </a:pPr>
            <a:r>
              <a:rPr lang="en-ZA" sz="1800" dirty="0" smtClean="0">
                <a:latin typeface="Calibri" pitchFamily="34" charset="0"/>
              </a:rPr>
              <a:t>National Dialogues and Advocacy Programme </a:t>
            </a:r>
          </a:p>
          <a:p>
            <a:pPr marL="514350" indent="-514350" algn="just">
              <a:buAutoNum type="arabicPeriod"/>
            </a:pPr>
            <a:r>
              <a:rPr lang="en-ZA" sz="1800" dirty="0" smtClean="0">
                <a:latin typeface="Calibri" pitchFamily="34" charset="0"/>
              </a:rPr>
              <a:t>International Women’s Day</a:t>
            </a:r>
          </a:p>
          <a:p>
            <a:pPr marL="514350" indent="-514350" algn="just">
              <a:buAutoNum type="arabicPeriod"/>
            </a:pPr>
            <a:r>
              <a:rPr lang="en-ZA" sz="1800" dirty="0" smtClean="0">
                <a:latin typeface="Calibri" pitchFamily="34" charset="0"/>
              </a:rPr>
              <a:t>#365 Days Campaign for a non-violent South Africa</a:t>
            </a:r>
          </a:p>
          <a:p>
            <a:pPr marL="0" indent="0" algn="just">
              <a:buNone/>
            </a:pPr>
            <a:r>
              <a:rPr lang="en-ZA" sz="1800" dirty="0" smtClean="0">
                <a:latin typeface="Calibri" pitchFamily="34" charset="0"/>
              </a:rPr>
              <a:t>These </a:t>
            </a:r>
            <a:r>
              <a:rPr lang="en-ZA" sz="1800" dirty="0">
                <a:latin typeface="Calibri" pitchFamily="34" charset="0"/>
              </a:rPr>
              <a:t>activities are budgeted for in the Stakeholder Coordination and Outreach sub-programme of the Policy, Stakeholder Coordination and Knowledge Management programme.</a:t>
            </a:r>
          </a:p>
          <a:p>
            <a:pPr>
              <a:spcBef>
                <a:spcPct val="20000"/>
              </a:spcBef>
              <a:buFont typeface="Arial" pitchFamily="34" charset="0"/>
              <a:buChar char="•"/>
            </a:pPr>
            <a:endParaRPr lang="en-ZA" sz="1800" dirty="0">
              <a:latin typeface="Calibri" pitchFamily="34" charset="0"/>
            </a:endParaRPr>
          </a:p>
        </p:txBody>
      </p:sp>
    </p:spTree>
    <p:extLst>
      <p:ext uri="{BB962C8B-B14F-4D97-AF65-F5344CB8AC3E}">
        <p14:creationId xmlns:p14="http://schemas.microsoft.com/office/powerpoint/2010/main" val="3802513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Calibri" pitchFamily="34" charset="0"/>
              </a:rPr>
              <a:t>PERFORMANCE ENVIRONMENT</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16</a:t>
            </a:fld>
            <a:endParaRPr lang="en-ZA" dirty="0"/>
          </a:p>
        </p:txBody>
      </p:sp>
      <p:sp>
        <p:nvSpPr>
          <p:cNvPr id="4" name="Content Placeholder 3"/>
          <p:cNvSpPr>
            <a:spLocks noGrp="1"/>
          </p:cNvSpPr>
          <p:nvPr>
            <p:ph idx="1"/>
          </p:nvPr>
        </p:nvSpPr>
        <p:spPr>
          <a:xfrm>
            <a:off x="395536" y="980728"/>
            <a:ext cx="8229600" cy="4525963"/>
          </a:xfrm>
        </p:spPr>
        <p:txBody>
          <a:bodyPr>
            <a:normAutofit fontScale="62500" lnSpcReduction="20000"/>
          </a:bodyPr>
          <a:lstStyle/>
          <a:p>
            <a:pPr marL="0" indent="0" algn="just">
              <a:buNone/>
            </a:pPr>
            <a:r>
              <a:rPr lang="en-ZA" dirty="0" smtClean="0"/>
              <a:t>In </a:t>
            </a:r>
            <a:r>
              <a:rPr lang="en-ZA" dirty="0"/>
              <a:t>addition to Minister’s lead role in Outcome 14, the following are Outcomes and Sub-outcomes lead by other Ministers, in which Minister has a supporting role:</a:t>
            </a:r>
          </a:p>
          <a:p>
            <a:pPr algn="just"/>
            <a:r>
              <a:rPr lang="en-ZA" dirty="0"/>
              <a:t>Outcome 2: Along and healthy life for all South Africans</a:t>
            </a:r>
          </a:p>
          <a:p>
            <a:pPr lvl="1" algn="just"/>
            <a:r>
              <a:rPr lang="en-ZA" dirty="0"/>
              <a:t>Sub-outcome 9: Maternal, infant and child mortality reduced</a:t>
            </a:r>
          </a:p>
          <a:p>
            <a:pPr algn="just"/>
            <a:r>
              <a:rPr lang="en-ZA" dirty="0"/>
              <a:t>Outcome 3: All people in South Africa are and feel safe</a:t>
            </a:r>
          </a:p>
          <a:p>
            <a:pPr lvl="1" algn="just"/>
            <a:r>
              <a:rPr lang="en-ZA" dirty="0"/>
              <a:t>Sub-outcome 1: Reduce levels of contact crime</a:t>
            </a:r>
          </a:p>
          <a:p>
            <a:pPr algn="just"/>
            <a:r>
              <a:rPr lang="en-ZA" dirty="0"/>
              <a:t>Outcome 4: Decent Employment through inclusive growth</a:t>
            </a:r>
          </a:p>
          <a:p>
            <a:pPr lvl="1" algn="just"/>
            <a:r>
              <a:rPr lang="en-ZA" dirty="0"/>
              <a:t>Sub-outcome 8: Economic opportunities for historically excluded and vulnerable groups are expanded and the numbers of sustainable small businesses and cooperatives are improved markedly.</a:t>
            </a:r>
          </a:p>
          <a:p>
            <a:pPr algn="just"/>
            <a:r>
              <a:rPr lang="en-ZA" dirty="0"/>
              <a:t>Outcome 13: An inclusive and responsive social protection system</a:t>
            </a:r>
          </a:p>
          <a:p>
            <a:pPr lvl="1" algn="just"/>
            <a:r>
              <a:rPr lang="en-ZA" dirty="0"/>
              <a:t>Sub-outcome 1: Strengthening social welfare delivery through legislative, policy reforms; capacity building</a:t>
            </a:r>
          </a:p>
          <a:p>
            <a:pPr lvl="1" algn="just"/>
            <a:r>
              <a:rPr lang="en-ZA" dirty="0"/>
              <a:t>Sub-outcome 2: Improved provision (improved quality and access) of early childhood development services for children aged 0-4.</a:t>
            </a:r>
          </a:p>
          <a:p>
            <a:endParaRPr lang="en-ZA" dirty="0"/>
          </a:p>
        </p:txBody>
      </p:sp>
    </p:spTree>
    <p:extLst>
      <p:ext uri="{BB962C8B-B14F-4D97-AF65-F5344CB8AC3E}">
        <p14:creationId xmlns:p14="http://schemas.microsoft.com/office/powerpoint/2010/main" val="3563089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Calibri" pitchFamily="34" charset="0"/>
              </a:rPr>
              <a:t>PERFORMANCE ENVIRONMENT</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17</a:t>
            </a:fld>
            <a:endParaRPr lang="en-ZA" dirty="0"/>
          </a:p>
        </p:txBody>
      </p:sp>
      <p:sp>
        <p:nvSpPr>
          <p:cNvPr id="4" name="Content Placeholder 3"/>
          <p:cNvSpPr>
            <a:spLocks noGrp="1"/>
          </p:cNvSpPr>
          <p:nvPr>
            <p:ph idx="1"/>
          </p:nvPr>
        </p:nvSpPr>
        <p:spPr>
          <a:xfrm>
            <a:off x="467544" y="980728"/>
            <a:ext cx="8229600" cy="4525963"/>
          </a:xfrm>
        </p:spPr>
        <p:txBody>
          <a:bodyPr>
            <a:normAutofit/>
          </a:bodyPr>
          <a:lstStyle/>
          <a:p>
            <a:pPr marL="0" indent="0" algn="just">
              <a:buNone/>
            </a:pPr>
            <a:r>
              <a:rPr lang="en-ZA" sz="1800" dirty="0" smtClean="0">
                <a:latin typeface="Calibri" pitchFamily="34" charset="0"/>
              </a:rPr>
              <a:t>The </a:t>
            </a:r>
            <a:r>
              <a:rPr lang="en-ZA" sz="1800" dirty="0">
                <a:latin typeface="Calibri" pitchFamily="34" charset="0"/>
              </a:rPr>
              <a:t>department will also develop mechanisms to address identified gaps in the implementation of existing policies on women’s socioeconomic empowerment. The mechanisms to be developed include: interventions for skilling women in the economy, a gender responsive planning and budgeting framework, and the prevention strategy for the integrated programme of action on violence against women and </a:t>
            </a:r>
            <a:r>
              <a:rPr lang="en-ZA" sz="1800" dirty="0" smtClean="0">
                <a:latin typeface="Calibri" pitchFamily="34" charset="0"/>
              </a:rPr>
              <a:t>children. </a:t>
            </a:r>
            <a:r>
              <a:rPr lang="en-ZA" sz="1800" dirty="0">
                <a:latin typeface="Calibri" pitchFamily="34" charset="0"/>
              </a:rPr>
              <a:t>The gender responsive </a:t>
            </a:r>
            <a:r>
              <a:rPr lang="en-ZA" sz="1800" dirty="0" smtClean="0">
                <a:latin typeface="Calibri" pitchFamily="34" charset="0"/>
              </a:rPr>
              <a:t>budgeting </a:t>
            </a:r>
            <a:r>
              <a:rPr lang="en-ZA" sz="1800" dirty="0">
                <a:latin typeface="Calibri" pitchFamily="34" charset="0"/>
              </a:rPr>
              <a:t>framework will guide government on how it may need to adjust its priorities and reallocate its resources to meet its commitments to women, including those stipulated in the Convention on the Elimination of All Forms of Discrimination against Women and the Beijing Platform for Action.</a:t>
            </a:r>
          </a:p>
        </p:txBody>
      </p:sp>
    </p:spTree>
    <p:extLst>
      <p:ext uri="{BB962C8B-B14F-4D97-AF65-F5344CB8AC3E}">
        <p14:creationId xmlns:p14="http://schemas.microsoft.com/office/powerpoint/2010/main" val="2388378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Calibri" pitchFamily="34" charset="0"/>
              </a:rPr>
              <a:t>PERFORMANCE ENVIRONMENT</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18</a:t>
            </a:fld>
            <a:endParaRPr lang="en-ZA" dirty="0"/>
          </a:p>
        </p:txBody>
      </p:sp>
      <p:sp>
        <p:nvSpPr>
          <p:cNvPr id="4" name="Content Placeholder 3"/>
          <p:cNvSpPr>
            <a:spLocks noGrp="1"/>
          </p:cNvSpPr>
          <p:nvPr>
            <p:ph idx="1"/>
          </p:nvPr>
        </p:nvSpPr>
        <p:spPr>
          <a:xfrm>
            <a:off x="467544" y="980728"/>
            <a:ext cx="8229600" cy="4525963"/>
          </a:xfrm>
        </p:spPr>
        <p:txBody>
          <a:bodyPr>
            <a:normAutofit/>
          </a:bodyPr>
          <a:lstStyle/>
          <a:p>
            <a:pPr marL="0" indent="0" algn="just">
              <a:buNone/>
            </a:pPr>
            <a:r>
              <a:rPr lang="en-ZA" sz="1800" dirty="0" smtClean="0">
                <a:latin typeface="Calibri" pitchFamily="34" charset="0"/>
              </a:rPr>
              <a:t>The </a:t>
            </a:r>
            <a:r>
              <a:rPr lang="en-ZA" sz="1800" dirty="0">
                <a:latin typeface="Calibri" pitchFamily="34" charset="0"/>
              </a:rPr>
              <a:t>departments mandate is </a:t>
            </a:r>
            <a:r>
              <a:rPr lang="en-ZA" sz="1800" dirty="0" smtClean="0">
                <a:latin typeface="Calibri" pitchFamily="34" charset="0"/>
              </a:rPr>
              <a:t>aligned </a:t>
            </a:r>
            <a:r>
              <a:rPr lang="en-ZA" sz="1800" dirty="0">
                <a:latin typeface="Calibri" pitchFamily="34" charset="0"/>
              </a:rPr>
              <a:t>to the National Development Plan (NDP) which is anchored on the Constitution's vision of a prosperous, democratic, non-sexist, non-racist and equal society. An overall gender analysis of the NDP has been conducted by the CGE and shared with </a:t>
            </a:r>
            <a:r>
              <a:rPr lang="en-ZA" sz="1800" dirty="0" smtClean="0">
                <a:latin typeface="Calibri" pitchFamily="34" charset="0"/>
              </a:rPr>
              <a:t>government.</a:t>
            </a:r>
          </a:p>
          <a:p>
            <a:pPr marL="0" indent="0" algn="just">
              <a:buNone/>
            </a:pPr>
            <a:r>
              <a:rPr lang="en-ZA" sz="1800" dirty="0" smtClean="0">
                <a:latin typeface="Calibri" pitchFamily="34" charset="0"/>
              </a:rPr>
              <a:t>A </a:t>
            </a:r>
            <a:r>
              <a:rPr lang="en-ZA" sz="1800" dirty="0">
                <a:latin typeface="Calibri" pitchFamily="34" charset="0"/>
              </a:rPr>
              <a:t>possible measure to increase economic benefits for women across sectors is through the facilitation of access to economic opportunities which would address the quality of women’s participation in the economy, beyond their mere presence as workers or women in entry level businesses. </a:t>
            </a:r>
            <a:endParaRPr lang="en-ZA" sz="1800" dirty="0" smtClean="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19515758"/>
              </p:ext>
            </p:extLst>
          </p:nvPr>
        </p:nvGraphicFramePr>
        <p:xfrm>
          <a:off x="683568" y="3284984"/>
          <a:ext cx="7848871" cy="3096348"/>
        </p:xfrm>
        <a:graphic>
          <a:graphicData uri="http://schemas.openxmlformats.org/drawingml/2006/table">
            <a:tbl>
              <a:tblPr firstRow="1" firstCol="1" bandRow="1">
                <a:tableStyleId>{69C7853C-536D-4A76-A0AE-DD22124D55A5}</a:tableStyleId>
              </a:tblPr>
              <a:tblGrid>
                <a:gridCol w="5459561"/>
                <a:gridCol w="1077459"/>
                <a:gridCol w="1311851"/>
              </a:tblGrid>
              <a:tr h="258029">
                <a:tc>
                  <a:txBody>
                    <a:bodyPr/>
                    <a:lstStyle/>
                    <a:p>
                      <a:pPr>
                        <a:lnSpc>
                          <a:spcPct val="115000"/>
                        </a:lnSpc>
                        <a:spcAft>
                          <a:spcPts val="0"/>
                        </a:spcAft>
                      </a:pPr>
                      <a:r>
                        <a:rPr lang="en-ZA" sz="1400" dirty="0">
                          <a:effectLst/>
                        </a:rPr>
                        <a:t>Population </a:t>
                      </a:r>
                      <a:endParaRPr lang="en-ZA"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49%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51%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a:effectLst/>
                        </a:rPr>
                        <a:t>Economically Active Population </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55%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45%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dirty="0">
                          <a:effectLst/>
                        </a:rPr>
                        <a:t>Not economically active population </a:t>
                      </a:r>
                      <a:endParaRPr lang="en-ZA"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41,4%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58,6%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a:effectLst/>
                        </a:rPr>
                        <a:t>National Unemployment Rate of 25,5%, </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23,5%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27,9%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dirty="0">
                          <a:effectLst/>
                        </a:rPr>
                        <a:t>National Absorption Rate of 43,8% (employment/population ratio)</a:t>
                      </a:r>
                      <a:endParaRPr lang="en-ZA"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rPr>
                        <a:t> </a:t>
                      </a:r>
                      <a:endParaRPr lang="en-ZA"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37,8%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a:effectLst/>
                        </a:rPr>
                        <a:t>Discouraged workseekers - 15% not economically active Population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43,3%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56,7%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a:effectLst/>
                        </a:rPr>
                        <a:t>Other not economically active (students, homemakers etc)</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40,9%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59,1%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a:effectLst/>
                        </a:rPr>
                        <a:t>Labour Force Participation Rate of 58,8%.</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rPr>
                        <a:t> </a:t>
                      </a:r>
                      <a:endParaRPr lang="en-ZA"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52,4%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a:effectLst/>
                        </a:rPr>
                        <a:t>Workforce gender profile at top management level</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79.1%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20.9%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a:effectLst/>
                        </a:rPr>
                        <a:t>Workforce gender profile at senior management level</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67.9%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32.1%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a:effectLst/>
                        </a:rPr>
                        <a:t>Workforce gender profile at professionally qualified level</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57.1%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42.9% women</a:t>
                      </a:r>
                      <a:endParaRPr lang="en-ZA" sz="1400">
                        <a:effectLst/>
                        <a:latin typeface="Calibri"/>
                        <a:ea typeface="Calibri"/>
                        <a:cs typeface="Times New Roman"/>
                      </a:endParaRPr>
                    </a:p>
                  </a:txBody>
                  <a:tcPr marL="68580" marR="68580" marT="0" marB="0"/>
                </a:tc>
              </a:tr>
              <a:tr h="258029">
                <a:tc>
                  <a:txBody>
                    <a:bodyPr/>
                    <a:lstStyle/>
                    <a:p>
                      <a:pPr>
                        <a:lnSpc>
                          <a:spcPct val="115000"/>
                        </a:lnSpc>
                        <a:spcAft>
                          <a:spcPts val="0"/>
                        </a:spcAft>
                      </a:pPr>
                      <a:r>
                        <a:rPr lang="en-ZA" sz="1400" dirty="0">
                          <a:effectLst/>
                        </a:rPr>
                        <a:t>Workforce gender profile at skilled technical level</a:t>
                      </a:r>
                      <a:endParaRPr lang="en-ZA"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ZA" sz="1400">
                          <a:effectLst/>
                        </a:rPr>
                        <a:t>54.7% men</a:t>
                      </a:r>
                      <a:endParaRPr lang="en-ZA" sz="1400">
                        <a:effectLst/>
                        <a:latin typeface="Calibri"/>
                        <a:ea typeface="Calibri"/>
                        <a:cs typeface="Times New Roman"/>
                      </a:endParaRPr>
                    </a:p>
                  </a:txBody>
                  <a:tcPr marL="68580" marR="68580" marT="0" marB="0"/>
                </a:tc>
                <a:tc>
                  <a:txBody>
                    <a:bodyPr/>
                    <a:lstStyle/>
                    <a:p>
                      <a:pPr>
                        <a:lnSpc>
                          <a:spcPct val="115000"/>
                        </a:lnSpc>
                        <a:spcAft>
                          <a:spcPts val="0"/>
                        </a:spcAft>
                      </a:pPr>
                      <a:r>
                        <a:rPr lang="en-ZA" sz="1400" dirty="0">
                          <a:effectLst/>
                        </a:rPr>
                        <a:t>45.3% women</a:t>
                      </a:r>
                      <a:endParaRPr lang="en-ZA"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38595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Calibri" pitchFamily="34" charset="0"/>
              </a:rPr>
              <a:t>PERFORMANCE ENVIRONMENT</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19</a:t>
            </a:fld>
            <a:endParaRPr lang="en-ZA" dirty="0"/>
          </a:p>
        </p:txBody>
      </p:sp>
      <p:sp>
        <p:nvSpPr>
          <p:cNvPr id="4" name="Content Placeholder 3"/>
          <p:cNvSpPr>
            <a:spLocks noGrp="1"/>
          </p:cNvSpPr>
          <p:nvPr>
            <p:ph idx="1"/>
          </p:nvPr>
        </p:nvSpPr>
        <p:spPr>
          <a:xfrm>
            <a:off x="395536" y="980728"/>
            <a:ext cx="8229600" cy="4525963"/>
          </a:xfrm>
        </p:spPr>
        <p:txBody>
          <a:bodyPr>
            <a:normAutofit/>
          </a:bodyPr>
          <a:lstStyle/>
          <a:p>
            <a:pPr marL="0" indent="0" algn="just">
              <a:buNone/>
            </a:pPr>
            <a:r>
              <a:rPr lang="en-ZA" sz="1800" dirty="0" smtClean="0">
                <a:latin typeface="Calibri" pitchFamily="34" charset="0"/>
              </a:rPr>
              <a:t>Women </a:t>
            </a:r>
            <a:r>
              <a:rPr lang="en-ZA" sz="1800" dirty="0">
                <a:latin typeface="Calibri" pitchFamily="34" charset="0"/>
              </a:rPr>
              <a:t>comprised 61 percent of undergraduate enrolments between 2010 and 2012, and 64 percent of enrolments in post-graduates degrees below the level of Masters Degrees. However, this proportion falls to 48 percent for Masters Degrees and 43 percent for doctoral degrees; once again these proportions are below females’ population shares</a:t>
            </a:r>
            <a:r>
              <a:rPr lang="en-ZA" sz="1800" dirty="0" smtClean="0">
                <a:latin typeface="Calibri" pitchFamily="34" charset="0"/>
              </a:rPr>
              <a:t>.</a:t>
            </a:r>
          </a:p>
          <a:p>
            <a:pPr marL="0" indent="0" algn="just">
              <a:buNone/>
            </a:pPr>
            <a:endParaRPr lang="en-ZA" sz="1800" dirty="0">
              <a:latin typeface="Calibri" pitchFamily="34" charset="0"/>
            </a:endParaRPr>
          </a:p>
          <a:p>
            <a:pPr marL="0" indent="0" algn="just">
              <a:buNone/>
            </a:pPr>
            <a:endParaRPr lang="en-ZA" sz="1800" dirty="0">
              <a:latin typeface="Calibri" pitchFamily="34" charset="0"/>
            </a:endParaRPr>
          </a:p>
        </p:txBody>
      </p:sp>
      <p:pic>
        <p:nvPicPr>
          <p:cNvPr id="7" name="Picture 6" descr="Description: C:\Users\01439807\Desktop\Status of Women\Graphs\PublicHigherEduc.png"/>
          <p:cNvPicPr/>
          <p:nvPr/>
        </p:nvPicPr>
        <p:blipFill>
          <a:blip r:embed="rId2">
            <a:extLst>
              <a:ext uri="{28A0092B-C50C-407E-A947-70E740481C1C}">
                <a14:useLocalDpi xmlns:a14="http://schemas.microsoft.com/office/drawing/2010/main" val="0"/>
              </a:ext>
            </a:extLst>
          </a:blip>
          <a:srcRect/>
          <a:stretch>
            <a:fillRect/>
          </a:stretch>
        </p:blipFill>
        <p:spPr bwMode="auto">
          <a:xfrm>
            <a:off x="2265077" y="2852936"/>
            <a:ext cx="4579620" cy="2748900"/>
          </a:xfrm>
          <a:prstGeom prst="rect">
            <a:avLst/>
          </a:prstGeom>
          <a:noFill/>
          <a:ln>
            <a:noFill/>
          </a:ln>
        </p:spPr>
      </p:pic>
    </p:spTree>
    <p:extLst>
      <p:ext uri="{BB962C8B-B14F-4D97-AF65-F5344CB8AC3E}">
        <p14:creationId xmlns:p14="http://schemas.microsoft.com/office/powerpoint/2010/main" val="1468261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63272" cy="576064"/>
          </a:xfrm>
        </p:spPr>
        <p:txBody>
          <a:bodyPr>
            <a:normAutofit/>
          </a:bodyPr>
          <a:lstStyle/>
          <a:p>
            <a:r>
              <a:rPr lang="en-US" sz="2800" b="1" dirty="0">
                <a:solidFill>
                  <a:srgbClr val="004C00"/>
                </a:solidFill>
              </a:rPr>
              <a:t>PRESENTATION OUTLINE</a:t>
            </a:r>
          </a:p>
        </p:txBody>
      </p:sp>
      <p:sp>
        <p:nvSpPr>
          <p:cNvPr id="3" name="Slide Number Placeholder 2"/>
          <p:cNvSpPr>
            <a:spLocks noGrp="1"/>
          </p:cNvSpPr>
          <p:nvPr>
            <p:ph type="sldNum" sz="quarter" idx="12"/>
          </p:nvPr>
        </p:nvSpPr>
        <p:spPr/>
        <p:txBody>
          <a:bodyPr/>
          <a:lstStyle/>
          <a:p>
            <a:fld id="{ED52D37E-7193-452B-935F-7AF7AE330DC7}" type="slidenum">
              <a:rPr lang="en-ZA" smtClean="0"/>
              <a:pPr/>
              <a:t>2</a:t>
            </a:fld>
            <a:endParaRPr lang="en-ZA" dirty="0"/>
          </a:p>
        </p:txBody>
      </p:sp>
      <p:sp>
        <p:nvSpPr>
          <p:cNvPr id="4" name="Content Placeholder 3"/>
          <p:cNvSpPr>
            <a:spLocks noGrp="1"/>
          </p:cNvSpPr>
          <p:nvPr>
            <p:ph idx="1"/>
          </p:nvPr>
        </p:nvSpPr>
        <p:spPr>
          <a:xfrm>
            <a:off x="467544" y="1268760"/>
            <a:ext cx="8229600" cy="4525963"/>
          </a:xfrm>
        </p:spPr>
        <p:txBody>
          <a:bodyPr>
            <a:normAutofit fontScale="85000" lnSpcReduction="20000"/>
          </a:bodyPr>
          <a:lstStyle/>
          <a:p>
            <a:pPr marL="273050" lvl="1" indent="-273050" algn="ctr" defTabSz="457200">
              <a:lnSpc>
                <a:spcPct val="120000"/>
              </a:lnSpc>
              <a:spcBef>
                <a:spcPts val="575"/>
              </a:spcBef>
              <a:buClr>
                <a:srgbClr val="4F81BD"/>
              </a:buClr>
              <a:buNone/>
              <a:defRPr/>
            </a:pPr>
            <a:r>
              <a:rPr lang="en-ZA" dirty="0" smtClean="0">
                <a:solidFill>
                  <a:prstClr val="black"/>
                </a:solidFill>
                <a:latin typeface="Arial" pitchFamily="34" charset="0"/>
                <a:ea typeface="ＭＳ Ｐゴシック" pitchFamily="34" charset="-128"/>
                <a:cs typeface="Arial" pitchFamily="34" charset="0"/>
              </a:rPr>
              <a:t>Key Changes</a:t>
            </a:r>
            <a:endParaRPr lang="en-US" dirty="0">
              <a:solidFill>
                <a:prstClr val="black"/>
              </a:solidFill>
              <a:latin typeface="Arial" pitchFamily="34" charset="0"/>
              <a:ea typeface="ＭＳ Ｐゴシック" pitchFamily="34" charset="-128"/>
              <a:cs typeface="Arial" pitchFamily="34" charset="0"/>
            </a:endParaRPr>
          </a:p>
          <a:p>
            <a:pPr marL="273050" lvl="1" indent="-273050" algn="ctr" defTabSz="457200" fontAlgn="base">
              <a:lnSpc>
                <a:spcPct val="120000"/>
              </a:lnSpc>
              <a:spcBef>
                <a:spcPts val="575"/>
              </a:spcBef>
              <a:spcAft>
                <a:spcPct val="0"/>
              </a:spcAft>
              <a:buClr>
                <a:srgbClr val="4F81BD"/>
              </a:buClr>
              <a:buNone/>
              <a:defRPr/>
            </a:pPr>
            <a:r>
              <a:rPr lang="en-US" dirty="0">
                <a:solidFill>
                  <a:prstClr val="black"/>
                </a:solidFill>
                <a:latin typeface="Arial" pitchFamily="34" charset="0"/>
                <a:ea typeface="ＭＳ Ｐゴシック" pitchFamily="34" charset="-128"/>
                <a:cs typeface="Arial" pitchFamily="34" charset="0"/>
              </a:rPr>
              <a:t>Strategic Focus</a:t>
            </a:r>
          </a:p>
          <a:p>
            <a:pPr marL="273050" lvl="1" indent="-273050" algn="ctr" defTabSz="457200">
              <a:lnSpc>
                <a:spcPct val="120000"/>
              </a:lnSpc>
              <a:spcBef>
                <a:spcPts val="575"/>
              </a:spcBef>
              <a:buClr>
                <a:srgbClr val="4F81BD"/>
              </a:buClr>
              <a:buNone/>
              <a:defRPr/>
            </a:pPr>
            <a:r>
              <a:rPr lang="en-US" dirty="0">
                <a:solidFill>
                  <a:prstClr val="black"/>
                </a:solidFill>
                <a:latin typeface="Arial" pitchFamily="34" charset="0"/>
                <a:ea typeface="ＭＳ Ｐゴシック" pitchFamily="34" charset="-128"/>
                <a:cs typeface="Arial" pitchFamily="34" charset="0"/>
              </a:rPr>
              <a:t>Situational </a:t>
            </a:r>
            <a:r>
              <a:rPr lang="en-US" dirty="0" smtClean="0">
                <a:solidFill>
                  <a:prstClr val="black"/>
                </a:solidFill>
                <a:latin typeface="Arial" pitchFamily="34" charset="0"/>
                <a:ea typeface="ＭＳ Ｐゴシック" pitchFamily="34" charset="-128"/>
                <a:cs typeface="Arial" pitchFamily="34" charset="0"/>
              </a:rPr>
              <a:t>Analysis</a:t>
            </a:r>
          </a:p>
          <a:p>
            <a:pPr marL="273050" lvl="1" indent="-273050" algn="ctr" defTabSz="457200">
              <a:lnSpc>
                <a:spcPct val="120000"/>
              </a:lnSpc>
              <a:spcBef>
                <a:spcPts val="575"/>
              </a:spcBef>
              <a:buClr>
                <a:srgbClr val="4F81BD"/>
              </a:buClr>
              <a:buNone/>
              <a:defRPr/>
            </a:pPr>
            <a:r>
              <a:rPr lang="en-US" dirty="0" smtClean="0">
                <a:solidFill>
                  <a:prstClr val="black"/>
                </a:solidFill>
                <a:latin typeface="Arial" pitchFamily="34" charset="0"/>
                <a:ea typeface="ＭＳ Ｐゴシック" pitchFamily="34" charset="-128"/>
                <a:cs typeface="Arial" pitchFamily="34" charset="0"/>
              </a:rPr>
              <a:t>Performance Environment</a:t>
            </a:r>
          </a:p>
          <a:p>
            <a:pPr marL="273050" lvl="1" indent="-273050" algn="ctr" defTabSz="457200">
              <a:lnSpc>
                <a:spcPct val="120000"/>
              </a:lnSpc>
              <a:spcBef>
                <a:spcPts val="575"/>
              </a:spcBef>
              <a:buClr>
                <a:srgbClr val="4F81BD"/>
              </a:buClr>
              <a:buNone/>
              <a:defRPr/>
            </a:pPr>
            <a:r>
              <a:rPr lang="en-US" dirty="0" smtClean="0">
                <a:solidFill>
                  <a:prstClr val="black"/>
                </a:solidFill>
                <a:latin typeface="Arial" pitchFamily="34" charset="0"/>
                <a:ea typeface="ＭＳ Ｐゴシック" pitchFamily="34" charset="-128"/>
                <a:cs typeface="Arial" pitchFamily="34" charset="0"/>
              </a:rPr>
              <a:t>Organisational Environment</a:t>
            </a:r>
            <a:endParaRPr lang="en-US" dirty="0">
              <a:solidFill>
                <a:prstClr val="black"/>
              </a:solidFill>
              <a:latin typeface="Arial" pitchFamily="34" charset="0"/>
              <a:ea typeface="ＭＳ Ｐゴシック" pitchFamily="34" charset="-128"/>
              <a:cs typeface="Arial" pitchFamily="34" charset="0"/>
            </a:endParaRPr>
          </a:p>
          <a:p>
            <a:pPr marL="273050" lvl="1" indent="-273050" algn="ctr" defTabSz="457200" fontAlgn="base">
              <a:lnSpc>
                <a:spcPct val="120000"/>
              </a:lnSpc>
              <a:spcBef>
                <a:spcPts val="575"/>
              </a:spcBef>
              <a:spcAft>
                <a:spcPct val="0"/>
              </a:spcAft>
              <a:buClr>
                <a:srgbClr val="4F81BD"/>
              </a:buClr>
              <a:buNone/>
              <a:defRPr/>
            </a:pPr>
            <a:r>
              <a:rPr lang="en-US" dirty="0">
                <a:solidFill>
                  <a:prstClr val="black"/>
                </a:solidFill>
                <a:latin typeface="Arial" pitchFamily="34" charset="0"/>
                <a:ea typeface="ＭＳ Ｐゴシック" pitchFamily="34" charset="-128"/>
                <a:cs typeface="Arial" pitchFamily="34" charset="0"/>
              </a:rPr>
              <a:t>Programme Structure</a:t>
            </a:r>
          </a:p>
          <a:p>
            <a:pPr marL="273050" lvl="1" indent="-273050" algn="ctr" defTabSz="457200" fontAlgn="base">
              <a:lnSpc>
                <a:spcPct val="120000"/>
              </a:lnSpc>
              <a:spcBef>
                <a:spcPts val="575"/>
              </a:spcBef>
              <a:spcAft>
                <a:spcPct val="0"/>
              </a:spcAft>
              <a:buClr>
                <a:srgbClr val="4F81BD"/>
              </a:buClr>
              <a:buNone/>
              <a:defRPr/>
            </a:pPr>
            <a:r>
              <a:rPr lang="en-US" dirty="0">
                <a:solidFill>
                  <a:prstClr val="black"/>
                </a:solidFill>
                <a:latin typeface="Arial" pitchFamily="34" charset="0"/>
                <a:ea typeface="ＭＳ Ｐゴシック" pitchFamily="34" charset="-128"/>
                <a:cs typeface="Arial" pitchFamily="34" charset="0"/>
              </a:rPr>
              <a:t>Strategic Goals</a:t>
            </a:r>
          </a:p>
          <a:p>
            <a:pPr marL="273050" lvl="1" indent="-273050" algn="ctr" defTabSz="457200" fontAlgn="base">
              <a:lnSpc>
                <a:spcPct val="120000"/>
              </a:lnSpc>
              <a:spcBef>
                <a:spcPts val="575"/>
              </a:spcBef>
              <a:spcAft>
                <a:spcPct val="0"/>
              </a:spcAft>
              <a:buClr>
                <a:srgbClr val="4F81BD"/>
              </a:buClr>
              <a:buNone/>
              <a:defRPr/>
            </a:pPr>
            <a:r>
              <a:rPr lang="en-US" dirty="0">
                <a:solidFill>
                  <a:prstClr val="black"/>
                </a:solidFill>
                <a:latin typeface="Arial" pitchFamily="34" charset="0"/>
                <a:ea typeface="ＭＳ Ｐゴシック" pitchFamily="34" charset="-128"/>
                <a:cs typeface="Arial" pitchFamily="34" charset="0"/>
              </a:rPr>
              <a:t>Strategic Objectives</a:t>
            </a:r>
          </a:p>
          <a:p>
            <a:pPr marL="273050" lvl="1" indent="-273050" algn="ctr" defTabSz="457200">
              <a:lnSpc>
                <a:spcPct val="120000"/>
              </a:lnSpc>
              <a:spcBef>
                <a:spcPts val="575"/>
              </a:spcBef>
              <a:buClr>
                <a:srgbClr val="4F81BD"/>
              </a:buClr>
              <a:buNone/>
              <a:defRPr/>
            </a:pPr>
            <a:r>
              <a:rPr lang="en-US" dirty="0" smtClean="0">
                <a:solidFill>
                  <a:prstClr val="black"/>
                </a:solidFill>
                <a:latin typeface="Arial" pitchFamily="34" charset="0"/>
                <a:ea typeface="ＭＳ Ｐゴシック" pitchFamily="34" charset="-128"/>
                <a:cs typeface="Arial" pitchFamily="34" charset="0"/>
              </a:rPr>
              <a:t>5 Year Targets</a:t>
            </a:r>
          </a:p>
          <a:p>
            <a:pPr marL="273050" lvl="1" indent="-273050" algn="ctr" defTabSz="457200">
              <a:lnSpc>
                <a:spcPct val="120000"/>
              </a:lnSpc>
              <a:spcBef>
                <a:spcPts val="575"/>
              </a:spcBef>
              <a:buClr>
                <a:srgbClr val="4F81BD"/>
              </a:buClr>
              <a:buNone/>
              <a:defRPr/>
            </a:pPr>
            <a:r>
              <a:rPr lang="en-US" smtClean="0">
                <a:solidFill>
                  <a:prstClr val="black"/>
                </a:solidFill>
                <a:latin typeface="Arial" pitchFamily="34" charset="0"/>
                <a:ea typeface="ＭＳ Ｐゴシック" pitchFamily="34" charset="-128"/>
                <a:cs typeface="Arial" pitchFamily="34" charset="0"/>
              </a:rPr>
              <a:t>Organisational Structure </a:t>
            </a:r>
            <a:endParaRPr lang="en-US" dirty="0" smtClean="0">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901592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363272" cy="634082"/>
          </a:xfrm>
        </p:spPr>
        <p:txBody>
          <a:bodyPr>
            <a:normAutofit/>
          </a:bodyPr>
          <a:lstStyle/>
          <a:p>
            <a:r>
              <a:rPr lang="en-ZA" sz="2800" b="1" dirty="0" smtClean="0">
                <a:solidFill>
                  <a:srgbClr val="004C00"/>
                </a:solidFill>
                <a:latin typeface="Calibri" pitchFamily="34" charset="0"/>
              </a:rPr>
              <a:t>DEPT OF WOMEN PRIORITIES FOR NEXT 5 YEARS</a:t>
            </a:r>
            <a:endParaRPr lang="en-ZA" sz="2800" b="1" dirty="0">
              <a:solidFill>
                <a:srgbClr val="004C00"/>
              </a:solidFill>
              <a:latin typeface="Calibri" pitchFamily="34" charset="0"/>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20</a:t>
            </a:fld>
            <a:endParaRPr lang="en-ZA" dirty="0"/>
          </a:p>
        </p:txBody>
      </p:sp>
      <p:sp>
        <p:nvSpPr>
          <p:cNvPr id="4" name="Content Placeholder 3"/>
          <p:cNvSpPr>
            <a:spLocks noGrp="1"/>
          </p:cNvSpPr>
          <p:nvPr>
            <p:ph idx="1"/>
          </p:nvPr>
        </p:nvSpPr>
        <p:spPr>
          <a:xfrm>
            <a:off x="467544" y="1268760"/>
            <a:ext cx="8229600" cy="4525963"/>
          </a:xfrm>
        </p:spPr>
        <p:txBody>
          <a:bodyPr>
            <a:normAutofit fontScale="55000" lnSpcReduction="20000"/>
          </a:bodyPr>
          <a:lstStyle/>
          <a:p>
            <a:pPr marL="0" indent="0" algn="just">
              <a:buNone/>
            </a:pPr>
            <a:r>
              <a:rPr lang="en-ZA" dirty="0" smtClean="0">
                <a:latin typeface="Calibri" pitchFamily="34" charset="0"/>
              </a:rPr>
              <a:t>In </a:t>
            </a:r>
            <a:r>
              <a:rPr lang="en-ZA" dirty="0">
                <a:latin typeface="Calibri" pitchFamily="34" charset="0"/>
              </a:rPr>
              <a:t>the next five years, the priority of the DoW will be to ensure that women’s socio-economic empowerment and women’s rights are mainstreamed across all sectors of society through:</a:t>
            </a:r>
          </a:p>
          <a:p>
            <a:pPr algn="just"/>
            <a:r>
              <a:rPr lang="en-ZA" dirty="0" smtClean="0">
                <a:latin typeface="Calibri" pitchFamily="34" charset="0"/>
              </a:rPr>
              <a:t>Policy implementation </a:t>
            </a:r>
            <a:r>
              <a:rPr lang="en-ZA" dirty="0">
                <a:latin typeface="Calibri" pitchFamily="34" charset="0"/>
              </a:rPr>
              <a:t>analysis and advice to ensure engendered transformation for socio-economic empowerment of women and gender equality; </a:t>
            </a:r>
          </a:p>
          <a:p>
            <a:pPr algn="just"/>
            <a:r>
              <a:rPr lang="en-ZA" dirty="0" smtClean="0">
                <a:latin typeface="Calibri" pitchFamily="34" charset="0"/>
              </a:rPr>
              <a:t>Monitoring, evaluating and making </a:t>
            </a:r>
            <a:r>
              <a:rPr lang="en-ZA" dirty="0">
                <a:latin typeface="Calibri" pitchFamily="34" charset="0"/>
              </a:rPr>
              <a:t>recommendations for enhancing women’s economic empowerment;</a:t>
            </a:r>
          </a:p>
          <a:p>
            <a:pPr algn="just"/>
            <a:r>
              <a:rPr lang="en-ZA" dirty="0" smtClean="0">
                <a:latin typeface="Calibri" pitchFamily="34" charset="0"/>
              </a:rPr>
              <a:t>Monitoring, </a:t>
            </a:r>
            <a:r>
              <a:rPr lang="en-ZA" dirty="0">
                <a:latin typeface="Calibri" pitchFamily="34" charset="0"/>
              </a:rPr>
              <a:t>evaluating </a:t>
            </a:r>
            <a:r>
              <a:rPr lang="en-ZA" dirty="0" smtClean="0">
                <a:latin typeface="Calibri" pitchFamily="34" charset="0"/>
              </a:rPr>
              <a:t>and </a:t>
            </a:r>
            <a:r>
              <a:rPr lang="en-ZA" dirty="0">
                <a:latin typeface="Calibri" pitchFamily="34" charset="0"/>
              </a:rPr>
              <a:t>making recommendations for advancing women’s social empowerment;</a:t>
            </a:r>
          </a:p>
          <a:p>
            <a:pPr algn="just"/>
            <a:r>
              <a:rPr lang="en-ZA" dirty="0" smtClean="0">
                <a:latin typeface="Calibri" pitchFamily="34" charset="0"/>
              </a:rPr>
              <a:t>Monitoring, </a:t>
            </a:r>
            <a:r>
              <a:rPr lang="en-ZA" dirty="0">
                <a:latin typeface="Calibri" pitchFamily="34" charset="0"/>
              </a:rPr>
              <a:t>evaluating </a:t>
            </a:r>
            <a:r>
              <a:rPr lang="en-ZA" dirty="0" smtClean="0">
                <a:latin typeface="Calibri" pitchFamily="34" charset="0"/>
              </a:rPr>
              <a:t>and </a:t>
            </a:r>
            <a:r>
              <a:rPr lang="en-ZA" dirty="0">
                <a:latin typeface="Calibri" pitchFamily="34" charset="0"/>
              </a:rPr>
              <a:t>making recommendations for enhancing women’s access to justice, safety and security  </a:t>
            </a:r>
          </a:p>
          <a:p>
            <a:pPr algn="just"/>
            <a:r>
              <a:rPr lang="en-ZA" dirty="0" smtClean="0">
                <a:latin typeface="Calibri" pitchFamily="34" charset="0"/>
              </a:rPr>
              <a:t>Development of gender </a:t>
            </a:r>
            <a:r>
              <a:rPr lang="en-ZA" dirty="0">
                <a:latin typeface="Calibri" pitchFamily="34" charset="0"/>
              </a:rPr>
              <a:t>monitoring framework  to evaluate progress made on women’s socio-economic empowerment and gender equality; and</a:t>
            </a:r>
          </a:p>
          <a:p>
            <a:pPr algn="just"/>
            <a:r>
              <a:rPr lang="en-ZA" dirty="0" smtClean="0">
                <a:latin typeface="Calibri" pitchFamily="34" charset="0"/>
              </a:rPr>
              <a:t>Conducting </a:t>
            </a:r>
            <a:r>
              <a:rPr lang="en-ZA" dirty="0">
                <a:latin typeface="Calibri" pitchFamily="34" charset="0"/>
              </a:rPr>
              <a:t>outreach initiatives, stakeholder coordination, dissemination and gathering of information to promote women’s socio-economic empowerment and gender equality.</a:t>
            </a:r>
          </a:p>
          <a:p>
            <a:endParaRPr lang="en-ZA" dirty="0"/>
          </a:p>
        </p:txBody>
      </p:sp>
    </p:spTree>
    <p:extLst>
      <p:ext uri="{BB962C8B-B14F-4D97-AF65-F5344CB8AC3E}">
        <p14:creationId xmlns:p14="http://schemas.microsoft.com/office/powerpoint/2010/main" val="3869805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Calibri" pitchFamily="34" charset="0"/>
              </a:rPr>
              <a:t>ORGANISATIONAL ENVIRONMENT</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21</a:t>
            </a:fld>
            <a:endParaRPr lang="en-ZA" dirty="0"/>
          </a:p>
        </p:txBody>
      </p:sp>
      <p:sp>
        <p:nvSpPr>
          <p:cNvPr id="4" name="Content Placeholder 3"/>
          <p:cNvSpPr>
            <a:spLocks noGrp="1"/>
          </p:cNvSpPr>
          <p:nvPr>
            <p:ph idx="1"/>
          </p:nvPr>
        </p:nvSpPr>
        <p:spPr>
          <a:xfrm>
            <a:off x="467544" y="980728"/>
            <a:ext cx="8229600" cy="4525963"/>
          </a:xfrm>
        </p:spPr>
        <p:txBody>
          <a:bodyPr>
            <a:normAutofit/>
          </a:bodyPr>
          <a:lstStyle/>
          <a:p>
            <a:pPr marL="0" indent="0" algn="just">
              <a:buNone/>
            </a:pPr>
            <a:endParaRPr lang="en-ZA" sz="1800" b="1" i="1" dirty="0">
              <a:solidFill>
                <a:srgbClr val="004C00"/>
              </a:solidFill>
              <a:latin typeface="Calibri" pitchFamily="34" charset="0"/>
            </a:endParaRPr>
          </a:p>
          <a:p>
            <a:pPr marL="0" indent="0" algn="just">
              <a:buNone/>
            </a:pPr>
            <a:r>
              <a:rPr lang="en-ZA" sz="1800" dirty="0" smtClean="0">
                <a:latin typeface="Calibri" pitchFamily="34" charset="0"/>
              </a:rPr>
              <a:t>Following </a:t>
            </a:r>
            <a:r>
              <a:rPr lang="en-ZA" sz="1800" dirty="0">
                <a:latin typeface="Calibri" pitchFamily="34" charset="0"/>
              </a:rPr>
              <a:t>the National Elections that were held in April 2014, the National Macro Organisation of State (NMOS) 2014 process facilitated the establishment of the Department of Women and the transfer of functions related to the rights and empowerment of children and people with disabilities to the Department of </a:t>
            </a:r>
            <a:r>
              <a:rPr lang="en-ZA" sz="1800" dirty="0" smtClean="0">
                <a:latin typeface="Calibri" pitchFamily="34" charset="0"/>
              </a:rPr>
              <a:t>Social </a:t>
            </a:r>
            <a:r>
              <a:rPr lang="en-ZA" sz="1800" dirty="0">
                <a:latin typeface="Calibri" pitchFamily="34" charset="0"/>
              </a:rPr>
              <a:t>Development. </a:t>
            </a:r>
            <a:r>
              <a:rPr lang="en-ZA" sz="1800" dirty="0" smtClean="0">
                <a:latin typeface="Calibri" pitchFamily="34" charset="0"/>
              </a:rPr>
              <a:t> The </a:t>
            </a:r>
            <a:r>
              <a:rPr lang="en-ZA" sz="1800" dirty="0">
                <a:latin typeface="Calibri" pitchFamily="34" charset="0"/>
              </a:rPr>
              <a:t>NMOS 2014 process did not allow for restructuring </a:t>
            </a:r>
            <a:r>
              <a:rPr lang="en-ZA" sz="1800" dirty="0" smtClean="0">
                <a:latin typeface="Calibri" pitchFamily="34" charset="0"/>
              </a:rPr>
              <a:t>processes. </a:t>
            </a:r>
          </a:p>
          <a:p>
            <a:pPr marL="0" indent="0" algn="just">
              <a:buNone/>
            </a:pPr>
            <a:r>
              <a:rPr lang="en-ZA" sz="1800" dirty="0" smtClean="0">
                <a:latin typeface="Calibri" pitchFamily="34" charset="0"/>
              </a:rPr>
              <a:t>In 2015/16 the </a:t>
            </a:r>
            <a:r>
              <a:rPr lang="en-ZA" sz="1800" dirty="0">
                <a:latin typeface="Calibri" pitchFamily="34" charset="0"/>
              </a:rPr>
              <a:t>department initiated an organisational transformation process </a:t>
            </a:r>
            <a:r>
              <a:rPr lang="en-ZA" sz="1800" dirty="0" smtClean="0">
                <a:latin typeface="Calibri" pitchFamily="34" charset="0"/>
              </a:rPr>
              <a:t>to </a:t>
            </a:r>
            <a:r>
              <a:rPr lang="en-ZA" sz="1800" dirty="0">
                <a:latin typeface="Calibri" pitchFamily="34" charset="0"/>
              </a:rPr>
              <a:t>review and align its strategic approach to the new mandate of the Department of Women to champion the advancement of women’s socio-economic empowerment and the promotion of gender equality. This process informed the organisational </a:t>
            </a:r>
            <a:r>
              <a:rPr lang="en-ZA" sz="1800" dirty="0" smtClean="0">
                <a:latin typeface="Calibri" pitchFamily="34" charset="0"/>
              </a:rPr>
              <a:t>design, placement </a:t>
            </a:r>
            <a:r>
              <a:rPr lang="en-ZA" sz="1800" dirty="0">
                <a:latin typeface="Calibri" pitchFamily="34" charset="0"/>
              </a:rPr>
              <a:t>of </a:t>
            </a:r>
            <a:r>
              <a:rPr lang="en-ZA" sz="1800" dirty="0" smtClean="0">
                <a:latin typeface="Calibri" pitchFamily="34" charset="0"/>
              </a:rPr>
              <a:t>officials and the revised budget programme structure. </a:t>
            </a:r>
            <a:endParaRPr lang="en-ZA" sz="1800" dirty="0">
              <a:latin typeface="Calibri" pitchFamily="34" charset="0"/>
            </a:endParaRPr>
          </a:p>
        </p:txBody>
      </p:sp>
    </p:spTree>
    <p:extLst>
      <p:ext uri="{BB962C8B-B14F-4D97-AF65-F5344CB8AC3E}">
        <p14:creationId xmlns:p14="http://schemas.microsoft.com/office/powerpoint/2010/main" val="2367197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rPr>
              <a:t>ORGANISATIONAL ENVIRONMENT</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22</a:t>
            </a:fld>
            <a:endParaRPr lang="en-ZA" dirty="0"/>
          </a:p>
        </p:txBody>
      </p:sp>
      <p:sp>
        <p:nvSpPr>
          <p:cNvPr id="5" name="Content Placeholder 4"/>
          <p:cNvSpPr>
            <a:spLocks noGrp="1"/>
          </p:cNvSpPr>
          <p:nvPr>
            <p:ph idx="1"/>
          </p:nvPr>
        </p:nvSpPr>
        <p:spPr>
          <a:xfrm>
            <a:off x="467544" y="980728"/>
            <a:ext cx="8229600" cy="4525963"/>
          </a:xfrm>
        </p:spPr>
        <p:txBody>
          <a:bodyPr>
            <a:normAutofit fontScale="55000" lnSpcReduction="20000"/>
          </a:bodyPr>
          <a:lstStyle/>
          <a:p>
            <a:pPr marL="0" indent="0" algn="just">
              <a:buNone/>
            </a:pPr>
            <a:r>
              <a:rPr lang="en-ZA" dirty="0" smtClean="0"/>
              <a:t>The </a:t>
            </a:r>
            <a:r>
              <a:rPr lang="en-ZA" dirty="0"/>
              <a:t>Department accordingly redefined its Strategic Goals in support of its revised mandate in terms of:</a:t>
            </a:r>
          </a:p>
          <a:p>
            <a:pPr algn="just"/>
            <a:r>
              <a:rPr lang="en-ZA" dirty="0" smtClean="0"/>
              <a:t>Promotion </a:t>
            </a:r>
            <a:r>
              <a:rPr lang="en-ZA" dirty="0"/>
              <a:t>of strategic leadership, good governance,  effective, efficient and economical use of public resources for the socio-economic empowerment of women and promotion of gender equality;</a:t>
            </a:r>
          </a:p>
          <a:p>
            <a:pPr algn="just"/>
            <a:r>
              <a:rPr lang="en-ZA" dirty="0" smtClean="0"/>
              <a:t>Promotion </a:t>
            </a:r>
            <a:r>
              <a:rPr lang="en-ZA" dirty="0"/>
              <a:t>of gender mainstreaming of socio-economic and governance programmes such that they accelerate a just and equitable society for women;</a:t>
            </a:r>
          </a:p>
          <a:p>
            <a:pPr algn="just"/>
            <a:r>
              <a:rPr lang="en-ZA" dirty="0" smtClean="0"/>
              <a:t>Promotion </a:t>
            </a:r>
            <a:r>
              <a:rPr lang="en-ZA" dirty="0"/>
              <a:t>of gender knowledge and analysis of policy and policy implementation for socio-economic empowerment of women; and</a:t>
            </a:r>
          </a:p>
          <a:p>
            <a:pPr algn="just"/>
            <a:r>
              <a:rPr lang="en-ZA" dirty="0" smtClean="0"/>
              <a:t>Promotion </a:t>
            </a:r>
            <a:r>
              <a:rPr lang="en-ZA" dirty="0"/>
              <a:t>of  the rights of women and gender equality advocacy and information gathering in outreach campaigns and stakeholder engagement on achievements with respect to women's socio-economic empowerment and gender equality.</a:t>
            </a:r>
          </a:p>
          <a:p>
            <a:pPr algn="just"/>
            <a:r>
              <a:rPr lang="en-ZA" dirty="0" smtClean="0"/>
              <a:t>Monitoring </a:t>
            </a:r>
            <a:r>
              <a:rPr lang="en-ZA" dirty="0"/>
              <a:t>and evaluation the implementation of government programmes including the nine point plan in the economic cluster departments.</a:t>
            </a:r>
          </a:p>
          <a:p>
            <a:endParaRPr lang="en-ZA" dirty="0"/>
          </a:p>
        </p:txBody>
      </p:sp>
    </p:spTree>
    <p:extLst>
      <p:ext uri="{BB962C8B-B14F-4D97-AF65-F5344CB8AC3E}">
        <p14:creationId xmlns:p14="http://schemas.microsoft.com/office/powerpoint/2010/main" val="1660097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Calibri" pitchFamily="34" charset="0"/>
              </a:rPr>
              <a:t>ORGANISATIONAL ENVIRONMENT</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23</a:t>
            </a:fld>
            <a:endParaRPr lang="en-ZA" dirty="0"/>
          </a:p>
        </p:txBody>
      </p:sp>
      <p:sp>
        <p:nvSpPr>
          <p:cNvPr id="4" name="Content Placeholder 3"/>
          <p:cNvSpPr>
            <a:spLocks noGrp="1"/>
          </p:cNvSpPr>
          <p:nvPr>
            <p:ph idx="1"/>
          </p:nvPr>
        </p:nvSpPr>
        <p:spPr>
          <a:xfrm>
            <a:off x="467544" y="908720"/>
            <a:ext cx="8229600" cy="4896544"/>
          </a:xfrm>
        </p:spPr>
        <p:txBody>
          <a:bodyPr>
            <a:noAutofit/>
          </a:bodyPr>
          <a:lstStyle/>
          <a:p>
            <a:pPr marL="0" indent="0" algn="just">
              <a:buNone/>
            </a:pPr>
            <a:r>
              <a:rPr lang="en-ZA" sz="1800" dirty="0" smtClean="0">
                <a:latin typeface="Calibri" pitchFamily="34" charset="0"/>
              </a:rPr>
              <a:t>In consultation </a:t>
            </a:r>
            <a:r>
              <a:rPr lang="en-ZA" sz="1800" dirty="0">
                <a:latin typeface="Calibri" pitchFamily="34" charset="0"/>
              </a:rPr>
              <a:t>with </a:t>
            </a:r>
            <a:r>
              <a:rPr lang="en-ZA" sz="1800" dirty="0" smtClean="0">
                <a:latin typeface="Calibri" pitchFamily="34" charset="0"/>
              </a:rPr>
              <a:t>DPSA, </a:t>
            </a:r>
            <a:r>
              <a:rPr lang="en-ZA" sz="1800" dirty="0">
                <a:latin typeface="Calibri" pitchFamily="34" charset="0"/>
              </a:rPr>
              <a:t>a transitional organisational structure was designed </a:t>
            </a:r>
            <a:r>
              <a:rPr lang="en-ZA" sz="1800" dirty="0" smtClean="0">
                <a:latin typeface="Calibri" pitchFamily="34" charset="0"/>
              </a:rPr>
              <a:t>that </a:t>
            </a:r>
            <a:r>
              <a:rPr lang="en-ZA" sz="1800" dirty="0">
                <a:latin typeface="Calibri" pitchFamily="34" charset="0"/>
              </a:rPr>
              <a:t>was </a:t>
            </a:r>
            <a:r>
              <a:rPr lang="en-ZA" sz="1800" dirty="0" smtClean="0">
                <a:latin typeface="Calibri" pitchFamily="34" charset="0"/>
              </a:rPr>
              <a:t>aligned </a:t>
            </a:r>
            <a:r>
              <a:rPr lang="en-ZA" sz="1800" dirty="0">
                <a:latin typeface="Calibri" pitchFamily="34" charset="0"/>
              </a:rPr>
              <a:t>to the mandate and redefined strategic intentions – albeit a compromise between available resources and the visionary structural model, whereby the following services shall be directed towards the achievement of its strategic objectives:</a:t>
            </a:r>
          </a:p>
          <a:p>
            <a:pPr algn="just"/>
            <a:r>
              <a:rPr lang="en-ZA" sz="1800" dirty="0" smtClean="0">
                <a:latin typeface="Calibri" pitchFamily="34" charset="0"/>
              </a:rPr>
              <a:t>Social </a:t>
            </a:r>
            <a:r>
              <a:rPr lang="en-ZA" sz="1800" dirty="0">
                <a:latin typeface="Calibri" pitchFamily="34" charset="0"/>
              </a:rPr>
              <a:t>transformation and economic empowerment; and</a:t>
            </a:r>
          </a:p>
          <a:p>
            <a:pPr algn="just"/>
            <a:r>
              <a:rPr lang="en-ZA" sz="1800" dirty="0" smtClean="0">
                <a:latin typeface="Calibri" pitchFamily="34" charset="0"/>
              </a:rPr>
              <a:t>Policy</a:t>
            </a:r>
            <a:r>
              <a:rPr lang="en-ZA" sz="1800" dirty="0">
                <a:latin typeface="Calibri" pitchFamily="34" charset="0"/>
              </a:rPr>
              <a:t>, stakeholder coordination and knowledge management</a:t>
            </a:r>
          </a:p>
          <a:p>
            <a:pPr marL="0" indent="0" algn="just">
              <a:buNone/>
            </a:pPr>
            <a:r>
              <a:rPr lang="en-ZA" sz="1800" dirty="0" smtClean="0">
                <a:solidFill>
                  <a:srgbClr val="000000"/>
                </a:solidFill>
                <a:latin typeface="Calibri" pitchFamily="34" charset="0"/>
                <a:ea typeface="Calibri"/>
              </a:rPr>
              <a:t>The </a:t>
            </a:r>
            <a:r>
              <a:rPr lang="en-ZA" sz="1800" dirty="0">
                <a:solidFill>
                  <a:srgbClr val="000000"/>
                </a:solidFill>
                <a:latin typeface="Calibri" pitchFamily="34" charset="0"/>
                <a:ea typeface="Calibri"/>
              </a:rPr>
              <a:t>new structure included the reprioritisation of available posts by </a:t>
            </a:r>
            <a:r>
              <a:rPr lang="en-US" sz="1800" dirty="0">
                <a:solidFill>
                  <a:srgbClr val="000000"/>
                </a:solidFill>
                <a:latin typeface="Calibri" pitchFamily="34" charset="0"/>
                <a:ea typeface="Calibri"/>
              </a:rPr>
              <a:t>downscaling corporate management from a branch to a chief directorate in favour of the creation of the additional core branch, and the proportionate redistribution of posts between the various business units. </a:t>
            </a:r>
          </a:p>
          <a:p>
            <a:pPr marL="0" indent="0" algn="just">
              <a:buNone/>
            </a:pPr>
            <a:r>
              <a:rPr lang="en-ZA" sz="1800" dirty="0" smtClean="0">
                <a:solidFill>
                  <a:srgbClr val="000000"/>
                </a:solidFill>
                <a:latin typeface="Calibri" pitchFamily="34" charset="0"/>
                <a:ea typeface="Calibri"/>
              </a:rPr>
              <a:t>A </a:t>
            </a:r>
            <a:r>
              <a:rPr lang="en-ZA" sz="1800" dirty="0">
                <a:solidFill>
                  <a:srgbClr val="000000"/>
                </a:solidFill>
                <a:latin typeface="Calibri" pitchFamily="34" charset="0"/>
                <a:ea typeface="Calibri"/>
              </a:rPr>
              <a:t>skills audit was undertaken to support the matching and placing of staff into the newly approved structure to ensure the correct placement of employees in terms of their skills when compared against the competency requirements of respective jobs on the new post establishment. </a:t>
            </a:r>
            <a:r>
              <a:rPr lang="en-ZA" sz="1800" dirty="0">
                <a:latin typeface="Calibri" pitchFamily="34" charset="0"/>
              </a:rPr>
              <a:t>All existing staff had to be placed against the structure and the bulk of staff have skills related to the administration programme. The inadequate compensation of employees budget has resulted in not all required posts being able to be funded, particularly in core business branches.</a:t>
            </a:r>
          </a:p>
        </p:txBody>
      </p:sp>
    </p:spTree>
    <p:extLst>
      <p:ext uri="{BB962C8B-B14F-4D97-AF65-F5344CB8AC3E}">
        <p14:creationId xmlns:p14="http://schemas.microsoft.com/office/powerpoint/2010/main" val="1038163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pPr algn="l"/>
            <a:r>
              <a:rPr lang="en-ZA" sz="2800" b="1" dirty="0" smtClean="0">
                <a:solidFill>
                  <a:srgbClr val="004C00"/>
                </a:solidFill>
                <a:latin typeface="Calibri" pitchFamily="34" charset="0"/>
              </a:rPr>
              <a:t>DESCRIPTION OF STRATEGIC PLANNING PROCESS </a:t>
            </a:r>
            <a:endParaRPr lang="en-ZA" sz="2800" b="1" dirty="0">
              <a:solidFill>
                <a:srgbClr val="004C00"/>
              </a:solidFill>
              <a:latin typeface="Calibri" pitchFamily="34" charset="0"/>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24</a:t>
            </a:fld>
            <a:endParaRPr lang="en-ZA" dirty="0"/>
          </a:p>
        </p:txBody>
      </p:sp>
      <p:sp>
        <p:nvSpPr>
          <p:cNvPr id="4" name="Content Placeholder 3"/>
          <p:cNvSpPr>
            <a:spLocks noGrp="1"/>
          </p:cNvSpPr>
          <p:nvPr>
            <p:ph idx="1"/>
          </p:nvPr>
        </p:nvSpPr>
        <p:spPr>
          <a:xfrm>
            <a:off x="395536" y="1268760"/>
            <a:ext cx="8229600" cy="4165923"/>
          </a:xfrm>
        </p:spPr>
        <p:txBody>
          <a:bodyPr>
            <a:normAutofit/>
          </a:bodyPr>
          <a:lstStyle/>
          <a:p>
            <a:pPr marL="0" indent="0" algn="just">
              <a:buNone/>
            </a:pPr>
            <a:r>
              <a:rPr lang="en-ZA" sz="1800" dirty="0" smtClean="0">
                <a:latin typeface="Calibri" pitchFamily="34" charset="0"/>
              </a:rPr>
              <a:t>The </a:t>
            </a:r>
            <a:r>
              <a:rPr lang="en-ZA" sz="1800" dirty="0">
                <a:latin typeface="Calibri" pitchFamily="34" charset="0"/>
              </a:rPr>
              <a:t>Department of Women conducted its departmental strategic review session on the 19 to 20 July 2015. The session was attended by the Ministry and all management of the department. The purpose of the session was to review the Strategic Plan 2015-2020 and develop a logic model of the department with assistance from the Government Technical Advisory Centre (GTAC). The Minister gave the key note address where she outlined the department’s priority for the next five years and also the interim organisational structure. Prior to the session various branches in the department were requested to develop their outline of the strategy for the next five years.</a:t>
            </a:r>
          </a:p>
          <a:p>
            <a:pPr marL="0" indent="0" algn="just">
              <a:buNone/>
            </a:pPr>
            <a:endParaRPr lang="en-ZA" sz="1800" dirty="0" smtClean="0">
              <a:latin typeface="Calibri" pitchFamily="34" charset="0"/>
            </a:endParaRPr>
          </a:p>
          <a:p>
            <a:pPr marL="0" indent="0" algn="just">
              <a:buNone/>
            </a:pPr>
            <a:r>
              <a:rPr lang="en-ZA" sz="1800" dirty="0" smtClean="0">
                <a:latin typeface="Calibri" pitchFamily="34" charset="0"/>
              </a:rPr>
              <a:t>Follow </a:t>
            </a:r>
            <a:r>
              <a:rPr lang="en-ZA" sz="1800" dirty="0">
                <a:latin typeface="Calibri" pitchFamily="34" charset="0"/>
              </a:rPr>
              <a:t>up strategic planning </a:t>
            </a:r>
            <a:r>
              <a:rPr lang="en-ZA" sz="1800" dirty="0" smtClean="0">
                <a:latin typeface="Calibri" pitchFamily="34" charset="0"/>
              </a:rPr>
              <a:t>sessions, </a:t>
            </a:r>
            <a:r>
              <a:rPr lang="en-ZA" sz="1800" dirty="0">
                <a:latin typeface="Calibri" pitchFamily="34" charset="0"/>
              </a:rPr>
              <a:t>including Exco sessions led by the </a:t>
            </a:r>
            <a:r>
              <a:rPr lang="en-ZA" sz="1800" dirty="0" smtClean="0">
                <a:latin typeface="Calibri" pitchFamily="34" charset="0"/>
              </a:rPr>
              <a:t>Minister, </a:t>
            </a:r>
            <a:r>
              <a:rPr lang="en-ZA" sz="1800" dirty="0">
                <a:latin typeface="Calibri" pitchFamily="34" charset="0"/>
              </a:rPr>
              <a:t>were held to refine the Logic Model and align </a:t>
            </a:r>
            <a:r>
              <a:rPr lang="en-ZA" sz="1800" dirty="0" smtClean="0">
                <a:latin typeface="Calibri" pitchFamily="34" charset="0"/>
              </a:rPr>
              <a:t>the Logic Model, the strategic objectives and the </a:t>
            </a:r>
            <a:r>
              <a:rPr lang="en-ZA" sz="1800" dirty="0">
                <a:latin typeface="Calibri" pitchFamily="34" charset="0"/>
              </a:rPr>
              <a:t>programmes of the </a:t>
            </a:r>
            <a:r>
              <a:rPr lang="en-ZA" sz="1800" dirty="0" smtClean="0">
                <a:latin typeface="Calibri" pitchFamily="34" charset="0"/>
              </a:rPr>
              <a:t>department. </a:t>
            </a:r>
          </a:p>
          <a:p>
            <a:pPr marL="0" indent="0" algn="just">
              <a:buNone/>
            </a:pPr>
            <a:endParaRPr lang="en-ZA" sz="1800" dirty="0"/>
          </a:p>
        </p:txBody>
      </p:sp>
    </p:spTree>
    <p:extLst>
      <p:ext uri="{BB962C8B-B14F-4D97-AF65-F5344CB8AC3E}">
        <p14:creationId xmlns:p14="http://schemas.microsoft.com/office/powerpoint/2010/main" val="3494088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Arial" pitchFamily="34" charset="0"/>
                <a:ea typeface="ＭＳ Ｐゴシック" pitchFamily="34" charset="-128"/>
                <a:cs typeface="Arial" pitchFamily="34" charset="0"/>
              </a:rPr>
              <a:t>PROGRAMME STRUCTURE</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25</a:t>
            </a:fld>
            <a:endParaRPr lang="en-ZA" dirty="0"/>
          </a:p>
        </p:txBody>
      </p:sp>
      <p:sp>
        <p:nvSpPr>
          <p:cNvPr id="4" name="Content Placeholder 3"/>
          <p:cNvSpPr>
            <a:spLocks noGrp="1"/>
          </p:cNvSpPr>
          <p:nvPr>
            <p:ph idx="1"/>
          </p:nvPr>
        </p:nvSpPr>
        <p:spPr>
          <a:xfrm>
            <a:off x="395536" y="908720"/>
            <a:ext cx="8229600" cy="4525963"/>
          </a:xfrm>
        </p:spPr>
        <p:txBody>
          <a:bodyPr>
            <a:normAutofit fontScale="92500" lnSpcReduction="20000"/>
          </a:bodyPr>
          <a:lstStyle/>
          <a:p>
            <a:pPr algn="just"/>
            <a:r>
              <a:rPr lang="en-ZA" sz="2000" b="1" i="1" dirty="0">
                <a:solidFill>
                  <a:srgbClr val="004C00"/>
                </a:solidFill>
                <a:latin typeface="Calibri" pitchFamily="34" charset="0"/>
              </a:rPr>
              <a:t>Programme 1: </a:t>
            </a:r>
            <a:r>
              <a:rPr lang="en-ZA" sz="2000" b="1" i="1" dirty="0" smtClean="0">
                <a:solidFill>
                  <a:srgbClr val="004C00"/>
                </a:solidFill>
                <a:latin typeface="Calibri" pitchFamily="34" charset="0"/>
              </a:rPr>
              <a:t>Administration</a:t>
            </a:r>
          </a:p>
          <a:p>
            <a:pPr marL="0" indent="0" algn="just">
              <a:buNone/>
            </a:pPr>
            <a:endParaRPr lang="en-ZA" sz="2000" u="sng" dirty="0" smtClean="0">
              <a:latin typeface="Calibri" pitchFamily="34" charset="0"/>
            </a:endParaRPr>
          </a:p>
          <a:p>
            <a:pPr marL="0" indent="0" algn="just">
              <a:buNone/>
            </a:pPr>
            <a:r>
              <a:rPr lang="en-ZA" sz="2000" u="sng" dirty="0" smtClean="0">
                <a:latin typeface="Calibri" pitchFamily="34" charset="0"/>
              </a:rPr>
              <a:t>Purpose</a:t>
            </a:r>
            <a:r>
              <a:rPr lang="en-ZA" sz="2000" u="sng" dirty="0">
                <a:latin typeface="Calibri" pitchFamily="34" charset="0"/>
              </a:rPr>
              <a:t>:</a:t>
            </a:r>
            <a:r>
              <a:rPr lang="en-ZA" sz="2000" dirty="0">
                <a:latin typeface="Calibri" pitchFamily="34" charset="0"/>
              </a:rPr>
              <a:t> is to provide effective leadership, management and administrative support services to the department. </a:t>
            </a:r>
            <a:r>
              <a:rPr lang="en-ZA" sz="2000" i="1" dirty="0">
                <a:latin typeface="Calibri" pitchFamily="34" charset="0"/>
              </a:rPr>
              <a:t>The programme is comprised of the following three sub-programmes</a:t>
            </a:r>
            <a:r>
              <a:rPr lang="en-ZA" sz="2000" i="1" dirty="0" smtClean="0">
                <a:latin typeface="Calibri" pitchFamily="34" charset="0"/>
              </a:rPr>
              <a:t>:</a:t>
            </a:r>
          </a:p>
          <a:p>
            <a:pPr marL="0" indent="0" algn="just">
              <a:buNone/>
            </a:pPr>
            <a:endParaRPr lang="en-ZA" sz="2000" i="1" dirty="0">
              <a:latin typeface="Calibri" pitchFamily="34" charset="0"/>
            </a:endParaRPr>
          </a:p>
          <a:p>
            <a:pPr algn="just">
              <a:buFontTx/>
              <a:buChar char="-"/>
            </a:pPr>
            <a:r>
              <a:rPr lang="en-ZA" sz="2200" b="1" dirty="0" smtClean="0">
                <a:solidFill>
                  <a:srgbClr val="00B050"/>
                </a:solidFill>
                <a:latin typeface="Calibri" pitchFamily="34" charset="0"/>
              </a:rPr>
              <a:t>Departmental </a:t>
            </a:r>
            <a:r>
              <a:rPr lang="en-ZA" sz="2200" b="1" dirty="0">
                <a:solidFill>
                  <a:srgbClr val="00B050"/>
                </a:solidFill>
                <a:latin typeface="Calibri" pitchFamily="34" charset="0"/>
              </a:rPr>
              <a:t>Management: </a:t>
            </a:r>
            <a:r>
              <a:rPr lang="en-ZA" sz="2200" dirty="0" smtClean="0">
                <a:latin typeface="Calibri" pitchFamily="34" charset="0"/>
              </a:rPr>
              <a:t>purpose to </a:t>
            </a:r>
            <a:r>
              <a:rPr lang="en-ZA" sz="2200" dirty="0">
                <a:latin typeface="Calibri" pitchFamily="34" charset="0"/>
              </a:rPr>
              <a:t>provide executive support, strategic leadership and management of the department</a:t>
            </a:r>
            <a:r>
              <a:rPr lang="en-ZA" sz="2200" dirty="0" smtClean="0">
                <a:latin typeface="Calibri" pitchFamily="34" charset="0"/>
              </a:rPr>
              <a:t>.</a:t>
            </a:r>
          </a:p>
          <a:p>
            <a:pPr marL="0" indent="0" algn="just">
              <a:buNone/>
            </a:pPr>
            <a:endParaRPr lang="en-ZA" sz="1700" dirty="0">
              <a:latin typeface="Calibri" pitchFamily="34" charset="0"/>
            </a:endParaRPr>
          </a:p>
          <a:p>
            <a:pPr algn="just">
              <a:buFontTx/>
              <a:buChar char="-"/>
            </a:pPr>
            <a:r>
              <a:rPr lang="en-ZA" sz="2000" b="1" dirty="0" smtClean="0">
                <a:solidFill>
                  <a:srgbClr val="00B050"/>
                </a:solidFill>
                <a:latin typeface="Calibri" pitchFamily="34" charset="0"/>
              </a:rPr>
              <a:t>Financial </a:t>
            </a:r>
            <a:r>
              <a:rPr lang="en-ZA" sz="2000" b="1" dirty="0">
                <a:solidFill>
                  <a:srgbClr val="00B050"/>
                </a:solidFill>
                <a:latin typeface="Calibri" pitchFamily="34" charset="0"/>
              </a:rPr>
              <a:t>Management: </a:t>
            </a:r>
            <a:r>
              <a:rPr lang="en-ZA" sz="2000" dirty="0" smtClean="0">
                <a:latin typeface="Calibri" pitchFamily="34" charset="0"/>
              </a:rPr>
              <a:t>purpose to </a:t>
            </a:r>
            <a:r>
              <a:rPr lang="en-ZA" sz="2000" dirty="0">
                <a:latin typeface="Calibri" pitchFamily="34" charset="0"/>
              </a:rPr>
              <a:t>provide and ensure effective, efficient financial management and supply chain services. This includes budget planning and expenditure monitoring; and the management of procurement, acquisition, logistics, asset, and financial transactions</a:t>
            </a:r>
            <a:r>
              <a:rPr lang="en-ZA" sz="2000" dirty="0" smtClean="0">
                <a:latin typeface="Calibri" pitchFamily="34" charset="0"/>
              </a:rPr>
              <a:t>.</a:t>
            </a:r>
          </a:p>
          <a:p>
            <a:pPr marL="0" indent="0" algn="just">
              <a:buNone/>
            </a:pPr>
            <a:endParaRPr lang="en-ZA" sz="2000" dirty="0">
              <a:latin typeface="Calibri" pitchFamily="34" charset="0"/>
            </a:endParaRPr>
          </a:p>
          <a:p>
            <a:pPr algn="just">
              <a:buFontTx/>
              <a:buChar char="-"/>
            </a:pPr>
            <a:r>
              <a:rPr lang="en-ZA" sz="2000" b="1" dirty="0" smtClean="0">
                <a:solidFill>
                  <a:srgbClr val="00B050"/>
                </a:solidFill>
                <a:latin typeface="Calibri" pitchFamily="34" charset="0"/>
              </a:rPr>
              <a:t>Corporate </a:t>
            </a:r>
            <a:r>
              <a:rPr lang="en-ZA" sz="2000" b="1" dirty="0">
                <a:solidFill>
                  <a:srgbClr val="00B050"/>
                </a:solidFill>
                <a:latin typeface="Calibri" pitchFamily="34" charset="0"/>
              </a:rPr>
              <a:t>Management: </a:t>
            </a:r>
            <a:r>
              <a:rPr lang="en-ZA" sz="2000" dirty="0" smtClean="0">
                <a:latin typeface="Calibri" pitchFamily="34" charset="0"/>
              </a:rPr>
              <a:t>purpose to </a:t>
            </a:r>
            <a:r>
              <a:rPr lang="en-ZA" sz="2000" dirty="0">
                <a:latin typeface="Calibri" pitchFamily="34" charset="0"/>
              </a:rPr>
              <a:t>provide effective human capital management, facilities and auxiliary management and ICT systems enablers for the </a:t>
            </a:r>
            <a:r>
              <a:rPr lang="en-ZA" sz="2000" dirty="0" smtClean="0">
                <a:latin typeface="Calibri" pitchFamily="34" charset="0"/>
              </a:rPr>
              <a:t>department</a:t>
            </a:r>
          </a:p>
          <a:p>
            <a:pPr algn="just">
              <a:buFontTx/>
              <a:buChar char="-"/>
            </a:pPr>
            <a:endParaRPr lang="en-ZA" sz="2000" dirty="0">
              <a:latin typeface="Calibri" pitchFamily="34" charset="0"/>
            </a:endParaRPr>
          </a:p>
          <a:p>
            <a:pPr marL="0" indent="0" algn="just">
              <a:buNone/>
            </a:pPr>
            <a:endParaRPr lang="en-ZA" sz="2000" dirty="0">
              <a:latin typeface="Calibri" pitchFamily="34" charset="0"/>
            </a:endParaRPr>
          </a:p>
          <a:p>
            <a:pPr marL="0" indent="0" algn="just">
              <a:buNone/>
            </a:pPr>
            <a:endParaRPr lang="en-ZA" sz="2000" dirty="0">
              <a:latin typeface="Calibri" pitchFamily="34" charset="0"/>
            </a:endParaRPr>
          </a:p>
          <a:p>
            <a:pPr algn="just"/>
            <a:endParaRPr lang="en-ZA" dirty="0"/>
          </a:p>
        </p:txBody>
      </p:sp>
    </p:spTree>
    <p:extLst>
      <p:ext uri="{BB962C8B-B14F-4D97-AF65-F5344CB8AC3E}">
        <p14:creationId xmlns:p14="http://schemas.microsoft.com/office/powerpoint/2010/main" val="3674516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Arial" pitchFamily="34" charset="0"/>
                <a:ea typeface="ＭＳ Ｐゴシック" pitchFamily="34" charset="-128"/>
                <a:cs typeface="Arial" pitchFamily="34" charset="0"/>
              </a:rPr>
              <a:t>PROGRAMME STRUCTURE</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26</a:t>
            </a:fld>
            <a:endParaRPr lang="en-ZA" dirty="0"/>
          </a:p>
        </p:txBody>
      </p:sp>
      <p:sp>
        <p:nvSpPr>
          <p:cNvPr id="4" name="Content Placeholder 3"/>
          <p:cNvSpPr>
            <a:spLocks noGrp="1"/>
          </p:cNvSpPr>
          <p:nvPr>
            <p:ph idx="1"/>
          </p:nvPr>
        </p:nvSpPr>
        <p:spPr>
          <a:xfrm>
            <a:off x="395536" y="908720"/>
            <a:ext cx="8229600" cy="4525963"/>
          </a:xfrm>
        </p:spPr>
        <p:txBody>
          <a:bodyPr>
            <a:normAutofit fontScale="85000" lnSpcReduction="20000"/>
          </a:bodyPr>
          <a:lstStyle/>
          <a:p>
            <a:pPr algn="just"/>
            <a:r>
              <a:rPr lang="en-ZA" sz="2400" b="1" i="1" dirty="0" smtClean="0">
                <a:solidFill>
                  <a:srgbClr val="004C00"/>
                </a:solidFill>
                <a:latin typeface="Calibri" pitchFamily="34" charset="0"/>
              </a:rPr>
              <a:t>Programme </a:t>
            </a:r>
            <a:r>
              <a:rPr lang="en-ZA" sz="2400" b="1" i="1" dirty="0">
                <a:solidFill>
                  <a:srgbClr val="004C00"/>
                </a:solidFill>
                <a:latin typeface="Calibri" pitchFamily="34" charset="0"/>
              </a:rPr>
              <a:t>2: Social Transformation  and Economic Empowerment </a:t>
            </a:r>
          </a:p>
          <a:p>
            <a:pPr marL="0" indent="0" algn="just">
              <a:buNone/>
            </a:pPr>
            <a:endParaRPr lang="en-ZA" sz="2000" b="1" i="1" dirty="0" smtClean="0">
              <a:solidFill>
                <a:srgbClr val="004C00"/>
              </a:solidFill>
              <a:latin typeface="Calibri" pitchFamily="34" charset="0"/>
            </a:endParaRPr>
          </a:p>
          <a:p>
            <a:pPr marL="0" indent="0" algn="just">
              <a:buNone/>
            </a:pPr>
            <a:r>
              <a:rPr lang="en-ZA" sz="2100" u="sng" dirty="0">
                <a:latin typeface="Calibri" pitchFamily="34" charset="0"/>
              </a:rPr>
              <a:t>Purpose:</a:t>
            </a:r>
            <a:r>
              <a:rPr lang="en-ZA" sz="2100" dirty="0">
                <a:latin typeface="Calibri" pitchFamily="34" charset="0"/>
              </a:rPr>
              <a:t> is to facilitate and promote the attainment of women’s socio-economic empowerment and gender equality. </a:t>
            </a:r>
            <a:endParaRPr lang="en-ZA" sz="2100" dirty="0" smtClean="0">
              <a:latin typeface="Calibri" pitchFamily="34" charset="0"/>
            </a:endParaRPr>
          </a:p>
          <a:p>
            <a:pPr marL="0" indent="0" algn="just">
              <a:buNone/>
            </a:pPr>
            <a:endParaRPr lang="en-ZA" sz="2000" dirty="0">
              <a:latin typeface="Calibri" pitchFamily="34" charset="0"/>
            </a:endParaRPr>
          </a:p>
          <a:p>
            <a:pPr marL="0" indent="0" algn="just">
              <a:buNone/>
            </a:pPr>
            <a:r>
              <a:rPr lang="en-ZA" sz="2100" i="1" dirty="0">
                <a:latin typeface="Calibri" pitchFamily="34" charset="0"/>
              </a:rPr>
              <a:t>The programme consists of three sub-programmes:</a:t>
            </a:r>
          </a:p>
          <a:p>
            <a:pPr algn="just">
              <a:buFontTx/>
              <a:buChar char="-"/>
            </a:pPr>
            <a:r>
              <a:rPr lang="en-ZA" sz="2100" b="1" dirty="0" smtClean="0">
                <a:solidFill>
                  <a:srgbClr val="00B050"/>
                </a:solidFill>
                <a:latin typeface="Calibri" pitchFamily="34" charset="0"/>
              </a:rPr>
              <a:t>Economic </a:t>
            </a:r>
            <a:r>
              <a:rPr lang="en-ZA" sz="2100" b="1" dirty="0">
                <a:solidFill>
                  <a:srgbClr val="00B050"/>
                </a:solidFill>
                <a:latin typeface="Calibri" pitchFamily="34" charset="0"/>
              </a:rPr>
              <a:t>Empowerment and Transformation: </a:t>
            </a:r>
            <a:r>
              <a:rPr lang="en-ZA" sz="2100" dirty="0" smtClean="0">
                <a:latin typeface="Calibri" pitchFamily="34" charset="0"/>
              </a:rPr>
              <a:t>purpose to </a:t>
            </a:r>
            <a:r>
              <a:rPr lang="en-ZA" sz="2100" dirty="0">
                <a:latin typeface="Calibri" pitchFamily="34" charset="0"/>
              </a:rPr>
              <a:t>provide intervention mechanisms on policies and programme implementation for mainstreaming the economic empowerment and participation of women towards economic transformation and development</a:t>
            </a:r>
            <a:r>
              <a:rPr lang="en-ZA" sz="2100" dirty="0" smtClean="0">
                <a:latin typeface="Calibri" pitchFamily="34" charset="0"/>
              </a:rPr>
              <a:t>.</a:t>
            </a:r>
          </a:p>
          <a:p>
            <a:pPr algn="just">
              <a:buFontTx/>
              <a:buChar char="-"/>
            </a:pPr>
            <a:endParaRPr lang="en-ZA" sz="2000" dirty="0">
              <a:latin typeface="Calibri" pitchFamily="34" charset="0"/>
            </a:endParaRPr>
          </a:p>
          <a:p>
            <a:pPr algn="just">
              <a:buFontTx/>
              <a:buChar char="-"/>
            </a:pPr>
            <a:r>
              <a:rPr lang="en-ZA" sz="2100" b="1" dirty="0" smtClean="0">
                <a:solidFill>
                  <a:srgbClr val="00B050"/>
                </a:solidFill>
                <a:latin typeface="Calibri" pitchFamily="34" charset="0"/>
              </a:rPr>
              <a:t>Social </a:t>
            </a:r>
            <a:r>
              <a:rPr lang="en-ZA" sz="2100" b="1" dirty="0">
                <a:solidFill>
                  <a:srgbClr val="00B050"/>
                </a:solidFill>
                <a:latin typeface="Calibri" pitchFamily="34" charset="0"/>
              </a:rPr>
              <a:t>Empowerment and Transformation: </a:t>
            </a:r>
            <a:r>
              <a:rPr lang="en-ZA" sz="2100" dirty="0" smtClean="0">
                <a:latin typeface="Calibri" pitchFamily="34" charset="0"/>
              </a:rPr>
              <a:t>purpose to </a:t>
            </a:r>
            <a:r>
              <a:rPr lang="en-ZA" sz="2100" dirty="0">
                <a:latin typeface="Calibri" pitchFamily="34" charset="0"/>
              </a:rPr>
              <a:t>provide intervention mechanisms on policies and programme implementation for mainstreaming the social empowerment and participation of women towards social transformation</a:t>
            </a:r>
            <a:r>
              <a:rPr lang="en-ZA" sz="2100" dirty="0" smtClean="0">
                <a:latin typeface="Calibri" pitchFamily="34" charset="0"/>
              </a:rPr>
              <a:t>.</a:t>
            </a:r>
          </a:p>
          <a:p>
            <a:pPr algn="just">
              <a:buFontTx/>
              <a:buChar char="-"/>
            </a:pPr>
            <a:endParaRPr lang="en-ZA" sz="2000" dirty="0">
              <a:latin typeface="Calibri" pitchFamily="34" charset="0"/>
            </a:endParaRPr>
          </a:p>
          <a:p>
            <a:pPr algn="just">
              <a:buFontTx/>
              <a:buChar char="-"/>
            </a:pPr>
            <a:r>
              <a:rPr lang="en-ZA" sz="2100" b="1" dirty="0" smtClean="0">
                <a:solidFill>
                  <a:srgbClr val="00B050"/>
                </a:solidFill>
                <a:latin typeface="Calibri" pitchFamily="34" charset="0"/>
              </a:rPr>
              <a:t>Governance </a:t>
            </a:r>
            <a:r>
              <a:rPr lang="en-ZA" sz="2100" b="1" dirty="0">
                <a:solidFill>
                  <a:srgbClr val="00B050"/>
                </a:solidFill>
                <a:latin typeface="Calibri" pitchFamily="34" charset="0"/>
              </a:rPr>
              <a:t>Transformation, Justice and Security: </a:t>
            </a:r>
            <a:r>
              <a:rPr lang="en-ZA" sz="2100" dirty="0" smtClean="0">
                <a:latin typeface="Calibri" pitchFamily="34" charset="0"/>
              </a:rPr>
              <a:t>purpose to </a:t>
            </a:r>
            <a:r>
              <a:rPr lang="en-ZA" sz="2100" dirty="0">
                <a:latin typeface="Calibri" pitchFamily="34" charset="0"/>
              </a:rPr>
              <a:t>mainstream gender equality, reduce and contribute to eliminating gender based violence</a:t>
            </a:r>
            <a:r>
              <a:rPr lang="en-ZA" sz="2100" dirty="0" smtClean="0">
                <a:latin typeface="Calibri" pitchFamily="34" charset="0"/>
              </a:rPr>
              <a:t>.</a:t>
            </a:r>
          </a:p>
          <a:p>
            <a:pPr marL="0" indent="0" algn="just">
              <a:buNone/>
            </a:pPr>
            <a:endParaRPr lang="en-ZA" sz="2000" dirty="0">
              <a:latin typeface="Calibri" pitchFamily="34" charset="0"/>
            </a:endParaRPr>
          </a:p>
          <a:p>
            <a:pPr marL="0" indent="0" algn="just">
              <a:buNone/>
            </a:pPr>
            <a:endParaRPr lang="en-ZA" sz="2000" dirty="0">
              <a:latin typeface="Calibri" pitchFamily="34" charset="0"/>
            </a:endParaRPr>
          </a:p>
          <a:p>
            <a:pPr algn="just"/>
            <a:endParaRPr lang="en-ZA" dirty="0"/>
          </a:p>
        </p:txBody>
      </p:sp>
    </p:spTree>
    <p:extLst>
      <p:ext uri="{BB962C8B-B14F-4D97-AF65-F5344CB8AC3E}">
        <p14:creationId xmlns:p14="http://schemas.microsoft.com/office/powerpoint/2010/main" val="2132506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Arial" pitchFamily="34" charset="0"/>
                <a:ea typeface="ＭＳ Ｐゴシック" pitchFamily="34" charset="-128"/>
                <a:cs typeface="Arial" pitchFamily="34" charset="0"/>
              </a:rPr>
              <a:t>PROGRAMME STRUCTURE</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27</a:t>
            </a:fld>
            <a:endParaRPr lang="en-ZA" dirty="0"/>
          </a:p>
        </p:txBody>
      </p:sp>
      <p:sp>
        <p:nvSpPr>
          <p:cNvPr id="4" name="Content Placeholder 3"/>
          <p:cNvSpPr>
            <a:spLocks noGrp="1"/>
          </p:cNvSpPr>
          <p:nvPr>
            <p:ph idx="1"/>
          </p:nvPr>
        </p:nvSpPr>
        <p:spPr>
          <a:xfrm>
            <a:off x="395536" y="908720"/>
            <a:ext cx="8229600" cy="4752528"/>
          </a:xfrm>
        </p:spPr>
        <p:txBody>
          <a:bodyPr>
            <a:normAutofit fontScale="47500" lnSpcReduction="20000"/>
          </a:bodyPr>
          <a:lstStyle/>
          <a:p>
            <a:pPr algn="just"/>
            <a:r>
              <a:rPr lang="en-ZA" sz="4200" b="1" i="1" dirty="0" smtClean="0">
                <a:solidFill>
                  <a:srgbClr val="004C00"/>
                </a:solidFill>
                <a:latin typeface="Calibri" pitchFamily="34" charset="0"/>
              </a:rPr>
              <a:t>Programme </a:t>
            </a:r>
            <a:r>
              <a:rPr lang="en-ZA" sz="4200" b="1" i="1" dirty="0">
                <a:solidFill>
                  <a:srgbClr val="004C00"/>
                </a:solidFill>
                <a:latin typeface="Calibri" pitchFamily="34" charset="0"/>
              </a:rPr>
              <a:t>3: Policy Stakeholder and Knowledge Management </a:t>
            </a:r>
          </a:p>
          <a:p>
            <a:pPr algn="just"/>
            <a:endParaRPr lang="en-ZA" sz="4200" b="1" i="1" dirty="0" smtClean="0">
              <a:solidFill>
                <a:srgbClr val="004C00"/>
              </a:solidFill>
              <a:latin typeface="Calibri" pitchFamily="34" charset="0"/>
            </a:endParaRPr>
          </a:p>
          <a:p>
            <a:pPr marL="0" indent="0" algn="just">
              <a:buNone/>
            </a:pPr>
            <a:r>
              <a:rPr lang="en-ZA" sz="3400" u="sng" dirty="0">
                <a:latin typeface="Calibri" pitchFamily="34" charset="0"/>
              </a:rPr>
              <a:t>Purpose:</a:t>
            </a:r>
            <a:r>
              <a:rPr lang="en-ZA" sz="3400" dirty="0">
                <a:latin typeface="Calibri" pitchFamily="34" charset="0"/>
              </a:rPr>
              <a:t> is to undertake research, policy analysis, knowledge management, monitoring, evaluation, outreach and stakeholder coordination for women’s socio-economic empowerment and gender equality. </a:t>
            </a:r>
          </a:p>
          <a:p>
            <a:pPr marL="0" indent="0" algn="just">
              <a:buNone/>
            </a:pPr>
            <a:endParaRPr lang="en-ZA" sz="2900" dirty="0">
              <a:latin typeface="Calibri" pitchFamily="34" charset="0"/>
            </a:endParaRPr>
          </a:p>
          <a:p>
            <a:pPr marL="0" indent="0" algn="just">
              <a:buNone/>
            </a:pPr>
            <a:r>
              <a:rPr lang="en-ZA" sz="3400" i="1" dirty="0">
                <a:latin typeface="Calibri" pitchFamily="34" charset="0"/>
              </a:rPr>
              <a:t>The Programme consists of four sub-programmes:</a:t>
            </a:r>
          </a:p>
          <a:p>
            <a:pPr algn="just">
              <a:buFontTx/>
              <a:buChar char="-"/>
            </a:pPr>
            <a:r>
              <a:rPr lang="en-ZA" sz="3400" b="1" dirty="0" smtClean="0">
                <a:solidFill>
                  <a:srgbClr val="00B050"/>
                </a:solidFill>
                <a:latin typeface="Calibri" pitchFamily="34" charset="0"/>
              </a:rPr>
              <a:t>Research </a:t>
            </a:r>
            <a:r>
              <a:rPr lang="en-ZA" sz="3400" b="1" dirty="0">
                <a:solidFill>
                  <a:srgbClr val="00B050"/>
                </a:solidFill>
                <a:latin typeface="Calibri" pitchFamily="34" charset="0"/>
              </a:rPr>
              <a:t>and Policy Analysis: </a:t>
            </a:r>
            <a:r>
              <a:rPr lang="en-ZA" sz="3400" dirty="0" smtClean="0">
                <a:latin typeface="Calibri" pitchFamily="34" charset="0"/>
              </a:rPr>
              <a:t>purpose to </a:t>
            </a:r>
            <a:r>
              <a:rPr lang="en-ZA" sz="3400" dirty="0">
                <a:latin typeface="Calibri" pitchFamily="34" charset="0"/>
              </a:rPr>
              <a:t>promote the development of gender sensitive research and conduct policy analysis to intervene in transformation for socio-economic empowerment of women and gender equality</a:t>
            </a:r>
            <a:r>
              <a:rPr lang="en-ZA" sz="3400" dirty="0" smtClean="0">
                <a:latin typeface="Calibri" pitchFamily="34" charset="0"/>
              </a:rPr>
              <a:t>.</a:t>
            </a:r>
          </a:p>
          <a:p>
            <a:pPr marL="0" indent="0" algn="just">
              <a:buNone/>
            </a:pPr>
            <a:endParaRPr lang="en-ZA" sz="2900" dirty="0">
              <a:latin typeface="Calibri" pitchFamily="34" charset="0"/>
            </a:endParaRPr>
          </a:p>
          <a:p>
            <a:pPr algn="just">
              <a:buFontTx/>
              <a:buChar char="-"/>
            </a:pPr>
            <a:r>
              <a:rPr lang="en-ZA" sz="3400" b="1" dirty="0" smtClean="0">
                <a:solidFill>
                  <a:srgbClr val="00B050"/>
                </a:solidFill>
                <a:latin typeface="Calibri" pitchFamily="34" charset="0"/>
              </a:rPr>
              <a:t>Information </a:t>
            </a:r>
            <a:r>
              <a:rPr lang="en-ZA" sz="3400" b="1" dirty="0">
                <a:solidFill>
                  <a:srgbClr val="00B050"/>
                </a:solidFill>
                <a:latin typeface="Calibri" pitchFamily="34" charset="0"/>
              </a:rPr>
              <a:t>and Knowledge Management: </a:t>
            </a:r>
            <a:r>
              <a:rPr lang="en-ZA" sz="3400" dirty="0" smtClean="0">
                <a:latin typeface="Calibri" pitchFamily="34" charset="0"/>
              </a:rPr>
              <a:t>purpose to </a:t>
            </a:r>
            <a:r>
              <a:rPr lang="en-ZA" sz="3400" dirty="0">
                <a:latin typeface="Calibri" pitchFamily="34" charset="0"/>
              </a:rPr>
              <a:t>position the department as the knowledge hub on  socio-economic empowerment of women  and gender </a:t>
            </a:r>
            <a:r>
              <a:rPr lang="en-ZA" sz="3400" dirty="0" smtClean="0">
                <a:latin typeface="Calibri" pitchFamily="34" charset="0"/>
              </a:rPr>
              <a:t>equality</a:t>
            </a:r>
          </a:p>
          <a:p>
            <a:pPr marL="0" indent="0" algn="just">
              <a:buNone/>
            </a:pPr>
            <a:endParaRPr lang="en-ZA" sz="2900" dirty="0">
              <a:latin typeface="Calibri" pitchFamily="34" charset="0"/>
            </a:endParaRPr>
          </a:p>
          <a:p>
            <a:pPr algn="just">
              <a:buFontTx/>
              <a:buChar char="-"/>
            </a:pPr>
            <a:r>
              <a:rPr lang="en-ZA" sz="3400" b="1" dirty="0" smtClean="0">
                <a:solidFill>
                  <a:srgbClr val="00B050"/>
                </a:solidFill>
                <a:latin typeface="Calibri" pitchFamily="34" charset="0"/>
              </a:rPr>
              <a:t>Stakeholder </a:t>
            </a:r>
            <a:r>
              <a:rPr lang="en-ZA" sz="3400" b="1" dirty="0">
                <a:solidFill>
                  <a:srgbClr val="00B050"/>
                </a:solidFill>
                <a:latin typeface="Calibri" pitchFamily="34" charset="0"/>
              </a:rPr>
              <a:t>Coordination and Outreach: </a:t>
            </a:r>
            <a:r>
              <a:rPr lang="en-ZA" sz="3400" dirty="0" smtClean="0">
                <a:latin typeface="Calibri" pitchFamily="34" charset="0"/>
              </a:rPr>
              <a:t>purpose stakeholder </a:t>
            </a:r>
            <a:r>
              <a:rPr lang="en-ZA" sz="3400" dirty="0">
                <a:latin typeface="Calibri" pitchFamily="34" charset="0"/>
              </a:rPr>
              <a:t>management, international relations and to conduct outreach initiatives which promote women’s socio-economic empowerment and gender equality</a:t>
            </a:r>
            <a:r>
              <a:rPr lang="en-ZA" sz="3400" dirty="0" smtClean="0">
                <a:latin typeface="Calibri" pitchFamily="34" charset="0"/>
              </a:rPr>
              <a:t>.</a:t>
            </a:r>
          </a:p>
          <a:p>
            <a:pPr marL="0" indent="0" algn="just">
              <a:buNone/>
            </a:pPr>
            <a:endParaRPr lang="en-ZA" sz="2900" dirty="0">
              <a:latin typeface="Calibri" pitchFamily="34" charset="0"/>
            </a:endParaRPr>
          </a:p>
          <a:p>
            <a:pPr algn="just">
              <a:buFontTx/>
              <a:buChar char="-"/>
            </a:pPr>
            <a:r>
              <a:rPr lang="en-ZA" sz="3400" b="1" dirty="0" smtClean="0">
                <a:solidFill>
                  <a:srgbClr val="00B050"/>
                </a:solidFill>
                <a:latin typeface="Calibri" pitchFamily="34" charset="0"/>
              </a:rPr>
              <a:t>Monitoring </a:t>
            </a:r>
            <a:r>
              <a:rPr lang="en-ZA" sz="3400" b="1" dirty="0">
                <a:solidFill>
                  <a:srgbClr val="00B050"/>
                </a:solidFill>
                <a:latin typeface="Calibri" pitchFamily="34" charset="0"/>
              </a:rPr>
              <a:t>and Evaluation: </a:t>
            </a:r>
            <a:r>
              <a:rPr lang="en-ZA" sz="3400" dirty="0" smtClean="0">
                <a:latin typeface="Calibri" pitchFamily="34" charset="0"/>
              </a:rPr>
              <a:t>purpose to </a:t>
            </a:r>
            <a:r>
              <a:rPr lang="en-ZA" sz="3400" dirty="0">
                <a:latin typeface="Calibri" pitchFamily="34" charset="0"/>
              </a:rPr>
              <a:t>monitor and evaluate progress on the empowerment of women in line with national laws, regional, continental and international treaties and </a:t>
            </a:r>
            <a:r>
              <a:rPr lang="en-ZA" sz="3400" dirty="0" smtClean="0">
                <a:latin typeface="Calibri" pitchFamily="34" charset="0"/>
              </a:rPr>
              <a:t>commitments</a:t>
            </a:r>
          </a:p>
          <a:p>
            <a:pPr marL="0" indent="0" algn="just">
              <a:buNone/>
            </a:pPr>
            <a:endParaRPr lang="en-ZA" sz="2900" dirty="0">
              <a:latin typeface="Calibri" pitchFamily="34" charset="0"/>
            </a:endParaRPr>
          </a:p>
        </p:txBody>
      </p:sp>
    </p:spTree>
    <p:extLst>
      <p:ext uri="{BB962C8B-B14F-4D97-AF65-F5344CB8AC3E}">
        <p14:creationId xmlns:p14="http://schemas.microsoft.com/office/powerpoint/2010/main" val="2885149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latin typeface="Arial" pitchFamily="34" charset="0"/>
                <a:ea typeface="ＭＳ Ｐゴシック" pitchFamily="34" charset="-128"/>
                <a:cs typeface="Arial" pitchFamily="34" charset="0"/>
              </a:rPr>
              <a:t>STRATEGIC GOALS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28</a:t>
            </a:fld>
            <a:endParaRPr lang="en-Z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61648380"/>
              </p:ext>
            </p:extLst>
          </p:nvPr>
        </p:nvGraphicFramePr>
        <p:xfrm>
          <a:off x="468313" y="981075"/>
          <a:ext cx="8229600" cy="4912360"/>
        </p:xfrm>
        <a:graphic>
          <a:graphicData uri="http://schemas.openxmlformats.org/drawingml/2006/table">
            <a:tbl>
              <a:tblPr firstRow="1" bandRow="1">
                <a:tableStyleId>{5C22544A-7EE6-4342-B048-85BDC9FD1C3A}</a:tableStyleId>
              </a:tblPr>
              <a:tblGrid>
                <a:gridCol w="2015455"/>
                <a:gridCol w="3470945"/>
                <a:gridCol w="2743200"/>
              </a:tblGrid>
              <a:tr h="370840">
                <a:tc>
                  <a:txBody>
                    <a:bodyPr/>
                    <a:lstStyle/>
                    <a:p>
                      <a:r>
                        <a:rPr lang="en-ZA" sz="1700" dirty="0" smtClean="0"/>
                        <a:t>Programme</a:t>
                      </a:r>
                      <a:r>
                        <a:rPr lang="en-ZA" sz="1700" baseline="0" dirty="0" smtClean="0"/>
                        <a:t> </a:t>
                      </a:r>
                      <a:endParaRPr lang="en-ZA" sz="1700" b="0" dirty="0" smtClean="0">
                        <a:solidFill>
                          <a:schemeClr val="tx1"/>
                        </a:solidFill>
                        <a:latin typeface="+mn-lt"/>
                        <a:cs typeface="Arial" pitchFamily="34" charset="0"/>
                      </a:endParaRPr>
                    </a:p>
                  </a:txBody>
                  <a:tcPr marL="74296" marR="74296" marT="45711" marB="45711">
                    <a:solidFill>
                      <a:srgbClr val="004C00"/>
                    </a:solidFill>
                  </a:tcPr>
                </a:tc>
                <a:tc>
                  <a:txBody>
                    <a:bodyPr/>
                    <a:lstStyle/>
                    <a:p>
                      <a:r>
                        <a:rPr lang="en-ZA" sz="1700" dirty="0" smtClean="0"/>
                        <a:t>Strategic Outcome Oriented Goal </a:t>
                      </a:r>
                      <a:endParaRPr lang="en-ZA" sz="1700" b="0" dirty="0" smtClean="0">
                        <a:solidFill>
                          <a:schemeClr val="tx1"/>
                        </a:solidFill>
                        <a:latin typeface="+mn-lt"/>
                        <a:cs typeface="Arial" pitchFamily="34" charset="0"/>
                      </a:endParaRPr>
                    </a:p>
                  </a:txBody>
                  <a:tcPr marL="74296" marR="74296" marT="45711" marB="45711">
                    <a:solidFill>
                      <a:srgbClr val="004C00"/>
                    </a:solidFill>
                  </a:tcPr>
                </a:tc>
                <a:tc>
                  <a:txBody>
                    <a:bodyPr/>
                    <a:lstStyle/>
                    <a:p>
                      <a:r>
                        <a:rPr lang="en-ZA" sz="1700" dirty="0" smtClean="0"/>
                        <a:t>Goal Statement</a:t>
                      </a:r>
                      <a:endParaRPr lang="en-ZA" sz="1700" b="0" dirty="0">
                        <a:solidFill>
                          <a:schemeClr val="tx1"/>
                        </a:solidFill>
                        <a:latin typeface="+mn-lt"/>
                        <a:cs typeface="Arial" pitchFamily="34" charset="0"/>
                      </a:endParaRPr>
                    </a:p>
                  </a:txBody>
                  <a:tcPr marL="74296" marR="74296" marT="45711" marB="45711">
                    <a:solidFill>
                      <a:srgbClr val="004C00"/>
                    </a:solid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Calibri" pitchFamily="34" charset="0"/>
                          <a:ea typeface="+mn-ea"/>
                          <a:cs typeface="+mn-cs"/>
                        </a:rPr>
                        <a:t>Programme 1: Administration</a:t>
                      </a:r>
                    </a:p>
                    <a:p>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Promotion of strategic leadership, good governance,  effective, efficient and economical use of public resources for the socio-economic empowerment of women and promotion of gender equality</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A department that implements prescripts and plans that support socio-economic empowerment of women and promote gender equality</a:t>
                      </a:r>
                      <a:endParaRPr lang="en-ZA" sz="1400" dirty="0">
                        <a:latin typeface="Calibri" pitchFamily="34" charset="0"/>
                      </a:endParaRPr>
                    </a:p>
                  </a:txBody>
                  <a:tcPr>
                    <a:solidFill>
                      <a:schemeClr val="bg2">
                        <a:lumMod val="90000"/>
                      </a:schemeClr>
                    </a:solidFill>
                  </a:tcPr>
                </a:tc>
              </a:tr>
              <a:tr h="370840">
                <a:tc>
                  <a:txBody>
                    <a:bodyPr/>
                    <a:lstStyle/>
                    <a:p>
                      <a:r>
                        <a:rPr lang="en-ZA" sz="1400" dirty="0" smtClean="0">
                          <a:latin typeface="Calibri" pitchFamily="34" charset="0"/>
                        </a:rPr>
                        <a:t>Programme 2: Social Transformation  and Economic Empowerment </a:t>
                      </a:r>
                      <a:endParaRPr lang="en-ZA" sz="1400" dirty="0">
                        <a:latin typeface="Calibri" pitchFamily="34" charset="0"/>
                      </a:endParaRPr>
                    </a:p>
                  </a:txBody>
                  <a:tcPr>
                    <a:solidFill>
                      <a:schemeClr val="accent3">
                        <a:lumMod val="20000"/>
                        <a:lumOff val="80000"/>
                      </a:schemeClr>
                    </a:solidFill>
                  </a:tcPr>
                </a:tc>
                <a:tc>
                  <a:txBody>
                    <a:bodyPr/>
                    <a:lstStyle/>
                    <a:p>
                      <a:r>
                        <a:rPr lang="en-GB" sz="1400" dirty="0" smtClean="0">
                          <a:solidFill>
                            <a:srgbClr val="000000"/>
                          </a:solidFill>
                          <a:effectLst/>
                          <a:latin typeface="Calibri" pitchFamily="34" charset="0"/>
                          <a:ea typeface="Times New Roman"/>
                        </a:rPr>
                        <a:t>Promotion of gender mainstreaming of socio-economic and governance programmes such that they accelerate a just and equitable society for women</a:t>
                      </a:r>
                      <a:endParaRPr lang="en-ZA" sz="1400" dirty="0">
                        <a:latin typeface="Calibri" pitchFamily="34" charset="0"/>
                      </a:endParaRPr>
                    </a:p>
                  </a:txBody>
                  <a:tcPr>
                    <a:solidFill>
                      <a:schemeClr val="accent3">
                        <a:lumMod val="20000"/>
                        <a:lumOff val="80000"/>
                      </a:schemeClr>
                    </a:solidFill>
                  </a:tcPr>
                </a:tc>
                <a:tc>
                  <a:txBody>
                    <a:bodyPr/>
                    <a:lstStyle/>
                    <a:p>
                      <a:r>
                        <a:rPr lang="en-ZA" sz="1400" dirty="0" smtClean="0">
                          <a:latin typeface="Calibri" pitchFamily="34" charset="0"/>
                        </a:rPr>
                        <a:t>A department that ensures that policies and programmes across all sectors are engendered</a:t>
                      </a:r>
                      <a:endParaRPr lang="en-ZA" sz="1400" dirty="0">
                        <a:latin typeface="Calibri" pitchFamily="34" charset="0"/>
                      </a:endParaRPr>
                    </a:p>
                  </a:txBody>
                  <a:tcPr>
                    <a:solidFill>
                      <a:schemeClr val="accent3">
                        <a:lumMod val="20000"/>
                        <a:lumOff val="80000"/>
                      </a:schemeClr>
                    </a:solidFill>
                  </a:tcPr>
                </a:tc>
              </a:tr>
              <a:tr h="370840">
                <a:tc>
                  <a:txBody>
                    <a:bodyPr/>
                    <a:lstStyle/>
                    <a:p>
                      <a:r>
                        <a:rPr lang="en-GB" sz="1400" dirty="0" smtClean="0">
                          <a:effectLst/>
                          <a:latin typeface="Calibri" pitchFamily="34" charset="0"/>
                          <a:ea typeface="Times New Roman"/>
                        </a:rPr>
                        <a:t>Programme 3: Policy Stakeholder and Knowledge Management </a:t>
                      </a:r>
                      <a:endParaRPr lang="en-ZA" sz="1400" dirty="0">
                        <a:latin typeface="Calibri" pitchFamily="34" charset="0"/>
                      </a:endParaRPr>
                    </a:p>
                  </a:txBody>
                  <a:tcPr>
                    <a:solidFill>
                      <a:schemeClr val="accent3">
                        <a:lumMod val="40000"/>
                        <a:lumOff val="60000"/>
                      </a:schemeClr>
                    </a:solidFill>
                  </a:tcPr>
                </a:tc>
                <a:tc>
                  <a:txBody>
                    <a:bodyPr/>
                    <a:lstStyle/>
                    <a:p>
                      <a:r>
                        <a:rPr lang="en-GB" sz="1400" dirty="0" smtClean="0">
                          <a:effectLst/>
                          <a:latin typeface="Calibri" pitchFamily="34" charset="0"/>
                          <a:ea typeface="Times New Roman"/>
                        </a:rPr>
                        <a:t>Promotion of gender knowledge and research, policy analysis, monitoring and evaluation for socio-economic empowerment of women; and </a:t>
                      </a:r>
                      <a:r>
                        <a:rPr lang="en-GB" sz="1400" dirty="0" smtClean="0">
                          <a:solidFill>
                            <a:srgbClr val="000000"/>
                          </a:solidFill>
                          <a:effectLst/>
                          <a:latin typeface="Calibri" pitchFamily="34" charset="0"/>
                          <a:ea typeface="Times New Roman"/>
                        </a:rPr>
                        <a:t>advocacy and information sharing in outreach campaigns and stakeholder engagement with respect to women's socio-economic empowerment and gender equality</a:t>
                      </a:r>
                      <a:endParaRPr lang="en-ZA" sz="1400" dirty="0">
                        <a:latin typeface="Calibri" pitchFamily="34" charset="0"/>
                      </a:endParaRPr>
                    </a:p>
                  </a:txBody>
                  <a:tcPr>
                    <a:solidFill>
                      <a:schemeClr val="accent3">
                        <a:lumMod val="40000"/>
                        <a:lumOff val="60000"/>
                      </a:schemeClr>
                    </a:solidFill>
                  </a:tcPr>
                </a:tc>
                <a:tc>
                  <a:txBody>
                    <a:bodyPr/>
                    <a:lstStyle/>
                    <a:p>
                      <a:r>
                        <a:rPr lang="en-GB" sz="1400" dirty="0" smtClean="0">
                          <a:effectLst/>
                          <a:latin typeface="Calibri" pitchFamily="34" charset="0"/>
                          <a:ea typeface="Times New Roman"/>
                        </a:rPr>
                        <a:t>Engendered information and knowledge on evidence based research with monitoring and evaluation systems that track progress on women’s socio-economic empowerment and gender equality; and outreach initiatives that are informed by and inform society on women’s socio-economic empowerment and gender equality</a:t>
                      </a:r>
                      <a:endParaRPr lang="en-ZA" sz="1400" dirty="0">
                        <a:latin typeface="Calibri" pitchFamily="34" charset="0"/>
                      </a:endParaRPr>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1679706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1: STRATEGIC OBJECTIVES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29</a:t>
            </a:fld>
            <a:endParaRPr lang="en-ZA" dirty="0"/>
          </a:p>
        </p:txBody>
      </p:sp>
      <p:sp>
        <p:nvSpPr>
          <p:cNvPr id="6" name="Content Placeholder 2"/>
          <p:cNvSpPr txBox="1">
            <a:spLocks noGrp="1"/>
          </p:cNvSpPr>
          <p:nvPr>
            <p:ph idx="1"/>
          </p:nvPr>
        </p:nvSpPr>
        <p:spPr bwMode="auto">
          <a:xfrm>
            <a:off x="467544" y="980728"/>
            <a:ext cx="83632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ZA" sz="2400" b="1" i="1" dirty="0">
                <a:latin typeface="Calibri" pitchFamily="34" charset="0"/>
              </a:rPr>
              <a:t>Administration</a:t>
            </a:r>
          </a:p>
          <a:p>
            <a:pPr>
              <a:buFontTx/>
              <a:buChar char="-"/>
            </a:pPr>
            <a:r>
              <a:rPr lang="en-ZA" sz="2400" dirty="0" smtClean="0">
                <a:latin typeface="Calibri" pitchFamily="34" charset="0"/>
              </a:rPr>
              <a:t>Strengthened </a:t>
            </a:r>
            <a:r>
              <a:rPr lang="en-ZA" sz="2400" dirty="0">
                <a:latin typeface="Calibri" pitchFamily="34" charset="0"/>
              </a:rPr>
              <a:t>good governance that ensure the department delivers on its </a:t>
            </a:r>
            <a:r>
              <a:rPr lang="en-ZA" sz="2400" dirty="0" smtClean="0">
                <a:latin typeface="Calibri" pitchFamily="34" charset="0"/>
              </a:rPr>
              <a:t>mandate</a:t>
            </a:r>
          </a:p>
          <a:p>
            <a:pPr>
              <a:buFontTx/>
              <a:buChar char="-"/>
            </a:pPr>
            <a:endParaRPr lang="en-ZA" sz="2400" dirty="0" smtClean="0">
              <a:latin typeface="Calibri" pitchFamily="34" charset="0"/>
            </a:endParaRPr>
          </a:p>
          <a:p>
            <a:pPr>
              <a:buFontTx/>
              <a:buChar char="-"/>
            </a:pPr>
            <a:r>
              <a:rPr lang="en-ZA" sz="2400" dirty="0">
                <a:latin typeface="Calibri" pitchFamily="34" charset="0"/>
              </a:rPr>
              <a:t>Improved  strategic financial management system in DoW, enabling delivery of the </a:t>
            </a:r>
            <a:r>
              <a:rPr lang="en-ZA" sz="2400" dirty="0" smtClean="0">
                <a:latin typeface="Calibri" pitchFamily="34" charset="0"/>
              </a:rPr>
              <a:t>mandate</a:t>
            </a:r>
          </a:p>
          <a:p>
            <a:pPr marL="0" indent="0">
              <a:buNone/>
            </a:pPr>
            <a:endParaRPr lang="en-ZA" sz="2400" dirty="0" smtClean="0">
              <a:latin typeface="Calibri" pitchFamily="34" charset="0"/>
            </a:endParaRPr>
          </a:p>
          <a:p>
            <a:pPr>
              <a:buFontTx/>
              <a:buChar char="-"/>
            </a:pPr>
            <a:r>
              <a:rPr lang="en-ZA" sz="2400" dirty="0">
                <a:latin typeface="Calibri" pitchFamily="34" charset="0"/>
              </a:rPr>
              <a:t>Human Resource </a:t>
            </a:r>
            <a:r>
              <a:rPr lang="en-ZA" sz="2400" dirty="0" smtClean="0">
                <a:latin typeface="Calibri" pitchFamily="34" charset="0"/>
              </a:rPr>
              <a:t>management</a:t>
            </a:r>
          </a:p>
          <a:p>
            <a:pPr>
              <a:buFontTx/>
              <a:buChar char="-"/>
            </a:pPr>
            <a:endParaRPr lang="en-ZA" sz="2400" dirty="0">
              <a:latin typeface="Calibri" pitchFamily="34" charset="0"/>
            </a:endParaRPr>
          </a:p>
        </p:txBody>
      </p:sp>
    </p:spTree>
    <p:extLst>
      <p:ext uri="{BB962C8B-B14F-4D97-AF65-F5344CB8AC3E}">
        <p14:creationId xmlns:p14="http://schemas.microsoft.com/office/powerpoint/2010/main" val="369998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US" sz="2800" b="1" dirty="0" smtClean="0">
                <a:solidFill>
                  <a:srgbClr val="004C00"/>
                </a:solidFill>
              </a:rPr>
              <a:t>KEY CHANGES </a:t>
            </a:r>
            <a:endParaRPr lang="en-US" sz="2800" b="1" dirty="0">
              <a:solidFill>
                <a:srgbClr val="004C00"/>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pPr/>
              <a:t>3</a:t>
            </a:fld>
            <a:endParaRPr lang="en-ZA" dirty="0"/>
          </a:p>
        </p:txBody>
      </p:sp>
      <p:sp>
        <p:nvSpPr>
          <p:cNvPr id="5" name="Content Placeholder 4"/>
          <p:cNvSpPr>
            <a:spLocks noGrp="1"/>
          </p:cNvSpPr>
          <p:nvPr>
            <p:ph idx="1"/>
          </p:nvPr>
        </p:nvSpPr>
        <p:spPr>
          <a:xfrm>
            <a:off x="467544" y="908720"/>
            <a:ext cx="8229600" cy="4525963"/>
          </a:xfrm>
        </p:spPr>
        <p:txBody>
          <a:bodyPr>
            <a:noAutofit/>
          </a:bodyPr>
          <a:lstStyle/>
          <a:p>
            <a:pPr algn="just"/>
            <a:r>
              <a:rPr lang="en-US" sz="1800" dirty="0" smtClean="0">
                <a:solidFill>
                  <a:srgbClr val="000000"/>
                </a:solidFill>
                <a:latin typeface="Calibri" pitchFamily="34" charset="0"/>
                <a:ea typeface="Calibri"/>
              </a:rPr>
              <a:t>The department initiated a major organisational transformation programme in 2015/16, which has culminated in a new organisational structure, a new Strategic Plan and a new APP, new budget programme structure and new placement of staff with refined or new job descriptions. This has placed the department in a better position to focus on improved delivery in 2016/17</a:t>
            </a:r>
          </a:p>
          <a:p>
            <a:pPr algn="just"/>
            <a:r>
              <a:rPr lang="en-US" sz="1800" dirty="0" smtClean="0">
                <a:solidFill>
                  <a:srgbClr val="000000"/>
                </a:solidFill>
                <a:latin typeface="Calibri" pitchFamily="34" charset="0"/>
                <a:ea typeface="Calibri"/>
              </a:rPr>
              <a:t>The department was restructured to align with the strategic direction and the mandate of the Department. </a:t>
            </a:r>
            <a:r>
              <a:rPr lang="en-ZA" sz="1800" dirty="0">
                <a:solidFill>
                  <a:srgbClr val="000000"/>
                </a:solidFill>
                <a:latin typeface="Calibri" pitchFamily="34" charset="0"/>
                <a:ea typeface="Calibri"/>
              </a:rPr>
              <a:t>The new structure </a:t>
            </a:r>
            <a:r>
              <a:rPr lang="en-ZA" sz="1800" dirty="0" smtClean="0">
                <a:solidFill>
                  <a:srgbClr val="000000"/>
                </a:solidFill>
                <a:latin typeface="Calibri" pitchFamily="34" charset="0"/>
                <a:ea typeface="Calibri"/>
              </a:rPr>
              <a:t>included the </a:t>
            </a:r>
            <a:r>
              <a:rPr lang="en-ZA" sz="1800" dirty="0">
                <a:solidFill>
                  <a:srgbClr val="000000"/>
                </a:solidFill>
                <a:latin typeface="Calibri" pitchFamily="34" charset="0"/>
                <a:ea typeface="Calibri"/>
              </a:rPr>
              <a:t>reprioritisation of available posts by </a:t>
            </a:r>
            <a:r>
              <a:rPr lang="en-US" sz="1800" dirty="0">
                <a:solidFill>
                  <a:srgbClr val="000000"/>
                </a:solidFill>
                <a:latin typeface="Calibri" pitchFamily="34" charset="0"/>
                <a:ea typeface="Calibri"/>
              </a:rPr>
              <a:t>downscaling corporate management from a branch to a chief directorate in favour of the creation of the additional core branch, and the proportionate redistribution of posts between the various business </a:t>
            </a:r>
            <a:r>
              <a:rPr lang="en-US" sz="1800" dirty="0" smtClean="0">
                <a:solidFill>
                  <a:srgbClr val="000000"/>
                </a:solidFill>
                <a:latin typeface="Calibri" pitchFamily="34" charset="0"/>
                <a:ea typeface="Calibri"/>
              </a:rPr>
              <a:t>units. </a:t>
            </a:r>
          </a:p>
          <a:p>
            <a:pPr algn="just"/>
            <a:r>
              <a:rPr lang="en-ZA" sz="1800" dirty="0" smtClean="0">
                <a:solidFill>
                  <a:srgbClr val="000000"/>
                </a:solidFill>
                <a:latin typeface="Calibri" pitchFamily="34" charset="0"/>
                <a:ea typeface="Calibri"/>
              </a:rPr>
              <a:t>As part of the organisational transformation, a skills audit was undertaken to support the matching and placing of staff into the newly approved structure to </a:t>
            </a:r>
            <a:r>
              <a:rPr lang="en-ZA" sz="1800" dirty="0">
                <a:solidFill>
                  <a:srgbClr val="000000"/>
                </a:solidFill>
                <a:latin typeface="Calibri" pitchFamily="34" charset="0"/>
                <a:ea typeface="Calibri"/>
              </a:rPr>
              <a:t>ensure the correct placement of employees in terms of their skills when compared against the competency requirements of respective jobs on the new post </a:t>
            </a:r>
            <a:r>
              <a:rPr lang="en-ZA" sz="1800" dirty="0" smtClean="0">
                <a:solidFill>
                  <a:srgbClr val="000000"/>
                </a:solidFill>
                <a:latin typeface="Calibri" pitchFamily="34" charset="0"/>
                <a:ea typeface="Calibri"/>
              </a:rPr>
              <a:t>establishment. </a:t>
            </a:r>
            <a:r>
              <a:rPr lang="en-ZA" sz="1800" dirty="0" smtClean="0">
                <a:latin typeface="Calibri" pitchFamily="34" charset="0"/>
              </a:rPr>
              <a:t>All existing staff had to be placed against the structure and the bulk of staff have skills related to the administration programme. The inadequate compensation of employees budget has resulted in not all required posts being able to be funded, particularly in core business branches.</a:t>
            </a:r>
          </a:p>
          <a:p>
            <a:pPr algn="just"/>
            <a:endParaRPr lang="en-ZA" sz="1800" dirty="0">
              <a:latin typeface="Calibri" pitchFamily="34" charset="0"/>
            </a:endParaRPr>
          </a:p>
        </p:txBody>
      </p:sp>
    </p:spTree>
    <p:extLst>
      <p:ext uri="{BB962C8B-B14F-4D97-AF65-F5344CB8AC3E}">
        <p14:creationId xmlns:p14="http://schemas.microsoft.com/office/powerpoint/2010/main" val="3163074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1: 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30</a:t>
            </a:fld>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2743342"/>
              </p:ext>
            </p:extLst>
          </p:nvPr>
        </p:nvGraphicFramePr>
        <p:xfrm>
          <a:off x="468313" y="981075"/>
          <a:ext cx="8362952" cy="4650232"/>
        </p:xfrm>
        <a:graphic>
          <a:graphicData uri="http://schemas.openxmlformats.org/drawingml/2006/table">
            <a:tbl>
              <a:tblPr firstRow="1" bandRow="1">
                <a:tableStyleId>{5C22544A-7EE6-4342-B048-85BDC9FD1C3A}</a:tableStyleId>
              </a:tblPr>
              <a:tblGrid>
                <a:gridCol w="1727423"/>
                <a:gridCol w="1512168"/>
                <a:gridCol w="1728192"/>
                <a:gridCol w="339516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Departmental Management</a:t>
                      </a:r>
                      <a:r>
                        <a:rPr lang="en-ZA" b="1" baseline="0" dirty="0" smtClean="0">
                          <a:solidFill>
                            <a:schemeClr val="bg1"/>
                          </a:solidFill>
                        </a:rPr>
                        <a:t> </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Strengthen good governance that ensure the department delivers on its  mandate </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Periodic risk assessment and audits on compliance with laws and regulations to identify potential risks and governance weakness</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Approved Risk Plan and quarterly risk mitigation reports </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Internal Audit plan, quarterly monitoring reports and Internal Audit reports against the Plan </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DoW Strategic and Annual Performance Plans reviews</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DoW Performance reviews</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Improved Departmental MPAT scores</a:t>
                      </a:r>
                    </a:p>
                    <a:p>
                      <a:pPr marL="285750" indent="-285750">
                        <a:buFontTx/>
                        <a:buChar char="-"/>
                      </a:pP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Conduct annual risk assessment / review and produce a 3 year rolling strategic risk management plan, produce quarterly risk mitigation reports and annual implementation reports </a:t>
                      </a:r>
                    </a:p>
                    <a:p>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Produce a 3 year rolling strategic internal audit plan by June of each year, Internal Audit Reports against the plan and quarterly audit implementation reports annually </a:t>
                      </a:r>
                    </a:p>
                    <a:p>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Approved strategic and annual performance plans </a:t>
                      </a:r>
                    </a:p>
                    <a:p>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Quarterly performance reviews conducted</a:t>
                      </a:r>
                    </a:p>
                    <a:p>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Departmental compliance with all  MPAT required Standards</a:t>
                      </a:r>
                    </a:p>
                    <a:p>
                      <a:endParaRPr lang="en-ZA" sz="1400" dirty="0" smtClean="0">
                        <a:latin typeface="Calibri" pitchFamily="34" charset="0"/>
                      </a:endParaRPr>
                    </a:p>
                    <a:p>
                      <a:r>
                        <a:rPr lang="en-ZA" sz="1400" u="sng" dirty="0" smtClean="0">
                          <a:latin typeface="Calibri" pitchFamily="34" charset="0"/>
                        </a:rPr>
                        <a:t>Links:</a:t>
                      </a:r>
                      <a:r>
                        <a:rPr lang="en-ZA" sz="1400" dirty="0" smtClean="0">
                          <a:latin typeface="Calibri" pitchFamily="34" charset="0"/>
                        </a:rPr>
                        <a:t> PMFA and Public Service Act and Treasury and Public Service Regulations</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378586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1: 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31</a:t>
            </a:fld>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6732253"/>
              </p:ext>
            </p:extLst>
          </p:nvPr>
        </p:nvGraphicFramePr>
        <p:xfrm>
          <a:off x="468313" y="981075"/>
          <a:ext cx="8362952" cy="401015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Financial Management</a:t>
                      </a:r>
                      <a:r>
                        <a:rPr lang="en-ZA" b="1" baseline="0" dirty="0" smtClean="0">
                          <a:solidFill>
                            <a:schemeClr val="bg1"/>
                          </a:solidFill>
                        </a:rPr>
                        <a:t> </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Improved  strategic financial management system in DoW, enabling delivery of the mandate</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promote overall financial effectiveness and efficiency as measured by prudent  financial management and compliance with prescripts and policies in the areas of budgeting, procurement, asset management, expenditure monitoring and reporting</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 of invoices paid within 30 days </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Financial statements and reports </a:t>
                      </a:r>
                    </a:p>
                    <a:p>
                      <a:pPr marL="285750" indent="-285750">
                        <a:buFontTx/>
                        <a:buChar char="-"/>
                      </a:pP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100% payment of all valid invoices within 30 days </a:t>
                      </a:r>
                    </a:p>
                    <a:p>
                      <a:r>
                        <a:rPr lang="en-ZA" sz="1400" dirty="0" smtClean="0">
                          <a:latin typeface="Calibri" pitchFamily="34" charset="0"/>
                        </a:rPr>
                        <a:t>Unqualified audit opinion on financial statements with reduced matters of emphasis</a:t>
                      </a:r>
                    </a:p>
                    <a:p>
                      <a:endParaRPr lang="en-ZA" sz="1400" dirty="0" smtClean="0">
                        <a:latin typeface="Calibri" pitchFamily="34" charset="0"/>
                      </a:endParaRPr>
                    </a:p>
                    <a:p>
                      <a:r>
                        <a:rPr lang="en-ZA" sz="1400" u="sng" dirty="0" smtClean="0">
                          <a:latin typeface="Calibri" pitchFamily="34" charset="0"/>
                        </a:rPr>
                        <a:t>Links:</a:t>
                      </a:r>
                      <a:r>
                        <a:rPr lang="en-ZA" sz="1400" dirty="0" smtClean="0">
                          <a:latin typeface="Calibri" pitchFamily="34" charset="0"/>
                        </a:rPr>
                        <a:t> PFMA and Treasury Regulations  and outcome 12</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718790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1: 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32</a:t>
            </a:fld>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4256381"/>
              </p:ext>
            </p:extLst>
          </p:nvPr>
        </p:nvGraphicFramePr>
        <p:xfrm>
          <a:off x="468313" y="981075"/>
          <a:ext cx="8362952" cy="358343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Corporate Management</a:t>
                      </a:r>
                      <a:r>
                        <a:rPr lang="en-ZA" b="1" baseline="0" dirty="0" smtClean="0">
                          <a:solidFill>
                            <a:schemeClr val="bg1"/>
                          </a:solidFill>
                        </a:rPr>
                        <a:t> </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Human Resource management</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improve the administrative operational function within the Department on an annual basis through the effective management of Human Resources</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Reduced vacancy rate </a:t>
                      </a:r>
                    </a:p>
                    <a:p>
                      <a:pPr marL="0" indent="0">
                        <a:buFontTx/>
                        <a:buNone/>
                      </a:pPr>
                      <a:r>
                        <a:rPr lang="en-ZA" sz="1400" dirty="0" smtClean="0">
                          <a:latin typeface="Calibri" pitchFamily="34" charset="0"/>
                        </a:rPr>
                        <a:t>- % of disciplinary cases finalised within the time frame</a:t>
                      </a:r>
                    </a:p>
                    <a:p>
                      <a:pPr marL="0" indent="0">
                        <a:buFontTx/>
                        <a:buNone/>
                      </a:pPr>
                      <a:r>
                        <a:rPr lang="en-ZA" sz="1400" dirty="0" smtClean="0">
                          <a:latin typeface="Calibri" pitchFamily="34" charset="0"/>
                        </a:rPr>
                        <a:t>- % of achievement of ICT systems availability </a:t>
                      </a:r>
                    </a:p>
                    <a:p>
                      <a:pPr marL="0" indent="0">
                        <a:buFontTx/>
                        <a:buNone/>
                      </a:pPr>
                      <a:r>
                        <a:rPr lang="en-ZA" sz="1400" dirty="0" smtClean="0">
                          <a:latin typeface="Calibri" pitchFamily="34" charset="0"/>
                        </a:rPr>
                        <a:t>- % of Business systems implemented</a:t>
                      </a:r>
                    </a:p>
                    <a:p>
                      <a:pPr marL="285750" indent="-285750">
                        <a:buFontTx/>
                        <a:buChar char="-"/>
                      </a:pP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 Maintain &lt; 10% vacancy rate in DoW</a:t>
                      </a:r>
                    </a:p>
                    <a:p>
                      <a:r>
                        <a:rPr lang="en-ZA" sz="1400" dirty="0" smtClean="0">
                          <a:latin typeface="Calibri" pitchFamily="34" charset="0"/>
                        </a:rPr>
                        <a:t>- Improved management of discipline</a:t>
                      </a:r>
                    </a:p>
                    <a:p>
                      <a:r>
                        <a:rPr lang="en-ZA" sz="1400" dirty="0" smtClean="0">
                          <a:latin typeface="Calibri" pitchFamily="34" charset="0"/>
                        </a:rPr>
                        <a:t>- Achievement and maintenance of system availability annually</a:t>
                      </a:r>
                    </a:p>
                    <a:p>
                      <a:r>
                        <a:rPr lang="en-ZA" sz="1400" dirty="0" smtClean="0">
                          <a:latin typeface="Calibri" pitchFamily="34" charset="0"/>
                        </a:rPr>
                        <a:t>- ICT Business Implementation Plan developed for the development of the systems annually</a:t>
                      </a:r>
                    </a:p>
                    <a:p>
                      <a:endParaRPr lang="en-ZA" sz="1400" dirty="0" smtClean="0">
                        <a:latin typeface="Calibri" pitchFamily="34" charset="0"/>
                      </a:endParaRPr>
                    </a:p>
                    <a:p>
                      <a:r>
                        <a:rPr lang="en-ZA" sz="1400" u="sng" dirty="0" smtClean="0">
                          <a:latin typeface="Calibri" pitchFamily="34" charset="0"/>
                        </a:rPr>
                        <a:t>Links:</a:t>
                      </a:r>
                      <a:r>
                        <a:rPr lang="en-ZA" sz="1400" dirty="0" smtClean="0">
                          <a:latin typeface="Calibri" pitchFamily="34" charset="0"/>
                        </a:rPr>
                        <a:t> Public Service Act and Regulations, Protocol of Corporate Governance in the Public Sector, Outcome 12</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1421457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2: </a:t>
            </a:r>
            <a:r>
              <a:rPr lang="en-ZA" sz="2800" b="1" dirty="0">
                <a:solidFill>
                  <a:srgbClr val="004C00"/>
                </a:solidFill>
                <a:latin typeface="Arial" pitchFamily="34" charset="0"/>
                <a:ea typeface="ＭＳ Ｐゴシック" pitchFamily="34" charset="-128"/>
                <a:cs typeface="Arial" pitchFamily="34" charset="0"/>
              </a:rPr>
              <a:t>STRATEGIC OBJECTIVES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33</a:t>
            </a:fld>
            <a:endParaRPr lang="en-ZA" dirty="0"/>
          </a:p>
        </p:txBody>
      </p:sp>
      <p:sp>
        <p:nvSpPr>
          <p:cNvPr id="6" name="Content Placeholder 2"/>
          <p:cNvSpPr txBox="1">
            <a:spLocks noGrp="1"/>
          </p:cNvSpPr>
          <p:nvPr>
            <p:ph idx="1"/>
          </p:nvPr>
        </p:nvSpPr>
        <p:spPr bwMode="auto">
          <a:xfrm>
            <a:off x="467544" y="980728"/>
            <a:ext cx="83632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r>
              <a:rPr lang="en-ZA" sz="2200" b="1" i="1" dirty="0" smtClean="0">
                <a:latin typeface="Calibri" pitchFamily="34" charset="0"/>
              </a:rPr>
              <a:t>Social Transformation and Economic Empowerment </a:t>
            </a:r>
            <a:endParaRPr lang="en-ZA" sz="2200" b="1" i="1" dirty="0">
              <a:latin typeface="Calibri" pitchFamily="34" charset="0"/>
            </a:endParaRPr>
          </a:p>
          <a:p>
            <a:pPr algn="just">
              <a:buFontTx/>
              <a:buChar char="-"/>
            </a:pPr>
            <a:r>
              <a:rPr lang="en-ZA" sz="2200" dirty="0">
                <a:latin typeface="Calibri" pitchFamily="34" charset="0"/>
              </a:rPr>
              <a:t>Intervention mechanisms on policies and programme implementation for mainstreaming the economic empowerment and participation of women towards economic transformation and development </a:t>
            </a:r>
            <a:endParaRPr lang="en-ZA" sz="2200" dirty="0" smtClean="0">
              <a:latin typeface="Calibri" pitchFamily="34" charset="0"/>
            </a:endParaRPr>
          </a:p>
          <a:p>
            <a:pPr marL="0" indent="0" algn="just">
              <a:buNone/>
            </a:pPr>
            <a:endParaRPr lang="en-ZA" sz="2200" dirty="0" smtClean="0">
              <a:latin typeface="Calibri" pitchFamily="34" charset="0"/>
            </a:endParaRPr>
          </a:p>
          <a:p>
            <a:pPr algn="just">
              <a:buFontTx/>
              <a:buChar char="-"/>
            </a:pPr>
            <a:r>
              <a:rPr lang="en-ZA" sz="2200" dirty="0">
                <a:latin typeface="Calibri" pitchFamily="34" charset="0"/>
              </a:rPr>
              <a:t>Intervention mechanisms for gender mainstreaming for women’s social empowerment and participation </a:t>
            </a:r>
            <a:r>
              <a:rPr lang="en-ZA" sz="2200" dirty="0" smtClean="0">
                <a:latin typeface="Calibri" pitchFamily="34" charset="0"/>
              </a:rPr>
              <a:t>developed</a:t>
            </a:r>
          </a:p>
          <a:p>
            <a:pPr marL="0" indent="0" algn="just">
              <a:buNone/>
            </a:pPr>
            <a:endParaRPr lang="en-ZA" sz="2200" dirty="0" smtClean="0">
              <a:latin typeface="Calibri" pitchFamily="34" charset="0"/>
            </a:endParaRPr>
          </a:p>
          <a:p>
            <a:pPr algn="just">
              <a:buFontTx/>
              <a:buChar char="-"/>
            </a:pPr>
            <a:r>
              <a:rPr lang="en-ZA" sz="2200" dirty="0">
                <a:latin typeface="Calibri" pitchFamily="34" charset="0"/>
              </a:rPr>
              <a:t>Mechanisms for engendered transformation through advancing measures for the empowerment of women towards a just society </a:t>
            </a:r>
            <a:r>
              <a:rPr lang="en-ZA" sz="2200" dirty="0" smtClean="0">
                <a:latin typeface="Calibri" pitchFamily="34" charset="0"/>
              </a:rPr>
              <a:t>developed</a:t>
            </a:r>
          </a:p>
          <a:p>
            <a:pPr marL="0" indent="0" algn="just">
              <a:buNone/>
            </a:pPr>
            <a:endParaRPr lang="en-ZA" sz="2200" dirty="0" smtClean="0">
              <a:latin typeface="Calibri" pitchFamily="34" charset="0"/>
            </a:endParaRPr>
          </a:p>
          <a:p>
            <a:pPr algn="just">
              <a:buFontTx/>
              <a:buChar char="-"/>
            </a:pPr>
            <a:r>
              <a:rPr lang="en-ZA" sz="2200" dirty="0">
                <a:latin typeface="Calibri" pitchFamily="34" charset="0"/>
              </a:rPr>
              <a:t>Mechanisms for engendered transformation through advancing measures for the empowerment of women towards a just society developed</a:t>
            </a:r>
            <a:endParaRPr lang="en-ZA" sz="2200" dirty="0" smtClean="0">
              <a:latin typeface="Calibri" pitchFamily="34" charset="0"/>
            </a:endParaRPr>
          </a:p>
          <a:p>
            <a:pPr>
              <a:buFontTx/>
              <a:buChar char="-"/>
            </a:pPr>
            <a:endParaRPr lang="en-ZA" sz="3200" dirty="0">
              <a:latin typeface="Calibri" pitchFamily="34" charset="0"/>
            </a:endParaRPr>
          </a:p>
        </p:txBody>
      </p:sp>
    </p:spTree>
    <p:extLst>
      <p:ext uri="{BB962C8B-B14F-4D97-AF65-F5344CB8AC3E}">
        <p14:creationId xmlns:p14="http://schemas.microsoft.com/office/powerpoint/2010/main" val="3765229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2: </a:t>
            </a:r>
            <a:r>
              <a:rPr lang="en-ZA" sz="2800" b="1" dirty="0">
                <a:solidFill>
                  <a:srgbClr val="004C00"/>
                </a:solidFill>
                <a:latin typeface="Arial" pitchFamily="34" charset="0"/>
                <a:ea typeface="ＭＳ Ｐゴシック" pitchFamily="34" charset="-128"/>
                <a:cs typeface="Arial" pitchFamily="34" charset="0"/>
              </a:rPr>
              <a:t>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34</a:t>
            </a:fld>
            <a:endParaRPr lang="en-ZA"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770543"/>
              </p:ext>
            </p:extLst>
          </p:nvPr>
        </p:nvGraphicFramePr>
        <p:xfrm>
          <a:off x="468313" y="981075"/>
          <a:ext cx="8362952" cy="379679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Economic Empowerment and Participation </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Intervention mechanisms on policies and programme implementation for mainstreaming the economic empowerment and participation of women towards economic transformation and development </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develop Economic transformation mechanisms and promote economic participation of women in the South African economy</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Intervention mechanisms for women’s economic empowerment mainstreamed into the Nine Point Plan</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Intervention mechanisms  for ensuring women’s access and full participation in the economy engendered</a:t>
                      </a:r>
                    </a:p>
                    <a:p>
                      <a:r>
                        <a:rPr lang="en-ZA" sz="1400" dirty="0" smtClean="0">
                          <a:latin typeface="Calibri" pitchFamily="34" charset="0"/>
                        </a:rPr>
                        <a:t>(in annually identified specific areas)</a:t>
                      </a:r>
                    </a:p>
                    <a:p>
                      <a:endParaRPr lang="en-ZA" sz="1400" dirty="0" smtClean="0">
                        <a:latin typeface="Calibri" pitchFamily="34" charset="0"/>
                      </a:endParaRPr>
                    </a:p>
                    <a:p>
                      <a:r>
                        <a:rPr lang="en-ZA" sz="1400" u="sng" dirty="0" smtClean="0">
                          <a:latin typeface="Calibri" pitchFamily="34" charset="0"/>
                        </a:rPr>
                        <a:t>Links:</a:t>
                      </a:r>
                      <a:r>
                        <a:rPr lang="en-ZA" sz="1400" dirty="0" smtClean="0">
                          <a:latin typeface="Calibri" pitchFamily="34" charset="0"/>
                        </a:rPr>
                        <a:t> MTSF Outcome 4 , 6</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2552686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2: </a:t>
            </a:r>
            <a:r>
              <a:rPr lang="en-ZA" sz="2800" b="1" dirty="0">
                <a:solidFill>
                  <a:srgbClr val="004C00"/>
                </a:solidFill>
                <a:latin typeface="Arial" pitchFamily="34" charset="0"/>
                <a:ea typeface="ＭＳ Ｐゴシック" pitchFamily="34" charset="-128"/>
                <a:cs typeface="Arial" pitchFamily="34" charset="0"/>
              </a:rPr>
              <a:t>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35</a:t>
            </a:fld>
            <a:endParaRPr lang="en-ZA"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0201494"/>
              </p:ext>
            </p:extLst>
          </p:nvPr>
        </p:nvGraphicFramePr>
        <p:xfrm>
          <a:off x="468313" y="981075"/>
          <a:ext cx="8362952" cy="272999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Social Empowerment and Transformation</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Intervention mechanisms for gender mainstreaming for women’s social empowerment and participation developed</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develop social transformation mechanisms for empowerment and promote participation of women in South Africa.</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Intervention mechanisms for women’s social participation mainstreamed</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Intervention mechanisms for women’s social participation and empowerment engendered.</a:t>
                      </a:r>
                    </a:p>
                    <a:p>
                      <a:r>
                        <a:rPr lang="en-ZA" sz="1400" dirty="0" smtClean="0">
                          <a:latin typeface="Calibri" pitchFamily="34" charset="0"/>
                        </a:rPr>
                        <a:t>(in annually identified specific areas)</a:t>
                      </a:r>
                    </a:p>
                    <a:p>
                      <a:endParaRPr lang="en-ZA" sz="1400" dirty="0" smtClean="0">
                        <a:latin typeface="Calibri" pitchFamily="34" charset="0"/>
                      </a:endParaRPr>
                    </a:p>
                    <a:p>
                      <a:r>
                        <a:rPr lang="en-ZA" sz="1400" u="sng" dirty="0" smtClean="0">
                          <a:latin typeface="Calibri" pitchFamily="34" charset="0"/>
                        </a:rPr>
                        <a:t>Links:</a:t>
                      </a:r>
                      <a:r>
                        <a:rPr lang="en-ZA" sz="1400" dirty="0" smtClean="0">
                          <a:latin typeface="Calibri" pitchFamily="34" charset="0"/>
                        </a:rPr>
                        <a:t> MTSF Outcome 1, 2, 8, 13 </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154930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2: </a:t>
            </a:r>
            <a:r>
              <a:rPr lang="en-ZA" sz="2800" b="1" dirty="0">
                <a:solidFill>
                  <a:srgbClr val="004C00"/>
                </a:solidFill>
                <a:latin typeface="Arial" pitchFamily="34" charset="0"/>
                <a:ea typeface="ＭＳ Ｐゴシック" pitchFamily="34" charset="-128"/>
                <a:cs typeface="Arial" pitchFamily="34" charset="0"/>
              </a:rPr>
              <a:t>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36</a:t>
            </a:fld>
            <a:endParaRPr lang="en-ZA"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8013854"/>
              </p:ext>
            </p:extLst>
          </p:nvPr>
        </p:nvGraphicFramePr>
        <p:xfrm>
          <a:off x="468313" y="981075"/>
          <a:ext cx="8362952" cy="422351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Governance Transformation, Justice and Security</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Mechanisms for engendered transformation through advancing measures for the empowerment of women towards a just society developed</a:t>
                      </a:r>
                    </a:p>
                    <a:p>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provide mechanisms to reduce and contribute to eliminating gender based violence</a:t>
                      </a:r>
                    </a:p>
                    <a:p>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Intervention mechanisms for women’s socio-economic empowerment mainstreamed </a:t>
                      </a:r>
                    </a:p>
                    <a:p>
                      <a:pPr marL="0" indent="0">
                        <a:buFontTx/>
                        <a:buNone/>
                      </a:pPr>
                      <a:r>
                        <a:rPr lang="en-ZA" sz="1400" dirty="0" smtClean="0">
                          <a:latin typeface="Calibri" pitchFamily="34" charset="0"/>
                        </a:rPr>
                        <a:t>(Gender mainstreaming Strategy and GRB framework)</a:t>
                      </a:r>
                    </a:p>
                    <a:p>
                      <a:pPr marL="0" indent="0">
                        <a:buFontTx/>
                        <a:buNone/>
                      </a:pPr>
                      <a:endParaRPr lang="en-ZA" sz="1400" dirty="0" smtClean="0">
                        <a:latin typeface="Calibri" pitchFamily="34" charset="0"/>
                      </a:endParaRPr>
                    </a:p>
                    <a:p>
                      <a:pPr marL="0" indent="0">
                        <a:buFontTx/>
                        <a:buNone/>
                      </a:pPr>
                      <a:r>
                        <a:rPr lang="en-ZA" sz="1400" dirty="0" smtClean="0">
                          <a:latin typeface="Calibri" pitchFamily="34" charset="0"/>
                        </a:rPr>
                        <a:t>- Intervention mechanisms for the prevention of VAW facilitated</a:t>
                      </a:r>
                    </a:p>
                  </a:txBody>
                  <a:tcPr>
                    <a:solidFill>
                      <a:schemeClr val="bg2">
                        <a:lumMod val="90000"/>
                      </a:schemeClr>
                    </a:solidFill>
                  </a:tcPr>
                </a:tc>
                <a:tc>
                  <a:txBody>
                    <a:bodyPr/>
                    <a:lstStyle/>
                    <a:p>
                      <a:r>
                        <a:rPr lang="en-ZA" sz="1400" dirty="0" smtClean="0">
                          <a:latin typeface="Calibri" pitchFamily="34" charset="0"/>
                        </a:rPr>
                        <a:t>- Intervention mechanisms to mainstream gender equality developed and implemented </a:t>
                      </a:r>
                    </a:p>
                    <a:p>
                      <a:r>
                        <a:rPr lang="en-ZA" sz="1400" dirty="0" smtClean="0">
                          <a:latin typeface="Calibri" pitchFamily="34" charset="0"/>
                        </a:rPr>
                        <a:t>(Gender mainstreaming Strategy and GRB framework)</a:t>
                      </a:r>
                    </a:p>
                    <a:p>
                      <a:endParaRPr lang="en-ZA" sz="1400" dirty="0" smtClean="0">
                        <a:latin typeface="Calibri" pitchFamily="34" charset="0"/>
                      </a:endParaRPr>
                    </a:p>
                    <a:p>
                      <a:r>
                        <a:rPr lang="en-ZA" sz="1400" dirty="0" smtClean="0">
                          <a:latin typeface="Calibri" pitchFamily="34" charset="0"/>
                        </a:rPr>
                        <a:t>- Intervention mechanisms for the prevention of VAW developed </a:t>
                      </a:r>
                    </a:p>
                    <a:p>
                      <a:endParaRPr lang="en-ZA" sz="1400" dirty="0">
                        <a:latin typeface="Calibri" pitchFamily="34" charset="0"/>
                      </a:endParaRPr>
                    </a:p>
                  </a:txBody>
                  <a:tcPr>
                    <a:solidFill>
                      <a:schemeClr val="bg2">
                        <a:lumMod val="90000"/>
                      </a:schemeClr>
                    </a:solidFill>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131951342"/>
              </p:ext>
            </p:extLst>
          </p:nvPr>
        </p:nvGraphicFramePr>
        <p:xfrm>
          <a:off x="467544" y="980728"/>
          <a:ext cx="8362952" cy="422351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Governance Transformation, Justice and Security</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Mechanisms for engendered transformation through advancing measures for the empowerment of women towards a just society developed</a:t>
                      </a:r>
                    </a:p>
                    <a:p>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provide mechanisms to reduce and contribute to eliminating gender based violence</a:t>
                      </a:r>
                    </a:p>
                    <a:p>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Intervention mechanisms for women’s socio-economic empowerment mainstreamed </a:t>
                      </a:r>
                    </a:p>
                    <a:p>
                      <a:pPr marL="0" indent="0">
                        <a:buFontTx/>
                        <a:buNone/>
                      </a:pPr>
                      <a:r>
                        <a:rPr lang="en-ZA" sz="1400" dirty="0" smtClean="0">
                          <a:latin typeface="Calibri" pitchFamily="34" charset="0"/>
                        </a:rPr>
                        <a:t>(Gender mainstreaming Strategy and GRB framework)</a:t>
                      </a:r>
                    </a:p>
                    <a:p>
                      <a:pPr marL="0" indent="0">
                        <a:buFontTx/>
                        <a:buNone/>
                      </a:pPr>
                      <a:endParaRPr lang="en-ZA" sz="1400" dirty="0" smtClean="0">
                        <a:latin typeface="Calibri" pitchFamily="34" charset="0"/>
                      </a:endParaRPr>
                    </a:p>
                    <a:p>
                      <a:pPr marL="0" indent="0">
                        <a:buFontTx/>
                        <a:buNone/>
                      </a:pPr>
                      <a:r>
                        <a:rPr lang="en-ZA" sz="1400" dirty="0" smtClean="0">
                          <a:latin typeface="Calibri" pitchFamily="34" charset="0"/>
                        </a:rPr>
                        <a:t>- Intervention mechanisms for the prevention of VAW facilitated</a:t>
                      </a:r>
                    </a:p>
                  </a:txBody>
                  <a:tcPr>
                    <a:solidFill>
                      <a:schemeClr val="bg2">
                        <a:lumMod val="90000"/>
                      </a:schemeClr>
                    </a:solidFill>
                  </a:tcPr>
                </a:tc>
                <a:tc>
                  <a:txBody>
                    <a:bodyPr/>
                    <a:lstStyle/>
                    <a:p>
                      <a:r>
                        <a:rPr lang="en-ZA" sz="1400" dirty="0" smtClean="0">
                          <a:latin typeface="Calibri" pitchFamily="34" charset="0"/>
                        </a:rPr>
                        <a:t>- Intervention mechanisms to mainstream gender equality developed and implemented </a:t>
                      </a:r>
                    </a:p>
                    <a:p>
                      <a:r>
                        <a:rPr lang="en-ZA" sz="1400" dirty="0" smtClean="0">
                          <a:latin typeface="Calibri" pitchFamily="34" charset="0"/>
                        </a:rPr>
                        <a:t>(Gender mainstreaming Strategy and GRB framework)</a:t>
                      </a:r>
                    </a:p>
                    <a:p>
                      <a:endParaRPr lang="en-ZA" sz="1400" dirty="0" smtClean="0">
                        <a:latin typeface="Calibri" pitchFamily="34" charset="0"/>
                      </a:endParaRPr>
                    </a:p>
                    <a:p>
                      <a:r>
                        <a:rPr lang="en-ZA" sz="1400" dirty="0" smtClean="0">
                          <a:latin typeface="Calibri" pitchFamily="34" charset="0"/>
                        </a:rPr>
                        <a:t>- Intervention mechanisms for the prevention of VAW developed </a:t>
                      </a:r>
                    </a:p>
                    <a:p>
                      <a:endParaRPr lang="en-ZA" sz="1400" dirty="0" smtClean="0">
                        <a:latin typeface="Calibri" pitchFamily="34" charset="0"/>
                      </a:endParaRPr>
                    </a:p>
                    <a:p>
                      <a:r>
                        <a:rPr lang="en-ZA" sz="1400" u="sng" dirty="0" smtClean="0">
                          <a:latin typeface="Calibri" pitchFamily="34" charset="0"/>
                        </a:rPr>
                        <a:t>Links: </a:t>
                      </a:r>
                      <a:r>
                        <a:rPr lang="en-ZA" sz="1400" dirty="0" smtClean="0">
                          <a:latin typeface="Calibri" pitchFamily="34" charset="0"/>
                        </a:rPr>
                        <a:t>MTSF Outcome 3 and 12 </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194657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3: </a:t>
            </a:r>
            <a:r>
              <a:rPr lang="en-ZA" sz="2800" b="1" dirty="0">
                <a:solidFill>
                  <a:srgbClr val="004C00"/>
                </a:solidFill>
                <a:latin typeface="Arial" pitchFamily="34" charset="0"/>
                <a:ea typeface="ＭＳ Ｐゴシック" pitchFamily="34" charset="-128"/>
                <a:cs typeface="Arial" pitchFamily="34" charset="0"/>
              </a:rPr>
              <a:t>STRATEGIC OBJECTIVES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37</a:t>
            </a:fld>
            <a:endParaRPr lang="en-ZA" dirty="0"/>
          </a:p>
        </p:txBody>
      </p:sp>
      <p:sp>
        <p:nvSpPr>
          <p:cNvPr id="6" name="Content Placeholder 2"/>
          <p:cNvSpPr txBox="1">
            <a:spLocks noGrp="1"/>
          </p:cNvSpPr>
          <p:nvPr>
            <p:ph idx="1"/>
          </p:nvPr>
        </p:nvSpPr>
        <p:spPr bwMode="auto">
          <a:xfrm>
            <a:off x="467544" y="980728"/>
            <a:ext cx="8363272"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r>
              <a:rPr lang="en-ZA" sz="1800" b="1" i="1" dirty="0" smtClean="0">
                <a:latin typeface="Calibri" pitchFamily="34" charset="0"/>
              </a:rPr>
              <a:t>Policy Stakeholder, Coordination and Knowledge Management  </a:t>
            </a:r>
            <a:endParaRPr lang="en-ZA" sz="1800" b="1" i="1" dirty="0">
              <a:latin typeface="Calibri" pitchFamily="34" charset="0"/>
            </a:endParaRPr>
          </a:p>
          <a:p>
            <a:pPr algn="just">
              <a:buFontTx/>
              <a:buChar char="-"/>
            </a:pPr>
            <a:r>
              <a:rPr lang="en-ZA" sz="1600" dirty="0">
                <a:latin typeface="Calibri" pitchFamily="34" charset="0"/>
              </a:rPr>
              <a:t>Engendered research and policies that benefit and empower women </a:t>
            </a:r>
            <a:r>
              <a:rPr lang="en-ZA" sz="1600" dirty="0" smtClean="0">
                <a:latin typeface="Calibri" pitchFamily="34" charset="0"/>
              </a:rPr>
              <a:t>socio-economically</a:t>
            </a:r>
          </a:p>
          <a:p>
            <a:pPr marL="0" indent="0" algn="just">
              <a:buNone/>
            </a:pPr>
            <a:endParaRPr lang="en-ZA" sz="1600" dirty="0" smtClean="0">
              <a:latin typeface="Calibri" pitchFamily="34" charset="0"/>
            </a:endParaRPr>
          </a:p>
          <a:p>
            <a:pPr algn="just">
              <a:buFontTx/>
              <a:buChar char="-"/>
            </a:pPr>
            <a:r>
              <a:rPr lang="en-ZA" sz="1600" dirty="0">
                <a:latin typeface="Calibri" pitchFamily="34" charset="0"/>
              </a:rPr>
              <a:t>Engendered research and policies that benefit and empower women </a:t>
            </a:r>
            <a:r>
              <a:rPr lang="en-ZA" sz="1600" dirty="0" smtClean="0">
                <a:latin typeface="Calibri" pitchFamily="34" charset="0"/>
              </a:rPr>
              <a:t>socio-economically</a:t>
            </a:r>
          </a:p>
          <a:p>
            <a:pPr marL="0" indent="0" algn="just">
              <a:buNone/>
            </a:pPr>
            <a:endParaRPr lang="en-ZA" sz="1600" dirty="0" smtClean="0">
              <a:latin typeface="Calibri" pitchFamily="34" charset="0"/>
            </a:endParaRPr>
          </a:p>
          <a:p>
            <a:pPr algn="just">
              <a:buFontTx/>
              <a:buChar char="-"/>
            </a:pPr>
            <a:r>
              <a:rPr lang="en-ZA" sz="1600" dirty="0">
                <a:latin typeface="Calibri" pitchFamily="34" charset="0"/>
              </a:rPr>
              <a:t>IKM Audits on Socio-Economic Empowerment and Gender </a:t>
            </a:r>
            <a:r>
              <a:rPr lang="en-ZA" sz="1600" dirty="0" smtClean="0">
                <a:latin typeface="Calibri" pitchFamily="34" charset="0"/>
              </a:rPr>
              <a:t>Equality</a:t>
            </a:r>
          </a:p>
          <a:p>
            <a:pPr marL="0" indent="0" algn="just">
              <a:buNone/>
            </a:pPr>
            <a:endParaRPr lang="en-ZA" sz="1600" dirty="0" smtClean="0">
              <a:latin typeface="Calibri" pitchFamily="34" charset="0"/>
            </a:endParaRPr>
          </a:p>
          <a:p>
            <a:pPr algn="just">
              <a:buFontTx/>
              <a:buChar char="-"/>
            </a:pPr>
            <a:r>
              <a:rPr lang="en-ZA" sz="1600" dirty="0">
                <a:latin typeface="Calibri" pitchFamily="34" charset="0"/>
              </a:rPr>
              <a:t>Coordination of  stakeholders (domestic, regional and international)  that promote  women’s socio-economic empowerment and gender </a:t>
            </a:r>
            <a:r>
              <a:rPr lang="en-ZA" sz="1600" dirty="0" smtClean="0">
                <a:latin typeface="Calibri" pitchFamily="34" charset="0"/>
              </a:rPr>
              <a:t>equality</a:t>
            </a:r>
          </a:p>
          <a:p>
            <a:pPr marL="0" indent="0" algn="just">
              <a:buNone/>
            </a:pPr>
            <a:endParaRPr lang="en-ZA" sz="1600" dirty="0" smtClean="0">
              <a:latin typeface="Calibri" pitchFamily="34" charset="0"/>
            </a:endParaRPr>
          </a:p>
          <a:p>
            <a:pPr algn="just">
              <a:buFontTx/>
              <a:buChar char="-"/>
            </a:pPr>
            <a:r>
              <a:rPr lang="en-ZA" sz="1600" dirty="0">
                <a:latin typeface="Calibri" pitchFamily="34" charset="0"/>
              </a:rPr>
              <a:t>Outreach initiatives on women’s socio-economic empowerment and gender equality </a:t>
            </a:r>
            <a:r>
              <a:rPr lang="en-ZA" sz="1600" dirty="0" smtClean="0">
                <a:latin typeface="Calibri" pitchFamily="34" charset="0"/>
              </a:rPr>
              <a:t>conducted</a:t>
            </a:r>
          </a:p>
          <a:p>
            <a:pPr marL="0" indent="0" algn="just">
              <a:buNone/>
            </a:pPr>
            <a:endParaRPr lang="en-ZA" sz="1600" dirty="0" smtClean="0">
              <a:latin typeface="Calibri" pitchFamily="34" charset="0"/>
            </a:endParaRPr>
          </a:p>
          <a:p>
            <a:pPr algn="just">
              <a:buFontTx/>
              <a:buChar char="-"/>
            </a:pPr>
            <a:r>
              <a:rPr lang="en-ZA" sz="1600" dirty="0">
                <a:latin typeface="Calibri" pitchFamily="34" charset="0"/>
              </a:rPr>
              <a:t>Monitor  progress made on socio-economic empowerment of women and evaluate impact of government programmes developed to change lives of  women in the </a:t>
            </a:r>
            <a:r>
              <a:rPr lang="en-ZA" sz="1600" dirty="0" smtClean="0">
                <a:latin typeface="Calibri" pitchFamily="34" charset="0"/>
              </a:rPr>
              <a:t>country</a:t>
            </a:r>
          </a:p>
          <a:p>
            <a:pPr algn="just">
              <a:buFontTx/>
              <a:buChar char="-"/>
            </a:pPr>
            <a:endParaRPr lang="en-ZA" sz="1600" dirty="0" smtClean="0">
              <a:latin typeface="Calibri" pitchFamily="34" charset="0"/>
            </a:endParaRPr>
          </a:p>
          <a:p>
            <a:pPr algn="just">
              <a:buFontTx/>
              <a:buChar char="-"/>
            </a:pPr>
            <a:r>
              <a:rPr lang="en-ZA" sz="1600" dirty="0">
                <a:latin typeface="Calibri" pitchFamily="34" charset="0"/>
              </a:rPr>
              <a:t>Analyse , monitor and evaluate programmes developed by justice cluster  to eliminate gender based violence </a:t>
            </a:r>
          </a:p>
        </p:txBody>
      </p:sp>
    </p:spTree>
    <p:extLst>
      <p:ext uri="{BB962C8B-B14F-4D97-AF65-F5344CB8AC3E}">
        <p14:creationId xmlns:p14="http://schemas.microsoft.com/office/powerpoint/2010/main" val="3838179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3: </a:t>
            </a:r>
            <a:r>
              <a:rPr lang="en-ZA" sz="2800" b="1" dirty="0">
                <a:solidFill>
                  <a:srgbClr val="004C00"/>
                </a:solidFill>
                <a:latin typeface="Arial" pitchFamily="34" charset="0"/>
                <a:ea typeface="ＭＳ Ｐゴシック" pitchFamily="34" charset="-128"/>
                <a:cs typeface="Arial" pitchFamily="34" charset="0"/>
              </a:rPr>
              <a:t>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38</a:t>
            </a:fld>
            <a:endParaRPr lang="en-ZA"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1350683"/>
              </p:ext>
            </p:extLst>
          </p:nvPr>
        </p:nvGraphicFramePr>
        <p:xfrm>
          <a:off x="468313" y="981075"/>
          <a:ext cx="8362952" cy="422351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Governance Transformation, Justice and Security</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Mechanisms for engendered transformation through advancing measures for the empowerment of women towards a just society developed</a:t>
                      </a:r>
                    </a:p>
                    <a:p>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provide mechanisms to reduce and contribute to eliminating gender based violence</a:t>
                      </a:r>
                    </a:p>
                    <a:p>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Intervention mechanisms for women’s socio-economic empowerment mainstreamed </a:t>
                      </a:r>
                    </a:p>
                    <a:p>
                      <a:pPr marL="0" indent="0">
                        <a:buFontTx/>
                        <a:buNone/>
                      </a:pPr>
                      <a:r>
                        <a:rPr lang="en-ZA" sz="1400" dirty="0" smtClean="0">
                          <a:latin typeface="Calibri" pitchFamily="34" charset="0"/>
                        </a:rPr>
                        <a:t>(Gender mainstreaming Strategy and GRB framework)</a:t>
                      </a:r>
                    </a:p>
                    <a:p>
                      <a:pPr marL="0" indent="0">
                        <a:buFontTx/>
                        <a:buNone/>
                      </a:pPr>
                      <a:endParaRPr lang="en-ZA" sz="1400" dirty="0" smtClean="0">
                        <a:latin typeface="Calibri" pitchFamily="34" charset="0"/>
                      </a:endParaRPr>
                    </a:p>
                    <a:p>
                      <a:pPr marL="0" indent="0">
                        <a:buFontTx/>
                        <a:buNone/>
                      </a:pPr>
                      <a:r>
                        <a:rPr lang="en-ZA" sz="1400" dirty="0" smtClean="0">
                          <a:latin typeface="Calibri" pitchFamily="34" charset="0"/>
                        </a:rPr>
                        <a:t>- Intervention mechanisms for the prevention of VAW facilitated</a:t>
                      </a:r>
                    </a:p>
                  </a:txBody>
                  <a:tcPr>
                    <a:solidFill>
                      <a:schemeClr val="bg2">
                        <a:lumMod val="90000"/>
                      </a:schemeClr>
                    </a:solidFill>
                  </a:tcPr>
                </a:tc>
                <a:tc>
                  <a:txBody>
                    <a:bodyPr/>
                    <a:lstStyle/>
                    <a:p>
                      <a:r>
                        <a:rPr lang="en-ZA" sz="1400" dirty="0" smtClean="0">
                          <a:latin typeface="Calibri" pitchFamily="34" charset="0"/>
                        </a:rPr>
                        <a:t>- Intervention mechanisms to mainstream gender equality developed and implemented </a:t>
                      </a:r>
                    </a:p>
                    <a:p>
                      <a:r>
                        <a:rPr lang="en-ZA" sz="1400" dirty="0" smtClean="0">
                          <a:latin typeface="Calibri" pitchFamily="34" charset="0"/>
                        </a:rPr>
                        <a:t>(Gender mainstreaming Strategy and GRB framework)</a:t>
                      </a:r>
                    </a:p>
                    <a:p>
                      <a:endParaRPr lang="en-ZA" sz="1400" dirty="0" smtClean="0">
                        <a:latin typeface="Calibri" pitchFamily="34" charset="0"/>
                      </a:endParaRPr>
                    </a:p>
                    <a:p>
                      <a:r>
                        <a:rPr lang="en-ZA" sz="1400" dirty="0" smtClean="0">
                          <a:latin typeface="Calibri" pitchFamily="34" charset="0"/>
                        </a:rPr>
                        <a:t>- Intervention mechanisms for the prevention of VAW developed </a:t>
                      </a:r>
                    </a:p>
                    <a:p>
                      <a:endParaRPr lang="en-ZA" sz="1400" dirty="0">
                        <a:latin typeface="Calibri" pitchFamily="34" charset="0"/>
                      </a:endParaRPr>
                    </a:p>
                  </a:txBody>
                  <a:tcPr>
                    <a:solidFill>
                      <a:schemeClr val="bg2">
                        <a:lumMod val="90000"/>
                      </a:schemeClr>
                    </a:solidFill>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1516487839"/>
              </p:ext>
            </p:extLst>
          </p:nvPr>
        </p:nvGraphicFramePr>
        <p:xfrm>
          <a:off x="467544" y="980728"/>
          <a:ext cx="8362952" cy="550367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Research and Policy Analysis</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Engendered research and policies that benefit and empower women socio-economically</a:t>
                      </a:r>
                    </a:p>
                    <a:p>
                      <a:endParaRPr lang="en-ZA" sz="1400" dirty="0" smtClean="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 To promote research on women’s issues so that there is evidence based information to inform effective planning and decision-making. This can include longitudinal studies, surveys and research undertakings</a:t>
                      </a:r>
                    </a:p>
                    <a:p>
                      <a:endParaRPr lang="en-ZA" sz="1400" dirty="0" smtClean="0">
                        <a:latin typeface="Calibri" pitchFamily="34" charset="0"/>
                      </a:endParaRPr>
                    </a:p>
                    <a:p>
                      <a:r>
                        <a:rPr lang="en-ZA" sz="1400" dirty="0" smtClean="0">
                          <a:latin typeface="Calibri" pitchFamily="34" charset="0"/>
                        </a:rPr>
                        <a:t>- Gender-responsive policies and programmes developed across government</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Research on the specific areas related to nine point plan to inform measures for women socio-economic empowerment and gender equality promoted</a:t>
                      </a:r>
                    </a:p>
                    <a:p>
                      <a:pPr marL="0" indent="0">
                        <a:buFontTx/>
                        <a:buNone/>
                      </a:pPr>
                      <a:endParaRPr lang="en-ZA" sz="1400" dirty="0" smtClean="0">
                        <a:latin typeface="Calibri" pitchFamily="34" charset="0"/>
                      </a:endParaRPr>
                    </a:p>
                    <a:p>
                      <a:pPr marL="0" indent="0">
                        <a:buFontTx/>
                        <a:buNone/>
                      </a:pPr>
                      <a:r>
                        <a:rPr lang="en-ZA" sz="1400" dirty="0" smtClean="0">
                          <a:latin typeface="Calibri" pitchFamily="34" charset="0"/>
                        </a:rPr>
                        <a:t>- Research strategy on women’s socio-economic empowerment in relation  to nine point plan developed</a:t>
                      </a:r>
                    </a:p>
                    <a:p>
                      <a:pPr marL="285750" indent="-285750">
                        <a:buFontTx/>
                        <a:buChar char="-"/>
                      </a:pPr>
                      <a:endParaRPr lang="en-ZA" sz="1400" dirty="0" smtClean="0">
                        <a:latin typeface="Calibri" pitchFamily="34" charset="0"/>
                      </a:endParaRPr>
                    </a:p>
                    <a:p>
                      <a:pPr marL="0" indent="0">
                        <a:buFontTx/>
                        <a:buNone/>
                      </a:pPr>
                      <a:r>
                        <a:rPr lang="en-ZA" sz="1400" dirty="0" smtClean="0">
                          <a:latin typeface="Calibri" pitchFamily="34" charset="0"/>
                        </a:rPr>
                        <a:t>- Gender analysis of policies related to the nine point plan conducted</a:t>
                      </a:r>
                    </a:p>
                  </a:txBody>
                  <a:tcPr>
                    <a:solidFill>
                      <a:schemeClr val="bg2">
                        <a:lumMod val="90000"/>
                      </a:schemeClr>
                    </a:solidFill>
                  </a:tcPr>
                </a:tc>
                <a:tc>
                  <a:txBody>
                    <a:bodyPr/>
                    <a:lstStyle/>
                    <a:p>
                      <a:r>
                        <a:rPr lang="en-ZA" sz="1400" dirty="0" smtClean="0">
                          <a:latin typeface="Calibri" pitchFamily="34" charset="0"/>
                        </a:rPr>
                        <a:t>- Three research analytical reports on the  socio-economic empowerment of women in relation to the nine point plan developed</a:t>
                      </a:r>
                    </a:p>
                    <a:p>
                      <a:endParaRPr lang="en-ZA" sz="1400" dirty="0" smtClean="0">
                        <a:latin typeface="Calibri" pitchFamily="34" charset="0"/>
                      </a:endParaRPr>
                    </a:p>
                    <a:p>
                      <a:pPr marL="0" indent="0">
                        <a:buFontTx/>
                        <a:buNone/>
                      </a:pPr>
                      <a:r>
                        <a:rPr lang="en-ZA" sz="1400" dirty="0" smtClean="0">
                          <a:latin typeface="Calibri" pitchFamily="34" charset="0"/>
                        </a:rPr>
                        <a:t>- Five year Research strategy on women’s socio-economic empowerment and gender equality in relation to nine point plan developed and implemented</a:t>
                      </a:r>
                    </a:p>
                    <a:p>
                      <a:pPr marL="285750" indent="-285750">
                        <a:buFontTx/>
                        <a:buChar char="-"/>
                      </a:pPr>
                      <a:endParaRPr lang="en-ZA" sz="1400" dirty="0" smtClean="0">
                        <a:latin typeface="Calibri" pitchFamily="34" charset="0"/>
                      </a:endParaRPr>
                    </a:p>
                    <a:p>
                      <a:pPr marL="0" indent="0">
                        <a:buFontTx/>
                        <a:buNone/>
                      </a:pPr>
                      <a:r>
                        <a:rPr lang="en-ZA" sz="1400" dirty="0" smtClean="0">
                          <a:latin typeface="Calibri" pitchFamily="34" charset="0"/>
                        </a:rPr>
                        <a:t>-Five  gender policy papers on benefits to women of government incentive schemes in areas related to the nine point plan</a:t>
                      </a:r>
                    </a:p>
                    <a:p>
                      <a:pPr marL="0" indent="0">
                        <a:buFontTx/>
                        <a:buNone/>
                      </a:pPr>
                      <a:endParaRPr lang="en-ZA" sz="1400" dirty="0" smtClean="0">
                        <a:latin typeface="Calibri" pitchFamily="34" charset="0"/>
                      </a:endParaRPr>
                    </a:p>
                    <a:p>
                      <a:r>
                        <a:rPr lang="en-ZA" sz="1400" u="sng" dirty="0" smtClean="0">
                          <a:latin typeface="Calibri" pitchFamily="34" charset="0"/>
                        </a:rPr>
                        <a:t>Links:</a:t>
                      </a:r>
                      <a:r>
                        <a:rPr lang="en-ZA" sz="1400" dirty="0" smtClean="0">
                          <a:latin typeface="Calibri" pitchFamily="34" charset="0"/>
                        </a:rPr>
                        <a:t> Gender series volume 1, Economic Empowerment 2014,</a:t>
                      </a:r>
                    </a:p>
                    <a:p>
                      <a:r>
                        <a:rPr lang="en-ZA" sz="1400" dirty="0" smtClean="0">
                          <a:latin typeface="Calibri" pitchFamily="34" charset="0"/>
                        </a:rPr>
                        <a:t>NDP vision 2030 and MTSF 2014-2019, MTSF Outcomes 2, 3, 4, 13, and 14</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990983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3: </a:t>
            </a:r>
            <a:r>
              <a:rPr lang="en-ZA" sz="2800" b="1" dirty="0">
                <a:solidFill>
                  <a:srgbClr val="004C00"/>
                </a:solidFill>
                <a:latin typeface="Arial" pitchFamily="34" charset="0"/>
                <a:ea typeface="ＭＳ Ｐゴシック" pitchFamily="34" charset="-128"/>
                <a:cs typeface="Arial" pitchFamily="34" charset="0"/>
              </a:rPr>
              <a:t>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39</a:t>
            </a:fld>
            <a:endParaRPr lang="en-ZA"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1254951"/>
              </p:ext>
            </p:extLst>
          </p:nvPr>
        </p:nvGraphicFramePr>
        <p:xfrm>
          <a:off x="468313" y="981075"/>
          <a:ext cx="8362952" cy="358343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Governance Transformation, Justice and Security</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Mechanisms for engendered transformation through advancing measures for the empowerment of women towards a just society developed</a:t>
                      </a:r>
                    </a:p>
                    <a:p>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provide mechanisms to reduce and contribute to eliminating gender based violence</a:t>
                      </a:r>
                    </a:p>
                    <a:p>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Intervention mechanisms for women’s socio-economic empowerment mainstreamed </a:t>
                      </a:r>
                    </a:p>
                    <a:p>
                      <a:pPr marL="0" indent="0">
                        <a:buFontTx/>
                        <a:buNone/>
                      </a:pPr>
                      <a:r>
                        <a:rPr lang="en-ZA" sz="1400" dirty="0" smtClean="0">
                          <a:latin typeface="Calibri" pitchFamily="34" charset="0"/>
                        </a:rPr>
                        <a:t>(Gender mainstreaming Strategy and GRB framework)</a:t>
                      </a:r>
                    </a:p>
                    <a:p>
                      <a:pPr marL="0" indent="0">
                        <a:buFontTx/>
                        <a:buNone/>
                      </a:pPr>
                      <a:endParaRPr lang="en-ZA" sz="1400" dirty="0" smtClean="0">
                        <a:latin typeface="Calibri" pitchFamily="34" charset="0"/>
                      </a:endParaRPr>
                    </a:p>
                    <a:p>
                      <a:pPr marL="0" indent="0">
                        <a:buFontTx/>
                        <a:buNone/>
                      </a:pPr>
                      <a:endParaRPr lang="en-ZA" sz="1400" dirty="0" smtClean="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 Intervention mechanisms to mainstream gender equality developed and implemented </a:t>
                      </a:r>
                    </a:p>
                    <a:p>
                      <a:r>
                        <a:rPr lang="en-ZA" sz="1400" dirty="0" smtClean="0">
                          <a:latin typeface="Calibri" pitchFamily="34" charset="0"/>
                        </a:rPr>
                        <a:t>(Gender mainstreaming Strategy and GRB framework)</a:t>
                      </a:r>
                    </a:p>
                    <a:p>
                      <a:endParaRPr lang="en-ZA" sz="1400" dirty="0" smtClean="0">
                        <a:latin typeface="Calibri" pitchFamily="34" charset="0"/>
                      </a:endParaRPr>
                    </a:p>
                    <a:p>
                      <a:r>
                        <a:rPr lang="en-ZA" sz="1400" dirty="0" smtClean="0">
                          <a:latin typeface="Calibri" pitchFamily="34" charset="0"/>
                        </a:rPr>
                        <a:t>- Intervention mechanisms for the prevention of VAW developed </a:t>
                      </a:r>
                    </a:p>
                    <a:p>
                      <a:endParaRPr lang="en-ZA" sz="1400" dirty="0">
                        <a:latin typeface="Calibri" pitchFamily="34" charset="0"/>
                      </a:endParaRPr>
                    </a:p>
                  </a:txBody>
                  <a:tcPr>
                    <a:solidFill>
                      <a:schemeClr val="bg2">
                        <a:lumMod val="90000"/>
                      </a:schemeClr>
                    </a:solidFill>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3338945239"/>
              </p:ext>
            </p:extLst>
          </p:nvPr>
        </p:nvGraphicFramePr>
        <p:xfrm>
          <a:off x="467544" y="980728"/>
          <a:ext cx="8362952" cy="3600400"/>
        </p:xfrm>
        <a:graphic>
          <a:graphicData uri="http://schemas.openxmlformats.org/drawingml/2006/table">
            <a:tbl>
              <a:tblPr firstRow="1" bandRow="1">
                <a:tableStyleId>{5C22544A-7EE6-4342-B048-85BDC9FD1C3A}</a:tableStyleId>
              </a:tblPr>
              <a:tblGrid>
                <a:gridCol w="1727423"/>
                <a:gridCol w="1800200"/>
                <a:gridCol w="1800200"/>
                <a:gridCol w="3035129"/>
              </a:tblGrid>
              <a:tr h="639659">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422963">
                <a:tc gridSpan="4">
                  <a:txBody>
                    <a:bodyPr/>
                    <a:lstStyle/>
                    <a:p>
                      <a:r>
                        <a:rPr lang="en-ZA" b="1" dirty="0" smtClean="0">
                          <a:solidFill>
                            <a:schemeClr val="bg1"/>
                          </a:solidFill>
                        </a:rPr>
                        <a:t>Sub-programme: </a:t>
                      </a:r>
                      <a:r>
                        <a:rPr lang="en-ZA" b="1" baseline="0" dirty="0" smtClean="0">
                          <a:solidFill>
                            <a:schemeClr val="bg1"/>
                          </a:solidFill>
                        </a:rPr>
                        <a:t>Information and Knowledge Management</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537778">
                <a:tc>
                  <a:txBody>
                    <a:bodyPr/>
                    <a:lstStyle/>
                    <a:p>
                      <a:r>
                        <a:rPr lang="en-ZA" sz="1400" dirty="0" smtClean="0">
                          <a:latin typeface="Calibri" pitchFamily="34" charset="0"/>
                        </a:rPr>
                        <a:t>IKM Audits on Socio-Economic Empowerment and Gender Equality</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gathered and collected gender knowledge and information, and to be accessible for improved socio economic empowerment of women and gender equality.</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Information and knowledge gateway on socio -economic empowerment of women and gender equality developed</a:t>
                      </a:r>
                    </a:p>
                  </a:txBody>
                  <a:tcPr>
                    <a:solidFill>
                      <a:schemeClr val="bg2">
                        <a:lumMod val="90000"/>
                      </a:schemeClr>
                    </a:solidFill>
                  </a:tcPr>
                </a:tc>
                <a:tc>
                  <a:txBody>
                    <a:bodyPr/>
                    <a:lstStyle/>
                    <a:p>
                      <a:r>
                        <a:rPr lang="en-ZA" sz="1400" dirty="0" smtClean="0">
                          <a:latin typeface="Calibri" pitchFamily="34" charset="0"/>
                        </a:rPr>
                        <a:t>Information and knowledge gateway on socio- economic empowerment of women created </a:t>
                      </a:r>
                    </a:p>
                    <a:p>
                      <a:endParaRPr lang="en-ZA" sz="1400" dirty="0" smtClean="0">
                        <a:latin typeface="Calibri" pitchFamily="34" charset="0"/>
                      </a:endParaRPr>
                    </a:p>
                    <a:p>
                      <a:r>
                        <a:rPr lang="en-ZA" sz="1400" u="sng" dirty="0" smtClean="0">
                          <a:latin typeface="Calibri" pitchFamily="34" charset="0"/>
                        </a:rPr>
                        <a:t>Links:</a:t>
                      </a:r>
                      <a:r>
                        <a:rPr lang="en-ZA" sz="1400" dirty="0" smtClean="0">
                          <a:latin typeface="Calibri" pitchFamily="34" charset="0"/>
                        </a:rPr>
                        <a:t> MTSF Outcomes 2, 3, 4, 13, and 14</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128786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US" sz="2800" b="1" dirty="0" smtClean="0">
                <a:solidFill>
                  <a:srgbClr val="004C00"/>
                </a:solidFill>
              </a:rPr>
              <a:t>KEY </a:t>
            </a:r>
            <a:r>
              <a:rPr lang="en-US" sz="2800" b="1" dirty="0">
                <a:solidFill>
                  <a:srgbClr val="004C00"/>
                </a:solidFill>
              </a:rPr>
              <a:t>CHANGES </a:t>
            </a:r>
          </a:p>
        </p:txBody>
      </p:sp>
      <p:sp>
        <p:nvSpPr>
          <p:cNvPr id="4" name="Slide Number Placeholder 3"/>
          <p:cNvSpPr>
            <a:spLocks noGrp="1"/>
          </p:cNvSpPr>
          <p:nvPr>
            <p:ph type="sldNum" sz="quarter" idx="12"/>
          </p:nvPr>
        </p:nvSpPr>
        <p:spPr/>
        <p:txBody>
          <a:bodyPr/>
          <a:lstStyle/>
          <a:p>
            <a:fld id="{ED52D37E-7193-452B-935F-7AF7AE330DC7}" type="slidenum">
              <a:rPr lang="en-ZA" smtClean="0"/>
              <a:pPr/>
              <a:t>4</a:t>
            </a:fld>
            <a:endParaRPr lang="en-ZA" dirty="0"/>
          </a:p>
        </p:txBody>
      </p:sp>
      <p:sp>
        <p:nvSpPr>
          <p:cNvPr id="5" name="Content Placeholder 4"/>
          <p:cNvSpPr>
            <a:spLocks noGrp="1"/>
          </p:cNvSpPr>
          <p:nvPr>
            <p:ph idx="1"/>
          </p:nvPr>
        </p:nvSpPr>
        <p:spPr>
          <a:xfrm>
            <a:off x="467544" y="1052736"/>
            <a:ext cx="8229600" cy="4525963"/>
          </a:xfrm>
        </p:spPr>
        <p:txBody>
          <a:bodyPr>
            <a:noAutofit/>
          </a:bodyPr>
          <a:lstStyle/>
          <a:p>
            <a:pPr algn="just"/>
            <a:r>
              <a:rPr lang="en-ZA" sz="1800" dirty="0" smtClean="0">
                <a:latin typeface="Calibri" pitchFamily="34" charset="0"/>
              </a:rPr>
              <a:t>The </a:t>
            </a:r>
            <a:r>
              <a:rPr lang="en-ZA" sz="1800" dirty="0">
                <a:latin typeface="Calibri" pitchFamily="34" charset="0"/>
              </a:rPr>
              <a:t>department’s financial structure consists of three programmes from 2106/17, namely </a:t>
            </a:r>
            <a:endParaRPr lang="en-ZA" sz="1800" dirty="0" smtClean="0">
              <a:latin typeface="Calibri" pitchFamily="34" charset="0"/>
            </a:endParaRPr>
          </a:p>
          <a:p>
            <a:pPr marL="457200" lvl="1" indent="0" algn="just">
              <a:buNone/>
            </a:pPr>
            <a:r>
              <a:rPr lang="en-ZA" sz="1800" dirty="0" smtClean="0">
                <a:latin typeface="Calibri" pitchFamily="34" charset="0"/>
              </a:rPr>
              <a:t>(</a:t>
            </a:r>
            <a:r>
              <a:rPr lang="en-ZA" sz="1800" dirty="0">
                <a:latin typeface="Calibri" pitchFamily="34" charset="0"/>
              </a:rPr>
              <a:t>1) </a:t>
            </a:r>
            <a:r>
              <a:rPr lang="en-ZA" sz="1800" i="1" dirty="0">
                <a:latin typeface="Calibri" pitchFamily="34" charset="0"/>
              </a:rPr>
              <a:t>Administration</a:t>
            </a:r>
            <a:r>
              <a:rPr lang="en-ZA" sz="1800" dirty="0">
                <a:latin typeface="Calibri" pitchFamily="34" charset="0"/>
              </a:rPr>
              <a:t>; </a:t>
            </a:r>
            <a:endParaRPr lang="en-ZA" sz="1800" dirty="0" smtClean="0">
              <a:latin typeface="Calibri" pitchFamily="34" charset="0"/>
            </a:endParaRPr>
          </a:p>
          <a:p>
            <a:pPr marL="457200" lvl="1" indent="0" algn="just">
              <a:buNone/>
            </a:pPr>
            <a:r>
              <a:rPr lang="en-ZA" sz="1800" dirty="0" smtClean="0">
                <a:latin typeface="Calibri" pitchFamily="34" charset="0"/>
              </a:rPr>
              <a:t>(</a:t>
            </a:r>
            <a:r>
              <a:rPr lang="en-ZA" sz="1800" dirty="0">
                <a:latin typeface="Calibri" pitchFamily="34" charset="0"/>
              </a:rPr>
              <a:t>2) </a:t>
            </a:r>
            <a:r>
              <a:rPr lang="en-ZA" sz="1800" i="1" dirty="0">
                <a:latin typeface="Calibri" pitchFamily="34" charset="0"/>
              </a:rPr>
              <a:t>Social, Transformation and Economic Empowerment</a:t>
            </a:r>
            <a:r>
              <a:rPr lang="en-ZA" sz="1800" dirty="0">
                <a:latin typeface="Calibri" pitchFamily="34" charset="0"/>
              </a:rPr>
              <a:t>; </a:t>
            </a:r>
            <a:r>
              <a:rPr lang="en-ZA" sz="1800" dirty="0" smtClean="0">
                <a:latin typeface="Calibri" pitchFamily="34" charset="0"/>
              </a:rPr>
              <a:t>and</a:t>
            </a:r>
          </a:p>
          <a:p>
            <a:pPr marL="457200" lvl="1" indent="0" algn="just">
              <a:buNone/>
            </a:pPr>
            <a:r>
              <a:rPr lang="en-ZA" sz="1800" dirty="0" smtClean="0">
                <a:latin typeface="Calibri" pitchFamily="34" charset="0"/>
              </a:rPr>
              <a:t>(</a:t>
            </a:r>
            <a:r>
              <a:rPr lang="en-ZA" sz="1800" dirty="0">
                <a:latin typeface="Calibri" pitchFamily="34" charset="0"/>
              </a:rPr>
              <a:t>3) </a:t>
            </a:r>
            <a:r>
              <a:rPr lang="en-ZA" sz="1800" i="1" dirty="0">
                <a:latin typeface="Calibri" pitchFamily="34" charset="0"/>
              </a:rPr>
              <a:t>Policy Stakeholder and Knowledge </a:t>
            </a:r>
            <a:r>
              <a:rPr lang="en-ZA" sz="1800" i="1" dirty="0" smtClean="0">
                <a:latin typeface="Calibri" pitchFamily="34" charset="0"/>
              </a:rPr>
              <a:t>Management</a:t>
            </a:r>
            <a:endParaRPr lang="en-ZA" sz="1800" dirty="0" smtClean="0">
              <a:latin typeface="Calibri" pitchFamily="34" charset="0"/>
            </a:endParaRPr>
          </a:p>
          <a:p>
            <a:pPr algn="just"/>
            <a:r>
              <a:rPr lang="en-ZA" sz="1800" dirty="0" smtClean="0">
                <a:latin typeface="Calibri" pitchFamily="34" charset="0"/>
              </a:rPr>
              <a:t>Department refined its strategic objectives, outcomes and goals in accordance with restructured programmes </a:t>
            </a:r>
            <a:r>
              <a:rPr lang="en-ZA" sz="1800" dirty="0">
                <a:latin typeface="Calibri" pitchFamily="34" charset="0"/>
              </a:rPr>
              <a:t>to </a:t>
            </a:r>
            <a:r>
              <a:rPr lang="en-ZA" sz="1800" dirty="0" smtClean="0">
                <a:latin typeface="Calibri" pitchFamily="34" charset="0"/>
              </a:rPr>
              <a:t>champion </a:t>
            </a:r>
            <a:r>
              <a:rPr lang="en-ZA" sz="1800" dirty="0">
                <a:latin typeface="Calibri" pitchFamily="34" charset="0"/>
              </a:rPr>
              <a:t>the advancement of women’s socio-economic empowerment and the promotion of gender </a:t>
            </a:r>
            <a:r>
              <a:rPr lang="en-ZA" sz="1800" dirty="0" smtClean="0">
                <a:latin typeface="Calibri" pitchFamily="34" charset="0"/>
              </a:rPr>
              <a:t>equality and to enable improved delivery on the Minister’s Performance Agreement.</a:t>
            </a:r>
          </a:p>
          <a:p>
            <a:pPr algn="just"/>
            <a:r>
              <a:rPr lang="en-ZA" sz="1800" dirty="0" smtClean="0">
                <a:latin typeface="Calibri" pitchFamily="34" charset="0"/>
              </a:rPr>
              <a:t>The revision of the strategy </a:t>
            </a:r>
            <a:r>
              <a:rPr lang="en-ZA" sz="1800" dirty="0">
                <a:latin typeface="Calibri" pitchFamily="34" charset="0"/>
              </a:rPr>
              <a:t>has also been enhanced by the Presidential Directive of 22 September 2015, to the Economic Sector, Employment and Infrastructure Cluster Ministers to embed the empowerment of women in their departmental plans and expenditure and as a priority to ensure that the Nine Point Plan and the Oceans Economy are geared to empower women, and to the Minister in the Presidency Responsible for Women to monitor, evaluate and report on the implementation of this directive on a regular basis.  </a:t>
            </a:r>
            <a:endParaRPr lang="en-ZA" sz="1800" dirty="0" smtClean="0">
              <a:latin typeface="Calibri" pitchFamily="34" charset="0"/>
            </a:endParaRPr>
          </a:p>
        </p:txBody>
      </p:sp>
    </p:spTree>
    <p:extLst>
      <p:ext uri="{BB962C8B-B14F-4D97-AF65-F5344CB8AC3E}">
        <p14:creationId xmlns:p14="http://schemas.microsoft.com/office/powerpoint/2010/main" val="1529027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3: </a:t>
            </a:r>
            <a:r>
              <a:rPr lang="en-ZA" sz="2800" b="1" dirty="0">
                <a:solidFill>
                  <a:srgbClr val="004C00"/>
                </a:solidFill>
                <a:latin typeface="Arial" pitchFamily="34" charset="0"/>
                <a:ea typeface="ＭＳ Ｐゴシック" pitchFamily="34" charset="-128"/>
                <a:cs typeface="Arial" pitchFamily="34" charset="0"/>
              </a:rPr>
              <a:t>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40</a:t>
            </a:fld>
            <a:endParaRPr lang="en-ZA"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1729311"/>
              </p:ext>
            </p:extLst>
          </p:nvPr>
        </p:nvGraphicFramePr>
        <p:xfrm>
          <a:off x="468313" y="981075"/>
          <a:ext cx="8362952" cy="358343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Governance Transformation, Justice and Security</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Mechanisms for engendered transformation through advancing measures for the empowerment of women towards a just society developed</a:t>
                      </a:r>
                    </a:p>
                    <a:p>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provide mechanisms to reduce and contribute to eliminating gender based violence</a:t>
                      </a:r>
                    </a:p>
                    <a:p>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Intervention mechanisms for women’s socio-economic empowerment mainstreamed </a:t>
                      </a:r>
                    </a:p>
                    <a:p>
                      <a:pPr marL="0" indent="0">
                        <a:buFontTx/>
                        <a:buNone/>
                      </a:pPr>
                      <a:r>
                        <a:rPr lang="en-ZA" sz="1400" dirty="0" smtClean="0">
                          <a:latin typeface="Calibri" pitchFamily="34" charset="0"/>
                        </a:rPr>
                        <a:t>(Gender mainstreaming Strategy and GRB framework)</a:t>
                      </a:r>
                    </a:p>
                    <a:p>
                      <a:pPr marL="0" indent="0">
                        <a:buFontTx/>
                        <a:buNone/>
                      </a:pPr>
                      <a:endParaRPr lang="en-ZA" sz="1400" dirty="0" smtClean="0">
                        <a:latin typeface="Calibri" pitchFamily="34" charset="0"/>
                      </a:endParaRPr>
                    </a:p>
                    <a:p>
                      <a:pPr marL="0" indent="0">
                        <a:buFontTx/>
                        <a:buNone/>
                      </a:pPr>
                      <a:r>
                        <a:rPr lang="en-ZA" sz="1400" dirty="0" smtClean="0">
                          <a:latin typeface="Calibri" pitchFamily="34" charset="0"/>
                        </a:rPr>
                        <a:t>- Intervention mecha</a:t>
                      </a:r>
                    </a:p>
                  </a:txBody>
                  <a:tcPr>
                    <a:solidFill>
                      <a:schemeClr val="bg2">
                        <a:lumMod val="90000"/>
                      </a:schemeClr>
                    </a:solidFill>
                  </a:tcPr>
                </a:tc>
                <a:tc>
                  <a:txBody>
                    <a:bodyPr/>
                    <a:lstStyle/>
                    <a:p>
                      <a:r>
                        <a:rPr lang="en-ZA" sz="1400" dirty="0" smtClean="0">
                          <a:latin typeface="Calibri" pitchFamily="34" charset="0"/>
                        </a:rPr>
                        <a:t>- Intervention mechanisms to mainstream gender equality developed and implemented </a:t>
                      </a:r>
                    </a:p>
                    <a:p>
                      <a:r>
                        <a:rPr lang="en-ZA" sz="1400" dirty="0" smtClean="0">
                          <a:latin typeface="Calibri" pitchFamily="34" charset="0"/>
                        </a:rPr>
                        <a:t>(Gender mainstreaming Strategy and GRB framework)</a:t>
                      </a:r>
                    </a:p>
                    <a:p>
                      <a:endParaRPr lang="en-ZA" sz="1400" dirty="0" smtClean="0">
                        <a:latin typeface="Calibri" pitchFamily="34" charset="0"/>
                      </a:endParaRPr>
                    </a:p>
                    <a:p>
                      <a:r>
                        <a:rPr lang="en-ZA" sz="1400" dirty="0" smtClean="0">
                          <a:latin typeface="Calibri" pitchFamily="34" charset="0"/>
                        </a:rPr>
                        <a:t>- Intervention mechanisms for the prevention of VAW developed </a:t>
                      </a:r>
                    </a:p>
                    <a:p>
                      <a:endParaRPr lang="en-ZA" sz="1400" dirty="0">
                        <a:latin typeface="Calibri" pitchFamily="34" charset="0"/>
                      </a:endParaRPr>
                    </a:p>
                  </a:txBody>
                  <a:tcPr>
                    <a:solidFill>
                      <a:schemeClr val="bg2">
                        <a:lumMod val="90000"/>
                      </a:schemeClr>
                    </a:solidFill>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1945743566"/>
              </p:ext>
            </p:extLst>
          </p:nvPr>
        </p:nvGraphicFramePr>
        <p:xfrm>
          <a:off x="395537" y="980728"/>
          <a:ext cx="8496943" cy="5290312"/>
        </p:xfrm>
        <a:graphic>
          <a:graphicData uri="http://schemas.openxmlformats.org/drawingml/2006/table">
            <a:tbl>
              <a:tblPr firstRow="1" bandRow="1">
                <a:tableStyleId>{5C22544A-7EE6-4342-B048-85BDC9FD1C3A}</a:tableStyleId>
              </a:tblPr>
              <a:tblGrid>
                <a:gridCol w="1512168"/>
                <a:gridCol w="2376264"/>
                <a:gridCol w="2232247"/>
                <a:gridCol w="2376264"/>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Stakeholder Coordination and Outreach </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Coordination of  stakeholders (domestic, regional and international)  that promote  women’s socio-economic empowerment and gender equality</a:t>
                      </a:r>
                    </a:p>
                    <a:p>
                      <a:endParaRPr lang="en-ZA" sz="1400" dirty="0" smtClean="0">
                        <a:latin typeface="Calibri" pitchFamily="34" charset="0"/>
                      </a:endParaRPr>
                    </a:p>
                    <a:p>
                      <a:r>
                        <a:rPr lang="en-ZA" sz="1400" dirty="0" smtClean="0">
                          <a:latin typeface="Calibri" pitchFamily="34" charset="0"/>
                        </a:rPr>
                        <a:t>Outreach initiatives on women’s socio-economic empowerment and gender equality conducted</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undertake consultation and advocacy with government, business, labour and community and international stakeholders on women’s socio-economic empowerment and gender equality</a:t>
                      </a:r>
                    </a:p>
                    <a:p>
                      <a:endParaRPr lang="en-ZA" sz="1400" dirty="0" smtClean="0">
                        <a:latin typeface="Calibri" pitchFamily="34" charset="0"/>
                      </a:endParaRPr>
                    </a:p>
                    <a:p>
                      <a:r>
                        <a:rPr lang="en-ZA" sz="1400" dirty="0" smtClean="0">
                          <a:latin typeface="Calibri" pitchFamily="34" charset="0"/>
                        </a:rPr>
                        <a:t>To conduct awareness raising, public education programme and information gathering towards improved socio-economic empowerment of women and gender equality, which may include campaigns, dialogues, symposia, workshops, community izimbizo, seminars</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Number of reports on the domestication of international commitments (SDGs, SADC, AU, UN) </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Number of outreach initiatives on Women including Young Women on socio-economic empowerment of women, social cohesion and nation building </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Number of community mobilisation initiatives on socio economic empowerment issues affecting women on GBV, Social cohesion, Nation Building and other related intolerances</a:t>
                      </a:r>
                    </a:p>
                    <a:p>
                      <a:pPr marL="0" indent="0">
                        <a:buFontTx/>
                        <a:buNone/>
                      </a:pPr>
                      <a:endParaRPr lang="en-ZA" sz="1400" dirty="0" smtClean="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 Twelve reports of strategic multilateral relations produced </a:t>
                      </a:r>
                    </a:p>
                    <a:p>
                      <a:r>
                        <a:rPr lang="en-ZA" sz="1400" dirty="0" smtClean="0">
                          <a:latin typeface="Calibri" pitchFamily="34" charset="0"/>
                        </a:rPr>
                        <a:t>- 16 outreach initiatives on Women’ (including Young women)   empowerment and promotion of Human Rights conducted  </a:t>
                      </a:r>
                    </a:p>
                    <a:p>
                      <a:r>
                        <a:rPr lang="en-ZA" sz="1400" dirty="0" smtClean="0">
                          <a:latin typeface="Calibri" pitchFamily="34" charset="0"/>
                        </a:rPr>
                        <a:t>- 45 community mobilisation initiatives on socio- economic issues affecting women including young women on gender based violence, social cohesion, nation building and other related Intolerances</a:t>
                      </a:r>
                    </a:p>
                    <a:p>
                      <a:endParaRPr lang="en-ZA" sz="1400" u="sng" dirty="0" smtClean="0">
                        <a:latin typeface="Calibri" pitchFamily="34" charset="0"/>
                      </a:endParaRPr>
                    </a:p>
                    <a:p>
                      <a:r>
                        <a:rPr lang="en-ZA" sz="1400" u="sng" dirty="0" smtClean="0">
                          <a:latin typeface="Calibri" pitchFamily="34" charset="0"/>
                        </a:rPr>
                        <a:t>Links:</a:t>
                      </a:r>
                      <a:r>
                        <a:rPr lang="en-ZA" sz="1400" dirty="0" smtClean="0">
                          <a:latin typeface="Calibri" pitchFamily="34" charset="0"/>
                        </a:rPr>
                        <a:t> MTSF outcome 14; Conventions/Protocols/International Treaties</a:t>
                      </a:r>
                    </a:p>
                    <a:p>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2187304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3: </a:t>
            </a:r>
            <a:r>
              <a:rPr lang="en-ZA" sz="2800" b="1" dirty="0">
                <a:solidFill>
                  <a:srgbClr val="004C00"/>
                </a:solidFill>
                <a:latin typeface="Arial" pitchFamily="34" charset="0"/>
                <a:ea typeface="ＭＳ Ｐゴシック" pitchFamily="34" charset="-128"/>
                <a:cs typeface="Arial" pitchFamily="34" charset="0"/>
              </a:rPr>
              <a:t>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41</a:t>
            </a:fld>
            <a:endParaRPr lang="en-ZA"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97416"/>
              </p:ext>
            </p:extLst>
          </p:nvPr>
        </p:nvGraphicFramePr>
        <p:xfrm>
          <a:off x="468313" y="981075"/>
          <a:ext cx="8362952" cy="358343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Governance Transformation, Justice and Security</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Mechanisms for engendered transformation through advancing measures for the empowerment of women towards a just society developed</a:t>
                      </a:r>
                    </a:p>
                    <a:p>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provide mechanisms to reduce and contribute to eliminating gender based violence</a:t>
                      </a:r>
                    </a:p>
                    <a:p>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 Intervention mechanisms for women’s socio-economic empowerment mainstreamed </a:t>
                      </a:r>
                    </a:p>
                    <a:p>
                      <a:pPr marL="0" indent="0">
                        <a:buFontTx/>
                        <a:buNone/>
                      </a:pPr>
                      <a:r>
                        <a:rPr lang="en-ZA" sz="1400" dirty="0" smtClean="0">
                          <a:latin typeface="Calibri" pitchFamily="34" charset="0"/>
                        </a:rPr>
                        <a:t>(Gender mainstreaming Strategy and GRB framework)</a:t>
                      </a:r>
                    </a:p>
                    <a:p>
                      <a:pPr marL="0" indent="0">
                        <a:buFontTx/>
                        <a:buNone/>
                      </a:pPr>
                      <a:endParaRPr lang="en-ZA" sz="1400" dirty="0" smtClean="0">
                        <a:latin typeface="Calibri" pitchFamily="34" charset="0"/>
                      </a:endParaRPr>
                    </a:p>
                    <a:p>
                      <a:pPr marL="0" indent="0">
                        <a:buFontTx/>
                        <a:buNone/>
                      </a:pPr>
                      <a:r>
                        <a:rPr lang="en-ZA" sz="1400" dirty="0" smtClean="0">
                          <a:latin typeface="Calibri" pitchFamily="34" charset="0"/>
                        </a:rPr>
                        <a:t>- Intervention mecha</a:t>
                      </a:r>
                    </a:p>
                  </a:txBody>
                  <a:tcPr>
                    <a:solidFill>
                      <a:schemeClr val="bg2">
                        <a:lumMod val="90000"/>
                      </a:schemeClr>
                    </a:solidFill>
                  </a:tcPr>
                </a:tc>
                <a:tc>
                  <a:txBody>
                    <a:bodyPr/>
                    <a:lstStyle/>
                    <a:p>
                      <a:r>
                        <a:rPr lang="en-ZA" sz="1400" dirty="0" smtClean="0">
                          <a:latin typeface="Calibri" pitchFamily="34" charset="0"/>
                        </a:rPr>
                        <a:t>- Intervention mechanisms to mainstream gender equality developed and implemented </a:t>
                      </a:r>
                    </a:p>
                    <a:p>
                      <a:r>
                        <a:rPr lang="en-ZA" sz="1400" dirty="0" smtClean="0">
                          <a:latin typeface="Calibri" pitchFamily="34" charset="0"/>
                        </a:rPr>
                        <a:t>(Gender mainstreaming Strategy and GRB framework)</a:t>
                      </a:r>
                    </a:p>
                    <a:p>
                      <a:endParaRPr lang="en-ZA" sz="1400" dirty="0" smtClean="0">
                        <a:latin typeface="Calibri" pitchFamily="34" charset="0"/>
                      </a:endParaRPr>
                    </a:p>
                    <a:p>
                      <a:r>
                        <a:rPr lang="en-ZA" sz="1400" dirty="0" smtClean="0">
                          <a:latin typeface="Calibri" pitchFamily="34" charset="0"/>
                        </a:rPr>
                        <a:t>- Intervention mechanisms for the prevention of VAW developed </a:t>
                      </a:r>
                    </a:p>
                    <a:p>
                      <a:endParaRPr lang="en-ZA" sz="1400" dirty="0">
                        <a:latin typeface="Calibri" pitchFamily="34" charset="0"/>
                      </a:endParaRPr>
                    </a:p>
                  </a:txBody>
                  <a:tcPr>
                    <a:solidFill>
                      <a:schemeClr val="bg2">
                        <a:lumMod val="90000"/>
                      </a:schemeClr>
                    </a:solidFill>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261333904"/>
              </p:ext>
            </p:extLst>
          </p:nvPr>
        </p:nvGraphicFramePr>
        <p:xfrm>
          <a:off x="467544" y="980728"/>
          <a:ext cx="8362952" cy="4645152"/>
        </p:xfrm>
        <a:graphic>
          <a:graphicData uri="http://schemas.openxmlformats.org/drawingml/2006/table">
            <a:tbl>
              <a:tblPr firstRow="1" bandRow="1">
                <a:tableStyleId>{5C22544A-7EE6-4342-B048-85BDC9FD1C3A}</a:tableStyleId>
              </a:tblPr>
              <a:tblGrid>
                <a:gridCol w="1727423"/>
                <a:gridCol w="1800200"/>
                <a:gridCol w="2161009"/>
                <a:gridCol w="2674320"/>
              </a:tblGrid>
              <a:tr h="527263">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48643">
                <a:tc gridSpan="4">
                  <a:txBody>
                    <a:bodyPr/>
                    <a:lstStyle/>
                    <a:p>
                      <a:r>
                        <a:rPr lang="en-ZA" b="1" dirty="0" smtClean="0">
                          <a:solidFill>
                            <a:schemeClr val="bg1"/>
                          </a:solidFill>
                        </a:rPr>
                        <a:t>Sub-programme: </a:t>
                      </a:r>
                      <a:r>
                        <a:rPr lang="en-ZA" b="1" baseline="0" dirty="0" smtClean="0">
                          <a:solidFill>
                            <a:schemeClr val="bg1"/>
                          </a:solidFill>
                        </a:rPr>
                        <a:t>Monitoring and Evaluation</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292446">
                <a:tc>
                  <a:txBody>
                    <a:bodyPr/>
                    <a:lstStyle/>
                    <a:p>
                      <a:r>
                        <a:rPr lang="en-ZA" sz="1400" dirty="0" smtClean="0">
                          <a:latin typeface="Calibri" pitchFamily="34" charset="0"/>
                        </a:rPr>
                        <a:t>Monitor  progress made on socio-economic empowerment of women and evaluate impact of government programmes developed to change lives of  women in the country</a:t>
                      </a:r>
                      <a:endParaRPr lang="en-ZA" sz="1400" dirty="0">
                        <a:latin typeface="Calibri" pitchFamily="34" charset="0"/>
                      </a:endParaRPr>
                    </a:p>
                  </a:txBody>
                  <a:tcPr>
                    <a:solidFill>
                      <a:schemeClr val="bg2">
                        <a:lumMod val="90000"/>
                      </a:schemeClr>
                    </a:solidFill>
                  </a:tcPr>
                </a:tc>
                <a:tc>
                  <a:txBody>
                    <a:bodyPr/>
                    <a:lstStyle/>
                    <a:p>
                      <a:r>
                        <a:rPr lang="en-ZA" sz="1400" dirty="0" smtClean="0">
                          <a:latin typeface="Calibri" pitchFamily="34" charset="0"/>
                        </a:rPr>
                        <a:t>To measure the success and impact of policy and programmes that seeks to promote women’s socio-economic empowerment and gender equality</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Number of Strategic Planning documents of the Economic cluster Departments analysed</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Number of Impact Assessment reports on progress made on women’s economic empowerment in the Economic cluster Departments</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Women Empowerment Monitoring and Evaluation Frameworks  developed</a:t>
                      </a:r>
                    </a:p>
                    <a:p>
                      <a:pPr marL="0" indent="0">
                        <a:buFontTx/>
                        <a:buNone/>
                      </a:pPr>
                      <a:r>
                        <a:rPr lang="en-ZA" sz="1400" dirty="0" smtClean="0">
                          <a:latin typeface="Calibri" pitchFamily="34" charset="0"/>
                        </a:rPr>
                        <a:t>-</a:t>
                      </a:r>
                      <a:r>
                        <a:rPr lang="en-ZA" sz="1400" baseline="0" dirty="0" smtClean="0">
                          <a:latin typeface="Calibri" pitchFamily="34" charset="0"/>
                        </a:rPr>
                        <a:t> </a:t>
                      </a:r>
                      <a:r>
                        <a:rPr lang="en-ZA" sz="1400" dirty="0" smtClean="0">
                          <a:latin typeface="Calibri" pitchFamily="34" charset="0"/>
                        </a:rPr>
                        <a:t>Monitoring and Evaluation system developed</a:t>
                      </a:r>
                    </a:p>
                  </a:txBody>
                  <a:tcPr>
                    <a:solidFill>
                      <a:schemeClr val="bg2">
                        <a:lumMod val="90000"/>
                      </a:schemeClr>
                    </a:solidFill>
                  </a:tcPr>
                </a:tc>
                <a:tc>
                  <a:txBody>
                    <a:bodyPr/>
                    <a:lstStyle/>
                    <a:p>
                      <a:r>
                        <a:rPr lang="en-ZA" sz="1400" dirty="0" smtClean="0">
                          <a:latin typeface="Calibri" pitchFamily="34" charset="0"/>
                        </a:rPr>
                        <a:t>- 5 reports on the Economic Cluster Departmental Strategic Planning documents analysed</a:t>
                      </a:r>
                    </a:p>
                    <a:p>
                      <a:r>
                        <a:rPr lang="en-ZA" sz="1400" dirty="0" smtClean="0">
                          <a:latin typeface="Calibri" pitchFamily="34" charset="0"/>
                        </a:rPr>
                        <a:t>- 10  Impact Assessment report on progress made on women’s economic empowerment in the Economic cluster Departments</a:t>
                      </a:r>
                    </a:p>
                    <a:p>
                      <a:r>
                        <a:rPr lang="en-ZA" sz="1400" dirty="0" smtClean="0">
                          <a:latin typeface="Calibri" pitchFamily="34" charset="0"/>
                        </a:rPr>
                        <a:t>- Implementation of Women Empowerment Monitoring and Evaluation Frameworks monitored  </a:t>
                      </a:r>
                    </a:p>
                    <a:p>
                      <a:r>
                        <a:rPr lang="en-ZA" sz="1400" dirty="0" smtClean="0">
                          <a:latin typeface="Calibri" pitchFamily="34" charset="0"/>
                        </a:rPr>
                        <a:t>- Monitoring and Evaluation system developed</a:t>
                      </a:r>
                    </a:p>
                    <a:p>
                      <a:endParaRPr lang="en-ZA" sz="1400" dirty="0" smtClean="0">
                        <a:latin typeface="Calibri" pitchFamily="34" charset="0"/>
                      </a:endParaRPr>
                    </a:p>
                    <a:p>
                      <a:r>
                        <a:rPr lang="en-ZA" sz="1400" u="sng" dirty="0" smtClean="0">
                          <a:latin typeface="Calibri" pitchFamily="34" charset="0"/>
                        </a:rPr>
                        <a:t>Links: </a:t>
                      </a:r>
                      <a:r>
                        <a:rPr lang="en-ZA" sz="1400" dirty="0" smtClean="0">
                          <a:latin typeface="Calibri" pitchFamily="34" charset="0"/>
                        </a:rPr>
                        <a:t>MTSF Outcomes 2, 3, 4, 12,13, and 14</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3719565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PROGRAMME </a:t>
            </a:r>
            <a:r>
              <a:rPr lang="en-ZA" sz="2800" b="1" dirty="0" smtClean="0">
                <a:solidFill>
                  <a:srgbClr val="004C00"/>
                </a:solidFill>
                <a:latin typeface="Arial" pitchFamily="34" charset="0"/>
                <a:ea typeface="ＭＳ Ｐゴシック" pitchFamily="34" charset="-128"/>
                <a:cs typeface="Arial" pitchFamily="34" charset="0"/>
              </a:rPr>
              <a:t>3: </a:t>
            </a:r>
            <a:r>
              <a:rPr lang="en-ZA" sz="2800" b="1" dirty="0">
                <a:solidFill>
                  <a:srgbClr val="004C00"/>
                </a:solidFill>
                <a:latin typeface="Arial" pitchFamily="34" charset="0"/>
                <a:ea typeface="ＭＳ Ｐゴシック" pitchFamily="34" charset="-128"/>
                <a:cs typeface="Arial" pitchFamily="34" charset="0"/>
              </a:rPr>
              <a:t>STRATEGIC </a:t>
            </a:r>
            <a:r>
              <a:rPr lang="en-ZA" sz="2800" b="1" dirty="0" smtClean="0">
                <a:solidFill>
                  <a:srgbClr val="004C00"/>
                </a:solidFill>
                <a:latin typeface="Arial" pitchFamily="34" charset="0"/>
                <a:ea typeface="ＭＳ Ｐゴシック" pitchFamily="34" charset="-128"/>
                <a:cs typeface="Arial" pitchFamily="34" charset="0"/>
              </a:rPr>
              <a:t>FOCUS</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42</a:t>
            </a:fld>
            <a:endParaRPr lang="en-ZA"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8859926"/>
              </p:ext>
            </p:extLst>
          </p:nvPr>
        </p:nvGraphicFramePr>
        <p:xfrm>
          <a:off x="468313" y="981075"/>
          <a:ext cx="8362952" cy="130251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Governance Transformation, Justice and Security</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endParaRPr lang="en-ZA" sz="1400" dirty="0">
                        <a:latin typeface="Calibri" pitchFamily="34" charset="0"/>
                      </a:endParaRPr>
                    </a:p>
                  </a:txBody>
                  <a:tcPr>
                    <a:solidFill>
                      <a:schemeClr val="bg2">
                        <a:lumMod val="90000"/>
                      </a:schemeClr>
                    </a:solidFill>
                  </a:tcPr>
                </a:tc>
                <a:tc>
                  <a:txBody>
                    <a:bodyPr/>
                    <a:lstStyle/>
                    <a:p>
                      <a:endParaRPr lang="en-ZA" sz="1400" dirty="0">
                        <a:latin typeface="Calibri" pitchFamily="34" charset="0"/>
                      </a:endParaRPr>
                    </a:p>
                  </a:txBody>
                  <a:tcPr>
                    <a:solidFill>
                      <a:schemeClr val="bg2">
                        <a:lumMod val="90000"/>
                      </a:schemeClr>
                    </a:solidFill>
                  </a:tcPr>
                </a:tc>
                <a:tc>
                  <a:txBody>
                    <a:bodyPr/>
                    <a:lstStyle/>
                    <a:p>
                      <a:pPr marL="0" indent="0">
                        <a:buFontTx/>
                        <a:buNone/>
                      </a:pPr>
                      <a:endParaRPr lang="en-ZA" sz="1400" dirty="0" smtClean="0">
                        <a:latin typeface="Calibri" pitchFamily="34" charset="0"/>
                      </a:endParaRPr>
                    </a:p>
                  </a:txBody>
                  <a:tcPr>
                    <a:solidFill>
                      <a:schemeClr val="bg2">
                        <a:lumMod val="90000"/>
                      </a:schemeClr>
                    </a:solidFill>
                  </a:tcPr>
                </a:tc>
                <a:tc>
                  <a:txBody>
                    <a:bodyPr/>
                    <a:lstStyle/>
                    <a:p>
                      <a:endParaRPr lang="en-ZA" sz="1400" dirty="0">
                        <a:latin typeface="Calibri" pitchFamily="34" charset="0"/>
                      </a:endParaRPr>
                    </a:p>
                  </a:txBody>
                  <a:tcPr>
                    <a:solidFill>
                      <a:schemeClr val="bg2">
                        <a:lumMod val="90000"/>
                      </a:schemeClr>
                    </a:solidFill>
                  </a:tcPr>
                </a:tc>
              </a:tr>
            </a:tbl>
          </a:graphicData>
        </a:graphic>
      </p:graphicFrame>
      <p:graphicFrame>
        <p:nvGraphicFramePr>
          <p:cNvPr id="5" name="Content Placeholder 3"/>
          <p:cNvGraphicFramePr>
            <a:graphicFrameLocks noGrp="1"/>
          </p:cNvGraphicFramePr>
          <p:nvPr>
            <p:ph idx="1"/>
            <p:extLst>
              <p:ext uri="{D42A27DB-BD31-4B8C-83A1-F6EECF244321}">
                <p14:modId xmlns:p14="http://schemas.microsoft.com/office/powerpoint/2010/main" val="3565536098"/>
              </p:ext>
            </p:extLst>
          </p:nvPr>
        </p:nvGraphicFramePr>
        <p:xfrm>
          <a:off x="467544" y="980728"/>
          <a:ext cx="8362952" cy="2729992"/>
        </p:xfrm>
        <a:graphic>
          <a:graphicData uri="http://schemas.openxmlformats.org/drawingml/2006/table">
            <a:tbl>
              <a:tblPr firstRow="1" bandRow="1">
                <a:tableStyleId>{5C22544A-7EE6-4342-B048-85BDC9FD1C3A}</a:tableStyleId>
              </a:tblPr>
              <a:tblGrid>
                <a:gridCol w="1727423"/>
                <a:gridCol w="1800200"/>
                <a:gridCol w="1800200"/>
                <a:gridCol w="3035129"/>
              </a:tblGrid>
              <a:tr h="370840">
                <a:tc>
                  <a:txBody>
                    <a:bodyPr/>
                    <a:lstStyle/>
                    <a:p>
                      <a:pPr>
                        <a:lnSpc>
                          <a:spcPct val="115000"/>
                        </a:lnSpc>
                        <a:spcAft>
                          <a:spcPts val="0"/>
                        </a:spcAft>
                      </a:pPr>
                      <a:r>
                        <a:rPr lang="en-US" sz="1600" b="1" dirty="0" smtClean="0">
                          <a:effectLst/>
                          <a:latin typeface="+mn-lt"/>
                          <a:ea typeface="Times New Roman"/>
                          <a:cs typeface="Arial"/>
                        </a:rPr>
                        <a:t>Strategic Objective</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algn="l" defTabSz="914400" rtl="0" eaLnBrk="1" latinLnBrk="0" hangingPunct="1">
                        <a:lnSpc>
                          <a:spcPct val="115000"/>
                        </a:lnSpc>
                        <a:spcAft>
                          <a:spcPts val="0"/>
                        </a:spcAft>
                      </a:pPr>
                      <a:r>
                        <a:rPr lang="en-ZA" sz="1600" b="1" kern="1200" dirty="0" smtClean="0">
                          <a:solidFill>
                            <a:schemeClr val="bg1"/>
                          </a:solidFill>
                          <a:effectLst/>
                          <a:latin typeface="+mn-lt"/>
                          <a:ea typeface="Calibri"/>
                          <a:cs typeface="Arial"/>
                        </a:rPr>
                        <a:t>Objective Statement </a:t>
                      </a:r>
                      <a:endParaRPr lang="en-ZA" sz="1600" b="1" kern="1200" dirty="0">
                        <a:solidFill>
                          <a:schemeClr val="bg1"/>
                        </a:solidFill>
                        <a:effectLst/>
                        <a:latin typeface="+mn-lt"/>
                        <a:ea typeface="Calibri"/>
                        <a:cs typeface="Arial"/>
                      </a:endParaRPr>
                    </a:p>
                  </a:txBody>
                  <a:tcPr marL="21684" marR="21684" marT="0" marB="0">
                    <a:solidFill>
                      <a:srgbClr val="004C00"/>
                    </a:solidFill>
                  </a:tcPr>
                </a:tc>
                <a:tc>
                  <a:txBody>
                    <a:bodyPr/>
                    <a:lstStyle/>
                    <a:p>
                      <a:pPr>
                        <a:lnSpc>
                          <a:spcPct val="115000"/>
                        </a:lnSpc>
                        <a:spcAft>
                          <a:spcPts val="0"/>
                        </a:spcAft>
                      </a:pPr>
                      <a:r>
                        <a:rPr lang="en-ZA" sz="1600" b="1" dirty="0" smtClean="0">
                          <a:effectLst/>
                          <a:latin typeface="+mn-lt"/>
                          <a:ea typeface="Calibri"/>
                          <a:cs typeface="Arial"/>
                        </a:rPr>
                        <a:t>Strategic</a:t>
                      </a:r>
                      <a:r>
                        <a:rPr lang="en-ZA" sz="1600" b="1" baseline="0" dirty="0" smtClean="0">
                          <a:effectLst/>
                          <a:latin typeface="+mn-lt"/>
                          <a:ea typeface="Calibri"/>
                          <a:cs typeface="Arial"/>
                        </a:rPr>
                        <a:t> Objective </a:t>
                      </a:r>
                      <a:r>
                        <a:rPr lang="en-ZA" sz="1600" b="1" dirty="0" smtClean="0">
                          <a:effectLst/>
                          <a:latin typeface="+mn-lt"/>
                          <a:ea typeface="Calibri"/>
                          <a:cs typeface="Arial"/>
                        </a:rPr>
                        <a:t>Indicator </a:t>
                      </a:r>
                      <a:endParaRPr lang="en-ZA" sz="1600" dirty="0">
                        <a:effectLst/>
                        <a:latin typeface="+mn-lt"/>
                        <a:ea typeface="Times New Roman"/>
                        <a:cs typeface="Times New Roman"/>
                      </a:endParaRPr>
                    </a:p>
                  </a:txBody>
                  <a:tcPr marL="21684" marR="21684" marT="0" marB="0">
                    <a:solidFill>
                      <a:srgbClr val="004C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600" b="1" dirty="0" smtClean="0">
                          <a:effectLst/>
                          <a:latin typeface="+mn-lt"/>
                          <a:ea typeface="Times New Roman"/>
                          <a:cs typeface="Times New Roman"/>
                        </a:rPr>
                        <a:t>Five</a:t>
                      </a:r>
                      <a:r>
                        <a:rPr lang="en-ZA" sz="1600" b="1" baseline="0" dirty="0" smtClean="0">
                          <a:effectLst/>
                          <a:latin typeface="+mn-lt"/>
                          <a:ea typeface="Times New Roman"/>
                          <a:cs typeface="Times New Roman"/>
                        </a:rPr>
                        <a:t> Year Target </a:t>
                      </a:r>
                      <a:endParaRPr lang="en-ZA" sz="1600" b="1" dirty="0" smtClean="0">
                        <a:effectLst/>
                        <a:latin typeface="+mn-lt"/>
                        <a:ea typeface="Times New Roman"/>
                        <a:cs typeface="Times New Roman"/>
                      </a:endParaRPr>
                    </a:p>
                  </a:txBody>
                  <a:tcPr marL="21684" marR="21684" marT="0" marB="0">
                    <a:solidFill>
                      <a:srgbClr val="004C00"/>
                    </a:solidFill>
                  </a:tcPr>
                </a:tc>
              </a:tr>
              <a:tr h="370840">
                <a:tc gridSpan="4">
                  <a:txBody>
                    <a:bodyPr/>
                    <a:lstStyle/>
                    <a:p>
                      <a:r>
                        <a:rPr lang="en-ZA" b="1" dirty="0" smtClean="0">
                          <a:solidFill>
                            <a:schemeClr val="bg1"/>
                          </a:solidFill>
                        </a:rPr>
                        <a:t>Sub-programme: </a:t>
                      </a:r>
                      <a:r>
                        <a:rPr lang="en-ZA" b="1" baseline="0" dirty="0" smtClean="0">
                          <a:solidFill>
                            <a:schemeClr val="bg1"/>
                          </a:solidFill>
                        </a:rPr>
                        <a:t>Monitoring and Evaluation</a:t>
                      </a:r>
                      <a:endParaRPr lang="en-ZA" b="1" dirty="0">
                        <a:solidFill>
                          <a:schemeClr val="bg1"/>
                        </a:solidFill>
                      </a:endParaRPr>
                    </a:p>
                  </a:txBody>
                  <a:tcPr>
                    <a:solidFill>
                      <a:srgbClr val="004C00"/>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70840">
                <a:tc>
                  <a:txBody>
                    <a:bodyPr/>
                    <a:lstStyle/>
                    <a:p>
                      <a:r>
                        <a:rPr lang="en-ZA" sz="1400" dirty="0" smtClean="0">
                          <a:latin typeface="Calibri" pitchFamily="34" charset="0"/>
                        </a:rPr>
                        <a:t>Analyse , monitor and evaluate programmes developed by justice cluster  to eliminate gender based violence </a:t>
                      </a:r>
                    </a:p>
                  </a:txBody>
                  <a:tcPr>
                    <a:solidFill>
                      <a:schemeClr val="bg2">
                        <a:lumMod val="90000"/>
                      </a:schemeClr>
                    </a:solidFill>
                  </a:tcPr>
                </a:tc>
                <a:tc>
                  <a:txBody>
                    <a:bodyPr/>
                    <a:lstStyle/>
                    <a:p>
                      <a:r>
                        <a:rPr lang="en-ZA" sz="1400" dirty="0" smtClean="0">
                          <a:latin typeface="Calibri" pitchFamily="34" charset="0"/>
                        </a:rPr>
                        <a:t>To report on the  implementation and compliance on legislation of gender based violence to eliminating gender based violence in the country</a:t>
                      </a:r>
                      <a:endParaRPr lang="en-ZA" sz="1400" dirty="0">
                        <a:latin typeface="Calibri" pitchFamily="34" charset="0"/>
                      </a:endParaRPr>
                    </a:p>
                  </a:txBody>
                  <a:tcPr>
                    <a:solidFill>
                      <a:schemeClr val="bg2">
                        <a:lumMod val="90000"/>
                      </a:schemeClr>
                    </a:solidFill>
                  </a:tcPr>
                </a:tc>
                <a:tc>
                  <a:txBody>
                    <a:bodyPr/>
                    <a:lstStyle/>
                    <a:p>
                      <a:pPr marL="0" indent="0">
                        <a:buFontTx/>
                        <a:buNone/>
                      </a:pPr>
                      <a:r>
                        <a:rPr lang="en-ZA" sz="1400" dirty="0" smtClean="0">
                          <a:latin typeface="Calibri" pitchFamily="34" charset="0"/>
                        </a:rPr>
                        <a:t>Monitoring and evaluate impact of government programmes planned to eliminate gender based violence</a:t>
                      </a:r>
                    </a:p>
                  </a:txBody>
                  <a:tcPr>
                    <a:solidFill>
                      <a:schemeClr val="bg2">
                        <a:lumMod val="90000"/>
                      </a:schemeClr>
                    </a:solidFill>
                  </a:tcPr>
                </a:tc>
                <a:tc>
                  <a:txBody>
                    <a:bodyPr/>
                    <a:lstStyle/>
                    <a:p>
                      <a:r>
                        <a:rPr lang="en-ZA" sz="1400" dirty="0" smtClean="0">
                          <a:latin typeface="Calibri" pitchFamily="34" charset="0"/>
                        </a:rPr>
                        <a:t>To assess impact and progress made on eliminating of gender based violence in the country </a:t>
                      </a:r>
                    </a:p>
                    <a:p>
                      <a:endParaRPr lang="en-ZA" sz="1400" dirty="0" smtClean="0">
                        <a:latin typeface="Calibri" pitchFamily="34" charset="0"/>
                      </a:endParaRPr>
                    </a:p>
                    <a:p>
                      <a:r>
                        <a:rPr lang="en-ZA" sz="1400" u="sng" dirty="0" smtClean="0">
                          <a:latin typeface="Calibri" pitchFamily="34" charset="0"/>
                        </a:rPr>
                        <a:t>Links: </a:t>
                      </a:r>
                      <a:r>
                        <a:rPr lang="en-ZA" sz="1400" dirty="0" smtClean="0">
                          <a:latin typeface="Calibri" pitchFamily="34" charset="0"/>
                        </a:rPr>
                        <a:t> MTSF Outcome 3 and 12</a:t>
                      </a:r>
                      <a:endParaRPr lang="en-ZA" sz="1400" dirty="0">
                        <a:latin typeface="Calibri"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393917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63272" cy="634082"/>
          </a:xfrm>
        </p:spPr>
        <p:txBody>
          <a:bodyPr>
            <a:normAutofit/>
          </a:bodyPr>
          <a:lstStyle/>
          <a:p>
            <a:r>
              <a:rPr lang="en-ZA" sz="2800" b="1" dirty="0">
                <a:solidFill>
                  <a:srgbClr val="004C00"/>
                </a:solidFill>
                <a:latin typeface="Arial" pitchFamily="34" charset="0"/>
                <a:ea typeface="ＭＳ Ｐゴシック" pitchFamily="34" charset="-128"/>
                <a:cs typeface="Arial" pitchFamily="34" charset="0"/>
              </a:rPr>
              <a:t>PLANNED KEY ACHIEVEMENTS FOR </a:t>
            </a:r>
            <a:r>
              <a:rPr lang="en-ZA" sz="2800" b="1" dirty="0" smtClean="0">
                <a:solidFill>
                  <a:srgbClr val="004C00"/>
                </a:solidFill>
                <a:latin typeface="Arial" pitchFamily="34" charset="0"/>
                <a:ea typeface="ＭＳ Ｐゴシック" pitchFamily="34" charset="-128"/>
                <a:cs typeface="Arial" pitchFamily="34" charset="0"/>
              </a:rPr>
              <a:t>2016/17</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43</a:t>
            </a:fld>
            <a:endParaRPr lang="en-ZA" dirty="0">
              <a:solidFill>
                <a:prstClr val="black">
                  <a:tint val="75000"/>
                </a:prstClr>
              </a:solidFill>
            </a:endParaRPr>
          </a:p>
        </p:txBody>
      </p:sp>
      <p:sp>
        <p:nvSpPr>
          <p:cNvPr id="4" name="Content Placeholder 3"/>
          <p:cNvSpPr>
            <a:spLocks noGrp="1"/>
          </p:cNvSpPr>
          <p:nvPr>
            <p:ph idx="1"/>
          </p:nvPr>
        </p:nvSpPr>
        <p:spPr>
          <a:xfrm>
            <a:off x="395536" y="908720"/>
            <a:ext cx="8496944" cy="4525963"/>
          </a:xfrm>
        </p:spPr>
        <p:txBody>
          <a:bodyPr>
            <a:noAutofit/>
          </a:bodyPr>
          <a:lstStyle/>
          <a:p>
            <a:pPr lvl="0"/>
            <a:r>
              <a:rPr lang="en-ZA" sz="1800" dirty="0"/>
              <a:t>Discussion document(s) inter-departmental work on Gender Mainstreaming Strategy, Gender Sensitive Annual Performance Planning, Gender Focal Points and Gender Responsive Budgeting</a:t>
            </a:r>
          </a:p>
          <a:p>
            <a:pPr lvl="0"/>
            <a:r>
              <a:rPr lang="en-ZA" sz="1800" dirty="0"/>
              <a:t>Successful 60</a:t>
            </a:r>
            <a:r>
              <a:rPr lang="en-ZA" sz="1800" baseline="30000" dirty="0"/>
              <a:t>th</a:t>
            </a:r>
            <a:r>
              <a:rPr lang="en-ZA" sz="1800" dirty="0"/>
              <a:t> Anniversary which has reached out to women on the ground.</a:t>
            </a:r>
          </a:p>
          <a:p>
            <a:pPr lvl="0"/>
            <a:r>
              <a:rPr lang="en-ZA" sz="1800" dirty="0"/>
              <a:t>Research Strategy  and improved availability and visibility of gender research </a:t>
            </a:r>
          </a:p>
          <a:p>
            <a:pPr lvl="0"/>
            <a:r>
              <a:rPr lang="en-ZA" sz="1800" dirty="0"/>
              <a:t>Information Knowledge Management gateway that enables accessible gender information </a:t>
            </a:r>
          </a:p>
          <a:p>
            <a:pPr lvl="0"/>
            <a:r>
              <a:rPr lang="en-ZA" sz="1800" dirty="0"/>
              <a:t>Framework for monitoring and evaluation of gender indicators and the socio-economic empowerment of women</a:t>
            </a:r>
          </a:p>
          <a:p>
            <a:pPr lvl="0"/>
            <a:r>
              <a:rPr lang="en-ZA" sz="1800" dirty="0"/>
              <a:t>Assessment reports on progress made on women’s economic empowerment in the implementation of Departmental programmes and the Nine Point Plan</a:t>
            </a:r>
          </a:p>
          <a:p>
            <a:pPr lvl="0"/>
            <a:r>
              <a:rPr lang="en-ZA" sz="1800" dirty="0"/>
              <a:t>Outreach and advocacy through dialogues on Violence Against Women in district municipalities  across all provinces</a:t>
            </a:r>
          </a:p>
          <a:p>
            <a:pPr lvl="0"/>
            <a:r>
              <a:rPr lang="en-ZA" sz="1800" dirty="0"/>
              <a:t>Unqualified audit and improved financial management</a:t>
            </a:r>
          </a:p>
          <a:p>
            <a:pPr lvl="0"/>
            <a:r>
              <a:rPr lang="en-ZA" sz="1800" dirty="0"/>
              <a:t>Improved  management of the department as reflected in improved MPAT score</a:t>
            </a:r>
          </a:p>
          <a:p>
            <a:pPr lvl="0"/>
            <a:r>
              <a:rPr lang="en-ZA" sz="1800" dirty="0"/>
              <a:t>Improve recruitment, retention, performance management and development of personnel</a:t>
            </a:r>
          </a:p>
        </p:txBody>
      </p:sp>
    </p:spTree>
    <p:extLst>
      <p:ext uri="{BB962C8B-B14F-4D97-AF65-F5344CB8AC3E}">
        <p14:creationId xmlns:p14="http://schemas.microsoft.com/office/powerpoint/2010/main" val="3035928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63272" cy="634082"/>
          </a:xfrm>
        </p:spPr>
        <p:txBody>
          <a:bodyPr>
            <a:normAutofit/>
          </a:bodyPr>
          <a:lstStyle/>
          <a:p>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44</a:t>
            </a:fld>
            <a:endParaRPr lang="en-ZA" dirty="0">
              <a:solidFill>
                <a:prstClr val="black">
                  <a:tint val="75000"/>
                </a:prstClr>
              </a:solidFill>
            </a:endParaRPr>
          </a:p>
        </p:txBody>
      </p:sp>
      <p:sp>
        <p:nvSpPr>
          <p:cNvPr id="4" name="Content Placeholder 3"/>
          <p:cNvSpPr>
            <a:spLocks noGrp="1"/>
          </p:cNvSpPr>
          <p:nvPr>
            <p:ph idx="1"/>
          </p:nvPr>
        </p:nvSpPr>
        <p:spPr>
          <a:xfrm>
            <a:off x="395536" y="908720"/>
            <a:ext cx="8496944" cy="4525963"/>
          </a:xfrm>
        </p:spPr>
        <p:txBody>
          <a:bodyPr>
            <a:noAutofit/>
          </a:bodyPr>
          <a:lstStyle/>
          <a:p>
            <a:pPr lvl="0"/>
            <a:endParaRPr lang="en-ZA" sz="1800" dirty="0"/>
          </a:p>
        </p:txBody>
      </p:sp>
      <p:pic>
        <p:nvPicPr>
          <p:cNvPr id="6" name="Content Placeholder 4" descr="Revisions to Structure_DoW_Sept 2015.Cover.jpg"/>
          <p:cNvPicPr>
            <a:picLocks noChangeAspect="1"/>
          </p:cNvPicPr>
          <p:nvPr/>
        </p:nvPicPr>
        <p:blipFill>
          <a:blip r:embed="rId2" cstate="print"/>
          <a:stretch>
            <a:fillRect/>
          </a:stretch>
        </p:blipFill>
        <p:spPr>
          <a:xfrm>
            <a:off x="144016" y="116632"/>
            <a:ext cx="8892480" cy="5905500"/>
          </a:xfrm>
          <a:prstGeom prst="rect">
            <a:avLst/>
          </a:prstGeom>
        </p:spPr>
      </p:pic>
    </p:spTree>
    <p:extLst>
      <p:ext uri="{BB962C8B-B14F-4D97-AF65-F5344CB8AC3E}">
        <p14:creationId xmlns:p14="http://schemas.microsoft.com/office/powerpoint/2010/main" val="3147102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45</a:t>
            </a:fld>
            <a:endParaRPr lang="en-ZA" dirty="0">
              <a:solidFill>
                <a:prstClr val="black">
                  <a:tint val="75000"/>
                </a:prstClr>
              </a:solidFill>
            </a:endParaRPr>
          </a:p>
        </p:txBody>
      </p:sp>
      <p:sp>
        <p:nvSpPr>
          <p:cNvPr id="4" name="Title 1"/>
          <p:cNvSpPr>
            <a:spLocks noGrp="1"/>
          </p:cNvSpPr>
          <p:nvPr>
            <p:ph type="title"/>
          </p:nvPr>
        </p:nvSpPr>
        <p:spPr>
          <a:xfrm>
            <a:off x="251520" y="188640"/>
            <a:ext cx="8229600" cy="850106"/>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3200" b="1" i="0" u="none" strike="noStrike" kern="0" cap="none" spc="0" normalizeH="0" baseline="0" noProof="0" dirty="0" smtClean="0">
                <a:ln>
                  <a:noFill/>
                </a:ln>
                <a:solidFill>
                  <a:sysClr val="windowText" lastClr="000000"/>
                </a:solidFill>
                <a:effectLst/>
                <a:uLnTx/>
                <a:uFillTx/>
              </a:rPr>
              <a:t>MTEF COMPENSATION OF EMPLOYEES BUDGET</a:t>
            </a:r>
            <a:endParaRPr kumimoji="0" lang="en-ZA" sz="3200" b="1" i="0" u="none" strike="noStrike" kern="0" cap="none" spc="0" normalizeH="0" baseline="0" noProof="0" dirty="0">
              <a:ln>
                <a:noFill/>
              </a:ln>
              <a:solidFill>
                <a:sysClr val="windowText" lastClr="000000"/>
              </a:solidFill>
              <a:effectLst/>
              <a:uLnTx/>
              <a:uFillTx/>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867439891"/>
              </p:ext>
            </p:extLst>
          </p:nvPr>
        </p:nvGraphicFramePr>
        <p:xfrm>
          <a:off x="251520" y="1514202"/>
          <a:ext cx="8229600" cy="1854200"/>
        </p:xfrm>
        <a:graphic>
          <a:graphicData uri="http://schemas.openxmlformats.org/drawingml/2006/table">
            <a:tbl>
              <a:tblPr firstRow="1" bandRow="1"/>
              <a:tblGrid>
                <a:gridCol w="2170584"/>
                <a:gridCol w="1514754"/>
                <a:gridCol w="1514754"/>
                <a:gridCol w="1514754"/>
                <a:gridCol w="1514754"/>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ZA" sz="2000" b="0" i="0" u="none" strike="noStrike" dirty="0">
                        <a:solidFill>
                          <a:srgbClr val="000000"/>
                        </a:solidFill>
                        <a:latin typeface="Calibri"/>
                      </a:endParaRP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2000" b="1" i="0" u="none" strike="noStrike" dirty="0">
                          <a:solidFill>
                            <a:srgbClr val="000000"/>
                          </a:solidFill>
                          <a:latin typeface="Calibri"/>
                        </a:rPr>
                        <a:t>2015/16</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2000" b="1" i="0" u="none" strike="noStrike" dirty="0">
                          <a:solidFill>
                            <a:srgbClr val="000000"/>
                          </a:solidFill>
                          <a:latin typeface="Calibri"/>
                        </a:rPr>
                        <a:t>2016/17</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2000" b="1" i="0" u="none" strike="noStrike" dirty="0">
                          <a:solidFill>
                            <a:srgbClr val="000000"/>
                          </a:solidFill>
                          <a:latin typeface="Calibri"/>
                        </a:rPr>
                        <a:t>2017/18</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b"/>
                      <a:r>
                        <a:rPr lang="en-ZA" sz="2000" b="1" i="0" u="none" strike="noStrike" dirty="0">
                          <a:solidFill>
                            <a:srgbClr val="000000"/>
                          </a:solidFill>
                          <a:latin typeface="Calibri"/>
                        </a:rPr>
                        <a:t>2018/19</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2000" b="1" i="0" u="none" strike="noStrike" dirty="0">
                          <a:solidFill>
                            <a:srgbClr val="000000"/>
                          </a:solidFill>
                          <a:latin typeface="Calibri"/>
                        </a:rPr>
                        <a:t>Initial allocation</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65.056</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72.613</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a:solidFill>
                            <a:srgbClr val="000000"/>
                          </a:solidFill>
                          <a:latin typeface="Calibri"/>
                        </a:rPr>
                        <a:t>79.491</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a:solidFill>
                            <a:srgbClr val="000000"/>
                          </a:solidFill>
                          <a:latin typeface="Calibri"/>
                        </a:rPr>
                        <a:t>85.808</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2000" b="1" i="0" u="none" strike="noStrike" dirty="0">
                          <a:solidFill>
                            <a:srgbClr val="000000"/>
                          </a:solidFill>
                          <a:latin typeface="Calibri"/>
                        </a:rPr>
                        <a:t>Revised allocation</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a:solidFill>
                            <a:srgbClr val="000000"/>
                          </a:solidFill>
                          <a:latin typeface="Calibri"/>
                        </a:rPr>
                        <a:t>65.056</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72.613</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72.839</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a:solidFill>
                            <a:srgbClr val="000000"/>
                          </a:solidFill>
                          <a:latin typeface="Calibri"/>
                        </a:rPr>
                        <a:t>74.776</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2000" b="1" i="0" u="none" strike="noStrike" dirty="0">
                          <a:solidFill>
                            <a:srgbClr val="000000"/>
                          </a:solidFill>
                          <a:latin typeface="Calibri"/>
                        </a:rPr>
                        <a:t>Budget reduction</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0</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0</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-6.652</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-11.031</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ZA" sz="2000" b="1" i="0" u="none" strike="noStrike" dirty="0">
                          <a:solidFill>
                            <a:srgbClr val="000000"/>
                          </a:solidFill>
                          <a:latin typeface="Calibri"/>
                        </a:rPr>
                        <a:t>Funded posts</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114</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112</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112</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ZA" sz="2000" b="0" i="0" u="none" strike="noStrike" dirty="0">
                          <a:solidFill>
                            <a:srgbClr val="000000"/>
                          </a:solidFill>
                          <a:latin typeface="Calibri"/>
                        </a:rPr>
                        <a:t>112</a:t>
                      </a:r>
                    </a:p>
                  </a:txBody>
                  <a:tcPr marL="9525" marR="9525" marT="9525"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858747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52D37E-7193-452B-935F-7AF7AE330DC7}" type="slidenum">
              <a:rPr lang="en-ZA" smtClean="0">
                <a:solidFill>
                  <a:prstClr val="black">
                    <a:tint val="75000"/>
                  </a:prstClr>
                </a:solidFill>
              </a:rPr>
              <a:pPr/>
              <a:t>46</a:t>
            </a:fld>
            <a:endParaRPr lang="en-ZA" dirty="0">
              <a:solidFill>
                <a:prstClr val="black">
                  <a:tint val="75000"/>
                </a:prstClr>
              </a:solidFill>
            </a:endParaRPr>
          </a:p>
        </p:txBody>
      </p:sp>
      <p:sp>
        <p:nvSpPr>
          <p:cNvPr id="4" name="Title 1"/>
          <p:cNvSpPr>
            <a:spLocks noGrp="1"/>
          </p:cNvSpPr>
          <p:nvPr>
            <p:ph type="title"/>
          </p:nvPr>
        </p:nvSpPr>
        <p:spPr>
          <a:xfrm>
            <a:off x="251520" y="188640"/>
            <a:ext cx="8229600" cy="850106"/>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2800" b="1" i="0" u="none" strike="noStrike" kern="0" cap="none" spc="0" normalizeH="0" baseline="0" noProof="0" dirty="0" smtClean="0">
                <a:ln>
                  <a:noFill/>
                </a:ln>
                <a:solidFill>
                  <a:sysClr val="windowText" lastClr="000000"/>
                </a:solidFill>
                <a:effectLst/>
                <a:uLnTx/>
                <a:uFillTx/>
              </a:rPr>
              <a:t>MTEF COMPENSATION OF EMPLOYEES BUDGET…</a:t>
            </a:r>
            <a:endParaRPr kumimoji="0" lang="en-ZA" sz="2800" b="1" i="0" u="none" strike="noStrike" kern="0" cap="none" spc="0" normalizeH="0" baseline="0" noProof="0" dirty="0">
              <a:ln>
                <a:noFill/>
              </a:ln>
              <a:solidFill>
                <a:sysClr val="windowText" lastClr="000000"/>
              </a:solidFill>
              <a:effectLst/>
              <a:uLnTx/>
              <a:uFillTx/>
            </a:endParaRPr>
          </a:p>
        </p:txBody>
      </p:sp>
      <p:sp>
        <p:nvSpPr>
          <p:cNvPr id="2" name="Content Placeholder 1"/>
          <p:cNvSpPr>
            <a:spLocks noGrp="1"/>
          </p:cNvSpPr>
          <p:nvPr>
            <p:ph idx="1"/>
          </p:nvPr>
        </p:nvSpPr>
        <p:spPr>
          <a:xfrm>
            <a:off x="539552" y="1268760"/>
            <a:ext cx="8229600" cy="4525963"/>
          </a:xfrm>
        </p:spPr>
        <p:txBody>
          <a:bodyPr>
            <a:noAutofit/>
          </a:bodyPr>
          <a:lstStyle/>
          <a:p>
            <a:pPr algn="just"/>
            <a:r>
              <a:rPr lang="en-ZA" sz="2200" dirty="0" smtClean="0"/>
              <a:t>The Department has engaged </a:t>
            </a:r>
            <a:r>
              <a:rPr lang="en-ZA" sz="2200" dirty="0"/>
              <a:t>with GTAC </a:t>
            </a:r>
            <a:r>
              <a:rPr lang="en-ZA" sz="2200" dirty="0" smtClean="0"/>
              <a:t>on the development of </a:t>
            </a:r>
            <a:r>
              <a:rPr lang="en-ZA" sz="2200" dirty="0"/>
              <a:t>a business case for additional funding to provide for the progressive growth of </a:t>
            </a:r>
            <a:r>
              <a:rPr lang="en-ZA" sz="2200" dirty="0" err="1"/>
              <a:t>DoW</a:t>
            </a:r>
            <a:r>
              <a:rPr lang="en-ZA" sz="2200" dirty="0"/>
              <a:t> </a:t>
            </a:r>
            <a:r>
              <a:rPr lang="en-ZA" sz="2200" dirty="0" smtClean="0"/>
              <a:t>services which is expected for submission by 15 April 2016.</a:t>
            </a:r>
          </a:p>
          <a:p>
            <a:pPr marL="0" indent="0" algn="just">
              <a:buNone/>
            </a:pPr>
            <a:endParaRPr lang="en-ZA" sz="600" dirty="0"/>
          </a:p>
          <a:p>
            <a:pPr lvl="0" algn="just"/>
            <a:r>
              <a:rPr lang="en-GB" sz="2200" dirty="0"/>
              <a:t>The new organisational structure has 134 approved posts of which 112 (83.6%) are funded and 22 remain unfunded (16.4</a:t>
            </a:r>
            <a:r>
              <a:rPr lang="en-GB" sz="2200" dirty="0" smtClean="0"/>
              <a:t>%).</a:t>
            </a:r>
          </a:p>
          <a:p>
            <a:pPr marL="0" lvl="0" indent="0" algn="just">
              <a:buNone/>
            </a:pPr>
            <a:endParaRPr lang="en-ZA" sz="600" dirty="0" smtClean="0"/>
          </a:p>
          <a:p>
            <a:pPr algn="just"/>
            <a:r>
              <a:rPr lang="en-ZA" sz="2200" dirty="0" smtClean="0"/>
              <a:t>Compensation </a:t>
            </a:r>
            <a:r>
              <a:rPr lang="en-ZA" sz="2200" dirty="0"/>
              <a:t>of Employee budget cuts over MTEF period will result in zero growth and maintenance of current establishment</a:t>
            </a:r>
            <a:r>
              <a:rPr lang="en-ZA" sz="2200" dirty="0" smtClean="0"/>
              <a:t>.</a:t>
            </a:r>
          </a:p>
          <a:p>
            <a:pPr marL="0" indent="0" algn="just">
              <a:buNone/>
            </a:pPr>
            <a:endParaRPr lang="en-ZA" sz="600" dirty="0"/>
          </a:p>
          <a:p>
            <a:pPr algn="just"/>
            <a:r>
              <a:rPr lang="en-ZA" sz="2200" dirty="0"/>
              <a:t>Vacancy rate to be determined on the basis of funded posts: anticipated that vacancy rate will decrease </a:t>
            </a:r>
            <a:r>
              <a:rPr lang="en-ZA" sz="2200" dirty="0" smtClean="0"/>
              <a:t>towards </a:t>
            </a:r>
            <a:r>
              <a:rPr lang="en-ZA" sz="2200" dirty="0"/>
              <a:t>0</a:t>
            </a:r>
            <a:r>
              <a:rPr lang="en-ZA" sz="2200" dirty="0" smtClean="0"/>
              <a:t>%.</a:t>
            </a:r>
            <a:endParaRPr lang="en-ZA" sz="2200" dirty="0"/>
          </a:p>
        </p:txBody>
      </p:sp>
    </p:spTree>
    <p:extLst>
      <p:ext uri="{BB962C8B-B14F-4D97-AF65-F5344CB8AC3E}">
        <p14:creationId xmlns:p14="http://schemas.microsoft.com/office/powerpoint/2010/main" val="3622289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000" t="15000" r="1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634082"/>
          </a:xfrm>
        </p:spPr>
        <p:txBody>
          <a:bodyPr>
            <a:normAutofit/>
          </a:bodyPr>
          <a:lstStyle/>
          <a:p>
            <a:r>
              <a:rPr lang="en-ZA" sz="2800" b="1" dirty="0" smtClean="0">
                <a:solidFill>
                  <a:srgbClr val="004C00"/>
                </a:solidFill>
              </a:rPr>
              <a:t>THE END</a:t>
            </a:r>
            <a:endParaRPr lang="en-ZA" sz="28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47</a:t>
            </a:fld>
            <a:endParaRPr lang="en-ZA" dirty="0"/>
          </a:p>
        </p:txBody>
      </p:sp>
    </p:spTree>
    <p:extLst>
      <p:ext uri="{BB962C8B-B14F-4D97-AF65-F5344CB8AC3E}">
        <p14:creationId xmlns:p14="http://schemas.microsoft.com/office/powerpoint/2010/main" val="178164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Autofit/>
          </a:bodyPr>
          <a:lstStyle/>
          <a:p>
            <a:pPr lvl="0" defTabSz="457200" fontAlgn="base">
              <a:spcAft>
                <a:spcPct val="0"/>
              </a:spcAft>
            </a:pPr>
            <a:r>
              <a:rPr lang="en-ZA" sz="2800" b="1" dirty="0">
                <a:solidFill>
                  <a:srgbClr val="004C00"/>
                </a:solidFill>
                <a:latin typeface="Calibri" pitchFamily="34" charset="0"/>
                <a:ea typeface="ＭＳ Ｐゴシック" pitchFamily="34" charset="-128"/>
                <a:cs typeface="+mn-cs"/>
              </a:rPr>
              <a:t>STRATEGIC PLAN 2015-2020</a:t>
            </a:r>
          </a:p>
        </p:txBody>
      </p:sp>
      <p:sp>
        <p:nvSpPr>
          <p:cNvPr id="3" name="Slide Number Placeholder 2"/>
          <p:cNvSpPr>
            <a:spLocks noGrp="1"/>
          </p:cNvSpPr>
          <p:nvPr>
            <p:ph type="sldNum" sz="quarter" idx="12"/>
          </p:nvPr>
        </p:nvSpPr>
        <p:spPr/>
        <p:txBody>
          <a:bodyPr/>
          <a:lstStyle/>
          <a:p>
            <a:fld id="{ED52D37E-7193-452B-935F-7AF7AE330DC7}" type="slidenum">
              <a:rPr lang="en-ZA" smtClean="0"/>
              <a:pPr/>
              <a:t>5</a:t>
            </a:fld>
            <a:endParaRPr lang="en-ZA" dirty="0"/>
          </a:p>
        </p:txBody>
      </p:sp>
      <p:sp>
        <p:nvSpPr>
          <p:cNvPr id="4" name="Content Placeholder 3"/>
          <p:cNvSpPr>
            <a:spLocks noGrp="1"/>
          </p:cNvSpPr>
          <p:nvPr>
            <p:ph idx="1"/>
          </p:nvPr>
        </p:nvSpPr>
        <p:spPr>
          <a:xfrm>
            <a:off x="539552" y="1196752"/>
            <a:ext cx="8229600" cy="4237931"/>
          </a:xfrm>
        </p:spPr>
        <p:txBody>
          <a:bodyPr>
            <a:normAutofit/>
          </a:bodyPr>
          <a:lstStyle/>
          <a:p>
            <a:pPr marL="0" indent="0">
              <a:buNone/>
            </a:pPr>
            <a:r>
              <a:rPr lang="en-ZA" sz="1800" dirty="0" smtClean="0"/>
              <a:t>1. Vision</a:t>
            </a:r>
            <a:r>
              <a:rPr lang="en-ZA" sz="1800" dirty="0"/>
              <a:t>,  Mission, Values </a:t>
            </a:r>
          </a:p>
          <a:p>
            <a:pPr marL="0" indent="0">
              <a:buNone/>
            </a:pPr>
            <a:r>
              <a:rPr lang="en-ZA" sz="1800" dirty="0" smtClean="0"/>
              <a:t>2. Mandate</a:t>
            </a:r>
            <a:r>
              <a:rPr lang="en-ZA" sz="1800" dirty="0"/>
              <a:t>: Legislative, Constitutional, Policy Mandate</a:t>
            </a:r>
          </a:p>
          <a:p>
            <a:pPr marL="0" indent="0">
              <a:buNone/>
            </a:pPr>
            <a:r>
              <a:rPr lang="en-ZA" sz="1800" dirty="0" smtClean="0"/>
              <a:t>3. Situational </a:t>
            </a:r>
            <a:r>
              <a:rPr lang="en-ZA" sz="1800" dirty="0"/>
              <a:t>Analysis</a:t>
            </a:r>
          </a:p>
          <a:p>
            <a:pPr marL="0" indent="0">
              <a:buNone/>
            </a:pPr>
            <a:r>
              <a:rPr lang="en-ZA" sz="1800" dirty="0" smtClean="0"/>
              <a:t>4. Description </a:t>
            </a:r>
            <a:r>
              <a:rPr lang="en-ZA" sz="1800" dirty="0"/>
              <a:t>of the Strategic Planning Process</a:t>
            </a:r>
          </a:p>
          <a:p>
            <a:pPr marL="0" indent="0">
              <a:buNone/>
            </a:pPr>
            <a:r>
              <a:rPr lang="en-ZA" sz="1800" dirty="0" smtClean="0"/>
              <a:t>5. Programmes </a:t>
            </a:r>
            <a:r>
              <a:rPr lang="en-ZA" sz="1800" dirty="0"/>
              <a:t>-Strategic Goals, Strategic Objectives, </a:t>
            </a:r>
            <a:r>
              <a:rPr lang="en-ZA" sz="1800" dirty="0" smtClean="0"/>
              <a:t>Purpose, Indicators, Objectives statement and five year targets </a:t>
            </a:r>
          </a:p>
          <a:p>
            <a:r>
              <a:rPr lang="en-ZA" sz="1800" dirty="0" smtClean="0"/>
              <a:t>Programme 1: Administration</a:t>
            </a:r>
          </a:p>
          <a:p>
            <a:r>
              <a:rPr lang="en-ZA" sz="1800" dirty="0" smtClean="0"/>
              <a:t>Programme </a:t>
            </a:r>
            <a:r>
              <a:rPr lang="en-ZA" sz="1800" dirty="0"/>
              <a:t>2: </a:t>
            </a:r>
            <a:r>
              <a:rPr lang="en-ZA" sz="1800" dirty="0" smtClean="0"/>
              <a:t>Social Transformation and Economic Empowerment</a:t>
            </a:r>
            <a:endParaRPr lang="en-ZA" sz="1800" dirty="0"/>
          </a:p>
          <a:p>
            <a:r>
              <a:rPr lang="en-ZA" sz="1800" dirty="0"/>
              <a:t>Programme 3: </a:t>
            </a:r>
            <a:r>
              <a:rPr lang="en-ZA" sz="1800" dirty="0" smtClean="0"/>
              <a:t>Policy, Stakeholder and </a:t>
            </a:r>
            <a:r>
              <a:rPr lang="en-ZA" sz="1800" dirty="0"/>
              <a:t>Knowledge </a:t>
            </a:r>
            <a:r>
              <a:rPr lang="en-ZA" sz="1800" dirty="0" smtClean="0"/>
              <a:t>Management</a:t>
            </a:r>
          </a:p>
          <a:p>
            <a:pPr marL="0" indent="0">
              <a:buNone/>
            </a:pPr>
            <a:r>
              <a:rPr lang="en-ZA" sz="1800" dirty="0" smtClean="0"/>
              <a:t>6. Link </a:t>
            </a:r>
            <a:r>
              <a:rPr lang="en-ZA" sz="1800" dirty="0"/>
              <a:t>to other Plans </a:t>
            </a:r>
          </a:p>
          <a:p>
            <a:endParaRPr lang="en-ZA" sz="1800" dirty="0"/>
          </a:p>
          <a:p>
            <a:endParaRPr lang="en-ZA" sz="1800" dirty="0"/>
          </a:p>
          <a:p>
            <a:endParaRPr lang="en-ZA" sz="1800" dirty="0"/>
          </a:p>
        </p:txBody>
      </p:sp>
    </p:spTree>
    <p:extLst>
      <p:ext uri="{BB962C8B-B14F-4D97-AF65-F5344CB8AC3E}">
        <p14:creationId xmlns:p14="http://schemas.microsoft.com/office/powerpoint/2010/main" val="412411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rPr>
              <a:t>MANDATE VISION AND MISSION</a:t>
            </a:r>
            <a:endParaRPr lang="en-ZA" sz="2800" b="1" dirty="0">
              <a:solidFill>
                <a:srgbClr val="004C00"/>
              </a:solidFill>
            </a:endParaRPr>
          </a:p>
        </p:txBody>
      </p:sp>
      <p:sp>
        <p:nvSpPr>
          <p:cNvPr id="3" name="Content Placeholder 2"/>
          <p:cNvSpPr>
            <a:spLocks noGrp="1"/>
          </p:cNvSpPr>
          <p:nvPr>
            <p:ph idx="1"/>
          </p:nvPr>
        </p:nvSpPr>
        <p:spPr>
          <a:xfrm>
            <a:off x="323534" y="1196759"/>
            <a:ext cx="4824530" cy="3108536"/>
          </a:xfrm>
          <a:solidFill>
            <a:srgbClr val="FFC000"/>
          </a:solidFill>
        </p:spPr>
        <p:txBody>
          <a:bodyPr>
            <a:noAutofit/>
          </a:bodyPr>
          <a:lstStyle/>
          <a:p>
            <a:pPr marL="0" lvl="1" indent="0">
              <a:spcBef>
                <a:spcPts val="0"/>
              </a:spcBef>
              <a:buNone/>
              <a:defRPr/>
            </a:pPr>
            <a:r>
              <a:rPr lang="en-US" b="1" dirty="0" smtClean="0">
                <a:cs typeface="Arial" pitchFamily="34" charset="0"/>
              </a:rPr>
              <a:t>MANDATE: To champion the advancement of women’s socio-economic empowerment and the promotion of gender equality through mainstreaming, advocacy, monitoring and evaluation</a:t>
            </a: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6</a:t>
            </a:fld>
            <a:endParaRPr lang="en-ZA" dirty="0">
              <a:solidFill>
                <a:prstClr val="black">
                  <a:tint val="75000"/>
                </a:prstClr>
              </a:solidFill>
            </a:endParaRPr>
          </a:p>
        </p:txBody>
      </p:sp>
      <p:sp>
        <p:nvSpPr>
          <p:cNvPr id="4" name="TextBox 3"/>
          <p:cNvSpPr txBox="1"/>
          <p:nvPr/>
        </p:nvSpPr>
        <p:spPr>
          <a:xfrm>
            <a:off x="5148064" y="1196752"/>
            <a:ext cx="3528392" cy="3108543"/>
          </a:xfrm>
          <a:prstGeom prst="rect">
            <a:avLst/>
          </a:prstGeom>
          <a:solidFill>
            <a:srgbClr val="006600"/>
          </a:solidFill>
        </p:spPr>
        <p:txBody>
          <a:bodyPr wrap="square" rtlCol="0">
            <a:spAutoFit/>
          </a:bodyPr>
          <a:lstStyle/>
          <a:p>
            <a:r>
              <a:rPr lang="en-ZA" sz="2800" b="1" dirty="0" smtClean="0">
                <a:solidFill>
                  <a:prstClr val="white"/>
                </a:solidFill>
              </a:rPr>
              <a:t>VISION:  A society that realises the socio-economic empowerment of women and the advancement of gender equality</a:t>
            </a:r>
            <a:endParaRPr lang="en-ZA" sz="2800" b="1" dirty="0">
              <a:solidFill>
                <a:prstClr val="white"/>
              </a:solidFill>
            </a:endParaRPr>
          </a:p>
        </p:txBody>
      </p:sp>
      <p:sp>
        <p:nvSpPr>
          <p:cNvPr id="5" name="TextBox 4"/>
          <p:cNvSpPr txBox="1"/>
          <p:nvPr/>
        </p:nvSpPr>
        <p:spPr>
          <a:xfrm>
            <a:off x="323528" y="4305295"/>
            <a:ext cx="8352928" cy="1384995"/>
          </a:xfrm>
          <a:prstGeom prst="rect">
            <a:avLst/>
          </a:prstGeom>
          <a:solidFill>
            <a:srgbClr val="996633"/>
          </a:solidFill>
        </p:spPr>
        <p:txBody>
          <a:bodyPr wrap="square" rtlCol="0">
            <a:spAutoFit/>
          </a:bodyPr>
          <a:lstStyle/>
          <a:p>
            <a:r>
              <a:rPr lang="en-ZA" sz="2800" b="1" dirty="0" smtClean="0">
                <a:solidFill>
                  <a:prstClr val="white"/>
                </a:solidFill>
              </a:rPr>
              <a:t>MISSION: Accelerate socio-economic transformation for women’s empowerment and the advancement of gender equality</a:t>
            </a:r>
            <a:endParaRPr lang="en-ZA" sz="2800" b="1" dirty="0">
              <a:solidFill>
                <a:prstClr val="white"/>
              </a:solidFill>
            </a:endParaRPr>
          </a:p>
        </p:txBody>
      </p:sp>
    </p:spTree>
    <p:extLst>
      <p:ext uri="{BB962C8B-B14F-4D97-AF65-F5344CB8AC3E}">
        <p14:creationId xmlns:p14="http://schemas.microsoft.com/office/powerpoint/2010/main" val="4055558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4000" r="3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634082"/>
          </a:xfrm>
        </p:spPr>
        <p:txBody>
          <a:bodyPr>
            <a:normAutofit/>
          </a:bodyPr>
          <a:lstStyle/>
          <a:p>
            <a:r>
              <a:rPr lang="en-ZA" sz="2800" b="1" dirty="0" smtClean="0">
                <a:solidFill>
                  <a:srgbClr val="004C00"/>
                </a:solidFill>
              </a:rPr>
              <a:t>STRATEGIC SERVICES</a:t>
            </a:r>
            <a:endParaRPr lang="en-ZA" sz="2800" b="1" dirty="0">
              <a:solidFill>
                <a:srgbClr val="004C00"/>
              </a:solidFill>
            </a:endParaRPr>
          </a:p>
        </p:txBody>
      </p:sp>
      <p:sp>
        <p:nvSpPr>
          <p:cNvPr id="6" name="Slide Number Placeholder 5"/>
          <p:cNvSpPr>
            <a:spLocks noGrp="1"/>
          </p:cNvSpPr>
          <p:nvPr>
            <p:ph type="sldNum" sz="quarter" idx="12"/>
          </p:nvPr>
        </p:nvSpPr>
        <p:spPr/>
        <p:txBody>
          <a:bodyPr/>
          <a:lstStyle/>
          <a:p>
            <a:fld id="{ED52D37E-7193-452B-935F-7AF7AE330DC7}" type="slidenum">
              <a:rPr lang="en-ZA" smtClean="0">
                <a:solidFill>
                  <a:prstClr val="black">
                    <a:tint val="75000"/>
                  </a:prstClr>
                </a:solidFill>
              </a:rPr>
              <a:pPr/>
              <a:t>7</a:t>
            </a:fld>
            <a:endParaRPr lang="en-ZA" dirty="0">
              <a:solidFill>
                <a:prstClr val="black">
                  <a:tint val="75000"/>
                </a:prstClr>
              </a:solidFill>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61747577"/>
              </p:ext>
            </p:extLst>
          </p:nvPr>
        </p:nvGraphicFramePr>
        <p:xfrm>
          <a:off x="467544" y="1124744"/>
          <a:ext cx="82296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945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00192" y="5869274"/>
            <a:ext cx="2516397" cy="1015663"/>
          </a:xfrm>
          <a:prstGeom prst="rect">
            <a:avLst/>
          </a:prstGeom>
          <a:solidFill>
            <a:schemeClr val="accent1">
              <a:lumMod val="40000"/>
              <a:lumOff val="60000"/>
            </a:schemeClr>
          </a:solidFill>
        </p:spPr>
        <p:txBody>
          <a:bodyPr wrap="square" rtlCol="0">
            <a:spAutoFit/>
          </a:bodyPr>
          <a:lstStyle/>
          <a:p>
            <a:r>
              <a:rPr lang="en-ZA" sz="1200" b="1" dirty="0">
                <a:solidFill>
                  <a:prstClr val="black"/>
                </a:solidFill>
              </a:rPr>
              <a:t>D</a:t>
            </a:r>
            <a:r>
              <a:rPr lang="en-ZA" sz="1200" b="1" dirty="0" smtClean="0">
                <a:solidFill>
                  <a:prstClr val="black"/>
                </a:solidFill>
              </a:rPr>
              <a:t>oW Work: </a:t>
            </a:r>
          </a:p>
          <a:p>
            <a:r>
              <a:rPr lang="en-ZA" sz="1200" dirty="0" smtClean="0">
                <a:solidFill>
                  <a:prstClr val="black"/>
                </a:solidFill>
              </a:rPr>
              <a:t>Gender sensitive strategic  planning</a:t>
            </a:r>
          </a:p>
          <a:p>
            <a:r>
              <a:rPr lang="en-ZA" sz="1200" dirty="0" smtClean="0">
                <a:solidFill>
                  <a:prstClr val="black"/>
                </a:solidFill>
              </a:rPr>
              <a:t>Gender Focal Points and National Gender Machinery platforms</a:t>
            </a:r>
          </a:p>
          <a:p>
            <a:r>
              <a:rPr lang="en-ZA" sz="1200" dirty="0" smtClean="0">
                <a:solidFill>
                  <a:prstClr val="black"/>
                </a:solidFill>
              </a:rPr>
              <a:t>Gender responsive budgeting</a:t>
            </a:r>
            <a:endParaRPr lang="en-ZA" sz="1200" dirty="0">
              <a:solidFill>
                <a:prstClr val="black"/>
              </a:solidFill>
            </a:endParaRPr>
          </a:p>
        </p:txBody>
      </p:sp>
      <p:sp>
        <p:nvSpPr>
          <p:cNvPr id="8" name="TextBox 7"/>
          <p:cNvSpPr txBox="1"/>
          <p:nvPr/>
        </p:nvSpPr>
        <p:spPr>
          <a:xfrm>
            <a:off x="5796136" y="436022"/>
            <a:ext cx="1872208" cy="1384995"/>
          </a:xfrm>
          <a:prstGeom prst="rect">
            <a:avLst/>
          </a:prstGeom>
          <a:solidFill>
            <a:schemeClr val="accent5">
              <a:lumMod val="40000"/>
              <a:lumOff val="60000"/>
            </a:schemeClr>
          </a:solidFill>
        </p:spPr>
        <p:txBody>
          <a:bodyPr wrap="square" rtlCol="0">
            <a:spAutoFit/>
          </a:bodyPr>
          <a:lstStyle/>
          <a:p>
            <a:r>
              <a:rPr lang="en-ZA" sz="1200" b="1" dirty="0">
                <a:solidFill>
                  <a:prstClr val="black"/>
                </a:solidFill>
              </a:rPr>
              <a:t>DoW WORK</a:t>
            </a:r>
            <a:r>
              <a:rPr lang="en-ZA" sz="1200" b="1" dirty="0" smtClean="0">
                <a:solidFill>
                  <a:prstClr val="black"/>
                </a:solidFill>
              </a:rPr>
              <a:t>:</a:t>
            </a:r>
            <a:endParaRPr lang="en-ZA" sz="1200" dirty="0" smtClean="0">
              <a:solidFill>
                <a:prstClr val="black"/>
              </a:solidFill>
            </a:endParaRPr>
          </a:p>
          <a:p>
            <a:r>
              <a:rPr lang="en-ZA" sz="1200" dirty="0" smtClean="0">
                <a:solidFill>
                  <a:prstClr val="black"/>
                </a:solidFill>
              </a:rPr>
              <a:t>Engendering of Nine Point Plan </a:t>
            </a:r>
          </a:p>
          <a:p>
            <a:r>
              <a:rPr lang="en-ZA" sz="1200" dirty="0" smtClean="0">
                <a:solidFill>
                  <a:prstClr val="black"/>
                </a:solidFill>
              </a:rPr>
              <a:t>Monitoring and Evaluation of economic empowerment of women through Nine Point Plan</a:t>
            </a:r>
            <a:endParaRPr lang="en-ZA" sz="1200" dirty="0">
              <a:solidFill>
                <a:prstClr val="black"/>
              </a:solidFill>
            </a:endParaRPr>
          </a:p>
        </p:txBody>
      </p:sp>
      <p:sp>
        <p:nvSpPr>
          <p:cNvPr id="4" name="Slide Number Placeholder 3"/>
          <p:cNvSpPr>
            <a:spLocks noGrp="1"/>
          </p:cNvSpPr>
          <p:nvPr>
            <p:ph type="sldNum" sz="quarter" idx="12"/>
          </p:nvPr>
        </p:nvSpPr>
        <p:spPr/>
        <p:txBody>
          <a:bodyPr/>
          <a:lstStyle/>
          <a:p>
            <a:fld id="{ED52D37E-7193-452B-935F-7AF7AE330DC7}" type="slidenum">
              <a:rPr lang="en-ZA" smtClean="0">
                <a:solidFill>
                  <a:prstClr val="black">
                    <a:tint val="75000"/>
                  </a:prstClr>
                </a:solidFill>
              </a:rPr>
              <a:pPr/>
              <a:t>8</a:t>
            </a:fld>
            <a:endParaRPr lang="en-ZA" dirty="0">
              <a:solidFill>
                <a:prstClr val="black">
                  <a:tint val="75000"/>
                </a:prstClr>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333115112"/>
              </p:ext>
            </p:extLst>
          </p:nvPr>
        </p:nvGraphicFramePr>
        <p:xfrm>
          <a:off x="382515" y="829056"/>
          <a:ext cx="8761485" cy="5721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806769" y="1160576"/>
            <a:ext cx="1337231" cy="1200329"/>
          </a:xfrm>
          <a:prstGeom prst="rect">
            <a:avLst/>
          </a:prstGeom>
          <a:solidFill>
            <a:schemeClr val="accent2">
              <a:lumMod val="60000"/>
              <a:lumOff val="40000"/>
            </a:schemeClr>
          </a:solidFill>
        </p:spPr>
        <p:txBody>
          <a:bodyPr wrap="square" rtlCol="0">
            <a:spAutoFit/>
          </a:bodyPr>
          <a:lstStyle/>
          <a:p>
            <a:r>
              <a:rPr lang="en-ZA" sz="1200" b="1" dirty="0">
                <a:solidFill>
                  <a:prstClr val="black"/>
                </a:solidFill>
              </a:rPr>
              <a:t>DoW WORK</a:t>
            </a:r>
            <a:r>
              <a:rPr lang="en-ZA" sz="1200" b="1" dirty="0" smtClean="0">
                <a:solidFill>
                  <a:prstClr val="black"/>
                </a:solidFill>
              </a:rPr>
              <a:t>:</a:t>
            </a:r>
          </a:p>
          <a:p>
            <a:r>
              <a:rPr lang="en-ZA" sz="1200" dirty="0" smtClean="0">
                <a:solidFill>
                  <a:prstClr val="black"/>
                </a:solidFill>
              </a:rPr>
              <a:t>SANAC work: </a:t>
            </a:r>
          </a:p>
          <a:p>
            <a:r>
              <a:rPr lang="en-ZA" sz="1200" dirty="0" smtClean="0">
                <a:solidFill>
                  <a:prstClr val="black"/>
                </a:solidFill>
              </a:rPr>
              <a:t>Young women, pregnancy and education campaign</a:t>
            </a:r>
            <a:endParaRPr lang="en-ZA" sz="1200" dirty="0">
              <a:solidFill>
                <a:prstClr val="black"/>
              </a:solidFill>
            </a:endParaRPr>
          </a:p>
        </p:txBody>
      </p:sp>
      <p:sp>
        <p:nvSpPr>
          <p:cNvPr id="7" name="TextBox 6"/>
          <p:cNvSpPr txBox="1"/>
          <p:nvPr/>
        </p:nvSpPr>
        <p:spPr>
          <a:xfrm>
            <a:off x="4887" y="5473005"/>
            <a:ext cx="2723847" cy="1384995"/>
          </a:xfrm>
          <a:prstGeom prst="rect">
            <a:avLst/>
          </a:prstGeom>
          <a:solidFill>
            <a:srgbClr val="AA72D4"/>
          </a:solidFill>
        </p:spPr>
        <p:txBody>
          <a:bodyPr wrap="square" rtlCol="0">
            <a:spAutoFit/>
          </a:bodyPr>
          <a:lstStyle/>
          <a:p>
            <a:r>
              <a:rPr lang="en-ZA" sz="1200" b="1" dirty="0">
                <a:solidFill>
                  <a:prstClr val="white"/>
                </a:solidFill>
              </a:rPr>
              <a:t>DoW WORK:</a:t>
            </a:r>
          </a:p>
          <a:p>
            <a:r>
              <a:rPr lang="en-ZA" sz="1200" dirty="0" smtClean="0">
                <a:solidFill>
                  <a:prstClr val="white"/>
                </a:solidFill>
              </a:rPr>
              <a:t>Improved provision of childcare to support women’s  socio-economic empowerment </a:t>
            </a:r>
            <a:endParaRPr lang="en-ZA" sz="1200" dirty="0">
              <a:solidFill>
                <a:prstClr val="white"/>
              </a:solidFill>
            </a:endParaRPr>
          </a:p>
          <a:p>
            <a:r>
              <a:rPr lang="en-ZA" sz="1200" dirty="0" smtClean="0">
                <a:solidFill>
                  <a:prstClr val="white"/>
                </a:solidFill>
              </a:rPr>
              <a:t>Improved recognition of productive contribution of housework and community care work</a:t>
            </a:r>
            <a:endParaRPr lang="en-ZA" sz="1200" dirty="0">
              <a:solidFill>
                <a:prstClr val="white"/>
              </a:solidFill>
            </a:endParaRPr>
          </a:p>
        </p:txBody>
      </p:sp>
      <p:sp>
        <p:nvSpPr>
          <p:cNvPr id="10" name="TextBox 9"/>
          <p:cNvSpPr txBox="1"/>
          <p:nvPr/>
        </p:nvSpPr>
        <p:spPr>
          <a:xfrm>
            <a:off x="2695061" y="620687"/>
            <a:ext cx="2956210" cy="1015663"/>
          </a:xfrm>
          <a:prstGeom prst="rect">
            <a:avLst/>
          </a:prstGeom>
          <a:solidFill>
            <a:srgbClr val="FFFF00"/>
          </a:solidFill>
        </p:spPr>
        <p:txBody>
          <a:bodyPr wrap="square" rtlCol="0">
            <a:spAutoFit/>
          </a:bodyPr>
          <a:lstStyle/>
          <a:p>
            <a:r>
              <a:rPr lang="en-ZA" sz="1200" b="1" dirty="0">
                <a:solidFill>
                  <a:prstClr val="black"/>
                </a:solidFill>
              </a:rPr>
              <a:t>DoW WORK</a:t>
            </a:r>
            <a:r>
              <a:rPr lang="en-ZA" sz="1200" b="1" dirty="0">
                <a:solidFill>
                  <a:prstClr val="white"/>
                </a:solidFill>
              </a:rPr>
              <a:t>:</a:t>
            </a:r>
          </a:p>
          <a:p>
            <a:r>
              <a:rPr lang="en-ZA" sz="1200" dirty="0" smtClean="0">
                <a:solidFill>
                  <a:prstClr val="black"/>
                </a:solidFill>
              </a:rPr>
              <a:t>Improved integrated services for victims of sexual offences</a:t>
            </a:r>
          </a:p>
          <a:p>
            <a:r>
              <a:rPr lang="en-ZA" sz="1200" dirty="0" smtClean="0">
                <a:solidFill>
                  <a:prstClr val="black"/>
                </a:solidFill>
              </a:rPr>
              <a:t>Implementation of Integrated PoA on Violence Against Women &amp; Children</a:t>
            </a:r>
            <a:endParaRPr lang="en-ZA" sz="1200" dirty="0">
              <a:solidFill>
                <a:prstClr val="black"/>
              </a:solidFill>
            </a:endParaRPr>
          </a:p>
        </p:txBody>
      </p:sp>
      <p:sp>
        <p:nvSpPr>
          <p:cNvPr id="11" name="TextBox 10"/>
          <p:cNvSpPr txBox="1"/>
          <p:nvPr/>
        </p:nvSpPr>
        <p:spPr>
          <a:xfrm>
            <a:off x="3111" y="6415"/>
            <a:ext cx="2336641" cy="1754326"/>
          </a:xfrm>
          <a:prstGeom prst="rect">
            <a:avLst/>
          </a:prstGeom>
          <a:solidFill>
            <a:srgbClr val="FF6565"/>
          </a:solidFill>
        </p:spPr>
        <p:txBody>
          <a:bodyPr wrap="square" rtlCol="0">
            <a:spAutoFit/>
          </a:bodyPr>
          <a:lstStyle/>
          <a:p>
            <a:r>
              <a:rPr lang="en-ZA" sz="1200" b="1" dirty="0" smtClean="0">
                <a:solidFill>
                  <a:prstClr val="white"/>
                </a:solidFill>
              </a:rPr>
              <a:t>DoW WORK:</a:t>
            </a:r>
          </a:p>
          <a:p>
            <a:r>
              <a:rPr lang="en-ZA" sz="1200" dirty="0" smtClean="0">
                <a:solidFill>
                  <a:prstClr val="white"/>
                </a:solidFill>
              </a:rPr>
              <a:t>Women’s Month,;</a:t>
            </a:r>
          </a:p>
          <a:p>
            <a:r>
              <a:rPr lang="en-ZA" sz="1200" dirty="0" smtClean="0">
                <a:solidFill>
                  <a:prstClr val="white"/>
                </a:solidFill>
              </a:rPr>
              <a:t>Young women work exposure;</a:t>
            </a:r>
          </a:p>
          <a:p>
            <a:r>
              <a:rPr lang="en-ZA" sz="1200" dirty="0" smtClean="0">
                <a:solidFill>
                  <a:prstClr val="white"/>
                </a:solidFill>
              </a:rPr>
              <a:t>International Women’s Day; </a:t>
            </a:r>
          </a:p>
          <a:p>
            <a:r>
              <a:rPr lang="en-ZA" sz="1200" dirty="0" smtClean="0">
                <a:solidFill>
                  <a:prstClr val="white"/>
                </a:solidFill>
              </a:rPr>
              <a:t>#365 Days for No Violence; </a:t>
            </a:r>
          </a:p>
          <a:p>
            <a:r>
              <a:rPr lang="en-ZA" sz="1200" dirty="0" smtClean="0">
                <a:solidFill>
                  <a:prstClr val="white"/>
                </a:solidFill>
              </a:rPr>
              <a:t>16 Days of Activism against Violence Against Women &amp; Children</a:t>
            </a:r>
          </a:p>
          <a:p>
            <a:r>
              <a:rPr lang="en-ZA" sz="1200" dirty="0" smtClean="0">
                <a:solidFill>
                  <a:prstClr val="white"/>
                </a:solidFill>
              </a:rPr>
              <a:t>National Dialogues</a:t>
            </a:r>
            <a:endParaRPr lang="en-ZA" sz="1200" dirty="0">
              <a:solidFill>
                <a:prstClr val="white"/>
              </a:solidFill>
            </a:endParaRPr>
          </a:p>
        </p:txBody>
      </p:sp>
      <p:sp>
        <p:nvSpPr>
          <p:cNvPr id="2" name="TextBox 1"/>
          <p:cNvSpPr txBox="1"/>
          <p:nvPr/>
        </p:nvSpPr>
        <p:spPr>
          <a:xfrm>
            <a:off x="1165246" y="0"/>
            <a:ext cx="7978753" cy="523220"/>
          </a:xfrm>
          <a:prstGeom prst="rect">
            <a:avLst/>
          </a:prstGeom>
          <a:noFill/>
        </p:spPr>
        <p:txBody>
          <a:bodyPr wrap="square" rtlCol="0">
            <a:spAutoFit/>
          </a:bodyPr>
          <a:lstStyle/>
          <a:p>
            <a:pPr algn="r"/>
            <a:r>
              <a:rPr lang="en-US" sz="2800" b="1" dirty="0" smtClean="0">
                <a:solidFill>
                  <a:prstClr val="black"/>
                </a:solidFill>
              </a:rPr>
              <a:t>DoW - NDP, MTSF OUTCOMES, SDGS, AGENDA 2063</a:t>
            </a:r>
            <a:endParaRPr lang="en-US" sz="2800" b="1" dirty="0">
              <a:solidFill>
                <a:prstClr val="black"/>
              </a:solidFill>
            </a:endParaRPr>
          </a:p>
        </p:txBody>
      </p:sp>
    </p:spTree>
    <p:extLst>
      <p:ext uri="{BB962C8B-B14F-4D97-AF65-F5344CB8AC3E}">
        <p14:creationId xmlns:p14="http://schemas.microsoft.com/office/powerpoint/2010/main" val="71787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63272" cy="634082"/>
          </a:xfrm>
        </p:spPr>
        <p:txBody>
          <a:bodyPr>
            <a:noAutofit/>
          </a:bodyPr>
          <a:lstStyle/>
          <a:p>
            <a:pPr algn="l"/>
            <a:r>
              <a:rPr lang="en-ZA" sz="2400" b="1" dirty="0" smtClean="0">
                <a:solidFill>
                  <a:srgbClr val="004C00"/>
                </a:solidFill>
                <a:latin typeface="Arial" pitchFamily="34" charset="0"/>
                <a:ea typeface="ＭＳ Ｐゴシック" pitchFamily="34" charset="-128"/>
                <a:cs typeface="Arial" pitchFamily="34" charset="0"/>
              </a:rPr>
              <a:t>CONSTITUTIONAL, </a:t>
            </a:r>
            <a:r>
              <a:rPr lang="en-ZA" sz="2400" b="1" dirty="0">
                <a:solidFill>
                  <a:srgbClr val="004C00"/>
                </a:solidFill>
                <a:latin typeface="Arial" pitchFamily="34" charset="0"/>
                <a:ea typeface="ＭＳ Ｐゴシック" pitchFamily="34" charset="-128"/>
                <a:cs typeface="Arial" pitchFamily="34" charset="0"/>
              </a:rPr>
              <a:t>LEGISLATIVE </a:t>
            </a:r>
            <a:r>
              <a:rPr lang="en-ZA" sz="2400" b="1" dirty="0" smtClean="0">
                <a:solidFill>
                  <a:srgbClr val="004C00"/>
                </a:solidFill>
                <a:latin typeface="Arial" pitchFamily="34" charset="0"/>
                <a:ea typeface="ＭＳ Ｐゴシック" pitchFamily="34" charset="-128"/>
                <a:cs typeface="Arial" pitchFamily="34" charset="0"/>
              </a:rPr>
              <a:t>&amp; </a:t>
            </a:r>
            <a:r>
              <a:rPr lang="en-ZA" sz="2400" b="1" dirty="0">
                <a:solidFill>
                  <a:srgbClr val="004C00"/>
                </a:solidFill>
                <a:latin typeface="Arial" pitchFamily="34" charset="0"/>
                <a:ea typeface="ＭＳ Ｐゴシック" pitchFamily="34" charset="-128"/>
                <a:cs typeface="Arial" pitchFamily="34" charset="0"/>
              </a:rPr>
              <a:t>OTHER MANDATES</a:t>
            </a:r>
            <a:endParaRPr lang="en-ZA" sz="2400" b="1" dirty="0">
              <a:solidFill>
                <a:srgbClr val="004C00"/>
              </a:solidFill>
            </a:endParaRPr>
          </a:p>
        </p:txBody>
      </p:sp>
      <p:sp>
        <p:nvSpPr>
          <p:cNvPr id="3" name="Slide Number Placeholder 2"/>
          <p:cNvSpPr>
            <a:spLocks noGrp="1"/>
          </p:cNvSpPr>
          <p:nvPr>
            <p:ph type="sldNum" sz="quarter" idx="12"/>
          </p:nvPr>
        </p:nvSpPr>
        <p:spPr/>
        <p:txBody>
          <a:bodyPr/>
          <a:lstStyle/>
          <a:p>
            <a:fld id="{ED52D37E-7193-452B-935F-7AF7AE330DC7}" type="slidenum">
              <a:rPr lang="en-ZA" smtClean="0"/>
              <a:pPr/>
              <a:t>9</a:t>
            </a:fld>
            <a:endParaRPr lang="en-ZA" dirty="0"/>
          </a:p>
        </p:txBody>
      </p:sp>
      <p:sp>
        <p:nvSpPr>
          <p:cNvPr id="6" name="Content Placeholder 2"/>
          <p:cNvSpPr txBox="1">
            <a:spLocks noGrp="1"/>
          </p:cNvSpPr>
          <p:nvPr>
            <p:ph idx="1"/>
          </p:nvPr>
        </p:nvSpPr>
        <p:spPr bwMode="auto">
          <a:xfrm>
            <a:off x="467544" y="980728"/>
            <a:ext cx="83632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r>
              <a:rPr lang="en-US" sz="1800" b="1" i="1" dirty="0">
                <a:solidFill>
                  <a:srgbClr val="004C00"/>
                </a:solidFill>
                <a:latin typeface="Calibri" pitchFamily="34" charset="0"/>
                <a:ea typeface="Times New Roman"/>
                <a:cs typeface="Times New Roman"/>
              </a:rPr>
              <a:t>Constitutional </a:t>
            </a:r>
            <a:r>
              <a:rPr lang="en-US" sz="1800" b="1" i="1" dirty="0" smtClean="0">
                <a:solidFill>
                  <a:srgbClr val="004C00"/>
                </a:solidFill>
                <a:latin typeface="Calibri" pitchFamily="34" charset="0"/>
                <a:ea typeface="Times New Roman"/>
                <a:cs typeface="Times New Roman"/>
              </a:rPr>
              <a:t>mandate:</a:t>
            </a:r>
            <a:endParaRPr lang="en-ZA" sz="1800" b="1" i="1" dirty="0" smtClean="0">
              <a:solidFill>
                <a:srgbClr val="004C00"/>
              </a:solidFill>
              <a:latin typeface="Calibri" pitchFamily="34" charset="0"/>
            </a:endParaRPr>
          </a:p>
          <a:p>
            <a:pPr marL="0" indent="0" algn="just">
              <a:buNone/>
            </a:pPr>
            <a:r>
              <a:rPr lang="en-ZA" sz="1800" dirty="0" smtClean="0">
                <a:latin typeface="Calibri" pitchFamily="34" charset="0"/>
              </a:rPr>
              <a:t>The </a:t>
            </a:r>
            <a:r>
              <a:rPr lang="en-ZA" sz="1800" dirty="0">
                <a:latin typeface="Calibri" pitchFamily="34" charset="0"/>
              </a:rPr>
              <a:t>department derives its mandate from the Constitution of the Republic of South Africa </a:t>
            </a:r>
            <a:r>
              <a:rPr lang="en-ZA" sz="1800" dirty="0" smtClean="0">
                <a:latin typeface="Calibri" pitchFamily="34" charset="0"/>
              </a:rPr>
              <a:t>which champions </a:t>
            </a:r>
            <a:r>
              <a:rPr lang="en-ZA" sz="1800" dirty="0">
                <a:latin typeface="Calibri" pitchFamily="34" charset="0"/>
              </a:rPr>
              <a:t>the achievement of equality, including gender equality, throughout its provisions and particularly section 9 thereof. </a:t>
            </a:r>
            <a:endParaRPr lang="en-ZA" sz="1800" dirty="0" smtClean="0">
              <a:latin typeface="Calibri" pitchFamily="34" charset="0"/>
            </a:endParaRPr>
          </a:p>
          <a:p>
            <a:pPr marL="0" indent="0" algn="just">
              <a:buNone/>
            </a:pPr>
            <a:r>
              <a:rPr lang="en-ZA" sz="1800" dirty="0" smtClean="0">
                <a:latin typeface="Calibri" pitchFamily="34" charset="0"/>
              </a:rPr>
              <a:t>Section </a:t>
            </a:r>
            <a:r>
              <a:rPr lang="en-ZA" sz="1800" dirty="0">
                <a:latin typeface="Calibri" pitchFamily="34" charset="0"/>
              </a:rPr>
              <a:t>9 of the Constitution creates the basis for the obligation of the public sector, the private sector and civil society to eliminate and remedy gender, race and social inequalities. </a:t>
            </a:r>
            <a:r>
              <a:rPr lang="en-ZA" sz="1800" dirty="0" smtClean="0">
                <a:latin typeface="Calibri" pitchFamily="34" charset="0"/>
              </a:rPr>
              <a:t> Section </a:t>
            </a:r>
            <a:r>
              <a:rPr lang="en-ZA" sz="1800" dirty="0">
                <a:latin typeface="Calibri" pitchFamily="34" charset="0"/>
              </a:rPr>
              <a:t>9(2) of the Constitution guarantees the full and equal enjoyment of all rights and freedoms by people of all genders. </a:t>
            </a:r>
            <a:endParaRPr lang="en-ZA" sz="1800" dirty="0" smtClean="0">
              <a:latin typeface="Calibri" pitchFamily="34" charset="0"/>
            </a:endParaRPr>
          </a:p>
          <a:p>
            <a:pPr marL="0" indent="0" algn="just">
              <a:buNone/>
            </a:pPr>
            <a:r>
              <a:rPr lang="en-ZA" sz="1800" dirty="0" smtClean="0">
                <a:latin typeface="Calibri" pitchFamily="34" charset="0"/>
              </a:rPr>
              <a:t>It </a:t>
            </a:r>
            <a:r>
              <a:rPr lang="en-ZA" sz="1800" dirty="0">
                <a:latin typeface="Calibri" pitchFamily="34" charset="0"/>
              </a:rPr>
              <a:t>furthermore provides that legislative and other measures designed to protect or advance persons or categories of persons disadvantaged by unfair discrimination, may be taken to promote the achievement of equality</a:t>
            </a:r>
            <a:r>
              <a:rPr lang="en-ZA" sz="1800" dirty="0" smtClean="0">
                <a:latin typeface="Calibri" pitchFamily="34" charset="0"/>
              </a:rPr>
              <a:t>.</a:t>
            </a:r>
          </a:p>
          <a:p>
            <a:pPr marL="0" indent="0" algn="just">
              <a:buNone/>
            </a:pPr>
            <a:r>
              <a:rPr lang="en-ZA" sz="1800" dirty="0">
                <a:latin typeface="Calibri" pitchFamily="34" charset="0"/>
              </a:rPr>
              <a:t>The Constitution also provides the foundation for the promotion and protection of the rights of all South Africans and sets out the inter-changeable roles of the various institutions of government in achieving this. </a:t>
            </a:r>
            <a:endParaRPr lang="en-ZA" sz="1800" dirty="0" smtClean="0">
              <a:latin typeface="Calibri" pitchFamily="34" charset="0"/>
            </a:endParaRPr>
          </a:p>
          <a:p>
            <a:pPr marL="0" indent="0" algn="just">
              <a:buNone/>
            </a:pPr>
            <a:endParaRPr lang="en-ZA" sz="1800" dirty="0">
              <a:latin typeface="Calibri" pitchFamily="34" charset="0"/>
            </a:endParaRPr>
          </a:p>
        </p:txBody>
      </p:sp>
    </p:spTree>
    <p:extLst>
      <p:ext uri="{BB962C8B-B14F-4D97-AF65-F5344CB8AC3E}">
        <p14:creationId xmlns:p14="http://schemas.microsoft.com/office/powerpoint/2010/main" val="3360536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3010</TotalTime>
  <Words>6439</Words>
  <Application>Microsoft Office PowerPoint</Application>
  <PresentationFormat>On-screen Show (4:3)</PresentationFormat>
  <Paragraphs>671</Paragraphs>
  <Slides>47</Slides>
  <Notes>4</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Office Theme</vt:lpstr>
      <vt:lpstr>1_Office Theme</vt:lpstr>
      <vt:lpstr>2_Office Theme</vt:lpstr>
      <vt:lpstr>4_Office Theme</vt:lpstr>
      <vt:lpstr>PowerPoint Presentation</vt:lpstr>
      <vt:lpstr>PRESENTATION OUTLINE</vt:lpstr>
      <vt:lpstr>KEY CHANGES </vt:lpstr>
      <vt:lpstr>KEY CHANGES </vt:lpstr>
      <vt:lpstr>STRATEGIC PLAN 2015-2020</vt:lpstr>
      <vt:lpstr>MANDATE VISION AND MISSION</vt:lpstr>
      <vt:lpstr>STRATEGIC SERVICES</vt:lpstr>
      <vt:lpstr>PowerPoint Presentation</vt:lpstr>
      <vt:lpstr>CONSTITUTIONAL, LEGISLATIVE &amp; OTHER MANDATES</vt:lpstr>
      <vt:lpstr>CONSTITUTIONAL, LEGISLATIVE &amp; OTHER MANDATES</vt:lpstr>
      <vt:lpstr>CONSTITUTIONAL, LEGISLATIVE &amp; OTHER MANDATES</vt:lpstr>
      <vt:lpstr>CONSTITUTIONAL , LEGISLATIVE AND OTHER MANDATES</vt:lpstr>
      <vt:lpstr>SITUATIONAL ANALYSIS</vt:lpstr>
      <vt:lpstr>SITUATIONAL ANALYSIS</vt:lpstr>
      <vt:lpstr>PERFORMANCE ENVIRONMENT</vt:lpstr>
      <vt:lpstr>PERFORMANCE ENVIRONMENT</vt:lpstr>
      <vt:lpstr>PERFORMANCE ENVIRONMENT</vt:lpstr>
      <vt:lpstr>PERFORMANCE ENVIRONMENT</vt:lpstr>
      <vt:lpstr>PERFORMANCE ENVIRONMENT</vt:lpstr>
      <vt:lpstr>DEPT OF WOMEN PRIORITIES FOR NEXT 5 YEARS</vt:lpstr>
      <vt:lpstr>ORGANISATIONAL ENVIRONMENT</vt:lpstr>
      <vt:lpstr>ORGANISATIONAL ENVIRONMENT</vt:lpstr>
      <vt:lpstr>ORGANISATIONAL ENVIRONMENT</vt:lpstr>
      <vt:lpstr>DESCRIPTION OF STRATEGIC PLANNING PROCESS </vt:lpstr>
      <vt:lpstr>PROGRAMME STRUCTURE</vt:lpstr>
      <vt:lpstr>PROGRAMME STRUCTURE</vt:lpstr>
      <vt:lpstr>PROGRAMME STRUCTURE</vt:lpstr>
      <vt:lpstr>STRATEGIC GOALS</vt:lpstr>
      <vt:lpstr>PROGRAMME 1: STRATEGIC OBJECTIVES</vt:lpstr>
      <vt:lpstr>PROGRAMME 1: STRATEGIC FOCUS</vt:lpstr>
      <vt:lpstr>PROGRAMME 1: STRATEGIC FOCUS</vt:lpstr>
      <vt:lpstr>PROGRAMME 1: STRATEGIC FOCUS</vt:lpstr>
      <vt:lpstr>PROGRAMME 2: STRATEGIC OBJECTIVES</vt:lpstr>
      <vt:lpstr>PROGRAMME 2: STRATEGIC FOCUS</vt:lpstr>
      <vt:lpstr>PROGRAMME 2: STRATEGIC FOCUS</vt:lpstr>
      <vt:lpstr>PROGRAMME 2: STRATEGIC FOCUS</vt:lpstr>
      <vt:lpstr>PROGRAMME 3: STRATEGIC OBJECTIVES</vt:lpstr>
      <vt:lpstr>PROGRAMME 3: STRATEGIC FOCUS</vt:lpstr>
      <vt:lpstr>PROGRAMME 3: STRATEGIC FOCUS</vt:lpstr>
      <vt:lpstr>PROGRAMME 3: STRATEGIC FOCUS</vt:lpstr>
      <vt:lpstr>PROGRAMME 3: STRATEGIC FOCUS</vt:lpstr>
      <vt:lpstr>PROGRAMME 3: STRATEGIC FOCUS</vt:lpstr>
      <vt:lpstr>PLANNED KEY ACHIEVEMENTS FOR 2016/17</vt:lpstr>
      <vt:lpstr>PowerPoint Presentation</vt:lpstr>
      <vt:lpstr>MTEF COMPENSATION OF EMPLOYEES BUDGET</vt:lpstr>
      <vt:lpstr>MTEF COMPENSATION OF EMPLOYEES BUDGET…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DoW’s Presentaion</dc:title>
  <dc:creator>Xoliseka Matara</dc:creator>
  <cp:lastModifiedBy>Danisile Sambamba</cp:lastModifiedBy>
  <cp:revision>235</cp:revision>
  <cp:lastPrinted>2016-04-05T11:15:58Z</cp:lastPrinted>
  <dcterms:created xsi:type="dcterms:W3CDTF">2015-08-05T11:40:45Z</dcterms:created>
  <dcterms:modified xsi:type="dcterms:W3CDTF">2016-04-05T14:37:57Z</dcterms:modified>
</cp:coreProperties>
</file>