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Default Extension="pdf" ContentType="application/pdf"/>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72" r:id="rId3"/>
  </p:sldMasterIdLst>
  <p:notesMasterIdLst>
    <p:notesMasterId r:id="rId22"/>
  </p:notesMasterIdLst>
  <p:handoutMasterIdLst>
    <p:handoutMasterId r:id="rId23"/>
  </p:handoutMasterIdLst>
  <p:sldIdLst>
    <p:sldId id="256" r:id="rId4"/>
    <p:sldId id="407" r:id="rId5"/>
    <p:sldId id="352" r:id="rId6"/>
    <p:sldId id="353" r:id="rId7"/>
    <p:sldId id="383" r:id="rId8"/>
    <p:sldId id="384" r:id="rId9"/>
    <p:sldId id="412" r:id="rId10"/>
    <p:sldId id="394" r:id="rId11"/>
    <p:sldId id="386" r:id="rId12"/>
    <p:sldId id="395" r:id="rId13"/>
    <p:sldId id="387" r:id="rId14"/>
    <p:sldId id="401" r:id="rId15"/>
    <p:sldId id="389" r:id="rId16"/>
    <p:sldId id="390" r:id="rId17"/>
    <p:sldId id="391" r:id="rId18"/>
    <p:sldId id="376" r:id="rId19"/>
    <p:sldId id="369" r:id="rId20"/>
    <p:sldId id="381" r:id="rId21"/>
  </p:sldIdLst>
  <p:sldSz cx="9144000" cy="6858000" type="screen4x3"/>
  <p:notesSz cx="6797675" cy="9926638"/>
  <p:defaultTextStyle>
    <a:defPPr>
      <a:defRPr lang="en-US"/>
    </a:defPPr>
    <a:lvl1pPr algn="l" rtl="0" fontAlgn="base">
      <a:spcBef>
        <a:spcPct val="0"/>
      </a:spcBef>
      <a:spcAft>
        <a:spcPct val="0"/>
      </a:spcAft>
      <a:defRPr kern="1200">
        <a:solidFill>
          <a:srgbClr val="000000"/>
        </a:solidFill>
        <a:latin typeface="Calibri" pitchFamily="34" charset="0"/>
        <a:ea typeface="ヒラギノ角ゴ ProN W3" pitchFamily="1" charset="-128"/>
        <a:cs typeface="+mn-cs"/>
        <a:sym typeface="Calibri" pitchFamily="34" charset="0"/>
      </a:defRPr>
    </a:lvl1pPr>
    <a:lvl2pPr marL="457200" algn="l" rtl="0" fontAlgn="base">
      <a:spcBef>
        <a:spcPct val="0"/>
      </a:spcBef>
      <a:spcAft>
        <a:spcPct val="0"/>
      </a:spcAft>
      <a:defRPr kern="1200">
        <a:solidFill>
          <a:srgbClr val="000000"/>
        </a:solidFill>
        <a:latin typeface="Calibri" pitchFamily="34" charset="0"/>
        <a:ea typeface="ヒラギノ角ゴ ProN W3" pitchFamily="1" charset="-128"/>
        <a:cs typeface="+mn-cs"/>
        <a:sym typeface="Calibri" pitchFamily="34" charset="0"/>
      </a:defRPr>
    </a:lvl2pPr>
    <a:lvl3pPr marL="914400" algn="l" rtl="0" fontAlgn="base">
      <a:spcBef>
        <a:spcPct val="0"/>
      </a:spcBef>
      <a:spcAft>
        <a:spcPct val="0"/>
      </a:spcAft>
      <a:defRPr kern="1200">
        <a:solidFill>
          <a:srgbClr val="000000"/>
        </a:solidFill>
        <a:latin typeface="Calibri" pitchFamily="34" charset="0"/>
        <a:ea typeface="ヒラギノ角ゴ ProN W3" pitchFamily="1" charset="-128"/>
        <a:cs typeface="+mn-cs"/>
        <a:sym typeface="Calibri" pitchFamily="34" charset="0"/>
      </a:defRPr>
    </a:lvl3pPr>
    <a:lvl4pPr marL="1371600" algn="l" rtl="0" fontAlgn="base">
      <a:spcBef>
        <a:spcPct val="0"/>
      </a:spcBef>
      <a:spcAft>
        <a:spcPct val="0"/>
      </a:spcAft>
      <a:defRPr kern="1200">
        <a:solidFill>
          <a:srgbClr val="000000"/>
        </a:solidFill>
        <a:latin typeface="Calibri" pitchFamily="34" charset="0"/>
        <a:ea typeface="ヒラギノ角ゴ ProN W3" pitchFamily="1" charset="-128"/>
        <a:cs typeface="+mn-cs"/>
        <a:sym typeface="Calibri" pitchFamily="34" charset="0"/>
      </a:defRPr>
    </a:lvl4pPr>
    <a:lvl5pPr marL="1828800" algn="l" rtl="0" fontAlgn="base">
      <a:spcBef>
        <a:spcPct val="0"/>
      </a:spcBef>
      <a:spcAft>
        <a:spcPct val="0"/>
      </a:spcAft>
      <a:defRPr kern="1200">
        <a:solidFill>
          <a:srgbClr val="000000"/>
        </a:solidFill>
        <a:latin typeface="Calibri" pitchFamily="34" charset="0"/>
        <a:ea typeface="ヒラギノ角ゴ ProN W3" pitchFamily="1" charset="-128"/>
        <a:cs typeface="+mn-cs"/>
        <a:sym typeface="Calibri" pitchFamily="34" charset="0"/>
      </a:defRPr>
    </a:lvl5pPr>
    <a:lvl6pPr marL="2286000" algn="l" defTabSz="914400" rtl="0" eaLnBrk="1" latinLnBrk="0" hangingPunct="1">
      <a:defRPr kern="1200">
        <a:solidFill>
          <a:srgbClr val="000000"/>
        </a:solidFill>
        <a:latin typeface="Calibri" pitchFamily="34" charset="0"/>
        <a:ea typeface="ヒラギノ角ゴ ProN W3" pitchFamily="1" charset="-128"/>
        <a:cs typeface="+mn-cs"/>
        <a:sym typeface="Calibri" pitchFamily="34" charset="0"/>
      </a:defRPr>
    </a:lvl6pPr>
    <a:lvl7pPr marL="2743200" algn="l" defTabSz="914400" rtl="0" eaLnBrk="1" latinLnBrk="0" hangingPunct="1">
      <a:defRPr kern="1200">
        <a:solidFill>
          <a:srgbClr val="000000"/>
        </a:solidFill>
        <a:latin typeface="Calibri" pitchFamily="34" charset="0"/>
        <a:ea typeface="ヒラギノ角ゴ ProN W3" pitchFamily="1" charset="-128"/>
        <a:cs typeface="+mn-cs"/>
        <a:sym typeface="Calibri" pitchFamily="34" charset="0"/>
      </a:defRPr>
    </a:lvl7pPr>
    <a:lvl8pPr marL="3200400" algn="l" defTabSz="914400" rtl="0" eaLnBrk="1" latinLnBrk="0" hangingPunct="1">
      <a:defRPr kern="1200">
        <a:solidFill>
          <a:srgbClr val="000000"/>
        </a:solidFill>
        <a:latin typeface="Calibri" pitchFamily="34" charset="0"/>
        <a:ea typeface="ヒラギノ角ゴ ProN W3" pitchFamily="1" charset="-128"/>
        <a:cs typeface="+mn-cs"/>
        <a:sym typeface="Calibri" pitchFamily="34" charset="0"/>
      </a:defRPr>
    </a:lvl8pPr>
    <a:lvl9pPr marL="3657600" algn="l" defTabSz="914400" rtl="0" eaLnBrk="1" latinLnBrk="0" hangingPunct="1">
      <a:defRPr kern="1200">
        <a:solidFill>
          <a:srgbClr val="000000"/>
        </a:solidFill>
        <a:latin typeface="Calibri" pitchFamily="34" charset="0"/>
        <a:ea typeface="ヒラギノ角ゴ ProN W3" pitchFamily="1" charset="-128"/>
        <a:cs typeface="+mn-cs"/>
        <a:sym typeface="Calibri"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eddy" initials="g"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205352"/>
    <a:srgbClr val="D3CAB7"/>
    <a:srgbClr val="B1953A"/>
    <a:srgbClr val="5F384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176" autoAdjust="0"/>
    <p:restoredTop sz="96980" autoAdjust="0"/>
  </p:normalViewPr>
  <p:slideViewPr>
    <p:cSldViewPr>
      <p:cViewPr varScale="1">
        <p:scale>
          <a:sx n="113" d="100"/>
          <a:sy n="113" d="100"/>
        </p:scale>
        <p:origin x="-158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6332"/>
          </a:xfrm>
          <a:prstGeom prst="rect">
            <a:avLst/>
          </a:prstGeom>
        </p:spPr>
        <p:txBody>
          <a:bodyPr vert="horz" lIns="91432" tIns="45716" rIns="91432" bIns="45716" rtlCol="0"/>
          <a:lstStyle>
            <a:lvl1pPr algn="l">
              <a:defRPr sz="1200"/>
            </a:lvl1pPr>
          </a:lstStyle>
          <a:p>
            <a:endParaRPr lang="en-ZA"/>
          </a:p>
        </p:txBody>
      </p:sp>
      <p:sp>
        <p:nvSpPr>
          <p:cNvPr id="3" name="Date Placeholder 2"/>
          <p:cNvSpPr>
            <a:spLocks noGrp="1"/>
          </p:cNvSpPr>
          <p:nvPr>
            <p:ph type="dt" sz="quarter" idx="1"/>
          </p:nvPr>
        </p:nvSpPr>
        <p:spPr>
          <a:xfrm>
            <a:off x="3850444" y="1"/>
            <a:ext cx="2945659" cy="496332"/>
          </a:xfrm>
          <a:prstGeom prst="rect">
            <a:avLst/>
          </a:prstGeom>
        </p:spPr>
        <p:txBody>
          <a:bodyPr vert="horz" lIns="91432" tIns="45716" rIns="91432" bIns="45716" rtlCol="0"/>
          <a:lstStyle>
            <a:lvl1pPr algn="r">
              <a:defRPr sz="1200"/>
            </a:lvl1pPr>
          </a:lstStyle>
          <a:p>
            <a:fld id="{E00A1216-B320-44A6-8979-53A5E25C3E82}" type="datetimeFigureOut">
              <a:rPr lang="en-US" smtClean="0"/>
              <a:pPr/>
              <a:t>4/13/2016</a:t>
            </a:fld>
            <a:endParaRPr lang="en-ZA"/>
          </a:p>
        </p:txBody>
      </p:sp>
      <p:sp>
        <p:nvSpPr>
          <p:cNvPr id="4" name="Footer Placeholder 3"/>
          <p:cNvSpPr>
            <a:spLocks noGrp="1"/>
          </p:cNvSpPr>
          <p:nvPr>
            <p:ph type="ftr" sz="quarter" idx="2"/>
          </p:nvPr>
        </p:nvSpPr>
        <p:spPr>
          <a:xfrm>
            <a:off x="1" y="9428584"/>
            <a:ext cx="2945659" cy="496332"/>
          </a:xfrm>
          <a:prstGeom prst="rect">
            <a:avLst/>
          </a:prstGeom>
        </p:spPr>
        <p:txBody>
          <a:bodyPr vert="horz" lIns="91432" tIns="45716" rIns="91432" bIns="45716" rtlCol="0" anchor="b"/>
          <a:lstStyle>
            <a:lvl1pPr algn="l">
              <a:defRPr sz="1200"/>
            </a:lvl1pPr>
          </a:lstStyle>
          <a:p>
            <a:endParaRPr lang="en-ZA"/>
          </a:p>
        </p:txBody>
      </p:sp>
      <p:sp>
        <p:nvSpPr>
          <p:cNvPr id="5" name="Slide Number Placeholder 4"/>
          <p:cNvSpPr>
            <a:spLocks noGrp="1"/>
          </p:cNvSpPr>
          <p:nvPr>
            <p:ph type="sldNum" sz="quarter" idx="3"/>
          </p:nvPr>
        </p:nvSpPr>
        <p:spPr>
          <a:xfrm>
            <a:off x="3850444" y="9428584"/>
            <a:ext cx="2945659" cy="496332"/>
          </a:xfrm>
          <a:prstGeom prst="rect">
            <a:avLst/>
          </a:prstGeom>
        </p:spPr>
        <p:txBody>
          <a:bodyPr vert="horz" lIns="91432" tIns="45716" rIns="91432" bIns="45716" rtlCol="0" anchor="b"/>
          <a:lstStyle>
            <a:lvl1pPr algn="r">
              <a:defRPr sz="1200"/>
            </a:lvl1pPr>
          </a:lstStyle>
          <a:p>
            <a:fld id="{E7933BFF-BA27-4187-818E-400EDE91790E}" type="slidenum">
              <a:rPr lang="en-ZA" smtClean="0"/>
              <a:pPr/>
              <a:t>‹#›</a:t>
            </a:fld>
            <a:endParaRPr lang="en-ZA"/>
          </a:p>
        </p:txBody>
      </p:sp>
    </p:spTree>
    <p:extLst>
      <p:ext uri="{BB962C8B-B14F-4D97-AF65-F5344CB8AC3E}">
        <p14:creationId xmlns:p14="http://schemas.microsoft.com/office/powerpoint/2010/main" xmlns="" val="13139312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6332"/>
          </a:xfrm>
          <a:prstGeom prst="rect">
            <a:avLst/>
          </a:prstGeom>
        </p:spPr>
        <p:txBody>
          <a:bodyPr vert="horz" lIns="91432" tIns="45716" rIns="91432" bIns="45716" rtlCol="0"/>
          <a:lstStyle>
            <a:lvl1pPr algn="l">
              <a:defRPr sz="1200"/>
            </a:lvl1pPr>
          </a:lstStyle>
          <a:p>
            <a:endParaRPr lang="en-ZA"/>
          </a:p>
        </p:txBody>
      </p:sp>
      <p:sp>
        <p:nvSpPr>
          <p:cNvPr id="3" name="Date Placeholder 2"/>
          <p:cNvSpPr>
            <a:spLocks noGrp="1"/>
          </p:cNvSpPr>
          <p:nvPr>
            <p:ph type="dt" idx="1"/>
          </p:nvPr>
        </p:nvSpPr>
        <p:spPr>
          <a:xfrm>
            <a:off x="3850444" y="1"/>
            <a:ext cx="2945659" cy="496332"/>
          </a:xfrm>
          <a:prstGeom prst="rect">
            <a:avLst/>
          </a:prstGeom>
        </p:spPr>
        <p:txBody>
          <a:bodyPr vert="horz" lIns="91432" tIns="45716" rIns="91432" bIns="45716" rtlCol="0"/>
          <a:lstStyle>
            <a:lvl1pPr algn="r">
              <a:defRPr sz="1200"/>
            </a:lvl1pPr>
          </a:lstStyle>
          <a:p>
            <a:fld id="{34F5249C-48A9-451B-80F3-B7E8DA730BE6}" type="datetimeFigureOut">
              <a:rPr lang="en-US" smtClean="0"/>
              <a:pPr/>
              <a:t>4/13/2016</a:t>
            </a:fld>
            <a:endParaRPr lang="en-ZA"/>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2" tIns="45716" rIns="91432" bIns="45716" rtlCol="0" anchor="ctr"/>
          <a:lstStyle/>
          <a:p>
            <a:endParaRPr lang="en-ZA"/>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432" tIns="45716" rIns="91432" bIns="4571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1" y="9428584"/>
            <a:ext cx="2945659" cy="496332"/>
          </a:xfrm>
          <a:prstGeom prst="rect">
            <a:avLst/>
          </a:prstGeom>
        </p:spPr>
        <p:txBody>
          <a:bodyPr vert="horz" lIns="91432" tIns="45716" rIns="91432" bIns="45716" rtlCol="0" anchor="b"/>
          <a:lstStyle>
            <a:lvl1pPr algn="l">
              <a:defRPr sz="1200"/>
            </a:lvl1pPr>
          </a:lstStyle>
          <a:p>
            <a:endParaRPr lang="en-ZA"/>
          </a:p>
        </p:txBody>
      </p:sp>
      <p:sp>
        <p:nvSpPr>
          <p:cNvPr id="7" name="Slide Number Placeholder 6"/>
          <p:cNvSpPr>
            <a:spLocks noGrp="1"/>
          </p:cNvSpPr>
          <p:nvPr>
            <p:ph type="sldNum" sz="quarter" idx="5"/>
          </p:nvPr>
        </p:nvSpPr>
        <p:spPr>
          <a:xfrm>
            <a:off x="3850444" y="9428584"/>
            <a:ext cx="2945659" cy="496332"/>
          </a:xfrm>
          <a:prstGeom prst="rect">
            <a:avLst/>
          </a:prstGeom>
        </p:spPr>
        <p:txBody>
          <a:bodyPr vert="horz" lIns="91432" tIns="45716" rIns="91432" bIns="45716" rtlCol="0" anchor="b"/>
          <a:lstStyle>
            <a:lvl1pPr algn="r">
              <a:defRPr sz="1200"/>
            </a:lvl1pPr>
          </a:lstStyle>
          <a:p>
            <a:fld id="{C8A94EBA-B047-4484-A0F4-0E889537EBFF}" type="slidenum">
              <a:rPr lang="en-ZA" smtClean="0"/>
              <a:pPr/>
              <a:t>‹#›</a:t>
            </a:fld>
            <a:endParaRPr lang="en-ZA"/>
          </a:p>
        </p:txBody>
      </p:sp>
    </p:spTree>
    <p:extLst>
      <p:ext uri="{BB962C8B-B14F-4D97-AF65-F5344CB8AC3E}">
        <p14:creationId xmlns:p14="http://schemas.microsoft.com/office/powerpoint/2010/main" xmlns="" val="3128800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1B9DFFEE-A0D3-4775-B801-7644FA09D9EF}" type="slidenum">
              <a:rPr lang="en-US"/>
              <a:pPr>
                <a:defRPr/>
              </a:pPr>
              <a:t>‹#›</a:t>
            </a:fld>
            <a:endParaRPr lang="en-US"/>
          </a:p>
        </p:txBody>
      </p:sp>
    </p:spTree>
  </p:cSld>
  <p:clrMapOvr>
    <a:masterClrMapping/>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F62D982A-C7CB-4068-AE13-B076F84F4E1D}" type="slidenum">
              <a:rPr lang="en-US"/>
              <a:pPr>
                <a:defRPr/>
              </a:pPr>
              <a:t>‹#›</a:t>
            </a:fld>
            <a:endParaRPr lang="en-US"/>
          </a:p>
        </p:txBody>
      </p:sp>
    </p:spTree>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581275"/>
            <a:ext cx="2057400" cy="2778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81275"/>
            <a:ext cx="6019800" cy="2778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BCC1E255-DB46-4598-98E8-B5073B495A7A}" type="slidenum">
              <a:rPr lang="en-US"/>
              <a:pPr>
                <a:defRPr/>
              </a:pPr>
              <a:t>‹#›</a:t>
            </a:fld>
            <a:endParaRPr lang="en-US"/>
          </a:p>
        </p:txBody>
      </p:sp>
    </p:spTree>
  </p:cSld>
  <p:clrMapOvr>
    <a:masterClrMapping/>
  </p:clrMapOvr>
  <p:transition spd="med">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F1CB54B1-F0B6-4240-BF45-7E6EB762EED4}" type="slidenum">
              <a:rPr lang="en-US"/>
              <a:pPr>
                <a:defRPr/>
              </a:pPr>
              <a:t>‹#›</a:t>
            </a:fld>
            <a:endParaRPr lang="en-US"/>
          </a:p>
        </p:txBody>
      </p:sp>
    </p:spTree>
  </p:cSld>
  <p:clrMapOvr>
    <a:masterClrMapping/>
  </p:clrMapOvr>
  <p:transition spd="med">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2F3005A4-54E8-4A56-892D-0D1E29862FC8}" type="slidenum">
              <a:rPr lang="en-US"/>
              <a:pPr>
                <a:defRPr/>
              </a:pPr>
              <a:t>‹#›</a:t>
            </a:fld>
            <a:endParaRPr lang="en-US"/>
          </a:p>
        </p:txBody>
      </p:sp>
    </p:spTree>
  </p:cSld>
  <p:clrMapOvr>
    <a:masterClrMapping/>
  </p:clrMapOvr>
  <p:transition spd="med">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pPr>
              <a:defRPr/>
            </a:pPr>
            <a:fld id="{4682B78C-D8F4-4B7D-87DD-5D8EDCCA23A2}" type="slidenum">
              <a:rPr lang="en-US"/>
              <a:pPr>
                <a:defRPr/>
              </a:pPr>
              <a:t>‹#›</a:t>
            </a:fld>
            <a:endParaRPr lang="en-US"/>
          </a:p>
        </p:txBody>
      </p:sp>
    </p:spTree>
  </p:cSld>
  <p:clrMapOvr>
    <a:masterClrMapping/>
  </p:clrMapOvr>
  <p:transition spd="med">
    <p:wipe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3098800"/>
            <a:ext cx="4038600" cy="2806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3098800"/>
            <a:ext cx="4038600" cy="2806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3"/>
          <p:cNvSpPr txBox="1">
            <a:spLocks noGrp="1" noChangeArrowheads="1"/>
          </p:cNvSpPr>
          <p:nvPr>
            <p:ph type="sldNum" sz="quarter" idx="10"/>
          </p:nvPr>
        </p:nvSpPr>
        <p:spPr>
          <a:ln/>
        </p:spPr>
        <p:txBody>
          <a:bodyPr/>
          <a:lstStyle>
            <a:lvl1pPr>
              <a:defRPr/>
            </a:lvl1pPr>
          </a:lstStyle>
          <a:p>
            <a:pPr>
              <a:defRPr/>
            </a:pPr>
            <a:fld id="{7C939923-910B-4EB5-8552-1F64B1853C11}" type="slidenum">
              <a:rPr lang="en-US"/>
              <a:pPr>
                <a:defRPr/>
              </a:pPr>
              <a:t>‹#›</a:t>
            </a:fld>
            <a:endParaRPr lang="en-US"/>
          </a:p>
        </p:txBody>
      </p:sp>
    </p:spTree>
  </p:cSld>
  <p:clrMapOvr>
    <a:masterClrMapping/>
  </p:clrMapOvr>
  <p:transition spd="med">
    <p:wipe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3"/>
          <p:cNvSpPr txBox="1">
            <a:spLocks noGrp="1" noChangeArrowheads="1"/>
          </p:cNvSpPr>
          <p:nvPr>
            <p:ph type="sldNum" sz="quarter" idx="10"/>
          </p:nvPr>
        </p:nvSpPr>
        <p:spPr>
          <a:ln/>
        </p:spPr>
        <p:txBody>
          <a:bodyPr/>
          <a:lstStyle>
            <a:lvl1pPr>
              <a:defRPr/>
            </a:lvl1pPr>
          </a:lstStyle>
          <a:p>
            <a:pPr>
              <a:defRPr/>
            </a:pPr>
            <a:fld id="{867A4111-F824-4319-9622-520520170EB2}" type="slidenum">
              <a:rPr lang="en-US"/>
              <a:pPr>
                <a:defRPr/>
              </a:pPr>
              <a:t>‹#›</a:t>
            </a:fld>
            <a:endParaRPr lang="en-US"/>
          </a:p>
        </p:txBody>
      </p:sp>
    </p:spTree>
  </p:cSld>
  <p:clrMapOvr>
    <a:masterClrMapping/>
  </p:clrMapOvr>
  <p:transition spd="med">
    <p:wipe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3"/>
          <p:cNvSpPr txBox="1">
            <a:spLocks noGrp="1" noChangeArrowheads="1"/>
          </p:cNvSpPr>
          <p:nvPr>
            <p:ph type="sldNum" sz="quarter" idx="10"/>
          </p:nvPr>
        </p:nvSpPr>
        <p:spPr>
          <a:ln/>
        </p:spPr>
        <p:txBody>
          <a:bodyPr/>
          <a:lstStyle>
            <a:lvl1pPr>
              <a:defRPr/>
            </a:lvl1pPr>
          </a:lstStyle>
          <a:p>
            <a:pPr>
              <a:defRPr/>
            </a:pPr>
            <a:fld id="{1E0FCE96-30B6-4AF6-9D83-EEB2450D2322}" type="slidenum">
              <a:rPr lang="en-US"/>
              <a:pPr>
                <a:defRPr/>
              </a:pPr>
              <a:t>‹#›</a:t>
            </a:fld>
            <a:endParaRPr lang="en-US"/>
          </a:p>
        </p:txBody>
      </p:sp>
    </p:spTree>
  </p:cSld>
  <p:clrMapOvr>
    <a:masterClrMapping/>
  </p:clrMapOvr>
  <p:transition spd="med">
    <p:wipe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pPr>
              <a:defRPr/>
            </a:pPr>
            <a:fld id="{795227A8-8778-4E9D-A043-3FE0A25B129F}" type="slidenum">
              <a:rPr lang="en-US"/>
              <a:pPr>
                <a:defRPr/>
              </a:pPr>
              <a:t>‹#›</a:t>
            </a:fld>
            <a:endParaRPr lang="en-US"/>
          </a:p>
        </p:txBody>
      </p:sp>
    </p:spTree>
  </p:cSld>
  <p:clrMapOvr>
    <a:masterClrMapping/>
  </p:clrMapOvr>
  <p:transition spd="med">
    <p:wipe di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69642A3F-152B-4B79-A5AD-BF2AC82ED5E2}" type="slidenum">
              <a:rPr lang="en-US"/>
              <a:pPr>
                <a:defRPr/>
              </a:pPr>
              <a:t>‹#›</a:t>
            </a:fld>
            <a:endParaRPr lang="en-US"/>
          </a:p>
        </p:txBody>
      </p:sp>
    </p:spTree>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4209917F-9A48-4C4F-AB53-1A0A556F79B6}" type="slidenum">
              <a:rPr lang="en-US"/>
              <a:pPr>
                <a:defRPr/>
              </a:pPr>
              <a:t>‹#›</a:t>
            </a:fld>
            <a:endParaRPr lang="en-US"/>
          </a:p>
        </p:txBody>
      </p:sp>
    </p:spTree>
  </p:cSld>
  <p:clrMapOvr>
    <a:masterClrMapping/>
  </p:clrMapOvr>
  <p:transition spd="med">
    <p:wipe di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Arial"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8D0129BE-2C10-4138-A096-668814721066}" type="slidenum">
              <a:rPr lang="en-US"/>
              <a:pPr>
                <a:defRPr/>
              </a:pPr>
              <a:t>‹#›</a:t>
            </a:fld>
            <a:endParaRPr lang="en-US"/>
          </a:p>
        </p:txBody>
      </p:sp>
    </p:spTree>
  </p:cSld>
  <p:clrMapOvr>
    <a:masterClrMapping/>
  </p:clrMapOvr>
  <p:transition spd="med">
    <p:wipe di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DE9B9EF5-7662-4DA0-80D4-BF41A6AF2C27}" type="slidenum">
              <a:rPr lang="en-US"/>
              <a:pPr>
                <a:defRPr/>
              </a:pPr>
              <a:t>‹#›</a:t>
            </a:fld>
            <a:endParaRPr lang="en-US"/>
          </a:p>
        </p:txBody>
      </p:sp>
    </p:spTree>
  </p:cSld>
  <p:clrMapOvr>
    <a:masterClrMapping/>
  </p:clrMapOvr>
  <p:transition spd="med">
    <p:wipe di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301875"/>
            <a:ext cx="2057400" cy="3603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301875"/>
            <a:ext cx="6019800" cy="3603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9791D01A-58E3-4BD6-80FF-CD59493FFCAE}" type="slidenum">
              <a:rPr lang="en-US"/>
              <a:pPr>
                <a:defRPr/>
              </a:pPr>
              <a:t>‹#›</a:t>
            </a:fld>
            <a:endParaRPr lang="en-US"/>
          </a:p>
        </p:txBody>
      </p:sp>
    </p:spTree>
  </p:cSld>
  <p:clrMapOvr>
    <a:masterClrMapping/>
  </p:clrMapOvr>
  <p:transition spd="med">
    <p:wipe dir="d"/>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EDD25A00-893D-D845-8F75-6475FFADF7AC}" type="slidenum">
              <a:rPr lang="en-US"/>
              <a:pPr>
                <a:defRPr/>
              </a:pPr>
              <a:t>‹#›</a:t>
            </a:fld>
            <a:endParaRPr lang="en-US"/>
          </a:p>
        </p:txBody>
      </p:sp>
    </p:spTree>
    <p:extLst>
      <p:ext uri="{BB962C8B-B14F-4D97-AF65-F5344CB8AC3E}">
        <p14:creationId xmlns:p14="http://schemas.microsoft.com/office/powerpoint/2010/main" xmlns="" val="3686382050"/>
      </p:ext>
    </p:extLst>
  </p:cSld>
  <p:clrMapOvr>
    <a:masterClrMapping/>
  </p:clrMapOvr>
  <p:transition spd="med">
    <p:wipe dir="d"/>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511A7629-93C7-2A4E-A2BB-2797201D0187}" type="slidenum">
              <a:rPr lang="en-US"/>
              <a:pPr>
                <a:defRPr/>
              </a:pPr>
              <a:t>‹#›</a:t>
            </a:fld>
            <a:endParaRPr lang="en-US"/>
          </a:p>
        </p:txBody>
      </p:sp>
    </p:spTree>
    <p:extLst>
      <p:ext uri="{BB962C8B-B14F-4D97-AF65-F5344CB8AC3E}">
        <p14:creationId xmlns:p14="http://schemas.microsoft.com/office/powerpoint/2010/main" xmlns="" val="3538317707"/>
      </p:ext>
    </p:extLst>
  </p:cSld>
  <p:clrMapOvr>
    <a:masterClrMapping/>
  </p:clrMapOvr>
  <p:transition spd="med">
    <p:wipe dir="d"/>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pPr>
              <a:defRPr/>
            </a:pPr>
            <a:fld id="{15741421-581A-5E4B-AE1A-14BD8D92C53B}" type="slidenum">
              <a:rPr lang="en-US"/>
              <a:pPr>
                <a:defRPr/>
              </a:pPr>
              <a:t>‹#›</a:t>
            </a:fld>
            <a:endParaRPr lang="en-US"/>
          </a:p>
        </p:txBody>
      </p:sp>
    </p:spTree>
    <p:extLst>
      <p:ext uri="{BB962C8B-B14F-4D97-AF65-F5344CB8AC3E}">
        <p14:creationId xmlns:p14="http://schemas.microsoft.com/office/powerpoint/2010/main" xmlns="" val="4007501951"/>
      </p:ext>
    </p:extLst>
  </p:cSld>
  <p:clrMapOvr>
    <a:masterClrMapping/>
  </p:clrMapOvr>
  <p:transition spd="med">
    <p:wipe dir="d"/>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3098800"/>
            <a:ext cx="4038600" cy="2806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3098800"/>
            <a:ext cx="4038600" cy="2806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3"/>
          <p:cNvSpPr txBox="1">
            <a:spLocks noGrp="1" noChangeArrowheads="1"/>
          </p:cNvSpPr>
          <p:nvPr>
            <p:ph type="sldNum" sz="quarter" idx="10"/>
          </p:nvPr>
        </p:nvSpPr>
        <p:spPr>
          <a:ln/>
        </p:spPr>
        <p:txBody>
          <a:bodyPr/>
          <a:lstStyle>
            <a:lvl1pPr>
              <a:defRPr/>
            </a:lvl1pPr>
          </a:lstStyle>
          <a:p>
            <a:pPr>
              <a:defRPr/>
            </a:pPr>
            <a:fld id="{E6E161CC-ED35-5748-9A8F-54B20532ED80}" type="slidenum">
              <a:rPr lang="en-US"/>
              <a:pPr>
                <a:defRPr/>
              </a:pPr>
              <a:t>‹#›</a:t>
            </a:fld>
            <a:endParaRPr lang="en-US"/>
          </a:p>
        </p:txBody>
      </p:sp>
    </p:spTree>
    <p:extLst>
      <p:ext uri="{BB962C8B-B14F-4D97-AF65-F5344CB8AC3E}">
        <p14:creationId xmlns:p14="http://schemas.microsoft.com/office/powerpoint/2010/main" xmlns="" val="3434134161"/>
      </p:ext>
    </p:extLst>
  </p:cSld>
  <p:clrMapOvr>
    <a:masterClrMapping/>
  </p:clrMapOvr>
  <p:transition spd="med">
    <p:wipe dir="d"/>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3"/>
          <p:cNvSpPr txBox="1">
            <a:spLocks noGrp="1" noChangeArrowheads="1"/>
          </p:cNvSpPr>
          <p:nvPr>
            <p:ph type="sldNum" sz="quarter" idx="10"/>
          </p:nvPr>
        </p:nvSpPr>
        <p:spPr>
          <a:ln/>
        </p:spPr>
        <p:txBody>
          <a:bodyPr/>
          <a:lstStyle>
            <a:lvl1pPr>
              <a:defRPr/>
            </a:lvl1pPr>
          </a:lstStyle>
          <a:p>
            <a:pPr>
              <a:defRPr/>
            </a:pPr>
            <a:fld id="{43CA1946-BF77-064F-87DC-E840BD1281E4}" type="slidenum">
              <a:rPr lang="en-US"/>
              <a:pPr>
                <a:defRPr/>
              </a:pPr>
              <a:t>‹#›</a:t>
            </a:fld>
            <a:endParaRPr lang="en-US"/>
          </a:p>
        </p:txBody>
      </p:sp>
    </p:spTree>
    <p:extLst>
      <p:ext uri="{BB962C8B-B14F-4D97-AF65-F5344CB8AC3E}">
        <p14:creationId xmlns:p14="http://schemas.microsoft.com/office/powerpoint/2010/main" xmlns="" val="1891846929"/>
      </p:ext>
    </p:extLst>
  </p:cSld>
  <p:clrMapOvr>
    <a:masterClrMapping/>
  </p:clrMapOvr>
  <p:transition spd="med">
    <p:wipe dir="d"/>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3"/>
          <p:cNvSpPr txBox="1">
            <a:spLocks noGrp="1" noChangeArrowheads="1"/>
          </p:cNvSpPr>
          <p:nvPr>
            <p:ph type="sldNum" sz="quarter" idx="10"/>
          </p:nvPr>
        </p:nvSpPr>
        <p:spPr>
          <a:ln/>
        </p:spPr>
        <p:txBody>
          <a:bodyPr/>
          <a:lstStyle>
            <a:lvl1pPr>
              <a:defRPr/>
            </a:lvl1pPr>
          </a:lstStyle>
          <a:p>
            <a:pPr>
              <a:defRPr/>
            </a:pPr>
            <a:fld id="{257C4C3D-E998-C546-B9DE-B8AFDDC1601D}" type="slidenum">
              <a:rPr lang="en-US"/>
              <a:pPr>
                <a:defRPr/>
              </a:pPr>
              <a:t>‹#›</a:t>
            </a:fld>
            <a:endParaRPr lang="en-US"/>
          </a:p>
        </p:txBody>
      </p:sp>
    </p:spTree>
    <p:extLst>
      <p:ext uri="{BB962C8B-B14F-4D97-AF65-F5344CB8AC3E}">
        <p14:creationId xmlns:p14="http://schemas.microsoft.com/office/powerpoint/2010/main" xmlns="" val="3239351116"/>
      </p:ext>
    </p:extLst>
  </p:cSld>
  <p:clrMapOvr>
    <a:masterClrMapping/>
  </p:clrMapOvr>
  <p:transition spd="med">
    <p:wipe dir="d"/>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pPr>
              <a:defRPr/>
            </a:pPr>
            <a:fld id="{AD0024E8-029D-9944-A358-02726CFFA84B}" type="slidenum">
              <a:rPr lang="en-US"/>
              <a:pPr>
                <a:defRPr/>
              </a:pPr>
              <a:t>‹#›</a:t>
            </a:fld>
            <a:endParaRPr lang="en-US"/>
          </a:p>
        </p:txBody>
      </p:sp>
    </p:spTree>
    <p:extLst>
      <p:ext uri="{BB962C8B-B14F-4D97-AF65-F5344CB8AC3E}">
        <p14:creationId xmlns:p14="http://schemas.microsoft.com/office/powerpoint/2010/main" xmlns="" val="3986207198"/>
      </p:ext>
    </p:extLst>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pPr>
              <a:defRPr/>
            </a:pPr>
            <a:fld id="{C8F7C42C-3A31-4E22-904D-78F328799DBB}" type="slidenum">
              <a:rPr lang="en-US"/>
              <a:pPr>
                <a:defRPr/>
              </a:pPr>
              <a:t>‹#›</a:t>
            </a:fld>
            <a:endParaRPr lang="en-US"/>
          </a:p>
        </p:txBody>
      </p:sp>
    </p:spTree>
  </p:cSld>
  <p:clrMapOvr>
    <a:masterClrMapping/>
  </p:clrMapOvr>
  <p:transition spd="med">
    <p:wipe dir="d"/>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F2046539-0958-8D4E-AA9A-02CDDEFB51C0}" type="slidenum">
              <a:rPr lang="en-US"/>
              <a:pPr>
                <a:defRPr/>
              </a:pPr>
              <a:t>‹#›</a:t>
            </a:fld>
            <a:endParaRPr lang="en-US"/>
          </a:p>
        </p:txBody>
      </p:sp>
    </p:spTree>
    <p:extLst>
      <p:ext uri="{BB962C8B-B14F-4D97-AF65-F5344CB8AC3E}">
        <p14:creationId xmlns:p14="http://schemas.microsoft.com/office/powerpoint/2010/main" xmlns="" val="4258456229"/>
      </p:ext>
    </p:extLst>
  </p:cSld>
  <p:clrMapOvr>
    <a:masterClrMapping/>
  </p:clrMapOvr>
  <p:transition spd="med">
    <p:wipe dir="d"/>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Arial"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1E717BF3-4004-8145-84D4-2D547DC39A84}" type="slidenum">
              <a:rPr lang="en-US"/>
              <a:pPr>
                <a:defRPr/>
              </a:pPr>
              <a:t>‹#›</a:t>
            </a:fld>
            <a:endParaRPr lang="en-US"/>
          </a:p>
        </p:txBody>
      </p:sp>
    </p:spTree>
    <p:extLst>
      <p:ext uri="{BB962C8B-B14F-4D97-AF65-F5344CB8AC3E}">
        <p14:creationId xmlns:p14="http://schemas.microsoft.com/office/powerpoint/2010/main" xmlns="" val="2896371986"/>
      </p:ext>
    </p:extLst>
  </p:cSld>
  <p:clrMapOvr>
    <a:masterClrMapping/>
  </p:clrMapOvr>
  <p:transition spd="med">
    <p:wipe dir="d"/>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6B72C33F-46D1-0B45-9541-94B2F327499A}" type="slidenum">
              <a:rPr lang="en-US"/>
              <a:pPr>
                <a:defRPr/>
              </a:pPr>
              <a:t>‹#›</a:t>
            </a:fld>
            <a:endParaRPr lang="en-US"/>
          </a:p>
        </p:txBody>
      </p:sp>
    </p:spTree>
    <p:extLst>
      <p:ext uri="{BB962C8B-B14F-4D97-AF65-F5344CB8AC3E}">
        <p14:creationId xmlns:p14="http://schemas.microsoft.com/office/powerpoint/2010/main" xmlns="" val="289445281"/>
      </p:ext>
    </p:extLst>
  </p:cSld>
  <p:clrMapOvr>
    <a:masterClrMapping/>
  </p:clrMapOvr>
  <p:transition spd="med">
    <p:wipe dir="d"/>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301875"/>
            <a:ext cx="2057400" cy="3603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301875"/>
            <a:ext cx="6019800" cy="3603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1BB0C5C7-8381-384E-A324-83C9C969F4CA}" type="slidenum">
              <a:rPr lang="en-US"/>
              <a:pPr>
                <a:defRPr/>
              </a:pPr>
              <a:t>‹#›</a:t>
            </a:fld>
            <a:endParaRPr lang="en-US"/>
          </a:p>
        </p:txBody>
      </p:sp>
    </p:spTree>
    <p:extLst>
      <p:ext uri="{BB962C8B-B14F-4D97-AF65-F5344CB8AC3E}">
        <p14:creationId xmlns:p14="http://schemas.microsoft.com/office/powerpoint/2010/main" xmlns="" val="1427840320"/>
      </p:ext>
    </p:extLst>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4330700"/>
            <a:ext cx="4038600" cy="1028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4330700"/>
            <a:ext cx="4038600" cy="1028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3"/>
          <p:cNvSpPr txBox="1">
            <a:spLocks noGrp="1" noChangeArrowheads="1"/>
          </p:cNvSpPr>
          <p:nvPr>
            <p:ph type="sldNum" sz="quarter" idx="10"/>
          </p:nvPr>
        </p:nvSpPr>
        <p:spPr>
          <a:ln/>
        </p:spPr>
        <p:txBody>
          <a:bodyPr/>
          <a:lstStyle>
            <a:lvl1pPr>
              <a:defRPr/>
            </a:lvl1pPr>
          </a:lstStyle>
          <a:p>
            <a:pPr>
              <a:defRPr/>
            </a:pPr>
            <a:fld id="{5D768090-16B8-4510-91AF-E1557D682C87}" type="slidenum">
              <a:rPr lang="en-US"/>
              <a:pPr>
                <a:defRPr/>
              </a:pPr>
              <a:t>‹#›</a:t>
            </a:fld>
            <a:endParaRPr lang="en-US"/>
          </a:p>
        </p:txBody>
      </p:sp>
    </p:spTree>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3"/>
          <p:cNvSpPr txBox="1">
            <a:spLocks noGrp="1" noChangeArrowheads="1"/>
          </p:cNvSpPr>
          <p:nvPr>
            <p:ph type="sldNum" sz="quarter" idx="10"/>
          </p:nvPr>
        </p:nvSpPr>
        <p:spPr>
          <a:ln/>
        </p:spPr>
        <p:txBody>
          <a:bodyPr/>
          <a:lstStyle>
            <a:lvl1pPr>
              <a:defRPr/>
            </a:lvl1pPr>
          </a:lstStyle>
          <a:p>
            <a:pPr>
              <a:defRPr/>
            </a:pPr>
            <a:fld id="{6755FFB1-7D1F-4F80-9C18-41CC08EA3875}" type="slidenum">
              <a:rPr lang="en-US"/>
              <a:pPr>
                <a:defRPr/>
              </a:pPr>
              <a:t>‹#›</a:t>
            </a:fld>
            <a:endParaRPr lang="en-US"/>
          </a:p>
        </p:txBody>
      </p:sp>
    </p:spTree>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3"/>
          <p:cNvSpPr txBox="1">
            <a:spLocks noGrp="1" noChangeArrowheads="1"/>
          </p:cNvSpPr>
          <p:nvPr>
            <p:ph type="sldNum" sz="quarter" idx="10"/>
          </p:nvPr>
        </p:nvSpPr>
        <p:spPr>
          <a:ln/>
        </p:spPr>
        <p:txBody>
          <a:bodyPr/>
          <a:lstStyle>
            <a:lvl1pPr>
              <a:defRPr/>
            </a:lvl1pPr>
          </a:lstStyle>
          <a:p>
            <a:pPr>
              <a:defRPr/>
            </a:pPr>
            <a:fld id="{153FE8DF-8E46-4B99-A7BE-8E06A4EECC4A}" type="slidenum">
              <a:rPr lang="en-US"/>
              <a:pPr>
                <a:defRPr/>
              </a:pPr>
              <a:t>‹#›</a:t>
            </a:fld>
            <a:endParaRPr lang="en-US"/>
          </a:p>
        </p:txBody>
      </p:sp>
    </p:spTree>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pPr>
              <a:defRPr/>
            </a:pPr>
            <a:fld id="{80A6CD7B-8DC8-459B-85F9-0D0D3C99BDE5}" type="slidenum">
              <a:rPr lang="en-US"/>
              <a:pPr>
                <a:defRPr/>
              </a:pPr>
              <a:t>‹#›</a:t>
            </a:fld>
            <a:endParaRPr lang="en-US"/>
          </a:p>
        </p:txBody>
      </p:sp>
    </p:spTree>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D028897C-6152-4C6F-8EA7-75C2380DB597}" type="slidenum">
              <a:rPr lang="en-US"/>
              <a:pPr>
                <a:defRPr/>
              </a:pPr>
              <a:t>‹#›</a:t>
            </a:fld>
            <a:endParaRPr lang="en-US"/>
          </a:p>
        </p:txBody>
      </p:sp>
    </p:spTree>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Arial"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4522F85E-991B-4D7F-93C7-853A08152AEB}" type="slidenum">
              <a:rPr lang="en-US"/>
              <a:pPr>
                <a:defRPr/>
              </a:pPr>
              <a:t>‹#›</a:t>
            </a:fld>
            <a:endParaRPr lang="en-US"/>
          </a:p>
        </p:txBody>
      </p:sp>
    </p:spTree>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df"/><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4.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4" descr="Powerpoint Presentation"/>
          <p:cNvPicPr>
            <a:picLocks noChangeAspect="1" noChangeArrowheads="1"/>
          </p:cNvPicPr>
          <p:nvPr userDrawn="1"/>
        </p:nvPicPr>
        <p:blipFill>
          <a:blip r:embed="rId13"/>
          <a:srcRect/>
          <a:stretch>
            <a:fillRect/>
          </a:stretch>
        </p:blipFill>
        <p:spPr bwMode="auto">
          <a:xfrm>
            <a:off x="0" y="0"/>
            <a:ext cx="9144000" cy="6858000"/>
          </a:xfrm>
          <a:prstGeom prst="rect">
            <a:avLst/>
          </a:prstGeom>
          <a:noFill/>
          <a:ln w="9525">
            <a:noFill/>
            <a:miter lim="800000"/>
            <a:headEnd/>
            <a:tailEnd/>
          </a:ln>
        </p:spPr>
      </p:pic>
      <p:sp>
        <p:nvSpPr>
          <p:cNvPr id="1027" name="Rectangle 1"/>
          <p:cNvSpPr>
            <a:spLocks noGrp="1" noChangeArrowheads="1"/>
          </p:cNvSpPr>
          <p:nvPr>
            <p:ph type="title"/>
          </p:nvPr>
        </p:nvSpPr>
        <p:spPr bwMode="auto">
          <a:xfrm>
            <a:off x="457200" y="2581275"/>
            <a:ext cx="8229600" cy="1508125"/>
          </a:xfrm>
          <a:prstGeom prst="rect">
            <a:avLst/>
          </a:prstGeom>
          <a:noFill/>
          <a:ln w="12700">
            <a:noFill/>
            <a:miter lim="800000"/>
            <a:headEnd/>
            <a:tailEnd/>
          </a:ln>
        </p:spPr>
        <p:txBody>
          <a:bodyPr vert="horz" wrap="square" lIns="50800" tIns="50800" rIns="91440" bIns="50800" numCol="1" anchor="ctr" anchorCtr="0" compatLnSpc="1">
            <a:prstTxWarp prst="textNoShape">
              <a:avLst/>
            </a:prstTxWarp>
          </a:bodyPr>
          <a:lstStyle/>
          <a:p>
            <a:pPr lvl="0"/>
            <a:r>
              <a:rPr lang="en-US" smtClean="0">
                <a:sym typeface="Arial" charset="0"/>
              </a:rPr>
              <a:t>Click to edit Master title style</a:t>
            </a:r>
          </a:p>
        </p:txBody>
      </p:sp>
      <p:sp>
        <p:nvSpPr>
          <p:cNvPr id="1028" name="Rectangle 2"/>
          <p:cNvSpPr>
            <a:spLocks noGrp="1" noChangeArrowheads="1"/>
          </p:cNvSpPr>
          <p:nvPr>
            <p:ph type="body" idx="1"/>
          </p:nvPr>
        </p:nvSpPr>
        <p:spPr bwMode="auto">
          <a:xfrm>
            <a:off x="457200" y="4330700"/>
            <a:ext cx="8229600" cy="1028700"/>
          </a:xfrm>
          <a:prstGeom prst="rect">
            <a:avLst/>
          </a:prstGeom>
          <a:noFill/>
          <a:ln w="12700">
            <a:noFill/>
            <a:miter lim="800000"/>
            <a:headEnd/>
            <a:tailEnd/>
          </a:ln>
        </p:spPr>
        <p:txBody>
          <a:bodyPr vert="horz" wrap="square" lIns="50800" tIns="50800" rIns="91440" bIns="50800" numCol="1" anchor="t" anchorCtr="0" compatLnSpc="1">
            <a:prstTxWarp prst="textNoShape">
              <a:avLst/>
            </a:prstTxWarp>
          </a:bodyPr>
          <a:lstStyle/>
          <a:p>
            <a:pPr lvl="0"/>
            <a:r>
              <a:rPr lang="en-US" smtClean="0">
                <a:sym typeface="Arial" charset="0"/>
              </a:rPr>
              <a:t>Click to edit Master text styles</a:t>
            </a:r>
          </a:p>
          <a:p>
            <a:pPr lvl="1"/>
            <a:r>
              <a:rPr lang="en-US" smtClean="0">
                <a:sym typeface="Arial" charset="0"/>
              </a:rPr>
              <a:t>Second level</a:t>
            </a:r>
          </a:p>
          <a:p>
            <a:pPr lvl="2"/>
            <a:r>
              <a:rPr lang="en-US" smtClean="0">
                <a:sym typeface="Arial" charset="0"/>
              </a:rPr>
              <a:t>Third level</a:t>
            </a:r>
          </a:p>
          <a:p>
            <a:pPr lvl="3"/>
            <a:r>
              <a:rPr lang="en-US" smtClean="0">
                <a:sym typeface="Arial" charset="0"/>
              </a:rPr>
              <a:t>Fourth level</a:t>
            </a:r>
          </a:p>
          <a:p>
            <a:pPr lvl="4"/>
            <a:r>
              <a:rPr lang="en-US" smtClean="0">
                <a:sym typeface="Arial" charset="0"/>
              </a:rPr>
              <a:t>Fifth level</a:t>
            </a:r>
          </a:p>
        </p:txBody>
      </p:sp>
      <p:sp>
        <p:nvSpPr>
          <p:cNvPr id="2" name="Text Box 3"/>
          <p:cNvSpPr txBox="1">
            <a:spLocks noGrp="1" noChangeArrowheads="1"/>
          </p:cNvSpPr>
          <p:nvPr>
            <p:ph type="sldNum" sz="quarter" idx="4"/>
          </p:nvPr>
        </p:nvSpPr>
        <p:spPr bwMode="auto">
          <a:xfrm>
            <a:off x="4429125" y="6399213"/>
            <a:ext cx="284163" cy="279400"/>
          </a:xfrm>
          <a:prstGeom prst="rect">
            <a:avLst/>
          </a:prstGeom>
          <a:noFill/>
          <a:ln w="12700">
            <a:noFill/>
            <a:miter lim="800000"/>
            <a:headEnd/>
            <a:tailEnd/>
          </a:ln>
          <a:effectLst/>
        </p:spPr>
        <p:txBody>
          <a:bodyPr vert="horz" wrap="none" lIns="91440" tIns="45720" rIns="91440" bIns="45720" numCol="1" anchor="ctr" anchorCtr="0" compatLnSpc="1">
            <a:prstTxWarp prst="textNoShape">
              <a:avLst/>
            </a:prstTxWarp>
          </a:bodyPr>
          <a:lstStyle>
            <a:lvl1pPr algn="ctr">
              <a:defRPr sz="1200" b="1">
                <a:solidFill>
                  <a:srgbClr val="B1953A"/>
                </a:solidFill>
                <a:latin typeface="Arial" charset="0"/>
                <a:cs typeface="Arial" charset="0"/>
                <a:sym typeface="Arial" charset="0"/>
              </a:defRPr>
            </a:lvl1pPr>
          </a:lstStyle>
          <a:p>
            <a:pPr>
              <a:defRPr/>
            </a:pPr>
            <a:fld id="{35130C14-2E26-4512-9EFC-8955235460EC}" type="slidenum">
              <a:rPr lang="en-US"/>
              <a:pPr>
                <a:defRPr/>
              </a:pPr>
              <a:t>‹#›</a:t>
            </a:fld>
            <a:endParaRPr lang="en-US"/>
          </a:p>
        </p:txBody>
      </p:sp>
      <p:sp>
        <p:nvSpPr>
          <p:cNvPr id="17" name="Rectangle 8"/>
          <p:cNvSpPr>
            <a:spLocks/>
          </p:cNvSpPr>
          <p:nvPr userDrawn="1"/>
        </p:nvSpPr>
        <p:spPr bwMode="auto">
          <a:xfrm>
            <a:off x="8001000" y="152400"/>
            <a:ext cx="1100138" cy="254000"/>
          </a:xfrm>
          <a:prstGeom prst="rect">
            <a:avLst/>
          </a:prstGeom>
          <a:noFill/>
          <a:ln w="12700" cap="flat">
            <a:noFill/>
            <a:miter lim="800000"/>
            <a:headEnd type="none" w="med" len="med"/>
            <a:tailEnd type="none" w="med" len="med"/>
          </a:ln>
        </p:spPr>
        <p:txBody>
          <a:bodyPr lIns="0" tIns="0" rIns="0" bIns="0" anchor="ctr"/>
          <a:lstStyle/>
          <a:p>
            <a:pPr algn="ctr">
              <a:defRPr/>
            </a:pPr>
            <a:r>
              <a:rPr lang="en-US" sz="1000" b="1">
                <a:solidFill>
                  <a:srgbClr val="5F3844"/>
                </a:solidFill>
                <a:latin typeface="Helvetica" pitchFamily="1" charset="0"/>
                <a:cs typeface="Helvetica" pitchFamily="1" charset="0"/>
                <a:sym typeface="Helvetica" pitchFamily="1" charset="0"/>
              </a:rPr>
              <a:t>www.salga.org.za</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med">
    <p:wipe dir="d"/>
  </p:transition>
  <p:timing>
    <p:tnLst>
      <p:par>
        <p:cTn id="1" dur="indefinite" restart="never" nodeType="tmRoot"/>
      </p:par>
    </p:tnLst>
  </p:timing>
  <p:hf hdr="0" ftr="0" dt="0"/>
  <p:txStyles>
    <p:titleStyle>
      <a:lvl1pPr marL="39688" indent="-39688" algn="ctr" rtl="0" eaLnBrk="0" fontAlgn="base" hangingPunct="0">
        <a:spcBef>
          <a:spcPct val="0"/>
        </a:spcBef>
        <a:spcAft>
          <a:spcPct val="0"/>
        </a:spcAft>
        <a:defRPr sz="4400" b="1">
          <a:solidFill>
            <a:srgbClr val="B1953A"/>
          </a:solidFill>
          <a:latin typeface="+mj-lt"/>
          <a:ea typeface="+mj-ea"/>
          <a:cs typeface="+mj-cs"/>
          <a:sym typeface="Arial" charset="0"/>
        </a:defRPr>
      </a:lvl1pPr>
      <a:lvl2pPr marL="39688" indent="-39688" algn="ctr" rtl="0" eaLnBrk="0" fontAlgn="base" hangingPunct="0">
        <a:spcBef>
          <a:spcPct val="0"/>
        </a:spcBef>
        <a:spcAft>
          <a:spcPct val="0"/>
        </a:spcAft>
        <a:defRPr sz="4400" b="1">
          <a:solidFill>
            <a:srgbClr val="B1953A"/>
          </a:solidFill>
          <a:latin typeface="Arial" charset="0"/>
          <a:ea typeface="ヒラギノ角ゴ ProN W6" charset="-128"/>
          <a:cs typeface="ヒラギノ角ゴ ProN W6" charset="-128"/>
          <a:sym typeface="Arial" charset="0"/>
        </a:defRPr>
      </a:lvl2pPr>
      <a:lvl3pPr marL="39688" indent="-39688" algn="ctr" rtl="0" eaLnBrk="0" fontAlgn="base" hangingPunct="0">
        <a:spcBef>
          <a:spcPct val="0"/>
        </a:spcBef>
        <a:spcAft>
          <a:spcPct val="0"/>
        </a:spcAft>
        <a:defRPr sz="4400" b="1">
          <a:solidFill>
            <a:srgbClr val="B1953A"/>
          </a:solidFill>
          <a:latin typeface="Arial" charset="0"/>
          <a:ea typeface="ヒラギノ角ゴ ProN W6" charset="-128"/>
          <a:cs typeface="ヒラギノ角ゴ ProN W6" charset="-128"/>
          <a:sym typeface="Arial" charset="0"/>
        </a:defRPr>
      </a:lvl3pPr>
      <a:lvl4pPr marL="39688" indent="-39688" algn="ctr" rtl="0" eaLnBrk="0" fontAlgn="base" hangingPunct="0">
        <a:spcBef>
          <a:spcPct val="0"/>
        </a:spcBef>
        <a:spcAft>
          <a:spcPct val="0"/>
        </a:spcAft>
        <a:defRPr sz="4400" b="1">
          <a:solidFill>
            <a:srgbClr val="B1953A"/>
          </a:solidFill>
          <a:latin typeface="Arial" charset="0"/>
          <a:ea typeface="ヒラギノ角ゴ ProN W6" charset="-128"/>
          <a:cs typeface="ヒラギノ角ゴ ProN W6" charset="-128"/>
          <a:sym typeface="Arial" charset="0"/>
        </a:defRPr>
      </a:lvl4pPr>
      <a:lvl5pPr marL="39688" indent="-39688" algn="ctr" rtl="0" eaLnBrk="0" fontAlgn="base" hangingPunct="0">
        <a:spcBef>
          <a:spcPct val="0"/>
        </a:spcBef>
        <a:spcAft>
          <a:spcPct val="0"/>
        </a:spcAft>
        <a:defRPr sz="4400" b="1">
          <a:solidFill>
            <a:srgbClr val="B1953A"/>
          </a:solidFill>
          <a:latin typeface="Arial" charset="0"/>
          <a:ea typeface="ヒラギノ角ゴ ProN W6" charset="-128"/>
          <a:cs typeface="ヒラギノ角ゴ ProN W6" charset="-128"/>
          <a:sym typeface="Arial" charset="0"/>
        </a:defRPr>
      </a:lvl5pPr>
      <a:lvl6pPr marL="496888" algn="ctr" rtl="0" fontAlgn="base">
        <a:spcBef>
          <a:spcPct val="0"/>
        </a:spcBef>
        <a:spcAft>
          <a:spcPct val="0"/>
        </a:spcAft>
        <a:defRPr sz="4400" b="1">
          <a:solidFill>
            <a:srgbClr val="A37C00"/>
          </a:solidFill>
          <a:latin typeface="Arial" charset="0"/>
          <a:ea typeface="ヒラギノ角ゴ ProN W6" charset="-128"/>
          <a:cs typeface="ヒラギノ角ゴ ProN W6" charset="-128"/>
          <a:sym typeface="Arial" charset="0"/>
        </a:defRPr>
      </a:lvl6pPr>
      <a:lvl7pPr marL="954088" algn="ctr" rtl="0" fontAlgn="base">
        <a:spcBef>
          <a:spcPct val="0"/>
        </a:spcBef>
        <a:spcAft>
          <a:spcPct val="0"/>
        </a:spcAft>
        <a:defRPr sz="4400" b="1">
          <a:solidFill>
            <a:srgbClr val="A37C00"/>
          </a:solidFill>
          <a:latin typeface="Arial" charset="0"/>
          <a:ea typeface="ヒラギノ角ゴ ProN W6" charset="-128"/>
          <a:cs typeface="ヒラギノ角ゴ ProN W6" charset="-128"/>
          <a:sym typeface="Arial" charset="0"/>
        </a:defRPr>
      </a:lvl7pPr>
      <a:lvl8pPr marL="1411288" algn="ctr" rtl="0" fontAlgn="base">
        <a:spcBef>
          <a:spcPct val="0"/>
        </a:spcBef>
        <a:spcAft>
          <a:spcPct val="0"/>
        </a:spcAft>
        <a:defRPr sz="4400" b="1">
          <a:solidFill>
            <a:srgbClr val="A37C00"/>
          </a:solidFill>
          <a:latin typeface="Arial" charset="0"/>
          <a:ea typeface="ヒラギノ角ゴ ProN W6" charset="-128"/>
          <a:cs typeface="ヒラギノ角ゴ ProN W6" charset="-128"/>
          <a:sym typeface="Arial" charset="0"/>
        </a:defRPr>
      </a:lvl8pPr>
      <a:lvl9pPr marL="1868488" algn="ctr" rtl="0" fontAlgn="base">
        <a:spcBef>
          <a:spcPct val="0"/>
        </a:spcBef>
        <a:spcAft>
          <a:spcPct val="0"/>
        </a:spcAft>
        <a:defRPr sz="4400" b="1">
          <a:solidFill>
            <a:srgbClr val="A37C00"/>
          </a:solidFill>
          <a:latin typeface="Arial" charset="0"/>
          <a:ea typeface="ヒラギノ角ゴ ProN W6" charset="-128"/>
          <a:cs typeface="ヒラギノ角ゴ ProN W6" charset="-128"/>
          <a:sym typeface="Arial" charset="0"/>
        </a:defRPr>
      </a:lvl9pPr>
    </p:titleStyle>
    <p:bodyStyle>
      <a:lvl1pPr marL="342900" indent="-342900" algn="l" rtl="0" eaLnBrk="0" fontAlgn="base" hangingPunct="0">
        <a:spcBef>
          <a:spcPts val="800"/>
        </a:spcBef>
        <a:spcAft>
          <a:spcPct val="0"/>
        </a:spcAft>
        <a:buSzPct val="100000"/>
        <a:buFont typeface="Arial" charset="0"/>
        <a:buChar char="•"/>
        <a:defRPr sz="2400">
          <a:solidFill>
            <a:srgbClr val="D3CAB7"/>
          </a:solidFill>
          <a:latin typeface="+mn-lt"/>
          <a:ea typeface="+mn-ea"/>
          <a:cs typeface="+mn-cs"/>
          <a:sym typeface="Arial" charset="0"/>
        </a:defRPr>
      </a:lvl1pPr>
      <a:lvl2pPr marL="731838" indent="-285750" algn="l" rtl="0" eaLnBrk="0" fontAlgn="base" hangingPunct="0">
        <a:spcBef>
          <a:spcPts val="700"/>
        </a:spcBef>
        <a:spcAft>
          <a:spcPct val="0"/>
        </a:spcAft>
        <a:buSzPct val="100000"/>
        <a:buFont typeface="Arial" charset="0"/>
        <a:buChar char="–"/>
        <a:defRPr sz="2000">
          <a:solidFill>
            <a:srgbClr val="D3CAB7"/>
          </a:solidFill>
          <a:latin typeface="+mn-lt"/>
          <a:ea typeface="+mn-ea"/>
          <a:cs typeface="+mn-cs"/>
          <a:sym typeface="Arial" charset="0"/>
        </a:defRPr>
      </a:lvl2pPr>
      <a:lvl3pPr marL="1074738" indent="-228600" algn="l" rtl="0" eaLnBrk="0" fontAlgn="base" hangingPunct="0">
        <a:spcBef>
          <a:spcPts val="600"/>
        </a:spcBef>
        <a:spcAft>
          <a:spcPct val="0"/>
        </a:spcAft>
        <a:buSzPct val="100000"/>
        <a:buFont typeface="Arial" charset="0"/>
        <a:buChar char="•"/>
        <a:defRPr sz="1600">
          <a:solidFill>
            <a:srgbClr val="D3CAB7"/>
          </a:solidFill>
          <a:latin typeface="+mn-lt"/>
          <a:ea typeface="+mn-ea"/>
          <a:cs typeface="+mn-cs"/>
          <a:sym typeface="Arial" charset="0"/>
        </a:defRPr>
      </a:lvl3pPr>
      <a:lvl4pPr marL="1417638" indent="-228600" algn="l" rtl="0" eaLnBrk="0" fontAlgn="base" hangingPunct="0">
        <a:spcBef>
          <a:spcPts val="500"/>
        </a:spcBef>
        <a:spcAft>
          <a:spcPct val="0"/>
        </a:spcAft>
        <a:buSzPct val="100000"/>
        <a:buFont typeface="Arial" charset="0"/>
        <a:buChar char="–"/>
        <a:defRPr sz="1200">
          <a:solidFill>
            <a:srgbClr val="D3CAB7"/>
          </a:solidFill>
          <a:latin typeface="+mn-lt"/>
          <a:ea typeface="+mn-ea"/>
          <a:cs typeface="+mn-cs"/>
          <a:sym typeface="Arial" charset="0"/>
        </a:defRPr>
      </a:lvl4pPr>
      <a:lvl5pPr marL="1760538" indent="-228600" algn="l" rtl="0" eaLnBrk="0" fontAlgn="base" hangingPunct="0">
        <a:spcBef>
          <a:spcPts val="500"/>
        </a:spcBef>
        <a:spcAft>
          <a:spcPct val="0"/>
        </a:spcAft>
        <a:buSzPct val="100000"/>
        <a:buFont typeface="Arial" charset="0"/>
        <a:buChar char="»"/>
        <a:defRPr sz="1200">
          <a:solidFill>
            <a:srgbClr val="D3CAB7"/>
          </a:solidFill>
          <a:latin typeface="+mn-lt"/>
          <a:ea typeface="+mn-ea"/>
          <a:cs typeface="+mn-cs"/>
          <a:sym typeface="Arial" charset="0"/>
        </a:defRPr>
      </a:lvl5pPr>
      <a:lvl6pPr marL="2503488" indent="-228600" algn="l" rtl="0" fontAlgn="base">
        <a:spcBef>
          <a:spcPts val="500"/>
        </a:spcBef>
        <a:spcAft>
          <a:spcPct val="0"/>
        </a:spcAft>
        <a:buClr>
          <a:srgbClr val="000000"/>
        </a:buClr>
        <a:buSzPct val="100000"/>
        <a:buFont typeface="Arial" charset="0"/>
        <a:buChar char="»"/>
        <a:defRPr sz="1200">
          <a:solidFill>
            <a:srgbClr val="CBC4A5"/>
          </a:solidFill>
          <a:latin typeface="+mn-lt"/>
          <a:ea typeface="+mn-ea"/>
          <a:cs typeface="+mn-cs"/>
          <a:sym typeface="Arial" charset="0"/>
        </a:defRPr>
      </a:lvl6pPr>
      <a:lvl7pPr marL="2960688" indent="-228600" algn="l" rtl="0" fontAlgn="base">
        <a:spcBef>
          <a:spcPts val="500"/>
        </a:spcBef>
        <a:spcAft>
          <a:spcPct val="0"/>
        </a:spcAft>
        <a:buClr>
          <a:srgbClr val="000000"/>
        </a:buClr>
        <a:buSzPct val="100000"/>
        <a:buFont typeface="Arial" charset="0"/>
        <a:buChar char="»"/>
        <a:defRPr sz="1200">
          <a:solidFill>
            <a:srgbClr val="CBC4A5"/>
          </a:solidFill>
          <a:latin typeface="+mn-lt"/>
          <a:ea typeface="+mn-ea"/>
          <a:cs typeface="+mn-cs"/>
          <a:sym typeface="Arial" charset="0"/>
        </a:defRPr>
      </a:lvl7pPr>
      <a:lvl8pPr marL="3417888" indent="-228600" algn="l" rtl="0" fontAlgn="base">
        <a:spcBef>
          <a:spcPts val="500"/>
        </a:spcBef>
        <a:spcAft>
          <a:spcPct val="0"/>
        </a:spcAft>
        <a:buClr>
          <a:srgbClr val="000000"/>
        </a:buClr>
        <a:buSzPct val="100000"/>
        <a:buFont typeface="Arial" charset="0"/>
        <a:buChar char="»"/>
        <a:defRPr sz="1200">
          <a:solidFill>
            <a:srgbClr val="CBC4A5"/>
          </a:solidFill>
          <a:latin typeface="+mn-lt"/>
          <a:ea typeface="+mn-ea"/>
          <a:cs typeface="+mn-cs"/>
          <a:sym typeface="Arial" charset="0"/>
        </a:defRPr>
      </a:lvl8pPr>
      <a:lvl9pPr marL="3875088" indent="-228600" algn="l" rtl="0" fontAlgn="base">
        <a:spcBef>
          <a:spcPts val="500"/>
        </a:spcBef>
        <a:spcAft>
          <a:spcPct val="0"/>
        </a:spcAft>
        <a:buClr>
          <a:srgbClr val="000000"/>
        </a:buClr>
        <a:buSzPct val="100000"/>
        <a:buFont typeface="Arial" charset="0"/>
        <a:buChar char="»"/>
        <a:defRPr sz="1200">
          <a:solidFill>
            <a:srgbClr val="CBC4A5"/>
          </a:solidFill>
          <a:latin typeface="+mn-lt"/>
          <a:ea typeface="+mn-ea"/>
          <a:cs typeface="+mn-cs"/>
          <a:sym typeface="Arial"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1036" descr="Powerpoint Slide 2"/>
          <p:cNvPicPr>
            <a:picLocks noChangeAspect="1" noChangeArrowheads="1"/>
          </p:cNvPicPr>
          <p:nvPr userDrawn="1"/>
        </p:nvPicPr>
        <p:blipFill>
          <a:blip r:embed="rId13"/>
          <a:srcRect/>
          <a:stretch>
            <a:fillRect/>
          </a:stretch>
        </p:blipFill>
        <p:spPr bwMode="auto">
          <a:xfrm>
            <a:off x="0" y="0"/>
            <a:ext cx="9144000" cy="2606675"/>
          </a:xfrm>
          <a:prstGeom prst="rect">
            <a:avLst/>
          </a:prstGeom>
          <a:noFill/>
          <a:ln w="9525">
            <a:noFill/>
            <a:miter lim="800000"/>
            <a:headEnd/>
            <a:tailEnd/>
          </a:ln>
        </p:spPr>
      </p:pic>
      <p:sp>
        <p:nvSpPr>
          <p:cNvPr id="2051" name="Rectangle 1"/>
          <p:cNvSpPr>
            <a:spLocks noGrp="1" noChangeArrowheads="1"/>
          </p:cNvSpPr>
          <p:nvPr>
            <p:ph type="title"/>
          </p:nvPr>
        </p:nvSpPr>
        <p:spPr bwMode="auto">
          <a:xfrm>
            <a:off x="457200" y="2301875"/>
            <a:ext cx="8229600" cy="660400"/>
          </a:xfrm>
          <a:prstGeom prst="rect">
            <a:avLst/>
          </a:prstGeom>
          <a:noFill/>
          <a:ln w="12700">
            <a:noFill/>
            <a:miter lim="800000"/>
            <a:headEnd/>
            <a:tailEnd/>
          </a:ln>
        </p:spPr>
        <p:txBody>
          <a:bodyPr vert="horz" wrap="square" lIns="50800" tIns="50800" rIns="91440" bIns="50800" numCol="1" anchor="ctr" anchorCtr="0" compatLnSpc="1">
            <a:prstTxWarp prst="textNoShape">
              <a:avLst/>
            </a:prstTxWarp>
          </a:bodyPr>
          <a:lstStyle/>
          <a:p>
            <a:pPr lvl="0"/>
            <a:r>
              <a:rPr lang="en-US" smtClean="0">
                <a:sym typeface="Arial" charset="0"/>
              </a:rPr>
              <a:t>Click to edit Master title style</a:t>
            </a:r>
          </a:p>
        </p:txBody>
      </p:sp>
      <p:sp>
        <p:nvSpPr>
          <p:cNvPr id="2052" name="Rectangle 2"/>
          <p:cNvSpPr>
            <a:spLocks noGrp="1" noChangeArrowheads="1"/>
          </p:cNvSpPr>
          <p:nvPr>
            <p:ph type="body" idx="1"/>
          </p:nvPr>
        </p:nvSpPr>
        <p:spPr bwMode="auto">
          <a:xfrm>
            <a:off x="457200" y="3098800"/>
            <a:ext cx="8229600" cy="2806700"/>
          </a:xfrm>
          <a:prstGeom prst="rect">
            <a:avLst/>
          </a:prstGeom>
          <a:noFill/>
          <a:ln w="12700">
            <a:noFill/>
            <a:miter lim="800000"/>
            <a:headEnd/>
            <a:tailEnd/>
          </a:ln>
        </p:spPr>
        <p:txBody>
          <a:bodyPr vert="horz" wrap="square" lIns="50800" tIns="50800" rIns="91440" bIns="50800" numCol="1" anchor="t" anchorCtr="0" compatLnSpc="1">
            <a:prstTxWarp prst="textNoShape">
              <a:avLst/>
            </a:prstTxWarp>
          </a:bodyPr>
          <a:lstStyle/>
          <a:p>
            <a:pPr lvl="0"/>
            <a:r>
              <a:rPr lang="en-US" smtClean="0">
                <a:sym typeface="Arial" charset="0"/>
              </a:rPr>
              <a:t>Click to edit Master text styles</a:t>
            </a:r>
          </a:p>
          <a:p>
            <a:pPr lvl="1"/>
            <a:r>
              <a:rPr lang="en-US" smtClean="0">
                <a:sym typeface="Arial" charset="0"/>
              </a:rPr>
              <a:t>Second level</a:t>
            </a:r>
          </a:p>
          <a:p>
            <a:pPr lvl="2"/>
            <a:r>
              <a:rPr lang="en-US" smtClean="0">
                <a:sym typeface="Arial" charset="0"/>
              </a:rPr>
              <a:t>Third level</a:t>
            </a:r>
          </a:p>
          <a:p>
            <a:pPr lvl="3"/>
            <a:r>
              <a:rPr lang="en-US" smtClean="0">
                <a:sym typeface="Arial" charset="0"/>
              </a:rPr>
              <a:t>Fourth level</a:t>
            </a:r>
          </a:p>
          <a:p>
            <a:pPr lvl="4"/>
            <a:r>
              <a:rPr lang="en-US" smtClean="0">
                <a:sym typeface="Arial" charset="0"/>
              </a:rPr>
              <a:t>Fifth level</a:t>
            </a:r>
          </a:p>
        </p:txBody>
      </p:sp>
      <p:sp>
        <p:nvSpPr>
          <p:cNvPr id="2" name="Text Box 3"/>
          <p:cNvSpPr txBox="1">
            <a:spLocks noGrp="1" noChangeArrowheads="1"/>
          </p:cNvSpPr>
          <p:nvPr>
            <p:ph type="sldNum" sz="quarter" idx="4"/>
          </p:nvPr>
        </p:nvSpPr>
        <p:spPr bwMode="auto">
          <a:xfrm>
            <a:off x="4429125" y="6399213"/>
            <a:ext cx="284163" cy="279400"/>
          </a:xfrm>
          <a:prstGeom prst="rect">
            <a:avLst/>
          </a:prstGeom>
          <a:noFill/>
          <a:ln w="12700">
            <a:noFill/>
            <a:miter lim="800000"/>
            <a:headEnd/>
            <a:tailEnd/>
          </a:ln>
          <a:effectLst/>
        </p:spPr>
        <p:txBody>
          <a:bodyPr vert="horz" wrap="none" lIns="91440" tIns="45720" rIns="91440" bIns="45720" numCol="1" anchor="ctr" anchorCtr="0" compatLnSpc="1">
            <a:prstTxWarp prst="textNoShape">
              <a:avLst/>
            </a:prstTxWarp>
          </a:bodyPr>
          <a:lstStyle>
            <a:lvl1pPr algn="ctr">
              <a:defRPr sz="1200" b="1">
                <a:solidFill>
                  <a:srgbClr val="B1953A"/>
                </a:solidFill>
                <a:latin typeface="Arial" charset="0"/>
                <a:cs typeface="Arial" charset="0"/>
                <a:sym typeface="Arial" charset="0"/>
              </a:defRPr>
            </a:lvl1pPr>
          </a:lstStyle>
          <a:p>
            <a:pPr>
              <a:defRPr/>
            </a:pPr>
            <a:fld id="{B8851339-A55E-41CF-A2F3-449D4EF54074}" type="slidenum">
              <a:rPr lang="en-US"/>
              <a:pPr>
                <a:defRPr/>
              </a:pPr>
              <a:t>‹#›</a:t>
            </a:fld>
            <a:endParaRPr lang="en-US"/>
          </a:p>
        </p:txBody>
      </p:sp>
      <p:sp>
        <p:nvSpPr>
          <p:cNvPr id="15" name="Rectangle 8"/>
          <p:cNvSpPr>
            <a:spLocks/>
          </p:cNvSpPr>
          <p:nvPr userDrawn="1"/>
        </p:nvSpPr>
        <p:spPr bwMode="auto">
          <a:xfrm>
            <a:off x="8001000" y="76200"/>
            <a:ext cx="1100138" cy="411163"/>
          </a:xfrm>
          <a:prstGeom prst="rect">
            <a:avLst/>
          </a:prstGeom>
          <a:noFill/>
          <a:ln w="12700" cap="flat">
            <a:noFill/>
            <a:miter lim="800000"/>
            <a:headEnd type="none" w="med" len="med"/>
            <a:tailEnd type="none" w="med" len="med"/>
          </a:ln>
        </p:spPr>
        <p:txBody>
          <a:bodyPr lIns="0" tIns="0" rIns="0" bIns="0" anchor="ctr"/>
          <a:lstStyle/>
          <a:p>
            <a:pPr algn="ctr">
              <a:defRPr/>
            </a:pPr>
            <a:r>
              <a:rPr lang="en-US" sz="900" b="1">
                <a:solidFill>
                  <a:srgbClr val="5F3844"/>
                </a:solidFill>
                <a:latin typeface="Helvetica" pitchFamily="1" charset="0"/>
                <a:cs typeface="Helvetica" pitchFamily="1" charset="0"/>
                <a:sym typeface="Helvetica" pitchFamily="1" charset="0"/>
              </a:rPr>
              <a:t>www.salga.org.za</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wipe dir="d"/>
  </p:transition>
  <p:timing>
    <p:tnLst>
      <p:par>
        <p:cTn id="1" dur="indefinite" restart="never" nodeType="tmRoot"/>
      </p:par>
    </p:tnLst>
  </p:timing>
  <p:hf hdr="0" ftr="0" dt="0"/>
  <p:txStyles>
    <p:titleStyle>
      <a:lvl1pPr marL="39688" indent="-39688" algn="l" rtl="0" eaLnBrk="0" fontAlgn="base" hangingPunct="0">
        <a:spcBef>
          <a:spcPct val="0"/>
        </a:spcBef>
        <a:spcAft>
          <a:spcPct val="0"/>
        </a:spcAft>
        <a:defRPr sz="2400" b="1">
          <a:solidFill>
            <a:srgbClr val="205352"/>
          </a:solidFill>
          <a:latin typeface="+mj-lt"/>
          <a:ea typeface="+mj-ea"/>
          <a:cs typeface="+mj-cs"/>
          <a:sym typeface="Arial" charset="0"/>
        </a:defRPr>
      </a:lvl1pPr>
      <a:lvl2pPr marL="39688" indent="-39688" algn="l" rtl="0" eaLnBrk="0" fontAlgn="base" hangingPunct="0">
        <a:spcBef>
          <a:spcPct val="0"/>
        </a:spcBef>
        <a:spcAft>
          <a:spcPct val="0"/>
        </a:spcAft>
        <a:defRPr sz="2400" b="1">
          <a:solidFill>
            <a:srgbClr val="205352"/>
          </a:solidFill>
          <a:latin typeface="Arial" charset="0"/>
          <a:ea typeface="ヒラギノ角ゴ ProN W6" charset="-128"/>
          <a:cs typeface="ヒラギノ角ゴ ProN W6" charset="-128"/>
          <a:sym typeface="Arial" charset="0"/>
        </a:defRPr>
      </a:lvl2pPr>
      <a:lvl3pPr marL="39688" indent="-39688" algn="l" rtl="0" eaLnBrk="0" fontAlgn="base" hangingPunct="0">
        <a:spcBef>
          <a:spcPct val="0"/>
        </a:spcBef>
        <a:spcAft>
          <a:spcPct val="0"/>
        </a:spcAft>
        <a:defRPr sz="2400" b="1">
          <a:solidFill>
            <a:srgbClr val="205352"/>
          </a:solidFill>
          <a:latin typeface="Arial" charset="0"/>
          <a:ea typeface="ヒラギノ角ゴ ProN W6" charset="-128"/>
          <a:cs typeface="ヒラギノ角ゴ ProN W6" charset="-128"/>
          <a:sym typeface="Arial" charset="0"/>
        </a:defRPr>
      </a:lvl3pPr>
      <a:lvl4pPr marL="39688" indent="-39688" algn="l" rtl="0" eaLnBrk="0" fontAlgn="base" hangingPunct="0">
        <a:spcBef>
          <a:spcPct val="0"/>
        </a:spcBef>
        <a:spcAft>
          <a:spcPct val="0"/>
        </a:spcAft>
        <a:defRPr sz="2400" b="1">
          <a:solidFill>
            <a:srgbClr val="205352"/>
          </a:solidFill>
          <a:latin typeface="Arial" charset="0"/>
          <a:ea typeface="ヒラギノ角ゴ ProN W6" charset="-128"/>
          <a:cs typeface="ヒラギノ角ゴ ProN W6" charset="-128"/>
          <a:sym typeface="Arial" charset="0"/>
        </a:defRPr>
      </a:lvl4pPr>
      <a:lvl5pPr marL="39688" indent="-39688" algn="l" rtl="0" eaLnBrk="0" fontAlgn="base" hangingPunct="0">
        <a:spcBef>
          <a:spcPct val="0"/>
        </a:spcBef>
        <a:spcAft>
          <a:spcPct val="0"/>
        </a:spcAft>
        <a:defRPr sz="2400" b="1">
          <a:solidFill>
            <a:srgbClr val="205352"/>
          </a:solidFill>
          <a:latin typeface="Arial" charset="0"/>
          <a:ea typeface="ヒラギノ角ゴ ProN W6" charset="-128"/>
          <a:cs typeface="ヒラギノ角ゴ ProN W6" charset="-128"/>
          <a:sym typeface="Arial" charset="0"/>
        </a:defRPr>
      </a:lvl5pPr>
      <a:lvl6pPr marL="496888" algn="l" rtl="0" fontAlgn="base">
        <a:spcBef>
          <a:spcPct val="0"/>
        </a:spcBef>
        <a:spcAft>
          <a:spcPct val="0"/>
        </a:spcAft>
        <a:defRPr sz="2400" b="1">
          <a:solidFill>
            <a:srgbClr val="004400"/>
          </a:solidFill>
          <a:latin typeface="Arial" charset="0"/>
          <a:ea typeface="ヒラギノ角ゴ ProN W6" charset="-128"/>
          <a:cs typeface="ヒラギノ角ゴ ProN W6" charset="-128"/>
          <a:sym typeface="Arial" charset="0"/>
        </a:defRPr>
      </a:lvl6pPr>
      <a:lvl7pPr marL="954088" algn="l" rtl="0" fontAlgn="base">
        <a:spcBef>
          <a:spcPct val="0"/>
        </a:spcBef>
        <a:spcAft>
          <a:spcPct val="0"/>
        </a:spcAft>
        <a:defRPr sz="2400" b="1">
          <a:solidFill>
            <a:srgbClr val="004400"/>
          </a:solidFill>
          <a:latin typeface="Arial" charset="0"/>
          <a:ea typeface="ヒラギノ角ゴ ProN W6" charset="-128"/>
          <a:cs typeface="ヒラギノ角ゴ ProN W6" charset="-128"/>
          <a:sym typeface="Arial" charset="0"/>
        </a:defRPr>
      </a:lvl7pPr>
      <a:lvl8pPr marL="1411288" algn="l" rtl="0" fontAlgn="base">
        <a:spcBef>
          <a:spcPct val="0"/>
        </a:spcBef>
        <a:spcAft>
          <a:spcPct val="0"/>
        </a:spcAft>
        <a:defRPr sz="2400" b="1">
          <a:solidFill>
            <a:srgbClr val="004400"/>
          </a:solidFill>
          <a:latin typeface="Arial" charset="0"/>
          <a:ea typeface="ヒラギノ角ゴ ProN W6" charset="-128"/>
          <a:cs typeface="ヒラギノ角ゴ ProN W6" charset="-128"/>
          <a:sym typeface="Arial" charset="0"/>
        </a:defRPr>
      </a:lvl8pPr>
      <a:lvl9pPr marL="1868488" algn="l" rtl="0" fontAlgn="base">
        <a:spcBef>
          <a:spcPct val="0"/>
        </a:spcBef>
        <a:spcAft>
          <a:spcPct val="0"/>
        </a:spcAft>
        <a:defRPr sz="2400" b="1">
          <a:solidFill>
            <a:srgbClr val="004400"/>
          </a:solidFill>
          <a:latin typeface="Arial" charset="0"/>
          <a:ea typeface="ヒラギノ角ゴ ProN W6" charset="-128"/>
          <a:cs typeface="ヒラギノ角ゴ ProN W6" charset="-128"/>
          <a:sym typeface="Arial" charset="0"/>
        </a:defRPr>
      </a:lvl9pPr>
    </p:titleStyle>
    <p:bodyStyle>
      <a:lvl1pPr marL="382588" indent="-342900" algn="l" rtl="0" eaLnBrk="0" fontAlgn="base" hangingPunct="0">
        <a:spcBef>
          <a:spcPts val="800"/>
        </a:spcBef>
        <a:spcAft>
          <a:spcPct val="0"/>
        </a:spcAft>
        <a:buClr>
          <a:srgbClr val="A37C00"/>
        </a:buClr>
        <a:buSzPct val="100000"/>
        <a:buFont typeface="Arial" charset="0"/>
        <a:buChar char="•"/>
        <a:defRPr sz="1400">
          <a:solidFill>
            <a:srgbClr val="B1953A"/>
          </a:solidFill>
          <a:latin typeface="+mn-lt"/>
          <a:ea typeface="+mn-ea"/>
          <a:cs typeface="+mn-cs"/>
          <a:sym typeface="Arial" charset="0"/>
        </a:defRPr>
      </a:lvl1pPr>
      <a:lvl2pPr marL="731838" indent="-285750" algn="l" rtl="0" eaLnBrk="0" fontAlgn="base" hangingPunct="0">
        <a:spcBef>
          <a:spcPts val="700"/>
        </a:spcBef>
        <a:spcAft>
          <a:spcPct val="0"/>
        </a:spcAft>
        <a:buClr>
          <a:srgbClr val="A37C00"/>
        </a:buClr>
        <a:buSzPct val="100000"/>
        <a:buFont typeface="Arial" charset="0"/>
        <a:buChar char="–"/>
        <a:defRPr sz="1400">
          <a:solidFill>
            <a:srgbClr val="B1953A"/>
          </a:solidFill>
          <a:latin typeface="+mn-lt"/>
          <a:ea typeface="+mn-ea"/>
          <a:cs typeface="+mn-cs"/>
          <a:sym typeface="Arial" charset="0"/>
        </a:defRPr>
      </a:lvl2pPr>
      <a:lvl3pPr marL="1131888" indent="-228600" algn="l" rtl="0" eaLnBrk="0" fontAlgn="base" hangingPunct="0">
        <a:spcBef>
          <a:spcPts val="600"/>
        </a:spcBef>
        <a:spcAft>
          <a:spcPct val="0"/>
        </a:spcAft>
        <a:buClr>
          <a:srgbClr val="A37C00"/>
        </a:buClr>
        <a:buSzPct val="100000"/>
        <a:buFont typeface="Arial" charset="0"/>
        <a:buChar char="•"/>
        <a:defRPr sz="1400">
          <a:solidFill>
            <a:srgbClr val="B1953A"/>
          </a:solidFill>
          <a:latin typeface="+mn-lt"/>
          <a:ea typeface="+mn-ea"/>
          <a:cs typeface="+mn-cs"/>
          <a:sym typeface="Arial" charset="0"/>
        </a:defRPr>
      </a:lvl3pPr>
      <a:lvl4pPr marL="1589088" indent="-228600" algn="l" rtl="0" eaLnBrk="0" fontAlgn="base" hangingPunct="0">
        <a:spcBef>
          <a:spcPts val="500"/>
        </a:spcBef>
        <a:spcAft>
          <a:spcPct val="0"/>
        </a:spcAft>
        <a:buClr>
          <a:srgbClr val="A37C00"/>
        </a:buClr>
        <a:buSzPct val="100000"/>
        <a:buFont typeface="Arial" charset="0"/>
        <a:buChar char="–"/>
        <a:defRPr sz="1400">
          <a:solidFill>
            <a:srgbClr val="B1953A"/>
          </a:solidFill>
          <a:latin typeface="+mn-lt"/>
          <a:ea typeface="+mn-ea"/>
          <a:cs typeface="+mn-cs"/>
          <a:sym typeface="Arial" charset="0"/>
        </a:defRPr>
      </a:lvl4pPr>
      <a:lvl5pPr marL="2046288" indent="-228600" algn="l" rtl="0" eaLnBrk="0" fontAlgn="base" hangingPunct="0">
        <a:spcBef>
          <a:spcPts val="500"/>
        </a:spcBef>
        <a:spcAft>
          <a:spcPct val="0"/>
        </a:spcAft>
        <a:buSzPct val="100000"/>
        <a:buFont typeface="Arial" charset="0"/>
        <a:buChar char="»"/>
        <a:defRPr sz="1400">
          <a:solidFill>
            <a:srgbClr val="B1953A"/>
          </a:solidFill>
          <a:latin typeface="+mn-lt"/>
          <a:ea typeface="+mn-ea"/>
          <a:cs typeface="+mn-cs"/>
          <a:sym typeface="Arial" charset="0"/>
        </a:defRPr>
      </a:lvl5pPr>
      <a:lvl6pPr marL="2503488" indent="-228600" algn="l" rtl="0" fontAlgn="base">
        <a:spcBef>
          <a:spcPts val="500"/>
        </a:spcBef>
        <a:spcAft>
          <a:spcPct val="0"/>
        </a:spcAft>
        <a:buSzPct val="100000"/>
        <a:buFont typeface="Arial" charset="0"/>
        <a:buChar char="»"/>
        <a:defRPr sz="1400">
          <a:solidFill>
            <a:srgbClr val="A37C00"/>
          </a:solidFill>
          <a:latin typeface="+mn-lt"/>
          <a:ea typeface="+mn-ea"/>
          <a:cs typeface="+mn-cs"/>
          <a:sym typeface="Arial" charset="0"/>
        </a:defRPr>
      </a:lvl6pPr>
      <a:lvl7pPr marL="2960688" indent="-228600" algn="l" rtl="0" fontAlgn="base">
        <a:spcBef>
          <a:spcPts val="500"/>
        </a:spcBef>
        <a:spcAft>
          <a:spcPct val="0"/>
        </a:spcAft>
        <a:buSzPct val="100000"/>
        <a:buFont typeface="Arial" charset="0"/>
        <a:buChar char="»"/>
        <a:defRPr sz="1400">
          <a:solidFill>
            <a:srgbClr val="A37C00"/>
          </a:solidFill>
          <a:latin typeface="+mn-lt"/>
          <a:ea typeface="+mn-ea"/>
          <a:cs typeface="+mn-cs"/>
          <a:sym typeface="Arial" charset="0"/>
        </a:defRPr>
      </a:lvl7pPr>
      <a:lvl8pPr marL="3417888" indent="-228600" algn="l" rtl="0" fontAlgn="base">
        <a:spcBef>
          <a:spcPts val="500"/>
        </a:spcBef>
        <a:spcAft>
          <a:spcPct val="0"/>
        </a:spcAft>
        <a:buSzPct val="100000"/>
        <a:buFont typeface="Arial" charset="0"/>
        <a:buChar char="»"/>
        <a:defRPr sz="1400">
          <a:solidFill>
            <a:srgbClr val="A37C00"/>
          </a:solidFill>
          <a:latin typeface="+mn-lt"/>
          <a:ea typeface="+mn-ea"/>
          <a:cs typeface="+mn-cs"/>
          <a:sym typeface="Arial" charset="0"/>
        </a:defRPr>
      </a:lvl8pPr>
      <a:lvl9pPr marL="3875088" indent="-228600" algn="l" rtl="0" fontAlgn="base">
        <a:spcBef>
          <a:spcPts val="500"/>
        </a:spcBef>
        <a:spcAft>
          <a:spcPct val="0"/>
        </a:spcAft>
        <a:buSzPct val="100000"/>
        <a:buFont typeface="Arial" charset="0"/>
        <a:buChar char="»"/>
        <a:defRPr sz="1400">
          <a:solidFill>
            <a:srgbClr val="A37C00"/>
          </a:solidFill>
          <a:latin typeface="+mn-lt"/>
          <a:ea typeface="+mn-ea"/>
          <a:cs typeface="+mn-cs"/>
          <a:sym typeface="Arial"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3"/>
          <p:cNvSpPr>
            <a:spLocks/>
          </p:cNvSpPr>
          <p:nvPr/>
        </p:nvSpPr>
        <p:spPr bwMode="auto">
          <a:xfrm>
            <a:off x="7797800" y="0"/>
            <a:ext cx="1346200" cy="368300"/>
          </a:xfrm>
          <a:prstGeom prst="rect">
            <a:avLst/>
          </a:prstGeom>
          <a:solidFill>
            <a:srgbClr val="B1953A"/>
          </a:solidFill>
          <a:ln w="9525" cap="flat">
            <a:noFill/>
            <a:round/>
            <a:headEnd type="none" w="med" len="med"/>
            <a:tailEnd type="none" w="med" len="med"/>
          </a:ln>
        </p:spPr>
        <p:txBody>
          <a:bodyPr lIns="0" tIns="0" rIns="0" bIns="0">
            <a:prstTxWarp prst="textNoShape">
              <a:avLst/>
            </a:prstTxWarp>
          </a:bodyPr>
          <a:lstStyle/>
          <a:p>
            <a:pPr>
              <a:defRPr/>
            </a:pPr>
            <a:endParaRPr lang="en-US">
              <a:latin typeface="Calibri" charset="0"/>
              <a:ea typeface="ヒラギノ角ゴ ProN W3" charset="-128"/>
              <a:sym typeface="Calibri" charset="0"/>
            </a:endParaRPr>
          </a:p>
        </p:txBody>
      </p:sp>
      <p:sp>
        <p:nvSpPr>
          <p:cNvPr id="12" name="Rectangle 4"/>
          <p:cNvSpPr>
            <a:spLocks/>
          </p:cNvSpPr>
          <p:nvPr/>
        </p:nvSpPr>
        <p:spPr bwMode="auto">
          <a:xfrm>
            <a:off x="0" y="415925"/>
            <a:ext cx="7796213" cy="1117600"/>
          </a:xfrm>
          <a:prstGeom prst="rect">
            <a:avLst/>
          </a:prstGeom>
          <a:solidFill>
            <a:srgbClr val="D3CAB7"/>
          </a:solidFill>
          <a:ln w="12700" cap="flat">
            <a:noFill/>
            <a:miter lim="800000"/>
            <a:headEnd type="none" w="med" len="med"/>
            <a:tailEnd type="none" w="med" len="med"/>
          </a:ln>
        </p:spPr>
        <p:txBody>
          <a:bodyPr lIns="0" tIns="0" rIns="0" bIns="0">
            <a:prstTxWarp prst="textNoShape">
              <a:avLst/>
            </a:prstTxWarp>
          </a:bodyPr>
          <a:lstStyle/>
          <a:p>
            <a:pPr>
              <a:defRPr/>
            </a:pPr>
            <a:endParaRPr lang="en-US">
              <a:latin typeface="Calibri" charset="0"/>
              <a:ea typeface="ヒラギノ角ゴ ProN W3" charset="-128"/>
              <a:sym typeface="Calibri" charset="0"/>
            </a:endParaRPr>
          </a:p>
        </p:txBody>
      </p:sp>
      <p:sp>
        <p:nvSpPr>
          <p:cNvPr id="13" name="Freeform 5"/>
          <p:cNvSpPr>
            <a:spLocks/>
          </p:cNvSpPr>
          <p:nvPr/>
        </p:nvSpPr>
        <p:spPr bwMode="auto">
          <a:xfrm>
            <a:off x="7793038" y="412750"/>
            <a:ext cx="1350962" cy="1581150"/>
          </a:xfrm>
          <a:custGeom>
            <a:avLst/>
            <a:gdLst/>
            <a:ahLst/>
            <a:cxnLst>
              <a:cxn ang="0">
                <a:pos x="21583" y="0"/>
              </a:cxn>
              <a:cxn ang="0">
                <a:pos x="0" y="0"/>
              </a:cxn>
              <a:cxn ang="0">
                <a:pos x="0" y="15333"/>
              </a:cxn>
              <a:cxn ang="0">
                <a:pos x="7712" y="21600"/>
              </a:cxn>
              <a:cxn ang="0">
                <a:pos x="21600" y="21600"/>
              </a:cxn>
              <a:cxn ang="0">
                <a:pos x="21583" y="0"/>
              </a:cxn>
              <a:cxn ang="0">
                <a:pos x="21583" y="0"/>
              </a:cxn>
            </a:cxnLst>
            <a:rect l="0" t="0" r="r" b="b"/>
            <a:pathLst>
              <a:path w="21600" h="21600">
                <a:moveTo>
                  <a:pt x="21583" y="0"/>
                </a:moveTo>
                <a:lnTo>
                  <a:pt x="0" y="0"/>
                </a:lnTo>
                <a:lnTo>
                  <a:pt x="0" y="15333"/>
                </a:lnTo>
                <a:lnTo>
                  <a:pt x="7712" y="21600"/>
                </a:lnTo>
                <a:lnTo>
                  <a:pt x="21600" y="21600"/>
                </a:lnTo>
                <a:lnTo>
                  <a:pt x="21583" y="0"/>
                </a:lnTo>
                <a:close/>
                <a:moveTo>
                  <a:pt x="21583" y="0"/>
                </a:moveTo>
              </a:path>
            </a:pathLst>
          </a:custGeom>
          <a:solidFill>
            <a:srgbClr val="5F3844"/>
          </a:solidFill>
          <a:ln w="12700" cap="flat">
            <a:noFill/>
            <a:miter lim="800000"/>
            <a:headEnd type="none" w="med" len="med"/>
            <a:tailEnd type="none" w="med" len="med"/>
          </a:ln>
        </p:spPr>
        <p:txBody>
          <a:bodyPr lIns="0" tIns="0" rIns="0" bIns="0">
            <a:prstTxWarp prst="textNoShape">
              <a:avLst/>
            </a:prstTxWarp>
          </a:bodyPr>
          <a:lstStyle/>
          <a:p>
            <a:pPr>
              <a:defRPr/>
            </a:pPr>
            <a:endParaRPr lang="en-US">
              <a:latin typeface="Calibri" charset="0"/>
              <a:ea typeface="ヒラギノ角ゴ ProN W3" charset="-128"/>
              <a:sym typeface="Calibri" charset="0"/>
            </a:endParaRPr>
          </a:p>
        </p:txBody>
      </p:sp>
      <p:sp>
        <p:nvSpPr>
          <p:cNvPr id="15" name="Rectangle 8"/>
          <p:cNvSpPr>
            <a:spLocks/>
          </p:cNvSpPr>
          <p:nvPr/>
        </p:nvSpPr>
        <p:spPr bwMode="auto">
          <a:xfrm>
            <a:off x="7856538" y="46038"/>
            <a:ext cx="1244600" cy="254000"/>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pPr algn="ctr">
              <a:defRPr/>
            </a:pPr>
            <a:r>
              <a:rPr lang="en-US" sz="1000" b="1">
                <a:solidFill>
                  <a:srgbClr val="210019"/>
                </a:solidFill>
                <a:latin typeface="Helvetica" charset="0"/>
                <a:ea typeface="Helvetica" charset="0"/>
                <a:cs typeface="Helvetica" charset="0"/>
                <a:sym typeface="Helvetica" charset="0"/>
              </a:rPr>
              <a:t>www.salga.org.za</a:t>
            </a:r>
          </a:p>
        </p:txBody>
      </p:sp>
      <p:sp>
        <p:nvSpPr>
          <p:cNvPr id="13319" name="Rectangle 1"/>
          <p:cNvSpPr>
            <a:spLocks noGrp="1" noChangeArrowheads="1"/>
          </p:cNvSpPr>
          <p:nvPr>
            <p:ph type="title"/>
          </p:nvPr>
        </p:nvSpPr>
        <p:spPr bwMode="auto">
          <a:xfrm>
            <a:off x="457200" y="2301875"/>
            <a:ext cx="8229600" cy="660400"/>
          </a:xfrm>
          <a:prstGeom prst="rect">
            <a:avLst/>
          </a:prstGeom>
          <a:noFill/>
          <a:ln w="12700">
            <a:noFill/>
            <a:miter lim="800000"/>
            <a:headEnd/>
            <a:tailEnd/>
          </a:ln>
        </p:spPr>
        <p:txBody>
          <a:bodyPr vert="horz" wrap="square" lIns="50800" tIns="50800" rIns="91440" bIns="50800" numCol="1" anchor="ctr" anchorCtr="0" compatLnSpc="1">
            <a:prstTxWarp prst="textNoShape">
              <a:avLst/>
            </a:prstTxWarp>
          </a:bodyPr>
          <a:lstStyle/>
          <a:p>
            <a:pPr lvl="0"/>
            <a:r>
              <a:rPr lang="en-US">
                <a:sym typeface="Arial" pitchFamily="-112" charset="0"/>
              </a:rPr>
              <a:t>Click to edit Master title style</a:t>
            </a:r>
          </a:p>
        </p:txBody>
      </p:sp>
      <p:sp>
        <p:nvSpPr>
          <p:cNvPr id="13320" name="Rectangle 2"/>
          <p:cNvSpPr>
            <a:spLocks noGrp="1" noChangeArrowheads="1"/>
          </p:cNvSpPr>
          <p:nvPr>
            <p:ph type="body" idx="1"/>
          </p:nvPr>
        </p:nvSpPr>
        <p:spPr bwMode="auto">
          <a:xfrm>
            <a:off x="457200" y="3098800"/>
            <a:ext cx="8229600" cy="2806700"/>
          </a:xfrm>
          <a:prstGeom prst="rect">
            <a:avLst/>
          </a:prstGeom>
          <a:noFill/>
          <a:ln w="12700">
            <a:noFill/>
            <a:miter lim="800000"/>
            <a:headEnd/>
            <a:tailEnd/>
          </a:ln>
        </p:spPr>
        <p:txBody>
          <a:bodyPr vert="horz" wrap="square" lIns="50800" tIns="50800" rIns="91440" bIns="50800" numCol="1" anchor="t" anchorCtr="0" compatLnSpc="1">
            <a:prstTxWarp prst="textNoShape">
              <a:avLst/>
            </a:prstTxWarp>
          </a:bodyPr>
          <a:lstStyle/>
          <a:p>
            <a:pPr lvl="0"/>
            <a:r>
              <a:rPr lang="en-US">
                <a:sym typeface="Arial" pitchFamily="-112" charset="0"/>
              </a:rPr>
              <a:t>Click to edit Master text styles</a:t>
            </a:r>
          </a:p>
          <a:p>
            <a:pPr lvl="1"/>
            <a:r>
              <a:rPr lang="en-US">
                <a:sym typeface="Arial" pitchFamily="-112" charset="0"/>
              </a:rPr>
              <a:t>Second level</a:t>
            </a:r>
          </a:p>
          <a:p>
            <a:pPr lvl="2"/>
            <a:r>
              <a:rPr lang="en-US">
                <a:sym typeface="Arial" pitchFamily="-112" charset="0"/>
              </a:rPr>
              <a:t>Third level</a:t>
            </a:r>
          </a:p>
          <a:p>
            <a:pPr lvl="3"/>
            <a:r>
              <a:rPr lang="en-US">
                <a:sym typeface="Arial" pitchFamily="-112" charset="0"/>
              </a:rPr>
              <a:t>Fourth level</a:t>
            </a:r>
          </a:p>
          <a:p>
            <a:pPr lvl="4"/>
            <a:r>
              <a:rPr lang="en-US">
                <a:sym typeface="Arial" pitchFamily="-112" charset="0"/>
              </a:rPr>
              <a:t>Fifth level</a:t>
            </a:r>
          </a:p>
        </p:txBody>
      </p:sp>
      <p:sp>
        <p:nvSpPr>
          <p:cNvPr id="2051" name="Text Box 3"/>
          <p:cNvSpPr txBox="1">
            <a:spLocks noGrp="1" noChangeArrowheads="1"/>
          </p:cNvSpPr>
          <p:nvPr>
            <p:ph type="sldNum" sz="quarter" idx="4"/>
          </p:nvPr>
        </p:nvSpPr>
        <p:spPr bwMode="auto">
          <a:xfrm>
            <a:off x="4429125" y="6399213"/>
            <a:ext cx="284163" cy="279400"/>
          </a:xfrm>
          <a:prstGeom prst="rect">
            <a:avLst/>
          </a:prstGeom>
          <a:noFill/>
          <a:ln w="12700">
            <a:noFill/>
            <a:miter lim="800000"/>
            <a:headEnd/>
            <a:tailEnd/>
          </a:ln>
          <a:effectLst/>
        </p:spPr>
        <p:txBody>
          <a:bodyPr vert="horz" wrap="none" lIns="91440" tIns="45720" rIns="91440" bIns="45720" numCol="1" anchor="ctr" anchorCtr="0" compatLnSpc="1">
            <a:prstTxWarp prst="textNoShape">
              <a:avLst/>
            </a:prstTxWarp>
          </a:bodyPr>
          <a:lstStyle>
            <a:lvl1pPr algn="ctr">
              <a:defRPr sz="1200" b="1">
                <a:solidFill>
                  <a:srgbClr val="A37C00"/>
                </a:solidFill>
                <a:latin typeface="+mn-lt"/>
                <a:ea typeface="Arial" charset="0"/>
                <a:cs typeface="Arial" charset="0"/>
                <a:sym typeface="Arial" charset="0"/>
              </a:defRPr>
            </a:lvl1pPr>
          </a:lstStyle>
          <a:p>
            <a:pPr>
              <a:defRPr/>
            </a:pPr>
            <a:fld id="{6F38445D-DCD5-2140-9A35-8B27119EDF96}" type="slidenum">
              <a:rPr lang="en-US"/>
              <a:pPr>
                <a:defRPr/>
              </a:pPr>
              <a:t>‹#›</a:t>
            </a:fld>
            <a:endParaRPr lang="en-US"/>
          </a:p>
        </p:txBody>
      </p:sp>
      <p:pic>
        <p:nvPicPr>
          <p:cNvPr id="14" name="Picture 13"/>
          <p:cNvPicPr/>
          <p:nvPr/>
        </p:nvPicPr>
        <mc:AlternateContent xmlns:mc="http://schemas.openxmlformats.org/markup-compatibility/2006">
          <mc:Choice xmlns:ma="http://schemas.microsoft.com/office/mac/drawingml/2008/main" xmlns:mv="urn:schemas-microsoft-com:mac:vml" xmlns="" Requires="ma">
            <p:blipFill>
              <a:blip r:embed="rId13"/>
              <a:srcRect/>
              <a:stretch>
                <a:fillRect/>
              </a:stretch>
            </p:blipFill>
          </mc:Choice>
          <mc:Fallback>
            <p:blipFill>
              <a:blip r:embed="rId14"/>
              <a:srcRect/>
              <a:stretch>
                <a:fillRect/>
              </a:stretch>
            </p:blipFill>
          </mc:Fallback>
        </mc:AlternateContent>
        <p:spPr bwMode="auto">
          <a:xfrm>
            <a:off x="7772400" y="412749"/>
            <a:ext cx="1371600" cy="1187451"/>
          </a:xfrm>
          <a:prstGeom prst="rect">
            <a:avLst/>
          </a:prstGeom>
          <a:noFill/>
          <a:ln w="9525">
            <a:noFill/>
            <a:miter lim="800000"/>
            <a:headEnd/>
            <a:tailEnd/>
          </a:ln>
        </p:spPr>
      </p:pic>
      <p:pic>
        <p:nvPicPr>
          <p:cNvPr id="16" name="Picture 15" descr="SALGA logo"/>
          <p:cNvPicPr/>
          <p:nvPr/>
        </p:nvPicPr>
        <p:blipFill>
          <a:blip r:embed="rId15"/>
          <a:srcRect/>
          <a:stretch>
            <a:fillRect/>
          </a:stretch>
        </p:blipFill>
        <p:spPr bwMode="auto">
          <a:xfrm>
            <a:off x="457200" y="480237"/>
            <a:ext cx="1828800" cy="967563"/>
          </a:xfrm>
          <a:prstGeom prst="rect">
            <a:avLst/>
          </a:prstGeom>
          <a:noFill/>
          <a:ln w="9525">
            <a:noFill/>
            <a:miter lim="800000"/>
            <a:headEnd/>
            <a:tailEnd/>
          </a:ln>
        </p:spPr>
      </p:pic>
    </p:spTree>
    <p:extLst>
      <p:ext uri="{BB962C8B-B14F-4D97-AF65-F5344CB8AC3E}">
        <p14:creationId xmlns:p14="http://schemas.microsoft.com/office/powerpoint/2010/main" xmlns="" val="178636356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accel="50000" decel="5000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1+#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par>
                                <p:cTn id="9" presetID="2" presetClass="entr" presetSubtype="1" accel="50000" decel="50000" fill="hold" grpId="0" nodeType="withEffect">
                                  <p:stCondLst>
                                    <p:cond delay="100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0-#ppt_h/2"/>
                                          </p:val>
                                        </p:tav>
                                        <p:tav tm="100000">
                                          <p:val>
                                            <p:strVal val="#ppt_y"/>
                                          </p:val>
                                        </p:tav>
                                      </p:tavLst>
                                    </p:anim>
                                  </p:childTnLst>
                                </p:cTn>
                              </p:par>
                              <p:par>
                                <p:cTn id="13" presetID="10" presetClass="entr" presetSubtype="0" fill="hold" grpId="0" nodeType="withEffect">
                                  <p:stCondLst>
                                    <p:cond delay="0"/>
                                  </p:stCondLst>
                                  <p:childTnLst>
                                    <p:set>
                                      <p:cBhvr>
                                        <p:cTn id="14" dur="1" fill="hold">
                                          <p:stCondLst>
                                            <p:cond delay="0"/>
                                          </p:stCondLst>
                                        </p:cTn>
                                        <p:tgtEl>
                                          <p:spTgt spid="13319"/>
                                        </p:tgtEl>
                                        <p:attrNameLst>
                                          <p:attrName>style.visibility</p:attrName>
                                        </p:attrNameLst>
                                      </p:cBhvr>
                                      <p:to>
                                        <p:strVal val="visible"/>
                                      </p:to>
                                    </p:set>
                                    <p:animEffect transition="in" filter="fade">
                                      <p:cBhvr>
                                        <p:cTn id="15" dur="2000"/>
                                        <p:tgtEl>
                                          <p:spTgt spid="13319"/>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accel="50000" decel="50000" fill="hold" grpId="0" nodeType="clickEffect">
                                  <p:stCondLst>
                                    <p:cond delay="0"/>
                                  </p:stCondLst>
                                  <p:childTnLst>
                                    <p:set>
                                      <p:cBhvr>
                                        <p:cTn id="19" dur="1" fill="hold">
                                          <p:stCondLst>
                                            <p:cond delay="0"/>
                                          </p:stCondLst>
                                        </p:cTn>
                                        <p:tgtEl>
                                          <p:spTgt spid="13320">
                                            <p:txEl>
                                              <p:pRg st="0" end="0"/>
                                            </p:txEl>
                                          </p:spTgt>
                                        </p:tgtEl>
                                        <p:attrNameLst>
                                          <p:attrName>style.visibility</p:attrName>
                                        </p:attrNameLst>
                                      </p:cBhvr>
                                      <p:to>
                                        <p:strVal val="visible"/>
                                      </p:to>
                                    </p:set>
                                    <p:anim calcmode="lin" valueType="num">
                                      <p:cBhvr additive="base">
                                        <p:cTn id="20" dur="500" fill="hold"/>
                                        <p:tgtEl>
                                          <p:spTgt spid="13320">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13320">
                                            <p:txEl>
                                              <p:pRg st="0" end="0"/>
                                            </p:txEl>
                                          </p:spTgt>
                                        </p:tgtEl>
                                        <p:attrNameLst>
                                          <p:attrName>ppt_y</p:attrName>
                                        </p:attrNameLst>
                                      </p:cBhvr>
                                      <p:tavLst>
                                        <p:tav tm="0">
                                          <p:val>
                                            <p:strVal val="1+#ppt_h/2"/>
                                          </p:val>
                                        </p:tav>
                                        <p:tav tm="100000">
                                          <p:val>
                                            <p:strVal val="#ppt_y"/>
                                          </p:val>
                                        </p:tav>
                                      </p:tavLst>
                                    </p:anim>
                                  </p:childTnLst>
                                </p:cTn>
                              </p:par>
                              <p:par>
                                <p:cTn id="22" presetID="2" presetClass="entr" presetSubtype="4" accel="50000" decel="50000" fill="hold" grpId="0" nodeType="withEffect">
                                  <p:stCondLst>
                                    <p:cond delay="0"/>
                                  </p:stCondLst>
                                  <p:childTnLst>
                                    <p:set>
                                      <p:cBhvr>
                                        <p:cTn id="23" dur="1" fill="hold">
                                          <p:stCondLst>
                                            <p:cond delay="0"/>
                                          </p:stCondLst>
                                        </p:cTn>
                                        <p:tgtEl>
                                          <p:spTgt spid="13320">
                                            <p:txEl>
                                              <p:pRg st="1" end="1"/>
                                            </p:txEl>
                                          </p:spTgt>
                                        </p:tgtEl>
                                        <p:attrNameLst>
                                          <p:attrName>style.visibility</p:attrName>
                                        </p:attrNameLst>
                                      </p:cBhvr>
                                      <p:to>
                                        <p:strVal val="visible"/>
                                      </p:to>
                                    </p:set>
                                    <p:anim calcmode="lin" valueType="num">
                                      <p:cBhvr additive="base">
                                        <p:cTn id="24" dur="500" fill="hold"/>
                                        <p:tgtEl>
                                          <p:spTgt spid="13320">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3320">
                                            <p:txEl>
                                              <p:pRg st="1" end="1"/>
                                            </p:txEl>
                                          </p:spTgt>
                                        </p:tgtEl>
                                        <p:attrNameLst>
                                          <p:attrName>ppt_y</p:attrName>
                                        </p:attrNameLst>
                                      </p:cBhvr>
                                      <p:tavLst>
                                        <p:tav tm="0">
                                          <p:val>
                                            <p:strVal val="1+#ppt_h/2"/>
                                          </p:val>
                                        </p:tav>
                                        <p:tav tm="100000">
                                          <p:val>
                                            <p:strVal val="#ppt_y"/>
                                          </p:val>
                                        </p:tav>
                                      </p:tavLst>
                                    </p:anim>
                                  </p:childTnLst>
                                </p:cTn>
                              </p:par>
                              <p:par>
                                <p:cTn id="26" presetID="2" presetClass="entr" presetSubtype="4" accel="50000" decel="50000" fill="hold" grpId="0" nodeType="withEffect">
                                  <p:stCondLst>
                                    <p:cond delay="0"/>
                                  </p:stCondLst>
                                  <p:childTnLst>
                                    <p:set>
                                      <p:cBhvr>
                                        <p:cTn id="27" dur="1" fill="hold">
                                          <p:stCondLst>
                                            <p:cond delay="0"/>
                                          </p:stCondLst>
                                        </p:cTn>
                                        <p:tgtEl>
                                          <p:spTgt spid="13320">
                                            <p:txEl>
                                              <p:pRg st="2" end="2"/>
                                            </p:txEl>
                                          </p:spTgt>
                                        </p:tgtEl>
                                        <p:attrNameLst>
                                          <p:attrName>style.visibility</p:attrName>
                                        </p:attrNameLst>
                                      </p:cBhvr>
                                      <p:to>
                                        <p:strVal val="visible"/>
                                      </p:to>
                                    </p:set>
                                    <p:anim calcmode="lin" valueType="num">
                                      <p:cBhvr additive="base">
                                        <p:cTn id="28" dur="500" fill="hold"/>
                                        <p:tgtEl>
                                          <p:spTgt spid="13320">
                                            <p:txEl>
                                              <p:pRg st="2" end="2"/>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3320">
                                            <p:txEl>
                                              <p:pRg st="2" end="2"/>
                                            </p:txEl>
                                          </p:spTgt>
                                        </p:tgtEl>
                                        <p:attrNameLst>
                                          <p:attrName>ppt_y</p:attrName>
                                        </p:attrNameLst>
                                      </p:cBhvr>
                                      <p:tavLst>
                                        <p:tav tm="0">
                                          <p:val>
                                            <p:strVal val="1+#ppt_h/2"/>
                                          </p:val>
                                        </p:tav>
                                        <p:tav tm="100000">
                                          <p:val>
                                            <p:strVal val="#ppt_y"/>
                                          </p:val>
                                        </p:tav>
                                      </p:tavLst>
                                    </p:anim>
                                  </p:childTnLst>
                                </p:cTn>
                              </p:par>
                              <p:par>
                                <p:cTn id="30" presetID="2" presetClass="entr" presetSubtype="4" accel="50000" decel="50000" fill="hold" grpId="0" nodeType="withEffect">
                                  <p:stCondLst>
                                    <p:cond delay="0"/>
                                  </p:stCondLst>
                                  <p:childTnLst>
                                    <p:set>
                                      <p:cBhvr>
                                        <p:cTn id="31" dur="1" fill="hold">
                                          <p:stCondLst>
                                            <p:cond delay="0"/>
                                          </p:stCondLst>
                                        </p:cTn>
                                        <p:tgtEl>
                                          <p:spTgt spid="13320">
                                            <p:txEl>
                                              <p:pRg st="3" end="3"/>
                                            </p:txEl>
                                          </p:spTgt>
                                        </p:tgtEl>
                                        <p:attrNameLst>
                                          <p:attrName>style.visibility</p:attrName>
                                        </p:attrNameLst>
                                      </p:cBhvr>
                                      <p:to>
                                        <p:strVal val="visible"/>
                                      </p:to>
                                    </p:set>
                                    <p:anim calcmode="lin" valueType="num">
                                      <p:cBhvr additive="base">
                                        <p:cTn id="32" dur="500" fill="hold"/>
                                        <p:tgtEl>
                                          <p:spTgt spid="13320">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13320">
                                            <p:txEl>
                                              <p:pRg st="3" end="3"/>
                                            </p:txEl>
                                          </p:spTgt>
                                        </p:tgtEl>
                                        <p:attrNameLst>
                                          <p:attrName>ppt_y</p:attrName>
                                        </p:attrNameLst>
                                      </p:cBhvr>
                                      <p:tavLst>
                                        <p:tav tm="0">
                                          <p:val>
                                            <p:strVal val="1+#ppt_h/2"/>
                                          </p:val>
                                        </p:tav>
                                        <p:tav tm="100000">
                                          <p:val>
                                            <p:strVal val="#ppt_y"/>
                                          </p:val>
                                        </p:tav>
                                      </p:tavLst>
                                    </p:anim>
                                  </p:childTnLst>
                                </p:cTn>
                              </p:par>
                              <p:par>
                                <p:cTn id="34" presetID="2" presetClass="entr" presetSubtype="4" accel="50000" decel="50000" fill="hold" grpId="0" nodeType="withEffect">
                                  <p:stCondLst>
                                    <p:cond delay="0"/>
                                  </p:stCondLst>
                                  <p:childTnLst>
                                    <p:set>
                                      <p:cBhvr>
                                        <p:cTn id="35" dur="1" fill="hold">
                                          <p:stCondLst>
                                            <p:cond delay="0"/>
                                          </p:stCondLst>
                                        </p:cTn>
                                        <p:tgtEl>
                                          <p:spTgt spid="13320">
                                            <p:txEl>
                                              <p:pRg st="4" end="4"/>
                                            </p:txEl>
                                          </p:spTgt>
                                        </p:tgtEl>
                                        <p:attrNameLst>
                                          <p:attrName>style.visibility</p:attrName>
                                        </p:attrNameLst>
                                      </p:cBhvr>
                                      <p:to>
                                        <p:strVal val="visible"/>
                                      </p:to>
                                    </p:set>
                                    <p:anim calcmode="lin" valueType="num">
                                      <p:cBhvr additive="base">
                                        <p:cTn id="36" dur="500" fill="hold"/>
                                        <p:tgtEl>
                                          <p:spTgt spid="13320">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3320">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3319" grpId="0"/>
      <p:bldP spid="13320" grpId="0" build="p">
        <p:tmplLst>
          <p:tmpl lvl="1">
            <p:tnLst>
              <p:par>
                <p:cTn presetID="2" presetClass="entr" presetSubtype="4" accel="50000" decel="50000" fill="hold" nodeType="clickEffect">
                  <p:stCondLst>
                    <p:cond delay="0"/>
                  </p:stCondLst>
                  <p:childTnLst>
                    <p:set>
                      <p:cBhvr>
                        <p:cTn dur="1" fill="hold">
                          <p:stCondLst>
                            <p:cond delay="0"/>
                          </p:stCondLst>
                        </p:cTn>
                        <p:tgtEl>
                          <p:spTgt spid="13320"/>
                        </p:tgtEl>
                        <p:attrNameLst>
                          <p:attrName>style.visibility</p:attrName>
                        </p:attrNameLst>
                      </p:cBhvr>
                      <p:to>
                        <p:strVal val="visible"/>
                      </p:to>
                    </p:set>
                    <p:anim calcmode="lin" valueType="num">
                      <p:cBhvr additive="base">
                        <p:cTn dur="500" fill="hold"/>
                        <p:tgtEl>
                          <p:spTgt spid="13320"/>
                        </p:tgtEl>
                        <p:attrNameLst>
                          <p:attrName>ppt_x</p:attrName>
                        </p:attrNameLst>
                      </p:cBhvr>
                      <p:tavLst>
                        <p:tav tm="0">
                          <p:val>
                            <p:strVal val="#ppt_x"/>
                          </p:val>
                        </p:tav>
                        <p:tav tm="100000">
                          <p:val>
                            <p:strVal val="#ppt_x"/>
                          </p:val>
                        </p:tav>
                      </p:tavLst>
                    </p:anim>
                    <p:anim calcmode="lin" valueType="num">
                      <p:cBhvr additive="base">
                        <p:cTn dur="500" fill="hold"/>
                        <p:tgtEl>
                          <p:spTgt spid="13320"/>
                        </p:tgtEl>
                        <p:attrNameLst>
                          <p:attrName>ppt_y</p:attrName>
                        </p:attrNameLst>
                      </p:cBhvr>
                      <p:tavLst>
                        <p:tav tm="0">
                          <p:val>
                            <p:strVal val="1+#ppt_h/2"/>
                          </p:val>
                        </p:tav>
                        <p:tav tm="100000">
                          <p:val>
                            <p:strVal val="#ppt_y"/>
                          </p:val>
                        </p:tav>
                      </p:tavLst>
                    </p:anim>
                  </p:childTnLst>
                </p:cTn>
              </p:par>
            </p:tnLst>
          </p:tmpl>
          <p:tmpl lvl="2">
            <p:tnLst>
              <p:par>
                <p:cTn presetID="2" presetClass="entr" presetSubtype="4" accel="50000" decel="50000" fill="hold" nodeType="withEffect">
                  <p:stCondLst>
                    <p:cond delay="0"/>
                  </p:stCondLst>
                  <p:childTnLst>
                    <p:set>
                      <p:cBhvr>
                        <p:cTn dur="1" fill="hold">
                          <p:stCondLst>
                            <p:cond delay="0"/>
                          </p:stCondLst>
                        </p:cTn>
                        <p:tgtEl>
                          <p:spTgt spid="13320"/>
                        </p:tgtEl>
                        <p:attrNameLst>
                          <p:attrName>style.visibility</p:attrName>
                        </p:attrNameLst>
                      </p:cBhvr>
                      <p:to>
                        <p:strVal val="visible"/>
                      </p:to>
                    </p:set>
                    <p:anim calcmode="lin" valueType="num">
                      <p:cBhvr additive="base">
                        <p:cTn dur="500" fill="hold"/>
                        <p:tgtEl>
                          <p:spTgt spid="13320"/>
                        </p:tgtEl>
                        <p:attrNameLst>
                          <p:attrName>ppt_x</p:attrName>
                        </p:attrNameLst>
                      </p:cBhvr>
                      <p:tavLst>
                        <p:tav tm="0">
                          <p:val>
                            <p:strVal val="#ppt_x"/>
                          </p:val>
                        </p:tav>
                        <p:tav tm="100000">
                          <p:val>
                            <p:strVal val="#ppt_x"/>
                          </p:val>
                        </p:tav>
                      </p:tavLst>
                    </p:anim>
                    <p:anim calcmode="lin" valueType="num">
                      <p:cBhvr additive="base">
                        <p:cTn dur="500" fill="hold"/>
                        <p:tgtEl>
                          <p:spTgt spid="13320"/>
                        </p:tgtEl>
                        <p:attrNameLst>
                          <p:attrName>ppt_y</p:attrName>
                        </p:attrNameLst>
                      </p:cBhvr>
                      <p:tavLst>
                        <p:tav tm="0">
                          <p:val>
                            <p:strVal val="1+#ppt_h/2"/>
                          </p:val>
                        </p:tav>
                        <p:tav tm="100000">
                          <p:val>
                            <p:strVal val="#ppt_y"/>
                          </p:val>
                        </p:tav>
                      </p:tavLst>
                    </p:anim>
                  </p:childTnLst>
                </p:cTn>
              </p:par>
            </p:tnLst>
          </p:tmpl>
          <p:tmpl lvl="3">
            <p:tnLst>
              <p:par>
                <p:cTn presetID="2" presetClass="entr" presetSubtype="4" accel="50000" decel="50000" fill="hold" nodeType="withEffect">
                  <p:stCondLst>
                    <p:cond delay="0"/>
                  </p:stCondLst>
                  <p:childTnLst>
                    <p:set>
                      <p:cBhvr>
                        <p:cTn dur="1" fill="hold">
                          <p:stCondLst>
                            <p:cond delay="0"/>
                          </p:stCondLst>
                        </p:cTn>
                        <p:tgtEl>
                          <p:spTgt spid="13320"/>
                        </p:tgtEl>
                        <p:attrNameLst>
                          <p:attrName>style.visibility</p:attrName>
                        </p:attrNameLst>
                      </p:cBhvr>
                      <p:to>
                        <p:strVal val="visible"/>
                      </p:to>
                    </p:set>
                    <p:anim calcmode="lin" valueType="num">
                      <p:cBhvr additive="base">
                        <p:cTn dur="500" fill="hold"/>
                        <p:tgtEl>
                          <p:spTgt spid="13320"/>
                        </p:tgtEl>
                        <p:attrNameLst>
                          <p:attrName>ppt_x</p:attrName>
                        </p:attrNameLst>
                      </p:cBhvr>
                      <p:tavLst>
                        <p:tav tm="0">
                          <p:val>
                            <p:strVal val="#ppt_x"/>
                          </p:val>
                        </p:tav>
                        <p:tav tm="100000">
                          <p:val>
                            <p:strVal val="#ppt_x"/>
                          </p:val>
                        </p:tav>
                      </p:tavLst>
                    </p:anim>
                    <p:anim calcmode="lin" valueType="num">
                      <p:cBhvr additive="base">
                        <p:cTn dur="500" fill="hold"/>
                        <p:tgtEl>
                          <p:spTgt spid="13320"/>
                        </p:tgtEl>
                        <p:attrNameLst>
                          <p:attrName>ppt_y</p:attrName>
                        </p:attrNameLst>
                      </p:cBhvr>
                      <p:tavLst>
                        <p:tav tm="0">
                          <p:val>
                            <p:strVal val="1+#ppt_h/2"/>
                          </p:val>
                        </p:tav>
                        <p:tav tm="100000">
                          <p:val>
                            <p:strVal val="#ppt_y"/>
                          </p:val>
                        </p:tav>
                      </p:tavLst>
                    </p:anim>
                  </p:childTnLst>
                </p:cTn>
              </p:par>
            </p:tnLst>
          </p:tmpl>
          <p:tmpl lvl="4">
            <p:tnLst>
              <p:par>
                <p:cTn presetID="2" presetClass="entr" presetSubtype="4" accel="50000" decel="50000" fill="hold" nodeType="withEffect">
                  <p:stCondLst>
                    <p:cond delay="0"/>
                  </p:stCondLst>
                  <p:childTnLst>
                    <p:set>
                      <p:cBhvr>
                        <p:cTn dur="1" fill="hold">
                          <p:stCondLst>
                            <p:cond delay="0"/>
                          </p:stCondLst>
                        </p:cTn>
                        <p:tgtEl>
                          <p:spTgt spid="13320"/>
                        </p:tgtEl>
                        <p:attrNameLst>
                          <p:attrName>style.visibility</p:attrName>
                        </p:attrNameLst>
                      </p:cBhvr>
                      <p:to>
                        <p:strVal val="visible"/>
                      </p:to>
                    </p:set>
                    <p:anim calcmode="lin" valueType="num">
                      <p:cBhvr additive="base">
                        <p:cTn dur="500" fill="hold"/>
                        <p:tgtEl>
                          <p:spTgt spid="13320"/>
                        </p:tgtEl>
                        <p:attrNameLst>
                          <p:attrName>ppt_x</p:attrName>
                        </p:attrNameLst>
                      </p:cBhvr>
                      <p:tavLst>
                        <p:tav tm="0">
                          <p:val>
                            <p:strVal val="#ppt_x"/>
                          </p:val>
                        </p:tav>
                        <p:tav tm="100000">
                          <p:val>
                            <p:strVal val="#ppt_x"/>
                          </p:val>
                        </p:tav>
                      </p:tavLst>
                    </p:anim>
                    <p:anim calcmode="lin" valueType="num">
                      <p:cBhvr additive="base">
                        <p:cTn dur="500" fill="hold"/>
                        <p:tgtEl>
                          <p:spTgt spid="13320"/>
                        </p:tgtEl>
                        <p:attrNameLst>
                          <p:attrName>ppt_y</p:attrName>
                        </p:attrNameLst>
                      </p:cBhvr>
                      <p:tavLst>
                        <p:tav tm="0">
                          <p:val>
                            <p:strVal val="1+#ppt_h/2"/>
                          </p:val>
                        </p:tav>
                        <p:tav tm="100000">
                          <p:val>
                            <p:strVal val="#ppt_y"/>
                          </p:val>
                        </p:tav>
                      </p:tavLst>
                    </p:anim>
                  </p:childTnLst>
                </p:cTn>
              </p:par>
            </p:tnLst>
          </p:tmpl>
          <p:tmpl lvl="5">
            <p:tnLst>
              <p:par>
                <p:cTn presetID="2" presetClass="entr" presetSubtype="4" accel="50000" decel="50000" fill="hold" nodeType="withEffect">
                  <p:stCondLst>
                    <p:cond delay="0"/>
                  </p:stCondLst>
                  <p:childTnLst>
                    <p:set>
                      <p:cBhvr>
                        <p:cTn dur="1" fill="hold">
                          <p:stCondLst>
                            <p:cond delay="0"/>
                          </p:stCondLst>
                        </p:cTn>
                        <p:tgtEl>
                          <p:spTgt spid="13320"/>
                        </p:tgtEl>
                        <p:attrNameLst>
                          <p:attrName>style.visibility</p:attrName>
                        </p:attrNameLst>
                      </p:cBhvr>
                      <p:to>
                        <p:strVal val="visible"/>
                      </p:to>
                    </p:set>
                    <p:anim calcmode="lin" valueType="num">
                      <p:cBhvr additive="base">
                        <p:cTn dur="500" fill="hold"/>
                        <p:tgtEl>
                          <p:spTgt spid="13320"/>
                        </p:tgtEl>
                        <p:attrNameLst>
                          <p:attrName>ppt_x</p:attrName>
                        </p:attrNameLst>
                      </p:cBhvr>
                      <p:tavLst>
                        <p:tav tm="0">
                          <p:val>
                            <p:strVal val="#ppt_x"/>
                          </p:val>
                        </p:tav>
                        <p:tav tm="100000">
                          <p:val>
                            <p:strVal val="#ppt_x"/>
                          </p:val>
                        </p:tav>
                      </p:tavLst>
                    </p:anim>
                    <p:anim calcmode="lin" valueType="num">
                      <p:cBhvr additive="base">
                        <p:cTn dur="500" fill="hold"/>
                        <p:tgtEl>
                          <p:spTgt spid="13320"/>
                        </p:tgtEl>
                        <p:attrNameLst>
                          <p:attrName>ppt_y</p:attrName>
                        </p:attrNameLst>
                      </p:cBhvr>
                      <p:tavLst>
                        <p:tav tm="0">
                          <p:val>
                            <p:strVal val="1+#ppt_h/2"/>
                          </p:val>
                        </p:tav>
                        <p:tav tm="100000">
                          <p:val>
                            <p:strVal val="#ppt_y"/>
                          </p:val>
                        </p:tav>
                      </p:tavLst>
                    </p:anim>
                  </p:childTnLst>
                </p:cTn>
              </p:par>
            </p:tnLst>
          </p:tmpl>
        </p:tmplLst>
      </p:bldP>
    </p:bldLst>
  </p:timing>
  <p:hf hdr="0" dt="0"/>
  <p:txStyles>
    <p:titleStyle>
      <a:lvl1pPr marL="39688" indent="-39688" algn="l" rtl="0" eaLnBrk="0" fontAlgn="base" hangingPunct="0">
        <a:spcBef>
          <a:spcPct val="0"/>
        </a:spcBef>
        <a:spcAft>
          <a:spcPct val="0"/>
        </a:spcAft>
        <a:defRPr sz="2400" b="1">
          <a:solidFill>
            <a:srgbClr val="004400"/>
          </a:solidFill>
          <a:latin typeface="+mj-lt"/>
          <a:ea typeface="+mj-ea"/>
          <a:cs typeface="+mj-cs"/>
          <a:sym typeface="Arial" pitchFamily="-112" charset="0"/>
        </a:defRPr>
      </a:lvl1pPr>
      <a:lvl2pPr marL="39688" indent="-39688" algn="l" rtl="0" eaLnBrk="0" fontAlgn="base" hangingPunct="0">
        <a:spcBef>
          <a:spcPct val="0"/>
        </a:spcBef>
        <a:spcAft>
          <a:spcPct val="0"/>
        </a:spcAft>
        <a:defRPr sz="2400" b="1">
          <a:solidFill>
            <a:srgbClr val="004400"/>
          </a:solidFill>
          <a:latin typeface="Arial" charset="0"/>
          <a:ea typeface="ヒラギノ角ゴ ProN W6" charset="-128"/>
          <a:cs typeface="ヒラギノ角ゴ ProN W6" charset="-128"/>
          <a:sym typeface="Arial" pitchFamily="-112" charset="0"/>
        </a:defRPr>
      </a:lvl2pPr>
      <a:lvl3pPr marL="39688" indent="-39688" algn="l" rtl="0" eaLnBrk="0" fontAlgn="base" hangingPunct="0">
        <a:spcBef>
          <a:spcPct val="0"/>
        </a:spcBef>
        <a:spcAft>
          <a:spcPct val="0"/>
        </a:spcAft>
        <a:defRPr sz="2400" b="1">
          <a:solidFill>
            <a:srgbClr val="004400"/>
          </a:solidFill>
          <a:latin typeface="Arial" charset="0"/>
          <a:ea typeface="ヒラギノ角ゴ ProN W6" charset="-128"/>
          <a:cs typeface="ヒラギノ角ゴ ProN W6" charset="-128"/>
          <a:sym typeface="Arial" pitchFamily="-112" charset="0"/>
        </a:defRPr>
      </a:lvl3pPr>
      <a:lvl4pPr marL="39688" indent="-39688" algn="l" rtl="0" eaLnBrk="0" fontAlgn="base" hangingPunct="0">
        <a:spcBef>
          <a:spcPct val="0"/>
        </a:spcBef>
        <a:spcAft>
          <a:spcPct val="0"/>
        </a:spcAft>
        <a:defRPr sz="2400" b="1">
          <a:solidFill>
            <a:srgbClr val="004400"/>
          </a:solidFill>
          <a:latin typeface="Arial" charset="0"/>
          <a:ea typeface="ヒラギノ角ゴ ProN W6" charset="-128"/>
          <a:cs typeface="ヒラギノ角ゴ ProN W6" charset="-128"/>
          <a:sym typeface="Arial" pitchFamily="-112" charset="0"/>
        </a:defRPr>
      </a:lvl4pPr>
      <a:lvl5pPr marL="39688" indent="-39688" algn="l" rtl="0" eaLnBrk="0" fontAlgn="base" hangingPunct="0">
        <a:spcBef>
          <a:spcPct val="0"/>
        </a:spcBef>
        <a:spcAft>
          <a:spcPct val="0"/>
        </a:spcAft>
        <a:defRPr sz="2400" b="1">
          <a:solidFill>
            <a:srgbClr val="004400"/>
          </a:solidFill>
          <a:latin typeface="Arial" charset="0"/>
          <a:ea typeface="ヒラギノ角ゴ ProN W6" charset="-128"/>
          <a:cs typeface="ヒラギノ角ゴ ProN W6" charset="-128"/>
          <a:sym typeface="Arial" pitchFamily="-112" charset="0"/>
        </a:defRPr>
      </a:lvl5pPr>
      <a:lvl6pPr marL="496888" algn="l" rtl="0" fontAlgn="base">
        <a:spcBef>
          <a:spcPct val="0"/>
        </a:spcBef>
        <a:spcAft>
          <a:spcPct val="0"/>
        </a:spcAft>
        <a:defRPr sz="2400" b="1">
          <a:solidFill>
            <a:srgbClr val="004400"/>
          </a:solidFill>
          <a:latin typeface="Arial" charset="0"/>
          <a:ea typeface="ヒラギノ角ゴ ProN W6" charset="-128"/>
          <a:cs typeface="ヒラギノ角ゴ ProN W6" charset="-128"/>
          <a:sym typeface="Arial" charset="0"/>
        </a:defRPr>
      </a:lvl6pPr>
      <a:lvl7pPr marL="954088" algn="l" rtl="0" fontAlgn="base">
        <a:spcBef>
          <a:spcPct val="0"/>
        </a:spcBef>
        <a:spcAft>
          <a:spcPct val="0"/>
        </a:spcAft>
        <a:defRPr sz="2400" b="1">
          <a:solidFill>
            <a:srgbClr val="004400"/>
          </a:solidFill>
          <a:latin typeface="Arial" charset="0"/>
          <a:ea typeface="ヒラギノ角ゴ ProN W6" charset="-128"/>
          <a:cs typeface="ヒラギノ角ゴ ProN W6" charset="-128"/>
          <a:sym typeface="Arial" charset="0"/>
        </a:defRPr>
      </a:lvl7pPr>
      <a:lvl8pPr marL="1411288" algn="l" rtl="0" fontAlgn="base">
        <a:spcBef>
          <a:spcPct val="0"/>
        </a:spcBef>
        <a:spcAft>
          <a:spcPct val="0"/>
        </a:spcAft>
        <a:defRPr sz="2400" b="1">
          <a:solidFill>
            <a:srgbClr val="004400"/>
          </a:solidFill>
          <a:latin typeface="Arial" charset="0"/>
          <a:ea typeface="ヒラギノ角ゴ ProN W6" charset="-128"/>
          <a:cs typeface="ヒラギノ角ゴ ProN W6" charset="-128"/>
          <a:sym typeface="Arial" charset="0"/>
        </a:defRPr>
      </a:lvl8pPr>
      <a:lvl9pPr marL="1868488" algn="l" rtl="0" fontAlgn="base">
        <a:spcBef>
          <a:spcPct val="0"/>
        </a:spcBef>
        <a:spcAft>
          <a:spcPct val="0"/>
        </a:spcAft>
        <a:defRPr sz="2400" b="1">
          <a:solidFill>
            <a:srgbClr val="004400"/>
          </a:solidFill>
          <a:latin typeface="Arial" charset="0"/>
          <a:ea typeface="ヒラギノ角ゴ ProN W6" charset="-128"/>
          <a:cs typeface="ヒラギノ角ゴ ProN W6" charset="-128"/>
          <a:sym typeface="Arial" charset="0"/>
        </a:defRPr>
      </a:lvl9pPr>
    </p:titleStyle>
    <p:bodyStyle>
      <a:lvl1pPr marL="382588" indent="-342900" algn="l" rtl="0" eaLnBrk="0" fontAlgn="base" hangingPunct="0">
        <a:spcBef>
          <a:spcPts val="800"/>
        </a:spcBef>
        <a:spcAft>
          <a:spcPct val="0"/>
        </a:spcAft>
        <a:buClr>
          <a:srgbClr val="A37C00"/>
        </a:buClr>
        <a:buSzPct val="100000"/>
        <a:buFont typeface="Arial" pitchFamily="-112" charset="0"/>
        <a:buChar char="•"/>
        <a:defRPr sz="1400">
          <a:solidFill>
            <a:srgbClr val="A37C00"/>
          </a:solidFill>
          <a:latin typeface="+mn-lt"/>
          <a:ea typeface="+mn-ea"/>
          <a:cs typeface="+mn-cs"/>
          <a:sym typeface="Arial" pitchFamily="-112" charset="0"/>
        </a:defRPr>
      </a:lvl1pPr>
      <a:lvl2pPr marL="731838" indent="-285750" algn="l" rtl="0" eaLnBrk="0" fontAlgn="base" hangingPunct="0">
        <a:spcBef>
          <a:spcPts val="700"/>
        </a:spcBef>
        <a:spcAft>
          <a:spcPct val="0"/>
        </a:spcAft>
        <a:buClr>
          <a:srgbClr val="A37C00"/>
        </a:buClr>
        <a:buSzPct val="100000"/>
        <a:buFont typeface="Arial" pitchFamily="-112" charset="0"/>
        <a:buChar char="–"/>
        <a:defRPr sz="1400">
          <a:solidFill>
            <a:srgbClr val="A37C00"/>
          </a:solidFill>
          <a:latin typeface="+mn-lt"/>
          <a:ea typeface="+mn-ea"/>
          <a:cs typeface="+mn-cs"/>
          <a:sym typeface="Arial" pitchFamily="-112" charset="0"/>
        </a:defRPr>
      </a:lvl2pPr>
      <a:lvl3pPr marL="1131888" indent="-228600" algn="l" rtl="0" eaLnBrk="0" fontAlgn="base" hangingPunct="0">
        <a:spcBef>
          <a:spcPts val="600"/>
        </a:spcBef>
        <a:spcAft>
          <a:spcPct val="0"/>
        </a:spcAft>
        <a:buClr>
          <a:srgbClr val="A37C00"/>
        </a:buClr>
        <a:buSzPct val="100000"/>
        <a:buFont typeface="Arial" pitchFamily="-112" charset="0"/>
        <a:buChar char="•"/>
        <a:defRPr sz="1400">
          <a:solidFill>
            <a:srgbClr val="A37C00"/>
          </a:solidFill>
          <a:latin typeface="+mn-lt"/>
          <a:ea typeface="+mn-ea"/>
          <a:cs typeface="+mn-cs"/>
          <a:sym typeface="Arial" pitchFamily="-112" charset="0"/>
        </a:defRPr>
      </a:lvl3pPr>
      <a:lvl4pPr marL="1589088" indent="-228600" algn="l" rtl="0" eaLnBrk="0" fontAlgn="base" hangingPunct="0">
        <a:spcBef>
          <a:spcPts val="500"/>
        </a:spcBef>
        <a:spcAft>
          <a:spcPct val="0"/>
        </a:spcAft>
        <a:buClr>
          <a:srgbClr val="A37C00"/>
        </a:buClr>
        <a:buSzPct val="100000"/>
        <a:buFont typeface="Arial" pitchFamily="-112" charset="0"/>
        <a:buChar char="–"/>
        <a:defRPr sz="1400">
          <a:solidFill>
            <a:srgbClr val="A37C00"/>
          </a:solidFill>
          <a:latin typeface="+mn-lt"/>
          <a:ea typeface="+mn-ea"/>
          <a:cs typeface="+mn-cs"/>
          <a:sym typeface="Arial" pitchFamily="-112" charset="0"/>
        </a:defRPr>
      </a:lvl4pPr>
      <a:lvl5pPr marL="2046288" indent="-228600" algn="l" rtl="0" eaLnBrk="0" fontAlgn="base" hangingPunct="0">
        <a:spcBef>
          <a:spcPts val="500"/>
        </a:spcBef>
        <a:spcAft>
          <a:spcPct val="0"/>
        </a:spcAft>
        <a:buSzPct val="100000"/>
        <a:buFont typeface="Arial" pitchFamily="-112" charset="0"/>
        <a:buChar char="»"/>
        <a:defRPr sz="1400">
          <a:solidFill>
            <a:srgbClr val="A37C00"/>
          </a:solidFill>
          <a:latin typeface="+mn-lt"/>
          <a:ea typeface="+mn-ea"/>
          <a:cs typeface="+mn-cs"/>
          <a:sym typeface="Arial" pitchFamily="-112" charset="0"/>
        </a:defRPr>
      </a:lvl5pPr>
      <a:lvl6pPr marL="2503488" indent="-228600" algn="l" rtl="0" fontAlgn="base">
        <a:spcBef>
          <a:spcPts val="500"/>
        </a:spcBef>
        <a:spcAft>
          <a:spcPct val="0"/>
        </a:spcAft>
        <a:buSzPct val="100000"/>
        <a:buFont typeface="Arial" charset="0"/>
        <a:buChar char="»"/>
        <a:defRPr sz="1400">
          <a:solidFill>
            <a:srgbClr val="A37C00"/>
          </a:solidFill>
          <a:latin typeface="+mn-lt"/>
          <a:ea typeface="+mn-ea"/>
          <a:cs typeface="+mn-cs"/>
          <a:sym typeface="Arial" charset="0"/>
        </a:defRPr>
      </a:lvl6pPr>
      <a:lvl7pPr marL="2960688" indent="-228600" algn="l" rtl="0" fontAlgn="base">
        <a:spcBef>
          <a:spcPts val="500"/>
        </a:spcBef>
        <a:spcAft>
          <a:spcPct val="0"/>
        </a:spcAft>
        <a:buSzPct val="100000"/>
        <a:buFont typeface="Arial" charset="0"/>
        <a:buChar char="»"/>
        <a:defRPr sz="1400">
          <a:solidFill>
            <a:srgbClr val="A37C00"/>
          </a:solidFill>
          <a:latin typeface="+mn-lt"/>
          <a:ea typeface="+mn-ea"/>
          <a:cs typeface="+mn-cs"/>
          <a:sym typeface="Arial" charset="0"/>
        </a:defRPr>
      </a:lvl7pPr>
      <a:lvl8pPr marL="3417888" indent="-228600" algn="l" rtl="0" fontAlgn="base">
        <a:spcBef>
          <a:spcPts val="500"/>
        </a:spcBef>
        <a:spcAft>
          <a:spcPct val="0"/>
        </a:spcAft>
        <a:buSzPct val="100000"/>
        <a:buFont typeface="Arial" charset="0"/>
        <a:buChar char="»"/>
        <a:defRPr sz="1400">
          <a:solidFill>
            <a:srgbClr val="A37C00"/>
          </a:solidFill>
          <a:latin typeface="+mn-lt"/>
          <a:ea typeface="+mn-ea"/>
          <a:cs typeface="+mn-cs"/>
          <a:sym typeface="Arial" charset="0"/>
        </a:defRPr>
      </a:lvl8pPr>
      <a:lvl9pPr marL="3875088" indent="-228600" algn="l" rtl="0" fontAlgn="base">
        <a:spcBef>
          <a:spcPts val="500"/>
        </a:spcBef>
        <a:spcAft>
          <a:spcPct val="0"/>
        </a:spcAft>
        <a:buSzPct val="100000"/>
        <a:buFont typeface="Arial" charset="0"/>
        <a:buChar char="»"/>
        <a:defRPr sz="1400">
          <a:solidFill>
            <a:srgbClr val="A37C00"/>
          </a:solidFill>
          <a:latin typeface="+mn-lt"/>
          <a:ea typeface="+mn-ea"/>
          <a:cs typeface="+mn-cs"/>
          <a:sym typeface="Arial"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0"/>
          <p:cNvSpPr>
            <a:spLocks noGrp="1" noChangeArrowheads="1"/>
          </p:cNvSpPr>
          <p:nvPr>
            <p:ph type="title"/>
          </p:nvPr>
        </p:nvSpPr>
        <p:spPr>
          <a:xfrm>
            <a:off x="611560" y="2780928"/>
            <a:ext cx="7924800" cy="3168352"/>
          </a:xfrm>
        </p:spPr>
        <p:txBody>
          <a:bodyPr rIns="132080"/>
          <a:lstStyle/>
          <a:p>
            <a:pPr marL="0">
              <a:spcAft>
                <a:spcPts val="600"/>
              </a:spcAft>
            </a:pPr>
            <a:r>
              <a:rPr lang="en-ZA" sz="3600" dirty="0" smtClean="0">
                <a:solidFill>
                  <a:schemeClr val="bg1"/>
                </a:solidFill>
              </a:rPr>
              <a:t/>
            </a:r>
            <a:br>
              <a:rPr lang="en-ZA" sz="3600" dirty="0" smtClean="0">
                <a:solidFill>
                  <a:schemeClr val="bg1"/>
                </a:solidFill>
              </a:rPr>
            </a:br>
            <a:r>
              <a:rPr lang="en-ZA" sz="3600" i="1" dirty="0" smtClean="0">
                <a:solidFill>
                  <a:schemeClr val="bg1"/>
                </a:solidFill>
              </a:rPr>
              <a:t>Submission and Comments On The 2016 DoRB</a:t>
            </a:r>
            <a:r>
              <a:rPr lang="en-ZA" sz="3600" dirty="0">
                <a:solidFill>
                  <a:schemeClr val="bg1"/>
                </a:solidFill>
              </a:rPr>
              <a:t/>
            </a:r>
            <a:br>
              <a:rPr lang="en-ZA" sz="3600" dirty="0">
                <a:solidFill>
                  <a:schemeClr val="bg1"/>
                </a:solidFill>
              </a:rPr>
            </a:br>
            <a:r>
              <a:rPr lang="en-ZA" sz="3600" dirty="0" smtClean="0">
                <a:solidFill>
                  <a:schemeClr val="bg1"/>
                </a:solidFill>
              </a:rPr>
              <a:t/>
            </a:r>
            <a:br>
              <a:rPr lang="en-ZA" sz="3600" dirty="0" smtClean="0">
                <a:solidFill>
                  <a:schemeClr val="bg1"/>
                </a:solidFill>
              </a:rPr>
            </a:br>
            <a:r>
              <a:rPr lang="en-ZA" sz="1400" dirty="0" smtClean="0">
                <a:solidFill>
                  <a:schemeClr val="bg1"/>
                </a:solidFill>
              </a:rPr>
              <a:t/>
            </a:r>
            <a:br>
              <a:rPr lang="en-ZA" sz="1400" dirty="0" smtClean="0">
                <a:solidFill>
                  <a:schemeClr val="bg1"/>
                </a:solidFill>
              </a:rPr>
            </a:br>
            <a:r>
              <a:rPr lang="en-ZA" sz="2400" dirty="0" smtClean="0">
                <a:solidFill>
                  <a:schemeClr val="bg1"/>
                </a:solidFill>
              </a:rPr>
              <a:t>Select Committee on </a:t>
            </a:r>
            <a:r>
              <a:rPr lang="en-ZA" sz="2400" dirty="0">
                <a:solidFill>
                  <a:schemeClr val="bg1"/>
                </a:solidFill>
              </a:rPr>
              <a:t>Appropriations </a:t>
            </a:r>
            <a:r>
              <a:rPr lang="en-ZA" sz="2400" dirty="0" smtClean="0">
                <a:solidFill>
                  <a:schemeClr val="bg1"/>
                </a:solidFill>
              </a:rPr>
              <a:t/>
            </a:r>
            <a:br>
              <a:rPr lang="en-ZA" sz="2400" dirty="0" smtClean="0">
                <a:solidFill>
                  <a:schemeClr val="bg1"/>
                </a:solidFill>
              </a:rPr>
            </a:br>
            <a:r>
              <a:rPr lang="en-ZA" sz="2400" dirty="0" smtClean="0">
                <a:solidFill>
                  <a:schemeClr val="bg1"/>
                </a:solidFill>
              </a:rPr>
              <a:t>Public Hearings</a:t>
            </a:r>
            <a:r>
              <a:rPr lang="en-ZA" sz="1800" dirty="0">
                <a:solidFill>
                  <a:schemeClr val="bg1"/>
                </a:solidFill>
              </a:rPr>
              <a:t/>
            </a:r>
            <a:br>
              <a:rPr lang="en-ZA" sz="1800" dirty="0">
                <a:solidFill>
                  <a:schemeClr val="bg1"/>
                </a:solidFill>
              </a:rPr>
            </a:br>
            <a:r>
              <a:rPr lang="en-ZA" sz="1800" dirty="0">
                <a:solidFill>
                  <a:schemeClr val="bg1"/>
                </a:solidFill>
              </a:rPr>
              <a:t/>
            </a:r>
            <a:br>
              <a:rPr lang="en-ZA" sz="1800" dirty="0">
                <a:solidFill>
                  <a:schemeClr val="bg1"/>
                </a:solidFill>
              </a:rPr>
            </a:br>
            <a:r>
              <a:rPr lang="en-ZA" sz="1800" dirty="0" smtClean="0">
                <a:solidFill>
                  <a:schemeClr val="bg1"/>
                </a:solidFill>
              </a:rPr>
              <a:t>12 April 2016</a:t>
            </a:r>
            <a:r>
              <a:rPr lang="en-ZA" sz="1800" dirty="0">
                <a:solidFill>
                  <a:schemeClr val="bg1"/>
                </a:solidFill>
              </a:rPr>
              <a:t/>
            </a:r>
            <a:br>
              <a:rPr lang="en-ZA" sz="1800" dirty="0">
                <a:solidFill>
                  <a:schemeClr val="bg1"/>
                </a:solidFill>
              </a:rPr>
            </a:br>
            <a:r>
              <a:rPr lang="en-ZA" sz="1600" dirty="0">
                <a:solidFill>
                  <a:schemeClr val="bg1"/>
                </a:solidFill>
              </a:rPr>
              <a:t/>
            </a:r>
            <a:br>
              <a:rPr lang="en-ZA" sz="1600" dirty="0">
                <a:solidFill>
                  <a:schemeClr val="bg1"/>
                </a:solidFill>
              </a:rPr>
            </a:br>
            <a:endParaRPr lang="en-ZA" sz="1600" dirty="0">
              <a:solidFill>
                <a:schemeClr val="bg1"/>
              </a:solidFill>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0" y="2209800"/>
            <a:ext cx="9144000" cy="4648200"/>
          </a:xfrm>
        </p:spPr>
        <p:txBody>
          <a:bodyPr/>
          <a:lstStyle/>
          <a:p>
            <a:pPr marL="342900" lvl="0" algn="just" eaLnBrk="1" fontAlgn="auto" hangingPunct="1">
              <a:spcBef>
                <a:spcPct val="20000"/>
              </a:spcBef>
              <a:spcAft>
                <a:spcPts val="0"/>
              </a:spcAft>
              <a:buClrTx/>
              <a:buSzTx/>
              <a:buFont typeface="Arial" panose="020B0604020202020204" pitchFamily="34" charset="0"/>
              <a:buChar char="•"/>
            </a:pPr>
            <a:r>
              <a:rPr lang="en-US" sz="2200" kern="1200" dirty="0" smtClean="0">
                <a:solidFill>
                  <a:schemeClr val="tx1"/>
                </a:solidFill>
                <a:ea typeface="Calibri"/>
                <a:cs typeface="Times New Roman"/>
              </a:rPr>
              <a:t>The serious decline of the </a:t>
            </a:r>
            <a:r>
              <a:rPr lang="en-US" sz="2200" kern="1200" dirty="0">
                <a:solidFill>
                  <a:prstClr val="black"/>
                </a:solidFill>
                <a:ea typeface="Calibri"/>
                <a:cs typeface="Times New Roman"/>
              </a:rPr>
              <a:t>municipal systems improvement grant </a:t>
            </a:r>
            <a:r>
              <a:rPr lang="en-US" sz="2200" kern="1200" dirty="0" smtClean="0">
                <a:solidFill>
                  <a:prstClr val="black"/>
                </a:solidFill>
                <a:ea typeface="Calibri"/>
                <a:cs typeface="Times New Roman"/>
              </a:rPr>
              <a:t>(</a:t>
            </a:r>
            <a:r>
              <a:rPr lang="en-US" sz="2200" kern="1200" dirty="0" smtClean="0">
                <a:solidFill>
                  <a:schemeClr val="tx1"/>
                </a:solidFill>
                <a:ea typeface="Calibri"/>
                <a:cs typeface="Times New Roman"/>
              </a:rPr>
              <a:t>MSIG) </a:t>
            </a:r>
            <a:r>
              <a:rPr lang="en-US" sz="2200" kern="1200" dirty="0" smtClean="0">
                <a:solidFill>
                  <a:prstClr val="black"/>
                </a:solidFill>
                <a:ea typeface="Calibri"/>
                <a:cs typeface="Times New Roman"/>
              </a:rPr>
              <a:t>over </a:t>
            </a:r>
            <a:r>
              <a:rPr lang="en-US" sz="2200" kern="1200" dirty="0">
                <a:solidFill>
                  <a:prstClr val="black"/>
                </a:solidFill>
                <a:ea typeface="Calibri"/>
                <a:cs typeface="Times New Roman"/>
              </a:rPr>
              <a:t>the MTEF period </a:t>
            </a:r>
            <a:r>
              <a:rPr lang="en-US" sz="2200" kern="1200" dirty="0" smtClean="0">
                <a:solidFill>
                  <a:schemeClr val="tx1"/>
                </a:solidFill>
                <a:ea typeface="Calibri"/>
                <a:cs typeface="Times New Roman"/>
              </a:rPr>
              <a:t>is a cause for concern (from R251m in 2015/16 to R84m in 2016/17)</a:t>
            </a:r>
          </a:p>
          <a:p>
            <a:pPr marL="0" lvl="0" indent="0" algn="just" eaLnBrk="1" fontAlgn="auto" hangingPunct="1">
              <a:spcBef>
                <a:spcPct val="20000"/>
              </a:spcBef>
              <a:spcAft>
                <a:spcPts val="0"/>
              </a:spcAft>
              <a:buClrTx/>
              <a:buSzTx/>
              <a:buNone/>
            </a:pPr>
            <a:r>
              <a:rPr lang="en-US" sz="2200" kern="1200" dirty="0" smtClean="0">
                <a:solidFill>
                  <a:schemeClr val="tx1"/>
                </a:solidFill>
                <a:ea typeface="Calibri"/>
                <a:cs typeface="Times New Roman"/>
              </a:rPr>
              <a:t> </a:t>
            </a:r>
            <a:endParaRPr lang="en-ZA" sz="2200" kern="1200" dirty="0">
              <a:solidFill>
                <a:schemeClr val="tx1"/>
              </a:solidFill>
              <a:ea typeface="Calibri"/>
              <a:cs typeface="Times New Roman"/>
            </a:endParaRPr>
          </a:p>
          <a:p>
            <a:pPr marL="342900" lvl="0" algn="just" eaLnBrk="1" fontAlgn="auto" hangingPunct="1">
              <a:spcBef>
                <a:spcPct val="20000"/>
              </a:spcBef>
              <a:spcAft>
                <a:spcPts val="0"/>
              </a:spcAft>
              <a:buClrTx/>
              <a:buSzTx/>
              <a:buFont typeface="Arial" panose="020B0604020202020204" pitchFamily="34" charset="0"/>
              <a:buChar char="•"/>
            </a:pPr>
            <a:r>
              <a:rPr lang="en-US" sz="2200" kern="1200" dirty="0">
                <a:solidFill>
                  <a:schemeClr val="tx1"/>
                </a:solidFill>
                <a:ea typeface="Calibri"/>
                <a:cs typeface="Times New Roman"/>
              </a:rPr>
              <a:t> </a:t>
            </a:r>
            <a:r>
              <a:rPr lang="en-US" sz="2200" kern="1200" dirty="0" smtClean="0">
                <a:solidFill>
                  <a:schemeClr val="tx1"/>
                </a:solidFill>
                <a:ea typeface="Calibri"/>
                <a:cs typeface="Times New Roman"/>
              </a:rPr>
              <a:t>The </a:t>
            </a:r>
            <a:r>
              <a:rPr lang="en-US" sz="2200" kern="1200" dirty="0">
                <a:solidFill>
                  <a:schemeClr val="tx1"/>
                </a:solidFill>
                <a:ea typeface="Calibri"/>
                <a:cs typeface="Times New Roman"/>
              </a:rPr>
              <a:t>outputs for the 2015 Bill and 2016 Bill on MSIG </a:t>
            </a:r>
            <a:r>
              <a:rPr lang="en-US" sz="2200" kern="1200" dirty="0" smtClean="0">
                <a:solidFill>
                  <a:schemeClr val="tx1"/>
                </a:solidFill>
                <a:ea typeface="Calibri"/>
                <a:cs typeface="Times New Roman"/>
              </a:rPr>
              <a:t>are </a:t>
            </a:r>
            <a:r>
              <a:rPr lang="en-US" sz="2200" kern="1200" dirty="0">
                <a:solidFill>
                  <a:schemeClr val="tx1"/>
                </a:solidFill>
                <a:ea typeface="Calibri"/>
                <a:cs typeface="Times New Roman"/>
              </a:rPr>
              <a:t>different. </a:t>
            </a:r>
            <a:endParaRPr lang="en-US" sz="2200" kern="1200" dirty="0" smtClean="0">
              <a:solidFill>
                <a:schemeClr val="tx1"/>
              </a:solidFill>
              <a:ea typeface="Calibri"/>
              <a:cs typeface="Times New Roman"/>
            </a:endParaRPr>
          </a:p>
          <a:p>
            <a:pPr marL="692150" lvl="1" algn="just" eaLnBrk="1" fontAlgn="auto" hangingPunct="1">
              <a:spcBef>
                <a:spcPct val="20000"/>
              </a:spcBef>
              <a:spcAft>
                <a:spcPts val="0"/>
              </a:spcAft>
              <a:buClrTx/>
              <a:buSzTx/>
              <a:buFont typeface="Arial" panose="020B0604020202020204" pitchFamily="34" charset="0"/>
              <a:buChar char="•"/>
            </a:pPr>
            <a:r>
              <a:rPr lang="en-US" sz="2200" kern="1200" dirty="0" smtClean="0">
                <a:solidFill>
                  <a:schemeClr val="tx1"/>
                </a:solidFill>
                <a:ea typeface="Calibri"/>
                <a:cs typeface="Times New Roman"/>
              </a:rPr>
              <a:t>The </a:t>
            </a:r>
            <a:r>
              <a:rPr lang="en-US" sz="2200" kern="1200" dirty="0">
                <a:solidFill>
                  <a:schemeClr val="tx1"/>
                </a:solidFill>
                <a:ea typeface="Calibri"/>
                <a:cs typeface="Times New Roman"/>
              </a:rPr>
              <a:t>2016 Bill does not include “implementation of </a:t>
            </a:r>
            <a:r>
              <a:rPr lang="en-US" sz="2200" kern="1200" dirty="0" err="1">
                <a:solidFill>
                  <a:schemeClr val="tx1"/>
                </a:solidFill>
                <a:ea typeface="Calibri"/>
                <a:cs typeface="Times New Roman"/>
              </a:rPr>
              <a:t>mSCOA</a:t>
            </a:r>
            <a:r>
              <a:rPr lang="en-US" sz="2200" kern="1200" dirty="0">
                <a:solidFill>
                  <a:schemeClr val="tx1"/>
                </a:solidFill>
                <a:ea typeface="Calibri"/>
                <a:cs typeface="Times New Roman"/>
              </a:rPr>
              <a:t>” as a requirement. </a:t>
            </a:r>
            <a:endParaRPr lang="en-US" sz="2200" kern="1200" dirty="0" smtClean="0">
              <a:solidFill>
                <a:schemeClr val="tx1"/>
              </a:solidFill>
              <a:ea typeface="Calibri"/>
              <a:cs typeface="Times New Roman"/>
            </a:endParaRPr>
          </a:p>
          <a:p>
            <a:pPr marL="692150" lvl="1" algn="just" eaLnBrk="1" fontAlgn="auto" hangingPunct="1">
              <a:spcBef>
                <a:spcPct val="20000"/>
              </a:spcBef>
              <a:spcAft>
                <a:spcPts val="0"/>
              </a:spcAft>
              <a:buClrTx/>
              <a:buSzTx/>
              <a:buFont typeface="Arial" panose="020B0604020202020204" pitchFamily="34" charset="0"/>
              <a:buChar char="•"/>
            </a:pPr>
            <a:r>
              <a:rPr lang="en-US" sz="2200" kern="1200" dirty="0" smtClean="0">
                <a:solidFill>
                  <a:schemeClr val="tx1"/>
                </a:solidFill>
                <a:ea typeface="Calibri"/>
                <a:cs typeface="Times New Roman"/>
              </a:rPr>
              <a:t>This </a:t>
            </a:r>
            <a:r>
              <a:rPr lang="en-US" sz="2200" kern="1200" dirty="0">
                <a:solidFill>
                  <a:schemeClr val="tx1"/>
                </a:solidFill>
                <a:ea typeface="Calibri"/>
                <a:cs typeface="Times New Roman"/>
              </a:rPr>
              <a:t>is disturbing in a financial year when municipalities are expected to implement the reform. </a:t>
            </a:r>
            <a:endParaRPr lang="en-ZA" sz="2200" kern="1200" dirty="0">
              <a:solidFill>
                <a:schemeClr val="tx1"/>
              </a:solidFill>
              <a:ea typeface="Calibri"/>
              <a:cs typeface="Times New Roman"/>
            </a:endParaRPr>
          </a:p>
          <a:p>
            <a:pPr marL="692150" lvl="1" algn="just" eaLnBrk="1" fontAlgn="auto" hangingPunct="1">
              <a:spcBef>
                <a:spcPct val="20000"/>
              </a:spcBef>
              <a:spcAft>
                <a:spcPts val="0"/>
              </a:spcAft>
              <a:buClrTx/>
              <a:buSzTx/>
              <a:buFont typeface="Arial" panose="020B0604020202020204" pitchFamily="34" charset="0"/>
              <a:buChar char="•"/>
            </a:pPr>
            <a:r>
              <a:rPr lang="en-US" sz="2200" kern="1200" dirty="0" smtClean="0">
                <a:solidFill>
                  <a:schemeClr val="tx1"/>
                </a:solidFill>
                <a:ea typeface="Calibri"/>
                <a:cs typeface="Times New Roman"/>
              </a:rPr>
              <a:t>There </a:t>
            </a:r>
            <a:r>
              <a:rPr lang="en-US" sz="2200" kern="1200" dirty="0">
                <a:solidFill>
                  <a:schemeClr val="tx1"/>
                </a:solidFill>
                <a:ea typeface="Calibri"/>
                <a:cs typeface="Times New Roman"/>
              </a:rPr>
              <a:t>is no direct funding for </a:t>
            </a:r>
            <a:r>
              <a:rPr lang="en-US" sz="2200" kern="1200" dirty="0" err="1">
                <a:solidFill>
                  <a:schemeClr val="tx1"/>
                </a:solidFill>
                <a:ea typeface="Calibri"/>
                <a:cs typeface="Times New Roman"/>
              </a:rPr>
              <a:t>mSCOA</a:t>
            </a:r>
            <a:r>
              <a:rPr lang="en-US" sz="2200" kern="1200" dirty="0">
                <a:solidFill>
                  <a:schemeClr val="tx1"/>
                </a:solidFill>
                <a:ea typeface="Calibri"/>
                <a:cs typeface="Times New Roman"/>
              </a:rPr>
              <a:t> in the 2016 </a:t>
            </a:r>
            <a:r>
              <a:rPr lang="en-US" sz="2200" kern="1200" dirty="0" smtClean="0">
                <a:solidFill>
                  <a:schemeClr val="tx1"/>
                </a:solidFill>
                <a:ea typeface="Calibri"/>
                <a:cs typeface="Times New Roman"/>
              </a:rPr>
              <a:t>DoRB</a:t>
            </a:r>
          </a:p>
          <a:p>
            <a:pPr marL="342900" algn="just" eaLnBrk="1" fontAlgn="auto" hangingPunct="1">
              <a:spcBef>
                <a:spcPct val="20000"/>
              </a:spcBef>
              <a:spcAft>
                <a:spcPts val="0"/>
              </a:spcAft>
              <a:buClrTx/>
              <a:buSzTx/>
              <a:buFont typeface="Arial" panose="020B0604020202020204" pitchFamily="34" charset="0"/>
              <a:buChar char="•"/>
            </a:pPr>
            <a:r>
              <a:rPr lang="en-US" sz="2200" kern="1200" dirty="0" smtClean="0">
                <a:solidFill>
                  <a:schemeClr val="tx1"/>
                </a:solidFill>
                <a:ea typeface="Calibri"/>
                <a:cs typeface="Times New Roman"/>
              </a:rPr>
              <a:t>As this is a huge reform, it needs serious monitoring and support</a:t>
            </a:r>
            <a:endParaRPr lang="en-ZA" sz="2200" kern="1200" dirty="0">
              <a:solidFill>
                <a:schemeClr val="tx1"/>
              </a:solidFill>
              <a:ea typeface="Calibri"/>
              <a:cs typeface="Times New Roman"/>
            </a:endParaRPr>
          </a:p>
          <a:p>
            <a:pPr algn="just">
              <a:buClrTx/>
            </a:pPr>
            <a:endParaRPr lang="en-ZA" sz="1800" dirty="0" smtClean="0">
              <a:solidFill>
                <a:schemeClr val="tx1"/>
              </a:solidFill>
            </a:endParaRPr>
          </a:p>
        </p:txBody>
      </p:sp>
      <p:sp>
        <p:nvSpPr>
          <p:cNvPr id="4" name="Title 1"/>
          <p:cNvSpPr txBox="1">
            <a:spLocks/>
          </p:cNvSpPr>
          <p:nvPr/>
        </p:nvSpPr>
        <p:spPr bwMode="auto">
          <a:xfrm>
            <a:off x="2554070" y="838200"/>
            <a:ext cx="5400600" cy="1143000"/>
          </a:xfrm>
          <a:prstGeom prst="rect">
            <a:avLst/>
          </a:prstGeom>
          <a:noFill/>
          <a:ln w="12700">
            <a:noFill/>
            <a:miter lim="800000"/>
            <a:headEnd/>
            <a:tailEnd/>
          </a:ln>
        </p:spPr>
        <p:txBody>
          <a:bodyPr lIns="50800" tIns="50800" bIns="50800" anchor="ctr"/>
          <a:lstStyle/>
          <a:p>
            <a:pPr marL="39688" indent="-39688" algn="ctr" eaLnBrk="0" hangingPunct="0">
              <a:defRPr/>
            </a:pPr>
            <a:r>
              <a:rPr lang="en-ZA" sz="2400" b="1" kern="0" dirty="0" smtClean="0">
                <a:solidFill>
                  <a:schemeClr val="tx1"/>
                </a:solidFill>
                <a:latin typeface="Arial"/>
                <a:ea typeface="+mj-ea"/>
                <a:cs typeface="+mj-cs"/>
                <a:sym typeface="Arial" charset="0"/>
              </a:rPr>
              <a:t>Grants Review</a:t>
            </a:r>
            <a:endParaRPr lang="en-ZA" sz="2400" b="1" kern="0" dirty="0">
              <a:solidFill>
                <a:schemeClr val="tx1"/>
              </a:solidFill>
              <a:latin typeface="Arial"/>
              <a:ea typeface="+mj-ea"/>
              <a:cs typeface="+mj-cs"/>
              <a:sym typeface="Arial" charset="0"/>
            </a:endParaRPr>
          </a:p>
        </p:txBody>
      </p:sp>
      <p:sp>
        <p:nvSpPr>
          <p:cNvPr id="5" name="Slide Number Placeholder 4"/>
          <p:cNvSpPr>
            <a:spLocks noGrp="1"/>
          </p:cNvSpPr>
          <p:nvPr>
            <p:ph type="sldNum" sz="quarter" idx="10"/>
          </p:nvPr>
        </p:nvSpPr>
        <p:spPr>
          <a:xfrm>
            <a:off x="179512" y="188640"/>
            <a:ext cx="284163" cy="279400"/>
          </a:xfrm>
        </p:spPr>
        <p:txBody>
          <a:bodyPr/>
          <a:lstStyle/>
          <a:p>
            <a:pPr>
              <a:defRPr/>
            </a:pPr>
            <a:fld id="{600E9ACD-F826-4898-87D4-66AE87CD4CBD}" type="slidenum">
              <a:rPr lang="en-US" smtClean="0"/>
              <a:pPr>
                <a:defRPr/>
              </a:pPr>
              <a:t>10</a:t>
            </a:fld>
            <a:endParaRPr lang="en-US" dirty="0"/>
          </a:p>
        </p:txBody>
      </p:sp>
    </p:spTree>
    <p:extLst>
      <p:ext uri="{BB962C8B-B14F-4D97-AF65-F5344CB8AC3E}">
        <p14:creationId xmlns:p14="http://schemas.microsoft.com/office/powerpoint/2010/main" xmlns="" val="2798928883"/>
      </p:ext>
    </p:extLst>
  </p:cSld>
  <p:clrMapOvr>
    <a:masterClrMapping/>
  </p:clrMapOvr>
  <p:transition spd="med">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179512" y="2156012"/>
            <a:ext cx="8784976" cy="4648200"/>
          </a:xfrm>
        </p:spPr>
        <p:txBody>
          <a:bodyPr/>
          <a:lstStyle/>
          <a:p>
            <a:pPr marL="342900" lvl="0" algn="just">
              <a:spcAft>
                <a:spcPts val="0"/>
              </a:spcAft>
              <a:buFont typeface="Calibri"/>
              <a:buChar char="-"/>
            </a:pPr>
            <a:r>
              <a:rPr lang="en-ZA" sz="2000" dirty="0" smtClean="0">
                <a:solidFill>
                  <a:schemeClr val="tx1"/>
                </a:solidFill>
                <a:ea typeface="Calibri"/>
                <a:cs typeface="Times New Roman"/>
              </a:rPr>
              <a:t>We note and appreciate the following:</a:t>
            </a:r>
          </a:p>
          <a:p>
            <a:pPr marL="692150" lvl="1" algn="just">
              <a:spcAft>
                <a:spcPts val="0"/>
              </a:spcAft>
              <a:buFont typeface="Calibri"/>
              <a:buChar char="-"/>
            </a:pPr>
            <a:r>
              <a:rPr lang="en-ZA" sz="1800" b="1" dirty="0" smtClean="0">
                <a:solidFill>
                  <a:schemeClr val="tx1"/>
                </a:solidFill>
                <a:ea typeface="Calibri"/>
                <a:cs typeface="Times New Roman"/>
              </a:rPr>
              <a:t>Municipal Demarcation Grant – R297</a:t>
            </a:r>
          </a:p>
          <a:p>
            <a:pPr marL="1092200" lvl="2" algn="just">
              <a:spcAft>
                <a:spcPts val="0"/>
              </a:spcAft>
              <a:buFont typeface="Calibri"/>
              <a:buChar char="-"/>
            </a:pPr>
            <a:r>
              <a:rPr lang="en-ZA" sz="1800" dirty="0" smtClean="0">
                <a:solidFill>
                  <a:schemeClr val="tx1"/>
                </a:solidFill>
                <a:ea typeface="Calibri"/>
                <a:cs typeface="Times New Roman"/>
              </a:rPr>
              <a:t>Issue of sufficiency is a matter that the committees could interrogate as the allocation is far shorter than we had projected</a:t>
            </a:r>
            <a:endParaRPr lang="en-ZA" sz="1800" dirty="0">
              <a:solidFill>
                <a:schemeClr val="tx1"/>
              </a:solidFill>
              <a:ea typeface="Calibri"/>
              <a:cs typeface="Times New Roman"/>
            </a:endParaRPr>
          </a:p>
          <a:p>
            <a:pPr lvl="1" algn="just">
              <a:buClrTx/>
            </a:pPr>
            <a:r>
              <a:rPr lang="en-ZA" sz="1800" b="1" dirty="0" smtClean="0">
                <a:solidFill>
                  <a:srgbClr val="000000"/>
                </a:solidFill>
              </a:rPr>
              <a:t>The </a:t>
            </a:r>
            <a:r>
              <a:rPr lang="en-ZA" sz="1800" b="1" dirty="0">
                <a:solidFill>
                  <a:srgbClr val="000000"/>
                </a:solidFill>
              </a:rPr>
              <a:t>provision for a once off </a:t>
            </a:r>
            <a:r>
              <a:rPr lang="en-ZA" sz="1800" b="1" dirty="0" smtClean="0">
                <a:solidFill>
                  <a:srgbClr val="000000"/>
                </a:solidFill>
              </a:rPr>
              <a:t>gratuity for outgoing councillors is also noted</a:t>
            </a:r>
          </a:p>
          <a:p>
            <a:pPr lvl="2" algn="just">
              <a:buClrTx/>
            </a:pPr>
            <a:r>
              <a:rPr lang="en-ZA" sz="1800" dirty="0" smtClean="0">
                <a:solidFill>
                  <a:srgbClr val="000000"/>
                </a:solidFill>
              </a:rPr>
              <a:t>Modalities for the management and distribution of this is being worked out with NT and DCoG - R309m</a:t>
            </a:r>
          </a:p>
          <a:p>
            <a:pPr lvl="1" algn="just">
              <a:buClrTx/>
            </a:pPr>
            <a:r>
              <a:rPr lang="en-ZA" sz="1800" b="1" dirty="0" smtClean="0">
                <a:solidFill>
                  <a:srgbClr val="000000"/>
                </a:solidFill>
              </a:rPr>
              <a:t>Process to resolve the issue of unfunded/underfunded mandates through the finalization of the Fiscal Powers and Functions framework</a:t>
            </a:r>
          </a:p>
          <a:p>
            <a:pPr lvl="2" algn="just">
              <a:buClrTx/>
            </a:pPr>
            <a:r>
              <a:rPr lang="en-ZA" sz="1800" dirty="0" smtClean="0">
                <a:solidFill>
                  <a:srgbClr val="000000"/>
                </a:solidFill>
              </a:rPr>
              <a:t>The outcome of this process will have a major bearing on the allocation of budgets between line departments and municipalities who perform certain functions</a:t>
            </a:r>
          </a:p>
        </p:txBody>
      </p:sp>
      <p:sp>
        <p:nvSpPr>
          <p:cNvPr id="4" name="Title 1"/>
          <p:cNvSpPr txBox="1">
            <a:spLocks/>
          </p:cNvSpPr>
          <p:nvPr/>
        </p:nvSpPr>
        <p:spPr bwMode="auto">
          <a:xfrm>
            <a:off x="2551911" y="838200"/>
            <a:ext cx="5400600" cy="1143000"/>
          </a:xfrm>
          <a:prstGeom prst="rect">
            <a:avLst/>
          </a:prstGeom>
          <a:noFill/>
          <a:ln w="12700">
            <a:noFill/>
            <a:miter lim="800000"/>
            <a:headEnd/>
            <a:tailEnd/>
          </a:ln>
        </p:spPr>
        <p:txBody>
          <a:bodyPr lIns="50800" tIns="50800" bIns="50800" anchor="ctr"/>
          <a:lstStyle/>
          <a:p>
            <a:pPr marL="39688" indent="-39688" algn="ctr" eaLnBrk="0" hangingPunct="0">
              <a:defRPr/>
            </a:pPr>
            <a:r>
              <a:rPr lang="en-ZA" sz="2400" b="1" kern="0" dirty="0" smtClean="0">
                <a:latin typeface="Arial"/>
                <a:sym typeface="Arial" charset="0"/>
              </a:rPr>
              <a:t>Other DoRB Related Issues</a:t>
            </a:r>
            <a:endParaRPr lang="en-ZA" sz="2000" b="1" kern="0" dirty="0">
              <a:solidFill>
                <a:prstClr val="black">
                  <a:lumMod val="65000"/>
                  <a:lumOff val="35000"/>
                </a:prstClr>
              </a:solidFill>
              <a:latin typeface="Arial"/>
              <a:ea typeface="+mj-ea"/>
              <a:cs typeface="+mj-cs"/>
              <a:sym typeface="Arial" charset="0"/>
            </a:endParaRPr>
          </a:p>
        </p:txBody>
      </p:sp>
      <p:sp>
        <p:nvSpPr>
          <p:cNvPr id="5" name="Slide Number Placeholder 4"/>
          <p:cNvSpPr>
            <a:spLocks noGrp="1"/>
          </p:cNvSpPr>
          <p:nvPr>
            <p:ph type="sldNum" sz="quarter" idx="10"/>
          </p:nvPr>
        </p:nvSpPr>
        <p:spPr>
          <a:xfrm>
            <a:off x="179512" y="116632"/>
            <a:ext cx="284163" cy="279400"/>
          </a:xfrm>
        </p:spPr>
        <p:txBody>
          <a:bodyPr/>
          <a:lstStyle/>
          <a:p>
            <a:pPr>
              <a:defRPr/>
            </a:pPr>
            <a:fld id="{600E9ACD-F826-4898-87D4-66AE87CD4CBD}" type="slidenum">
              <a:rPr lang="en-US" smtClean="0"/>
              <a:pPr>
                <a:defRPr/>
              </a:pPr>
              <a:t>11</a:t>
            </a:fld>
            <a:endParaRPr lang="en-US"/>
          </a:p>
        </p:txBody>
      </p:sp>
    </p:spTree>
    <p:extLst>
      <p:ext uri="{BB962C8B-B14F-4D97-AF65-F5344CB8AC3E}">
        <p14:creationId xmlns:p14="http://schemas.microsoft.com/office/powerpoint/2010/main" xmlns="" val="2903300130"/>
      </p:ext>
    </p:extLst>
  </p:cSld>
  <p:clrMapOvr>
    <a:masterClrMapping/>
  </p:clrMapOvr>
  <p:transition spd="med">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5776" y="1052736"/>
            <a:ext cx="5328592" cy="660400"/>
          </a:xfrm>
        </p:spPr>
        <p:txBody>
          <a:bodyPr/>
          <a:lstStyle/>
          <a:p>
            <a:pPr lvl="0" algn="ctr">
              <a:defRPr/>
            </a:pPr>
            <a:r>
              <a:rPr lang="en-ZA" sz="2800" dirty="0" smtClean="0">
                <a:solidFill>
                  <a:srgbClr val="000000"/>
                </a:solidFill>
                <a:ea typeface="ヒラギノ角ゴ ProN W3" pitchFamily="1" charset="-128"/>
              </a:rPr>
              <a:t>Other DoRB Related Issues</a:t>
            </a:r>
            <a:r>
              <a:rPr lang="en-ZA" dirty="0">
                <a:solidFill>
                  <a:prstClr val="black">
                    <a:lumMod val="65000"/>
                    <a:lumOff val="35000"/>
                  </a:prstClr>
                </a:solidFill>
              </a:rPr>
              <a:t/>
            </a:r>
            <a:br>
              <a:rPr lang="en-ZA" dirty="0">
                <a:solidFill>
                  <a:prstClr val="black">
                    <a:lumMod val="65000"/>
                    <a:lumOff val="35000"/>
                  </a:prstClr>
                </a:solidFill>
              </a:rPr>
            </a:br>
            <a:endParaRPr lang="en-ZA" dirty="0"/>
          </a:p>
        </p:txBody>
      </p:sp>
      <p:sp>
        <p:nvSpPr>
          <p:cNvPr id="3" name="Content Placeholder 2"/>
          <p:cNvSpPr>
            <a:spLocks noGrp="1"/>
          </p:cNvSpPr>
          <p:nvPr>
            <p:ph idx="1"/>
          </p:nvPr>
        </p:nvSpPr>
        <p:spPr>
          <a:xfrm>
            <a:off x="457200" y="2276872"/>
            <a:ext cx="8229600" cy="4176464"/>
          </a:xfrm>
        </p:spPr>
        <p:txBody>
          <a:bodyPr/>
          <a:lstStyle/>
          <a:p>
            <a:pPr marL="342900" lvl="0" algn="just">
              <a:spcBef>
                <a:spcPct val="20000"/>
              </a:spcBef>
              <a:spcAft>
                <a:spcPts val="600"/>
              </a:spcAft>
              <a:buClrTx/>
              <a:buSzTx/>
              <a:buFontTx/>
              <a:buChar char="•"/>
              <a:defRPr/>
            </a:pPr>
            <a:r>
              <a:rPr lang="en-ZA" sz="1800" b="1" dirty="0">
                <a:solidFill>
                  <a:schemeClr val="tx1"/>
                </a:solidFill>
              </a:rPr>
              <a:t>Cost containment </a:t>
            </a:r>
            <a:r>
              <a:rPr lang="en-ZA" sz="1800" b="1" dirty="0" smtClean="0">
                <a:solidFill>
                  <a:schemeClr val="tx1"/>
                </a:solidFill>
              </a:rPr>
              <a:t>measures</a:t>
            </a:r>
          </a:p>
          <a:p>
            <a:pPr marL="342900" lvl="0" algn="just">
              <a:spcBef>
                <a:spcPct val="20000"/>
              </a:spcBef>
              <a:spcAft>
                <a:spcPts val="600"/>
              </a:spcAft>
              <a:buClrTx/>
              <a:buSzTx/>
              <a:buFontTx/>
              <a:buChar char="•"/>
              <a:defRPr/>
            </a:pPr>
            <a:r>
              <a:rPr lang="en-ZA" altLang="en-US" sz="1800" dirty="0" smtClean="0">
                <a:solidFill>
                  <a:schemeClr val="tx1"/>
                </a:solidFill>
              </a:rPr>
              <a:t>We have noted the general appeal that the economic situation of the country requires reprioritisation and frugal management of scarce resources</a:t>
            </a:r>
          </a:p>
          <a:p>
            <a:pPr marL="342900" lvl="0" algn="just">
              <a:spcBef>
                <a:spcPct val="20000"/>
              </a:spcBef>
              <a:spcAft>
                <a:spcPts val="600"/>
              </a:spcAft>
              <a:buClrTx/>
              <a:buSzTx/>
              <a:buFontTx/>
              <a:buChar char="•"/>
              <a:defRPr/>
            </a:pPr>
            <a:r>
              <a:rPr lang="en-ZA" altLang="en-US" sz="1800" dirty="0" smtClean="0">
                <a:solidFill>
                  <a:schemeClr val="tx1"/>
                </a:solidFill>
              </a:rPr>
              <a:t>We embrace this call and are willing to urge municipalities to comply accordingly</a:t>
            </a:r>
            <a:endParaRPr lang="en-US" altLang="en-US" sz="1800" dirty="0" smtClean="0">
              <a:solidFill>
                <a:schemeClr val="tx1"/>
              </a:solidFill>
            </a:endParaRPr>
          </a:p>
          <a:p>
            <a:pPr marL="692150" lvl="1" algn="just">
              <a:spcBef>
                <a:spcPct val="20000"/>
              </a:spcBef>
              <a:spcAft>
                <a:spcPts val="600"/>
              </a:spcAft>
              <a:buClrTx/>
              <a:buSzTx/>
              <a:buFontTx/>
              <a:buChar char="•"/>
              <a:defRPr/>
            </a:pPr>
            <a:r>
              <a:rPr lang="en-US" altLang="en-US" sz="1800" dirty="0" smtClean="0">
                <a:solidFill>
                  <a:schemeClr val="tx1"/>
                </a:solidFill>
              </a:rPr>
              <a:t>the </a:t>
            </a:r>
            <a:r>
              <a:rPr lang="en-US" altLang="en-US" sz="1800" dirty="0">
                <a:solidFill>
                  <a:schemeClr val="tx1"/>
                </a:solidFill>
              </a:rPr>
              <a:t>dilemma is if a municipality does not adopt </a:t>
            </a:r>
            <a:r>
              <a:rPr lang="en-US" altLang="en-US" sz="1800" dirty="0" smtClean="0">
                <a:solidFill>
                  <a:schemeClr val="tx1"/>
                </a:solidFill>
              </a:rPr>
              <a:t>the costs containment </a:t>
            </a:r>
            <a:r>
              <a:rPr lang="en-US" altLang="en-US" sz="1800" dirty="0">
                <a:solidFill>
                  <a:schemeClr val="tx1"/>
                </a:solidFill>
              </a:rPr>
              <a:t>circular in council </a:t>
            </a:r>
            <a:r>
              <a:rPr lang="en-US" altLang="en-US" sz="1800" dirty="0" err="1">
                <a:solidFill>
                  <a:schemeClr val="tx1"/>
                </a:solidFill>
              </a:rPr>
              <a:t>i.t.o</a:t>
            </a:r>
            <a:r>
              <a:rPr lang="en-US" altLang="en-US" sz="1800" dirty="0">
                <a:solidFill>
                  <a:schemeClr val="tx1"/>
                </a:solidFill>
              </a:rPr>
              <a:t>. section 168(3) of the MFMA, then the circular is not legally binding. </a:t>
            </a:r>
            <a:endParaRPr lang="en-US" altLang="en-US" sz="1800" dirty="0" smtClean="0">
              <a:solidFill>
                <a:schemeClr val="tx1"/>
              </a:solidFill>
            </a:endParaRPr>
          </a:p>
          <a:p>
            <a:pPr marL="1092200" lvl="2" algn="just">
              <a:spcBef>
                <a:spcPct val="20000"/>
              </a:spcBef>
              <a:spcAft>
                <a:spcPts val="600"/>
              </a:spcAft>
              <a:buClrTx/>
              <a:buSzTx/>
              <a:buFontTx/>
              <a:buChar char="•"/>
              <a:defRPr/>
            </a:pPr>
            <a:r>
              <a:rPr lang="en-US" altLang="en-US" sz="1800" dirty="0" smtClean="0">
                <a:solidFill>
                  <a:schemeClr val="tx1"/>
                </a:solidFill>
              </a:rPr>
              <a:t>To </a:t>
            </a:r>
            <a:r>
              <a:rPr lang="en-US" altLang="en-US" sz="1800" dirty="0">
                <a:solidFill>
                  <a:schemeClr val="tx1"/>
                </a:solidFill>
              </a:rPr>
              <a:t>mitigate this challenge, a possibility of promulgating a municipal regulation on cost containment measures c</a:t>
            </a:r>
            <a:r>
              <a:rPr lang="en-US" altLang="en-US" sz="1800" dirty="0" smtClean="0">
                <a:solidFill>
                  <a:schemeClr val="tx1"/>
                </a:solidFill>
              </a:rPr>
              <a:t>ould </a:t>
            </a:r>
            <a:r>
              <a:rPr lang="en-US" altLang="en-US" sz="1800" dirty="0">
                <a:solidFill>
                  <a:schemeClr val="tx1"/>
                </a:solidFill>
              </a:rPr>
              <a:t>be considered. </a:t>
            </a:r>
            <a:endParaRPr lang="en-US" altLang="en-US" sz="1800" dirty="0" smtClean="0">
              <a:solidFill>
                <a:schemeClr val="tx1"/>
              </a:solidFill>
            </a:endParaRPr>
          </a:p>
          <a:p>
            <a:pPr marL="1092200" lvl="2" algn="just">
              <a:spcBef>
                <a:spcPct val="20000"/>
              </a:spcBef>
              <a:spcAft>
                <a:spcPts val="600"/>
              </a:spcAft>
              <a:buClrTx/>
              <a:buSzTx/>
              <a:buFontTx/>
              <a:buChar char="•"/>
              <a:defRPr/>
            </a:pPr>
            <a:r>
              <a:rPr lang="en-US" altLang="en-US" sz="1800" dirty="0" smtClean="0">
                <a:solidFill>
                  <a:schemeClr val="tx1"/>
                </a:solidFill>
              </a:rPr>
              <a:t>Our NMA could discuss this matter and pass a resolution on it</a:t>
            </a:r>
            <a:endParaRPr lang="en-US" altLang="en-US" sz="2000" dirty="0" smtClean="0">
              <a:solidFill>
                <a:schemeClr val="tx1"/>
              </a:solidFill>
            </a:endParaRPr>
          </a:p>
        </p:txBody>
      </p:sp>
      <p:sp>
        <p:nvSpPr>
          <p:cNvPr id="4" name="Slide Number Placeholder 3"/>
          <p:cNvSpPr>
            <a:spLocks noGrp="1"/>
          </p:cNvSpPr>
          <p:nvPr>
            <p:ph type="sldNum" sz="quarter" idx="10"/>
          </p:nvPr>
        </p:nvSpPr>
        <p:spPr>
          <a:xfrm>
            <a:off x="173037" y="188640"/>
            <a:ext cx="284163" cy="279400"/>
          </a:xfrm>
        </p:spPr>
        <p:txBody>
          <a:bodyPr/>
          <a:lstStyle/>
          <a:p>
            <a:pPr>
              <a:defRPr/>
            </a:pPr>
            <a:fld id="{2F3005A4-54E8-4A56-892D-0D1E29862FC8}" type="slidenum">
              <a:rPr lang="en-US" smtClean="0"/>
              <a:pPr>
                <a:defRPr/>
              </a:pPr>
              <a:t>12</a:t>
            </a:fld>
            <a:endParaRPr lang="en-US" dirty="0"/>
          </a:p>
        </p:txBody>
      </p:sp>
    </p:spTree>
    <p:extLst>
      <p:ext uri="{BB962C8B-B14F-4D97-AF65-F5344CB8AC3E}">
        <p14:creationId xmlns:p14="http://schemas.microsoft.com/office/powerpoint/2010/main" xmlns="" val="2826277974"/>
      </p:ext>
    </p:extLst>
  </p:cSld>
  <p:clrMapOvr>
    <a:masterClrMapping/>
  </p:clrMapOvr>
  <p:transition spd="med">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752" y="548680"/>
            <a:ext cx="5256584" cy="660400"/>
          </a:xfrm>
        </p:spPr>
        <p:txBody>
          <a:bodyPr/>
          <a:lstStyle/>
          <a:p>
            <a:r>
              <a:rPr lang="en-ZA" sz="2800" dirty="0">
                <a:solidFill>
                  <a:srgbClr val="000000"/>
                </a:solidFill>
                <a:ea typeface="ヒラギノ角ゴ ProN W3" pitchFamily="1" charset="-128"/>
                <a:sym typeface="Arial" charset="0"/>
              </a:rPr>
              <a:t>Other DoRB Related Issues</a:t>
            </a:r>
            <a:endParaRPr lang="en-ZA" dirty="0">
              <a:solidFill>
                <a:schemeClr val="tx1"/>
              </a:solidFill>
            </a:endParaRPr>
          </a:p>
        </p:txBody>
      </p:sp>
      <p:sp>
        <p:nvSpPr>
          <p:cNvPr id="3" name="Content Placeholder 2"/>
          <p:cNvSpPr>
            <a:spLocks noGrp="1"/>
          </p:cNvSpPr>
          <p:nvPr>
            <p:ph idx="1"/>
          </p:nvPr>
        </p:nvSpPr>
        <p:spPr>
          <a:xfrm>
            <a:off x="158824" y="1628800"/>
            <a:ext cx="8733656" cy="4680520"/>
          </a:xfrm>
        </p:spPr>
        <p:txBody>
          <a:bodyPr/>
          <a:lstStyle/>
          <a:p>
            <a:pPr lvl="0" algn="just"/>
            <a:r>
              <a:rPr lang="en-US" sz="2000" b="1" dirty="0" smtClean="0">
                <a:solidFill>
                  <a:schemeClr val="tx1"/>
                </a:solidFill>
              </a:rPr>
              <a:t>Revenue generation and collection:</a:t>
            </a:r>
          </a:p>
          <a:p>
            <a:pPr lvl="0" algn="just"/>
            <a:endParaRPr lang="en-US" sz="2000" dirty="0" smtClean="0">
              <a:solidFill>
                <a:schemeClr val="tx1"/>
              </a:solidFill>
            </a:endParaRPr>
          </a:p>
          <a:p>
            <a:pPr lvl="1" algn="just"/>
            <a:r>
              <a:rPr lang="en-US" sz="2000" dirty="0" smtClean="0">
                <a:solidFill>
                  <a:schemeClr val="tx1"/>
                </a:solidFill>
              </a:rPr>
              <a:t>Additional </a:t>
            </a:r>
            <a:r>
              <a:rPr lang="en-US" sz="2000" dirty="0">
                <a:solidFill>
                  <a:schemeClr val="tx1"/>
                </a:solidFill>
              </a:rPr>
              <a:t>revenue </a:t>
            </a:r>
            <a:r>
              <a:rPr lang="en-US" sz="2000" dirty="0" smtClean="0">
                <a:solidFill>
                  <a:schemeClr val="tx1"/>
                </a:solidFill>
              </a:rPr>
              <a:t>raising </a:t>
            </a:r>
            <a:r>
              <a:rPr lang="en-US" sz="2000" dirty="0">
                <a:solidFill>
                  <a:schemeClr val="tx1"/>
                </a:solidFill>
              </a:rPr>
              <a:t>capacity of LG needs to be pursued. </a:t>
            </a:r>
          </a:p>
          <a:p>
            <a:pPr lvl="1" algn="just"/>
            <a:endParaRPr lang="en-US" sz="2000" dirty="0" smtClean="0">
              <a:solidFill>
                <a:schemeClr val="tx1"/>
              </a:solidFill>
            </a:endParaRPr>
          </a:p>
          <a:p>
            <a:pPr lvl="1" algn="just"/>
            <a:r>
              <a:rPr lang="en-US" sz="2000" dirty="0" smtClean="0">
                <a:solidFill>
                  <a:schemeClr val="tx1"/>
                </a:solidFill>
              </a:rPr>
              <a:t>The measures envisaged in the </a:t>
            </a:r>
            <a:r>
              <a:rPr lang="en-US" sz="2000" b="1" dirty="0">
                <a:solidFill>
                  <a:schemeClr val="tx1"/>
                </a:solidFill>
              </a:rPr>
              <a:t>Local Government Fiscal Powers and Borrowings Act </a:t>
            </a:r>
            <a:r>
              <a:rPr lang="en-US" sz="2000" b="1" dirty="0" smtClean="0">
                <a:solidFill>
                  <a:schemeClr val="tx1"/>
                </a:solidFill>
              </a:rPr>
              <a:t>must be given effect, </a:t>
            </a:r>
            <a:r>
              <a:rPr lang="en-US" sz="2000" dirty="0" smtClean="0">
                <a:solidFill>
                  <a:schemeClr val="tx1"/>
                </a:solidFill>
              </a:rPr>
              <a:t>including</a:t>
            </a:r>
          </a:p>
          <a:p>
            <a:pPr lvl="2" algn="just"/>
            <a:r>
              <a:rPr lang="en-ZA" sz="2000" dirty="0" smtClean="0">
                <a:solidFill>
                  <a:schemeClr val="tx1"/>
                </a:solidFill>
              </a:rPr>
              <a:t>Local </a:t>
            </a:r>
            <a:r>
              <a:rPr lang="en-ZA" sz="2000" dirty="0">
                <a:solidFill>
                  <a:schemeClr val="tx1"/>
                </a:solidFill>
              </a:rPr>
              <a:t>Business Tax: As a dedicated revenue stream for funding Economic Infrastructure (Replacement of RSC Levy)</a:t>
            </a:r>
          </a:p>
          <a:p>
            <a:pPr lvl="2" algn="just"/>
            <a:r>
              <a:rPr lang="en-ZA" sz="2000" dirty="0" smtClean="0">
                <a:solidFill>
                  <a:schemeClr val="tx1"/>
                </a:solidFill>
              </a:rPr>
              <a:t>Direct </a:t>
            </a:r>
            <a:r>
              <a:rPr lang="en-ZA" sz="2000" dirty="0">
                <a:solidFill>
                  <a:schemeClr val="tx1"/>
                </a:solidFill>
              </a:rPr>
              <a:t>revenue source for Roads Infrastructure (Municipal) – possible surcharge on Vehicle License Fee</a:t>
            </a:r>
          </a:p>
          <a:p>
            <a:pPr marL="39688" indent="0">
              <a:buNone/>
            </a:pPr>
            <a:r>
              <a:rPr lang="en-ZA" dirty="0"/>
              <a:t> </a:t>
            </a:r>
          </a:p>
        </p:txBody>
      </p:sp>
      <p:sp>
        <p:nvSpPr>
          <p:cNvPr id="4" name="Slide Number Placeholder 3"/>
          <p:cNvSpPr>
            <a:spLocks noGrp="1"/>
          </p:cNvSpPr>
          <p:nvPr>
            <p:ph type="sldNum" sz="quarter" idx="10"/>
          </p:nvPr>
        </p:nvSpPr>
        <p:spPr>
          <a:xfrm>
            <a:off x="131528" y="116632"/>
            <a:ext cx="284163" cy="279400"/>
          </a:xfrm>
        </p:spPr>
        <p:txBody>
          <a:bodyPr/>
          <a:lstStyle/>
          <a:p>
            <a:pPr>
              <a:defRPr/>
            </a:pPr>
            <a:fld id="{511A7629-93C7-2A4E-A2BB-2797201D0187}" type="slidenum">
              <a:rPr lang="en-US" smtClean="0"/>
              <a:pPr>
                <a:defRPr/>
              </a:pPr>
              <a:t>13</a:t>
            </a:fld>
            <a:endParaRPr lang="en-US"/>
          </a:p>
        </p:txBody>
      </p:sp>
    </p:spTree>
    <p:extLst>
      <p:ext uri="{BB962C8B-B14F-4D97-AF65-F5344CB8AC3E}">
        <p14:creationId xmlns:p14="http://schemas.microsoft.com/office/powerpoint/2010/main" xmlns="" val="3222808003"/>
      </p:ext>
    </p:extLst>
  </p:cSld>
  <p:clrMapOvr>
    <a:masterClrMapping/>
  </p:clrMapOvr>
  <p:transition spd="med">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7744" y="620688"/>
            <a:ext cx="5328592" cy="660400"/>
          </a:xfrm>
        </p:spPr>
        <p:txBody>
          <a:bodyPr/>
          <a:lstStyle/>
          <a:p>
            <a:r>
              <a:rPr lang="en-ZA" sz="2800" dirty="0">
                <a:solidFill>
                  <a:srgbClr val="000000"/>
                </a:solidFill>
                <a:ea typeface="ヒラギノ角ゴ ProN W3" pitchFamily="1" charset="-128"/>
                <a:sym typeface="Arial" charset="0"/>
              </a:rPr>
              <a:t>Other DoRB Related Issues</a:t>
            </a:r>
            <a:endParaRPr lang="en-ZA" dirty="0">
              <a:solidFill>
                <a:schemeClr val="tx1"/>
              </a:solidFill>
            </a:endParaRPr>
          </a:p>
        </p:txBody>
      </p:sp>
      <p:sp>
        <p:nvSpPr>
          <p:cNvPr id="3" name="Content Placeholder 2"/>
          <p:cNvSpPr>
            <a:spLocks noGrp="1"/>
          </p:cNvSpPr>
          <p:nvPr>
            <p:ph idx="1"/>
          </p:nvPr>
        </p:nvSpPr>
        <p:spPr>
          <a:xfrm>
            <a:off x="179512" y="1556792"/>
            <a:ext cx="8784976" cy="4824536"/>
          </a:xfrm>
        </p:spPr>
        <p:txBody>
          <a:bodyPr/>
          <a:lstStyle/>
          <a:p>
            <a:pPr marL="446088" lvl="1" indent="0">
              <a:buNone/>
            </a:pPr>
            <a:endParaRPr lang="en-ZA" dirty="0" smtClean="0">
              <a:solidFill>
                <a:schemeClr val="tx1"/>
              </a:solidFill>
            </a:endParaRPr>
          </a:p>
          <a:p>
            <a:pPr lvl="1" algn="just"/>
            <a:r>
              <a:rPr lang="en-ZA" sz="2000" dirty="0" smtClean="0">
                <a:solidFill>
                  <a:schemeClr val="tx1"/>
                </a:solidFill>
              </a:rPr>
              <a:t>Explore </a:t>
            </a:r>
            <a:r>
              <a:rPr lang="en-ZA" sz="2000" dirty="0">
                <a:solidFill>
                  <a:schemeClr val="tx1"/>
                </a:solidFill>
              </a:rPr>
              <a:t>Financial Instruments including Borrowings (Loans), Bond Market – in the context of “Pool Financing” between and amongst stronger Municipalities (Gauteng City Region being a prime example)</a:t>
            </a:r>
          </a:p>
          <a:p>
            <a:pPr marL="39688" indent="0" algn="just">
              <a:buNone/>
            </a:pPr>
            <a:r>
              <a:rPr lang="en-ZA" sz="2000" dirty="0">
                <a:solidFill>
                  <a:schemeClr val="tx1"/>
                </a:solidFill>
              </a:rPr>
              <a:t> </a:t>
            </a:r>
          </a:p>
          <a:p>
            <a:pPr lvl="1" algn="just"/>
            <a:r>
              <a:rPr lang="en-ZA" sz="2000" dirty="0">
                <a:solidFill>
                  <a:schemeClr val="tx1"/>
                </a:solidFill>
              </a:rPr>
              <a:t>Create a legal basis (with Division of Revenue Act) to enable leveraging of  Equitable Share to increase / enhance financial credibility and borrowing capacity of Local Sphere (Municipalities) </a:t>
            </a:r>
          </a:p>
          <a:p>
            <a:pPr marL="39688" indent="0" algn="just">
              <a:buNone/>
            </a:pPr>
            <a:r>
              <a:rPr lang="en-ZA" sz="2000" dirty="0">
                <a:solidFill>
                  <a:schemeClr val="tx1"/>
                </a:solidFill>
              </a:rPr>
              <a:t> </a:t>
            </a:r>
          </a:p>
          <a:p>
            <a:pPr lvl="1" algn="just"/>
            <a:r>
              <a:rPr lang="en-US" sz="2000" dirty="0">
                <a:solidFill>
                  <a:schemeClr val="tx1"/>
                </a:solidFill>
              </a:rPr>
              <a:t>Regulatory Framework for Public Private Partnerships (PPP’s) to be revised to ensure greater efficiency of process without digressing from principle of State regulation of pricing, norms and standards, accountability, sound financial principles, value for </a:t>
            </a:r>
            <a:r>
              <a:rPr lang="en-US" sz="2000" dirty="0" smtClean="0">
                <a:solidFill>
                  <a:schemeClr val="tx1"/>
                </a:solidFill>
              </a:rPr>
              <a:t>money, etc.</a:t>
            </a:r>
            <a:endParaRPr lang="en-ZA" sz="2000" dirty="0">
              <a:solidFill>
                <a:schemeClr val="tx1"/>
              </a:solidFill>
            </a:endParaRPr>
          </a:p>
          <a:p>
            <a:endParaRPr lang="en-ZA" dirty="0"/>
          </a:p>
        </p:txBody>
      </p:sp>
      <p:sp>
        <p:nvSpPr>
          <p:cNvPr id="4" name="Slide Number Placeholder 3"/>
          <p:cNvSpPr>
            <a:spLocks noGrp="1"/>
          </p:cNvSpPr>
          <p:nvPr>
            <p:ph type="sldNum" sz="quarter" idx="10"/>
          </p:nvPr>
        </p:nvSpPr>
        <p:spPr>
          <a:xfrm>
            <a:off x="165864" y="116632"/>
            <a:ext cx="284163" cy="279400"/>
          </a:xfrm>
        </p:spPr>
        <p:txBody>
          <a:bodyPr/>
          <a:lstStyle/>
          <a:p>
            <a:pPr>
              <a:defRPr/>
            </a:pPr>
            <a:fld id="{511A7629-93C7-2A4E-A2BB-2797201D0187}" type="slidenum">
              <a:rPr lang="en-US" smtClean="0"/>
              <a:pPr>
                <a:defRPr/>
              </a:pPr>
              <a:t>14</a:t>
            </a:fld>
            <a:endParaRPr lang="en-US" dirty="0"/>
          </a:p>
        </p:txBody>
      </p:sp>
    </p:spTree>
    <p:extLst>
      <p:ext uri="{BB962C8B-B14F-4D97-AF65-F5344CB8AC3E}">
        <p14:creationId xmlns:p14="http://schemas.microsoft.com/office/powerpoint/2010/main" xmlns="" val="3821476299"/>
      </p:ext>
    </p:extLst>
  </p:cSld>
  <p:clrMapOvr>
    <a:masterClrMapping/>
  </p:clrMapOvr>
  <p:transition spd="med">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420888"/>
            <a:ext cx="8640960" cy="4365104"/>
          </a:xfrm>
        </p:spPr>
        <p:txBody>
          <a:bodyPr/>
          <a:lstStyle/>
          <a:p>
            <a:r>
              <a:rPr lang="en-US" sz="2800" b="1" dirty="0" smtClean="0">
                <a:solidFill>
                  <a:schemeClr val="tx1"/>
                </a:solidFill>
              </a:rPr>
              <a:t>National Collections Agency </a:t>
            </a:r>
          </a:p>
          <a:p>
            <a:pPr lvl="1" algn="just"/>
            <a:r>
              <a:rPr lang="en-US" sz="2400" dirty="0" smtClean="0">
                <a:solidFill>
                  <a:schemeClr val="tx1"/>
                </a:solidFill>
              </a:rPr>
              <a:t>Municipal revenue collection, credit control and cash flow management remain a big challenge</a:t>
            </a:r>
          </a:p>
          <a:p>
            <a:pPr lvl="1" algn="just"/>
            <a:r>
              <a:rPr lang="en-US" sz="2400" dirty="0" smtClean="0">
                <a:solidFill>
                  <a:schemeClr val="tx1"/>
                </a:solidFill>
              </a:rPr>
              <a:t>Legislation, infrastructure and systems to support increased and effective debt collection for Municipalities as part of building municipal financial viability</a:t>
            </a:r>
          </a:p>
          <a:p>
            <a:pPr lvl="1" algn="just"/>
            <a:r>
              <a:rPr lang="en-US" sz="2400" dirty="0" smtClean="0">
                <a:solidFill>
                  <a:schemeClr val="tx1"/>
                </a:solidFill>
              </a:rPr>
              <a:t>If circumstance places municipalities in a situation where they generate limited own revenue – national </a:t>
            </a:r>
            <a:r>
              <a:rPr lang="en-US" sz="2400" dirty="0" err="1" smtClean="0">
                <a:solidFill>
                  <a:schemeClr val="tx1"/>
                </a:solidFill>
              </a:rPr>
              <a:t>fiscus</a:t>
            </a:r>
            <a:r>
              <a:rPr lang="en-US" sz="2400" dirty="0" smtClean="0">
                <a:solidFill>
                  <a:schemeClr val="tx1"/>
                </a:solidFill>
              </a:rPr>
              <a:t> must compensate accordingly</a:t>
            </a:r>
            <a:endParaRPr lang="en-ZA" sz="2400" dirty="0">
              <a:solidFill>
                <a:schemeClr val="tx1"/>
              </a:solidFill>
            </a:endParaRPr>
          </a:p>
        </p:txBody>
      </p:sp>
      <p:sp>
        <p:nvSpPr>
          <p:cNvPr id="4" name="Slide Number Placeholder 3"/>
          <p:cNvSpPr>
            <a:spLocks noGrp="1"/>
          </p:cNvSpPr>
          <p:nvPr>
            <p:ph type="sldNum" sz="quarter" idx="10"/>
          </p:nvPr>
        </p:nvSpPr>
        <p:spPr>
          <a:xfrm>
            <a:off x="179512" y="260648"/>
            <a:ext cx="284163" cy="279400"/>
          </a:xfrm>
        </p:spPr>
        <p:txBody>
          <a:bodyPr/>
          <a:lstStyle/>
          <a:p>
            <a:pPr>
              <a:defRPr/>
            </a:pPr>
            <a:fld id="{2F3005A4-54E8-4A56-892D-0D1E29862FC8}" type="slidenum">
              <a:rPr lang="en-US" smtClean="0"/>
              <a:pPr>
                <a:defRPr/>
              </a:pPr>
              <a:t>15</a:t>
            </a:fld>
            <a:endParaRPr lang="en-US" dirty="0"/>
          </a:p>
        </p:txBody>
      </p:sp>
      <p:sp>
        <p:nvSpPr>
          <p:cNvPr id="5" name="Title 1"/>
          <p:cNvSpPr txBox="1">
            <a:spLocks/>
          </p:cNvSpPr>
          <p:nvPr/>
        </p:nvSpPr>
        <p:spPr bwMode="auto">
          <a:xfrm>
            <a:off x="2555776" y="838200"/>
            <a:ext cx="5400600" cy="1143000"/>
          </a:xfrm>
          <a:prstGeom prst="rect">
            <a:avLst/>
          </a:prstGeom>
          <a:noFill/>
          <a:ln w="12700">
            <a:noFill/>
            <a:miter lim="800000"/>
            <a:headEnd/>
            <a:tailEnd/>
          </a:ln>
        </p:spPr>
        <p:txBody>
          <a:bodyPr lIns="50800" tIns="50800" bIns="50800" anchor="ctr"/>
          <a:lstStyle/>
          <a:p>
            <a:pPr>
              <a:spcBef>
                <a:spcPts val="800"/>
              </a:spcBef>
              <a:buSzPct val="100000"/>
              <a:defRPr/>
            </a:pPr>
            <a:r>
              <a:rPr lang="en-ZA" sz="2800" b="1" kern="0" dirty="0">
                <a:latin typeface="Arial"/>
                <a:sym typeface="Arial" charset="0"/>
              </a:rPr>
              <a:t>Other DoRB Related Issues</a:t>
            </a:r>
            <a:endParaRPr lang="en-ZA" sz="2400" b="1" kern="0" dirty="0">
              <a:latin typeface="Arial"/>
              <a:ea typeface="ヒラギノ角ゴ ProN W3"/>
              <a:sym typeface="Arial" charset="0"/>
            </a:endParaRPr>
          </a:p>
        </p:txBody>
      </p:sp>
    </p:spTree>
    <p:extLst>
      <p:ext uri="{BB962C8B-B14F-4D97-AF65-F5344CB8AC3E}">
        <p14:creationId xmlns:p14="http://schemas.microsoft.com/office/powerpoint/2010/main" xmlns="" val="2346666290"/>
      </p:ext>
    </p:extLst>
  </p:cSld>
  <p:clrMapOvr>
    <a:masterClrMapping/>
  </p:clrMapOvr>
  <p:transition spd="med">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0" y="2209800"/>
            <a:ext cx="9144000" cy="4648200"/>
          </a:xfrm>
        </p:spPr>
        <p:txBody>
          <a:bodyPr/>
          <a:lstStyle/>
          <a:p>
            <a:pPr marL="406400" lvl="1" indent="0" algn="just" eaLnBrk="1" hangingPunct="1">
              <a:buClrTx/>
              <a:buNone/>
              <a:defRPr/>
            </a:pPr>
            <a:r>
              <a:rPr lang="en-ZA" sz="2000" b="1" dirty="0" err="1" smtClean="0">
                <a:solidFill>
                  <a:srgbClr val="000000"/>
                </a:solidFill>
              </a:rPr>
              <a:t>DoRA</a:t>
            </a:r>
            <a:r>
              <a:rPr lang="en-ZA" sz="2000" b="1" dirty="0" smtClean="0">
                <a:solidFill>
                  <a:srgbClr val="000000"/>
                </a:solidFill>
              </a:rPr>
              <a:t> management and s216 issue:</a:t>
            </a:r>
          </a:p>
          <a:p>
            <a:pPr marL="749300" lvl="1" indent="-342900" algn="just" eaLnBrk="1" hangingPunct="1">
              <a:buClrTx/>
              <a:defRPr/>
            </a:pPr>
            <a:r>
              <a:rPr lang="en-ZA" sz="2000" dirty="0" smtClean="0">
                <a:solidFill>
                  <a:srgbClr val="000000"/>
                </a:solidFill>
              </a:rPr>
              <a:t>Yet another looming round of ‘withholding’ of the ES (March tranche)</a:t>
            </a:r>
            <a:endParaRPr lang="en-ZA" sz="2000" dirty="0">
              <a:solidFill>
                <a:srgbClr val="000000"/>
              </a:solidFill>
            </a:endParaRPr>
          </a:p>
          <a:p>
            <a:pPr marL="749300" lvl="1" indent="-342900" algn="just" eaLnBrk="1" hangingPunct="1">
              <a:buClrTx/>
              <a:defRPr/>
            </a:pPr>
            <a:r>
              <a:rPr lang="en-ZA" sz="2000" b="1" dirty="0" smtClean="0">
                <a:solidFill>
                  <a:srgbClr val="000000"/>
                </a:solidFill>
              </a:rPr>
              <a:t>Committee to intervene for a balanced approach between municipal obligations and ESKOM issues</a:t>
            </a:r>
          </a:p>
          <a:p>
            <a:pPr marL="1377950" lvl="2" indent="-514350" algn="just" eaLnBrk="1" hangingPunct="1">
              <a:buClrTx/>
              <a:defRPr/>
            </a:pPr>
            <a:r>
              <a:rPr lang="en-ZA" sz="1800" dirty="0" smtClean="0">
                <a:solidFill>
                  <a:srgbClr val="000000"/>
                </a:solidFill>
              </a:rPr>
              <a:t>Eskom untenable business practices e.g.</a:t>
            </a:r>
          </a:p>
          <a:p>
            <a:pPr marL="1835150" lvl="3" indent="-514350" algn="just" eaLnBrk="1" hangingPunct="1">
              <a:buClrTx/>
              <a:defRPr/>
            </a:pPr>
            <a:r>
              <a:rPr lang="en-ZA" sz="1800" dirty="0" smtClean="0">
                <a:solidFill>
                  <a:srgbClr val="000000"/>
                </a:solidFill>
              </a:rPr>
              <a:t>Billing after 15 days</a:t>
            </a:r>
          </a:p>
          <a:p>
            <a:pPr marL="1835150" lvl="3" indent="-514350" algn="just" eaLnBrk="1" hangingPunct="1">
              <a:buClrTx/>
              <a:defRPr/>
            </a:pPr>
            <a:r>
              <a:rPr lang="en-ZA" sz="1800" dirty="0" smtClean="0">
                <a:solidFill>
                  <a:srgbClr val="000000"/>
                </a:solidFill>
              </a:rPr>
              <a:t>Prime plus 5% interest</a:t>
            </a:r>
          </a:p>
          <a:p>
            <a:pPr marL="1835150" lvl="3" indent="-514350" algn="just" eaLnBrk="1" hangingPunct="1">
              <a:buClrTx/>
              <a:defRPr/>
            </a:pPr>
            <a:r>
              <a:rPr lang="en-ZA" sz="1800" dirty="0" smtClean="0">
                <a:solidFill>
                  <a:srgbClr val="000000"/>
                </a:solidFill>
              </a:rPr>
              <a:t>Debts exceeding capital amounts</a:t>
            </a:r>
          </a:p>
          <a:p>
            <a:pPr marL="1835150" lvl="3" indent="-514350" algn="just" eaLnBrk="1" hangingPunct="1">
              <a:buClrTx/>
              <a:defRPr/>
            </a:pPr>
            <a:r>
              <a:rPr lang="en-ZA" sz="1800" dirty="0" smtClean="0">
                <a:solidFill>
                  <a:srgbClr val="000000"/>
                </a:solidFill>
              </a:rPr>
              <a:t>Debts not prescribing after 3 years</a:t>
            </a:r>
          </a:p>
          <a:p>
            <a:pPr marL="1835150" lvl="3" indent="-514350" algn="just" eaLnBrk="1" hangingPunct="1">
              <a:buClrTx/>
              <a:defRPr/>
            </a:pPr>
            <a:r>
              <a:rPr lang="en-ZA" sz="1800" dirty="0" smtClean="0">
                <a:solidFill>
                  <a:srgbClr val="000000"/>
                </a:solidFill>
              </a:rPr>
              <a:t>Refusal to sign Service Delivery Agreements</a:t>
            </a:r>
          </a:p>
          <a:p>
            <a:pPr marL="1835150" lvl="3" indent="-514350" algn="just" eaLnBrk="1" hangingPunct="1">
              <a:buClrTx/>
              <a:defRPr/>
            </a:pPr>
            <a:r>
              <a:rPr lang="en-ZA" sz="1800" dirty="0" smtClean="0">
                <a:solidFill>
                  <a:srgbClr val="000000"/>
                </a:solidFill>
              </a:rPr>
              <a:t>Reluctance (refusal) to enforce municipal credit control in areas where they reticulate, etc.</a:t>
            </a:r>
          </a:p>
        </p:txBody>
      </p:sp>
      <p:sp>
        <p:nvSpPr>
          <p:cNvPr id="4" name="Title 1"/>
          <p:cNvSpPr txBox="1">
            <a:spLocks/>
          </p:cNvSpPr>
          <p:nvPr/>
        </p:nvSpPr>
        <p:spPr bwMode="auto">
          <a:xfrm>
            <a:off x="2555776" y="838200"/>
            <a:ext cx="5400600" cy="1143000"/>
          </a:xfrm>
          <a:prstGeom prst="rect">
            <a:avLst/>
          </a:prstGeom>
          <a:noFill/>
          <a:ln w="12700">
            <a:noFill/>
            <a:miter lim="800000"/>
            <a:headEnd/>
            <a:tailEnd/>
          </a:ln>
        </p:spPr>
        <p:txBody>
          <a:bodyPr lIns="50800" tIns="50800" bIns="50800" anchor="ctr"/>
          <a:lstStyle/>
          <a:p>
            <a:pPr lvl="0">
              <a:spcBef>
                <a:spcPts val="800"/>
              </a:spcBef>
              <a:buSzPct val="100000"/>
              <a:defRPr/>
            </a:pPr>
            <a:r>
              <a:rPr lang="en-ZA" sz="2400" b="1" kern="0" dirty="0">
                <a:latin typeface="Arial"/>
                <a:ea typeface="ヒラギノ角ゴ ProN W3"/>
                <a:sym typeface="Arial" charset="0"/>
              </a:rPr>
              <a:t>Some </a:t>
            </a:r>
            <a:r>
              <a:rPr lang="en-ZA" sz="2400" b="1" kern="0" dirty="0" smtClean="0">
                <a:latin typeface="Arial"/>
                <a:ea typeface="ヒラギノ角ゴ ProN W3"/>
                <a:sym typeface="Arial" charset="0"/>
              </a:rPr>
              <a:t>Issues </a:t>
            </a:r>
            <a:r>
              <a:rPr lang="en-ZA" sz="2400" b="1" kern="0" dirty="0">
                <a:latin typeface="Arial"/>
                <a:ea typeface="ヒラギノ角ゴ ProN W3"/>
                <a:sym typeface="Arial" charset="0"/>
              </a:rPr>
              <a:t>To Focus Upon</a:t>
            </a:r>
          </a:p>
        </p:txBody>
      </p:sp>
      <p:sp>
        <p:nvSpPr>
          <p:cNvPr id="5" name="Slide Number Placeholder 4"/>
          <p:cNvSpPr>
            <a:spLocks noGrp="1"/>
          </p:cNvSpPr>
          <p:nvPr>
            <p:ph type="sldNum" sz="quarter" idx="10"/>
          </p:nvPr>
        </p:nvSpPr>
        <p:spPr>
          <a:xfrm>
            <a:off x="107504" y="188640"/>
            <a:ext cx="284163" cy="279400"/>
          </a:xfrm>
        </p:spPr>
        <p:txBody>
          <a:bodyPr/>
          <a:lstStyle/>
          <a:p>
            <a:pPr>
              <a:defRPr/>
            </a:pPr>
            <a:fld id="{600E9ACD-F826-4898-87D4-66AE87CD4CBD}" type="slidenum">
              <a:rPr lang="en-US" smtClean="0"/>
              <a:pPr>
                <a:defRPr/>
              </a:pPr>
              <a:t>16</a:t>
            </a:fld>
            <a:endParaRPr lang="en-US" dirty="0"/>
          </a:p>
        </p:txBody>
      </p:sp>
    </p:spTree>
    <p:extLst>
      <p:ext uri="{BB962C8B-B14F-4D97-AF65-F5344CB8AC3E}">
        <p14:creationId xmlns:p14="http://schemas.microsoft.com/office/powerpoint/2010/main" xmlns="" val="3660341319"/>
      </p:ext>
    </p:extLst>
  </p:cSld>
  <p:clrMapOvr>
    <a:masterClrMapping/>
  </p:clrMapOvr>
  <p:transition spd="med">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2"/>
          <p:cNvSpPr>
            <a:spLocks noGrp="1"/>
          </p:cNvSpPr>
          <p:nvPr>
            <p:ph idx="1"/>
          </p:nvPr>
        </p:nvSpPr>
        <p:spPr>
          <a:xfrm>
            <a:off x="0" y="2132856"/>
            <a:ext cx="9144000" cy="4104456"/>
          </a:xfrm>
        </p:spPr>
        <p:txBody>
          <a:bodyPr/>
          <a:lstStyle/>
          <a:p>
            <a:pPr marL="342900">
              <a:spcAft>
                <a:spcPts val="0"/>
              </a:spcAft>
              <a:buFont typeface="Arial" panose="020B0604020202020204" pitchFamily="34" charset="0"/>
              <a:buChar char="•"/>
            </a:pPr>
            <a:r>
              <a:rPr lang="en-ZA" sz="1800" dirty="0" smtClean="0">
                <a:solidFill>
                  <a:schemeClr val="tx1"/>
                </a:solidFill>
                <a:ea typeface="Calibri"/>
                <a:cs typeface="Times New Roman"/>
              </a:rPr>
              <a:t>2016 </a:t>
            </a:r>
            <a:r>
              <a:rPr lang="en-ZA" sz="1800" dirty="0" err="1" smtClean="0">
                <a:solidFill>
                  <a:schemeClr val="tx1"/>
                </a:solidFill>
                <a:ea typeface="Calibri"/>
                <a:cs typeface="Times New Roman"/>
              </a:rPr>
              <a:t>DoRB</a:t>
            </a:r>
            <a:r>
              <a:rPr lang="en-ZA" sz="1800" dirty="0" smtClean="0">
                <a:solidFill>
                  <a:schemeClr val="tx1"/>
                </a:solidFill>
                <a:ea typeface="Calibri"/>
                <a:cs typeface="Times New Roman"/>
              </a:rPr>
              <a:t> is not everything we wished for but is understandable under the circumstances</a:t>
            </a:r>
          </a:p>
          <a:p>
            <a:pPr marL="342900">
              <a:spcAft>
                <a:spcPts val="0"/>
              </a:spcAft>
              <a:buFont typeface="Arial" panose="020B0604020202020204" pitchFamily="34" charset="0"/>
              <a:buChar char="•"/>
            </a:pPr>
            <a:endParaRPr lang="en-ZA" sz="1800" dirty="0">
              <a:solidFill>
                <a:schemeClr val="tx1"/>
              </a:solidFill>
              <a:ea typeface="Calibri"/>
              <a:cs typeface="Times New Roman"/>
            </a:endParaRPr>
          </a:p>
          <a:p>
            <a:pPr marL="342900">
              <a:spcAft>
                <a:spcPts val="0"/>
              </a:spcAft>
              <a:buFont typeface="Arial" panose="020B0604020202020204" pitchFamily="34" charset="0"/>
              <a:buChar char="•"/>
            </a:pPr>
            <a:r>
              <a:rPr lang="en-ZA" sz="1800" dirty="0" smtClean="0">
                <a:solidFill>
                  <a:schemeClr val="tx1"/>
                </a:solidFill>
                <a:ea typeface="Calibri"/>
                <a:cs typeface="Times New Roman"/>
              </a:rPr>
              <a:t>Closer monitoring by the committee of LG funding and expenditure trends is important </a:t>
            </a:r>
          </a:p>
          <a:p>
            <a:pPr marL="342900">
              <a:spcAft>
                <a:spcPts val="0"/>
              </a:spcAft>
              <a:buFont typeface="Arial" panose="020B0604020202020204" pitchFamily="34" charset="0"/>
              <a:buChar char="•"/>
            </a:pPr>
            <a:endParaRPr lang="en-ZA" sz="1800" dirty="0" smtClean="0">
              <a:solidFill>
                <a:schemeClr val="tx1"/>
              </a:solidFill>
              <a:ea typeface="Calibri"/>
              <a:cs typeface="Times New Roman"/>
            </a:endParaRPr>
          </a:p>
          <a:p>
            <a:pPr marL="342900">
              <a:spcAft>
                <a:spcPts val="0"/>
              </a:spcAft>
              <a:buFont typeface="Arial" panose="020B0604020202020204" pitchFamily="34" charset="0"/>
              <a:buChar char="•"/>
            </a:pPr>
            <a:r>
              <a:rPr lang="en-ZA" sz="1800" dirty="0" smtClean="0">
                <a:solidFill>
                  <a:schemeClr val="tx1"/>
                </a:solidFill>
                <a:ea typeface="Calibri"/>
                <a:cs typeface="Times New Roman"/>
              </a:rPr>
              <a:t>Creative and innovative solutions needed in ensuring that all municipalities deliver on their mandate</a:t>
            </a:r>
          </a:p>
          <a:p>
            <a:pPr marL="342900">
              <a:spcAft>
                <a:spcPts val="0"/>
              </a:spcAft>
              <a:buFont typeface="Arial" panose="020B0604020202020204" pitchFamily="34" charset="0"/>
              <a:buChar char="•"/>
            </a:pPr>
            <a:endParaRPr lang="en-ZA" sz="1800" dirty="0" smtClean="0">
              <a:solidFill>
                <a:schemeClr val="tx1"/>
              </a:solidFill>
              <a:ea typeface="Calibri"/>
              <a:cs typeface="Times New Roman"/>
            </a:endParaRPr>
          </a:p>
          <a:p>
            <a:pPr marL="342900">
              <a:spcAft>
                <a:spcPts val="0"/>
              </a:spcAft>
              <a:buFont typeface="Arial" panose="020B0604020202020204" pitchFamily="34" charset="0"/>
              <a:buChar char="•"/>
            </a:pPr>
            <a:r>
              <a:rPr lang="en-ZA" sz="1800" dirty="0" smtClean="0">
                <a:solidFill>
                  <a:schemeClr val="tx1"/>
                </a:solidFill>
                <a:cs typeface="Times New Roman"/>
              </a:rPr>
              <a:t>The study on the cost of basic services is key in informing future allocations and revisions in the LGES</a:t>
            </a:r>
          </a:p>
          <a:p>
            <a:pPr marL="342900">
              <a:spcAft>
                <a:spcPts val="0"/>
              </a:spcAft>
              <a:buFont typeface="Arial" panose="020B0604020202020204" pitchFamily="34" charset="0"/>
              <a:buChar char="•"/>
            </a:pPr>
            <a:endParaRPr lang="en-ZA" sz="1800" dirty="0">
              <a:solidFill>
                <a:schemeClr val="tx1"/>
              </a:solidFill>
              <a:cs typeface="Times New Roman"/>
            </a:endParaRPr>
          </a:p>
          <a:p>
            <a:pPr marL="342900">
              <a:spcAft>
                <a:spcPts val="0"/>
              </a:spcAft>
              <a:buFont typeface="Arial" panose="020B0604020202020204" pitchFamily="34" charset="0"/>
              <a:buChar char="•"/>
            </a:pPr>
            <a:r>
              <a:rPr lang="en-ZA" sz="1800" dirty="0" smtClean="0">
                <a:solidFill>
                  <a:schemeClr val="tx1"/>
                </a:solidFill>
                <a:cs typeface="Times New Roman"/>
              </a:rPr>
              <a:t>SALGA NMA to consider some of these developments and propose accordingly to the next Budget Forum</a:t>
            </a:r>
            <a:endParaRPr lang="en-ZA" sz="1800" dirty="0" smtClean="0">
              <a:solidFill>
                <a:schemeClr val="tx1"/>
              </a:solidFill>
            </a:endParaRPr>
          </a:p>
        </p:txBody>
      </p:sp>
      <p:sp>
        <p:nvSpPr>
          <p:cNvPr id="4" name="Title 1"/>
          <p:cNvSpPr txBox="1">
            <a:spLocks/>
          </p:cNvSpPr>
          <p:nvPr/>
        </p:nvSpPr>
        <p:spPr bwMode="auto">
          <a:xfrm>
            <a:off x="2843808" y="838200"/>
            <a:ext cx="5184576" cy="1143000"/>
          </a:xfrm>
          <a:prstGeom prst="rect">
            <a:avLst/>
          </a:prstGeom>
          <a:noFill/>
          <a:ln w="12700">
            <a:noFill/>
            <a:miter lim="800000"/>
            <a:headEnd/>
            <a:tailEnd/>
          </a:ln>
        </p:spPr>
        <p:txBody>
          <a:bodyPr lIns="50800" tIns="50800" bIns="50800" anchor="ctr"/>
          <a:lstStyle>
            <a:defPPr>
              <a:defRPr lang="en-US"/>
            </a:defPPr>
            <a:lvl1pPr marL="39688" indent="-39688" algn="ctr" eaLnBrk="0" hangingPunct="0">
              <a:defRPr sz="3600" b="1" kern="0">
                <a:solidFill>
                  <a:schemeClr val="tx1"/>
                </a:solidFill>
                <a:latin typeface="+mj-lt"/>
                <a:ea typeface="+mj-ea"/>
                <a:cs typeface="+mj-cs"/>
              </a:defRPr>
            </a:lvl1pPr>
          </a:lstStyle>
          <a:p>
            <a:pPr algn="just"/>
            <a:r>
              <a:rPr lang="en-ZA" sz="2400" dirty="0" smtClean="0">
                <a:sym typeface="Arial" charset="0"/>
              </a:rPr>
              <a:t>Conclusion</a:t>
            </a:r>
            <a:endParaRPr lang="en-ZA" sz="2400" dirty="0">
              <a:sym typeface="Arial" charset="0"/>
            </a:endParaRPr>
          </a:p>
        </p:txBody>
      </p:sp>
      <p:sp>
        <p:nvSpPr>
          <p:cNvPr id="5" name="Slide Number Placeholder 4"/>
          <p:cNvSpPr>
            <a:spLocks noGrp="1"/>
          </p:cNvSpPr>
          <p:nvPr>
            <p:ph type="sldNum" sz="quarter" idx="10"/>
          </p:nvPr>
        </p:nvSpPr>
        <p:spPr>
          <a:xfrm>
            <a:off x="179512" y="188640"/>
            <a:ext cx="284163" cy="279400"/>
          </a:xfrm>
        </p:spPr>
        <p:txBody>
          <a:bodyPr/>
          <a:lstStyle/>
          <a:p>
            <a:pPr>
              <a:defRPr/>
            </a:pPr>
            <a:fld id="{600E9ACD-F826-4898-87D4-66AE87CD4CBD}" type="slidenum">
              <a:rPr lang="en-US" smtClean="0"/>
              <a:pPr>
                <a:defRPr/>
              </a:pPr>
              <a:t>17</a:t>
            </a:fld>
            <a:endParaRPr lang="en-US" dirty="0"/>
          </a:p>
        </p:txBody>
      </p:sp>
    </p:spTree>
    <p:extLst>
      <p:ext uri="{BB962C8B-B14F-4D97-AF65-F5344CB8AC3E}">
        <p14:creationId xmlns:p14="http://schemas.microsoft.com/office/powerpoint/2010/main" xmlns="" val="2490247776"/>
      </p:ext>
    </p:extLst>
  </p:cSld>
  <p:clrMapOvr>
    <a:masterClrMapping/>
  </p:clrMapOvr>
  <p:transition spd="med">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9688" indent="0" algn="ctr">
              <a:buNone/>
            </a:pPr>
            <a:r>
              <a:rPr lang="en-US" sz="6600" dirty="0" smtClean="0">
                <a:solidFill>
                  <a:schemeClr val="tx1"/>
                </a:solidFill>
              </a:rPr>
              <a:t>Thank You!</a:t>
            </a:r>
            <a:endParaRPr lang="en-ZA" sz="6600" dirty="0">
              <a:solidFill>
                <a:schemeClr val="tx1"/>
              </a:solidFill>
            </a:endParaRPr>
          </a:p>
        </p:txBody>
      </p:sp>
      <p:sp>
        <p:nvSpPr>
          <p:cNvPr id="4" name="Slide Number Placeholder 3"/>
          <p:cNvSpPr>
            <a:spLocks noGrp="1"/>
          </p:cNvSpPr>
          <p:nvPr>
            <p:ph type="sldNum" sz="quarter" idx="10"/>
          </p:nvPr>
        </p:nvSpPr>
        <p:spPr>
          <a:xfrm>
            <a:off x="173037" y="116632"/>
            <a:ext cx="284163" cy="279400"/>
          </a:xfrm>
        </p:spPr>
        <p:txBody>
          <a:bodyPr/>
          <a:lstStyle/>
          <a:p>
            <a:pPr>
              <a:defRPr/>
            </a:pPr>
            <a:fld id="{2F3005A4-54E8-4A56-892D-0D1E29862FC8}" type="slidenum">
              <a:rPr lang="en-US" smtClean="0"/>
              <a:pPr>
                <a:defRPr/>
              </a:pPr>
              <a:t>18</a:t>
            </a:fld>
            <a:endParaRPr lang="en-US" dirty="0"/>
          </a:p>
        </p:txBody>
      </p:sp>
    </p:spTree>
    <p:extLst>
      <p:ext uri="{BB962C8B-B14F-4D97-AF65-F5344CB8AC3E}">
        <p14:creationId xmlns:p14="http://schemas.microsoft.com/office/powerpoint/2010/main" xmlns="" val="59584942"/>
      </p:ext>
    </p:extLst>
  </p:cSld>
  <p:clrMapOvr>
    <a:masterClrMapping/>
  </p:clrMapOvr>
  <p:transition spd="med">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3808" y="908720"/>
            <a:ext cx="5842992" cy="1080121"/>
          </a:xfrm>
        </p:spPr>
        <p:txBody>
          <a:bodyPr/>
          <a:lstStyle/>
          <a:p>
            <a:pPr algn="ctr"/>
            <a:r>
              <a:rPr lang="en-ZA" sz="2800" dirty="0" smtClean="0">
                <a:solidFill>
                  <a:schemeClr val="tx1"/>
                </a:solidFill>
              </a:rPr>
              <a:t>Introduction</a:t>
            </a:r>
            <a:r>
              <a:rPr lang="en-ZA" dirty="0" smtClean="0"/>
              <a:t/>
            </a:r>
            <a:br>
              <a:rPr lang="en-ZA" dirty="0" smtClean="0"/>
            </a:br>
            <a:endParaRPr lang="en-ZA" dirty="0"/>
          </a:p>
        </p:txBody>
      </p:sp>
      <p:sp>
        <p:nvSpPr>
          <p:cNvPr id="3" name="Content Placeholder 2"/>
          <p:cNvSpPr>
            <a:spLocks noGrp="1"/>
          </p:cNvSpPr>
          <p:nvPr>
            <p:ph idx="1"/>
          </p:nvPr>
        </p:nvSpPr>
        <p:spPr>
          <a:xfrm>
            <a:off x="457200" y="2204864"/>
            <a:ext cx="8229600" cy="4248472"/>
          </a:xfrm>
        </p:spPr>
        <p:txBody>
          <a:bodyPr/>
          <a:lstStyle/>
          <a:p>
            <a:r>
              <a:rPr lang="en-ZA" sz="2400" b="1" dirty="0" smtClean="0">
                <a:solidFill>
                  <a:schemeClr val="tx1"/>
                </a:solidFill>
              </a:rPr>
              <a:t>Outline</a:t>
            </a:r>
          </a:p>
          <a:p>
            <a:pPr lvl="1"/>
            <a:r>
              <a:rPr lang="en-ZA" sz="2400" dirty="0" smtClean="0">
                <a:solidFill>
                  <a:schemeClr val="tx1"/>
                </a:solidFill>
              </a:rPr>
              <a:t>Overview and assessment of the 2016 Budget</a:t>
            </a:r>
          </a:p>
          <a:p>
            <a:pPr lvl="1"/>
            <a:r>
              <a:rPr lang="en-ZA" sz="2400" dirty="0" smtClean="0">
                <a:solidFill>
                  <a:schemeClr val="tx1"/>
                </a:solidFill>
              </a:rPr>
              <a:t>Major changes on the 2016 DoRB</a:t>
            </a:r>
          </a:p>
          <a:p>
            <a:pPr lvl="1"/>
            <a:r>
              <a:rPr lang="en-ZA" sz="2400" dirty="0" smtClean="0">
                <a:solidFill>
                  <a:schemeClr val="tx1"/>
                </a:solidFill>
              </a:rPr>
              <a:t>Challenges and opportunities</a:t>
            </a:r>
          </a:p>
          <a:p>
            <a:pPr lvl="1"/>
            <a:r>
              <a:rPr lang="en-ZA" sz="2400" dirty="0" smtClean="0">
                <a:solidFill>
                  <a:schemeClr val="tx1"/>
                </a:solidFill>
              </a:rPr>
              <a:t>Conditional Grant reforms</a:t>
            </a:r>
            <a:endParaRPr lang="en-ZA" sz="2400" dirty="0">
              <a:solidFill>
                <a:schemeClr val="tx1"/>
              </a:solidFill>
            </a:endParaRPr>
          </a:p>
          <a:p>
            <a:pPr lvl="1"/>
            <a:r>
              <a:rPr lang="en-ZA" sz="2400" dirty="0" smtClean="0">
                <a:solidFill>
                  <a:schemeClr val="tx1"/>
                </a:solidFill>
              </a:rPr>
              <a:t>Other DoRB Related Issues</a:t>
            </a:r>
          </a:p>
          <a:p>
            <a:pPr lvl="1"/>
            <a:r>
              <a:rPr lang="en-ZA" sz="2400" dirty="0">
                <a:solidFill>
                  <a:schemeClr val="tx1"/>
                </a:solidFill>
              </a:rPr>
              <a:t>C</a:t>
            </a:r>
            <a:r>
              <a:rPr lang="en-ZA" sz="2400" dirty="0" smtClean="0">
                <a:solidFill>
                  <a:schemeClr val="tx1"/>
                </a:solidFill>
              </a:rPr>
              <a:t>onclusion</a:t>
            </a:r>
            <a:endParaRPr lang="en-ZA" sz="2400" dirty="0">
              <a:solidFill>
                <a:schemeClr val="tx1"/>
              </a:solidFill>
            </a:endParaRPr>
          </a:p>
        </p:txBody>
      </p:sp>
      <p:sp>
        <p:nvSpPr>
          <p:cNvPr id="4" name="Slide Number Placeholder 3"/>
          <p:cNvSpPr>
            <a:spLocks noGrp="1"/>
          </p:cNvSpPr>
          <p:nvPr>
            <p:ph type="sldNum" sz="quarter" idx="10"/>
          </p:nvPr>
        </p:nvSpPr>
        <p:spPr>
          <a:xfrm>
            <a:off x="186685" y="188640"/>
            <a:ext cx="284163" cy="279400"/>
          </a:xfrm>
        </p:spPr>
        <p:txBody>
          <a:bodyPr/>
          <a:lstStyle/>
          <a:p>
            <a:pPr>
              <a:defRPr/>
            </a:pPr>
            <a:fld id="{2F3005A4-54E8-4A56-892D-0D1E29862FC8}" type="slidenum">
              <a:rPr lang="en-US" smtClean="0"/>
              <a:pPr>
                <a:defRPr/>
              </a:pPr>
              <a:t>2</a:t>
            </a:fld>
            <a:endParaRPr lang="en-US"/>
          </a:p>
        </p:txBody>
      </p:sp>
    </p:spTree>
    <p:extLst>
      <p:ext uri="{BB962C8B-B14F-4D97-AF65-F5344CB8AC3E}">
        <p14:creationId xmlns:p14="http://schemas.microsoft.com/office/powerpoint/2010/main" xmlns="" val="420391911"/>
      </p:ext>
    </p:extLst>
  </p:cSld>
  <p:clrMapOvr>
    <a:masterClrMapping/>
  </p:clrMapOvr>
  <p:transition spd="med">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0" y="2209800"/>
            <a:ext cx="9144000" cy="4648200"/>
          </a:xfrm>
        </p:spPr>
        <p:txBody>
          <a:bodyPr/>
          <a:lstStyle/>
          <a:p>
            <a:pPr algn="just">
              <a:buClrTx/>
            </a:pPr>
            <a:r>
              <a:rPr lang="en-ZA" sz="2000" dirty="0" smtClean="0">
                <a:solidFill>
                  <a:srgbClr val="000000"/>
                </a:solidFill>
              </a:rPr>
              <a:t>The DoRB 2016 was presented against a backdrop of </a:t>
            </a:r>
            <a:r>
              <a:rPr lang="en-ZA" sz="2000" dirty="0">
                <a:solidFill>
                  <a:srgbClr val="000000"/>
                </a:solidFill>
              </a:rPr>
              <a:t> </a:t>
            </a:r>
            <a:r>
              <a:rPr lang="en-ZA" sz="2000" dirty="0" smtClean="0">
                <a:solidFill>
                  <a:srgbClr val="000000"/>
                </a:solidFill>
              </a:rPr>
              <a:t>a  challenging macro-economic outlook for the country, declining GDP projections and increasing fiscal pressures</a:t>
            </a:r>
          </a:p>
          <a:p>
            <a:pPr algn="just">
              <a:buClrTx/>
            </a:pPr>
            <a:endParaRPr lang="en-ZA" sz="2000" dirty="0" smtClean="0">
              <a:solidFill>
                <a:srgbClr val="000000"/>
              </a:solidFill>
            </a:endParaRPr>
          </a:p>
          <a:p>
            <a:pPr algn="just">
              <a:buClrTx/>
            </a:pPr>
            <a:r>
              <a:rPr lang="en-ZA" sz="2000" dirty="0" smtClean="0">
                <a:solidFill>
                  <a:srgbClr val="000000"/>
                </a:solidFill>
              </a:rPr>
              <a:t>This reality has both immediate and medium term implications for the fiscus and instruments for addressing the country’s socio-economic needs and development imperatives</a:t>
            </a:r>
          </a:p>
          <a:p>
            <a:pPr algn="just">
              <a:buClrTx/>
            </a:pPr>
            <a:endParaRPr lang="en-ZA" sz="2000" dirty="0" smtClean="0">
              <a:solidFill>
                <a:srgbClr val="000000"/>
              </a:solidFill>
            </a:endParaRPr>
          </a:p>
          <a:p>
            <a:pPr algn="just">
              <a:buClrTx/>
            </a:pPr>
            <a:r>
              <a:rPr lang="en-ZA" sz="2000" dirty="0" smtClean="0">
                <a:solidFill>
                  <a:srgbClr val="000000"/>
                </a:solidFill>
              </a:rPr>
              <a:t>The need for the balancing of competing priorities whilst providing for the basics implies the need for adjustments by all spheres, better management of limited resources, increased accountability and innovation in finding alternative solutions in delivering services </a:t>
            </a:r>
          </a:p>
          <a:p>
            <a:pPr algn="just">
              <a:buClrTx/>
            </a:pPr>
            <a:endParaRPr lang="en-ZA" sz="2400" dirty="0" smtClean="0">
              <a:solidFill>
                <a:srgbClr val="000000"/>
              </a:solidFill>
            </a:endParaRPr>
          </a:p>
        </p:txBody>
      </p:sp>
      <p:sp>
        <p:nvSpPr>
          <p:cNvPr id="4" name="Title 1"/>
          <p:cNvSpPr txBox="1">
            <a:spLocks/>
          </p:cNvSpPr>
          <p:nvPr/>
        </p:nvSpPr>
        <p:spPr bwMode="auto">
          <a:xfrm>
            <a:off x="2555776" y="838200"/>
            <a:ext cx="5400600" cy="1143000"/>
          </a:xfrm>
          <a:prstGeom prst="rect">
            <a:avLst/>
          </a:prstGeom>
          <a:noFill/>
          <a:ln w="12700">
            <a:noFill/>
            <a:miter lim="800000"/>
            <a:headEnd/>
            <a:tailEnd/>
          </a:ln>
        </p:spPr>
        <p:txBody>
          <a:bodyPr lIns="50800" tIns="50800" bIns="50800" anchor="ctr"/>
          <a:lstStyle/>
          <a:p>
            <a:pPr marL="39688" indent="-39688" algn="ctr" eaLnBrk="0" hangingPunct="0">
              <a:defRPr/>
            </a:pPr>
            <a:r>
              <a:rPr lang="en-ZA" sz="2800" b="1" kern="0" dirty="0" smtClean="0">
                <a:latin typeface="Arial"/>
                <a:sym typeface="Arial" charset="0"/>
              </a:rPr>
              <a:t>Introduction</a:t>
            </a:r>
            <a:endParaRPr lang="en-ZA" sz="2400" b="1" kern="0" dirty="0">
              <a:solidFill>
                <a:prstClr val="black">
                  <a:lumMod val="65000"/>
                  <a:lumOff val="35000"/>
                </a:prstClr>
              </a:solidFill>
              <a:latin typeface="Arial"/>
              <a:ea typeface="+mj-ea"/>
              <a:cs typeface="+mj-cs"/>
              <a:sym typeface="Arial" charset="0"/>
            </a:endParaRPr>
          </a:p>
        </p:txBody>
      </p:sp>
      <p:sp>
        <p:nvSpPr>
          <p:cNvPr id="5" name="Slide Number Placeholder 4"/>
          <p:cNvSpPr>
            <a:spLocks noGrp="1"/>
          </p:cNvSpPr>
          <p:nvPr>
            <p:ph type="sldNum" sz="quarter" idx="10"/>
          </p:nvPr>
        </p:nvSpPr>
        <p:spPr>
          <a:xfrm>
            <a:off x="179512" y="188640"/>
            <a:ext cx="284163" cy="279400"/>
          </a:xfrm>
        </p:spPr>
        <p:txBody>
          <a:bodyPr/>
          <a:lstStyle/>
          <a:p>
            <a:pPr>
              <a:defRPr/>
            </a:pPr>
            <a:fld id="{600E9ACD-F826-4898-87D4-66AE87CD4CBD}" type="slidenum">
              <a:rPr lang="en-US" smtClean="0"/>
              <a:pPr>
                <a:defRPr/>
              </a:pPr>
              <a:t>3</a:t>
            </a:fld>
            <a:endParaRPr lang="en-US" dirty="0"/>
          </a:p>
        </p:txBody>
      </p:sp>
    </p:spTree>
    <p:extLst>
      <p:ext uri="{BB962C8B-B14F-4D97-AF65-F5344CB8AC3E}">
        <p14:creationId xmlns:p14="http://schemas.microsoft.com/office/powerpoint/2010/main" xmlns="" val="3804655971"/>
      </p:ext>
    </p:extLst>
  </p:cSld>
  <p:clrMapOvr>
    <a:masterClrMapping/>
  </p:clrMapOvr>
  <p:transition spd="med">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0" y="2209800"/>
            <a:ext cx="9144000" cy="4648200"/>
          </a:xfrm>
        </p:spPr>
        <p:txBody>
          <a:bodyPr/>
          <a:lstStyle/>
          <a:p>
            <a:pPr marL="692150" lvl="1" algn="just">
              <a:buClrTx/>
            </a:pPr>
            <a:r>
              <a:rPr lang="en-ZA" sz="2000" dirty="0" smtClean="0">
                <a:solidFill>
                  <a:srgbClr val="000000"/>
                </a:solidFill>
              </a:rPr>
              <a:t>We participated in the 2 Budget Forums (June and September) that contributed in the crafting of the MTBPS as required </a:t>
            </a:r>
            <a:endParaRPr lang="en-ZA" sz="2000" dirty="0">
              <a:solidFill>
                <a:srgbClr val="000000"/>
              </a:solidFill>
            </a:endParaRPr>
          </a:p>
          <a:p>
            <a:pPr marL="692150" lvl="1" algn="just">
              <a:buClrTx/>
            </a:pPr>
            <a:r>
              <a:rPr lang="en-ZA" sz="2000" dirty="0" smtClean="0">
                <a:solidFill>
                  <a:srgbClr val="000000"/>
                </a:solidFill>
              </a:rPr>
              <a:t>We also contributed in the consolidation of what became the 2016 DoRB through our participation at the Special Budget Forum held on 29 January 2016</a:t>
            </a:r>
          </a:p>
          <a:p>
            <a:pPr marL="1092200" lvl="2" algn="just">
              <a:buClrTx/>
            </a:pPr>
            <a:r>
              <a:rPr lang="en-ZA" sz="2000" dirty="0" smtClean="0">
                <a:solidFill>
                  <a:srgbClr val="000000"/>
                </a:solidFill>
              </a:rPr>
              <a:t>The technical canvassing of the issues between NT, CoGTA, FFC and Salga does assist in clarifying issues even if we do not necessarily agree on everything</a:t>
            </a:r>
          </a:p>
          <a:p>
            <a:pPr marL="692150" lvl="1" algn="just">
              <a:buClrTx/>
            </a:pPr>
            <a:r>
              <a:rPr lang="en-ZA" sz="2000" dirty="0" smtClean="0">
                <a:solidFill>
                  <a:srgbClr val="000000"/>
                </a:solidFill>
              </a:rPr>
              <a:t>Upfront though we want to acknowledge that some steady progress is being made in some policy matters such as Conditional Grants Review; Costing of the Basket of Services, Division of Fiscal Powers and Functions and others – this still needs to be reflected in the figures</a:t>
            </a:r>
          </a:p>
        </p:txBody>
      </p:sp>
      <p:sp>
        <p:nvSpPr>
          <p:cNvPr id="4" name="Title 1"/>
          <p:cNvSpPr txBox="1">
            <a:spLocks/>
          </p:cNvSpPr>
          <p:nvPr/>
        </p:nvSpPr>
        <p:spPr bwMode="auto">
          <a:xfrm>
            <a:off x="2541077" y="822512"/>
            <a:ext cx="5400600" cy="1143000"/>
          </a:xfrm>
          <a:prstGeom prst="rect">
            <a:avLst/>
          </a:prstGeom>
          <a:noFill/>
          <a:ln w="12700">
            <a:noFill/>
            <a:miter lim="800000"/>
            <a:headEnd/>
            <a:tailEnd/>
          </a:ln>
        </p:spPr>
        <p:txBody>
          <a:bodyPr lIns="50800" tIns="50800" bIns="50800" anchor="ctr"/>
          <a:lstStyle/>
          <a:p>
            <a:pPr marL="39688" indent="-39688" algn="ctr" eaLnBrk="0" hangingPunct="0">
              <a:defRPr/>
            </a:pPr>
            <a:r>
              <a:rPr lang="en-ZA" sz="2800" b="1" kern="0" dirty="0" smtClean="0">
                <a:latin typeface="Arial"/>
                <a:sym typeface="Arial" charset="0"/>
              </a:rPr>
              <a:t>Background </a:t>
            </a:r>
            <a:endParaRPr lang="en-ZA" sz="1400" b="1" kern="0" dirty="0">
              <a:solidFill>
                <a:prstClr val="black">
                  <a:lumMod val="65000"/>
                  <a:lumOff val="35000"/>
                </a:prstClr>
              </a:solidFill>
              <a:latin typeface="Arial"/>
              <a:ea typeface="+mj-ea"/>
              <a:cs typeface="+mj-cs"/>
              <a:sym typeface="Arial" charset="0"/>
            </a:endParaRPr>
          </a:p>
        </p:txBody>
      </p:sp>
      <p:sp>
        <p:nvSpPr>
          <p:cNvPr id="5" name="Slide Number Placeholder 4"/>
          <p:cNvSpPr>
            <a:spLocks noGrp="1"/>
          </p:cNvSpPr>
          <p:nvPr>
            <p:ph type="sldNum" sz="quarter" idx="10"/>
          </p:nvPr>
        </p:nvSpPr>
        <p:spPr>
          <a:xfrm>
            <a:off x="107504" y="188640"/>
            <a:ext cx="284163" cy="279400"/>
          </a:xfrm>
        </p:spPr>
        <p:txBody>
          <a:bodyPr/>
          <a:lstStyle/>
          <a:p>
            <a:pPr>
              <a:defRPr/>
            </a:pPr>
            <a:fld id="{600E9ACD-F826-4898-87D4-66AE87CD4CBD}" type="slidenum">
              <a:rPr lang="en-US" smtClean="0"/>
              <a:pPr>
                <a:defRPr/>
              </a:pPr>
              <a:t>4</a:t>
            </a:fld>
            <a:endParaRPr lang="en-US" dirty="0"/>
          </a:p>
        </p:txBody>
      </p:sp>
    </p:spTree>
    <p:extLst>
      <p:ext uri="{BB962C8B-B14F-4D97-AF65-F5344CB8AC3E}">
        <p14:creationId xmlns:p14="http://schemas.microsoft.com/office/powerpoint/2010/main" xmlns="" val="2223819068"/>
      </p:ext>
    </p:extLst>
  </p:cSld>
  <p:clrMapOvr>
    <a:masterClrMapping/>
  </p:clrMapOvr>
  <p:transition spd="med">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179512" y="2060849"/>
            <a:ext cx="8712968" cy="4104456"/>
          </a:xfrm>
        </p:spPr>
        <p:txBody>
          <a:bodyPr/>
          <a:lstStyle/>
          <a:p>
            <a:pPr algn="just">
              <a:buClrTx/>
            </a:pPr>
            <a:r>
              <a:rPr lang="en-ZA" sz="2000" dirty="0" smtClean="0">
                <a:solidFill>
                  <a:srgbClr val="000000"/>
                </a:solidFill>
              </a:rPr>
              <a:t>The Budget Speech by the Minister painted a picture of decreasing GDP growth because of global and domestic factors</a:t>
            </a:r>
          </a:p>
          <a:p>
            <a:pPr lvl="1" algn="just">
              <a:buClrTx/>
            </a:pPr>
            <a:r>
              <a:rPr lang="en-ZA" sz="2000" dirty="0" smtClean="0">
                <a:solidFill>
                  <a:srgbClr val="000000"/>
                </a:solidFill>
              </a:rPr>
              <a:t>Next period is likely to see more pressure in the spending of the limited available resources by all</a:t>
            </a:r>
          </a:p>
          <a:p>
            <a:pPr lvl="2" algn="just">
              <a:buClrTx/>
            </a:pPr>
            <a:r>
              <a:rPr lang="en-ZA" sz="2000" dirty="0" smtClean="0">
                <a:solidFill>
                  <a:srgbClr val="000000"/>
                </a:solidFill>
              </a:rPr>
              <a:t>LG will have to consider its funding requirements against competing needs such as the NHI, drought, tertiary education funding, etc.</a:t>
            </a:r>
          </a:p>
          <a:p>
            <a:pPr lvl="1" algn="just">
              <a:buClrTx/>
            </a:pPr>
            <a:r>
              <a:rPr lang="en-ZA" sz="2000" dirty="0" smtClean="0">
                <a:solidFill>
                  <a:srgbClr val="000000"/>
                </a:solidFill>
              </a:rPr>
              <a:t>This will also have greater implications for increased accountability and consequences for the management of these limited resources – oversight function</a:t>
            </a:r>
          </a:p>
          <a:p>
            <a:pPr lvl="2" algn="just">
              <a:buClrTx/>
            </a:pPr>
            <a:r>
              <a:rPr lang="en-ZA" sz="1800" dirty="0" smtClean="0">
                <a:solidFill>
                  <a:srgbClr val="000000"/>
                </a:solidFill>
              </a:rPr>
              <a:t>This could be demonstrated for example in limited tolerance for underspending; </a:t>
            </a:r>
            <a:r>
              <a:rPr lang="en-ZA" sz="1800" dirty="0" smtClean="0">
                <a:solidFill>
                  <a:schemeClr val="tx1"/>
                </a:solidFill>
              </a:rPr>
              <a:t>unauthorised, </a:t>
            </a:r>
            <a:r>
              <a:rPr lang="en-ZA" sz="1800" dirty="0" smtClean="0">
                <a:solidFill>
                  <a:srgbClr val="000000"/>
                </a:solidFill>
              </a:rPr>
              <a:t>irregular and fruitless expenditure, </a:t>
            </a:r>
            <a:r>
              <a:rPr lang="en-ZA" sz="1800" dirty="0" err="1" smtClean="0">
                <a:solidFill>
                  <a:srgbClr val="000000"/>
                </a:solidFill>
              </a:rPr>
              <a:t>etc</a:t>
            </a:r>
            <a:r>
              <a:rPr lang="en-ZA" sz="1800" dirty="0" smtClean="0">
                <a:solidFill>
                  <a:srgbClr val="000000"/>
                </a:solidFill>
              </a:rPr>
              <a:t> </a:t>
            </a:r>
          </a:p>
          <a:p>
            <a:pPr lvl="2" algn="just">
              <a:buClrTx/>
            </a:pPr>
            <a:r>
              <a:rPr lang="en-ZA" sz="1800" dirty="0" smtClean="0">
                <a:solidFill>
                  <a:srgbClr val="000000"/>
                </a:solidFill>
              </a:rPr>
              <a:t>Lobby for increased funding for local government = more accountability and improved audit (and service delivery) outcomes</a:t>
            </a:r>
          </a:p>
        </p:txBody>
      </p:sp>
      <p:sp>
        <p:nvSpPr>
          <p:cNvPr id="4" name="Title 1"/>
          <p:cNvSpPr txBox="1">
            <a:spLocks/>
          </p:cNvSpPr>
          <p:nvPr/>
        </p:nvSpPr>
        <p:spPr bwMode="auto">
          <a:xfrm>
            <a:off x="2555776" y="838200"/>
            <a:ext cx="5400600" cy="1143000"/>
          </a:xfrm>
          <a:prstGeom prst="rect">
            <a:avLst/>
          </a:prstGeom>
          <a:noFill/>
          <a:ln w="12700">
            <a:noFill/>
            <a:miter lim="800000"/>
            <a:headEnd/>
            <a:tailEnd/>
          </a:ln>
        </p:spPr>
        <p:txBody>
          <a:bodyPr lIns="50800" tIns="50800" bIns="50800" anchor="ctr"/>
          <a:lstStyle/>
          <a:p>
            <a:pPr marL="39688" indent="-39688" algn="ctr" eaLnBrk="0" hangingPunct="0">
              <a:defRPr/>
            </a:pPr>
            <a:r>
              <a:rPr lang="en-ZA" sz="2800" b="1" kern="0" dirty="0" smtClean="0">
                <a:latin typeface="Arial"/>
                <a:sym typeface="Arial" charset="0"/>
              </a:rPr>
              <a:t>Background</a:t>
            </a:r>
            <a:endParaRPr lang="en-ZA" sz="2400" b="1" kern="0" dirty="0">
              <a:solidFill>
                <a:prstClr val="black">
                  <a:lumMod val="65000"/>
                  <a:lumOff val="35000"/>
                </a:prstClr>
              </a:solidFill>
              <a:latin typeface="Arial"/>
              <a:ea typeface="+mj-ea"/>
              <a:cs typeface="+mj-cs"/>
              <a:sym typeface="Arial" charset="0"/>
            </a:endParaRPr>
          </a:p>
        </p:txBody>
      </p:sp>
      <p:sp>
        <p:nvSpPr>
          <p:cNvPr id="5" name="Slide Number Placeholder 4"/>
          <p:cNvSpPr>
            <a:spLocks noGrp="1"/>
          </p:cNvSpPr>
          <p:nvPr>
            <p:ph type="sldNum" sz="quarter" idx="10"/>
          </p:nvPr>
        </p:nvSpPr>
        <p:spPr>
          <a:xfrm>
            <a:off x="37430" y="188640"/>
            <a:ext cx="284163" cy="279400"/>
          </a:xfrm>
        </p:spPr>
        <p:txBody>
          <a:bodyPr/>
          <a:lstStyle/>
          <a:p>
            <a:pPr>
              <a:defRPr/>
            </a:pPr>
            <a:fld id="{600E9ACD-F826-4898-87D4-66AE87CD4CBD}" type="slidenum">
              <a:rPr lang="en-US" smtClean="0"/>
              <a:pPr>
                <a:defRPr/>
              </a:pPr>
              <a:t>5</a:t>
            </a:fld>
            <a:endParaRPr lang="en-US" dirty="0"/>
          </a:p>
        </p:txBody>
      </p:sp>
    </p:spTree>
    <p:extLst>
      <p:ext uri="{BB962C8B-B14F-4D97-AF65-F5344CB8AC3E}">
        <p14:creationId xmlns:p14="http://schemas.microsoft.com/office/powerpoint/2010/main" xmlns="" val="3116924113"/>
      </p:ext>
    </p:extLst>
  </p:cSld>
  <p:clrMapOvr>
    <a:masterClrMapping/>
  </p:clrMapOvr>
  <p:transition spd="med">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0" y="2209800"/>
            <a:ext cx="9144000" cy="4648200"/>
          </a:xfrm>
        </p:spPr>
        <p:txBody>
          <a:bodyPr/>
          <a:lstStyle/>
          <a:p>
            <a:pPr algn="just">
              <a:buClrTx/>
            </a:pPr>
            <a:r>
              <a:rPr lang="en-ZA" sz="2000" dirty="0" smtClean="0">
                <a:solidFill>
                  <a:srgbClr val="000000"/>
                </a:solidFill>
              </a:rPr>
              <a:t>The allocations to LG in the DoRB indicate a decline from what was initially projected in the MTBPS</a:t>
            </a:r>
          </a:p>
          <a:p>
            <a:pPr lvl="1" algn="just">
              <a:buClrTx/>
            </a:pPr>
            <a:r>
              <a:rPr lang="en-ZA" sz="2000" dirty="0" smtClean="0">
                <a:solidFill>
                  <a:srgbClr val="000000"/>
                </a:solidFill>
              </a:rPr>
              <a:t>Transfers to LG tabled in the MTEF have been reduced to make funds available for other government priorities</a:t>
            </a:r>
          </a:p>
          <a:p>
            <a:pPr lvl="1" algn="just">
              <a:buClrTx/>
            </a:pPr>
            <a:r>
              <a:rPr lang="en-ZA" sz="2000" dirty="0" smtClean="0">
                <a:solidFill>
                  <a:srgbClr val="000000"/>
                </a:solidFill>
              </a:rPr>
              <a:t>The MTBPS allocations of R2 billion in 2017/18and R4 billion in 2018/19 have been reduced to R1,5 billion in 2017/18 and R3 billion in 2018/19</a:t>
            </a:r>
          </a:p>
          <a:p>
            <a:pPr lvl="1" algn="just">
              <a:buClrTx/>
            </a:pPr>
            <a:r>
              <a:rPr lang="en-ZA" sz="2000" dirty="0" smtClean="0">
                <a:solidFill>
                  <a:srgbClr val="000000"/>
                </a:solidFill>
              </a:rPr>
              <a:t>The Equitable Share to LG has also been reduced by R300 million in 2016/17; </a:t>
            </a:r>
            <a:r>
              <a:rPr lang="en-US" sz="2000" kern="1200" dirty="0" smtClean="0">
                <a:solidFill>
                  <a:prstClr val="black"/>
                </a:solidFill>
              </a:rPr>
              <a:t> </a:t>
            </a:r>
            <a:r>
              <a:rPr lang="en-US" sz="2000" kern="1200" dirty="0">
                <a:solidFill>
                  <a:prstClr val="black"/>
                </a:solidFill>
              </a:rPr>
              <a:t>R500m in 2017/18 and R1 billion in </a:t>
            </a:r>
            <a:r>
              <a:rPr lang="en-US" sz="2000" kern="1200" dirty="0" smtClean="0">
                <a:solidFill>
                  <a:prstClr val="black"/>
                </a:solidFill>
              </a:rPr>
              <a:t>2018/19. </a:t>
            </a:r>
            <a:endParaRPr lang="en-US" sz="2000" kern="1200" dirty="0">
              <a:solidFill>
                <a:prstClr val="black"/>
              </a:solidFill>
            </a:endParaRPr>
          </a:p>
          <a:p>
            <a:pPr marL="742950" lvl="1" eaLnBrk="1" fontAlgn="auto" hangingPunct="1">
              <a:spcBef>
                <a:spcPct val="20000"/>
              </a:spcBef>
              <a:spcAft>
                <a:spcPts val="0"/>
              </a:spcAft>
              <a:buClrTx/>
              <a:buSzTx/>
              <a:buFont typeface="Arial" panose="020B0604020202020204" pitchFamily="34" charset="0"/>
              <a:buChar char="–"/>
            </a:pPr>
            <a:r>
              <a:rPr lang="en-US" sz="2000" kern="1200" dirty="0">
                <a:solidFill>
                  <a:prstClr val="black"/>
                </a:solidFill>
              </a:rPr>
              <a:t>These amount to 0.6%, 1% and 1.8% of the value of the formula in each respective year. </a:t>
            </a:r>
          </a:p>
          <a:p>
            <a:pPr marL="1092200" lvl="2" eaLnBrk="1" fontAlgn="auto" hangingPunct="1">
              <a:spcBef>
                <a:spcPct val="20000"/>
              </a:spcBef>
              <a:spcAft>
                <a:spcPts val="0"/>
              </a:spcAft>
              <a:buClrTx/>
              <a:buSzTx/>
              <a:buFont typeface="Arial" panose="020B0604020202020204" pitchFamily="34" charset="0"/>
              <a:buChar char="•"/>
            </a:pPr>
            <a:r>
              <a:rPr lang="en-US" sz="2000" kern="1200" dirty="0" smtClean="0">
                <a:solidFill>
                  <a:prstClr val="black"/>
                </a:solidFill>
              </a:rPr>
              <a:t>“Depending on the improvement of the fiscal outlook, further </a:t>
            </a:r>
            <a:r>
              <a:rPr lang="en-US" sz="2000" kern="1200" dirty="0">
                <a:solidFill>
                  <a:prstClr val="black"/>
                </a:solidFill>
              </a:rPr>
              <a:t>reductions may still be </a:t>
            </a:r>
            <a:r>
              <a:rPr lang="en-US" sz="2000" kern="1200" dirty="0" smtClean="0">
                <a:solidFill>
                  <a:prstClr val="black"/>
                </a:solidFill>
              </a:rPr>
              <a:t>made” - NT</a:t>
            </a:r>
            <a:endParaRPr lang="en-ZA" sz="2000" dirty="0" smtClean="0">
              <a:solidFill>
                <a:srgbClr val="000000"/>
              </a:solidFill>
            </a:endParaRPr>
          </a:p>
        </p:txBody>
      </p:sp>
      <p:sp>
        <p:nvSpPr>
          <p:cNvPr id="4" name="Title 1"/>
          <p:cNvSpPr txBox="1">
            <a:spLocks/>
          </p:cNvSpPr>
          <p:nvPr/>
        </p:nvSpPr>
        <p:spPr bwMode="auto">
          <a:xfrm>
            <a:off x="2555776" y="838200"/>
            <a:ext cx="5400600" cy="1143000"/>
          </a:xfrm>
          <a:prstGeom prst="rect">
            <a:avLst/>
          </a:prstGeom>
          <a:noFill/>
          <a:ln w="12700">
            <a:noFill/>
            <a:miter lim="800000"/>
            <a:headEnd/>
            <a:tailEnd/>
          </a:ln>
        </p:spPr>
        <p:txBody>
          <a:bodyPr lIns="50800" tIns="50800" bIns="50800" anchor="ctr"/>
          <a:lstStyle/>
          <a:p>
            <a:pPr marL="39688" indent="-39688" algn="ctr" eaLnBrk="0" hangingPunct="0">
              <a:defRPr/>
            </a:pPr>
            <a:r>
              <a:rPr lang="en-ZA" sz="2400" b="1" kern="0" dirty="0" smtClean="0">
                <a:solidFill>
                  <a:schemeClr val="tx1"/>
                </a:solidFill>
                <a:latin typeface="Arial"/>
                <a:ea typeface="+mj-ea"/>
                <a:cs typeface="+mj-cs"/>
                <a:sym typeface="Arial" charset="0"/>
              </a:rPr>
              <a:t>Baseline Allocations</a:t>
            </a:r>
            <a:endParaRPr lang="en-ZA" sz="2400" b="1" kern="0" dirty="0">
              <a:solidFill>
                <a:schemeClr val="tx1"/>
              </a:solidFill>
              <a:latin typeface="Arial"/>
              <a:ea typeface="+mj-ea"/>
              <a:cs typeface="+mj-cs"/>
              <a:sym typeface="Arial" charset="0"/>
            </a:endParaRPr>
          </a:p>
        </p:txBody>
      </p:sp>
      <p:sp>
        <p:nvSpPr>
          <p:cNvPr id="5" name="Slide Number Placeholder 4"/>
          <p:cNvSpPr>
            <a:spLocks noGrp="1"/>
          </p:cNvSpPr>
          <p:nvPr>
            <p:ph type="sldNum" sz="quarter" idx="10"/>
          </p:nvPr>
        </p:nvSpPr>
        <p:spPr>
          <a:xfrm>
            <a:off x="107504" y="188640"/>
            <a:ext cx="284163" cy="279400"/>
          </a:xfrm>
        </p:spPr>
        <p:txBody>
          <a:bodyPr/>
          <a:lstStyle/>
          <a:p>
            <a:pPr>
              <a:defRPr/>
            </a:pPr>
            <a:fld id="{600E9ACD-F826-4898-87D4-66AE87CD4CBD}" type="slidenum">
              <a:rPr lang="en-US" smtClean="0"/>
              <a:pPr>
                <a:defRPr/>
              </a:pPr>
              <a:t>6</a:t>
            </a:fld>
            <a:endParaRPr lang="en-US" dirty="0"/>
          </a:p>
        </p:txBody>
      </p:sp>
    </p:spTree>
    <p:extLst>
      <p:ext uri="{BB962C8B-B14F-4D97-AF65-F5344CB8AC3E}">
        <p14:creationId xmlns:p14="http://schemas.microsoft.com/office/powerpoint/2010/main" xmlns="" val="2444298682"/>
      </p:ext>
    </p:extLst>
  </p:cSld>
  <p:clrMapOvr>
    <a:masterClrMapping/>
  </p:clrMapOvr>
  <p:transition spd="med">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0" y="2209800"/>
            <a:ext cx="9036496" cy="4648200"/>
          </a:xfrm>
        </p:spPr>
        <p:txBody>
          <a:bodyPr/>
          <a:lstStyle/>
          <a:p>
            <a:pPr marL="342900" lvl="0" algn="just" eaLnBrk="1" fontAlgn="auto" hangingPunct="1">
              <a:spcBef>
                <a:spcPct val="20000"/>
              </a:spcBef>
              <a:spcAft>
                <a:spcPts val="0"/>
              </a:spcAft>
              <a:buClrTx/>
              <a:buSzTx/>
              <a:buFont typeface="Arial" panose="020B0604020202020204" pitchFamily="34" charset="0"/>
              <a:buChar char="•"/>
            </a:pPr>
            <a:r>
              <a:rPr lang="en-US" sz="2400" kern="1200" dirty="0" smtClean="0">
                <a:solidFill>
                  <a:prstClr val="black"/>
                </a:solidFill>
              </a:rPr>
              <a:t>In this context of decreasing allocations, Salga has argued for the protection of allocations to poor and rural municipalities </a:t>
            </a:r>
          </a:p>
          <a:p>
            <a:pPr marL="635000" lvl="1" algn="just" eaLnBrk="1" fontAlgn="auto" hangingPunct="1">
              <a:spcBef>
                <a:spcPts val="0"/>
              </a:spcBef>
              <a:spcAft>
                <a:spcPts val="0"/>
              </a:spcAft>
              <a:buClrTx/>
              <a:buSzTx/>
              <a:buFont typeface="Arial" panose="020B0604020202020204" pitchFamily="34" charset="0"/>
              <a:buChar char="•"/>
            </a:pPr>
            <a:r>
              <a:rPr lang="en-US" sz="2000" kern="1200" dirty="0" smtClean="0">
                <a:solidFill>
                  <a:schemeClr val="tx1"/>
                </a:solidFill>
                <a:ea typeface="ヒラギノ角ゴ ProN W3" pitchFamily="1" charset="-128"/>
                <a:sym typeface="Calibri" pitchFamily="34" charset="0"/>
              </a:rPr>
              <a:t>New ES formula has meant massive increases for most rural municipalities</a:t>
            </a:r>
          </a:p>
          <a:p>
            <a:pPr marL="635000" lvl="1" algn="just" eaLnBrk="1" fontAlgn="auto" hangingPunct="1">
              <a:spcBef>
                <a:spcPts val="0"/>
              </a:spcBef>
              <a:spcAft>
                <a:spcPts val="0"/>
              </a:spcAft>
              <a:buClrTx/>
              <a:buSzTx/>
              <a:buFont typeface="Arial" panose="020B0604020202020204" pitchFamily="34" charset="0"/>
              <a:buChar char="•"/>
            </a:pPr>
            <a:r>
              <a:rPr lang="en-US" sz="2000" kern="1200" dirty="0" smtClean="0">
                <a:solidFill>
                  <a:prstClr val="black"/>
                </a:solidFill>
              </a:rPr>
              <a:t>Reductions </a:t>
            </a:r>
            <a:r>
              <a:rPr lang="en-US" sz="2000" kern="1200" dirty="0">
                <a:solidFill>
                  <a:prstClr val="black"/>
                </a:solidFill>
              </a:rPr>
              <a:t>in 2016/17 still leave these municipalities better off than they were under the old formula structure (pre-2013) </a:t>
            </a:r>
          </a:p>
          <a:p>
            <a:pPr marL="635000" lvl="1" algn="just" eaLnBrk="1" fontAlgn="auto" hangingPunct="1">
              <a:spcBef>
                <a:spcPts val="0"/>
              </a:spcBef>
              <a:spcAft>
                <a:spcPts val="0"/>
              </a:spcAft>
              <a:buClrTx/>
              <a:buSzTx/>
              <a:buFont typeface="Arial" panose="020B0604020202020204" pitchFamily="34" charset="0"/>
              <a:buChar char="•"/>
            </a:pPr>
            <a:r>
              <a:rPr lang="en-US" sz="2000" kern="1200" dirty="0" smtClean="0">
                <a:solidFill>
                  <a:schemeClr val="tx1"/>
                </a:solidFill>
                <a:ea typeface="ヒラギノ角ゴ ProN W3" pitchFamily="1" charset="-128"/>
                <a:sym typeface="Calibri" pitchFamily="34" charset="0"/>
              </a:rPr>
              <a:t>Rural municipalities  know from the 2015 DoRA that their allocations will not continue to grow at this rate</a:t>
            </a:r>
          </a:p>
          <a:p>
            <a:pPr marL="635000" lvl="1" algn="just" eaLnBrk="1" fontAlgn="auto" hangingPunct="1">
              <a:spcBef>
                <a:spcPts val="0"/>
              </a:spcBef>
              <a:spcAft>
                <a:spcPts val="0"/>
              </a:spcAft>
              <a:buClrTx/>
              <a:buSzTx/>
              <a:buFont typeface="Arial" panose="020B0604020202020204" pitchFamily="34" charset="0"/>
              <a:buChar char="•"/>
            </a:pPr>
            <a:r>
              <a:rPr lang="en-US" sz="2000" kern="1200" dirty="0" smtClean="0">
                <a:solidFill>
                  <a:schemeClr val="tx1"/>
                </a:solidFill>
                <a:ea typeface="ヒラギノ角ゴ ProN W3" pitchFamily="1" charset="-128"/>
                <a:sym typeface="Calibri" pitchFamily="34" charset="0"/>
              </a:rPr>
              <a:t>We note that the DoRB </a:t>
            </a:r>
            <a:r>
              <a:rPr lang="en-ZA" sz="2000" kern="1200" dirty="0" smtClean="0">
                <a:solidFill>
                  <a:schemeClr val="tx1"/>
                </a:solidFill>
                <a:ea typeface="ヒラギノ角ゴ ProN W3" pitchFamily="1" charset="-128"/>
                <a:sym typeface="Calibri" pitchFamily="34" charset="0"/>
              </a:rPr>
              <a:t>guarantees </a:t>
            </a:r>
            <a:r>
              <a:rPr lang="en-ZA" sz="2000" kern="1200" dirty="0">
                <a:solidFill>
                  <a:schemeClr val="tx1"/>
                </a:solidFill>
                <a:ea typeface="ヒラギノ角ゴ ProN W3" pitchFamily="1" charset="-128"/>
                <a:sym typeface="Calibri" pitchFamily="34" charset="0"/>
              </a:rPr>
              <a:t>95% </a:t>
            </a:r>
            <a:r>
              <a:rPr lang="en-ZA" sz="2000" kern="1200" dirty="0" smtClean="0">
                <a:solidFill>
                  <a:schemeClr val="tx1"/>
                </a:solidFill>
                <a:ea typeface="ヒラギノ角ゴ ProN W3" pitchFamily="1" charset="-128"/>
                <a:sym typeface="Calibri" pitchFamily="34" charset="0"/>
              </a:rPr>
              <a:t>of the </a:t>
            </a:r>
            <a:r>
              <a:rPr lang="en-ZA" sz="2000" kern="1200" dirty="0">
                <a:solidFill>
                  <a:schemeClr val="tx1"/>
                </a:solidFill>
                <a:ea typeface="ヒラギノ角ゴ ProN W3" pitchFamily="1" charset="-128"/>
                <a:sym typeface="Calibri" pitchFamily="34" charset="0"/>
              </a:rPr>
              <a:t>indicative allocations </a:t>
            </a:r>
            <a:r>
              <a:rPr lang="en-ZA" sz="2000" kern="1200" dirty="0" smtClean="0">
                <a:solidFill>
                  <a:schemeClr val="tx1"/>
                </a:solidFill>
                <a:ea typeface="ヒラギノ角ゴ ProN W3" pitchFamily="1" charset="-128"/>
                <a:sym typeface="Calibri" pitchFamily="34" charset="0"/>
              </a:rPr>
              <a:t>in the MTEF</a:t>
            </a:r>
          </a:p>
          <a:p>
            <a:pPr marL="635000" lvl="1" algn="just" eaLnBrk="1" fontAlgn="auto" hangingPunct="1">
              <a:spcBef>
                <a:spcPts val="0"/>
              </a:spcBef>
              <a:spcAft>
                <a:spcPts val="0"/>
              </a:spcAft>
              <a:buClrTx/>
              <a:buSzTx/>
              <a:buFont typeface="Arial" panose="020B0604020202020204" pitchFamily="34" charset="0"/>
              <a:buChar char="•"/>
            </a:pPr>
            <a:r>
              <a:rPr lang="en-US" sz="2000" kern="1200" dirty="0" smtClean="0">
                <a:solidFill>
                  <a:prstClr val="black"/>
                </a:solidFill>
              </a:rPr>
              <a:t>We also note that additional </a:t>
            </a:r>
            <a:r>
              <a:rPr lang="en-US" sz="2000" kern="1200" dirty="0">
                <a:solidFill>
                  <a:prstClr val="black"/>
                </a:solidFill>
              </a:rPr>
              <a:t>protection for rural </a:t>
            </a:r>
            <a:r>
              <a:rPr lang="en-US" sz="2000" kern="1200" dirty="0" smtClean="0">
                <a:solidFill>
                  <a:prstClr val="black"/>
                </a:solidFill>
              </a:rPr>
              <a:t>municipalities is provided for through the limit in the </a:t>
            </a:r>
            <a:r>
              <a:rPr lang="en-US" sz="2000" kern="1200" dirty="0">
                <a:solidFill>
                  <a:prstClr val="black"/>
                </a:solidFill>
              </a:rPr>
              <a:t>reduction </a:t>
            </a:r>
            <a:r>
              <a:rPr lang="en-US" sz="2000" kern="1200" dirty="0" smtClean="0">
                <a:solidFill>
                  <a:prstClr val="black"/>
                </a:solidFill>
              </a:rPr>
              <a:t>to the </a:t>
            </a:r>
            <a:r>
              <a:rPr lang="en-US" sz="2000" kern="1200" dirty="0">
                <a:solidFill>
                  <a:prstClr val="black"/>
                </a:solidFill>
              </a:rPr>
              <a:t>Institutional and Community Services component </a:t>
            </a:r>
            <a:r>
              <a:rPr lang="en-US" sz="2000" kern="1200" dirty="0" smtClean="0">
                <a:solidFill>
                  <a:prstClr val="black"/>
                </a:solidFill>
              </a:rPr>
              <a:t>of the LGES to </a:t>
            </a:r>
            <a:r>
              <a:rPr lang="en-US" sz="2000" kern="1200" dirty="0">
                <a:solidFill>
                  <a:prstClr val="black"/>
                </a:solidFill>
              </a:rPr>
              <a:t>5% in 2016/17 </a:t>
            </a:r>
            <a:endParaRPr lang="en-US" sz="2000" kern="1200" dirty="0" smtClean="0">
              <a:solidFill>
                <a:prstClr val="black"/>
              </a:solidFill>
            </a:endParaRPr>
          </a:p>
          <a:p>
            <a:pPr marL="635000" lvl="1" algn="just" eaLnBrk="1" fontAlgn="auto" hangingPunct="1">
              <a:spcBef>
                <a:spcPts val="0"/>
              </a:spcBef>
              <a:spcAft>
                <a:spcPts val="0"/>
              </a:spcAft>
              <a:buClrTx/>
              <a:buSzTx/>
              <a:buFont typeface="Arial" panose="020B0604020202020204" pitchFamily="34" charset="0"/>
              <a:buChar char="•"/>
            </a:pPr>
            <a:endParaRPr lang="en-US" sz="2000" kern="1200" dirty="0">
              <a:solidFill>
                <a:prstClr val="black"/>
              </a:solidFill>
            </a:endParaRPr>
          </a:p>
          <a:p>
            <a:pPr marL="39688" indent="0" algn="just">
              <a:buClrTx/>
              <a:buNone/>
            </a:pPr>
            <a:endParaRPr lang="en-ZA" sz="2000" dirty="0" smtClean="0">
              <a:solidFill>
                <a:srgbClr val="000000"/>
              </a:solidFill>
            </a:endParaRPr>
          </a:p>
        </p:txBody>
      </p:sp>
      <p:sp>
        <p:nvSpPr>
          <p:cNvPr id="4" name="Title 1"/>
          <p:cNvSpPr txBox="1">
            <a:spLocks/>
          </p:cNvSpPr>
          <p:nvPr/>
        </p:nvSpPr>
        <p:spPr bwMode="auto">
          <a:xfrm>
            <a:off x="2564487" y="849406"/>
            <a:ext cx="5400600" cy="1143000"/>
          </a:xfrm>
          <a:prstGeom prst="rect">
            <a:avLst/>
          </a:prstGeom>
          <a:noFill/>
          <a:ln w="12700">
            <a:noFill/>
            <a:miter lim="800000"/>
            <a:headEnd/>
            <a:tailEnd/>
          </a:ln>
        </p:spPr>
        <p:txBody>
          <a:bodyPr lIns="50800" tIns="50800" bIns="50800" anchor="ctr"/>
          <a:lstStyle/>
          <a:p>
            <a:pPr marL="39688" indent="-39688" algn="ctr" eaLnBrk="0" hangingPunct="0">
              <a:defRPr/>
            </a:pPr>
            <a:r>
              <a:rPr lang="en-ZA" sz="2400" b="1" kern="0" dirty="0" smtClean="0">
                <a:solidFill>
                  <a:prstClr val="black"/>
                </a:solidFill>
                <a:latin typeface="Arial"/>
                <a:ea typeface="+mj-ea"/>
                <a:cs typeface="+mj-cs"/>
                <a:sym typeface="Arial" charset="0"/>
              </a:rPr>
              <a:t>Baseline Allocations</a:t>
            </a:r>
            <a:endParaRPr lang="en-ZA" sz="2400" b="1" kern="0" dirty="0">
              <a:solidFill>
                <a:prstClr val="black"/>
              </a:solidFill>
              <a:latin typeface="Arial"/>
              <a:ea typeface="+mj-ea"/>
              <a:cs typeface="+mj-cs"/>
              <a:sym typeface="Arial" charset="0"/>
            </a:endParaRPr>
          </a:p>
        </p:txBody>
      </p:sp>
      <p:sp>
        <p:nvSpPr>
          <p:cNvPr id="5" name="Slide Number Placeholder 4"/>
          <p:cNvSpPr>
            <a:spLocks noGrp="1"/>
          </p:cNvSpPr>
          <p:nvPr>
            <p:ph type="sldNum" sz="quarter" idx="10"/>
          </p:nvPr>
        </p:nvSpPr>
        <p:spPr>
          <a:xfrm>
            <a:off x="107504" y="188640"/>
            <a:ext cx="284163" cy="279400"/>
          </a:xfrm>
        </p:spPr>
        <p:txBody>
          <a:bodyPr/>
          <a:lstStyle/>
          <a:p>
            <a:pPr>
              <a:defRPr/>
            </a:pPr>
            <a:fld id="{600E9ACD-F826-4898-87D4-66AE87CD4CBD}" type="slidenum">
              <a:rPr lang="en-US" smtClean="0"/>
              <a:pPr>
                <a:defRPr/>
              </a:pPr>
              <a:t>7</a:t>
            </a:fld>
            <a:endParaRPr lang="en-US" dirty="0"/>
          </a:p>
        </p:txBody>
      </p:sp>
    </p:spTree>
    <p:extLst>
      <p:ext uri="{BB962C8B-B14F-4D97-AF65-F5344CB8AC3E}">
        <p14:creationId xmlns:p14="http://schemas.microsoft.com/office/powerpoint/2010/main" xmlns="" val="1218165723"/>
      </p:ext>
    </p:extLst>
  </p:cSld>
  <p:clrMapOvr>
    <a:masterClrMapping/>
  </p:clrMapOvr>
  <p:transition spd="med">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0" y="2209800"/>
            <a:ext cx="9144000" cy="4648200"/>
          </a:xfrm>
        </p:spPr>
        <p:txBody>
          <a:bodyPr/>
          <a:lstStyle/>
          <a:p>
            <a:pPr marL="342900" algn="just" eaLnBrk="1" fontAlgn="auto" hangingPunct="1">
              <a:spcBef>
                <a:spcPts val="0"/>
              </a:spcBef>
              <a:spcAft>
                <a:spcPts val="0"/>
              </a:spcAft>
              <a:buClrTx/>
              <a:buSzTx/>
            </a:pPr>
            <a:r>
              <a:rPr lang="en-US" sz="1800" b="1" kern="1200" dirty="0" smtClean="0">
                <a:solidFill>
                  <a:prstClr val="black"/>
                </a:solidFill>
              </a:rPr>
              <a:t>The Salga </a:t>
            </a:r>
            <a:r>
              <a:rPr lang="en-US" sz="1800" b="1" kern="1200" dirty="0">
                <a:solidFill>
                  <a:prstClr val="black"/>
                </a:solidFill>
              </a:rPr>
              <a:t>and FFC study on the cost of </a:t>
            </a:r>
            <a:r>
              <a:rPr lang="en-US" sz="1800" b="1" kern="1200" dirty="0" smtClean="0">
                <a:solidFill>
                  <a:prstClr val="black"/>
                </a:solidFill>
              </a:rPr>
              <a:t>services the Minister alluded to in the Budget Speech has to be urgently considered and some of its findings effected in the ES review process</a:t>
            </a:r>
          </a:p>
          <a:p>
            <a:pPr marL="742950" lvl="1" algn="just" eaLnBrk="1" fontAlgn="auto" hangingPunct="1">
              <a:spcBef>
                <a:spcPct val="20000"/>
              </a:spcBef>
              <a:spcAft>
                <a:spcPts val="0"/>
              </a:spcAft>
              <a:buClrTx/>
              <a:buSzTx/>
              <a:buFont typeface="Arial" panose="020B0604020202020204" pitchFamily="34" charset="0"/>
              <a:buChar char="–"/>
            </a:pPr>
            <a:r>
              <a:rPr lang="en-US" sz="1800" kern="1200" dirty="0" smtClean="0">
                <a:solidFill>
                  <a:prstClr val="black"/>
                </a:solidFill>
              </a:rPr>
              <a:t>Cost </a:t>
            </a:r>
            <a:r>
              <a:rPr lang="en-US" sz="1800" kern="1200" dirty="0">
                <a:solidFill>
                  <a:prstClr val="black"/>
                </a:solidFill>
              </a:rPr>
              <a:t>of the full package of FBS grows by 6.8% while total ES grows by 4.6% in 2016/17 (after reductions)</a:t>
            </a:r>
          </a:p>
          <a:p>
            <a:pPr marL="635000" lvl="1" algn="just" eaLnBrk="1" fontAlgn="auto" hangingPunct="1">
              <a:spcBef>
                <a:spcPts val="0"/>
              </a:spcBef>
              <a:spcAft>
                <a:spcPts val="0"/>
              </a:spcAft>
              <a:buClrTx/>
              <a:buSzTx/>
              <a:buFont typeface="Arial" panose="020B0604020202020204" pitchFamily="34" charset="0"/>
              <a:buChar char="•"/>
            </a:pPr>
            <a:r>
              <a:rPr lang="en-US" sz="1800" kern="1200" dirty="0" smtClean="0">
                <a:solidFill>
                  <a:prstClr val="black"/>
                </a:solidFill>
              </a:rPr>
              <a:t>The increases in electricity costs granted by NERSA yesterday are going to require a consideration by NT of additional </a:t>
            </a:r>
            <a:r>
              <a:rPr lang="en-US" sz="1800" kern="1200" dirty="0">
                <a:solidFill>
                  <a:prstClr val="black"/>
                </a:solidFill>
              </a:rPr>
              <a:t>funding in the 2016 adjustments </a:t>
            </a:r>
            <a:r>
              <a:rPr lang="en-US" sz="1800" kern="1200" dirty="0" smtClean="0">
                <a:solidFill>
                  <a:prstClr val="black"/>
                </a:solidFill>
              </a:rPr>
              <a:t>budget to cover the shortfall that municipalities may encounter </a:t>
            </a:r>
          </a:p>
          <a:p>
            <a:pPr marL="635000" lvl="1" algn="just" eaLnBrk="1" fontAlgn="auto" hangingPunct="1">
              <a:spcBef>
                <a:spcPts val="0"/>
              </a:spcBef>
              <a:spcAft>
                <a:spcPts val="0"/>
              </a:spcAft>
              <a:buClrTx/>
              <a:buSzTx/>
              <a:buFont typeface="Arial" panose="020B0604020202020204" pitchFamily="34" charset="0"/>
              <a:buChar char="•"/>
            </a:pPr>
            <a:r>
              <a:rPr lang="en-US" sz="1800" kern="1200" dirty="0" smtClean="0">
                <a:solidFill>
                  <a:prstClr val="black"/>
                </a:solidFill>
                <a:ea typeface="Calibri"/>
                <a:cs typeface="Times New Roman"/>
              </a:rPr>
              <a:t>These increases increasingly raise the issue of </a:t>
            </a:r>
            <a:r>
              <a:rPr lang="en-ZA" sz="1800" dirty="0" smtClean="0">
                <a:solidFill>
                  <a:schemeClr val="tx1"/>
                </a:solidFill>
                <a:ea typeface="Calibri"/>
                <a:cs typeface="Times New Roman"/>
              </a:rPr>
              <a:t>sustainability </a:t>
            </a:r>
            <a:r>
              <a:rPr lang="en-ZA" sz="1800" dirty="0">
                <a:solidFill>
                  <a:schemeClr val="tx1"/>
                </a:solidFill>
                <a:ea typeface="Calibri"/>
                <a:cs typeface="Times New Roman"/>
              </a:rPr>
              <a:t>of electricity as a revenue source </a:t>
            </a:r>
            <a:endParaRPr lang="en-ZA" sz="1800" dirty="0" smtClean="0">
              <a:solidFill>
                <a:schemeClr val="tx1"/>
              </a:solidFill>
              <a:ea typeface="Calibri"/>
              <a:cs typeface="Times New Roman"/>
            </a:endParaRPr>
          </a:p>
          <a:p>
            <a:pPr marL="635000" lvl="1" algn="just" eaLnBrk="1" fontAlgn="auto" hangingPunct="1">
              <a:spcBef>
                <a:spcPts val="0"/>
              </a:spcBef>
              <a:spcAft>
                <a:spcPts val="0"/>
              </a:spcAft>
              <a:buClrTx/>
              <a:buSzTx/>
              <a:buFont typeface="Arial" panose="020B0604020202020204" pitchFamily="34" charset="0"/>
              <a:buChar char="•"/>
            </a:pPr>
            <a:r>
              <a:rPr lang="en-ZA" sz="1800" dirty="0" smtClean="0">
                <a:solidFill>
                  <a:schemeClr val="tx1"/>
                </a:solidFill>
                <a:ea typeface="Calibri"/>
                <a:cs typeface="Times New Roman"/>
              </a:rPr>
              <a:t>Profit </a:t>
            </a:r>
            <a:r>
              <a:rPr lang="en-ZA" sz="1800" dirty="0">
                <a:solidFill>
                  <a:schemeClr val="tx1"/>
                </a:solidFill>
                <a:ea typeface="Calibri"/>
                <a:cs typeface="Times New Roman"/>
              </a:rPr>
              <a:t>margins for the municipalities has over the years been compromised as a result of increasing bulk purchase prices, controlled selling prices (therefore municipalities cannot charge cost reflective tariffs), high unemployment levels, high bad debts, illegal connections and changing energy preferences among </a:t>
            </a:r>
            <a:r>
              <a:rPr lang="en-ZA" sz="1800" dirty="0" smtClean="0">
                <a:solidFill>
                  <a:schemeClr val="tx1"/>
                </a:solidFill>
                <a:ea typeface="Calibri"/>
                <a:cs typeface="Times New Roman"/>
              </a:rPr>
              <a:t>others</a:t>
            </a:r>
          </a:p>
          <a:p>
            <a:pPr marL="914400" lvl="2" indent="0" algn="just" eaLnBrk="1" fontAlgn="auto" hangingPunct="1">
              <a:spcBef>
                <a:spcPct val="20000"/>
              </a:spcBef>
              <a:spcAft>
                <a:spcPts val="0"/>
              </a:spcAft>
              <a:buClrTx/>
              <a:buSzTx/>
              <a:buNone/>
            </a:pPr>
            <a:endParaRPr lang="en-US" sz="2000" kern="1200" dirty="0">
              <a:solidFill>
                <a:prstClr val="black"/>
              </a:solidFill>
              <a:latin typeface="Calibri"/>
            </a:endParaRPr>
          </a:p>
          <a:p>
            <a:pPr marL="0" lvl="0" indent="0" eaLnBrk="1" fontAlgn="auto" hangingPunct="1">
              <a:spcBef>
                <a:spcPct val="20000"/>
              </a:spcBef>
              <a:spcAft>
                <a:spcPts val="0"/>
              </a:spcAft>
              <a:buClrTx/>
              <a:buSzTx/>
              <a:buNone/>
            </a:pPr>
            <a:endParaRPr lang="en-ZA" sz="1800" dirty="0" smtClean="0">
              <a:solidFill>
                <a:srgbClr val="000000"/>
              </a:solidFill>
            </a:endParaRPr>
          </a:p>
        </p:txBody>
      </p:sp>
      <p:sp>
        <p:nvSpPr>
          <p:cNvPr id="4" name="Title 1"/>
          <p:cNvSpPr txBox="1">
            <a:spLocks/>
          </p:cNvSpPr>
          <p:nvPr/>
        </p:nvSpPr>
        <p:spPr bwMode="auto">
          <a:xfrm>
            <a:off x="2555776" y="838200"/>
            <a:ext cx="5400600" cy="1143000"/>
          </a:xfrm>
          <a:prstGeom prst="rect">
            <a:avLst/>
          </a:prstGeom>
          <a:noFill/>
          <a:ln w="12700">
            <a:noFill/>
            <a:miter lim="800000"/>
            <a:headEnd/>
            <a:tailEnd/>
          </a:ln>
        </p:spPr>
        <p:txBody>
          <a:bodyPr lIns="50800" tIns="50800" bIns="50800" anchor="ctr"/>
          <a:lstStyle/>
          <a:p>
            <a:pPr marL="39688" indent="-39688" algn="ctr" eaLnBrk="0" hangingPunct="0">
              <a:defRPr/>
            </a:pPr>
            <a:r>
              <a:rPr lang="en-ZA" sz="2400" b="1" kern="0" dirty="0">
                <a:solidFill>
                  <a:prstClr val="black"/>
                </a:solidFill>
                <a:latin typeface="Arial"/>
                <a:ea typeface="+mj-ea"/>
                <a:cs typeface="+mj-cs"/>
                <a:sym typeface="Arial" charset="0"/>
              </a:rPr>
              <a:t>Baseline </a:t>
            </a:r>
            <a:r>
              <a:rPr lang="en-ZA" sz="2400" b="1" kern="0" dirty="0" smtClean="0">
                <a:solidFill>
                  <a:prstClr val="black"/>
                </a:solidFill>
                <a:latin typeface="Arial"/>
                <a:ea typeface="+mj-ea"/>
                <a:cs typeface="+mj-cs"/>
                <a:sym typeface="Arial" charset="0"/>
              </a:rPr>
              <a:t>Allocations</a:t>
            </a:r>
            <a:endParaRPr lang="en-ZA" sz="2400" b="1" kern="0" dirty="0">
              <a:solidFill>
                <a:prstClr val="black">
                  <a:lumMod val="65000"/>
                  <a:lumOff val="35000"/>
                </a:prstClr>
              </a:solidFill>
              <a:latin typeface="Arial"/>
              <a:ea typeface="+mj-ea"/>
              <a:cs typeface="+mj-cs"/>
              <a:sym typeface="Arial" charset="0"/>
            </a:endParaRPr>
          </a:p>
        </p:txBody>
      </p:sp>
      <p:sp>
        <p:nvSpPr>
          <p:cNvPr id="5" name="Slide Number Placeholder 4"/>
          <p:cNvSpPr>
            <a:spLocks noGrp="1"/>
          </p:cNvSpPr>
          <p:nvPr>
            <p:ph type="sldNum" sz="quarter" idx="10"/>
          </p:nvPr>
        </p:nvSpPr>
        <p:spPr>
          <a:xfrm>
            <a:off x="107504" y="116632"/>
            <a:ext cx="284163" cy="279400"/>
          </a:xfrm>
        </p:spPr>
        <p:txBody>
          <a:bodyPr/>
          <a:lstStyle/>
          <a:p>
            <a:pPr>
              <a:defRPr/>
            </a:pPr>
            <a:fld id="{600E9ACD-F826-4898-87D4-66AE87CD4CBD}" type="slidenum">
              <a:rPr lang="en-US" smtClean="0"/>
              <a:pPr>
                <a:defRPr/>
              </a:pPr>
              <a:t>8</a:t>
            </a:fld>
            <a:endParaRPr lang="en-US" dirty="0"/>
          </a:p>
        </p:txBody>
      </p:sp>
    </p:spTree>
    <p:extLst>
      <p:ext uri="{BB962C8B-B14F-4D97-AF65-F5344CB8AC3E}">
        <p14:creationId xmlns:p14="http://schemas.microsoft.com/office/powerpoint/2010/main" xmlns="" val="2762861852"/>
      </p:ext>
    </p:extLst>
  </p:cSld>
  <p:clrMapOvr>
    <a:masterClrMapping/>
  </p:clrMapOvr>
  <p:transition spd="med">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34441" y="2209800"/>
            <a:ext cx="8784976" cy="4648200"/>
          </a:xfrm>
        </p:spPr>
        <p:txBody>
          <a:bodyPr/>
          <a:lstStyle/>
          <a:p>
            <a:pPr algn="just">
              <a:buClrTx/>
            </a:pPr>
            <a:r>
              <a:rPr lang="en-ZA" sz="2000" dirty="0">
                <a:solidFill>
                  <a:srgbClr val="000000"/>
                </a:solidFill>
              </a:rPr>
              <a:t>Since 2015, the allocations for direct and indirect conditional grants have been reduced by a further R4,9 billion over the MTEF period</a:t>
            </a:r>
          </a:p>
          <a:p>
            <a:pPr marL="342900" algn="just">
              <a:spcAft>
                <a:spcPts val="0"/>
              </a:spcAft>
              <a:buFont typeface="Calibri"/>
              <a:buChar char="-"/>
            </a:pPr>
            <a:r>
              <a:rPr lang="en-ZA" sz="2000" dirty="0" smtClean="0">
                <a:solidFill>
                  <a:schemeClr val="tx1"/>
                </a:solidFill>
                <a:ea typeface="Calibri"/>
                <a:cs typeface="Times New Roman"/>
              </a:rPr>
              <a:t>The grants review process has resulted in the:</a:t>
            </a:r>
          </a:p>
          <a:p>
            <a:pPr marL="692150" lvl="1" algn="just">
              <a:spcAft>
                <a:spcPts val="0"/>
              </a:spcAft>
              <a:buFont typeface="Calibri"/>
              <a:buChar char="-"/>
            </a:pPr>
            <a:r>
              <a:rPr lang="en-ZA" sz="2000" dirty="0" smtClean="0">
                <a:solidFill>
                  <a:schemeClr val="tx1"/>
                </a:solidFill>
                <a:ea typeface="Calibri"/>
                <a:cs typeface="Times New Roman"/>
              </a:rPr>
              <a:t>Merging </a:t>
            </a:r>
            <a:r>
              <a:rPr lang="en-ZA" sz="2000" dirty="0">
                <a:solidFill>
                  <a:schemeClr val="tx1"/>
                </a:solidFill>
                <a:ea typeface="Calibri"/>
                <a:cs typeface="Times New Roman"/>
              </a:rPr>
              <a:t>the water and sanitation grants</a:t>
            </a:r>
          </a:p>
          <a:p>
            <a:pPr marL="692150" lvl="1" algn="just">
              <a:spcAft>
                <a:spcPts val="0"/>
              </a:spcAft>
              <a:buFont typeface="Calibri"/>
              <a:buChar char="-"/>
            </a:pPr>
            <a:r>
              <a:rPr lang="en-ZA" sz="2000" dirty="0">
                <a:solidFill>
                  <a:schemeClr val="tx1"/>
                </a:solidFill>
                <a:ea typeface="Calibri"/>
                <a:cs typeface="Times New Roman"/>
              </a:rPr>
              <a:t>Using grants to improve sustainable asset management</a:t>
            </a:r>
          </a:p>
          <a:p>
            <a:pPr marL="692150" lvl="1" algn="just">
              <a:spcAft>
                <a:spcPts val="0"/>
              </a:spcAft>
              <a:buFont typeface="Calibri"/>
              <a:buChar char="-"/>
            </a:pPr>
            <a:r>
              <a:rPr lang="en-ZA" sz="2000" dirty="0">
                <a:solidFill>
                  <a:schemeClr val="tx1"/>
                </a:solidFill>
                <a:ea typeface="Calibri"/>
                <a:cs typeface="Times New Roman"/>
              </a:rPr>
              <a:t>Changing the way roads projects are selected and funding targeted</a:t>
            </a:r>
          </a:p>
          <a:p>
            <a:pPr marL="692150" lvl="1" algn="just">
              <a:spcAft>
                <a:spcPts val="0"/>
              </a:spcAft>
              <a:buFont typeface="Calibri"/>
              <a:buChar char="-"/>
            </a:pPr>
            <a:r>
              <a:rPr lang="en-ZA" sz="2000" dirty="0" smtClean="0">
                <a:solidFill>
                  <a:schemeClr val="tx1"/>
                </a:solidFill>
                <a:ea typeface="Calibri"/>
                <a:cs typeface="Times New Roman"/>
              </a:rPr>
              <a:t>Creating </a:t>
            </a:r>
            <a:r>
              <a:rPr lang="en-ZA" sz="2000" dirty="0">
                <a:solidFill>
                  <a:schemeClr val="tx1"/>
                </a:solidFill>
                <a:ea typeface="Calibri"/>
                <a:cs typeface="Times New Roman"/>
              </a:rPr>
              <a:t>a MIG-Cities (or MIG-2) with new planning requirements for secondary cities</a:t>
            </a:r>
          </a:p>
          <a:p>
            <a:pPr marL="692150" lvl="1" algn="just">
              <a:spcAft>
                <a:spcPts val="0"/>
              </a:spcAft>
              <a:buFont typeface="Calibri"/>
              <a:buChar char="-"/>
            </a:pPr>
            <a:r>
              <a:rPr lang="en-ZA" sz="2000" dirty="0">
                <a:solidFill>
                  <a:schemeClr val="tx1"/>
                </a:solidFill>
                <a:ea typeface="Calibri"/>
                <a:cs typeface="Times New Roman"/>
              </a:rPr>
              <a:t>Merging urban grants (USDG, NDPG, INEP </a:t>
            </a:r>
            <a:r>
              <a:rPr lang="en-ZA" sz="2000" dirty="0" smtClean="0">
                <a:solidFill>
                  <a:schemeClr val="tx1"/>
                </a:solidFill>
                <a:ea typeface="Calibri"/>
                <a:cs typeface="Times New Roman"/>
              </a:rPr>
              <a:t>etc.) </a:t>
            </a:r>
            <a:r>
              <a:rPr lang="en-ZA" sz="2000" dirty="0">
                <a:solidFill>
                  <a:schemeClr val="tx1"/>
                </a:solidFill>
                <a:ea typeface="Calibri"/>
                <a:cs typeface="Times New Roman"/>
              </a:rPr>
              <a:t>over the MTEF</a:t>
            </a:r>
          </a:p>
          <a:p>
            <a:pPr marL="692150" lvl="1" algn="just">
              <a:spcAft>
                <a:spcPts val="0"/>
              </a:spcAft>
              <a:buFont typeface="Calibri"/>
              <a:buChar char="-"/>
            </a:pPr>
            <a:r>
              <a:rPr lang="en-ZA" sz="2000" dirty="0">
                <a:solidFill>
                  <a:schemeClr val="tx1"/>
                </a:solidFill>
                <a:ea typeface="Calibri"/>
                <a:cs typeface="Times New Roman"/>
              </a:rPr>
              <a:t>Reworking community services funding in the </a:t>
            </a:r>
            <a:r>
              <a:rPr lang="en-ZA" sz="2000" dirty="0" smtClean="0">
                <a:solidFill>
                  <a:schemeClr val="tx1"/>
                </a:solidFill>
                <a:ea typeface="Calibri"/>
                <a:cs typeface="Times New Roman"/>
              </a:rPr>
              <a:t>MIG</a:t>
            </a:r>
          </a:p>
          <a:p>
            <a:pPr marL="806450" lvl="1" indent="-342900" algn="just">
              <a:spcAft>
                <a:spcPts val="0"/>
              </a:spcAft>
            </a:pPr>
            <a:r>
              <a:rPr lang="en-ZA" sz="2000" dirty="0" smtClean="0">
                <a:solidFill>
                  <a:schemeClr val="tx1"/>
                </a:solidFill>
                <a:ea typeface="Calibri"/>
                <a:cs typeface="Times New Roman"/>
              </a:rPr>
              <a:t>Disappointed though at the dis-continuation of the MHSCG and the 3% instead of 5% window in USDG</a:t>
            </a:r>
            <a:endParaRPr lang="en-ZA" sz="2000" dirty="0" smtClean="0">
              <a:solidFill>
                <a:schemeClr val="tx1"/>
              </a:solidFill>
            </a:endParaRPr>
          </a:p>
        </p:txBody>
      </p:sp>
      <p:sp>
        <p:nvSpPr>
          <p:cNvPr id="4" name="Title 1"/>
          <p:cNvSpPr txBox="1">
            <a:spLocks/>
          </p:cNvSpPr>
          <p:nvPr/>
        </p:nvSpPr>
        <p:spPr bwMode="auto">
          <a:xfrm>
            <a:off x="2555776" y="838200"/>
            <a:ext cx="5400600" cy="1143000"/>
          </a:xfrm>
          <a:prstGeom prst="rect">
            <a:avLst/>
          </a:prstGeom>
          <a:noFill/>
          <a:ln w="12700">
            <a:noFill/>
            <a:miter lim="800000"/>
            <a:headEnd/>
            <a:tailEnd/>
          </a:ln>
        </p:spPr>
        <p:txBody>
          <a:bodyPr lIns="50800" tIns="50800" bIns="50800" anchor="ctr"/>
          <a:lstStyle/>
          <a:p>
            <a:pPr marL="39688" indent="-39688" algn="ctr" eaLnBrk="0" hangingPunct="0">
              <a:defRPr/>
            </a:pPr>
            <a:r>
              <a:rPr lang="en-ZA" sz="2800" b="1" kern="0" dirty="0" smtClean="0">
                <a:latin typeface="Arial"/>
                <a:sym typeface="Arial" charset="0"/>
              </a:rPr>
              <a:t>Grants Review</a:t>
            </a:r>
            <a:endParaRPr lang="en-ZA" sz="2400" b="1" kern="0" dirty="0">
              <a:solidFill>
                <a:prstClr val="black">
                  <a:lumMod val="65000"/>
                  <a:lumOff val="35000"/>
                </a:prstClr>
              </a:solidFill>
              <a:latin typeface="Arial"/>
              <a:ea typeface="+mj-ea"/>
              <a:cs typeface="+mj-cs"/>
              <a:sym typeface="Arial" charset="0"/>
            </a:endParaRPr>
          </a:p>
        </p:txBody>
      </p:sp>
      <p:sp>
        <p:nvSpPr>
          <p:cNvPr id="5" name="Slide Number Placeholder 4"/>
          <p:cNvSpPr>
            <a:spLocks noGrp="1"/>
          </p:cNvSpPr>
          <p:nvPr>
            <p:ph type="sldNum" sz="quarter" idx="10"/>
          </p:nvPr>
        </p:nvSpPr>
        <p:spPr>
          <a:xfrm>
            <a:off x="179512" y="188640"/>
            <a:ext cx="284163" cy="279400"/>
          </a:xfrm>
        </p:spPr>
        <p:txBody>
          <a:bodyPr/>
          <a:lstStyle/>
          <a:p>
            <a:pPr>
              <a:defRPr/>
            </a:pPr>
            <a:fld id="{600E9ACD-F826-4898-87D4-66AE87CD4CBD}" type="slidenum">
              <a:rPr lang="en-US" smtClean="0"/>
              <a:pPr>
                <a:defRPr/>
              </a:pPr>
              <a:t>9</a:t>
            </a:fld>
            <a:endParaRPr lang="en-US" dirty="0"/>
          </a:p>
        </p:txBody>
      </p:sp>
    </p:spTree>
    <p:extLst>
      <p:ext uri="{BB962C8B-B14F-4D97-AF65-F5344CB8AC3E}">
        <p14:creationId xmlns:p14="http://schemas.microsoft.com/office/powerpoint/2010/main" xmlns="" val="1821477104"/>
      </p:ext>
    </p:extLst>
  </p:cSld>
  <p:clrMapOvr>
    <a:masterClrMapping/>
  </p:clrMapOvr>
  <p:transition spd="med">
    <p:wipe dir="d"/>
  </p:transition>
  <p:timing>
    <p:tnLst>
      <p:par>
        <p:cTn id="1" dur="indefinite" restart="never" nodeType="tmRoot"/>
      </p:par>
    </p:tnLst>
  </p:timing>
</p:sld>
</file>

<file path=ppt/theme/theme1.xml><?xml version="1.0" encoding="utf-8"?>
<a:theme xmlns:a="http://schemas.openxmlformats.org/drawingml/2006/main" name="Office Theme">
  <a:themeElements>
    <a:clrScheme name="">
      <a:dk1>
        <a:srgbClr val="000000"/>
      </a:dk1>
      <a:lt1>
        <a:srgbClr val="FFFFFF"/>
      </a:lt1>
      <a:dk2>
        <a:srgbClr val="000000"/>
      </a:dk2>
      <a:lt2>
        <a:srgbClr val="808080"/>
      </a:lt2>
      <a:accent1>
        <a:srgbClr val="4F81BD"/>
      </a:accent1>
      <a:accent2>
        <a:srgbClr val="333399"/>
      </a:accent2>
      <a:accent3>
        <a:srgbClr val="FFFFFF"/>
      </a:accent3>
      <a:accent4>
        <a:srgbClr val="000000"/>
      </a:accent4>
      <a:accent5>
        <a:srgbClr val="B2C1DB"/>
      </a:accent5>
      <a:accent6>
        <a:srgbClr val="2D2D8A"/>
      </a:accent6>
      <a:hlink>
        <a:srgbClr val="009999"/>
      </a:hlink>
      <a:folHlink>
        <a:srgbClr val="99CC00"/>
      </a:folHlink>
    </a:clrScheme>
    <a:fontScheme name="Office Theme">
      <a:majorFont>
        <a:latin typeface="Arial"/>
        <a:ea typeface="ヒラギノ角ゴ ProN W6"/>
        <a:cs typeface="ヒラギノ角ゴ ProN W6"/>
      </a:majorFont>
      <a:minorFont>
        <a:latin typeface="Arial"/>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4F81BD"/>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Calibri" charset="0"/>
            <a:ea typeface="ヒラギノ角ゴ ProN W3" charset="-128"/>
            <a:cs typeface="ヒラギノ角ゴ ProN W3" charset="-128"/>
            <a:sym typeface="Calibri" charset="0"/>
          </a:defRPr>
        </a:defPPr>
      </a:lstStyle>
    </a:spDef>
    <a:lnDef>
      <a:spPr bwMode="auto">
        <a:xfrm>
          <a:off x="0" y="0"/>
          <a:ext cx="1" cy="1"/>
        </a:xfrm>
        <a:custGeom>
          <a:avLst/>
          <a:gdLst/>
          <a:ahLst/>
          <a:cxnLst/>
          <a:rect l="0" t="0" r="0" b="0"/>
          <a:pathLst/>
        </a:custGeom>
        <a:solidFill>
          <a:srgbClr val="4F81BD"/>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Calibri" charset="0"/>
            <a:ea typeface="ヒラギノ角ゴ ProN W3" charset="-128"/>
            <a:cs typeface="ヒラギノ角ゴ ProN W3" charset="-128"/>
            <a:sym typeface="Calibri"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xt Slid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Text Slide">
      <a:majorFont>
        <a:latin typeface="Arial"/>
        <a:ea typeface="ヒラギノ角ゴ ProN W6"/>
        <a:cs typeface="ヒラギノ角ゴ ProN W6"/>
      </a:majorFont>
      <a:minorFont>
        <a:latin typeface="Arial"/>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4F81BD"/>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Calibri" charset="0"/>
            <a:ea typeface="ヒラギノ角ゴ ProN W3" charset="-128"/>
            <a:cs typeface="ヒラギノ角ゴ ProN W3" charset="-128"/>
            <a:sym typeface="Calibri" charset="0"/>
          </a:defRPr>
        </a:defPPr>
      </a:lstStyle>
    </a:spDef>
    <a:lnDef>
      <a:spPr bwMode="auto">
        <a:xfrm>
          <a:off x="0" y="0"/>
          <a:ext cx="1" cy="1"/>
        </a:xfrm>
        <a:custGeom>
          <a:avLst/>
          <a:gdLst/>
          <a:ahLst/>
          <a:cxnLst/>
          <a:rect l="0" t="0" r="0" b="0"/>
          <a:pathLst/>
        </a:custGeom>
        <a:solidFill>
          <a:srgbClr val="4F81BD"/>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Calibri" charset="0"/>
            <a:ea typeface="ヒラギノ角ゴ ProN W3" charset="-128"/>
            <a:cs typeface="ヒラギノ角ゴ ProN W3" charset="-128"/>
            <a:sym typeface="Calibri" charset="0"/>
          </a:defRPr>
        </a:defPPr>
      </a:lstStyle>
    </a:lnDef>
  </a:objectDefaults>
  <a:extraClrSchemeLst>
    <a:extraClrScheme>
      <a:clrScheme name="Tex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Text Slide">
  <a:themeElements>
    <a:clrScheme name="">
      <a:dk1>
        <a:srgbClr val="000000"/>
      </a:dk1>
      <a:lt1>
        <a:srgbClr val="FFFFFF"/>
      </a:lt1>
      <a:dk2>
        <a:srgbClr val="000000"/>
      </a:dk2>
      <a:lt2>
        <a:srgbClr val="808080"/>
      </a:lt2>
      <a:accent1>
        <a:srgbClr val="4F81BD"/>
      </a:accent1>
      <a:accent2>
        <a:srgbClr val="333399"/>
      </a:accent2>
      <a:accent3>
        <a:srgbClr val="FFFFFF"/>
      </a:accent3>
      <a:accent4>
        <a:srgbClr val="000000"/>
      </a:accent4>
      <a:accent5>
        <a:srgbClr val="B2C1DB"/>
      </a:accent5>
      <a:accent6>
        <a:srgbClr val="2D2D8A"/>
      </a:accent6>
      <a:hlink>
        <a:srgbClr val="009999"/>
      </a:hlink>
      <a:folHlink>
        <a:srgbClr val="99CC00"/>
      </a:folHlink>
    </a:clrScheme>
    <a:fontScheme name="Text Slide">
      <a:majorFont>
        <a:latin typeface="Arial"/>
        <a:ea typeface="ヒラギノ角ゴ ProN W6"/>
        <a:cs typeface="ヒラギノ角ゴ ProN W6"/>
      </a:majorFont>
      <a:minorFont>
        <a:latin typeface="Arial"/>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4F81BD"/>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Calibri" charset="0"/>
            <a:ea typeface="ヒラギノ角ゴ ProN W3" charset="-128"/>
            <a:cs typeface="ヒラギノ角ゴ ProN W3" charset="-128"/>
            <a:sym typeface="Calibri" charset="0"/>
          </a:defRPr>
        </a:defPPr>
      </a:lstStyle>
    </a:spDef>
    <a:lnDef>
      <a:spPr bwMode="auto">
        <a:xfrm>
          <a:off x="0" y="0"/>
          <a:ext cx="1" cy="1"/>
        </a:xfrm>
        <a:custGeom>
          <a:avLst/>
          <a:gdLst/>
          <a:ahLst/>
          <a:cxnLst/>
          <a:rect l="0" t="0" r="0" b="0"/>
          <a:pathLst/>
        </a:custGeom>
        <a:solidFill>
          <a:srgbClr val="4F81BD"/>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Calibri" charset="0"/>
            <a:ea typeface="ヒラギノ角ゴ ProN W3" charset="-128"/>
            <a:cs typeface="ヒラギノ角ゴ ProN W3" charset="-128"/>
            <a:sym typeface="Calibri" charset="0"/>
          </a:defRPr>
        </a:defPPr>
      </a:lstStyle>
    </a:lnDef>
  </a:objectDefaults>
  <a:extraClrSchemeLst>
    <a:extraClrScheme>
      <a:clrScheme name="Tex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5741</TotalTime>
  <Pages>0</Pages>
  <Words>1475</Words>
  <Characters>0</Characters>
  <Application>Microsoft Office PowerPoint</Application>
  <PresentationFormat>On-screen Show (4:3)</PresentationFormat>
  <Lines>0</Lines>
  <Paragraphs>140</Paragraphs>
  <Slides>18</Slides>
  <Notes>0</Notes>
  <HiddenSlides>0</HiddenSlides>
  <MMClips>0</MMClips>
  <ScaleCrop>false</ScaleCrop>
  <HeadingPairs>
    <vt:vector size="4" baseType="variant">
      <vt:variant>
        <vt:lpstr>Theme</vt:lpstr>
      </vt:variant>
      <vt:variant>
        <vt:i4>3</vt:i4>
      </vt:variant>
      <vt:variant>
        <vt:lpstr>Slide Titles</vt:lpstr>
      </vt:variant>
      <vt:variant>
        <vt:i4>18</vt:i4>
      </vt:variant>
    </vt:vector>
  </HeadingPairs>
  <TitlesOfParts>
    <vt:vector size="21" baseType="lpstr">
      <vt:lpstr>Office Theme</vt:lpstr>
      <vt:lpstr>Text Slide</vt:lpstr>
      <vt:lpstr>4_Text Slide</vt:lpstr>
      <vt:lpstr> Submission and Comments On The 2016 DoRB   Select Committee on Appropriations  Public Hearings  12 April 2016  </vt:lpstr>
      <vt:lpstr>Introduction </vt:lpstr>
      <vt:lpstr>Slide 3</vt:lpstr>
      <vt:lpstr>Slide 4</vt:lpstr>
      <vt:lpstr>Slide 5</vt:lpstr>
      <vt:lpstr>Slide 6</vt:lpstr>
      <vt:lpstr>Slide 7</vt:lpstr>
      <vt:lpstr>Slide 8</vt:lpstr>
      <vt:lpstr>Slide 9</vt:lpstr>
      <vt:lpstr>Slide 10</vt:lpstr>
      <vt:lpstr>Slide 11</vt:lpstr>
      <vt:lpstr>Other DoRB Related Issues </vt:lpstr>
      <vt:lpstr>Other DoRB Related Issues</vt:lpstr>
      <vt:lpstr>Other DoRB Related Issues</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Raymond Qhawe Nkomo</dc:creator>
  <cp:lastModifiedBy>PUMZA</cp:lastModifiedBy>
  <cp:revision>379</cp:revision>
  <cp:lastPrinted>2016-03-01T22:07:16Z</cp:lastPrinted>
  <dcterms:modified xsi:type="dcterms:W3CDTF">2016-04-13T11:31:20Z</dcterms:modified>
</cp:coreProperties>
</file>