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6" r:id="rId4"/>
    <p:sldMasterId id="2147483723" r:id="rId5"/>
  </p:sldMasterIdLst>
  <p:notesMasterIdLst>
    <p:notesMasterId r:id="rId64"/>
  </p:notesMasterIdLst>
  <p:handoutMasterIdLst>
    <p:handoutMasterId r:id="rId65"/>
  </p:handoutMasterIdLst>
  <p:sldIdLst>
    <p:sldId id="295" r:id="rId6"/>
    <p:sldId id="492" r:id="rId7"/>
    <p:sldId id="493" r:id="rId8"/>
    <p:sldId id="430" r:id="rId9"/>
    <p:sldId id="429" r:id="rId10"/>
    <p:sldId id="515" r:id="rId11"/>
    <p:sldId id="434" r:id="rId12"/>
    <p:sldId id="463" r:id="rId13"/>
    <p:sldId id="466" r:id="rId14"/>
    <p:sldId id="471" r:id="rId15"/>
    <p:sldId id="495" r:id="rId16"/>
    <p:sldId id="496" r:id="rId17"/>
    <p:sldId id="497" r:id="rId18"/>
    <p:sldId id="498" r:id="rId19"/>
    <p:sldId id="499" r:id="rId20"/>
    <p:sldId id="500" r:id="rId21"/>
    <p:sldId id="516" r:id="rId22"/>
    <p:sldId id="502" r:id="rId23"/>
    <p:sldId id="517" r:id="rId24"/>
    <p:sldId id="518" r:id="rId25"/>
    <p:sldId id="519" r:id="rId26"/>
    <p:sldId id="503" r:id="rId27"/>
    <p:sldId id="439" r:id="rId28"/>
    <p:sldId id="440" r:id="rId29"/>
    <p:sldId id="441" r:id="rId30"/>
    <p:sldId id="494" r:id="rId31"/>
    <p:sldId id="442" r:id="rId32"/>
    <p:sldId id="504" r:id="rId33"/>
    <p:sldId id="505" r:id="rId34"/>
    <p:sldId id="445" r:id="rId35"/>
    <p:sldId id="303" r:id="rId36"/>
    <p:sldId id="341" r:id="rId37"/>
    <p:sldId id="446" r:id="rId38"/>
    <p:sldId id="513" r:id="rId39"/>
    <p:sldId id="514" r:id="rId40"/>
    <p:sldId id="447" r:id="rId41"/>
    <p:sldId id="506" r:id="rId42"/>
    <p:sldId id="511" r:id="rId43"/>
    <p:sldId id="507" r:id="rId44"/>
    <p:sldId id="508" r:id="rId45"/>
    <p:sldId id="509" r:id="rId46"/>
    <p:sldId id="510" r:id="rId47"/>
    <p:sldId id="520" r:id="rId48"/>
    <p:sldId id="521" r:id="rId49"/>
    <p:sldId id="522" r:id="rId50"/>
    <p:sldId id="523" r:id="rId51"/>
    <p:sldId id="524" r:id="rId52"/>
    <p:sldId id="525" r:id="rId53"/>
    <p:sldId id="526" r:id="rId54"/>
    <p:sldId id="459" r:id="rId55"/>
    <p:sldId id="448" r:id="rId56"/>
    <p:sldId id="383" r:id="rId57"/>
    <p:sldId id="388" r:id="rId58"/>
    <p:sldId id="461" r:id="rId59"/>
    <p:sldId id="394" r:id="rId60"/>
    <p:sldId id="395" r:id="rId61"/>
    <p:sldId id="512" r:id="rId62"/>
    <p:sldId id="335" r:id="rId6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26" autoAdjust="0"/>
    <p:restoredTop sz="94660"/>
  </p:normalViewPr>
  <p:slideViewPr>
    <p:cSldViewPr>
      <p:cViewPr>
        <p:scale>
          <a:sx n="70" d="100"/>
          <a:sy n="70" d="100"/>
        </p:scale>
        <p:origin x="-4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10776"/>
    </p:cViewPr>
  </p:sorterViewPr>
  <p:notesViewPr>
    <p:cSldViewPr>
      <p:cViewPr varScale="1">
        <p:scale>
          <a:sx n="59" d="100"/>
          <a:sy n="59" d="100"/>
        </p:scale>
        <p:origin x="-3264" y="-82"/>
      </p:cViewPr>
      <p:guideLst>
        <p:guide orient="horz" pos="3126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55BBE-96E9-4E5C-B143-A2B8D6846086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080964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ABB1E-D18B-42D0-977D-C457FFA132C3}" type="datetimeFigureOut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87A73-902E-4C87-B6D7-2A12BFD70761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65393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D7520452-7C32-49F1-A9E1-F47B8B85854C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22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23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25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28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37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834950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482349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42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799981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44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45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46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48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49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51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52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54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55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56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57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58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F1B4B64-2610-4C91-AABB-6D62E25986D7}" type="slidenum">
              <a:rPr lang="en-ZA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en-ZA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70"/>
            <a:ext cx="5437284" cy="446588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D069-1F50-4A3D-96C8-4D61A335E3FD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81513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260C-FC41-470D-8AE4-644110710A5D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5525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9CD8-043D-437A-A020-4898DCDB0D29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922138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261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228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196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091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213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143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788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42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F50B-AE41-4059-B258-3228BD28A06A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896387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2155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796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50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for 20 Years 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5A876-F63E-416A-BAAB-68BD6B415637}" type="slidenum">
              <a:rPr lang="en-Z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494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21171-3B29-40FD-B7BA-E77A1736416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548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for 20 Years 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76A77-1B16-4C8E-AD3C-C24CAFB7D86A}" type="slidenum">
              <a:rPr lang="en-Z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236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2A168-486F-47C9-941B-802FFD575F9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326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773116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BE2B3-5228-46FD-811C-15F404FB7CE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741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6382C-2FC7-4B7E-BC09-8D01F2CA748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58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401B-7217-4018-B680-72C6AEBF7B1C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823854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A73AF-0537-49E2-A81A-E4BB37BCF86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314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E43B1-0FFC-4F58-84B6-249F15303BE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694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9A53E-B94E-4701-AD45-B024231C983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292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7996F-DB74-443C-8F64-10903769CAE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196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7544" y="2385064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7544" y="4473296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44008" y="2385064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4644464" y="4473296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008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67544" y="4077112"/>
            <a:ext cx="4040188" cy="36000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5369" y="4077112"/>
            <a:ext cx="4039200" cy="36000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7"/>
          </p:nvPr>
        </p:nvSpPr>
        <p:spPr>
          <a:xfrm>
            <a:off x="467544" y="1988880"/>
            <a:ext cx="4040188" cy="3600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55369" y="1988880"/>
            <a:ext cx="4041775" cy="3600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9"/>
          </p:nvPr>
        </p:nvSpPr>
        <p:spPr>
          <a:xfrm>
            <a:off x="457200" y="64087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3124200" y="6408738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21"/>
          </p:nvPr>
        </p:nvSpPr>
        <p:spPr>
          <a:xfrm>
            <a:off x="6553200" y="64087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5D148-327D-4554-B439-6B69D52CEB3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736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2E6F4-5DFA-4D35-A564-6CD150B80C4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340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7544" y="2385064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7544" y="4473296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44008" y="2385064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4644464" y="4473296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008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67544" y="4077112"/>
            <a:ext cx="4040188" cy="36000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5369" y="4077112"/>
            <a:ext cx="4039200" cy="36000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7"/>
          </p:nvPr>
        </p:nvSpPr>
        <p:spPr>
          <a:xfrm>
            <a:off x="467544" y="1988880"/>
            <a:ext cx="4040188" cy="3600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55369" y="1988880"/>
            <a:ext cx="4041775" cy="3600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9"/>
          </p:nvPr>
        </p:nvSpPr>
        <p:spPr>
          <a:xfrm>
            <a:off x="457200" y="64087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3124200" y="6408738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21"/>
          </p:nvPr>
        </p:nvSpPr>
        <p:spPr>
          <a:xfrm>
            <a:off x="6553200" y="64087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D861D-4849-4B64-9060-1C88673275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112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686685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45658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for 20 Years 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C3247-DB6C-47B2-B3B7-C0E402B9C59D}" type="slidenum">
              <a:rPr lang="en-Z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59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0194-3CB1-4053-8819-62B72B939235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4252127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E4F73-F8C8-4B2F-BA4F-6FCA17C98A0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236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for 20 Years 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29509-FB76-4F89-B674-EBAC94AD2169}" type="slidenum">
              <a:rPr lang="en-Z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3365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AB6E6-D1CB-4DB5-BFCE-BAAF197F728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4168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91744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CC92C-4655-45A7-A5F7-082502543F9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968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84D9F-1419-47CE-99AD-7C20F6BF744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47025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23F2-0C80-488E-A231-0F8D13F2AAE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0299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65750-20E9-4C41-B48F-544206F554C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11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567BA-4C91-49D2-B623-2853ACAA8B0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4207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6490E-4FAD-43C4-A1FD-BC02C356FD8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49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CD42E-AFFD-4543-80AE-80A211267EC7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602556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7544" y="2385064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7544" y="4473296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44008" y="2385064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4644464" y="4473296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008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67544" y="4077112"/>
            <a:ext cx="4040188" cy="36000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5369" y="4077112"/>
            <a:ext cx="4039200" cy="36000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7"/>
          </p:nvPr>
        </p:nvSpPr>
        <p:spPr>
          <a:xfrm>
            <a:off x="467544" y="1988880"/>
            <a:ext cx="4040188" cy="3600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55369" y="1988880"/>
            <a:ext cx="4041775" cy="3600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9"/>
          </p:nvPr>
        </p:nvSpPr>
        <p:spPr>
          <a:xfrm>
            <a:off x="457200" y="64087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3124200" y="6408738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21"/>
          </p:nvPr>
        </p:nvSpPr>
        <p:spPr>
          <a:xfrm>
            <a:off x="6553200" y="64087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2F442-1A7E-4706-8824-00B7509115E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99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2715E-1545-4D57-B42D-0626F7A01B7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457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7544" y="2385064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7544" y="4473296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644008" y="2385064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4644464" y="4473296"/>
            <a:ext cx="4039200" cy="162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008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67544" y="4077112"/>
            <a:ext cx="4040188" cy="36000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5369" y="4077112"/>
            <a:ext cx="4039200" cy="360000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7"/>
          </p:nvPr>
        </p:nvSpPr>
        <p:spPr>
          <a:xfrm>
            <a:off x="467544" y="1988880"/>
            <a:ext cx="4040188" cy="3600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55369" y="1988880"/>
            <a:ext cx="4041775" cy="3600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9"/>
          </p:nvPr>
        </p:nvSpPr>
        <p:spPr>
          <a:xfrm>
            <a:off x="457200" y="64087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20"/>
          </p:nvPr>
        </p:nvSpPr>
        <p:spPr>
          <a:xfrm>
            <a:off x="3124200" y="6408738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21"/>
          </p:nvPr>
        </p:nvSpPr>
        <p:spPr>
          <a:xfrm>
            <a:off x="6553200" y="64087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97035-4457-4933-8EE7-A459D9D7F55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039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622645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Ayoba- 20 years of Freedom Template_Sentence Cas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91408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183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753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056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9991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14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C0F-6C82-43E9-894E-28A61444802C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3867465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003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682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704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3877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551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078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5B01C-1A31-451A-995B-3EB0146363AD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424058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4369-AE6D-4414-BFC7-2BF4A072C10F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51685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A8B7-B12D-4DF6-87F5-866B3FE84AE7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86187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40699-58A0-4AB6-82D0-336A6E401C04}" type="datetime1">
              <a:rPr lang="en-ZA" smtClean="0"/>
              <a:pPr/>
              <a:t>2016/04/08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91659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37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971550"/>
            <a:ext cx="8229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Z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33600"/>
            <a:ext cx="82296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779D11-129C-4B11-9BF1-DEEAC9683C4C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56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971550"/>
            <a:ext cx="8229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Z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33600"/>
            <a:ext cx="82296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2EBC58-3C41-43A3-80EB-DEA90AB536DE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06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F1F4D-00CC-4D35-AACA-0308F6FC2870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2016/04/08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A5F5A-0105-4E49-952B-538200ABAB1B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59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961"/>
            <a:ext cx="9144000" cy="687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404664"/>
            <a:ext cx="9144000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URBAN SETTLEMENTS </a:t>
            </a:r>
          </a:p>
          <a:p>
            <a:pPr algn="ctr"/>
            <a:r>
              <a:rPr lang="en-US" sz="4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DEVELOPMENT GRANT (USDG)</a:t>
            </a:r>
          </a:p>
          <a:p>
            <a:pPr algn="ctr"/>
            <a:endParaRPr lang="en-US" sz="40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b="1" cap="none" spc="0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cap="all" dirty="0" err="1" smtClean="0">
                <a:latin typeface="Arial" pitchFamily="34" charset="0"/>
                <a:cs typeface="Arial" pitchFamily="34" charset="0"/>
              </a:rPr>
              <a:t>presentATION</a:t>
            </a:r>
            <a:r>
              <a:rPr lang="en-US" sz="4000" b="1" cap="al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cap="all" dirty="0">
                <a:latin typeface="Arial" pitchFamily="34" charset="0"/>
                <a:cs typeface="Arial" pitchFamily="34" charset="0"/>
              </a:rPr>
              <a:t>to the </a:t>
            </a:r>
            <a:endParaRPr lang="en-US" sz="4000" b="1" cap="all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cap="all" dirty="0" smtClean="0">
                <a:latin typeface="Arial" pitchFamily="34" charset="0"/>
                <a:cs typeface="Arial" pitchFamily="34" charset="0"/>
              </a:rPr>
              <a:t>Portfolio </a:t>
            </a:r>
            <a:r>
              <a:rPr lang="en-US" sz="4000" b="1" cap="all" dirty="0">
                <a:latin typeface="Arial" pitchFamily="34" charset="0"/>
                <a:cs typeface="Arial" pitchFamily="34" charset="0"/>
              </a:rPr>
              <a:t>Committee on Human Settlements</a:t>
            </a:r>
            <a:endParaRPr lang="en-US" sz="4000" b="1" cap="all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b="1" cap="none" spc="0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Arial" pitchFamily="34" charset="0"/>
              <a:cs typeface="Arial" pitchFamily="34" charset="0"/>
            </a:endParaRPr>
          </a:p>
          <a:p>
            <a:pPr algn="ctr"/>
            <a:endParaRPr lang="en-US" sz="40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Arial" pitchFamily="34" charset="0"/>
              <a:cs typeface="Arial" pitchFamily="34" charset="0"/>
            </a:endParaRPr>
          </a:p>
          <a:p>
            <a:r>
              <a:rPr lang="en-US" sz="4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    </a:t>
            </a:r>
            <a:r>
              <a:rPr lang="en-US" sz="40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 April 2016</a:t>
            </a:r>
            <a:endParaRPr lang="en-US" sz="4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906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8313" y="1268809"/>
            <a:ext cx="8229600" cy="10080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OTHER POSSIBLE LAND ACQUISITION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996952"/>
            <a:ext cx="8607425" cy="33843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Ward 40 </a:t>
            </a:r>
          </a:p>
          <a:p>
            <a:r>
              <a:rPr lang="en-ZA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Seaview</a:t>
            </a:r>
          </a:p>
          <a:p>
            <a:r>
              <a:rPr lang="en-ZA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Fitches Corner</a:t>
            </a:r>
          </a:p>
          <a:p>
            <a:r>
              <a:rPr lang="en-ZA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Colchester</a:t>
            </a:r>
          </a:p>
          <a:p>
            <a:r>
              <a:rPr lang="en-ZA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Uitenhage </a:t>
            </a:r>
          </a:p>
          <a:p>
            <a:pPr marL="0" indent="0">
              <a:buFont typeface="Arial" pitchFamily="34" charset="0"/>
              <a:buNone/>
            </a:pPr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10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815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00" y="2780928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4013" algn="l"/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2016/17 </a:t>
            </a:r>
            <a:r>
              <a:rPr lang="en-Z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- 2018/19</a:t>
            </a:r>
            <a:r>
              <a:rPr lang="en-ZA" sz="40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endParaRPr lang="en-ZA" sz="4000" b="1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354013" algn="l"/>
            <a:r>
              <a:rPr lang="en-ZA" sz="40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USDG </a:t>
            </a:r>
            <a:r>
              <a:rPr lang="en-ZA" sz="40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TARGETS: </a:t>
            </a:r>
            <a:r>
              <a:rPr lang="en-ZA" sz="40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LAND DEVELOPMENTS</a:t>
            </a:r>
            <a:endParaRPr lang="en-ZA" sz="4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11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029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12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5397038"/>
              </p:ext>
            </p:extLst>
          </p:nvPr>
        </p:nvGraphicFramePr>
        <p:xfrm>
          <a:off x="232843" y="1556792"/>
          <a:ext cx="8425632" cy="5126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7040"/>
                <a:gridCol w="1440160"/>
                <a:gridCol w="1368152"/>
                <a:gridCol w="1224136"/>
                <a:gridCol w="1296144"/>
              </a:tblGrid>
              <a:tr h="499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2015/2016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2016/2017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2017/2018</a:t>
                      </a:r>
                      <a:r>
                        <a:rPr lang="en-ZA" sz="1200" baseline="0" dirty="0" smtClean="0">
                          <a:effectLst/>
                        </a:rPr>
                        <a:t> 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2018/2019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636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dirty="0" smtClean="0">
                          <a:ea typeface="ＭＳ Ｐゴシック" pitchFamily="34" charset="-128"/>
                        </a:rPr>
                        <a:t>Number of hectares of land  planned for Greenfields development in relation to relation to informal settlements upgrading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95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120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120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120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3184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dirty="0" smtClean="0">
                          <a:ea typeface="ＭＳ Ｐゴシック" pitchFamily="34" charset="-128"/>
                        </a:rPr>
                        <a:t>Number of hectares of land planned for Brownfields development in relation linked to informal settlements upgrading programme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48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70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70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70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3184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dirty="0" smtClean="0">
                          <a:ea typeface="ＭＳ Ｐゴシック" pitchFamily="34" charset="-128"/>
                        </a:rPr>
                        <a:t>Number of hectares of land proclaimed (township establishment completed) for in situ and incremental development of informal settlements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143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190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190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190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3184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dirty="0" smtClean="0">
                          <a:ea typeface="ＭＳ Ｐゴシック" pitchFamily="34" charset="-128"/>
                        </a:rPr>
                        <a:t>Number of dwelling units developed and planned per hectare for upgrading informal settlements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3184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dirty="0" smtClean="0">
                          <a:ea typeface="ＭＳ Ｐゴシック" pitchFamily="34" charset="-128"/>
                        </a:rPr>
                        <a:t>Number of existing hectares of well located-land earmarked and planned for in situ and incremental upgrading ( see location prioritisation)</a:t>
                      </a:r>
                      <a:endParaRPr lang="en-ZA" sz="1200" dirty="0" smtClean="0">
                        <a:latin typeface="Arial" charset="0"/>
                        <a:cs typeface="Arial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190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190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190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59360" y="928690"/>
            <a:ext cx="8229600" cy="10080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USDG LAND DEVELOPMENT 2016-2019</a:t>
            </a:r>
          </a:p>
        </p:txBody>
      </p:sp>
    </p:spTree>
    <p:extLst>
      <p:ext uri="{BB962C8B-B14F-4D97-AF65-F5344CB8AC3E}">
        <p14:creationId xmlns:p14="http://schemas.microsoft.com/office/powerpoint/2010/main" xmlns="" val="3333316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03648" y="2528900"/>
            <a:ext cx="7759973" cy="18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2016/17 </a:t>
            </a:r>
            <a:r>
              <a:rPr lang="en-Z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2018/19 </a:t>
            </a:r>
          </a:p>
          <a:p>
            <a:pPr algn="l"/>
            <a:r>
              <a:rPr lang="en-ZA" sz="40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INFORMAL SETTLEMENT UPGRADING</a:t>
            </a:r>
            <a:endParaRPr lang="en-ZA" sz="4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 smtClean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13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257069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14</a:t>
            </a:fld>
            <a:endParaRPr lang="en-Z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438" y="809625"/>
            <a:ext cx="8493125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204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3175" y="764704"/>
            <a:ext cx="9147175" cy="108012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Arial" charset="0"/>
                <a:cs typeface="Arial" charset="0"/>
              </a:rPr>
              <a:t>UPGRADING OF INFORMAL SETTLEMENTS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71438" y="1988840"/>
            <a:ext cx="8100962" cy="43924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/>
              <a:t>The Metro has a Council approved human settlements development plan which includes the informal settlement’s upgrade plan approved in Dec 2008.</a:t>
            </a:r>
          </a:p>
          <a:p>
            <a:pPr lvl="1"/>
            <a:r>
              <a:rPr lang="en-US" sz="2000" dirty="0" smtClean="0"/>
              <a:t>Plan </a:t>
            </a:r>
            <a:r>
              <a:rPr lang="en-US" sz="2000" dirty="0"/>
              <a:t>included:</a:t>
            </a:r>
          </a:p>
          <a:p>
            <a:pPr lvl="2"/>
            <a:r>
              <a:rPr lang="en-US" sz="2000" dirty="0"/>
              <a:t>105 informal settlements</a:t>
            </a:r>
          </a:p>
          <a:p>
            <a:pPr lvl="2"/>
            <a:r>
              <a:rPr lang="en-US" sz="2000" dirty="0"/>
              <a:t>52 In-situ upgrades</a:t>
            </a:r>
          </a:p>
          <a:p>
            <a:pPr lvl="2"/>
            <a:r>
              <a:rPr lang="en-US" sz="2000" dirty="0"/>
              <a:t>36 Full relocation</a:t>
            </a:r>
          </a:p>
          <a:p>
            <a:pPr lvl="2"/>
            <a:r>
              <a:rPr lang="en-US" sz="2000" dirty="0"/>
              <a:t>17 Greenfields</a:t>
            </a:r>
          </a:p>
          <a:p>
            <a:pPr lvl="2"/>
            <a:endParaRPr lang="en-US" sz="2000" dirty="0"/>
          </a:p>
          <a:p>
            <a:pPr lvl="0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The plan priorities and </a:t>
            </a:r>
            <a:r>
              <a:rPr lang="en-US" sz="2400" dirty="0" err="1">
                <a:solidFill>
                  <a:srgbClr val="000000"/>
                </a:solidFill>
              </a:rPr>
              <a:t>programmes</a:t>
            </a:r>
            <a:r>
              <a:rPr lang="en-US" sz="2400" dirty="0">
                <a:solidFill>
                  <a:srgbClr val="000000"/>
                </a:solidFill>
              </a:rPr>
              <a:t> areas for redevelopment according to vulnerability, status and projected available funding.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3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77813" y="2492375"/>
            <a:ext cx="8686800" cy="3816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dirty="0">
                <a:solidFill>
                  <a:srgbClr val="000000"/>
                </a:solidFill>
              </a:rPr>
              <a:t>Progress i</a:t>
            </a:r>
            <a:r>
              <a:rPr lang="en-US" sz="2800" dirty="0" smtClean="0">
                <a:solidFill>
                  <a:srgbClr val="000000"/>
                </a:solidFill>
              </a:rPr>
              <a:t>n </a:t>
            </a:r>
            <a:r>
              <a:rPr lang="en-US" sz="2800" dirty="0">
                <a:solidFill>
                  <a:srgbClr val="000000"/>
                </a:solidFill>
              </a:rPr>
              <a:t>terms of serviced sites :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23 980 Sites serviced to date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34 Informal Settlements Upgraded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10 </a:t>
            </a:r>
            <a:r>
              <a:rPr lang="en-US" dirty="0" err="1">
                <a:solidFill>
                  <a:srgbClr val="000000"/>
                </a:solidFill>
              </a:rPr>
              <a:t>greenfields</a:t>
            </a:r>
            <a:r>
              <a:rPr lang="en-US" dirty="0">
                <a:solidFill>
                  <a:srgbClr val="000000"/>
                </a:solidFill>
              </a:rPr>
              <a:t> developed for relocations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950" y="1628775"/>
            <a:ext cx="911383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UPGRADING OF INFORMAL SETTLEMENTS</a:t>
            </a:r>
            <a:endParaRPr lang="en-ZA" sz="20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850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04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18</a:t>
            </a:fld>
            <a:endParaRPr lang="en-ZA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13543" y="732333"/>
            <a:ext cx="8229601" cy="6371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UPGRADING OF INFORMAL SETTLEMENTS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43663" y="2000250"/>
            <a:ext cx="504825" cy="636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ZA">
              <a:solidFill>
                <a:prstClr val="white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286250" y="2143125"/>
            <a:ext cx="484188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357688" y="5143500"/>
            <a:ext cx="484187" cy="714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86000" y="1571625"/>
            <a:ext cx="4643438" cy="4286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/>
              <a:t>Approved  Human Settlements </a:t>
            </a:r>
            <a:r>
              <a:rPr lang="en-US" sz="2400" dirty="0" smtClean="0"/>
              <a:t>Plan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143000" y="2928938"/>
            <a:ext cx="7000875" cy="2000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/>
              <a:t>Plan is translated into Readiness Matrix </a:t>
            </a:r>
            <a:endParaRPr lang="en-US" sz="2400" dirty="0" smtClean="0"/>
          </a:p>
          <a:p>
            <a:pPr algn="ctr"/>
            <a:r>
              <a:rPr lang="en-US" sz="2400" dirty="0" smtClean="0"/>
              <a:t>This </a:t>
            </a:r>
            <a:r>
              <a:rPr lang="en-US" sz="2400" dirty="0"/>
              <a:t>Matrix guides:-</a:t>
            </a:r>
          </a:p>
          <a:p>
            <a:pPr lvl="2" algn="ctr"/>
            <a:r>
              <a:rPr lang="en-US" sz="2400" dirty="0"/>
              <a:t>Technical Readiness</a:t>
            </a:r>
          </a:p>
          <a:p>
            <a:pPr lvl="2" algn="ctr"/>
            <a:r>
              <a:rPr lang="en-US" sz="2400" dirty="0"/>
              <a:t>Vulnerability</a:t>
            </a:r>
          </a:p>
          <a:p>
            <a:pPr lvl="2" algn="ctr"/>
            <a:r>
              <a:rPr lang="en-US" sz="2400" dirty="0"/>
              <a:t>Budget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78968" y="6021288"/>
            <a:ext cx="2928938" cy="5000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/>
              <a:t>USDG - Capital budget</a:t>
            </a:r>
          </a:p>
        </p:txBody>
      </p:sp>
    </p:spTree>
    <p:extLst>
      <p:ext uri="{BB962C8B-B14F-4D97-AF65-F5344CB8AC3E}">
        <p14:creationId xmlns:p14="http://schemas.microsoft.com/office/powerpoint/2010/main" xmlns="" val="248349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94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2000" y="900000"/>
            <a:ext cx="8229600" cy="7292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smtClean="0"/>
              <a:t>METRO PROFILE</a:t>
            </a: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72111698"/>
              </p:ext>
            </p:extLst>
          </p:nvPr>
        </p:nvGraphicFramePr>
        <p:xfrm>
          <a:off x="457200" y="1916113"/>
          <a:ext cx="8229600" cy="410527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322712"/>
                <a:gridCol w="4906888"/>
              </a:tblGrid>
              <a:tr h="370902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Size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dirty="0" smtClean="0"/>
                        <a:t>1 950 km²  </a:t>
                      </a:r>
                      <a:endParaRPr lang="en-ZA" sz="1400" b="0" i="1" dirty="0" smtClean="0"/>
                    </a:p>
                  </a:txBody>
                  <a:tcPr marT="45727" marB="45727"/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Population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dirty="0" smtClean="0"/>
                        <a:t>1 152 115  (</a:t>
                      </a:r>
                      <a:r>
                        <a:rPr lang="en-ZA" sz="1400" dirty="0" smtClean="0"/>
                        <a:t>Source: </a:t>
                      </a:r>
                      <a:r>
                        <a:rPr lang="en-ZA" sz="1400" dirty="0" err="1" smtClean="0"/>
                        <a:t>StatsSA</a:t>
                      </a:r>
                      <a:r>
                        <a:rPr lang="en-ZA" sz="1400" dirty="0" smtClean="0"/>
                        <a:t>; Census 2011)</a:t>
                      </a:r>
                      <a:endParaRPr lang="en-ZA" sz="1400" b="0" i="1" dirty="0" smtClean="0"/>
                    </a:p>
                  </a:txBody>
                  <a:tcPr marT="45727" marB="45727"/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Formal Households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dirty="0" smtClean="0"/>
                        <a:t>276 850 (</a:t>
                      </a:r>
                      <a:r>
                        <a:rPr lang="en-ZA" sz="1400" dirty="0" smtClean="0"/>
                        <a:t>Source: </a:t>
                      </a:r>
                      <a:r>
                        <a:rPr lang="en-ZA" sz="1400" dirty="0" err="1" smtClean="0"/>
                        <a:t>StatsSA</a:t>
                      </a:r>
                      <a:r>
                        <a:rPr lang="en-ZA" sz="1400" dirty="0" smtClean="0"/>
                        <a:t>; Census 2011)</a:t>
                      </a:r>
                      <a:endParaRPr lang="en-ZA" sz="1400" b="0" i="1" dirty="0" smtClean="0"/>
                    </a:p>
                  </a:txBody>
                  <a:tcPr marT="45727" marB="45727"/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Indigent Households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44% households receive</a:t>
                      </a:r>
                      <a:r>
                        <a:rPr lang="en-ZA" sz="1800" baseline="0" dirty="0" smtClean="0"/>
                        <a:t> at least one social grant</a:t>
                      </a:r>
                      <a:endParaRPr lang="en-ZA" sz="1800" dirty="0"/>
                    </a:p>
                  </a:txBody>
                  <a:tcPr marT="45727" marB="45727"/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Number</a:t>
                      </a:r>
                      <a:r>
                        <a:rPr lang="en-ZA" sz="1800" baseline="0" dirty="0" smtClean="0"/>
                        <a:t> of Informal Settlements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79</a:t>
                      </a:r>
                      <a:endParaRPr lang="en-ZA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Unemployment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36.6% </a:t>
                      </a:r>
                      <a:r>
                        <a:rPr lang="en-ZA" sz="1500" dirty="0" smtClean="0"/>
                        <a:t>(Source: </a:t>
                      </a:r>
                      <a:r>
                        <a:rPr lang="en-ZA" sz="1500" dirty="0" err="1" smtClean="0"/>
                        <a:t>StatsSA</a:t>
                      </a:r>
                      <a:r>
                        <a:rPr lang="en-ZA" sz="1500" dirty="0" smtClean="0"/>
                        <a:t>; Census 2011)</a:t>
                      </a:r>
                      <a:endParaRPr lang="en-ZA" sz="1500" dirty="0"/>
                    </a:p>
                  </a:txBody>
                  <a:tcPr marT="45727" marB="45727"/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Access to water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100 % of formal households in the urban edge</a:t>
                      </a:r>
                      <a:endParaRPr lang="en-ZA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Access to electricity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96,80%</a:t>
                      </a:r>
                      <a:r>
                        <a:rPr lang="en-ZA" sz="1800" baseline="0" dirty="0" smtClean="0"/>
                        <a:t> of formally surveyed erven</a:t>
                      </a:r>
                      <a:endParaRPr lang="en-ZA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</a:tr>
              <a:tr h="396258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Access to waste collection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ts val="2400"/>
                        </a:lnSpc>
                        <a:spcBef>
                          <a:spcPts val="300"/>
                        </a:spcBef>
                      </a:pPr>
                      <a:r>
                        <a:rPr lang="en-US" sz="1800" dirty="0" smtClean="0"/>
                        <a:t>99,77% of households in the urban edge</a:t>
                      </a:r>
                      <a:endParaRPr lang="en-US" sz="1800" dirty="0">
                        <a:ea typeface="ＭＳ Ｐゴシック" pitchFamily="34" charset="-128"/>
                      </a:endParaRPr>
                    </a:p>
                  </a:txBody>
                  <a:tcPr marT="45727" marB="45727"/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Access to sanitation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92,39% of households</a:t>
                      </a:r>
                      <a:endParaRPr lang="en-ZA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</a:tr>
              <a:tr h="370902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Buckets in informal areas</a:t>
                      </a:r>
                      <a:endParaRPr lang="en-ZA" sz="1800" b="1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20 900</a:t>
                      </a:r>
                      <a:endParaRPr lang="en-ZA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89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75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704"/>
            <a:ext cx="9144000" cy="687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08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22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1924909"/>
              </p:ext>
            </p:extLst>
          </p:nvPr>
        </p:nvGraphicFramePr>
        <p:xfrm>
          <a:off x="178816" y="1819590"/>
          <a:ext cx="8425632" cy="4499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7040"/>
                <a:gridCol w="1440160"/>
                <a:gridCol w="1368152"/>
                <a:gridCol w="1224136"/>
                <a:gridCol w="1296144"/>
              </a:tblGrid>
              <a:tr h="499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lang="en-ZA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2015/2016</a:t>
                      </a:r>
                      <a:endParaRPr lang="en-ZA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</a:rPr>
                        <a:t>2016/2017</a:t>
                      </a:r>
                      <a:endParaRPr lang="en-ZA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</a:rPr>
                        <a:t>2017/2018</a:t>
                      </a:r>
                      <a:r>
                        <a:rPr lang="en-ZA" sz="1400" baseline="0" dirty="0" smtClean="0">
                          <a:effectLst/>
                        </a:rPr>
                        <a:t> </a:t>
                      </a:r>
                      <a:endParaRPr lang="en-ZA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</a:rPr>
                        <a:t>2018/2019</a:t>
                      </a:r>
                      <a:endParaRPr lang="en-ZA" sz="14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636860">
                <a:tc>
                  <a:txBody>
                    <a:bodyPr/>
                    <a:lstStyle/>
                    <a:p>
                      <a:r>
                        <a:rPr lang="en-ZA" sz="1400" dirty="0" smtClean="0">
                          <a:latin typeface="+mn-lt"/>
                          <a:ea typeface="ＭＳ Ｐゴシック" pitchFamily="34" charset="-128"/>
                          <a:cs typeface="Arial" pitchFamily="34" charset="0"/>
                        </a:rPr>
                        <a:t>Number of informal settlements targeted for upgrading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318430">
                <a:tc>
                  <a:txBody>
                    <a:bodyPr/>
                    <a:lstStyle/>
                    <a:p>
                      <a:r>
                        <a:rPr lang="en-ZA" sz="1400" dirty="0" smtClean="0">
                          <a:latin typeface="+mn-lt"/>
                          <a:ea typeface="ＭＳ Ｐゴシック" pitchFamily="34" charset="-128"/>
                          <a:cs typeface="Arial" pitchFamily="34" charset="0"/>
                        </a:rPr>
                        <a:t>Number of informal settlements targeted for upgrading with upgrading plans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318430">
                <a:tc>
                  <a:txBody>
                    <a:bodyPr/>
                    <a:lstStyle/>
                    <a:p>
                      <a:r>
                        <a:rPr lang="en-ZA" sz="1400" dirty="0" smtClean="0">
                          <a:latin typeface="+mn-lt"/>
                          <a:ea typeface="ＭＳ Ｐゴシック" pitchFamily="34" charset="-128"/>
                          <a:cs typeface="Arial" pitchFamily="34" charset="0"/>
                        </a:rPr>
                        <a:t>Number of households living in informal settlements targeted for upgrading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3000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4000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4000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4000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318430">
                <a:tc>
                  <a:txBody>
                    <a:bodyPr/>
                    <a:lstStyle/>
                    <a:p>
                      <a:r>
                        <a:rPr lang="en-ZA" sz="1400" dirty="0" smtClean="0">
                          <a:latin typeface="+mn-lt"/>
                          <a:ea typeface="ＭＳ Ｐゴシック" pitchFamily="34" charset="-128"/>
                          <a:cs typeface="Arial" pitchFamily="34" charset="0"/>
                        </a:rPr>
                        <a:t>Number of informal settlements in situ upgraded (services provided):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ZA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318430">
                <a:tc>
                  <a:txBody>
                    <a:bodyPr/>
                    <a:lstStyle/>
                    <a:p>
                      <a:r>
                        <a:rPr lang="en-ZA" sz="1400" dirty="0" smtClean="0">
                          <a:latin typeface="+mn-lt"/>
                          <a:ea typeface="ＭＳ Ｐゴシック" pitchFamily="34" charset="-128"/>
                          <a:cs typeface="Arial" pitchFamily="34" charset="0"/>
                        </a:rPr>
                        <a:t>Number of informal settlements targeted for formalisation (services and tenure provided) through relocation and in situ upgrading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ZA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en-ZA" sz="1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74662" y="692696"/>
            <a:ext cx="8229600" cy="10080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l"/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2016/17 </a:t>
            </a:r>
            <a:r>
              <a:rPr lang="en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- 2018/19</a:t>
            </a:r>
            <a:r>
              <a:rPr lang="en-ZA" sz="32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br>
              <a:rPr lang="en-ZA" sz="32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ZA" sz="24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USDG TARGETS: INFORMAL SETTLEMENTS</a:t>
            </a:r>
            <a:endParaRPr lang="en-ZA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100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55576" y="764704"/>
            <a:ext cx="6912768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l">
              <a:defRPr/>
            </a:pP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2016/17 </a:t>
            </a:r>
            <a:r>
              <a:rPr lang="en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- 2018/19</a:t>
            </a:r>
            <a:r>
              <a:rPr lang="en-ZA" sz="32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endParaRPr lang="en-ZA" sz="3200" b="1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177800" algn="l">
              <a:defRPr/>
            </a:pPr>
            <a:r>
              <a:rPr lang="en-ZA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USDG </a:t>
            </a:r>
            <a:r>
              <a:rPr lang="en-ZA" sz="32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TARGETS: AMENITIES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76256" y="1988840"/>
            <a:ext cx="3312368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23</a:t>
            </a:fld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0195460"/>
              </p:ext>
            </p:extLst>
          </p:nvPr>
        </p:nvGraphicFramePr>
        <p:xfrm>
          <a:off x="467544" y="2196961"/>
          <a:ext cx="8064896" cy="357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287507"/>
                <a:gridCol w="17773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/>
                        <a:t>Description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/>
                        <a:t>Targets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dirty="0" smtClean="0"/>
                        <a:t>Number of title deeds to be</a:t>
                      </a:r>
                      <a:r>
                        <a:rPr lang="en-ZA" sz="1800" baseline="0" dirty="0" smtClean="0"/>
                        <a:t> </a:t>
                      </a:r>
                      <a:r>
                        <a:rPr lang="en-ZA" sz="1800" dirty="0" smtClean="0"/>
                        <a:t>transferred to eligible beneficiaries</a:t>
                      </a:r>
                      <a:endParaRPr lang="en-ZA" sz="1800" dirty="0" smtClean="0">
                        <a:ea typeface="ＭＳ Ｐゴシック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600pa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dirty="0" smtClean="0"/>
                        <a:t>Number and type of alternative/ interim tenure arrangements to be provided (e.g. permission to occupy, recognition certificates etc.) </a:t>
                      </a:r>
                      <a:endParaRPr lang="en-ZA" sz="1800" dirty="0" smtClean="0">
                        <a:ea typeface="ＭＳ Ｐゴシック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1200pa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dirty="0" smtClean="0"/>
                        <a:t>Number of housing support centres to be created to support consolidation of top structures     </a:t>
                      </a:r>
                      <a:endParaRPr lang="en-ZA" sz="1800" dirty="0" smtClean="0">
                        <a:ea typeface="ＭＳ Ｐゴシック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Nil 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dirty="0" smtClean="0"/>
                        <a:t>Number and type of social and economic amenities planned and to be provided in in - situ upgraded settlements</a:t>
                      </a:r>
                      <a:endParaRPr lang="en-ZA" sz="1800" dirty="0" smtClean="0">
                        <a:ea typeface="ＭＳ Ｐゴシック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Not Quantified</a:t>
                      </a:r>
                      <a:endParaRPr lang="en-Z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dirty="0" smtClean="0"/>
                        <a:t>Number and type of social and economic amenities planned and provided in relocation greenfield projects </a:t>
                      </a:r>
                      <a:endParaRPr lang="en-ZA" sz="1800" dirty="0" smtClean="0">
                        <a:ea typeface="ＭＳ Ｐゴシック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 smtClean="0"/>
                        <a:t>Not Quantified</a:t>
                      </a:r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27088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87624" y="764704"/>
            <a:ext cx="7934672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l">
              <a:defRPr/>
            </a:pP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2016/17 </a:t>
            </a:r>
            <a:r>
              <a:rPr lang="en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2018/19</a:t>
            </a:r>
          </a:p>
          <a:p>
            <a:pPr marL="177800" algn="l">
              <a:defRPr/>
            </a:pPr>
            <a:r>
              <a:rPr lang="en-ZA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USDG </a:t>
            </a:r>
            <a:r>
              <a:rPr lang="en-ZA" sz="32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TARGETS: BASIC SERVICES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24</a:t>
            </a:fld>
            <a:endParaRPr lang="en-Z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9539073"/>
              </p:ext>
            </p:extLst>
          </p:nvPr>
        </p:nvGraphicFramePr>
        <p:xfrm>
          <a:off x="323528" y="2636912"/>
          <a:ext cx="8208913" cy="2773680"/>
        </p:xfrm>
        <a:graphic>
          <a:graphicData uri="http://schemas.openxmlformats.org/drawingml/2006/table">
            <a:tbl>
              <a:tblPr/>
              <a:tblGrid>
                <a:gridCol w="4346785"/>
                <a:gridCol w="1287376"/>
                <a:gridCol w="1287376"/>
                <a:gridCol w="1287376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2016/17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2017/18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2018/19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9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Number of water service points to be installed for informal settlement dwellers within a 200m radius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Target met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Number of sanitation service points (Communal Ablutions):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9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Number of basic services( water, sanitation and refuse removal) planned to be provided on an individual household 1-1 basis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64523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1556792"/>
            <a:ext cx="9148319" cy="14401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l">
              <a:defRPr/>
            </a:pP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2016/17 </a:t>
            </a:r>
            <a:r>
              <a:rPr lang="en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- 2018/19</a:t>
            </a:r>
            <a:r>
              <a:rPr lang="en-ZA" sz="32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br>
              <a:rPr lang="en-ZA" sz="32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ZA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USDG </a:t>
            </a:r>
            <a:r>
              <a:rPr lang="en-ZA" sz="32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TARGETS: </a:t>
            </a:r>
            <a:r>
              <a:rPr lang="en-ZA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CATALYTIC PROJECTS</a:t>
            </a:r>
            <a:endParaRPr lang="en-ZA" sz="3200" b="1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1" y="3429000"/>
            <a:ext cx="7886650" cy="29523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000" dirty="0">
                <a:ea typeface="ＭＳ Ｐゴシック" pitchFamily="34" charset="-128"/>
              </a:rPr>
              <a:t>Catalytic Urban Development Projects in Integration Zones 2016/17 – 2018/19,</a:t>
            </a:r>
          </a:p>
          <a:p>
            <a:endParaRPr lang="en-ZA" sz="2000" dirty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25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7323607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26</a:t>
            </a:fld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7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71600" y="764704"/>
            <a:ext cx="8150696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l">
              <a:defRPr/>
            </a:pP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2016/17 </a:t>
            </a:r>
            <a:r>
              <a:rPr lang="en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2018/19</a:t>
            </a:r>
          </a:p>
          <a:p>
            <a:pPr marL="177800" algn="l">
              <a:defRPr/>
            </a:pPr>
            <a:r>
              <a:rPr lang="en-ZA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USDG </a:t>
            </a:r>
            <a:r>
              <a:rPr lang="en-ZA" sz="32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TARGETS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4941168"/>
            <a:ext cx="8607425" cy="17281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4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Note:</a:t>
            </a:r>
          </a:p>
          <a:p>
            <a:r>
              <a:rPr lang="en-ZA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Project schedule is extensive.</a:t>
            </a:r>
          </a:p>
          <a:p>
            <a:r>
              <a:rPr lang="en-ZA" sz="20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Projects are in support of Housing Plan and the development of integration zones.</a:t>
            </a:r>
            <a:endParaRPr lang="en-ZA" sz="20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27</a:t>
            </a:fld>
            <a:endParaRPr lang="en-Z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0066262"/>
              </p:ext>
            </p:extLst>
          </p:nvPr>
        </p:nvGraphicFramePr>
        <p:xfrm>
          <a:off x="285751" y="2196465"/>
          <a:ext cx="8607423" cy="2708910"/>
        </p:xfrm>
        <a:graphic>
          <a:graphicData uri="http://schemas.openxmlformats.org/drawingml/2006/table">
            <a:tbl>
              <a:tblPr/>
              <a:tblGrid>
                <a:gridCol w="3260388"/>
                <a:gridCol w="1782345"/>
                <a:gridCol w="1782345"/>
                <a:gridCol w="1782345"/>
              </a:tblGrid>
              <a:tr h="2286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Z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2016/17 -2018/19 DRAFT USDG CAPITAL BUDGET ALLOCATIONS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323850"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Draft Budget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Draft Budget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Draft Budget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Directorate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2016/2017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2017/2018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2018/2019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Human Settlements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244,074,000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279,297,000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260,490,000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Infrastructure and Engineering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624,208,000 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639,673,000 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704,931,000 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Roads, Storm water and Transportation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62,700,000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51,300,000 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68,400,000 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Sanitation Service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379,050,000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388,588,000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402,546,000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Water Service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182,458,000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199,785,000 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233,985,000 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868,282,000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918,970,000 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965,421,000 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l" fontAlgn="b"/>
                      <a:endParaRPr lang="en-ZA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0704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023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536104"/>
            <a:ext cx="9148319" cy="8046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l">
              <a:defRPr/>
            </a:pPr>
            <a:r>
              <a:rPr lang="en-ZA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2016/17 - </a:t>
            </a:r>
            <a:r>
              <a:rPr lang="en-ZA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HSDG </a:t>
            </a:r>
            <a:r>
              <a:rPr lang="en-ZA" sz="32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TARGETS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28</a:t>
            </a:fld>
            <a:endParaRPr lang="en-Z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6037534"/>
              </p:ext>
            </p:extLst>
          </p:nvPr>
        </p:nvGraphicFramePr>
        <p:xfrm>
          <a:off x="731713" y="1097280"/>
          <a:ext cx="7632848" cy="576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00269"/>
                <a:gridCol w="2532579"/>
              </a:tblGrid>
              <a:tr h="353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Project Names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Units 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 err="1">
                          <a:effectLst/>
                        </a:rPr>
                        <a:t>Missionvale</a:t>
                      </a:r>
                      <a:r>
                        <a:rPr lang="en-ZA" sz="2000" kern="1200" dirty="0">
                          <a:effectLst/>
                        </a:rPr>
                        <a:t> G. Lots 2400 Units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207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Joe </a:t>
                      </a:r>
                      <a:r>
                        <a:rPr lang="en-ZA" sz="2000" kern="1200" dirty="0" err="1">
                          <a:effectLst/>
                        </a:rPr>
                        <a:t>Slovo</a:t>
                      </a:r>
                      <a:r>
                        <a:rPr lang="en-ZA" sz="2000" kern="1200" dirty="0">
                          <a:effectLst/>
                        </a:rPr>
                        <a:t> </a:t>
                      </a:r>
                      <a:r>
                        <a:rPr lang="en-ZA" sz="2000" kern="1200" dirty="0" err="1">
                          <a:effectLst/>
                        </a:rPr>
                        <a:t>Uitenhage</a:t>
                      </a:r>
                      <a:r>
                        <a:rPr lang="en-ZA" sz="2000" kern="1200" dirty="0">
                          <a:effectLst/>
                        </a:rPr>
                        <a:t> (614)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258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effectLst/>
                        </a:rPr>
                        <a:t>Motherwell</a:t>
                      </a:r>
                      <a:r>
                        <a:rPr lang="en-US" sz="2000" kern="1200" dirty="0">
                          <a:effectLst/>
                        </a:rPr>
                        <a:t> NU 29 Phase 2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77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Joe </a:t>
                      </a:r>
                      <a:r>
                        <a:rPr lang="en-US" sz="2000" kern="1200" dirty="0" err="1">
                          <a:effectLst/>
                        </a:rPr>
                        <a:t>Slovo</a:t>
                      </a:r>
                      <a:r>
                        <a:rPr lang="en-US" sz="2000" kern="1200" dirty="0">
                          <a:effectLst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</a:rPr>
                        <a:t>Uitenhage</a:t>
                      </a:r>
                      <a:r>
                        <a:rPr lang="en-US" sz="2000" kern="1200" dirty="0">
                          <a:effectLst/>
                        </a:rPr>
                        <a:t> 398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124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>
                          <a:effectLst/>
                        </a:rPr>
                        <a:t>Khayamnandi 184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179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>
                          <a:effectLst/>
                        </a:rPr>
                        <a:t>Mandellaville (121)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121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>
                          <a:effectLst/>
                        </a:rPr>
                        <a:t>Ebhongweni 55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55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 err="1">
                          <a:effectLst/>
                        </a:rPr>
                        <a:t>KwaNobuhle</a:t>
                      </a:r>
                      <a:r>
                        <a:rPr lang="en-ZA" sz="2000" kern="1200" dirty="0">
                          <a:effectLst/>
                        </a:rPr>
                        <a:t> Area 2, 7 and 8 ( 52 Units)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52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>
                          <a:effectLst/>
                        </a:rPr>
                        <a:t>Walmer Gqeberha Phs 1 (500)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90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>
                          <a:effectLst/>
                        </a:rPr>
                        <a:t>Joe Slovo West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700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>
                          <a:effectLst/>
                        </a:rPr>
                        <a:t>Chatty 1060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628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>
                          <a:effectLst/>
                        </a:rPr>
                        <a:t>Soweto on Sea infills 500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400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>
                          <a:effectLst/>
                        </a:rPr>
                        <a:t>Chatty (491) Military Veterens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120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53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Vastrap Destitute (Chatty 1060)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228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4897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TOTAL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3239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30527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8948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023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71600" y="764704"/>
            <a:ext cx="8150696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 algn="l">
              <a:defRPr/>
            </a:pPr>
            <a:r>
              <a:rPr lang="en-Z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2017/18 – 2018/19 - </a:t>
            </a:r>
            <a:r>
              <a:rPr lang="en-ZA" sz="28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HSDG TARGETS</a:t>
            </a:r>
          </a:p>
          <a:p>
            <a:pPr marL="177800" algn="l">
              <a:defRPr/>
            </a:pPr>
            <a:endParaRPr lang="en-ZA" sz="2800" b="1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29</a:t>
            </a:fld>
            <a:endParaRPr lang="en-ZA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30527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4841415"/>
              </p:ext>
            </p:extLst>
          </p:nvPr>
        </p:nvGraphicFramePr>
        <p:xfrm>
          <a:off x="457200" y="1700802"/>
          <a:ext cx="8229600" cy="5040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4960"/>
                <a:gridCol w="3034640"/>
              </a:tblGrid>
              <a:tr h="294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Project Name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Sites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Kwazakhele – Ekhumphumleni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100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Motherwell Nu 30 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750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Khayamnandi Ext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500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KwaNobuhle Area 11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750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effectLst/>
                        </a:rPr>
                        <a:t>Jagvlakte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500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Motherwell NU 31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650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MK Silvertown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100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MK </a:t>
                      </a:r>
                      <a:r>
                        <a:rPr lang="en-US" sz="2000" kern="1200" dirty="0" err="1">
                          <a:effectLst/>
                        </a:rPr>
                        <a:t>Silvertown</a:t>
                      </a:r>
                      <a:r>
                        <a:rPr lang="en-US" sz="2000" kern="1200" dirty="0">
                          <a:effectLst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</a:rPr>
                        <a:t>Qaqawuli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100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Walmer Airport Valley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100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Malabar Ext 6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250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1234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>
                          <a:effectLst/>
                        </a:rPr>
                        <a:t>Hunters Retreat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200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94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ZA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ZA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294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>
                          <a:effectLst/>
                        </a:rPr>
                        <a:t>TOTAL</a:t>
                      </a:r>
                      <a:endParaRPr lang="en-ZA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2000" kern="1200" dirty="0">
                          <a:effectLst/>
                        </a:rPr>
                        <a:t>4000</a:t>
                      </a:r>
                      <a:endParaRPr lang="en-Z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398607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latin typeface="Arial" pitchFamily="34" charset="0"/>
                <a:cs typeface="Arial" pitchFamily="34" charset="0"/>
              </a:rPr>
              <a:pPr/>
              <a:t>3</a:t>
            </a:fld>
            <a:endParaRPr lang="en-ZA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20713" y="900000"/>
            <a:ext cx="8229600" cy="79288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Arial" charset="0"/>
                <a:cs typeface="Arial" charset="0"/>
              </a:rPr>
              <a:t>METRO URBAN TRENDS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609600" y="1844824"/>
            <a:ext cx="8138864" cy="446449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The overall population density is 80 – 100 persons per hectare (20 units per hectare). This is low.</a:t>
            </a:r>
          </a:p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The predicted population for 2020 is 1 243 930.  </a:t>
            </a:r>
          </a:p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The growth will therefore be less than 100 000 people (25 000 units for all population groups over the next 7 years).  </a:t>
            </a:r>
          </a:p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This agrees with studies showing low in-migration figures and the NMBM demographic study conducted in 2008. </a:t>
            </a:r>
          </a:p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Low growth scenario.</a:t>
            </a:r>
          </a:p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The implication of this is that change will be slow.</a:t>
            </a:r>
          </a:p>
          <a:p>
            <a:pPr eaLnBrk="1" hangingPunct="1">
              <a:lnSpc>
                <a:spcPct val="8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289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5895" y="2636912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	FINANCIAL </a:t>
            </a:r>
            <a:r>
              <a:rPr lang="en-Z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PERFORMANCE 2015/16: </a:t>
            </a:r>
            <a:r>
              <a:rPr lang="en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CAPITAL BUDGET BREAKDOWN</a:t>
            </a:r>
            <a:endParaRPr lang="en-ZA" sz="3200" b="1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30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090431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44000"/>
            <a:ext cx="8229600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b="1" dirty="0" smtClean="0">
                <a:latin typeface="Arial" pitchFamily="34" charset="0"/>
                <a:cs typeface="Arial" pitchFamily="34" charset="0"/>
              </a:rPr>
              <a:t>CAPITAL BUDGET BREAKDOWN</a:t>
            </a:r>
          </a:p>
          <a:p>
            <a:pPr marL="0" indent="0" algn="ctr">
              <a:buNone/>
            </a:pPr>
            <a:endParaRPr lang="en-ZA" sz="28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ZA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z="1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31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9883119"/>
              </p:ext>
            </p:extLst>
          </p:nvPr>
        </p:nvGraphicFramePr>
        <p:xfrm>
          <a:off x="433700" y="1844824"/>
          <a:ext cx="8280920" cy="341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0041"/>
                <a:gridCol w="2300879"/>
              </a:tblGrid>
              <a:tr h="527839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Funding Source</a:t>
                      </a:r>
                      <a:endParaRPr lang="en-ZA" sz="1600" b="1" i="0" u="none" strike="noStrike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2015/2016 </a:t>
                      </a:r>
                    </a:p>
                    <a:p>
                      <a:pPr algn="ctr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</a:p>
                  </a:txBody>
                  <a:tcPr marL="7620" marR="7620" marT="76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107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 </a:t>
                      </a:r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Funding</a:t>
                      </a:r>
                      <a:endParaRPr lang="en-ZA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357 276 000</a:t>
                      </a:r>
                      <a:endParaRPr lang="en-ZA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7207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</a:t>
                      </a:r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Electrification </a:t>
                      </a:r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 (INEP)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35 500 000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7207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Settlements Development Grant (Capital Budget</a:t>
                      </a:r>
                      <a:r>
                        <a:rPr lang="en-ZA" sz="160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Portion)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795 162 649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7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Fuel</a:t>
                      </a:r>
                      <a:r>
                        <a:rPr lang="en-US" sz="16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Levy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344 317 107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7207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Equitable</a:t>
                      </a:r>
                      <a:r>
                        <a:rPr lang="en-ZA" sz="160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Share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1 482 000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452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Transport Infrastructure Grant (PTIG)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222 256 000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4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Neighbourhood</a:t>
                      </a:r>
                      <a:r>
                        <a:rPr lang="en-US" sz="16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Development Partnership Grant 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20 000 000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452">
                <a:tc>
                  <a:txBody>
                    <a:bodyPr/>
                    <a:lstStyle/>
                    <a:p>
                      <a:pPr algn="l" fontAlgn="b"/>
                      <a:r>
                        <a:rPr lang="xh-ZA" sz="16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xh-ZA" sz="16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Funding</a:t>
                      </a:r>
                      <a:endParaRPr lang="xh-ZA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6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1 775 993 757</a:t>
                      </a:r>
                      <a:endParaRPr lang="en-ZA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9753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71600" y="2780928"/>
            <a:ext cx="6264696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Z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FINANCIAL </a:t>
            </a:r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PERFORMANCE:</a:t>
            </a:r>
          </a:p>
          <a:p>
            <a:pPr algn="l">
              <a:defRPr/>
            </a:pPr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USDG </a:t>
            </a:r>
            <a:r>
              <a:rPr lang="en-Z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2015/16</a:t>
            </a:r>
            <a:endParaRPr lang="en-ZA" sz="3600" b="1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33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899567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b="1" dirty="0" smtClean="0">
                <a:latin typeface="Arial" pitchFamily="34" charset="0"/>
                <a:cs typeface="Arial" pitchFamily="34" charset="0"/>
              </a:rPr>
              <a:t>USDG EXPENDITURE PER SERVICE</a:t>
            </a:r>
          </a:p>
          <a:p>
            <a:pPr marL="0" indent="0" algn="ctr">
              <a:buNone/>
            </a:pPr>
            <a:r>
              <a:rPr lang="en-ZA" b="1" dirty="0" smtClean="0">
                <a:latin typeface="Arial" pitchFamily="34" charset="0"/>
                <a:cs typeface="Arial" pitchFamily="34" charset="0"/>
              </a:rPr>
              <a:t>As at 31 March 2016</a:t>
            </a:r>
            <a:endParaRPr lang="en-Z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34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53327557"/>
              </p:ext>
            </p:extLst>
          </p:nvPr>
        </p:nvGraphicFramePr>
        <p:xfrm>
          <a:off x="467544" y="2276872"/>
          <a:ext cx="8280919" cy="38585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33442"/>
                <a:gridCol w="1249160"/>
                <a:gridCol w="1171087"/>
                <a:gridCol w="1327230"/>
              </a:tblGrid>
              <a:tr h="701333">
                <a:tc>
                  <a:txBody>
                    <a:bodyPr/>
                    <a:lstStyle/>
                    <a:p>
                      <a:pPr algn="ctr"/>
                      <a:r>
                        <a:rPr lang="xh-ZA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</a:t>
                      </a:r>
                      <a:endParaRPr lang="xh-ZA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  <a:endParaRPr lang="xh-ZA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Q3   2015/16 Actual</a:t>
                      </a:r>
                      <a:endParaRPr lang="xh-ZA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2015/16  Actual </a:t>
                      </a:r>
                    </a:p>
                    <a:p>
                      <a:pPr algn="ctr"/>
                      <a:r>
                        <a:rPr lang="xh-ZA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Q3 %</a:t>
                      </a:r>
                      <a:endParaRPr lang="xh-ZA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379">
                <a:tc>
                  <a:txBody>
                    <a:bodyPr/>
                    <a:lstStyle/>
                    <a:p>
                      <a:pPr algn="l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Water Services – Bulks</a:t>
                      </a:r>
                      <a:r>
                        <a:rPr lang="xh-ZA" sz="14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Supply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202 467 739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139 154 679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69%</a:t>
                      </a:r>
                      <a:endParaRPr lang="en-US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379">
                <a:tc>
                  <a:txBody>
                    <a:bodyPr/>
                    <a:lstStyle/>
                    <a:p>
                      <a:pPr algn="l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Sanitation – Bulks 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281 352 000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164 202 574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  <a:endParaRPr lang="en-US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379">
                <a:tc>
                  <a:txBody>
                    <a:bodyPr/>
                    <a:lstStyle/>
                    <a:p>
                      <a:pPr algn="l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Electricity &amp; Energy -  Electrification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</a:t>
                      </a:r>
                      <a:r>
                        <a:rPr lang="xh-ZA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18 240 000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3253">
                <a:tc>
                  <a:txBody>
                    <a:bodyPr/>
                    <a:lstStyle/>
                    <a:p>
                      <a:pPr algn="l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Roads, Stormwater &amp; Transportation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91 200 000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60 850 978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  <a:endParaRPr lang="en-US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7235">
                <a:tc>
                  <a:txBody>
                    <a:bodyPr/>
                    <a:lstStyle/>
                    <a:p>
                      <a:pPr algn="l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Public Health – Public Open Spaces Development</a:t>
                      </a:r>
                      <a:endParaRPr lang="xh-ZA" sz="12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2 280 000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2 280 000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578">
                <a:tc>
                  <a:txBody>
                    <a:bodyPr/>
                    <a:lstStyle/>
                    <a:p>
                      <a:pPr algn="l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Human Settlements –</a:t>
                      </a:r>
                      <a:r>
                        <a:rPr lang="xh-ZA" sz="14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Reticulation Services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199 622 915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134 424 140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  <a:endParaRPr lang="en-US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6252">
                <a:tc>
                  <a:txBody>
                    <a:bodyPr/>
                    <a:lstStyle/>
                    <a:p>
                      <a:pPr algn="l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Bucket Eradication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51 317 346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18 759 556</a:t>
                      </a:r>
                      <a:endParaRPr lang="xh-ZA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  <a:endParaRPr lang="en-US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177">
                <a:tc>
                  <a:txBody>
                    <a:bodyPr/>
                    <a:lstStyle/>
                    <a:p>
                      <a:pPr algn="l" fontAlgn="b"/>
                      <a:r>
                        <a:rPr lang="xh-ZA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TOTAL</a:t>
                      </a:r>
                      <a:endParaRPr lang="xh-ZA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846 480 000</a:t>
                      </a:r>
                      <a:endParaRPr lang="xh-ZA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xh-ZA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537 911 927</a:t>
                      </a:r>
                      <a:endParaRPr lang="xh-ZA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xh-ZA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  <a:endParaRPr lang="xh-ZA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495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60" y="548680"/>
            <a:ext cx="8229600" cy="12961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b="1" dirty="0" smtClean="0">
                <a:latin typeface="Arial" pitchFamily="34" charset="0"/>
                <a:cs typeface="Arial" pitchFamily="34" charset="0"/>
              </a:rPr>
              <a:t>SYNOPSIS: FINANCIAL PERFORMANCE</a:t>
            </a:r>
          </a:p>
          <a:p>
            <a:pPr marL="0" indent="0" algn="ctr">
              <a:buNone/>
            </a:pPr>
            <a:r>
              <a:rPr lang="en-ZA" b="1" dirty="0" smtClean="0">
                <a:latin typeface="Arial" pitchFamily="34" charset="0"/>
                <a:cs typeface="Arial" pitchFamily="34" charset="0"/>
              </a:rPr>
              <a:t>As at 31 March 2015</a:t>
            </a:r>
            <a:endParaRPr lang="en-Z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35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5117518"/>
              </p:ext>
            </p:extLst>
          </p:nvPr>
        </p:nvGraphicFramePr>
        <p:xfrm>
          <a:off x="1187624" y="1700808"/>
          <a:ext cx="7029297" cy="4637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280"/>
                <a:gridCol w="2338792"/>
                <a:gridCol w="1938225"/>
              </a:tblGrid>
              <a:tr h="488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 dirty="0">
                          <a:effectLst/>
                        </a:rPr>
                        <a:t>USDG</a:t>
                      </a:r>
                      <a:endParaRPr lang="en-ZA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Expenditure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% Spend of Allocation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</a:tr>
              <a:tr h="2484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Quarter 2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 dirty="0">
                          <a:effectLst/>
                        </a:rPr>
                        <a:t>R 390,276,196</a:t>
                      </a:r>
                      <a:endParaRPr lang="en-ZA" sz="1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46%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</a:tr>
              <a:tr h="2484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Quarter 3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R 537 911 927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64%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</a:tr>
              <a:tr h="264420">
                <a:tc>
                  <a:txBody>
                    <a:bodyPr/>
                    <a:lstStyle/>
                    <a:p>
                      <a:pPr algn="l" fontAlgn="t"/>
                      <a:r>
                        <a:rPr lang="en-ZA" sz="1600" u="none" strike="noStrike">
                          <a:effectLst/>
                        </a:rPr>
                        <a:t> </a:t>
                      </a:r>
                      <a:endParaRPr lang="en-ZA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600" u="none" strike="noStrike">
                          <a:effectLst/>
                        </a:rPr>
                        <a:t> </a:t>
                      </a:r>
                      <a:endParaRPr lang="en-ZA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600" u="none" strike="noStrike">
                          <a:effectLst/>
                        </a:rPr>
                        <a:t> </a:t>
                      </a:r>
                      <a:endParaRPr lang="en-ZA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/>
                </a:tc>
              </a:tr>
              <a:tr h="4880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Transfered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Expenditure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% Spend of Transfered Funds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</a:tr>
              <a:tr h="2484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Q2: R542 121 000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R390 276 196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72%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</a:tr>
              <a:tr h="2484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Q3: R846 480 000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R537 911 927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64%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</a:tr>
              <a:tr h="514643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 dirty="0">
                          <a:effectLst/>
                        </a:rPr>
                        <a:t>Last </a:t>
                      </a:r>
                      <a:r>
                        <a:rPr lang="en-ZA" sz="1500" u="none" strike="noStrike">
                          <a:effectLst/>
                        </a:rPr>
                        <a:t>USDG </a:t>
                      </a:r>
                      <a:r>
                        <a:rPr lang="en-ZA" sz="1500" u="none" strike="noStrike" smtClean="0">
                          <a:effectLst/>
                        </a:rPr>
                        <a:t>transfer </a:t>
                      </a:r>
                      <a:r>
                        <a:rPr lang="en-ZA" sz="1500" u="none" strike="noStrike" dirty="0">
                          <a:effectLst/>
                        </a:rPr>
                        <a:t>received date 25/02/2016 </a:t>
                      </a:r>
                      <a:r>
                        <a:rPr lang="en-ZA" sz="1500" u="none" strike="noStrike">
                          <a:effectLst/>
                        </a:rPr>
                        <a:t>of  </a:t>
                      </a:r>
                      <a:r>
                        <a:rPr lang="en-ZA" sz="1500" u="none" strike="noStrike" smtClean="0">
                          <a:effectLst/>
                        </a:rPr>
                        <a:t>R304 </a:t>
                      </a:r>
                      <a:r>
                        <a:rPr lang="en-ZA" sz="1500" u="none" strike="noStrike" dirty="0">
                          <a:effectLst/>
                        </a:rPr>
                        <a:t>359 000</a:t>
                      </a:r>
                      <a:endParaRPr lang="en-ZA" sz="1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264420">
                <a:tc>
                  <a:txBody>
                    <a:bodyPr/>
                    <a:lstStyle/>
                    <a:p>
                      <a:pPr algn="l" fontAlgn="t"/>
                      <a:r>
                        <a:rPr lang="en-ZA" sz="1600" u="none" strike="noStrike">
                          <a:effectLst/>
                        </a:rPr>
                        <a:t> </a:t>
                      </a:r>
                      <a:endParaRPr lang="en-ZA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600" u="none" strike="noStrike">
                          <a:effectLst/>
                        </a:rPr>
                        <a:t> </a:t>
                      </a:r>
                      <a:endParaRPr lang="en-ZA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600" u="none" strike="noStrike">
                          <a:effectLst/>
                        </a:rPr>
                        <a:t> </a:t>
                      </a:r>
                      <a:endParaRPr lang="en-ZA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/>
                </a:tc>
              </a:tr>
              <a:tr h="248448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Year-On-Year Q2 Comparison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3815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2013/14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2014/15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2015/16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</a:tr>
              <a:tr h="248448"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1500" u="none" strike="noStrike">
                          <a:effectLst/>
                        </a:rPr>
                        <a:t>33%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34%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46%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</a:tr>
              <a:tr h="248448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Year-On-Year Q3 Comparison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248448"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1500" u="none" strike="noStrike">
                          <a:effectLst/>
                        </a:rPr>
                        <a:t>2013/14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2014/15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2015/16</a:t>
                      </a:r>
                      <a:endParaRPr lang="en-ZA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</a:tr>
              <a:tr h="248448"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1500" u="none" strike="noStrike">
                          <a:effectLst/>
                        </a:rPr>
                        <a:t>46%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>
                          <a:effectLst/>
                        </a:rPr>
                        <a:t>56%</a:t>
                      </a:r>
                      <a:endParaRPr lang="en-ZA" sz="1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500" u="none" strike="noStrike" dirty="0">
                          <a:effectLst/>
                        </a:rPr>
                        <a:t>64%</a:t>
                      </a:r>
                      <a:endParaRPr lang="en-ZA" sz="1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0337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2852936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Z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</a:t>
            </a:r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NON-FINANCIAL PERFORMANCE:</a:t>
            </a:r>
          </a:p>
          <a:p>
            <a:pPr algn="l">
              <a:defRPr/>
            </a:pPr>
            <a:r>
              <a:rPr lang="en-Z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USDG </a:t>
            </a:r>
            <a:r>
              <a:rPr lang="en-Z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2015/16</a:t>
            </a:r>
            <a:endParaRPr lang="en-ZA" sz="4000" b="1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36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899567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9360" y="908720"/>
            <a:ext cx="8229600" cy="10080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b="1" dirty="0" smtClean="0">
                <a:latin typeface="Arial" charset="0"/>
                <a:cs typeface="Arial" charset="0"/>
              </a:rPr>
              <a:t>Informal Settlements: Planned Targets 2015/16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37</a:t>
            </a:fld>
            <a:endParaRPr lang="en-ZA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6580906"/>
              </p:ext>
            </p:extLst>
          </p:nvPr>
        </p:nvGraphicFramePr>
        <p:xfrm>
          <a:off x="395536" y="1556792"/>
          <a:ext cx="8352928" cy="4700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432"/>
                <a:gridCol w="1984673"/>
                <a:gridCol w="1705558"/>
                <a:gridCol w="2195265"/>
              </a:tblGrid>
              <a:tr h="11521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of Informal</a:t>
                      </a:r>
                      <a:r>
                        <a:rPr lang="en-US" sz="14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Settlement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89" marR="5189" marT="5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Service Provided</a:t>
                      </a:r>
                    </a:p>
                  </a:txBody>
                  <a:tcPr marL="5189" marR="5189" marT="5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Annual Target 2015/16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89" marR="5189" marT="5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 Progress</a:t>
                      </a:r>
                    </a:p>
                    <a:p>
                      <a:pPr algn="ctr"/>
                      <a:r>
                        <a:rPr lang="xh-ZA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July 2015 to 31 March 2016</a:t>
                      </a:r>
                      <a:endParaRPr lang="en-US" sz="140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9" marR="5189" marT="5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Park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Full water and sanitation services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Motherwell Nu 30 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9163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Khayamnandi 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642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230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Area 11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798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5441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Erf 8228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94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Rosedale – Phase 2 (249)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67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Missionvale Garden Lots – (2458)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MK Silvertown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720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MK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Silvertown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Qaqawuli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ZA" sz="12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525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Masakhane</a:t>
                      </a: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Village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00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Malabar Ext 6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4141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Ekuphumleni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4141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Total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3000 Sites</a:t>
                      </a:r>
                      <a:endParaRPr lang="en-ZA" sz="12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en-ZA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32561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A_LD_2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" t="4703" r="3325"/>
          <a:stretch>
            <a:fillRect/>
          </a:stretch>
        </p:blipFill>
        <p:spPr bwMode="auto">
          <a:xfrm>
            <a:off x="107950" y="36513"/>
            <a:ext cx="8928100" cy="6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3203575" y="2492375"/>
            <a:ext cx="1081088" cy="10096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14344" name="TextBox 2"/>
          <p:cNvSpPr txBox="1">
            <a:spLocks noChangeArrowheads="1"/>
          </p:cNvSpPr>
          <p:nvPr/>
        </p:nvSpPr>
        <p:spPr bwMode="auto">
          <a:xfrm>
            <a:off x="3275013" y="2181829"/>
            <a:ext cx="1512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ZA" sz="1400" b="1" dirty="0" err="1">
                <a:solidFill>
                  <a:prstClr val="black"/>
                </a:solidFill>
              </a:rPr>
              <a:t>Khayamnandi</a:t>
            </a:r>
            <a:r>
              <a:rPr lang="en-ZA" sz="1400" b="1" dirty="0">
                <a:solidFill>
                  <a:prstClr val="black"/>
                </a:solidFill>
              </a:rPr>
              <a:t> Ext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500563" y="3644900"/>
            <a:ext cx="683418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986350" y="4211638"/>
            <a:ext cx="1944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ZA" sz="1400" b="1" dirty="0" err="1">
                <a:solidFill>
                  <a:prstClr val="black"/>
                </a:solidFill>
              </a:rPr>
              <a:t>Missionvale</a:t>
            </a:r>
            <a:r>
              <a:rPr lang="en-ZA" sz="1400" b="1" dirty="0">
                <a:solidFill>
                  <a:prstClr val="black"/>
                </a:solidFill>
              </a:rPr>
              <a:t> Garden Lot</a:t>
            </a: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411413" y="908050"/>
            <a:ext cx="576262" cy="3778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735931" y="680868"/>
            <a:ext cx="935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ZA" sz="1400" b="1" dirty="0">
                <a:solidFill>
                  <a:prstClr val="black"/>
                </a:solidFill>
              </a:rPr>
              <a:t>Rosedale</a:t>
            </a: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1763688" y="2509837"/>
            <a:ext cx="439762" cy="487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57279" y="2226096"/>
            <a:ext cx="1873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ZA" sz="1400" b="1" dirty="0" err="1">
                <a:solidFill>
                  <a:prstClr val="black"/>
                </a:solidFill>
              </a:rPr>
              <a:t>Kwanobuhle</a:t>
            </a:r>
            <a:r>
              <a:rPr lang="en-ZA" sz="1400" b="1" dirty="0">
                <a:solidFill>
                  <a:prstClr val="black"/>
                </a:solidFill>
              </a:rPr>
              <a:t> Area 11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5364163" y="3860800"/>
            <a:ext cx="358775" cy="3603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435600" y="3589338"/>
            <a:ext cx="1944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ZA" sz="1400" b="1" dirty="0" err="1">
                <a:solidFill>
                  <a:prstClr val="black"/>
                </a:solidFill>
              </a:rPr>
              <a:t>Ekhumphumleni</a:t>
            </a:r>
            <a:endParaRPr lang="en-ZA" sz="1400" b="1" dirty="0">
              <a:solidFill>
                <a:prstClr val="black"/>
              </a:solidFill>
            </a:endParaRPr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4932363" y="5734050"/>
            <a:ext cx="863600" cy="720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438722" y="6302375"/>
            <a:ext cx="201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ZA" sz="1400" b="1" dirty="0" err="1">
                <a:solidFill>
                  <a:prstClr val="black"/>
                </a:solidFill>
              </a:rPr>
              <a:t>Walmer</a:t>
            </a:r>
            <a:r>
              <a:rPr lang="en-ZA" sz="1400" b="1" dirty="0">
                <a:solidFill>
                  <a:prstClr val="black"/>
                </a:solidFill>
              </a:rPr>
              <a:t> Development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4787900" y="1773238"/>
            <a:ext cx="792163" cy="719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4572000" y="1412875"/>
            <a:ext cx="2232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ZA" sz="1400" b="1">
                <a:solidFill>
                  <a:prstClr val="black"/>
                </a:solidFill>
              </a:rPr>
              <a:t>Motherwell Nu30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2203450" y="2781300"/>
            <a:ext cx="504825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867556" y="3197225"/>
            <a:ext cx="2232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ZA" sz="1400" b="1" dirty="0" err="1">
                <a:solidFill>
                  <a:prstClr val="black"/>
                </a:solidFill>
              </a:rPr>
              <a:t>Kwanobuhle</a:t>
            </a:r>
            <a:r>
              <a:rPr lang="en-ZA" sz="1400" b="1" dirty="0">
                <a:solidFill>
                  <a:prstClr val="black"/>
                </a:solidFill>
              </a:rPr>
              <a:t> </a:t>
            </a:r>
            <a:r>
              <a:rPr lang="en-ZA" sz="1400" b="1" dirty="0" err="1">
                <a:solidFill>
                  <a:prstClr val="black"/>
                </a:solidFill>
              </a:rPr>
              <a:t>Erf</a:t>
            </a:r>
            <a:r>
              <a:rPr lang="en-ZA" sz="1400" b="1" dirty="0">
                <a:solidFill>
                  <a:prstClr val="black"/>
                </a:solidFill>
              </a:rPr>
              <a:t> 8228</a:t>
            </a:r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2339975" y="1134656"/>
            <a:ext cx="504825" cy="31881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2627312" y="1412875"/>
            <a:ext cx="2232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ZA" sz="1400" b="1" dirty="0" err="1">
                <a:solidFill>
                  <a:prstClr val="black"/>
                </a:solidFill>
              </a:rPr>
              <a:t>Pola</a:t>
            </a:r>
            <a:r>
              <a:rPr lang="en-ZA" sz="1400" b="1" dirty="0">
                <a:solidFill>
                  <a:prstClr val="black"/>
                </a:solidFill>
              </a:rPr>
              <a:t> Park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950" y="2005"/>
            <a:ext cx="89281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ZA" b="1" dirty="0" smtClean="0"/>
              <a:t>Human Settlements - Planned projects 2015/2016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xmlns="" val="24793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1052737"/>
            <a:ext cx="822960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smtClean="0">
                <a:latin typeface="Arial" charset="0"/>
                <a:cs typeface="Arial" charset="0"/>
              </a:rPr>
              <a:t>3</a:t>
            </a:r>
            <a:r>
              <a:rPr lang="en-ZA" sz="3200" b="1" baseline="30000" dirty="0">
                <a:latin typeface="Arial" charset="0"/>
                <a:cs typeface="Arial" charset="0"/>
              </a:rPr>
              <a:t>R</a:t>
            </a:r>
            <a:r>
              <a:rPr lang="en-ZA" sz="3200" b="1" baseline="30000" dirty="0" smtClean="0">
                <a:latin typeface="Arial" charset="0"/>
                <a:cs typeface="Arial" charset="0"/>
              </a:rPr>
              <a:t>D</a:t>
            </a:r>
            <a:r>
              <a:rPr lang="en-ZA" sz="3200" b="1" dirty="0" smtClean="0">
                <a:latin typeface="Arial" charset="0"/>
                <a:cs typeface="Arial" charset="0"/>
              </a:rPr>
              <a:t> QUARTER ACHIEVEMENTS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39</a:t>
            </a:fld>
            <a:endParaRPr lang="en-Z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2216252"/>
              </p:ext>
            </p:extLst>
          </p:nvPr>
        </p:nvGraphicFramePr>
        <p:xfrm>
          <a:off x="467543" y="1926116"/>
          <a:ext cx="8208913" cy="416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1680187"/>
                <a:gridCol w="1680187"/>
                <a:gridCol w="1680187"/>
              </a:tblGrid>
              <a:tr h="540060">
                <a:tc gridSpan="4">
                  <a:txBody>
                    <a:bodyPr/>
                    <a:lstStyle/>
                    <a:p>
                      <a:pPr algn="ctr"/>
                      <a:r>
                        <a:rPr lang="en-ZA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SETTLEMENTS</a:t>
                      </a:r>
                      <a:endParaRPr lang="en-ZA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</a:t>
                      </a:r>
                      <a:r>
                        <a:rPr lang="en-ZA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PERFORMANCE </a:t>
                      </a:r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INDICATOR(S)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 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state subsidised housing units provided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650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marR="222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1035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1 293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erven provided with permanent</a:t>
                      </a:r>
                      <a:r>
                        <a:rPr lang="en-ZA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water and sanitation services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6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222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marR="222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6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12700" marR="222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settlements upgraded from informal to formal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marR="222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households relocated from stressed informal settlements and other servitudes to Greenfield development areas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6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222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900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0" marR="222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6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12700" marR="222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499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37262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11560" y="3068960"/>
            <a:ext cx="8229600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MTSF RESPONSE</a:t>
            </a:r>
            <a:endParaRPr lang="en-ZA" sz="4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4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139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332657"/>
            <a:ext cx="8229600" cy="7200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000" b="1" dirty="0" smtClean="0">
                <a:latin typeface="Arial" charset="0"/>
                <a:cs typeface="Arial" charset="0"/>
              </a:rPr>
              <a:t>HUMAN SETTLEMENTS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1988840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 smtClean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40</a:t>
            </a:fld>
            <a:endParaRPr lang="en-Z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2510579"/>
              </p:ext>
            </p:extLst>
          </p:nvPr>
        </p:nvGraphicFramePr>
        <p:xfrm>
          <a:off x="395537" y="836715"/>
          <a:ext cx="8496944" cy="5951978"/>
        </p:xfrm>
        <a:graphic>
          <a:graphicData uri="http://schemas.openxmlformats.org/drawingml/2006/table">
            <a:tbl>
              <a:tblPr/>
              <a:tblGrid>
                <a:gridCol w="648071"/>
                <a:gridCol w="2472862"/>
                <a:gridCol w="293924"/>
                <a:gridCol w="823990"/>
                <a:gridCol w="823990"/>
                <a:gridCol w="3434107"/>
              </a:tblGrid>
              <a:tr h="363785"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</a:t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</a:t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Title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Org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Code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Budget (</a:t>
                      </a:r>
                      <a:r>
                        <a:rPr lang="en-ZA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incl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VAT)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Actual (incl VAT)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Progress</a:t>
                      </a:r>
                    </a:p>
                  </a:txBody>
                  <a:tcPr marL="5433" marR="5433" marT="54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</a:tr>
              <a:tr h="805454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20070267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Land </a:t>
                      </a:r>
                      <a:r>
                        <a:rPr lang="en-ZA" sz="8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Acquisition                                            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1228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684,000.00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684,000.00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Land Process finalized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204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20110088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Joe Slovo - Uitenhage Phase 1- Human Settlements (Services) 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741,000.00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 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project is complete, funds available for water meter instillation and retention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204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20110089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Wells Estate Phase 3 - Ext 4 &amp; 5-Human Settlements(Services)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91,200.00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18,781.04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project is complete, funds available for water meter instillation and retention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454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20110091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Khayamnandi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Extension - Human Settlements (Services)        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19,568,100.00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11,331,685.32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is a large project that will span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multiple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financial years (10 Phases and 7828 sites)Phase 1,2 ,3 and Phase 4 are complete. To Note: Phase 5 will start after Phase 6.  - Phase 6 contractor is progressing well and is expected to be complete by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November 2016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Full budget to be spent.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454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20110092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Missionvale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Garden Lots - Human Settlements (Services)      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21,346,500.00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16,579,194.47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is a problematic project linked to ponding and deep tranches(5 Phases with 2498 sites). Phase 1 and 2 and 3 are complete, Phase 4 is complete with outstanding snags being finalized. Phase 5 is 90% complete.            </a:t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The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pump station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 being repaired, pumping equipment was only available by Dec 2015 with retro-fitting commencing in Jan 2016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Project is delayed due to contractor problems - potential liquidation. 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Liquidation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process has since been halted, business rescue in place and contractor moving back on site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454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20110096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Rosedale - Human Settlements (Services)                     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18,048,252.00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14,971,542.57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project is being completed in 2 phases. Phase 1 of this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 100% complete. Relocation in progress from phase 2 to phase 1. The contractor commenced phase 2 in Feb 2015. 68% complete . Project is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delayed due to contractor problems - potential liquidation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Liquidation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process has since been halted, business rescue in place and contractor moving back on site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217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20120030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Kwanobuhle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Area 11 - Human </a:t>
                      </a:r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Settlemnts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(Services)            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26,904,000.00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20,926,884.14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is a large project planned in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multiple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phases over financial years. Phase 1 of this project is complete. Phase 2 Contractor commenced in November 2014 and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98%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complete and progressing well.  Project experienced delays due to stoppages by EM's.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Planed completion end April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2016.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Full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budget to be spent.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9413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20120031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Kwazakhele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: </a:t>
                      </a:r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Ekhumphumleni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- Human Settlements (Services)    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9,745,210.20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5,122,822.64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Tender Process is complete and the letter of award is ready to be issued. Relocation process is slow.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Political engagement with the community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to resolve the relocation problem and allow contractor to commence construction underway. Date of commencement still uncertain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 project is being monitored in terms of progress to ensure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expenditure,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Should expenditure not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improve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funds will be moved to other fast moving projects.</a:t>
                      </a:r>
                    </a:p>
                  </a:txBody>
                  <a:tcPr marL="5433" marR="5433" marT="54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05014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332657"/>
            <a:ext cx="8229600" cy="7200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000" b="1" dirty="0" smtClean="0">
                <a:latin typeface="Arial" charset="0"/>
                <a:cs typeface="Arial" charset="0"/>
              </a:rPr>
              <a:t>HUMAN SETTLEMENTS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1988840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 smtClean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41</a:t>
            </a:fld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7751200"/>
              </p:ext>
            </p:extLst>
          </p:nvPr>
        </p:nvGraphicFramePr>
        <p:xfrm>
          <a:off x="611560" y="764703"/>
          <a:ext cx="8136904" cy="5976665"/>
        </p:xfrm>
        <a:graphic>
          <a:graphicData uri="http://schemas.openxmlformats.org/drawingml/2006/table">
            <a:tbl>
              <a:tblPr/>
              <a:tblGrid>
                <a:gridCol w="535091"/>
                <a:gridCol w="2441824"/>
                <a:gridCol w="293924"/>
                <a:gridCol w="823991"/>
                <a:gridCol w="823991"/>
                <a:gridCol w="3218083"/>
              </a:tblGrid>
              <a:tr h="298519"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</a:t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</a:t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Title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Org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Code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Budget (incl VAT)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Actual (incl VAT)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Progress</a:t>
                      </a:r>
                    </a:p>
                  </a:txBody>
                  <a:tcPr marL="4394" marR="4394" marT="4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</a:tr>
              <a:tr h="493570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20120033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Jacht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Flakte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- Human </a:t>
                      </a:r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Settlemnts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(Services)                 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2,478,360.00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2,386,422.93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is a large project that will span </a:t>
                      </a:r>
                      <a:r>
                        <a:rPr lang="en-ZA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multipul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financial years. Project in planning phase EIA approved, attending to its conditions.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Amendment submitted to amend incorrect residential sites. Approval still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awaited.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2755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20120042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Sisulu Village - Human Settlements (Services)              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28,500.00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10,219.89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project is complete, funds available for water meter instillation.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038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20120043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Seaview Housing Project - Human Settlements (Services)     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228,000.00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project is experiencing environmental problems. The EAP has submitted a report to DEDEA. This has to be resolved before services can be installed. Waste Water Conveyance appointed a Consultant to investigate alternative sanitation forms for this project as no WWTW is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commissioned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within the area. LOA also issued for the appointment of Consultant for the planning processes of this project.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9038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20120047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Walmer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Development - Human Settlements (Services)          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20,359,362.60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16,731,833.76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 - Planning of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Airport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Valley G, West and Q1 and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remainder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 Q3. LOA issued to Contractor to start with construction of services in Airport Valley Section A. Re-positioning of households to be done on site on available open spaces. Process is slow due to limited space. The project is being monitored in terms of progress to ensure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expenditure,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Should expenditure not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improve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funds will be moved to other fast moving projects.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6535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20120048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Hunters Retreat - Grogro - Human Settlements (Services)    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3,306,000.00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2,922,326.96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Still in Planning stage.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5234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20120052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Walmer Q Phase 3 - Human Settlements (Services)            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54,720.00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2,509.89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project is complete, funds available for water meter instillation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6337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20120053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MK </a:t>
                      </a:r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Silvertown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2 </a:t>
                      </a:r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Qaqawuli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- Human Settlements (Services)    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21,888,000.00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6,987,339.54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 project is programmed in 2 phases. Phase 1 has been awarded  @ 40% completion and progressing slowly due to resistance to relocations, phase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has been awarded.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Relocations required prior to starting the project. Land needs to be found to finalize these relocations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Project is delayed due to contractor problems - potential liquidation -  Liquidation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process has recently been halted, business rescue in place and contractor moving back on site.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Should expenditure not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improve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funds will be moved to other fast moving projects.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810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20120055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Motherwell NU30 - Human Settlements (Services)             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29,708,400.00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24,721,464.57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is a large project planned in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multiple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phases over financial years. Phase 1 is complete . Phase 2 Contractor commenced and 65%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complete. Project is delayed due to contractor problems - potential liquidation -  Liquidation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process has since been halted, business rescue in place and contractor moving back on site </a:t>
                      </a:r>
                      <a:endParaRPr lang="en-ZA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l" fontAlgn="t"/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668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20120059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Malabar Ext 6 Phase 2 - Human Settlements (Services)       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951,022.20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 in tender phase, WULA(Approved in March 2016)  and EIA authorisation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approved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Tender process underway.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20120060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Masakhane Village - Human Settlements (Services)            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7,980,000.00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1,444,363.71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Contractor has been appointed, and site handover done. Work progressing well and is expected to be complete by June 2016. Full budget to be spent.</a:t>
                      </a:r>
                    </a:p>
                  </a:txBody>
                  <a:tcPr marL="4394" marR="4394" marT="43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29899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332657"/>
            <a:ext cx="8229600" cy="7200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000" b="1" dirty="0" smtClean="0">
                <a:latin typeface="Arial" charset="0"/>
                <a:cs typeface="Arial" charset="0"/>
              </a:rPr>
              <a:t>HUMAN SETTLEMENTS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1988840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 smtClean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42</a:t>
            </a:fld>
            <a:endParaRPr lang="en-Z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8139130"/>
              </p:ext>
            </p:extLst>
          </p:nvPr>
        </p:nvGraphicFramePr>
        <p:xfrm>
          <a:off x="285748" y="908721"/>
          <a:ext cx="8534724" cy="5622396"/>
        </p:xfrm>
        <a:graphic>
          <a:graphicData uri="http://schemas.openxmlformats.org/drawingml/2006/table">
            <a:tbl>
              <a:tblPr/>
              <a:tblGrid>
                <a:gridCol w="561253"/>
                <a:gridCol w="2561207"/>
                <a:gridCol w="308294"/>
                <a:gridCol w="864276"/>
                <a:gridCol w="864276"/>
                <a:gridCol w="3375418"/>
              </a:tblGrid>
              <a:tr h="329734"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</a:t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</a:t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Title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Org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Code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Budget (incl VAT)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Actual (incl VAT)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Progress</a:t>
                      </a:r>
                    </a:p>
                  </a:txBody>
                  <a:tcPr marL="5080" marR="5080" marT="50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0C8"/>
                    </a:solidFill>
                  </a:tcPr>
                </a:tc>
              </a:tr>
              <a:tr h="497834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20120062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Kuyga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Phase 3 - Human Settlements (Services)                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182,400.00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 still planning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phase.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Land acquisition required.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Availability of provincial land for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development being explored.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85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20120095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Motherwell NU 29 - Phase 2 Stage 2 - 890 Sites              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5,700.00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project is complete, funds available for water meter instillation and retention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160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20130038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Kwanobuhle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ERF 8228 - Human Settlement (Services)           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5,567,839.80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5,413,776.14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is a small project,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 has reached practical completion, minor snags to be finalized.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051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20130040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Inkatha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Seyisi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- Human Settlements (Services)               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456,000.00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 tender was advertised for the appointment of a consultant. It has been through BAC and LOA issued from SCM to Consultant. Tender documents to be signed by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Acting Executive Director.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7051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20130041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Raymond Mhlaba/ Buyambo - Human Settlemnts (Services)       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3,266,578.80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144,737.98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 project is under the procurement stage. Tender closed in Dec 2015.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Tender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recently approved by BAC, finalization of the appointment of the contractor to be done in April 2016. Full budget to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 spent.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3741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20130054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Bethelsdorp Ext 32, 34 &amp; 36 - Human Settlemnts (Services)   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228,000.00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 tender was advertised for the appointment of a consultant. It has been through BAC and LOA issued from SCM to Consultant. Tender documents to be signed by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Acting Executive Director.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664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20130056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Dikisa Street - Human Settlements (Services)                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969,000.00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19,306.13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 ready for construction,</a:t>
                      </a:r>
                      <a:r>
                        <a:rPr lang="en-ZA" sz="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to commence in April 2016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506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20130057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Kleinskool Kliprand - Human Settlemnts (Services)           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456,000.00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432,949.71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 tender was advertised for the appointment of a consultant. It has been through BAC and LOA issued from SCM to Consultant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Tender documents to be signed by Acting Executive Director.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1456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20130059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Mandelaville                                                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91,200.00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                  -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 in Planning Phase - Geotechnical investigations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concluded. All services in order.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20130060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Pola</a:t>
                      </a:r>
                      <a:r>
                        <a:rPr lang="en-Z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Park - Human Settlements (Services)                    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4,289,569.20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3,573,080.93 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This is a small project. Contractor  commenced construction in Feb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2015,85%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complete expected completion by </a:t>
                      </a:r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April </a:t>
                      </a: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2016.</a:t>
                      </a:r>
                    </a:p>
                  </a:txBody>
                  <a:tcPr marL="5080" marR="508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377"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199,622,914.80</a:t>
                      </a: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</a:t>
                      </a:r>
                      <a:r>
                        <a:rPr lang="en-ZA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134,425,242.33 </a:t>
                      </a:r>
                      <a:endParaRPr lang="en-ZA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67 %</a:t>
                      </a:r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080" marR="5080" marT="508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5655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1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764704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xh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 </a:t>
            </a:r>
            <a:r>
              <a:rPr lang="xh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     2015/16  </a:t>
            </a:r>
            <a:r>
              <a:rPr lang="xh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DETAILED PROJECT PROGESS</a:t>
            </a:r>
          </a:p>
          <a:p>
            <a:pPr algn="l">
              <a:defRPr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   ROADS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&amp; STORMWATER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43</a:t>
            </a:fld>
            <a:endParaRPr lang="en-ZA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6144668"/>
              </p:ext>
            </p:extLst>
          </p:nvPr>
        </p:nvGraphicFramePr>
        <p:xfrm>
          <a:off x="361184" y="1916832"/>
          <a:ext cx="8208912" cy="281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1872208"/>
                <a:gridCol w="1800200"/>
                <a:gridCol w="1512168"/>
              </a:tblGrid>
              <a:tr h="540060">
                <a:tc gridSpan="4">
                  <a:txBody>
                    <a:bodyPr/>
                    <a:lstStyle/>
                    <a:p>
                      <a:pPr algn="ctr"/>
                      <a:r>
                        <a:rPr lang="en-ZA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 AND</a:t>
                      </a:r>
                      <a:r>
                        <a:rPr lang="en-ZA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STORMWATER</a:t>
                      </a:r>
                      <a:endParaRPr lang="en-ZA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</a:t>
                      </a:r>
                      <a:r>
                        <a:rPr lang="en-ZA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PERFORMANCE </a:t>
                      </a:r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INDICATOR(S)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 of</a:t>
                      </a:r>
                      <a:r>
                        <a:rPr lang="en-ZA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gravel roads surfaced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2.13 </a:t>
                      </a: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10.50 km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gravel </a:t>
                      </a:r>
                      <a:r>
                        <a:rPr lang="en-ZA" sz="16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culs</a:t>
                      </a:r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-de-sac tarred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 of stormwater</a:t>
                      </a:r>
                      <a:r>
                        <a:rPr lang="en-ZA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drainage installed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0.3 </a:t>
                      </a: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0.3 </a:t>
                      </a: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km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3460973"/>
              </p:ext>
            </p:extLst>
          </p:nvPr>
        </p:nvGraphicFramePr>
        <p:xfrm>
          <a:off x="352783" y="4869160"/>
          <a:ext cx="8251666" cy="876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7745"/>
                <a:gridCol w="3411428"/>
                <a:gridCol w="2112124"/>
                <a:gridCol w="1770369"/>
              </a:tblGrid>
              <a:tr h="259080"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b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b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 </a:t>
                      </a:r>
                    </a:p>
                    <a:p>
                      <a:pPr algn="ctr" fontAlgn="t"/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</a:t>
                      </a: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VAT)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 </a:t>
                      </a:r>
                    </a:p>
                    <a:p>
                      <a:pPr algn="ctr" fontAlgn="t"/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</a:t>
                      </a: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VAT)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20050286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Tarring of Gravel Roads                                     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91,200,000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60,850,978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91,200,000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60,850,978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751" y="6011996"/>
            <a:ext cx="8318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latin typeface="Arial" pitchFamily="34" charset="0"/>
                <a:cs typeface="Arial" pitchFamily="34" charset="0"/>
              </a:rPr>
              <a:t>Note:</a:t>
            </a:r>
            <a:r>
              <a:rPr lang="en-ZA" sz="2000" dirty="0" smtClean="0">
                <a:latin typeface="Arial" pitchFamily="34" charset="0"/>
                <a:cs typeface="Arial" pitchFamily="34" charset="0"/>
              </a:rPr>
              <a:t> The provision of tarred roads and the associated </a:t>
            </a:r>
            <a:r>
              <a:rPr lang="en-ZA" sz="2000" dirty="0" err="1" smtClean="0">
                <a:latin typeface="Arial" pitchFamily="34" charset="0"/>
                <a:cs typeface="Arial" pitchFamily="34" charset="0"/>
              </a:rPr>
              <a:t>stormwater</a:t>
            </a:r>
            <a:r>
              <a:rPr lang="en-ZA" sz="2000" dirty="0" smtClean="0">
                <a:latin typeface="Arial" pitchFamily="34" charset="0"/>
                <a:cs typeface="Arial" pitchFamily="34" charset="0"/>
              </a:rPr>
              <a:t> infrastructure is in support of the previously served sites.</a:t>
            </a:r>
            <a:endParaRPr lang="en-ZA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357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779" y="-17140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764704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xh-Z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2015/16  </a:t>
            </a:r>
            <a:r>
              <a:rPr lang="xh-Z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DETAILED PROJECT </a:t>
            </a:r>
            <a:r>
              <a:rPr lang="xh-Z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PROGESS WATER</a:t>
            </a:r>
            <a:endParaRPr lang="en-ZA" sz="2800" dirty="0">
              <a:latin typeface="Arial" pitchFamily="34" charset="0"/>
              <a:ea typeface="ＭＳ Ｐゴシック" pitchFamily="-108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44</a:t>
            </a:fld>
            <a:endParaRPr lang="en-ZA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4048404"/>
              </p:ext>
            </p:extLst>
          </p:nvPr>
        </p:nvGraphicFramePr>
        <p:xfrm>
          <a:off x="295878" y="1340768"/>
          <a:ext cx="8208912" cy="5178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  <a:gridCol w="1656184"/>
                <a:gridCol w="1800200"/>
                <a:gridCol w="1512168"/>
              </a:tblGrid>
              <a:tr h="589221">
                <a:tc gridSpan="4">
                  <a:txBody>
                    <a:bodyPr/>
                    <a:lstStyle/>
                    <a:p>
                      <a:pPr algn="ctr"/>
                      <a:r>
                        <a:rPr lang="en-ZA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  <a:endParaRPr lang="en-ZA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1836">
                <a:tc>
                  <a:txBody>
                    <a:bodyPr/>
                    <a:lstStyle/>
                    <a:p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</a:t>
                      </a:r>
                      <a:r>
                        <a:rPr lang="en-ZA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PERFORMANCE </a:t>
                      </a:r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INDICATOR(S)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 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7873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formal households within the urban edge provided with access to a basic potable water supply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ZA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ZA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63909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informal households within the urban edge provided with access to a basic potable water supply within a 200m radius*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ZA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100%</a:t>
                      </a:r>
                      <a:endParaRPr lang="en-ZA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4145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state subsidised housing units provided with access to water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850</a:t>
                      </a:r>
                      <a:endParaRPr lang="en-ZA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1 293</a:t>
                      </a:r>
                    </a:p>
                    <a:p>
                      <a:pPr algn="ctr"/>
                      <a:r>
                        <a:rPr lang="en-ZA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line with housing</a:t>
                      </a:r>
                      <a:r>
                        <a:rPr lang="en-ZA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provision)</a:t>
                      </a:r>
                      <a:endParaRPr lang="en-ZA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1364">
                <a:tc gridSpan="4">
                  <a:txBody>
                    <a:bodyPr/>
                    <a:lstStyle/>
                    <a:p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</a:t>
                      </a:r>
                      <a:r>
                        <a:rPr lang="en-ZA" sz="1400" b="0" i="1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Communal standpipes were installed within a 200 radius of 24 204 informal households in</a:t>
                      </a:r>
                    </a:p>
                    <a:p>
                      <a:r>
                        <a:rPr lang="en-ZA" sz="1400" b="0" i="1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77 informal settlements within the urban edge, as per the requirements of the Water</a:t>
                      </a:r>
                    </a:p>
                    <a:p>
                      <a:r>
                        <a:rPr lang="en-ZA" sz="1400" b="0" i="1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Services Act. No additional standpipes were installed during the 2015/16 third quarter.</a:t>
                      </a:r>
                      <a:endParaRPr lang="en-ZA" sz="14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04107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2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764704"/>
            <a:ext cx="9148319" cy="5040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xh-Z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WATER</a:t>
            </a:r>
            <a:endParaRPr lang="en-ZA" sz="2400" dirty="0">
              <a:latin typeface="Arial" pitchFamily="34" charset="0"/>
              <a:ea typeface="ＭＳ Ｐゴシック" pitchFamily="-108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45</a:t>
            </a:fld>
            <a:endParaRPr lang="en-Z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4714969"/>
              </p:ext>
            </p:extLst>
          </p:nvPr>
        </p:nvGraphicFramePr>
        <p:xfrm>
          <a:off x="232978" y="1419945"/>
          <a:ext cx="8712967" cy="4985791"/>
        </p:xfrm>
        <a:graphic>
          <a:graphicData uri="http://schemas.openxmlformats.org/drawingml/2006/table">
            <a:tbl>
              <a:tblPr/>
              <a:tblGrid>
                <a:gridCol w="713562"/>
                <a:gridCol w="3736811"/>
                <a:gridCol w="394337"/>
                <a:gridCol w="1089121"/>
                <a:gridCol w="1051565"/>
                <a:gridCol w="1089121"/>
                <a:gridCol w="638450"/>
              </a:tblGrid>
              <a:tr h="599706"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</a:t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</a:t>
                      </a:r>
                      <a:b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Title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Org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Code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Original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Budget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Amended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Budget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Actual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Spent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(Budget)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388045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19930320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Pipe Rehabilitation and Improvements to System - General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11,124,379.18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79.46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19960156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Elandsjagt - Upgrade to Restore Capacity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25,032,748.63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89.4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19990184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Reservoir Fencing          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321,112.44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80.28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20000037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Loerie Treatment Works: Rehabilitation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2,130,000.00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621,785.32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29.19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20000051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Installation of Zone Water meters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302,355.60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15.12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20000052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Purchase of Water Meters - Metro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9,648,819.46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120.61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20010307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Upgrading Groendal Water Treatment Works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18,860,000.00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18,860,000.00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14,769,454.98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78.31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20042881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Office Accommodation: Water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1,250,000.00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1,250,000.00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28,395.55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20042885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Metro Water: Master Plan Replacement of Pipes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1,095,760.00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1,095,760.00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803,603.98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73.34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20050097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Nooitgedagt/Coega Low Level System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85,103,280.00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85,103,280.00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47,075,302.56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55.32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20050106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Water Pump Station: Upgrades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1,265,000.00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1,265,000.00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280,153.09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22.15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20060080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Upgrading of Churchill Water Treatment Works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2,903,794.13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20060083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Rudimentary Service: Water 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470,348.70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94.07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20070140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Groendal Dam: Rock Stabilisation and Improved Outlet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1584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555,000.00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555,000.00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447,710.64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80.67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20070157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Telemetry System: Upgrade  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846,526.89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84.65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20070160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Purchase New Vehicles      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4,054,240.00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4,054,240.00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4,064,491.24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100.25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20070161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Groundwater Investigation  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3,300,000.00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2,370,853.87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71.84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20070162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Desalination Augmentation  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1583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1,365,493.80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45.52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20080087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Rehabilitation of Pipe Bridges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559,851.57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134.9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20080088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Bulk Water Metering and Control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156,729.00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15.67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02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20080093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Water Service Maintenance Backlog: Pump Stations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2,250,000.00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1,353,365.12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60.15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93340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69" y="-197346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764704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xh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5.6    2015/16  DETAILED PROJECT PROGESS</a:t>
            </a:r>
          </a:p>
          <a:p>
            <a:pPr algn="l">
              <a:defRPr/>
            </a:pPr>
            <a:r>
              <a:rPr lang="xh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SANITATION</a:t>
            </a:r>
            <a:endParaRPr lang="en-ZA" sz="3200" dirty="0">
              <a:latin typeface="Arial" pitchFamily="34" charset="0"/>
              <a:ea typeface="ＭＳ Ｐゴシック" pitchFamily="-108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46</a:t>
            </a:fld>
            <a:endParaRPr lang="en-ZA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5418748"/>
              </p:ext>
            </p:extLst>
          </p:nvPr>
        </p:nvGraphicFramePr>
        <p:xfrm>
          <a:off x="291455" y="2636912"/>
          <a:ext cx="8208912" cy="276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  <a:gridCol w="1656184"/>
                <a:gridCol w="1800200"/>
                <a:gridCol w="1512168"/>
              </a:tblGrid>
              <a:tr h="540060">
                <a:tc gridSpan="4">
                  <a:txBody>
                    <a:bodyPr/>
                    <a:lstStyle/>
                    <a:p>
                      <a:pPr algn="ctr"/>
                      <a:r>
                        <a:rPr lang="en-ZA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SANITATION</a:t>
                      </a:r>
                      <a:endParaRPr lang="en-ZA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</a:t>
                      </a:r>
                      <a:r>
                        <a:rPr lang="en-ZA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PERFORMANCE </a:t>
                      </a:r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INDICATOR(S)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 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households provided with access to basic sanitation (excluding bucket system)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70%</a:t>
                      </a:r>
                      <a:endParaRPr lang="en-ZA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92,4%</a:t>
                      </a:r>
                      <a:endParaRPr lang="en-ZA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state subsidised housing units provided with access to sanitation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850</a:t>
                      </a:r>
                      <a:endParaRPr lang="en-ZA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1 293</a:t>
                      </a:r>
                    </a:p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line with housing</a:t>
                      </a:r>
                      <a:r>
                        <a:rPr lang="en-ZA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provision)</a:t>
                      </a:r>
                      <a:endParaRPr lang="en-ZA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99256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3528" y="1196752"/>
            <a:ext cx="8229600" cy="10080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000" b="1" dirty="0" smtClean="0">
                <a:latin typeface="Arial" charset="0"/>
                <a:cs typeface="Arial" charset="0"/>
              </a:rPr>
              <a:t>SANITATION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1988840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 smtClean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47</a:t>
            </a:fld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0624250"/>
              </p:ext>
            </p:extLst>
          </p:nvPr>
        </p:nvGraphicFramePr>
        <p:xfrm>
          <a:off x="107505" y="1862928"/>
          <a:ext cx="9036495" cy="4806431"/>
        </p:xfrm>
        <a:graphic>
          <a:graphicData uri="http://schemas.openxmlformats.org/drawingml/2006/table">
            <a:tbl>
              <a:tblPr/>
              <a:tblGrid>
                <a:gridCol w="647900"/>
                <a:gridCol w="3546398"/>
                <a:gridCol w="392150"/>
                <a:gridCol w="988899"/>
                <a:gridCol w="988899"/>
                <a:gridCol w="903650"/>
                <a:gridCol w="988899"/>
                <a:gridCol w="579700"/>
              </a:tblGrid>
              <a:tr h="497217"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Project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Title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Org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Code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Original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Budget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Amended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Budget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Commitment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Actual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Spent</a:t>
                      </a:r>
                      <a:b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(Budget)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19930112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Sewer Replacement and Relining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2,400,000.00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2,400,000.00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1,018,224.45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42.43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19940098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Improvements to Sewerage System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28,300,000.00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28,300,000.00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8,719,415.30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11,435,450.22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40.41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19960525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Chatty Valley Collector Sewer Stage 1 (nodes 20 -24)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15,800,000.00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15,256,000.00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460,880.14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6,332,463.86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41.51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19980344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Replacement of Sewerage Collection Vehicles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5,514,990.00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5,514,990.00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3,252,416.00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58.97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20030034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Markman - Replace 600mm Sewer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256,609.75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51.32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20030167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Rockland PHB Housing Project: Wastewater Treatment Works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1494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50,933.78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50.93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20030182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Upgrade Despatch Reclamation Works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986,207.02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82.18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20030672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Sewers: Maintenance Backlog Pipes Replacement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3,600,000.00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3,600,000.00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3,058,268.26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84.95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20042912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Sewerage Master Plan System Updating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209,034.00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83.61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20042918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Office Accommodation : Sanitation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85,016.00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85,016.00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47,031.50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55.32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20050247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Rudimentary Services: Sanitation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130,000.88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843,067.59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42.15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20050248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Bucket Eradication Programme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10,600,000.00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10,600,000.00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1,360,315.97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805,727.62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20050250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Driftsands WWTW Phase 3 extension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4,106,000.00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4,650,000.00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434,867.00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3,162,388.24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68.01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20060075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Cape Receife WWTW : Upgrade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942,975.17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37.72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20060103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Jagtvlakte Bulk Sewerage   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1626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247,052.63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49.41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20060106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Motherwell North Bulk Sewerage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5,580,000.00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5,580,000.00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602,098.28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1,613,093.77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28.91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20060107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Motherwell/Coega WWTW and outfall sewer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6,600,000.00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6,600,000.00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4,572,671.92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69.28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20060178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Sewerage Pump Station : Maintenance Backlog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14,200,000.00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14,200,000.00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2,257,411.07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7,604,921.94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53.56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20070143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Rehabilitation of Kwazakhele Collector Sewer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88,898.35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17.78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20070144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Kwanobuhle WWTW : Upgrading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127,028.50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566,458.55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28.32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20070147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Kelvin Jones WWTW: Upgrade 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3,063,495.74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2,677,165.85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22.31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20070153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Brickfields: Upgrade        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43,291.44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35,873.15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20070156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Fishwater Flats WWTW Upgrade   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103,914,000.00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103,914,000.00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89,482.56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81,881,343.22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78.8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20110056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Swartkops Low Level Collector Sewer Upgrade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26,252.89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4.38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20110066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Bulk Sewers Joe Slovo, Mandelaville, Allenridge West UIT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343,419.22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45.79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9"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20110068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Kwanobuhle Area 11 - Link sewer                             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18,900,000.00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18,900,000.00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3,207,358.77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13,980,179.60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73.97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67217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2" y="-189706"/>
            <a:ext cx="9148320" cy="700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620688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xh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5.7    2015/16  DETAILED PROJECT PROGESS</a:t>
            </a:r>
          </a:p>
          <a:p>
            <a:pPr algn="l">
              <a:defRPr/>
            </a:pPr>
            <a:r>
              <a:rPr lang="xh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ELECTRICITY</a:t>
            </a:r>
            <a:endParaRPr lang="en-ZA" sz="3200" dirty="0">
              <a:latin typeface="Arial" pitchFamily="34" charset="0"/>
              <a:ea typeface="ＭＳ Ｐゴシック" pitchFamily="-108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48</a:t>
            </a:fld>
            <a:endParaRPr lang="en-ZA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854005"/>
              </p:ext>
            </p:extLst>
          </p:nvPr>
        </p:nvGraphicFramePr>
        <p:xfrm>
          <a:off x="36191" y="1628800"/>
          <a:ext cx="8856984" cy="3862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  <a:gridCol w="1538698"/>
                <a:gridCol w="1654857"/>
                <a:gridCol w="1919013"/>
              </a:tblGrid>
              <a:tr h="540060">
                <a:tc gridSpan="4">
                  <a:txBody>
                    <a:bodyPr/>
                    <a:lstStyle/>
                    <a:p>
                      <a:pPr algn="ctr"/>
                      <a:r>
                        <a:rPr lang="en-ZA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ELECTRICITY</a:t>
                      </a:r>
                      <a:r>
                        <a:rPr lang="en-ZA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ENERGY</a:t>
                      </a:r>
                      <a:endParaRPr lang="en-ZA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</a:t>
                      </a:r>
                      <a:r>
                        <a:rPr lang="en-ZA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PERFORMANCE </a:t>
                      </a:r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INDICATOR(S)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 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state subsidised housing units provided with access to electricity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350</a:t>
                      </a:r>
                      <a:endParaRPr lang="en-ZA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142*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1 293</a:t>
                      </a:r>
                    </a:p>
                    <a:p>
                      <a:pPr algn="ctr"/>
                      <a:r>
                        <a:rPr lang="en-ZA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</a:t>
                      </a:r>
                      <a:r>
                        <a:rPr lang="en-ZA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line with housing provision)</a:t>
                      </a:r>
                      <a:endParaRPr lang="en-ZA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informal households connected to electricity 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850</a:t>
                      </a:r>
                      <a:endParaRPr lang="en-ZA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41*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1 945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all households on officially surveyed sites provided with access to electricity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95%</a:t>
                      </a:r>
                      <a:endParaRPr lang="en-ZA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85.2%</a:t>
                      </a:r>
                      <a:endParaRPr lang="en-ZA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 gridSpan="4">
                  <a:txBody>
                    <a:bodyPr/>
                    <a:lstStyle/>
                    <a:p>
                      <a:r>
                        <a:rPr lang="en-ZA" sz="1600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</a:t>
                      </a:r>
                      <a:r>
                        <a:rPr lang="en-ZA" sz="1600" i="1" dirty="0" smtClean="0"/>
                        <a:t>The underperformance is due to delays in Supply Chain Management processes in awarding the electrification project tenders. </a:t>
                      </a:r>
                      <a:endParaRPr lang="en-ZA" sz="1600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2266825"/>
              </p:ext>
            </p:extLst>
          </p:nvPr>
        </p:nvGraphicFramePr>
        <p:xfrm>
          <a:off x="15302" y="5723519"/>
          <a:ext cx="8661154" cy="10746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308"/>
                <a:gridCol w="4585475"/>
                <a:gridCol w="1524851"/>
                <a:gridCol w="1504520"/>
              </a:tblGrid>
              <a:tr h="432048"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b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b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 </a:t>
                      </a:r>
                    </a:p>
                    <a:p>
                      <a:pPr algn="ctr" fontAlgn="t"/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</a:t>
                      </a: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VAT) 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 </a:t>
                      </a:r>
                    </a:p>
                    <a:p>
                      <a:pPr algn="ctr" fontAlgn="t"/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</a:t>
                      </a: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VAT) 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3932"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19930283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Lighting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18,240,000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18,240,000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6355"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18,240,000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18,240,000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55542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2" y="-189706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764704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xh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5.8    2015/16  DETAILED PROJECT PROGESS</a:t>
            </a:r>
          </a:p>
          <a:p>
            <a:pPr algn="l">
              <a:defRPr/>
            </a:pPr>
            <a:r>
              <a:rPr lang="xh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WASTE  MGT</a:t>
            </a:r>
            <a:endParaRPr lang="en-ZA" sz="3200" dirty="0">
              <a:latin typeface="Arial" pitchFamily="34" charset="0"/>
              <a:ea typeface="ＭＳ Ｐゴシック" pitchFamily="-108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49</a:t>
            </a:fld>
            <a:endParaRPr lang="en-ZA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2278497"/>
              </p:ext>
            </p:extLst>
          </p:nvPr>
        </p:nvGraphicFramePr>
        <p:xfrm>
          <a:off x="179512" y="4941168"/>
          <a:ext cx="8517631" cy="1204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1577"/>
                <a:gridCol w="4516883"/>
                <a:gridCol w="1499583"/>
                <a:gridCol w="1479588"/>
              </a:tblGrid>
              <a:tr h="538718"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b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b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</a:p>
                    <a:p>
                      <a:pPr algn="ctr" fontAlgn="t"/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</a:t>
                      </a: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VAT) 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 </a:t>
                      </a:r>
                    </a:p>
                    <a:p>
                      <a:pPr algn="ctr" fontAlgn="t"/>
                      <a:r>
                        <a:rPr lang="en-ZA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</a:t>
                      </a:r>
                      <a:r>
                        <a:rPr lang="en-ZA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VAT) 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9359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20010362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 and Development of Public Open Spaces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2,280,000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2,280,000</a:t>
                      </a:r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6116"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2,280,000 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2,280,000 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7946212"/>
              </p:ext>
            </p:extLst>
          </p:nvPr>
        </p:nvGraphicFramePr>
        <p:xfrm>
          <a:off x="107503" y="1916832"/>
          <a:ext cx="9014793" cy="276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3"/>
                <a:gridCol w="1488812"/>
                <a:gridCol w="1976928"/>
                <a:gridCol w="1660620"/>
              </a:tblGrid>
              <a:tr h="540060">
                <a:tc gridSpan="4">
                  <a:txBody>
                    <a:bodyPr/>
                    <a:lstStyle/>
                    <a:p>
                      <a:pPr algn="ctr"/>
                      <a:r>
                        <a:rPr lang="en-ZA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</a:t>
                      </a:r>
                      <a:r>
                        <a:rPr lang="en-ZA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HEALTH</a:t>
                      </a:r>
                      <a:endParaRPr lang="en-ZA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</a:t>
                      </a:r>
                      <a:r>
                        <a:rPr lang="en-ZA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PERFORMANCE </a:t>
                      </a:r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INDICATOR(S)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 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 3</a:t>
                      </a:r>
                    </a:p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TARGET</a:t>
                      </a:r>
                      <a:endParaRPr lang="en-Z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Public Open Spaces developed though either provision of fencing, pathways, benches or through tree planting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ZA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ZA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en-ZA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Public Open Spaces (POS) maintained through grass-cutting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1550</a:t>
                      </a:r>
                      <a:endParaRPr lang="en-ZA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699</a:t>
                      </a:r>
                      <a:endParaRPr lang="en-ZA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1 550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73054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742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618" y="0"/>
            <a:ext cx="8229600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ZA" sz="36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ZA" sz="3600" b="1" dirty="0" smtClean="0">
                <a:latin typeface="Arial" pitchFamily="34" charset="0"/>
                <a:cs typeface="Arial" pitchFamily="34" charset="0"/>
              </a:rPr>
              <a:t>MTSF- NMBM</a:t>
            </a:r>
            <a:endParaRPr lang="en-ZA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5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55590399"/>
              </p:ext>
            </p:extLst>
          </p:nvPr>
        </p:nvGraphicFramePr>
        <p:xfrm>
          <a:off x="112713" y="1322388"/>
          <a:ext cx="8918575" cy="4989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527"/>
                <a:gridCol w="970634"/>
                <a:gridCol w="858096"/>
                <a:gridCol w="829962"/>
                <a:gridCol w="858097"/>
                <a:gridCol w="872163"/>
                <a:gridCol w="914365"/>
                <a:gridCol w="886231"/>
                <a:gridCol w="942500"/>
              </a:tblGrid>
              <a:tr h="1158149">
                <a:tc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MTSF TARGET 2019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National</a:t>
                      </a:r>
                      <a:r>
                        <a:rPr lang="en-ZA" sz="14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5 </a:t>
                      </a:r>
                      <a:r>
                        <a:rPr lang="en-ZA" sz="1400" b="1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yr</a:t>
                      </a:r>
                      <a:r>
                        <a:rPr lang="en-ZA" sz="14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MTSF Target for Metro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Annual MTSF Target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2015/16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2016/17</a:t>
                      </a:r>
                    </a:p>
                    <a:p>
                      <a:pPr algn="ctr"/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2017/18</a:t>
                      </a:r>
                    </a:p>
                    <a:p>
                      <a:pPr algn="ctr"/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2018/19</a:t>
                      </a:r>
                    </a:p>
                    <a:p>
                      <a:pPr algn="ctr"/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2019/20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r>
                        <a:rPr lang="en-ZA" sz="14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yr</a:t>
                      </a:r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MTSF </a:t>
                      </a:r>
                    </a:p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(Less</a:t>
                      </a:r>
                      <a:r>
                        <a:rPr lang="en-ZA" sz="14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or more)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819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750 000 </a:t>
                      </a:r>
                      <a:r>
                        <a:rPr lang="en-ZA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households </a:t>
                      </a:r>
                      <a:r>
                        <a:rPr lang="en-ZA" sz="14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 informal settlements  upgraded to Phase 2 of the Informal Settlements Upgrading Programme</a:t>
                      </a: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38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Individual households: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Water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Sanitation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Electricity</a:t>
                      </a: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14810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2962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3000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+4190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238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14810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2962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3000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+4190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693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altLang="en-US" sz="1400" b="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400" b="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2532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3238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3648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3779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b="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3007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400" b="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69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Shared services </a:t>
                      </a:r>
                      <a:r>
                        <a:rPr lang="en-ZA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(number of households benefiting)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Water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Sanitation</a:t>
                      </a: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40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40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4000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40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428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altLang="en-US" sz="140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40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altLang="en-US" sz="14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500</a:t>
                      </a: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40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1437" marR="91437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09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2" y="-189706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764704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xh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2015/16  </a:t>
            </a:r>
            <a:r>
              <a:rPr lang="xh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DETAILED PROJECT PROGESS</a:t>
            </a:r>
          </a:p>
          <a:p>
            <a:pPr algn="l">
              <a:defRPr/>
            </a:pPr>
            <a:r>
              <a:rPr lang="xh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-108" charset="-128"/>
                <a:cs typeface="Arial" pitchFamily="34" charset="0"/>
              </a:rPr>
              <a:t>TITLE DEEDS</a:t>
            </a:r>
            <a:endParaRPr lang="en-ZA" sz="3200" dirty="0">
              <a:latin typeface="Arial" pitchFamily="34" charset="0"/>
              <a:ea typeface="ＭＳ Ｐゴシック" pitchFamily="-108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50</a:t>
            </a:fld>
            <a:endParaRPr lang="en-ZA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8545946"/>
              </p:ext>
            </p:extLst>
          </p:nvPr>
        </p:nvGraphicFramePr>
        <p:xfrm>
          <a:off x="395536" y="1988840"/>
          <a:ext cx="8496944" cy="4206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606"/>
                <a:gridCol w="1233441"/>
                <a:gridCol w="1527117"/>
                <a:gridCol w="1527117"/>
                <a:gridCol w="1057235"/>
                <a:gridCol w="1210428"/>
              </a:tblGrid>
              <a:tr h="89099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Name</a:t>
                      </a:r>
                      <a:endParaRPr lang="en-US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9" marR="5189" marT="5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Target</a:t>
                      </a:r>
                    </a:p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2015/16</a:t>
                      </a:r>
                    </a:p>
                  </a:txBody>
                  <a:tcPr marL="5189" marR="5189" marT="5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Number of Title Deeds issued</a:t>
                      </a:r>
                    </a:p>
                    <a:p>
                      <a:pPr algn="ctr" fontAlgn="ctr"/>
                      <a:r>
                        <a:rPr lang="en-ZA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 July to </a:t>
                      </a:r>
                    </a:p>
                    <a:p>
                      <a:pPr algn="ctr" fontAlgn="ctr"/>
                      <a:r>
                        <a:rPr lang="en-ZA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September</a:t>
                      </a:r>
                      <a:r>
                        <a:rPr lang="en-ZA" sz="14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2015)</a:t>
                      </a:r>
                    </a:p>
                  </a:txBody>
                  <a:tcPr marL="5189" marR="5189" marT="5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Number of Title Deeds issued</a:t>
                      </a:r>
                    </a:p>
                    <a:p>
                      <a:pPr algn="ctr" fontAlgn="ctr"/>
                      <a:r>
                        <a:rPr lang="en-ZA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 October to </a:t>
                      </a:r>
                    </a:p>
                    <a:p>
                      <a:pPr algn="ctr" fontAlgn="ctr"/>
                      <a:r>
                        <a:rPr lang="en-ZA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March</a:t>
                      </a:r>
                      <a:r>
                        <a:rPr lang="en-ZA" sz="14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2016)</a:t>
                      </a:r>
                    </a:p>
                    <a:p>
                      <a:pPr algn="ctr" fontAlgn="ctr"/>
                      <a:endParaRPr lang="en-ZA" sz="14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89" marR="5189" marT="5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Budget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(USDG)</a:t>
                      </a:r>
                    </a:p>
                  </a:txBody>
                  <a:tcPr marL="5189" marR="5189" marT="5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Expenditure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(USDG)</a:t>
                      </a:r>
                    </a:p>
                  </a:txBody>
                  <a:tcPr marL="5189" marR="5189" marT="5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1511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Kwanobuhle Area 10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20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xh-ZA" sz="12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20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h-ZA" sz="12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 gridSpan="2"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Operating Budget</a:t>
                      </a:r>
                      <a:endParaRPr lang="en-ZA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 h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0273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Kwanobuhle Area 7 (500)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h-ZA" sz="12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75</a:t>
                      </a: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20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xh-ZA" sz="12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20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h-ZA" sz="12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4271">
                <a:tc>
                  <a:txBody>
                    <a:bodyPr/>
                    <a:lstStyle/>
                    <a:p>
                      <a:pPr algn="l" fontAlgn="ctr"/>
                      <a:r>
                        <a:rPr lang="xh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Kwanobuhle Area 7</a:t>
                      </a:r>
                      <a:r>
                        <a:rPr lang="xh-ZA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8 (300)</a:t>
                      </a:r>
                      <a:endParaRPr lang="xh-ZA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20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h-ZA" sz="12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20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h-ZA" sz="120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0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h-ZA" sz="12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Kabah Langa</a:t>
                      </a:r>
                      <a:r>
                        <a:rPr lang="xh-ZA" sz="1200" i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South</a:t>
                      </a: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h-ZA" sz="12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73</a:t>
                      </a: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h-ZA" sz="12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89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h-ZA" sz="12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Wells Estate 600 &amp; 668</a:t>
                      </a: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h-ZA" sz="12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</a:t>
                      </a: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h-ZA" sz="12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89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h-ZA" sz="12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Wells Estate Ph 3 (603)</a:t>
                      </a: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h-ZA" sz="12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h-ZA" sz="1200" i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</a:t>
                      </a:r>
                      <a:endParaRPr lang="xh-ZA" sz="1200" i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795">
                <a:tc>
                  <a:txBody>
                    <a:bodyPr/>
                    <a:lstStyle/>
                    <a:p>
                      <a:pPr algn="l" fontAlgn="ctr"/>
                      <a:r>
                        <a:rPr lang="xh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TOTAL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xh-ZA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h-ZA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h-ZA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en-ZA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en-ZA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84636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620688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Z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PERFORMANCE </a:t>
            </a:r>
            <a:r>
              <a:rPr lang="en-Z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SUMMARY:  </a:t>
            </a:r>
            <a:r>
              <a:rPr lang="en-Z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USDG 15/16</a:t>
            </a:r>
            <a:endParaRPr lang="en-ZA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51</a:t>
            </a:fld>
            <a:endParaRPr lang="en-ZA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67975253"/>
              </p:ext>
            </p:extLst>
          </p:nvPr>
        </p:nvGraphicFramePr>
        <p:xfrm>
          <a:off x="61337" y="1412776"/>
          <a:ext cx="9104760" cy="5295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4423"/>
                <a:gridCol w="1236485"/>
                <a:gridCol w="638931"/>
                <a:gridCol w="638931"/>
                <a:gridCol w="759355"/>
                <a:gridCol w="518507"/>
                <a:gridCol w="1118128"/>
              </a:tblGrid>
              <a:tr h="340994">
                <a:tc rowSpan="3"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MTSF TARGET 2019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ZA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ACTUAL DELIVERY PROGRESS</a:t>
                      </a:r>
                      <a:endParaRPr lang="en-ZA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304777">
                <a:tc vMerge="1">
                  <a:txBody>
                    <a:bodyPr/>
                    <a:lstStyle/>
                    <a:p>
                      <a:pPr algn="ctr"/>
                      <a:endParaRPr lang="en-ZA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2014/15</a:t>
                      </a:r>
                    </a:p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Q4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2015/16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to date 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777">
                <a:tc vMerge="1">
                  <a:txBody>
                    <a:bodyPr/>
                    <a:lstStyle/>
                    <a:p>
                      <a:pPr algn="ctr"/>
                      <a:endParaRPr lang="en-ZA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ZA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Q1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Q2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Q3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Q4</a:t>
                      </a:r>
                      <a:endParaRPr lang="en-ZA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ZA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64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750 000 </a:t>
                      </a:r>
                      <a:r>
                        <a:rPr lang="en-ZA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households </a:t>
                      </a:r>
                      <a:r>
                        <a:rPr lang="en-ZA" sz="12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 informal settlements  upgraded to Phase 2 of the Informal Settlements Upgrading Programme</a:t>
                      </a: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3175">
                <a:tc rowSpan="3"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Individual households (metered):</a:t>
                      </a:r>
                    </a:p>
                    <a:p>
                      <a:pPr marL="2114550" marR="0" lvl="4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Water</a:t>
                      </a:r>
                    </a:p>
                    <a:p>
                      <a:pPr marL="2114550" marR="0" lvl="4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Sanitation</a:t>
                      </a:r>
                    </a:p>
                    <a:p>
                      <a:pPr marL="2114550" marR="0" lvl="4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Electricity</a:t>
                      </a: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b="1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1041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137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47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167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altLang="en-US" sz="120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1392</a:t>
                      </a:r>
                      <a:endPara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3175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b="1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1041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137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47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167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altLang="en-US" sz="120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1392</a:t>
                      </a:r>
                      <a:endPara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3175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2215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48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135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100 est.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alt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2498</a:t>
                      </a:r>
                      <a:endParaRPr lang="en-ZA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3625">
                <a:tc rowSpan="2"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Shared services </a:t>
                      </a:r>
                      <a:r>
                        <a:rPr lang="en-ZA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(number of households benefiting)</a:t>
                      </a:r>
                    </a:p>
                    <a:p>
                      <a:pPr marL="2114550" marR="0" lvl="4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Water</a:t>
                      </a:r>
                    </a:p>
                    <a:p>
                      <a:pPr marL="2114550" marR="0" lvl="4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Sanitation</a:t>
                      </a: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b="1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5340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altLang="en-US" sz="120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5340</a:t>
                      </a:r>
                      <a:endPara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3175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b="1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592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altLang="en-US" sz="1200" dirty="0" smtClean="0"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592</a:t>
                      </a:r>
                      <a:endPara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4071">
                <a:tc row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Title</a:t>
                      </a:r>
                      <a:r>
                        <a:rPr lang="en-ZA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Deeds: 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ZA" sz="12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563 000 for</a:t>
                      </a:r>
                      <a:r>
                        <a:rPr lang="en-ZA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new developments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kern="1200" baseline="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Pre-1994 housing stock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ZA" sz="1200" b="1" kern="1200" baseline="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ZA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Post-1994 housing stock</a:t>
                      </a: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620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104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alt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</a:t>
                      </a:r>
                      <a:endParaRPr lang="en-ZA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6876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ZA" sz="1400" kern="1200" baseline="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163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17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alt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ZA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220"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ZA" sz="1400" kern="1200" baseline="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altLang="en-US" sz="1200" b="1" dirty="0" smtClean="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8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ZA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10 000 of hectares </a:t>
                      </a:r>
                      <a:r>
                        <a:rPr lang="en-ZA" sz="14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 well-located land </a:t>
                      </a:r>
                      <a:endParaRPr lang="en-ZA" sz="1400" kern="1200" baseline="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91.03</a:t>
                      </a:r>
                      <a:r>
                        <a:rPr lang="en-ZA" altLang="en-US" sz="1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Metro</a:t>
                      </a:r>
                    </a:p>
                    <a:p>
                      <a:pPr algn="ctr"/>
                      <a:r>
                        <a:rPr lang="en-ZA" altLang="en-US" sz="1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&amp;</a:t>
                      </a:r>
                    </a:p>
                    <a:p>
                      <a:pPr algn="ctr"/>
                      <a:r>
                        <a:rPr lang="en-ZA" altLang="en-US" sz="12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83.36 Province</a:t>
                      </a:r>
                      <a:endParaRPr lang="en-ZA" alt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ＭＳ Ｐゴシック" pitchFamily="34" charset="-128"/>
                          <a:cs typeface="Arial" pitchFamily="34" charset="0"/>
                        </a:rPr>
                        <a:t>0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altLang="en-US" sz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ZA" altLang="en-US" sz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alt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91.03</a:t>
                      </a:r>
                      <a:r>
                        <a:rPr lang="en-ZA" alt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Metro</a:t>
                      </a:r>
                    </a:p>
                    <a:p>
                      <a:pPr algn="ctr"/>
                      <a:r>
                        <a:rPr lang="en-ZA" alt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&amp;</a:t>
                      </a:r>
                    </a:p>
                    <a:p>
                      <a:pPr algn="ctr"/>
                      <a:r>
                        <a:rPr lang="en-ZA" alt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83.36 Province</a:t>
                      </a:r>
                      <a:endParaRPr lang="en-ZA" altLang="en-US" sz="12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7167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1412825"/>
            <a:ext cx="8229600" cy="10080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400" b="1" dirty="0" smtClean="0">
                <a:latin typeface="Arial" charset="0"/>
                <a:cs typeface="Arial" charset="0"/>
              </a:rPr>
              <a:t>CHALLENGES WITH REGARD TO TITLE DEEDS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132856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time from registration to the time that title deeds are available from the deeds office in Cape Town is currently 4 - 6 months.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has partially been addressed by NDHS.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Beneficiaries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do not respond to notices to collect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title deeds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even when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title deeds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are available in areas close to the projects.</a:t>
            </a:r>
          </a:p>
          <a:p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Provincial Department of Human Settlements have stopped the issuing of title deeds to beneficiaries pending a launch without time frames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Inadequate programme for title deeds hand-over.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Z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dirty="0" smtClean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52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569631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53</a:t>
            </a:fld>
            <a:endParaRPr lang="en-ZA" dirty="0"/>
          </a:p>
        </p:txBody>
      </p:sp>
      <p:graphicFrame>
        <p:nvGraphicFramePr>
          <p:cNvPr id="5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07284463"/>
              </p:ext>
            </p:extLst>
          </p:nvPr>
        </p:nvGraphicFramePr>
        <p:xfrm>
          <a:off x="295848" y="1763644"/>
          <a:ext cx="8740647" cy="283465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331936"/>
                <a:gridCol w="3312368"/>
                <a:gridCol w="309634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Project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Challenges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Remedial Measures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0948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Various projects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SMME’s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stoppages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SMME Policy.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Engagements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SMMEs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Various projects</a:t>
                      </a:r>
                    </a:p>
                  </a:txBody>
                  <a:tcPr marL="91447" marR="91447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SCM challenges: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levels of staffing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Administrative instability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Inadequate project planning</a:t>
                      </a:r>
                    </a:p>
                  </a:txBody>
                  <a:tcPr marL="91447" marR="91447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Acting City Manager appointed.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Staff competency and complement to be addressed.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7" marR="91447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7604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2" y="-17140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26023" y="620688"/>
            <a:ext cx="9148319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ZA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ZA" sz="3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LINK </a:t>
            </a:r>
            <a:r>
              <a:rPr lang="en-ZA" sz="3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BETWEEN USDG &amp; HSDG</a:t>
            </a:r>
            <a:endParaRPr lang="en-Z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-108" charset="-128"/>
              <a:cs typeface="Arial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54</a:t>
            </a:fld>
            <a:endParaRPr lang="en-ZA" dirty="0"/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19709210"/>
              </p:ext>
            </p:extLst>
          </p:nvPr>
        </p:nvGraphicFramePr>
        <p:xfrm>
          <a:off x="214282" y="1512476"/>
          <a:ext cx="8606190" cy="50848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8996"/>
                <a:gridCol w="1414746"/>
                <a:gridCol w="2736304"/>
                <a:gridCol w="1296144"/>
              </a:tblGrid>
              <a:tr h="782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USDG – Housing Internal Services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2014/15</a:t>
                      </a:r>
                    </a:p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Actuals</a:t>
                      </a:r>
                      <a:endParaRPr lang="en-Z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HSDG – Top Structure</a:t>
                      </a:r>
                      <a:endParaRPr lang="en-Z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2015/16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latin typeface="Arial" pitchFamily="34" charset="0"/>
                          <a:cs typeface="Arial" pitchFamily="34" charset="0"/>
                        </a:rPr>
                        <a:t>Pola</a:t>
                      </a:r>
                      <a:r>
                        <a:rPr lang="en-US" sz="1200" b="0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Park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latin typeface="Arial" pitchFamily="34" charset="0"/>
                          <a:cs typeface="Arial" pitchFamily="34" charset="0"/>
                        </a:rPr>
                        <a:t>Motherwell </a:t>
                      </a:r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Nu 30 – Phase</a:t>
                      </a:r>
                      <a:r>
                        <a:rPr lang="en-US" sz="1200" b="0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1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430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Motherwell Nu 30 – Phase 2 </a:t>
                      </a:r>
                      <a:endParaRPr 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700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KwaNobuhle</a:t>
                      </a:r>
                      <a:r>
                        <a:rPr lang="en-US" sz="1200" b="0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Area 11 Phase 1 (350)</a:t>
                      </a: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350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KwaNobuhle</a:t>
                      </a:r>
                      <a:r>
                        <a:rPr lang="en-US" sz="1200" b="0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Area 11 Phase 2 (777)</a:t>
                      </a: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700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2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latin typeface="Arial" pitchFamily="34" charset="0"/>
                          <a:cs typeface="Arial" pitchFamily="34" charset="0"/>
                        </a:rPr>
                        <a:t>Missionvale</a:t>
                      </a:r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Garden Lots – (2458)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568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0" i="0" u="none" strike="noStrik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Missionvale</a:t>
                      </a:r>
                      <a:r>
                        <a:rPr lang="en-ZA" sz="1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Garden Lots (2498)</a:t>
                      </a: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latin typeface="Arial" pitchFamily="34" charset="0"/>
                          <a:cs typeface="Arial" pitchFamily="34" charset="0"/>
                        </a:rPr>
                        <a:t>Kwanobuhle</a:t>
                      </a:r>
                      <a:r>
                        <a:rPr lang="en-US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Area 7</a:t>
                      </a:r>
                      <a:endParaRPr 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itchFamily="34" charset="0"/>
                          <a:cs typeface="Arial" pitchFamily="34" charset="0"/>
                        </a:rPr>
                        <a:t>244</a:t>
                      </a:r>
                      <a:endParaRPr 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u="none" strike="noStrik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</a:t>
                      </a:r>
                      <a:r>
                        <a:rPr lang="fr-FR" sz="1200" b="0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</a:t>
                      </a:r>
                      <a:r>
                        <a:rPr lang="fr-FR" sz="1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 (244)</a:t>
                      </a:r>
                      <a:endParaRPr lang="fr-FR" sz="1200" b="0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KwaNobuhle</a:t>
                      </a:r>
                      <a:r>
                        <a:rPr lang="en-US" sz="1200" b="0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Area 8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463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0" i="0" u="none" strike="noStrik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</a:t>
                      </a:r>
                      <a:r>
                        <a:rPr lang="en-ZA" sz="1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 8 (464)</a:t>
                      </a: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KwaNobuhle Erf</a:t>
                      </a:r>
                      <a:r>
                        <a:rPr lang="en-US" sz="1200" b="0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8228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Rosedale – Phase 2 (249)</a:t>
                      </a: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160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Rosedale - 505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Khaymnandi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Ext</a:t>
                      </a: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360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0" i="0" u="none" strike="noStrik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Khayamnandi</a:t>
                      </a:r>
                      <a:r>
                        <a:rPr lang="en-ZA" sz="1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184</a:t>
                      </a: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Doorenhoek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Joe</a:t>
                      </a:r>
                      <a:r>
                        <a:rPr lang="en-ZA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2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Slovo</a:t>
                      </a:r>
                      <a:r>
                        <a:rPr lang="en-ZA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398</a:t>
                      </a: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Motherwell NU29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368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Uit</a:t>
                      </a:r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Tyrville</a:t>
                      </a:r>
                      <a:r>
                        <a:rPr lang="en-ZA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(187)</a:t>
                      </a: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4035</a:t>
                      </a:r>
                      <a:endParaRPr lang="en-US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1938</a:t>
                      </a:r>
                      <a:endParaRPr lang="en-ZA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67650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730894"/>
              </p:ext>
            </p:extLst>
          </p:nvPr>
        </p:nvGraphicFramePr>
        <p:xfrm>
          <a:off x="214282" y="1512476"/>
          <a:ext cx="8606190" cy="50848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8996"/>
                <a:gridCol w="1414746"/>
                <a:gridCol w="2736304"/>
                <a:gridCol w="1296144"/>
              </a:tblGrid>
              <a:tr h="782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USDG – Housing Internal Services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2014/15</a:t>
                      </a:r>
                    </a:p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Actuals</a:t>
                      </a:r>
                      <a:endParaRPr lang="en-Z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HSDG – Top Structure</a:t>
                      </a:r>
                      <a:endParaRPr lang="en-Z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2015/16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02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Chatty 491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376" marR="7376" marT="79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68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Chatty 1060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376" marR="7376" marT="79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257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Joe Slovo West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376" marR="7376" marT="79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590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Soweto On Sea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376" marR="7376" marT="79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Walmer Area Q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376" marR="7376" marT="79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189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836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Sisulu  Hlalani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376" marR="7376" marT="79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 </a:t>
                      </a:r>
                      <a:endParaRPr lang="en-US" sz="1200" dirty="0">
                        <a:effectLst/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endParaRPr 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78" marR="8078" marT="80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1222</a:t>
                      </a:r>
                      <a:endParaRPr lang="en-ZA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815668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56</a:t>
            </a:fld>
            <a:endParaRPr lang="en-ZA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74136940"/>
              </p:ext>
            </p:extLst>
          </p:nvPr>
        </p:nvGraphicFramePr>
        <p:xfrm>
          <a:off x="214282" y="1512476"/>
          <a:ext cx="8606190" cy="5064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8996"/>
                <a:gridCol w="1414746"/>
                <a:gridCol w="2736304"/>
                <a:gridCol w="1296144"/>
              </a:tblGrid>
              <a:tr h="782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USDG – Housing Internal Services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2015/16</a:t>
                      </a:r>
                    </a:p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Z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HSDG – Top Structure</a:t>
                      </a:r>
                      <a:endParaRPr lang="en-Z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2016/17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039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Park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Motherwell Nu 30 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Khayamnandi 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642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Khayamnandi 184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179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Area 11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KwaNobuhle Erf 8228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99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83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Rosedale – Phase 2 (249)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Missionvale Garden Lots – (2458)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Missionvale G. Lots 2400 Units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207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MK Silvertown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MK Silvertown Qaqawuli</a:t>
                      </a: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Walmer Airport Valley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Malabar Ext 6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Ekuphumleni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TOTAL</a:t>
                      </a:r>
                      <a:endParaRPr lang="en-ZA" sz="12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3000</a:t>
                      </a:r>
                      <a:endParaRPr lang="en-ZA" sz="12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</a:t>
                      </a:r>
                      <a:endParaRPr lang="en-ZA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54030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57</a:t>
            </a:fld>
            <a:endParaRPr lang="en-ZA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22593107"/>
              </p:ext>
            </p:extLst>
          </p:nvPr>
        </p:nvGraphicFramePr>
        <p:xfrm>
          <a:off x="214282" y="1512476"/>
          <a:ext cx="8606190" cy="5064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8996"/>
                <a:gridCol w="1414746"/>
                <a:gridCol w="2736304"/>
                <a:gridCol w="1296144"/>
              </a:tblGrid>
              <a:tr h="782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USDG – Housing Internal Services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2015/16</a:t>
                      </a:r>
                    </a:p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Z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HSDG – Top Structure</a:t>
                      </a:r>
                      <a:endParaRPr lang="en-ZA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2016/17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039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Chatty (491) Military </a:t>
                      </a:r>
                      <a:r>
                        <a:rPr lang="en-ZA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Veterens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Joe Slovo Uitenhage (614)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258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Soweto on Sea </a:t>
                      </a:r>
                      <a:r>
                        <a:rPr lang="en-ZA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infills</a:t>
                      </a: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500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400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Mandellaville</a:t>
                      </a: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(121)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121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Ebhongweni</a:t>
                      </a: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55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55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836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KwaNobuhle Area 2, 7 and 8 ( 52 Units)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52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Walmer </a:t>
                      </a:r>
                      <a:r>
                        <a:rPr lang="en-ZA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Gqeberha</a:t>
                      </a: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ZA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Phs</a:t>
                      </a: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1 (500)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Joe Slovo West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700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Chatty 1060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628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TOTAL</a:t>
                      </a:r>
                      <a:endParaRPr lang="en-ZA" sz="12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8046" marR="8046" marT="80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2810</a:t>
                      </a:r>
                      <a:endParaRPr lang="en-ZA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87537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11560" y="2780928"/>
            <a:ext cx="8229600" cy="10080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 smtClean="0">
                <a:latin typeface="Arial" charset="0"/>
                <a:cs typeface="Arial" charset="0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58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877774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B41F-546E-47AF-BADB-C9E0E10D6387}" type="slidenum">
              <a:rPr lang="en-ZA" smtClean="0"/>
              <a:pPr/>
              <a:t>6</a:t>
            </a:fld>
            <a:endParaRPr lang="en-Z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5996404"/>
              </p:ext>
            </p:extLst>
          </p:nvPr>
        </p:nvGraphicFramePr>
        <p:xfrm>
          <a:off x="107950" y="2090738"/>
          <a:ext cx="8928100" cy="87153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349499"/>
                <a:gridCol w="1175165"/>
                <a:gridCol w="981105"/>
                <a:gridCol w="1720612"/>
                <a:gridCol w="1057482"/>
                <a:gridCol w="1644237"/>
              </a:tblGrid>
              <a:tr h="435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MTSF Priority per programme</a:t>
                      </a:r>
                      <a:endParaRPr lang="en-ZA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 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costs</a:t>
                      </a:r>
                      <a:endParaRPr lang="en-ZA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Target</a:t>
                      </a:r>
                      <a:endParaRPr lang="en-ZA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Costs</a:t>
                      </a:r>
                      <a:endParaRPr lang="en-ZA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5-Year Target</a:t>
                      </a:r>
                      <a:endParaRPr lang="en-ZA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endParaRPr lang="en-ZA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57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UISP phase 2  (with interim services)</a:t>
                      </a:r>
                      <a:endParaRPr lang="en-ZA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R48000</a:t>
                      </a:r>
                      <a:endParaRPr lang="en-Z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4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3000 - 4000</a:t>
                      </a:r>
                      <a:endParaRPr lang="en-Z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R175m</a:t>
                      </a:r>
                      <a:endParaRPr lang="en-Z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19000</a:t>
                      </a:r>
                      <a:endParaRPr lang="en-Z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R950m</a:t>
                      </a:r>
                      <a:endParaRPr lang="en-ZA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9261192"/>
              </p:ext>
            </p:extLst>
          </p:nvPr>
        </p:nvGraphicFramePr>
        <p:xfrm>
          <a:off x="802260" y="3789040"/>
          <a:ext cx="7543800" cy="1592580"/>
        </p:xfrm>
        <a:graphic>
          <a:graphicData uri="http://schemas.openxmlformats.org/drawingml/2006/table">
            <a:tbl>
              <a:tblPr/>
              <a:tblGrid>
                <a:gridCol w="2857500"/>
                <a:gridCol w="1562100"/>
                <a:gridCol w="1562100"/>
                <a:gridCol w="1562100"/>
              </a:tblGrid>
              <a:tr h="220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Available Funding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2016/17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2017/18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2018/19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MTEF Allocation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USDG: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868,282,000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918,970,000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965,421,000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HSDG Portion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517,128,000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528,171,000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565,367,000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1,385,410,000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1,447,141,000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1,530,788,000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endParaRPr lang="en-ZA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Required funding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2,500,000,000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2,900,000,000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3,500,000,000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657603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11560" y="3068960"/>
            <a:ext cx="8229600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2016/17 - 2018/19 TARGETS</a:t>
            </a:r>
            <a:endParaRPr lang="en-ZA" sz="4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587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8313" y="1052737"/>
            <a:ext cx="8229600" cy="11521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ZA" sz="4000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LAND</a:t>
            </a:r>
            <a:endParaRPr lang="en-ZA" sz="3600" b="1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564905"/>
            <a:ext cx="8607425" cy="31683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IMMEDIATE INTENTIONS</a:t>
            </a:r>
          </a:p>
          <a:p>
            <a:endParaRPr lang="en-ZA" sz="2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r>
              <a:rPr lang="en-ZA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Establish principles for land acquisition  </a:t>
            </a:r>
          </a:p>
          <a:p>
            <a:r>
              <a:rPr lang="en-ZA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Prepare a prioritised programme for land for Human Settlements.</a:t>
            </a:r>
          </a:p>
          <a:p>
            <a:r>
              <a:rPr lang="en-ZA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Match budget sources to the programme including designation of municipal land and other state land.</a:t>
            </a:r>
          </a:p>
          <a:p>
            <a:r>
              <a:rPr lang="en-ZA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Programme land development .</a:t>
            </a:r>
          </a:p>
          <a:p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buFont typeface="Arial" pitchFamily="34" charset="0"/>
              <a:buNone/>
            </a:pPr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8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669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8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2388765"/>
            <a:ext cx="8607425" cy="39925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en-ZA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64EB41F-546E-47AF-BADB-C9E0E10D6387}" type="slidenum">
              <a:rPr lang="en-ZA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9</a:t>
            </a:fld>
            <a:endParaRPr lang="en-ZA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0891785"/>
              </p:ext>
            </p:extLst>
          </p:nvPr>
        </p:nvGraphicFramePr>
        <p:xfrm>
          <a:off x="181324" y="1124719"/>
          <a:ext cx="8785672" cy="55968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888"/>
                <a:gridCol w="1152128"/>
                <a:gridCol w="1440160"/>
                <a:gridCol w="1440160"/>
                <a:gridCol w="792088"/>
                <a:gridCol w="648072"/>
                <a:gridCol w="1584176"/>
              </a:tblGrid>
              <a:tr h="612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Project Name: Property Description 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Area and No of Families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Status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Estimated Acquisition  Cost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Est. Time Frames </a:t>
                      </a:r>
                      <a:r>
                        <a:rPr lang="en-ZA" sz="1200" dirty="0" smtClean="0">
                          <a:effectLst/>
                        </a:rPr>
                        <a:t> </a:t>
                      </a:r>
                      <a:r>
                        <a:rPr lang="en-ZA" sz="1200" dirty="0">
                          <a:effectLst/>
                        </a:rPr>
                        <a:t>2015-2019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Funding</a:t>
                      </a:r>
                      <a:r>
                        <a:rPr lang="en-ZA" sz="1200" baseline="0" dirty="0" smtClean="0">
                          <a:effectLst/>
                        </a:rPr>
                        <a:t> 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Land Assembly Status</a:t>
                      </a:r>
                      <a:endParaRPr lang="en-ZA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6746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Lorraine Informal Settlements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latin typeface="+mn-lt"/>
                          <a:cs typeface="Arial" pitchFamily="34" charset="0"/>
                        </a:rPr>
                        <a:t>±17ha</a:t>
                      </a:r>
                    </a:p>
                    <a:p>
                      <a:r>
                        <a:rPr lang="en-ZA" sz="1200" dirty="0" smtClean="0">
                          <a:latin typeface="+mn-lt"/>
                          <a:cs typeface="Arial" pitchFamily="34" charset="0"/>
                        </a:rPr>
                        <a:t>±500ru’s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200" dirty="0" smtClean="0">
                          <a:effectLst/>
                        </a:rPr>
                        <a:t>Private</a:t>
                      </a:r>
                      <a:r>
                        <a:rPr lang="en-ZA" sz="1200" baseline="0" dirty="0" smtClean="0">
                          <a:effectLst/>
                        </a:rPr>
                        <a:t> Land: </a:t>
                      </a:r>
                      <a:r>
                        <a:rPr lang="en-ZA" sz="1200" dirty="0" smtClean="0">
                          <a:effectLst/>
                        </a:rPr>
                        <a:t>Informal Settlement</a:t>
                      </a:r>
                      <a:r>
                        <a:rPr lang="en-ZA" sz="1200" baseline="0" dirty="0" smtClean="0">
                          <a:effectLst/>
                        </a:rPr>
                        <a:t> </a:t>
                      </a:r>
                      <a:endParaRPr lang="en-ZA" sz="12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To be </a:t>
                      </a:r>
                      <a:r>
                        <a:rPr lang="en-ZA" sz="1200" dirty="0" smtClean="0">
                          <a:effectLst/>
                        </a:rPr>
                        <a:t>determined (TBD): </a:t>
                      </a:r>
                      <a:r>
                        <a:rPr lang="en-ZA" sz="1200" dirty="0">
                          <a:effectLst/>
                        </a:rPr>
                        <a:t>Market </a:t>
                      </a:r>
                      <a:r>
                        <a:rPr lang="en-ZA" sz="1200" dirty="0" smtClean="0">
                          <a:effectLst/>
                        </a:rPr>
                        <a:t>value 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2015 - 2019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TBD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Council</a:t>
                      </a:r>
                      <a:r>
                        <a:rPr lang="en-ZA" sz="1200" baseline="0" dirty="0" smtClean="0">
                          <a:effectLst/>
                        </a:rPr>
                        <a:t> Resolution obtained. Valuations awaited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728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err="1">
                          <a:effectLst/>
                        </a:rPr>
                        <a:t>Vastrap</a:t>
                      </a:r>
                      <a:r>
                        <a:rPr lang="en-ZA" sz="1200" dirty="0">
                          <a:effectLst/>
                        </a:rPr>
                        <a:t>: </a:t>
                      </a:r>
                      <a:r>
                        <a:rPr lang="en-ZA" sz="1200" dirty="0" err="1">
                          <a:effectLst/>
                        </a:rPr>
                        <a:t>Erf</a:t>
                      </a:r>
                      <a:r>
                        <a:rPr lang="en-ZA" sz="1200" dirty="0">
                          <a:effectLst/>
                        </a:rPr>
                        <a:t> 2069 </a:t>
                      </a:r>
                      <a:r>
                        <a:rPr lang="en-ZA" sz="1200" dirty="0" err="1">
                          <a:effectLst/>
                        </a:rPr>
                        <a:t>Bloemendal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26,58ha</a:t>
                      </a:r>
                    </a:p>
                    <a:p>
                      <a:pPr marL="88900" indent="0" algn="l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±1742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12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ru</a:t>
                      </a:r>
                      <a:r>
                        <a:rPr lang="en-US" sz="12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’s</a:t>
                      </a:r>
                      <a:endParaRPr lang="en-US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189" marR="5189" marT="519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200" dirty="0" smtClean="0">
                          <a:effectLst/>
                        </a:rPr>
                        <a:t>Private</a:t>
                      </a:r>
                      <a:r>
                        <a:rPr lang="en-ZA" sz="1200" baseline="0" dirty="0" smtClean="0">
                          <a:effectLst/>
                        </a:rPr>
                        <a:t> Land: </a:t>
                      </a:r>
                      <a:r>
                        <a:rPr lang="en-ZA" sz="1200" dirty="0" smtClean="0">
                          <a:effectLst/>
                        </a:rPr>
                        <a:t>Informal Settlement</a:t>
                      </a:r>
                      <a:r>
                        <a:rPr lang="en-ZA" sz="1200" baseline="0" dirty="0" smtClean="0">
                          <a:effectLst/>
                        </a:rPr>
                        <a:t> </a:t>
                      </a:r>
                      <a:endParaRPr lang="en-ZA" sz="12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To be determined: Market value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2015 - 2019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 </a:t>
                      </a:r>
                      <a:r>
                        <a:rPr lang="en-ZA" sz="1200" dirty="0" smtClean="0">
                          <a:effectLst/>
                        </a:rPr>
                        <a:t>TBD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Technical</a:t>
                      </a:r>
                      <a:r>
                        <a:rPr lang="en-ZA" sz="1200" baseline="0" dirty="0" smtClean="0">
                          <a:effectLst/>
                        </a:rPr>
                        <a:t> Assessment Complete, Council Resolution outstanding 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err="1">
                          <a:effectLst/>
                        </a:rPr>
                        <a:t>Gro</a:t>
                      </a:r>
                      <a:r>
                        <a:rPr lang="en-ZA" sz="1200" dirty="0">
                          <a:effectLst/>
                        </a:rPr>
                        <a:t> </a:t>
                      </a:r>
                      <a:r>
                        <a:rPr lang="en-ZA" sz="1200" dirty="0" err="1">
                          <a:effectLst/>
                        </a:rPr>
                        <a:t>Gro</a:t>
                      </a:r>
                      <a:r>
                        <a:rPr lang="en-ZA" sz="1200" dirty="0">
                          <a:effectLst/>
                        </a:rPr>
                        <a:t>: </a:t>
                      </a:r>
                      <a:r>
                        <a:rPr lang="en-ZA" sz="1200" dirty="0" err="1">
                          <a:effectLst/>
                        </a:rPr>
                        <a:t>Erf</a:t>
                      </a:r>
                      <a:r>
                        <a:rPr lang="en-ZA" sz="1200" dirty="0">
                          <a:effectLst/>
                        </a:rPr>
                        <a:t>  </a:t>
                      </a:r>
                      <a:r>
                        <a:rPr lang="en-ZA" sz="1200" dirty="0" smtClean="0">
                          <a:effectLst/>
                        </a:rPr>
                        <a:t>432 Hunters</a:t>
                      </a:r>
                      <a:r>
                        <a:rPr lang="en-ZA" sz="1200" baseline="0" dirty="0" smtClean="0">
                          <a:effectLst/>
                        </a:rPr>
                        <a:t> Retreat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ZA" sz="1200" dirty="0" smtClean="0">
                          <a:latin typeface="+mn-lt"/>
                          <a:cs typeface="Arial" pitchFamily="34" charset="0"/>
                        </a:rPr>
                        <a:t>85,96 ha</a:t>
                      </a:r>
                    </a:p>
                    <a:p>
                      <a:pPr marL="88900" indent="0"/>
                      <a:r>
                        <a:rPr lang="en-ZA" sz="1200" dirty="0" smtClean="0">
                          <a:latin typeface="+mn-lt"/>
                          <a:cs typeface="Arial" pitchFamily="34" charset="0"/>
                        </a:rPr>
                        <a:t>±1600 </a:t>
                      </a:r>
                      <a:r>
                        <a:rPr lang="en-ZA" sz="1200" dirty="0" err="1" smtClean="0">
                          <a:latin typeface="+mn-lt"/>
                          <a:cs typeface="Arial" pitchFamily="34" charset="0"/>
                        </a:rPr>
                        <a:t>ru’s</a:t>
                      </a:r>
                      <a:endParaRPr lang="en-ZA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5189" marR="5189" marT="5193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 smtClean="0">
                          <a:effectLst/>
                        </a:rPr>
                        <a:t>Private</a:t>
                      </a:r>
                      <a:r>
                        <a:rPr lang="en-ZA" sz="1200" kern="1200" baseline="0" dirty="0" smtClean="0">
                          <a:effectLst/>
                        </a:rPr>
                        <a:t> Land: </a:t>
                      </a:r>
                      <a:r>
                        <a:rPr lang="en-ZA" sz="1200" kern="1200" dirty="0" smtClean="0">
                          <a:effectLst/>
                        </a:rPr>
                        <a:t>Informal Settlement</a:t>
                      </a:r>
                      <a:r>
                        <a:rPr lang="en-ZA" sz="1200" kern="1200" baseline="0" dirty="0" smtClean="0">
                          <a:effectLst/>
                        </a:rPr>
                        <a:t> </a:t>
                      </a:r>
                      <a:endParaRPr lang="en-ZA" sz="1200" kern="1200" dirty="0" smtClean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kern="1200" dirty="0" smtClean="0">
                          <a:effectLst/>
                        </a:rPr>
                        <a:t>To be determined: Market value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Owner Offer: R 40, 000, 000</a:t>
                      </a:r>
                      <a:endParaRPr lang="en-ZA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 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2015 - 2019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 </a:t>
                      </a:r>
                      <a:r>
                        <a:rPr lang="en-ZA" sz="1200" dirty="0" smtClean="0">
                          <a:effectLst/>
                        </a:rPr>
                        <a:t>TBD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Feasibility and</a:t>
                      </a:r>
                      <a:r>
                        <a:rPr lang="en-ZA" sz="1200" baseline="0" dirty="0" smtClean="0">
                          <a:effectLst/>
                        </a:rPr>
                        <a:t> </a:t>
                      </a:r>
                      <a:r>
                        <a:rPr lang="en-ZA" sz="1200" dirty="0" smtClean="0">
                          <a:effectLst/>
                        </a:rPr>
                        <a:t>Council resolution</a:t>
                      </a:r>
                      <a:r>
                        <a:rPr lang="en-ZA" sz="1200" baseline="0" dirty="0" smtClean="0">
                          <a:effectLst/>
                        </a:rPr>
                        <a:t> outstanding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8168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Walmer </a:t>
                      </a:r>
                      <a:r>
                        <a:rPr lang="en-ZA" sz="1200" dirty="0" smtClean="0">
                          <a:effectLst/>
                        </a:rPr>
                        <a:t>Arlington </a:t>
                      </a:r>
                      <a:r>
                        <a:rPr lang="en-ZA" sz="1200" dirty="0">
                          <a:effectLst/>
                        </a:rPr>
                        <a:t>Race Course </a:t>
                      </a:r>
                      <a:r>
                        <a:rPr lang="en-ZA" sz="1200" dirty="0" err="1">
                          <a:effectLst/>
                        </a:rPr>
                        <a:t>Erf</a:t>
                      </a:r>
                      <a:r>
                        <a:rPr lang="en-ZA" sz="1200" dirty="0">
                          <a:effectLst/>
                        </a:rPr>
                        <a:t> </a:t>
                      </a:r>
                      <a:r>
                        <a:rPr lang="en-ZA" sz="1200" dirty="0" smtClean="0">
                          <a:effectLst/>
                        </a:rPr>
                        <a:t>4195 Walmer 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ZA" sz="1200" dirty="0" smtClean="0">
                          <a:latin typeface="+mn-lt"/>
                          <a:cs typeface="Arial" pitchFamily="34" charset="0"/>
                        </a:rPr>
                        <a:t>75,12ha</a:t>
                      </a:r>
                    </a:p>
                    <a:p>
                      <a:pPr marL="88900" indent="0"/>
                      <a:r>
                        <a:rPr lang="en-ZA" sz="1200" dirty="0" smtClean="0">
                          <a:latin typeface="+mn-lt"/>
                          <a:cs typeface="Arial" pitchFamily="34" charset="0"/>
                        </a:rPr>
                        <a:t>±4500</a:t>
                      </a:r>
                      <a:r>
                        <a:rPr lang="en-ZA" sz="12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ZA" sz="1200" baseline="0" dirty="0" err="1" smtClean="0">
                          <a:latin typeface="+mn-lt"/>
                          <a:cs typeface="Arial" pitchFamily="34" charset="0"/>
                        </a:rPr>
                        <a:t>ru’s</a:t>
                      </a:r>
                      <a:endParaRPr lang="en-ZA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5189" marR="5189" marT="519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Private Land Suitable for Residential Development 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kern="1200" dirty="0" smtClean="0">
                          <a:effectLst/>
                        </a:rPr>
                        <a:t>Owner Offer: R 70, 900, 000 / R60</a:t>
                      </a:r>
                      <a:r>
                        <a:rPr lang="en-ZA" sz="1200" kern="1200" baseline="0" dirty="0" smtClean="0">
                          <a:effectLst/>
                        </a:rPr>
                        <a:t> 000 000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2015 - 2019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TBD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Feasibility and Council resolution outstanding 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678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Portion</a:t>
                      </a:r>
                      <a:r>
                        <a:rPr lang="en-ZA" sz="1200" baseline="0" dirty="0" smtClean="0">
                          <a:effectLst/>
                        </a:rPr>
                        <a:t> 8 of the farm </a:t>
                      </a:r>
                      <a:r>
                        <a:rPr lang="en-ZA" sz="1200" baseline="0" dirty="0" err="1" smtClean="0">
                          <a:effectLst/>
                        </a:rPr>
                        <a:t>Kuyga</a:t>
                      </a:r>
                      <a:r>
                        <a:rPr lang="en-ZA" sz="1200" baseline="0" dirty="0" smtClean="0">
                          <a:effectLst/>
                        </a:rPr>
                        <a:t> No. 8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ZA" sz="1200" dirty="0" smtClean="0">
                          <a:latin typeface="+mn-lt"/>
                          <a:cs typeface="Arial" pitchFamily="34" charset="0"/>
                        </a:rPr>
                        <a:t>25,804ha</a:t>
                      </a:r>
                    </a:p>
                    <a:p>
                      <a:pPr marL="88900" indent="0"/>
                      <a:r>
                        <a:rPr lang="en-ZA" sz="1200" dirty="0" smtClean="0">
                          <a:latin typeface="+mn-lt"/>
                          <a:cs typeface="Arial" pitchFamily="34" charset="0"/>
                        </a:rPr>
                        <a:t>500-1000</a:t>
                      </a:r>
                      <a:r>
                        <a:rPr lang="en-ZA" sz="12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ZA" sz="1200" baseline="0" dirty="0" err="1" smtClean="0">
                          <a:latin typeface="+mn-lt"/>
                          <a:cs typeface="Arial" pitchFamily="34" charset="0"/>
                        </a:rPr>
                        <a:t>ru’s</a:t>
                      </a:r>
                      <a:endParaRPr lang="en-ZA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5189" marR="5189" marT="519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Private land Suitable for</a:t>
                      </a:r>
                      <a:r>
                        <a:rPr lang="en-ZA" sz="1200" baseline="0" dirty="0" smtClean="0">
                          <a:effectLst/>
                        </a:rPr>
                        <a:t> residential development 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kern="1200" dirty="0" smtClean="0">
                          <a:effectLst/>
                        </a:rPr>
                        <a:t>TBD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2015 - 2019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TBD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Feasibility and Council Resolution Outstanding: Fitches</a:t>
                      </a:r>
                      <a:r>
                        <a:rPr lang="en-ZA" sz="1200" baseline="0" dirty="0" smtClean="0">
                          <a:effectLst/>
                        </a:rPr>
                        <a:t> corner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err="1" smtClean="0">
                          <a:effectLst/>
                        </a:rPr>
                        <a:t>Erf</a:t>
                      </a:r>
                      <a:r>
                        <a:rPr lang="en-ZA" sz="1200" baseline="0" dirty="0" smtClean="0">
                          <a:effectLst/>
                        </a:rPr>
                        <a:t> 1212 Colchester 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ZA" sz="1200" dirty="0" smtClean="0">
                          <a:latin typeface="+mn-lt"/>
                          <a:cs typeface="Arial" pitchFamily="34" charset="0"/>
                        </a:rPr>
                        <a:t>± 61,04ha</a:t>
                      </a:r>
                    </a:p>
                    <a:p>
                      <a:pPr marL="88900" indent="0"/>
                      <a:r>
                        <a:rPr lang="en-ZA" sz="1200" dirty="0" smtClean="0">
                          <a:latin typeface="+mn-lt"/>
                          <a:cs typeface="Arial" pitchFamily="34" charset="0"/>
                        </a:rPr>
                        <a:t>± 1200-1500</a:t>
                      </a:r>
                      <a:r>
                        <a:rPr lang="en-ZA" sz="12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ZA" sz="1200" baseline="0" dirty="0" err="1" smtClean="0">
                          <a:latin typeface="+mn-lt"/>
                          <a:cs typeface="Arial" pitchFamily="34" charset="0"/>
                        </a:rPr>
                        <a:t>ru’s</a:t>
                      </a:r>
                      <a:endParaRPr lang="en-ZA" sz="1200" dirty="0">
                        <a:latin typeface="+mn-lt"/>
                        <a:cs typeface="Arial" pitchFamily="34" charset="0"/>
                      </a:endParaRPr>
                    </a:p>
                  </a:txBody>
                  <a:tcPr marL="5189" marR="5189" marT="519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Private Land 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kern="1200" dirty="0" smtClean="0">
                          <a:effectLst/>
                        </a:rPr>
                        <a:t>Owner Offer: R 17 677 000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2015 - 2019</a:t>
                      </a:r>
                      <a:endParaRPr lang="en-ZA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TBD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Feasibility and Council Resolution outstanding 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/>
                </a:tc>
              </a:tr>
              <a:tr h="408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Total Est. Land Acquisition Costs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 smtClean="0">
                          <a:effectLst/>
                        </a:rPr>
                        <a:t>TBD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 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 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 </a:t>
                      </a:r>
                      <a:endParaRPr lang="en-ZA" sz="12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1246" marR="61246" marT="0" marB="0" anchor="ctr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59360" y="620688"/>
            <a:ext cx="8229600" cy="10080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DRAFT LAND ACQUISITION PIPELINE 2015-2019</a:t>
            </a:r>
          </a:p>
        </p:txBody>
      </p:sp>
    </p:spTree>
    <p:extLst>
      <p:ext uri="{BB962C8B-B14F-4D97-AF65-F5344CB8AC3E}">
        <p14:creationId xmlns:p14="http://schemas.microsoft.com/office/powerpoint/2010/main" xmlns="" val="15113902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5076</Words>
  <Application>Microsoft Office PowerPoint</Application>
  <PresentationFormat>On-screen Show (4:3)</PresentationFormat>
  <Paragraphs>1687</Paragraphs>
  <Slides>58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Office Theme</vt:lpstr>
      <vt:lpstr>1_Office Theme</vt:lpstr>
      <vt:lpstr>2_Office Theme</vt:lpstr>
      <vt:lpstr>4_Office Theme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DowdKrause</dc:creator>
  <cp:lastModifiedBy>Astrid</cp:lastModifiedBy>
  <cp:revision>189</cp:revision>
  <cp:lastPrinted>2015-12-07T08:31:07Z</cp:lastPrinted>
  <dcterms:created xsi:type="dcterms:W3CDTF">2015-07-29T10:45:47Z</dcterms:created>
  <dcterms:modified xsi:type="dcterms:W3CDTF">2016-04-08T14:50:23Z</dcterms:modified>
</cp:coreProperties>
</file>