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0" r:id="rId5"/>
  </p:sldMasterIdLst>
  <p:notesMasterIdLst>
    <p:notesMasterId r:id="rId44"/>
  </p:notesMasterIdLst>
  <p:handoutMasterIdLst>
    <p:handoutMasterId r:id="rId45"/>
  </p:handoutMasterIdLst>
  <p:sldIdLst>
    <p:sldId id="278" r:id="rId6"/>
    <p:sldId id="258" r:id="rId7"/>
    <p:sldId id="293" r:id="rId8"/>
    <p:sldId id="259" r:id="rId9"/>
    <p:sldId id="261" r:id="rId10"/>
    <p:sldId id="315" r:id="rId11"/>
    <p:sldId id="311" r:id="rId12"/>
    <p:sldId id="312" r:id="rId13"/>
    <p:sldId id="313" r:id="rId14"/>
    <p:sldId id="314" r:id="rId15"/>
    <p:sldId id="301" r:id="rId16"/>
    <p:sldId id="295" r:id="rId17"/>
    <p:sldId id="298" r:id="rId18"/>
    <p:sldId id="289" r:id="rId19"/>
    <p:sldId id="290" r:id="rId20"/>
    <p:sldId id="296" r:id="rId21"/>
    <p:sldId id="294" r:id="rId22"/>
    <p:sldId id="263" r:id="rId23"/>
    <p:sldId id="282" r:id="rId24"/>
    <p:sldId id="266" r:id="rId25"/>
    <p:sldId id="267" r:id="rId26"/>
    <p:sldId id="268" r:id="rId27"/>
    <p:sldId id="283" r:id="rId28"/>
    <p:sldId id="297" r:id="rId29"/>
    <p:sldId id="270" r:id="rId30"/>
    <p:sldId id="271" r:id="rId31"/>
    <p:sldId id="272" r:id="rId32"/>
    <p:sldId id="284" r:id="rId33"/>
    <p:sldId id="273" r:id="rId34"/>
    <p:sldId id="303" r:id="rId35"/>
    <p:sldId id="304" r:id="rId36"/>
    <p:sldId id="305" r:id="rId37"/>
    <p:sldId id="306" r:id="rId38"/>
    <p:sldId id="307" r:id="rId39"/>
    <p:sldId id="308" r:id="rId40"/>
    <p:sldId id="309" r:id="rId41"/>
    <p:sldId id="310" r:id="rId42"/>
    <p:sldId id="288"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66" y="72"/>
      </p:cViewPr>
      <p:guideLst>
        <p:guide orient="horz" pos="2160"/>
        <p:guide pos="2880"/>
      </p:guideLst>
    </p:cSldViewPr>
  </p:slideViewPr>
  <p:notesTextViewPr>
    <p:cViewPr>
      <p:scale>
        <a:sx n="1" d="1"/>
        <a:sy n="1" d="1"/>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4D0FC-E6BE-4B93-95C3-DDA68BA4E2DA}"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US"/>
        </a:p>
      </dgm:t>
    </dgm:pt>
    <dgm:pt modelId="{980A96A0-BEAF-435D-9298-111D35F9D0B0}">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4000" b="1" dirty="0" smtClean="0">
              <a:latin typeface="+mj-lt"/>
            </a:rPr>
            <a:t>Vision</a:t>
          </a:r>
          <a:endParaRPr lang="en-US" sz="4000" b="1" dirty="0">
            <a:latin typeface="+mj-lt"/>
          </a:endParaRPr>
        </a:p>
      </dgm:t>
    </dgm:pt>
    <dgm:pt modelId="{38A4835A-FE6D-407B-81E6-F8DA3CE3DBD3}" type="parTrans" cxnId="{0CFD0B32-6F46-4C69-9BA2-A4D6FD439501}">
      <dgm:prSet/>
      <dgm:spPr/>
      <dgm:t>
        <a:bodyPr/>
        <a:lstStyle/>
        <a:p>
          <a:endParaRPr lang="en-US">
            <a:latin typeface="+mj-lt"/>
          </a:endParaRPr>
        </a:p>
      </dgm:t>
    </dgm:pt>
    <dgm:pt modelId="{3A014DDC-67A8-4E83-93E4-6C6A49063BF7}" type="sibTrans" cxnId="{0CFD0B32-6F46-4C69-9BA2-A4D6FD439501}">
      <dgm:prSet/>
      <dgm:spPr/>
      <dgm:t>
        <a:bodyPr/>
        <a:lstStyle/>
        <a:p>
          <a:endParaRPr lang="en-US">
            <a:latin typeface="+mj-lt"/>
          </a:endParaRPr>
        </a:p>
      </dgm:t>
    </dgm:pt>
    <dgm:pt modelId="{259BCA4A-54D0-414A-9BF1-DCAB1889B8CA}">
      <dgm:prSet phldrT="[Text]" custT="1"/>
      <dgm:spPr>
        <a:solidFill>
          <a:schemeClr val="accent6">
            <a:lumMod val="60000"/>
            <a:lumOff val="40000"/>
            <a:alpha val="90000"/>
          </a:schemeClr>
        </a:solidFill>
      </dgm:spPr>
      <dgm:t>
        <a:bodyPr/>
        <a:lstStyle/>
        <a:p>
          <a:r>
            <a:rPr lang="en-ZA" sz="1800" b="0" dirty="0" smtClean="0">
              <a:latin typeface="+mj-lt"/>
            </a:rPr>
            <a:t>To be the pulse of communication excellence in government</a:t>
          </a:r>
          <a:endParaRPr lang="en-US" sz="2400" b="1" dirty="0">
            <a:latin typeface="+mj-lt"/>
          </a:endParaRPr>
        </a:p>
      </dgm:t>
    </dgm:pt>
    <dgm:pt modelId="{D7AF45B5-3CB1-496B-9D68-CD79733A56D9}" type="parTrans" cxnId="{C6723D52-A09A-4E8E-98FE-10C7D4BF5BCF}">
      <dgm:prSet/>
      <dgm:spPr/>
      <dgm:t>
        <a:bodyPr/>
        <a:lstStyle/>
        <a:p>
          <a:endParaRPr lang="en-US">
            <a:latin typeface="+mj-lt"/>
          </a:endParaRPr>
        </a:p>
      </dgm:t>
    </dgm:pt>
    <dgm:pt modelId="{4A5AF0C9-B96F-4D28-988D-C2A975ED0D8D}" type="sibTrans" cxnId="{C6723D52-A09A-4E8E-98FE-10C7D4BF5BCF}">
      <dgm:prSet/>
      <dgm:spPr/>
      <dgm:t>
        <a:bodyPr/>
        <a:lstStyle/>
        <a:p>
          <a:endParaRPr lang="en-US">
            <a:latin typeface="+mj-lt"/>
          </a:endParaRPr>
        </a:p>
      </dgm:t>
    </dgm:pt>
    <dgm:pt modelId="{1742C92F-5C40-49B7-A5E8-62A4E45EFF4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4000" b="1" dirty="0" smtClean="0">
              <a:latin typeface="+mj-lt"/>
            </a:rPr>
            <a:t>Mission</a:t>
          </a:r>
          <a:endParaRPr lang="en-US" sz="4000" b="1" dirty="0">
            <a:latin typeface="+mj-lt"/>
          </a:endParaRPr>
        </a:p>
      </dgm:t>
    </dgm:pt>
    <dgm:pt modelId="{E5A0F9B1-56BE-4EB5-A544-A668EBEE0283}" type="parTrans" cxnId="{227ADF85-B880-480D-8D43-378B1B096B31}">
      <dgm:prSet/>
      <dgm:spPr/>
      <dgm:t>
        <a:bodyPr/>
        <a:lstStyle/>
        <a:p>
          <a:endParaRPr lang="en-US">
            <a:latin typeface="+mj-lt"/>
          </a:endParaRPr>
        </a:p>
      </dgm:t>
    </dgm:pt>
    <dgm:pt modelId="{00CB6084-4E62-44B0-8BC2-FFB114648D6B}" type="sibTrans" cxnId="{227ADF85-B880-480D-8D43-378B1B096B31}">
      <dgm:prSet/>
      <dgm:spPr/>
      <dgm:t>
        <a:bodyPr/>
        <a:lstStyle/>
        <a:p>
          <a:endParaRPr lang="en-US">
            <a:latin typeface="+mj-lt"/>
          </a:endParaRPr>
        </a:p>
      </dgm:t>
    </dgm:pt>
    <dgm:pt modelId="{23997DAF-4818-44E6-8DDD-75A571DBAC8F}">
      <dgm:prSet phldrT="[Text]" custT="1"/>
      <dgm:spPr/>
      <dgm:t>
        <a:bodyPr/>
        <a:lstStyle/>
        <a:p>
          <a:pPr algn="l"/>
          <a:endParaRPr lang="en-US" sz="2000" b="0" dirty="0">
            <a:latin typeface="+mj-lt"/>
          </a:endParaRPr>
        </a:p>
      </dgm:t>
    </dgm:pt>
    <dgm:pt modelId="{C889E4B0-A299-413D-928B-6961906ED80D}" type="parTrans" cxnId="{4D7A0983-252E-404D-9FA4-F20D582315C3}">
      <dgm:prSet/>
      <dgm:spPr/>
      <dgm:t>
        <a:bodyPr/>
        <a:lstStyle/>
        <a:p>
          <a:endParaRPr lang="en-US">
            <a:latin typeface="+mj-lt"/>
          </a:endParaRPr>
        </a:p>
      </dgm:t>
    </dgm:pt>
    <dgm:pt modelId="{C2D7B3E3-86F6-45C4-AB48-29654303AC63}" type="sibTrans" cxnId="{4D7A0983-252E-404D-9FA4-F20D582315C3}">
      <dgm:prSet/>
      <dgm:spPr/>
      <dgm:t>
        <a:bodyPr/>
        <a:lstStyle/>
        <a:p>
          <a:endParaRPr lang="en-US">
            <a:latin typeface="+mj-lt"/>
          </a:endParaRPr>
        </a:p>
      </dgm:t>
    </dgm:pt>
    <dgm:pt modelId="{47109AED-7759-402F-8F4A-1244C67DD825}">
      <dgm:prSet phldrT="[Text]" custT="1">
        <dgm:style>
          <a:lnRef idx="2">
            <a:schemeClr val="dk1">
              <a:shade val="50000"/>
            </a:schemeClr>
          </a:lnRef>
          <a:fillRef idx="1">
            <a:schemeClr val="dk1"/>
          </a:fillRef>
          <a:effectRef idx="0">
            <a:schemeClr val="dk1"/>
          </a:effectRef>
          <a:fontRef idx="minor">
            <a:schemeClr val="lt1"/>
          </a:fontRef>
        </dgm:style>
      </dgm:prSet>
      <dgm:spPr>
        <a:solidFill>
          <a:schemeClr val="bg1">
            <a:lumMod val="50000"/>
          </a:schemeClr>
        </a:solidFill>
      </dgm:spPr>
      <dgm:t>
        <a:bodyPr/>
        <a:lstStyle/>
        <a:p>
          <a:r>
            <a:rPr lang="en-US" sz="4000" b="1" dirty="0" smtClean="0">
              <a:latin typeface="+mj-lt"/>
            </a:rPr>
            <a:t>Values</a:t>
          </a:r>
          <a:endParaRPr lang="en-US" sz="4000" b="1" dirty="0">
            <a:latin typeface="+mj-lt"/>
          </a:endParaRPr>
        </a:p>
      </dgm:t>
    </dgm:pt>
    <dgm:pt modelId="{B4B3DA0C-2A57-4013-8A4F-6B374FD9A929}" type="sibTrans" cxnId="{7624579E-82B6-4E06-BE69-8E4A18E6F33F}">
      <dgm:prSet/>
      <dgm:spPr/>
      <dgm:t>
        <a:bodyPr/>
        <a:lstStyle/>
        <a:p>
          <a:endParaRPr lang="en-US"/>
        </a:p>
      </dgm:t>
    </dgm:pt>
    <dgm:pt modelId="{77E15860-8FDB-4B11-B8E5-BF2968AEFCF5}" type="parTrans" cxnId="{7624579E-82B6-4E06-BE69-8E4A18E6F33F}">
      <dgm:prSet/>
      <dgm:spPr/>
      <dgm:t>
        <a:bodyPr/>
        <a:lstStyle/>
        <a:p>
          <a:endParaRPr lang="en-US"/>
        </a:p>
      </dgm:t>
    </dgm:pt>
    <dgm:pt modelId="{97066F8D-BFA3-40C3-848F-939F066EC31E}">
      <dgm:prSet phldrT="[Text]" custT="1">
        <dgm:style>
          <a:lnRef idx="1">
            <a:schemeClr val="dk1"/>
          </a:lnRef>
          <a:fillRef idx="2">
            <a:schemeClr val="dk1"/>
          </a:fillRef>
          <a:effectRef idx="1">
            <a:schemeClr val="dk1"/>
          </a:effectRef>
          <a:fontRef idx="minor">
            <a:schemeClr val="dk1"/>
          </a:fontRef>
        </dgm:style>
      </dgm:prSet>
      <dgm:spPr/>
      <dgm:t>
        <a:bodyPr/>
        <a:lstStyle/>
        <a:p>
          <a:r>
            <a:rPr lang="en-US" sz="1800" b="0" dirty="0" smtClean="0">
              <a:latin typeface="+mj-lt"/>
            </a:rPr>
            <a:t>Professionalism, diversity, openness &amp; transparency, innovation, and honesty &amp; integrity.</a:t>
          </a:r>
          <a:endParaRPr lang="en-US" sz="1800" b="0" dirty="0">
            <a:latin typeface="+mj-lt"/>
          </a:endParaRPr>
        </a:p>
      </dgm:t>
    </dgm:pt>
    <dgm:pt modelId="{DE5C1C8B-7B89-464A-9B3C-A440012E486D}" type="parTrans" cxnId="{C8EE9574-72C2-411A-BEF8-FAFC2727C987}">
      <dgm:prSet/>
      <dgm:spPr/>
      <dgm:t>
        <a:bodyPr/>
        <a:lstStyle/>
        <a:p>
          <a:endParaRPr lang="en-US"/>
        </a:p>
      </dgm:t>
    </dgm:pt>
    <dgm:pt modelId="{CFA1CB61-CB06-45DB-A2B5-EF9F5EE99AD6}" type="sibTrans" cxnId="{C8EE9574-72C2-411A-BEF8-FAFC2727C987}">
      <dgm:prSet/>
      <dgm:spPr/>
      <dgm:t>
        <a:bodyPr/>
        <a:lstStyle/>
        <a:p>
          <a:endParaRPr lang="en-US"/>
        </a:p>
      </dgm:t>
    </dgm:pt>
    <dgm:pt modelId="{AC30EAA5-0D63-4364-BC47-85F8B97BE687}">
      <dgm:prSet custT="1"/>
      <dgm:spPr/>
      <dgm:t>
        <a:bodyPr/>
        <a:lstStyle/>
        <a:p>
          <a:pPr algn="just"/>
          <a:r>
            <a:rPr lang="en-ZA" sz="1800" b="0" dirty="0">
              <a:latin typeface="+mj-lt"/>
            </a:rPr>
            <a:t>To </a:t>
          </a:r>
          <a:r>
            <a:rPr lang="en-ZA" sz="1800" b="0" dirty="0" smtClean="0">
              <a:latin typeface="+mj-lt"/>
            </a:rPr>
            <a:t>deliver effective strategic government communication. Set </a:t>
          </a:r>
          <a:r>
            <a:rPr lang="en-ZA" sz="1800" b="0" dirty="0">
              <a:latin typeface="+mj-lt"/>
            </a:rPr>
            <a:t>and influence adherence to standards </a:t>
          </a:r>
          <a:r>
            <a:rPr lang="en-ZA" sz="1800" b="0" dirty="0" smtClean="0">
              <a:latin typeface="+mj-lt"/>
            </a:rPr>
            <a:t>and coherence of messages and proactively communicate with the public about government policies, plans, programmes and achievements</a:t>
          </a:r>
          <a:endParaRPr lang="en-ZA" sz="1800" b="0" dirty="0">
            <a:latin typeface="+mj-lt"/>
          </a:endParaRPr>
        </a:p>
      </dgm:t>
    </dgm:pt>
    <dgm:pt modelId="{2A57E046-4F2A-452D-958A-3F66AF55F681}" type="parTrans" cxnId="{202D9888-1746-4E9D-B93A-35D9B75CE6EE}">
      <dgm:prSet/>
      <dgm:spPr/>
      <dgm:t>
        <a:bodyPr/>
        <a:lstStyle/>
        <a:p>
          <a:endParaRPr lang="en-ZA"/>
        </a:p>
      </dgm:t>
    </dgm:pt>
    <dgm:pt modelId="{742F3C9F-3E55-4763-BD99-EB70B9A0A7C8}" type="sibTrans" cxnId="{202D9888-1746-4E9D-B93A-35D9B75CE6EE}">
      <dgm:prSet/>
      <dgm:spPr/>
      <dgm:t>
        <a:bodyPr/>
        <a:lstStyle/>
        <a:p>
          <a:endParaRPr lang="en-ZA"/>
        </a:p>
      </dgm:t>
    </dgm:pt>
    <dgm:pt modelId="{87F4F19B-011B-489F-9AD9-602D83066A9B}" type="pres">
      <dgm:prSet presAssocID="{5964D0FC-E6BE-4B93-95C3-DDA68BA4E2DA}" presName="Name0" presStyleCnt="0">
        <dgm:presLayoutVars>
          <dgm:dir/>
          <dgm:animLvl val="lvl"/>
          <dgm:resizeHandles val="exact"/>
        </dgm:presLayoutVars>
      </dgm:prSet>
      <dgm:spPr/>
      <dgm:t>
        <a:bodyPr/>
        <a:lstStyle/>
        <a:p>
          <a:endParaRPr lang="en-US"/>
        </a:p>
      </dgm:t>
    </dgm:pt>
    <dgm:pt modelId="{E5A68D7C-C8D6-4383-A0DF-6892598A2509}" type="pres">
      <dgm:prSet presAssocID="{980A96A0-BEAF-435D-9298-111D35F9D0B0}" presName="linNode" presStyleCnt="0"/>
      <dgm:spPr/>
      <dgm:t>
        <a:bodyPr/>
        <a:lstStyle/>
        <a:p>
          <a:endParaRPr lang="en-US"/>
        </a:p>
      </dgm:t>
    </dgm:pt>
    <dgm:pt modelId="{DB9AB2DB-F2DC-4F2F-BEE5-88B2471DC6C6}" type="pres">
      <dgm:prSet presAssocID="{980A96A0-BEAF-435D-9298-111D35F9D0B0}" presName="parentText" presStyleLbl="node1" presStyleIdx="0" presStyleCnt="3" custScaleY="130859" custLinFactNeighborY="-749">
        <dgm:presLayoutVars>
          <dgm:chMax val="1"/>
          <dgm:bulletEnabled val="1"/>
        </dgm:presLayoutVars>
      </dgm:prSet>
      <dgm:spPr/>
      <dgm:t>
        <a:bodyPr/>
        <a:lstStyle/>
        <a:p>
          <a:endParaRPr lang="en-US"/>
        </a:p>
      </dgm:t>
    </dgm:pt>
    <dgm:pt modelId="{7DD19ADA-E279-4297-8B89-ECC284EB4DD3}" type="pres">
      <dgm:prSet presAssocID="{980A96A0-BEAF-435D-9298-111D35F9D0B0}" presName="descendantText" presStyleLbl="alignAccFollowNode1" presStyleIdx="0" presStyleCnt="3" custScaleY="165090" custLinFactNeighborY="-936">
        <dgm:presLayoutVars>
          <dgm:bulletEnabled val="1"/>
        </dgm:presLayoutVars>
      </dgm:prSet>
      <dgm:spPr/>
      <dgm:t>
        <a:bodyPr/>
        <a:lstStyle/>
        <a:p>
          <a:endParaRPr lang="en-US"/>
        </a:p>
      </dgm:t>
    </dgm:pt>
    <dgm:pt modelId="{A7763E3A-B755-4314-A3AA-A232FBEE8D5B}" type="pres">
      <dgm:prSet presAssocID="{3A014DDC-67A8-4E83-93E4-6C6A49063BF7}" presName="sp" presStyleCnt="0"/>
      <dgm:spPr/>
      <dgm:t>
        <a:bodyPr/>
        <a:lstStyle/>
        <a:p>
          <a:endParaRPr lang="en-US"/>
        </a:p>
      </dgm:t>
    </dgm:pt>
    <dgm:pt modelId="{5C8491BA-1169-41C1-8B83-7486C4916E74}" type="pres">
      <dgm:prSet presAssocID="{1742C92F-5C40-49B7-A5E8-62A4E45EFF48}" presName="linNode" presStyleCnt="0"/>
      <dgm:spPr/>
      <dgm:t>
        <a:bodyPr/>
        <a:lstStyle/>
        <a:p>
          <a:endParaRPr lang="en-US"/>
        </a:p>
      </dgm:t>
    </dgm:pt>
    <dgm:pt modelId="{5D4C8348-E825-458B-A53B-C5091711B6F4}" type="pres">
      <dgm:prSet presAssocID="{1742C92F-5C40-49B7-A5E8-62A4E45EFF48}" presName="parentText" presStyleLbl="node1" presStyleIdx="1" presStyleCnt="3" custScaleY="176742">
        <dgm:presLayoutVars>
          <dgm:chMax val="1"/>
          <dgm:bulletEnabled val="1"/>
        </dgm:presLayoutVars>
      </dgm:prSet>
      <dgm:spPr/>
      <dgm:t>
        <a:bodyPr/>
        <a:lstStyle/>
        <a:p>
          <a:endParaRPr lang="en-US"/>
        </a:p>
      </dgm:t>
    </dgm:pt>
    <dgm:pt modelId="{4B92317F-5BB9-4027-9616-07BB81B636A3}" type="pres">
      <dgm:prSet presAssocID="{1742C92F-5C40-49B7-A5E8-62A4E45EFF48}" presName="descendantText" presStyleLbl="alignAccFollowNode1" presStyleIdx="1" presStyleCnt="3" custScaleY="234304" custLinFactNeighborX="4133" custLinFactNeighborY="-325">
        <dgm:presLayoutVars>
          <dgm:bulletEnabled val="1"/>
        </dgm:presLayoutVars>
      </dgm:prSet>
      <dgm:spPr/>
      <dgm:t>
        <a:bodyPr/>
        <a:lstStyle/>
        <a:p>
          <a:endParaRPr lang="en-US"/>
        </a:p>
      </dgm:t>
    </dgm:pt>
    <dgm:pt modelId="{DB3FBD5C-0620-47F2-83EA-49D817652D59}" type="pres">
      <dgm:prSet presAssocID="{00CB6084-4E62-44B0-8BC2-FFB114648D6B}" presName="sp" presStyleCnt="0"/>
      <dgm:spPr/>
      <dgm:t>
        <a:bodyPr/>
        <a:lstStyle/>
        <a:p>
          <a:endParaRPr lang="en-US"/>
        </a:p>
      </dgm:t>
    </dgm:pt>
    <dgm:pt modelId="{F4F05B14-B4FE-466B-AD4B-A8AA023F690D}" type="pres">
      <dgm:prSet presAssocID="{47109AED-7759-402F-8F4A-1244C67DD825}" presName="linNode" presStyleCnt="0"/>
      <dgm:spPr/>
      <dgm:t>
        <a:bodyPr/>
        <a:lstStyle/>
        <a:p>
          <a:endParaRPr lang="en-US"/>
        </a:p>
      </dgm:t>
    </dgm:pt>
    <dgm:pt modelId="{29486BB5-AF9C-4085-811A-8931B10F9A3F}" type="pres">
      <dgm:prSet presAssocID="{47109AED-7759-402F-8F4A-1244C67DD825}" presName="parentText" presStyleLbl="node1" presStyleIdx="2" presStyleCnt="3">
        <dgm:presLayoutVars>
          <dgm:chMax val="1"/>
          <dgm:bulletEnabled val="1"/>
        </dgm:presLayoutVars>
      </dgm:prSet>
      <dgm:spPr/>
      <dgm:t>
        <a:bodyPr/>
        <a:lstStyle/>
        <a:p>
          <a:endParaRPr lang="en-US"/>
        </a:p>
      </dgm:t>
    </dgm:pt>
    <dgm:pt modelId="{BA4AAC1E-DECB-40E7-842B-316FFF256452}" type="pres">
      <dgm:prSet presAssocID="{47109AED-7759-402F-8F4A-1244C67DD825}" presName="descendantText" presStyleLbl="alignAccFollowNode1" presStyleIdx="2" presStyleCnt="3">
        <dgm:presLayoutVars>
          <dgm:bulletEnabled val="1"/>
        </dgm:presLayoutVars>
      </dgm:prSet>
      <dgm:spPr/>
      <dgm:t>
        <a:bodyPr/>
        <a:lstStyle/>
        <a:p>
          <a:endParaRPr lang="en-US"/>
        </a:p>
      </dgm:t>
    </dgm:pt>
  </dgm:ptLst>
  <dgm:cxnLst>
    <dgm:cxn modelId="{7624579E-82B6-4E06-BE69-8E4A18E6F33F}" srcId="{5964D0FC-E6BE-4B93-95C3-DDA68BA4E2DA}" destId="{47109AED-7759-402F-8F4A-1244C67DD825}" srcOrd="2" destOrd="0" parTransId="{77E15860-8FDB-4B11-B8E5-BF2968AEFCF5}" sibTransId="{B4B3DA0C-2A57-4013-8A4F-6B374FD9A929}"/>
    <dgm:cxn modelId="{4D7A0983-252E-404D-9FA4-F20D582315C3}" srcId="{1742C92F-5C40-49B7-A5E8-62A4E45EFF48}" destId="{23997DAF-4818-44E6-8DDD-75A571DBAC8F}" srcOrd="0" destOrd="0" parTransId="{C889E4B0-A299-413D-928B-6961906ED80D}" sibTransId="{C2D7B3E3-86F6-45C4-AB48-29654303AC63}"/>
    <dgm:cxn modelId="{5F57763B-D726-444F-BEB1-749825D8AC62}" type="presOf" srcId="{1742C92F-5C40-49B7-A5E8-62A4E45EFF48}" destId="{5D4C8348-E825-458B-A53B-C5091711B6F4}" srcOrd="0" destOrd="0" presId="urn:microsoft.com/office/officeart/2005/8/layout/vList5"/>
    <dgm:cxn modelId="{202D9888-1746-4E9D-B93A-35D9B75CE6EE}" srcId="{1742C92F-5C40-49B7-A5E8-62A4E45EFF48}" destId="{AC30EAA5-0D63-4364-BC47-85F8B97BE687}" srcOrd="1" destOrd="0" parTransId="{2A57E046-4F2A-452D-958A-3F66AF55F681}" sibTransId="{742F3C9F-3E55-4763-BD99-EB70B9A0A7C8}"/>
    <dgm:cxn modelId="{227ADF85-B880-480D-8D43-378B1B096B31}" srcId="{5964D0FC-E6BE-4B93-95C3-DDA68BA4E2DA}" destId="{1742C92F-5C40-49B7-A5E8-62A4E45EFF48}" srcOrd="1" destOrd="0" parTransId="{E5A0F9B1-56BE-4EB5-A544-A668EBEE0283}" sibTransId="{00CB6084-4E62-44B0-8BC2-FFB114648D6B}"/>
    <dgm:cxn modelId="{1AE1BE4D-35F4-4F7F-8E14-B342D42DC124}" type="presOf" srcId="{AC30EAA5-0D63-4364-BC47-85F8B97BE687}" destId="{4B92317F-5BB9-4027-9616-07BB81B636A3}" srcOrd="0" destOrd="1" presId="urn:microsoft.com/office/officeart/2005/8/layout/vList5"/>
    <dgm:cxn modelId="{B4D37E0E-985C-4A6E-A74E-E72E10CB0743}" type="presOf" srcId="{980A96A0-BEAF-435D-9298-111D35F9D0B0}" destId="{DB9AB2DB-F2DC-4F2F-BEE5-88B2471DC6C6}" srcOrd="0" destOrd="0" presId="urn:microsoft.com/office/officeart/2005/8/layout/vList5"/>
    <dgm:cxn modelId="{4092E8DA-6F0B-4B55-8134-54E0F06A3DC4}" type="presOf" srcId="{47109AED-7759-402F-8F4A-1244C67DD825}" destId="{29486BB5-AF9C-4085-811A-8931B10F9A3F}" srcOrd="0" destOrd="0" presId="urn:microsoft.com/office/officeart/2005/8/layout/vList5"/>
    <dgm:cxn modelId="{E48E1892-4330-48A8-B839-EDD423CB285B}" type="presOf" srcId="{23997DAF-4818-44E6-8DDD-75A571DBAC8F}" destId="{4B92317F-5BB9-4027-9616-07BB81B636A3}" srcOrd="0" destOrd="0" presId="urn:microsoft.com/office/officeart/2005/8/layout/vList5"/>
    <dgm:cxn modelId="{0CFD0B32-6F46-4C69-9BA2-A4D6FD439501}" srcId="{5964D0FC-E6BE-4B93-95C3-DDA68BA4E2DA}" destId="{980A96A0-BEAF-435D-9298-111D35F9D0B0}" srcOrd="0" destOrd="0" parTransId="{38A4835A-FE6D-407B-81E6-F8DA3CE3DBD3}" sibTransId="{3A014DDC-67A8-4E83-93E4-6C6A49063BF7}"/>
    <dgm:cxn modelId="{C8EE9574-72C2-411A-BEF8-FAFC2727C987}" srcId="{47109AED-7759-402F-8F4A-1244C67DD825}" destId="{97066F8D-BFA3-40C3-848F-939F066EC31E}" srcOrd="0" destOrd="0" parTransId="{DE5C1C8B-7B89-464A-9B3C-A440012E486D}" sibTransId="{CFA1CB61-CB06-45DB-A2B5-EF9F5EE99AD6}"/>
    <dgm:cxn modelId="{9CB25BCB-3E33-429C-8D2C-E1570458FC35}" type="presOf" srcId="{97066F8D-BFA3-40C3-848F-939F066EC31E}" destId="{BA4AAC1E-DECB-40E7-842B-316FFF256452}" srcOrd="0" destOrd="0" presId="urn:microsoft.com/office/officeart/2005/8/layout/vList5"/>
    <dgm:cxn modelId="{F31D06D2-D434-464E-BB64-61E5F06D5953}" type="presOf" srcId="{5964D0FC-E6BE-4B93-95C3-DDA68BA4E2DA}" destId="{87F4F19B-011B-489F-9AD9-602D83066A9B}" srcOrd="0" destOrd="0" presId="urn:microsoft.com/office/officeart/2005/8/layout/vList5"/>
    <dgm:cxn modelId="{A3829FAF-62F6-46CE-BEC3-BCADB16D6B52}" type="presOf" srcId="{259BCA4A-54D0-414A-9BF1-DCAB1889B8CA}" destId="{7DD19ADA-E279-4297-8B89-ECC284EB4DD3}" srcOrd="0" destOrd="0" presId="urn:microsoft.com/office/officeart/2005/8/layout/vList5"/>
    <dgm:cxn modelId="{C6723D52-A09A-4E8E-98FE-10C7D4BF5BCF}" srcId="{980A96A0-BEAF-435D-9298-111D35F9D0B0}" destId="{259BCA4A-54D0-414A-9BF1-DCAB1889B8CA}" srcOrd="0" destOrd="0" parTransId="{D7AF45B5-3CB1-496B-9D68-CD79733A56D9}" sibTransId="{4A5AF0C9-B96F-4D28-988D-C2A975ED0D8D}"/>
    <dgm:cxn modelId="{A877C587-5F6D-4DAC-B52C-0D6DE50E3D98}" type="presParOf" srcId="{87F4F19B-011B-489F-9AD9-602D83066A9B}" destId="{E5A68D7C-C8D6-4383-A0DF-6892598A2509}" srcOrd="0" destOrd="0" presId="urn:microsoft.com/office/officeart/2005/8/layout/vList5"/>
    <dgm:cxn modelId="{7979BE82-5F85-4AFA-8DAE-E25853B51DCE}" type="presParOf" srcId="{E5A68D7C-C8D6-4383-A0DF-6892598A2509}" destId="{DB9AB2DB-F2DC-4F2F-BEE5-88B2471DC6C6}" srcOrd="0" destOrd="0" presId="urn:microsoft.com/office/officeart/2005/8/layout/vList5"/>
    <dgm:cxn modelId="{0CC4DF22-3336-4F30-9B20-42A247F7F542}" type="presParOf" srcId="{E5A68D7C-C8D6-4383-A0DF-6892598A2509}" destId="{7DD19ADA-E279-4297-8B89-ECC284EB4DD3}" srcOrd="1" destOrd="0" presId="urn:microsoft.com/office/officeart/2005/8/layout/vList5"/>
    <dgm:cxn modelId="{588A6FC1-8F1F-498B-99E8-A816CA5104AA}" type="presParOf" srcId="{87F4F19B-011B-489F-9AD9-602D83066A9B}" destId="{A7763E3A-B755-4314-A3AA-A232FBEE8D5B}" srcOrd="1" destOrd="0" presId="urn:microsoft.com/office/officeart/2005/8/layout/vList5"/>
    <dgm:cxn modelId="{8218913D-3F9B-4CE4-BEF1-89BDF2B76582}" type="presParOf" srcId="{87F4F19B-011B-489F-9AD9-602D83066A9B}" destId="{5C8491BA-1169-41C1-8B83-7486C4916E74}" srcOrd="2" destOrd="0" presId="urn:microsoft.com/office/officeart/2005/8/layout/vList5"/>
    <dgm:cxn modelId="{FA6568C3-9776-4246-9148-420A99257E9C}" type="presParOf" srcId="{5C8491BA-1169-41C1-8B83-7486C4916E74}" destId="{5D4C8348-E825-458B-A53B-C5091711B6F4}" srcOrd="0" destOrd="0" presId="urn:microsoft.com/office/officeart/2005/8/layout/vList5"/>
    <dgm:cxn modelId="{EA885481-315E-4EEE-BF5F-47809F0A538F}" type="presParOf" srcId="{5C8491BA-1169-41C1-8B83-7486C4916E74}" destId="{4B92317F-5BB9-4027-9616-07BB81B636A3}" srcOrd="1" destOrd="0" presId="urn:microsoft.com/office/officeart/2005/8/layout/vList5"/>
    <dgm:cxn modelId="{429DDE1D-543E-4A52-B3F6-B89CDD6F7960}" type="presParOf" srcId="{87F4F19B-011B-489F-9AD9-602D83066A9B}" destId="{DB3FBD5C-0620-47F2-83EA-49D817652D59}" srcOrd="3" destOrd="0" presId="urn:microsoft.com/office/officeart/2005/8/layout/vList5"/>
    <dgm:cxn modelId="{3522E95F-2445-43C9-AB69-47BAF5360D41}" type="presParOf" srcId="{87F4F19B-011B-489F-9AD9-602D83066A9B}" destId="{F4F05B14-B4FE-466B-AD4B-A8AA023F690D}" srcOrd="4" destOrd="0" presId="urn:microsoft.com/office/officeart/2005/8/layout/vList5"/>
    <dgm:cxn modelId="{F435EB0B-94D3-48F8-9319-797E7651C694}" type="presParOf" srcId="{F4F05B14-B4FE-466B-AD4B-A8AA023F690D}" destId="{29486BB5-AF9C-4085-811A-8931B10F9A3F}" srcOrd="0" destOrd="0" presId="urn:microsoft.com/office/officeart/2005/8/layout/vList5"/>
    <dgm:cxn modelId="{64F6D28A-2448-4E6F-A046-2BEF6458050B}" type="presParOf" srcId="{F4F05B14-B4FE-466B-AD4B-A8AA023F690D}" destId="{BA4AAC1E-DECB-40E7-842B-316FFF25645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19ADA-E279-4297-8B89-ECC284EB4DD3}">
      <dsp:nvSpPr>
        <dsp:cNvPr id="0" name=""/>
        <dsp:cNvSpPr/>
      </dsp:nvSpPr>
      <dsp:spPr>
        <a:xfrm rot="5400000">
          <a:off x="4849405" y="-1889642"/>
          <a:ext cx="1482515" cy="5261800"/>
        </a:xfrm>
        <a:prstGeom prst="round2SameRect">
          <a:avLst/>
        </a:prstGeom>
        <a:solidFill>
          <a:schemeClr val="accent6">
            <a:lumMod val="60000"/>
            <a:lumOff val="40000"/>
            <a:alpha val="9000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ZA" sz="1800" b="0" kern="1200" dirty="0" smtClean="0">
              <a:latin typeface="+mj-lt"/>
            </a:rPr>
            <a:t>To be the pulse of communication excellence in government</a:t>
          </a:r>
          <a:endParaRPr lang="en-US" sz="2400" b="1" kern="1200" dirty="0">
            <a:latin typeface="+mj-lt"/>
          </a:endParaRPr>
        </a:p>
      </dsp:txBody>
      <dsp:txXfrm rot="-5400000">
        <a:off x="2959763" y="72370"/>
        <a:ext cx="5189430" cy="1337775"/>
      </dsp:txXfrm>
    </dsp:sp>
    <dsp:sp modelId="{DB9AB2DB-F2DC-4F2F-BEE5-88B2471DC6C6}">
      <dsp:nvSpPr>
        <dsp:cNvPr id="0" name=""/>
        <dsp:cNvSpPr/>
      </dsp:nvSpPr>
      <dsp:spPr>
        <a:xfrm>
          <a:off x="0" y="2"/>
          <a:ext cx="2959762" cy="1468899"/>
        </a:xfrm>
        <a:prstGeom prst="round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kern="1200" dirty="0" smtClean="0">
              <a:latin typeface="+mj-lt"/>
            </a:rPr>
            <a:t>Vision</a:t>
          </a:r>
          <a:endParaRPr lang="en-US" sz="4000" b="1" kern="1200" dirty="0">
            <a:latin typeface="+mj-lt"/>
          </a:endParaRPr>
        </a:p>
      </dsp:txBody>
      <dsp:txXfrm>
        <a:off x="71706" y="71708"/>
        <a:ext cx="2816350" cy="1325487"/>
      </dsp:txXfrm>
    </dsp:sp>
    <dsp:sp modelId="{4B92317F-5BB9-4027-9616-07BB81B636A3}">
      <dsp:nvSpPr>
        <dsp:cNvPr id="0" name=""/>
        <dsp:cNvSpPr/>
      </dsp:nvSpPr>
      <dsp:spPr>
        <a:xfrm rot="5400000">
          <a:off x="4546669" y="-41545"/>
          <a:ext cx="2104060" cy="526180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b="0" kern="1200" dirty="0">
            <a:latin typeface="+mj-lt"/>
          </a:endParaRPr>
        </a:p>
        <a:p>
          <a:pPr marL="171450" lvl="1" indent="-171450" algn="just" defTabSz="800100">
            <a:lnSpc>
              <a:spcPct val="90000"/>
            </a:lnSpc>
            <a:spcBef>
              <a:spcPct val="0"/>
            </a:spcBef>
            <a:spcAft>
              <a:spcPct val="15000"/>
            </a:spcAft>
            <a:buChar char="••"/>
          </a:pPr>
          <a:r>
            <a:rPr lang="en-ZA" sz="1800" b="0" kern="1200" dirty="0">
              <a:latin typeface="+mj-lt"/>
            </a:rPr>
            <a:t>To </a:t>
          </a:r>
          <a:r>
            <a:rPr lang="en-ZA" sz="1800" b="0" kern="1200" dirty="0" smtClean="0">
              <a:latin typeface="+mj-lt"/>
            </a:rPr>
            <a:t>deliver effective strategic government communication. Set </a:t>
          </a:r>
          <a:r>
            <a:rPr lang="en-ZA" sz="1800" b="0" kern="1200" dirty="0">
              <a:latin typeface="+mj-lt"/>
            </a:rPr>
            <a:t>and influence adherence to standards </a:t>
          </a:r>
          <a:r>
            <a:rPr lang="en-ZA" sz="1800" b="0" kern="1200" dirty="0" smtClean="0">
              <a:latin typeface="+mj-lt"/>
            </a:rPr>
            <a:t>and coherence of messages and proactively communicate with the public about government policies, plans, programmes and achievements</a:t>
          </a:r>
          <a:endParaRPr lang="en-ZA" sz="1800" b="0" kern="1200" dirty="0">
            <a:latin typeface="+mj-lt"/>
          </a:endParaRPr>
        </a:p>
      </dsp:txBody>
      <dsp:txXfrm rot="-5400000">
        <a:off x="2967799" y="1640037"/>
        <a:ext cx="5159088" cy="1898636"/>
      </dsp:txXfrm>
    </dsp:sp>
    <dsp:sp modelId="{5D4C8348-E825-458B-A53B-C5091711B6F4}">
      <dsp:nvSpPr>
        <dsp:cNvPr id="0" name=""/>
        <dsp:cNvSpPr/>
      </dsp:nvSpPr>
      <dsp:spPr>
        <a:xfrm>
          <a:off x="0" y="1600303"/>
          <a:ext cx="2959762" cy="1983938"/>
        </a:xfrm>
        <a:prstGeom prst="roundRect">
          <a:avLst/>
        </a:prstGeom>
        <a:solidFill>
          <a:schemeClr val="accent3"/>
        </a:solidFill>
        <a:ln w="25400" cap="flat" cmpd="sng" algn="ctr">
          <a:solidFill>
            <a:schemeClr val="accent3">
              <a:shade val="50000"/>
            </a:schemeClr>
          </a:solidFill>
          <a:prstDash val="solid"/>
        </a:ln>
        <a:effectLst/>
        <a:scene3d>
          <a:camera prst="orthographicFront"/>
          <a:lightRig rig="flat" dir="t"/>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kern="1200" dirty="0" smtClean="0">
              <a:latin typeface="+mj-lt"/>
            </a:rPr>
            <a:t>Mission</a:t>
          </a:r>
          <a:endParaRPr lang="en-US" sz="4000" b="1" kern="1200" dirty="0">
            <a:latin typeface="+mj-lt"/>
          </a:endParaRPr>
        </a:p>
      </dsp:txBody>
      <dsp:txXfrm>
        <a:off x="96848" y="1697151"/>
        <a:ext cx="2766066" cy="1790242"/>
      </dsp:txXfrm>
    </dsp:sp>
    <dsp:sp modelId="{BA4AAC1E-DECB-40E7-842B-316FFF256452}">
      <dsp:nvSpPr>
        <dsp:cNvPr id="0" name=""/>
        <dsp:cNvSpPr/>
      </dsp:nvSpPr>
      <dsp:spPr>
        <a:xfrm rot="5400000">
          <a:off x="5147125" y="1628209"/>
          <a:ext cx="898004" cy="5266944"/>
        </a:xfrm>
        <a:prstGeom prst="round2Same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dsp:spPr>
      <dsp:style>
        <a:lnRef idx="1">
          <a:schemeClr val="dk1"/>
        </a:lnRef>
        <a:fillRef idx="2">
          <a:schemeClr val="dk1"/>
        </a:fillRef>
        <a:effectRef idx="1">
          <a:schemeClr val="dk1"/>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latin typeface="+mj-lt"/>
            </a:rPr>
            <a:t>Professionalism, diversity, openness &amp; transparency, innovation, and honesty &amp; integrity.</a:t>
          </a:r>
          <a:endParaRPr lang="en-US" sz="1800" b="0" kern="1200" dirty="0">
            <a:latin typeface="+mj-lt"/>
          </a:endParaRPr>
        </a:p>
      </dsp:txBody>
      <dsp:txXfrm rot="-5400000">
        <a:off x="2962656" y="3856516"/>
        <a:ext cx="5223107" cy="810330"/>
      </dsp:txXfrm>
    </dsp:sp>
    <dsp:sp modelId="{29486BB5-AF9C-4085-811A-8931B10F9A3F}">
      <dsp:nvSpPr>
        <dsp:cNvPr id="0" name=""/>
        <dsp:cNvSpPr/>
      </dsp:nvSpPr>
      <dsp:spPr>
        <a:xfrm>
          <a:off x="0" y="3700428"/>
          <a:ext cx="2962656" cy="1122505"/>
        </a:xfrm>
        <a:prstGeom prst="roundRect">
          <a:avLst/>
        </a:prstGeom>
        <a:solidFill>
          <a:schemeClr val="bg1">
            <a:lumMod val="50000"/>
          </a:schemeClr>
        </a:solidFill>
        <a:ln w="25400" cap="flat" cmpd="sng" algn="ctr">
          <a:solidFill>
            <a:schemeClr val="dk1">
              <a:shade val="50000"/>
            </a:schemeClr>
          </a:solidFill>
          <a:prstDash val="solid"/>
        </a:ln>
        <a:effectLst/>
        <a:scene3d>
          <a:camera prst="orthographicFront"/>
          <a:lightRig rig="flat" dir="t"/>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kern="1200" dirty="0" smtClean="0">
              <a:latin typeface="+mj-lt"/>
            </a:rPr>
            <a:t>Values</a:t>
          </a:r>
          <a:endParaRPr lang="en-US" sz="4000" b="1" kern="1200" dirty="0">
            <a:latin typeface="+mj-lt"/>
          </a:endParaRPr>
        </a:p>
      </dsp:txBody>
      <dsp:txXfrm>
        <a:off x="54796" y="3755224"/>
        <a:ext cx="2853064" cy="10129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9E8F0E6-C493-4CE9-A810-A841DD79801F}" type="datetimeFigureOut">
              <a:rPr lang="en-ZA" smtClean="0"/>
              <a:t>2016/03/30</a:t>
            </a:fld>
            <a:endParaRPr lang="en-ZA" dirty="0"/>
          </a:p>
        </p:txBody>
      </p:sp>
      <p:sp>
        <p:nvSpPr>
          <p:cNvPr id="4" name="Footer Placeholder 3"/>
          <p:cNvSpPr>
            <a:spLocks noGrp="1"/>
          </p:cNvSpPr>
          <p:nvPr>
            <p:ph type="ftr" sz="quarter" idx="2"/>
          </p:nvPr>
        </p:nvSpPr>
        <p:spPr>
          <a:xfrm>
            <a:off x="0" y="9429752"/>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2"/>
            <a:ext cx="2946400" cy="496888"/>
          </a:xfrm>
          <a:prstGeom prst="rect">
            <a:avLst/>
          </a:prstGeom>
        </p:spPr>
        <p:txBody>
          <a:bodyPr vert="horz" lIns="91440" tIns="45720" rIns="91440" bIns="45720" rtlCol="0" anchor="b"/>
          <a:lstStyle>
            <a:lvl1pPr algn="r">
              <a:defRPr sz="1200"/>
            </a:lvl1pPr>
          </a:lstStyle>
          <a:p>
            <a:fld id="{67FC0CB5-DC0F-4CE2-ABAC-3BF380D7FD8C}" type="slidenum">
              <a:rPr lang="en-ZA" smtClean="0"/>
              <a:t>‹#›</a:t>
            </a:fld>
            <a:endParaRPr lang="en-ZA" dirty="0"/>
          </a:p>
        </p:txBody>
      </p:sp>
    </p:spTree>
    <p:extLst>
      <p:ext uri="{BB962C8B-B14F-4D97-AF65-F5344CB8AC3E}">
        <p14:creationId xmlns:p14="http://schemas.microsoft.com/office/powerpoint/2010/main" val="633672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7" y="0"/>
            <a:ext cx="2945659" cy="496332"/>
          </a:xfrm>
          <a:prstGeom prst="rect">
            <a:avLst/>
          </a:prstGeom>
        </p:spPr>
        <p:txBody>
          <a:bodyPr vert="horz" lIns="91440" tIns="45720" rIns="91440" bIns="45720" rtlCol="0"/>
          <a:lstStyle>
            <a:lvl1pPr algn="r">
              <a:defRPr sz="1200"/>
            </a:lvl1pPr>
          </a:lstStyle>
          <a:p>
            <a:fld id="{E004777E-3CDA-405E-BC52-55B0A6F924EE}" type="datetimeFigureOut">
              <a:rPr lang="en-ZA" smtClean="0"/>
              <a:t>2016/03/30</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4" y="9428585"/>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7" y="9428585"/>
            <a:ext cx="2945659" cy="496332"/>
          </a:xfrm>
          <a:prstGeom prst="rect">
            <a:avLst/>
          </a:prstGeom>
        </p:spPr>
        <p:txBody>
          <a:bodyPr vert="horz" lIns="91440" tIns="45720" rIns="91440" bIns="45720" rtlCol="0" anchor="b"/>
          <a:lstStyle>
            <a:lvl1pPr algn="r">
              <a:defRPr sz="1200"/>
            </a:lvl1pPr>
          </a:lstStyle>
          <a:p>
            <a:fld id="{0049A417-51B3-47A2-9A45-97E932A3240D}" type="slidenum">
              <a:rPr lang="en-ZA" smtClean="0"/>
              <a:t>‹#›</a:t>
            </a:fld>
            <a:endParaRPr lang="en-ZA" dirty="0"/>
          </a:p>
        </p:txBody>
      </p:sp>
    </p:spTree>
    <p:extLst>
      <p:ext uri="{BB962C8B-B14F-4D97-AF65-F5344CB8AC3E}">
        <p14:creationId xmlns:p14="http://schemas.microsoft.com/office/powerpoint/2010/main" val="414605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0A8F022-4E2C-47CF-A8D2-C73D19E791F5}"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796770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20</a:t>
            </a:fld>
            <a:endParaRPr lang="en-ZA" dirty="0">
              <a:solidFill>
                <a:prstClr val="black"/>
              </a:solidFill>
            </a:endParaRPr>
          </a:p>
        </p:txBody>
      </p:sp>
    </p:spTree>
    <p:extLst>
      <p:ext uri="{BB962C8B-B14F-4D97-AF65-F5344CB8AC3E}">
        <p14:creationId xmlns:p14="http://schemas.microsoft.com/office/powerpoint/2010/main" val="3750966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21</a:t>
            </a:fld>
            <a:endParaRPr lang="en-ZA" dirty="0">
              <a:solidFill>
                <a:prstClr val="black"/>
              </a:solidFill>
            </a:endParaRPr>
          </a:p>
        </p:txBody>
      </p:sp>
    </p:spTree>
    <p:extLst>
      <p:ext uri="{BB962C8B-B14F-4D97-AF65-F5344CB8AC3E}">
        <p14:creationId xmlns:p14="http://schemas.microsoft.com/office/powerpoint/2010/main" val="375096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22</a:t>
            </a:fld>
            <a:endParaRPr lang="en-ZA" dirty="0">
              <a:solidFill>
                <a:prstClr val="black"/>
              </a:solidFill>
            </a:endParaRPr>
          </a:p>
        </p:txBody>
      </p:sp>
    </p:spTree>
    <p:extLst>
      <p:ext uri="{BB962C8B-B14F-4D97-AF65-F5344CB8AC3E}">
        <p14:creationId xmlns:p14="http://schemas.microsoft.com/office/powerpoint/2010/main" val="3750966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23</a:t>
            </a:fld>
            <a:endParaRPr lang="en-ZA" dirty="0">
              <a:solidFill>
                <a:prstClr val="black"/>
              </a:solidFill>
            </a:endParaRPr>
          </a:p>
        </p:txBody>
      </p:sp>
    </p:spTree>
    <p:extLst>
      <p:ext uri="{BB962C8B-B14F-4D97-AF65-F5344CB8AC3E}">
        <p14:creationId xmlns:p14="http://schemas.microsoft.com/office/powerpoint/2010/main" val="62765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26</a:t>
            </a:fld>
            <a:endParaRPr lang="en-ZA" dirty="0">
              <a:solidFill>
                <a:prstClr val="black"/>
              </a:solidFill>
            </a:endParaRPr>
          </a:p>
        </p:txBody>
      </p:sp>
    </p:spTree>
    <p:extLst>
      <p:ext uri="{BB962C8B-B14F-4D97-AF65-F5344CB8AC3E}">
        <p14:creationId xmlns:p14="http://schemas.microsoft.com/office/powerpoint/2010/main" val="3750966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27</a:t>
            </a:fld>
            <a:endParaRPr lang="en-ZA" dirty="0">
              <a:solidFill>
                <a:prstClr val="black"/>
              </a:solidFill>
            </a:endParaRPr>
          </a:p>
        </p:txBody>
      </p:sp>
    </p:spTree>
    <p:extLst>
      <p:ext uri="{BB962C8B-B14F-4D97-AF65-F5344CB8AC3E}">
        <p14:creationId xmlns:p14="http://schemas.microsoft.com/office/powerpoint/2010/main" val="3750966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28</a:t>
            </a:fld>
            <a:endParaRPr lang="en-ZA" dirty="0">
              <a:solidFill>
                <a:prstClr val="black"/>
              </a:solidFill>
            </a:endParaRPr>
          </a:p>
        </p:txBody>
      </p:sp>
    </p:spTree>
    <p:extLst>
      <p:ext uri="{BB962C8B-B14F-4D97-AF65-F5344CB8AC3E}">
        <p14:creationId xmlns:p14="http://schemas.microsoft.com/office/powerpoint/2010/main" val="2810049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29</a:t>
            </a:fld>
            <a:endParaRPr lang="en-ZA" dirty="0">
              <a:solidFill>
                <a:prstClr val="black"/>
              </a:solidFill>
            </a:endParaRPr>
          </a:p>
        </p:txBody>
      </p:sp>
    </p:spTree>
    <p:extLst>
      <p:ext uri="{BB962C8B-B14F-4D97-AF65-F5344CB8AC3E}">
        <p14:creationId xmlns:p14="http://schemas.microsoft.com/office/powerpoint/2010/main" val="375096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t>3</a:t>
            </a:fld>
            <a:endParaRPr lang="en-ZA" dirty="0"/>
          </a:p>
        </p:txBody>
      </p:sp>
    </p:spTree>
    <p:extLst>
      <p:ext uri="{BB962C8B-B14F-4D97-AF65-F5344CB8AC3E}">
        <p14:creationId xmlns:p14="http://schemas.microsoft.com/office/powerpoint/2010/main" val="44011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31" eaLnBrk="0" hangingPunct="0">
              <a:defRPr b="1">
                <a:solidFill>
                  <a:schemeClr val="tx1"/>
                </a:solidFill>
                <a:latin typeface="Arial" charset="0"/>
              </a:defRPr>
            </a:lvl1pPr>
            <a:lvl2pPr marL="742873" indent="-285721" defTabSz="911131" eaLnBrk="0" hangingPunct="0">
              <a:defRPr b="1">
                <a:solidFill>
                  <a:schemeClr val="tx1"/>
                </a:solidFill>
                <a:latin typeface="Arial" charset="0"/>
              </a:defRPr>
            </a:lvl2pPr>
            <a:lvl3pPr marL="1142882" indent="-228577" defTabSz="911131" eaLnBrk="0" hangingPunct="0">
              <a:defRPr b="1">
                <a:solidFill>
                  <a:schemeClr val="tx1"/>
                </a:solidFill>
                <a:latin typeface="Arial" charset="0"/>
              </a:defRPr>
            </a:lvl3pPr>
            <a:lvl4pPr marL="1600035" indent="-228577" defTabSz="911131" eaLnBrk="0" hangingPunct="0">
              <a:defRPr b="1">
                <a:solidFill>
                  <a:schemeClr val="tx1"/>
                </a:solidFill>
                <a:latin typeface="Arial" charset="0"/>
              </a:defRPr>
            </a:lvl4pPr>
            <a:lvl5pPr marL="2057189" indent="-228577" defTabSz="911131" eaLnBrk="0" hangingPunct="0">
              <a:defRPr b="1">
                <a:solidFill>
                  <a:schemeClr val="tx1"/>
                </a:solidFill>
                <a:latin typeface="Arial" charset="0"/>
              </a:defRPr>
            </a:lvl5pPr>
            <a:lvl6pPr marL="2514342" indent="-228577" defTabSz="911131" eaLnBrk="0" fontAlgn="base" hangingPunct="0">
              <a:spcBef>
                <a:spcPct val="0"/>
              </a:spcBef>
              <a:spcAft>
                <a:spcPct val="0"/>
              </a:spcAft>
              <a:defRPr b="1">
                <a:solidFill>
                  <a:schemeClr val="tx1"/>
                </a:solidFill>
                <a:latin typeface="Arial" charset="0"/>
              </a:defRPr>
            </a:lvl6pPr>
            <a:lvl7pPr marL="2971494" indent="-228577" defTabSz="911131" eaLnBrk="0" fontAlgn="base" hangingPunct="0">
              <a:spcBef>
                <a:spcPct val="0"/>
              </a:spcBef>
              <a:spcAft>
                <a:spcPct val="0"/>
              </a:spcAft>
              <a:defRPr b="1">
                <a:solidFill>
                  <a:schemeClr val="tx1"/>
                </a:solidFill>
                <a:latin typeface="Arial" charset="0"/>
              </a:defRPr>
            </a:lvl7pPr>
            <a:lvl8pPr marL="3428647" indent="-228577" defTabSz="911131" eaLnBrk="0" fontAlgn="base" hangingPunct="0">
              <a:spcBef>
                <a:spcPct val="0"/>
              </a:spcBef>
              <a:spcAft>
                <a:spcPct val="0"/>
              </a:spcAft>
              <a:defRPr b="1">
                <a:solidFill>
                  <a:schemeClr val="tx1"/>
                </a:solidFill>
                <a:latin typeface="Arial" charset="0"/>
              </a:defRPr>
            </a:lvl8pPr>
            <a:lvl9pPr marL="3885801" indent="-228577" defTabSz="911131" eaLnBrk="0" fontAlgn="base" hangingPunct="0">
              <a:spcBef>
                <a:spcPct val="0"/>
              </a:spcBef>
              <a:spcAft>
                <a:spcPct val="0"/>
              </a:spcAft>
              <a:defRPr b="1">
                <a:solidFill>
                  <a:schemeClr val="tx1"/>
                </a:solidFill>
                <a:latin typeface="Arial" charset="0"/>
              </a:defRPr>
            </a:lvl9pPr>
          </a:lstStyle>
          <a:p>
            <a:pPr eaLnBrk="1" hangingPunct="1">
              <a:defRPr/>
            </a:pPr>
            <a:fld id="{3A27E892-9D95-40EA-8C77-577405C9ACB5}" type="slidenum">
              <a:rPr lang="en-US" b="0" smtClean="0">
                <a:solidFill>
                  <a:srgbClr val="000000"/>
                </a:solidFill>
              </a:rPr>
              <a:pPr eaLnBrk="1" hangingPunct="1">
                <a:defRPr/>
              </a:pPr>
              <a:t>4</a:t>
            </a:fld>
            <a:endParaRPr lang="en-US" b="0" dirty="0" smtClean="0">
              <a:solidFill>
                <a:srgbClr val="000000"/>
              </a:solidFill>
            </a:endParaRPr>
          </a:p>
        </p:txBody>
      </p:sp>
    </p:spTree>
    <p:extLst>
      <p:ext uri="{BB962C8B-B14F-4D97-AF65-F5344CB8AC3E}">
        <p14:creationId xmlns:p14="http://schemas.microsoft.com/office/powerpoint/2010/main" val="392366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dirty="0" smtClean="0"/>
          </a:p>
        </p:txBody>
      </p:sp>
      <p:sp>
        <p:nvSpPr>
          <p:cNvPr id="4" name="Slide Number Placeholder 3"/>
          <p:cNvSpPr>
            <a:spLocks noGrp="1"/>
          </p:cNvSpPr>
          <p:nvPr>
            <p:ph type="sldNum" sz="quarter" idx="5"/>
          </p:nvPr>
        </p:nvSpPr>
        <p:spPr/>
        <p:txBody>
          <a:bodyPr/>
          <a:lstStyle/>
          <a:p>
            <a:pPr>
              <a:defRPr/>
            </a:pPr>
            <a:fld id="{F2968924-24EE-49F9-8175-8857403B27FA}" type="slidenum">
              <a:rPr lang="en-US">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18925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13</a:t>
            </a:fld>
            <a:endParaRPr lang="en-ZA" dirty="0">
              <a:solidFill>
                <a:prstClr val="black"/>
              </a:solidFill>
            </a:endParaRPr>
          </a:p>
        </p:txBody>
      </p:sp>
    </p:spTree>
    <p:extLst>
      <p:ext uri="{BB962C8B-B14F-4D97-AF65-F5344CB8AC3E}">
        <p14:creationId xmlns:p14="http://schemas.microsoft.com/office/powerpoint/2010/main" val="236697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14</a:t>
            </a:fld>
            <a:endParaRPr lang="en-ZA" dirty="0">
              <a:solidFill>
                <a:prstClr val="black"/>
              </a:solidFill>
            </a:endParaRPr>
          </a:p>
        </p:txBody>
      </p:sp>
    </p:spTree>
    <p:extLst>
      <p:ext uri="{BB962C8B-B14F-4D97-AF65-F5344CB8AC3E}">
        <p14:creationId xmlns:p14="http://schemas.microsoft.com/office/powerpoint/2010/main" val="167673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15</a:t>
            </a:fld>
            <a:endParaRPr lang="en-ZA" dirty="0">
              <a:solidFill>
                <a:prstClr val="black"/>
              </a:solidFill>
            </a:endParaRPr>
          </a:p>
        </p:txBody>
      </p:sp>
    </p:spTree>
    <p:extLst>
      <p:ext uri="{BB962C8B-B14F-4D97-AF65-F5344CB8AC3E}">
        <p14:creationId xmlns:p14="http://schemas.microsoft.com/office/powerpoint/2010/main" val="203485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18</a:t>
            </a:fld>
            <a:endParaRPr lang="en-ZA" dirty="0">
              <a:solidFill>
                <a:prstClr val="black"/>
              </a:solidFill>
            </a:endParaRPr>
          </a:p>
        </p:txBody>
      </p:sp>
    </p:spTree>
    <p:extLst>
      <p:ext uri="{BB962C8B-B14F-4D97-AF65-F5344CB8AC3E}">
        <p14:creationId xmlns:p14="http://schemas.microsoft.com/office/powerpoint/2010/main" val="375096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19</a:t>
            </a:fld>
            <a:endParaRPr lang="en-ZA" dirty="0">
              <a:solidFill>
                <a:prstClr val="black"/>
              </a:solidFill>
            </a:endParaRPr>
          </a:p>
        </p:txBody>
      </p:sp>
    </p:spTree>
    <p:extLst>
      <p:ext uri="{BB962C8B-B14F-4D97-AF65-F5344CB8AC3E}">
        <p14:creationId xmlns:p14="http://schemas.microsoft.com/office/powerpoint/2010/main" val="87966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1031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17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170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2F440-6130-4220-B262-B401A757A20F}"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82128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6EA7-9114-441E-9FBF-81F86CCAF74F}"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0858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14905-43FB-4876-8C2A-77F2446ABAEF}"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5284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AEE0E-A42F-440B-8B73-0C5BFE6290F1}" type="datetime1">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5737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D9D1D-3B33-4877-8223-0C545B74FD0B}" type="datetime1">
              <a:rPr lang="en-US" smtClean="0">
                <a:solidFill>
                  <a:prstClr val="black">
                    <a:tint val="75000"/>
                  </a:prstClr>
                </a:solidFill>
              </a:rPr>
              <a:pPr/>
              <a:t>3/30/2016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4709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4261C-1797-42DD-92F1-CCF7816F53D5}" type="datetime1">
              <a:rPr lang="en-US" smtClean="0">
                <a:solidFill>
                  <a:prstClr val="black">
                    <a:tint val="75000"/>
                  </a:prstClr>
                </a:solidFill>
              </a:rPr>
              <a:pPr/>
              <a:t>3/30/2016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8541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2F78-495D-480C-9025-66060B15095C}" type="datetime1">
              <a:rPr lang="en-US" smtClean="0">
                <a:solidFill>
                  <a:prstClr val="black">
                    <a:tint val="75000"/>
                  </a:prstClr>
                </a:solidFill>
              </a:rPr>
              <a:pPr/>
              <a:t>3/30/2016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5040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379B2-EF05-47C1-A673-64F6A59327B9}" type="datetime1">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62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8595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EF294-9D22-477C-81A3-03CB3040CB0B}" type="datetime1">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0310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794A0-5074-430E-90E8-3BB435ECEE25}"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3844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6EBE-FE95-42BE-BB8E-65C3B6E7EA32}"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2603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4011D3-C7C6-4902-8D89-DA95C69D83B1}"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0B7C26-25EC-4889-8CC3-23C3B5E81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4676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4011D3-C7C6-4902-8D89-DA95C69D83B1}"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0B7C26-25EC-4889-8CC3-23C3B5E81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2613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4011D3-C7C6-4902-8D89-DA95C69D83B1}"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0B7C26-25EC-4889-8CC3-23C3B5E81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7731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4011D3-C7C6-4902-8D89-DA95C69D83B1}" type="datetimeFigureOut">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0B7C26-25EC-4889-8CC3-23C3B5E81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7875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4011D3-C7C6-4902-8D89-DA95C69D83B1}" type="datetimeFigureOut">
              <a:rPr lang="en-US" smtClean="0">
                <a:solidFill>
                  <a:prstClr val="black">
                    <a:tint val="75000"/>
                  </a:prstClr>
                </a:solidFill>
              </a:rPr>
              <a:pPr/>
              <a:t>3/30/2016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0B7C26-25EC-4889-8CC3-23C3B5E81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6452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4011D3-C7C6-4902-8D89-DA95C69D83B1}" type="datetimeFigureOut">
              <a:rPr lang="en-US" smtClean="0">
                <a:solidFill>
                  <a:prstClr val="black">
                    <a:tint val="75000"/>
                  </a:prstClr>
                </a:solidFill>
              </a:rPr>
              <a:pPr/>
              <a:t>3/30/2016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0B7C26-25EC-4889-8CC3-23C3B5E81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0534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011D3-C7C6-4902-8D89-DA95C69D83B1}" type="datetimeFigureOut">
              <a:rPr lang="en-US" smtClean="0">
                <a:solidFill>
                  <a:prstClr val="black">
                    <a:tint val="75000"/>
                  </a:prstClr>
                </a:solidFill>
              </a:rPr>
              <a:pPr/>
              <a:t>3/30/2016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0B7C26-25EC-4889-8CC3-23C3B5E81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49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3563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011D3-C7C6-4902-8D89-DA95C69D83B1}" type="datetimeFigureOut">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0B7C26-25EC-4889-8CC3-23C3B5E81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4058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011D3-C7C6-4902-8D89-DA95C69D83B1}" type="datetimeFigureOut">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0B7C26-25EC-4889-8CC3-23C3B5E81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5973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4011D3-C7C6-4902-8D89-DA95C69D83B1}"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0B7C26-25EC-4889-8CC3-23C3B5E81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718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4011D3-C7C6-4902-8D89-DA95C69D83B1}"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0B7C26-25EC-4889-8CC3-23C3B5E81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3816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2F440-6130-4220-B262-B401A757A20F}"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34094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6EA7-9114-441E-9FBF-81F86CCAF74F}"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8686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14905-43FB-4876-8C2A-77F2446ABAEF}"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2776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AEE0E-A42F-440B-8B73-0C5BFE6290F1}" type="datetime1">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689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D9D1D-3B33-4877-8223-0C545B74FD0B}" type="datetime1">
              <a:rPr lang="en-US" smtClean="0">
                <a:solidFill>
                  <a:prstClr val="black">
                    <a:tint val="75000"/>
                  </a:prstClr>
                </a:solidFill>
              </a:rPr>
              <a:pPr/>
              <a:t>3/30/2016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9266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4261C-1797-42DD-92F1-CCF7816F53D5}" type="datetime1">
              <a:rPr lang="en-US" smtClean="0">
                <a:solidFill>
                  <a:prstClr val="black">
                    <a:tint val="75000"/>
                  </a:prstClr>
                </a:solidFill>
              </a:rPr>
              <a:pPr/>
              <a:t>3/30/2016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299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449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2F78-495D-480C-9025-66060B15095C}" type="datetime1">
              <a:rPr lang="en-US" smtClean="0">
                <a:solidFill>
                  <a:prstClr val="black">
                    <a:tint val="75000"/>
                  </a:prstClr>
                </a:solidFill>
              </a:rPr>
              <a:pPr/>
              <a:t>3/30/2016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6940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379B2-EF05-47C1-A673-64F6A59327B9}" type="datetime1">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57507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EF294-9D22-477C-81A3-03CB3040CB0B}" type="datetime1">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550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794A0-5074-430E-90E8-3BB435ECEE25}"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3700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6EBE-FE95-42BE-BB8E-65C3B6E7EA32}"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7369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2F440-6130-4220-B262-B401A757A20F}"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510911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6EA7-9114-441E-9FBF-81F86CCAF74F}"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37866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14905-43FB-4876-8C2A-77F2446ABAEF}"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5151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AEE0E-A42F-440B-8B73-0C5BFE6290F1}" type="datetime1">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7127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D9D1D-3B33-4877-8223-0C545B74FD0B}" type="datetime1">
              <a:rPr lang="en-US" smtClean="0">
                <a:solidFill>
                  <a:prstClr val="black">
                    <a:tint val="75000"/>
                  </a:prstClr>
                </a:solidFill>
              </a:rPr>
              <a:pPr/>
              <a:t>3/30/2016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451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56CCD-273C-BE40-B912-6EF700A4E35C}" type="datetimeFigureOut">
              <a:rPr lang="en-US" smtClean="0">
                <a:solidFill>
                  <a:prstClr val="black">
                    <a:tint val="75000"/>
                  </a:prstClr>
                </a:solidFill>
              </a:rPr>
              <a:pPr/>
              <a:t>3/30/2016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505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4261C-1797-42DD-92F1-CCF7816F53D5}" type="datetime1">
              <a:rPr lang="en-US" smtClean="0">
                <a:solidFill>
                  <a:prstClr val="black">
                    <a:tint val="75000"/>
                  </a:prstClr>
                </a:solidFill>
              </a:rPr>
              <a:pPr/>
              <a:t>3/30/2016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6979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2F78-495D-480C-9025-66060B15095C}" type="datetime1">
              <a:rPr lang="en-US" smtClean="0">
                <a:solidFill>
                  <a:prstClr val="black">
                    <a:tint val="75000"/>
                  </a:prstClr>
                </a:solidFill>
              </a:rPr>
              <a:pPr/>
              <a:t>3/30/2016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301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379B2-EF05-47C1-A673-64F6A59327B9}" type="datetime1">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0528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EF294-9D22-477C-81A3-03CB3040CB0B}" type="datetime1">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1310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794A0-5074-430E-90E8-3BB435ECEE25}"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7802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6EBE-FE95-42BE-BB8E-65C3B6E7EA32}" type="datetime1">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009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56CCD-273C-BE40-B912-6EF700A4E35C}" type="datetimeFigureOut">
              <a:rPr lang="en-US" smtClean="0">
                <a:solidFill>
                  <a:prstClr val="black">
                    <a:tint val="75000"/>
                  </a:prstClr>
                </a:solidFill>
              </a:rPr>
              <a:pPr/>
              <a:t>3/30/2016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542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56CCD-273C-BE40-B912-6EF700A4E35C}" type="datetimeFigureOut">
              <a:rPr lang="en-US" smtClean="0">
                <a:solidFill>
                  <a:prstClr val="black">
                    <a:tint val="75000"/>
                  </a:prstClr>
                </a:solidFill>
              </a:rPr>
              <a:pPr/>
              <a:t>3/30/2016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159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026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3/30/2016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48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A956CCD-273C-BE40-B912-6EF700A4E35C}" type="datetimeFigureOut">
              <a:rPr lang="en-US" smtClean="0">
                <a:solidFill>
                  <a:prstClr val="black">
                    <a:tint val="75000"/>
                  </a:prstClr>
                </a:solidFill>
              </a:rPr>
              <a:pPr defTabSz="457200"/>
              <a:t>3/30/2016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843D58F-2DAB-1446-A47E-C34A82BC1FA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523538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6AB8161-0281-4624-A2E7-39EC498B31A9}" type="datetime1">
              <a:rPr lang="en-US" smtClean="0">
                <a:solidFill>
                  <a:prstClr val="black">
                    <a:tint val="75000"/>
                  </a:prstClr>
                </a:solidFill>
              </a:rPr>
              <a:pPr defTabSz="457200"/>
              <a:t>3/30/2016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843D58F-2DAB-1446-A47E-C34A82BC1FA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484668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011D3-C7C6-4902-8D89-DA95C69D83B1}" type="datetimeFigureOut">
              <a:rPr lang="en-US" smtClean="0">
                <a:solidFill>
                  <a:prstClr val="black">
                    <a:tint val="75000"/>
                  </a:prstClr>
                </a:solidFill>
              </a:rPr>
              <a:pPr/>
              <a:t>3/30/2016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B7C26-25EC-4889-8CC3-23C3B5E81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5262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6AB8161-0281-4624-A2E7-39EC498B31A9}" type="datetime1">
              <a:rPr lang="en-US" smtClean="0">
                <a:solidFill>
                  <a:prstClr val="black">
                    <a:tint val="75000"/>
                  </a:prstClr>
                </a:solidFill>
              </a:rPr>
              <a:pPr defTabSz="457200"/>
              <a:t>3/30/2016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843D58F-2DAB-1446-A47E-C34A82BC1FA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0144866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6AB8161-0281-4624-A2E7-39EC498B31A9}" type="datetime1">
              <a:rPr lang="en-US" smtClean="0">
                <a:solidFill>
                  <a:prstClr val="black">
                    <a:tint val="75000"/>
                  </a:prstClr>
                </a:solidFill>
              </a:rPr>
              <a:pPr defTabSz="457200"/>
              <a:t>3/30/2016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843D58F-2DAB-1446-A47E-C34A82BC1FA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795903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hyperlink" Target="http://www.flickr.com/photos/governmentza/sets/72157632747275459/"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www.flickr.com/photos/governmentza/sets/7215763274727545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governmentza/sets/7215763274727545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g"/><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www.flickr.com/photos/governmentza/sets/7215763274727545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flickr.com/photos/governmentza/sets/72157632747275459/" TargetMode="External"/><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lickr.com/photos/governmentza/sets/7215763274727545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lickr.com/photos/governmentza/sets/7215763274727545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http://www.flickr.com/photos/governmentza/sets/7215763274727545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flickr.com/photos/governmentza/sets/7215763274727545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hyperlink" Target="http://www.flickr.com/photos/governmentza/sets/72157632747275459/"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flickr.com/photos/governmentza/sets/72157632747275459/"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flickr.com/photos/governmentza/sets/72157632747275459/"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flickr.com/photos/governmentza/sets/72157632747275459/"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Slide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71500" y="2120900"/>
            <a:ext cx="3276600" cy="461665"/>
          </a:xfrm>
          <a:prstGeom prst="rect">
            <a:avLst/>
          </a:prstGeom>
          <a:noFill/>
        </p:spPr>
        <p:txBody>
          <a:bodyPr wrap="square" rtlCol="0">
            <a:spAutoFit/>
          </a:bodyPr>
          <a:lstStyle/>
          <a:p>
            <a:pPr algn="ctr"/>
            <a:endParaRPr lang="en-US" sz="2400" b="1" dirty="0">
              <a:solidFill>
                <a:prstClr val="white"/>
              </a:solidFill>
              <a:latin typeface="Arial"/>
              <a:cs typeface="Arial"/>
            </a:endParaRPr>
          </a:p>
        </p:txBody>
      </p:sp>
      <p:sp>
        <p:nvSpPr>
          <p:cNvPr id="6" name="TextBox 5"/>
          <p:cNvSpPr txBox="1"/>
          <p:nvPr/>
        </p:nvSpPr>
        <p:spPr>
          <a:xfrm>
            <a:off x="323527" y="1825625"/>
            <a:ext cx="4104457" cy="1384995"/>
          </a:xfrm>
          <a:prstGeom prst="rect">
            <a:avLst/>
          </a:prstGeom>
          <a:noFill/>
        </p:spPr>
        <p:txBody>
          <a:bodyPr wrap="square" rtlCol="0">
            <a:spAutoFit/>
          </a:bodyPr>
          <a:lstStyle/>
          <a:p>
            <a:r>
              <a:rPr lang="en-ZA" sz="2800" b="1" dirty="0" smtClean="0">
                <a:solidFill>
                  <a:schemeClr val="bg1"/>
                </a:solidFill>
              </a:rPr>
              <a:t>2016/17-2018/19 </a:t>
            </a:r>
            <a:r>
              <a:rPr lang="en-ZA" sz="2800" b="1" dirty="0">
                <a:solidFill>
                  <a:schemeClr val="bg1"/>
                </a:solidFill>
              </a:rPr>
              <a:t>ANNUAL PERFORMANCE PLAN</a:t>
            </a:r>
            <a:endParaRPr lang="en-US" sz="3600" b="1" dirty="0">
              <a:solidFill>
                <a:prstClr val="white"/>
              </a:solidFill>
            </a:endParaRPr>
          </a:p>
        </p:txBody>
      </p:sp>
      <p:sp>
        <p:nvSpPr>
          <p:cNvPr id="7" name="Title 1"/>
          <p:cNvSpPr txBox="1">
            <a:spLocks/>
          </p:cNvSpPr>
          <p:nvPr/>
        </p:nvSpPr>
        <p:spPr>
          <a:xfrm>
            <a:off x="235108" y="3657600"/>
            <a:ext cx="3404841" cy="128575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F6BB00"/>
                </a:solidFill>
              </a:rPr>
              <a:t>PORTFOLIO COMMITTEE ON COMMUNICATIONS</a:t>
            </a:r>
          </a:p>
          <a:p>
            <a:pPr algn="l"/>
            <a:r>
              <a:rPr lang="en-US" sz="2400" b="1" dirty="0" smtClean="0">
                <a:solidFill>
                  <a:srgbClr val="F6BB00"/>
                </a:solidFill>
              </a:rPr>
              <a:t>Date: </a:t>
            </a:r>
            <a:endParaRPr lang="en-US" sz="2400" b="1" dirty="0">
              <a:solidFill>
                <a:srgbClr val="F6BB00"/>
              </a:solidFill>
            </a:endParaRPr>
          </a:p>
        </p:txBody>
      </p:sp>
    </p:spTree>
    <p:extLst>
      <p:ext uri="{BB962C8B-B14F-4D97-AF65-F5344CB8AC3E}">
        <p14:creationId xmlns:p14="http://schemas.microsoft.com/office/powerpoint/2010/main" val="4012865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477" y="132141"/>
            <a:ext cx="8785011"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457200">
              <a:spcBef>
                <a:spcPct val="0"/>
              </a:spcBef>
              <a:defRPr/>
            </a:pPr>
            <a:r>
              <a:rPr lang="en-US" sz="3600" b="1" dirty="0" smtClean="0">
                <a:solidFill>
                  <a:prstClr val="white"/>
                </a:solidFill>
              </a:rPr>
              <a:t>4.</a:t>
            </a:r>
            <a:r>
              <a:rPr lang="en-US" sz="3600" b="1" dirty="0" smtClean="0">
                <a:solidFill>
                  <a:prstClr val="white"/>
                </a:solidFill>
              </a:rPr>
              <a:t>	Strategic Goals and </a:t>
            </a:r>
            <a:r>
              <a:rPr lang="en-US" sz="3600" b="1" dirty="0" smtClean="0">
                <a:solidFill>
                  <a:prstClr val="white"/>
                </a:solidFill>
              </a:rPr>
              <a:t>Objectives</a:t>
            </a:r>
            <a:endParaRPr lang="en-US" sz="3600" b="1" dirty="0">
              <a:solidFill>
                <a:prstClr val="white"/>
              </a:solidFill>
            </a:endParaRPr>
          </a:p>
        </p:txBody>
      </p:sp>
      <p:sp>
        <p:nvSpPr>
          <p:cNvPr id="6" name="Line 138"/>
          <p:cNvSpPr>
            <a:spLocks noChangeShapeType="1"/>
          </p:cNvSpPr>
          <p:nvPr/>
        </p:nvSpPr>
        <p:spPr bwMode="auto">
          <a:xfrm flipV="1">
            <a:off x="179477" y="784363"/>
            <a:ext cx="878501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ZA" dirty="0">
              <a:solidFill>
                <a:prstClr val="black"/>
              </a:solidFill>
            </a:endParaRPr>
          </a:p>
        </p:txBody>
      </p:sp>
      <p:sp>
        <p:nvSpPr>
          <p:cNvPr id="14" name="Rectangle 13"/>
          <p:cNvSpPr/>
          <p:nvPr/>
        </p:nvSpPr>
        <p:spPr>
          <a:xfrm>
            <a:off x="438488" y="1628801"/>
            <a:ext cx="8010685"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457200" fontAlgn="base">
              <a:spcBef>
                <a:spcPct val="0"/>
              </a:spcBef>
              <a:spcAft>
                <a:spcPct val="0"/>
              </a:spcAft>
              <a:buSzPct val="136000"/>
              <a:buFont typeface="Arial" panose="020B0604020202020204" pitchFamily="34" charset="0"/>
              <a:buChar char="•"/>
            </a:pPr>
            <a:endParaRPr lang="en-ZA" dirty="0" smtClean="0">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969191070"/>
              </p:ext>
            </p:extLst>
          </p:nvPr>
        </p:nvGraphicFramePr>
        <p:xfrm>
          <a:off x="179477" y="894089"/>
          <a:ext cx="8785011" cy="5816947"/>
        </p:xfrm>
        <a:graphic>
          <a:graphicData uri="http://schemas.openxmlformats.org/drawingml/2006/table">
            <a:tbl>
              <a:tblPr firstRow="1" firstCol="1" bandRow="1">
                <a:tableStyleId>{F5AB1C69-6EDB-4FF4-983F-18BD219EF322}</a:tableStyleId>
              </a:tblPr>
              <a:tblGrid>
                <a:gridCol w="3384411"/>
                <a:gridCol w="5400600"/>
              </a:tblGrid>
              <a:tr h="263123">
                <a:tc>
                  <a:txBody>
                    <a:bodyPr/>
                    <a:lstStyle/>
                    <a:p>
                      <a:pPr algn="l">
                        <a:spcBef>
                          <a:spcPts val="600"/>
                        </a:spcBef>
                        <a:spcAft>
                          <a:spcPts val="600"/>
                        </a:spcAft>
                      </a:pPr>
                      <a:r>
                        <a:rPr lang="en-ZA" sz="2000" dirty="0">
                          <a:effectLst/>
                        </a:rPr>
                        <a:t>STRATEGIC GOALS</a:t>
                      </a:r>
                      <a:endParaRPr lang="en-ZA" sz="2000" dirty="0">
                        <a:effectLst/>
                        <a:latin typeface="Calibri" panose="020F0502020204030204" pitchFamily="34" charset="0"/>
                        <a:ea typeface="Times New Roman" panose="02020603050405020304" pitchFamily="18" charset="0"/>
                      </a:endParaRPr>
                    </a:p>
                  </a:txBody>
                  <a:tcPr marL="54066" marR="54066" marT="0" marB="0">
                    <a:solidFill>
                      <a:schemeClr val="accent3">
                        <a:lumMod val="50000"/>
                      </a:schemeClr>
                    </a:solidFill>
                  </a:tcPr>
                </a:tc>
                <a:tc>
                  <a:txBody>
                    <a:bodyPr/>
                    <a:lstStyle/>
                    <a:p>
                      <a:pPr algn="l">
                        <a:spcBef>
                          <a:spcPts val="600"/>
                        </a:spcBef>
                        <a:spcAft>
                          <a:spcPts val="600"/>
                        </a:spcAft>
                      </a:pPr>
                      <a:r>
                        <a:rPr lang="en-ZA" sz="2000" dirty="0">
                          <a:effectLst/>
                        </a:rPr>
                        <a:t>STRATEGIC </a:t>
                      </a:r>
                      <a:r>
                        <a:rPr lang="en-ZA" sz="2000" dirty="0" smtClean="0">
                          <a:effectLst/>
                        </a:rPr>
                        <a:t>OBJECTIVES</a:t>
                      </a:r>
                    </a:p>
                  </a:txBody>
                  <a:tcPr marL="54066" marR="54066" marT="0" marB="0">
                    <a:solidFill>
                      <a:schemeClr val="accent3">
                        <a:lumMod val="50000"/>
                      </a:schemeClr>
                    </a:solidFill>
                  </a:tcPr>
                </a:tc>
              </a:tr>
              <a:tr h="518023">
                <a:tc>
                  <a:txBody>
                    <a:bodyPr/>
                    <a:lstStyle/>
                    <a:p>
                      <a:pPr marL="342900" lvl="0" indent="-342900" algn="l">
                        <a:lnSpc>
                          <a:spcPct val="115000"/>
                        </a:lnSpc>
                        <a:spcAft>
                          <a:spcPts val="0"/>
                        </a:spcAft>
                        <a:buFont typeface="+mj-lt"/>
                        <a:buAutoNum type="arabicPeriod"/>
                      </a:pPr>
                      <a:r>
                        <a:rPr lang="en-ZA" sz="1400" dirty="0">
                          <a:effectLst/>
                        </a:rPr>
                        <a:t>A responsive, cost-effective, compliant and business-focused organisation.</a:t>
                      </a:r>
                      <a:endParaRPr lang="en-ZA" sz="1400" dirty="0">
                        <a:effectLst/>
                        <a:latin typeface="Arial" panose="020B0604020202020204" pitchFamily="34" charset="0"/>
                        <a:ea typeface="Calibri" panose="020F0502020204030204" pitchFamily="34" charset="0"/>
                      </a:endParaRPr>
                    </a:p>
                  </a:txBody>
                  <a:tcPr marL="54066" marR="54066" marT="0" marB="0"/>
                </a:tc>
                <a:tc>
                  <a:txBody>
                    <a:bodyPr/>
                    <a:lstStyle/>
                    <a:p>
                      <a:pPr marL="311150" indent="-311150" algn="l">
                        <a:spcAft>
                          <a:spcPts val="0"/>
                        </a:spcAft>
                      </a:pPr>
                      <a:r>
                        <a:rPr lang="en-ZA" sz="1400" dirty="0">
                          <a:effectLst/>
                        </a:rPr>
                        <a:t>1.1   Provide adequate and effective Corporate Services functions in pursuit of good governance.</a:t>
                      </a:r>
                      <a:endParaRPr lang="en-ZA" sz="1400" dirty="0">
                        <a:effectLst/>
                        <a:latin typeface="Calibri" panose="020F0502020204030204" pitchFamily="34" charset="0"/>
                        <a:ea typeface="Times New Roman" panose="02020603050405020304" pitchFamily="18" charset="0"/>
                      </a:endParaRPr>
                    </a:p>
                  </a:txBody>
                  <a:tcPr marL="54066" marR="54066" marT="0" marB="0"/>
                </a:tc>
              </a:tr>
              <a:tr h="638518">
                <a:tc rowSpan="3">
                  <a:txBody>
                    <a:bodyPr/>
                    <a:lstStyle/>
                    <a:p>
                      <a:pPr marL="342900" lvl="0" indent="-342900" algn="l">
                        <a:lnSpc>
                          <a:spcPct val="115000"/>
                        </a:lnSpc>
                        <a:spcAft>
                          <a:spcPts val="0"/>
                        </a:spcAft>
                        <a:buFont typeface="+mj-lt"/>
                        <a:buAutoNum type="arabicPeriod" startAt="2"/>
                      </a:pPr>
                      <a:r>
                        <a:rPr lang="en-ZA" sz="1400" dirty="0">
                          <a:effectLst/>
                        </a:rPr>
                        <a:t>Professionalise the communication system by building a reliable knowledge base and through communication products.</a:t>
                      </a:r>
                    </a:p>
                    <a:p>
                      <a:pPr marL="180340" indent="-180340" algn="l">
                        <a:lnSpc>
                          <a:spcPct val="115000"/>
                        </a:lnSpc>
                        <a:spcAft>
                          <a:spcPts val="0"/>
                        </a:spcAft>
                      </a:pPr>
                      <a:r>
                        <a:rPr lang="en-ZA" sz="1400" dirty="0">
                          <a:effectLst/>
                        </a:rPr>
                        <a:t> </a:t>
                      </a:r>
                      <a:endParaRPr lang="en-ZA" sz="1400" dirty="0">
                        <a:effectLst/>
                        <a:latin typeface="Arial" panose="020B0604020202020204" pitchFamily="34" charset="0"/>
                        <a:ea typeface="Calibri" panose="020F0502020204030204" pitchFamily="34" charset="0"/>
                      </a:endParaRPr>
                    </a:p>
                  </a:txBody>
                  <a:tcPr marL="54066" marR="54066" marT="0" marB="0"/>
                </a:tc>
                <a:tc>
                  <a:txBody>
                    <a:bodyPr/>
                    <a:lstStyle/>
                    <a:p>
                      <a:pPr marL="311150" indent="-311150" algn="l">
                        <a:spcAft>
                          <a:spcPts val="0"/>
                        </a:spcAft>
                      </a:pPr>
                      <a:r>
                        <a:rPr lang="en-ZA" sz="1400" kern="1200" dirty="0">
                          <a:effectLst/>
                        </a:rPr>
                        <a:t>2.1 </a:t>
                      </a:r>
                      <a:r>
                        <a:rPr lang="en-ZA" sz="1400" dirty="0">
                          <a:effectLst/>
                        </a:rPr>
                        <a:t>  </a:t>
                      </a:r>
                      <a:r>
                        <a:rPr lang="en-ZA" sz="1400" kern="1200" dirty="0">
                          <a:effectLst/>
                        </a:rPr>
                        <a:t>Produce government’s communication products and services to grow the share of voice of government messages in the public arena. </a:t>
                      </a:r>
                      <a:r>
                        <a:rPr lang="en-ZA" sz="1400" dirty="0">
                          <a:effectLst/>
                        </a:rPr>
                        <a:t> </a:t>
                      </a:r>
                      <a:endParaRPr lang="en-ZA" sz="1400" dirty="0">
                        <a:effectLst/>
                        <a:latin typeface="Calibri" panose="020F0502020204030204" pitchFamily="34" charset="0"/>
                        <a:ea typeface="Times New Roman" panose="02020603050405020304" pitchFamily="18" charset="0"/>
                      </a:endParaRPr>
                    </a:p>
                  </a:txBody>
                  <a:tcPr marL="54066" marR="54066" marT="0" marB="0"/>
                </a:tc>
              </a:tr>
              <a:tr h="1064196">
                <a:tc vMerge="1">
                  <a:txBody>
                    <a:bodyPr/>
                    <a:lstStyle/>
                    <a:p>
                      <a:endParaRPr lang="en-ZA"/>
                    </a:p>
                  </a:txBody>
                  <a:tcPr/>
                </a:tc>
                <a:tc>
                  <a:txBody>
                    <a:bodyPr/>
                    <a:lstStyle/>
                    <a:p>
                      <a:pPr marL="311150" indent="-311150" algn="l">
                        <a:spcAft>
                          <a:spcPts val="0"/>
                        </a:spcAft>
                      </a:pPr>
                      <a:r>
                        <a:rPr lang="en-ZA" sz="1400" kern="1200" dirty="0">
                          <a:effectLst/>
                        </a:rPr>
                        <a:t>2.2   </a:t>
                      </a:r>
                      <a:r>
                        <a:rPr lang="en-ZA" sz="1400" dirty="0">
                          <a:effectLst/>
                        </a:rPr>
                        <a:t>Provide strategic leadership and support in government communication through public opinion research and analysis of media coverage to understand the communication environment and inform government messages.</a:t>
                      </a:r>
                      <a:endParaRPr lang="en-ZA" sz="1400" dirty="0">
                        <a:effectLst/>
                        <a:latin typeface="Calibri" panose="020F0502020204030204" pitchFamily="34" charset="0"/>
                        <a:ea typeface="Times New Roman" panose="02020603050405020304" pitchFamily="18" charset="0"/>
                      </a:endParaRPr>
                    </a:p>
                  </a:txBody>
                  <a:tcPr marL="54066" marR="54066" marT="0" marB="0"/>
                </a:tc>
              </a:tr>
              <a:tr h="311660">
                <a:tc vMerge="1">
                  <a:txBody>
                    <a:bodyPr/>
                    <a:lstStyle/>
                    <a:p>
                      <a:endParaRPr lang="en-ZA"/>
                    </a:p>
                  </a:txBody>
                  <a:tcPr/>
                </a:tc>
                <a:tc>
                  <a:txBody>
                    <a:bodyPr/>
                    <a:lstStyle/>
                    <a:p>
                      <a:pPr marL="311150" indent="-311150" algn="l">
                        <a:spcAft>
                          <a:spcPts val="0"/>
                        </a:spcAft>
                      </a:pPr>
                      <a:r>
                        <a:rPr lang="en-ZA" sz="1400" kern="1200" dirty="0">
                          <a:effectLst/>
                        </a:rPr>
                        <a:t>2.3	</a:t>
                      </a:r>
                      <a:r>
                        <a:rPr lang="en-ZA" sz="1400" dirty="0">
                          <a:effectLst/>
                        </a:rPr>
                        <a:t>Provide efficient and effective communication services.</a:t>
                      </a:r>
                      <a:endParaRPr lang="en-ZA" sz="1400" dirty="0">
                        <a:effectLst/>
                        <a:latin typeface="Calibri" panose="020F0502020204030204" pitchFamily="34" charset="0"/>
                        <a:ea typeface="Times New Roman" panose="02020603050405020304" pitchFamily="18" charset="0"/>
                      </a:endParaRPr>
                    </a:p>
                  </a:txBody>
                  <a:tcPr marL="54066" marR="54066" marT="0" marB="0"/>
                </a:tc>
              </a:tr>
              <a:tr h="425679">
                <a:tc rowSpan="2">
                  <a:txBody>
                    <a:bodyPr/>
                    <a:lstStyle/>
                    <a:p>
                      <a:pPr marL="342900" lvl="0" indent="-342900" algn="just">
                        <a:lnSpc>
                          <a:spcPct val="115000"/>
                        </a:lnSpc>
                        <a:spcAft>
                          <a:spcPts val="0"/>
                        </a:spcAft>
                        <a:buFont typeface="+mj-lt"/>
                        <a:buAutoNum type="arabicPeriod" startAt="3"/>
                      </a:pPr>
                      <a:r>
                        <a:rPr lang="en-ZA" sz="1400" dirty="0">
                          <a:effectLst/>
                        </a:rPr>
                        <a:t>Enhance the image of government.</a:t>
                      </a:r>
                      <a:endParaRPr lang="en-ZA" sz="1400" dirty="0">
                        <a:effectLst/>
                        <a:latin typeface="Arial" panose="020B0604020202020204" pitchFamily="34" charset="0"/>
                        <a:ea typeface="Calibri" panose="020F0502020204030204" pitchFamily="34" charset="0"/>
                      </a:endParaRPr>
                    </a:p>
                  </a:txBody>
                  <a:tcPr marL="54066" marR="54066" marT="0" marB="0"/>
                </a:tc>
                <a:tc>
                  <a:txBody>
                    <a:bodyPr/>
                    <a:lstStyle/>
                    <a:p>
                      <a:pPr marL="311150" indent="-311150" algn="l">
                        <a:spcAft>
                          <a:spcPts val="0"/>
                        </a:spcAft>
                      </a:pPr>
                      <a:r>
                        <a:rPr lang="en-ZA" sz="1400" kern="1200" dirty="0">
                          <a:effectLst/>
                        </a:rPr>
                        <a:t>3.1   Manage the corporate identity for national government.</a:t>
                      </a:r>
                      <a:endParaRPr lang="en-ZA" sz="1400" dirty="0">
                        <a:effectLst/>
                        <a:latin typeface="Calibri" panose="020F0502020204030204" pitchFamily="34" charset="0"/>
                        <a:ea typeface="Times New Roman" panose="02020603050405020304" pitchFamily="18" charset="0"/>
                      </a:endParaRPr>
                    </a:p>
                  </a:txBody>
                  <a:tcPr marL="54066" marR="54066" marT="0" marB="0"/>
                </a:tc>
              </a:tr>
              <a:tr h="851357">
                <a:tc vMerge="1">
                  <a:txBody>
                    <a:bodyPr/>
                    <a:lstStyle/>
                    <a:p>
                      <a:endParaRPr lang="en-ZA"/>
                    </a:p>
                  </a:txBody>
                  <a:tcPr/>
                </a:tc>
                <a:tc>
                  <a:txBody>
                    <a:bodyPr/>
                    <a:lstStyle/>
                    <a:p>
                      <a:pPr marL="311150" indent="-311150" algn="l">
                        <a:spcAft>
                          <a:spcPts val="0"/>
                        </a:spcAft>
                      </a:pPr>
                      <a:r>
                        <a:rPr lang="en-ZA" sz="1400" kern="1200" dirty="0">
                          <a:effectLst/>
                        </a:rPr>
                        <a:t>3.2 	Implement a proactive and reactive media engagement system by building, maintaining and improving relations with the media and drive the government communication agenda.</a:t>
                      </a:r>
                      <a:endParaRPr lang="en-ZA" sz="1400" dirty="0">
                        <a:effectLst/>
                        <a:latin typeface="Calibri" panose="020F0502020204030204" pitchFamily="34" charset="0"/>
                        <a:ea typeface="Times New Roman" panose="02020603050405020304" pitchFamily="18" charset="0"/>
                      </a:endParaRPr>
                    </a:p>
                  </a:txBody>
                  <a:tcPr marL="54066" marR="54066" marT="0" marB="0"/>
                </a:tc>
              </a:tr>
              <a:tr h="851357">
                <a:tc rowSpan="2">
                  <a:txBody>
                    <a:bodyPr/>
                    <a:lstStyle/>
                    <a:p>
                      <a:pPr marL="342900" lvl="0" indent="-342900" algn="l">
                        <a:lnSpc>
                          <a:spcPct val="115000"/>
                        </a:lnSpc>
                        <a:spcAft>
                          <a:spcPts val="0"/>
                        </a:spcAft>
                        <a:buFont typeface="+mj-lt"/>
                        <a:buAutoNum type="arabicPeriod" startAt="4"/>
                        <a:tabLst>
                          <a:tab pos="180340" algn="l"/>
                        </a:tabLst>
                      </a:pPr>
                      <a:r>
                        <a:rPr lang="en-ZA" sz="1400" dirty="0">
                          <a:effectLst/>
                        </a:rPr>
                        <a:t>Maintain and strengthen a well-functioning communication system that proactively informs and engages the public.</a:t>
                      </a:r>
                      <a:endParaRPr lang="en-ZA" sz="1400" dirty="0">
                        <a:effectLst/>
                        <a:latin typeface="Arial" panose="020B0604020202020204" pitchFamily="34" charset="0"/>
                        <a:ea typeface="Calibri" panose="020F0502020204030204" pitchFamily="34" charset="0"/>
                      </a:endParaRPr>
                    </a:p>
                  </a:txBody>
                  <a:tcPr marL="54066" marR="54066" marT="0" marB="0"/>
                </a:tc>
                <a:tc>
                  <a:txBody>
                    <a:bodyPr/>
                    <a:lstStyle/>
                    <a:p>
                      <a:pPr marL="311150" indent="-311150" algn="l">
                        <a:spcAft>
                          <a:spcPts val="0"/>
                        </a:spcAft>
                      </a:pPr>
                      <a:r>
                        <a:rPr lang="en-ZA" sz="1400" kern="1200" dirty="0">
                          <a:effectLst/>
                        </a:rPr>
                        <a:t>4.1   Improve interdepartmental coordination by joint planning and sharing of messages across the three spheres of government to ensure coherence and alignment of government messages.</a:t>
                      </a:r>
                      <a:endParaRPr lang="en-ZA" sz="1400" dirty="0">
                        <a:effectLst/>
                        <a:latin typeface="Calibri" panose="020F0502020204030204" pitchFamily="34" charset="0"/>
                        <a:ea typeface="Times New Roman" panose="02020603050405020304" pitchFamily="18" charset="0"/>
                      </a:endParaRPr>
                    </a:p>
                  </a:txBody>
                  <a:tcPr marL="54066" marR="54066" marT="0" marB="0"/>
                </a:tc>
              </a:tr>
              <a:tr h="851357">
                <a:tc vMerge="1">
                  <a:txBody>
                    <a:bodyPr/>
                    <a:lstStyle/>
                    <a:p>
                      <a:endParaRPr lang="en-ZA"/>
                    </a:p>
                  </a:txBody>
                  <a:tcPr/>
                </a:tc>
                <a:tc>
                  <a:txBody>
                    <a:bodyPr/>
                    <a:lstStyle/>
                    <a:p>
                      <a:pPr marL="311150" indent="-311150" algn="l">
                        <a:spcAft>
                          <a:spcPts val="0"/>
                        </a:spcAft>
                      </a:pPr>
                      <a:r>
                        <a:rPr lang="en-ZA" sz="1400" kern="1200" dirty="0">
                          <a:effectLst/>
                        </a:rPr>
                        <a:t>4.2   An informed and empowered citizenry on government’s policies, plans, programmes and achievements to increase public participation in government.</a:t>
                      </a:r>
                      <a:endParaRPr lang="en-ZA" sz="1400" dirty="0">
                        <a:effectLst/>
                        <a:latin typeface="Calibri" panose="020F0502020204030204" pitchFamily="34" charset="0"/>
                        <a:ea typeface="Times New Roman" panose="02020603050405020304" pitchFamily="18" charset="0"/>
                      </a:endParaRPr>
                    </a:p>
                  </a:txBody>
                  <a:tcPr marL="54066" marR="54066" marT="0" marB="0"/>
                </a:tc>
              </a:tr>
            </a:tbl>
          </a:graphicData>
        </a:graphic>
      </p:graphicFrame>
      <p:sp>
        <p:nvSpPr>
          <p:cNvPr id="17" name="Rectangle 4"/>
          <p:cNvSpPr>
            <a:spLocks noChangeArrowheads="1"/>
          </p:cNvSpPr>
          <p:nvPr/>
        </p:nvSpPr>
        <p:spPr bwMode="auto">
          <a:xfrm>
            <a:off x="179478" y="1467919"/>
            <a:ext cx="11125110" cy="56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1947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843D58F-2DAB-1446-A47E-C34A82BC1FA1}" type="slidenum">
              <a:rPr lang="en-US" smtClean="0">
                <a:solidFill>
                  <a:prstClr val="black">
                    <a:tint val="75000"/>
                  </a:prstClr>
                </a:solidFill>
              </a:rPr>
              <a:pPr/>
              <a:t>11</a:t>
            </a:fld>
            <a:endParaRPr lang="en-US" dirty="0">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994588"/>
            <a:ext cx="6576392" cy="5544324"/>
          </a:xfrm>
          <a:prstGeom prst="rect">
            <a:avLst/>
          </a:prstGeom>
        </p:spPr>
      </p:pic>
      <p:sp>
        <p:nvSpPr>
          <p:cNvPr id="5" name="Title 4"/>
          <p:cNvSpPr>
            <a:spLocks noGrp="1"/>
          </p:cNvSpPr>
          <p:nvPr>
            <p:ph type="title"/>
          </p:nvPr>
        </p:nvSpPr>
        <p:spPr>
          <a:xfrm>
            <a:off x="457200" y="274638"/>
            <a:ext cx="8229600" cy="490066"/>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smtClean="0">
                <a:solidFill>
                  <a:schemeClr val="bg1"/>
                </a:solidFill>
              </a:rPr>
              <a:t>5.  </a:t>
            </a:r>
            <a:r>
              <a:rPr lang="en-ZA" sz="3600" b="1" dirty="0" smtClean="0">
                <a:solidFill>
                  <a:schemeClr val="bg1"/>
                </a:solidFill>
              </a:rPr>
              <a:t>GCIS Structure</a:t>
            </a:r>
            <a:endParaRPr lang="en-US" sz="3600" b="1" dirty="0">
              <a:solidFill>
                <a:schemeClr val="bg1"/>
              </a:solidFill>
            </a:endParaRPr>
          </a:p>
        </p:txBody>
      </p:sp>
      <p:sp>
        <p:nvSpPr>
          <p:cNvPr id="6" name="Line 138"/>
          <p:cNvSpPr>
            <a:spLocks noChangeShapeType="1"/>
          </p:cNvSpPr>
          <p:nvPr/>
        </p:nvSpPr>
        <p:spPr bwMode="auto">
          <a:xfrm>
            <a:off x="457200" y="879643"/>
            <a:ext cx="822960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dirty="0"/>
          </a:p>
        </p:txBody>
      </p:sp>
    </p:spTree>
    <p:extLst>
      <p:ext uri="{BB962C8B-B14F-4D97-AF65-F5344CB8AC3E}">
        <p14:creationId xmlns:p14="http://schemas.microsoft.com/office/powerpoint/2010/main" val="2016877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B99FE7-67B7-4BBE-9EFC-886B802F219B}" type="slidenum">
              <a:rPr lang="en-US" smtClean="0">
                <a:solidFill>
                  <a:srgbClr val="4F271C">
                    <a:shade val="90000"/>
                  </a:srgbClr>
                </a:solidFill>
              </a:rPr>
              <a:pPr>
                <a:defRPr/>
              </a:pPr>
              <a:t>12</a:t>
            </a:fld>
            <a:endParaRPr lang="en-US" dirty="0">
              <a:solidFill>
                <a:srgbClr val="4F271C">
                  <a:shade val="90000"/>
                </a:srgbClr>
              </a:solidFill>
            </a:endParaRPr>
          </a:p>
        </p:txBody>
      </p:sp>
      <p:grpSp>
        <p:nvGrpSpPr>
          <p:cNvPr id="11" name="Inside-right pages with text"/>
          <p:cNvGrpSpPr/>
          <p:nvPr/>
        </p:nvGrpSpPr>
        <p:grpSpPr>
          <a:xfrm>
            <a:off x="4474953" y="1383474"/>
            <a:ext cx="3636444" cy="4131074"/>
            <a:chOff x="4572000" y="1371600"/>
            <a:chExt cx="3044952" cy="4114800"/>
          </a:xfrm>
        </p:grpSpPr>
        <p:grpSp>
          <p:nvGrpSpPr>
            <p:cNvPr id="13" name="Inside-right"/>
            <p:cNvGrpSpPr/>
            <p:nvPr/>
          </p:nvGrpSpPr>
          <p:grpSpPr>
            <a:xfrm rot="10800000">
              <a:off x="4572000" y="1371600"/>
              <a:ext cx="3044952" cy="4114800"/>
              <a:chOff x="1527048" y="1371600"/>
              <a:chExt cx="3044952" cy="4114800"/>
            </a:xfrm>
          </p:grpSpPr>
          <p:sp>
            <p:nvSpPr>
              <p:cNvPr id="26" name="Rounded Rectangle 25"/>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8" name="TextBox 17"/>
            <p:cNvSpPr txBox="1"/>
            <p:nvPr/>
          </p:nvSpPr>
          <p:spPr>
            <a:xfrm>
              <a:off x="4765486" y="1554980"/>
              <a:ext cx="2324291" cy="400110"/>
            </a:xfrm>
            <a:prstGeom prst="rect">
              <a:avLst/>
            </a:prstGeom>
            <a:noFill/>
            <a:ln>
              <a:solidFill>
                <a:schemeClr val="accent2"/>
              </a:solidFill>
            </a:ln>
          </p:spPr>
          <p:txBody>
            <a:bodyPr wrap="square" rtlCol="0">
              <a:spAutoFit/>
            </a:bodyPr>
            <a:lstStyle/>
            <a:p>
              <a:pPr algn="ctr"/>
              <a:r>
                <a:rPr lang="en-US" sz="2000" b="1" dirty="0" smtClean="0">
                  <a:solidFill>
                    <a:prstClr val="black"/>
                  </a:solidFill>
                  <a:latin typeface="+mj-lt"/>
                </a:rPr>
                <a:t>Purpose</a:t>
              </a:r>
              <a:endParaRPr lang="en-US" sz="2000" b="1" dirty="0">
                <a:solidFill>
                  <a:prstClr val="black"/>
                </a:solidFill>
                <a:latin typeface="+mj-lt"/>
              </a:endParaRPr>
            </a:p>
          </p:txBody>
        </p:sp>
        <p:grpSp>
          <p:nvGrpSpPr>
            <p:cNvPr id="19" name="Group 167"/>
            <p:cNvGrpSpPr/>
            <p:nvPr/>
          </p:nvGrpSpPr>
          <p:grpSpPr>
            <a:xfrm>
              <a:off x="7162800" y="1453896"/>
              <a:ext cx="246855" cy="3950208"/>
              <a:chOff x="7162800" y="1453896"/>
              <a:chExt cx="246855" cy="3950208"/>
            </a:xfrm>
          </p:grpSpPr>
          <p:cxnSp>
            <p:nvCxnSpPr>
              <p:cNvPr id="20" name="Straight Connector 19"/>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28" name="Inside-left pages"/>
          <p:cNvGrpSpPr/>
          <p:nvPr/>
        </p:nvGrpSpPr>
        <p:grpSpPr>
          <a:xfrm>
            <a:off x="1043608" y="1383474"/>
            <a:ext cx="3549008" cy="4114800"/>
            <a:chOff x="1527048" y="1371600"/>
            <a:chExt cx="3044952" cy="4114800"/>
          </a:xfrm>
        </p:grpSpPr>
        <p:sp>
          <p:nvSpPr>
            <p:cNvPr id="29" name="Rounded Rectangle 28"/>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8" name="TextBox 37"/>
          <p:cNvSpPr txBox="1"/>
          <p:nvPr/>
        </p:nvSpPr>
        <p:spPr>
          <a:xfrm>
            <a:off x="1529642" y="1701248"/>
            <a:ext cx="2376264" cy="1508105"/>
          </a:xfrm>
          <a:prstGeom prst="rect">
            <a:avLst/>
          </a:prstGeom>
          <a:noFill/>
        </p:spPr>
        <p:txBody>
          <a:bodyPr wrap="square" rtlCol="0">
            <a:spAutoFit/>
          </a:bodyPr>
          <a:lstStyle/>
          <a:p>
            <a:pPr algn="ctr"/>
            <a:r>
              <a:rPr lang="en-US" sz="2000" dirty="0" smtClean="0">
                <a:solidFill>
                  <a:prstClr val="black"/>
                </a:solidFill>
                <a:latin typeface="Arial Black" pitchFamily="34" charset="0"/>
              </a:rPr>
              <a:t>Programme 1</a:t>
            </a:r>
          </a:p>
          <a:p>
            <a:pPr algn="ctr"/>
            <a:endParaRPr lang="en-ZA" sz="2400" dirty="0" smtClean="0">
              <a:solidFill>
                <a:prstClr val="black"/>
              </a:solidFill>
              <a:latin typeface="+mj-lt"/>
            </a:endParaRPr>
          </a:p>
          <a:p>
            <a:pPr algn="ctr"/>
            <a:endParaRPr lang="en-ZA" sz="2400" dirty="0" smtClean="0">
              <a:solidFill>
                <a:prstClr val="black"/>
              </a:solidFill>
              <a:latin typeface="+mj-lt"/>
            </a:endParaRPr>
          </a:p>
          <a:p>
            <a:pPr algn="ctr"/>
            <a:r>
              <a:rPr lang="en-ZA" sz="2400" b="1" dirty="0" smtClean="0">
                <a:solidFill>
                  <a:prstClr val="black"/>
                </a:solidFill>
                <a:latin typeface="+mj-lt"/>
              </a:rPr>
              <a:t>Administration</a:t>
            </a:r>
            <a:endParaRPr lang="en-US" sz="2400" b="1" dirty="0">
              <a:solidFill>
                <a:prstClr val="black"/>
              </a:solidFill>
              <a:latin typeface="+mj-lt"/>
            </a:endParaRPr>
          </a:p>
        </p:txBody>
      </p:sp>
      <p:sp>
        <p:nvSpPr>
          <p:cNvPr id="39" name="TextBox 38"/>
          <p:cNvSpPr txBox="1"/>
          <p:nvPr/>
        </p:nvSpPr>
        <p:spPr>
          <a:xfrm>
            <a:off x="4913182" y="2455300"/>
            <a:ext cx="2376264" cy="1477328"/>
          </a:xfrm>
          <a:prstGeom prst="rect">
            <a:avLst/>
          </a:prstGeom>
          <a:noFill/>
        </p:spPr>
        <p:txBody>
          <a:bodyPr wrap="square" rtlCol="0">
            <a:spAutoFit/>
          </a:bodyPr>
          <a:lstStyle/>
          <a:p>
            <a:pPr algn="ctr"/>
            <a:r>
              <a:rPr lang="en-US" b="1" dirty="0" smtClean="0">
                <a:solidFill>
                  <a:prstClr val="black"/>
                </a:solidFill>
                <a:latin typeface="+mj-lt"/>
              </a:rPr>
              <a:t>Provide strategic leadership, management and support services to the department</a:t>
            </a:r>
            <a:endParaRPr lang="en-US" b="1" dirty="0">
              <a:solidFill>
                <a:prstClr val="black"/>
              </a:solidFill>
              <a:latin typeface="+mj-lt"/>
            </a:endParaRPr>
          </a:p>
        </p:txBody>
      </p:sp>
      <p:sp>
        <p:nvSpPr>
          <p:cNvPr id="40" name="Rectangle 39"/>
          <p:cNvSpPr/>
          <p:nvPr/>
        </p:nvSpPr>
        <p:spPr>
          <a:xfrm>
            <a:off x="418751" y="377811"/>
            <a:ext cx="8112405"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457200">
              <a:spcBef>
                <a:spcPct val="0"/>
              </a:spcBef>
              <a:defRPr/>
            </a:pPr>
            <a:r>
              <a:rPr lang="en-US" sz="3600" b="1" dirty="0" smtClean="0">
                <a:solidFill>
                  <a:prstClr val="white"/>
                </a:solidFill>
              </a:rPr>
              <a:t>6.</a:t>
            </a:r>
            <a:r>
              <a:rPr lang="en-US" sz="3600" b="1" dirty="0" smtClean="0">
                <a:solidFill>
                  <a:prstClr val="white"/>
                </a:solidFill>
              </a:rPr>
              <a:t>	2016/19 Targets Per Programme</a:t>
            </a:r>
            <a:endParaRPr lang="en-US" sz="3600" b="1" dirty="0">
              <a:solidFill>
                <a:prstClr val="white"/>
              </a:solidFill>
            </a:endParaRPr>
          </a:p>
        </p:txBody>
      </p:sp>
      <p:sp>
        <p:nvSpPr>
          <p:cNvPr id="41" name="Line 138"/>
          <p:cNvSpPr>
            <a:spLocks noChangeShapeType="1"/>
          </p:cNvSpPr>
          <p:nvPr/>
        </p:nvSpPr>
        <p:spPr bwMode="auto">
          <a:xfrm>
            <a:off x="418750" y="917194"/>
            <a:ext cx="8112406" cy="94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dirty="0"/>
          </a:p>
        </p:txBody>
      </p:sp>
    </p:spTree>
    <p:extLst>
      <p:ext uri="{BB962C8B-B14F-4D97-AF65-F5344CB8AC3E}">
        <p14:creationId xmlns:p14="http://schemas.microsoft.com/office/powerpoint/2010/main" val="33013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750"/>
                                        <p:tgtEl>
                                          <p:spTgt spid="28"/>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a:endParaRPr lang="en-ZA" dirty="0">
              <a:solidFill>
                <a:prstClr val="black"/>
              </a:solidFill>
            </a:endParaRPr>
          </a:p>
        </p:txBody>
      </p:sp>
      <p:pic>
        <p:nvPicPr>
          <p:cNvPr id="5" name="Picture 4"/>
          <p:cNvPicPr>
            <a:picLocks noChangeAspect="1"/>
          </p:cNvPicPr>
          <p:nvPr/>
        </p:nvPicPr>
        <p:blipFill>
          <a:blip r:embed="rId4"/>
          <a:stretch>
            <a:fillRect/>
          </a:stretch>
        </p:blipFill>
        <p:spPr>
          <a:xfrm>
            <a:off x="0" y="3225464"/>
            <a:ext cx="5292080" cy="3371888"/>
          </a:xfrm>
          <a:prstGeom prst="rect">
            <a:avLst/>
          </a:prstGeom>
        </p:spPr>
      </p:pic>
      <p:pic>
        <p:nvPicPr>
          <p:cNvPr id="7" name="Picture 6"/>
          <p:cNvPicPr>
            <a:picLocks noChangeAspect="1"/>
          </p:cNvPicPr>
          <p:nvPr/>
        </p:nvPicPr>
        <p:blipFill>
          <a:blip r:embed="rId5"/>
          <a:stretch>
            <a:fillRect/>
          </a:stretch>
        </p:blipFill>
        <p:spPr>
          <a:xfrm>
            <a:off x="1" y="346956"/>
            <a:ext cx="4499991" cy="2792369"/>
          </a:xfrm>
          <a:prstGeom prst="rect">
            <a:avLst/>
          </a:prstGeom>
        </p:spPr>
      </p:pic>
      <p:pic>
        <p:nvPicPr>
          <p:cNvPr id="10" name="Picture 9"/>
          <p:cNvPicPr>
            <a:picLocks noChangeAspect="1"/>
          </p:cNvPicPr>
          <p:nvPr/>
        </p:nvPicPr>
        <p:blipFill>
          <a:blip r:embed="rId6"/>
          <a:stretch>
            <a:fillRect/>
          </a:stretch>
        </p:blipFill>
        <p:spPr>
          <a:xfrm>
            <a:off x="4860032" y="304145"/>
            <a:ext cx="3761517" cy="2609374"/>
          </a:xfrm>
          <a:prstGeom prst="rect">
            <a:avLst/>
          </a:prstGeom>
        </p:spPr>
      </p:pic>
      <p:pic>
        <p:nvPicPr>
          <p:cNvPr id="11" name="Picture 10"/>
          <p:cNvPicPr>
            <a:picLocks noChangeAspect="1"/>
          </p:cNvPicPr>
          <p:nvPr/>
        </p:nvPicPr>
        <p:blipFill>
          <a:blip r:embed="rId7"/>
          <a:stretch>
            <a:fillRect/>
          </a:stretch>
        </p:blipFill>
        <p:spPr>
          <a:xfrm>
            <a:off x="5292080" y="3490583"/>
            <a:ext cx="3753728" cy="2683285"/>
          </a:xfrm>
          <a:prstGeom prst="rect">
            <a:avLst/>
          </a:prstGeom>
        </p:spPr>
      </p:pic>
    </p:spTree>
    <p:extLst>
      <p:ext uri="{BB962C8B-B14F-4D97-AF65-F5344CB8AC3E}">
        <p14:creationId xmlns:p14="http://schemas.microsoft.com/office/powerpoint/2010/main" val="1966549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79400" y="1196753"/>
            <a:ext cx="8613080" cy="72008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smtClean="0">
                <a:solidFill>
                  <a:prstClr val="black"/>
                </a:solidFill>
              </a:rPr>
              <a:t>Strategic Objective 1.: </a:t>
            </a:r>
            <a:r>
              <a:rPr lang="en-ZA" sz="1800" dirty="0" smtClean="0">
                <a:solidFill>
                  <a:prstClr val="black"/>
                </a:solidFill>
              </a:rPr>
              <a:t>Provide </a:t>
            </a:r>
            <a:r>
              <a:rPr lang="en-ZA" sz="1800" dirty="0">
                <a:solidFill>
                  <a:prstClr val="black"/>
                </a:solidFill>
              </a:rPr>
              <a:t>adequate and effective Corporate Services functions in pursuit of good </a:t>
            </a:r>
            <a:r>
              <a:rPr lang="en-ZA" sz="1800" dirty="0" smtClean="0">
                <a:solidFill>
                  <a:prstClr val="black"/>
                </a:solidFill>
              </a:rPr>
              <a:t>governance  </a:t>
            </a:r>
            <a:endParaRPr lang="en-ZA" sz="1800" dirty="0">
              <a:solidFill>
                <a:prstClr val="black"/>
              </a:solidFill>
            </a:endParaRPr>
          </a:p>
        </p:txBody>
      </p:sp>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a:endParaRPr lang="en-ZA" dirty="0">
              <a:solidFill>
                <a:prstClr val="black"/>
              </a:solidFill>
            </a:endParaRPr>
          </a:p>
        </p:txBody>
      </p:sp>
      <p:sp>
        <p:nvSpPr>
          <p:cNvPr id="11" name="Rectangle 10"/>
          <p:cNvSpPr/>
          <p:nvPr/>
        </p:nvSpPr>
        <p:spPr>
          <a:xfrm>
            <a:off x="0" y="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smtClean="0">
                <a:solidFill>
                  <a:prstClr val="white"/>
                </a:solidFill>
              </a:rPr>
              <a:t>6.  </a:t>
            </a:r>
            <a:r>
              <a:rPr lang="en-ZA" sz="3600" b="1" dirty="0" smtClean="0">
                <a:solidFill>
                  <a:prstClr val="white"/>
                </a:solidFill>
              </a:rPr>
              <a:t>2016/19 Targets Per Programme</a:t>
            </a:r>
            <a:endParaRPr lang="en-US" sz="3600" b="1" dirty="0">
              <a:solidFill>
                <a:prstClr val="white"/>
              </a:solidFill>
            </a:endParaRPr>
          </a:p>
        </p:txBody>
      </p:sp>
      <p:sp>
        <p:nvSpPr>
          <p:cNvPr id="6" name="Rectangle 5"/>
          <p:cNvSpPr/>
          <p:nvPr/>
        </p:nvSpPr>
        <p:spPr>
          <a:xfrm>
            <a:off x="279400" y="627171"/>
            <a:ext cx="861308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ZA" sz="2400" b="1" dirty="0">
                <a:solidFill>
                  <a:prstClr val="black"/>
                </a:solidFill>
              </a:rPr>
              <a:t>Programme </a:t>
            </a:r>
            <a:r>
              <a:rPr lang="en-ZA" sz="2400" b="1" dirty="0" smtClean="0">
                <a:solidFill>
                  <a:prstClr val="black"/>
                </a:solidFill>
              </a:rPr>
              <a:t>1: Administration</a:t>
            </a:r>
            <a:endParaRPr lang="en-ZA" sz="2400" b="1"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802266064"/>
              </p:ext>
            </p:extLst>
          </p:nvPr>
        </p:nvGraphicFramePr>
        <p:xfrm>
          <a:off x="279400" y="2024750"/>
          <a:ext cx="8613080" cy="4414648"/>
        </p:xfrm>
        <a:graphic>
          <a:graphicData uri="http://schemas.openxmlformats.org/drawingml/2006/table">
            <a:tbl>
              <a:tblPr firstRow="1" bandRow="1">
                <a:tableStyleId>{F5AB1C69-6EDB-4FF4-983F-18BD219EF322}</a:tableStyleId>
              </a:tblPr>
              <a:tblGrid>
                <a:gridCol w="4306540"/>
                <a:gridCol w="4306540"/>
              </a:tblGrid>
              <a:tr h="360680">
                <a:tc>
                  <a:txBody>
                    <a:bodyPr/>
                    <a:lstStyle/>
                    <a:p>
                      <a:r>
                        <a:rPr lang="en-ZA" dirty="0" smtClean="0"/>
                        <a:t>Performance Indicators</a:t>
                      </a:r>
                      <a:endParaRPr lang="en-GB" dirty="0"/>
                    </a:p>
                  </a:txBody>
                  <a:tcPr/>
                </a:tc>
                <a:tc>
                  <a:txBody>
                    <a:bodyPr/>
                    <a:lstStyle/>
                    <a:p>
                      <a:r>
                        <a:rPr lang="en-ZA" dirty="0" smtClean="0"/>
                        <a:t> Targets (2016/19)</a:t>
                      </a:r>
                      <a:endParaRPr lang="en-GB" dirty="0"/>
                    </a:p>
                  </a:txBody>
                  <a:tcPr/>
                </a:tc>
              </a:tr>
              <a:tr h="706332">
                <a:tc rowSpan="3">
                  <a:txBody>
                    <a:bodyPr/>
                    <a:lstStyle/>
                    <a:p>
                      <a:r>
                        <a:rPr lang="en-ZA" sz="1600" dirty="0" smtClean="0"/>
                        <a:t>Strategic management processes and procedures implemented </a:t>
                      </a:r>
                      <a:endParaRPr lang="en-GB" sz="1600" dirty="0"/>
                    </a:p>
                  </a:txBody>
                  <a:tcPr/>
                </a:tc>
                <a:tc>
                  <a:txBody>
                    <a:bodyPr/>
                    <a:lstStyle/>
                    <a:p>
                      <a:pPr marL="9525">
                        <a:lnSpc>
                          <a:spcPct val="115000"/>
                        </a:lnSpc>
                        <a:spcAft>
                          <a:spcPts val="0"/>
                        </a:spcAft>
                      </a:pPr>
                      <a:r>
                        <a:rPr lang="en-ZA" sz="1600" kern="1200" dirty="0">
                          <a:solidFill>
                            <a:schemeClr val="dk1"/>
                          </a:solidFill>
                          <a:latin typeface="+mn-lt"/>
                          <a:ea typeface="+mn-ea"/>
                          <a:cs typeface="+mn-cs"/>
                        </a:rPr>
                        <a:t>2017-2020 APP and tabled in Parliament according to prescribed legislation</a:t>
                      </a:r>
                      <a:endParaRPr lang="en-GB" sz="1600" kern="1200" dirty="0">
                        <a:solidFill>
                          <a:schemeClr val="dk1"/>
                        </a:solidFill>
                        <a:latin typeface="+mn-lt"/>
                        <a:ea typeface="+mn-ea"/>
                        <a:cs typeface="+mn-cs"/>
                      </a:endParaRPr>
                    </a:p>
                  </a:txBody>
                  <a:tcPr marL="68580" marR="68580" marT="0" marB="0"/>
                </a:tc>
              </a:tr>
              <a:tr h="1043373">
                <a:tc vMerge="1">
                  <a:txBody>
                    <a:bodyPr/>
                    <a:lstStyle/>
                    <a:p>
                      <a:endParaRPr lang="en-GB" dirty="0"/>
                    </a:p>
                  </a:txBody>
                  <a:tcPr/>
                </a:tc>
                <a:tc>
                  <a:txBody>
                    <a:bodyPr/>
                    <a:lstStyle/>
                    <a:p>
                      <a:pPr marL="9525">
                        <a:lnSpc>
                          <a:spcPct val="115000"/>
                        </a:lnSpc>
                        <a:spcAft>
                          <a:spcPts val="0"/>
                        </a:spcAft>
                      </a:pPr>
                      <a:r>
                        <a:rPr lang="en-ZA" sz="1600" kern="1200" dirty="0">
                          <a:solidFill>
                            <a:schemeClr val="dk1"/>
                          </a:solidFill>
                          <a:latin typeface="+mn-lt"/>
                          <a:ea typeface="+mn-ea"/>
                          <a:cs typeface="+mn-cs"/>
                        </a:rPr>
                        <a:t>Four approved quarterly performance reports submitted to National Treasury, DPME and Executive Authority according to prescribed legislation</a:t>
                      </a:r>
                      <a:endParaRPr lang="en-GB" sz="1600" kern="1200" dirty="0">
                        <a:solidFill>
                          <a:schemeClr val="dk1"/>
                        </a:solidFill>
                        <a:latin typeface="+mn-lt"/>
                        <a:ea typeface="+mn-ea"/>
                        <a:cs typeface="+mn-cs"/>
                      </a:endParaRPr>
                    </a:p>
                  </a:txBody>
                  <a:tcPr marL="68580" marR="68580" marT="0" marB="0"/>
                </a:tc>
              </a:tr>
              <a:tr h="778633">
                <a:tc vMerge="1">
                  <a:txBody>
                    <a:bodyPr/>
                    <a:lstStyle/>
                    <a:p>
                      <a:endParaRPr lang="en-GB" dirty="0"/>
                    </a:p>
                  </a:txBody>
                  <a:tcPr/>
                </a:tc>
                <a:tc>
                  <a:txBody>
                    <a:bodyPr/>
                    <a:lstStyle/>
                    <a:p>
                      <a:pPr marL="9525">
                        <a:lnSpc>
                          <a:spcPct val="115000"/>
                        </a:lnSpc>
                        <a:spcAft>
                          <a:spcPts val="0"/>
                        </a:spcAft>
                      </a:pPr>
                      <a:r>
                        <a:rPr lang="en-ZA" sz="1600" kern="1200" dirty="0">
                          <a:solidFill>
                            <a:schemeClr val="dk1"/>
                          </a:solidFill>
                          <a:latin typeface="+mn-lt"/>
                          <a:ea typeface="+mn-ea"/>
                          <a:cs typeface="+mn-cs"/>
                        </a:rPr>
                        <a:t>Departmental Annual Report tabled in Parliament within National Treasury guidelines and legislative time frames</a:t>
                      </a:r>
                      <a:endParaRPr lang="en-GB" sz="1600" kern="1200" dirty="0">
                        <a:solidFill>
                          <a:schemeClr val="dk1"/>
                        </a:solidFill>
                        <a:latin typeface="+mn-lt"/>
                        <a:ea typeface="+mn-ea"/>
                        <a:cs typeface="+mn-cs"/>
                      </a:endParaRPr>
                    </a:p>
                  </a:txBody>
                  <a:tcPr marL="68580" marR="68580" marT="0" marB="0"/>
                </a:tc>
              </a:tr>
              <a:tr h="706332">
                <a:tc>
                  <a:txBody>
                    <a:bodyPr/>
                    <a:lstStyle/>
                    <a:p>
                      <a:pPr marL="9525" algn="l" defTabSz="457200" rtl="0" eaLnBrk="1" latinLnBrk="0" hangingPunct="1">
                        <a:lnSpc>
                          <a:spcPct val="115000"/>
                        </a:lnSpc>
                        <a:spcAft>
                          <a:spcPts val="0"/>
                        </a:spcAft>
                      </a:pPr>
                      <a:r>
                        <a:rPr lang="en-GB" sz="1600" kern="1200" dirty="0" smtClean="0">
                          <a:solidFill>
                            <a:schemeClr val="dk1"/>
                          </a:solidFill>
                          <a:latin typeface="+mn-lt"/>
                          <a:ea typeface="+mn-ea"/>
                          <a:cs typeface="+mn-cs"/>
                        </a:rPr>
                        <a:t>IM&amp;T governance implemented</a:t>
                      </a:r>
                      <a:endParaRPr lang="en-GB" sz="1600" kern="1200" dirty="0">
                        <a:solidFill>
                          <a:schemeClr val="dk1"/>
                        </a:solidFill>
                        <a:latin typeface="+mn-lt"/>
                        <a:ea typeface="+mn-ea"/>
                        <a:cs typeface="+mn-cs"/>
                      </a:endParaRPr>
                    </a:p>
                  </a:txBody>
                  <a:tcPr/>
                </a:tc>
                <a:tc>
                  <a:txBody>
                    <a:bodyPr/>
                    <a:lstStyle/>
                    <a:p>
                      <a:pPr marL="9525" algn="l" defTabSz="457200" rtl="0" eaLnBrk="1" latinLnBrk="0" hangingPunct="1">
                        <a:lnSpc>
                          <a:spcPct val="115000"/>
                        </a:lnSpc>
                        <a:spcAft>
                          <a:spcPts val="0"/>
                        </a:spcAft>
                      </a:pPr>
                      <a:r>
                        <a:rPr lang="en-ZA" sz="1600" kern="1200" dirty="0">
                          <a:solidFill>
                            <a:schemeClr val="dk1"/>
                          </a:solidFill>
                          <a:latin typeface="+mn-lt"/>
                          <a:ea typeface="+mn-ea"/>
                          <a:cs typeface="+mn-cs"/>
                        </a:rPr>
                        <a:t>Four reports on the availability of IT Infrastructure presented to the IM&amp;T SC</a:t>
                      </a:r>
                      <a:endParaRPr lang="en-GB" sz="1600" kern="1200" dirty="0">
                        <a:solidFill>
                          <a:schemeClr val="dk1"/>
                        </a:solidFill>
                        <a:latin typeface="+mn-lt"/>
                        <a:ea typeface="+mn-ea"/>
                        <a:cs typeface="+mn-cs"/>
                      </a:endParaRPr>
                    </a:p>
                  </a:txBody>
                  <a:tcPr marL="68580" marR="68580" marT="0" marB="0"/>
                </a:tc>
              </a:tr>
              <a:tr h="706332">
                <a:tc>
                  <a:txBody>
                    <a:bodyPr/>
                    <a:lstStyle/>
                    <a:p>
                      <a:pPr marL="9525" algn="l" defTabSz="457200" rtl="0" eaLnBrk="1" latinLnBrk="0" hangingPunct="1">
                        <a:lnSpc>
                          <a:spcPct val="115000"/>
                        </a:lnSpc>
                        <a:spcAft>
                          <a:spcPts val="0"/>
                        </a:spcAft>
                      </a:pPr>
                      <a:endParaRPr lang="en-GB" sz="1600" kern="1200" dirty="0">
                        <a:solidFill>
                          <a:schemeClr val="dk1"/>
                        </a:solidFill>
                        <a:latin typeface="+mn-lt"/>
                        <a:ea typeface="+mn-ea"/>
                        <a:cs typeface="+mn-cs"/>
                      </a:endParaRPr>
                    </a:p>
                  </a:txBody>
                  <a:tcPr/>
                </a:tc>
                <a:tc>
                  <a:txBody>
                    <a:bodyPr/>
                    <a:lstStyle/>
                    <a:p>
                      <a:pPr marL="9525" algn="l" defTabSz="457200" rtl="0" eaLnBrk="1" latinLnBrk="0" hangingPunct="1">
                        <a:lnSpc>
                          <a:spcPct val="115000"/>
                        </a:lnSpc>
                        <a:spcAft>
                          <a:spcPts val="0"/>
                        </a:spcAft>
                      </a:pPr>
                      <a:r>
                        <a:rPr lang="en-ZA" sz="1600" kern="1200" dirty="0">
                          <a:solidFill>
                            <a:schemeClr val="dk1"/>
                          </a:solidFill>
                          <a:latin typeface="+mn-lt"/>
                          <a:ea typeface="+mn-ea"/>
                          <a:cs typeface="+mn-cs"/>
                        </a:rPr>
                        <a:t>Four reports on IM systems development presented to the IM&amp;T SC</a:t>
                      </a:r>
                      <a:endParaRPr lang="en-GB" sz="1600" kern="1200" dirty="0">
                        <a:solidFill>
                          <a:schemeClr val="dk1"/>
                        </a:solidFill>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414415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79400" y="1196752"/>
            <a:ext cx="8613080" cy="936105"/>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smtClean="0">
                <a:solidFill>
                  <a:prstClr val="black"/>
                </a:solidFill>
              </a:rPr>
              <a:t>Strategic Objective 1.: </a:t>
            </a:r>
            <a:r>
              <a:rPr lang="en-ZA" sz="1800" dirty="0" smtClean="0">
                <a:solidFill>
                  <a:prstClr val="black"/>
                </a:solidFill>
              </a:rPr>
              <a:t>Provide </a:t>
            </a:r>
            <a:r>
              <a:rPr lang="en-ZA" sz="1800" dirty="0">
                <a:solidFill>
                  <a:prstClr val="black"/>
                </a:solidFill>
              </a:rPr>
              <a:t>adequate and effective Corporate Services functions in pursuit of good </a:t>
            </a:r>
            <a:r>
              <a:rPr lang="en-ZA" sz="1800" dirty="0" smtClean="0">
                <a:solidFill>
                  <a:prstClr val="black"/>
                </a:solidFill>
              </a:rPr>
              <a:t>governance  </a:t>
            </a:r>
            <a:endParaRPr lang="en-ZA" sz="1800" dirty="0">
              <a:solidFill>
                <a:prstClr val="black"/>
              </a:solidFill>
            </a:endParaRPr>
          </a:p>
        </p:txBody>
      </p:sp>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a:endParaRPr lang="en-ZA" dirty="0">
              <a:solidFill>
                <a:prstClr val="black"/>
              </a:solidFill>
            </a:endParaRPr>
          </a:p>
        </p:txBody>
      </p:sp>
      <p:sp>
        <p:nvSpPr>
          <p:cNvPr id="11" name="Rectangle 10"/>
          <p:cNvSpPr/>
          <p:nvPr/>
        </p:nvSpPr>
        <p:spPr>
          <a:xfrm>
            <a:off x="0" y="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smtClean="0">
                <a:solidFill>
                  <a:prstClr val="white"/>
                </a:solidFill>
              </a:rPr>
              <a:t>6.  </a:t>
            </a:r>
            <a:r>
              <a:rPr lang="en-ZA" sz="3600" b="1" dirty="0" smtClean="0">
                <a:solidFill>
                  <a:prstClr val="white"/>
                </a:solidFill>
              </a:rPr>
              <a:t>2016/19 Targets Per Programme</a:t>
            </a:r>
            <a:endParaRPr lang="en-US" sz="3600" b="1" dirty="0">
              <a:solidFill>
                <a:prstClr val="white"/>
              </a:solidFill>
            </a:endParaRPr>
          </a:p>
        </p:txBody>
      </p:sp>
      <p:sp>
        <p:nvSpPr>
          <p:cNvPr id="6" name="Rectangle 5"/>
          <p:cNvSpPr/>
          <p:nvPr/>
        </p:nvSpPr>
        <p:spPr>
          <a:xfrm>
            <a:off x="279400" y="627171"/>
            <a:ext cx="861308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ZA" sz="2400" b="1" dirty="0">
                <a:solidFill>
                  <a:prstClr val="black"/>
                </a:solidFill>
              </a:rPr>
              <a:t>Programme </a:t>
            </a:r>
            <a:r>
              <a:rPr lang="en-ZA" sz="2400" b="1" dirty="0" smtClean="0">
                <a:solidFill>
                  <a:prstClr val="black"/>
                </a:solidFill>
              </a:rPr>
              <a:t>1: Administration</a:t>
            </a:r>
            <a:endParaRPr lang="en-ZA" sz="2400" b="1"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19586125"/>
              </p:ext>
            </p:extLst>
          </p:nvPr>
        </p:nvGraphicFramePr>
        <p:xfrm>
          <a:off x="279400" y="2223663"/>
          <a:ext cx="8613080" cy="3917204"/>
        </p:xfrm>
        <a:graphic>
          <a:graphicData uri="http://schemas.openxmlformats.org/drawingml/2006/table">
            <a:tbl>
              <a:tblPr firstRow="1" bandRow="1">
                <a:tableStyleId>{F5AB1C69-6EDB-4FF4-983F-18BD219EF322}</a:tableStyleId>
              </a:tblPr>
              <a:tblGrid>
                <a:gridCol w="4306540"/>
                <a:gridCol w="4306540"/>
              </a:tblGrid>
              <a:tr h="405284">
                <a:tc>
                  <a:txBody>
                    <a:bodyPr/>
                    <a:lstStyle/>
                    <a:p>
                      <a:r>
                        <a:rPr lang="en-ZA" dirty="0" smtClean="0"/>
                        <a:t>Performance Indicators</a:t>
                      </a:r>
                      <a:endParaRPr lang="en-GB" dirty="0"/>
                    </a:p>
                  </a:txBody>
                  <a:tcPr/>
                </a:tc>
                <a:tc>
                  <a:txBody>
                    <a:bodyPr/>
                    <a:lstStyle/>
                    <a:p>
                      <a:r>
                        <a:rPr lang="en-ZA" dirty="0" smtClean="0"/>
                        <a:t> Targets (2016/19)</a:t>
                      </a:r>
                      <a:endParaRPr lang="en-GB" dirty="0"/>
                    </a:p>
                  </a:txBody>
                  <a:tcPr/>
                </a:tc>
              </a:tr>
              <a:tr h="793681">
                <a:tc>
                  <a:txBody>
                    <a:bodyPr/>
                    <a:lstStyle/>
                    <a:p>
                      <a:pPr marL="9525" marR="0" lvl="0" indent="0" algn="l" defTabSz="457200" rtl="0" eaLnBrk="1" fontAlgn="auto" latinLnBrk="0" hangingPunct="1">
                        <a:lnSpc>
                          <a:spcPct val="115000"/>
                        </a:lnSpc>
                        <a:spcBef>
                          <a:spcPts val="0"/>
                        </a:spcBef>
                        <a:spcAft>
                          <a:spcPts val="0"/>
                        </a:spcAft>
                        <a:buClrTx/>
                        <a:buSzTx/>
                        <a:buFontTx/>
                        <a:buNone/>
                        <a:tabLst/>
                        <a:defRPr/>
                      </a:pPr>
                      <a:r>
                        <a:rPr lang="en-ZA" sz="1800" kern="1200" noProof="0" dirty="0" smtClean="0">
                          <a:solidFill>
                            <a:schemeClr val="dk1"/>
                          </a:solidFill>
                          <a:latin typeface="+mn-lt"/>
                          <a:ea typeface="+mn-ea"/>
                          <a:cs typeface="+mn-cs"/>
                        </a:rPr>
                        <a:t>Annual financial statements prepared and issued within legislated prescripts</a:t>
                      </a:r>
                      <a:endParaRPr lang="en-GB" sz="1800" kern="1200" noProof="0" dirty="0" smtClean="0">
                        <a:solidFill>
                          <a:schemeClr val="dk1"/>
                        </a:solidFill>
                        <a:latin typeface="+mn-lt"/>
                        <a:ea typeface="+mn-ea"/>
                        <a:cs typeface="+mn-cs"/>
                      </a:endParaRPr>
                    </a:p>
                    <a:p>
                      <a:endParaRPr lang="en-GB" sz="1800" kern="1200" dirty="0">
                        <a:solidFill>
                          <a:schemeClr val="dk1"/>
                        </a:solidFill>
                        <a:latin typeface="+mn-lt"/>
                        <a:ea typeface="+mn-ea"/>
                        <a:cs typeface="+mn-cs"/>
                      </a:endParaRPr>
                    </a:p>
                  </a:txBody>
                  <a:tcPr/>
                </a:tc>
                <a:tc>
                  <a:txBody>
                    <a:bodyPr/>
                    <a:lstStyle/>
                    <a:p>
                      <a:pPr marL="9525">
                        <a:lnSpc>
                          <a:spcPct val="115000"/>
                        </a:lnSpc>
                        <a:spcAft>
                          <a:spcPts val="0"/>
                        </a:spcAft>
                      </a:pPr>
                      <a:r>
                        <a:rPr lang="en-ZA" sz="1800" kern="1200" dirty="0" smtClean="0">
                          <a:solidFill>
                            <a:schemeClr val="dk1"/>
                          </a:solidFill>
                          <a:latin typeface="+mn-lt"/>
                          <a:ea typeface="+mn-ea"/>
                          <a:cs typeface="+mn-cs"/>
                        </a:rPr>
                        <a:t>Annual financial statements prepared and issued within legislated prescripts</a:t>
                      </a:r>
                      <a:endParaRPr lang="en-GB" sz="1800" kern="1200" dirty="0">
                        <a:solidFill>
                          <a:schemeClr val="dk1"/>
                        </a:solidFill>
                        <a:latin typeface="+mn-lt"/>
                        <a:ea typeface="+mn-ea"/>
                        <a:cs typeface="+mn-cs"/>
                      </a:endParaRPr>
                    </a:p>
                  </a:txBody>
                  <a:tcPr marL="68580" marR="68580" marT="0" marB="0"/>
                </a:tc>
              </a:tr>
              <a:tr h="793681">
                <a:tc rowSpan="2">
                  <a:txBody>
                    <a:bodyPr/>
                    <a:lstStyle/>
                    <a:p>
                      <a:pPr>
                        <a:lnSpc>
                          <a:spcPct val="115000"/>
                        </a:lnSpc>
                        <a:spcAft>
                          <a:spcPts val="0"/>
                        </a:spcAft>
                      </a:pPr>
                      <a:r>
                        <a:rPr lang="en-ZA" sz="1800" kern="1200" dirty="0" smtClean="0">
                          <a:solidFill>
                            <a:schemeClr val="dk1"/>
                          </a:solidFill>
                          <a:latin typeface="+mn-lt"/>
                          <a:ea typeface="+mn-ea"/>
                          <a:cs typeface="+mn-cs"/>
                        </a:rPr>
                        <a:t>Performance, compliance, financial audit conducted</a:t>
                      </a:r>
                      <a:endParaRPr lang="en-GB" sz="1800" kern="1200" dirty="0" smtClean="0">
                        <a:solidFill>
                          <a:schemeClr val="dk1"/>
                        </a:solidFill>
                        <a:latin typeface="+mn-lt"/>
                        <a:ea typeface="+mn-ea"/>
                        <a:cs typeface="+mn-cs"/>
                      </a:endParaRPr>
                    </a:p>
                    <a:p>
                      <a:endParaRPr lang="en-GB" sz="1800" kern="1200" dirty="0">
                        <a:solidFill>
                          <a:schemeClr val="dk1"/>
                        </a:solidFill>
                        <a:latin typeface="+mn-lt"/>
                        <a:ea typeface="+mn-ea"/>
                        <a:cs typeface="+mn-cs"/>
                      </a:endParaRPr>
                    </a:p>
                  </a:txBody>
                  <a:tcPr/>
                </a:tc>
                <a:tc>
                  <a:txBody>
                    <a:bodyPr/>
                    <a:lstStyle/>
                    <a:p>
                      <a:pPr>
                        <a:lnSpc>
                          <a:spcPct val="115000"/>
                        </a:lnSpc>
                        <a:spcAft>
                          <a:spcPts val="0"/>
                        </a:spcAft>
                      </a:pPr>
                      <a:r>
                        <a:rPr lang="en-ZA" sz="1800" kern="1200" dirty="0">
                          <a:solidFill>
                            <a:schemeClr val="dk1"/>
                          </a:solidFill>
                          <a:latin typeface="+mn-lt"/>
                          <a:ea typeface="+mn-ea"/>
                          <a:cs typeface="+mn-cs"/>
                        </a:rPr>
                        <a:t>Updated risk-based internal audit plan and 2016/17 operational plan approved</a:t>
                      </a:r>
                      <a:endParaRPr lang="en-GB" sz="1800" kern="1200" dirty="0">
                        <a:solidFill>
                          <a:schemeClr val="dk1"/>
                        </a:solidFill>
                        <a:latin typeface="+mn-lt"/>
                        <a:ea typeface="+mn-ea"/>
                        <a:cs typeface="+mn-cs"/>
                      </a:endParaRPr>
                    </a:p>
                  </a:txBody>
                  <a:tcPr marL="68580" marR="68580" marT="0" marB="0"/>
                </a:tc>
              </a:tr>
              <a:tr h="793681">
                <a:tc vMerge="1">
                  <a:txBody>
                    <a:bodyPr/>
                    <a:lstStyle/>
                    <a:p>
                      <a:endParaRPr lang="en-GB" sz="1600" kern="1200" dirty="0">
                        <a:solidFill>
                          <a:schemeClr val="dk1"/>
                        </a:solidFill>
                        <a:latin typeface="+mn-lt"/>
                        <a:ea typeface="+mn-ea"/>
                        <a:cs typeface="+mn-cs"/>
                      </a:endParaRPr>
                    </a:p>
                  </a:txBody>
                  <a:tcPr/>
                </a:tc>
                <a:tc>
                  <a:txBody>
                    <a:bodyPr/>
                    <a:lstStyle/>
                    <a:p>
                      <a:pPr>
                        <a:lnSpc>
                          <a:spcPct val="115000"/>
                        </a:lnSpc>
                        <a:spcAft>
                          <a:spcPts val="0"/>
                        </a:spcAft>
                      </a:pPr>
                      <a:r>
                        <a:rPr lang="en-ZA" sz="1800" kern="1200" dirty="0">
                          <a:solidFill>
                            <a:schemeClr val="dk1"/>
                          </a:solidFill>
                          <a:latin typeface="+mn-lt"/>
                          <a:ea typeface="+mn-ea"/>
                          <a:cs typeface="+mn-cs"/>
                        </a:rPr>
                        <a:t>Four progress reports on  performance, compliance, financial audit conducted </a:t>
                      </a:r>
                      <a:endParaRPr lang="en-GB" sz="1800" kern="1200" dirty="0">
                        <a:solidFill>
                          <a:schemeClr val="dk1"/>
                        </a:solidFill>
                        <a:latin typeface="+mn-lt"/>
                        <a:ea typeface="+mn-ea"/>
                        <a:cs typeface="+mn-cs"/>
                      </a:endParaRPr>
                    </a:p>
                  </a:txBody>
                  <a:tcPr marL="68580" marR="68580" marT="0" marB="0"/>
                </a:tc>
              </a:tr>
              <a:tr h="793681">
                <a:tc>
                  <a:txBody>
                    <a:bodyPr/>
                    <a:lstStyle/>
                    <a:p>
                      <a:r>
                        <a:rPr lang="en-GB" sz="1800" kern="1200" dirty="0" smtClean="0">
                          <a:solidFill>
                            <a:schemeClr val="dk1"/>
                          </a:solidFill>
                          <a:latin typeface="+mn-lt"/>
                          <a:ea typeface="+mn-ea"/>
                          <a:cs typeface="+mn-cs"/>
                        </a:rPr>
                        <a:t>MTEF Human</a:t>
                      </a:r>
                      <a:r>
                        <a:rPr lang="en-GB" sz="1800" kern="1200" baseline="0" dirty="0" smtClean="0">
                          <a:solidFill>
                            <a:schemeClr val="dk1"/>
                          </a:solidFill>
                          <a:latin typeface="+mn-lt"/>
                          <a:ea typeface="+mn-ea"/>
                          <a:cs typeface="+mn-cs"/>
                        </a:rPr>
                        <a:t> </a:t>
                      </a:r>
                      <a:r>
                        <a:rPr lang="en-GB" sz="1800" kern="1200" dirty="0" smtClean="0">
                          <a:solidFill>
                            <a:schemeClr val="dk1"/>
                          </a:solidFill>
                          <a:latin typeface="+mn-lt"/>
                          <a:ea typeface="+mn-ea"/>
                          <a:cs typeface="+mn-cs"/>
                        </a:rPr>
                        <a:t>Resource Plan implemented </a:t>
                      </a:r>
                      <a:endParaRPr lang="en-GB" sz="1800" kern="1200" dirty="0">
                        <a:solidFill>
                          <a:schemeClr val="dk1"/>
                        </a:solidFill>
                        <a:latin typeface="+mn-lt"/>
                        <a:ea typeface="+mn-ea"/>
                        <a:cs typeface="+mn-cs"/>
                      </a:endParaRPr>
                    </a:p>
                  </a:txBody>
                  <a:tcPr/>
                </a:tc>
                <a:tc>
                  <a:txBody>
                    <a:bodyPr/>
                    <a:lstStyle/>
                    <a:p>
                      <a:pPr>
                        <a:lnSpc>
                          <a:spcPct val="115000"/>
                        </a:lnSpc>
                        <a:spcAft>
                          <a:spcPts val="0"/>
                        </a:spcAft>
                      </a:pPr>
                      <a:r>
                        <a:rPr lang="en-ZA" sz="1800" kern="1200" dirty="0" smtClean="0">
                          <a:solidFill>
                            <a:schemeClr val="dk1"/>
                          </a:solidFill>
                          <a:latin typeface="+mn-lt"/>
                          <a:ea typeface="+mn-ea"/>
                          <a:cs typeface="+mn-cs"/>
                        </a:rPr>
                        <a:t>Annual adjusted HRP and HRP implementation report submitted to the DPSA</a:t>
                      </a:r>
                      <a:endParaRPr lang="en-GB" sz="1800" kern="1200" dirty="0">
                        <a:solidFill>
                          <a:schemeClr val="dk1"/>
                        </a:solidFill>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174202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B99FE7-67B7-4BBE-9EFC-886B802F219B}" type="slidenum">
              <a:rPr lang="en-US" smtClean="0">
                <a:solidFill>
                  <a:srgbClr val="4F271C">
                    <a:shade val="90000"/>
                  </a:srgbClr>
                </a:solidFill>
              </a:rPr>
              <a:pPr>
                <a:defRPr/>
              </a:pPr>
              <a:t>16</a:t>
            </a:fld>
            <a:endParaRPr lang="en-US" dirty="0">
              <a:solidFill>
                <a:srgbClr val="4F271C">
                  <a:shade val="90000"/>
                </a:srgbClr>
              </a:solidFill>
            </a:endParaRPr>
          </a:p>
        </p:txBody>
      </p:sp>
      <p:grpSp>
        <p:nvGrpSpPr>
          <p:cNvPr id="11" name="Inside-right pages with text"/>
          <p:cNvGrpSpPr/>
          <p:nvPr/>
        </p:nvGrpSpPr>
        <p:grpSpPr>
          <a:xfrm>
            <a:off x="4381854" y="1383474"/>
            <a:ext cx="3790546" cy="4131074"/>
            <a:chOff x="4572000" y="1371600"/>
            <a:chExt cx="3044952" cy="4114800"/>
          </a:xfrm>
        </p:grpSpPr>
        <p:grpSp>
          <p:nvGrpSpPr>
            <p:cNvPr id="13" name="Inside-right"/>
            <p:cNvGrpSpPr/>
            <p:nvPr/>
          </p:nvGrpSpPr>
          <p:grpSpPr>
            <a:xfrm rot="10800000">
              <a:off x="4572000" y="1371600"/>
              <a:ext cx="3044952" cy="4114800"/>
              <a:chOff x="1527048" y="1371600"/>
              <a:chExt cx="3044952" cy="4114800"/>
            </a:xfrm>
          </p:grpSpPr>
          <p:sp>
            <p:nvSpPr>
              <p:cNvPr id="26" name="Rounded Rectangle 25"/>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8" name="TextBox 17"/>
            <p:cNvSpPr txBox="1"/>
            <p:nvPr/>
          </p:nvSpPr>
          <p:spPr>
            <a:xfrm>
              <a:off x="4800714" y="1610280"/>
              <a:ext cx="2376264" cy="400110"/>
            </a:xfrm>
            <a:prstGeom prst="rect">
              <a:avLst/>
            </a:prstGeom>
            <a:noFill/>
            <a:ln>
              <a:solidFill>
                <a:schemeClr val="accent2"/>
              </a:solidFill>
            </a:ln>
          </p:spPr>
          <p:txBody>
            <a:bodyPr wrap="square" rtlCol="0">
              <a:spAutoFit/>
            </a:bodyPr>
            <a:lstStyle/>
            <a:p>
              <a:pPr algn="ctr"/>
              <a:r>
                <a:rPr lang="en-US" sz="2000" b="1" dirty="0" smtClean="0">
                  <a:solidFill>
                    <a:prstClr val="black"/>
                  </a:solidFill>
                  <a:latin typeface="+mj-lt"/>
                </a:rPr>
                <a:t>Purpose</a:t>
              </a:r>
              <a:endParaRPr lang="en-US" sz="2000" b="1" dirty="0">
                <a:solidFill>
                  <a:prstClr val="black"/>
                </a:solidFill>
                <a:latin typeface="+mj-lt"/>
              </a:endParaRPr>
            </a:p>
          </p:txBody>
        </p:sp>
        <p:grpSp>
          <p:nvGrpSpPr>
            <p:cNvPr id="19" name="Group 167"/>
            <p:cNvGrpSpPr/>
            <p:nvPr/>
          </p:nvGrpSpPr>
          <p:grpSpPr>
            <a:xfrm>
              <a:off x="7162800" y="1453896"/>
              <a:ext cx="246855" cy="3950208"/>
              <a:chOff x="7162800" y="1453896"/>
              <a:chExt cx="246855" cy="3950208"/>
            </a:xfrm>
          </p:grpSpPr>
          <p:cxnSp>
            <p:nvCxnSpPr>
              <p:cNvPr id="20" name="Straight Connector 19"/>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28" name="Inside-left pages"/>
          <p:cNvGrpSpPr/>
          <p:nvPr/>
        </p:nvGrpSpPr>
        <p:grpSpPr>
          <a:xfrm>
            <a:off x="971600" y="1383474"/>
            <a:ext cx="3621016" cy="4114800"/>
            <a:chOff x="1527048" y="1371600"/>
            <a:chExt cx="3044952" cy="4114800"/>
          </a:xfrm>
        </p:grpSpPr>
        <p:sp>
          <p:nvSpPr>
            <p:cNvPr id="29" name="Rounded Rectangle 28"/>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8" name="TextBox 37"/>
          <p:cNvSpPr txBox="1"/>
          <p:nvPr/>
        </p:nvSpPr>
        <p:spPr>
          <a:xfrm>
            <a:off x="1664059" y="1623098"/>
            <a:ext cx="2376264" cy="2246769"/>
          </a:xfrm>
          <a:prstGeom prst="rect">
            <a:avLst/>
          </a:prstGeom>
          <a:noFill/>
        </p:spPr>
        <p:txBody>
          <a:bodyPr wrap="square" rtlCol="0">
            <a:spAutoFit/>
          </a:bodyPr>
          <a:lstStyle/>
          <a:p>
            <a:pPr algn="ctr"/>
            <a:r>
              <a:rPr lang="en-US" sz="2000" dirty="0" smtClean="0">
                <a:solidFill>
                  <a:prstClr val="black"/>
                </a:solidFill>
                <a:latin typeface="Arial Black" pitchFamily="34" charset="0"/>
              </a:rPr>
              <a:t>Programme 2</a:t>
            </a:r>
          </a:p>
          <a:p>
            <a:pPr algn="ctr"/>
            <a:endParaRPr lang="en-ZA" sz="2400" dirty="0" smtClean="0">
              <a:solidFill>
                <a:prstClr val="black"/>
              </a:solidFill>
              <a:latin typeface="+mj-lt"/>
            </a:endParaRPr>
          </a:p>
          <a:p>
            <a:pPr algn="ctr"/>
            <a:endParaRPr lang="en-ZA" sz="2400" dirty="0" smtClean="0">
              <a:solidFill>
                <a:prstClr val="black"/>
              </a:solidFill>
              <a:latin typeface="+mj-lt"/>
            </a:endParaRPr>
          </a:p>
          <a:p>
            <a:pPr algn="ctr"/>
            <a:r>
              <a:rPr lang="en-ZA" sz="2400" b="1" dirty="0" smtClean="0">
                <a:solidFill>
                  <a:prstClr val="black"/>
                </a:solidFill>
                <a:latin typeface="+mj-lt"/>
              </a:rPr>
              <a:t>Content Processing and Dissemination</a:t>
            </a:r>
            <a:endParaRPr lang="en-US" sz="2400" b="1" dirty="0">
              <a:solidFill>
                <a:prstClr val="black"/>
              </a:solidFill>
              <a:latin typeface="+mj-lt"/>
            </a:endParaRPr>
          </a:p>
        </p:txBody>
      </p:sp>
      <p:sp>
        <p:nvSpPr>
          <p:cNvPr id="39" name="TextBox 38"/>
          <p:cNvSpPr txBox="1"/>
          <p:nvPr/>
        </p:nvSpPr>
        <p:spPr>
          <a:xfrm>
            <a:off x="4863141" y="2541069"/>
            <a:ext cx="2634930" cy="1815882"/>
          </a:xfrm>
          <a:prstGeom prst="rect">
            <a:avLst/>
          </a:prstGeom>
          <a:noFill/>
        </p:spPr>
        <p:txBody>
          <a:bodyPr wrap="square" rtlCol="0">
            <a:spAutoFit/>
          </a:bodyPr>
          <a:lstStyle/>
          <a:p>
            <a:pPr algn="ctr"/>
            <a:r>
              <a:rPr lang="en-US" sz="1600" b="1" dirty="0" smtClean="0">
                <a:solidFill>
                  <a:prstClr val="black"/>
                </a:solidFill>
                <a:latin typeface="+mj-lt"/>
              </a:rPr>
              <a:t>Provide strategic leadership in government communication to ensure coherence, coordination, consistency, quality, impact and responsiveness of government communication</a:t>
            </a:r>
            <a:endParaRPr lang="en-US" sz="1600" b="1" dirty="0">
              <a:solidFill>
                <a:prstClr val="black"/>
              </a:solidFill>
              <a:latin typeface="+mj-lt"/>
            </a:endParaRPr>
          </a:p>
        </p:txBody>
      </p:sp>
      <p:sp>
        <p:nvSpPr>
          <p:cNvPr id="40" name="Rectangle 39"/>
          <p:cNvSpPr/>
          <p:nvPr/>
        </p:nvSpPr>
        <p:spPr>
          <a:xfrm>
            <a:off x="418751" y="377811"/>
            <a:ext cx="8112405"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457200">
              <a:spcBef>
                <a:spcPct val="0"/>
              </a:spcBef>
              <a:defRPr/>
            </a:pPr>
            <a:r>
              <a:rPr lang="en-US" sz="3600" b="1" dirty="0" smtClean="0">
                <a:solidFill>
                  <a:prstClr val="white"/>
                </a:solidFill>
              </a:rPr>
              <a:t>6.</a:t>
            </a:r>
            <a:r>
              <a:rPr lang="en-US" sz="3600" b="1" dirty="0" smtClean="0">
                <a:solidFill>
                  <a:prstClr val="white"/>
                </a:solidFill>
              </a:rPr>
              <a:t>	2016/19 Targets Per Programme</a:t>
            </a:r>
            <a:endParaRPr lang="en-US" sz="3600" b="1" dirty="0">
              <a:solidFill>
                <a:prstClr val="white"/>
              </a:solidFill>
            </a:endParaRPr>
          </a:p>
        </p:txBody>
      </p:sp>
      <p:sp>
        <p:nvSpPr>
          <p:cNvPr id="41" name="Line 138"/>
          <p:cNvSpPr>
            <a:spLocks noChangeShapeType="1"/>
          </p:cNvSpPr>
          <p:nvPr/>
        </p:nvSpPr>
        <p:spPr bwMode="auto">
          <a:xfrm flipV="1">
            <a:off x="418750" y="946873"/>
            <a:ext cx="8112405" cy="808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dirty="0"/>
          </a:p>
        </p:txBody>
      </p:sp>
    </p:spTree>
    <p:extLst>
      <p:ext uri="{BB962C8B-B14F-4D97-AF65-F5344CB8AC3E}">
        <p14:creationId xmlns:p14="http://schemas.microsoft.com/office/powerpoint/2010/main" val="208094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750"/>
                                        <p:tgtEl>
                                          <p:spTgt spid="28"/>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17</a:t>
            </a:fld>
            <a:endParaRPr lang="en-US" dirty="0">
              <a:solidFill>
                <a:prstClr val="black">
                  <a:tint val="75000"/>
                </a:prstClr>
              </a:solidFill>
            </a:endParaRPr>
          </a:p>
        </p:txBody>
      </p:sp>
      <p:pic>
        <p:nvPicPr>
          <p:cNvPr id="1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389622" y="81761"/>
            <a:ext cx="2574866" cy="284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812" y="4965765"/>
            <a:ext cx="2994710" cy="154060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42128" y="79184"/>
            <a:ext cx="2521055" cy="2913728"/>
          </a:xfrm>
          <a:prstGeom prst="rect">
            <a:avLst/>
          </a:prstGeom>
          <a:ln>
            <a:noFill/>
          </a:ln>
          <a:effectLst>
            <a:outerShdw blurRad="292100" dist="139700" dir="2700000" algn="tl" rotWithShape="0">
              <a:srgbClr val="333333">
                <a:alpha val="65000"/>
              </a:srgbClr>
            </a:outerShdw>
          </a:effectLst>
        </p:spPr>
      </p:pic>
      <p:pic>
        <p:nvPicPr>
          <p:cNvPr id="1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17643" y="4339966"/>
            <a:ext cx="2226574" cy="2126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Content Placeholder 3" descr="ON 24 96 2 - DEP OF LABOUR - UIF - 12.4.2012 (3).JPG"/>
          <p:cNvPicPr>
            <a:picLocks noChangeAspect="1"/>
          </p:cNvPicPr>
          <p:nvPr/>
        </p:nvPicPr>
        <p:blipFill rotWithShape="1">
          <a:blip r:embed="rId6">
            <a:extLst>
              <a:ext uri="{28A0092B-C50C-407E-A947-70E740481C1C}">
                <a14:useLocalDpi xmlns:a14="http://schemas.microsoft.com/office/drawing/2010/main" val="0"/>
              </a:ext>
            </a:extLst>
          </a:blip>
          <a:srcRect l="6361" t="11178" r="7166" b="48372"/>
          <a:stretch/>
        </p:blipFill>
        <p:spPr>
          <a:xfrm>
            <a:off x="5163536" y="2992912"/>
            <a:ext cx="3757837" cy="1613766"/>
          </a:xfrm>
          <a:prstGeom prst="rect">
            <a:avLst/>
          </a:prstGeom>
        </p:spPr>
      </p:pic>
      <p:pic>
        <p:nvPicPr>
          <p:cNvPr id="2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362" t="7070" r="2059" b="56818"/>
          <a:stretch/>
        </p:blipFill>
        <p:spPr bwMode="auto">
          <a:xfrm>
            <a:off x="5814685" y="4658867"/>
            <a:ext cx="3106688" cy="179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Zuki\AppData\Local\Microsoft\Windows\Temporary Internet Files\Content.Outlook\7BEOFIFO\OFC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623" y="79184"/>
            <a:ext cx="3198631" cy="46806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radio.rrc.ca/wp-content/uploads/radio_mike-1.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9360" y="3212976"/>
            <a:ext cx="1393436" cy="78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362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79400" y="1196752"/>
            <a:ext cx="8613080" cy="936105"/>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smtClean="0">
                <a:solidFill>
                  <a:prstClr val="black"/>
                </a:solidFill>
              </a:rPr>
              <a:t>Strategic Objective </a:t>
            </a:r>
            <a:r>
              <a:rPr lang="en-ZA" sz="1800" b="1" dirty="0"/>
              <a:t>2.1:</a:t>
            </a:r>
            <a:r>
              <a:rPr lang="en-ZA" sz="1800" dirty="0"/>
              <a:t>Produce government’s communication products and services to grow the share of voice of government messages in the public arena. </a:t>
            </a:r>
            <a:r>
              <a:rPr lang="en-ZA" sz="1800" dirty="0" smtClean="0">
                <a:solidFill>
                  <a:prstClr val="black"/>
                </a:solidFill>
              </a:rPr>
              <a:t> </a:t>
            </a:r>
            <a:endParaRPr lang="en-ZA" sz="1800" dirty="0">
              <a:solidFill>
                <a:prstClr val="black"/>
              </a:solidFill>
            </a:endParaRPr>
          </a:p>
        </p:txBody>
      </p:sp>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a:endParaRPr lang="en-ZA" dirty="0">
              <a:solidFill>
                <a:prstClr val="black"/>
              </a:solidFill>
            </a:endParaRPr>
          </a:p>
        </p:txBody>
      </p:sp>
      <p:sp>
        <p:nvSpPr>
          <p:cNvPr id="11" name="Rectangle 10"/>
          <p:cNvSpPr/>
          <p:nvPr/>
        </p:nvSpPr>
        <p:spPr>
          <a:xfrm>
            <a:off x="0" y="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a:solidFill>
                  <a:prstClr val="white"/>
                </a:solidFill>
              </a:rPr>
              <a:t>6</a:t>
            </a:r>
            <a:r>
              <a:rPr lang="en-ZA" sz="3600" b="1" dirty="0" smtClean="0">
                <a:solidFill>
                  <a:prstClr val="white"/>
                </a:solidFill>
              </a:rPr>
              <a:t>. </a:t>
            </a:r>
            <a:r>
              <a:rPr lang="en-ZA" sz="3600" b="1" dirty="0" smtClean="0">
                <a:solidFill>
                  <a:prstClr val="white"/>
                </a:solidFill>
              </a:rPr>
              <a:t>2016/19 Targets Per Programme</a:t>
            </a:r>
            <a:endParaRPr lang="en-US" sz="3600" b="1" dirty="0">
              <a:solidFill>
                <a:prstClr val="white"/>
              </a:solidFill>
            </a:endParaRPr>
          </a:p>
        </p:txBody>
      </p:sp>
      <p:sp>
        <p:nvSpPr>
          <p:cNvPr id="6" name="Rectangle 5"/>
          <p:cNvSpPr/>
          <p:nvPr/>
        </p:nvSpPr>
        <p:spPr>
          <a:xfrm>
            <a:off x="279400" y="627171"/>
            <a:ext cx="861308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r>
              <a:rPr lang="en-ZA" sz="2400" b="1" dirty="0">
                <a:solidFill>
                  <a:prstClr val="black"/>
                </a:solidFill>
              </a:rPr>
              <a:t>Programme 2: Content  Processing and Dissemination</a:t>
            </a:r>
          </a:p>
        </p:txBody>
      </p:sp>
      <p:graphicFrame>
        <p:nvGraphicFramePr>
          <p:cNvPr id="7" name="Table 6"/>
          <p:cNvGraphicFramePr>
            <a:graphicFrameLocks noGrp="1"/>
          </p:cNvGraphicFramePr>
          <p:nvPr>
            <p:extLst>
              <p:ext uri="{D42A27DB-BD31-4B8C-83A1-F6EECF244321}">
                <p14:modId xmlns:p14="http://schemas.microsoft.com/office/powerpoint/2010/main" val="367006527"/>
              </p:ext>
            </p:extLst>
          </p:nvPr>
        </p:nvGraphicFramePr>
        <p:xfrm>
          <a:off x="279400" y="2223663"/>
          <a:ext cx="8613080" cy="4494408"/>
        </p:xfrm>
        <a:graphic>
          <a:graphicData uri="http://schemas.openxmlformats.org/drawingml/2006/table">
            <a:tbl>
              <a:tblPr firstRow="1" bandRow="1">
                <a:tableStyleId>{F5AB1C69-6EDB-4FF4-983F-18BD219EF322}</a:tableStyleId>
              </a:tblPr>
              <a:tblGrid>
                <a:gridCol w="4306540"/>
                <a:gridCol w="4306540"/>
              </a:tblGrid>
              <a:tr h="405284">
                <a:tc>
                  <a:txBody>
                    <a:bodyPr/>
                    <a:lstStyle/>
                    <a:p>
                      <a:r>
                        <a:rPr lang="en-ZA" dirty="0" smtClean="0"/>
                        <a:t>Performance Indicators</a:t>
                      </a:r>
                      <a:endParaRPr lang="en-GB" dirty="0"/>
                    </a:p>
                  </a:txBody>
                  <a:tcPr/>
                </a:tc>
                <a:tc>
                  <a:txBody>
                    <a:bodyPr/>
                    <a:lstStyle/>
                    <a:p>
                      <a:r>
                        <a:rPr lang="en-ZA" dirty="0" smtClean="0"/>
                        <a:t> Targets (2016/19)</a:t>
                      </a:r>
                      <a:endParaRPr lang="en-GB" dirty="0"/>
                    </a:p>
                  </a:txBody>
                  <a:tcPr/>
                </a:tc>
              </a:tr>
              <a:tr h="793681">
                <a:tc>
                  <a:txBody>
                    <a:bodyPr/>
                    <a:lstStyle/>
                    <a:p>
                      <a:r>
                        <a:rPr lang="en-ZA" dirty="0" smtClean="0"/>
                        <a:t>Number of editions</a:t>
                      </a:r>
                      <a:r>
                        <a:rPr lang="en-ZA" baseline="0" dirty="0" smtClean="0"/>
                        <a:t> of </a:t>
                      </a:r>
                      <a:r>
                        <a:rPr lang="en-ZA" i="1" baseline="0" dirty="0" smtClean="0"/>
                        <a:t>Vuk’uzenzele  </a:t>
                      </a:r>
                      <a:r>
                        <a:rPr lang="en-ZA" baseline="0" dirty="0" smtClean="0"/>
                        <a:t>newspaper published</a:t>
                      </a:r>
                      <a:endParaRPr lang="en-GB" dirty="0"/>
                    </a:p>
                  </a:txBody>
                  <a:tcPr/>
                </a:tc>
                <a:tc>
                  <a:txBody>
                    <a:bodyPr/>
                    <a:lstStyle/>
                    <a:p>
                      <a:r>
                        <a:rPr lang="en-ZA" dirty="0" smtClean="0"/>
                        <a:t>21 editions</a:t>
                      </a:r>
                      <a:r>
                        <a:rPr lang="en-ZA" baseline="0" dirty="0" smtClean="0"/>
                        <a:t> published annually</a:t>
                      </a:r>
                      <a:endParaRPr lang="en-GB" dirty="0"/>
                    </a:p>
                  </a:txBody>
                  <a:tcPr/>
                </a:tc>
              </a:tr>
              <a:tr h="793681">
                <a:tc>
                  <a:txBody>
                    <a:bodyPr/>
                    <a:lstStyle/>
                    <a:p>
                      <a:r>
                        <a:rPr lang="en-ZA" dirty="0" smtClean="0"/>
                        <a:t>Number of editions of </a:t>
                      </a:r>
                      <a:r>
                        <a:rPr lang="en-ZA" i="1" dirty="0" smtClean="0"/>
                        <a:t>GovComms </a:t>
                      </a:r>
                      <a:r>
                        <a:rPr lang="en-ZA" dirty="0" smtClean="0"/>
                        <a:t>published</a:t>
                      </a:r>
                      <a:endParaRPr lang="en-GB" dirty="0"/>
                    </a:p>
                  </a:txBody>
                  <a:tcPr/>
                </a:tc>
                <a:tc>
                  <a:txBody>
                    <a:bodyPr/>
                    <a:lstStyle/>
                    <a:p>
                      <a:r>
                        <a:rPr lang="en-ZA" dirty="0" smtClean="0"/>
                        <a:t>Four editions published annually</a:t>
                      </a:r>
                      <a:endParaRPr lang="en-GB" dirty="0"/>
                    </a:p>
                  </a:txBody>
                  <a:tcPr/>
                </a:tc>
              </a:tr>
              <a:tr h="793681">
                <a:tc>
                  <a:txBody>
                    <a:bodyPr/>
                    <a:lstStyle/>
                    <a:p>
                      <a:r>
                        <a:rPr lang="en-ZA" dirty="0" smtClean="0"/>
                        <a:t>Number of editions</a:t>
                      </a:r>
                      <a:r>
                        <a:rPr lang="en-ZA" baseline="0" dirty="0" smtClean="0"/>
                        <a:t> of </a:t>
                      </a:r>
                      <a:r>
                        <a:rPr lang="en-ZA" i="1" baseline="0" dirty="0" smtClean="0"/>
                        <a:t>PSM </a:t>
                      </a:r>
                      <a:r>
                        <a:rPr lang="en-ZA" baseline="0" dirty="0" smtClean="0"/>
                        <a:t>magazine published </a:t>
                      </a:r>
                      <a:endParaRPr lang="en-GB" i="0" dirty="0"/>
                    </a:p>
                  </a:txBody>
                  <a:tcPr/>
                </a:tc>
                <a:tc>
                  <a:txBody>
                    <a:bodyPr/>
                    <a:lstStyle/>
                    <a:p>
                      <a:r>
                        <a:rPr lang="en-ZA" dirty="0" smtClean="0"/>
                        <a:t>11 editions</a:t>
                      </a:r>
                      <a:r>
                        <a:rPr lang="en-ZA" baseline="0" dirty="0" smtClean="0"/>
                        <a:t> published annually</a:t>
                      </a:r>
                      <a:endParaRPr lang="en-GB" dirty="0"/>
                    </a:p>
                  </a:txBody>
                  <a:tcPr/>
                </a:tc>
              </a:tr>
              <a:tr h="793681">
                <a:tc>
                  <a:txBody>
                    <a:bodyPr/>
                    <a:lstStyle/>
                    <a:p>
                      <a:r>
                        <a:rPr lang="en-ZA" dirty="0" smtClean="0"/>
                        <a:t>An</a:t>
                      </a:r>
                      <a:r>
                        <a:rPr lang="en-ZA" baseline="0" dirty="0" smtClean="0"/>
                        <a:t> annual edition of </a:t>
                      </a:r>
                      <a:r>
                        <a:rPr lang="en-ZA" i="1" baseline="0" dirty="0" smtClean="0"/>
                        <a:t>SAYB</a:t>
                      </a:r>
                      <a:r>
                        <a:rPr lang="en-ZA" baseline="0" dirty="0" smtClean="0"/>
                        <a:t> and </a:t>
                      </a:r>
                      <a:r>
                        <a:rPr lang="en-ZA" i="1" baseline="0" dirty="0" smtClean="0"/>
                        <a:t>Pocket Guide to South Africa</a:t>
                      </a:r>
                      <a:r>
                        <a:rPr lang="en-ZA" baseline="0" dirty="0" smtClean="0"/>
                        <a:t> published</a:t>
                      </a:r>
                      <a:endParaRPr lang="en-GB" i="0" dirty="0"/>
                    </a:p>
                  </a:txBody>
                  <a:tcPr/>
                </a:tc>
                <a:tc>
                  <a:txBody>
                    <a:bodyPr/>
                    <a:lstStyle/>
                    <a:p>
                      <a:r>
                        <a:rPr lang="en-ZA" dirty="0" smtClean="0"/>
                        <a:t>One edition published</a:t>
                      </a:r>
                      <a:r>
                        <a:rPr lang="en-ZA" baseline="0" dirty="0" smtClean="0"/>
                        <a:t> annually</a:t>
                      </a:r>
                      <a:endParaRPr lang="en-GB" dirty="0"/>
                    </a:p>
                  </a:txBody>
                  <a:tcPr/>
                </a:tc>
              </a:tr>
              <a:tr h="793681">
                <a:tc>
                  <a:txBody>
                    <a:bodyPr/>
                    <a:lstStyle/>
                    <a:p>
                      <a:r>
                        <a:rPr lang="en-ZA" i="0" dirty="0" smtClean="0"/>
                        <a:t>Daily news updates on key</a:t>
                      </a:r>
                      <a:r>
                        <a:rPr lang="en-ZA" i="0" baseline="0" dirty="0" smtClean="0"/>
                        <a:t> government programmes and activities</a:t>
                      </a:r>
                      <a:endParaRPr lang="en-GB" i="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i="0" dirty="0" smtClean="0"/>
                        <a:t>Daily news updates on key</a:t>
                      </a:r>
                      <a:r>
                        <a:rPr lang="en-ZA" i="0" baseline="0" dirty="0" smtClean="0"/>
                        <a:t> government programmes and activities</a:t>
                      </a:r>
                      <a:endParaRPr lang="en-GB" i="0" dirty="0" smtClean="0"/>
                    </a:p>
                    <a:p>
                      <a:endParaRPr lang="en-GB" dirty="0"/>
                    </a:p>
                  </a:txBody>
                  <a:tcPr/>
                </a:tc>
              </a:tr>
            </a:tbl>
          </a:graphicData>
        </a:graphic>
      </p:graphicFrame>
    </p:spTree>
    <p:extLst>
      <p:ext uri="{BB962C8B-B14F-4D97-AF65-F5344CB8AC3E}">
        <p14:creationId xmlns:p14="http://schemas.microsoft.com/office/powerpoint/2010/main" val="3295122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79400" y="1196752"/>
            <a:ext cx="8613080" cy="936105"/>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smtClean="0">
                <a:solidFill>
                  <a:prstClr val="black"/>
                </a:solidFill>
              </a:rPr>
              <a:t>Strategic Objective </a:t>
            </a:r>
            <a:r>
              <a:rPr lang="en-ZA" sz="1800" b="1" dirty="0"/>
              <a:t>2.1:</a:t>
            </a:r>
            <a:r>
              <a:rPr lang="en-ZA" sz="1800" dirty="0"/>
              <a:t>Produce government’s communication products and services to grow the share of voice of government messages in the public arena. </a:t>
            </a:r>
            <a:r>
              <a:rPr lang="en-ZA" sz="1800" dirty="0" smtClean="0">
                <a:solidFill>
                  <a:prstClr val="black"/>
                </a:solidFill>
              </a:rPr>
              <a:t> </a:t>
            </a:r>
            <a:endParaRPr lang="en-ZA" sz="1800" dirty="0">
              <a:solidFill>
                <a:prstClr val="black"/>
              </a:solidFill>
            </a:endParaRPr>
          </a:p>
        </p:txBody>
      </p:sp>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a:endParaRPr lang="en-ZA" dirty="0">
              <a:solidFill>
                <a:prstClr val="black"/>
              </a:solidFill>
            </a:endParaRPr>
          </a:p>
        </p:txBody>
      </p:sp>
      <p:sp>
        <p:nvSpPr>
          <p:cNvPr id="11" name="Rectangle 10"/>
          <p:cNvSpPr/>
          <p:nvPr/>
        </p:nvSpPr>
        <p:spPr>
          <a:xfrm>
            <a:off x="0" y="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4000" b="1" dirty="0">
                <a:solidFill>
                  <a:prstClr val="white"/>
                </a:solidFill>
              </a:rPr>
              <a:t>6</a:t>
            </a:r>
            <a:r>
              <a:rPr lang="en-ZA" sz="4000" b="1" dirty="0" smtClean="0">
                <a:solidFill>
                  <a:prstClr val="white"/>
                </a:solidFill>
              </a:rPr>
              <a:t>.  </a:t>
            </a:r>
            <a:r>
              <a:rPr lang="en-ZA" sz="4000" b="1" dirty="0" smtClean="0">
                <a:solidFill>
                  <a:prstClr val="white"/>
                </a:solidFill>
              </a:rPr>
              <a:t>2016/19 Targets Per Programme</a:t>
            </a:r>
            <a:endParaRPr lang="en-US" sz="4000" b="1" dirty="0">
              <a:solidFill>
                <a:prstClr val="white"/>
              </a:solidFill>
            </a:endParaRPr>
          </a:p>
        </p:txBody>
      </p:sp>
      <p:sp>
        <p:nvSpPr>
          <p:cNvPr id="6" name="Rectangle 5"/>
          <p:cNvSpPr/>
          <p:nvPr/>
        </p:nvSpPr>
        <p:spPr>
          <a:xfrm>
            <a:off x="279400" y="627171"/>
            <a:ext cx="861308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r>
              <a:rPr lang="en-ZA" sz="2400" b="1" dirty="0">
                <a:solidFill>
                  <a:prstClr val="black"/>
                </a:solidFill>
              </a:rPr>
              <a:t>Programme</a:t>
            </a:r>
            <a:r>
              <a:rPr lang="en-ZA" sz="2000" b="1" dirty="0">
                <a:solidFill>
                  <a:prstClr val="black"/>
                </a:solidFill>
              </a:rPr>
              <a:t> 2: Content  Processing and Dissemination</a:t>
            </a:r>
          </a:p>
        </p:txBody>
      </p:sp>
      <p:graphicFrame>
        <p:nvGraphicFramePr>
          <p:cNvPr id="7" name="Table 6"/>
          <p:cNvGraphicFramePr>
            <a:graphicFrameLocks noGrp="1"/>
          </p:cNvGraphicFramePr>
          <p:nvPr>
            <p:extLst>
              <p:ext uri="{D42A27DB-BD31-4B8C-83A1-F6EECF244321}">
                <p14:modId xmlns:p14="http://schemas.microsoft.com/office/powerpoint/2010/main" val="1512349530"/>
              </p:ext>
            </p:extLst>
          </p:nvPr>
        </p:nvGraphicFramePr>
        <p:xfrm>
          <a:off x="279400" y="2223663"/>
          <a:ext cx="8613080" cy="2907046"/>
        </p:xfrm>
        <a:graphic>
          <a:graphicData uri="http://schemas.openxmlformats.org/drawingml/2006/table">
            <a:tbl>
              <a:tblPr firstRow="1" bandRow="1">
                <a:tableStyleId>{F5AB1C69-6EDB-4FF4-983F-18BD219EF322}</a:tableStyleId>
              </a:tblPr>
              <a:tblGrid>
                <a:gridCol w="4306540"/>
                <a:gridCol w="4306540"/>
              </a:tblGrid>
              <a:tr h="405284">
                <a:tc>
                  <a:txBody>
                    <a:bodyPr/>
                    <a:lstStyle/>
                    <a:p>
                      <a:r>
                        <a:rPr lang="en-ZA" dirty="0" smtClean="0"/>
                        <a:t>Performance Indicators</a:t>
                      </a:r>
                      <a:endParaRPr lang="en-GB" dirty="0"/>
                    </a:p>
                  </a:txBody>
                  <a:tcPr/>
                </a:tc>
                <a:tc>
                  <a:txBody>
                    <a:bodyPr/>
                    <a:lstStyle/>
                    <a:p>
                      <a:r>
                        <a:rPr lang="en-ZA" dirty="0" smtClean="0"/>
                        <a:t> Targets (2016/19)</a:t>
                      </a:r>
                      <a:endParaRPr lang="en-GB" dirty="0"/>
                    </a:p>
                  </a:txBody>
                  <a:tcPr/>
                </a:tc>
              </a:tr>
              <a:tr h="793681">
                <a:tc>
                  <a:txBody>
                    <a:bodyPr/>
                    <a:lstStyle/>
                    <a:p>
                      <a:r>
                        <a:rPr lang="en-ZA" dirty="0" smtClean="0"/>
                        <a:t>Number of language services requests completed</a:t>
                      </a:r>
                      <a:endParaRPr lang="en-GB" dirty="0"/>
                    </a:p>
                  </a:txBody>
                  <a:tcPr/>
                </a:tc>
                <a:tc>
                  <a:txBody>
                    <a:bodyPr/>
                    <a:lstStyle/>
                    <a:p>
                      <a:r>
                        <a:rPr lang="en-ZA" sz="1800" kern="1200" dirty="0" smtClean="0">
                          <a:solidFill>
                            <a:schemeClr val="dk1"/>
                          </a:solidFill>
                          <a:effectLst/>
                          <a:latin typeface="+mn-lt"/>
                          <a:ea typeface="+mn-ea"/>
                          <a:cs typeface="+mn-cs"/>
                        </a:rPr>
                        <a:t>1 500 language services requests completed</a:t>
                      </a:r>
                      <a:endParaRPr lang="en-GB" dirty="0"/>
                    </a:p>
                  </a:txBody>
                  <a:tcPr/>
                </a:tc>
              </a:tr>
              <a:tr h="793681">
                <a:tc>
                  <a:txBody>
                    <a:bodyPr/>
                    <a:lstStyle/>
                    <a:p>
                      <a:r>
                        <a:rPr lang="en-ZA" dirty="0" smtClean="0"/>
                        <a:t>News updates on key government programmes and activities(excluding public holidays, weekends and holiday periods</a:t>
                      </a:r>
                    </a:p>
                  </a:txBody>
                  <a:tcPr/>
                </a:tc>
                <a:tc>
                  <a:txBody>
                    <a:bodyPr/>
                    <a:lstStyle/>
                    <a:p>
                      <a:r>
                        <a:rPr lang="en-ZA" dirty="0" smtClean="0"/>
                        <a:t>Daily news updates on key government programmes and activities </a:t>
                      </a:r>
                      <a:endParaRPr lang="en-GB" dirty="0"/>
                    </a:p>
                  </a:txBody>
                  <a:tcPr/>
                </a:tc>
              </a:tr>
              <a:tr h="793681">
                <a:tc>
                  <a:txBody>
                    <a:bodyPr/>
                    <a:lstStyle/>
                    <a:p>
                      <a:r>
                        <a:rPr lang="en-ZA" dirty="0" smtClean="0"/>
                        <a:t>Number of reports on social media accounts performance as per weekly content plans</a:t>
                      </a:r>
                      <a:endParaRPr lang="en-GB" dirty="0"/>
                    </a:p>
                  </a:txBody>
                  <a:tcPr/>
                </a:tc>
                <a:tc>
                  <a:txBody>
                    <a:bodyPr/>
                    <a:lstStyle/>
                    <a:p>
                      <a:r>
                        <a:rPr lang="en-ZA" sz="1800" kern="1200" dirty="0" smtClean="0">
                          <a:solidFill>
                            <a:schemeClr val="dk1"/>
                          </a:solidFill>
                          <a:effectLst/>
                          <a:latin typeface="+mn-lt"/>
                          <a:ea typeface="+mn-ea"/>
                          <a:cs typeface="+mn-cs"/>
                        </a:rPr>
                        <a:t>12 reports per year on social media accounts performance </a:t>
                      </a:r>
                      <a:endParaRPr lang="en-GB" dirty="0"/>
                    </a:p>
                  </a:txBody>
                  <a:tcPr/>
                </a:tc>
              </a:tr>
            </a:tbl>
          </a:graphicData>
        </a:graphic>
      </p:graphicFrame>
      <p:grpSp>
        <p:nvGrpSpPr>
          <p:cNvPr id="8" name="Group 7"/>
          <p:cNvGrpSpPr/>
          <p:nvPr/>
        </p:nvGrpSpPr>
        <p:grpSpPr>
          <a:xfrm>
            <a:off x="279400" y="5405029"/>
            <a:ext cx="2359792" cy="1148246"/>
            <a:chOff x="1158240" y="1583968"/>
            <a:chExt cx="3222056" cy="2070457"/>
          </a:xfrm>
        </p:grpSpPr>
        <p:pic>
          <p:nvPicPr>
            <p:cNvPr id="9" name="Picture 2" descr="http://www.insidefacebook.com/wp-content/uploads/2008/08/fbiphone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616" y="1638635"/>
              <a:ext cx="1104680" cy="20157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www.polyvore.com/cgi/img-thing?.out=jpg&amp;size=l&amp;tid=30116085"/>
            <p:cNvPicPr>
              <a:picLocks noChangeAspect="1" noChangeArrowheads="1"/>
            </p:cNvPicPr>
            <p:nvPr/>
          </p:nvPicPr>
          <p:blipFill rotWithShape="1">
            <a:blip r:embed="rId5">
              <a:extLst>
                <a:ext uri="{28A0092B-C50C-407E-A947-70E740481C1C}">
                  <a14:useLocalDpi xmlns:a14="http://schemas.microsoft.com/office/drawing/2010/main" val="0"/>
                </a:ext>
              </a:extLst>
            </a:blip>
            <a:srcRect t="4620" r="28089" b="50870"/>
            <a:stretch/>
          </p:blipFill>
          <p:spPr bwMode="auto">
            <a:xfrm>
              <a:off x="1800860" y="2160285"/>
              <a:ext cx="1445260" cy="8945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1.bp.blogspot.com/-aMKRss5fanw/Ti6yXgRy88I/AAAAAAAAAIo/4HwxvLLB3K0/s320/twitter_logo_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3971"/>
            <a:stretch/>
          </p:blipFill>
          <p:spPr bwMode="auto">
            <a:xfrm>
              <a:off x="2508250" y="2996146"/>
              <a:ext cx="646430" cy="6136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http://www.pycomall.com/images/P1/Flickr_logo_in_vector_format.png"/>
            <p:cNvPicPr>
              <a:picLocks noChangeAspect="1" noChangeArrowheads="1"/>
            </p:cNvPicPr>
            <p:nvPr/>
          </p:nvPicPr>
          <p:blipFill rotWithShape="1">
            <a:blip r:embed="rId7">
              <a:extLst>
                <a:ext uri="{28A0092B-C50C-407E-A947-70E740481C1C}">
                  <a14:useLocalDpi xmlns:a14="http://schemas.microsoft.com/office/drawing/2010/main" val="0"/>
                </a:ext>
              </a:extLst>
            </a:blip>
            <a:srcRect l="17533" t="36848" r="7667" b="39716"/>
            <a:stretch/>
          </p:blipFill>
          <p:spPr bwMode="auto">
            <a:xfrm>
              <a:off x="1158240" y="1583968"/>
              <a:ext cx="1996440" cy="625502"/>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3"/>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023678" y="5902184"/>
            <a:ext cx="1544299" cy="698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990456" y="5353976"/>
            <a:ext cx="1544299" cy="660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727764" y="5428075"/>
            <a:ext cx="3832129" cy="9396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04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p:cNvGraphicFramePr>
            <a:graphicFrameLocks/>
          </p:cNvGraphicFramePr>
          <p:nvPr>
            <p:extLst>
              <p:ext uri="{D42A27DB-BD31-4B8C-83A1-F6EECF244321}">
                <p14:modId xmlns:p14="http://schemas.microsoft.com/office/powerpoint/2010/main" val="424795372"/>
              </p:ext>
            </p:extLst>
          </p:nvPr>
        </p:nvGraphicFramePr>
        <p:xfrm>
          <a:off x="827584" y="1196752"/>
          <a:ext cx="7560840" cy="4680520"/>
        </p:xfrm>
        <a:graphic>
          <a:graphicData uri="http://schemas.openxmlformats.org/drawingml/2006/table">
            <a:tbl>
              <a:tblPr>
                <a:tableStyleId>{E8B1032C-EA38-4F05-BA0D-38AFFFC7BED3}</a:tableStyleId>
              </a:tblPr>
              <a:tblGrid>
                <a:gridCol w="7560840"/>
              </a:tblGrid>
              <a:tr h="405554">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2000" u="none" strike="noStrike" cap="none" normalizeH="0" baseline="0" dirty="0" smtClean="0">
                          <a:ln>
                            <a:noFill/>
                          </a:ln>
                          <a:effectLst/>
                        </a:rPr>
                        <a:t>Topic</a:t>
                      </a:r>
                      <a:endParaRPr kumimoji="0" lang="en-US" sz="2000" b="1" i="0" u="none" strike="noStrike" cap="none" normalizeH="0" baseline="0" dirty="0" smtClean="0">
                        <a:ln>
                          <a:noFill/>
                        </a:ln>
                        <a:solidFill>
                          <a:srgbClr val="05076A"/>
                        </a:solidFill>
                        <a:effectLst/>
                        <a:latin typeface="+mj-lt"/>
                        <a:ea typeface="ヒラギノ角ゴ Pro W3" pitchFamily="-44" charset="-128"/>
                      </a:endParaRPr>
                    </a:p>
                  </a:txBody>
                  <a:tcPr marT="45711" marB="45711" horzOverflow="overflow">
                    <a:solidFill>
                      <a:schemeClr val="accent6"/>
                    </a:solidFill>
                  </a:tcPr>
                </a:tc>
              </a:tr>
              <a:tr h="425190">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t>1. Strategic</a:t>
                      </a:r>
                      <a:r>
                        <a:rPr kumimoji="0" lang="en-US" sz="1600" kern="1200" baseline="0" dirty="0" smtClean="0"/>
                        <a:t> Overview</a:t>
                      </a:r>
                      <a:endParaRPr kumimoji="0" lang="en-US" sz="1600" kern="1200" dirty="0" smtClean="0">
                        <a:solidFill>
                          <a:schemeClr val="tx1"/>
                        </a:solidFill>
                        <a:latin typeface="+mj-lt"/>
                        <a:ea typeface="+mn-ea"/>
                        <a:cs typeface="Arial" pitchFamily="34" charset="0"/>
                      </a:endParaRPr>
                    </a:p>
                  </a:txBody>
                  <a:tcPr marT="45711" marB="45711" horzOverflow="overflow"/>
                </a:tc>
              </a:tr>
              <a:tr h="425190">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u="none" strike="noStrike" kern="1200" cap="none" normalizeH="0" baseline="0" dirty="0" smtClean="0">
                          <a:ln>
                            <a:noFill/>
                          </a:ln>
                          <a:effectLst/>
                        </a:rPr>
                        <a:t>1.1 </a:t>
                      </a:r>
                      <a:r>
                        <a:rPr kumimoji="0" lang="en-US" sz="1600" kern="1200" dirty="0" smtClean="0"/>
                        <a:t>The Constitutional</a:t>
                      </a:r>
                      <a:r>
                        <a:rPr kumimoji="0" lang="en-US" sz="1600" kern="1200" baseline="0" dirty="0" smtClean="0"/>
                        <a:t> M</a:t>
                      </a:r>
                      <a:r>
                        <a:rPr kumimoji="0" lang="en-US" sz="1600" kern="1200" dirty="0" smtClean="0"/>
                        <a:t>andate</a:t>
                      </a:r>
                      <a:endParaRPr kumimoji="0" lang="en-US" sz="1600" kern="1200" dirty="0" smtClean="0">
                        <a:solidFill>
                          <a:schemeClr val="tx1"/>
                        </a:solidFill>
                        <a:latin typeface="+mn-lt"/>
                        <a:ea typeface="+mn-ea"/>
                        <a:cs typeface="Arial" pitchFamily="34" charset="0"/>
                      </a:endParaRPr>
                    </a:p>
                  </a:txBody>
                  <a:tcPr marT="45711" marB="45711" horzOverflow="overflow"/>
                </a:tc>
              </a:tr>
              <a:tr h="436723">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solidFill>
                            <a:schemeClr val="tx1"/>
                          </a:solidFill>
                          <a:latin typeface="+mn-lt"/>
                          <a:ea typeface="+mn-ea"/>
                          <a:cs typeface="+mn-cs"/>
                        </a:rPr>
                        <a:t>1.2</a:t>
                      </a:r>
                      <a:r>
                        <a:rPr kumimoji="0" lang="en-US" sz="1600" kern="1200" baseline="0" dirty="0" smtClean="0">
                          <a:solidFill>
                            <a:schemeClr val="tx1"/>
                          </a:solidFill>
                          <a:latin typeface="+mn-lt"/>
                          <a:ea typeface="+mn-ea"/>
                          <a:cs typeface="+mn-cs"/>
                        </a:rPr>
                        <a:t>  The GCIS Mandate</a:t>
                      </a:r>
                      <a:endParaRPr kumimoji="0" lang="en-US" sz="1600" kern="1200" dirty="0" smtClean="0">
                        <a:solidFill>
                          <a:schemeClr val="tx1"/>
                        </a:solidFill>
                        <a:latin typeface="+mj-lt"/>
                        <a:ea typeface="+mn-ea"/>
                        <a:cs typeface="+mn-cs"/>
                      </a:endParaRPr>
                    </a:p>
                  </a:txBody>
                  <a:tcPr marT="45711" marB="45711" horzOverflow="overflow"/>
                </a:tc>
              </a:tr>
              <a:tr h="425190">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t>1.3</a:t>
                      </a:r>
                      <a:r>
                        <a:rPr kumimoji="0" lang="en-US" sz="1600" kern="1200" baseline="0" dirty="0" smtClean="0"/>
                        <a:t> </a:t>
                      </a:r>
                      <a:r>
                        <a:rPr kumimoji="0" lang="en-US" sz="1600" kern="1200" dirty="0" smtClean="0"/>
                        <a:t>Vision, Mission, Values</a:t>
                      </a:r>
                      <a:endParaRPr kumimoji="0" lang="en-US" sz="1600" kern="1200" dirty="0" smtClean="0">
                        <a:solidFill>
                          <a:schemeClr val="tx1"/>
                        </a:solidFill>
                        <a:latin typeface="+mn-lt"/>
                        <a:ea typeface="+mn-ea"/>
                        <a:cs typeface="Arial" pitchFamily="34" charset="0"/>
                      </a:endParaRPr>
                    </a:p>
                  </a:txBody>
                  <a:tcPr marT="45711" marB="45711" horzOverflow="overflow"/>
                </a:tc>
              </a:tr>
              <a:tr h="436723">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baseline="0" dirty="0" smtClean="0"/>
                        <a:t>2. </a:t>
                      </a:r>
                      <a:r>
                        <a:rPr kumimoji="0" lang="en-US" sz="1600" kern="1200" baseline="0" dirty="0" smtClean="0"/>
                        <a:t>Situational Analysis</a:t>
                      </a:r>
                      <a:endParaRPr kumimoji="0" lang="en-US" sz="1600" kern="1200" dirty="0" smtClean="0">
                        <a:solidFill>
                          <a:schemeClr val="tx1"/>
                        </a:solidFill>
                        <a:latin typeface="+mj-lt"/>
                        <a:ea typeface="+mn-ea"/>
                        <a:cs typeface="Arial" pitchFamily="34" charset="0"/>
                      </a:endParaRPr>
                    </a:p>
                  </a:txBody>
                  <a:tcPr marT="45711" marB="45711" horzOverflow="overflow"/>
                </a:tc>
              </a:tr>
              <a:tr h="425190">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baseline="0" dirty="0" smtClean="0"/>
                        <a:t>3. </a:t>
                      </a:r>
                      <a:r>
                        <a:rPr kumimoji="0" lang="en-US" sz="1600" kern="1200" baseline="0" dirty="0" smtClean="0"/>
                        <a:t>Revisions to the 2015/20 Strategic Plan</a:t>
                      </a:r>
                      <a:endParaRPr kumimoji="0" lang="en-US" sz="1600" kern="1200" dirty="0" smtClean="0">
                        <a:solidFill>
                          <a:schemeClr val="tx1"/>
                        </a:solidFill>
                        <a:latin typeface="+mj-lt"/>
                        <a:ea typeface="+mn-ea"/>
                        <a:cs typeface="Arial" pitchFamily="34" charset="0"/>
                      </a:endParaRPr>
                    </a:p>
                  </a:txBody>
                  <a:tcPr marT="45711" marB="45711" horzOverflow="overflow"/>
                </a:tc>
              </a:tr>
              <a:tr h="425190">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t>4.</a:t>
                      </a:r>
                      <a:r>
                        <a:rPr kumimoji="0" lang="en-US" sz="1600" kern="1200" baseline="0" dirty="0" smtClean="0"/>
                        <a:t> </a:t>
                      </a:r>
                      <a:r>
                        <a:rPr kumimoji="0" lang="en-US" sz="1600" kern="1200" baseline="0" dirty="0" smtClean="0"/>
                        <a:t>Strategic Goal and Objectives 2016/19</a:t>
                      </a:r>
                      <a:endParaRPr kumimoji="0" lang="en-US" sz="1600" kern="1200" dirty="0" smtClean="0">
                        <a:solidFill>
                          <a:schemeClr val="tx1"/>
                        </a:solidFill>
                        <a:latin typeface="+mj-lt"/>
                        <a:ea typeface="+mn-ea"/>
                        <a:cs typeface="Arial" pitchFamily="34" charset="0"/>
                      </a:endParaRPr>
                    </a:p>
                  </a:txBody>
                  <a:tcPr marT="45711" marB="45711" horzOverflow="overflow"/>
                </a:tc>
              </a:tr>
              <a:tr h="425190">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t>5. </a:t>
                      </a:r>
                      <a:r>
                        <a:rPr kumimoji="0" lang="en-US" sz="1600" kern="1200" baseline="0" dirty="0" smtClean="0"/>
                        <a:t>GCIS Structure</a:t>
                      </a:r>
                      <a:endParaRPr kumimoji="0" lang="en-US" sz="1600" kern="1200" dirty="0" smtClean="0">
                        <a:solidFill>
                          <a:schemeClr val="tx1"/>
                        </a:solidFill>
                        <a:latin typeface="+mj-lt"/>
                        <a:ea typeface="+mn-ea"/>
                        <a:cs typeface="+mn-cs"/>
                      </a:endParaRPr>
                    </a:p>
                  </a:txBody>
                  <a:tcPr marT="45711" marB="45711" horzOverflow="overflow"/>
                </a:tc>
              </a:tr>
              <a:tr h="425190">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baseline="0" dirty="0" smtClean="0"/>
                        <a:t>6. </a:t>
                      </a:r>
                      <a:r>
                        <a:rPr kumimoji="0" lang="en-US" sz="1600" kern="1200" dirty="0" smtClean="0"/>
                        <a:t>2016/20 Targets</a:t>
                      </a:r>
                      <a:r>
                        <a:rPr kumimoji="0" lang="en-US" sz="1600" kern="1200" baseline="0" dirty="0" smtClean="0"/>
                        <a:t> </a:t>
                      </a:r>
                      <a:r>
                        <a:rPr kumimoji="0" lang="en-US" sz="1600" kern="1200" dirty="0" smtClean="0"/>
                        <a:t>per </a:t>
                      </a:r>
                      <a:r>
                        <a:rPr kumimoji="0" lang="en-US" sz="1600" kern="1200" dirty="0" err="1" smtClean="0"/>
                        <a:t>Programme</a:t>
                      </a:r>
                      <a:endParaRPr kumimoji="0" lang="en-US" sz="1600" kern="1200" dirty="0" smtClean="0">
                        <a:solidFill>
                          <a:schemeClr val="tx1"/>
                        </a:solidFill>
                        <a:latin typeface="+mj-lt"/>
                        <a:ea typeface="+mn-ea"/>
                        <a:cs typeface="+mn-cs"/>
                      </a:endParaRPr>
                    </a:p>
                  </a:txBody>
                  <a:tcPr marT="45711" marB="45711" horzOverflow="overflow"/>
                </a:tc>
              </a:tr>
              <a:tr h="425190">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solidFill>
                            <a:schemeClr val="tx1"/>
                          </a:solidFill>
                          <a:latin typeface="+mj-lt"/>
                          <a:ea typeface="+mn-ea"/>
                          <a:cs typeface="+mn-cs"/>
                        </a:rPr>
                        <a:t>7.</a:t>
                      </a:r>
                      <a:r>
                        <a:rPr kumimoji="0" lang="en-US" sz="1600" kern="1200" baseline="0" dirty="0" smtClean="0">
                          <a:solidFill>
                            <a:schemeClr val="tx1"/>
                          </a:solidFill>
                          <a:latin typeface="+mj-lt"/>
                          <a:ea typeface="+mn-ea"/>
                          <a:cs typeface="+mn-cs"/>
                        </a:rPr>
                        <a:t> </a:t>
                      </a:r>
                      <a:r>
                        <a:rPr kumimoji="0" lang="en-US" sz="1600" kern="1200" baseline="0" dirty="0" smtClean="0"/>
                        <a:t>2016 MTEF Budget Summary</a:t>
                      </a:r>
                      <a:endParaRPr kumimoji="0" lang="en-US" sz="1600" kern="1200" dirty="0" smtClean="0">
                        <a:solidFill>
                          <a:schemeClr val="tx1"/>
                        </a:solidFill>
                        <a:latin typeface="+mj-lt"/>
                        <a:ea typeface="+mn-ea"/>
                        <a:cs typeface="+mn-cs"/>
                      </a:endParaRPr>
                    </a:p>
                  </a:txBody>
                  <a:tcPr marT="45711" marB="45711" horzOverflow="overflow"/>
                </a:tc>
              </a:tr>
            </a:tbl>
          </a:graphicData>
        </a:graphic>
      </p:graphicFrame>
      <p:sp>
        <p:nvSpPr>
          <p:cNvPr id="4" name="Slide Number Placeholder 3"/>
          <p:cNvSpPr>
            <a:spLocks noGrp="1"/>
          </p:cNvSpPr>
          <p:nvPr>
            <p:ph type="sldNum" sz="quarter" idx="12"/>
          </p:nvPr>
        </p:nvSpPr>
        <p:spPr/>
        <p:txBody>
          <a:bodyPr/>
          <a:lstStyle/>
          <a:p>
            <a:pPr>
              <a:defRPr/>
            </a:pPr>
            <a:fld id="{C57CA951-FA41-4CFA-86C3-D23EB49239DE}" type="slidenum">
              <a:rPr lang="en-US" smtClean="0">
                <a:solidFill>
                  <a:srgbClr val="4F271C">
                    <a:shade val="90000"/>
                  </a:srgbClr>
                </a:solidFill>
              </a:rPr>
              <a:pPr>
                <a:defRPr/>
              </a:pPr>
              <a:t>2</a:t>
            </a:fld>
            <a:endParaRPr lang="en-US" dirty="0">
              <a:solidFill>
                <a:srgbClr val="4F271C">
                  <a:shade val="90000"/>
                </a:srgbClr>
              </a:solidFill>
            </a:endParaRPr>
          </a:p>
        </p:txBody>
      </p:sp>
      <p:sp>
        <p:nvSpPr>
          <p:cNvPr id="5" name="Rectangle 4"/>
          <p:cNvSpPr/>
          <p:nvPr/>
        </p:nvSpPr>
        <p:spPr>
          <a:xfrm>
            <a:off x="0" y="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smtClean="0">
                <a:solidFill>
                  <a:prstClr val="white"/>
                </a:solidFill>
              </a:rPr>
              <a:t>Presentation Outline</a:t>
            </a:r>
            <a:endParaRPr lang="en-US" sz="3600" b="1" dirty="0">
              <a:solidFill>
                <a:prstClr val="white"/>
              </a:solidFill>
            </a:endParaRPr>
          </a:p>
        </p:txBody>
      </p:sp>
    </p:spTree>
    <p:extLst>
      <p:ext uri="{BB962C8B-B14F-4D97-AF65-F5344CB8AC3E}">
        <p14:creationId xmlns:p14="http://schemas.microsoft.com/office/powerpoint/2010/main" val="3192406165"/>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79400" y="1196752"/>
            <a:ext cx="8553266" cy="122413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a:solidFill>
                  <a:prstClr val="black"/>
                </a:solidFill>
              </a:rPr>
              <a:t>Strategic</a:t>
            </a:r>
            <a:r>
              <a:rPr lang="en-ZA" sz="2000" b="1" dirty="0" smtClean="0">
                <a:solidFill>
                  <a:prstClr val="black"/>
                </a:solidFill>
              </a:rPr>
              <a:t> </a:t>
            </a:r>
            <a:r>
              <a:rPr lang="en-ZA" sz="1800" b="1" dirty="0" smtClean="0">
                <a:solidFill>
                  <a:prstClr val="black"/>
                </a:solidFill>
              </a:rPr>
              <a:t>Objective </a:t>
            </a:r>
            <a:r>
              <a:rPr lang="en-ZA" sz="1800" b="1" dirty="0" smtClean="0"/>
              <a:t>2.2:</a:t>
            </a:r>
            <a:r>
              <a:rPr lang="en-ZA" sz="1800" dirty="0">
                <a:ea typeface="Calibri" panose="020F0502020204030204" pitchFamily="34" charset="0"/>
              </a:rPr>
              <a:t>Provide strategic leadership and support in government communication through public opinion research and analysis of media coverage to understand the communication environment and inform government messages</a:t>
            </a:r>
            <a:r>
              <a:rPr lang="en-ZA" sz="1800" dirty="0">
                <a:latin typeface="Arial" panose="020B0604020202020204" pitchFamily="34" charset="0"/>
                <a:ea typeface="Calibri" panose="020F0502020204030204" pitchFamily="34" charset="0"/>
              </a:rPr>
              <a:t>.</a:t>
            </a:r>
            <a:r>
              <a:rPr lang="en-ZA" sz="1800" b="1" dirty="0" smtClean="0"/>
              <a:t>  </a:t>
            </a:r>
            <a:endParaRPr lang="en-ZA" sz="1800" b="1" dirty="0">
              <a:solidFill>
                <a:prstClr val="black"/>
              </a:solidFill>
            </a:endParaRPr>
          </a:p>
        </p:txBody>
      </p:sp>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a:endParaRPr lang="en-ZA" dirty="0">
              <a:solidFill>
                <a:prstClr val="black"/>
              </a:solidFill>
            </a:endParaRPr>
          </a:p>
        </p:txBody>
      </p:sp>
      <p:sp>
        <p:nvSpPr>
          <p:cNvPr id="11" name="Rectangle 10"/>
          <p:cNvSpPr/>
          <p:nvPr/>
        </p:nvSpPr>
        <p:spPr>
          <a:xfrm>
            <a:off x="0" y="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a:solidFill>
                  <a:prstClr val="white"/>
                </a:solidFill>
              </a:rPr>
              <a:t>6</a:t>
            </a:r>
            <a:r>
              <a:rPr lang="en-ZA" sz="3600" b="1" dirty="0" smtClean="0">
                <a:solidFill>
                  <a:prstClr val="white"/>
                </a:solidFill>
              </a:rPr>
              <a:t>.  </a:t>
            </a:r>
            <a:r>
              <a:rPr lang="en-ZA" sz="3600" b="1" dirty="0" smtClean="0">
                <a:solidFill>
                  <a:prstClr val="white"/>
                </a:solidFill>
              </a:rPr>
              <a:t>2016/19 Targets Per Programme </a:t>
            </a:r>
            <a:endParaRPr lang="en-US" sz="3600" b="1" dirty="0">
              <a:solidFill>
                <a:prstClr val="white"/>
              </a:solidFill>
            </a:endParaRPr>
          </a:p>
        </p:txBody>
      </p:sp>
      <p:sp>
        <p:nvSpPr>
          <p:cNvPr id="6" name="Rectangle 5"/>
          <p:cNvSpPr/>
          <p:nvPr/>
        </p:nvSpPr>
        <p:spPr>
          <a:xfrm>
            <a:off x="279399" y="584242"/>
            <a:ext cx="8553267"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ZA" sz="2400" b="1" dirty="0">
                <a:solidFill>
                  <a:prstClr val="black"/>
                </a:solidFill>
              </a:rPr>
              <a:t>Programme 2: Content  Processing and Dissemination</a:t>
            </a:r>
          </a:p>
        </p:txBody>
      </p:sp>
      <p:graphicFrame>
        <p:nvGraphicFramePr>
          <p:cNvPr id="7" name="Table 6"/>
          <p:cNvGraphicFramePr>
            <a:graphicFrameLocks noGrp="1"/>
          </p:cNvGraphicFramePr>
          <p:nvPr>
            <p:extLst>
              <p:ext uri="{D42A27DB-BD31-4B8C-83A1-F6EECF244321}">
                <p14:modId xmlns:p14="http://schemas.microsoft.com/office/powerpoint/2010/main" val="433522031"/>
              </p:ext>
            </p:extLst>
          </p:nvPr>
        </p:nvGraphicFramePr>
        <p:xfrm>
          <a:off x="279400" y="2564904"/>
          <a:ext cx="8553266" cy="3489682"/>
        </p:xfrm>
        <a:graphic>
          <a:graphicData uri="http://schemas.openxmlformats.org/drawingml/2006/table">
            <a:tbl>
              <a:tblPr firstRow="1" bandRow="1">
                <a:tableStyleId>{F5AB1C69-6EDB-4FF4-983F-18BD219EF322}</a:tableStyleId>
              </a:tblPr>
              <a:tblGrid>
                <a:gridCol w="4276633"/>
                <a:gridCol w="4276633"/>
              </a:tblGrid>
              <a:tr h="409059">
                <a:tc>
                  <a:txBody>
                    <a:bodyPr/>
                    <a:lstStyle/>
                    <a:p>
                      <a:r>
                        <a:rPr lang="en-ZA" dirty="0" smtClean="0"/>
                        <a:t>Performance Indicators</a:t>
                      </a:r>
                      <a:endParaRPr lang="en-GB" dirty="0"/>
                    </a:p>
                  </a:txBody>
                  <a:tcPr/>
                </a:tc>
                <a:tc>
                  <a:txBody>
                    <a:bodyPr/>
                    <a:lstStyle/>
                    <a:p>
                      <a:r>
                        <a:rPr lang="en-ZA" dirty="0" smtClean="0"/>
                        <a:t> Targets (2016/19)</a:t>
                      </a:r>
                      <a:endParaRPr lang="en-GB" dirty="0"/>
                    </a:p>
                  </a:txBody>
                  <a:tcPr/>
                </a:tc>
              </a:tr>
              <a:tr h="798926">
                <a:tc>
                  <a:txBody>
                    <a:bodyPr/>
                    <a:lstStyle/>
                    <a:p>
                      <a:r>
                        <a:rPr lang="en-ZA" dirty="0" smtClean="0"/>
                        <a:t>Number of  cluster  reports on priorities produced</a:t>
                      </a:r>
                      <a:endParaRPr lang="en-GB" dirty="0"/>
                    </a:p>
                  </a:txBody>
                  <a:tcPr/>
                </a:tc>
                <a:tc>
                  <a:txBody>
                    <a:bodyPr/>
                    <a:lstStyle/>
                    <a:p>
                      <a:r>
                        <a:rPr lang="en-ZA" dirty="0" smtClean="0"/>
                        <a:t>10 cluster reports produced per year</a:t>
                      </a:r>
                      <a:endParaRPr lang="en-GB" dirty="0"/>
                    </a:p>
                  </a:txBody>
                  <a:tcPr/>
                </a:tc>
              </a:tr>
              <a:tr h="952255">
                <a:tc>
                  <a:txBody>
                    <a:bodyPr/>
                    <a:lstStyle/>
                    <a:p>
                      <a:r>
                        <a:rPr lang="en-ZA" i="0" dirty="0" smtClean="0"/>
                        <a:t>Number of </a:t>
                      </a:r>
                      <a:r>
                        <a:rPr lang="en-ZA" i="1" dirty="0" smtClean="0"/>
                        <a:t>Pulse of the Nation </a:t>
                      </a:r>
                      <a:r>
                        <a:rPr lang="en-ZA" i="0" dirty="0" smtClean="0"/>
                        <a:t>reports produced </a:t>
                      </a:r>
                      <a:endParaRPr lang="en-GB" i="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Two </a:t>
                      </a:r>
                      <a:r>
                        <a:rPr lang="en-ZA" i="1" dirty="0" smtClean="0"/>
                        <a:t>Pulse of the Nation</a:t>
                      </a:r>
                      <a:r>
                        <a:rPr lang="en-ZA" dirty="0" smtClean="0"/>
                        <a:t> reports produced per year</a:t>
                      </a:r>
                      <a:endParaRPr lang="en-GB" dirty="0" smtClean="0"/>
                    </a:p>
                    <a:p>
                      <a:endParaRPr lang="en-GB" dirty="0"/>
                    </a:p>
                  </a:txBody>
                  <a:tcPr/>
                </a:tc>
              </a:tr>
              <a:tr h="1329442">
                <a:tc>
                  <a:txBody>
                    <a:bodyPr/>
                    <a:lstStyle/>
                    <a:p>
                      <a:r>
                        <a:rPr lang="en-ZA" i="0" dirty="0" smtClean="0"/>
                        <a:t>Number of report</a:t>
                      </a:r>
                      <a:r>
                        <a:rPr lang="en-ZA" i="0" baseline="0" dirty="0" smtClean="0"/>
                        <a:t> on government communication monitoring and evaluation produced</a:t>
                      </a:r>
                      <a:endParaRPr lang="en-GB" i="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Two reports on </a:t>
                      </a:r>
                      <a:r>
                        <a:rPr lang="en-ZA" i="0" baseline="0" dirty="0" smtClean="0"/>
                        <a:t>government communication monitoring and evaluation produced</a:t>
                      </a:r>
                      <a:endParaRPr lang="en-GB" i="0" dirty="0" smtClean="0"/>
                    </a:p>
                    <a:p>
                      <a:endParaRPr lang="en-GB" dirty="0"/>
                    </a:p>
                  </a:txBody>
                  <a:tcPr/>
                </a:tc>
              </a:tr>
            </a:tbl>
          </a:graphicData>
        </a:graphic>
      </p:graphicFrame>
    </p:spTree>
    <p:extLst>
      <p:ext uri="{BB962C8B-B14F-4D97-AF65-F5344CB8AC3E}">
        <p14:creationId xmlns:p14="http://schemas.microsoft.com/office/powerpoint/2010/main" val="3873964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79400" y="1196752"/>
            <a:ext cx="8613080" cy="122413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a:solidFill>
                  <a:prstClr val="black"/>
                </a:solidFill>
              </a:rPr>
              <a:t>Strategic Objective 2.2</a:t>
            </a:r>
            <a:r>
              <a:rPr lang="en-ZA" sz="1800" b="1" dirty="0" smtClean="0">
                <a:solidFill>
                  <a:prstClr val="black"/>
                </a:solidFill>
              </a:rPr>
              <a:t>: </a:t>
            </a:r>
            <a:r>
              <a:rPr lang="en-ZA" sz="1800" dirty="0" smtClean="0">
                <a:solidFill>
                  <a:prstClr val="black"/>
                </a:solidFill>
              </a:rPr>
              <a:t>Provide</a:t>
            </a:r>
            <a:r>
              <a:rPr lang="en-ZA" sz="1800" b="1" dirty="0" smtClean="0">
                <a:solidFill>
                  <a:prstClr val="black"/>
                </a:solidFill>
              </a:rPr>
              <a:t> </a:t>
            </a:r>
            <a:r>
              <a:rPr lang="en-ZA" sz="1800" dirty="0">
                <a:solidFill>
                  <a:prstClr val="black"/>
                </a:solidFill>
              </a:rPr>
              <a:t>strategic leadership and support in government communication through public opinion research and analysis of media coverage to understand the communication environment and inform government messages. </a:t>
            </a:r>
          </a:p>
        </p:txBody>
      </p:sp>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a:endParaRPr lang="en-ZA" dirty="0">
              <a:solidFill>
                <a:prstClr val="black"/>
              </a:solidFill>
            </a:endParaRPr>
          </a:p>
        </p:txBody>
      </p:sp>
      <p:sp>
        <p:nvSpPr>
          <p:cNvPr id="11" name="Rectangle 10"/>
          <p:cNvSpPr/>
          <p:nvPr/>
        </p:nvSpPr>
        <p:spPr>
          <a:xfrm>
            <a:off x="0" y="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smtClean="0">
                <a:solidFill>
                  <a:prstClr val="white"/>
                </a:solidFill>
              </a:rPr>
              <a:t>6.  </a:t>
            </a:r>
            <a:r>
              <a:rPr lang="en-ZA" sz="3600" b="1" dirty="0" smtClean="0">
                <a:solidFill>
                  <a:prstClr val="white"/>
                </a:solidFill>
              </a:rPr>
              <a:t>2016/19 Targets Per Programme </a:t>
            </a:r>
            <a:endParaRPr lang="en-US" sz="3600" b="1" dirty="0">
              <a:solidFill>
                <a:prstClr val="white"/>
              </a:solidFill>
            </a:endParaRPr>
          </a:p>
        </p:txBody>
      </p:sp>
      <p:sp>
        <p:nvSpPr>
          <p:cNvPr id="6" name="Rectangle 5"/>
          <p:cNvSpPr/>
          <p:nvPr/>
        </p:nvSpPr>
        <p:spPr>
          <a:xfrm>
            <a:off x="279400" y="627171"/>
            <a:ext cx="861308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r>
              <a:rPr lang="en-ZA" sz="2400" b="1" dirty="0">
                <a:solidFill>
                  <a:prstClr val="black"/>
                </a:solidFill>
              </a:rPr>
              <a:t>Programme 2: Content  Processing and Dissemination</a:t>
            </a:r>
          </a:p>
        </p:txBody>
      </p:sp>
      <p:graphicFrame>
        <p:nvGraphicFramePr>
          <p:cNvPr id="7" name="Table 6"/>
          <p:cNvGraphicFramePr>
            <a:graphicFrameLocks noGrp="1"/>
          </p:cNvGraphicFramePr>
          <p:nvPr>
            <p:extLst>
              <p:ext uri="{D42A27DB-BD31-4B8C-83A1-F6EECF244321}">
                <p14:modId xmlns:p14="http://schemas.microsoft.com/office/powerpoint/2010/main" val="2439770384"/>
              </p:ext>
            </p:extLst>
          </p:nvPr>
        </p:nvGraphicFramePr>
        <p:xfrm>
          <a:off x="279400" y="2564904"/>
          <a:ext cx="6668864" cy="3392095"/>
        </p:xfrm>
        <a:graphic>
          <a:graphicData uri="http://schemas.openxmlformats.org/drawingml/2006/table">
            <a:tbl>
              <a:tblPr firstRow="1" bandRow="1">
                <a:tableStyleId>{F5AB1C69-6EDB-4FF4-983F-18BD219EF322}</a:tableStyleId>
              </a:tblPr>
              <a:tblGrid>
                <a:gridCol w="3334432"/>
                <a:gridCol w="3334432"/>
              </a:tblGrid>
              <a:tr h="350324">
                <a:tc>
                  <a:txBody>
                    <a:bodyPr/>
                    <a:lstStyle/>
                    <a:p>
                      <a:r>
                        <a:rPr lang="en-ZA" dirty="0" smtClean="0"/>
                        <a:t>Performance Indicators</a:t>
                      </a:r>
                      <a:endParaRPr lang="en-GB" dirty="0"/>
                    </a:p>
                  </a:txBody>
                  <a:tcPr/>
                </a:tc>
                <a:tc>
                  <a:txBody>
                    <a:bodyPr/>
                    <a:lstStyle/>
                    <a:p>
                      <a:r>
                        <a:rPr lang="en-ZA" dirty="0" smtClean="0"/>
                        <a:t> Targets (2015/2020)</a:t>
                      </a:r>
                      <a:endParaRPr lang="en-GB" dirty="0"/>
                    </a:p>
                  </a:txBody>
                  <a:tcPr/>
                </a:tc>
              </a:tr>
              <a:tr h="714360">
                <a:tc>
                  <a:txBody>
                    <a:bodyPr/>
                    <a:lstStyle/>
                    <a:p>
                      <a:r>
                        <a:rPr lang="en-ZA" dirty="0" smtClean="0"/>
                        <a:t>Number of media content analysis reports  produced </a:t>
                      </a:r>
                      <a:endParaRPr lang="en-GB" dirty="0"/>
                    </a:p>
                  </a:txBody>
                  <a:tcPr/>
                </a:tc>
                <a:tc>
                  <a:txBody>
                    <a:bodyPr/>
                    <a:lstStyle/>
                    <a:p>
                      <a:r>
                        <a:rPr lang="en-ZA" dirty="0" smtClean="0"/>
                        <a:t>Two media content analysis reports produced </a:t>
                      </a:r>
                      <a:endParaRPr lang="en-GB" dirty="0"/>
                    </a:p>
                  </a:txBody>
                  <a:tcPr/>
                </a:tc>
              </a:tr>
              <a:tr h="1138553">
                <a:tc>
                  <a:txBody>
                    <a:bodyPr/>
                    <a:lstStyle/>
                    <a:p>
                      <a:r>
                        <a:rPr lang="en-ZA" i="0" dirty="0" smtClean="0"/>
                        <a:t>Percentage of key messages produced.</a:t>
                      </a:r>
                      <a:endParaRPr lang="en-GB" i="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Produce 100% of key messages requested. </a:t>
                      </a:r>
                      <a:endParaRPr lang="en-GB" dirty="0"/>
                    </a:p>
                  </a:txBody>
                  <a:tcPr/>
                </a:tc>
              </a:tr>
              <a:tr h="1173422">
                <a:tc>
                  <a:txBody>
                    <a:bodyPr/>
                    <a:lstStyle/>
                    <a:p>
                      <a:r>
                        <a:rPr lang="en-ZA" i="0" dirty="0" smtClean="0"/>
                        <a:t>Percentage  of opinion pieces produced </a:t>
                      </a:r>
                      <a:endParaRPr lang="en-GB" i="0" dirty="0"/>
                    </a:p>
                  </a:txBody>
                  <a:tcPr/>
                </a:tc>
                <a:tc>
                  <a:txBody>
                    <a:bodyPr/>
                    <a:lstStyle/>
                    <a:p>
                      <a:r>
                        <a:rPr lang="en-ZA" dirty="0" smtClean="0"/>
                        <a:t>Produced 100% of opinion pieces requested </a:t>
                      </a:r>
                      <a:endParaRPr lang="en-GB" dirty="0"/>
                    </a:p>
                  </a:txBody>
                  <a:tcPr/>
                </a:tc>
              </a:tr>
            </a:tbl>
          </a:graphicData>
        </a:graphic>
      </p:graphicFrame>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3652743"/>
            <a:ext cx="212372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7020715" y="2563908"/>
            <a:ext cx="1871765" cy="1296144"/>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74781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75400" y="1412775"/>
            <a:ext cx="8761095" cy="654607"/>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smtClean="0">
                <a:solidFill>
                  <a:prstClr val="black"/>
                </a:solidFill>
              </a:rPr>
              <a:t>Strategic Objective </a:t>
            </a:r>
            <a:r>
              <a:rPr lang="en-ZA" sz="1800" b="1" dirty="0" smtClean="0"/>
              <a:t>2.3: </a:t>
            </a:r>
            <a:r>
              <a:rPr lang="en-ZA" sz="1800" dirty="0" smtClean="0"/>
              <a:t>Provide </a:t>
            </a:r>
            <a:r>
              <a:rPr lang="en-ZA" sz="1800" dirty="0"/>
              <a:t>efficient and effective communication services.  </a:t>
            </a:r>
            <a:endParaRPr lang="en-ZA" sz="1800" dirty="0">
              <a:solidFill>
                <a:prstClr val="black"/>
              </a:solidFill>
            </a:endParaRPr>
          </a:p>
        </p:txBody>
      </p:sp>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a:endParaRPr lang="en-ZA" dirty="0">
              <a:solidFill>
                <a:prstClr val="black"/>
              </a:solidFill>
            </a:endParaRPr>
          </a:p>
        </p:txBody>
      </p:sp>
      <p:sp>
        <p:nvSpPr>
          <p:cNvPr id="11" name="Rectangle 10"/>
          <p:cNvSpPr/>
          <p:nvPr/>
        </p:nvSpPr>
        <p:spPr>
          <a:xfrm>
            <a:off x="0" y="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4000" b="1" dirty="0">
                <a:solidFill>
                  <a:prstClr val="white"/>
                </a:solidFill>
              </a:rPr>
              <a:t>6</a:t>
            </a:r>
            <a:r>
              <a:rPr lang="en-ZA" sz="4000" b="1" dirty="0" smtClean="0">
                <a:solidFill>
                  <a:prstClr val="white"/>
                </a:solidFill>
              </a:rPr>
              <a:t>.  </a:t>
            </a:r>
            <a:r>
              <a:rPr lang="en-ZA" sz="4000" b="1" dirty="0" smtClean="0">
                <a:solidFill>
                  <a:prstClr val="white"/>
                </a:solidFill>
              </a:rPr>
              <a:t>2016/19 Targets Per Programme </a:t>
            </a:r>
            <a:endParaRPr lang="en-US" sz="4000" b="1" dirty="0">
              <a:solidFill>
                <a:prstClr val="white"/>
              </a:solidFill>
            </a:endParaRPr>
          </a:p>
        </p:txBody>
      </p:sp>
      <p:sp>
        <p:nvSpPr>
          <p:cNvPr id="6" name="Rectangle 5"/>
          <p:cNvSpPr/>
          <p:nvPr/>
        </p:nvSpPr>
        <p:spPr>
          <a:xfrm>
            <a:off x="275400" y="627171"/>
            <a:ext cx="8761095"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r>
              <a:rPr lang="en-ZA" sz="2400" b="1" dirty="0">
                <a:solidFill>
                  <a:prstClr val="black"/>
                </a:solidFill>
              </a:rPr>
              <a:t>Programme 2: Content  Processing and Dissemination</a:t>
            </a:r>
          </a:p>
        </p:txBody>
      </p:sp>
      <p:graphicFrame>
        <p:nvGraphicFramePr>
          <p:cNvPr id="7" name="Table 6"/>
          <p:cNvGraphicFramePr>
            <a:graphicFrameLocks noGrp="1"/>
          </p:cNvGraphicFramePr>
          <p:nvPr>
            <p:extLst>
              <p:ext uri="{D42A27DB-BD31-4B8C-83A1-F6EECF244321}">
                <p14:modId xmlns:p14="http://schemas.microsoft.com/office/powerpoint/2010/main" val="3076074482"/>
              </p:ext>
            </p:extLst>
          </p:nvPr>
        </p:nvGraphicFramePr>
        <p:xfrm>
          <a:off x="195261" y="2292122"/>
          <a:ext cx="8841234" cy="4276320"/>
        </p:xfrm>
        <a:graphic>
          <a:graphicData uri="http://schemas.openxmlformats.org/drawingml/2006/table">
            <a:tbl>
              <a:tblPr firstRow="1" bandRow="1">
                <a:tableStyleId>{F5AB1C69-6EDB-4FF4-983F-18BD219EF322}</a:tableStyleId>
              </a:tblPr>
              <a:tblGrid>
                <a:gridCol w="4420617"/>
                <a:gridCol w="4420617"/>
              </a:tblGrid>
              <a:tr h="350088">
                <a:tc>
                  <a:txBody>
                    <a:bodyPr/>
                    <a:lstStyle/>
                    <a:p>
                      <a:r>
                        <a:rPr lang="en-ZA" dirty="0" smtClean="0"/>
                        <a:t>Performance Indicators</a:t>
                      </a:r>
                      <a:endParaRPr lang="en-GB" dirty="0"/>
                    </a:p>
                  </a:txBody>
                  <a:tcPr/>
                </a:tc>
                <a:tc>
                  <a:txBody>
                    <a:bodyPr/>
                    <a:lstStyle/>
                    <a:p>
                      <a:r>
                        <a:rPr lang="en-ZA" dirty="0" smtClean="0"/>
                        <a:t> Targets (2015/2020)</a:t>
                      </a:r>
                      <a:endParaRPr lang="en-GB" dirty="0"/>
                    </a:p>
                  </a:txBody>
                  <a:tcPr/>
                </a:tc>
              </a:tr>
              <a:tr h="612654">
                <a:tc>
                  <a:txBody>
                    <a:bodyPr/>
                    <a:lstStyle/>
                    <a:p>
                      <a:r>
                        <a:rPr lang="en-ZA" dirty="0" smtClean="0"/>
                        <a:t>Number of approved media buying campaigns implemented</a:t>
                      </a:r>
                      <a:endParaRPr lang="en-GB" dirty="0"/>
                    </a:p>
                  </a:txBody>
                  <a:tcPr/>
                </a:tc>
                <a:tc>
                  <a:txBody>
                    <a:bodyPr/>
                    <a:lstStyle/>
                    <a:p>
                      <a:r>
                        <a:rPr lang="en-ZA" dirty="0" smtClean="0"/>
                        <a:t>250 approved media buying campaigns </a:t>
                      </a:r>
                      <a:endParaRPr lang="en-GB" dirty="0"/>
                    </a:p>
                  </a:txBody>
                  <a:tcPr/>
                </a:tc>
              </a:tr>
              <a:tr h="817620">
                <a:tc>
                  <a:txBody>
                    <a:bodyPr/>
                    <a:lstStyle/>
                    <a:p>
                      <a:r>
                        <a:rPr lang="en-ZA" i="0" dirty="0" smtClean="0"/>
                        <a:t>Number of photographic</a:t>
                      </a:r>
                    </a:p>
                    <a:p>
                      <a:r>
                        <a:rPr lang="en-ZA" i="0" dirty="0" smtClean="0"/>
                        <a:t>products and services provided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500 photographic products and services provided</a:t>
                      </a:r>
                      <a:endParaRPr lang="en-GB" i="0" dirty="0" smtClean="0"/>
                    </a:p>
                  </a:txBody>
                  <a:tcPr/>
                </a:tc>
              </a:tr>
              <a:tr h="817620">
                <a:tc>
                  <a:txBody>
                    <a:bodyPr/>
                    <a:lstStyle/>
                    <a:p>
                      <a:r>
                        <a:rPr lang="en-ZA" i="0" dirty="0" smtClean="0"/>
                        <a:t>Number of video products and services provided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i="0" dirty="0" smtClean="0"/>
                        <a:t>520 video products and services provided</a:t>
                      </a:r>
                      <a:endParaRPr lang="en-GB" i="0" dirty="0" smtClean="0"/>
                    </a:p>
                  </a:txBody>
                  <a:tcPr/>
                </a:tc>
              </a:tr>
              <a:tr h="817620">
                <a:tc>
                  <a:txBody>
                    <a:bodyPr/>
                    <a:lstStyle/>
                    <a:p>
                      <a:r>
                        <a:rPr lang="en-ZA" i="0" dirty="0" smtClean="0"/>
                        <a:t>Number of radio products and services provided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i="0" dirty="0" smtClean="0"/>
                        <a:t>520 video products and services provided</a:t>
                      </a:r>
                      <a:endParaRPr lang="en-GB" i="0" dirty="0" smtClean="0"/>
                    </a:p>
                  </a:txBody>
                  <a:tcPr/>
                </a:tc>
              </a:tr>
              <a:tr h="817620">
                <a:tc>
                  <a:txBody>
                    <a:bodyPr/>
                    <a:lstStyle/>
                    <a:p>
                      <a:r>
                        <a:rPr lang="en-ZA" i="0" dirty="0" smtClean="0"/>
                        <a:t>Number of radio products and services provided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i="0" dirty="0" smtClean="0"/>
                        <a:t>200 radio products and services provided</a:t>
                      </a:r>
                      <a:endParaRPr lang="en-GB" i="0" dirty="0" smtClean="0"/>
                    </a:p>
                  </a:txBody>
                  <a:tcPr/>
                </a:tc>
              </a:tr>
            </a:tbl>
          </a:graphicData>
        </a:graphic>
      </p:graphicFrame>
    </p:spTree>
    <p:extLst>
      <p:ext uri="{BB962C8B-B14F-4D97-AF65-F5344CB8AC3E}">
        <p14:creationId xmlns:p14="http://schemas.microsoft.com/office/powerpoint/2010/main" val="4236824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75400" y="1412775"/>
            <a:ext cx="8761095" cy="654607"/>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smtClean="0">
                <a:solidFill>
                  <a:prstClr val="black"/>
                </a:solidFill>
              </a:rPr>
              <a:t>Strategic Objective </a:t>
            </a:r>
            <a:r>
              <a:rPr lang="en-ZA" sz="1800" b="1" dirty="0" smtClean="0"/>
              <a:t>2.3: </a:t>
            </a:r>
            <a:r>
              <a:rPr lang="en-ZA" sz="1800" dirty="0" smtClean="0"/>
              <a:t>Provide </a:t>
            </a:r>
            <a:r>
              <a:rPr lang="en-ZA" sz="1800" dirty="0"/>
              <a:t>efficient and effective communication services.  </a:t>
            </a:r>
            <a:endParaRPr lang="en-ZA" sz="1800" dirty="0">
              <a:solidFill>
                <a:prstClr val="black"/>
              </a:solidFill>
            </a:endParaRPr>
          </a:p>
        </p:txBody>
      </p:sp>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a:endParaRPr lang="en-ZA" dirty="0">
              <a:solidFill>
                <a:prstClr val="black"/>
              </a:solidFill>
            </a:endParaRPr>
          </a:p>
        </p:txBody>
      </p:sp>
      <p:sp>
        <p:nvSpPr>
          <p:cNvPr id="11" name="Rectangle 10"/>
          <p:cNvSpPr/>
          <p:nvPr/>
        </p:nvSpPr>
        <p:spPr>
          <a:xfrm>
            <a:off x="0" y="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4000" b="1" dirty="0">
                <a:solidFill>
                  <a:prstClr val="white"/>
                </a:solidFill>
              </a:rPr>
              <a:t>6</a:t>
            </a:r>
            <a:r>
              <a:rPr lang="en-ZA" sz="4000" b="1" dirty="0" smtClean="0">
                <a:solidFill>
                  <a:prstClr val="white"/>
                </a:solidFill>
              </a:rPr>
              <a:t>.  </a:t>
            </a:r>
            <a:r>
              <a:rPr lang="en-ZA" sz="4000" b="1" dirty="0" smtClean="0">
                <a:solidFill>
                  <a:prstClr val="white"/>
                </a:solidFill>
              </a:rPr>
              <a:t>2016/19 Targets Per Programme </a:t>
            </a:r>
            <a:endParaRPr lang="en-US" sz="4000" b="1" dirty="0">
              <a:solidFill>
                <a:prstClr val="white"/>
              </a:solidFill>
            </a:endParaRPr>
          </a:p>
        </p:txBody>
      </p:sp>
      <p:sp>
        <p:nvSpPr>
          <p:cNvPr id="6" name="Rectangle 5"/>
          <p:cNvSpPr/>
          <p:nvPr/>
        </p:nvSpPr>
        <p:spPr>
          <a:xfrm>
            <a:off x="275400" y="627171"/>
            <a:ext cx="876109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r>
              <a:rPr lang="en-ZA" sz="2400" b="1" dirty="0">
                <a:solidFill>
                  <a:prstClr val="black"/>
                </a:solidFill>
              </a:rPr>
              <a:t>Programme 2: Content  Processing and Dissemination</a:t>
            </a:r>
          </a:p>
        </p:txBody>
      </p:sp>
      <p:graphicFrame>
        <p:nvGraphicFramePr>
          <p:cNvPr id="7" name="Table 6"/>
          <p:cNvGraphicFramePr>
            <a:graphicFrameLocks noGrp="1"/>
          </p:cNvGraphicFramePr>
          <p:nvPr>
            <p:extLst>
              <p:ext uri="{D42A27DB-BD31-4B8C-83A1-F6EECF244321}">
                <p14:modId xmlns:p14="http://schemas.microsoft.com/office/powerpoint/2010/main" val="1039308017"/>
              </p:ext>
            </p:extLst>
          </p:nvPr>
        </p:nvGraphicFramePr>
        <p:xfrm>
          <a:off x="195261" y="2292122"/>
          <a:ext cx="8841234" cy="3651758"/>
        </p:xfrm>
        <a:graphic>
          <a:graphicData uri="http://schemas.openxmlformats.org/drawingml/2006/table">
            <a:tbl>
              <a:tblPr firstRow="1" bandRow="1">
                <a:tableStyleId>{F5AB1C69-6EDB-4FF4-983F-18BD219EF322}</a:tableStyleId>
              </a:tblPr>
              <a:tblGrid>
                <a:gridCol w="4420617"/>
                <a:gridCol w="4420617"/>
              </a:tblGrid>
              <a:tr h="350088">
                <a:tc>
                  <a:txBody>
                    <a:bodyPr/>
                    <a:lstStyle/>
                    <a:p>
                      <a:pPr>
                        <a:lnSpc>
                          <a:spcPct val="115000"/>
                        </a:lnSpc>
                        <a:spcAft>
                          <a:spcPts val="0"/>
                        </a:spcAft>
                      </a:pPr>
                      <a:r>
                        <a:rPr lang="en-ZA" sz="1800" b="1" kern="1200" dirty="0" smtClean="0">
                          <a:solidFill>
                            <a:schemeClr val="lt1"/>
                          </a:solidFill>
                          <a:latin typeface="+mn-lt"/>
                          <a:ea typeface="+mn-ea"/>
                          <a:cs typeface="+mn-cs"/>
                        </a:rPr>
                        <a:t>Performance Indicators</a:t>
                      </a:r>
                      <a:endParaRPr lang="en-GB" sz="1800" b="1" kern="1200" dirty="0">
                        <a:solidFill>
                          <a:schemeClr val="lt1"/>
                        </a:solidFill>
                        <a:latin typeface="+mn-lt"/>
                        <a:ea typeface="+mn-ea"/>
                        <a:cs typeface="+mn-cs"/>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 Targets (2016/20/19)</a:t>
                      </a:r>
                      <a:endParaRPr lang="en-GB" dirty="0"/>
                    </a:p>
                  </a:txBody>
                  <a:tcPr/>
                </a:tc>
              </a:tr>
              <a:tr h="612654">
                <a:tc>
                  <a:txBody>
                    <a:bodyPr/>
                    <a:lstStyle/>
                    <a:p>
                      <a:pPr>
                        <a:lnSpc>
                          <a:spcPct val="115000"/>
                        </a:lnSpc>
                        <a:spcAft>
                          <a:spcPts val="0"/>
                        </a:spcAft>
                      </a:pPr>
                      <a:r>
                        <a:rPr lang="en-ZA" sz="1800" i="0" kern="1200" dirty="0">
                          <a:solidFill>
                            <a:schemeClr val="dk1"/>
                          </a:solidFill>
                          <a:latin typeface="+mn-lt"/>
                          <a:ea typeface="+mn-ea"/>
                          <a:cs typeface="+mn-cs"/>
                        </a:rPr>
                        <a:t>Number of Corporate Identity services provided</a:t>
                      </a:r>
                      <a:endParaRPr lang="en-GB" sz="1800" i="0" kern="1200" dirty="0">
                        <a:solidFill>
                          <a:schemeClr val="dk1"/>
                        </a:solidFill>
                        <a:latin typeface="+mn-lt"/>
                        <a:ea typeface="+mn-ea"/>
                        <a:cs typeface="+mn-cs"/>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800" i="0" kern="1200" dirty="0" smtClean="0">
                          <a:solidFill>
                            <a:schemeClr val="dk1"/>
                          </a:solidFill>
                          <a:latin typeface="+mn-lt"/>
                          <a:ea typeface="+mn-ea"/>
                          <a:cs typeface="+mn-cs"/>
                        </a:rPr>
                        <a:t>340 Corporate Identity services provided</a:t>
                      </a:r>
                      <a:endParaRPr lang="en-GB" sz="1800" i="0" kern="1200" dirty="0" smtClean="0">
                        <a:solidFill>
                          <a:schemeClr val="dk1"/>
                        </a:solidFill>
                        <a:latin typeface="+mn-lt"/>
                        <a:ea typeface="+mn-ea"/>
                        <a:cs typeface="+mn-cs"/>
                      </a:endParaRPr>
                    </a:p>
                    <a:p>
                      <a:pPr>
                        <a:lnSpc>
                          <a:spcPct val="115000"/>
                        </a:lnSpc>
                        <a:spcAft>
                          <a:spcPts val="0"/>
                        </a:spcAft>
                      </a:pPr>
                      <a:endParaRPr lang="en-GB" sz="1800" i="0" kern="1200" dirty="0">
                        <a:solidFill>
                          <a:schemeClr val="dk1"/>
                        </a:solidFill>
                        <a:latin typeface="+mn-lt"/>
                        <a:ea typeface="+mn-ea"/>
                        <a:cs typeface="+mn-cs"/>
                      </a:endParaRPr>
                    </a:p>
                  </a:txBody>
                  <a:tcPr marL="68580" marR="68580" marT="0" marB="0"/>
                </a:tc>
              </a:tr>
              <a:tr h="356206">
                <a:tc>
                  <a:txBody>
                    <a:bodyPr/>
                    <a:lstStyle/>
                    <a:p>
                      <a:pPr>
                        <a:lnSpc>
                          <a:spcPct val="115000"/>
                        </a:lnSpc>
                        <a:spcAft>
                          <a:spcPts val="0"/>
                        </a:spcAft>
                      </a:pPr>
                      <a:r>
                        <a:rPr lang="en-ZA" sz="1800" i="0" kern="1200" dirty="0">
                          <a:solidFill>
                            <a:schemeClr val="dk1"/>
                          </a:solidFill>
                          <a:latin typeface="+mn-lt"/>
                          <a:ea typeface="+mn-ea"/>
                          <a:cs typeface="+mn-cs"/>
                        </a:rPr>
                        <a:t>Number of graphic designs completed</a:t>
                      </a:r>
                      <a:endParaRPr lang="en-GB" sz="1800" i="0" kern="1200" dirty="0">
                        <a:solidFill>
                          <a:schemeClr val="dk1"/>
                        </a:solidFill>
                        <a:latin typeface="+mn-lt"/>
                        <a:ea typeface="+mn-ea"/>
                        <a:cs typeface="+mn-cs"/>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800" i="0" kern="1200" dirty="0" smtClean="0">
                          <a:solidFill>
                            <a:schemeClr val="dk1"/>
                          </a:solidFill>
                          <a:latin typeface="+mn-lt"/>
                          <a:ea typeface="+mn-ea"/>
                          <a:cs typeface="+mn-cs"/>
                        </a:rPr>
                        <a:t>500 graphic designs completed</a:t>
                      </a:r>
                      <a:endParaRPr lang="en-GB" sz="1800" i="0" kern="1200" dirty="0" smtClean="0">
                        <a:solidFill>
                          <a:schemeClr val="dk1"/>
                        </a:solidFill>
                        <a:latin typeface="+mn-lt"/>
                        <a:ea typeface="+mn-ea"/>
                        <a:cs typeface="+mn-cs"/>
                      </a:endParaRPr>
                    </a:p>
                    <a:p>
                      <a:pPr marL="0" marR="0" indent="0" algn="l" defTabSz="457200" rtl="0" eaLnBrk="1" fontAlgn="auto" latinLnBrk="0" hangingPunct="1">
                        <a:lnSpc>
                          <a:spcPct val="115000"/>
                        </a:lnSpc>
                        <a:spcBef>
                          <a:spcPts val="0"/>
                        </a:spcBef>
                        <a:spcAft>
                          <a:spcPts val="0"/>
                        </a:spcAft>
                        <a:buClrTx/>
                        <a:buSzTx/>
                        <a:buFontTx/>
                        <a:buNone/>
                        <a:tabLst/>
                        <a:defRPr/>
                      </a:pPr>
                      <a:endParaRPr lang="en-GB" sz="1800" i="0" kern="1200" dirty="0" smtClean="0">
                        <a:solidFill>
                          <a:schemeClr val="dk1"/>
                        </a:solidFill>
                        <a:latin typeface="+mn-lt"/>
                        <a:ea typeface="+mn-ea"/>
                        <a:cs typeface="+mn-cs"/>
                      </a:endParaRPr>
                    </a:p>
                  </a:txBody>
                  <a:tcPr marL="68580" marR="68580" marT="0" marB="0"/>
                </a:tc>
              </a:tr>
              <a:tr h="817620">
                <a:tc>
                  <a:txBody>
                    <a:bodyPr/>
                    <a:lstStyle/>
                    <a:p>
                      <a:pPr>
                        <a:lnSpc>
                          <a:spcPct val="115000"/>
                        </a:lnSpc>
                        <a:spcAft>
                          <a:spcPts val="0"/>
                        </a:spcAft>
                      </a:pPr>
                      <a:r>
                        <a:rPr lang="en-ZA" sz="1800" i="0" kern="1200" dirty="0">
                          <a:solidFill>
                            <a:schemeClr val="dk1"/>
                          </a:solidFill>
                          <a:latin typeface="+mn-lt"/>
                          <a:ea typeface="+mn-ea"/>
                          <a:cs typeface="+mn-cs"/>
                        </a:rPr>
                        <a:t>Percentage of approved marketing services activities implemented</a:t>
                      </a:r>
                      <a:endParaRPr lang="en-GB" sz="1800" i="0" kern="1200" dirty="0">
                        <a:solidFill>
                          <a:schemeClr val="dk1"/>
                        </a:solidFill>
                        <a:latin typeface="+mn-lt"/>
                        <a:ea typeface="+mn-ea"/>
                        <a:cs typeface="+mn-cs"/>
                      </a:endParaRPr>
                    </a:p>
                  </a:txBody>
                  <a:tcPr marL="68580" marR="68580" marT="0" marB="0"/>
                </a:tc>
                <a:tc>
                  <a:txBody>
                    <a:bodyPr/>
                    <a:lstStyle/>
                    <a:p>
                      <a:pPr>
                        <a:lnSpc>
                          <a:spcPct val="115000"/>
                        </a:lnSpc>
                        <a:spcAft>
                          <a:spcPts val="0"/>
                        </a:spcAft>
                      </a:pPr>
                      <a:r>
                        <a:rPr lang="en-ZA" sz="1800" i="0" kern="1200" dirty="0">
                          <a:solidFill>
                            <a:schemeClr val="dk1"/>
                          </a:solidFill>
                          <a:latin typeface="+mn-lt"/>
                          <a:ea typeface="+mn-ea"/>
                          <a:cs typeface="+mn-cs"/>
                        </a:rPr>
                        <a:t>100% of approved marketing services requests implemented</a:t>
                      </a:r>
                      <a:endParaRPr lang="en-GB" sz="1800" i="0" kern="1200" dirty="0">
                        <a:solidFill>
                          <a:schemeClr val="dk1"/>
                        </a:solidFill>
                        <a:latin typeface="+mn-lt"/>
                        <a:ea typeface="+mn-ea"/>
                        <a:cs typeface="+mn-cs"/>
                      </a:endParaRPr>
                    </a:p>
                  </a:txBody>
                  <a:tcPr marL="68580" marR="68580" marT="0" marB="0"/>
                </a:tc>
              </a:tr>
              <a:tr h="817620">
                <a:tc>
                  <a:txBody>
                    <a:bodyPr/>
                    <a:lstStyle/>
                    <a:p>
                      <a:pPr>
                        <a:lnSpc>
                          <a:spcPct val="115000"/>
                        </a:lnSpc>
                        <a:spcAft>
                          <a:spcPts val="0"/>
                        </a:spcAft>
                      </a:pPr>
                      <a:r>
                        <a:rPr lang="en-ZA" sz="1800" i="0" kern="1200" dirty="0">
                          <a:solidFill>
                            <a:schemeClr val="dk1"/>
                          </a:solidFill>
                          <a:latin typeface="+mn-lt"/>
                          <a:ea typeface="+mn-ea"/>
                          <a:cs typeface="+mn-cs"/>
                        </a:rPr>
                        <a:t>Number of GCIS  print products  distributed</a:t>
                      </a:r>
                      <a:endParaRPr lang="en-GB" sz="1800" i="0" kern="1200" dirty="0">
                        <a:solidFill>
                          <a:schemeClr val="dk1"/>
                        </a:solidFill>
                        <a:latin typeface="+mn-lt"/>
                        <a:ea typeface="+mn-ea"/>
                        <a:cs typeface="+mn-cs"/>
                      </a:endParaRPr>
                    </a:p>
                    <a:p>
                      <a:pPr>
                        <a:lnSpc>
                          <a:spcPct val="115000"/>
                        </a:lnSpc>
                        <a:spcAft>
                          <a:spcPts val="0"/>
                        </a:spcAft>
                      </a:pPr>
                      <a:r>
                        <a:rPr lang="en-ZA" sz="1800" i="0" kern="1200" dirty="0">
                          <a:solidFill>
                            <a:schemeClr val="dk1"/>
                          </a:solidFill>
                          <a:latin typeface="+mn-lt"/>
                          <a:ea typeface="+mn-ea"/>
                          <a:cs typeface="+mn-cs"/>
                        </a:rPr>
                        <a:t> </a:t>
                      </a:r>
                      <a:endParaRPr lang="en-GB" sz="1800" i="0" kern="1200" dirty="0">
                        <a:solidFill>
                          <a:schemeClr val="dk1"/>
                        </a:solidFill>
                        <a:latin typeface="+mn-lt"/>
                        <a:ea typeface="+mn-ea"/>
                        <a:cs typeface="+mn-cs"/>
                      </a:endParaRPr>
                    </a:p>
                  </a:txBody>
                  <a:tcPr marL="68580" marR="68580" marT="0" marB="0"/>
                </a:tc>
                <a:tc>
                  <a:txBody>
                    <a:bodyPr/>
                    <a:lstStyle/>
                    <a:p>
                      <a:pPr>
                        <a:lnSpc>
                          <a:spcPct val="115000"/>
                        </a:lnSpc>
                        <a:spcAft>
                          <a:spcPts val="0"/>
                        </a:spcAft>
                      </a:pPr>
                      <a:r>
                        <a:rPr lang="en-ZA" sz="1800" i="0" kern="1200" dirty="0">
                          <a:solidFill>
                            <a:schemeClr val="dk1"/>
                          </a:solidFill>
                          <a:latin typeface="+mn-lt"/>
                          <a:ea typeface="+mn-ea"/>
                          <a:cs typeface="+mn-cs"/>
                        </a:rPr>
                        <a:t>22 print products produced by the GCIS distributed (21 editions of </a:t>
                      </a:r>
                      <a:r>
                        <a:rPr lang="en-ZA" sz="1800" i="1" kern="1200" dirty="0">
                          <a:solidFill>
                            <a:schemeClr val="dk1"/>
                          </a:solidFill>
                          <a:latin typeface="+mn-lt"/>
                          <a:ea typeface="+mn-ea"/>
                          <a:cs typeface="+mn-cs"/>
                        </a:rPr>
                        <a:t>Vuk’uzenzele</a:t>
                      </a:r>
                      <a:r>
                        <a:rPr lang="en-ZA" sz="1800" i="0" kern="1200" dirty="0">
                          <a:solidFill>
                            <a:schemeClr val="dk1"/>
                          </a:solidFill>
                          <a:latin typeface="+mn-lt"/>
                          <a:ea typeface="+mn-ea"/>
                          <a:cs typeface="+mn-cs"/>
                        </a:rPr>
                        <a:t> and one edition of the </a:t>
                      </a:r>
                      <a:r>
                        <a:rPr lang="en-ZA" sz="1800" i="1" kern="1200" dirty="0">
                          <a:solidFill>
                            <a:schemeClr val="dk1"/>
                          </a:solidFill>
                          <a:latin typeface="+mn-lt"/>
                          <a:ea typeface="+mn-ea"/>
                          <a:cs typeface="+mn-cs"/>
                        </a:rPr>
                        <a:t>Pocket Guide to South Africa) </a:t>
                      </a:r>
                      <a:endParaRPr lang="en-GB" sz="1800" i="1" kern="1200" dirty="0">
                        <a:solidFill>
                          <a:schemeClr val="dk1"/>
                        </a:solidFill>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839246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B99FE7-67B7-4BBE-9EFC-886B802F219B}" type="slidenum">
              <a:rPr lang="en-US" smtClean="0">
                <a:solidFill>
                  <a:srgbClr val="4F271C">
                    <a:shade val="90000"/>
                  </a:srgbClr>
                </a:solidFill>
              </a:rPr>
              <a:pPr>
                <a:defRPr/>
              </a:pPr>
              <a:t>24</a:t>
            </a:fld>
            <a:endParaRPr lang="en-US" dirty="0">
              <a:solidFill>
                <a:srgbClr val="4F271C">
                  <a:shade val="90000"/>
                </a:srgbClr>
              </a:solidFill>
            </a:endParaRPr>
          </a:p>
        </p:txBody>
      </p:sp>
      <p:grpSp>
        <p:nvGrpSpPr>
          <p:cNvPr id="11" name="Inside-right pages with text"/>
          <p:cNvGrpSpPr/>
          <p:nvPr/>
        </p:nvGrpSpPr>
        <p:grpSpPr>
          <a:xfrm>
            <a:off x="4381854" y="1383474"/>
            <a:ext cx="3718538" cy="4131074"/>
            <a:chOff x="4572000" y="1371600"/>
            <a:chExt cx="3044952" cy="4114800"/>
          </a:xfrm>
        </p:grpSpPr>
        <p:grpSp>
          <p:nvGrpSpPr>
            <p:cNvPr id="13" name="Inside-right"/>
            <p:cNvGrpSpPr/>
            <p:nvPr/>
          </p:nvGrpSpPr>
          <p:grpSpPr>
            <a:xfrm rot="10800000">
              <a:off x="4572000" y="1371600"/>
              <a:ext cx="3044952" cy="4114800"/>
              <a:chOff x="1527048" y="1371600"/>
              <a:chExt cx="3044952" cy="4114800"/>
            </a:xfrm>
          </p:grpSpPr>
          <p:sp>
            <p:nvSpPr>
              <p:cNvPr id="26" name="Rounded Rectangle 25"/>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8" name="TextBox 17"/>
            <p:cNvSpPr txBox="1"/>
            <p:nvPr/>
          </p:nvSpPr>
          <p:spPr>
            <a:xfrm>
              <a:off x="4800714" y="1610280"/>
              <a:ext cx="2376264" cy="400110"/>
            </a:xfrm>
            <a:prstGeom prst="rect">
              <a:avLst/>
            </a:prstGeom>
            <a:noFill/>
            <a:ln>
              <a:solidFill>
                <a:schemeClr val="accent2"/>
              </a:solidFill>
            </a:ln>
          </p:spPr>
          <p:txBody>
            <a:bodyPr wrap="square" rtlCol="0">
              <a:spAutoFit/>
            </a:bodyPr>
            <a:lstStyle/>
            <a:p>
              <a:pPr algn="ctr"/>
              <a:r>
                <a:rPr lang="en-US" sz="2000" b="1" dirty="0" smtClean="0">
                  <a:solidFill>
                    <a:prstClr val="black"/>
                  </a:solidFill>
                  <a:latin typeface="+mj-lt"/>
                </a:rPr>
                <a:t>Purpose</a:t>
              </a:r>
              <a:endParaRPr lang="en-US" sz="2000" b="1" dirty="0">
                <a:solidFill>
                  <a:prstClr val="black"/>
                </a:solidFill>
                <a:latin typeface="+mj-lt"/>
              </a:endParaRPr>
            </a:p>
          </p:txBody>
        </p:sp>
        <p:grpSp>
          <p:nvGrpSpPr>
            <p:cNvPr id="19" name="Group 167"/>
            <p:cNvGrpSpPr/>
            <p:nvPr/>
          </p:nvGrpSpPr>
          <p:grpSpPr>
            <a:xfrm>
              <a:off x="7162800" y="1453896"/>
              <a:ext cx="246855" cy="3950208"/>
              <a:chOff x="7162800" y="1453896"/>
              <a:chExt cx="246855" cy="3950208"/>
            </a:xfrm>
          </p:grpSpPr>
          <p:cxnSp>
            <p:nvCxnSpPr>
              <p:cNvPr id="20" name="Straight Connector 19"/>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28" name="Inside-left pages"/>
          <p:cNvGrpSpPr/>
          <p:nvPr/>
        </p:nvGrpSpPr>
        <p:grpSpPr>
          <a:xfrm>
            <a:off x="1115616" y="1383474"/>
            <a:ext cx="3477000" cy="4114800"/>
            <a:chOff x="1527048" y="1371600"/>
            <a:chExt cx="3044952" cy="4114800"/>
          </a:xfrm>
        </p:grpSpPr>
        <p:sp>
          <p:nvSpPr>
            <p:cNvPr id="29" name="Rounded Rectangle 28"/>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8" name="TextBox 37"/>
          <p:cNvSpPr txBox="1"/>
          <p:nvPr/>
        </p:nvSpPr>
        <p:spPr>
          <a:xfrm>
            <a:off x="1725327" y="1620669"/>
            <a:ext cx="2376264" cy="2616101"/>
          </a:xfrm>
          <a:prstGeom prst="rect">
            <a:avLst/>
          </a:prstGeom>
          <a:noFill/>
        </p:spPr>
        <p:txBody>
          <a:bodyPr wrap="square" rtlCol="0">
            <a:spAutoFit/>
          </a:bodyPr>
          <a:lstStyle/>
          <a:p>
            <a:pPr algn="ctr"/>
            <a:r>
              <a:rPr lang="en-US" sz="2000" dirty="0" smtClean="0">
                <a:solidFill>
                  <a:prstClr val="black"/>
                </a:solidFill>
                <a:latin typeface="Arial Black" pitchFamily="34" charset="0"/>
              </a:rPr>
              <a:t>Programme 3</a:t>
            </a:r>
          </a:p>
          <a:p>
            <a:pPr algn="ctr"/>
            <a:endParaRPr lang="en-ZA" sz="2400" dirty="0" smtClean="0">
              <a:solidFill>
                <a:prstClr val="black"/>
              </a:solidFill>
              <a:latin typeface="+mj-lt"/>
            </a:endParaRPr>
          </a:p>
          <a:p>
            <a:pPr algn="ctr"/>
            <a:endParaRPr lang="en-ZA" sz="2400" dirty="0" smtClean="0">
              <a:solidFill>
                <a:prstClr val="black"/>
              </a:solidFill>
              <a:latin typeface="+mj-lt"/>
            </a:endParaRPr>
          </a:p>
          <a:p>
            <a:pPr algn="ctr"/>
            <a:r>
              <a:rPr lang="en-ZA" sz="2400" b="1" dirty="0" smtClean="0">
                <a:solidFill>
                  <a:prstClr val="black"/>
                </a:solidFill>
                <a:latin typeface="+mj-lt"/>
              </a:rPr>
              <a:t>Intergovernmental Coordination and Stakeholder Management</a:t>
            </a:r>
            <a:endParaRPr lang="en-US" sz="2400" b="1" dirty="0">
              <a:solidFill>
                <a:prstClr val="black"/>
              </a:solidFill>
              <a:latin typeface="+mj-lt"/>
            </a:endParaRPr>
          </a:p>
        </p:txBody>
      </p:sp>
      <p:sp>
        <p:nvSpPr>
          <p:cNvPr id="39" name="TextBox 38"/>
          <p:cNvSpPr txBox="1"/>
          <p:nvPr/>
        </p:nvSpPr>
        <p:spPr>
          <a:xfrm>
            <a:off x="4809570" y="2420888"/>
            <a:ext cx="2634930" cy="1815882"/>
          </a:xfrm>
          <a:prstGeom prst="rect">
            <a:avLst/>
          </a:prstGeom>
          <a:noFill/>
        </p:spPr>
        <p:txBody>
          <a:bodyPr wrap="square" rtlCol="0">
            <a:spAutoFit/>
          </a:bodyPr>
          <a:lstStyle/>
          <a:p>
            <a:pPr algn="ctr"/>
            <a:r>
              <a:rPr lang="en-US" sz="1600" b="1" dirty="0" smtClean="0">
                <a:solidFill>
                  <a:prstClr val="black"/>
                </a:solidFill>
                <a:latin typeface="+mj-lt"/>
              </a:rPr>
              <a:t>Implement development communication through mediated and unmediated communication channels and foster sound stakeholder relations and partnerships</a:t>
            </a:r>
            <a:endParaRPr lang="en-US" sz="1600" b="1" dirty="0">
              <a:solidFill>
                <a:prstClr val="black"/>
              </a:solidFill>
              <a:latin typeface="+mj-lt"/>
            </a:endParaRPr>
          </a:p>
        </p:txBody>
      </p:sp>
      <p:sp>
        <p:nvSpPr>
          <p:cNvPr id="40" name="Rectangle 39"/>
          <p:cNvSpPr/>
          <p:nvPr/>
        </p:nvSpPr>
        <p:spPr>
          <a:xfrm>
            <a:off x="418751" y="377811"/>
            <a:ext cx="8112405"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457200">
              <a:spcBef>
                <a:spcPct val="0"/>
              </a:spcBef>
              <a:defRPr/>
            </a:pPr>
            <a:r>
              <a:rPr lang="en-US" sz="3600" b="1" dirty="0" smtClean="0">
                <a:solidFill>
                  <a:prstClr val="white"/>
                </a:solidFill>
              </a:rPr>
              <a:t>6.</a:t>
            </a:r>
            <a:r>
              <a:rPr lang="en-US" sz="3600" b="1" dirty="0" smtClean="0">
                <a:solidFill>
                  <a:prstClr val="white"/>
                </a:solidFill>
              </a:rPr>
              <a:t>	2016/19 Targets Per Programme</a:t>
            </a:r>
            <a:endParaRPr lang="en-US" sz="3600" b="1" dirty="0">
              <a:solidFill>
                <a:prstClr val="white"/>
              </a:solidFill>
            </a:endParaRPr>
          </a:p>
        </p:txBody>
      </p:sp>
      <p:sp>
        <p:nvSpPr>
          <p:cNvPr id="41" name="Line 138"/>
          <p:cNvSpPr>
            <a:spLocks noChangeShapeType="1"/>
          </p:cNvSpPr>
          <p:nvPr/>
        </p:nvSpPr>
        <p:spPr bwMode="auto">
          <a:xfrm>
            <a:off x="418752" y="946875"/>
            <a:ext cx="81124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dirty="0"/>
          </a:p>
        </p:txBody>
      </p:sp>
    </p:spTree>
    <p:extLst>
      <p:ext uri="{BB962C8B-B14F-4D97-AF65-F5344CB8AC3E}">
        <p14:creationId xmlns:p14="http://schemas.microsoft.com/office/powerpoint/2010/main" val="11583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750"/>
                                        <p:tgtEl>
                                          <p:spTgt spid="28"/>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25</a:t>
            </a:fld>
            <a:endParaRPr lang="en-US" dirty="0">
              <a:solidFill>
                <a:prstClr val="black">
                  <a:tint val="75000"/>
                </a:prstClr>
              </a:solidFill>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21" y="5629604"/>
            <a:ext cx="4807097" cy="93867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E:\Images used on the GCIS Annual Report 2013\ZumaSiyahlolaMP 12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1" y="226784"/>
            <a:ext cx="4132005" cy="316045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6" y="3373962"/>
            <a:ext cx="4852085" cy="207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stretch>
            <a:fillRect/>
          </a:stretch>
        </p:blipFill>
        <p:spPr>
          <a:xfrm>
            <a:off x="34359" y="406614"/>
            <a:ext cx="4608512" cy="2800791"/>
          </a:xfrm>
          <a:prstGeom prst="rect">
            <a:avLst/>
          </a:prstGeom>
        </p:spPr>
      </p:pic>
      <p:pic>
        <p:nvPicPr>
          <p:cNvPr id="11" name="Picture 2" descr="D:\edSIA_13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9695" y="3501008"/>
            <a:ext cx="4083726" cy="289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784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9512" y="1628800"/>
            <a:ext cx="8827182" cy="86409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000" b="1" dirty="0" smtClean="0">
                <a:solidFill>
                  <a:prstClr val="black"/>
                </a:solidFill>
              </a:rPr>
              <a:t>Strategic Objective </a:t>
            </a:r>
            <a:r>
              <a:rPr lang="en-ZA" sz="2000" b="1" dirty="0" smtClean="0"/>
              <a:t>3.2: </a:t>
            </a:r>
            <a:r>
              <a:rPr lang="en-ZA" sz="1800" dirty="0"/>
              <a:t>Implement a proactive and reactive media engagement system by building, maintaining and improving relations with the media and drive the government communication agenda </a:t>
            </a:r>
            <a:endParaRPr lang="en-ZA" sz="1800" dirty="0">
              <a:solidFill>
                <a:prstClr val="black"/>
              </a:solidFill>
            </a:endParaRPr>
          </a:p>
        </p:txBody>
      </p:sp>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a:endParaRPr lang="en-ZA" dirty="0">
              <a:solidFill>
                <a:prstClr val="black"/>
              </a:solidFill>
            </a:endParaRPr>
          </a:p>
        </p:txBody>
      </p:sp>
      <p:sp>
        <p:nvSpPr>
          <p:cNvPr id="11" name="Rectangle 10"/>
          <p:cNvSpPr/>
          <p:nvPr/>
        </p:nvSpPr>
        <p:spPr>
          <a:xfrm>
            <a:off x="0" y="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a:solidFill>
                  <a:prstClr val="white"/>
                </a:solidFill>
              </a:rPr>
              <a:t>6</a:t>
            </a:r>
            <a:r>
              <a:rPr lang="en-ZA" sz="3600" b="1" dirty="0" smtClean="0">
                <a:solidFill>
                  <a:prstClr val="white"/>
                </a:solidFill>
              </a:rPr>
              <a:t>.  </a:t>
            </a:r>
            <a:r>
              <a:rPr lang="en-ZA" sz="3600" b="1" dirty="0" smtClean="0">
                <a:solidFill>
                  <a:prstClr val="white"/>
                </a:solidFill>
              </a:rPr>
              <a:t>2016/19 Targets Per Programme </a:t>
            </a:r>
            <a:endParaRPr lang="en-US" sz="3600" b="1" dirty="0">
              <a:solidFill>
                <a:prstClr val="white"/>
              </a:solidFill>
            </a:endParaRPr>
          </a:p>
        </p:txBody>
      </p:sp>
      <p:sp>
        <p:nvSpPr>
          <p:cNvPr id="6" name="Rectangle 5"/>
          <p:cNvSpPr/>
          <p:nvPr/>
        </p:nvSpPr>
        <p:spPr>
          <a:xfrm>
            <a:off x="179512" y="653787"/>
            <a:ext cx="8856984"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lgn="ctr"/>
            <a:r>
              <a:rPr lang="en-ZA" sz="2400" b="1" dirty="0">
                <a:solidFill>
                  <a:prstClr val="black"/>
                </a:solidFill>
              </a:rPr>
              <a:t>Programme </a:t>
            </a:r>
            <a:r>
              <a:rPr lang="en-ZA" sz="2400" b="1" dirty="0" smtClean="0">
                <a:solidFill>
                  <a:prstClr val="black"/>
                </a:solidFill>
              </a:rPr>
              <a:t>3: Intergovernmental Coordination and Stakeholder Management</a:t>
            </a:r>
            <a:endParaRPr lang="en-ZA" sz="2400" b="1"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728835104"/>
              </p:ext>
            </p:extLst>
          </p:nvPr>
        </p:nvGraphicFramePr>
        <p:xfrm>
          <a:off x="144763" y="2636912"/>
          <a:ext cx="8896680" cy="3722747"/>
        </p:xfrm>
        <a:graphic>
          <a:graphicData uri="http://schemas.openxmlformats.org/drawingml/2006/table">
            <a:tbl>
              <a:tblPr firstRow="1" bandRow="1">
                <a:tableStyleId>{F5AB1C69-6EDB-4FF4-983F-18BD219EF322}</a:tableStyleId>
              </a:tblPr>
              <a:tblGrid>
                <a:gridCol w="5332793"/>
                <a:gridCol w="3563887"/>
              </a:tblGrid>
              <a:tr h="336037">
                <a:tc>
                  <a:txBody>
                    <a:bodyPr/>
                    <a:lstStyle/>
                    <a:p>
                      <a:r>
                        <a:rPr lang="en-ZA" sz="1600" dirty="0" smtClean="0"/>
                        <a:t>Performance Indicators</a:t>
                      </a:r>
                      <a:endParaRPr lang="en-GB" sz="1600" dirty="0"/>
                    </a:p>
                  </a:txBody>
                  <a:tcPr/>
                </a:tc>
                <a:tc>
                  <a:txBody>
                    <a:bodyPr/>
                    <a:lstStyle/>
                    <a:p>
                      <a:r>
                        <a:rPr lang="en-ZA" sz="1600" dirty="0" smtClean="0"/>
                        <a:t> Targets (2016/2019)</a:t>
                      </a:r>
                      <a:endParaRPr lang="en-GB" sz="1600" dirty="0"/>
                    </a:p>
                  </a:txBody>
                  <a:tcPr/>
                </a:tc>
              </a:tr>
              <a:tr h="840093">
                <a:tc>
                  <a:txBody>
                    <a:bodyPr/>
                    <a:lstStyle/>
                    <a:p>
                      <a:pPr>
                        <a:lnSpc>
                          <a:spcPct val="115000"/>
                        </a:lnSpc>
                        <a:spcAft>
                          <a:spcPts val="0"/>
                        </a:spcAft>
                      </a:pPr>
                      <a:r>
                        <a:rPr lang="en-ZA" sz="1800" i="0" kern="1200" dirty="0">
                          <a:solidFill>
                            <a:schemeClr val="dk1"/>
                          </a:solidFill>
                          <a:latin typeface="+mn-lt"/>
                          <a:ea typeface="+mn-ea"/>
                          <a:cs typeface="+mn-cs"/>
                        </a:rPr>
                        <a:t>Number of engagements between government officials and senior journalists  on the government Programme of Action (PoA) and policy issues</a:t>
                      </a:r>
                      <a:endParaRPr lang="en-GB" sz="1800" i="0" kern="1200" dirty="0">
                        <a:solidFill>
                          <a:schemeClr val="dk1"/>
                        </a:solidFill>
                        <a:latin typeface="+mn-lt"/>
                        <a:ea typeface="+mn-ea"/>
                        <a:cs typeface="+mn-cs"/>
                      </a:endParaRPr>
                    </a:p>
                  </a:txBody>
                  <a:tcPr marL="68580" marR="68580" marT="0" marB="0"/>
                </a:tc>
                <a:tc>
                  <a:txBody>
                    <a:bodyPr/>
                    <a:lstStyle/>
                    <a:p>
                      <a:pPr>
                        <a:lnSpc>
                          <a:spcPct val="115000"/>
                        </a:lnSpc>
                        <a:spcAft>
                          <a:spcPts val="0"/>
                        </a:spcAft>
                      </a:pPr>
                      <a:r>
                        <a:rPr lang="en-ZA" sz="1800" i="0" kern="1200" dirty="0">
                          <a:solidFill>
                            <a:schemeClr val="dk1"/>
                          </a:solidFill>
                          <a:latin typeface="+mn-lt"/>
                          <a:ea typeface="+mn-ea"/>
                          <a:cs typeface="+mn-cs"/>
                        </a:rPr>
                        <a:t>16 engagements between government officials  and senior journalists  on the government PoA and policy </a:t>
                      </a:r>
                      <a:r>
                        <a:rPr lang="en-ZA" sz="1800" i="0" kern="1200" dirty="0" smtClean="0">
                          <a:solidFill>
                            <a:schemeClr val="dk1"/>
                          </a:solidFill>
                          <a:latin typeface="+mn-lt"/>
                          <a:ea typeface="+mn-ea"/>
                          <a:cs typeface="+mn-cs"/>
                        </a:rPr>
                        <a:t>issues</a:t>
                      </a:r>
                    </a:p>
                    <a:p>
                      <a:pPr>
                        <a:lnSpc>
                          <a:spcPct val="115000"/>
                        </a:lnSpc>
                        <a:spcAft>
                          <a:spcPts val="0"/>
                        </a:spcAft>
                      </a:pPr>
                      <a:endParaRPr lang="en-GB" sz="800" i="0" kern="1200" dirty="0">
                        <a:solidFill>
                          <a:schemeClr val="dk1"/>
                        </a:solidFill>
                        <a:latin typeface="+mn-lt"/>
                        <a:ea typeface="+mn-ea"/>
                        <a:cs typeface="+mn-cs"/>
                      </a:endParaRPr>
                    </a:p>
                  </a:txBody>
                  <a:tcPr marL="68580" marR="68580" marT="0" marB="0"/>
                </a:tc>
              </a:tr>
              <a:tr h="840093">
                <a:tc>
                  <a:txBody>
                    <a:bodyPr/>
                    <a:lstStyle/>
                    <a:p>
                      <a:pPr>
                        <a:lnSpc>
                          <a:spcPct val="115000"/>
                        </a:lnSpc>
                        <a:spcAft>
                          <a:spcPts val="0"/>
                        </a:spcAft>
                      </a:pPr>
                      <a:r>
                        <a:rPr lang="en-ZA" sz="1800" i="0" kern="1200" dirty="0">
                          <a:solidFill>
                            <a:schemeClr val="dk1"/>
                          </a:solidFill>
                          <a:latin typeface="+mn-lt"/>
                          <a:ea typeface="+mn-ea"/>
                          <a:cs typeface="+mn-cs"/>
                        </a:rPr>
                        <a:t>Number on post-Cabinet media briefings and/or statements issued after ordinary Cabinet meeting</a:t>
                      </a:r>
                      <a:endParaRPr lang="en-GB" sz="1800" i="0" kern="1200" dirty="0">
                        <a:solidFill>
                          <a:schemeClr val="dk1"/>
                        </a:solidFill>
                        <a:latin typeface="+mn-lt"/>
                        <a:ea typeface="+mn-ea"/>
                        <a:cs typeface="+mn-cs"/>
                      </a:endParaRPr>
                    </a:p>
                  </a:txBody>
                  <a:tcPr marL="68580" marR="68580" marT="0" marB="0"/>
                </a:tc>
                <a:tc>
                  <a:txBody>
                    <a:bodyPr/>
                    <a:lstStyle/>
                    <a:p>
                      <a:pPr>
                        <a:lnSpc>
                          <a:spcPct val="115000"/>
                        </a:lnSpc>
                        <a:spcAft>
                          <a:spcPts val="0"/>
                        </a:spcAft>
                      </a:pPr>
                      <a:r>
                        <a:rPr lang="en-ZA" sz="1800" i="0" kern="1200" dirty="0">
                          <a:solidFill>
                            <a:schemeClr val="dk1"/>
                          </a:solidFill>
                          <a:latin typeface="+mn-lt"/>
                          <a:ea typeface="+mn-ea"/>
                          <a:cs typeface="+mn-cs"/>
                        </a:rPr>
                        <a:t>18 post-Cabinet media briefings and/or statements issued after ordinary Cabinet </a:t>
                      </a:r>
                      <a:r>
                        <a:rPr lang="en-ZA" sz="1800" i="0" kern="1200" dirty="0" smtClean="0">
                          <a:solidFill>
                            <a:schemeClr val="dk1"/>
                          </a:solidFill>
                          <a:latin typeface="+mn-lt"/>
                          <a:ea typeface="+mn-ea"/>
                          <a:cs typeface="+mn-cs"/>
                        </a:rPr>
                        <a:t>meetings</a:t>
                      </a:r>
                    </a:p>
                    <a:p>
                      <a:pPr>
                        <a:lnSpc>
                          <a:spcPct val="115000"/>
                        </a:lnSpc>
                        <a:spcAft>
                          <a:spcPts val="0"/>
                        </a:spcAft>
                      </a:pPr>
                      <a:endParaRPr lang="en-GB" sz="800" i="0" kern="1200" dirty="0">
                        <a:solidFill>
                          <a:schemeClr val="dk1"/>
                        </a:solidFill>
                        <a:latin typeface="+mn-lt"/>
                        <a:ea typeface="+mn-ea"/>
                        <a:cs typeface="+mn-cs"/>
                      </a:endParaRPr>
                    </a:p>
                  </a:txBody>
                  <a:tcPr marL="68580" marR="68580" marT="0" marB="0"/>
                </a:tc>
              </a:tr>
              <a:tr h="5880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dirty="0" smtClean="0"/>
                        <a:t>Number of biweekly Rapid Response reports for the minister produced (excluding December and January)</a:t>
                      </a:r>
                      <a:endParaRPr lang="en-GB" sz="1800" dirty="0"/>
                    </a:p>
                  </a:txBody>
                  <a:tcPr/>
                </a:tc>
                <a:tc>
                  <a:txBody>
                    <a:bodyPr/>
                    <a:lstStyle/>
                    <a:p>
                      <a:r>
                        <a:rPr lang="en-ZA" sz="1800" dirty="0" smtClean="0"/>
                        <a:t>24 biweekly Rapid Response reports produced for the Minister (excluding December and January)</a:t>
                      </a:r>
                      <a:endParaRPr lang="en-GB" sz="1800" dirty="0"/>
                    </a:p>
                  </a:txBody>
                  <a:tcPr/>
                </a:tc>
              </a:tr>
            </a:tbl>
          </a:graphicData>
        </a:graphic>
      </p:graphicFrame>
    </p:spTree>
    <p:extLst>
      <p:ext uri="{BB962C8B-B14F-4D97-AF65-F5344CB8AC3E}">
        <p14:creationId xmlns:p14="http://schemas.microsoft.com/office/powerpoint/2010/main" val="3536263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9512" y="1628800"/>
            <a:ext cx="8827182" cy="86409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smtClean="0">
                <a:solidFill>
                  <a:prstClr val="black"/>
                </a:solidFill>
              </a:rPr>
              <a:t>Strategic Objective </a:t>
            </a:r>
            <a:r>
              <a:rPr lang="en-ZA" sz="1800" b="1" dirty="0" smtClean="0"/>
              <a:t>4.1: </a:t>
            </a:r>
            <a:r>
              <a:rPr lang="en-ZA" sz="1800" dirty="0" smtClean="0"/>
              <a:t>Improve </a:t>
            </a:r>
            <a:r>
              <a:rPr lang="en-ZA" sz="1800" dirty="0"/>
              <a:t>interdepartmental coordination by joint planning and sharing of messages across the three spheres of government to ensure coherence and alignment of government messages.</a:t>
            </a:r>
            <a:endParaRPr lang="en-ZA" sz="1800" dirty="0">
              <a:solidFill>
                <a:prstClr val="black"/>
              </a:solidFill>
            </a:endParaRPr>
          </a:p>
        </p:txBody>
      </p:sp>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a:endParaRPr lang="en-ZA" dirty="0">
              <a:solidFill>
                <a:prstClr val="black"/>
              </a:solidFill>
            </a:endParaRPr>
          </a:p>
        </p:txBody>
      </p:sp>
      <p:sp>
        <p:nvSpPr>
          <p:cNvPr id="11" name="Rectangle 10"/>
          <p:cNvSpPr/>
          <p:nvPr/>
        </p:nvSpPr>
        <p:spPr>
          <a:xfrm>
            <a:off x="0" y="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smtClean="0">
                <a:solidFill>
                  <a:prstClr val="white"/>
                </a:solidFill>
              </a:rPr>
              <a:t>6.  </a:t>
            </a:r>
            <a:r>
              <a:rPr lang="en-ZA" sz="3600" b="1" dirty="0" smtClean="0">
                <a:solidFill>
                  <a:prstClr val="white"/>
                </a:solidFill>
              </a:rPr>
              <a:t>2016/19 Targets Per Programme </a:t>
            </a:r>
            <a:endParaRPr lang="en-US" sz="3600" b="1" dirty="0">
              <a:solidFill>
                <a:prstClr val="white"/>
              </a:solidFill>
            </a:endParaRPr>
          </a:p>
        </p:txBody>
      </p:sp>
      <p:sp>
        <p:nvSpPr>
          <p:cNvPr id="6" name="Rectangle 5"/>
          <p:cNvSpPr/>
          <p:nvPr/>
        </p:nvSpPr>
        <p:spPr>
          <a:xfrm>
            <a:off x="179512" y="653787"/>
            <a:ext cx="8856984"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lgn="ctr"/>
            <a:r>
              <a:rPr lang="en-ZA" sz="2400" b="1" dirty="0">
                <a:solidFill>
                  <a:prstClr val="black"/>
                </a:solidFill>
              </a:rPr>
              <a:t>Programme </a:t>
            </a:r>
            <a:r>
              <a:rPr lang="en-ZA" sz="2400" b="1" dirty="0" smtClean="0">
                <a:solidFill>
                  <a:prstClr val="black"/>
                </a:solidFill>
              </a:rPr>
              <a:t>3: Intergovernmental Coordination and Stakeholder Management</a:t>
            </a:r>
            <a:endParaRPr lang="en-ZA" sz="2400" b="1"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802943505"/>
              </p:ext>
            </p:extLst>
          </p:nvPr>
        </p:nvGraphicFramePr>
        <p:xfrm>
          <a:off x="144763" y="2636912"/>
          <a:ext cx="8896680" cy="3826606"/>
        </p:xfrm>
        <a:graphic>
          <a:graphicData uri="http://schemas.openxmlformats.org/drawingml/2006/table">
            <a:tbl>
              <a:tblPr firstRow="1" bandRow="1">
                <a:tableStyleId>{F5AB1C69-6EDB-4FF4-983F-18BD219EF322}</a:tableStyleId>
              </a:tblPr>
              <a:tblGrid>
                <a:gridCol w="4787277"/>
                <a:gridCol w="4109403"/>
              </a:tblGrid>
              <a:tr h="306387">
                <a:tc>
                  <a:txBody>
                    <a:bodyPr/>
                    <a:lstStyle/>
                    <a:p>
                      <a:r>
                        <a:rPr lang="en-ZA" sz="1800" dirty="0" smtClean="0"/>
                        <a:t>Performance Indicators</a:t>
                      </a:r>
                      <a:endParaRPr lang="en-GB" sz="1800" dirty="0"/>
                    </a:p>
                  </a:txBody>
                  <a:tcPr/>
                </a:tc>
                <a:tc>
                  <a:txBody>
                    <a:bodyPr/>
                    <a:lstStyle/>
                    <a:p>
                      <a:r>
                        <a:rPr lang="en-ZA" sz="1800" dirty="0" smtClean="0"/>
                        <a:t> Targets (2016/2019)</a:t>
                      </a:r>
                      <a:endParaRPr lang="en-GB" sz="1800" dirty="0"/>
                    </a:p>
                  </a:txBody>
                  <a:tcPr/>
                </a:tc>
              </a:tr>
              <a:tr h="658718">
                <a:tc>
                  <a:txBody>
                    <a:bodyPr/>
                    <a:lstStyle/>
                    <a:p>
                      <a:pPr>
                        <a:lnSpc>
                          <a:spcPct val="115000"/>
                        </a:lnSpc>
                        <a:spcAft>
                          <a:spcPts val="0"/>
                        </a:spcAft>
                      </a:pPr>
                      <a:r>
                        <a:rPr lang="en-ZA" sz="1800" dirty="0">
                          <a:effectLst/>
                          <a:latin typeface="+mn-lt"/>
                          <a:ea typeface="Times New Roman" panose="02020603050405020304" pitchFamily="18" charset="0"/>
                        </a:rPr>
                        <a:t>Number of </a:t>
                      </a:r>
                      <a:r>
                        <a:rPr lang="en-ZA" sz="1800" dirty="0" smtClean="0">
                          <a:effectLst/>
                          <a:latin typeface="+mn-lt"/>
                          <a:ea typeface="Times New Roman" panose="02020603050405020304" pitchFamily="18" charset="0"/>
                        </a:rPr>
                        <a:t>Government Communication Programmes (GCPs) </a:t>
                      </a:r>
                      <a:r>
                        <a:rPr lang="en-ZA" sz="1800" dirty="0">
                          <a:effectLst/>
                          <a:latin typeface="+mn-lt"/>
                          <a:ea typeface="Times New Roman" panose="02020603050405020304" pitchFamily="18" charset="0"/>
                        </a:rPr>
                        <a:t>developed for the clusters</a:t>
                      </a:r>
                      <a:endParaRPr lang="en-GB" sz="1800" dirty="0">
                        <a:effectLst/>
                        <a:latin typeface="+mn-lt"/>
                        <a:ea typeface="Calibri" panose="020F0502020204030204" pitchFamily="34" charset="0"/>
                      </a:endParaRPr>
                    </a:p>
                  </a:txBody>
                  <a:tcPr marL="68580" marR="68580" marT="0" marB="0"/>
                </a:tc>
                <a:tc>
                  <a:txBody>
                    <a:bodyPr/>
                    <a:lstStyle/>
                    <a:p>
                      <a:pPr>
                        <a:lnSpc>
                          <a:spcPct val="115000"/>
                        </a:lnSpc>
                        <a:spcAft>
                          <a:spcPts val="0"/>
                        </a:spcAft>
                      </a:pPr>
                      <a:r>
                        <a:rPr lang="en-ZA" sz="1800" dirty="0">
                          <a:effectLst/>
                          <a:latin typeface="+mn-lt"/>
                          <a:ea typeface="Times New Roman" panose="02020603050405020304" pitchFamily="18" charset="0"/>
                        </a:rPr>
                        <a:t>Five </a:t>
                      </a:r>
                      <a:r>
                        <a:rPr lang="en-ZA" sz="1800" dirty="0" smtClean="0">
                          <a:effectLst/>
                          <a:latin typeface="+mn-lt"/>
                          <a:ea typeface="Times New Roman" panose="02020603050405020304" pitchFamily="18" charset="0"/>
                        </a:rPr>
                        <a:t>GCPs </a:t>
                      </a:r>
                      <a:r>
                        <a:rPr lang="en-ZA" sz="1800" dirty="0">
                          <a:effectLst/>
                          <a:latin typeface="+mn-lt"/>
                          <a:ea typeface="Times New Roman" panose="02020603050405020304" pitchFamily="18" charset="0"/>
                        </a:rPr>
                        <a:t>2016/17 developed</a:t>
                      </a:r>
                      <a:endParaRPr lang="en-GB" sz="1800" dirty="0">
                        <a:effectLst/>
                        <a:latin typeface="+mn-lt"/>
                        <a:ea typeface="Calibri" panose="020F0502020204030204" pitchFamily="34" charset="0"/>
                      </a:endParaRPr>
                    </a:p>
                  </a:txBody>
                  <a:tcPr marL="68580" marR="68580" marT="0" marB="0"/>
                </a:tc>
              </a:tr>
              <a:tr h="1041502">
                <a:tc>
                  <a:txBody>
                    <a:bodyPr/>
                    <a:lstStyle/>
                    <a:p>
                      <a:pPr>
                        <a:lnSpc>
                          <a:spcPct val="115000"/>
                        </a:lnSpc>
                        <a:spcAft>
                          <a:spcPts val="1000"/>
                        </a:spcAft>
                      </a:pPr>
                      <a:r>
                        <a:rPr lang="en-ZA" sz="1800" dirty="0">
                          <a:effectLst/>
                          <a:latin typeface="+mn-lt"/>
                          <a:ea typeface="Calibri" panose="020F0502020204030204" pitchFamily="34" charset="0"/>
                        </a:rPr>
                        <a:t>Percentage of   communication strategies developed for cluster campaigns/projects/programmes  (based on demand)</a:t>
                      </a:r>
                      <a:endParaRPr lang="en-GB" sz="1800" dirty="0">
                        <a:effectLst/>
                        <a:latin typeface="+mn-lt"/>
                        <a:ea typeface="Calibri" panose="020F0502020204030204" pitchFamily="34" charset="0"/>
                      </a:endParaRPr>
                    </a:p>
                  </a:txBody>
                  <a:tcPr marL="68580" marR="68580" marT="0" marB="0"/>
                </a:tc>
                <a:tc>
                  <a:txBody>
                    <a:bodyPr/>
                    <a:lstStyle/>
                    <a:p>
                      <a:pPr>
                        <a:lnSpc>
                          <a:spcPct val="115000"/>
                        </a:lnSpc>
                        <a:spcAft>
                          <a:spcPts val="0"/>
                        </a:spcAft>
                      </a:pPr>
                      <a:r>
                        <a:rPr lang="en-ZA" sz="1800" dirty="0">
                          <a:effectLst/>
                          <a:latin typeface="+mn-lt"/>
                          <a:ea typeface="Times New Roman" panose="02020603050405020304" pitchFamily="18" charset="0"/>
                        </a:rPr>
                        <a:t>100%</a:t>
                      </a:r>
                      <a:r>
                        <a:rPr lang="en-ZA" sz="1800" dirty="0">
                          <a:effectLst/>
                          <a:latin typeface="+mn-lt"/>
                          <a:ea typeface="Calibri" panose="020F0502020204030204" pitchFamily="34" charset="0"/>
                        </a:rPr>
                        <a:t> of </a:t>
                      </a:r>
                      <a:r>
                        <a:rPr lang="en-ZA" sz="1800" dirty="0" smtClean="0">
                          <a:effectLst/>
                          <a:latin typeface="+mn-lt"/>
                          <a:ea typeface="Calibri" panose="020F0502020204030204" pitchFamily="34" charset="0"/>
                        </a:rPr>
                        <a:t>communication </a:t>
                      </a:r>
                      <a:r>
                        <a:rPr lang="en-ZA" sz="1800" dirty="0">
                          <a:effectLst/>
                          <a:latin typeface="+mn-lt"/>
                          <a:ea typeface="Calibri" panose="020F0502020204030204" pitchFamily="34" charset="0"/>
                        </a:rPr>
                        <a:t>strategies developed for cluster campaigns/projects/programmes  (based on demand)</a:t>
                      </a:r>
                      <a:endParaRPr lang="en-GB" sz="1800" dirty="0">
                        <a:effectLst/>
                        <a:latin typeface="+mn-lt"/>
                        <a:ea typeface="Calibri" panose="020F0502020204030204" pitchFamily="34" charset="0"/>
                      </a:endParaRPr>
                    </a:p>
                  </a:txBody>
                  <a:tcPr marL="68580" marR="68580" marT="0" marB="0"/>
                </a:tc>
              </a:tr>
              <a:tr h="1305761">
                <a:tc>
                  <a:txBody>
                    <a:bodyPr/>
                    <a:lstStyle/>
                    <a:p>
                      <a:pPr>
                        <a:lnSpc>
                          <a:spcPct val="115000"/>
                        </a:lnSpc>
                        <a:spcAft>
                          <a:spcPts val="0"/>
                        </a:spcAft>
                      </a:pPr>
                      <a:r>
                        <a:rPr lang="en-ZA" sz="1800" dirty="0">
                          <a:effectLst/>
                          <a:latin typeface="+mn-lt"/>
                          <a:ea typeface="Calibri" panose="020F0502020204030204" pitchFamily="34" charset="0"/>
                        </a:rPr>
                        <a:t>Number of Internal Communicators’ Forum (ICF) coordinated</a:t>
                      </a:r>
                      <a:endParaRPr lang="en-GB" sz="1800" dirty="0">
                        <a:effectLst/>
                        <a:latin typeface="+mn-lt"/>
                        <a:ea typeface="Calibri" panose="020F0502020204030204" pitchFamily="34" charset="0"/>
                      </a:endParaRPr>
                    </a:p>
                  </a:txBody>
                  <a:tcPr marL="68580" marR="68580" marT="0" marB="0"/>
                </a:tc>
                <a:tc>
                  <a:txBody>
                    <a:bodyPr/>
                    <a:lstStyle/>
                    <a:p>
                      <a:pPr>
                        <a:lnSpc>
                          <a:spcPct val="115000"/>
                        </a:lnSpc>
                        <a:spcAft>
                          <a:spcPts val="0"/>
                        </a:spcAft>
                      </a:pPr>
                      <a:r>
                        <a:rPr lang="en-ZA" sz="1800" kern="1200" dirty="0">
                          <a:effectLst/>
                          <a:latin typeface="+mn-lt"/>
                          <a:ea typeface="Times New Roman" panose="02020603050405020304" pitchFamily="18" charset="0"/>
                        </a:rPr>
                        <a:t>Two Internal </a:t>
                      </a:r>
                      <a:r>
                        <a:rPr lang="en-ZA" sz="1800" dirty="0">
                          <a:effectLst/>
                          <a:latin typeface="+mn-lt"/>
                          <a:ea typeface="Times New Roman" panose="02020603050405020304" pitchFamily="18" charset="0"/>
                        </a:rPr>
                        <a:t>Communicators’ Forums coordinated</a:t>
                      </a:r>
                      <a:endParaRPr lang="en-GB" sz="1800" dirty="0">
                        <a:effectLst/>
                        <a:latin typeface="+mn-lt"/>
                        <a:ea typeface="Calibri" panose="020F0502020204030204" pitchFamily="34" charset="0"/>
                      </a:endParaRPr>
                    </a:p>
                    <a:p>
                      <a:pPr>
                        <a:lnSpc>
                          <a:spcPct val="115000"/>
                        </a:lnSpc>
                        <a:spcAft>
                          <a:spcPts val="0"/>
                        </a:spcAft>
                      </a:pPr>
                      <a:r>
                        <a:rPr lang="en-ZA" sz="1800" dirty="0">
                          <a:effectLst/>
                          <a:latin typeface="+mn-lt"/>
                          <a:ea typeface="Times New Roman" panose="02020603050405020304" pitchFamily="18" charset="0"/>
                        </a:rPr>
                        <a:t> </a:t>
                      </a:r>
                      <a:endParaRPr lang="en-GB" sz="1800" dirty="0">
                        <a:effectLst/>
                        <a:latin typeface="+mn-lt"/>
                        <a:ea typeface="Calibri" panose="020F0502020204030204" pitchFamily="34" charset="0"/>
                      </a:endParaRPr>
                    </a:p>
                    <a:p>
                      <a:pPr>
                        <a:lnSpc>
                          <a:spcPct val="115000"/>
                        </a:lnSpc>
                        <a:spcAft>
                          <a:spcPts val="0"/>
                        </a:spcAft>
                      </a:pPr>
                      <a:r>
                        <a:rPr lang="en-ZA" sz="1800" dirty="0">
                          <a:effectLst/>
                          <a:latin typeface="+mn-lt"/>
                          <a:ea typeface="Times New Roman" panose="02020603050405020304" pitchFamily="18" charset="0"/>
                        </a:rPr>
                        <a:t> </a:t>
                      </a:r>
                      <a:endParaRPr lang="en-GB" sz="1800" dirty="0">
                        <a:effectLst/>
                        <a:latin typeface="+mn-lt"/>
                        <a:ea typeface="Calibri" panose="020F0502020204030204" pitchFamily="34" charset="0"/>
                      </a:endParaRPr>
                    </a:p>
                    <a:p>
                      <a:pPr>
                        <a:lnSpc>
                          <a:spcPct val="115000"/>
                        </a:lnSpc>
                        <a:spcAft>
                          <a:spcPts val="0"/>
                        </a:spcAft>
                      </a:pPr>
                      <a:r>
                        <a:rPr lang="en-ZA" sz="1800" dirty="0">
                          <a:effectLst/>
                          <a:latin typeface="+mn-lt"/>
                          <a:ea typeface="Calibri" panose="020F0502020204030204" pitchFamily="34" charset="0"/>
                        </a:rPr>
                        <a:t> </a:t>
                      </a:r>
                      <a:endParaRPr lang="en-GB" sz="1800" dirty="0">
                        <a:effectLst/>
                        <a:latin typeface="+mn-lt"/>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2546721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9512" y="1628800"/>
            <a:ext cx="8827182" cy="86409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smtClean="0">
                <a:solidFill>
                  <a:prstClr val="black"/>
                </a:solidFill>
              </a:rPr>
              <a:t>Strategic Objective </a:t>
            </a:r>
            <a:r>
              <a:rPr lang="en-ZA" sz="1800" b="1" dirty="0" smtClean="0"/>
              <a:t>4.1: </a:t>
            </a:r>
            <a:r>
              <a:rPr lang="en-ZA" sz="1800" dirty="0" smtClean="0"/>
              <a:t>Improve </a:t>
            </a:r>
            <a:r>
              <a:rPr lang="en-ZA" sz="1800" dirty="0"/>
              <a:t>interdepartmental coordination by joint planning and sharing of messages across the three spheres of government to ensure coherence and alignment of government messages.</a:t>
            </a:r>
            <a:endParaRPr lang="en-ZA" sz="1800" dirty="0">
              <a:solidFill>
                <a:prstClr val="black"/>
              </a:solidFill>
            </a:endParaRPr>
          </a:p>
        </p:txBody>
      </p:sp>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a:endParaRPr lang="en-ZA" dirty="0">
              <a:solidFill>
                <a:prstClr val="black"/>
              </a:solidFill>
            </a:endParaRPr>
          </a:p>
        </p:txBody>
      </p:sp>
      <p:sp>
        <p:nvSpPr>
          <p:cNvPr id="11" name="Rectangle 10"/>
          <p:cNvSpPr/>
          <p:nvPr/>
        </p:nvSpPr>
        <p:spPr>
          <a:xfrm>
            <a:off x="0" y="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smtClean="0">
                <a:solidFill>
                  <a:prstClr val="white"/>
                </a:solidFill>
              </a:rPr>
              <a:t>6.  </a:t>
            </a:r>
            <a:r>
              <a:rPr lang="en-ZA" sz="3600" b="1" dirty="0" smtClean="0">
                <a:solidFill>
                  <a:prstClr val="white"/>
                </a:solidFill>
              </a:rPr>
              <a:t>2016/19 Targets Per Programme </a:t>
            </a:r>
            <a:endParaRPr lang="en-US" sz="3600" b="1" dirty="0">
              <a:solidFill>
                <a:prstClr val="white"/>
              </a:solidFill>
            </a:endParaRPr>
          </a:p>
        </p:txBody>
      </p:sp>
      <p:sp>
        <p:nvSpPr>
          <p:cNvPr id="6" name="Rectangle 5"/>
          <p:cNvSpPr/>
          <p:nvPr/>
        </p:nvSpPr>
        <p:spPr>
          <a:xfrm>
            <a:off x="179512" y="653787"/>
            <a:ext cx="8856984"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lgn="ctr"/>
            <a:r>
              <a:rPr lang="en-ZA" sz="2400" b="1" dirty="0">
                <a:solidFill>
                  <a:prstClr val="black"/>
                </a:solidFill>
              </a:rPr>
              <a:t>Programme </a:t>
            </a:r>
            <a:r>
              <a:rPr lang="en-ZA" sz="2400" b="1" dirty="0" smtClean="0">
                <a:solidFill>
                  <a:prstClr val="black"/>
                </a:solidFill>
              </a:rPr>
              <a:t>3: Intergovernmental Coordination and Stakeholder Management</a:t>
            </a:r>
            <a:endParaRPr lang="en-ZA" sz="2400" b="1"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213759769"/>
              </p:ext>
            </p:extLst>
          </p:nvPr>
        </p:nvGraphicFramePr>
        <p:xfrm>
          <a:off x="144763" y="2636912"/>
          <a:ext cx="8896680" cy="3115356"/>
        </p:xfrm>
        <a:graphic>
          <a:graphicData uri="http://schemas.openxmlformats.org/drawingml/2006/table">
            <a:tbl>
              <a:tblPr firstRow="1" bandRow="1">
                <a:tableStyleId>{F5AB1C69-6EDB-4FF4-983F-18BD219EF322}</a:tableStyleId>
              </a:tblPr>
              <a:tblGrid>
                <a:gridCol w="4283221"/>
                <a:gridCol w="4613459"/>
              </a:tblGrid>
              <a:tr h="264020">
                <a:tc>
                  <a:txBody>
                    <a:bodyPr/>
                    <a:lstStyle/>
                    <a:p>
                      <a:r>
                        <a:rPr lang="en-ZA" sz="1800" dirty="0" smtClean="0"/>
                        <a:t>Performance Indicators</a:t>
                      </a:r>
                      <a:endParaRPr lang="en-GB" sz="1800" dirty="0"/>
                    </a:p>
                  </a:txBody>
                  <a:tcPr/>
                </a:tc>
                <a:tc>
                  <a:txBody>
                    <a:bodyPr/>
                    <a:lstStyle/>
                    <a:p>
                      <a:r>
                        <a:rPr lang="en-ZA" sz="1800" dirty="0" smtClean="0"/>
                        <a:t> Targets (2016/2019)</a:t>
                      </a:r>
                      <a:endParaRPr lang="en-GB" sz="1800" dirty="0"/>
                    </a:p>
                  </a:txBody>
                  <a:tcPr/>
                </a:tc>
              </a:tr>
              <a:tr h="650550">
                <a:tc>
                  <a:txBody>
                    <a:bodyPr/>
                    <a:lstStyle/>
                    <a:p>
                      <a:pPr>
                        <a:lnSpc>
                          <a:spcPct val="115000"/>
                        </a:lnSpc>
                        <a:spcAft>
                          <a:spcPts val="0"/>
                        </a:spcAft>
                      </a:pPr>
                      <a:r>
                        <a:rPr lang="en-ZA" sz="1800" i="0" kern="1200" dirty="0">
                          <a:solidFill>
                            <a:schemeClr val="dk1"/>
                          </a:solidFill>
                          <a:latin typeface="+mn-lt"/>
                          <a:ea typeface="+mn-ea"/>
                          <a:cs typeface="+mn-cs"/>
                        </a:rPr>
                        <a:t>Number of reports on government communication training produced.</a:t>
                      </a:r>
                      <a:endParaRPr lang="en-GB" sz="1800" i="0" kern="1200" dirty="0">
                        <a:solidFill>
                          <a:schemeClr val="dk1"/>
                        </a:solidFill>
                        <a:latin typeface="+mn-lt"/>
                        <a:ea typeface="+mn-ea"/>
                        <a:cs typeface="+mn-cs"/>
                      </a:endParaRPr>
                    </a:p>
                    <a:p>
                      <a:pPr>
                        <a:lnSpc>
                          <a:spcPct val="115000"/>
                        </a:lnSpc>
                        <a:spcAft>
                          <a:spcPts val="0"/>
                        </a:spcAft>
                      </a:pPr>
                      <a:r>
                        <a:rPr lang="en-ZA" sz="1800" i="0" kern="1200" dirty="0">
                          <a:solidFill>
                            <a:schemeClr val="dk1"/>
                          </a:solidFill>
                          <a:latin typeface="+mn-lt"/>
                          <a:ea typeface="+mn-ea"/>
                          <a:cs typeface="+mn-cs"/>
                        </a:rPr>
                        <a:t> </a:t>
                      </a:r>
                      <a:endParaRPr lang="en-GB" sz="1800" i="0" kern="1200" dirty="0">
                        <a:solidFill>
                          <a:schemeClr val="dk1"/>
                        </a:solidFill>
                        <a:latin typeface="+mn-lt"/>
                        <a:ea typeface="+mn-ea"/>
                        <a:cs typeface="+mn-cs"/>
                      </a:endParaRPr>
                    </a:p>
                  </a:txBody>
                  <a:tcPr marL="68580" marR="68580" marT="0" marB="0"/>
                </a:tc>
                <a:tc>
                  <a:txBody>
                    <a:bodyPr/>
                    <a:lstStyle/>
                    <a:p>
                      <a:pPr>
                        <a:lnSpc>
                          <a:spcPct val="115000"/>
                        </a:lnSpc>
                        <a:spcAft>
                          <a:spcPts val="0"/>
                        </a:spcAft>
                      </a:pPr>
                      <a:r>
                        <a:rPr lang="en-ZA" sz="1800" i="0" kern="1200" dirty="0">
                          <a:solidFill>
                            <a:schemeClr val="dk1"/>
                          </a:solidFill>
                          <a:latin typeface="+mn-lt"/>
                          <a:ea typeface="+mn-ea"/>
                          <a:cs typeface="+mn-cs"/>
                        </a:rPr>
                        <a:t>Four reports on government communication training produced</a:t>
                      </a:r>
                      <a:endParaRPr lang="en-GB" sz="1800" i="0" kern="1200" dirty="0">
                        <a:solidFill>
                          <a:schemeClr val="dk1"/>
                        </a:solidFill>
                        <a:latin typeface="+mn-lt"/>
                        <a:ea typeface="+mn-ea"/>
                        <a:cs typeface="+mn-cs"/>
                      </a:endParaRPr>
                    </a:p>
                    <a:p>
                      <a:pPr>
                        <a:lnSpc>
                          <a:spcPct val="115000"/>
                        </a:lnSpc>
                        <a:spcAft>
                          <a:spcPts val="0"/>
                        </a:spcAft>
                      </a:pPr>
                      <a:r>
                        <a:rPr lang="en-ZA" sz="1800" i="0" kern="1200" dirty="0">
                          <a:solidFill>
                            <a:schemeClr val="dk1"/>
                          </a:solidFill>
                          <a:latin typeface="+mn-lt"/>
                          <a:ea typeface="+mn-ea"/>
                          <a:cs typeface="+mn-cs"/>
                        </a:rPr>
                        <a:t> </a:t>
                      </a:r>
                      <a:endParaRPr lang="en-GB" sz="1800" i="0" kern="1200" dirty="0">
                        <a:solidFill>
                          <a:schemeClr val="dk1"/>
                        </a:solidFill>
                        <a:latin typeface="+mn-lt"/>
                        <a:ea typeface="+mn-ea"/>
                        <a:cs typeface="+mn-cs"/>
                      </a:endParaRPr>
                    </a:p>
                  </a:txBody>
                  <a:tcPr marL="68580" marR="68580" marT="0" marB="0"/>
                </a:tc>
              </a:tr>
              <a:tr h="910867">
                <a:tc>
                  <a:txBody>
                    <a:bodyPr/>
                    <a:lstStyle/>
                    <a:p>
                      <a:pPr>
                        <a:lnSpc>
                          <a:spcPct val="115000"/>
                        </a:lnSpc>
                        <a:spcAft>
                          <a:spcPts val="0"/>
                        </a:spcAft>
                      </a:pPr>
                      <a:r>
                        <a:rPr lang="en-ZA" sz="1800" i="0" kern="1200" dirty="0">
                          <a:solidFill>
                            <a:schemeClr val="dk1"/>
                          </a:solidFill>
                          <a:latin typeface="+mn-lt"/>
                          <a:ea typeface="+mn-ea"/>
                          <a:cs typeface="+mn-cs"/>
                        </a:rPr>
                        <a:t>Number of Government Communicators’ Forums (GCF) coordinated.</a:t>
                      </a:r>
                      <a:endParaRPr lang="en-GB" sz="1800" i="0" kern="1200" dirty="0">
                        <a:solidFill>
                          <a:schemeClr val="dk1"/>
                        </a:solidFill>
                        <a:latin typeface="+mn-lt"/>
                        <a:ea typeface="+mn-ea"/>
                        <a:cs typeface="+mn-cs"/>
                      </a:endParaRPr>
                    </a:p>
                  </a:txBody>
                  <a:tcPr marL="68580" marR="68580" marT="0" marB="0"/>
                </a:tc>
                <a:tc>
                  <a:txBody>
                    <a:bodyPr/>
                    <a:lstStyle/>
                    <a:p>
                      <a:pPr>
                        <a:lnSpc>
                          <a:spcPct val="115000"/>
                        </a:lnSpc>
                        <a:spcAft>
                          <a:spcPts val="0"/>
                        </a:spcAft>
                      </a:pPr>
                      <a:r>
                        <a:rPr lang="en-ZA" sz="1800" i="0" kern="1200" dirty="0">
                          <a:solidFill>
                            <a:schemeClr val="dk1"/>
                          </a:solidFill>
                          <a:latin typeface="+mn-lt"/>
                          <a:ea typeface="+mn-ea"/>
                          <a:cs typeface="+mn-cs"/>
                        </a:rPr>
                        <a:t>Two Government Communicators’ Forums coordinated.</a:t>
                      </a:r>
                      <a:endParaRPr lang="en-GB" sz="1800" i="0" kern="1200" dirty="0">
                        <a:solidFill>
                          <a:schemeClr val="dk1"/>
                        </a:solidFill>
                        <a:latin typeface="+mn-lt"/>
                        <a:ea typeface="+mn-ea"/>
                        <a:cs typeface="+mn-cs"/>
                      </a:endParaRPr>
                    </a:p>
                  </a:txBody>
                  <a:tcPr marL="68580" marR="68580" marT="0" marB="0"/>
                </a:tc>
              </a:tr>
              <a:tr h="910867">
                <a:tc>
                  <a:txBody>
                    <a:bodyPr/>
                    <a:lstStyle/>
                    <a:p>
                      <a:pPr>
                        <a:lnSpc>
                          <a:spcPct val="115000"/>
                        </a:lnSpc>
                        <a:spcAft>
                          <a:spcPts val="0"/>
                        </a:spcAft>
                      </a:pPr>
                      <a:r>
                        <a:rPr lang="en-ZA" sz="1800" i="0" kern="1200" dirty="0">
                          <a:solidFill>
                            <a:schemeClr val="dk1"/>
                          </a:solidFill>
                          <a:latin typeface="+mn-lt"/>
                          <a:ea typeface="+mn-ea"/>
                          <a:cs typeface="+mn-cs"/>
                        </a:rPr>
                        <a:t>Percentage of  communication projects implemented (based on demand)</a:t>
                      </a:r>
                      <a:endParaRPr lang="en-GB" sz="1800" i="0" kern="1200" dirty="0">
                        <a:solidFill>
                          <a:schemeClr val="dk1"/>
                        </a:solidFill>
                        <a:latin typeface="+mn-lt"/>
                        <a:ea typeface="+mn-ea"/>
                        <a:cs typeface="+mn-cs"/>
                      </a:endParaRPr>
                    </a:p>
                  </a:txBody>
                  <a:tcPr marL="68580" marR="68580" marT="0" marB="0"/>
                </a:tc>
                <a:tc>
                  <a:txBody>
                    <a:bodyPr/>
                    <a:lstStyle/>
                    <a:p>
                      <a:pPr>
                        <a:lnSpc>
                          <a:spcPct val="115000"/>
                        </a:lnSpc>
                        <a:spcAft>
                          <a:spcPts val="0"/>
                        </a:spcAft>
                      </a:pPr>
                      <a:r>
                        <a:rPr lang="en-ZA" sz="1800" i="0" kern="1200" dirty="0">
                          <a:solidFill>
                            <a:schemeClr val="dk1"/>
                          </a:solidFill>
                          <a:latin typeface="+mn-lt"/>
                          <a:ea typeface="+mn-ea"/>
                          <a:cs typeface="+mn-cs"/>
                        </a:rPr>
                        <a:t>100% of communication projects implemented</a:t>
                      </a:r>
                      <a:endParaRPr lang="en-GB" sz="1800" i="0" kern="1200" dirty="0">
                        <a:solidFill>
                          <a:schemeClr val="dk1"/>
                        </a:solidFill>
                        <a:latin typeface="+mn-lt"/>
                        <a:ea typeface="+mn-ea"/>
                        <a:cs typeface="+mn-cs"/>
                      </a:endParaRPr>
                    </a:p>
                    <a:p>
                      <a:pPr>
                        <a:lnSpc>
                          <a:spcPct val="115000"/>
                        </a:lnSpc>
                        <a:spcAft>
                          <a:spcPts val="0"/>
                        </a:spcAft>
                      </a:pPr>
                      <a:r>
                        <a:rPr lang="en-ZA" sz="1800" i="0" kern="1200" dirty="0">
                          <a:solidFill>
                            <a:schemeClr val="dk1"/>
                          </a:solidFill>
                          <a:latin typeface="+mn-lt"/>
                          <a:ea typeface="+mn-ea"/>
                          <a:cs typeface="+mn-cs"/>
                        </a:rPr>
                        <a:t> </a:t>
                      </a:r>
                      <a:endParaRPr lang="en-GB" sz="1800" i="0" kern="1200" dirty="0">
                        <a:solidFill>
                          <a:schemeClr val="dk1"/>
                        </a:solidFill>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4166203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35967" y="1628800"/>
            <a:ext cx="8827182" cy="86409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1800" b="1" dirty="0" smtClean="0">
                <a:solidFill>
                  <a:prstClr val="black"/>
                </a:solidFill>
              </a:rPr>
              <a:t>Strategic Objective </a:t>
            </a:r>
            <a:r>
              <a:rPr lang="en-ZA" sz="1800" b="1" dirty="0" smtClean="0"/>
              <a:t>4.2: </a:t>
            </a:r>
            <a:r>
              <a:rPr lang="en-ZA" sz="1800" dirty="0" smtClean="0"/>
              <a:t>An </a:t>
            </a:r>
            <a:r>
              <a:rPr lang="en-ZA" sz="1800" dirty="0"/>
              <a:t>informed and empowered citizenry on government’s policies, plans, programmes and achievements to increase public participation in government.</a:t>
            </a:r>
            <a:endParaRPr lang="en-ZA" sz="1800" dirty="0">
              <a:solidFill>
                <a:prstClr val="black"/>
              </a:solidFill>
            </a:endParaRPr>
          </a:p>
        </p:txBody>
      </p:sp>
      <p:sp>
        <p:nvSpPr>
          <p:cNvPr id="2" name="Rectangle 1">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a:endParaRPr lang="en-ZA" dirty="0">
              <a:solidFill>
                <a:prstClr val="black"/>
              </a:solidFill>
            </a:endParaRPr>
          </a:p>
        </p:txBody>
      </p:sp>
      <p:sp>
        <p:nvSpPr>
          <p:cNvPr id="11" name="Rectangle 10"/>
          <p:cNvSpPr/>
          <p:nvPr/>
        </p:nvSpPr>
        <p:spPr>
          <a:xfrm>
            <a:off x="0" y="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a:solidFill>
                  <a:prstClr val="white"/>
                </a:solidFill>
              </a:rPr>
              <a:t>6</a:t>
            </a:r>
            <a:r>
              <a:rPr lang="en-ZA" sz="3600" b="1" dirty="0" smtClean="0">
                <a:solidFill>
                  <a:prstClr val="white"/>
                </a:solidFill>
              </a:rPr>
              <a:t>.  </a:t>
            </a:r>
            <a:r>
              <a:rPr lang="en-ZA" sz="3600" b="1" dirty="0" smtClean="0">
                <a:solidFill>
                  <a:prstClr val="white"/>
                </a:solidFill>
              </a:rPr>
              <a:t>2016/19 Targets Per Programme </a:t>
            </a:r>
            <a:endParaRPr lang="en-US" sz="3600" b="1" dirty="0">
              <a:solidFill>
                <a:prstClr val="white"/>
              </a:solidFill>
            </a:endParaRPr>
          </a:p>
        </p:txBody>
      </p:sp>
      <p:sp>
        <p:nvSpPr>
          <p:cNvPr id="6" name="Rectangle 5"/>
          <p:cNvSpPr/>
          <p:nvPr/>
        </p:nvSpPr>
        <p:spPr>
          <a:xfrm>
            <a:off x="179512" y="653787"/>
            <a:ext cx="8856984"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lgn="ctr"/>
            <a:r>
              <a:rPr lang="en-ZA" sz="2400" b="1" dirty="0">
                <a:solidFill>
                  <a:prstClr val="black"/>
                </a:solidFill>
              </a:rPr>
              <a:t>Programme </a:t>
            </a:r>
            <a:r>
              <a:rPr lang="en-ZA" sz="2400" b="1" dirty="0" smtClean="0">
                <a:solidFill>
                  <a:prstClr val="black"/>
                </a:solidFill>
              </a:rPr>
              <a:t>3: Intergovernmental Coordination and Stakeholder Management</a:t>
            </a:r>
            <a:endParaRPr lang="en-ZA" sz="2400" b="1"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224510739"/>
              </p:ext>
            </p:extLst>
          </p:nvPr>
        </p:nvGraphicFramePr>
        <p:xfrm>
          <a:off x="235967" y="2636912"/>
          <a:ext cx="8805476" cy="2815336"/>
        </p:xfrm>
        <a:graphic>
          <a:graphicData uri="http://schemas.openxmlformats.org/drawingml/2006/table">
            <a:tbl>
              <a:tblPr firstRow="1" bandRow="1">
                <a:tableStyleId>{F5AB1C69-6EDB-4FF4-983F-18BD219EF322}</a:tableStyleId>
              </a:tblPr>
              <a:tblGrid>
                <a:gridCol w="4984105"/>
                <a:gridCol w="3821371"/>
              </a:tblGrid>
              <a:tr h="336037">
                <a:tc>
                  <a:txBody>
                    <a:bodyPr/>
                    <a:lstStyle/>
                    <a:p>
                      <a:r>
                        <a:rPr lang="en-ZA" sz="1800" dirty="0" smtClean="0"/>
                        <a:t>Performance Indicators</a:t>
                      </a:r>
                      <a:endParaRPr lang="en-GB" sz="1800" dirty="0"/>
                    </a:p>
                  </a:txBody>
                  <a:tcPr/>
                </a:tc>
                <a:tc>
                  <a:txBody>
                    <a:bodyPr/>
                    <a:lstStyle/>
                    <a:p>
                      <a:r>
                        <a:rPr lang="en-ZA" sz="1800" dirty="0" smtClean="0"/>
                        <a:t> Targets (2016/2019)</a:t>
                      </a:r>
                      <a:endParaRPr lang="en-GB" sz="1800" dirty="0"/>
                    </a:p>
                  </a:txBody>
                  <a:tcPr/>
                </a:tc>
              </a:tr>
              <a:tr h="138296">
                <a:tc>
                  <a:txBody>
                    <a:bodyPr/>
                    <a:lstStyle/>
                    <a:p>
                      <a:pPr>
                        <a:lnSpc>
                          <a:spcPct val="115000"/>
                        </a:lnSpc>
                        <a:spcAft>
                          <a:spcPts val="0"/>
                        </a:spcAft>
                      </a:pPr>
                      <a:r>
                        <a:rPr lang="en-ZA" sz="1800" i="0" kern="1200" dirty="0">
                          <a:solidFill>
                            <a:schemeClr val="dk1"/>
                          </a:solidFill>
                          <a:latin typeface="+mn-lt"/>
                          <a:ea typeface="+mn-ea"/>
                          <a:cs typeface="+mn-cs"/>
                        </a:rPr>
                        <a:t>Number of development communication activations aligned to the GCP</a:t>
                      </a:r>
                      <a:endParaRPr lang="en-GB" sz="1800" i="0" kern="1200" dirty="0">
                        <a:solidFill>
                          <a:schemeClr val="dk1"/>
                        </a:solidFill>
                        <a:latin typeface="+mn-lt"/>
                        <a:ea typeface="+mn-ea"/>
                        <a:cs typeface="+mn-cs"/>
                      </a:endParaRPr>
                    </a:p>
                  </a:txBody>
                  <a:tcPr marL="68580" marR="68580" marT="0" marB="0"/>
                </a:tc>
                <a:tc>
                  <a:txBody>
                    <a:bodyPr/>
                    <a:lstStyle/>
                    <a:p>
                      <a:pPr>
                        <a:lnSpc>
                          <a:spcPct val="115000"/>
                        </a:lnSpc>
                        <a:spcAft>
                          <a:spcPts val="0"/>
                        </a:spcAft>
                      </a:pPr>
                      <a:r>
                        <a:rPr lang="en-ZA" sz="1800" i="0" kern="1200" dirty="0">
                          <a:solidFill>
                            <a:schemeClr val="dk1"/>
                          </a:solidFill>
                          <a:latin typeface="+mn-lt"/>
                          <a:ea typeface="+mn-ea"/>
                          <a:cs typeface="+mn-cs"/>
                        </a:rPr>
                        <a:t>1 200 development communication activations aligned to the GCP</a:t>
                      </a:r>
                      <a:endParaRPr lang="en-GB" sz="1800" i="0" kern="1200" dirty="0">
                        <a:solidFill>
                          <a:schemeClr val="dk1"/>
                        </a:solidFill>
                        <a:latin typeface="+mn-lt"/>
                        <a:ea typeface="+mn-ea"/>
                        <a:cs typeface="+mn-cs"/>
                      </a:endParaRPr>
                    </a:p>
                  </a:txBody>
                  <a:tcPr marL="68580" marR="68580" marT="0" marB="0"/>
                </a:tc>
              </a:tr>
              <a:tr h="336037">
                <a:tc>
                  <a:txBody>
                    <a:bodyPr/>
                    <a:lstStyle/>
                    <a:p>
                      <a:pPr>
                        <a:lnSpc>
                          <a:spcPct val="115000"/>
                        </a:lnSpc>
                        <a:spcAft>
                          <a:spcPts val="0"/>
                        </a:spcAft>
                      </a:pPr>
                      <a:r>
                        <a:rPr lang="en-ZA" sz="1800" i="0" kern="1200" dirty="0">
                          <a:solidFill>
                            <a:schemeClr val="dk1"/>
                          </a:solidFill>
                          <a:latin typeface="+mn-lt"/>
                          <a:ea typeface="+mn-ea"/>
                          <a:cs typeface="+mn-cs"/>
                        </a:rPr>
                        <a:t>Number of marketing events for Thusong programme held</a:t>
                      </a:r>
                      <a:endParaRPr lang="en-GB" sz="1800" i="0" kern="1200" dirty="0">
                        <a:solidFill>
                          <a:schemeClr val="dk1"/>
                        </a:solidFill>
                        <a:latin typeface="+mn-lt"/>
                        <a:ea typeface="+mn-ea"/>
                        <a:cs typeface="+mn-cs"/>
                      </a:endParaRPr>
                    </a:p>
                  </a:txBody>
                  <a:tcPr marL="68580" marR="68580" marT="0" marB="0"/>
                </a:tc>
                <a:tc>
                  <a:txBody>
                    <a:bodyPr/>
                    <a:lstStyle/>
                    <a:p>
                      <a:pPr>
                        <a:lnSpc>
                          <a:spcPct val="115000"/>
                        </a:lnSpc>
                        <a:spcAft>
                          <a:spcPts val="0"/>
                        </a:spcAft>
                      </a:pPr>
                      <a:r>
                        <a:rPr lang="en-ZA" sz="1800" i="0" kern="1200" dirty="0">
                          <a:solidFill>
                            <a:schemeClr val="dk1"/>
                          </a:solidFill>
                          <a:latin typeface="+mn-lt"/>
                          <a:ea typeface="+mn-ea"/>
                          <a:cs typeface="+mn-cs"/>
                        </a:rPr>
                        <a:t>486 marketing events for Thusong programme held</a:t>
                      </a:r>
                      <a:endParaRPr lang="en-GB" sz="1800" i="0" kern="1200" dirty="0">
                        <a:solidFill>
                          <a:schemeClr val="dk1"/>
                        </a:solidFill>
                        <a:latin typeface="+mn-lt"/>
                        <a:ea typeface="+mn-ea"/>
                        <a:cs typeface="+mn-cs"/>
                      </a:endParaRPr>
                    </a:p>
                  </a:txBody>
                  <a:tcPr marL="68580" marR="68580" marT="0" marB="0"/>
                </a:tc>
              </a:tr>
              <a:tr h="336037">
                <a:tc>
                  <a:txBody>
                    <a:bodyPr/>
                    <a:lstStyle/>
                    <a:p>
                      <a:pPr>
                        <a:lnSpc>
                          <a:spcPct val="115000"/>
                        </a:lnSpc>
                        <a:spcAft>
                          <a:spcPts val="0"/>
                        </a:spcAft>
                      </a:pPr>
                      <a:r>
                        <a:rPr lang="en-ZA" sz="1800" i="0" kern="1200" dirty="0">
                          <a:solidFill>
                            <a:schemeClr val="dk1"/>
                          </a:solidFill>
                          <a:latin typeface="+mn-lt"/>
                          <a:ea typeface="+mn-ea"/>
                          <a:cs typeface="+mn-cs"/>
                        </a:rPr>
                        <a:t>Number of community and stakeholder liaison visits undertaken</a:t>
                      </a:r>
                      <a:endParaRPr lang="en-GB" sz="1800" i="0" kern="1200" dirty="0">
                        <a:solidFill>
                          <a:schemeClr val="dk1"/>
                        </a:solidFill>
                        <a:latin typeface="+mn-lt"/>
                        <a:ea typeface="+mn-ea"/>
                        <a:cs typeface="+mn-cs"/>
                      </a:endParaRPr>
                    </a:p>
                  </a:txBody>
                  <a:tcPr marL="68580" marR="68580" marT="0" marB="0"/>
                </a:tc>
                <a:tc>
                  <a:txBody>
                    <a:bodyPr/>
                    <a:lstStyle/>
                    <a:p>
                      <a:pPr>
                        <a:lnSpc>
                          <a:spcPct val="115000"/>
                        </a:lnSpc>
                        <a:spcAft>
                          <a:spcPts val="0"/>
                        </a:spcAft>
                      </a:pPr>
                      <a:r>
                        <a:rPr lang="en-ZA" sz="1800" i="0" kern="1200" dirty="0">
                          <a:solidFill>
                            <a:schemeClr val="dk1"/>
                          </a:solidFill>
                          <a:latin typeface="+mn-lt"/>
                          <a:ea typeface="+mn-ea"/>
                          <a:cs typeface="+mn-cs"/>
                        </a:rPr>
                        <a:t>1 800 community and stakeholder liaison visits undertaken</a:t>
                      </a:r>
                      <a:endParaRPr lang="en-GB" sz="1800" i="0" kern="1200" dirty="0">
                        <a:solidFill>
                          <a:schemeClr val="dk1"/>
                        </a:solidFill>
                        <a:latin typeface="+mn-lt"/>
                        <a:ea typeface="+mn-ea"/>
                        <a:cs typeface="+mn-cs"/>
                      </a:endParaRPr>
                    </a:p>
                  </a:txBody>
                  <a:tcPr marL="68580" marR="68580" marT="0" marB="0"/>
                </a:tc>
              </a:tr>
              <a:tr h="336037">
                <a:tc>
                  <a:txBody>
                    <a:bodyPr/>
                    <a:lstStyle/>
                    <a:p>
                      <a:pPr>
                        <a:lnSpc>
                          <a:spcPct val="115000"/>
                        </a:lnSpc>
                        <a:spcAft>
                          <a:spcPts val="0"/>
                        </a:spcAft>
                      </a:pPr>
                      <a:r>
                        <a:rPr lang="en-ZA" sz="1800" i="0" kern="1200" dirty="0">
                          <a:solidFill>
                            <a:schemeClr val="dk1"/>
                          </a:solidFill>
                          <a:latin typeface="+mn-lt"/>
                          <a:ea typeface="+mn-ea"/>
                          <a:cs typeface="+mn-cs"/>
                        </a:rPr>
                        <a:t>Number of reports on </a:t>
                      </a:r>
                      <a:r>
                        <a:rPr lang="en-ZA" sz="1800" i="1" kern="1200" dirty="0">
                          <a:solidFill>
                            <a:schemeClr val="dk1"/>
                          </a:solidFill>
                          <a:latin typeface="+mn-lt"/>
                          <a:ea typeface="+mn-ea"/>
                          <a:cs typeface="+mn-cs"/>
                        </a:rPr>
                        <a:t>Izimbizo</a:t>
                      </a:r>
                      <a:r>
                        <a:rPr lang="en-ZA" sz="1800" i="0" kern="1200" dirty="0">
                          <a:solidFill>
                            <a:schemeClr val="dk1"/>
                          </a:solidFill>
                          <a:latin typeface="+mn-lt"/>
                          <a:ea typeface="+mn-ea"/>
                          <a:cs typeface="+mn-cs"/>
                        </a:rPr>
                        <a:t> events held</a:t>
                      </a:r>
                      <a:endParaRPr lang="en-GB" sz="1800" i="0" kern="1200" dirty="0">
                        <a:solidFill>
                          <a:schemeClr val="dk1"/>
                        </a:solidFill>
                        <a:latin typeface="+mn-lt"/>
                        <a:ea typeface="+mn-ea"/>
                        <a:cs typeface="+mn-cs"/>
                      </a:endParaRPr>
                    </a:p>
                  </a:txBody>
                  <a:tcPr marL="68580" marR="68580" marT="0" marB="0"/>
                </a:tc>
                <a:tc>
                  <a:txBody>
                    <a:bodyPr/>
                    <a:lstStyle/>
                    <a:p>
                      <a:pPr>
                        <a:lnSpc>
                          <a:spcPct val="115000"/>
                        </a:lnSpc>
                        <a:spcAft>
                          <a:spcPts val="0"/>
                        </a:spcAft>
                      </a:pPr>
                      <a:r>
                        <a:rPr lang="en-ZA" sz="1800" i="0" kern="1200" dirty="0">
                          <a:solidFill>
                            <a:schemeClr val="dk1"/>
                          </a:solidFill>
                          <a:latin typeface="+mn-lt"/>
                          <a:ea typeface="+mn-ea"/>
                          <a:cs typeface="+mn-cs"/>
                        </a:rPr>
                        <a:t>Four quarterly reports on </a:t>
                      </a:r>
                      <a:r>
                        <a:rPr lang="en-ZA" sz="1800" i="1" kern="1200" dirty="0">
                          <a:solidFill>
                            <a:schemeClr val="dk1"/>
                          </a:solidFill>
                          <a:latin typeface="+mn-lt"/>
                          <a:ea typeface="+mn-ea"/>
                          <a:cs typeface="+mn-cs"/>
                        </a:rPr>
                        <a:t>Izimbizo</a:t>
                      </a:r>
                      <a:r>
                        <a:rPr lang="en-ZA" sz="1800" i="0" kern="1200" dirty="0">
                          <a:solidFill>
                            <a:schemeClr val="dk1"/>
                          </a:solidFill>
                          <a:latin typeface="+mn-lt"/>
                          <a:ea typeface="+mn-ea"/>
                          <a:cs typeface="+mn-cs"/>
                        </a:rPr>
                        <a:t> events held</a:t>
                      </a:r>
                      <a:endParaRPr lang="en-GB" sz="1800" i="0" kern="1200" dirty="0">
                        <a:solidFill>
                          <a:schemeClr val="dk1"/>
                        </a:solidFill>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4233118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972" y="1356910"/>
            <a:ext cx="4503068" cy="418503"/>
          </a:xfrm>
          <a:solidFill>
            <a:schemeClr val="accent6">
              <a:lumMod val="60000"/>
              <a:lumOff val="40000"/>
            </a:schemeClr>
          </a:solidFill>
        </p:spPr>
        <p:txBody>
          <a:bodyPr>
            <a:normAutofit fontScale="92500" lnSpcReduction="10000"/>
          </a:bodyPr>
          <a:lstStyle/>
          <a:p>
            <a:pPr algn="ctr"/>
            <a:r>
              <a:rPr lang="en-ZA" dirty="0" smtClean="0"/>
              <a:t>1.1 Constitutional Mandate     </a:t>
            </a:r>
            <a:r>
              <a:rPr lang="en-ZA" dirty="0"/>
              <a:t> </a:t>
            </a:r>
            <a:r>
              <a:rPr lang="en-ZA" dirty="0" smtClean="0"/>
              <a:t>      &amp;</a:t>
            </a:r>
            <a:endParaRPr lang="en-ZA" dirty="0"/>
          </a:p>
        </p:txBody>
      </p:sp>
      <p:sp>
        <p:nvSpPr>
          <p:cNvPr id="4" name="Content Placeholder 3"/>
          <p:cNvSpPr>
            <a:spLocks noGrp="1"/>
          </p:cNvSpPr>
          <p:nvPr>
            <p:ph sz="half" idx="2"/>
          </p:nvPr>
        </p:nvSpPr>
        <p:spPr>
          <a:xfrm>
            <a:off x="457200" y="1920823"/>
            <a:ext cx="4216054" cy="4749931"/>
          </a:xfrm>
          <a:ln>
            <a:solidFill>
              <a:schemeClr val="accent6">
                <a:lumMod val="50000"/>
              </a:schemeClr>
            </a:solidFill>
          </a:ln>
        </p:spPr>
        <p:txBody>
          <a:bodyPr>
            <a:noAutofit/>
          </a:bodyPr>
          <a:lstStyle/>
          <a:p>
            <a:pPr fontAlgn="t">
              <a:buFont typeface="+mj-lt"/>
              <a:buAutoNum type="arabicPeriod"/>
            </a:pPr>
            <a:r>
              <a:rPr lang="en-ZA" sz="1800" dirty="0" smtClean="0"/>
              <a:t>Section 195 (g) of the Constitution (1996)  - Public should be provided with timely, accurate and accessible information.</a:t>
            </a:r>
          </a:p>
          <a:p>
            <a:pPr>
              <a:buFont typeface="+mj-lt"/>
              <a:buAutoNum type="arabicPeriod"/>
            </a:pPr>
            <a:r>
              <a:rPr lang="en-ZA" sz="1800" dirty="0" smtClean="0"/>
              <a:t>Deepen </a:t>
            </a:r>
            <a:r>
              <a:rPr lang="en-ZA" sz="1800" dirty="0"/>
              <a:t>democracy and sustain </a:t>
            </a:r>
            <a:r>
              <a:rPr lang="en-ZA" sz="1800" dirty="0" smtClean="0"/>
              <a:t>nation-building </a:t>
            </a:r>
            <a:r>
              <a:rPr lang="en-ZA" sz="1800" dirty="0"/>
              <a:t>and patriotism by ensuring that the </a:t>
            </a:r>
            <a:r>
              <a:rPr lang="en-ZA" sz="1800" dirty="0" smtClean="0"/>
              <a:t>citizenry </a:t>
            </a:r>
            <a:r>
              <a:rPr lang="en-ZA" sz="1800" dirty="0"/>
              <a:t>is informed about government </a:t>
            </a:r>
            <a:r>
              <a:rPr lang="en-ZA" sz="1800" dirty="0" smtClean="0"/>
              <a:t>programmes </a:t>
            </a:r>
            <a:r>
              <a:rPr lang="en-ZA" sz="1800" dirty="0"/>
              <a:t>and that they are able </a:t>
            </a:r>
            <a:r>
              <a:rPr lang="en-ZA" sz="1800" dirty="0" smtClean="0"/>
              <a:t>to influence </a:t>
            </a:r>
            <a:r>
              <a:rPr lang="en-ZA" sz="1800" dirty="0"/>
              <a:t>and participate in such </a:t>
            </a:r>
            <a:r>
              <a:rPr lang="en-ZA" sz="1800" dirty="0" smtClean="0"/>
              <a:t>programmes</a:t>
            </a:r>
            <a:r>
              <a:rPr lang="en-ZA" sz="1800" dirty="0"/>
              <a:t>.</a:t>
            </a:r>
          </a:p>
          <a:p>
            <a:pPr>
              <a:buFont typeface="+mj-lt"/>
              <a:buAutoNum type="arabicPeriod"/>
            </a:pPr>
            <a:r>
              <a:rPr lang="en-GB" sz="1700" dirty="0" smtClean="0"/>
              <a:t>In </a:t>
            </a:r>
            <a:r>
              <a:rPr lang="en-GB" sz="1700" dirty="0"/>
              <a:t>1998, the South African Communication Service was dissolved and the GCIS established by Cabinet, largely on the basis of recommendations contained in the report of the Task Group on Government Communications (Comtask: 1996: 58</a:t>
            </a:r>
            <a:r>
              <a:rPr lang="en-GB" sz="1700" dirty="0" smtClean="0"/>
              <a:t>).</a:t>
            </a:r>
          </a:p>
        </p:txBody>
      </p:sp>
      <p:sp>
        <p:nvSpPr>
          <p:cNvPr id="5" name="Text Placeholder 4"/>
          <p:cNvSpPr>
            <a:spLocks noGrp="1"/>
          </p:cNvSpPr>
          <p:nvPr>
            <p:ph type="body" sz="quarter" idx="3"/>
          </p:nvPr>
        </p:nvSpPr>
        <p:spPr>
          <a:xfrm>
            <a:off x="4788024" y="1356910"/>
            <a:ext cx="3927004" cy="418503"/>
          </a:xfrm>
          <a:solidFill>
            <a:schemeClr val="accent6">
              <a:lumMod val="60000"/>
              <a:lumOff val="40000"/>
            </a:schemeClr>
          </a:solidFill>
        </p:spPr>
        <p:txBody>
          <a:bodyPr>
            <a:normAutofit fontScale="92500" lnSpcReduction="10000"/>
          </a:bodyPr>
          <a:lstStyle/>
          <a:p>
            <a:pPr algn="ctr"/>
            <a:r>
              <a:rPr lang="en-ZA" dirty="0" smtClean="0"/>
              <a:t>     Legislative </a:t>
            </a:r>
            <a:r>
              <a:rPr lang="en-ZA" dirty="0" smtClean="0"/>
              <a:t>Mandate</a:t>
            </a:r>
            <a:endParaRPr lang="en-ZA" dirty="0"/>
          </a:p>
        </p:txBody>
      </p:sp>
      <p:sp>
        <p:nvSpPr>
          <p:cNvPr id="6" name="Content Placeholder 5"/>
          <p:cNvSpPr>
            <a:spLocks noGrp="1"/>
          </p:cNvSpPr>
          <p:nvPr>
            <p:ph sz="quarter" idx="4"/>
          </p:nvPr>
        </p:nvSpPr>
        <p:spPr>
          <a:xfrm>
            <a:off x="4673254" y="1920824"/>
            <a:ext cx="4041774" cy="4604520"/>
          </a:xfrm>
          <a:ln>
            <a:solidFill>
              <a:schemeClr val="accent6">
                <a:lumMod val="50000"/>
              </a:schemeClr>
            </a:solidFill>
          </a:ln>
        </p:spPr>
        <p:txBody>
          <a:bodyPr>
            <a:normAutofit/>
          </a:bodyPr>
          <a:lstStyle/>
          <a:p>
            <a:pPr marL="457200" indent="-457200">
              <a:buFont typeface="+mj-lt"/>
              <a:buAutoNum type="arabicPeriod"/>
            </a:pPr>
            <a:r>
              <a:rPr lang="en-ZA" sz="1800" dirty="0"/>
              <a:t>The Public Finance Management Act, 1999 (Act 1 of 1999), as amended.</a:t>
            </a:r>
          </a:p>
          <a:p>
            <a:pPr marL="457200" indent="-457200">
              <a:buFont typeface="+mj-lt"/>
              <a:buAutoNum type="arabicPeriod"/>
            </a:pPr>
            <a:r>
              <a:rPr lang="en-ZA" sz="1800" dirty="0" smtClean="0"/>
              <a:t>Section </a:t>
            </a:r>
            <a:r>
              <a:rPr lang="en-ZA" sz="1800" dirty="0"/>
              <a:t>41: Cooperative governance values.</a:t>
            </a:r>
          </a:p>
          <a:p>
            <a:pPr marL="457200" indent="-457200">
              <a:buFont typeface="+mj-lt"/>
              <a:buAutoNum type="arabicPeriod"/>
            </a:pPr>
            <a:r>
              <a:rPr lang="en-ZA" sz="1800" dirty="0" smtClean="0"/>
              <a:t>Section </a:t>
            </a:r>
            <a:r>
              <a:rPr lang="en-ZA" sz="1800" dirty="0"/>
              <a:t>195: Basic values and principles governing public administration.</a:t>
            </a:r>
          </a:p>
          <a:p>
            <a:pPr marL="457200" indent="-457200">
              <a:buFont typeface="+mj-lt"/>
              <a:buAutoNum type="arabicPeriod"/>
            </a:pPr>
            <a:r>
              <a:rPr lang="en-ZA" sz="1800" dirty="0" smtClean="0"/>
              <a:t>Sections </a:t>
            </a:r>
            <a:r>
              <a:rPr lang="en-ZA" sz="1800" dirty="0"/>
              <a:t>231: International agreements.</a:t>
            </a:r>
          </a:p>
          <a:p>
            <a:pPr marL="457200" indent="-457200">
              <a:buFont typeface="+mj-lt"/>
              <a:buAutoNum type="arabicPeriod"/>
            </a:pPr>
            <a:r>
              <a:rPr lang="en-ZA" sz="1800" dirty="0" smtClean="0"/>
              <a:t>The Medium Term Strategic Framework 2014-2019.</a:t>
            </a:r>
          </a:p>
          <a:p>
            <a:pPr marL="457200" indent="-457200">
              <a:buFont typeface="+mj-lt"/>
              <a:buAutoNum type="arabicPeriod"/>
            </a:pPr>
            <a:r>
              <a:rPr lang="en-ZA" sz="1800" dirty="0" smtClean="0"/>
              <a:t>Framework for Developing Strategic &amp; Annual Performance Plans.</a:t>
            </a:r>
            <a:endParaRPr lang="en-ZA" sz="1800" dirty="0"/>
          </a:p>
          <a:p>
            <a:pPr marL="0" indent="0">
              <a:buNone/>
            </a:pPr>
            <a:endParaRPr lang="en-ZA" dirty="0"/>
          </a:p>
        </p:txBody>
      </p:sp>
      <p:sp>
        <p:nvSpPr>
          <p:cNvPr id="7" name="Slide Number Placeholder 6"/>
          <p:cNvSpPr>
            <a:spLocks noGrp="1"/>
          </p:cNvSpPr>
          <p:nvPr>
            <p:ph type="sldNum" sz="quarter" idx="12"/>
          </p:nvPr>
        </p:nvSpPr>
        <p:spPr/>
        <p:txBody>
          <a:bodyPr/>
          <a:lstStyle/>
          <a:p>
            <a:fld id="{8843D58F-2DAB-1446-A47E-C34A82BC1FA1}" type="slidenum">
              <a:rPr lang="en-US" smtClean="0"/>
              <a:t>3</a:t>
            </a:fld>
            <a:endParaRPr lang="en-US" dirty="0"/>
          </a:p>
        </p:txBody>
      </p:sp>
      <p:sp>
        <p:nvSpPr>
          <p:cNvPr id="8" name="Rectangle 7"/>
          <p:cNvSpPr/>
          <p:nvPr/>
        </p:nvSpPr>
        <p:spPr>
          <a:xfrm>
            <a:off x="251519" y="425002"/>
            <a:ext cx="8467477" cy="567219"/>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a:spcBef>
                <a:spcPct val="0"/>
              </a:spcBef>
              <a:defRPr/>
            </a:pPr>
            <a:r>
              <a:rPr lang="en-US" sz="3400" b="1" dirty="0" smtClean="0">
                <a:solidFill>
                  <a:schemeClr val="bg1"/>
                </a:solidFill>
              </a:rPr>
              <a:t>1. Strategic Overview</a:t>
            </a:r>
            <a:endParaRPr lang="en-US" sz="3400" b="1" dirty="0">
              <a:solidFill>
                <a:schemeClr val="bg1"/>
              </a:solidFill>
            </a:endParaRPr>
          </a:p>
        </p:txBody>
      </p:sp>
      <p:sp>
        <p:nvSpPr>
          <p:cNvPr id="9" name="Line 138"/>
          <p:cNvSpPr>
            <a:spLocks noChangeShapeType="1"/>
          </p:cNvSpPr>
          <p:nvPr/>
        </p:nvSpPr>
        <p:spPr bwMode="auto">
          <a:xfrm>
            <a:off x="279748" y="1111874"/>
            <a:ext cx="84352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dirty="0"/>
          </a:p>
        </p:txBody>
      </p:sp>
    </p:spTree>
    <p:extLst>
      <p:ext uri="{BB962C8B-B14F-4D97-AF65-F5344CB8AC3E}">
        <p14:creationId xmlns:p14="http://schemas.microsoft.com/office/powerpoint/2010/main" val="3778113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148398" y="1427006"/>
          <a:ext cx="8850035" cy="4312175"/>
        </p:xfrm>
        <a:graphic>
          <a:graphicData uri="http://schemas.openxmlformats.org/drawingml/2006/table">
            <a:tbl>
              <a:tblPr>
                <a:tableStyleId>{22838BEF-8BB2-4498-84A7-C5851F593DF1}</a:tableStyleId>
              </a:tblPr>
              <a:tblGrid>
                <a:gridCol w="2724346"/>
                <a:gridCol w="1263192"/>
                <a:gridCol w="989814"/>
                <a:gridCol w="1128284"/>
                <a:gridCol w="999552"/>
                <a:gridCol w="879801"/>
                <a:gridCol w="865046"/>
              </a:tblGrid>
              <a:tr h="309563">
                <a:tc rowSpan="2">
                  <a:txBody>
                    <a:bodyPr/>
                    <a:lstStyle/>
                    <a:p>
                      <a:pPr algn="l" fontAlgn="b"/>
                      <a:endParaRPr lang="en-US" sz="1800" b="1" i="0" u="none" strike="noStrike" dirty="0">
                        <a:solidFill>
                          <a:srgbClr val="000000"/>
                        </a:solidFill>
                        <a:latin typeface="+mj-lt"/>
                        <a:cs typeface="Arial" pitchFamily="34" charset="0"/>
                      </a:endParaRPr>
                    </a:p>
                  </a:txBody>
                  <a:tcPr marL="9525" marR="9525" marT="9525" marB="0" anchor="b"/>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2016/17</a:t>
                      </a: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2017/18</a:t>
                      </a:r>
                      <a:endParaRPr kumimoji="0" lang="en-US" sz="1800" b="1" i="1" u="none" strike="noStrike" kern="1200" dirty="0" smtClean="0">
                        <a:solidFill>
                          <a:schemeClr val="tx1"/>
                        </a:solidFill>
                        <a:latin typeface="+mj-lt"/>
                        <a:ea typeface="+mn-ea"/>
                        <a:cs typeface="+mn-cs"/>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2018/19</a:t>
                      </a:r>
                      <a:endParaRPr kumimoji="0" lang="en-US" sz="1800" b="1" i="1" u="none" strike="noStrike" kern="1200" dirty="0" smtClean="0">
                        <a:solidFill>
                          <a:schemeClr val="tx1"/>
                        </a:solidFill>
                        <a:latin typeface="+mj-lt"/>
                        <a:ea typeface="+mn-ea"/>
                        <a:cs typeface="+mn-cs"/>
                      </a:endParaRPr>
                    </a:p>
                  </a:txBody>
                  <a:tcPr marL="9525" marR="9525" marT="9525" marB="0" anchor="b"/>
                </a:tc>
              </a:tr>
              <a:tr h="309563">
                <a:tc vMerge="1">
                  <a:txBody>
                    <a:bodyPr/>
                    <a:lstStyle/>
                    <a:p>
                      <a:pPr algn="l" fontAlgn="b"/>
                      <a:endParaRPr lang="en-US" sz="1800" b="1" i="0" u="none" strike="noStrike" dirty="0">
                        <a:solidFill>
                          <a:srgbClr val="000000"/>
                        </a:solidFill>
                        <a:latin typeface="+mj-lt"/>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Total</a:t>
                      </a:r>
                      <a:r>
                        <a:rPr kumimoji="0" lang="en-US" sz="1800" b="1" u="none" strike="noStrike" kern="1200" baseline="0" dirty="0" smtClean="0"/>
                        <a:t> appropriated</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Current</a:t>
                      </a:r>
                      <a:r>
                        <a:rPr kumimoji="0" lang="en-US" sz="1800" b="1" u="none" strike="noStrike" kern="1200" baseline="0" dirty="0" smtClean="0"/>
                        <a:t> payments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Transfers and Subsidies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Payments for capital</a:t>
                      </a:r>
                      <a:r>
                        <a:rPr kumimoji="0" lang="en-US" sz="1800" b="1" u="none" strike="noStrike" kern="1200" baseline="0" dirty="0" smtClean="0"/>
                        <a:t> assets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Total</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Total</a:t>
                      </a:r>
                      <a:endParaRPr kumimoji="0" lang="en-US" sz="1800" b="1" i="1" u="none" strike="noStrike" kern="1200" dirty="0" smtClean="0">
                        <a:solidFill>
                          <a:schemeClr val="tx1"/>
                        </a:solidFill>
                        <a:latin typeface="+mj-lt"/>
                        <a:ea typeface="+mn-ea"/>
                        <a:cs typeface="+mn-cs"/>
                      </a:endParaRPr>
                    </a:p>
                  </a:txBody>
                  <a:tcPr marL="9525" marR="9525" marT="9525" marB="0" anchor="ctr"/>
                </a:tc>
              </a:tr>
              <a:tr h="309563">
                <a:tc>
                  <a:txBody>
                    <a:bodyPr/>
                    <a:lstStyle/>
                    <a:p>
                      <a:pPr algn="l" fontAlgn="b"/>
                      <a:r>
                        <a:rPr lang="en-US" sz="1800" b="1" u="none" strike="noStrike" dirty="0" smtClean="0"/>
                        <a:t>MTEF</a:t>
                      </a:r>
                      <a:r>
                        <a:rPr lang="en-US" sz="1800" b="1" u="none" strike="noStrike" baseline="0" dirty="0" smtClean="0"/>
                        <a:t> allocation</a:t>
                      </a:r>
                      <a:endParaRPr lang="en-US" sz="1800" b="1" i="0" u="none" strike="noStrike" dirty="0">
                        <a:solidFill>
                          <a:srgbClr val="000000"/>
                        </a:solidFill>
                        <a:latin typeface="+mj-lt"/>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r>
              <a:tr h="409595">
                <a:tc>
                  <a:txBody>
                    <a:bodyPr/>
                    <a:lstStyle/>
                    <a:p>
                      <a:pPr algn="l" fontAlgn="b"/>
                      <a:r>
                        <a:rPr lang="en-US" sz="1800" u="none" strike="noStrike" dirty="0" smtClean="0"/>
                        <a:t>P1 Administration</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u="none" strike="noStrike" dirty="0" smtClean="0"/>
                        <a:t>143</a:t>
                      </a:r>
                      <a:r>
                        <a:rPr lang="en-US" sz="1800" u="none" strike="noStrike" baseline="0" dirty="0" smtClean="0"/>
                        <a:t> 064</a:t>
                      </a:r>
                      <a:endParaRPr lang="en-US" sz="1800" b="0" i="1"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1" u="none" strike="noStrike" dirty="0" smtClean="0"/>
                        <a:t>142</a:t>
                      </a:r>
                      <a:r>
                        <a:rPr lang="en-US" sz="1800" i="1" u="none" strike="noStrike" baseline="0" dirty="0" smtClean="0"/>
                        <a:t> 490</a:t>
                      </a:r>
                      <a:endParaRPr lang="en-US" sz="1800" b="0" i="1"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mj-lt"/>
                          <a:cs typeface="Arial" pitchFamily="34" charset="0"/>
                        </a:rPr>
                        <a:t>44</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mn-lt"/>
                          <a:cs typeface="+mn-cs"/>
                        </a:rPr>
                        <a:t>530</a:t>
                      </a:r>
                      <a:endParaRPr lang="en-US" sz="1800" b="0" i="1"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cs typeface="+mn-cs"/>
                        </a:rPr>
                        <a:t>151</a:t>
                      </a:r>
                      <a:r>
                        <a:rPr lang="en-US" sz="1800" b="0" i="0" u="none" strike="noStrike" baseline="0" dirty="0" smtClean="0">
                          <a:solidFill>
                            <a:schemeClr val="dk1"/>
                          </a:solidFill>
                          <a:latin typeface="+mn-lt"/>
                          <a:cs typeface="+mn-cs"/>
                        </a:rPr>
                        <a:t> 699</a:t>
                      </a:r>
                      <a:endParaRPr lang="en-US" sz="1800" b="0" i="1"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u="none" strike="noStrike" dirty="0" smtClean="0"/>
                        <a:t>161</a:t>
                      </a:r>
                      <a:r>
                        <a:rPr lang="en-US" sz="1800" u="none" strike="noStrike" baseline="0" dirty="0" smtClean="0"/>
                        <a:t> 488</a:t>
                      </a:r>
                      <a:endParaRPr lang="en-US" sz="1800" b="0" i="1" u="none" strike="noStrike" dirty="0" smtClean="0">
                        <a:solidFill>
                          <a:srgbClr val="000000"/>
                        </a:solidFill>
                        <a:latin typeface="+mj-lt"/>
                        <a:cs typeface="Arial" pitchFamily="34" charset="0"/>
                      </a:endParaRPr>
                    </a:p>
                  </a:txBody>
                  <a:tcPr marL="9525" marR="9525" marT="9525" marB="0" anchor="ctr"/>
                </a:tc>
              </a:tr>
              <a:tr h="725864">
                <a:tc>
                  <a:txBody>
                    <a:bodyPr/>
                    <a:lstStyle/>
                    <a:p>
                      <a:pPr marL="263525" indent="-263525" algn="l" fontAlgn="b"/>
                      <a:r>
                        <a:rPr lang="en-US" sz="1800" u="none" strike="noStrike" dirty="0" smtClean="0"/>
                        <a:t>P2 Content</a:t>
                      </a:r>
                      <a:r>
                        <a:rPr lang="en-US" sz="1800" u="none" strike="noStrike" baseline="0" dirty="0" smtClean="0"/>
                        <a:t> Processing &amp; Dissemination</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cs typeface="+mn-cs"/>
                        </a:rPr>
                        <a:t>133</a:t>
                      </a:r>
                      <a:r>
                        <a:rPr lang="en-US" sz="1800" b="0" i="0" u="none" strike="noStrike" baseline="0" dirty="0" smtClean="0">
                          <a:solidFill>
                            <a:schemeClr val="dk1"/>
                          </a:solidFill>
                          <a:latin typeface="+mn-lt"/>
                          <a:cs typeface="+mn-cs"/>
                        </a:rPr>
                        <a:t> 608</a:t>
                      </a:r>
                      <a:endParaRPr lang="en-US" sz="1800" b="0" i="1"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mj-lt"/>
                          <a:cs typeface="Arial" pitchFamily="34" charset="0"/>
                        </a:rPr>
                        <a:t>133 112</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mn-lt"/>
                          <a:cs typeface="+mn-cs"/>
                        </a:rPr>
                        <a:t>-</a:t>
                      </a:r>
                      <a:endParaRPr lang="en-US" sz="1800" b="0" i="1"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mn-lt"/>
                          <a:cs typeface="+mn-cs"/>
                        </a:rPr>
                        <a:t>496</a:t>
                      </a:r>
                      <a:endParaRPr lang="en-US" sz="1800" b="0" i="1"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u="none" strike="noStrike" dirty="0" smtClean="0"/>
                        <a:t>141</a:t>
                      </a:r>
                      <a:r>
                        <a:rPr lang="en-US" sz="1800" u="none" strike="noStrike" baseline="0" dirty="0" smtClean="0"/>
                        <a:t> 861</a:t>
                      </a:r>
                      <a:endParaRPr lang="en-US" sz="1800" b="0" i="1"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u="none" strike="noStrike" dirty="0" smtClean="0"/>
                        <a:t>150</a:t>
                      </a:r>
                      <a:r>
                        <a:rPr lang="en-US" sz="1800" u="none" strike="noStrike" baseline="0" dirty="0" smtClean="0"/>
                        <a:t> </a:t>
                      </a:r>
                      <a:r>
                        <a:rPr lang="en-US" sz="1800" u="none" strike="noStrike" dirty="0" smtClean="0"/>
                        <a:t>855</a:t>
                      </a:r>
                      <a:endParaRPr lang="en-US" sz="1800" b="0" i="1" u="none" strike="noStrike" dirty="0" smtClean="0">
                        <a:solidFill>
                          <a:srgbClr val="000000"/>
                        </a:solidFill>
                        <a:latin typeface="+mj-lt"/>
                        <a:cs typeface="Arial" pitchFamily="34" charset="0"/>
                      </a:endParaRPr>
                    </a:p>
                  </a:txBody>
                  <a:tcPr marL="9525" marR="9525" marT="9525" marB="0" anchor="ctr"/>
                </a:tc>
              </a:tr>
              <a:tr h="989814">
                <a:tc>
                  <a:txBody>
                    <a:bodyPr/>
                    <a:lstStyle/>
                    <a:p>
                      <a:pPr marL="263525" indent="-263525" algn="l" fontAlgn="b"/>
                      <a:r>
                        <a:rPr lang="en-US" sz="1800" u="none" strike="noStrike" dirty="0" smtClean="0"/>
                        <a:t>P3 Intergovernmental</a:t>
                      </a:r>
                      <a:r>
                        <a:rPr lang="en-US" sz="1800" u="none" strike="noStrike" baseline="0" dirty="0" smtClean="0"/>
                        <a:t> Coordination &amp; Stakeholder Management</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u="none" strike="noStrike" dirty="0" smtClean="0"/>
                        <a:t>105</a:t>
                      </a:r>
                      <a:r>
                        <a:rPr lang="en-US" sz="1800" u="none" strike="noStrike" baseline="0" dirty="0" smtClean="0"/>
                        <a:t> 484</a:t>
                      </a:r>
                      <a:endParaRPr lang="en-US" sz="1800" b="0" i="1"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1" u="none" strike="noStrike" baseline="0" dirty="0" smtClean="0"/>
                        <a:t>105 392</a:t>
                      </a:r>
                      <a:endParaRPr lang="en-US" sz="1800" b="0" i="1"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mn-lt"/>
                          <a:cs typeface="+mn-cs"/>
                        </a:rPr>
                        <a:t>12</a:t>
                      </a:r>
                      <a:endParaRPr lang="en-US" sz="1800" b="0" i="1"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mn-lt"/>
                          <a:cs typeface="+mn-cs"/>
                        </a:rPr>
                        <a:t>80</a:t>
                      </a:r>
                      <a:endParaRPr lang="en-US" sz="1800" b="0" i="1"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u="none" strike="noStrike" dirty="0" smtClean="0"/>
                        <a:t>112</a:t>
                      </a:r>
                      <a:r>
                        <a:rPr lang="en-US" sz="1800" u="none" strike="noStrike" baseline="0" dirty="0" smtClean="0"/>
                        <a:t> 257</a:t>
                      </a:r>
                      <a:endParaRPr lang="en-US" sz="1800" b="0" i="1"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u="none" strike="noStrike" dirty="0" smtClean="0"/>
                        <a:t>120</a:t>
                      </a:r>
                      <a:r>
                        <a:rPr lang="en-US" sz="1800" u="none" strike="noStrike" baseline="0" dirty="0" smtClean="0"/>
                        <a:t> 070</a:t>
                      </a:r>
                      <a:endParaRPr lang="en-US" sz="1800" b="0" i="1" u="none" strike="noStrike" dirty="0" smtClean="0">
                        <a:solidFill>
                          <a:srgbClr val="000000"/>
                        </a:solidFill>
                        <a:latin typeface="+mj-lt"/>
                        <a:cs typeface="Arial" pitchFamily="34" charset="0"/>
                      </a:endParaRPr>
                    </a:p>
                  </a:txBody>
                  <a:tcPr marL="9525" marR="9525" marT="9525" marB="0" anchor="ctr"/>
                </a:tc>
              </a:tr>
              <a:tr h="735291">
                <a:tc>
                  <a:txBody>
                    <a:bodyPr/>
                    <a:lstStyle/>
                    <a:p>
                      <a:pPr algn="l" fontAlgn="b"/>
                      <a:r>
                        <a:rPr lang="en-US" sz="1800" b="1" u="none" strike="noStrike" dirty="0" smtClean="0"/>
                        <a:t>Total expenditure estimates</a:t>
                      </a:r>
                      <a:endParaRPr lang="en-US" sz="1800" b="1" i="0" u="none" strike="noStrike" dirty="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u="none" strike="noStrike" baseline="0" dirty="0" smtClean="0"/>
                        <a:t>382 156</a:t>
                      </a:r>
                      <a:endParaRPr lang="en-US" sz="1800" b="1" i="1"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1" u="none" strike="noStrike" dirty="0" smtClean="0"/>
                        <a:t>380 994</a:t>
                      </a:r>
                      <a:endParaRPr lang="en-US" sz="1800" b="1" i="1"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1" u="none" strike="noStrike" dirty="0" smtClean="0">
                          <a:solidFill>
                            <a:schemeClr val="dk1"/>
                          </a:solidFill>
                          <a:latin typeface="+mn-lt"/>
                          <a:cs typeface="+mn-cs"/>
                        </a:rPr>
                        <a:t>56</a:t>
                      </a:r>
                      <a:endParaRPr lang="en-US" sz="1800" b="1" i="1"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1" u="none" strike="noStrike" dirty="0" smtClean="0"/>
                        <a:t>1 106</a:t>
                      </a:r>
                      <a:endParaRPr lang="en-US" sz="1800" b="1" i="1"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u="none" strike="noStrike" dirty="0" smtClean="0"/>
                        <a:t>405</a:t>
                      </a:r>
                      <a:r>
                        <a:rPr lang="en-US" sz="1800" b="1" u="none" strike="noStrike" baseline="0" dirty="0" smtClean="0"/>
                        <a:t> 817</a:t>
                      </a:r>
                      <a:endParaRPr lang="en-US" sz="1800" b="1" i="1"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u="none" strike="noStrike" dirty="0" smtClean="0"/>
                        <a:t>432</a:t>
                      </a:r>
                      <a:r>
                        <a:rPr lang="en-US" sz="1800" b="1" u="none" strike="noStrike" baseline="0" dirty="0" smtClean="0"/>
                        <a:t> 413</a:t>
                      </a:r>
                      <a:endParaRPr lang="en-US" sz="1800" b="1" i="1"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r>
            </a:tbl>
          </a:graphicData>
        </a:graphic>
      </p:graphicFrame>
      <p:sp>
        <p:nvSpPr>
          <p:cNvPr id="13" name="Rectangle 12"/>
          <p:cNvSpPr/>
          <p:nvPr/>
        </p:nvSpPr>
        <p:spPr>
          <a:xfrm>
            <a:off x="403135" y="332656"/>
            <a:ext cx="8591872" cy="424732"/>
          </a:xfrm>
          <a:prstGeom prst="rect">
            <a:avLst/>
          </a:prstGeom>
          <a:solidFill>
            <a:schemeClr val="bg1"/>
          </a:solidFill>
          <a:ln>
            <a:solidFill>
              <a:schemeClr val="accent3">
                <a:lumMod val="75000"/>
              </a:schemeClr>
            </a:solidFill>
          </a:ln>
        </p:spPr>
        <p:txBody>
          <a:bodyPr wrap="square">
            <a:spAutoFit/>
          </a:bodyPr>
          <a:lstStyle/>
          <a:p>
            <a:pPr algn="ctr" defTabSz="457200" fontAlgn="base">
              <a:lnSpc>
                <a:spcPct val="90000"/>
              </a:lnSpc>
              <a:spcBef>
                <a:spcPct val="0"/>
              </a:spcBef>
              <a:spcAft>
                <a:spcPct val="0"/>
              </a:spcAft>
              <a:defRPr/>
            </a:pPr>
            <a:r>
              <a:rPr lang="en-US" sz="2400" b="1" dirty="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7</a:t>
            </a:r>
            <a:r>
              <a:rPr lang="en-US" sz="2400" b="1" dirty="0" smtClean="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        </a:t>
            </a:r>
            <a:r>
              <a:rPr lang="en-US" sz="2400" b="1" dirty="0" smtClean="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2016 </a:t>
            </a:r>
            <a:r>
              <a:rPr lang="en-US" sz="2400" b="1" dirty="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MTEF Budget Summary</a:t>
            </a:r>
            <a:endParaRPr lang="en-US" sz="2400" b="1" dirty="0" smtClean="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endParaRPr>
          </a:p>
        </p:txBody>
      </p:sp>
      <p:sp>
        <p:nvSpPr>
          <p:cNvPr id="10" name="Slide Number Placeholder 9"/>
          <p:cNvSpPr>
            <a:spLocks noGrp="1"/>
          </p:cNvSpPr>
          <p:nvPr>
            <p:ph type="sldNum" sz="quarter" idx="12"/>
          </p:nvPr>
        </p:nvSpPr>
        <p:spPr/>
        <p:txBody>
          <a:bodyPr/>
          <a:lstStyle/>
          <a:p>
            <a:pPr>
              <a:defRPr/>
            </a:pPr>
            <a:fld id="{0F169759-5B8E-4615-9B5F-9FE9CB008716}" type="slidenum">
              <a:rPr lang="en-US" smtClean="0">
                <a:solidFill>
                  <a:srgbClr val="4F271C">
                    <a:shade val="90000"/>
                  </a:srgbClr>
                </a:solidFill>
              </a:rPr>
              <a:pPr>
                <a:defRPr/>
              </a:pPr>
              <a:t>30</a:t>
            </a:fld>
            <a:endParaRPr lang="en-US" dirty="0">
              <a:solidFill>
                <a:srgbClr val="4F271C">
                  <a:shade val="90000"/>
                </a:srgbClr>
              </a:solidFill>
            </a:endParaRPr>
          </a:p>
        </p:txBody>
      </p:sp>
    </p:spTree>
    <p:extLst>
      <p:ext uri="{BB962C8B-B14F-4D97-AF65-F5344CB8AC3E}">
        <p14:creationId xmlns:p14="http://schemas.microsoft.com/office/powerpoint/2010/main" val="1102671611"/>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216817" y="1909516"/>
          <a:ext cx="8738648" cy="4024854"/>
        </p:xfrm>
        <a:graphic>
          <a:graphicData uri="http://schemas.openxmlformats.org/drawingml/2006/table">
            <a:tbl>
              <a:tblPr>
                <a:tableStyleId>{22838BEF-8BB2-4498-84A7-C5851F593DF1}</a:tableStyleId>
              </a:tblPr>
              <a:tblGrid>
                <a:gridCol w="2733773"/>
                <a:gridCol w="1404595"/>
                <a:gridCol w="1131216"/>
                <a:gridCol w="1272619"/>
                <a:gridCol w="1206630"/>
                <a:gridCol w="989815"/>
              </a:tblGrid>
              <a:tr h="309563">
                <a:tc rowSpan="2">
                  <a:txBody>
                    <a:bodyPr/>
                    <a:lstStyle/>
                    <a:p>
                      <a:pPr algn="ctr" fontAlgn="b"/>
                      <a:r>
                        <a:rPr lang="en-US" sz="1800" b="1" i="0" u="none" strike="noStrike" dirty="0" smtClean="0">
                          <a:solidFill>
                            <a:srgbClr val="000000"/>
                          </a:solidFill>
                          <a:latin typeface="+mj-lt"/>
                          <a:cs typeface="Arial" pitchFamily="34" charset="0"/>
                        </a:rPr>
                        <a:t>GCIS CONSOLIDATED</a:t>
                      </a:r>
                      <a:endParaRPr lang="en-US" sz="1800" b="1" i="0" u="none" strike="noStrike" dirty="0">
                        <a:solidFill>
                          <a:srgbClr val="000000"/>
                        </a:solidFill>
                        <a:latin typeface="+mj-lt"/>
                        <a:cs typeface="Arial" pitchFamily="34" charset="0"/>
                      </a:endParaRPr>
                    </a:p>
                  </a:txBody>
                  <a:tcPr marL="9525" marR="9525" marT="9525" marB="0" anchor="ct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2016/17</a:t>
                      </a: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r>
              <a:tr h="309563">
                <a:tc vMerge="1">
                  <a:txBody>
                    <a:bodyPr/>
                    <a:lstStyle/>
                    <a:p>
                      <a:pPr algn="l" fontAlgn="b"/>
                      <a:endParaRPr lang="en-US" sz="1800" b="1" i="0" u="none" strike="noStrike" dirty="0">
                        <a:solidFill>
                          <a:srgbClr val="000000"/>
                        </a:solidFill>
                        <a:latin typeface="+mj-lt"/>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Compensation of Employees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Goods and Services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Transfers and Subsidies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Payments for capital</a:t>
                      </a:r>
                      <a:r>
                        <a:rPr kumimoji="0" lang="en-US" sz="1800" b="1" u="none" strike="noStrike" kern="1200" baseline="0" dirty="0" smtClean="0"/>
                        <a:t> assets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Total</a:t>
                      </a:r>
                      <a:endParaRPr kumimoji="0" lang="en-US" sz="1800" b="1" i="1" u="none" strike="noStrike" kern="1200" dirty="0" smtClean="0">
                        <a:solidFill>
                          <a:schemeClr val="tx1"/>
                        </a:solidFill>
                        <a:latin typeface="+mj-lt"/>
                        <a:ea typeface="+mn-ea"/>
                        <a:cs typeface="+mn-cs"/>
                      </a:endParaRPr>
                    </a:p>
                  </a:txBody>
                  <a:tcPr marL="9525" marR="9525" marT="9525" marB="0" anchor="ctr"/>
                </a:tc>
              </a:tr>
              <a:tr h="309563">
                <a:tc>
                  <a:txBody>
                    <a:bodyPr/>
                    <a:lstStyle/>
                    <a:p>
                      <a:pPr algn="l" fontAlgn="b"/>
                      <a:r>
                        <a:rPr lang="en-US" sz="1800" b="1" u="none" strike="noStrike" dirty="0" smtClean="0"/>
                        <a:t>MTEF</a:t>
                      </a:r>
                      <a:r>
                        <a:rPr lang="en-US" sz="1800" b="1" u="none" strike="noStrike" baseline="0" dirty="0" smtClean="0"/>
                        <a:t> allocation</a:t>
                      </a:r>
                      <a:endParaRPr lang="en-US" sz="1800" b="1" i="0" u="none" strike="noStrike" dirty="0">
                        <a:solidFill>
                          <a:srgbClr val="000000"/>
                        </a:solidFill>
                        <a:latin typeface="+mj-lt"/>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r>
              <a:tr h="447302">
                <a:tc>
                  <a:txBody>
                    <a:bodyPr/>
                    <a:lstStyle/>
                    <a:p>
                      <a:pPr algn="l" fontAlgn="b"/>
                      <a:r>
                        <a:rPr lang="en-US" sz="1800" b="0" i="0" u="none" strike="noStrike" dirty="0" smtClean="0">
                          <a:solidFill>
                            <a:schemeClr val="dk1"/>
                          </a:solidFill>
                          <a:latin typeface="+mn-lt"/>
                          <a:cs typeface="+mn-cs"/>
                        </a:rPr>
                        <a:t>P1 Administration</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64 087</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78 403</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44</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530</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143 064</a:t>
                      </a:r>
                    </a:p>
                  </a:txBody>
                  <a:tcPr marL="9525" marR="9525" marT="9525" marB="0" anchor="ctr"/>
                </a:tc>
              </a:tr>
              <a:tr h="414779">
                <a:tc>
                  <a:txBody>
                    <a:bodyPr/>
                    <a:lstStyle/>
                    <a:p>
                      <a:pPr marL="263525" indent="-263525" algn="l" fontAlgn="b"/>
                      <a:r>
                        <a:rPr lang="en-US" sz="1800" u="none" strike="noStrike" dirty="0" smtClean="0"/>
                        <a:t>P2 Content Processing and Dissemination</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74 346</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58 766</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496</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133 608</a:t>
                      </a:r>
                    </a:p>
                  </a:txBody>
                  <a:tcPr marL="9525" marR="9525" marT="9525" marB="0" anchor="ctr"/>
                </a:tc>
              </a:tr>
              <a:tr h="424206">
                <a:tc>
                  <a:txBody>
                    <a:bodyPr/>
                    <a:lstStyle/>
                    <a:p>
                      <a:pPr marL="263525" indent="-263525" algn="l" fontAlgn="b"/>
                      <a:r>
                        <a:rPr lang="en-US" sz="1800" u="none" strike="noStrike" dirty="0" smtClean="0"/>
                        <a:t>P3 Intergovernmental Coordination and Stakeholder Management</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84 368</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21 024</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12</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80</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105 484</a:t>
                      </a:r>
                    </a:p>
                  </a:txBody>
                  <a:tcPr marL="9525" marR="9525" marT="9525" marB="0" anchor="ctr"/>
                </a:tc>
              </a:tr>
              <a:tr h="735291">
                <a:tc>
                  <a:txBody>
                    <a:bodyPr/>
                    <a:lstStyle/>
                    <a:p>
                      <a:pPr algn="l" fontAlgn="b"/>
                      <a:r>
                        <a:rPr lang="en-US" sz="1800" b="1" u="none" strike="noStrike" dirty="0" smtClean="0"/>
                        <a:t>Total expenditure estimates</a:t>
                      </a:r>
                      <a:endParaRPr lang="en-US" sz="1800" b="1" i="0" u="none" strike="noStrike" dirty="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222 801</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158 193</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56</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1 106</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382 156</a:t>
                      </a:r>
                    </a:p>
                  </a:txBody>
                  <a:tcPr marL="9525" marR="9525" marT="9525" marB="0" anchor="ctr">
                    <a:solidFill>
                      <a:schemeClr val="accent5">
                        <a:lumMod val="60000"/>
                        <a:lumOff val="40000"/>
                      </a:schemeClr>
                    </a:solidFill>
                  </a:tcPr>
                </a:tc>
              </a:tr>
            </a:tbl>
          </a:graphicData>
        </a:graphic>
      </p:graphicFrame>
      <p:sp>
        <p:nvSpPr>
          <p:cNvPr id="13" name="Rectangle 12"/>
          <p:cNvSpPr/>
          <p:nvPr/>
        </p:nvSpPr>
        <p:spPr>
          <a:xfrm>
            <a:off x="228600" y="893853"/>
            <a:ext cx="8591872" cy="424732"/>
          </a:xfrm>
          <a:prstGeom prst="rect">
            <a:avLst/>
          </a:prstGeom>
          <a:solidFill>
            <a:schemeClr val="bg1"/>
          </a:solidFill>
          <a:ln>
            <a:solidFill>
              <a:schemeClr val="accent3">
                <a:lumMod val="75000"/>
              </a:schemeClr>
            </a:solidFill>
          </a:ln>
        </p:spPr>
        <p:txBody>
          <a:bodyPr wrap="square">
            <a:spAutoFit/>
          </a:bodyPr>
          <a:lstStyle/>
          <a:p>
            <a:pPr algn="ctr" defTabSz="457200" fontAlgn="base">
              <a:lnSpc>
                <a:spcPct val="90000"/>
              </a:lnSpc>
              <a:spcBef>
                <a:spcPct val="0"/>
              </a:spcBef>
              <a:spcAft>
                <a:spcPct val="0"/>
              </a:spcAft>
              <a:defRPr/>
            </a:pPr>
            <a:r>
              <a:rPr lang="en-US" sz="2400" b="1" dirty="0" smtClean="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7.</a:t>
            </a:r>
            <a:r>
              <a:rPr lang="en-US" sz="2400" b="1" dirty="0" smtClean="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	2016 </a:t>
            </a:r>
            <a:r>
              <a:rPr lang="en-US" sz="2400" b="1" dirty="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MTEF Budget Summary</a:t>
            </a:r>
          </a:p>
        </p:txBody>
      </p:sp>
      <p:sp>
        <p:nvSpPr>
          <p:cNvPr id="10" name="Slide Number Placeholder 9"/>
          <p:cNvSpPr>
            <a:spLocks noGrp="1"/>
          </p:cNvSpPr>
          <p:nvPr>
            <p:ph type="sldNum" sz="quarter" idx="12"/>
          </p:nvPr>
        </p:nvSpPr>
        <p:spPr/>
        <p:txBody>
          <a:bodyPr/>
          <a:lstStyle/>
          <a:p>
            <a:pPr>
              <a:defRPr/>
            </a:pPr>
            <a:fld id="{0F169759-5B8E-4615-9B5F-9FE9CB008716}" type="slidenum">
              <a:rPr lang="en-US" smtClean="0">
                <a:solidFill>
                  <a:srgbClr val="4F271C">
                    <a:shade val="90000"/>
                  </a:srgbClr>
                </a:solidFill>
              </a:rPr>
              <a:pPr>
                <a:defRPr/>
              </a:pPr>
              <a:t>31</a:t>
            </a:fld>
            <a:endParaRPr lang="en-US" dirty="0">
              <a:solidFill>
                <a:srgbClr val="4F271C">
                  <a:shade val="90000"/>
                </a:srgbClr>
              </a:solidFill>
            </a:endParaRPr>
          </a:p>
        </p:txBody>
      </p:sp>
    </p:spTree>
    <p:extLst>
      <p:ext uri="{BB962C8B-B14F-4D97-AF65-F5344CB8AC3E}">
        <p14:creationId xmlns:p14="http://schemas.microsoft.com/office/powerpoint/2010/main" val="611963531"/>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250234" y="1573744"/>
          <a:ext cx="8738648" cy="4321601"/>
        </p:xfrm>
        <a:graphic>
          <a:graphicData uri="http://schemas.openxmlformats.org/drawingml/2006/table">
            <a:tbl>
              <a:tblPr>
                <a:tableStyleId>{22838BEF-8BB2-4498-84A7-C5851F593DF1}</a:tableStyleId>
              </a:tblPr>
              <a:tblGrid>
                <a:gridCol w="2733773"/>
                <a:gridCol w="1404595"/>
                <a:gridCol w="1131216"/>
                <a:gridCol w="1272619"/>
                <a:gridCol w="1206630"/>
                <a:gridCol w="989815"/>
              </a:tblGrid>
              <a:tr h="309563">
                <a:tc rowSpan="2">
                  <a:txBody>
                    <a:bodyPr/>
                    <a:lstStyle/>
                    <a:p>
                      <a:pPr algn="ctr" fontAlgn="b"/>
                      <a:r>
                        <a:rPr lang="en-US" sz="1800" b="1" i="0" u="none" strike="noStrike" dirty="0" smtClean="0">
                          <a:solidFill>
                            <a:srgbClr val="000000"/>
                          </a:solidFill>
                          <a:latin typeface="+mj-lt"/>
                          <a:cs typeface="Arial" pitchFamily="34" charset="0"/>
                        </a:rPr>
                        <a:t>PROG 1: ADMINISTRATION </a:t>
                      </a:r>
                      <a:endParaRPr lang="en-US" sz="1800" b="1" i="0" u="none" strike="noStrike" dirty="0">
                        <a:solidFill>
                          <a:srgbClr val="000000"/>
                        </a:solidFill>
                        <a:latin typeface="+mj-lt"/>
                        <a:cs typeface="Arial" pitchFamily="34" charset="0"/>
                      </a:endParaRPr>
                    </a:p>
                  </a:txBody>
                  <a:tcPr marL="9525" marR="9525" marT="9525" marB="0" anchor="ct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2016/17</a:t>
                      </a: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r>
              <a:tr h="309563">
                <a:tc vMerge="1">
                  <a:txBody>
                    <a:bodyPr/>
                    <a:lstStyle/>
                    <a:p>
                      <a:pPr algn="l" fontAlgn="b"/>
                      <a:endParaRPr lang="en-US" sz="1800" b="1" i="0" u="none" strike="noStrike" dirty="0">
                        <a:solidFill>
                          <a:srgbClr val="000000"/>
                        </a:solidFill>
                        <a:latin typeface="+mj-lt"/>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Compensation of Employees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Goods and Services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Transfers and Subsidies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Payments for capital</a:t>
                      </a:r>
                      <a:r>
                        <a:rPr kumimoji="0" lang="en-US" sz="1800" b="1" u="none" strike="noStrike" kern="1200" baseline="0" dirty="0" smtClean="0"/>
                        <a:t> assets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Total</a:t>
                      </a:r>
                      <a:endParaRPr kumimoji="0" lang="en-US" sz="1800" b="1" i="1" u="none" strike="noStrike" kern="1200" dirty="0" smtClean="0">
                        <a:solidFill>
                          <a:schemeClr val="tx1"/>
                        </a:solidFill>
                        <a:latin typeface="+mj-lt"/>
                        <a:ea typeface="+mn-ea"/>
                        <a:cs typeface="+mn-cs"/>
                      </a:endParaRPr>
                    </a:p>
                  </a:txBody>
                  <a:tcPr marL="9525" marR="9525" marT="9525" marB="0" anchor="ctr"/>
                </a:tc>
              </a:tr>
              <a:tr h="309563">
                <a:tc>
                  <a:txBody>
                    <a:bodyPr/>
                    <a:lstStyle/>
                    <a:p>
                      <a:pPr algn="l" fontAlgn="b"/>
                      <a:r>
                        <a:rPr lang="en-US" sz="1800" b="1" u="none" strike="noStrike" dirty="0" smtClean="0"/>
                        <a:t>MTEF</a:t>
                      </a:r>
                      <a:r>
                        <a:rPr lang="en-US" sz="1800" b="1" u="none" strike="noStrike" baseline="0" dirty="0" smtClean="0"/>
                        <a:t> allocation</a:t>
                      </a:r>
                      <a:endParaRPr lang="en-US" sz="1800" b="1" i="0" u="none" strike="noStrike" dirty="0">
                        <a:solidFill>
                          <a:srgbClr val="000000"/>
                        </a:solidFill>
                        <a:latin typeface="+mj-lt"/>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r>
              <a:tr h="447302">
                <a:tc>
                  <a:txBody>
                    <a:bodyPr/>
                    <a:lstStyle/>
                    <a:p>
                      <a:pPr algn="l" fontAlgn="b"/>
                      <a:r>
                        <a:rPr lang="en-US" sz="1800" b="0" i="0" u="none" strike="noStrike" dirty="0" smtClean="0">
                          <a:solidFill>
                            <a:schemeClr val="dk1"/>
                          </a:solidFill>
                          <a:latin typeface="+mn-lt"/>
                          <a:cs typeface="+mn-cs"/>
                        </a:rPr>
                        <a:t>Departmental</a:t>
                      </a:r>
                      <a:r>
                        <a:rPr lang="en-US" sz="1800" b="0" i="0" u="none" strike="noStrike" baseline="0" dirty="0" smtClean="0">
                          <a:solidFill>
                            <a:schemeClr val="dk1"/>
                          </a:solidFill>
                          <a:latin typeface="+mn-lt"/>
                          <a:cs typeface="+mn-cs"/>
                        </a:rPr>
                        <a:t> Management</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6 336</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855</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42</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7 233</a:t>
                      </a:r>
                    </a:p>
                  </a:txBody>
                  <a:tcPr marL="9525" marR="9525" marT="9525" marB="0" anchor="ctr"/>
                </a:tc>
              </a:tr>
              <a:tr h="414779">
                <a:tc>
                  <a:txBody>
                    <a:bodyPr/>
                    <a:lstStyle/>
                    <a:p>
                      <a:pPr algn="l" fontAlgn="b"/>
                      <a:r>
                        <a:rPr lang="en-US" sz="1800" u="none" strike="noStrike" dirty="0" smtClean="0"/>
                        <a:t>Corporate Services</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28 459</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19 933</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198</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48 590</a:t>
                      </a:r>
                    </a:p>
                  </a:txBody>
                  <a:tcPr marL="9525" marR="9525" marT="9525" marB="0" anchor="ctr"/>
                </a:tc>
              </a:tr>
              <a:tr h="424206">
                <a:tc>
                  <a:txBody>
                    <a:bodyPr/>
                    <a:lstStyle/>
                    <a:p>
                      <a:pPr algn="l" fontAlgn="b"/>
                      <a:r>
                        <a:rPr lang="en-US" sz="1800" u="none" strike="noStrike" dirty="0" smtClean="0"/>
                        <a:t>Financial Administration</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24 047</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6 642</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44</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265</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30 998</a:t>
                      </a:r>
                    </a:p>
                  </a:txBody>
                  <a:tcPr marL="9525" marR="9525" marT="9525" marB="0" anchor="ctr"/>
                </a:tc>
              </a:tr>
              <a:tr h="424206">
                <a:tc>
                  <a:txBody>
                    <a:bodyPr/>
                    <a:lstStyle/>
                    <a:p>
                      <a:pPr algn="l" fontAlgn="b"/>
                      <a:r>
                        <a:rPr lang="en-US" sz="1800" b="0" i="0" u="none" strike="noStrike" dirty="0" smtClean="0">
                          <a:solidFill>
                            <a:srgbClr val="000000"/>
                          </a:solidFill>
                          <a:latin typeface="+mj-lt"/>
                          <a:cs typeface="Arial" pitchFamily="34" charset="0"/>
                        </a:rPr>
                        <a:t>Internal Audit</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5 245</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2 402</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25</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7 672</a:t>
                      </a:r>
                    </a:p>
                  </a:txBody>
                  <a:tcPr marL="9525" marR="9525" marT="9525" marB="0" anchor="ctr"/>
                </a:tc>
              </a:tr>
              <a:tr h="424206">
                <a:tc>
                  <a:txBody>
                    <a:bodyPr/>
                    <a:lstStyle/>
                    <a:p>
                      <a:pPr algn="l" fontAlgn="b"/>
                      <a:r>
                        <a:rPr lang="en-US" sz="1800" b="0" i="0" u="none" strike="noStrike" dirty="0" smtClean="0">
                          <a:solidFill>
                            <a:srgbClr val="000000"/>
                          </a:solidFill>
                          <a:latin typeface="+mj-lt"/>
                          <a:cs typeface="Arial" pitchFamily="34" charset="0"/>
                        </a:rPr>
                        <a:t>Office Accommodation</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48 571</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48 571</a:t>
                      </a:r>
                    </a:p>
                  </a:txBody>
                  <a:tcPr marL="9525" marR="9525" marT="9525" marB="0" anchor="ctr"/>
                </a:tc>
              </a:tr>
              <a:tr h="735291">
                <a:tc>
                  <a:txBody>
                    <a:bodyPr/>
                    <a:lstStyle/>
                    <a:p>
                      <a:pPr algn="l" fontAlgn="b"/>
                      <a:r>
                        <a:rPr lang="en-US" sz="1800" b="1" u="none" strike="noStrike" dirty="0" smtClean="0"/>
                        <a:t>Total expenditure estimates</a:t>
                      </a:r>
                      <a:endParaRPr lang="en-US" sz="1800" b="1" i="0" u="none" strike="noStrike" dirty="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64 087</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78 403</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44</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530</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143 064</a:t>
                      </a:r>
                    </a:p>
                  </a:txBody>
                  <a:tcPr marL="9525" marR="9525" marT="9525" marB="0" anchor="ctr">
                    <a:solidFill>
                      <a:schemeClr val="accent5">
                        <a:lumMod val="60000"/>
                        <a:lumOff val="40000"/>
                      </a:schemeClr>
                    </a:solidFill>
                  </a:tcPr>
                </a:tc>
              </a:tr>
            </a:tbl>
          </a:graphicData>
        </a:graphic>
      </p:graphicFrame>
      <p:sp>
        <p:nvSpPr>
          <p:cNvPr id="13" name="Rectangle 12"/>
          <p:cNvSpPr/>
          <p:nvPr/>
        </p:nvSpPr>
        <p:spPr>
          <a:xfrm>
            <a:off x="225478" y="620688"/>
            <a:ext cx="8591872" cy="424732"/>
          </a:xfrm>
          <a:prstGeom prst="rect">
            <a:avLst/>
          </a:prstGeom>
          <a:solidFill>
            <a:schemeClr val="bg1"/>
          </a:solidFill>
          <a:ln>
            <a:solidFill>
              <a:schemeClr val="accent3">
                <a:lumMod val="75000"/>
              </a:schemeClr>
            </a:solidFill>
          </a:ln>
        </p:spPr>
        <p:txBody>
          <a:bodyPr wrap="square">
            <a:spAutoFit/>
          </a:bodyPr>
          <a:lstStyle/>
          <a:p>
            <a:pPr algn="ctr" defTabSz="457200" fontAlgn="base">
              <a:lnSpc>
                <a:spcPct val="90000"/>
              </a:lnSpc>
              <a:spcBef>
                <a:spcPct val="0"/>
              </a:spcBef>
              <a:spcAft>
                <a:spcPct val="0"/>
              </a:spcAft>
              <a:defRPr/>
            </a:pPr>
            <a:r>
              <a:rPr lang="en-US" sz="2400" b="1" dirty="0" smtClean="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7.</a:t>
            </a:r>
            <a:r>
              <a:rPr lang="en-US" sz="2400" b="1" dirty="0" smtClean="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	  2016 </a:t>
            </a:r>
            <a:r>
              <a:rPr lang="en-US" sz="2400" b="1" dirty="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MTEF Budget Summary</a:t>
            </a:r>
            <a:endParaRPr lang="en-US" sz="2400" b="1" dirty="0" smtClean="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endParaRPr>
          </a:p>
        </p:txBody>
      </p:sp>
      <p:sp>
        <p:nvSpPr>
          <p:cNvPr id="10" name="Slide Number Placeholder 9"/>
          <p:cNvSpPr>
            <a:spLocks noGrp="1"/>
          </p:cNvSpPr>
          <p:nvPr>
            <p:ph type="sldNum" sz="quarter" idx="12"/>
          </p:nvPr>
        </p:nvSpPr>
        <p:spPr/>
        <p:txBody>
          <a:bodyPr/>
          <a:lstStyle/>
          <a:p>
            <a:pPr>
              <a:defRPr/>
            </a:pPr>
            <a:fld id="{0F169759-5B8E-4615-9B5F-9FE9CB008716}" type="slidenum">
              <a:rPr lang="en-US" smtClean="0">
                <a:solidFill>
                  <a:srgbClr val="4F271C">
                    <a:shade val="90000"/>
                  </a:srgbClr>
                </a:solidFill>
              </a:rPr>
              <a:pPr>
                <a:defRPr/>
              </a:pPr>
              <a:t>32</a:t>
            </a:fld>
            <a:endParaRPr lang="en-US" dirty="0">
              <a:solidFill>
                <a:srgbClr val="4F271C">
                  <a:shade val="90000"/>
                </a:srgbClr>
              </a:solidFill>
            </a:endParaRPr>
          </a:p>
        </p:txBody>
      </p:sp>
    </p:spTree>
    <p:extLst>
      <p:ext uri="{BB962C8B-B14F-4D97-AF65-F5344CB8AC3E}">
        <p14:creationId xmlns:p14="http://schemas.microsoft.com/office/powerpoint/2010/main" val="1237716987"/>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323528" y="1484784"/>
          <a:ext cx="8397838" cy="3609888"/>
        </p:xfrm>
        <a:graphic>
          <a:graphicData uri="http://schemas.openxmlformats.org/drawingml/2006/table">
            <a:tbl>
              <a:tblPr>
                <a:tableStyleId>{22838BEF-8BB2-4498-84A7-C5851F593DF1}</a:tableStyleId>
              </a:tblPr>
              <a:tblGrid>
                <a:gridCol w="3463901"/>
                <a:gridCol w="1666617"/>
                <a:gridCol w="1619536"/>
                <a:gridCol w="1647784"/>
              </a:tblGrid>
              <a:tr h="321747">
                <a:tc rowSpan="2">
                  <a:txBody>
                    <a:bodyPr/>
                    <a:lstStyle/>
                    <a:p>
                      <a:pPr algn="ctr" fontAlgn="b"/>
                      <a:r>
                        <a:rPr lang="en-US" sz="1800" b="1" i="0" u="none" strike="noStrike" dirty="0" smtClean="0">
                          <a:solidFill>
                            <a:srgbClr val="000000"/>
                          </a:solidFill>
                          <a:latin typeface="+mj-lt"/>
                          <a:cs typeface="Arial" pitchFamily="34" charset="0"/>
                        </a:rPr>
                        <a:t>PROG 1: ADMINISTRATION </a:t>
                      </a:r>
                      <a:endParaRPr lang="en-US" sz="1800" b="1" i="0" u="none" strike="noStrike" dirty="0">
                        <a:solidFill>
                          <a:srgbClr val="000000"/>
                        </a:solidFill>
                        <a:latin typeface="+mj-lt"/>
                        <a:cs typeface="Arial" pitchFamily="34" charset="0"/>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2016/17</a:t>
                      </a:r>
                      <a:endParaRPr kumimoji="0" lang="en-US" sz="1800" b="1" i="1" u="none" strike="noStrike" kern="1200" dirty="0" smtClean="0">
                        <a:solidFill>
                          <a:schemeClr val="tx1"/>
                        </a:solidFill>
                        <a:latin typeface="+mj-lt"/>
                        <a:ea typeface="+mn-ea"/>
                        <a:cs typeface="+mn-cs"/>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2017/18</a:t>
                      </a:r>
                      <a:endParaRPr kumimoji="0" lang="en-US" sz="1800" b="1" i="1" u="none" strike="noStrike" kern="1200" dirty="0" smtClean="0">
                        <a:solidFill>
                          <a:schemeClr val="tx1"/>
                        </a:solidFill>
                        <a:latin typeface="+mj-lt"/>
                        <a:ea typeface="+mn-ea"/>
                        <a:cs typeface="+mn-cs"/>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2018/19</a:t>
                      </a:r>
                      <a:endParaRPr kumimoji="0" lang="en-US" sz="1800" b="1" i="1" u="none" strike="noStrike" kern="1200" dirty="0" smtClean="0">
                        <a:solidFill>
                          <a:schemeClr val="tx1"/>
                        </a:solidFill>
                        <a:latin typeface="+mj-lt"/>
                        <a:ea typeface="+mn-ea"/>
                        <a:cs typeface="+mn-cs"/>
                      </a:endParaRPr>
                    </a:p>
                  </a:txBody>
                  <a:tcPr marL="9525" marR="9525" marT="9525" marB="0" anchor="b"/>
                </a:tc>
              </a:tr>
              <a:tr h="321747">
                <a:tc vMerge="1">
                  <a:txBody>
                    <a:bodyPr/>
                    <a:lstStyle/>
                    <a:p>
                      <a:pPr algn="l" fontAlgn="b"/>
                      <a:endParaRPr lang="en-US" sz="1800" b="1" i="0" u="none" strike="noStrike" dirty="0">
                        <a:solidFill>
                          <a:srgbClr val="000000"/>
                        </a:solidFill>
                        <a:latin typeface="+mj-lt"/>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r>
              <a:tr h="425716">
                <a:tc>
                  <a:txBody>
                    <a:bodyPr/>
                    <a:lstStyle/>
                    <a:p>
                      <a:pPr algn="l" fontAlgn="b"/>
                      <a:r>
                        <a:rPr lang="en-US" sz="1800" u="none" strike="noStrike" dirty="0" smtClean="0"/>
                        <a:t>Departmental Management</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7 233</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cs typeface="+mn-cs"/>
                        </a:rPr>
                        <a:t>7 704</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8 249</a:t>
                      </a:r>
                      <a:endParaRPr lang="en-US" sz="1800" b="0" i="0" u="none" strike="noStrike" dirty="0" smtClean="0">
                        <a:solidFill>
                          <a:srgbClr val="000000"/>
                        </a:solidFill>
                        <a:latin typeface="+mj-lt"/>
                        <a:cs typeface="Arial" pitchFamily="34" charset="0"/>
                      </a:endParaRPr>
                    </a:p>
                  </a:txBody>
                  <a:tcPr marL="9525" marR="9525" marT="9525" marB="0" anchor="ctr"/>
                </a:tc>
              </a:tr>
              <a:tr h="424347">
                <a:tc>
                  <a:txBody>
                    <a:bodyPr/>
                    <a:lstStyle/>
                    <a:p>
                      <a:pPr algn="l" fontAlgn="b"/>
                      <a:r>
                        <a:rPr lang="en-US" sz="1800" b="0" i="0" u="none" strike="noStrike" dirty="0" smtClean="0">
                          <a:solidFill>
                            <a:schemeClr val="dk1"/>
                          </a:solidFill>
                          <a:latin typeface="+mn-lt"/>
                          <a:cs typeface="+mn-cs"/>
                        </a:rPr>
                        <a:t>Corporate</a:t>
                      </a:r>
                      <a:r>
                        <a:rPr lang="en-US" sz="1800" b="0" i="0" u="none" strike="noStrike" baseline="0" dirty="0" smtClean="0">
                          <a:solidFill>
                            <a:schemeClr val="dk1"/>
                          </a:solidFill>
                          <a:latin typeface="+mn-lt"/>
                          <a:cs typeface="+mn-cs"/>
                        </a:rPr>
                        <a:t> Services</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cs typeface="+mn-cs"/>
                        </a:rPr>
                        <a:t>48 590</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51 597</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55 028</a:t>
                      </a:r>
                      <a:endParaRPr lang="en-US" sz="1800" b="0" i="0" u="none" strike="noStrike" dirty="0" smtClean="0">
                        <a:solidFill>
                          <a:srgbClr val="000000"/>
                        </a:solidFill>
                        <a:latin typeface="+mj-lt"/>
                        <a:cs typeface="Arial" pitchFamily="34" charset="0"/>
                      </a:endParaRPr>
                    </a:p>
                  </a:txBody>
                  <a:tcPr marL="9525" marR="9525" marT="9525" marB="0" anchor="ctr"/>
                </a:tc>
              </a:tr>
              <a:tr h="450700">
                <a:tc>
                  <a:txBody>
                    <a:bodyPr/>
                    <a:lstStyle/>
                    <a:p>
                      <a:pPr algn="l" fontAlgn="b"/>
                      <a:r>
                        <a:rPr lang="en-US" sz="1800" b="0" i="0" u="none" strike="noStrike" dirty="0" smtClean="0">
                          <a:solidFill>
                            <a:schemeClr val="dk1"/>
                          </a:solidFill>
                          <a:latin typeface="+mn-lt"/>
                          <a:cs typeface="+mn-cs"/>
                        </a:rPr>
                        <a:t>Financial</a:t>
                      </a:r>
                      <a:r>
                        <a:rPr lang="en-US" sz="1800" b="0" i="0" u="none" strike="noStrike" baseline="0" dirty="0" smtClean="0">
                          <a:solidFill>
                            <a:schemeClr val="dk1"/>
                          </a:solidFill>
                          <a:latin typeface="+mn-lt"/>
                          <a:cs typeface="+mn-cs"/>
                        </a:rPr>
                        <a:t> Administration</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30 998</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32 980</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35 266</a:t>
                      </a:r>
                      <a:endParaRPr lang="en-US" sz="1800" b="0" i="0" u="none" strike="noStrike" dirty="0" smtClean="0">
                        <a:solidFill>
                          <a:srgbClr val="000000"/>
                        </a:solidFill>
                        <a:latin typeface="+mj-lt"/>
                        <a:cs typeface="Arial" pitchFamily="34" charset="0"/>
                      </a:endParaRPr>
                    </a:p>
                  </a:txBody>
                  <a:tcPr marL="9525" marR="9525" marT="9525" marB="0" anchor="ctr"/>
                </a:tc>
              </a:tr>
              <a:tr h="450700">
                <a:tc>
                  <a:txBody>
                    <a:bodyPr/>
                    <a:lstStyle/>
                    <a:p>
                      <a:pPr algn="l" fontAlgn="b"/>
                      <a:r>
                        <a:rPr lang="en-US" sz="1800" b="0" i="0" u="none" strike="noStrike" dirty="0" smtClean="0">
                          <a:solidFill>
                            <a:srgbClr val="000000"/>
                          </a:solidFill>
                          <a:latin typeface="+mj-lt"/>
                          <a:cs typeface="Arial" pitchFamily="34" charset="0"/>
                        </a:rPr>
                        <a:t>Internal Audit</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7 672</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8 155</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8 709</a:t>
                      </a:r>
                    </a:p>
                  </a:txBody>
                  <a:tcPr marL="9525" marR="9525" marT="9525" marB="0" anchor="ctr"/>
                </a:tc>
              </a:tr>
              <a:tr h="450700">
                <a:tc>
                  <a:txBody>
                    <a:bodyPr/>
                    <a:lstStyle/>
                    <a:p>
                      <a:pPr algn="l" fontAlgn="b"/>
                      <a:r>
                        <a:rPr lang="en-US" sz="1800" b="0" i="0" u="none" strike="noStrike" dirty="0" smtClean="0">
                          <a:solidFill>
                            <a:srgbClr val="000000"/>
                          </a:solidFill>
                          <a:latin typeface="+mj-lt"/>
                          <a:cs typeface="Arial" pitchFamily="34" charset="0"/>
                        </a:rPr>
                        <a:t>Office Accommodation</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48 571</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51 263</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54 236</a:t>
                      </a:r>
                    </a:p>
                  </a:txBody>
                  <a:tcPr marL="9525" marR="9525" marT="9525" marB="0" anchor="ctr"/>
                </a:tc>
              </a:tr>
              <a:tr h="764231">
                <a:tc>
                  <a:txBody>
                    <a:bodyPr/>
                    <a:lstStyle/>
                    <a:p>
                      <a:pPr algn="l" fontAlgn="b"/>
                      <a:r>
                        <a:rPr lang="en-US" sz="1800" b="1" u="none" strike="noStrike" dirty="0" smtClean="0"/>
                        <a:t>Total expenditure estimates</a:t>
                      </a:r>
                      <a:endParaRPr lang="en-US" sz="1800" b="1" i="0" u="none" strike="noStrike" dirty="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smtClean="0"/>
                        <a:t>143 064</a:t>
                      </a:r>
                      <a:endParaRPr lang="en-US" sz="1800" b="1" i="0"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t>151 699</a:t>
                      </a:r>
                      <a:endParaRPr lang="en-US" sz="1800" b="1" i="0"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t>161 488</a:t>
                      </a:r>
                      <a:endParaRPr lang="en-US" sz="1800" b="1" i="0"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r>
            </a:tbl>
          </a:graphicData>
        </a:graphic>
      </p:graphicFrame>
      <p:sp>
        <p:nvSpPr>
          <p:cNvPr id="13" name="Rectangle 12"/>
          <p:cNvSpPr/>
          <p:nvPr/>
        </p:nvSpPr>
        <p:spPr>
          <a:xfrm>
            <a:off x="227688" y="620688"/>
            <a:ext cx="8397838" cy="424732"/>
          </a:xfrm>
          <a:prstGeom prst="rect">
            <a:avLst/>
          </a:prstGeom>
          <a:solidFill>
            <a:schemeClr val="bg1"/>
          </a:solidFill>
          <a:ln>
            <a:solidFill>
              <a:schemeClr val="accent3">
                <a:lumMod val="75000"/>
              </a:schemeClr>
            </a:solidFill>
          </a:ln>
        </p:spPr>
        <p:txBody>
          <a:bodyPr wrap="square">
            <a:spAutoFit/>
          </a:bodyPr>
          <a:lstStyle/>
          <a:p>
            <a:pPr algn="ctr" defTabSz="457200" fontAlgn="base">
              <a:lnSpc>
                <a:spcPct val="90000"/>
              </a:lnSpc>
              <a:spcBef>
                <a:spcPct val="0"/>
              </a:spcBef>
              <a:spcAft>
                <a:spcPct val="0"/>
              </a:spcAft>
              <a:defRPr/>
            </a:pPr>
            <a:r>
              <a:rPr lang="en-US" sz="2400" b="1" dirty="0" smtClean="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7.</a:t>
            </a:r>
            <a:r>
              <a:rPr lang="en-US" sz="2400" b="1" dirty="0" smtClean="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	  2016 </a:t>
            </a:r>
            <a:r>
              <a:rPr lang="en-US" sz="2400" b="1" dirty="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MTEF Budget Summary</a:t>
            </a:r>
          </a:p>
        </p:txBody>
      </p:sp>
      <p:sp>
        <p:nvSpPr>
          <p:cNvPr id="10" name="Slide Number Placeholder 9"/>
          <p:cNvSpPr>
            <a:spLocks noGrp="1"/>
          </p:cNvSpPr>
          <p:nvPr>
            <p:ph type="sldNum" sz="quarter" idx="12"/>
          </p:nvPr>
        </p:nvSpPr>
        <p:spPr/>
        <p:txBody>
          <a:bodyPr/>
          <a:lstStyle/>
          <a:p>
            <a:pPr>
              <a:defRPr/>
            </a:pPr>
            <a:fld id="{0F169759-5B8E-4615-9B5F-9FE9CB008716}" type="slidenum">
              <a:rPr lang="en-US" smtClean="0">
                <a:solidFill>
                  <a:srgbClr val="4F271C">
                    <a:shade val="90000"/>
                  </a:srgbClr>
                </a:solidFill>
              </a:rPr>
              <a:pPr>
                <a:defRPr/>
              </a:pPr>
              <a:t>33</a:t>
            </a:fld>
            <a:endParaRPr lang="en-US" dirty="0">
              <a:solidFill>
                <a:srgbClr val="4F271C">
                  <a:shade val="90000"/>
                </a:srgbClr>
              </a:solidFill>
            </a:endParaRPr>
          </a:p>
        </p:txBody>
      </p:sp>
    </p:spTree>
    <p:extLst>
      <p:ext uri="{BB962C8B-B14F-4D97-AF65-F5344CB8AC3E}">
        <p14:creationId xmlns:p14="http://schemas.microsoft.com/office/powerpoint/2010/main" val="111931184"/>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8898010"/>
              </p:ext>
            </p:extLst>
          </p:nvPr>
        </p:nvGraphicFramePr>
        <p:xfrm>
          <a:off x="290205" y="1412776"/>
          <a:ext cx="8738648" cy="4031354"/>
        </p:xfrm>
        <a:graphic>
          <a:graphicData uri="http://schemas.openxmlformats.org/drawingml/2006/table">
            <a:tbl>
              <a:tblPr>
                <a:tableStyleId>{22838BEF-8BB2-4498-84A7-C5851F593DF1}</a:tableStyleId>
              </a:tblPr>
              <a:tblGrid>
                <a:gridCol w="2733773"/>
                <a:gridCol w="1404595"/>
                <a:gridCol w="1131216"/>
                <a:gridCol w="1272619"/>
                <a:gridCol w="1206630"/>
                <a:gridCol w="989815"/>
              </a:tblGrid>
              <a:tr h="309563">
                <a:tc rowSpan="2">
                  <a:txBody>
                    <a:bodyPr/>
                    <a:lstStyle/>
                    <a:p>
                      <a:pPr algn="ctr" fontAlgn="b"/>
                      <a:r>
                        <a:rPr lang="en-US" sz="1800" b="1" i="0" u="none" strike="noStrike" dirty="0" smtClean="0">
                          <a:solidFill>
                            <a:srgbClr val="000000"/>
                          </a:solidFill>
                          <a:latin typeface="+mj-lt"/>
                          <a:cs typeface="Arial" pitchFamily="34" charset="0"/>
                        </a:rPr>
                        <a:t>PROG 2: CONTENT PROCESSING AND DISSEMINATION </a:t>
                      </a:r>
                      <a:endParaRPr lang="en-US" sz="1800" b="1" i="0" u="none" strike="noStrike" dirty="0">
                        <a:solidFill>
                          <a:srgbClr val="000000"/>
                        </a:solidFill>
                        <a:latin typeface="+mj-lt"/>
                        <a:cs typeface="Arial" pitchFamily="34" charset="0"/>
                      </a:endParaRPr>
                    </a:p>
                  </a:txBody>
                  <a:tcPr marL="9525" marR="9525" marT="9525" marB="0" anchor="ct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2016/17</a:t>
                      </a: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r>
              <a:tr h="309563">
                <a:tc vMerge="1">
                  <a:txBody>
                    <a:bodyPr/>
                    <a:lstStyle/>
                    <a:p>
                      <a:pPr algn="l" fontAlgn="b"/>
                      <a:endParaRPr lang="en-US" sz="1800" b="1" i="0" u="none" strike="noStrike" dirty="0">
                        <a:solidFill>
                          <a:srgbClr val="000000"/>
                        </a:solidFill>
                        <a:latin typeface="+mj-lt"/>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Compensation of Employees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Goods and Services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Transfers and Subsidies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Payments for capital</a:t>
                      </a:r>
                      <a:r>
                        <a:rPr kumimoji="0" lang="en-US" sz="1800" b="1" u="none" strike="noStrike" kern="1200" baseline="0" dirty="0" smtClean="0"/>
                        <a:t> assets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Total</a:t>
                      </a:r>
                      <a:endParaRPr kumimoji="0" lang="en-US" sz="1800" b="1" i="1" u="none" strike="noStrike" kern="1200" dirty="0" smtClean="0">
                        <a:solidFill>
                          <a:schemeClr val="tx1"/>
                        </a:solidFill>
                        <a:latin typeface="+mj-lt"/>
                        <a:ea typeface="+mn-ea"/>
                        <a:cs typeface="+mn-cs"/>
                      </a:endParaRPr>
                    </a:p>
                  </a:txBody>
                  <a:tcPr marL="9525" marR="9525" marT="9525" marB="0" anchor="ctr"/>
                </a:tc>
              </a:tr>
              <a:tr h="309563">
                <a:tc>
                  <a:txBody>
                    <a:bodyPr/>
                    <a:lstStyle/>
                    <a:p>
                      <a:pPr algn="l" fontAlgn="b"/>
                      <a:r>
                        <a:rPr lang="en-US" sz="1800" b="1" u="none" strike="noStrike" dirty="0" smtClean="0"/>
                        <a:t>MTEF</a:t>
                      </a:r>
                      <a:r>
                        <a:rPr lang="en-US" sz="1800" b="1" u="none" strike="noStrike" baseline="0" dirty="0" smtClean="0"/>
                        <a:t> allocation</a:t>
                      </a:r>
                      <a:endParaRPr lang="en-US" sz="1800" b="1" i="0" u="none" strike="noStrike" dirty="0">
                        <a:solidFill>
                          <a:srgbClr val="000000"/>
                        </a:solidFill>
                        <a:latin typeface="+mj-lt"/>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r>
              <a:tr h="447302">
                <a:tc>
                  <a:txBody>
                    <a:bodyPr/>
                    <a:lstStyle/>
                    <a:p>
                      <a:pPr algn="l" fontAlgn="b"/>
                      <a:r>
                        <a:rPr lang="en-US" sz="1800" u="none" strike="noStrike" dirty="0" smtClean="0"/>
                        <a:t>Programme Management</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3 043</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348</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30</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3 421</a:t>
                      </a:r>
                    </a:p>
                  </a:txBody>
                  <a:tcPr marL="9525" marR="9525" marT="9525" marB="0" anchor="ctr"/>
                </a:tc>
              </a:tr>
              <a:tr h="414779">
                <a:tc>
                  <a:txBody>
                    <a:bodyPr/>
                    <a:lstStyle/>
                    <a:p>
                      <a:pPr algn="l" fontAlgn="b"/>
                      <a:r>
                        <a:rPr lang="en-US" sz="1800" b="0" i="0" u="none" strike="noStrike" dirty="0" smtClean="0">
                          <a:solidFill>
                            <a:schemeClr val="dk1"/>
                          </a:solidFill>
                          <a:latin typeface="+mn-lt"/>
                          <a:cs typeface="+mn-cs"/>
                        </a:rPr>
                        <a:t>Policy</a:t>
                      </a:r>
                      <a:r>
                        <a:rPr lang="en-US" sz="1800" b="0" i="0" u="none" strike="noStrike" baseline="0" dirty="0" smtClean="0">
                          <a:solidFill>
                            <a:schemeClr val="dk1"/>
                          </a:solidFill>
                          <a:latin typeface="+mn-lt"/>
                          <a:cs typeface="+mn-cs"/>
                        </a:rPr>
                        <a:t> and Research</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24 328</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8 667</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50</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33 045</a:t>
                      </a:r>
                    </a:p>
                  </a:txBody>
                  <a:tcPr marL="9525" marR="9525" marT="9525" marB="0" anchor="ctr"/>
                </a:tc>
              </a:tr>
              <a:tr h="424206">
                <a:tc>
                  <a:txBody>
                    <a:bodyPr/>
                    <a:lstStyle/>
                    <a:p>
                      <a:pPr algn="l" fontAlgn="b"/>
                      <a:r>
                        <a:rPr lang="en-US" sz="1800" b="0" i="0" u="none" strike="noStrike" dirty="0" smtClean="0">
                          <a:solidFill>
                            <a:schemeClr val="dk1"/>
                          </a:solidFill>
                          <a:latin typeface="+mn-lt"/>
                          <a:cs typeface="+mn-cs"/>
                        </a:rPr>
                        <a:t>Products</a:t>
                      </a:r>
                      <a:r>
                        <a:rPr lang="en-US" sz="1800" b="0" i="0" u="none" strike="noStrike" baseline="0" dirty="0" smtClean="0">
                          <a:solidFill>
                            <a:schemeClr val="dk1"/>
                          </a:solidFill>
                          <a:latin typeface="+mn-lt"/>
                          <a:cs typeface="+mn-cs"/>
                        </a:rPr>
                        <a:t> and Platforms</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20 605</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29 758</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159</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50 522</a:t>
                      </a:r>
                    </a:p>
                  </a:txBody>
                  <a:tcPr marL="9525" marR="9525" marT="9525" marB="0" anchor="ctr"/>
                </a:tc>
              </a:tr>
              <a:tr h="424206">
                <a:tc>
                  <a:txBody>
                    <a:bodyPr/>
                    <a:lstStyle/>
                    <a:p>
                      <a:pPr algn="l" fontAlgn="b"/>
                      <a:r>
                        <a:rPr lang="en-US" sz="1800" b="0" i="0" u="none" strike="noStrike" dirty="0" smtClean="0">
                          <a:solidFill>
                            <a:srgbClr val="000000"/>
                          </a:solidFill>
                          <a:latin typeface="+mj-lt"/>
                          <a:cs typeface="Arial" pitchFamily="34" charset="0"/>
                        </a:rPr>
                        <a:t>Communication</a:t>
                      </a:r>
                      <a:r>
                        <a:rPr lang="en-US" sz="1800" b="0" i="0" u="none" strike="noStrike" baseline="0" dirty="0" smtClean="0">
                          <a:solidFill>
                            <a:srgbClr val="000000"/>
                          </a:solidFill>
                          <a:latin typeface="+mj-lt"/>
                          <a:cs typeface="Arial" pitchFamily="34" charset="0"/>
                        </a:rPr>
                        <a:t> Service Agency</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26 370</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19 993</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257</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46 620</a:t>
                      </a:r>
                    </a:p>
                  </a:txBody>
                  <a:tcPr marL="9525" marR="9525" marT="9525" marB="0" anchor="ctr"/>
                </a:tc>
              </a:tr>
              <a:tr h="735291">
                <a:tc>
                  <a:txBody>
                    <a:bodyPr/>
                    <a:lstStyle/>
                    <a:p>
                      <a:pPr algn="l" fontAlgn="b"/>
                      <a:r>
                        <a:rPr lang="en-US" sz="1800" b="1" u="none" strike="noStrike" dirty="0" smtClean="0"/>
                        <a:t>Total expenditure estimates</a:t>
                      </a:r>
                      <a:endParaRPr lang="en-US" sz="1800" b="1" i="0" u="none" strike="noStrike" dirty="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74 346</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58 766</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496</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133 608</a:t>
                      </a:r>
                    </a:p>
                  </a:txBody>
                  <a:tcPr marL="9525" marR="9525" marT="9525" marB="0" anchor="ctr">
                    <a:solidFill>
                      <a:schemeClr val="accent5">
                        <a:lumMod val="60000"/>
                        <a:lumOff val="40000"/>
                      </a:schemeClr>
                    </a:solidFill>
                  </a:tcPr>
                </a:tc>
              </a:tr>
            </a:tbl>
          </a:graphicData>
        </a:graphic>
      </p:graphicFrame>
      <p:sp>
        <p:nvSpPr>
          <p:cNvPr id="13" name="Rectangle 12"/>
          <p:cNvSpPr/>
          <p:nvPr/>
        </p:nvSpPr>
        <p:spPr>
          <a:xfrm>
            <a:off x="290205" y="404664"/>
            <a:ext cx="8591872" cy="424732"/>
          </a:xfrm>
          <a:prstGeom prst="rect">
            <a:avLst/>
          </a:prstGeom>
          <a:solidFill>
            <a:schemeClr val="bg1"/>
          </a:solidFill>
          <a:ln>
            <a:solidFill>
              <a:schemeClr val="accent3">
                <a:lumMod val="75000"/>
              </a:schemeClr>
            </a:solidFill>
          </a:ln>
        </p:spPr>
        <p:txBody>
          <a:bodyPr wrap="square">
            <a:spAutoFit/>
          </a:bodyPr>
          <a:lstStyle/>
          <a:p>
            <a:pPr algn="ctr" defTabSz="457200" fontAlgn="base">
              <a:lnSpc>
                <a:spcPct val="90000"/>
              </a:lnSpc>
              <a:spcBef>
                <a:spcPct val="0"/>
              </a:spcBef>
              <a:spcAft>
                <a:spcPct val="0"/>
              </a:spcAft>
              <a:defRPr/>
            </a:pPr>
            <a:r>
              <a:rPr lang="en-US" sz="2400" b="1" dirty="0">
                <a:ln w="1905"/>
                <a:solidFill>
                  <a:srgbClr val="475A8D"/>
                </a:solidFill>
                <a:effectLst>
                  <a:innerShdw blurRad="69850" dist="43180" dir="5400000">
                    <a:srgbClr val="000000">
                      <a:alpha val="65000"/>
                    </a:srgbClr>
                  </a:innerShdw>
                </a:effectLst>
              </a:rPr>
              <a:t>7</a:t>
            </a:r>
            <a:r>
              <a:rPr lang="en-US" sz="2400" b="1" dirty="0" smtClean="0">
                <a:ln w="1905"/>
                <a:solidFill>
                  <a:srgbClr val="475A8D"/>
                </a:solidFill>
                <a:effectLst>
                  <a:innerShdw blurRad="69850" dist="43180" dir="5400000">
                    <a:srgbClr val="000000">
                      <a:alpha val="65000"/>
                    </a:srgbClr>
                  </a:innerShdw>
                </a:effectLst>
              </a:rPr>
              <a:t>.</a:t>
            </a:r>
            <a:r>
              <a:rPr lang="en-US" sz="2400" b="1" dirty="0" smtClean="0">
                <a:ln w="1905"/>
                <a:solidFill>
                  <a:srgbClr val="475A8D"/>
                </a:solidFill>
                <a:effectLst>
                  <a:innerShdw blurRad="69850" dist="43180" dir="5400000">
                    <a:srgbClr val="000000">
                      <a:alpha val="65000"/>
                    </a:srgbClr>
                  </a:innerShdw>
                </a:effectLst>
              </a:rPr>
              <a:t>	  2016 </a:t>
            </a:r>
            <a:r>
              <a:rPr lang="en-US" sz="2400" b="1" dirty="0">
                <a:ln w="1905"/>
                <a:solidFill>
                  <a:srgbClr val="475A8D"/>
                </a:solidFill>
                <a:effectLst>
                  <a:innerShdw blurRad="69850" dist="43180" dir="5400000">
                    <a:srgbClr val="000000">
                      <a:alpha val="65000"/>
                    </a:srgbClr>
                  </a:innerShdw>
                </a:effectLst>
              </a:rPr>
              <a:t>MTEF Budget Summary</a:t>
            </a:r>
          </a:p>
        </p:txBody>
      </p:sp>
      <p:sp>
        <p:nvSpPr>
          <p:cNvPr id="10" name="Slide Number Placeholder 9"/>
          <p:cNvSpPr>
            <a:spLocks noGrp="1"/>
          </p:cNvSpPr>
          <p:nvPr>
            <p:ph type="sldNum" sz="quarter" idx="12"/>
          </p:nvPr>
        </p:nvSpPr>
        <p:spPr/>
        <p:txBody>
          <a:bodyPr/>
          <a:lstStyle/>
          <a:p>
            <a:pPr>
              <a:defRPr/>
            </a:pPr>
            <a:fld id="{0F169759-5B8E-4615-9B5F-9FE9CB008716}" type="slidenum">
              <a:rPr lang="en-US" smtClean="0">
                <a:solidFill>
                  <a:srgbClr val="4F271C">
                    <a:shade val="90000"/>
                  </a:srgbClr>
                </a:solidFill>
              </a:rPr>
              <a:pPr>
                <a:defRPr/>
              </a:pPr>
              <a:t>34</a:t>
            </a:fld>
            <a:endParaRPr lang="en-US" dirty="0">
              <a:solidFill>
                <a:srgbClr val="4F271C">
                  <a:shade val="90000"/>
                </a:srgbClr>
              </a:solidFill>
            </a:endParaRPr>
          </a:p>
        </p:txBody>
      </p:sp>
    </p:spTree>
    <p:extLst>
      <p:ext uri="{BB962C8B-B14F-4D97-AF65-F5344CB8AC3E}">
        <p14:creationId xmlns:p14="http://schemas.microsoft.com/office/powerpoint/2010/main" val="11122143"/>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315175" y="1484784"/>
          <a:ext cx="8407555" cy="3039556"/>
        </p:xfrm>
        <a:graphic>
          <a:graphicData uri="http://schemas.openxmlformats.org/drawingml/2006/table">
            <a:tbl>
              <a:tblPr>
                <a:tableStyleId>{22838BEF-8BB2-4498-84A7-C5851F593DF1}</a:tableStyleId>
              </a:tblPr>
              <a:tblGrid>
                <a:gridCol w="3467909"/>
                <a:gridCol w="1668545"/>
                <a:gridCol w="1621410"/>
                <a:gridCol w="1649691"/>
              </a:tblGrid>
              <a:tr h="309563">
                <a:tc rowSpan="2">
                  <a:txBody>
                    <a:bodyPr/>
                    <a:lstStyle/>
                    <a:p>
                      <a:pPr algn="ctr" fontAlgn="b"/>
                      <a:r>
                        <a:rPr lang="en-US" sz="1800" b="1" i="0" u="none" strike="noStrike" dirty="0" smtClean="0">
                          <a:solidFill>
                            <a:srgbClr val="000000"/>
                          </a:solidFill>
                          <a:latin typeface="+mj-lt"/>
                          <a:cs typeface="Arial" pitchFamily="34" charset="0"/>
                        </a:rPr>
                        <a:t>PROG 2: CONTENT PROCESSING AND DISSEMINATION </a:t>
                      </a:r>
                      <a:endParaRPr lang="en-US" sz="1800" b="1" i="0" u="none" strike="noStrike" dirty="0">
                        <a:solidFill>
                          <a:srgbClr val="000000"/>
                        </a:solidFill>
                        <a:latin typeface="+mj-lt"/>
                        <a:cs typeface="Arial" pitchFamily="34" charset="0"/>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2016/17</a:t>
                      </a:r>
                      <a:endParaRPr kumimoji="0" lang="en-US" sz="1800" b="1" i="1" u="none" strike="noStrike" kern="1200" dirty="0" smtClean="0">
                        <a:solidFill>
                          <a:schemeClr val="tx1"/>
                        </a:solidFill>
                        <a:latin typeface="+mj-lt"/>
                        <a:ea typeface="+mn-ea"/>
                        <a:cs typeface="+mn-cs"/>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2017/18</a:t>
                      </a:r>
                      <a:endParaRPr kumimoji="0" lang="en-US" sz="1800" b="1" i="1" u="none" strike="noStrike" kern="1200" dirty="0" smtClean="0">
                        <a:solidFill>
                          <a:schemeClr val="tx1"/>
                        </a:solidFill>
                        <a:latin typeface="+mj-lt"/>
                        <a:ea typeface="+mn-ea"/>
                        <a:cs typeface="+mn-cs"/>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2018/19</a:t>
                      </a:r>
                      <a:endParaRPr kumimoji="0" lang="en-US" sz="1800" b="1" i="1" u="none" strike="noStrike" kern="1200" dirty="0" smtClean="0">
                        <a:solidFill>
                          <a:schemeClr val="tx1"/>
                        </a:solidFill>
                        <a:latin typeface="+mj-lt"/>
                        <a:ea typeface="+mn-ea"/>
                        <a:cs typeface="+mn-cs"/>
                      </a:endParaRPr>
                    </a:p>
                  </a:txBody>
                  <a:tcPr marL="9525" marR="9525" marT="9525" marB="0" anchor="b"/>
                </a:tc>
              </a:tr>
              <a:tr h="309563">
                <a:tc vMerge="1">
                  <a:txBody>
                    <a:bodyPr/>
                    <a:lstStyle/>
                    <a:p>
                      <a:pPr algn="l" fontAlgn="b"/>
                      <a:endParaRPr lang="en-US" sz="1800" b="1" i="0" u="none" strike="noStrike" dirty="0">
                        <a:solidFill>
                          <a:srgbClr val="000000"/>
                        </a:solidFill>
                        <a:latin typeface="+mj-lt"/>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r>
              <a:tr h="409595">
                <a:tc>
                  <a:txBody>
                    <a:bodyPr/>
                    <a:lstStyle/>
                    <a:p>
                      <a:pPr algn="l" fontAlgn="b"/>
                      <a:r>
                        <a:rPr lang="en-US" sz="1800" u="none" strike="noStrike" dirty="0" smtClean="0"/>
                        <a:t>Programme Management</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3 421</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cs typeface="+mn-cs"/>
                        </a:rPr>
                        <a:t>3 644</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3 901</a:t>
                      </a:r>
                      <a:endParaRPr lang="en-US" sz="1800" b="0" i="0" u="none" strike="noStrike" dirty="0" smtClean="0">
                        <a:solidFill>
                          <a:srgbClr val="000000"/>
                        </a:solidFill>
                        <a:latin typeface="+mj-lt"/>
                        <a:cs typeface="Arial" pitchFamily="34" charset="0"/>
                      </a:endParaRPr>
                    </a:p>
                  </a:txBody>
                  <a:tcPr marL="9525" marR="9525" marT="9525" marB="0" anchor="ctr"/>
                </a:tc>
              </a:tr>
              <a:tr h="408278">
                <a:tc>
                  <a:txBody>
                    <a:bodyPr/>
                    <a:lstStyle/>
                    <a:p>
                      <a:pPr algn="l" fontAlgn="b"/>
                      <a:r>
                        <a:rPr lang="en-US" sz="1800" b="0" i="0" u="none" strike="noStrike" dirty="0" smtClean="0">
                          <a:solidFill>
                            <a:schemeClr val="dk1"/>
                          </a:solidFill>
                          <a:latin typeface="+mn-lt"/>
                          <a:cs typeface="+mn-cs"/>
                        </a:rPr>
                        <a:t>Policy</a:t>
                      </a:r>
                      <a:r>
                        <a:rPr lang="en-US" sz="1800" b="0" i="0" u="none" strike="noStrike" baseline="0" dirty="0" smtClean="0">
                          <a:solidFill>
                            <a:schemeClr val="dk1"/>
                          </a:solidFill>
                          <a:latin typeface="+mn-lt"/>
                          <a:cs typeface="+mn-cs"/>
                        </a:rPr>
                        <a:t> and Research</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cs typeface="+mn-cs"/>
                        </a:rPr>
                        <a:t>33 045</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35 162</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37 346</a:t>
                      </a:r>
                      <a:endParaRPr lang="en-US" sz="1800" b="0" i="0" u="none" strike="noStrike" dirty="0" smtClean="0">
                        <a:solidFill>
                          <a:srgbClr val="000000"/>
                        </a:solidFill>
                        <a:latin typeface="+mj-lt"/>
                        <a:cs typeface="Arial" pitchFamily="34" charset="0"/>
                      </a:endParaRPr>
                    </a:p>
                  </a:txBody>
                  <a:tcPr marL="9525" marR="9525" marT="9525" marB="0" anchor="ctr"/>
                </a:tc>
              </a:tr>
              <a:tr h="433633">
                <a:tc>
                  <a:txBody>
                    <a:bodyPr/>
                    <a:lstStyle/>
                    <a:p>
                      <a:pPr algn="l" fontAlgn="b"/>
                      <a:r>
                        <a:rPr lang="en-US" sz="1800" b="0" i="0" u="none" strike="noStrike" dirty="0" smtClean="0">
                          <a:solidFill>
                            <a:schemeClr val="dk1"/>
                          </a:solidFill>
                          <a:latin typeface="+mn-lt"/>
                          <a:cs typeface="+mn-cs"/>
                        </a:rPr>
                        <a:t>Products</a:t>
                      </a:r>
                      <a:r>
                        <a:rPr lang="en-US" sz="1800" b="0" i="0" u="none" strike="noStrike" baseline="0" dirty="0" smtClean="0">
                          <a:solidFill>
                            <a:schemeClr val="dk1"/>
                          </a:solidFill>
                          <a:latin typeface="+mn-lt"/>
                          <a:cs typeface="+mn-cs"/>
                        </a:rPr>
                        <a:t> and Platforms</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50 522</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53 559</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56 834</a:t>
                      </a:r>
                      <a:endParaRPr lang="en-US" sz="1800" b="0" i="0" u="none" strike="noStrike" dirty="0" smtClean="0">
                        <a:solidFill>
                          <a:srgbClr val="000000"/>
                        </a:solidFill>
                        <a:latin typeface="+mj-lt"/>
                        <a:cs typeface="Arial" pitchFamily="34" charset="0"/>
                      </a:endParaRPr>
                    </a:p>
                  </a:txBody>
                  <a:tcPr marL="9525" marR="9525" marT="9525" marB="0" anchor="ctr"/>
                </a:tc>
              </a:tr>
              <a:tr h="433633">
                <a:tc>
                  <a:txBody>
                    <a:bodyPr/>
                    <a:lstStyle/>
                    <a:p>
                      <a:pPr algn="l" fontAlgn="b"/>
                      <a:r>
                        <a:rPr lang="en-US" sz="1800" b="0" i="0" u="none" strike="noStrike" dirty="0" smtClean="0">
                          <a:solidFill>
                            <a:srgbClr val="000000"/>
                          </a:solidFill>
                          <a:latin typeface="+mj-lt"/>
                          <a:cs typeface="Arial" pitchFamily="34" charset="0"/>
                        </a:rPr>
                        <a:t>Communication</a:t>
                      </a:r>
                      <a:r>
                        <a:rPr lang="en-US" sz="1800" b="0" i="0" u="none" strike="noStrike" baseline="0" dirty="0" smtClean="0">
                          <a:solidFill>
                            <a:srgbClr val="000000"/>
                          </a:solidFill>
                          <a:latin typeface="+mj-lt"/>
                          <a:cs typeface="Arial" pitchFamily="34" charset="0"/>
                        </a:rPr>
                        <a:t> Service Agency</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46 620</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49 496</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52 774</a:t>
                      </a:r>
                    </a:p>
                  </a:txBody>
                  <a:tcPr marL="9525" marR="9525" marT="9525" marB="0" anchor="ctr"/>
                </a:tc>
              </a:tr>
              <a:tr h="735291">
                <a:tc>
                  <a:txBody>
                    <a:bodyPr/>
                    <a:lstStyle/>
                    <a:p>
                      <a:pPr algn="l" fontAlgn="b"/>
                      <a:r>
                        <a:rPr lang="en-US" sz="1800" b="1" u="none" strike="noStrike" dirty="0" smtClean="0"/>
                        <a:t>Total expenditure estimates</a:t>
                      </a:r>
                      <a:endParaRPr lang="en-US" sz="1800" b="1" i="0" u="none" strike="noStrike" dirty="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smtClean="0"/>
                        <a:t>133 608</a:t>
                      </a:r>
                      <a:endParaRPr lang="en-US" sz="1800" b="1" i="0"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t>141 861</a:t>
                      </a:r>
                      <a:endParaRPr lang="en-US" sz="1800" b="1" i="0"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t>150 855</a:t>
                      </a:r>
                      <a:endParaRPr lang="en-US" sz="1800" b="1" i="0"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r>
            </a:tbl>
          </a:graphicData>
        </a:graphic>
      </p:graphicFrame>
      <p:sp>
        <p:nvSpPr>
          <p:cNvPr id="13" name="Rectangle 12"/>
          <p:cNvSpPr/>
          <p:nvPr/>
        </p:nvSpPr>
        <p:spPr>
          <a:xfrm>
            <a:off x="401215" y="548794"/>
            <a:ext cx="8041064" cy="424732"/>
          </a:xfrm>
          <a:prstGeom prst="rect">
            <a:avLst/>
          </a:prstGeom>
          <a:solidFill>
            <a:schemeClr val="bg1"/>
          </a:solidFill>
          <a:ln>
            <a:solidFill>
              <a:schemeClr val="accent3">
                <a:lumMod val="75000"/>
              </a:schemeClr>
            </a:solidFill>
          </a:ln>
        </p:spPr>
        <p:txBody>
          <a:bodyPr wrap="square">
            <a:spAutoFit/>
          </a:bodyPr>
          <a:lstStyle/>
          <a:p>
            <a:pPr algn="ctr" defTabSz="457200" fontAlgn="base">
              <a:lnSpc>
                <a:spcPct val="90000"/>
              </a:lnSpc>
              <a:spcBef>
                <a:spcPct val="0"/>
              </a:spcBef>
              <a:spcAft>
                <a:spcPct val="0"/>
              </a:spcAft>
              <a:defRPr/>
            </a:pPr>
            <a:r>
              <a:rPr lang="en-US" sz="2400" b="1" dirty="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7</a:t>
            </a:r>
            <a:r>
              <a:rPr lang="en-US" sz="2400" b="1" dirty="0" smtClean="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a:t>
            </a:r>
            <a:r>
              <a:rPr lang="en-US" sz="2400" b="1" dirty="0" smtClean="0">
                <a:ln w="1905"/>
                <a:gradFill>
                  <a:gsLst>
                    <a:gs pos="0">
                      <a:srgbClr val="475A8D">
                        <a:shade val="20000"/>
                        <a:satMod val="200000"/>
                      </a:srgbClr>
                    </a:gs>
                    <a:gs pos="78000">
                      <a:srgbClr val="475A8D">
                        <a:tint val="90000"/>
                        <a:shade val="89000"/>
                        <a:satMod val="220000"/>
                      </a:srgbClr>
                    </a:gs>
                    <a:gs pos="100000">
                      <a:srgbClr val="475A8D">
                        <a:tint val="12000"/>
                        <a:satMod val="255000"/>
                      </a:srgbClr>
                    </a:gs>
                  </a:gsLst>
                  <a:lin ang="5400000"/>
                </a:gradFill>
                <a:effectLst>
                  <a:innerShdw blurRad="69850" dist="43180" dir="5400000">
                    <a:srgbClr val="000000">
                      <a:alpha val="65000"/>
                    </a:srgbClr>
                  </a:innerShdw>
                </a:effectLst>
              </a:rPr>
              <a:t>	  2016 MTEF Budget Summary</a:t>
            </a:r>
            <a:endParaRPr lang="en-US" sz="2400" b="1" dirty="0">
              <a:ln w="1905"/>
              <a:solidFill>
                <a:srgbClr val="475A8D"/>
              </a:solidFill>
              <a:effectLst>
                <a:innerShdw blurRad="69850" dist="43180" dir="5400000">
                  <a:srgbClr val="000000">
                    <a:alpha val="65000"/>
                  </a:srgbClr>
                </a:innerShdw>
              </a:effectLst>
            </a:endParaRPr>
          </a:p>
        </p:txBody>
      </p:sp>
      <p:sp>
        <p:nvSpPr>
          <p:cNvPr id="10" name="Slide Number Placeholder 9"/>
          <p:cNvSpPr>
            <a:spLocks noGrp="1"/>
          </p:cNvSpPr>
          <p:nvPr>
            <p:ph type="sldNum" sz="quarter" idx="12"/>
          </p:nvPr>
        </p:nvSpPr>
        <p:spPr/>
        <p:txBody>
          <a:bodyPr/>
          <a:lstStyle/>
          <a:p>
            <a:pPr>
              <a:defRPr/>
            </a:pPr>
            <a:fld id="{0F169759-5B8E-4615-9B5F-9FE9CB008716}" type="slidenum">
              <a:rPr lang="en-US" smtClean="0">
                <a:solidFill>
                  <a:srgbClr val="4F271C">
                    <a:shade val="90000"/>
                  </a:srgbClr>
                </a:solidFill>
              </a:rPr>
              <a:pPr>
                <a:defRPr/>
              </a:pPr>
              <a:t>35</a:t>
            </a:fld>
            <a:endParaRPr lang="en-US" dirty="0">
              <a:solidFill>
                <a:srgbClr val="4F271C">
                  <a:shade val="90000"/>
                </a:srgbClr>
              </a:solidFill>
            </a:endParaRPr>
          </a:p>
        </p:txBody>
      </p:sp>
    </p:spTree>
    <p:extLst>
      <p:ext uri="{BB962C8B-B14F-4D97-AF65-F5344CB8AC3E}">
        <p14:creationId xmlns:p14="http://schemas.microsoft.com/office/powerpoint/2010/main" val="1997844023"/>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131976" y="1501736"/>
          <a:ext cx="8823490" cy="4321601"/>
        </p:xfrm>
        <a:graphic>
          <a:graphicData uri="http://schemas.openxmlformats.org/drawingml/2006/table">
            <a:tbl>
              <a:tblPr>
                <a:tableStyleId>{22838BEF-8BB2-4498-84A7-C5851F593DF1}</a:tableStyleId>
              </a:tblPr>
              <a:tblGrid>
                <a:gridCol w="3054284"/>
                <a:gridCol w="1508288"/>
                <a:gridCol w="914400"/>
                <a:gridCol w="1150073"/>
                <a:gridCol w="1206630"/>
                <a:gridCol w="989815"/>
              </a:tblGrid>
              <a:tr h="309563">
                <a:tc rowSpan="2">
                  <a:txBody>
                    <a:bodyPr/>
                    <a:lstStyle/>
                    <a:p>
                      <a:pPr algn="ctr" fontAlgn="b"/>
                      <a:r>
                        <a:rPr lang="en-US" sz="1800" b="1" i="0" u="none" strike="noStrike" dirty="0" smtClean="0">
                          <a:solidFill>
                            <a:srgbClr val="000000"/>
                          </a:solidFill>
                          <a:latin typeface="+mj-lt"/>
                          <a:cs typeface="Arial" pitchFamily="34" charset="0"/>
                        </a:rPr>
                        <a:t>PROG 3: INTERGOVERNMENTAL</a:t>
                      </a:r>
                      <a:r>
                        <a:rPr lang="en-US" sz="1800" b="1" i="0" u="none" strike="noStrike" baseline="0" dirty="0" smtClean="0">
                          <a:solidFill>
                            <a:srgbClr val="000000"/>
                          </a:solidFill>
                          <a:latin typeface="+mj-lt"/>
                          <a:cs typeface="Arial" pitchFamily="34" charset="0"/>
                        </a:rPr>
                        <a:t> COORDINATION AND STAKEHOLDER MANAGEMENT</a:t>
                      </a:r>
                      <a:r>
                        <a:rPr lang="en-US" sz="1800" b="1" i="0" u="none" strike="noStrike" dirty="0" smtClean="0">
                          <a:solidFill>
                            <a:srgbClr val="000000"/>
                          </a:solidFill>
                          <a:latin typeface="+mj-lt"/>
                          <a:cs typeface="Arial" pitchFamily="34" charset="0"/>
                        </a:rPr>
                        <a:t> </a:t>
                      </a:r>
                      <a:endParaRPr lang="en-US" sz="1800" b="1" i="0" u="none" strike="noStrike" dirty="0">
                        <a:solidFill>
                          <a:srgbClr val="000000"/>
                        </a:solidFill>
                        <a:latin typeface="+mj-lt"/>
                        <a:cs typeface="Arial" pitchFamily="34" charset="0"/>
                      </a:endParaRPr>
                    </a:p>
                  </a:txBody>
                  <a:tcPr marL="9525" marR="9525" marT="9525" marB="0" anchor="ctr"/>
                </a:tc>
                <a:tc grid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2016/17</a:t>
                      </a: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800" b="1" i="1" u="none" strike="noStrike" kern="1200" dirty="0" smtClean="0">
                        <a:solidFill>
                          <a:schemeClr val="tx1"/>
                        </a:solidFill>
                        <a:latin typeface="+mj-lt"/>
                        <a:ea typeface="+mn-ea"/>
                        <a:cs typeface="+mn-cs"/>
                      </a:endParaRPr>
                    </a:p>
                  </a:txBody>
                  <a:tcPr marL="9525" marR="9525" marT="9525" marB="0" anchor="b"/>
                </a:tc>
              </a:tr>
              <a:tr h="309563">
                <a:tc vMerge="1">
                  <a:txBody>
                    <a:bodyPr/>
                    <a:lstStyle/>
                    <a:p>
                      <a:pPr algn="l" fontAlgn="b"/>
                      <a:endParaRPr lang="en-US" sz="1800" b="1" i="0" u="none" strike="noStrike" dirty="0">
                        <a:solidFill>
                          <a:srgbClr val="000000"/>
                        </a:solidFill>
                        <a:latin typeface="+mj-lt"/>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Compensation of Employees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Goods and Services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Transfers and Subsidies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Payments for capital</a:t>
                      </a:r>
                      <a:r>
                        <a:rPr kumimoji="0" lang="en-US" sz="1800" b="1" u="none" strike="noStrike" kern="1200" baseline="0" dirty="0" smtClean="0"/>
                        <a:t> assets</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Total</a:t>
                      </a:r>
                      <a:endParaRPr kumimoji="0" lang="en-US" sz="1800" b="1" i="1" u="none" strike="noStrike" kern="1200" dirty="0" smtClean="0">
                        <a:solidFill>
                          <a:schemeClr val="tx1"/>
                        </a:solidFill>
                        <a:latin typeface="+mj-lt"/>
                        <a:ea typeface="+mn-ea"/>
                        <a:cs typeface="+mn-cs"/>
                      </a:endParaRPr>
                    </a:p>
                  </a:txBody>
                  <a:tcPr marL="9525" marR="9525" marT="9525" marB="0" anchor="ctr"/>
                </a:tc>
              </a:tr>
              <a:tr h="309563">
                <a:tc>
                  <a:txBody>
                    <a:bodyPr/>
                    <a:lstStyle/>
                    <a:p>
                      <a:pPr algn="l" fontAlgn="b"/>
                      <a:r>
                        <a:rPr lang="en-US" sz="1800" b="1" u="none" strike="noStrike" dirty="0" smtClean="0"/>
                        <a:t>MTEF</a:t>
                      </a:r>
                      <a:r>
                        <a:rPr lang="en-US" sz="1800" b="1" u="none" strike="noStrike" baseline="0" dirty="0" smtClean="0"/>
                        <a:t> allocation</a:t>
                      </a:r>
                      <a:endParaRPr lang="en-US" sz="1800" b="1" i="0" u="none" strike="noStrike" dirty="0">
                        <a:solidFill>
                          <a:srgbClr val="000000"/>
                        </a:solidFill>
                        <a:latin typeface="+mj-lt"/>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b"/>
                </a:tc>
              </a:tr>
              <a:tr h="447302">
                <a:tc>
                  <a:txBody>
                    <a:bodyPr/>
                    <a:lstStyle/>
                    <a:p>
                      <a:pPr algn="l" fontAlgn="b"/>
                      <a:r>
                        <a:rPr lang="en-US" sz="1800" u="none" strike="noStrike" dirty="0" smtClean="0"/>
                        <a:t>Programme Management</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2 706</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348</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3 054</a:t>
                      </a:r>
                    </a:p>
                  </a:txBody>
                  <a:tcPr marL="9525" marR="9525" marT="9525" marB="0" anchor="ctr"/>
                </a:tc>
              </a:tr>
              <a:tr h="414779">
                <a:tc>
                  <a:txBody>
                    <a:bodyPr/>
                    <a:lstStyle/>
                    <a:p>
                      <a:pPr algn="l" fontAlgn="b"/>
                      <a:r>
                        <a:rPr lang="en-US" sz="1800" b="0" i="0" u="none" strike="noStrike" dirty="0" smtClean="0">
                          <a:solidFill>
                            <a:schemeClr val="dk1"/>
                          </a:solidFill>
                          <a:latin typeface="+mn-lt"/>
                          <a:cs typeface="+mn-cs"/>
                        </a:rPr>
                        <a:t>Provincial</a:t>
                      </a:r>
                      <a:r>
                        <a:rPr lang="en-US" sz="1800" b="0" i="0" u="none" strike="noStrike" baseline="0" dirty="0" smtClean="0">
                          <a:solidFill>
                            <a:schemeClr val="dk1"/>
                          </a:solidFill>
                          <a:latin typeface="+mn-lt"/>
                          <a:cs typeface="+mn-cs"/>
                        </a:rPr>
                        <a:t> and Local Liaison</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57 547</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15 928</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10</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80</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73 565</a:t>
                      </a:r>
                    </a:p>
                  </a:txBody>
                  <a:tcPr marL="9525" marR="9525" marT="9525" marB="0" anchor="ctr"/>
                </a:tc>
              </a:tr>
              <a:tr h="424206">
                <a:tc>
                  <a:txBody>
                    <a:bodyPr/>
                    <a:lstStyle/>
                    <a:p>
                      <a:pPr algn="l" fontAlgn="b"/>
                      <a:r>
                        <a:rPr lang="en-US" sz="1800" b="0" i="0" u="none" strike="noStrike" dirty="0" smtClean="0">
                          <a:solidFill>
                            <a:schemeClr val="dk1"/>
                          </a:solidFill>
                          <a:latin typeface="+mn-lt"/>
                          <a:cs typeface="+mn-cs"/>
                        </a:rPr>
                        <a:t>Media</a:t>
                      </a:r>
                      <a:r>
                        <a:rPr lang="en-US" sz="1800" b="0" i="0" u="none" strike="noStrike" baseline="0" dirty="0" smtClean="0">
                          <a:solidFill>
                            <a:schemeClr val="dk1"/>
                          </a:solidFill>
                          <a:latin typeface="+mn-lt"/>
                          <a:cs typeface="+mn-cs"/>
                        </a:rPr>
                        <a:t> Engagement</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10 398</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2 927</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2</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13 327</a:t>
                      </a:r>
                    </a:p>
                  </a:txBody>
                  <a:tcPr marL="9525" marR="9525" marT="9525" marB="0" anchor="ctr"/>
                </a:tc>
              </a:tr>
              <a:tr h="424206">
                <a:tc>
                  <a:txBody>
                    <a:bodyPr/>
                    <a:lstStyle/>
                    <a:p>
                      <a:pPr algn="l" fontAlgn="b"/>
                      <a:r>
                        <a:rPr lang="en-US" sz="1800" b="0" i="0" u="none" strike="noStrike" dirty="0" smtClean="0">
                          <a:solidFill>
                            <a:srgbClr val="000000"/>
                          </a:solidFill>
                          <a:latin typeface="+mj-lt"/>
                          <a:cs typeface="Arial" pitchFamily="34" charset="0"/>
                        </a:rPr>
                        <a:t>Cluster</a:t>
                      </a:r>
                      <a:r>
                        <a:rPr lang="en-US" sz="1800" b="0" i="0" u="none" strike="noStrike" baseline="0" dirty="0" smtClean="0">
                          <a:solidFill>
                            <a:srgbClr val="000000"/>
                          </a:solidFill>
                          <a:latin typeface="+mj-lt"/>
                          <a:cs typeface="Arial" pitchFamily="34" charset="0"/>
                        </a:rPr>
                        <a:t> Supervision (HD, SP, GA)</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7 349</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932</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8 281</a:t>
                      </a:r>
                    </a:p>
                  </a:txBody>
                  <a:tcPr marL="9525" marR="9525" marT="9525" marB="0" anchor="ctr"/>
                </a:tc>
              </a:tr>
              <a:tr h="424206">
                <a:tc>
                  <a:txBody>
                    <a:bodyPr/>
                    <a:lstStyle/>
                    <a:p>
                      <a:pPr algn="l" fontAlgn="b"/>
                      <a:r>
                        <a:rPr lang="en-US" sz="1800" b="0" i="0" u="none" strike="noStrike" dirty="0" smtClean="0">
                          <a:solidFill>
                            <a:srgbClr val="000000"/>
                          </a:solidFill>
                          <a:latin typeface="+mj-lt"/>
                          <a:cs typeface="Arial" pitchFamily="34" charset="0"/>
                        </a:rPr>
                        <a:t>Cluster Supervision (EI, JI)</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6 368</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889</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mj-lt"/>
                          <a:cs typeface="Arial" pitchFamily="34" charset="0"/>
                        </a:rPr>
                        <a:t>7 257</a:t>
                      </a:r>
                    </a:p>
                  </a:txBody>
                  <a:tcPr marL="9525" marR="9525" marT="9525" marB="0" anchor="ctr"/>
                </a:tc>
              </a:tr>
              <a:tr h="735291">
                <a:tc>
                  <a:txBody>
                    <a:bodyPr/>
                    <a:lstStyle/>
                    <a:p>
                      <a:pPr algn="l" fontAlgn="b"/>
                      <a:r>
                        <a:rPr lang="en-US" sz="1800" b="1" u="none" strike="noStrike" dirty="0" smtClean="0"/>
                        <a:t>Total expenditure estimates</a:t>
                      </a:r>
                      <a:endParaRPr lang="en-US" sz="1800" b="1" i="0" u="none" strike="noStrike" dirty="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84 368</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21 024</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12</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80</a:t>
                      </a: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mj-lt"/>
                          <a:cs typeface="Arial" pitchFamily="34" charset="0"/>
                        </a:rPr>
                        <a:t>105 484</a:t>
                      </a:r>
                    </a:p>
                  </a:txBody>
                  <a:tcPr marL="9525" marR="9525" marT="9525" marB="0" anchor="ctr">
                    <a:solidFill>
                      <a:schemeClr val="accent5">
                        <a:lumMod val="60000"/>
                        <a:lumOff val="40000"/>
                      </a:schemeClr>
                    </a:solidFill>
                  </a:tcPr>
                </a:tc>
              </a:tr>
            </a:tbl>
          </a:graphicData>
        </a:graphic>
      </p:graphicFrame>
      <p:sp>
        <p:nvSpPr>
          <p:cNvPr id="13" name="Rectangle 12"/>
          <p:cNvSpPr/>
          <p:nvPr/>
        </p:nvSpPr>
        <p:spPr>
          <a:xfrm>
            <a:off x="247785" y="476672"/>
            <a:ext cx="8591872" cy="424732"/>
          </a:xfrm>
          <a:prstGeom prst="rect">
            <a:avLst/>
          </a:prstGeom>
          <a:solidFill>
            <a:schemeClr val="bg1"/>
          </a:solidFill>
          <a:ln>
            <a:solidFill>
              <a:schemeClr val="accent3">
                <a:lumMod val="75000"/>
              </a:schemeClr>
            </a:solidFill>
          </a:ln>
        </p:spPr>
        <p:txBody>
          <a:bodyPr wrap="square">
            <a:spAutoFit/>
          </a:bodyPr>
          <a:lstStyle/>
          <a:p>
            <a:pPr algn="ctr" defTabSz="457200" fontAlgn="base">
              <a:lnSpc>
                <a:spcPct val="90000"/>
              </a:lnSpc>
              <a:spcBef>
                <a:spcPct val="0"/>
              </a:spcBef>
              <a:spcAft>
                <a:spcPct val="0"/>
              </a:spcAft>
              <a:defRPr/>
            </a:pPr>
            <a:r>
              <a:rPr lang="en-US" sz="2400" b="1" dirty="0">
                <a:ln w="1905"/>
                <a:solidFill>
                  <a:srgbClr val="475A8D"/>
                </a:solidFill>
                <a:effectLst>
                  <a:innerShdw blurRad="69850" dist="43180" dir="5400000">
                    <a:srgbClr val="000000">
                      <a:alpha val="65000"/>
                    </a:srgbClr>
                  </a:innerShdw>
                </a:effectLst>
              </a:rPr>
              <a:t>7</a:t>
            </a:r>
            <a:r>
              <a:rPr lang="en-US" sz="2400" b="1" dirty="0" smtClean="0">
                <a:ln w="1905"/>
                <a:solidFill>
                  <a:srgbClr val="475A8D"/>
                </a:solidFill>
                <a:effectLst>
                  <a:innerShdw blurRad="69850" dist="43180" dir="5400000">
                    <a:srgbClr val="000000">
                      <a:alpha val="65000"/>
                    </a:srgbClr>
                  </a:innerShdw>
                </a:effectLst>
              </a:rPr>
              <a:t>.</a:t>
            </a:r>
            <a:r>
              <a:rPr lang="en-US" sz="2400" b="1" dirty="0" smtClean="0">
                <a:ln w="1905"/>
                <a:solidFill>
                  <a:srgbClr val="475A8D"/>
                </a:solidFill>
                <a:effectLst>
                  <a:innerShdw blurRad="69850" dist="43180" dir="5400000">
                    <a:srgbClr val="000000">
                      <a:alpha val="65000"/>
                    </a:srgbClr>
                  </a:innerShdw>
                </a:effectLst>
              </a:rPr>
              <a:t>	  2016 </a:t>
            </a:r>
            <a:r>
              <a:rPr lang="en-US" sz="2400" b="1" dirty="0">
                <a:ln w="1905"/>
                <a:solidFill>
                  <a:srgbClr val="475A8D"/>
                </a:solidFill>
                <a:effectLst>
                  <a:innerShdw blurRad="69850" dist="43180" dir="5400000">
                    <a:srgbClr val="000000">
                      <a:alpha val="65000"/>
                    </a:srgbClr>
                  </a:innerShdw>
                </a:effectLst>
              </a:rPr>
              <a:t>MTEF Budget Summary</a:t>
            </a:r>
          </a:p>
        </p:txBody>
      </p:sp>
      <p:sp>
        <p:nvSpPr>
          <p:cNvPr id="10" name="Slide Number Placeholder 9"/>
          <p:cNvSpPr>
            <a:spLocks noGrp="1"/>
          </p:cNvSpPr>
          <p:nvPr>
            <p:ph type="sldNum" sz="quarter" idx="12"/>
          </p:nvPr>
        </p:nvSpPr>
        <p:spPr/>
        <p:txBody>
          <a:bodyPr/>
          <a:lstStyle/>
          <a:p>
            <a:pPr>
              <a:defRPr/>
            </a:pPr>
            <a:fld id="{0F169759-5B8E-4615-9B5F-9FE9CB008716}" type="slidenum">
              <a:rPr lang="en-US" smtClean="0">
                <a:solidFill>
                  <a:srgbClr val="4F271C">
                    <a:shade val="90000"/>
                  </a:srgbClr>
                </a:solidFill>
              </a:rPr>
              <a:pPr>
                <a:defRPr/>
              </a:pPr>
              <a:t>36</a:t>
            </a:fld>
            <a:endParaRPr lang="en-US" dirty="0">
              <a:solidFill>
                <a:srgbClr val="4F271C">
                  <a:shade val="90000"/>
                </a:srgbClr>
              </a:solidFill>
            </a:endParaRPr>
          </a:p>
        </p:txBody>
      </p:sp>
    </p:spTree>
    <p:extLst>
      <p:ext uri="{BB962C8B-B14F-4D97-AF65-F5344CB8AC3E}">
        <p14:creationId xmlns:p14="http://schemas.microsoft.com/office/powerpoint/2010/main" val="1952063118"/>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294884" y="1844824"/>
          <a:ext cx="8407555" cy="3686548"/>
        </p:xfrm>
        <a:graphic>
          <a:graphicData uri="http://schemas.openxmlformats.org/drawingml/2006/table">
            <a:tbl>
              <a:tblPr>
                <a:tableStyleId>{22838BEF-8BB2-4498-84A7-C5851F593DF1}</a:tableStyleId>
              </a:tblPr>
              <a:tblGrid>
                <a:gridCol w="3467909"/>
                <a:gridCol w="1668545"/>
                <a:gridCol w="1621410"/>
                <a:gridCol w="1649691"/>
              </a:tblGrid>
              <a:tr h="309563">
                <a:tc rowSpan="2">
                  <a:txBody>
                    <a:bodyPr/>
                    <a:lstStyle/>
                    <a:p>
                      <a:pPr algn="ctr" fontAlgn="b"/>
                      <a:r>
                        <a:rPr lang="en-US" sz="1800" b="1" i="0" u="none" strike="noStrike" dirty="0" smtClean="0">
                          <a:solidFill>
                            <a:srgbClr val="000000"/>
                          </a:solidFill>
                          <a:latin typeface="+mj-lt"/>
                          <a:cs typeface="Arial" pitchFamily="34" charset="0"/>
                        </a:rPr>
                        <a:t>PROG 3: INTERGOVERNMENTAL COORDINATION  AND STAKEHOLDER MANAGEMENT</a:t>
                      </a:r>
                      <a:endParaRPr lang="en-US" sz="1800" b="1" i="0" u="none" strike="noStrike" dirty="0">
                        <a:solidFill>
                          <a:srgbClr val="000000"/>
                        </a:solidFill>
                        <a:latin typeface="+mj-lt"/>
                        <a:cs typeface="Arial" pitchFamily="34" charset="0"/>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2016/17</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2017/18</a:t>
                      </a:r>
                      <a:endParaRPr kumimoji="0" lang="en-US" sz="1800" b="1" i="1" u="none" strike="noStrike" kern="1200" dirty="0" smtClean="0">
                        <a:solidFill>
                          <a:schemeClr val="tx1"/>
                        </a:solidFill>
                        <a:latin typeface="+mj-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smtClean="0"/>
                        <a:t>2018/19</a:t>
                      </a:r>
                      <a:endParaRPr kumimoji="0" lang="en-US" sz="1800" b="1" i="1" u="none" strike="noStrike" kern="1200" dirty="0" smtClean="0">
                        <a:solidFill>
                          <a:schemeClr val="tx1"/>
                        </a:solidFill>
                        <a:latin typeface="+mj-lt"/>
                        <a:ea typeface="+mn-ea"/>
                        <a:cs typeface="+mn-cs"/>
                      </a:endParaRPr>
                    </a:p>
                  </a:txBody>
                  <a:tcPr marL="9525" marR="9525" marT="9525" marB="0" anchor="ctr"/>
                </a:tc>
              </a:tr>
              <a:tr h="309563">
                <a:tc vMerge="1">
                  <a:txBody>
                    <a:bodyPr/>
                    <a:lstStyle/>
                    <a:p>
                      <a:pPr algn="l" fontAlgn="b"/>
                      <a:endParaRPr lang="en-US" sz="1800" b="1" i="0" u="none" strike="noStrike" dirty="0">
                        <a:solidFill>
                          <a:srgbClr val="000000"/>
                        </a:solidFill>
                        <a:latin typeface="+mj-lt"/>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sng" strike="noStrike" dirty="0" smtClean="0">
                          <a:solidFill>
                            <a:srgbClr val="000000"/>
                          </a:solidFill>
                          <a:latin typeface="+mj-lt"/>
                          <a:cs typeface="Arial" pitchFamily="34" charset="0"/>
                        </a:rPr>
                        <a:t>R’000</a:t>
                      </a:r>
                    </a:p>
                  </a:txBody>
                  <a:tcPr marL="9525" marR="9525" marT="9525" marB="0" anchor="ctr"/>
                </a:tc>
              </a:tr>
              <a:tr h="409595">
                <a:tc>
                  <a:txBody>
                    <a:bodyPr/>
                    <a:lstStyle/>
                    <a:p>
                      <a:pPr algn="l" fontAlgn="b"/>
                      <a:r>
                        <a:rPr lang="en-US" sz="1800" u="none" strike="noStrike" dirty="0" smtClean="0"/>
                        <a:t>Programme Management</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3 054</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cs typeface="+mn-cs"/>
                        </a:rPr>
                        <a:t>3 252</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3 483</a:t>
                      </a:r>
                      <a:endParaRPr lang="en-US" sz="1800" b="0" i="0" u="none" strike="noStrike" dirty="0" smtClean="0">
                        <a:solidFill>
                          <a:srgbClr val="000000"/>
                        </a:solidFill>
                        <a:latin typeface="+mj-lt"/>
                        <a:cs typeface="Arial" pitchFamily="34" charset="0"/>
                      </a:endParaRPr>
                    </a:p>
                  </a:txBody>
                  <a:tcPr marL="9525" marR="9525" marT="9525" marB="0" anchor="ctr"/>
                </a:tc>
              </a:tr>
              <a:tr h="408278">
                <a:tc>
                  <a:txBody>
                    <a:bodyPr/>
                    <a:lstStyle/>
                    <a:p>
                      <a:pPr algn="l" fontAlgn="b"/>
                      <a:r>
                        <a:rPr lang="en-US" sz="1800" b="0" i="0" u="none" strike="noStrike" dirty="0" smtClean="0">
                          <a:solidFill>
                            <a:schemeClr val="dk1"/>
                          </a:solidFill>
                          <a:latin typeface="+mn-lt"/>
                          <a:cs typeface="+mn-cs"/>
                        </a:rPr>
                        <a:t>Provincial</a:t>
                      </a:r>
                      <a:r>
                        <a:rPr lang="en-US" sz="1800" b="0" i="0" u="none" strike="noStrike" baseline="0" dirty="0" smtClean="0">
                          <a:solidFill>
                            <a:schemeClr val="dk1"/>
                          </a:solidFill>
                          <a:latin typeface="+mn-lt"/>
                          <a:cs typeface="+mn-cs"/>
                        </a:rPr>
                        <a:t> and Local Liaison</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latin typeface="+mn-lt"/>
                          <a:cs typeface="+mn-cs"/>
                        </a:rPr>
                        <a:t>73 565</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78 275</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83 703</a:t>
                      </a:r>
                      <a:endParaRPr lang="en-US" sz="1800" b="0" i="0" u="none" strike="noStrike" dirty="0" smtClean="0">
                        <a:solidFill>
                          <a:srgbClr val="000000"/>
                        </a:solidFill>
                        <a:latin typeface="+mj-lt"/>
                        <a:cs typeface="Arial" pitchFamily="34" charset="0"/>
                      </a:endParaRPr>
                    </a:p>
                  </a:txBody>
                  <a:tcPr marL="9525" marR="9525" marT="9525" marB="0" anchor="ctr"/>
                </a:tc>
              </a:tr>
              <a:tr h="433633">
                <a:tc>
                  <a:txBody>
                    <a:bodyPr/>
                    <a:lstStyle/>
                    <a:p>
                      <a:pPr algn="l" fontAlgn="b"/>
                      <a:r>
                        <a:rPr lang="en-US" sz="1800" b="0" i="0" u="none" strike="noStrike" dirty="0" smtClean="0">
                          <a:solidFill>
                            <a:schemeClr val="dk1"/>
                          </a:solidFill>
                          <a:latin typeface="+mn-lt"/>
                          <a:cs typeface="+mn-cs"/>
                        </a:rPr>
                        <a:t>Media</a:t>
                      </a:r>
                      <a:r>
                        <a:rPr lang="en-US" sz="1800" b="0" i="0" u="none" strike="noStrike" baseline="0" dirty="0" smtClean="0">
                          <a:solidFill>
                            <a:schemeClr val="dk1"/>
                          </a:solidFill>
                          <a:latin typeface="+mn-lt"/>
                          <a:cs typeface="+mn-cs"/>
                        </a:rPr>
                        <a:t> Engagement</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13 327</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14 181</a:t>
                      </a:r>
                      <a:endParaRPr lang="en-US" sz="1800" b="0" i="0" u="none" strike="noStrike" dirty="0" smtClean="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i="0" u="none" strike="noStrike" dirty="0" smtClean="0"/>
                        <a:t>15 163</a:t>
                      </a:r>
                      <a:endParaRPr lang="en-US" sz="1800" b="0" i="0" u="none" strike="noStrike" dirty="0" smtClean="0">
                        <a:solidFill>
                          <a:srgbClr val="000000"/>
                        </a:solidFill>
                        <a:latin typeface="+mj-lt"/>
                        <a:cs typeface="Arial" pitchFamily="34" charset="0"/>
                      </a:endParaRPr>
                    </a:p>
                  </a:txBody>
                  <a:tcPr marL="9525" marR="9525" marT="9525" marB="0" anchor="ctr"/>
                </a:tc>
              </a:tr>
              <a:tr h="433633">
                <a:tc>
                  <a:txBody>
                    <a:bodyPr/>
                    <a:lstStyle/>
                    <a:p>
                      <a:pPr algn="l" fontAlgn="b"/>
                      <a:r>
                        <a:rPr lang="en-US" sz="1800" b="0" i="0" u="none" strike="noStrike" dirty="0" smtClean="0">
                          <a:solidFill>
                            <a:srgbClr val="000000"/>
                          </a:solidFill>
                          <a:latin typeface="+mj-lt"/>
                          <a:cs typeface="Arial" pitchFamily="34" charset="0"/>
                        </a:rPr>
                        <a:t>Cluster</a:t>
                      </a:r>
                      <a:r>
                        <a:rPr lang="en-US" sz="1800" b="0" i="0" u="none" strike="noStrike" baseline="0" dirty="0" smtClean="0">
                          <a:solidFill>
                            <a:srgbClr val="000000"/>
                          </a:solidFill>
                          <a:latin typeface="+mj-lt"/>
                          <a:cs typeface="Arial" pitchFamily="34" charset="0"/>
                        </a:rPr>
                        <a:t> Supervision (HD, SP, GA)</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8 281</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8 820</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9 446</a:t>
                      </a:r>
                    </a:p>
                  </a:txBody>
                  <a:tcPr marL="9525" marR="9525" marT="9525" marB="0" anchor="ctr"/>
                </a:tc>
              </a:tr>
              <a:tr h="433633">
                <a:tc>
                  <a:txBody>
                    <a:bodyPr/>
                    <a:lstStyle/>
                    <a:p>
                      <a:pPr algn="l" fontAlgn="b"/>
                      <a:r>
                        <a:rPr lang="en-US" sz="1800" b="0" i="0" u="none" strike="noStrike" dirty="0" smtClean="0">
                          <a:solidFill>
                            <a:srgbClr val="000000"/>
                          </a:solidFill>
                          <a:latin typeface="+mj-lt"/>
                          <a:cs typeface="Arial" pitchFamily="34" charset="0"/>
                        </a:rPr>
                        <a:t>Cluster Supervision (EI, JI)</a:t>
                      </a:r>
                      <a:endParaRPr lang="en-US" sz="1800" b="0" i="0" u="none" strike="noStrike" dirty="0">
                        <a:solidFill>
                          <a:srgbClr val="000000"/>
                        </a:solidFill>
                        <a:latin typeface="+mj-lt"/>
                        <a:cs typeface="Arial"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7 257</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7 729</a:t>
                      </a: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j-lt"/>
                          <a:cs typeface="Arial" pitchFamily="34" charset="0"/>
                        </a:rPr>
                        <a:t>8 275</a:t>
                      </a:r>
                    </a:p>
                  </a:txBody>
                  <a:tcPr marL="9525" marR="9525" marT="9525" marB="0" anchor="ctr"/>
                </a:tc>
              </a:tr>
              <a:tr h="735291">
                <a:tc>
                  <a:txBody>
                    <a:bodyPr/>
                    <a:lstStyle/>
                    <a:p>
                      <a:pPr algn="l" fontAlgn="b"/>
                      <a:r>
                        <a:rPr lang="en-US" sz="1800" b="1" u="none" strike="noStrike" dirty="0" smtClean="0"/>
                        <a:t>Total expenditure estimates</a:t>
                      </a:r>
                      <a:endParaRPr lang="en-US" sz="1800" b="1" i="0" u="none" strike="noStrike" dirty="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smtClean="0"/>
                        <a:t>105 484</a:t>
                      </a:r>
                      <a:endParaRPr lang="en-US" sz="1800" b="1" i="0"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t>112 257</a:t>
                      </a:r>
                      <a:endParaRPr lang="en-US" sz="1800" b="1" i="0"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t>120 070</a:t>
                      </a:r>
                      <a:endParaRPr lang="en-US" sz="1800" b="1" i="0" u="none" strike="noStrike" dirty="0" smtClean="0">
                        <a:solidFill>
                          <a:schemeClr val="tx1"/>
                        </a:solidFill>
                        <a:latin typeface="+mj-lt"/>
                        <a:cs typeface="Arial" pitchFamily="34" charset="0"/>
                      </a:endParaRPr>
                    </a:p>
                  </a:txBody>
                  <a:tcPr marL="9525" marR="9525" marT="9525" marB="0" anchor="ctr">
                    <a:solidFill>
                      <a:schemeClr val="accent5">
                        <a:lumMod val="60000"/>
                        <a:lumOff val="40000"/>
                      </a:schemeClr>
                    </a:solidFill>
                  </a:tcPr>
                </a:tc>
              </a:tr>
            </a:tbl>
          </a:graphicData>
        </a:graphic>
      </p:graphicFrame>
      <p:sp>
        <p:nvSpPr>
          <p:cNvPr id="13" name="Rectangle 12"/>
          <p:cNvSpPr/>
          <p:nvPr/>
        </p:nvSpPr>
        <p:spPr>
          <a:xfrm>
            <a:off x="323528" y="836712"/>
            <a:ext cx="8041064" cy="424732"/>
          </a:xfrm>
          <a:prstGeom prst="rect">
            <a:avLst/>
          </a:prstGeom>
          <a:solidFill>
            <a:schemeClr val="bg1"/>
          </a:solidFill>
          <a:ln>
            <a:solidFill>
              <a:schemeClr val="accent3">
                <a:lumMod val="75000"/>
              </a:schemeClr>
            </a:solidFill>
          </a:ln>
        </p:spPr>
        <p:txBody>
          <a:bodyPr wrap="square">
            <a:spAutoFit/>
          </a:bodyPr>
          <a:lstStyle/>
          <a:p>
            <a:pPr algn="ctr" defTabSz="457200" fontAlgn="base">
              <a:lnSpc>
                <a:spcPct val="90000"/>
              </a:lnSpc>
              <a:spcBef>
                <a:spcPct val="0"/>
              </a:spcBef>
              <a:spcAft>
                <a:spcPct val="0"/>
              </a:spcAft>
              <a:defRPr/>
            </a:pPr>
            <a:r>
              <a:rPr lang="en-US" sz="2400" b="1" dirty="0">
                <a:ln w="1905"/>
                <a:solidFill>
                  <a:srgbClr val="475A8D"/>
                </a:solidFill>
                <a:effectLst>
                  <a:innerShdw blurRad="69850" dist="43180" dir="5400000">
                    <a:srgbClr val="000000">
                      <a:alpha val="65000"/>
                    </a:srgbClr>
                  </a:innerShdw>
                </a:effectLst>
              </a:rPr>
              <a:t>7</a:t>
            </a:r>
            <a:r>
              <a:rPr lang="en-US" sz="2400" b="1" dirty="0" smtClean="0">
                <a:ln w="1905"/>
                <a:solidFill>
                  <a:srgbClr val="475A8D"/>
                </a:solidFill>
                <a:effectLst>
                  <a:innerShdw blurRad="69850" dist="43180" dir="5400000">
                    <a:srgbClr val="000000">
                      <a:alpha val="65000"/>
                    </a:srgbClr>
                  </a:innerShdw>
                </a:effectLst>
              </a:rPr>
              <a:t>.</a:t>
            </a:r>
            <a:r>
              <a:rPr lang="en-US" sz="2400" b="1" dirty="0" smtClean="0">
                <a:ln w="1905"/>
                <a:solidFill>
                  <a:srgbClr val="475A8D"/>
                </a:solidFill>
                <a:effectLst>
                  <a:innerShdw blurRad="69850" dist="43180" dir="5400000">
                    <a:srgbClr val="000000">
                      <a:alpha val="65000"/>
                    </a:srgbClr>
                  </a:innerShdw>
                </a:effectLst>
              </a:rPr>
              <a:t>	  2016 </a:t>
            </a:r>
            <a:r>
              <a:rPr lang="en-US" sz="2400" b="1" dirty="0">
                <a:ln w="1905"/>
                <a:solidFill>
                  <a:srgbClr val="475A8D"/>
                </a:solidFill>
                <a:effectLst>
                  <a:innerShdw blurRad="69850" dist="43180" dir="5400000">
                    <a:srgbClr val="000000">
                      <a:alpha val="65000"/>
                    </a:srgbClr>
                  </a:innerShdw>
                </a:effectLst>
              </a:rPr>
              <a:t>MTEF Budget Summary</a:t>
            </a:r>
          </a:p>
        </p:txBody>
      </p:sp>
      <p:sp>
        <p:nvSpPr>
          <p:cNvPr id="10" name="Slide Number Placeholder 9"/>
          <p:cNvSpPr>
            <a:spLocks noGrp="1"/>
          </p:cNvSpPr>
          <p:nvPr>
            <p:ph type="sldNum" sz="quarter" idx="12"/>
          </p:nvPr>
        </p:nvSpPr>
        <p:spPr/>
        <p:txBody>
          <a:bodyPr/>
          <a:lstStyle/>
          <a:p>
            <a:pPr>
              <a:defRPr/>
            </a:pPr>
            <a:fld id="{0F169759-5B8E-4615-9B5F-9FE9CB008716}" type="slidenum">
              <a:rPr lang="en-US" smtClean="0">
                <a:solidFill>
                  <a:srgbClr val="4F271C">
                    <a:shade val="90000"/>
                  </a:srgbClr>
                </a:solidFill>
              </a:rPr>
              <a:pPr>
                <a:defRPr/>
              </a:pPr>
              <a:t>37</a:t>
            </a:fld>
            <a:endParaRPr lang="en-US" dirty="0">
              <a:solidFill>
                <a:srgbClr val="4F271C">
                  <a:shade val="90000"/>
                </a:srgbClr>
              </a:solidFill>
            </a:endParaRPr>
          </a:p>
        </p:txBody>
      </p:sp>
    </p:spTree>
    <p:extLst>
      <p:ext uri="{BB962C8B-B14F-4D97-AF65-F5344CB8AC3E}">
        <p14:creationId xmlns:p14="http://schemas.microsoft.com/office/powerpoint/2010/main" val="987627093"/>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5"/>
          <p:cNvSpPr>
            <a:spLocks noGrp="1"/>
          </p:cNvSpPr>
          <p:nvPr>
            <p:ph type="subTitle" idx="1"/>
          </p:nvPr>
        </p:nvSpPr>
        <p:spPr>
          <a:xfrm>
            <a:off x="1914525" y="4171950"/>
            <a:ext cx="4953000" cy="671513"/>
          </a:xfrm>
        </p:spPr>
        <p:txBody>
          <a:bodyPr>
            <a:noAutofit/>
          </a:bodyPr>
          <a:lstStyle/>
          <a:p>
            <a:pPr marL="63500" algn="ctr"/>
            <a:r>
              <a:rPr lang="en-US" sz="6000" b="1" dirty="0" smtClean="0">
                <a:latin typeface="Blackadder ITC" pitchFamily="82" charset="0"/>
              </a:rPr>
              <a:t>- </a:t>
            </a:r>
            <a:r>
              <a:rPr lang="en-US" sz="6000" b="1" dirty="0" smtClean="0"/>
              <a:t>End -</a:t>
            </a:r>
          </a:p>
        </p:txBody>
      </p:sp>
      <p:sp>
        <p:nvSpPr>
          <p:cNvPr id="33796" name="Rectangle 2"/>
          <p:cNvSpPr txBox="1">
            <a:spLocks noChangeArrowheads="1"/>
          </p:cNvSpPr>
          <p:nvPr/>
        </p:nvSpPr>
        <p:spPr bwMode="auto">
          <a:xfrm>
            <a:off x="1930395" y="2087563"/>
            <a:ext cx="4835227" cy="114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defTabSz="457200" eaLnBrk="1" hangingPunct="1"/>
            <a:r>
              <a:rPr lang="en-US" sz="6600" dirty="0">
                <a:solidFill>
                  <a:srgbClr val="9BBB59">
                    <a:lumMod val="75000"/>
                  </a:srgbClr>
                </a:solidFill>
                <a:latin typeface="+mn-lt"/>
                <a:ea typeface="Calibri" pitchFamily="34" charset="0"/>
                <a:cs typeface="Calibri" pitchFamily="34" charset="0"/>
              </a:rPr>
              <a:t>Thank you</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392877539"/>
      </p:ext>
    </p:extLst>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8"/>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586D487C-4E61-4142-BB65-E18065D9E8CC}" type="slidenum">
              <a:rPr lang="en-US" smtClean="0">
                <a:solidFill>
                  <a:srgbClr val="4B251A"/>
                </a:solidFill>
                <a:latin typeface="Calibri" pitchFamily="34" charset="0"/>
              </a:rPr>
              <a:pPr eaLnBrk="1" hangingPunct="1">
                <a:defRPr/>
              </a:pPr>
              <a:t>4</a:t>
            </a:fld>
            <a:endParaRPr lang="en-US" dirty="0" smtClean="0">
              <a:solidFill>
                <a:srgbClr val="4B251A"/>
              </a:solidFill>
              <a:latin typeface="Calibri" pitchFamily="34" charset="0"/>
            </a:endParaRPr>
          </a:p>
        </p:txBody>
      </p:sp>
      <p:sp>
        <p:nvSpPr>
          <p:cNvPr id="4" name="Rectangle 3"/>
          <p:cNvSpPr/>
          <p:nvPr/>
        </p:nvSpPr>
        <p:spPr>
          <a:xfrm>
            <a:off x="304800" y="1268760"/>
            <a:ext cx="8659687" cy="2585323"/>
          </a:xfrm>
          <a:prstGeom prst="rect">
            <a:avLst/>
          </a:prstGeom>
          <a:solidFill>
            <a:schemeClr val="bg1"/>
          </a:solidFill>
        </p:spPr>
        <p:txBody>
          <a:bodyPr wrap="square">
            <a:spAutoFit/>
          </a:bodyPr>
          <a:lstStyle/>
          <a:p>
            <a:pPr marL="285750" indent="-285750" defTabSz="457200">
              <a:buFont typeface="Arial" pitchFamily="34" charset="0"/>
              <a:buChar char="•"/>
            </a:pPr>
            <a:r>
              <a:rPr lang="en-ZA" dirty="0">
                <a:latin typeface="+mj-lt"/>
              </a:rPr>
              <a:t>Coordinate, guide and advise on government communication, including media liaison, development communication and marketing.</a:t>
            </a:r>
          </a:p>
          <a:p>
            <a:pPr marL="285750" indent="-285750" defTabSz="457200">
              <a:buFont typeface="Arial" pitchFamily="34" charset="0"/>
              <a:buChar char="•"/>
            </a:pPr>
            <a:r>
              <a:rPr lang="en-ZA" dirty="0" smtClean="0">
                <a:latin typeface="+mj-lt"/>
              </a:rPr>
              <a:t>Works </a:t>
            </a:r>
            <a:r>
              <a:rPr lang="en-ZA" dirty="0">
                <a:latin typeface="+mj-lt"/>
              </a:rPr>
              <a:t>to achieve integrated, coordinated and </a:t>
            </a:r>
            <a:r>
              <a:rPr lang="en-ZA" dirty="0" smtClean="0">
                <a:latin typeface="+mj-lt"/>
              </a:rPr>
              <a:t>coherent </a:t>
            </a:r>
            <a:r>
              <a:rPr lang="en-ZA" dirty="0">
                <a:latin typeface="+mj-lt"/>
              </a:rPr>
              <a:t>communications between government and South African citizens, which enables the public to be involved in the country’s transformation.</a:t>
            </a:r>
          </a:p>
          <a:p>
            <a:pPr marL="285750" indent="-285750" defTabSz="457200">
              <a:buFont typeface="Arial" pitchFamily="34" charset="0"/>
              <a:buChar char="•"/>
            </a:pPr>
            <a:r>
              <a:rPr lang="en-ZA" dirty="0">
                <a:latin typeface="+mj-lt"/>
              </a:rPr>
              <a:t>Drive coherent messaging across the three spheres on the key priorities of government</a:t>
            </a:r>
          </a:p>
          <a:p>
            <a:pPr marL="285750" indent="-285750" defTabSz="457200">
              <a:buFont typeface="Arial" pitchFamily="34" charset="0"/>
              <a:buChar char="•"/>
            </a:pPr>
            <a:endParaRPr lang="en-ZA" dirty="0" smtClean="0">
              <a:solidFill>
                <a:srgbClr val="58595B"/>
              </a:solidFill>
              <a:latin typeface="FranklinGothic-Book"/>
            </a:endParaRPr>
          </a:p>
          <a:p>
            <a:pPr marL="285750" indent="-285750" defTabSz="457200">
              <a:buFont typeface="Arial" pitchFamily="34" charset="0"/>
              <a:buChar char="•"/>
            </a:pPr>
            <a:endParaRPr lang="en-ZA" dirty="0">
              <a:solidFill>
                <a:srgbClr val="58595B"/>
              </a:solidFill>
              <a:latin typeface="FranklinGothic-Book"/>
            </a:endParaRPr>
          </a:p>
          <a:p>
            <a:pPr marL="742950" lvl="1" indent="-285750" defTabSz="457200">
              <a:buFont typeface="Arial" pitchFamily="34" charset="0"/>
              <a:buChar char="•"/>
            </a:pPr>
            <a:endParaRPr lang="en-ZA" dirty="0">
              <a:solidFill>
                <a:prstClr val="black"/>
              </a:solidFill>
              <a:ea typeface="Times New Roman" pitchFamily="18" charset="0"/>
              <a:cs typeface="Arial" pitchFamily="34" charset="0"/>
            </a:endParaRPr>
          </a:p>
        </p:txBody>
      </p:sp>
      <p:sp>
        <p:nvSpPr>
          <p:cNvPr id="12" name="Rectangle 11"/>
          <p:cNvSpPr/>
          <p:nvPr/>
        </p:nvSpPr>
        <p:spPr>
          <a:xfrm>
            <a:off x="250722" y="0"/>
            <a:ext cx="8713766"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a:solidFill>
                  <a:prstClr val="white"/>
                </a:solidFill>
              </a:rPr>
              <a:t>Strategic O</a:t>
            </a:r>
            <a:r>
              <a:rPr lang="en-ZA" sz="3600" b="1" dirty="0" smtClean="0">
                <a:solidFill>
                  <a:prstClr val="white"/>
                </a:solidFill>
              </a:rPr>
              <a:t>verview</a:t>
            </a:r>
            <a:endParaRPr lang="en-US" sz="3600" b="1" dirty="0">
              <a:solidFill>
                <a:prstClr val="white"/>
              </a:solidFill>
            </a:endParaRPr>
          </a:p>
        </p:txBody>
      </p:sp>
      <p:pic>
        <p:nvPicPr>
          <p:cNvPr id="2" name="Picture 1"/>
          <p:cNvPicPr>
            <a:picLocks noChangeAspect="1"/>
          </p:cNvPicPr>
          <p:nvPr/>
        </p:nvPicPr>
        <p:blipFill>
          <a:blip r:embed="rId3"/>
          <a:stretch>
            <a:fillRect/>
          </a:stretch>
        </p:blipFill>
        <p:spPr>
          <a:xfrm>
            <a:off x="539552" y="3397895"/>
            <a:ext cx="4032448" cy="2938527"/>
          </a:xfrm>
          <a:prstGeom prst="rect">
            <a:avLst/>
          </a:prstGeom>
        </p:spPr>
      </p:pic>
      <p:pic>
        <p:nvPicPr>
          <p:cNvPr id="3" name="Picture 2"/>
          <p:cNvPicPr>
            <a:picLocks noChangeAspect="1"/>
          </p:cNvPicPr>
          <p:nvPr/>
        </p:nvPicPr>
        <p:blipFill>
          <a:blip r:embed="rId4"/>
          <a:stretch>
            <a:fillRect/>
          </a:stretch>
        </p:blipFill>
        <p:spPr>
          <a:xfrm>
            <a:off x="4979860" y="3345278"/>
            <a:ext cx="3600400" cy="3011072"/>
          </a:xfrm>
          <a:prstGeom prst="rect">
            <a:avLst/>
          </a:prstGeom>
        </p:spPr>
      </p:pic>
      <p:sp>
        <p:nvSpPr>
          <p:cNvPr id="8" name="Rectangle 7"/>
          <p:cNvSpPr/>
          <p:nvPr/>
        </p:nvSpPr>
        <p:spPr bwMode="auto">
          <a:xfrm>
            <a:off x="377588" y="681781"/>
            <a:ext cx="8586900" cy="446087"/>
          </a:xfrm>
          <a:prstGeom prst="rect">
            <a:avLst/>
          </a:prstGeom>
          <a:solidFill>
            <a:schemeClr val="accent2">
              <a:lumMod val="75000"/>
            </a:schemeClr>
          </a:solidFill>
          <a:ln w="6350" cap="rnd" cmpd="sng" algn="ctr">
            <a:noFill/>
            <a:prstDash val="solid"/>
            <a:headEnd/>
            <a:tailEnd/>
          </a:ln>
          <a:effectLst>
            <a:outerShdw blurRad="50800" dist="38100" dir="5400000" algn="t" rotWithShape="0">
              <a:prstClr val="black">
                <a:alpha val="40000"/>
              </a:prstClr>
            </a:outerShdw>
          </a:effectLst>
        </p:spPr>
        <p:txBody>
          <a:bodyPr anchor="ctr"/>
          <a:lstStyle/>
          <a:p>
            <a:pPr>
              <a:lnSpc>
                <a:spcPct val="90000"/>
              </a:lnSpc>
              <a:defRPr/>
            </a:pPr>
            <a:r>
              <a:rPr lang="en-US" sz="2800" b="1" dirty="0" smtClean="0">
                <a:solidFill>
                  <a:prstClr val="white"/>
                </a:solidFill>
                <a:latin typeface="Calibri"/>
              </a:rPr>
              <a:t>1.2  GCIS Mandate:  Our </a:t>
            </a:r>
            <a:r>
              <a:rPr lang="en-US" sz="2800" b="1" dirty="0">
                <a:solidFill>
                  <a:prstClr val="white"/>
                </a:solidFill>
                <a:latin typeface="Calibri"/>
              </a:rPr>
              <a:t>p</a:t>
            </a:r>
            <a:r>
              <a:rPr lang="en-US" sz="2800" b="1" dirty="0" smtClean="0">
                <a:solidFill>
                  <a:prstClr val="white"/>
                </a:solidFill>
                <a:latin typeface="Calibri"/>
              </a:rPr>
              <a:t>rimary role</a:t>
            </a:r>
            <a:endParaRPr lang="en-US" sz="2800" b="1" dirty="0">
              <a:solidFill>
                <a:prstClr val="white"/>
              </a:solidFill>
              <a:latin typeface="Calibri"/>
            </a:endParaRPr>
          </a:p>
        </p:txBody>
      </p:sp>
    </p:spTree>
    <p:extLst>
      <p:ext uri="{BB962C8B-B14F-4D97-AF65-F5344CB8AC3E}">
        <p14:creationId xmlns:p14="http://schemas.microsoft.com/office/powerpoint/2010/main" val="2703035308"/>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85775058"/>
              </p:ext>
            </p:extLst>
          </p:nvPr>
        </p:nvGraphicFramePr>
        <p:xfrm>
          <a:off x="381000" y="1549626"/>
          <a:ext cx="82296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4E500BAA-10E9-459A-A757-63613D0595D6}" type="slidenum">
              <a:rPr lang="en-US" smtClean="0">
                <a:solidFill>
                  <a:srgbClr val="4F271C">
                    <a:shade val="90000"/>
                  </a:srgbClr>
                </a:solidFill>
              </a:rPr>
              <a:pPr>
                <a:defRPr/>
              </a:pPr>
              <a:t>5</a:t>
            </a:fld>
            <a:endParaRPr lang="en-US" dirty="0">
              <a:solidFill>
                <a:srgbClr val="4F271C">
                  <a:shade val="90000"/>
                </a:srgbClr>
              </a:solidFill>
            </a:endParaRPr>
          </a:p>
        </p:txBody>
      </p:sp>
      <p:sp>
        <p:nvSpPr>
          <p:cNvPr id="5" name="Title 1"/>
          <p:cNvSpPr txBox="1">
            <a:spLocks/>
          </p:cNvSpPr>
          <p:nvPr/>
        </p:nvSpPr>
        <p:spPr>
          <a:xfrm>
            <a:off x="251520" y="792661"/>
            <a:ext cx="8359080" cy="564604"/>
          </a:xfrm>
          <a:prstGeom prst="rect">
            <a:avLst/>
          </a:prstGeom>
          <a:ln>
            <a:solidFill>
              <a:schemeClr val="accent6">
                <a:lumMod val="50000"/>
              </a:schemeClr>
            </a:solidFill>
          </a:ln>
        </p:spPr>
        <p:txBody>
          <a:bodyPr lIns="0" rIns="0" bIns="0" anchor="b"/>
          <a:lstStyle/>
          <a:p>
            <a:pPr defTabSz="457200">
              <a:spcBef>
                <a:spcPct val="0"/>
              </a:spcBef>
              <a:defRPr/>
            </a:pPr>
            <a:r>
              <a:rPr lang="en-US" sz="3600" b="1" dirty="0">
                <a:solidFill>
                  <a:prstClr val="black">
                    <a:lumMod val="85000"/>
                    <a:lumOff val="15000"/>
                  </a:prstClr>
                </a:solidFill>
              </a:rPr>
              <a:t>  </a:t>
            </a:r>
            <a:r>
              <a:rPr lang="en-US" sz="3200" b="1" dirty="0" smtClean="0"/>
              <a:t>1.3</a:t>
            </a:r>
            <a:r>
              <a:rPr lang="en-US" sz="3200" b="1" dirty="0"/>
              <a:t>	Vision, Mission, Values</a:t>
            </a:r>
          </a:p>
        </p:txBody>
      </p:sp>
      <p:sp>
        <p:nvSpPr>
          <p:cNvPr id="6" name="Rectangle 5"/>
          <p:cNvSpPr/>
          <p:nvPr/>
        </p:nvSpPr>
        <p:spPr>
          <a:xfrm>
            <a:off x="0" y="0"/>
            <a:ext cx="9144000"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a:solidFill>
                  <a:prstClr val="white"/>
                </a:solidFill>
              </a:rPr>
              <a:t>Strategic O</a:t>
            </a:r>
            <a:r>
              <a:rPr lang="en-ZA" sz="3600" b="1" dirty="0" smtClean="0">
                <a:solidFill>
                  <a:prstClr val="white"/>
                </a:solidFill>
              </a:rPr>
              <a:t>verview</a:t>
            </a:r>
            <a:endParaRPr lang="en-US" sz="3600" b="1" dirty="0">
              <a:solidFill>
                <a:prstClr val="white"/>
              </a:solidFill>
            </a:endParaRPr>
          </a:p>
        </p:txBody>
      </p:sp>
      <p:sp>
        <p:nvSpPr>
          <p:cNvPr id="7" name="Line 138"/>
          <p:cNvSpPr>
            <a:spLocks noChangeShapeType="1"/>
          </p:cNvSpPr>
          <p:nvPr/>
        </p:nvSpPr>
        <p:spPr bwMode="auto">
          <a:xfrm flipV="1">
            <a:off x="28032" y="562733"/>
            <a:ext cx="9144000" cy="375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ZA" dirty="0">
              <a:solidFill>
                <a:prstClr val="black"/>
              </a:solidFill>
            </a:endParaRPr>
          </a:p>
        </p:txBody>
      </p:sp>
    </p:spTree>
    <p:extLst>
      <p:ext uri="{BB962C8B-B14F-4D97-AF65-F5344CB8AC3E}">
        <p14:creationId xmlns:p14="http://schemas.microsoft.com/office/powerpoint/2010/main" val="30466366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graphicEl>
                                              <a:dgm id="{DB9AB2DB-F2DC-4F2F-BEE5-88B2471DC6C6}"/>
                                            </p:graphicEl>
                                          </p:spTgt>
                                        </p:tgtEl>
                                        <p:attrNameLst>
                                          <p:attrName>style.color</p:attrName>
                                        </p:attrNameLst>
                                      </p:cBhvr>
                                      <p:by>
                                        <p:hsl h="0" s="12549" l="25098"/>
                                      </p:by>
                                    </p:animClr>
                                    <p:animClr clrSpc="hsl" dir="cw">
                                      <p:cBhvr>
                                        <p:cTn id="7" dur="500" fill="hold"/>
                                        <p:tgtEl>
                                          <p:spTgt spid="4">
                                            <p:graphicEl>
                                              <a:dgm id="{DB9AB2DB-F2DC-4F2F-BEE5-88B2471DC6C6}"/>
                                            </p:graphicEl>
                                          </p:spTgt>
                                        </p:tgtEl>
                                        <p:attrNameLst>
                                          <p:attrName>fillcolor</p:attrName>
                                        </p:attrNameLst>
                                      </p:cBhvr>
                                      <p:by>
                                        <p:hsl h="0" s="12549" l="25098"/>
                                      </p:by>
                                    </p:animClr>
                                    <p:animClr clrSpc="hsl" dir="cw">
                                      <p:cBhvr>
                                        <p:cTn id="8" dur="500" fill="hold"/>
                                        <p:tgtEl>
                                          <p:spTgt spid="4">
                                            <p:graphicEl>
                                              <a:dgm id="{DB9AB2DB-F2DC-4F2F-BEE5-88B2471DC6C6}"/>
                                            </p:graphicEl>
                                          </p:spTgt>
                                        </p:tgtEl>
                                        <p:attrNameLst>
                                          <p:attrName>stroke.color</p:attrName>
                                        </p:attrNameLst>
                                      </p:cBhvr>
                                      <p:by>
                                        <p:hsl h="0" s="12549" l="25098"/>
                                      </p:by>
                                    </p:animClr>
                                    <p:set>
                                      <p:cBhvr>
                                        <p:cTn id="9" dur="500" fill="hold"/>
                                        <p:tgtEl>
                                          <p:spTgt spid="4">
                                            <p:graphicEl>
                                              <a:dgm id="{DB9AB2DB-F2DC-4F2F-BEE5-88B2471DC6C6}"/>
                                            </p:graphicEl>
                                          </p:spTgt>
                                        </p:tgtEl>
                                        <p:attrNameLst>
                                          <p:attrName>fill.type</p:attrName>
                                        </p:attrNameLst>
                                      </p:cBhvr>
                                      <p:to>
                                        <p:strVal val="solid"/>
                                      </p:to>
                                    </p:set>
                                  </p:childTnLst>
                                </p:cTn>
                              </p:par>
                              <p:par>
                                <p:cTn id="10" presetID="30" presetClass="emph" presetSubtype="0" fill="hold" grpId="0" nodeType="withEffect">
                                  <p:stCondLst>
                                    <p:cond delay="0"/>
                                  </p:stCondLst>
                                  <p:childTnLst>
                                    <p:animClr clrSpc="hsl" dir="cw">
                                      <p:cBhvr override="childStyle">
                                        <p:cTn id="11" dur="500" fill="hold"/>
                                        <p:tgtEl>
                                          <p:spTgt spid="4">
                                            <p:graphicEl>
                                              <a:dgm id="{7DD19ADA-E279-4297-8B89-ECC284EB4DD3}"/>
                                            </p:graphicEl>
                                          </p:spTgt>
                                        </p:tgtEl>
                                        <p:attrNameLst>
                                          <p:attrName>style.color</p:attrName>
                                        </p:attrNameLst>
                                      </p:cBhvr>
                                      <p:by>
                                        <p:hsl h="0" s="12549" l="25098"/>
                                      </p:by>
                                    </p:animClr>
                                    <p:animClr clrSpc="hsl" dir="cw">
                                      <p:cBhvr>
                                        <p:cTn id="12" dur="500" fill="hold"/>
                                        <p:tgtEl>
                                          <p:spTgt spid="4">
                                            <p:graphicEl>
                                              <a:dgm id="{7DD19ADA-E279-4297-8B89-ECC284EB4DD3}"/>
                                            </p:graphicEl>
                                          </p:spTgt>
                                        </p:tgtEl>
                                        <p:attrNameLst>
                                          <p:attrName>fillcolor</p:attrName>
                                        </p:attrNameLst>
                                      </p:cBhvr>
                                      <p:by>
                                        <p:hsl h="0" s="12549" l="25098"/>
                                      </p:by>
                                    </p:animClr>
                                    <p:animClr clrSpc="hsl" dir="cw">
                                      <p:cBhvr>
                                        <p:cTn id="13" dur="500" fill="hold"/>
                                        <p:tgtEl>
                                          <p:spTgt spid="4">
                                            <p:graphicEl>
                                              <a:dgm id="{7DD19ADA-E279-4297-8B89-ECC284EB4DD3}"/>
                                            </p:graphicEl>
                                          </p:spTgt>
                                        </p:tgtEl>
                                        <p:attrNameLst>
                                          <p:attrName>stroke.color</p:attrName>
                                        </p:attrNameLst>
                                      </p:cBhvr>
                                      <p:by>
                                        <p:hsl h="0" s="12549" l="25098"/>
                                      </p:by>
                                    </p:animClr>
                                    <p:set>
                                      <p:cBhvr>
                                        <p:cTn id="14" dur="500" fill="hold"/>
                                        <p:tgtEl>
                                          <p:spTgt spid="4">
                                            <p:graphicEl>
                                              <a:dgm id="{7DD19ADA-E279-4297-8B89-ECC284EB4DD3}"/>
                                            </p:graphicEl>
                                          </p:spTgt>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500" fill="hold"/>
                                        <p:tgtEl>
                                          <p:spTgt spid="4">
                                            <p:graphicEl>
                                              <a:dgm id="{5D4C8348-E825-458B-A53B-C5091711B6F4}"/>
                                            </p:graphicEl>
                                          </p:spTgt>
                                        </p:tgtEl>
                                        <p:attrNameLst>
                                          <p:attrName>style.color</p:attrName>
                                        </p:attrNameLst>
                                      </p:cBhvr>
                                      <p:by>
                                        <p:hsl h="0" s="12549" l="25098"/>
                                      </p:by>
                                    </p:animClr>
                                    <p:animClr clrSpc="hsl" dir="cw">
                                      <p:cBhvr>
                                        <p:cTn id="17" dur="500" fill="hold"/>
                                        <p:tgtEl>
                                          <p:spTgt spid="4">
                                            <p:graphicEl>
                                              <a:dgm id="{5D4C8348-E825-458B-A53B-C5091711B6F4}"/>
                                            </p:graphicEl>
                                          </p:spTgt>
                                        </p:tgtEl>
                                        <p:attrNameLst>
                                          <p:attrName>fillcolor</p:attrName>
                                        </p:attrNameLst>
                                      </p:cBhvr>
                                      <p:by>
                                        <p:hsl h="0" s="12549" l="25098"/>
                                      </p:by>
                                    </p:animClr>
                                    <p:animClr clrSpc="hsl" dir="cw">
                                      <p:cBhvr>
                                        <p:cTn id="18" dur="500" fill="hold"/>
                                        <p:tgtEl>
                                          <p:spTgt spid="4">
                                            <p:graphicEl>
                                              <a:dgm id="{5D4C8348-E825-458B-A53B-C5091711B6F4}"/>
                                            </p:graphicEl>
                                          </p:spTgt>
                                        </p:tgtEl>
                                        <p:attrNameLst>
                                          <p:attrName>stroke.color</p:attrName>
                                        </p:attrNameLst>
                                      </p:cBhvr>
                                      <p:by>
                                        <p:hsl h="0" s="12549" l="25098"/>
                                      </p:by>
                                    </p:animClr>
                                    <p:set>
                                      <p:cBhvr>
                                        <p:cTn id="19" dur="500" fill="hold"/>
                                        <p:tgtEl>
                                          <p:spTgt spid="4">
                                            <p:graphicEl>
                                              <a:dgm id="{5D4C8348-E825-458B-A53B-C5091711B6F4}"/>
                                            </p:graphicEl>
                                          </p:spTgt>
                                        </p:tgtEl>
                                        <p:attrNameLst>
                                          <p:attrName>fill.type</p:attrName>
                                        </p:attrNameLst>
                                      </p:cBhvr>
                                      <p:to>
                                        <p:strVal val="solid"/>
                                      </p:to>
                                    </p:set>
                                  </p:childTnLst>
                                </p:cTn>
                              </p:par>
                              <p:par>
                                <p:cTn id="20" presetID="30" presetClass="emph" presetSubtype="0" fill="hold" grpId="0" nodeType="withEffect">
                                  <p:stCondLst>
                                    <p:cond delay="0"/>
                                  </p:stCondLst>
                                  <p:childTnLst>
                                    <p:animClr clrSpc="hsl" dir="cw">
                                      <p:cBhvr override="childStyle">
                                        <p:cTn id="21" dur="500" fill="hold"/>
                                        <p:tgtEl>
                                          <p:spTgt spid="4">
                                            <p:graphicEl>
                                              <a:dgm id="{4B92317F-5BB9-4027-9616-07BB81B636A3}"/>
                                            </p:graphicEl>
                                          </p:spTgt>
                                        </p:tgtEl>
                                        <p:attrNameLst>
                                          <p:attrName>style.color</p:attrName>
                                        </p:attrNameLst>
                                      </p:cBhvr>
                                      <p:by>
                                        <p:hsl h="0" s="12549" l="25098"/>
                                      </p:by>
                                    </p:animClr>
                                    <p:animClr clrSpc="hsl" dir="cw">
                                      <p:cBhvr>
                                        <p:cTn id="22" dur="500" fill="hold"/>
                                        <p:tgtEl>
                                          <p:spTgt spid="4">
                                            <p:graphicEl>
                                              <a:dgm id="{4B92317F-5BB9-4027-9616-07BB81B636A3}"/>
                                            </p:graphicEl>
                                          </p:spTgt>
                                        </p:tgtEl>
                                        <p:attrNameLst>
                                          <p:attrName>fillcolor</p:attrName>
                                        </p:attrNameLst>
                                      </p:cBhvr>
                                      <p:by>
                                        <p:hsl h="0" s="12549" l="25098"/>
                                      </p:by>
                                    </p:animClr>
                                    <p:animClr clrSpc="hsl" dir="cw">
                                      <p:cBhvr>
                                        <p:cTn id="23" dur="500" fill="hold"/>
                                        <p:tgtEl>
                                          <p:spTgt spid="4">
                                            <p:graphicEl>
                                              <a:dgm id="{4B92317F-5BB9-4027-9616-07BB81B636A3}"/>
                                            </p:graphicEl>
                                          </p:spTgt>
                                        </p:tgtEl>
                                        <p:attrNameLst>
                                          <p:attrName>stroke.color</p:attrName>
                                        </p:attrNameLst>
                                      </p:cBhvr>
                                      <p:by>
                                        <p:hsl h="0" s="12549" l="25098"/>
                                      </p:by>
                                    </p:animClr>
                                    <p:set>
                                      <p:cBhvr>
                                        <p:cTn id="24" dur="500" fill="hold"/>
                                        <p:tgtEl>
                                          <p:spTgt spid="4">
                                            <p:graphicEl>
                                              <a:dgm id="{4B92317F-5BB9-4027-9616-07BB81B636A3}"/>
                                            </p:graphicEl>
                                          </p:spTgt>
                                        </p:tgtEl>
                                        <p:attrNameLst>
                                          <p:attrName>fill.type</p:attrName>
                                        </p:attrNameLst>
                                      </p:cBhvr>
                                      <p:to>
                                        <p:strVal val="solid"/>
                                      </p:to>
                                    </p:set>
                                  </p:childTnLst>
                                </p:cTn>
                              </p:par>
                              <p:par>
                                <p:cTn id="25" presetID="30" presetClass="emph" presetSubtype="0" fill="hold" grpId="0" nodeType="withEffect">
                                  <p:stCondLst>
                                    <p:cond delay="0"/>
                                  </p:stCondLst>
                                  <p:childTnLst>
                                    <p:animClr clrSpc="hsl" dir="cw">
                                      <p:cBhvr override="childStyle">
                                        <p:cTn id="26" dur="500" fill="hold"/>
                                        <p:tgtEl>
                                          <p:spTgt spid="4">
                                            <p:graphicEl>
                                              <a:dgm id="{29486BB5-AF9C-4085-811A-8931B10F9A3F}"/>
                                            </p:graphicEl>
                                          </p:spTgt>
                                        </p:tgtEl>
                                        <p:attrNameLst>
                                          <p:attrName>style.color</p:attrName>
                                        </p:attrNameLst>
                                      </p:cBhvr>
                                      <p:by>
                                        <p:hsl h="0" s="12549" l="25098"/>
                                      </p:by>
                                    </p:animClr>
                                    <p:animClr clrSpc="hsl" dir="cw">
                                      <p:cBhvr>
                                        <p:cTn id="27" dur="500" fill="hold"/>
                                        <p:tgtEl>
                                          <p:spTgt spid="4">
                                            <p:graphicEl>
                                              <a:dgm id="{29486BB5-AF9C-4085-811A-8931B10F9A3F}"/>
                                            </p:graphicEl>
                                          </p:spTgt>
                                        </p:tgtEl>
                                        <p:attrNameLst>
                                          <p:attrName>fillcolor</p:attrName>
                                        </p:attrNameLst>
                                      </p:cBhvr>
                                      <p:by>
                                        <p:hsl h="0" s="12549" l="25098"/>
                                      </p:by>
                                    </p:animClr>
                                    <p:animClr clrSpc="hsl" dir="cw">
                                      <p:cBhvr>
                                        <p:cTn id="28" dur="500" fill="hold"/>
                                        <p:tgtEl>
                                          <p:spTgt spid="4">
                                            <p:graphicEl>
                                              <a:dgm id="{29486BB5-AF9C-4085-811A-8931B10F9A3F}"/>
                                            </p:graphicEl>
                                          </p:spTgt>
                                        </p:tgtEl>
                                        <p:attrNameLst>
                                          <p:attrName>stroke.color</p:attrName>
                                        </p:attrNameLst>
                                      </p:cBhvr>
                                      <p:by>
                                        <p:hsl h="0" s="12549" l="25098"/>
                                      </p:by>
                                    </p:animClr>
                                    <p:set>
                                      <p:cBhvr>
                                        <p:cTn id="29" dur="500" fill="hold"/>
                                        <p:tgtEl>
                                          <p:spTgt spid="4">
                                            <p:graphicEl>
                                              <a:dgm id="{29486BB5-AF9C-4085-811A-8931B10F9A3F}"/>
                                            </p:graphicEl>
                                          </p:spTgt>
                                        </p:tgtEl>
                                        <p:attrNameLst>
                                          <p:attrName>fill.type</p:attrName>
                                        </p:attrNameLst>
                                      </p:cBhvr>
                                      <p:to>
                                        <p:strVal val="solid"/>
                                      </p:to>
                                    </p:set>
                                  </p:childTnLst>
                                </p:cTn>
                              </p:par>
                              <p:par>
                                <p:cTn id="30" presetID="30" presetClass="emph" presetSubtype="0" fill="hold" grpId="0" nodeType="withEffect">
                                  <p:stCondLst>
                                    <p:cond delay="0"/>
                                  </p:stCondLst>
                                  <p:childTnLst>
                                    <p:animClr clrSpc="hsl" dir="cw">
                                      <p:cBhvr override="childStyle">
                                        <p:cTn id="31" dur="500" fill="hold"/>
                                        <p:tgtEl>
                                          <p:spTgt spid="4">
                                            <p:graphicEl>
                                              <a:dgm id="{BA4AAC1E-DECB-40E7-842B-316FFF256452}"/>
                                            </p:graphicEl>
                                          </p:spTgt>
                                        </p:tgtEl>
                                        <p:attrNameLst>
                                          <p:attrName>style.color</p:attrName>
                                        </p:attrNameLst>
                                      </p:cBhvr>
                                      <p:by>
                                        <p:hsl h="0" s="12549" l="25098"/>
                                      </p:by>
                                    </p:animClr>
                                    <p:animClr clrSpc="hsl" dir="cw">
                                      <p:cBhvr>
                                        <p:cTn id="32" dur="500" fill="hold"/>
                                        <p:tgtEl>
                                          <p:spTgt spid="4">
                                            <p:graphicEl>
                                              <a:dgm id="{BA4AAC1E-DECB-40E7-842B-316FFF256452}"/>
                                            </p:graphicEl>
                                          </p:spTgt>
                                        </p:tgtEl>
                                        <p:attrNameLst>
                                          <p:attrName>fillcolor</p:attrName>
                                        </p:attrNameLst>
                                      </p:cBhvr>
                                      <p:by>
                                        <p:hsl h="0" s="12549" l="25098"/>
                                      </p:by>
                                    </p:animClr>
                                    <p:animClr clrSpc="hsl" dir="cw">
                                      <p:cBhvr>
                                        <p:cTn id="33" dur="500" fill="hold"/>
                                        <p:tgtEl>
                                          <p:spTgt spid="4">
                                            <p:graphicEl>
                                              <a:dgm id="{BA4AAC1E-DECB-40E7-842B-316FFF256452}"/>
                                            </p:graphicEl>
                                          </p:spTgt>
                                        </p:tgtEl>
                                        <p:attrNameLst>
                                          <p:attrName>stroke.color</p:attrName>
                                        </p:attrNameLst>
                                      </p:cBhvr>
                                      <p:by>
                                        <p:hsl h="0" s="12549" l="25098"/>
                                      </p:by>
                                    </p:animClr>
                                    <p:set>
                                      <p:cBhvr>
                                        <p:cTn id="34" dur="500" fill="hold"/>
                                        <p:tgtEl>
                                          <p:spTgt spid="4">
                                            <p:graphicEl>
                                              <a:dgm id="{BA4AAC1E-DECB-40E7-842B-316FFF256452}"/>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77790086-B0CB-4773-B5CA-215602DDF80F}" type="slidenum">
              <a:rPr lang="en-US" smtClean="0"/>
              <a:pPr>
                <a:defRPr/>
              </a:pPr>
              <a:t>6</a:t>
            </a:fld>
            <a:endParaRPr lang="en-US" dirty="0"/>
          </a:p>
        </p:txBody>
      </p:sp>
      <p:sp>
        <p:nvSpPr>
          <p:cNvPr id="8" name="Line 138"/>
          <p:cNvSpPr>
            <a:spLocks noChangeShapeType="1"/>
          </p:cNvSpPr>
          <p:nvPr/>
        </p:nvSpPr>
        <p:spPr bwMode="auto">
          <a:xfrm>
            <a:off x="179512" y="836712"/>
            <a:ext cx="871296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dirty="0"/>
          </a:p>
        </p:txBody>
      </p:sp>
      <p:graphicFrame>
        <p:nvGraphicFramePr>
          <p:cNvPr id="2" name="Table 1"/>
          <p:cNvGraphicFramePr>
            <a:graphicFrameLocks noGrp="1"/>
          </p:cNvGraphicFramePr>
          <p:nvPr>
            <p:extLst/>
          </p:nvPr>
        </p:nvGraphicFramePr>
        <p:xfrm>
          <a:off x="251520" y="1196752"/>
          <a:ext cx="8640960" cy="4114800"/>
        </p:xfrm>
        <a:graphic>
          <a:graphicData uri="http://schemas.openxmlformats.org/drawingml/2006/table">
            <a:tbl>
              <a:tblPr firstRow="1" bandRow="1">
                <a:tableStyleId>{073A0DAA-6AF3-43AB-8588-CEC1D06C72B9}</a:tableStyleId>
              </a:tblPr>
              <a:tblGrid>
                <a:gridCol w="4104456"/>
                <a:gridCol w="4536504"/>
              </a:tblGrid>
              <a:tr h="4178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2400" dirty="0" smtClean="0">
                          <a:solidFill>
                            <a:schemeClr val="bg1"/>
                          </a:solidFill>
                          <a:latin typeface="+mj-lt"/>
                        </a:rPr>
                        <a:t>Challenges</a:t>
                      </a:r>
                    </a:p>
                  </a:txBody>
                  <a:tcPr>
                    <a:solidFill>
                      <a:schemeClr val="accent2">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2400" dirty="0" smtClean="0">
                          <a:solidFill>
                            <a:schemeClr val="bg1"/>
                          </a:solidFill>
                          <a:latin typeface="+mj-lt"/>
                        </a:rPr>
                        <a:t>Mitigation Plans</a:t>
                      </a:r>
                    </a:p>
                  </a:txBody>
                  <a:tcPr>
                    <a:solidFill>
                      <a:schemeClr val="accent2">
                        <a:lumMod val="75000"/>
                      </a:schemeClr>
                    </a:solidFill>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kern="1200" dirty="0" smtClean="0"/>
                        <a:t>1.	Limited fiscal</a:t>
                      </a:r>
                      <a:r>
                        <a:rPr lang="en-ZA" sz="1800" kern="1200" baseline="0" dirty="0" smtClean="0"/>
                        <a:t> resources in 	constrained budget environment</a:t>
                      </a:r>
                      <a:endParaRPr lang="en-ZA" sz="1800" b="0" kern="1200" dirty="0" smtClean="0">
                        <a:solidFill>
                          <a:schemeClr val="tx1"/>
                        </a:solidFill>
                      </a:endParaRPr>
                    </a:p>
                  </a:txBody>
                  <a:tcPr/>
                </a:tc>
                <a:tc>
                  <a:txBody>
                    <a:bodyPr/>
                    <a:lstStyle/>
                    <a:p>
                      <a:pPr marL="342900" marR="0" indent="-342900" algn="l" defTabSz="457200" rtl="0" eaLnBrk="1" fontAlgn="auto" latinLnBrk="0" hangingPunct="1">
                        <a:lnSpc>
                          <a:spcPct val="100000"/>
                        </a:lnSpc>
                        <a:spcBef>
                          <a:spcPts val="0"/>
                        </a:spcBef>
                        <a:spcAft>
                          <a:spcPts val="0"/>
                        </a:spcAft>
                        <a:buClrTx/>
                        <a:buSzTx/>
                        <a:buFontTx/>
                        <a:buAutoNum type="arabicPeriod"/>
                        <a:tabLst/>
                        <a:defRPr/>
                      </a:pPr>
                      <a:r>
                        <a:rPr lang="en-ZA" sz="1800" b="0" i="0" kern="1200" dirty="0" smtClean="0">
                          <a:solidFill>
                            <a:schemeClr val="tx1"/>
                          </a:solidFill>
                        </a:rPr>
                        <a:t>Reprioritisation and improved efficiency from </a:t>
                      </a:r>
                      <a:r>
                        <a:rPr lang="en-ZA" sz="1800" b="0" i="0" kern="1200" baseline="0" dirty="0" smtClean="0">
                          <a:solidFill>
                            <a:schemeClr val="tx1"/>
                          </a:solidFill>
                        </a:rPr>
                        <a:t>other departmental resources for priority interventions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i="0" kern="1200" dirty="0" smtClean="0">
                        <a:solidFill>
                          <a:schemeClr val="tx1"/>
                        </a:solidFill>
                      </a:endParaRPr>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kern="1200" dirty="0" smtClean="0"/>
                        <a:t>2.	Increased demand for government</a:t>
                      </a:r>
                      <a:r>
                        <a:rPr lang="en-ZA" sz="1800" kern="1200" baseline="0" dirty="0" smtClean="0"/>
                        <a:t> 	communication in a dynamic 	democracy</a:t>
                      </a:r>
                      <a:endParaRPr lang="en-ZA" sz="1800" b="0" kern="1200" dirty="0" smtClean="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kern="1200" dirty="0" smtClean="0"/>
                        <a:t>2.1	Re-evaluate govt communication 	approach, platform and language mix</a:t>
                      </a:r>
                      <a:endParaRPr lang="en-ZA" sz="1800" b="0" kern="1200" dirty="0" smtClean="0">
                        <a:solidFill>
                          <a:schemeClr val="tx1"/>
                        </a:solidFill>
                      </a:endParaRPr>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800" b="0" kern="1200" dirty="0" smtClean="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kern="1200" dirty="0" smtClean="0"/>
                        <a:t>2.2	Increase </a:t>
                      </a:r>
                      <a:r>
                        <a:rPr lang="en-ZA" sz="1800" i="1" kern="1200" dirty="0" smtClean="0"/>
                        <a:t>Vuk’uzenzele</a:t>
                      </a:r>
                      <a:r>
                        <a:rPr lang="en-ZA" sz="1800" kern="1200" dirty="0" smtClean="0"/>
                        <a:t> newspaper’s reach </a:t>
                      </a:r>
                      <a:endParaRPr lang="en-ZA" sz="1800" b="0" kern="1200" dirty="0" smtClean="0">
                        <a:solidFill>
                          <a:schemeClr val="tx1"/>
                        </a:solidFill>
                      </a:endParaRPr>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kern="1200" dirty="0" smtClean="0"/>
                        <a:t>3.	Contested communication 	environment</a:t>
                      </a:r>
                      <a:endParaRPr lang="en-ZA" sz="1800" b="0" kern="1200" dirty="0" smtClean="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kern="1200" dirty="0" smtClean="0"/>
                        <a:t>3.	Present government programmes 	timeously</a:t>
                      </a:r>
                      <a:r>
                        <a:rPr lang="en-ZA" sz="1800" kern="1200" baseline="0" dirty="0" smtClean="0"/>
                        <a:t> and transparently to citizens</a:t>
                      </a:r>
                      <a:endParaRPr lang="en-ZA" sz="1800" b="0" i="1" kern="1200" dirty="0" smtClean="0">
                        <a:solidFill>
                          <a:schemeClr val="tx1"/>
                        </a:solidFill>
                      </a:endParaRPr>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b="0" kern="1200" dirty="0" smtClean="0">
                          <a:solidFill>
                            <a:schemeClr val="tx1"/>
                          </a:solidFill>
                        </a:rPr>
                        <a:t>4.	Public perception of government 	performance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b="0" i="0" kern="1200" dirty="0" smtClean="0">
                          <a:solidFill>
                            <a:schemeClr val="tx1"/>
                          </a:solidFill>
                        </a:rPr>
                        <a:t>4.	Communicate honestly what government</a:t>
                      </a:r>
                      <a:r>
                        <a:rPr lang="en-ZA" sz="1800" b="0" i="0" kern="1200" baseline="0" dirty="0" smtClean="0">
                          <a:solidFill>
                            <a:schemeClr val="tx1"/>
                          </a:solidFill>
                        </a:rPr>
                        <a:t> 	has achieved</a:t>
                      </a:r>
                      <a:endParaRPr lang="en-ZA" sz="1800" b="0" i="0" kern="1200" dirty="0" smtClean="0">
                        <a:solidFill>
                          <a:schemeClr val="tx1"/>
                        </a:solidFill>
                      </a:endParaRPr>
                    </a:p>
                  </a:txBody>
                  <a:tcPr/>
                </a:tc>
              </a:tr>
            </a:tbl>
          </a:graphicData>
        </a:graphic>
      </p:graphicFrame>
      <p:sp>
        <p:nvSpPr>
          <p:cNvPr id="9" name="Rectangle 8"/>
          <p:cNvSpPr/>
          <p:nvPr/>
        </p:nvSpPr>
        <p:spPr>
          <a:xfrm>
            <a:off x="179512" y="176418"/>
            <a:ext cx="8712968" cy="491340"/>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smtClean="0">
                <a:solidFill>
                  <a:schemeClr val="bg1"/>
                </a:solidFill>
              </a:rPr>
              <a:t>2.  </a:t>
            </a:r>
            <a:r>
              <a:rPr lang="en-ZA" sz="3600" b="1" dirty="0" smtClean="0">
                <a:solidFill>
                  <a:schemeClr val="bg1"/>
                </a:solidFill>
              </a:rPr>
              <a:t>Situational </a:t>
            </a:r>
            <a:r>
              <a:rPr lang="en-ZA" sz="3600" b="1" dirty="0">
                <a:solidFill>
                  <a:schemeClr val="bg1"/>
                </a:solidFill>
              </a:rPr>
              <a:t>analysis</a:t>
            </a:r>
            <a:endParaRPr lang="en-US" sz="3600" b="1" dirty="0">
              <a:solidFill>
                <a:schemeClr val="bg1"/>
              </a:solidFill>
            </a:endParaRPr>
          </a:p>
        </p:txBody>
      </p:sp>
    </p:spTree>
    <p:extLst>
      <p:ext uri="{BB962C8B-B14F-4D97-AF65-F5344CB8AC3E}">
        <p14:creationId xmlns:p14="http://schemas.microsoft.com/office/powerpoint/2010/main" val="1061767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sz="half" idx="1"/>
            <p:extLst>
              <p:ext uri="{D42A27DB-BD31-4B8C-83A1-F6EECF244321}">
                <p14:modId xmlns:p14="http://schemas.microsoft.com/office/powerpoint/2010/main" val="503713208"/>
              </p:ext>
            </p:extLst>
          </p:nvPr>
        </p:nvGraphicFramePr>
        <p:xfrm>
          <a:off x="469988" y="2000131"/>
          <a:ext cx="8165576" cy="4114161"/>
        </p:xfrm>
        <a:graphic>
          <a:graphicData uri="http://schemas.openxmlformats.org/drawingml/2006/table">
            <a:tbl>
              <a:tblPr firstRow="1" bandRow="1">
                <a:tableStyleId>{21E4AEA4-8DFA-4A89-87EB-49C32662AFE0}</a:tableStyleId>
              </a:tblPr>
              <a:tblGrid>
                <a:gridCol w="4082788"/>
                <a:gridCol w="4082788"/>
              </a:tblGrid>
              <a:tr h="406406">
                <a:tc>
                  <a:txBody>
                    <a:bodyPr/>
                    <a:lstStyle/>
                    <a:p>
                      <a:r>
                        <a:rPr lang="en-ZA" sz="2000" dirty="0" smtClean="0"/>
                        <a:t>2015/20</a:t>
                      </a:r>
                      <a:r>
                        <a:rPr lang="en-ZA" sz="2000" baseline="0" dirty="0" smtClean="0"/>
                        <a:t> </a:t>
                      </a:r>
                      <a:r>
                        <a:rPr lang="en-ZA" sz="2000" dirty="0" smtClean="0"/>
                        <a:t>Strategic</a:t>
                      </a:r>
                      <a:r>
                        <a:rPr lang="en-ZA" sz="2000" baseline="0" dirty="0" smtClean="0"/>
                        <a:t> Goal</a:t>
                      </a:r>
                      <a:endParaRPr lang="en-ZA" sz="2000" dirty="0"/>
                    </a:p>
                  </a:txBody>
                  <a:tcPr/>
                </a:tc>
                <a:tc>
                  <a:txBody>
                    <a:bodyPr/>
                    <a:lstStyle/>
                    <a:p>
                      <a:r>
                        <a:rPr lang="en-ZA" sz="2000" dirty="0" smtClean="0"/>
                        <a:t>2016/20 Strategic</a:t>
                      </a:r>
                      <a:r>
                        <a:rPr lang="en-ZA" sz="2000" baseline="0" dirty="0" smtClean="0"/>
                        <a:t> Goal</a:t>
                      </a:r>
                      <a:endParaRPr lang="en-ZA" sz="2000" dirty="0"/>
                    </a:p>
                  </a:txBody>
                  <a:tcPr/>
                </a:tc>
              </a:tr>
              <a:tr h="1002096">
                <a:tc>
                  <a:txBody>
                    <a:bodyPr/>
                    <a:lstStyle/>
                    <a:p>
                      <a:r>
                        <a:rPr lang="en-ZA" dirty="0" smtClean="0"/>
                        <a:t>Provide</a:t>
                      </a:r>
                      <a:r>
                        <a:rPr lang="en-ZA" baseline="0" dirty="0" smtClean="0"/>
                        <a:t> a responsive, cost-effective, compliant and business focused organisation</a:t>
                      </a:r>
                      <a:endParaRPr lang="en-ZA"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 </a:t>
                      </a:r>
                      <a:r>
                        <a:rPr lang="en-ZA" baseline="0" dirty="0" smtClean="0"/>
                        <a:t>A responsive, cost-effective, compliant and business focused organisation</a:t>
                      </a:r>
                      <a:endParaRPr lang="en-ZA" dirty="0" smtClean="0"/>
                    </a:p>
                    <a:p>
                      <a:endParaRPr lang="en-ZA" dirty="0"/>
                    </a:p>
                  </a:txBody>
                  <a:tcPr/>
                </a:tc>
              </a:tr>
              <a:tr h="1302725">
                <a:tc>
                  <a:txBody>
                    <a:bodyPr/>
                    <a:lstStyle/>
                    <a:p>
                      <a:r>
                        <a:rPr lang="en-ZA" dirty="0" smtClean="0"/>
                        <a:t>Professionalise the communication system, build a reliable knowledge base and enhance communication products</a:t>
                      </a:r>
                      <a:endParaRPr lang="en-ZA" dirty="0"/>
                    </a:p>
                  </a:txBody>
                  <a:tcPr/>
                </a:tc>
                <a:tc>
                  <a:txBody>
                    <a:bodyPr/>
                    <a:lstStyle/>
                    <a:p>
                      <a:r>
                        <a:rPr lang="en-ZA" dirty="0" smtClean="0"/>
                        <a:t>Professionalise</a:t>
                      </a:r>
                      <a:r>
                        <a:rPr lang="en-ZA" baseline="0" dirty="0" smtClean="0"/>
                        <a:t> the communication system by building a reliable knowledge base and through communication products</a:t>
                      </a:r>
                      <a:endParaRPr lang="en-ZA" dirty="0"/>
                    </a:p>
                  </a:txBody>
                  <a:tcPr/>
                </a:tc>
              </a:tr>
              <a:tr h="701467">
                <a:tc>
                  <a:txBody>
                    <a:bodyPr/>
                    <a:lstStyle/>
                    <a:p>
                      <a:r>
                        <a:rPr lang="en-ZA" dirty="0" smtClean="0"/>
                        <a:t>Provide efficient and effective communication services</a:t>
                      </a:r>
                      <a:endParaRPr lang="en-ZA" dirty="0"/>
                    </a:p>
                  </a:txBody>
                  <a:tcPr/>
                </a:tc>
                <a:tc>
                  <a:txBody>
                    <a:bodyPr/>
                    <a:lstStyle/>
                    <a:p>
                      <a:r>
                        <a:rPr lang="en-ZA" dirty="0" smtClean="0"/>
                        <a:t>Converted to</a:t>
                      </a:r>
                      <a:r>
                        <a:rPr lang="en-ZA" baseline="0" dirty="0" smtClean="0"/>
                        <a:t> </a:t>
                      </a:r>
                      <a:r>
                        <a:rPr lang="en-ZA" baseline="0" dirty="0" smtClean="0"/>
                        <a:t>a strategic objective for the CSA sub-programme</a:t>
                      </a:r>
                      <a:endParaRPr lang="en-ZA" dirty="0"/>
                    </a:p>
                  </a:txBody>
                  <a:tcPr/>
                </a:tc>
              </a:tr>
              <a:tr h="701467">
                <a:tc>
                  <a:txBody>
                    <a:bodyPr/>
                    <a:lstStyle/>
                    <a:p>
                      <a:r>
                        <a:rPr lang="en-ZA" dirty="0" smtClean="0"/>
                        <a:t>Enhance the image</a:t>
                      </a:r>
                      <a:r>
                        <a:rPr lang="en-ZA" baseline="0" dirty="0" smtClean="0"/>
                        <a:t> of government and that of the State</a:t>
                      </a:r>
                      <a:endParaRPr lang="en-ZA" dirty="0"/>
                    </a:p>
                  </a:txBody>
                  <a:tcPr/>
                </a:tc>
                <a:tc>
                  <a:txBody>
                    <a:bodyPr/>
                    <a:lstStyle/>
                    <a:p>
                      <a:r>
                        <a:rPr lang="en-ZA" dirty="0" smtClean="0"/>
                        <a:t>Enhance the image of government</a:t>
                      </a:r>
                      <a:endParaRPr lang="en-ZA" dirty="0"/>
                    </a:p>
                  </a:txBody>
                  <a:tcPr/>
                </a:tc>
              </a:tr>
            </a:tbl>
          </a:graphicData>
        </a:graphic>
      </p:graphicFrame>
      <p:sp>
        <p:nvSpPr>
          <p:cNvPr id="5" name="Title 4"/>
          <p:cNvSpPr>
            <a:spLocks noGrp="1"/>
          </p:cNvSpPr>
          <p:nvPr>
            <p:ph type="title"/>
          </p:nvPr>
        </p:nvSpPr>
        <p:spPr>
          <a:xfrm>
            <a:off x="418752" y="274638"/>
            <a:ext cx="8268048" cy="418058"/>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a:solidFill>
                  <a:prstClr val="white"/>
                </a:solidFill>
              </a:rPr>
              <a:t>3</a:t>
            </a:r>
            <a:r>
              <a:rPr lang="en-ZA" sz="3600" b="1" dirty="0" smtClean="0">
                <a:solidFill>
                  <a:prstClr val="white"/>
                </a:solidFill>
              </a:rPr>
              <a:t>.  Revisions </a:t>
            </a:r>
            <a:r>
              <a:rPr lang="en-ZA" sz="3600" b="1" dirty="0" smtClean="0">
                <a:solidFill>
                  <a:prstClr val="white"/>
                </a:solidFill>
              </a:rPr>
              <a:t>to the 2015/20 Strategic Plan</a:t>
            </a:r>
            <a:endParaRPr lang="en-US" sz="3600" b="1" dirty="0">
              <a:solidFill>
                <a:prstClr val="white"/>
              </a:solidFill>
            </a:endParaRPr>
          </a:p>
        </p:txBody>
      </p:sp>
      <p:sp>
        <p:nvSpPr>
          <p:cNvPr id="7" name="Line 138"/>
          <p:cNvSpPr>
            <a:spLocks noChangeShapeType="1"/>
          </p:cNvSpPr>
          <p:nvPr/>
        </p:nvSpPr>
        <p:spPr bwMode="auto">
          <a:xfrm>
            <a:off x="418752" y="758784"/>
            <a:ext cx="8268048" cy="591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ZA" dirty="0">
              <a:solidFill>
                <a:prstClr val="black"/>
              </a:solidFill>
            </a:endParaRPr>
          </a:p>
        </p:txBody>
      </p:sp>
      <p:grpSp>
        <p:nvGrpSpPr>
          <p:cNvPr id="8" name="Group 7"/>
          <p:cNvGrpSpPr/>
          <p:nvPr/>
        </p:nvGrpSpPr>
        <p:grpSpPr>
          <a:xfrm>
            <a:off x="394424" y="980728"/>
            <a:ext cx="8292376" cy="803378"/>
            <a:chOff x="8970" y="1019179"/>
            <a:chExt cx="8211659" cy="803378"/>
          </a:xfrm>
          <a:solidFill>
            <a:schemeClr val="accent2">
              <a:lumMod val="20000"/>
              <a:lumOff val="80000"/>
            </a:schemeClr>
          </a:solidFill>
        </p:grpSpPr>
        <p:sp>
          <p:nvSpPr>
            <p:cNvPr id="9" name="Rectangle 8"/>
            <p:cNvSpPr/>
            <p:nvPr/>
          </p:nvSpPr>
          <p:spPr>
            <a:xfrm>
              <a:off x="8970" y="1019179"/>
              <a:ext cx="8211659" cy="803378"/>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8970" y="1019179"/>
              <a:ext cx="8211659" cy="803378"/>
            </a:xfrm>
            <a:prstGeom prst="rect">
              <a:avLst/>
            </a:prstGeom>
            <a:grp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ZA" sz="1800" kern="1200" dirty="0" smtClean="0">
                  <a:solidFill>
                    <a:prstClr val="black"/>
                  </a:solidFill>
                  <a:latin typeface="+mn-lt"/>
                  <a:ea typeface="+mn-ea"/>
                  <a:cs typeface="+mn-cs"/>
                </a:rPr>
                <a:t>Informed by the recent reconfiguration of the State, changing fiscal conditions, communication environment and  governmen</a:t>
              </a:r>
              <a:r>
                <a:rPr lang="en-ZA" dirty="0" smtClean="0">
                  <a:solidFill>
                    <a:prstClr val="black"/>
                  </a:solidFill>
                </a:rPr>
                <a:t>t regulations, GCIS made the following changes to its 2015/2020 Strategic Plan – tabled in 2015.</a:t>
              </a:r>
              <a:endParaRPr lang="en-US" sz="1800" kern="1200" dirty="0">
                <a:solidFill>
                  <a:prstClr val="black"/>
                </a:solidFill>
                <a:latin typeface="+mn-lt"/>
                <a:ea typeface="+mn-ea"/>
                <a:cs typeface="+mn-cs"/>
              </a:endParaRPr>
            </a:p>
            <a:p>
              <a:pPr marL="171450" lvl="1" indent="-171450" algn="l" defTabSz="800100">
                <a:lnSpc>
                  <a:spcPct val="90000"/>
                </a:lnSpc>
                <a:spcBef>
                  <a:spcPct val="0"/>
                </a:spcBef>
                <a:spcAft>
                  <a:spcPct val="20000"/>
                </a:spcAft>
                <a:buChar char="••"/>
              </a:pPr>
              <a:endParaRPr lang="en-US" sz="1800" kern="1200" dirty="0">
                <a:solidFill>
                  <a:schemeClr val="tx1"/>
                </a:solidFill>
                <a:latin typeface="+mj-lt"/>
              </a:endParaRPr>
            </a:p>
          </p:txBody>
        </p:sp>
      </p:grpSp>
    </p:spTree>
    <p:extLst>
      <p:ext uri="{BB962C8B-B14F-4D97-AF65-F5344CB8AC3E}">
        <p14:creationId xmlns:p14="http://schemas.microsoft.com/office/powerpoint/2010/main" val="3764758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sz="half" idx="1"/>
            <p:extLst>
              <p:ext uri="{D42A27DB-BD31-4B8C-83A1-F6EECF244321}">
                <p14:modId xmlns:p14="http://schemas.microsoft.com/office/powerpoint/2010/main" val="4195450134"/>
              </p:ext>
            </p:extLst>
          </p:nvPr>
        </p:nvGraphicFramePr>
        <p:xfrm>
          <a:off x="469988" y="1052736"/>
          <a:ext cx="8165576" cy="5247640"/>
        </p:xfrm>
        <a:graphic>
          <a:graphicData uri="http://schemas.openxmlformats.org/drawingml/2006/table">
            <a:tbl>
              <a:tblPr firstRow="1" bandRow="1">
                <a:tableStyleId>{21E4AEA4-8DFA-4A89-87EB-49C32662AFE0}</a:tableStyleId>
              </a:tblPr>
              <a:tblGrid>
                <a:gridCol w="4318036"/>
                <a:gridCol w="3847540"/>
              </a:tblGrid>
              <a:tr h="370840">
                <a:tc gridSpan="2">
                  <a:txBody>
                    <a:bodyPr/>
                    <a:lstStyle/>
                    <a:p>
                      <a:pPr algn="ctr"/>
                      <a:r>
                        <a:rPr lang="en-ZA" dirty="0" smtClean="0"/>
                        <a:t>Programme 1: Administration </a:t>
                      </a:r>
                      <a:endParaRPr lang="en-ZA" dirty="0"/>
                    </a:p>
                  </a:txBody>
                  <a:tcPr/>
                </a:tc>
                <a:tc hMerge="1">
                  <a:txBody>
                    <a:bodyPr/>
                    <a:lstStyle/>
                    <a:p>
                      <a:endParaRPr lang="en-ZA" dirty="0"/>
                    </a:p>
                  </a:txBody>
                  <a:tcPr>
                    <a:solidFill>
                      <a:schemeClr val="bg1">
                        <a:lumMod val="75000"/>
                      </a:schemeClr>
                    </a:solidFill>
                  </a:tcPr>
                </a:tc>
              </a:tr>
              <a:tr h="370840">
                <a:tc>
                  <a:txBody>
                    <a:bodyPr/>
                    <a:lstStyle/>
                    <a:p>
                      <a:r>
                        <a:rPr lang="en-ZA" sz="2000" b="1" dirty="0" smtClean="0"/>
                        <a:t>2015/20</a:t>
                      </a:r>
                      <a:r>
                        <a:rPr lang="en-ZA" sz="2000" b="1" baseline="0" dirty="0" smtClean="0"/>
                        <a:t> </a:t>
                      </a:r>
                      <a:r>
                        <a:rPr lang="en-ZA" sz="2000" b="1" dirty="0" smtClean="0"/>
                        <a:t>Strategic</a:t>
                      </a:r>
                      <a:r>
                        <a:rPr lang="en-ZA" sz="2000" b="1" baseline="0" dirty="0" smtClean="0"/>
                        <a:t> Objectives</a:t>
                      </a:r>
                      <a:endParaRPr lang="en-ZA" sz="2000" b="1" dirty="0"/>
                    </a:p>
                  </a:txBody>
                  <a:tcPr>
                    <a:solidFill>
                      <a:schemeClr val="accent6">
                        <a:lumMod val="75000"/>
                      </a:schemeClr>
                    </a:solidFill>
                  </a:tcPr>
                </a:tc>
                <a:tc>
                  <a:txBody>
                    <a:bodyPr/>
                    <a:lstStyle/>
                    <a:p>
                      <a:r>
                        <a:rPr lang="en-ZA" sz="2000" b="1" dirty="0" smtClean="0"/>
                        <a:t>2016/20 Strategic</a:t>
                      </a:r>
                      <a:r>
                        <a:rPr lang="en-ZA" sz="2000" b="1" baseline="0" dirty="0" smtClean="0"/>
                        <a:t> Objectives</a:t>
                      </a:r>
                      <a:endParaRPr lang="en-ZA" sz="2000" b="1" dirty="0"/>
                    </a:p>
                  </a:txBody>
                  <a:tcPr>
                    <a:solidFill>
                      <a:schemeClr val="accent6">
                        <a:lumMod val="75000"/>
                      </a:schemeClr>
                    </a:solidFill>
                  </a:tcPr>
                </a:tc>
              </a:tr>
              <a:tr h="370840">
                <a:tc>
                  <a:txBody>
                    <a:bodyPr/>
                    <a:lstStyle/>
                    <a:p>
                      <a:pPr marL="342900" indent="-342900">
                        <a:buFont typeface="+mj-lt"/>
                        <a:buAutoNum type="arabicPeriod"/>
                      </a:pPr>
                      <a:r>
                        <a:rPr lang="en-ZA" sz="1800" kern="1200" dirty="0" smtClean="0">
                          <a:effectLst/>
                        </a:rPr>
                        <a:t>Implement efficient and effective strategic management processes and procedures in line with the relevant legislation.</a:t>
                      </a:r>
                      <a:endParaRPr lang="en-ZA" dirty="0"/>
                    </a:p>
                  </a:txBody>
                  <a:tcPr/>
                </a:tc>
                <a:tc rowSpan="5">
                  <a:txBody>
                    <a:bodyPr/>
                    <a:lstStyle/>
                    <a:p>
                      <a:pPr marL="342900" indent="-342900">
                        <a:buFont typeface="+mj-lt"/>
                        <a:buAutoNum type="arabicPeriod"/>
                      </a:pPr>
                      <a:r>
                        <a:rPr lang="en-ZA" sz="1800" kern="1200" dirty="0" smtClean="0">
                          <a:effectLst/>
                        </a:rPr>
                        <a:t>Provide adequate and effective corporate services functions in pursuit of good governance</a:t>
                      </a:r>
                      <a:endParaRPr lang="en-ZA" dirty="0"/>
                    </a:p>
                  </a:txBody>
                  <a:tcPr/>
                </a:tc>
              </a:tr>
              <a:tr h="370840">
                <a:tc>
                  <a:txBody>
                    <a:bodyPr/>
                    <a:lstStyle/>
                    <a:p>
                      <a:pPr marL="342900" indent="-342900">
                        <a:buFont typeface="+mj-lt"/>
                        <a:buAutoNum type="arabicPeriod" startAt="2"/>
                      </a:pPr>
                      <a:r>
                        <a:rPr lang="en-ZA" sz="1800" kern="1200" dirty="0" smtClean="0">
                          <a:effectLst/>
                        </a:rPr>
                        <a:t>Competent personnel attracted and retained to ensure GCIS delivers on its mission.</a:t>
                      </a:r>
                      <a:endParaRPr lang="en-ZA" dirty="0"/>
                    </a:p>
                  </a:txBody>
                  <a:tcPr/>
                </a:tc>
                <a:tc vMerge="1">
                  <a:txBody>
                    <a:bodyPr/>
                    <a:lstStyle/>
                    <a:p>
                      <a:endParaRPr lang="en-ZA" dirty="0"/>
                    </a:p>
                  </a:txBody>
                  <a:tcPr>
                    <a:solidFill>
                      <a:schemeClr val="accent6">
                        <a:lumMod val="40000"/>
                        <a:lumOff val="60000"/>
                      </a:schemeClr>
                    </a:solidFill>
                  </a:tcPr>
                </a:tc>
              </a:tr>
              <a:tr h="370840">
                <a:tc>
                  <a:txBody>
                    <a:bodyPr/>
                    <a:lstStyle/>
                    <a:p>
                      <a:pPr marL="342900" indent="-342900">
                        <a:spcAft>
                          <a:spcPts val="1000"/>
                        </a:spcAft>
                        <a:buFont typeface="+mj-lt"/>
                        <a:buAutoNum type="arabicPeriod" startAt="3"/>
                      </a:pPr>
                      <a:r>
                        <a:rPr lang="en-ZA" sz="1800" dirty="0" smtClean="0">
                          <a:effectLst/>
                        </a:rPr>
                        <a:t>Efficient </a:t>
                      </a:r>
                      <a:r>
                        <a:rPr lang="en-ZA" sz="1800" dirty="0">
                          <a:effectLst/>
                        </a:rPr>
                        <a:t>and effective IM&amp;T infrastructure and systems provided.</a:t>
                      </a:r>
                      <a:endParaRPr lang="en-ZA" sz="1800" dirty="0">
                        <a:effectLst/>
                        <a:latin typeface="Calibri" panose="020F0502020204030204" pitchFamily="34" charset="0"/>
                      </a:endParaRPr>
                    </a:p>
                  </a:txBody>
                  <a:tcPr marL="68580" marR="68580" marT="0" marB="0"/>
                </a:tc>
                <a:tc vMerge="1">
                  <a:txBody>
                    <a:bodyPr/>
                    <a:lstStyle/>
                    <a:p>
                      <a:endParaRPr lang="en-ZA" dirty="0"/>
                    </a:p>
                  </a:txBody>
                  <a:tcPr>
                    <a:solidFill>
                      <a:schemeClr val="accent6">
                        <a:lumMod val="40000"/>
                        <a:lumOff val="60000"/>
                      </a:schemeClr>
                    </a:solidFill>
                  </a:tcPr>
                </a:tc>
              </a:tr>
              <a:tr h="370840">
                <a:tc>
                  <a:txBody>
                    <a:bodyPr/>
                    <a:lstStyle/>
                    <a:p>
                      <a:pPr marL="342900" indent="-342900">
                        <a:buFont typeface="+mj-lt"/>
                        <a:buAutoNum type="arabicPeriod" startAt="4"/>
                      </a:pPr>
                      <a:r>
                        <a:rPr lang="en-ZA" sz="1800" kern="1200" dirty="0" smtClean="0">
                          <a:effectLst/>
                        </a:rPr>
                        <a:t>Provide proactive, flexible, compliant and cost-effective finance, supply chain and facilities management.</a:t>
                      </a:r>
                      <a:endParaRPr lang="en-ZA" dirty="0"/>
                    </a:p>
                  </a:txBody>
                  <a:tcPr/>
                </a:tc>
                <a:tc vMerge="1">
                  <a:txBody>
                    <a:bodyPr/>
                    <a:lstStyle/>
                    <a:p>
                      <a:endParaRPr lang="en-ZA" dirty="0"/>
                    </a:p>
                  </a:txBody>
                  <a:tcPr>
                    <a:solidFill>
                      <a:schemeClr val="accent6">
                        <a:lumMod val="40000"/>
                        <a:lumOff val="60000"/>
                      </a:schemeClr>
                    </a:solidFill>
                  </a:tcPr>
                </a:tc>
              </a:tr>
              <a:tr h="370840">
                <a:tc>
                  <a:txBody>
                    <a:bodyPr/>
                    <a:lstStyle/>
                    <a:p>
                      <a:pPr marL="342900" indent="-342900">
                        <a:buFont typeface="+mj-lt"/>
                        <a:buAutoNum type="arabicPeriod" startAt="5"/>
                      </a:pPr>
                      <a:r>
                        <a:rPr lang="en-ZA" sz="1800" kern="1200" dirty="0" smtClean="0">
                          <a:effectLst/>
                        </a:rPr>
                        <a:t>Professional internal audit services for the improvement of governance and risk control provided.</a:t>
                      </a:r>
                      <a:endParaRPr lang="en-ZA" dirty="0"/>
                    </a:p>
                  </a:txBody>
                  <a:tcPr/>
                </a:tc>
                <a:tc vMerge="1">
                  <a:txBody>
                    <a:bodyPr/>
                    <a:lstStyle/>
                    <a:p>
                      <a:endParaRPr lang="en-ZA" dirty="0"/>
                    </a:p>
                  </a:txBody>
                  <a:tcPr>
                    <a:solidFill>
                      <a:schemeClr val="accent6">
                        <a:lumMod val="40000"/>
                        <a:lumOff val="60000"/>
                      </a:schemeClr>
                    </a:solidFill>
                  </a:tcPr>
                </a:tc>
              </a:tr>
            </a:tbl>
          </a:graphicData>
        </a:graphic>
      </p:graphicFrame>
      <p:sp>
        <p:nvSpPr>
          <p:cNvPr id="5" name="Title 4"/>
          <p:cNvSpPr>
            <a:spLocks noGrp="1"/>
          </p:cNvSpPr>
          <p:nvPr>
            <p:ph type="title"/>
          </p:nvPr>
        </p:nvSpPr>
        <p:spPr>
          <a:xfrm>
            <a:off x="418752" y="274638"/>
            <a:ext cx="8268048" cy="418058"/>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a:solidFill>
                  <a:prstClr val="white"/>
                </a:solidFill>
              </a:rPr>
              <a:t>3</a:t>
            </a:r>
            <a:r>
              <a:rPr lang="en-ZA" sz="3600" b="1" dirty="0" smtClean="0">
                <a:solidFill>
                  <a:prstClr val="white"/>
                </a:solidFill>
              </a:rPr>
              <a:t>.  Revisions </a:t>
            </a:r>
            <a:r>
              <a:rPr lang="en-ZA" sz="3600" b="1" dirty="0" smtClean="0">
                <a:solidFill>
                  <a:prstClr val="white"/>
                </a:solidFill>
              </a:rPr>
              <a:t>to the 2015/20 Strategic Plan</a:t>
            </a:r>
            <a:endParaRPr lang="en-US" sz="3600" b="1" dirty="0">
              <a:solidFill>
                <a:prstClr val="white"/>
              </a:solidFill>
            </a:endParaRPr>
          </a:p>
        </p:txBody>
      </p:sp>
      <p:sp>
        <p:nvSpPr>
          <p:cNvPr id="7" name="Line 138"/>
          <p:cNvSpPr>
            <a:spLocks noChangeShapeType="1"/>
          </p:cNvSpPr>
          <p:nvPr/>
        </p:nvSpPr>
        <p:spPr bwMode="auto">
          <a:xfrm>
            <a:off x="418752" y="758784"/>
            <a:ext cx="8268048" cy="591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ZA" dirty="0">
              <a:solidFill>
                <a:prstClr val="black"/>
              </a:solidFill>
            </a:endParaRPr>
          </a:p>
        </p:txBody>
      </p:sp>
    </p:spTree>
    <p:extLst>
      <p:ext uri="{BB962C8B-B14F-4D97-AF65-F5344CB8AC3E}">
        <p14:creationId xmlns:p14="http://schemas.microsoft.com/office/powerpoint/2010/main" val="821053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sz="half" idx="1"/>
            <p:extLst>
              <p:ext uri="{D42A27DB-BD31-4B8C-83A1-F6EECF244321}">
                <p14:modId xmlns:p14="http://schemas.microsoft.com/office/powerpoint/2010/main" val="2775631189"/>
              </p:ext>
            </p:extLst>
          </p:nvPr>
        </p:nvGraphicFramePr>
        <p:xfrm>
          <a:off x="469988" y="1052736"/>
          <a:ext cx="8216812" cy="4607560"/>
        </p:xfrm>
        <a:graphic>
          <a:graphicData uri="http://schemas.openxmlformats.org/drawingml/2006/table">
            <a:tbl>
              <a:tblPr firstRow="1" bandRow="1">
                <a:tableStyleId>{21E4AEA4-8DFA-4A89-87EB-49C32662AFE0}</a:tableStyleId>
              </a:tblPr>
              <a:tblGrid>
                <a:gridCol w="4108406"/>
                <a:gridCol w="4108406"/>
              </a:tblGrid>
              <a:tr h="370840">
                <a:tc gridSpan="2">
                  <a:txBody>
                    <a:bodyPr/>
                    <a:lstStyle/>
                    <a:p>
                      <a:pPr algn="ctr"/>
                      <a:r>
                        <a:rPr lang="en-ZA" dirty="0" smtClean="0"/>
                        <a:t>Programme 2: Content Processing and Dissemination</a:t>
                      </a:r>
                      <a:endParaRPr lang="en-ZA" dirty="0"/>
                    </a:p>
                  </a:txBody>
                  <a:tcPr/>
                </a:tc>
                <a:tc hMerge="1">
                  <a:txBody>
                    <a:bodyPr/>
                    <a:lstStyle/>
                    <a:p>
                      <a:endParaRPr lang="en-ZA" dirty="0"/>
                    </a:p>
                  </a:txBody>
                  <a:tcPr>
                    <a:solidFill>
                      <a:schemeClr val="bg1">
                        <a:lumMod val="65000"/>
                      </a:schemeClr>
                    </a:solidFill>
                  </a:tcPr>
                </a:tc>
              </a:tr>
              <a:tr h="370840">
                <a:tc>
                  <a:txBody>
                    <a:bodyPr/>
                    <a:lstStyle/>
                    <a:p>
                      <a:r>
                        <a:rPr lang="en-ZA" sz="2000" b="1" dirty="0" smtClean="0"/>
                        <a:t>2015/20</a:t>
                      </a:r>
                      <a:r>
                        <a:rPr lang="en-ZA" sz="2000" b="1" baseline="0" dirty="0" smtClean="0"/>
                        <a:t> </a:t>
                      </a:r>
                      <a:r>
                        <a:rPr lang="en-ZA" sz="2000" b="1" dirty="0" smtClean="0"/>
                        <a:t>Strategic</a:t>
                      </a:r>
                      <a:r>
                        <a:rPr lang="en-ZA" sz="2000" b="1" baseline="0" dirty="0" smtClean="0"/>
                        <a:t> Objectives</a:t>
                      </a:r>
                      <a:endParaRPr lang="en-ZA" sz="2000" b="1" dirty="0"/>
                    </a:p>
                  </a:txBody>
                  <a:tcPr>
                    <a:solidFill>
                      <a:schemeClr val="accent6">
                        <a:lumMod val="75000"/>
                      </a:schemeClr>
                    </a:solidFill>
                  </a:tcPr>
                </a:tc>
                <a:tc>
                  <a:txBody>
                    <a:bodyPr/>
                    <a:lstStyle/>
                    <a:p>
                      <a:r>
                        <a:rPr lang="en-ZA" sz="2000" b="1" dirty="0" smtClean="0"/>
                        <a:t>2016/20 Strategic</a:t>
                      </a:r>
                      <a:r>
                        <a:rPr lang="en-ZA" sz="2000" b="1" baseline="0" dirty="0" smtClean="0"/>
                        <a:t> Objectives</a:t>
                      </a:r>
                      <a:endParaRPr lang="en-ZA" sz="2000" b="1" dirty="0"/>
                    </a:p>
                  </a:txBody>
                  <a:tcPr>
                    <a:solidFill>
                      <a:schemeClr val="accent6">
                        <a:lumMod val="75000"/>
                      </a:schemeClr>
                    </a:solidFill>
                  </a:tcPr>
                </a:tc>
              </a:tr>
              <a:tr h="370840">
                <a:tc>
                  <a:txBody>
                    <a:bodyPr/>
                    <a:lstStyle/>
                    <a:p>
                      <a:pPr marL="342900" indent="-342900">
                        <a:spcAft>
                          <a:spcPts val="1000"/>
                        </a:spcAft>
                        <a:buFont typeface="+mj-lt"/>
                        <a:buAutoNum type="arabicPeriod"/>
                      </a:pPr>
                      <a:r>
                        <a:rPr lang="en-ZA" sz="1800" dirty="0">
                          <a:effectLst/>
                        </a:rPr>
                        <a:t>Enhance government’s communication products and services to grow the share of voice of government messages in the public arena.</a:t>
                      </a:r>
                      <a:endParaRPr lang="en-ZA" sz="1800" dirty="0">
                        <a:effectLst/>
                        <a:latin typeface="Calibri" panose="020F0502020204030204" pitchFamily="34" charset="0"/>
                      </a:endParaRPr>
                    </a:p>
                  </a:txBody>
                  <a:tcPr marL="68580" marR="68580" marT="0" marB="0"/>
                </a:tc>
                <a:tc>
                  <a:txBody>
                    <a:bodyPr/>
                    <a:lstStyle/>
                    <a:p>
                      <a:pPr marL="228600" indent="-228600">
                        <a:spcAft>
                          <a:spcPts val="1000"/>
                        </a:spcAft>
                        <a:buFont typeface="+mj-lt"/>
                        <a:buAutoNum type="arabicPeriod"/>
                      </a:pPr>
                      <a:r>
                        <a:rPr lang="en-ZA" sz="1800" dirty="0">
                          <a:effectLst/>
                        </a:rPr>
                        <a:t>Produce government’s communication products and provide services to grow the share of voice of government messages in the public arena.</a:t>
                      </a:r>
                      <a:endParaRPr lang="en-ZA" sz="1800" dirty="0">
                        <a:effectLst/>
                        <a:latin typeface="Calibri" panose="020F0502020204030204" pitchFamily="34" charset="0"/>
                      </a:endParaRPr>
                    </a:p>
                  </a:txBody>
                  <a:tcPr marL="68580" marR="68580" marT="0" marB="0"/>
                </a:tc>
              </a:tr>
              <a:tr h="370840">
                <a:tc>
                  <a:txBody>
                    <a:bodyPr/>
                    <a:lstStyle/>
                    <a:p>
                      <a:pPr marL="342900" indent="-342900">
                        <a:spcAft>
                          <a:spcPts val="1000"/>
                        </a:spcAft>
                        <a:buFont typeface="+mj-lt"/>
                        <a:buAutoNum type="arabicPeriod" startAt="2"/>
                      </a:pPr>
                      <a:r>
                        <a:rPr lang="en-ZA" sz="1800" dirty="0">
                          <a:effectLst/>
                        </a:rPr>
                        <a:t>Provide effective and efficient marketing and distribution services for government.</a:t>
                      </a:r>
                      <a:endParaRPr lang="en-ZA" sz="1800" dirty="0">
                        <a:effectLst/>
                        <a:latin typeface="Calibri" panose="020F0502020204030204" pitchFamily="34" charset="0"/>
                      </a:endParaRPr>
                    </a:p>
                  </a:txBody>
                  <a:tcPr marL="68580" marR="68580" marT="0" marB="0"/>
                </a:tc>
                <a:tc rowSpan="3">
                  <a:txBody>
                    <a:bodyPr/>
                    <a:lstStyle/>
                    <a:p>
                      <a:pPr marL="342900" indent="-342900">
                        <a:buFont typeface="+mj-lt"/>
                        <a:buAutoNum type="arabicPeriod" startAt="2"/>
                      </a:pPr>
                      <a:r>
                        <a:rPr lang="en-ZA" sz="1800" kern="1200" dirty="0" smtClean="0">
                          <a:effectLst/>
                        </a:rPr>
                        <a:t>Provide efficient and effective communication services</a:t>
                      </a:r>
                      <a:endParaRPr lang="en-ZA" dirty="0"/>
                    </a:p>
                  </a:txBody>
                  <a:tcPr/>
                </a:tc>
              </a:tr>
              <a:tr h="370840">
                <a:tc>
                  <a:txBody>
                    <a:bodyPr/>
                    <a:lstStyle/>
                    <a:p>
                      <a:pPr marL="342900" indent="-342900">
                        <a:spcAft>
                          <a:spcPts val="1000"/>
                        </a:spcAft>
                        <a:buFont typeface="+mj-lt"/>
                        <a:buAutoNum type="arabicPeriod" startAt="3"/>
                      </a:pPr>
                      <a:r>
                        <a:rPr lang="en-ZA" sz="1800" dirty="0">
                          <a:effectLst/>
                        </a:rPr>
                        <a:t>Provide cost-effective media bulk-buying services for government.</a:t>
                      </a:r>
                      <a:endParaRPr lang="en-ZA" sz="1800" dirty="0">
                        <a:effectLst/>
                        <a:latin typeface="Calibri" panose="020F0502020204030204" pitchFamily="34" charset="0"/>
                      </a:endParaRPr>
                    </a:p>
                  </a:txBody>
                  <a:tcPr marL="68580" marR="68580" marT="0" marB="0"/>
                </a:tc>
                <a:tc vMerge="1">
                  <a:txBody>
                    <a:bodyPr/>
                    <a:lstStyle/>
                    <a:p>
                      <a:endParaRPr lang="en-ZA" dirty="0"/>
                    </a:p>
                  </a:txBody>
                  <a:tcPr>
                    <a:solidFill>
                      <a:schemeClr val="accent6">
                        <a:lumMod val="40000"/>
                        <a:lumOff val="60000"/>
                      </a:schemeClr>
                    </a:solidFill>
                  </a:tcPr>
                </a:tc>
              </a:tr>
              <a:tr h="370840">
                <a:tc>
                  <a:txBody>
                    <a:bodyPr/>
                    <a:lstStyle/>
                    <a:p>
                      <a:pPr marL="342900" indent="-342900">
                        <a:spcAft>
                          <a:spcPts val="1000"/>
                        </a:spcAft>
                        <a:buFont typeface="+mj-lt"/>
                        <a:buAutoNum type="arabicPeriod" startAt="4"/>
                      </a:pPr>
                      <a:r>
                        <a:rPr lang="en-ZA" sz="1800" dirty="0">
                          <a:effectLst/>
                        </a:rPr>
                        <a:t>Provide cost-effective and efficient media products and services for government.</a:t>
                      </a:r>
                      <a:endParaRPr lang="en-ZA" sz="1800" dirty="0">
                        <a:effectLst/>
                        <a:latin typeface="Calibri" panose="020F0502020204030204" pitchFamily="34" charset="0"/>
                      </a:endParaRPr>
                    </a:p>
                  </a:txBody>
                  <a:tcPr marL="68580" marR="68580" marT="0" marB="0"/>
                </a:tc>
                <a:tc vMerge="1">
                  <a:txBody>
                    <a:bodyPr/>
                    <a:lstStyle/>
                    <a:p>
                      <a:endParaRPr lang="en-ZA" dirty="0"/>
                    </a:p>
                  </a:txBody>
                  <a:tcPr>
                    <a:solidFill>
                      <a:schemeClr val="accent6">
                        <a:lumMod val="40000"/>
                        <a:lumOff val="60000"/>
                      </a:schemeClr>
                    </a:solidFill>
                  </a:tcPr>
                </a:tc>
              </a:tr>
              <a:tr h="370840">
                <a:tc>
                  <a:txBody>
                    <a:bodyPr/>
                    <a:lstStyle/>
                    <a:p>
                      <a:pPr marL="342900" indent="-342900">
                        <a:spcAft>
                          <a:spcPts val="1000"/>
                        </a:spcAft>
                        <a:buFont typeface="+mj-lt"/>
                        <a:buAutoNum type="arabicPeriod" startAt="5"/>
                      </a:pPr>
                      <a:r>
                        <a:rPr lang="en-ZA" sz="1800" dirty="0">
                          <a:effectLst/>
                        </a:rPr>
                        <a:t>Manage the corporate identity for government.	</a:t>
                      </a:r>
                      <a:endParaRPr lang="en-ZA" sz="1800" dirty="0">
                        <a:effectLst/>
                        <a:latin typeface="Calibri" panose="020F0502020204030204" pitchFamily="34" charset="0"/>
                      </a:endParaRPr>
                    </a:p>
                  </a:txBody>
                  <a:tcPr marL="68580" marR="68580" marT="0" marB="0"/>
                </a:tc>
                <a:tc>
                  <a:txBody>
                    <a:bodyPr/>
                    <a:lstStyle/>
                    <a:p>
                      <a:pPr marL="342900" indent="-342900">
                        <a:spcAft>
                          <a:spcPts val="1000"/>
                        </a:spcAft>
                        <a:buFont typeface="+mj-lt"/>
                        <a:buAutoNum type="arabicPeriod" startAt="3"/>
                      </a:pPr>
                      <a:r>
                        <a:rPr lang="en-ZA" sz="1800" dirty="0">
                          <a:effectLst/>
                        </a:rPr>
                        <a:t>Manage the corporate identity for national government.	</a:t>
                      </a:r>
                      <a:endParaRPr lang="en-ZA" sz="1800" dirty="0">
                        <a:effectLst/>
                        <a:latin typeface="Calibri" panose="020F0502020204030204" pitchFamily="34" charset="0"/>
                      </a:endParaRPr>
                    </a:p>
                  </a:txBody>
                  <a:tcPr marL="68580" marR="68580" marT="0" marB="0"/>
                </a:tc>
              </a:tr>
            </a:tbl>
          </a:graphicData>
        </a:graphic>
      </p:graphicFrame>
      <p:sp>
        <p:nvSpPr>
          <p:cNvPr id="5" name="Title 4"/>
          <p:cNvSpPr>
            <a:spLocks noGrp="1"/>
          </p:cNvSpPr>
          <p:nvPr>
            <p:ph type="title"/>
          </p:nvPr>
        </p:nvSpPr>
        <p:spPr>
          <a:xfrm>
            <a:off x="418752" y="274638"/>
            <a:ext cx="8268048" cy="418058"/>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600" b="1" dirty="0" smtClean="0">
                <a:solidFill>
                  <a:prstClr val="white"/>
                </a:solidFill>
              </a:rPr>
              <a:t>3.  Revisions </a:t>
            </a:r>
            <a:r>
              <a:rPr lang="en-ZA" sz="3600" b="1" dirty="0" smtClean="0">
                <a:solidFill>
                  <a:prstClr val="white"/>
                </a:solidFill>
              </a:rPr>
              <a:t>to the 2015/20 Strategic Plan</a:t>
            </a:r>
            <a:endParaRPr lang="en-US" sz="3600" b="1" dirty="0">
              <a:solidFill>
                <a:prstClr val="white"/>
              </a:solidFill>
            </a:endParaRPr>
          </a:p>
        </p:txBody>
      </p:sp>
      <p:sp>
        <p:nvSpPr>
          <p:cNvPr id="7" name="Line 138"/>
          <p:cNvSpPr>
            <a:spLocks noChangeShapeType="1"/>
          </p:cNvSpPr>
          <p:nvPr/>
        </p:nvSpPr>
        <p:spPr bwMode="auto">
          <a:xfrm>
            <a:off x="418752" y="758784"/>
            <a:ext cx="8268048" cy="591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ZA" dirty="0">
              <a:solidFill>
                <a:prstClr val="black"/>
              </a:solidFill>
            </a:endParaRPr>
          </a:p>
        </p:txBody>
      </p:sp>
      <p:sp>
        <p:nvSpPr>
          <p:cNvPr id="6" name="Rectangle 5"/>
          <p:cNvSpPr/>
          <p:nvPr/>
        </p:nvSpPr>
        <p:spPr>
          <a:xfrm>
            <a:off x="475141" y="5733256"/>
            <a:ext cx="8211659" cy="803378"/>
          </a:xfrm>
          <a:prstGeom prst="rect">
            <a:avLst/>
          </a:prstGeom>
          <a:solidFill>
            <a:schemeClr val="bg1">
              <a:lumMod val="85000"/>
            </a:schemeClr>
          </a:solid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ZA" sz="1800" kern="1200" dirty="0" smtClean="0">
                <a:solidFill>
                  <a:prstClr val="black"/>
                </a:solidFill>
                <a:latin typeface="+mn-lt"/>
                <a:ea typeface="+mn-ea"/>
                <a:cs typeface="+mn-cs"/>
              </a:rPr>
              <a:t>A few indicators and targets were refined, in line with the DPME and Auditor-General’s recommendations on the SMART principle.</a:t>
            </a:r>
            <a:endParaRPr lang="en-US" sz="1800" kern="1200" dirty="0">
              <a:solidFill>
                <a:prstClr val="black"/>
              </a:solidFill>
              <a:latin typeface="+mn-lt"/>
              <a:ea typeface="+mn-ea"/>
              <a:cs typeface="+mn-cs"/>
            </a:endParaRPr>
          </a:p>
          <a:p>
            <a:pPr marL="171450" lvl="1" indent="-171450" algn="l" defTabSz="800100">
              <a:lnSpc>
                <a:spcPct val="90000"/>
              </a:lnSpc>
              <a:spcBef>
                <a:spcPct val="0"/>
              </a:spcBef>
              <a:spcAft>
                <a:spcPct val="20000"/>
              </a:spcAft>
              <a:buChar char="••"/>
            </a:pPr>
            <a:endParaRPr lang="en-US" sz="1800" kern="1200" dirty="0">
              <a:solidFill>
                <a:schemeClr val="tx1"/>
              </a:solidFill>
              <a:latin typeface="+mj-lt"/>
            </a:endParaRPr>
          </a:p>
        </p:txBody>
      </p:sp>
    </p:spTree>
    <p:extLst>
      <p:ext uri="{BB962C8B-B14F-4D97-AF65-F5344CB8AC3E}">
        <p14:creationId xmlns:p14="http://schemas.microsoft.com/office/powerpoint/2010/main" val="1126404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2929</Words>
  <Application>Microsoft Office PowerPoint</Application>
  <PresentationFormat>On-screen Show (4:3)</PresentationFormat>
  <Paragraphs>638</Paragraphs>
  <Slides>38</Slides>
  <Notes>17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38</vt:i4>
      </vt:variant>
    </vt:vector>
  </HeadingPairs>
  <TitlesOfParts>
    <vt:vector size="52" baseType="lpstr">
      <vt:lpstr>Arial</vt:lpstr>
      <vt:lpstr>Arial Black</vt:lpstr>
      <vt:lpstr>Blackadder ITC</vt:lpstr>
      <vt:lpstr>Calibri</vt:lpstr>
      <vt:lpstr>Calibri Light</vt:lpstr>
      <vt:lpstr>FranklinGothic-Book</vt:lpstr>
      <vt:lpstr>Times New Roman</vt:lpstr>
      <vt:lpstr>Webdings</vt:lpstr>
      <vt:lpstr>ヒラギノ角ゴ Pro W3</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3.  Revisions to the 2015/20 Strategic Plan</vt:lpstr>
      <vt:lpstr>3.  Revisions to the 2015/20 Strategic Plan</vt:lpstr>
      <vt:lpstr>3.  Revisions to the 2015/20 Strategic Plan</vt:lpstr>
      <vt:lpstr>PowerPoint Presentation</vt:lpstr>
      <vt:lpstr>5.  GCIS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2013/14 Annual Report</dc:title>
  <dc:creator>Karabo Matlou</dc:creator>
  <cp:lastModifiedBy>Zuki Potye</cp:lastModifiedBy>
  <cp:revision>120</cp:revision>
  <cp:lastPrinted>2016-03-30T07:13:44Z</cp:lastPrinted>
  <dcterms:created xsi:type="dcterms:W3CDTF">2014-10-01T13:28:29Z</dcterms:created>
  <dcterms:modified xsi:type="dcterms:W3CDTF">2016-03-30T07:26:16Z</dcterms:modified>
</cp:coreProperties>
</file>