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4"/>
  </p:notesMasterIdLst>
  <p:sldIdLst>
    <p:sldId id="256" r:id="rId2"/>
    <p:sldId id="284" r:id="rId3"/>
    <p:sldId id="315" r:id="rId4"/>
    <p:sldId id="316" r:id="rId5"/>
    <p:sldId id="317" r:id="rId6"/>
    <p:sldId id="318" r:id="rId7"/>
    <p:sldId id="319" r:id="rId8"/>
    <p:sldId id="320" r:id="rId9"/>
    <p:sldId id="321" r:id="rId10"/>
    <p:sldId id="290" r:id="rId11"/>
    <p:sldId id="295" r:id="rId12"/>
    <p:sldId id="304" r:id="rId13"/>
    <p:sldId id="305" r:id="rId14"/>
    <p:sldId id="306" r:id="rId15"/>
    <p:sldId id="307" r:id="rId16"/>
    <p:sldId id="308" r:id="rId17"/>
    <p:sldId id="309" r:id="rId18"/>
    <p:sldId id="310" r:id="rId19"/>
    <p:sldId id="311" r:id="rId20"/>
    <p:sldId id="312" r:id="rId21"/>
    <p:sldId id="313" r:id="rId22"/>
    <p:sldId id="259" r:id="rId23"/>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gwenya, Nomfundo (GPDID)" initials="NN("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60" autoAdjust="0"/>
    <p:restoredTop sz="94669" autoAdjust="0"/>
  </p:normalViewPr>
  <p:slideViewPr>
    <p:cSldViewPr snapToObjects="1">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4-07T15:25:36.709" idx="11">
    <p:pos x="4411" y="4029"/>
    <p:text>Total budget for both sites and units is R549, 112,252</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4-07T15:32:30.911" idx="12">
    <p:pos x="4486" y="2542"/>
    <p:text>Total Budget for sites and units R52,834,708</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6-04-07T15:36:06.376" idx="13">
    <p:pos x="4404" y="1483"/>
    <p:text>Total budget R457,382,576</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6-04-07T16:00:11.894" idx="14">
    <p:pos x="5270" y="3211"/>
    <p:text>GDHS has projects that have ben committed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ZA"/>
          </a:p>
        </p:txBody>
      </p:sp>
      <p:sp>
        <p:nvSpPr>
          <p:cNvPr id="3" name="Date Placeholder 2"/>
          <p:cNvSpPr>
            <a:spLocks noGrp="1"/>
          </p:cNvSpPr>
          <p:nvPr>
            <p:ph type="dt" idx="1"/>
          </p:nvPr>
        </p:nvSpPr>
        <p:spPr>
          <a:xfrm>
            <a:off x="3971925" y="0"/>
            <a:ext cx="3036888"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FA1B23E7-2651-497F-B7E9-C13DD6088717}" type="datetimeFigureOut">
              <a:rPr lang="en-ZA"/>
              <a:pPr>
                <a:defRPr/>
              </a:pPr>
              <a:t>2016/04/08</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8829675"/>
            <a:ext cx="3036888"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ZA"/>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pPr>
              <a:defRPr/>
            </a:pPr>
            <a:fld id="{92BBC1E1-E502-46BB-8DC8-F785C6ACDC3F}"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CRU converted/upgtaded have contractual commitments. A minimum amount of budget has been put aside for the said projects for ensuring registration on BAS in case of Ministerial approval . Management of risk of non-payment ot service providers based on commitments as cited e.g. Sethoga hostel, Thokoza hostel, KwaMasiza and Sharpeville, Boipatong</a:t>
            </a:r>
          </a:p>
        </p:txBody>
      </p:sp>
      <p:sp>
        <p:nvSpPr>
          <p:cNvPr id="25604" name="Slide Number Placeholder 3"/>
          <p:cNvSpPr>
            <a:spLocks noGrp="1"/>
          </p:cNvSpPr>
          <p:nvPr>
            <p:ph type="sldNum" sz="quarter" idx="5"/>
          </p:nvPr>
        </p:nvSpPr>
        <p:spPr bwMode="auto">
          <a:noFill/>
          <a:ln>
            <a:miter lim="800000"/>
            <a:headEnd/>
            <a:tailEnd/>
          </a:ln>
        </p:spPr>
        <p:txBody>
          <a:bodyPr/>
          <a:lstStyle/>
          <a:p>
            <a:fld id="{778AE5B6-76BA-49C0-8410-F3C81CE62E46}" type="slidenum">
              <a:rPr lang="en-ZA" altLang="en-US" smtClean="0"/>
              <a:pPr/>
              <a:t>19</a:t>
            </a:fld>
            <a:endParaRPr lang="en-Z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0897AF7-3044-49D8-82A6-54C247E831B2}" type="datetime1">
              <a:rPr lang="en-US"/>
              <a:pPr>
                <a:defRPr/>
              </a:pPr>
              <a:t>4/8/2016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414392-E64A-4F0A-85EF-521308C7616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EF9288-BE47-446B-924A-68CBC796A467}" type="datetime1">
              <a:rPr lang="en-US"/>
              <a:pPr>
                <a:defRPr/>
              </a:pPr>
              <a:t>4/8/2016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924CF1-B734-427C-B663-00037AD7298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A5C52D-563F-4227-9289-125AD793C88B}" type="datetime1">
              <a:rPr lang="en-US"/>
              <a:pPr>
                <a:defRPr/>
              </a:pPr>
              <a:t>4/8/2016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AE3138-0F9D-4B46-9E03-40897A25BA65}"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dirty="0"/>
          </a:p>
        </p:txBody>
      </p:sp>
      <p:sp>
        <p:nvSpPr>
          <p:cNvPr id="4" name="Date Placeholder 3"/>
          <p:cNvSpPr>
            <a:spLocks noGrp="1"/>
          </p:cNvSpPr>
          <p:nvPr>
            <p:ph type="dt" sz="half" idx="10"/>
          </p:nvPr>
        </p:nvSpPr>
        <p:spPr/>
        <p:txBody>
          <a:bodyPr/>
          <a:lstStyle>
            <a:lvl1pPr>
              <a:defRPr/>
            </a:lvl1pPr>
          </a:lstStyle>
          <a:p>
            <a:pPr>
              <a:defRPr/>
            </a:pPr>
            <a:fld id="{7AD1E8D6-56F1-4B44-87A9-4A9F73095AE0}" type="datetime1">
              <a:rPr lang="en-US"/>
              <a:pPr>
                <a:defRPr/>
              </a:pPr>
              <a:t>4/8/2016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4334B1-0890-43A1-9E30-2980ADE3029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9BC75F-D36F-470B-B2B6-57AEA5F1E140}" type="datetime1">
              <a:rPr lang="en-US"/>
              <a:pPr>
                <a:defRPr/>
              </a:pPr>
              <a:t>4/8/2016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19C00C-F8B3-43FC-AD06-1A9FE22B443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E702EC-8C72-4B81-BF13-769DA28FC934}" type="datetime1">
              <a:rPr lang="en-US"/>
              <a:pPr>
                <a:defRPr/>
              </a:pPr>
              <a:t>4/8/2016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77E870-0945-45AF-B0ED-30399732261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DF49E3B-B992-4413-B6F7-F0D70B8CF909}" type="datetime1">
              <a:rPr lang="en-US"/>
              <a:pPr>
                <a:defRPr/>
              </a:pPr>
              <a:t>4/8/2016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275E54-3B65-491B-94B5-D6555794B7F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99B26ED-4FBE-4EFB-B87F-133BCC75F341}" type="datetime1">
              <a:rPr lang="en-US"/>
              <a:pPr>
                <a:defRPr/>
              </a:pPr>
              <a:t>4/8/2016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E0A07B-AD45-42A4-9DB9-8A4DF36362F5}"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8F2295-6452-46E2-91F3-8AD44A912EC9}" type="datetime1">
              <a:rPr lang="en-US"/>
              <a:pPr>
                <a:defRPr/>
              </a:pPr>
              <a:t>4/8/2016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1AF83B-E4E3-4B15-BD60-43280396B082}"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6A2977-F0C1-46A3-9356-7D288EFD1707}" type="datetime1">
              <a:rPr lang="en-US"/>
              <a:pPr>
                <a:defRPr/>
              </a:pPr>
              <a:t>4/8/2016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B4D7A7-2414-433B-86F7-AF5A2D3B392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01544-353C-4D78-8BB0-E98ABE556D6B}" type="datetime1">
              <a:rPr lang="en-US"/>
              <a:pPr>
                <a:defRPr/>
              </a:pPr>
              <a:t>4/8/2016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CA5D8B-EAA4-4C9D-9FA1-6FE9CE227089}"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BD4FB3-3E20-4FDF-8F7B-0F1FBAFD6824}" type="datetime1">
              <a:rPr lang="en-US"/>
              <a:pPr>
                <a:defRPr/>
              </a:pPr>
              <a:t>4/8/2016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02D44F-875E-4473-B0E1-66A9FED6A96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mn-cs"/>
              </a:defRPr>
            </a:lvl1pPr>
          </a:lstStyle>
          <a:p>
            <a:pPr>
              <a:defRPr/>
            </a:pPr>
            <a:fld id="{4D43C10C-6DCE-4A24-931F-EB153A3706F6}" type="datetime1">
              <a:rPr lang="en-US"/>
              <a:pPr>
                <a:defRPr/>
              </a:pPr>
              <a:t>4/8/2016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charset="0"/>
              </a:defRPr>
            </a:lvl1pPr>
          </a:lstStyle>
          <a:p>
            <a:pPr>
              <a:defRPr/>
            </a:pPr>
            <a:fld id="{CBB4B2D5-2BBC-4FF1-A6D8-D245C4E24133}" type="slidenum">
              <a:rPr lang="en-US" altLang="en-US"/>
              <a:pPr>
                <a:defRPr/>
              </a:pPr>
              <a:t>‹#›</a:t>
            </a:fld>
            <a:endParaRPr lang="en-US" altLang="en-US"/>
          </a:p>
        </p:txBody>
      </p:sp>
      <p:pic>
        <p:nvPicPr>
          <p:cNvPr id="1031" name="Picture 8" descr="PPS.jpg"/>
          <p:cNvPicPr>
            <a:picLocks noChangeAspect="1"/>
          </p:cNvPicPr>
          <p:nvPr userDrawn="1"/>
        </p:nvPicPr>
        <p:blipFill>
          <a:blip r:embed="rId14"/>
          <a:srcRect/>
          <a:stretch>
            <a:fillRect/>
          </a:stretch>
        </p:blipFill>
        <p:spPr bwMode="auto">
          <a:xfrm>
            <a:off x="444500" y="6129338"/>
            <a:ext cx="8301038"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901950"/>
            <a:ext cx="7772400" cy="1593850"/>
          </a:xfrm>
        </p:spPr>
        <p:txBody>
          <a:bodyPr/>
          <a:lstStyle/>
          <a:p>
            <a:pPr marL="342900" indent="-342900"/>
            <a:r>
              <a:rPr lang="en-GB" altLang="en-US" sz="3200" b="1" smtClean="0">
                <a:ea typeface="ＭＳ Ｐゴシック" pitchFamily="34" charset="-128"/>
              </a:rPr>
              <a:t>Gauteng Department of Human Settlements Presentation</a:t>
            </a:r>
            <a:br>
              <a:rPr lang="en-GB" altLang="en-US" sz="3200" b="1" smtClean="0">
                <a:ea typeface="ＭＳ Ｐゴシック" pitchFamily="34" charset="-128"/>
              </a:rPr>
            </a:br>
            <a:r>
              <a:rPr lang="en-GB" altLang="en-US" sz="3200" b="1" smtClean="0">
                <a:ea typeface="ＭＳ Ｐゴシック" pitchFamily="34" charset="-128"/>
              </a:rPr>
              <a:t>4</a:t>
            </a:r>
            <a:r>
              <a:rPr lang="en-GB" altLang="en-US" sz="3200" b="1" baseline="30000" smtClean="0">
                <a:ea typeface="ＭＳ Ｐゴシック" pitchFamily="34" charset="-128"/>
              </a:rPr>
              <a:t>th</a:t>
            </a:r>
            <a:r>
              <a:rPr lang="en-GB" altLang="en-US" sz="3200" b="1" smtClean="0">
                <a:ea typeface="ＭＳ Ｐゴシック" pitchFamily="34" charset="-128"/>
              </a:rPr>
              <a:t> Quarter Report</a:t>
            </a:r>
          </a:p>
        </p:txBody>
      </p:sp>
      <p:pic>
        <p:nvPicPr>
          <p:cNvPr id="2051" name="Picture 3" descr="20yrs Logo_vek.jpg"/>
          <p:cNvPicPr>
            <a:picLocks noChangeAspect="1"/>
          </p:cNvPicPr>
          <p:nvPr/>
        </p:nvPicPr>
        <p:blipFill>
          <a:blip r:embed="rId2"/>
          <a:srcRect/>
          <a:stretch>
            <a:fillRect/>
          </a:stretch>
        </p:blipFill>
        <p:spPr bwMode="auto">
          <a:xfrm>
            <a:off x="3449638" y="381000"/>
            <a:ext cx="2244725" cy="2520950"/>
          </a:xfrm>
          <a:prstGeom prst="rect">
            <a:avLst/>
          </a:prstGeom>
          <a:noFill/>
          <a:ln w="9525">
            <a:noFill/>
            <a:miter lim="800000"/>
            <a:headEnd/>
            <a:tailEnd/>
          </a:ln>
        </p:spPr>
      </p:pic>
      <p:sp>
        <p:nvSpPr>
          <p:cNvPr id="2052" name="Subtitle 4"/>
          <p:cNvSpPr>
            <a:spLocks noGrp="1"/>
          </p:cNvSpPr>
          <p:nvPr>
            <p:ph type="subTitle" idx="1"/>
          </p:nvPr>
        </p:nvSpPr>
        <p:spPr>
          <a:xfrm>
            <a:off x="1371600" y="4953000"/>
            <a:ext cx="6400800" cy="685800"/>
          </a:xfrm>
        </p:spPr>
        <p:txBody>
          <a:bodyPr/>
          <a:lstStyle/>
          <a:p>
            <a:r>
              <a:rPr lang="en-US" altLang="en-US" b="1" smtClean="0">
                <a:solidFill>
                  <a:srgbClr val="000000"/>
                </a:solidFill>
                <a:ea typeface="ＭＳ Ｐゴシック" pitchFamily="34" charset="-128"/>
              </a:rPr>
              <a:t>April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92138" y="1347788"/>
          <a:ext cx="8496300" cy="4454526"/>
        </p:xfrm>
        <a:graphic>
          <a:graphicData uri="http://schemas.openxmlformats.org/drawingml/2006/table">
            <a:tbl>
              <a:tblPr firstRow="1" firstCol="1" bandRow="1">
                <a:tableStyleId>{8799B23B-EC83-4686-B30A-512413B5E67A}</a:tableStyleId>
              </a:tblPr>
              <a:tblGrid>
                <a:gridCol w="2160076"/>
                <a:gridCol w="731242"/>
                <a:gridCol w="731242"/>
                <a:gridCol w="792028"/>
                <a:gridCol w="738775"/>
                <a:gridCol w="893907"/>
                <a:gridCol w="1145214"/>
                <a:gridCol w="650427"/>
                <a:gridCol w="653389"/>
              </a:tblGrid>
              <a:tr h="640152">
                <a:tc>
                  <a:txBody>
                    <a:bodyPr/>
                    <a:lstStyle/>
                    <a:p>
                      <a:pPr algn="ctr">
                        <a:spcAft>
                          <a:spcPts val="0"/>
                        </a:spcAft>
                      </a:pPr>
                      <a:r>
                        <a:rPr lang="en-ZA" sz="1400" dirty="0">
                          <a:effectLst/>
                        </a:rPr>
                        <a:t> </a:t>
                      </a:r>
                      <a:endParaRPr lang="en-ZA" sz="1400" dirty="0">
                        <a:effectLst/>
                        <a:latin typeface="Arial"/>
                        <a:ea typeface="Times New Roman"/>
                        <a:cs typeface="Times New Roman"/>
                      </a:endParaRPr>
                    </a:p>
                  </a:txBody>
                  <a:tcPr marL="68582" marR="68582" marT="0" marB="0"/>
                </a:tc>
                <a:tc gridSpan="3">
                  <a:txBody>
                    <a:bodyPr/>
                    <a:lstStyle/>
                    <a:p>
                      <a:pPr algn="ctr">
                        <a:spcAft>
                          <a:spcPts val="0"/>
                        </a:spcAft>
                      </a:pPr>
                      <a:r>
                        <a:rPr lang="en-US" sz="1400" dirty="0">
                          <a:effectLst/>
                        </a:rPr>
                        <a:t>Planned Annual Target </a:t>
                      </a:r>
                      <a:endParaRPr lang="en-ZA" sz="1400" dirty="0">
                        <a:effectLst/>
                      </a:endParaRPr>
                    </a:p>
                    <a:p>
                      <a:pPr algn="ctr">
                        <a:spcAft>
                          <a:spcPts val="0"/>
                        </a:spcAft>
                      </a:pPr>
                      <a:r>
                        <a:rPr lang="en-US" sz="1400" dirty="0">
                          <a:effectLst/>
                        </a:rPr>
                        <a:t>1 April ‘15 to 31 March 2016</a:t>
                      </a:r>
                      <a:endParaRPr lang="en-ZA" sz="1400" dirty="0">
                        <a:effectLst/>
                      </a:endParaRPr>
                    </a:p>
                    <a:p>
                      <a:pPr algn="ctr">
                        <a:spcAft>
                          <a:spcPts val="0"/>
                        </a:spcAft>
                      </a:pPr>
                      <a:r>
                        <a:rPr lang="en-ZA" sz="1400" dirty="0">
                          <a:effectLst/>
                        </a:rPr>
                        <a:t> </a:t>
                      </a:r>
                      <a:endParaRPr lang="en-ZA" sz="1400" dirty="0">
                        <a:effectLst/>
                        <a:latin typeface="Arial"/>
                        <a:ea typeface="Times New Roman"/>
                        <a:cs typeface="Times New Roman"/>
                      </a:endParaRPr>
                    </a:p>
                  </a:txBody>
                  <a:tcPr marL="68582" marR="68582" marT="0" marB="0"/>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400" dirty="0">
                          <a:effectLst/>
                        </a:rPr>
                        <a:t>Actual Delivery to date</a:t>
                      </a:r>
                      <a:endParaRPr lang="en-ZA" sz="1400" dirty="0">
                        <a:effectLst/>
                      </a:endParaRPr>
                    </a:p>
                    <a:p>
                      <a:pPr algn="ctr">
                        <a:spcAft>
                          <a:spcPts val="0"/>
                        </a:spcAft>
                      </a:pPr>
                      <a:r>
                        <a:rPr lang="en-US" sz="1400" dirty="0">
                          <a:effectLst/>
                        </a:rPr>
                        <a:t>1 April’15 to 31 March 2016</a:t>
                      </a:r>
                      <a:endParaRPr lang="en-ZA" sz="1400" dirty="0">
                        <a:effectLst/>
                      </a:endParaRPr>
                    </a:p>
                    <a:p>
                      <a:pPr algn="ctr">
                        <a:spcAft>
                          <a:spcPts val="0"/>
                        </a:spcAft>
                      </a:pPr>
                      <a:r>
                        <a:rPr lang="en-ZA" sz="1400" dirty="0">
                          <a:effectLst/>
                        </a:rPr>
                        <a:t> </a:t>
                      </a:r>
                      <a:endParaRPr lang="en-ZA" sz="1400" dirty="0">
                        <a:effectLst/>
                        <a:latin typeface="Arial"/>
                        <a:ea typeface="Times New Roman"/>
                        <a:cs typeface="Times New Roman"/>
                      </a:endParaRPr>
                    </a:p>
                  </a:txBody>
                  <a:tcPr marL="68582" marR="68582" marT="0" marB="0"/>
                </a:tc>
                <a:tc hMerge="1">
                  <a:txBody>
                    <a:bodyPr/>
                    <a:lstStyle/>
                    <a:p>
                      <a:endParaRPr lang="en-ZA"/>
                    </a:p>
                  </a:txBody>
                  <a:tcPr/>
                </a:tc>
                <a:tc hMerge="1">
                  <a:txBody>
                    <a:bodyPr/>
                    <a:lstStyle/>
                    <a:p>
                      <a:endParaRPr lang="en-ZA"/>
                    </a:p>
                  </a:txBody>
                  <a:tcPr/>
                </a:tc>
                <a:tc gridSpan="2">
                  <a:txBody>
                    <a:bodyPr/>
                    <a:lstStyle/>
                    <a:p>
                      <a:pPr algn="ctr">
                        <a:spcAft>
                          <a:spcPts val="0"/>
                        </a:spcAft>
                      </a:pPr>
                      <a:r>
                        <a:rPr lang="en-ZA" sz="1400">
                          <a:effectLst/>
                        </a:rPr>
                        <a:t>Variance</a:t>
                      </a:r>
                      <a:endParaRPr lang="en-ZA" sz="1400">
                        <a:effectLst/>
                        <a:latin typeface="Arial"/>
                        <a:ea typeface="Times New Roman"/>
                        <a:cs typeface="Times New Roman"/>
                      </a:endParaRPr>
                    </a:p>
                  </a:txBody>
                  <a:tcPr marL="68582" marR="68582" marT="0" marB="0"/>
                </a:tc>
                <a:tc hMerge="1">
                  <a:txBody>
                    <a:bodyPr/>
                    <a:lstStyle/>
                    <a:p>
                      <a:endParaRPr lang="en-ZA"/>
                    </a:p>
                  </a:txBody>
                  <a:tcPr/>
                </a:tc>
              </a:tr>
              <a:tr h="771214">
                <a:tc>
                  <a:txBody>
                    <a:bodyPr/>
                    <a:lstStyle/>
                    <a:p>
                      <a:pPr algn="ctr">
                        <a:spcAft>
                          <a:spcPts val="0"/>
                        </a:spcAft>
                      </a:pPr>
                      <a:r>
                        <a:rPr lang="en-ZA" sz="1100" b="1" dirty="0">
                          <a:effectLst/>
                        </a:rPr>
                        <a:t>PROGRAMMES FOR MINING TOWNS</a:t>
                      </a:r>
                      <a:endParaRPr lang="en-ZA" sz="1100" b="1" dirty="0">
                        <a:effectLst/>
                        <a:latin typeface="Arial"/>
                        <a:ea typeface="Times New Roman"/>
                        <a:cs typeface="Times New Roman"/>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Planned </a:t>
                      </a:r>
                      <a:r>
                        <a:rPr lang="en-ZA" sz="1100" b="1" kern="1200" dirty="0" smtClean="0">
                          <a:solidFill>
                            <a:schemeClr val="tx1"/>
                          </a:solidFill>
                          <a:effectLst/>
                          <a:latin typeface="+mn-lt"/>
                          <a:ea typeface="+mn-ea"/>
                          <a:cs typeface="+mn-cs"/>
                        </a:rPr>
                        <a:t>Sites</a:t>
                      </a:r>
                    </a:p>
                    <a:p>
                      <a:pPr marL="0" algn="r" defTabSz="457200" rtl="0" eaLnBrk="1" latinLnBrk="0" hangingPunct="1">
                        <a:lnSpc>
                          <a:spcPct val="115000"/>
                        </a:lnSpc>
                        <a:spcAft>
                          <a:spcPts val="0"/>
                        </a:spcAft>
                      </a:pPr>
                      <a:endParaRPr lang="en-ZA" sz="1100" b="1" kern="1200" dirty="0">
                        <a:solidFill>
                          <a:schemeClr val="tx1"/>
                        </a:solidFill>
                        <a:effectLst/>
                        <a:latin typeface="+mn-lt"/>
                        <a:ea typeface="+mn-ea"/>
                        <a:cs typeface="+mn-cs"/>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Planned Units</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Budget </a:t>
                      </a:r>
                      <a:r>
                        <a:rPr lang="en-ZA" sz="1100" b="1" kern="1200" dirty="0" smtClean="0">
                          <a:solidFill>
                            <a:schemeClr val="tx1"/>
                          </a:solidFill>
                          <a:effectLst/>
                          <a:latin typeface="+mn-lt"/>
                          <a:ea typeface="+mn-ea"/>
                          <a:cs typeface="+mn-cs"/>
                        </a:rPr>
                        <a:t>Allocation</a:t>
                      </a: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R’000</a:t>
                      </a:r>
                      <a:endParaRPr lang="en-ZA" sz="1100" b="1" kern="1200" dirty="0">
                        <a:solidFill>
                          <a:schemeClr val="tx1"/>
                        </a:solidFill>
                        <a:effectLst/>
                        <a:latin typeface="+mn-lt"/>
                        <a:ea typeface="+mn-ea"/>
                        <a:cs typeface="+mn-cs"/>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Sites</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Units</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a:t>
                      </a:r>
                      <a:r>
                        <a:rPr lang="en-ZA" sz="1100" b="1" kern="1200" dirty="0" smtClean="0">
                          <a:solidFill>
                            <a:schemeClr val="tx1"/>
                          </a:solidFill>
                          <a:effectLst/>
                          <a:latin typeface="+mn-lt"/>
                          <a:ea typeface="+mn-ea"/>
                          <a:cs typeface="+mn-cs"/>
                        </a:rPr>
                        <a:t>expenditure</a:t>
                      </a:r>
                    </a:p>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R’000</a:t>
                      </a:r>
                      <a:endParaRPr lang="en-ZA" sz="1100" b="1" kern="1200" dirty="0">
                        <a:solidFill>
                          <a:schemeClr val="tx1"/>
                        </a:solidFill>
                        <a:effectLst/>
                        <a:latin typeface="+mn-lt"/>
                        <a:ea typeface="+mn-ea"/>
                        <a:cs typeface="+mn-cs"/>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Sites </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Units</a:t>
                      </a:r>
                    </a:p>
                  </a:txBody>
                  <a:tcPr marL="68582" marR="68582" marT="0" marB="0"/>
                </a:tc>
              </a:tr>
              <a:tr h="426768">
                <a:tc>
                  <a:txBody>
                    <a:bodyPr/>
                    <a:lstStyle/>
                    <a:p>
                      <a:pPr>
                        <a:spcAft>
                          <a:spcPts val="0"/>
                        </a:spcAft>
                      </a:pPr>
                      <a:r>
                        <a:rPr lang="en-ZA" sz="1100" b="1" dirty="0">
                          <a:effectLst/>
                        </a:rPr>
                        <a:t> </a:t>
                      </a:r>
                      <a:r>
                        <a:rPr lang="en-US" sz="1100" b="1" dirty="0" smtClean="0">
                          <a:solidFill>
                            <a:prstClr val="black"/>
                          </a:solidFill>
                        </a:rPr>
                        <a:t>Westonaria </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kern="1200" dirty="0" smtClean="0">
                          <a:solidFill>
                            <a:schemeClr val="tx1"/>
                          </a:solidFill>
                          <a:latin typeface="+mn-lt"/>
                          <a:ea typeface="+mn-ea"/>
                          <a:cs typeface="+mn-cs"/>
                        </a:rPr>
                        <a:t>Khutsong</a:t>
                      </a:r>
                      <a:r>
                        <a:rPr lang="en-US" sz="1100" b="1" kern="1200" baseline="0" dirty="0" smtClean="0">
                          <a:solidFill>
                            <a:schemeClr val="tx1"/>
                          </a:solidFill>
                          <a:latin typeface="+mn-lt"/>
                          <a:ea typeface="+mn-ea"/>
                          <a:cs typeface="+mn-cs"/>
                        </a:rPr>
                        <a:t> X3</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 </a:t>
                      </a:r>
                    </a:p>
                    <a:p>
                      <a:pPr marL="0" marR="0" indent="0" algn="ctr" defTabSz="457200" rtl="0" eaLnBrk="1" fontAlgn="auto" latinLnBrk="0" hangingPunct="1">
                        <a:lnSpc>
                          <a:spcPct val="115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115 </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 </a:t>
                      </a: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60 862</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115</a:t>
                      </a:r>
                      <a:r>
                        <a:rPr lang="en-ZA" sz="1100" kern="1200" dirty="0">
                          <a:solidFill>
                            <a:schemeClr val="tx1"/>
                          </a:solidFill>
                          <a:effectLst/>
                          <a:latin typeface="+mn-lt"/>
                          <a:ea typeface="+mn-ea"/>
                          <a:cs typeface="+mn-cs"/>
                        </a:rPr>
                        <a:t> </a:t>
                      </a:r>
                    </a:p>
                  </a:txBody>
                  <a:tcPr marL="68582" marR="68582" marT="0" marB="0"/>
                </a:tc>
              </a:tr>
              <a:tr h="862630">
                <a:tc>
                  <a:txBody>
                    <a:bodyPr/>
                    <a:lstStyle/>
                    <a:p>
                      <a:pPr>
                        <a:spcAft>
                          <a:spcPts val="0"/>
                        </a:spcAft>
                      </a:pPr>
                      <a:r>
                        <a:rPr lang="en-ZA" sz="1100" b="1" dirty="0">
                          <a:effectLst/>
                        </a:rPr>
                        <a:t> </a:t>
                      </a:r>
                      <a:r>
                        <a:rPr lang="en-US" sz="1100" b="1" dirty="0" smtClean="0">
                          <a:solidFill>
                            <a:prstClr val="black"/>
                          </a:solidFill>
                        </a:rPr>
                        <a:t>Randfontein</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1" kern="1200" dirty="0" smtClean="0">
                          <a:solidFill>
                            <a:schemeClr val="tx1"/>
                          </a:solidFill>
                          <a:latin typeface="+mn-lt"/>
                          <a:ea typeface="+mn-ea"/>
                          <a:cs typeface="+mn-cs"/>
                        </a:rPr>
                        <a:t>Mohlakeng X11 </a:t>
                      </a:r>
                    </a:p>
                    <a:p>
                      <a:pPr marL="0" lvl="0" indent="0" algn="l">
                        <a:buFont typeface="Arial" panose="020B0604020202020204" pitchFamily="34" charset="0"/>
                        <a:buNone/>
                      </a:pPr>
                      <a:r>
                        <a:rPr lang="en-US" sz="1100" b="1" i="0" u="none" strike="noStrike" kern="1200" dirty="0" smtClean="0">
                          <a:solidFill>
                            <a:srgbClr val="000000"/>
                          </a:solidFill>
                          <a:effectLst/>
                          <a:latin typeface="+mn-lt"/>
                          <a:ea typeface="+mn-ea"/>
                          <a:cs typeface="+mn-cs"/>
                        </a:rPr>
                        <a:t>        Construction of roads</a:t>
                      </a:r>
                      <a:r>
                        <a:rPr lang="en-US" sz="1100" b="1" i="0" u="none" strike="noStrike" kern="1200" baseline="0" dirty="0" smtClean="0">
                          <a:solidFill>
                            <a:srgbClr val="000000"/>
                          </a:solidFill>
                          <a:effectLst/>
                          <a:latin typeface="+mn-lt"/>
                          <a:ea typeface="+mn-ea"/>
                          <a:cs typeface="+mn-cs"/>
                        </a:rPr>
                        <a:t> </a:t>
                      </a:r>
                    </a:p>
                    <a:p>
                      <a:pPr marL="0" indent="0" algn="l">
                        <a:buFont typeface="Arial" panose="020B0604020202020204" pitchFamily="34" charset="0"/>
                        <a:buNone/>
                      </a:pPr>
                      <a:r>
                        <a:rPr lang="en-US" sz="1100" b="1" i="0" u="none" strike="noStrike" kern="1200" dirty="0" smtClean="0">
                          <a:solidFill>
                            <a:srgbClr val="000000"/>
                          </a:solidFill>
                          <a:effectLst/>
                          <a:latin typeface="+mn-lt"/>
                          <a:ea typeface="+mn-ea"/>
                          <a:cs typeface="+mn-cs"/>
                        </a:rPr>
                        <a:t>        Bulk  Water Reservoir</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US"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US" sz="1100" kern="1200" dirty="0" smtClean="0">
                          <a:solidFill>
                            <a:schemeClr val="tx1"/>
                          </a:solidFill>
                          <a:effectLst/>
                          <a:latin typeface="+mn-lt"/>
                          <a:ea typeface="+mn-ea"/>
                          <a:cs typeface="+mn-cs"/>
                        </a:rPr>
                        <a:t>-</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52 000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0</a:t>
                      </a:r>
                    </a:p>
                  </a:txBody>
                  <a:tcPr marL="68582" marR="68582" marT="0" marB="0"/>
                </a:tc>
              </a:tr>
              <a:tr h="1066920">
                <a:tc>
                  <a:txBody>
                    <a:bodyPr/>
                    <a:lstStyle/>
                    <a:p>
                      <a:pPr>
                        <a:spcAft>
                          <a:spcPts val="0"/>
                        </a:spcAft>
                      </a:pPr>
                      <a:r>
                        <a:rPr lang="en-ZA" sz="1100" b="1" dirty="0">
                          <a:effectLst/>
                        </a:rPr>
                        <a:t> </a:t>
                      </a:r>
                      <a:r>
                        <a:rPr lang="en-US" sz="1100" b="1" dirty="0" smtClean="0">
                          <a:solidFill>
                            <a:prstClr val="black"/>
                          </a:solidFill>
                        </a:rPr>
                        <a:t>Merafong</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1" i="0" u="none" strike="noStrike" kern="1200" dirty="0" smtClean="0">
                          <a:solidFill>
                            <a:schemeClr val="tx1"/>
                          </a:solidFill>
                          <a:latin typeface="+mn-lt"/>
                          <a:ea typeface="+mn-ea"/>
                          <a:cs typeface="+mn-cs"/>
                        </a:rPr>
                        <a:t>Bekkersdal Afghanistan X &amp; Z Section- </a:t>
                      </a:r>
                      <a:r>
                        <a:rPr lang="en-US" sz="1100" b="1" i="0" u="none" strike="noStrike" kern="1200" dirty="0" smtClean="0">
                          <a:solidFill>
                            <a:schemeClr val="tx1"/>
                          </a:solidFill>
                          <a:latin typeface="+mn-lt"/>
                          <a:ea typeface="+mn-ea"/>
                          <a:cs typeface="+mn-cs"/>
                        </a:rPr>
                        <a:t>Rehabilitation of Sewer      Network</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fontAlgn="ctr" latinLnBrk="0" hangingPunct="1">
                        <a:lnSpc>
                          <a:spcPct val="115000"/>
                        </a:lnSpc>
                        <a:spcAft>
                          <a:spcPts val="0"/>
                        </a:spcAft>
                      </a:pPr>
                      <a:r>
                        <a:rPr lang="en-US" sz="1100" kern="1200" dirty="0" smtClean="0">
                          <a:solidFill>
                            <a:schemeClr val="tx1"/>
                          </a:solidFill>
                          <a:effectLst/>
                          <a:latin typeface="+mn-lt"/>
                          <a:ea typeface="+mn-ea"/>
                          <a:cs typeface="+mn-cs"/>
                        </a:rPr>
                        <a:t>     </a:t>
                      </a:r>
                    </a:p>
                    <a:p>
                      <a:pPr marL="0" algn="ctr" defTabSz="457200" rtl="0" eaLnBrk="1" fontAlgn="ctr" latinLnBrk="0" hangingPunct="1">
                        <a:lnSpc>
                          <a:spcPct val="115000"/>
                        </a:lnSpc>
                        <a:spcAft>
                          <a:spcPts val="0"/>
                        </a:spcAft>
                      </a:pPr>
                      <a:r>
                        <a:rPr lang="en-US" sz="1100" kern="1200" dirty="0" smtClean="0">
                          <a:solidFill>
                            <a:schemeClr val="tx1"/>
                          </a:solidFill>
                          <a:effectLst/>
                          <a:latin typeface="+mn-lt"/>
                          <a:ea typeface="+mn-ea"/>
                          <a:cs typeface="+mn-cs"/>
                        </a:rPr>
                        <a:t> 80</a:t>
                      </a:r>
                    </a:p>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50 000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0</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96 719</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r>
              <a:tr h="324493">
                <a:tc>
                  <a:txBody>
                    <a:bodyPr/>
                    <a:lstStyle/>
                    <a:p>
                      <a:pPr>
                        <a:spcAft>
                          <a:spcPts val="0"/>
                        </a:spcAft>
                      </a:pPr>
                      <a:r>
                        <a:rPr lang="en-ZA" sz="1100" b="1" dirty="0">
                          <a:effectLst/>
                        </a:rPr>
                        <a:t> </a:t>
                      </a:r>
                      <a:r>
                        <a:rPr lang="en-US" sz="1100" b="1" dirty="0" smtClean="0">
                          <a:solidFill>
                            <a:prstClr val="black"/>
                          </a:solidFill>
                        </a:rPr>
                        <a:t>Mogale City </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a:t>
                      </a: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r>
              <a:tr h="362349">
                <a:tc>
                  <a:txBody>
                    <a:bodyPr/>
                    <a:lstStyle/>
                    <a:p>
                      <a:pPr>
                        <a:spcAft>
                          <a:spcPts val="0"/>
                        </a:spcAft>
                      </a:pPr>
                      <a:r>
                        <a:rPr lang="en-ZA" sz="1100" b="1" u="dbl" dirty="0">
                          <a:effectLst/>
                        </a:rPr>
                        <a:t> TOTAL </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a:t>
                      </a:r>
                      <a:r>
                        <a:rPr lang="en-ZA" sz="1100" kern="1200" dirty="0" smtClean="0">
                          <a:solidFill>
                            <a:schemeClr val="tx1"/>
                          </a:solidFill>
                          <a:effectLst/>
                          <a:latin typeface="+mn-lt"/>
                          <a:ea typeface="+mn-ea"/>
                          <a:cs typeface="+mn-cs"/>
                        </a:rPr>
                        <a:t>195</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162 862</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96 719</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a:t>
                      </a:r>
                      <a:r>
                        <a:rPr lang="en-ZA" sz="1100" kern="1200" dirty="0" smtClean="0">
                          <a:solidFill>
                            <a:schemeClr val="tx1"/>
                          </a:solidFill>
                          <a:effectLst/>
                          <a:latin typeface="+mn-lt"/>
                          <a:ea typeface="+mn-ea"/>
                          <a:cs typeface="+mn-cs"/>
                        </a:rPr>
                        <a:t>-</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115</a:t>
                      </a:r>
                      <a:r>
                        <a:rPr lang="en-ZA" sz="1100" kern="1200" dirty="0">
                          <a:solidFill>
                            <a:schemeClr val="tx1"/>
                          </a:solidFill>
                          <a:effectLst/>
                          <a:latin typeface="+mn-lt"/>
                          <a:ea typeface="+mn-ea"/>
                          <a:cs typeface="+mn-cs"/>
                        </a:rPr>
                        <a:t> </a:t>
                      </a:r>
                    </a:p>
                  </a:txBody>
                  <a:tcPr marL="68582" marR="68582" marT="0" marB="0"/>
                </a:tc>
              </a:tr>
            </a:tbl>
          </a:graphicData>
        </a:graphic>
      </p:graphicFrame>
      <p:sp>
        <p:nvSpPr>
          <p:cNvPr id="11343" name="Title 4"/>
          <p:cNvSpPr>
            <a:spLocks noGrp="1"/>
          </p:cNvSpPr>
          <p:nvPr>
            <p:ph type="title"/>
          </p:nvPr>
        </p:nvSpPr>
        <p:spPr/>
        <p:txBody>
          <a:bodyPr/>
          <a:lstStyle/>
          <a:p>
            <a:r>
              <a:rPr lang="en-ZA" altLang="en-US" b="1" smtClean="0">
                <a:solidFill>
                  <a:srgbClr val="FF0000"/>
                </a:solidFill>
                <a:ea typeface="ＭＳ Ｐゴシック" pitchFamily="34" charset="-128"/>
              </a:rPr>
              <a:t>MINING TOWNS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altLang="en-US" b="1" smtClean="0">
                <a:ea typeface="ＭＳ Ｐゴシック" pitchFamily="34" charset="-128"/>
              </a:rPr>
              <a:t>2016/17 DELIVERABLES AND BUDGETS</a:t>
            </a:r>
          </a:p>
        </p:txBody>
      </p:sp>
      <p:sp>
        <p:nvSpPr>
          <p:cNvPr id="12291" name="Title 1"/>
          <p:cNvSpPr txBox="1">
            <a:spLocks/>
          </p:cNvSpPr>
          <p:nvPr/>
        </p:nvSpPr>
        <p:spPr bwMode="auto">
          <a:xfrm>
            <a:off x="500063" y="1600200"/>
            <a:ext cx="8229600" cy="4114800"/>
          </a:xfrm>
          <a:prstGeom prst="rect">
            <a:avLst/>
          </a:prstGeom>
          <a:solidFill>
            <a:srgbClr val="92D050"/>
          </a:solidFill>
          <a:ln w="9525">
            <a:noFill/>
            <a:miter lim="800000"/>
            <a:headEnd/>
            <a:tailEnd/>
          </a:ln>
        </p:spPr>
        <p:txBody>
          <a:bodyPr anchor="ctr"/>
          <a:lstStyle/>
          <a:p>
            <a:pPr algn="ctr"/>
            <a:r>
              <a:rPr lang="en-ZA" altLang="en-US" sz="4400" b="1">
                <a:latin typeface="Calibri" pitchFamily="34" charset="0"/>
                <a:cs typeface="Arial" charset="0"/>
              </a:rPr>
              <a:t>B. PLANNED TARGETS AND BUDGETS PER HOUSING PROGRAMME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altLang="en-US" b="1" smtClean="0">
                <a:ea typeface="ＭＳ Ｐゴシック" pitchFamily="34" charset="-128"/>
              </a:rPr>
              <a:t>MTSF 2016  PLANNED TARGETS</a:t>
            </a:r>
          </a:p>
        </p:txBody>
      </p:sp>
      <p:sp>
        <p:nvSpPr>
          <p:cNvPr id="4" name="Content Placeholder 3"/>
          <p:cNvSpPr>
            <a:spLocks noGrp="1"/>
          </p:cNvSpPr>
          <p:nvPr>
            <p:ph idx="1"/>
          </p:nvPr>
        </p:nvSpPr>
        <p:spPr>
          <a:xfrm>
            <a:off x="457200" y="1439863"/>
            <a:ext cx="8229600" cy="4525962"/>
          </a:xfrm>
        </p:spPr>
        <p:txBody>
          <a:bodyPr/>
          <a:lstStyle/>
          <a:p>
            <a:pPr marL="0" indent="0" eaLnBrk="1" fontAlgn="auto" hangingPunct="1">
              <a:spcAft>
                <a:spcPts val="0"/>
              </a:spcAft>
              <a:buFont typeface="Arial" charset="0"/>
              <a:buNone/>
              <a:defRPr/>
            </a:pPr>
            <a:r>
              <a:rPr lang="en-US" sz="1800" dirty="0">
                <a:solidFill>
                  <a:prstClr val="black"/>
                </a:solidFill>
                <a:ea typeface="+mn-ea"/>
                <a:cs typeface="+mn-cs"/>
              </a:rPr>
              <a:t>The Department received an allocation of R5,022,669,000 for 2016 – 2017 FY , the department is requested to focus on the  following :</a:t>
            </a:r>
          </a:p>
          <a:p>
            <a:pPr eaLnBrk="1" fontAlgn="auto" hangingPunct="1">
              <a:spcAft>
                <a:spcPts val="0"/>
              </a:spcAft>
              <a:buFont typeface="Arial"/>
              <a:buChar char="•"/>
              <a:defRPr/>
            </a:pPr>
            <a:r>
              <a:rPr lang="en-US" sz="1800" dirty="0">
                <a:solidFill>
                  <a:prstClr val="black"/>
                </a:solidFill>
                <a:ea typeface="+mn-ea"/>
                <a:cs typeface="+mn-cs"/>
              </a:rPr>
              <a:t>Adherence to the MTSF Targets &amp; Outputs </a:t>
            </a:r>
          </a:p>
          <a:p>
            <a:pPr eaLnBrk="1" fontAlgn="auto" hangingPunct="1">
              <a:spcAft>
                <a:spcPts val="0"/>
              </a:spcAft>
              <a:buFont typeface="Arial"/>
              <a:buChar char="•"/>
              <a:defRPr/>
            </a:pPr>
            <a:r>
              <a:rPr lang="en-US" sz="1800" dirty="0">
                <a:solidFill>
                  <a:prstClr val="black"/>
                </a:solidFill>
                <a:ea typeface="+mn-ea"/>
                <a:cs typeface="+mn-cs"/>
              </a:rPr>
              <a:t>Key Programmes (FLISP , Social &amp; Rental Housing, UISP,IRDP and Title Deeds.</a:t>
            </a:r>
          </a:p>
          <a:p>
            <a:pPr eaLnBrk="1" fontAlgn="auto" hangingPunct="1">
              <a:spcAft>
                <a:spcPts val="0"/>
              </a:spcAft>
              <a:buFont typeface="Arial"/>
              <a:buChar char="•"/>
              <a:defRPr/>
            </a:pPr>
            <a:r>
              <a:rPr lang="en-US" sz="1800" dirty="0">
                <a:solidFill>
                  <a:prstClr val="black"/>
                </a:solidFill>
                <a:ea typeface="+mn-ea"/>
                <a:cs typeface="+mn-cs"/>
              </a:rPr>
              <a:t>Relevant Protocols to be entered into with HDA- for the acquisition of land</a:t>
            </a:r>
          </a:p>
          <a:p>
            <a:pPr eaLnBrk="1" fontAlgn="auto" hangingPunct="1">
              <a:spcAft>
                <a:spcPts val="0"/>
              </a:spcAft>
              <a:buFont typeface="Arial"/>
              <a:buChar char="•"/>
              <a:defRPr/>
            </a:pPr>
            <a:r>
              <a:rPr lang="en-US" sz="1800" dirty="0">
                <a:solidFill>
                  <a:prstClr val="black"/>
                </a:solidFill>
                <a:ea typeface="+mn-ea"/>
                <a:cs typeface="+mn-cs"/>
              </a:rPr>
              <a:t>And finally the alignment of the HSDG and USDG business plans  </a:t>
            </a:r>
          </a:p>
          <a:p>
            <a:pPr marL="0" indent="0" eaLnBrk="1" fontAlgn="auto" hangingPunct="1">
              <a:spcAft>
                <a:spcPts val="0"/>
              </a:spcAft>
              <a:buFont typeface="Arial" charset="0"/>
              <a:buNone/>
              <a:defRPr/>
            </a:pPr>
            <a:r>
              <a:rPr lang="en-US" sz="1800" dirty="0">
                <a:solidFill>
                  <a:prstClr val="black"/>
                </a:solidFill>
                <a:ea typeface="+mn-ea"/>
                <a:cs typeface="+mn-cs"/>
              </a:rPr>
              <a:t>For the 2016 – 2017 Business Plan ,extensive engagements have been undertaken with the respective municipalities of Gauteng to ensure alignment primarily with the IDP’s  MIG &amp; USDG. The state of readiness of the projects have been scrutinized and have reached a satisfactory level for implementation, projects that require final appointments of contractors will be managed  by Supply Chain Management ensuring all outstanding projects to be awarded contractors and valid contracts by the end of April 2016.</a:t>
            </a:r>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3883025"/>
          <a:ext cx="7872413" cy="982663"/>
        </p:xfrm>
        <a:graphic>
          <a:graphicData uri="http://schemas.openxmlformats.org/drawingml/2006/table">
            <a:tbl>
              <a:tblPr/>
              <a:tblGrid>
                <a:gridCol w="1591012"/>
                <a:gridCol w="991800"/>
                <a:gridCol w="1591012"/>
                <a:gridCol w="1756313"/>
                <a:gridCol w="1942275"/>
              </a:tblGrid>
              <a:tr h="182869">
                <a:tc>
                  <a:txBody>
                    <a:bodyPr/>
                    <a:lstStyle/>
                    <a:p>
                      <a:pPr algn="ctr" fontAlgn="t"/>
                      <a:r>
                        <a:rPr lang="en-US" sz="1200" b="1" i="0" u="none" strike="noStrike" dirty="0">
                          <a:solidFill>
                            <a:schemeClr val="tx1"/>
                          </a:solidFill>
                          <a:effectLst/>
                          <a:latin typeface="Arial Narrow"/>
                        </a:rPr>
                        <a:t>Ekurhuleni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1" i="0" u="none" strike="noStrike" dirty="0">
                          <a:solidFill>
                            <a:schemeClr val="tx1"/>
                          </a:solidFill>
                          <a:effectLst/>
                          <a:latin typeface="Arial Narrow"/>
                        </a:rPr>
                        <a:t>Sites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1" i="0" u="none" strike="noStrike" dirty="0">
                          <a:solidFill>
                            <a:schemeClr val="tx1"/>
                          </a:solidFill>
                          <a:effectLst/>
                          <a:latin typeface="Arial Narrow"/>
                        </a:rPr>
                        <a:t>Units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1" i="0" u="none" strike="noStrike" dirty="0">
                          <a:solidFill>
                            <a:schemeClr val="tx1"/>
                          </a:solidFill>
                          <a:effectLst/>
                          <a:latin typeface="Arial Narrow"/>
                        </a:rPr>
                        <a:t>Budget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1" i="0" u="none" strike="noStrike" dirty="0">
                          <a:solidFill>
                            <a:schemeClr val="tx1"/>
                          </a:solidFill>
                          <a:effectLst/>
                          <a:latin typeface="Arial Narrow"/>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9948">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4862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643,609,365</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Arial Narrow"/>
                        </a:rPr>
                        <a:t>70.94%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99948">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a:solidFill>
                            <a:srgbClr val="000000"/>
                          </a:solidFill>
                          <a:effectLst/>
                          <a:latin typeface="Arial Narrow"/>
                        </a:rPr>
                        <a:t>1500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1377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R 222,196,658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Arial Narrow"/>
                        </a:rPr>
                        <a:t>24.25%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948">
                <a:tc>
                  <a:txBody>
                    <a:bodyPr/>
                    <a:lstStyle/>
                    <a:p>
                      <a:pPr algn="ctr" fontAlgn="t"/>
                      <a:r>
                        <a:rPr lang="en-US" sz="800" b="0"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41,410,000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4.81%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948">
                <a:tc>
                  <a:txBody>
                    <a:bodyPr/>
                    <a:lstStyle/>
                    <a:p>
                      <a:pPr algn="ctr" fontAlgn="t"/>
                      <a:r>
                        <a:rPr lang="en-US" sz="1200" b="1" i="0" u="none" strike="noStrike" dirty="0">
                          <a:solidFill>
                            <a:srgbClr val="000000"/>
                          </a:solidFill>
                          <a:effectLst/>
                          <a:latin typeface="Arial Narrow"/>
                        </a:rPr>
                        <a:t>Total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1,837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6,239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R 907,216,023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0" i="0" u="none" strike="noStrike" dirty="0" smtClean="0">
                          <a:solidFill>
                            <a:srgbClr val="000000"/>
                          </a:solidFill>
                          <a:effectLst/>
                          <a:latin typeface="Arial Narrow"/>
                        </a:rPr>
                        <a:t>100%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bl>
          </a:graphicData>
        </a:graphic>
      </p:graphicFrame>
      <p:graphicFrame>
        <p:nvGraphicFramePr>
          <p:cNvPr id="6" name="Table 5"/>
          <p:cNvGraphicFramePr>
            <a:graphicFrameLocks noGrp="1"/>
          </p:cNvGraphicFramePr>
          <p:nvPr/>
        </p:nvGraphicFramePr>
        <p:xfrm>
          <a:off x="609600" y="5011738"/>
          <a:ext cx="7872413" cy="1184275"/>
        </p:xfrm>
        <a:graphic>
          <a:graphicData uri="http://schemas.openxmlformats.org/drawingml/2006/table">
            <a:tbl>
              <a:tblPr/>
              <a:tblGrid>
                <a:gridCol w="1591012"/>
                <a:gridCol w="991800"/>
                <a:gridCol w="1591012"/>
                <a:gridCol w="1756313"/>
                <a:gridCol w="1942275"/>
              </a:tblGrid>
              <a:tr h="183076">
                <a:tc>
                  <a:txBody>
                    <a:bodyPr/>
                    <a:lstStyle/>
                    <a:p>
                      <a:pPr marL="0" indent="0" algn="ctr" fontAlgn="t"/>
                      <a:r>
                        <a:rPr lang="en-US" sz="1200" b="1" i="0" u="none" strike="noStrike" dirty="0">
                          <a:solidFill>
                            <a:schemeClr val="tx1"/>
                          </a:solidFill>
                          <a:effectLst/>
                          <a:latin typeface="Arial Narrow"/>
                        </a:rPr>
                        <a:t>Tshwane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1" i="0" u="none" strike="noStrike" dirty="0">
                          <a:solidFill>
                            <a:schemeClr val="tx1"/>
                          </a:solidFill>
                          <a:effectLst/>
                          <a:latin typeface="Arial Narrow"/>
                        </a:rPr>
                        <a:t>Sites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1" i="0" u="none" strike="noStrike" dirty="0">
                          <a:solidFill>
                            <a:schemeClr val="tx1"/>
                          </a:solidFill>
                          <a:effectLst/>
                          <a:latin typeface="Arial Narrow"/>
                        </a:rPr>
                        <a:t>Units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1" i="0" u="none" strike="noStrike" dirty="0">
                          <a:solidFill>
                            <a:schemeClr val="tx1"/>
                          </a:solidFill>
                          <a:effectLst/>
                          <a:latin typeface="Arial Narrow"/>
                        </a:rPr>
                        <a:t>Budget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200" b="1" i="0" u="none" strike="noStrike" dirty="0" smtClean="0">
                          <a:solidFill>
                            <a:schemeClr val="tx1"/>
                          </a:solidFill>
                          <a:effectLst/>
                          <a:latin typeface="Arial Narrow"/>
                        </a:rPr>
                        <a:t>% of total budget allocation</a:t>
                      </a:r>
                      <a:endParaRPr lang="en-US" sz="1200" b="1" i="0" u="none" strike="noStrike" dirty="0">
                        <a:solidFill>
                          <a:schemeClr val="tx1"/>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0240">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smtClean="0">
                          <a:solidFill>
                            <a:srgbClr val="000000"/>
                          </a:solidFill>
                          <a:effectLst/>
                          <a:latin typeface="Arial Narrow"/>
                        </a:rPr>
                        <a:t>310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smtClean="0">
                          <a:solidFill>
                            <a:srgbClr val="000000"/>
                          </a:solidFill>
                          <a:effectLst/>
                          <a:latin typeface="Arial Narrow"/>
                        </a:rPr>
                        <a:t>6320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690,659,950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Arial Narrow"/>
                        </a:rPr>
                        <a:t>51.71%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00240">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smtClean="0">
                          <a:solidFill>
                            <a:srgbClr val="000000"/>
                          </a:solidFill>
                          <a:effectLst/>
                          <a:latin typeface="Arial Narrow"/>
                        </a:rPr>
                        <a:t>1070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smtClean="0">
                          <a:solidFill>
                            <a:srgbClr val="000000"/>
                          </a:solidFill>
                          <a:effectLst/>
                          <a:latin typeface="Arial Narrow"/>
                        </a:rPr>
                        <a:t>1780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237,294,730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Arial Narrow"/>
                        </a:rPr>
                        <a:t>30.32%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240">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65,000,000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16.41%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240">
                <a:tc>
                  <a:txBody>
                    <a:bodyPr/>
                    <a:lstStyle/>
                    <a:p>
                      <a:pPr algn="ctr" fontAlgn="t"/>
                      <a:r>
                        <a:rPr lang="en-US" sz="800" b="0"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12,700,000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240">
                <a:tc>
                  <a:txBody>
                    <a:bodyPr/>
                    <a:lstStyle/>
                    <a:p>
                      <a:pPr algn="ctr" fontAlgn="t"/>
                      <a:r>
                        <a:rPr lang="en-US" sz="1200" b="1" i="0" u="none" strike="noStrike" dirty="0">
                          <a:solidFill>
                            <a:srgbClr val="000000"/>
                          </a:solidFill>
                          <a:effectLst/>
                          <a:latin typeface="Arial Narrow"/>
                        </a:rPr>
                        <a:t>Total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1,380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8,100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R 1,005,654,680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bl>
          </a:graphicData>
        </a:graphic>
      </p:graphicFrame>
      <p:graphicFrame>
        <p:nvGraphicFramePr>
          <p:cNvPr id="7" name="Table 6"/>
          <p:cNvGraphicFramePr>
            <a:graphicFrameLocks noGrp="1"/>
          </p:cNvGraphicFramePr>
          <p:nvPr/>
        </p:nvGraphicFramePr>
        <p:xfrm>
          <a:off x="609600" y="904875"/>
          <a:ext cx="2330450" cy="2030413"/>
        </p:xfrm>
        <a:graphic>
          <a:graphicData uri="http://schemas.openxmlformats.org/drawingml/2006/table">
            <a:tbl>
              <a:tblPr firstRow="1" bandRow="1">
                <a:tableStyleId>{5C22544A-7EE6-4342-B048-85BDC9FD1C3A}</a:tableStyleId>
              </a:tblPr>
              <a:tblGrid>
                <a:gridCol w="2330450"/>
              </a:tblGrid>
              <a:tr h="3229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u="sng" dirty="0" smtClean="0">
                          <a:solidFill>
                            <a:schemeClr val="tx1"/>
                          </a:solidFill>
                        </a:rPr>
                        <a:t>LEGEND</a:t>
                      </a:r>
                    </a:p>
                  </a:txBody>
                  <a:tcPr marL="91453" marR="91453" marT="45743" marB="45743" anchor="ctr">
                    <a:solidFill>
                      <a:schemeClr val="bg1"/>
                    </a:solidFill>
                  </a:tcPr>
                </a:tc>
              </a:tr>
              <a:tr h="426868">
                <a:tc>
                  <a:txBody>
                    <a:bodyPr/>
                    <a:lstStyle/>
                    <a:p>
                      <a:pPr algn="l"/>
                      <a:r>
                        <a:rPr lang="en-ZA" sz="1100" b="1" dirty="0" smtClean="0">
                          <a:solidFill>
                            <a:schemeClr val="tx1"/>
                          </a:solidFill>
                        </a:rPr>
                        <a:t>Project Ready for construction </a:t>
                      </a:r>
                    </a:p>
                    <a:p>
                      <a:pPr algn="l"/>
                      <a:r>
                        <a:rPr lang="en-ZA" sz="1100" b="1" dirty="0" smtClean="0">
                          <a:solidFill>
                            <a:schemeClr val="tx1"/>
                          </a:solidFill>
                        </a:rPr>
                        <a:t>/Contractor &amp;</a:t>
                      </a:r>
                      <a:r>
                        <a:rPr lang="en-ZA" sz="1100" b="1" baseline="0" dirty="0" smtClean="0">
                          <a:solidFill>
                            <a:schemeClr val="tx1"/>
                          </a:solidFill>
                        </a:rPr>
                        <a:t> PRT on Site</a:t>
                      </a:r>
                      <a:endParaRPr lang="en-ZA" sz="1100" b="1" dirty="0">
                        <a:solidFill>
                          <a:schemeClr val="tx1"/>
                        </a:solidFill>
                      </a:endParaRPr>
                    </a:p>
                  </a:txBody>
                  <a:tcPr marL="91453" marR="91453" marT="45743" marB="45743" anchor="ctr">
                    <a:solidFill>
                      <a:srgbClr val="92D050"/>
                    </a:solidFill>
                  </a:tcPr>
                </a:tc>
              </a:tr>
              <a:tr h="594558">
                <a:tc>
                  <a:txBody>
                    <a:bodyPr/>
                    <a:lstStyle/>
                    <a:p>
                      <a:pPr algn="l"/>
                      <a:r>
                        <a:rPr lang="en-ZA" sz="1100" b="1" dirty="0" smtClean="0"/>
                        <a:t>Projects</a:t>
                      </a:r>
                      <a:r>
                        <a:rPr lang="en-ZA" sz="1100" b="1" baseline="0" dirty="0" smtClean="0"/>
                        <a:t> r</a:t>
                      </a:r>
                      <a:r>
                        <a:rPr lang="en-ZA" sz="1100" b="1" dirty="0" smtClean="0"/>
                        <a:t>equire  SCM, Process dealing </a:t>
                      </a:r>
                    </a:p>
                    <a:p>
                      <a:pPr algn="l"/>
                      <a:r>
                        <a:rPr lang="en-ZA" sz="1100" b="1" dirty="0" smtClean="0"/>
                        <a:t>with contracts and IPW’s</a:t>
                      </a:r>
                      <a:endParaRPr lang="en-ZA" sz="1100" b="1" dirty="0"/>
                    </a:p>
                  </a:txBody>
                  <a:tcPr marL="91453" marR="91453" marT="45743" marB="45743" anchor="ctr">
                    <a:solidFill>
                      <a:srgbClr val="FFC000"/>
                    </a:solidFill>
                  </a:tcPr>
                </a:tc>
              </a:tr>
              <a:tr h="259177">
                <a:tc>
                  <a:txBody>
                    <a:bodyPr/>
                    <a:lstStyle/>
                    <a:p>
                      <a:pPr algn="l"/>
                      <a:r>
                        <a:rPr lang="en-ZA" sz="1100" b="1" dirty="0" smtClean="0">
                          <a:solidFill>
                            <a:schemeClr val="tx1"/>
                          </a:solidFill>
                        </a:rPr>
                        <a:t>Projects Under Planning </a:t>
                      </a:r>
                      <a:endParaRPr lang="en-ZA" sz="1100" b="1" dirty="0">
                        <a:solidFill>
                          <a:schemeClr val="tx1"/>
                        </a:solidFill>
                      </a:endParaRPr>
                    </a:p>
                  </a:txBody>
                  <a:tcPr marL="91453" marR="91453" marT="45743" marB="45743" anchor="ctr">
                    <a:solidFill>
                      <a:schemeClr val="tx2">
                        <a:lumMod val="40000"/>
                        <a:lumOff val="60000"/>
                      </a:schemeClr>
                    </a:solidFill>
                  </a:tcPr>
                </a:tc>
              </a:tr>
              <a:tr h="426868">
                <a:tc>
                  <a:txBody>
                    <a:bodyPr/>
                    <a:lstStyle/>
                    <a:p>
                      <a:pPr algn="l"/>
                      <a:r>
                        <a:rPr lang="en-ZA" sz="1100" b="1" dirty="0" smtClean="0">
                          <a:solidFill>
                            <a:schemeClr val="tx1"/>
                          </a:solidFill>
                        </a:rPr>
                        <a:t>Projects delivering</a:t>
                      </a:r>
                      <a:r>
                        <a:rPr lang="en-ZA" sz="1100" b="1" baseline="0" dirty="0" smtClean="0">
                          <a:solidFill>
                            <a:schemeClr val="tx1"/>
                          </a:solidFill>
                        </a:rPr>
                        <a:t> </a:t>
                      </a:r>
                      <a:r>
                        <a:rPr lang="en-ZA" sz="1100" b="1" dirty="0" smtClean="0">
                          <a:solidFill>
                            <a:schemeClr val="tx1"/>
                          </a:solidFill>
                        </a:rPr>
                        <a:t>Bulk</a:t>
                      </a:r>
                      <a:r>
                        <a:rPr lang="en-ZA" sz="1100" b="1" baseline="0" dirty="0" smtClean="0">
                          <a:solidFill>
                            <a:schemeClr val="tx1"/>
                          </a:solidFill>
                        </a:rPr>
                        <a:t> Infrastructure </a:t>
                      </a:r>
                      <a:endParaRPr lang="en-ZA" sz="1100" b="1" dirty="0">
                        <a:solidFill>
                          <a:schemeClr val="tx1"/>
                        </a:solidFill>
                      </a:endParaRPr>
                    </a:p>
                  </a:txBody>
                  <a:tcPr marL="91453" marR="91453" marT="45743" marB="45743" anchor="ctr">
                    <a:solidFill>
                      <a:schemeClr val="accent4">
                        <a:lumMod val="60000"/>
                        <a:lumOff val="40000"/>
                      </a:schemeClr>
                    </a:solidFill>
                  </a:tcPr>
                </a:tc>
              </a:tr>
            </a:tbl>
          </a:graphicData>
        </a:graphic>
      </p:graphicFrame>
      <p:sp>
        <p:nvSpPr>
          <p:cNvPr id="11" name="Rectangle 10"/>
          <p:cNvSpPr/>
          <p:nvPr/>
        </p:nvSpPr>
        <p:spPr>
          <a:xfrm>
            <a:off x="609600" y="695673"/>
            <a:ext cx="8581730" cy="584775"/>
          </a:xfrm>
          <a:prstGeom prst="rect">
            <a:avLst/>
          </a:prstGeom>
          <a:noFill/>
        </p:spPr>
        <p:txBody>
          <a:bodyPr>
            <a:spAutoFit/>
          </a:bodyPr>
          <a:lstStyle/>
          <a:p>
            <a:pPr algn="ctr" eaLnBrk="1" fontAlgn="auto" hangingPunct="1">
              <a:spcBef>
                <a:spcPts val="0"/>
              </a:spcBef>
              <a:spcAft>
                <a:spcPts val="0"/>
              </a:spcAft>
              <a:defRPr/>
            </a:pPr>
            <a:r>
              <a:rPr lang="en-US"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ea typeface="+mn-ea"/>
              </a:rPr>
              <a:t>   </a:t>
            </a:r>
            <a:r>
              <a:rPr lang="en-US" sz="28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ea typeface="+mn-ea"/>
              </a:rPr>
              <a:t>                    </a:t>
            </a:r>
            <a:r>
              <a:rPr lang="en-US" sz="2800" b="1" dirty="0">
                <a:ln w="900" cmpd="sng">
                  <a:solidFill>
                    <a:srgbClr val="4F81BD">
                      <a:satMod val="190000"/>
                      <a:alpha val="55000"/>
                    </a:srgbClr>
                  </a:solidFill>
                  <a:prstDash val="solid"/>
                </a:ln>
                <a:solidFill>
                  <a:srgbClr val="4F81BD">
                    <a:satMod val="200000"/>
                    <a:tint val="3000"/>
                  </a:srgbClr>
                </a:solidFill>
                <a:latin typeface="Calibri"/>
                <a:ea typeface="+mn-ea"/>
              </a:rPr>
              <a:t>Project Readiness Matrix - SUMMARY </a:t>
            </a:r>
          </a:p>
        </p:txBody>
      </p:sp>
      <p:graphicFrame>
        <p:nvGraphicFramePr>
          <p:cNvPr id="8" name="Table 7"/>
          <p:cNvGraphicFramePr>
            <a:graphicFrameLocks noGrp="1"/>
          </p:cNvGraphicFramePr>
          <p:nvPr/>
        </p:nvGraphicFramePr>
        <p:xfrm>
          <a:off x="609600" y="2644775"/>
          <a:ext cx="7827963" cy="1098550"/>
        </p:xfrm>
        <a:graphic>
          <a:graphicData uri="http://schemas.openxmlformats.org/drawingml/2006/table">
            <a:tbl>
              <a:tblPr/>
              <a:tblGrid>
                <a:gridCol w="1582029"/>
                <a:gridCol w="986200"/>
                <a:gridCol w="1582029"/>
                <a:gridCol w="1746396"/>
                <a:gridCol w="1931308"/>
              </a:tblGrid>
              <a:tr h="183092">
                <a:tc>
                  <a:txBody>
                    <a:bodyPr/>
                    <a:lstStyle/>
                    <a:p>
                      <a:pPr algn="ctr" fontAlgn="ctr"/>
                      <a:r>
                        <a:rPr lang="en-US" sz="1200" b="1" i="0" u="none" strike="noStrike" dirty="0">
                          <a:solidFill>
                            <a:schemeClr val="tx1"/>
                          </a:solidFill>
                          <a:effectLst/>
                          <a:latin typeface="Arial Narrow"/>
                        </a:rPr>
                        <a:t>Joburg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Sites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Units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Budget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3092">
                <a:tc>
                  <a:txBody>
                    <a:bodyPr/>
                    <a:lstStyle/>
                    <a:p>
                      <a:pPr algn="ctr" fontAlgn="ctr"/>
                      <a:r>
                        <a:rPr lang="en-US" sz="1000" b="1"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2150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4875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774,481,029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71.96%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83092">
                <a:tc>
                  <a:txBody>
                    <a:bodyPr/>
                    <a:lstStyle/>
                    <a:p>
                      <a:pPr algn="ctr" fontAlgn="ctr"/>
                      <a:r>
                        <a:rPr lang="en-US" sz="1000" b="1"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a:solidFill>
                            <a:srgbClr val="000000"/>
                          </a:solidFill>
                          <a:effectLst/>
                          <a:latin typeface="Arial Narrow"/>
                        </a:rPr>
                        <a:t>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1797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196,851,076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18.29%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3092">
                <a:tc>
                  <a:txBody>
                    <a:bodyPr/>
                    <a:lstStyle/>
                    <a:p>
                      <a:pPr algn="ctr" fontAlgn="ctr"/>
                      <a:r>
                        <a:rPr lang="en-US" sz="1000" b="1"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15,000,000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3092">
                <a:tc>
                  <a:txBody>
                    <a:bodyPr/>
                    <a:lstStyle/>
                    <a:p>
                      <a:pPr algn="ctr" fontAlgn="ctr"/>
                      <a:r>
                        <a:rPr lang="en-US" sz="1000" b="1"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89,885,195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3092">
                <a:tc>
                  <a:txBody>
                    <a:bodyPr/>
                    <a:lstStyle/>
                    <a:p>
                      <a:pPr algn="l" fontAlgn="ctr"/>
                      <a:r>
                        <a:rPr lang="en-US" sz="1200" b="1" i="0" u="none" strike="noStrike" dirty="0">
                          <a:solidFill>
                            <a:srgbClr val="000000"/>
                          </a:solidFill>
                          <a:effectLst/>
                          <a:latin typeface="Arial Narrow"/>
                        </a:rPr>
                        <a:t>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2372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6672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R 1,076,217,300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bl>
          </a:graphicData>
        </a:graphic>
      </p:graphicFrame>
      <p:sp>
        <p:nvSpPr>
          <p:cNvPr id="10" name="TextBox 9"/>
          <p:cNvSpPr txBox="1"/>
          <p:nvPr/>
        </p:nvSpPr>
        <p:spPr>
          <a:xfrm>
            <a:off x="3087688" y="1477963"/>
            <a:ext cx="5603875" cy="646112"/>
          </a:xfrm>
          <a:prstGeom prst="rect">
            <a:avLst/>
          </a:prstGeom>
          <a:noFill/>
        </p:spPr>
        <p:txBody>
          <a:bodyPr wrap="none">
            <a:spAutoFit/>
          </a:bodyPr>
          <a:lstStyle/>
          <a:p>
            <a:pPr eaLnBrk="1" fontAlgn="auto" hangingPunct="1">
              <a:spcBef>
                <a:spcPts val="0"/>
              </a:spcBef>
              <a:spcAft>
                <a:spcPts val="0"/>
              </a:spcAft>
              <a:defRPr/>
            </a:pPr>
            <a:r>
              <a:rPr lang="en-US" dirty="0">
                <a:solidFill>
                  <a:prstClr val="black"/>
                </a:solidFill>
                <a:latin typeface="Calibri"/>
                <a:ea typeface="+mn-ea"/>
              </a:rPr>
              <a:t>NB. Targets and Budget will adjust from Amber to Green,</a:t>
            </a:r>
          </a:p>
          <a:p>
            <a:pPr eaLnBrk="1" fontAlgn="auto" hangingPunct="1">
              <a:spcBef>
                <a:spcPts val="0"/>
              </a:spcBef>
              <a:spcAft>
                <a:spcPts val="0"/>
              </a:spcAft>
              <a:defRPr/>
            </a:pPr>
            <a:r>
              <a:rPr lang="en-US" dirty="0">
                <a:solidFill>
                  <a:prstClr val="black"/>
                </a:solidFill>
                <a:latin typeface="Calibri"/>
                <a:ea typeface="+mn-ea"/>
              </a:rPr>
              <a:t>        once awarding and contracting is concluded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2470150"/>
          <a:ext cx="7827963" cy="1096963"/>
        </p:xfrm>
        <a:graphic>
          <a:graphicData uri="http://schemas.openxmlformats.org/drawingml/2006/table">
            <a:tbl>
              <a:tblPr/>
              <a:tblGrid>
                <a:gridCol w="1582029"/>
                <a:gridCol w="986200"/>
                <a:gridCol w="1582029"/>
                <a:gridCol w="1746396"/>
                <a:gridCol w="1931308"/>
              </a:tblGrid>
              <a:tr h="182827">
                <a:tc>
                  <a:txBody>
                    <a:bodyPr/>
                    <a:lstStyle/>
                    <a:p>
                      <a:pPr algn="ctr" fontAlgn="t"/>
                      <a:r>
                        <a:rPr lang="en-US" sz="1200" b="1" i="0" u="none" strike="noStrike" dirty="0">
                          <a:solidFill>
                            <a:schemeClr val="tx1"/>
                          </a:solidFill>
                          <a:effectLst/>
                          <a:latin typeface="Arial Narrow"/>
                        </a:rPr>
                        <a:t>Sedibeng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Sites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Units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Arial Narrow"/>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200" b="1" i="0" u="none" strike="noStrike" dirty="0" smtClean="0">
                          <a:solidFill>
                            <a:schemeClr val="tx1"/>
                          </a:solidFill>
                          <a:effectLst/>
                          <a:latin typeface="Arial Narrow"/>
                        </a:rPr>
                        <a:t>% of total budget allocation</a:t>
                      </a:r>
                      <a:endParaRPr lang="en-US" sz="1200" b="1" i="0" u="none" strike="noStrike" dirty="0">
                        <a:solidFill>
                          <a:schemeClr val="tx1"/>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2827">
                <a:tc>
                  <a:txBody>
                    <a:bodyPr/>
                    <a:lstStyle/>
                    <a:p>
                      <a:pPr algn="ctr" fontAlgn="t"/>
                      <a:r>
                        <a:rPr lang="en-US" sz="12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923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smtClean="0">
                          <a:solidFill>
                            <a:srgbClr val="000000"/>
                          </a:solidFill>
                          <a:effectLst/>
                          <a:latin typeface="Arial Narrow"/>
                        </a:rPr>
                        <a:t>3508</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453,916,719</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62.99%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82827">
                <a:tc>
                  <a:txBody>
                    <a:bodyPr/>
                    <a:lstStyle/>
                    <a:p>
                      <a:pPr algn="ctr" fontAlgn="t"/>
                      <a:r>
                        <a:rPr lang="en-US" sz="12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a:solidFill>
                            <a:srgbClr val="000000"/>
                          </a:solidFill>
                          <a:effectLst/>
                          <a:latin typeface="Arial Narrow"/>
                        </a:rPr>
                        <a:t>2266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Arial Narrow"/>
                        </a:rPr>
                        <a:t>1513</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278,655,097</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27.44%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27">
                <a:tc>
                  <a:txBody>
                    <a:bodyPr/>
                    <a:lstStyle/>
                    <a:p>
                      <a:pPr algn="ctr" fontAlgn="t"/>
                      <a:r>
                        <a:rPr lang="en-US" sz="12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17,731,484</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Arial Narrow"/>
                        </a:rPr>
                        <a:t>6.06%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27">
                <a:tc>
                  <a:txBody>
                    <a:bodyPr/>
                    <a:lstStyle/>
                    <a:p>
                      <a:pPr algn="ctr" fontAlgn="t"/>
                      <a:r>
                        <a:rPr lang="en-US" sz="12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29,696,700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827">
                <a:tc>
                  <a:txBody>
                    <a:bodyPr/>
                    <a:lstStyle/>
                    <a:p>
                      <a:pPr algn="l" fontAlgn="t"/>
                      <a:r>
                        <a:rPr lang="en-US" sz="1200" b="1" i="0" u="none" strike="noStrike" dirty="0">
                          <a:solidFill>
                            <a:srgbClr val="000000"/>
                          </a:solidFill>
                          <a:effectLst/>
                          <a:latin typeface="Arial Narrow"/>
                        </a:rPr>
                        <a:t>TOTAL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3189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5021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R 780,000,000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bl>
          </a:graphicData>
        </a:graphic>
      </p:graphicFrame>
      <p:graphicFrame>
        <p:nvGraphicFramePr>
          <p:cNvPr id="8" name="Table 7"/>
          <p:cNvGraphicFramePr>
            <a:graphicFrameLocks noGrp="1"/>
          </p:cNvGraphicFramePr>
          <p:nvPr/>
        </p:nvGraphicFramePr>
        <p:xfrm>
          <a:off x="609600" y="5078413"/>
          <a:ext cx="7827963" cy="1628775"/>
        </p:xfrm>
        <a:graphic>
          <a:graphicData uri="http://schemas.openxmlformats.org/drawingml/2006/table">
            <a:tbl>
              <a:tblPr/>
              <a:tblGrid>
                <a:gridCol w="3178449"/>
                <a:gridCol w="1033094"/>
                <a:gridCol w="938097"/>
                <a:gridCol w="1781198"/>
                <a:gridCol w="897125"/>
              </a:tblGrid>
              <a:tr h="213346">
                <a:tc>
                  <a:txBody>
                    <a:bodyPr/>
                    <a:lstStyle/>
                    <a:p>
                      <a:pPr algn="ctr" fontAlgn="t"/>
                      <a:r>
                        <a:rPr lang="en-US" sz="1400" b="1" i="0" u="none" strike="noStrike" dirty="0">
                          <a:solidFill>
                            <a:schemeClr val="tx1"/>
                          </a:solidFill>
                          <a:effectLst/>
                          <a:latin typeface="Arial Narrow"/>
                        </a:rPr>
                        <a:t>GDHS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chemeClr val="tx1"/>
                          </a:solidFill>
                          <a:effectLst/>
                          <a:latin typeface="Arial Narrow"/>
                        </a:rPr>
                        <a:t>Sites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chemeClr val="tx1"/>
                          </a:solidFill>
                          <a:effectLst/>
                          <a:latin typeface="Arial Narrow"/>
                        </a:rPr>
                        <a:t>Units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chemeClr val="tx1"/>
                          </a:solidFill>
                          <a:effectLst/>
                          <a:latin typeface="Arial Narrow"/>
                        </a:rPr>
                        <a:t>Budget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chemeClr val="tx1"/>
                          </a:solidFill>
                          <a:effectLst/>
                          <a:latin typeface="Arial Narrow"/>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9914">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5625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21557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2,913,926,809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Arial Narrow"/>
                        </a:rPr>
                        <a:t>61.21%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99914">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a:solidFill>
                            <a:srgbClr val="000000"/>
                          </a:solidFill>
                          <a:effectLst/>
                          <a:latin typeface="Arial Narrow"/>
                        </a:rPr>
                        <a:t>6203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8616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R 1,184,113,918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Arial Narrow"/>
                        </a:rPr>
                        <a:t>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914">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191,624,507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752">
                <a:tc>
                  <a:txBody>
                    <a:bodyPr/>
                    <a:lstStyle/>
                    <a:p>
                      <a:pPr algn="ctr" fontAlgn="t"/>
                      <a:r>
                        <a:rPr lang="en-US" sz="800" b="0"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171,316,052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752">
                <a:tc>
                  <a:txBody>
                    <a:bodyPr/>
                    <a:lstStyle/>
                    <a:p>
                      <a:pPr algn="ctr" fontAlgn="t"/>
                      <a:r>
                        <a:rPr lang="en-US" sz="1200" b="0" i="0" u="none" strike="noStrike" dirty="0">
                          <a:solidFill>
                            <a:srgbClr val="000000"/>
                          </a:solidFill>
                          <a:effectLst/>
                          <a:latin typeface="Arial Narrow"/>
                        </a:rPr>
                        <a:t>OPSCAP,NHBRC,  EEDBS</a:t>
                      </a:r>
                      <a:r>
                        <a:rPr lang="en-US" sz="1200" b="0" i="0" u="none" strike="noStrike" dirty="0" smtClean="0">
                          <a:solidFill>
                            <a:srgbClr val="000000"/>
                          </a:solidFill>
                          <a:effectLst/>
                          <a:latin typeface="Arial Narrow"/>
                        </a:rPr>
                        <a:t>, </a:t>
                      </a:r>
                      <a:r>
                        <a:rPr lang="en-US" sz="1200" b="0" i="0" u="none" strike="noStrike" dirty="0" err="1" smtClean="0">
                          <a:solidFill>
                            <a:srgbClr val="000000"/>
                          </a:solidFill>
                          <a:effectLst/>
                          <a:latin typeface="Arial Narrow"/>
                        </a:rPr>
                        <a:t>Assests</a:t>
                      </a:r>
                      <a:r>
                        <a:rPr lang="en-US" sz="1200" b="0" i="0" u="none" strike="noStrike" dirty="0">
                          <a:solidFill>
                            <a:srgbClr val="000000"/>
                          </a:solidFill>
                          <a:effectLst/>
                          <a:latin typeface="Arial Narrow"/>
                        </a:rPr>
                        <a:t>, Flood Repair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0" i="0" u="none" strike="noStrike">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425,333,851</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8.47%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270">
                <a:tc>
                  <a:txBody>
                    <a:bodyPr/>
                    <a:lstStyle/>
                    <a:p>
                      <a:pPr algn="ctr" fontAlgn="t"/>
                      <a:r>
                        <a:rPr lang="en-US" sz="1200" b="0" i="0" u="none" strike="noStrike" dirty="0">
                          <a:solidFill>
                            <a:srgbClr val="000000"/>
                          </a:solidFill>
                          <a:effectLst/>
                          <a:latin typeface="Arial Narrow"/>
                        </a:rPr>
                        <a:t>Head Office GPF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smtClean="0">
                          <a:solidFill>
                            <a:srgbClr val="000000"/>
                          </a:solidFill>
                          <a:effectLst/>
                          <a:latin typeface="Arial Narrow"/>
                        </a:rPr>
                        <a:t>1229</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136,353,863</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99914">
                <a:tc>
                  <a:txBody>
                    <a:bodyPr/>
                    <a:lstStyle/>
                    <a:p>
                      <a:pPr algn="ctr" fontAlgn="t"/>
                      <a:r>
                        <a:rPr lang="en-US" sz="1200" b="1" i="0" u="none" strike="noStrike">
                          <a:solidFill>
                            <a:srgbClr val="000000"/>
                          </a:solidFill>
                          <a:effectLst/>
                          <a:latin typeface="Arial Narrow"/>
                        </a:rPr>
                        <a:t>Grand Total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a:solidFill>
                            <a:srgbClr val="000000"/>
                          </a:solidFill>
                          <a:effectLst/>
                          <a:latin typeface="Arial Narrow"/>
                        </a:rPr>
                        <a:t>11,828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smtClean="0">
                          <a:solidFill>
                            <a:srgbClr val="000000"/>
                          </a:solidFill>
                          <a:effectLst/>
                          <a:latin typeface="Arial Narrow"/>
                        </a:rPr>
                        <a:t>31,402</a:t>
                      </a:r>
                      <a:endParaRPr lang="en-US" sz="1200" b="1"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a:solidFill>
                            <a:srgbClr val="000000"/>
                          </a:solidFill>
                          <a:effectLst/>
                          <a:latin typeface="Arial Narrow"/>
                        </a:rPr>
                        <a:t>R 5,022,669,000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bl>
          </a:graphicData>
        </a:graphic>
      </p:graphicFrame>
      <p:sp>
        <p:nvSpPr>
          <p:cNvPr id="10" name="Rectangle 9"/>
          <p:cNvSpPr/>
          <p:nvPr/>
        </p:nvSpPr>
        <p:spPr>
          <a:xfrm>
            <a:off x="1167741" y="712456"/>
            <a:ext cx="8581730" cy="584775"/>
          </a:xfrm>
          <a:prstGeom prst="rect">
            <a:avLst/>
          </a:prstGeom>
          <a:noFill/>
        </p:spPr>
        <p:txBody>
          <a:bodyPr>
            <a:spAutoFit/>
          </a:bodyPr>
          <a:lstStyle/>
          <a:p>
            <a:pPr algn="ctr" eaLnBrk="1" fontAlgn="auto" hangingPunct="1">
              <a:spcBef>
                <a:spcPts val="0"/>
              </a:spcBef>
              <a:spcAft>
                <a:spcPts val="0"/>
              </a:spcAft>
              <a:defRPr/>
            </a:pPr>
            <a:r>
              <a:rPr lang="en-US" sz="32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ea typeface="+mn-ea"/>
              </a:rPr>
              <a:t>         Project Readiness Matrix - SUMMARY </a:t>
            </a:r>
            <a:endParaRPr lang="en-US" sz="2800" b="1" dirty="0">
              <a:ln w="900" cmpd="sng">
                <a:solidFill>
                  <a:srgbClr val="4F81BD">
                    <a:satMod val="190000"/>
                    <a:alpha val="55000"/>
                  </a:srgbClr>
                </a:solidFill>
                <a:prstDash val="solid"/>
              </a:ln>
              <a:solidFill>
                <a:srgbClr val="4F81BD">
                  <a:satMod val="200000"/>
                  <a:tint val="3000"/>
                </a:srgbClr>
              </a:solidFill>
              <a:effectLst>
                <a:outerShdw blurRad="38100" dist="38100" dir="2700000" algn="tl">
                  <a:srgbClr val="000000">
                    <a:alpha val="43137"/>
                  </a:srgbClr>
                </a:outerShdw>
              </a:effectLst>
              <a:latin typeface="Calibri"/>
              <a:ea typeface="+mn-ea"/>
            </a:endParaRPr>
          </a:p>
        </p:txBody>
      </p:sp>
      <p:graphicFrame>
        <p:nvGraphicFramePr>
          <p:cNvPr id="9" name="Table 8"/>
          <p:cNvGraphicFramePr>
            <a:graphicFrameLocks noGrp="1"/>
          </p:cNvGraphicFramePr>
          <p:nvPr/>
        </p:nvGraphicFramePr>
        <p:xfrm>
          <a:off x="258763" y="866775"/>
          <a:ext cx="2330450" cy="1600200"/>
        </p:xfrm>
        <a:graphic>
          <a:graphicData uri="http://schemas.openxmlformats.org/drawingml/2006/table">
            <a:tbl>
              <a:tblPr firstRow="1" bandRow="1">
                <a:tableStyleId>{5C22544A-7EE6-4342-B048-85BDC9FD1C3A}</a:tableStyleId>
              </a:tblPr>
              <a:tblGrid>
                <a:gridCol w="2330450"/>
              </a:tblGrid>
              <a:tr h="3049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u="sng" dirty="0" smtClean="0">
                          <a:solidFill>
                            <a:schemeClr val="tx1"/>
                          </a:solidFill>
                        </a:rPr>
                        <a:t>LEGEND</a:t>
                      </a:r>
                    </a:p>
                  </a:txBody>
                  <a:tcPr marL="91453" marR="91453" marT="45744" marB="45744" anchor="ctr">
                    <a:solidFill>
                      <a:schemeClr val="bg1"/>
                    </a:solidFill>
                  </a:tcPr>
                </a:tc>
              </a:tr>
              <a:tr h="396452">
                <a:tc>
                  <a:txBody>
                    <a:bodyPr/>
                    <a:lstStyle/>
                    <a:p>
                      <a:pPr algn="l"/>
                      <a:r>
                        <a:rPr lang="en-ZA" sz="1000" b="1" dirty="0" smtClean="0">
                          <a:solidFill>
                            <a:schemeClr val="tx1"/>
                          </a:solidFill>
                        </a:rPr>
                        <a:t>Project Ready for construction </a:t>
                      </a:r>
                    </a:p>
                    <a:p>
                      <a:pPr algn="l"/>
                      <a:r>
                        <a:rPr lang="en-ZA" sz="1000" b="1" dirty="0" smtClean="0">
                          <a:solidFill>
                            <a:schemeClr val="tx1"/>
                          </a:solidFill>
                        </a:rPr>
                        <a:t>/Contractor &amp;</a:t>
                      </a:r>
                      <a:r>
                        <a:rPr lang="en-ZA" sz="1000" b="1" baseline="0" dirty="0" smtClean="0">
                          <a:solidFill>
                            <a:schemeClr val="tx1"/>
                          </a:solidFill>
                        </a:rPr>
                        <a:t> PRT on Site</a:t>
                      </a:r>
                      <a:endParaRPr lang="en-ZA" sz="1000" b="1" dirty="0">
                        <a:solidFill>
                          <a:schemeClr val="tx1"/>
                        </a:solidFill>
                      </a:endParaRPr>
                    </a:p>
                  </a:txBody>
                  <a:tcPr marL="91453" marR="91453" marT="45744" marB="45744" anchor="ctr">
                    <a:solidFill>
                      <a:srgbClr val="92D050"/>
                    </a:solidFill>
                  </a:tcPr>
                </a:tc>
              </a:tr>
              <a:tr h="396452">
                <a:tc>
                  <a:txBody>
                    <a:bodyPr/>
                    <a:lstStyle/>
                    <a:p>
                      <a:pPr algn="l"/>
                      <a:r>
                        <a:rPr lang="en-ZA" sz="1000" b="1" dirty="0" smtClean="0"/>
                        <a:t>Projects</a:t>
                      </a:r>
                      <a:r>
                        <a:rPr lang="en-ZA" sz="1000" b="1" baseline="0" dirty="0" smtClean="0"/>
                        <a:t> r</a:t>
                      </a:r>
                      <a:r>
                        <a:rPr lang="en-ZA" sz="1000" b="1" dirty="0" smtClean="0"/>
                        <a:t>equire  SCM, Process dealing </a:t>
                      </a:r>
                    </a:p>
                    <a:p>
                      <a:pPr algn="l"/>
                      <a:r>
                        <a:rPr lang="en-ZA" sz="1000" b="1" dirty="0" smtClean="0"/>
                        <a:t>with contracts and IPW’s</a:t>
                      </a:r>
                      <a:endParaRPr lang="en-ZA" sz="1000" b="1" dirty="0"/>
                    </a:p>
                  </a:txBody>
                  <a:tcPr marL="91453" marR="91453" marT="45744" marB="45744" anchor="ctr">
                    <a:solidFill>
                      <a:srgbClr val="FFC000"/>
                    </a:solidFill>
                  </a:tcPr>
                </a:tc>
              </a:tr>
              <a:tr h="258361">
                <a:tc>
                  <a:txBody>
                    <a:bodyPr/>
                    <a:lstStyle/>
                    <a:p>
                      <a:pPr algn="l"/>
                      <a:r>
                        <a:rPr lang="en-ZA" sz="1000" b="1" dirty="0" smtClean="0">
                          <a:solidFill>
                            <a:schemeClr val="tx1"/>
                          </a:solidFill>
                        </a:rPr>
                        <a:t>Projects Under Planning </a:t>
                      </a:r>
                      <a:endParaRPr lang="en-ZA" sz="1000" b="1" dirty="0">
                        <a:solidFill>
                          <a:schemeClr val="tx1"/>
                        </a:solidFill>
                      </a:endParaRPr>
                    </a:p>
                  </a:txBody>
                  <a:tcPr marL="91453" marR="91453" marT="45744" marB="45744" anchor="ctr">
                    <a:solidFill>
                      <a:schemeClr val="tx2">
                        <a:lumMod val="40000"/>
                        <a:lumOff val="60000"/>
                      </a:schemeClr>
                    </a:solidFill>
                  </a:tcPr>
                </a:tc>
              </a:tr>
              <a:tr h="243971">
                <a:tc>
                  <a:txBody>
                    <a:bodyPr/>
                    <a:lstStyle/>
                    <a:p>
                      <a:pPr algn="l"/>
                      <a:r>
                        <a:rPr lang="en-ZA" sz="1000" b="1" dirty="0" smtClean="0">
                          <a:solidFill>
                            <a:schemeClr val="tx1"/>
                          </a:solidFill>
                        </a:rPr>
                        <a:t>Projects delivering</a:t>
                      </a:r>
                      <a:r>
                        <a:rPr lang="en-ZA" sz="1000" b="1" baseline="0" dirty="0" smtClean="0">
                          <a:solidFill>
                            <a:schemeClr val="tx1"/>
                          </a:solidFill>
                        </a:rPr>
                        <a:t> </a:t>
                      </a:r>
                      <a:r>
                        <a:rPr lang="en-ZA" sz="1000" b="1" dirty="0" smtClean="0">
                          <a:solidFill>
                            <a:schemeClr val="tx1"/>
                          </a:solidFill>
                        </a:rPr>
                        <a:t>Bulk</a:t>
                      </a:r>
                      <a:r>
                        <a:rPr lang="en-ZA" sz="1000" b="1" baseline="0" dirty="0" smtClean="0">
                          <a:solidFill>
                            <a:schemeClr val="tx1"/>
                          </a:solidFill>
                        </a:rPr>
                        <a:t> Infrastructure </a:t>
                      </a:r>
                      <a:endParaRPr lang="en-ZA" sz="1000" b="1" dirty="0">
                        <a:solidFill>
                          <a:schemeClr val="tx1"/>
                        </a:solidFill>
                      </a:endParaRPr>
                    </a:p>
                  </a:txBody>
                  <a:tcPr marL="91453" marR="91453" marT="45744" marB="45744" anchor="ctr">
                    <a:solidFill>
                      <a:schemeClr val="accent4">
                        <a:lumMod val="60000"/>
                        <a:lumOff val="40000"/>
                      </a:schemeClr>
                    </a:solidFill>
                  </a:tcPr>
                </a:tc>
              </a:tr>
            </a:tbl>
          </a:graphicData>
        </a:graphic>
      </p:graphicFrame>
      <p:cxnSp>
        <p:nvCxnSpPr>
          <p:cNvPr id="4" name="Straight Connector 3"/>
          <p:cNvCxnSpPr/>
          <p:nvPr/>
        </p:nvCxnSpPr>
        <p:spPr>
          <a:xfrm flipV="1">
            <a:off x="0" y="4908550"/>
            <a:ext cx="9144000" cy="58738"/>
          </a:xfrm>
          <a:prstGeom prst="line">
            <a:avLst/>
          </a:prstGeom>
          <a:ln w="28575">
            <a:solidFill>
              <a:schemeClr val="tx1"/>
            </a:solidFill>
            <a:prstDash val="dash"/>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087688" y="1477963"/>
            <a:ext cx="5603875" cy="646112"/>
          </a:xfrm>
          <a:prstGeom prst="rect">
            <a:avLst/>
          </a:prstGeom>
          <a:noFill/>
        </p:spPr>
        <p:txBody>
          <a:bodyPr wrap="none">
            <a:spAutoFit/>
          </a:bodyPr>
          <a:lstStyle/>
          <a:p>
            <a:pPr eaLnBrk="1" fontAlgn="auto" hangingPunct="1">
              <a:spcBef>
                <a:spcPts val="0"/>
              </a:spcBef>
              <a:spcAft>
                <a:spcPts val="0"/>
              </a:spcAft>
              <a:defRPr/>
            </a:pPr>
            <a:r>
              <a:rPr lang="en-US" dirty="0">
                <a:solidFill>
                  <a:prstClr val="black"/>
                </a:solidFill>
                <a:latin typeface="Calibri"/>
                <a:ea typeface="+mn-ea"/>
              </a:rPr>
              <a:t>NB. Targets and Budget will adjust from Amber to Green,</a:t>
            </a:r>
          </a:p>
          <a:p>
            <a:pPr eaLnBrk="1" fontAlgn="auto" hangingPunct="1">
              <a:spcBef>
                <a:spcPts val="0"/>
              </a:spcBef>
              <a:spcAft>
                <a:spcPts val="0"/>
              </a:spcAft>
              <a:defRPr/>
            </a:pPr>
            <a:r>
              <a:rPr lang="en-US" dirty="0">
                <a:solidFill>
                  <a:prstClr val="black"/>
                </a:solidFill>
                <a:latin typeface="Calibri"/>
                <a:ea typeface="+mn-ea"/>
              </a:rPr>
              <a:t>        once awarding and contracting is concluded </a:t>
            </a:r>
          </a:p>
        </p:txBody>
      </p:sp>
      <p:graphicFrame>
        <p:nvGraphicFramePr>
          <p:cNvPr id="12" name="Table 11"/>
          <p:cNvGraphicFramePr>
            <a:graphicFrameLocks noGrp="1"/>
          </p:cNvGraphicFramePr>
          <p:nvPr/>
        </p:nvGraphicFramePr>
        <p:xfrm>
          <a:off x="565150" y="3717925"/>
          <a:ext cx="7872413" cy="1190625"/>
        </p:xfrm>
        <a:graphic>
          <a:graphicData uri="http://schemas.openxmlformats.org/drawingml/2006/table">
            <a:tbl>
              <a:tblPr/>
              <a:tblGrid>
                <a:gridCol w="1591012"/>
                <a:gridCol w="991800"/>
                <a:gridCol w="1591012"/>
                <a:gridCol w="1756313"/>
                <a:gridCol w="1942275"/>
              </a:tblGrid>
              <a:tr h="190500">
                <a:tc>
                  <a:txBody>
                    <a:bodyPr/>
                    <a:lstStyle/>
                    <a:p>
                      <a:pPr algn="ctr" fontAlgn="t"/>
                      <a:r>
                        <a:rPr lang="en-US" sz="1200" b="1" i="0" u="none" strike="noStrike" dirty="0">
                          <a:solidFill>
                            <a:schemeClr val="tx1"/>
                          </a:solidFill>
                          <a:effectLst/>
                          <a:latin typeface="Arial Narrow"/>
                        </a:rPr>
                        <a:t>West Rand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000" b="1" i="0" u="none" strike="noStrike" dirty="0">
                          <a:solidFill>
                            <a:schemeClr val="tx1"/>
                          </a:solidFill>
                          <a:effectLst/>
                          <a:latin typeface="Arial Narrow"/>
                        </a:rPr>
                        <a:t>Sites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000" b="1" i="0" u="none" strike="noStrike" dirty="0">
                          <a:solidFill>
                            <a:schemeClr val="tx1"/>
                          </a:solidFill>
                          <a:effectLst/>
                          <a:latin typeface="Arial Narrow"/>
                        </a:rPr>
                        <a:t>Units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000" b="1" i="0" u="none" strike="noStrike" dirty="0">
                          <a:solidFill>
                            <a:schemeClr val="tx1"/>
                          </a:solidFill>
                          <a:effectLst/>
                          <a:latin typeface="Arial Narrow"/>
                        </a:rPr>
                        <a:t>Budget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000" b="1" i="0" u="none" strike="noStrike" dirty="0" smtClean="0">
                          <a:solidFill>
                            <a:schemeClr val="tx1"/>
                          </a:solidFill>
                          <a:effectLst/>
                          <a:latin typeface="Arial Narrow"/>
                        </a:rPr>
                        <a:t>% of total budget allocation</a:t>
                      </a:r>
                      <a:endParaRPr lang="en-US" sz="1000" b="1" i="0" u="none" strike="noStrike" dirty="0">
                        <a:solidFill>
                          <a:schemeClr val="tx1"/>
                        </a:solidFill>
                        <a:effectLst/>
                        <a:latin typeface="Arial Narrow"/>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00025">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smtClean="0">
                          <a:solidFill>
                            <a:srgbClr val="000000"/>
                          </a:solidFill>
                          <a:effectLst/>
                          <a:latin typeface="Arial Narrow"/>
                        </a:rPr>
                        <a:t>2050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smtClean="0">
                          <a:solidFill>
                            <a:srgbClr val="000000"/>
                          </a:solidFill>
                          <a:effectLst/>
                          <a:latin typeface="Arial Narrow"/>
                        </a:rPr>
                        <a:t>3254</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474,289,607</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a:solidFill>
                            <a:srgbClr val="000000"/>
                          </a:solidFill>
                          <a:effectLst/>
                          <a:latin typeface="Arial Narrow"/>
                        </a:rPr>
                        <a:t>36.57%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00025">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smtClean="0">
                          <a:solidFill>
                            <a:srgbClr val="000000"/>
                          </a:solidFill>
                          <a:effectLst/>
                          <a:latin typeface="Arial Narrow"/>
                        </a:rPr>
                        <a:t>1000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smtClean="0">
                          <a:solidFill>
                            <a:srgbClr val="000000"/>
                          </a:solidFill>
                          <a:effectLst/>
                          <a:latin typeface="Arial Narrow"/>
                        </a:rPr>
                        <a:t>887</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Arial Narrow"/>
                        </a:rPr>
                        <a:t>R </a:t>
                      </a:r>
                      <a:r>
                        <a:rPr lang="en-US" sz="1200" b="0" i="0" u="none" strike="noStrike" dirty="0" smtClean="0">
                          <a:solidFill>
                            <a:srgbClr val="000000"/>
                          </a:solidFill>
                          <a:effectLst/>
                          <a:latin typeface="Arial Narrow"/>
                        </a:rPr>
                        <a:t>145,573,229</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Arial Narrow"/>
                        </a:rPr>
                        <a:t>52.30%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t"/>
                      <a:r>
                        <a:rPr lang="en-US" sz="800" b="1" i="0" u="none" strike="noStrike" dirty="0">
                          <a:solidFill>
                            <a:srgbClr val="000000"/>
                          </a:solidFill>
                          <a:effectLst/>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R 64,319,887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Narrow"/>
                        </a:rPr>
                        <a:t>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t"/>
                      <a:endParaRPr lang="en-US" sz="800" b="1" i="0" u="none" strike="noStrike" dirty="0">
                        <a:solidFill>
                          <a:srgbClr val="000000"/>
                        </a:solidFill>
                        <a:effectLst/>
                        <a:latin typeface="Arial Narrow"/>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Arial Narrow"/>
                        </a:rPr>
                        <a:t>R7,710,560</a:t>
                      </a:r>
                      <a:endParaRPr lang="en-US" sz="1200" b="0" i="0" u="none" strike="noStrike" dirty="0">
                        <a:solidFill>
                          <a:srgbClr val="000000"/>
                        </a:solidFill>
                        <a:effectLst/>
                        <a:latin typeface="Arial Narrow"/>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Narrow"/>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t"/>
                      <a:r>
                        <a:rPr lang="en-US" sz="1200" b="1" i="0" u="none" strike="noStrike" dirty="0">
                          <a:solidFill>
                            <a:srgbClr val="000000"/>
                          </a:solidFill>
                          <a:effectLst/>
                          <a:latin typeface="Arial Narrow"/>
                        </a:rPr>
                        <a:t>Total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3,050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4,141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R 691,893,283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200" b="1" i="0" u="none" strike="noStrike" dirty="0">
                          <a:solidFill>
                            <a:srgbClr val="000000"/>
                          </a:solidFill>
                          <a:effectLst/>
                          <a:latin typeface="Arial Narrow"/>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73075" y="0"/>
            <a:ext cx="8229600" cy="715963"/>
          </a:xfrm>
        </p:spPr>
        <p:txBody>
          <a:bodyPr/>
          <a:lstStyle/>
          <a:p>
            <a:r>
              <a:rPr lang="en-ZA" altLang="en-US" b="1" smtClean="0">
                <a:ea typeface="ＭＳ Ｐゴシック" pitchFamily="34" charset="-128"/>
              </a:rPr>
              <a:t>MTSF PLANNED TARGETS</a:t>
            </a:r>
          </a:p>
        </p:txBody>
      </p:sp>
      <p:graphicFrame>
        <p:nvGraphicFramePr>
          <p:cNvPr id="3" name="Table 2"/>
          <p:cNvGraphicFramePr>
            <a:graphicFrameLocks noGrp="1"/>
          </p:cNvGraphicFramePr>
          <p:nvPr/>
        </p:nvGraphicFramePr>
        <p:xfrm>
          <a:off x="228600" y="715963"/>
          <a:ext cx="8610600" cy="5521325"/>
        </p:xfrm>
        <a:graphic>
          <a:graphicData uri="http://schemas.openxmlformats.org/drawingml/2006/table">
            <a:tbl>
              <a:tblPr firstRow="1" firstCol="1" bandRow="1">
                <a:tableStyleId>{8799B23B-EC83-4686-B30A-512413B5E67A}</a:tableStyleId>
              </a:tblPr>
              <a:tblGrid>
                <a:gridCol w="3352800"/>
                <a:gridCol w="762000"/>
                <a:gridCol w="1066800"/>
                <a:gridCol w="990600"/>
                <a:gridCol w="1066800"/>
                <a:gridCol w="1371600"/>
              </a:tblGrid>
              <a:tr h="556503">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MTSF PICTURE PER PROGRAMME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Total Sites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Budget for Sites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Total Units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Budget for Units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Total Allocation per programme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30858">
                <a:tc>
                  <a:txBody>
                    <a:bodyPr/>
                    <a:lstStyle/>
                    <a:p>
                      <a:pPr algn="just">
                        <a:lnSpc>
                          <a:spcPct val="115000"/>
                        </a:lnSpc>
                        <a:spcAft>
                          <a:spcPts val="0"/>
                        </a:spcAft>
                      </a:pPr>
                      <a:r>
                        <a:rPr lang="en-ZA" sz="1200" dirty="0">
                          <a:effectLst/>
                          <a:latin typeface="Arial" panose="020B0604020202020204" pitchFamily="34" charset="0"/>
                          <a:cs typeface="Arial" panose="020B0604020202020204" pitchFamily="34" charset="0"/>
                        </a:rPr>
                        <a:t> </a:t>
                      </a:r>
                    </a:p>
                    <a:p>
                      <a:pPr algn="just">
                        <a:lnSpc>
                          <a:spcPct val="115000"/>
                        </a:lnSpc>
                        <a:spcAft>
                          <a:spcPts val="0"/>
                        </a:spcAft>
                      </a:pPr>
                      <a:r>
                        <a:rPr lang="en-ZA" sz="1200" dirty="0">
                          <a:effectLst/>
                          <a:latin typeface="Arial" panose="020B0604020202020204" pitchFamily="34" charset="0"/>
                          <a:cs typeface="Arial" panose="020B0604020202020204" pitchFamily="34" charset="0"/>
                        </a:rPr>
                        <a:t>TOTAL IRDP </a:t>
                      </a:r>
                      <a:r>
                        <a:rPr lang="en-ZA" sz="1200" dirty="0" smtClean="0">
                          <a:effectLst/>
                          <a:latin typeface="Arial" panose="020B0604020202020204" pitchFamily="34" charset="0"/>
                          <a:cs typeface="Arial" panose="020B0604020202020204" pitchFamily="34" charset="0"/>
                        </a:rPr>
                        <a:t>( Incremental</a:t>
                      </a:r>
                      <a:r>
                        <a:rPr lang="en-ZA" sz="1200" baseline="0" dirty="0" smtClean="0">
                          <a:effectLst/>
                          <a:latin typeface="Arial" panose="020B0604020202020204" pitchFamily="34" charset="0"/>
                          <a:cs typeface="Arial" panose="020B0604020202020204" pitchFamily="34" charset="0"/>
                        </a:rPr>
                        <a:t> Housing Programme)</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9,243</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smtClean="0">
                        <a:effectLst/>
                        <a:latin typeface="Arial" panose="020B0604020202020204" pitchFamily="34" charset="0"/>
                        <a:cs typeface="Arial" panose="020B0604020202020204" pitchFamily="34" charset="0"/>
                      </a:endParaRPr>
                    </a:p>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663,182,672</a:t>
                      </a: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22,928</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smtClean="0">
                        <a:effectLst/>
                        <a:latin typeface="Arial" panose="020B0604020202020204" pitchFamily="34" charset="0"/>
                        <a:ea typeface="Times New Roman"/>
                        <a:cs typeface="Arial" panose="020B0604020202020204" pitchFamily="34" charset="0"/>
                      </a:endParaRPr>
                    </a:p>
                    <a:p>
                      <a:pPr algn="ctr">
                        <a:lnSpc>
                          <a:spcPct val="115000"/>
                        </a:lnSpc>
                        <a:spcAft>
                          <a:spcPts val="0"/>
                        </a:spcAft>
                      </a:pPr>
                      <a:r>
                        <a:rPr lang="en-ZA" sz="1200" dirty="0" smtClean="0">
                          <a:effectLst/>
                          <a:latin typeface="Arial" panose="020B0604020202020204" pitchFamily="34" charset="0"/>
                          <a:ea typeface="Times New Roman"/>
                          <a:cs typeface="Arial" panose="020B0604020202020204" pitchFamily="34" charset="0"/>
                        </a:rPr>
                        <a:t>2,703,267,803</a:t>
                      </a:r>
                    </a:p>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lang="en-ZA" sz="1200" kern="1200" dirty="0" smtClean="0">
                          <a:solidFill>
                            <a:schemeClr val="tx1"/>
                          </a:solidFill>
                          <a:effectLst/>
                          <a:latin typeface="Arial" panose="020B0604020202020204" pitchFamily="34" charset="0"/>
                          <a:ea typeface="+mn-ea"/>
                          <a:cs typeface="Arial" panose="020B0604020202020204" pitchFamily="34" charset="0"/>
                        </a:rPr>
                        <a:t>3,366,450,475</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r>
              <a:tr h="608484">
                <a:tc>
                  <a:txBody>
                    <a:bodyPr/>
                    <a:lstStyle/>
                    <a:p>
                      <a:pPr>
                        <a:lnSpc>
                          <a:spcPct val="115000"/>
                        </a:lnSpc>
                        <a:spcAft>
                          <a:spcPts val="0"/>
                        </a:spcAft>
                      </a:pPr>
                      <a:r>
                        <a:rPr lang="en-ZA" sz="1200" dirty="0">
                          <a:effectLst/>
                          <a:latin typeface="Arial" panose="020B0604020202020204" pitchFamily="34" charset="0"/>
                          <a:cs typeface="Arial" panose="020B0604020202020204" pitchFamily="34" charset="0"/>
                        </a:rPr>
                        <a:t> 2.2a Integrated Residential Development Programme :Phase 1:Planning and Services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2,677</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139,891,190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ea typeface="+mn-ea"/>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139,891,190</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30858">
                <a:tc>
                  <a:txBody>
                    <a:bodyPr/>
                    <a:lstStyle/>
                    <a:p>
                      <a:pPr>
                        <a:lnSpc>
                          <a:spcPct val="115000"/>
                        </a:lnSpc>
                        <a:spcAft>
                          <a:spcPts val="0"/>
                        </a:spcAft>
                      </a:pPr>
                      <a:r>
                        <a:rPr lang="en-ZA" sz="1200" dirty="0">
                          <a:effectLst/>
                          <a:latin typeface="Arial" panose="020B0604020202020204" pitchFamily="34" charset="0"/>
                          <a:cs typeface="Arial" panose="020B0604020202020204" pitchFamily="34" charset="0"/>
                        </a:rPr>
                        <a:t> 2.2c  Integrated Residential Development Programme :Phase 2:Top Structure Construction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smtClean="0">
                          <a:effectLst/>
                          <a:latin typeface="Arial" panose="020B0604020202020204" pitchFamily="34" charset="0"/>
                          <a:ea typeface="+mn-ea"/>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smtClean="0">
                        <a:effectLst/>
                        <a:latin typeface="Arial" panose="020B0604020202020204" pitchFamily="34" charset="0"/>
                        <a:cs typeface="Arial" panose="020B0604020202020204" pitchFamily="34" charset="0"/>
                      </a:endParaRP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4,920</a:t>
                      </a:r>
                    </a:p>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588,059,461</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588,059,461</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20572">
                <a:tc>
                  <a:txBody>
                    <a:bodyPr/>
                    <a:lstStyle/>
                    <a:p>
                      <a:pPr algn="just">
                        <a:lnSpc>
                          <a:spcPct val="115000"/>
                        </a:lnSpc>
                        <a:spcAft>
                          <a:spcPts val="0"/>
                        </a:spcAft>
                      </a:pPr>
                      <a:r>
                        <a:rPr lang="en-ZA" sz="1200">
                          <a:effectLst/>
                          <a:latin typeface="Arial" panose="020B0604020202020204" pitchFamily="34" charset="0"/>
                          <a:cs typeface="Arial" panose="020B0604020202020204" pitchFamily="34" charset="0"/>
                        </a:rPr>
                        <a:t> </a:t>
                      </a:r>
                    </a:p>
                    <a:p>
                      <a:pPr algn="just">
                        <a:lnSpc>
                          <a:spcPct val="115000"/>
                        </a:lnSpc>
                        <a:spcAft>
                          <a:spcPts val="0"/>
                        </a:spcAft>
                      </a:pPr>
                      <a:r>
                        <a:rPr lang="en-ZA" sz="1200">
                          <a:effectLst/>
                          <a:latin typeface="Arial" panose="020B0604020202020204" pitchFamily="34" charset="0"/>
                          <a:cs typeface="Arial" panose="020B0604020202020204" pitchFamily="34" charset="0"/>
                        </a:rPr>
                        <a:t>2.3a People's Housing process </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20572">
                <a:tc>
                  <a:txBody>
                    <a:bodyPr/>
                    <a:lstStyle/>
                    <a:p>
                      <a:pPr algn="just">
                        <a:lnSpc>
                          <a:spcPct val="115000"/>
                        </a:lnSpc>
                        <a:spcAft>
                          <a:spcPts val="0"/>
                        </a:spcAft>
                      </a:pPr>
                      <a:r>
                        <a:rPr lang="en-ZA" sz="1200">
                          <a:effectLst/>
                          <a:latin typeface="Arial" panose="020B0604020202020204" pitchFamily="34" charset="0"/>
                          <a:cs typeface="Arial" panose="020B0604020202020204" pitchFamily="34" charset="0"/>
                        </a:rPr>
                        <a:t> </a:t>
                      </a:r>
                    </a:p>
                    <a:p>
                      <a:pPr algn="just">
                        <a:lnSpc>
                          <a:spcPct val="115000"/>
                        </a:lnSpc>
                        <a:spcAft>
                          <a:spcPts val="0"/>
                        </a:spcAft>
                      </a:pPr>
                      <a:r>
                        <a:rPr lang="en-ZA" sz="1200">
                          <a:effectLst/>
                          <a:latin typeface="Arial" panose="020B0604020202020204" pitchFamily="34" charset="0"/>
                          <a:cs typeface="Arial" panose="020B0604020202020204" pitchFamily="34" charset="0"/>
                        </a:rPr>
                        <a:t>UISP TOTAL </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811310">
                <a:tc>
                  <a:txBody>
                    <a:bodyPr/>
                    <a:lstStyle/>
                    <a:p>
                      <a:pPr>
                        <a:lnSpc>
                          <a:spcPct val="115000"/>
                        </a:lnSpc>
                        <a:spcAft>
                          <a:spcPts val="0"/>
                        </a:spcAft>
                      </a:pPr>
                      <a:r>
                        <a:rPr lang="en-ZA" sz="1200" dirty="0">
                          <a:effectLst/>
                          <a:latin typeface="Arial" panose="020B0604020202020204" pitchFamily="34" charset="0"/>
                          <a:cs typeface="Arial" panose="020B0604020202020204" pitchFamily="34" charset="0"/>
                        </a:rPr>
                        <a:t> 2.2b Integrated Residential Development Programme :Phase 1:Planning and Services INFORMAL SETTLEMENTS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5,396</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425,302,872</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ea typeface="+mn-ea"/>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ea typeface="+mn-ea"/>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425,302,872</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811310">
                <a:tc>
                  <a:txBody>
                    <a:bodyPr/>
                    <a:lstStyle/>
                    <a:p>
                      <a:pPr>
                        <a:lnSpc>
                          <a:spcPct val="115000"/>
                        </a:lnSpc>
                        <a:spcAft>
                          <a:spcPts val="0"/>
                        </a:spcAft>
                      </a:pPr>
                      <a:r>
                        <a:rPr lang="en-ZA" sz="1200" dirty="0">
                          <a:effectLst/>
                          <a:latin typeface="Arial" panose="020B0604020202020204" pitchFamily="34" charset="0"/>
                          <a:cs typeface="Arial" panose="020B0604020202020204" pitchFamily="34" charset="0"/>
                        </a:rPr>
                        <a:t> 2.2d Integrated Residential Development Programme :Phase 2:Top Structure Construction INFORMAL SETTLEMENTS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smtClean="0">
                          <a:effectLst/>
                          <a:latin typeface="Arial" panose="020B0604020202020204" pitchFamily="34" charset="0"/>
                          <a:ea typeface="+mn-ea"/>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ea typeface="+mn-ea"/>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smtClean="0">
                        <a:effectLst/>
                        <a:latin typeface="Arial" panose="020B0604020202020204" pitchFamily="34" charset="0"/>
                        <a:cs typeface="Arial" panose="020B0604020202020204" pitchFamily="34" charset="0"/>
                      </a:endParaRP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13,681</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smtClean="0">
                        <a:effectLst/>
                        <a:latin typeface="Arial" panose="020B0604020202020204" pitchFamily="34" charset="0"/>
                        <a:cs typeface="Arial" panose="020B0604020202020204" pitchFamily="34" charset="0"/>
                      </a:endParaRPr>
                    </a:p>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1,616,705,427</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ZA" sz="1200" dirty="0" smtClean="0">
                          <a:effectLst/>
                          <a:latin typeface="Arial" panose="020B0604020202020204" pitchFamily="34" charset="0"/>
                          <a:cs typeface="Arial" panose="020B0604020202020204" pitchFamily="34" charset="0"/>
                        </a:rPr>
                        <a:t> </a:t>
                      </a:r>
                    </a:p>
                    <a:p>
                      <a:pPr marL="0" marR="0" indent="0" algn="ctr" defTabSz="457200" rtl="0" eaLnBrk="1" fontAlgn="auto" latinLnBrk="0" hangingPunct="1">
                        <a:lnSpc>
                          <a:spcPct val="115000"/>
                        </a:lnSpc>
                        <a:spcBef>
                          <a:spcPts val="0"/>
                        </a:spcBef>
                        <a:spcAft>
                          <a:spcPts val="0"/>
                        </a:spcAft>
                        <a:buClrTx/>
                        <a:buSzTx/>
                        <a:buFontTx/>
                        <a:buNone/>
                        <a:tabLst/>
                        <a:defRPr/>
                      </a:pPr>
                      <a:r>
                        <a:rPr lang="en-ZA" sz="1200" dirty="0" smtClean="0">
                          <a:effectLst/>
                          <a:latin typeface="Arial" panose="020B0604020202020204" pitchFamily="34" charset="0"/>
                          <a:cs typeface="Arial" panose="020B0604020202020204" pitchFamily="34" charset="0"/>
                        </a:rPr>
                        <a:t>1,616,705,427</a:t>
                      </a:r>
                      <a:endParaRPr lang="en-ZA" sz="1200" dirty="0" smtClean="0">
                        <a:effectLst/>
                        <a:latin typeface="Arial" panose="020B0604020202020204" pitchFamily="34" charset="0"/>
                        <a:ea typeface="Times New Roman"/>
                        <a:cs typeface="Arial" panose="020B0604020202020204" pitchFamily="34" charset="0"/>
                      </a:endParaRP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30858">
                <a:tc>
                  <a:txBody>
                    <a:bodyPr/>
                    <a:lstStyle/>
                    <a:p>
                      <a:pPr>
                        <a:lnSpc>
                          <a:spcPct val="115000"/>
                        </a:lnSpc>
                        <a:spcAft>
                          <a:spcPts val="0"/>
                        </a:spcAft>
                      </a:pPr>
                      <a:r>
                        <a:rPr lang="en-ZA" sz="1200" dirty="0">
                          <a:effectLst/>
                          <a:latin typeface="Arial" panose="020B0604020202020204" pitchFamily="34" charset="0"/>
                          <a:cs typeface="Arial" panose="020B0604020202020204" pitchFamily="34" charset="0"/>
                        </a:rPr>
                        <a:t> </a:t>
                      </a:r>
                    </a:p>
                    <a:p>
                      <a:pPr>
                        <a:lnSpc>
                          <a:spcPct val="115000"/>
                        </a:lnSpc>
                        <a:spcAft>
                          <a:spcPts val="0"/>
                        </a:spcAft>
                      </a:pPr>
                      <a:r>
                        <a:rPr lang="en-ZA" sz="1200" dirty="0">
                          <a:effectLst/>
                          <a:latin typeface="Arial" panose="020B0604020202020204" pitchFamily="34" charset="0"/>
                          <a:cs typeface="Arial" panose="020B0604020202020204" pitchFamily="34" charset="0"/>
                        </a:rPr>
                        <a:t>2.4 Informal Settlement Upgrading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solidFill>
                      <a:schemeClr val="bg1"/>
                    </a:solidFill>
                  </a:tcP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1,170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solidFill>
                      <a:schemeClr val="bg1"/>
                    </a:solidFill>
                  </a:tcP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 </a:t>
                      </a:r>
                    </a:p>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70,249,170</a:t>
                      </a: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solidFill>
                      <a:schemeClr val="bg1"/>
                    </a:solidFill>
                  </a:tcP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4,327</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solidFill>
                      <a:schemeClr val="bg1"/>
                    </a:solidFill>
                  </a:tcP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 </a:t>
                      </a:r>
                    </a:p>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478,863,355</a:t>
                      </a: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solidFill>
                      <a:schemeClr val="bg1"/>
                    </a:solidFill>
                  </a:tcPr>
                </a:tc>
                <a:tc>
                  <a:txBody>
                    <a:bodyPr/>
                    <a:lstStyle/>
                    <a:p>
                      <a:pPr algn="ctr">
                        <a:lnSpc>
                          <a:spcPct val="115000"/>
                        </a:lnSpc>
                        <a:spcAft>
                          <a:spcPts val="0"/>
                        </a:spcAft>
                      </a:pPr>
                      <a:endParaRPr lang="en-ZA" sz="1200" dirty="0" smtClean="0">
                        <a:effectLst/>
                        <a:latin typeface="Arial" panose="020B0604020202020204" pitchFamily="34" charset="0"/>
                        <a:cs typeface="Arial" panose="020B0604020202020204" pitchFamily="34" charset="0"/>
                      </a:endParaRPr>
                    </a:p>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549,112,525</a:t>
                      </a: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95300" y="-212725"/>
            <a:ext cx="8229600" cy="838200"/>
          </a:xfrm>
        </p:spPr>
        <p:txBody>
          <a:bodyPr/>
          <a:lstStyle/>
          <a:p>
            <a:r>
              <a:rPr lang="en-ZA" altLang="en-US" b="1" smtClean="0">
                <a:ea typeface="ＭＳ Ｐゴシック" pitchFamily="34" charset="-128"/>
              </a:rPr>
              <a:t>MTSF PLANNED TARGETS</a:t>
            </a:r>
            <a:endParaRPr lang="en-ZA" altLang="en-US" smtClean="0">
              <a:ea typeface="ＭＳ Ｐゴシック" pitchFamily="34" charset="-128"/>
            </a:endParaRPr>
          </a:p>
        </p:txBody>
      </p:sp>
      <p:graphicFrame>
        <p:nvGraphicFramePr>
          <p:cNvPr id="3" name="Table 2"/>
          <p:cNvGraphicFramePr>
            <a:graphicFrameLocks noGrp="1"/>
          </p:cNvGraphicFramePr>
          <p:nvPr/>
        </p:nvGraphicFramePr>
        <p:xfrm>
          <a:off x="304800" y="609600"/>
          <a:ext cx="8610600" cy="5181600"/>
        </p:xfrm>
        <a:graphic>
          <a:graphicData uri="http://schemas.openxmlformats.org/drawingml/2006/table">
            <a:tbl>
              <a:tblPr firstRow="1" firstCol="1" bandRow="1">
                <a:tableStyleId>{8799B23B-EC83-4686-B30A-512413B5E67A}</a:tableStyleId>
              </a:tblPr>
              <a:tblGrid>
                <a:gridCol w="2864430"/>
                <a:gridCol w="1096890"/>
                <a:gridCol w="954489"/>
                <a:gridCol w="1096890"/>
                <a:gridCol w="1096890"/>
                <a:gridCol w="1501012"/>
              </a:tblGrid>
              <a:tr h="442238">
                <a:tc>
                  <a:txBody>
                    <a:bodyPr/>
                    <a:lstStyle/>
                    <a:p>
                      <a:pPr algn="ctr">
                        <a:lnSpc>
                          <a:spcPct val="115000"/>
                        </a:lnSpc>
                        <a:spcAft>
                          <a:spcPts val="0"/>
                        </a:spcAft>
                      </a:pPr>
                      <a:r>
                        <a:rPr lang="en-ZA" sz="1200" dirty="0">
                          <a:effectLst/>
                        </a:rPr>
                        <a:t>MTSF PICTURE PER PROGRAMME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Total Sites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Budget for Sites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Total Units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Budget for Units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Total Allocation per programme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55015">
                <a:tc>
                  <a:txBody>
                    <a:bodyPr/>
                    <a:lstStyle/>
                    <a:p>
                      <a:pPr marL="0" algn="l" defTabSz="457200" rtl="0" eaLnBrk="1" latinLnBrk="0" hangingPunct="1">
                        <a:lnSpc>
                          <a:spcPct val="115000"/>
                        </a:lnSpc>
                        <a:spcAft>
                          <a:spcPts val="0"/>
                        </a:spcAft>
                      </a:pPr>
                      <a:r>
                        <a:rPr lang="en-ZA" sz="1200" kern="1200" dirty="0">
                          <a:effectLst/>
                        </a:rPr>
                        <a:t> SOCIAL AND RENTAL HOUSING INCLUDING CRU TOTAL </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lang="en-ZA" sz="1200" kern="1200" dirty="0" smtClean="0">
                          <a:effectLst/>
                        </a:rPr>
                        <a:t>-</a:t>
                      </a:r>
                      <a:r>
                        <a:rPr lang="en-ZA" sz="1200" kern="1200" dirty="0">
                          <a:effectLst/>
                        </a:rPr>
                        <a:t> </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4,002</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587,790,463</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lang="en-ZA" sz="1200" kern="1200" dirty="0" smtClean="0">
                          <a:effectLst/>
                        </a:rPr>
                        <a:t>R 587,790,463</a:t>
                      </a:r>
                    </a:p>
                    <a:p>
                      <a:pPr marL="0" algn="ctr" defTabSz="457200" rtl="0" eaLnBrk="1" latinLnBrk="0" hangingPunct="1">
                        <a:lnSpc>
                          <a:spcPct val="115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r>
              <a:tr h="442238">
                <a:tc>
                  <a:txBody>
                    <a:bodyPr/>
                    <a:lstStyle/>
                    <a:p>
                      <a:pPr>
                        <a:lnSpc>
                          <a:spcPct val="115000"/>
                        </a:lnSpc>
                        <a:spcAft>
                          <a:spcPts val="0"/>
                        </a:spcAft>
                      </a:pPr>
                      <a:r>
                        <a:rPr lang="en-ZA" sz="1200" dirty="0">
                          <a:effectLst/>
                        </a:rPr>
                        <a:t> </a:t>
                      </a:r>
                    </a:p>
                    <a:p>
                      <a:pPr>
                        <a:lnSpc>
                          <a:spcPct val="115000"/>
                        </a:lnSpc>
                        <a:spcAft>
                          <a:spcPts val="0"/>
                        </a:spcAft>
                      </a:pPr>
                      <a:r>
                        <a:rPr lang="en-ZA" sz="1200" dirty="0">
                          <a:effectLst/>
                        </a:rPr>
                        <a:t> 3.1 Institutional Subsidies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smtClean="0">
                          <a:effectLst/>
                        </a:rPr>
                        <a:t>-</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2,723</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306,338,010</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306,</a:t>
                      </a:r>
                      <a:r>
                        <a:rPr lang="en-ZA" sz="1200" dirty="0">
                          <a:effectLst/>
                        </a:rPr>
                        <a:t> </a:t>
                      </a:r>
                      <a:r>
                        <a:rPr lang="en-ZA" sz="1200" dirty="0" smtClean="0">
                          <a:effectLst/>
                        </a:rPr>
                        <a:t>338,010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82522">
                <a:tc>
                  <a:txBody>
                    <a:bodyPr/>
                    <a:lstStyle/>
                    <a:p>
                      <a:pPr>
                        <a:lnSpc>
                          <a:spcPct val="115000"/>
                        </a:lnSpc>
                        <a:spcAft>
                          <a:spcPts val="0"/>
                        </a:spcAft>
                      </a:pPr>
                      <a:r>
                        <a:rPr lang="en-ZA" sz="1200" dirty="0">
                          <a:effectLst/>
                        </a:rPr>
                        <a:t> 3.2b Social Housing</a:t>
                      </a:r>
                      <a:r>
                        <a:rPr lang="en-ZA" sz="1200" dirty="0" smtClean="0">
                          <a:effectLst/>
                        </a:rPr>
                        <a:t>: Capital </a:t>
                      </a:r>
                      <a:r>
                        <a:rPr lang="en-ZA" sz="1200" dirty="0">
                          <a:effectLst/>
                        </a:rPr>
                        <a:t>Grants for rental housing (Funded by </a:t>
                      </a:r>
                      <a:r>
                        <a:rPr lang="en-ZA" sz="1200" dirty="0" err="1">
                          <a:effectLst/>
                        </a:rPr>
                        <a:t>NDoH</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rPr>
                        <a:t> </a:t>
                      </a:r>
                      <a:r>
                        <a:rPr lang="en-ZA" sz="1200" dirty="0" smtClean="0">
                          <a:effectLst/>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550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61,020,850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en-ZA" sz="1200" kern="1200" dirty="0" smtClean="0">
                        <a:effectLst/>
                      </a:endParaRPr>
                    </a:p>
                    <a:p>
                      <a:pPr marL="0" marR="0" indent="0" algn="ctr" defTabSz="457200" rtl="0" eaLnBrk="1" fontAlgn="auto" latinLnBrk="0" hangingPunct="1">
                        <a:lnSpc>
                          <a:spcPct val="115000"/>
                        </a:lnSpc>
                        <a:spcBef>
                          <a:spcPts val="0"/>
                        </a:spcBef>
                        <a:spcAft>
                          <a:spcPts val="0"/>
                        </a:spcAft>
                        <a:buClrTx/>
                        <a:buSzTx/>
                        <a:buFontTx/>
                        <a:buNone/>
                        <a:tabLst/>
                        <a:defRPr/>
                      </a:pPr>
                      <a:r>
                        <a:rPr lang="en-ZA" sz="1200" kern="1200" dirty="0">
                          <a:effectLst/>
                        </a:rPr>
                        <a:t> </a:t>
                      </a:r>
                      <a:r>
                        <a:rPr lang="en-ZA" sz="1200" kern="1200" dirty="0" smtClean="0">
                          <a:effectLst/>
                        </a:rPr>
                        <a:t> 61,020,850</a:t>
                      </a:r>
                    </a:p>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82522">
                <a:tc>
                  <a:txBody>
                    <a:bodyPr/>
                    <a:lstStyle/>
                    <a:p>
                      <a:pPr>
                        <a:lnSpc>
                          <a:spcPct val="115000"/>
                        </a:lnSpc>
                        <a:spcAft>
                          <a:spcPts val="0"/>
                        </a:spcAft>
                      </a:pPr>
                      <a:r>
                        <a:rPr lang="en-ZA" sz="1200" dirty="0">
                          <a:effectLst/>
                        </a:rPr>
                        <a:t> 3.3b Community residential units (CRU)  Constructed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smtClean="0">
                          <a:effectLst/>
                        </a:rPr>
                        <a:t>-</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729</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211,609,163</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kumimoji="0" lang="en-ZA" sz="1200" u="none" strike="noStrike" kern="1200" cap="none" spc="0" normalizeH="0" baseline="0" noProof="0" dirty="0" smtClean="0">
                        <a:ln>
                          <a:noFill/>
                        </a:ln>
                        <a:effectLst/>
                        <a:uLnTx/>
                        <a:uFillTx/>
                      </a:endParaRPr>
                    </a:p>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200" u="none" strike="noStrike" kern="1200" cap="none" spc="0" normalizeH="0" baseline="0" noProof="0" dirty="0" smtClean="0">
                          <a:ln>
                            <a:noFill/>
                          </a:ln>
                          <a:effectLst/>
                          <a:uLnTx/>
                          <a:uFillTx/>
                        </a:rPr>
                        <a:t> 211,609,163</a:t>
                      </a:r>
                    </a:p>
                    <a:p>
                      <a:pPr algn="ctr">
                        <a:lnSpc>
                          <a:spcPct val="115000"/>
                        </a:lnSpc>
                        <a:spcAft>
                          <a:spcPts val="0"/>
                        </a:spcAft>
                      </a:pPr>
                      <a:r>
                        <a:rPr lang="en-ZA" sz="1200" dirty="0" smtClean="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42238">
                <a:tc>
                  <a:txBody>
                    <a:bodyPr/>
                    <a:lstStyle/>
                    <a:p>
                      <a:pPr>
                        <a:lnSpc>
                          <a:spcPct val="115000"/>
                        </a:lnSpc>
                        <a:spcAft>
                          <a:spcPts val="0"/>
                        </a:spcAft>
                      </a:pPr>
                      <a:r>
                        <a:rPr lang="en-ZA" sz="1200" dirty="0">
                          <a:effectLst/>
                        </a:rPr>
                        <a:t> </a:t>
                      </a:r>
                    </a:p>
                    <a:p>
                      <a:pPr>
                        <a:lnSpc>
                          <a:spcPct val="115000"/>
                        </a:lnSpc>
                        <a:spcAft>
                          <a:spcPts val="0"/>
                        </a:spcAft>
                      </a:pPr>
                      <a:r>
                        <a:rPr lang="en-ZA" sz="1200" dirty="0">
                          <a:effectLst/>
                        </a:rPr>
                        <a:t>RURAL HOUSING TOTAL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rPr>
                        <a:t> </a:t>
                      </a:r>
                      <a:r>
                        <a:rPr lang="en-ZA" sz="1200" dirty="0" smtClean="0">
                          <a:effectLst/>
                        </a:rPr>
                        <a:t>300</a:t>
                      </a:r>
                      <a:endParaRPr lang="en-ZA" sz="1200" b="1"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endParaRPr lang="en-ZA" sz="1200" b="1"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kumimoji="0" lang="en-ZA" sz="1200" u="none" strike="noStrike" kern="1200" cap="none" spc="0" normalizeH="0" baseline="0" dirty="0">
                          <a:ln>
                            <a:noFill/>
                          </a:ln>
                          <a:effectLst/>
                          <a:uLnTx/>
                          <a:uFillTx/>
                        </a:rPr>
                        <a:t> </a:t>
                      </a:r>
                      <a:r>
                        <a:rPr kumimoji="0" lang="en-ZA" sz="1200" u="none" strike="noStrike" kern="1200" cap="none" spc="0" normalizeH="0" baseline="0" dirty="0" smtClean="0">
                          <a:ln>
                            <a:noFill/>
                          </a:ln>
                          <a:effectLst/>
                          <a:uLnTx/>
                          <a:uFillTx/>
                        </a:rPr>
                        <a:t>500</a:t>
                      </a:r>
                      <a:endParaRPr kumimoji="0" lang="en-ZA" sz="1200" b="1"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kumimoji="0" lang="en-ZA" sz="1200" u="none" strike="noStrike" kern="1200" cap="none" spc="0" normalizeH="0" baseline="0" dirty="0">
                          <a:ln>
                            <a:noFill/>
                          </a:ln>
                          <a:effectLst/>
                          <a:uLnTx/>
                          <a:uFillTx/>
                        </a:rPr>
                        <a:t> </a:t>
                      </a:r>
                      <a:endParaRPr kumimoji="0" lang="en-ZA" sz="1200" b="1"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kumimoji="0" lang="en-ZA" sz="1200" u="none" strike="noStrike" kern="1200" cap="none" spc="0" normalizeH="0" baseline="0" dirty="0" smtClean="0">
                          <a:ln>
                            <a:noFill/>
                          </a:ln>
                          <a:effectLst/>
                          <a:uLnTx/>
                          <a:uFillTx/>
                        </a:rPr>
                        <a:t>53,834,708</a:t>
                      </a:r>
                      <a:endParaRPr kumimoji="0" lang="en-ZA" sz="1200" b="1"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28864" marR="28864" marT="0" marB="0" anchor="ctr"/>
                </a:tc>
              </a:tr>
              <a:tr h="682522">
                <a:tc>
                  <a:txBody>
                    <a:bodyPr/>
                    <a:lstStyle/>
                    <a:p>
                      <a:pPr>
                        <a:lnSpc>
                          <a:spcPct val="115000"/>
                        </a:lnSpc>
                        <a:spcAft>
                          <a:spcPts val="0"/>
                        </a:spcAft>
                      </a:pPr>
                      <a:r>
                        <a:rPr lang="en-ZA" sz="1200" dirty="0">
                          <a:effectLst/>
                        </a:rPr>
                        <a:t> 4.1 Farm Worker Housing Assistance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smtClean="0">
                          <a:effectLst/>
                        </a:rPr>
                        <a:t>300</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smtClean="0">
                        <a:effectLst/>
                      </a:endParaRPr>
                    </a:p>
                    <a:p>
                      <a:pPr algn="ctr">
                        <a:lnSpc>
                          <a:spcPct val="115000"/>
                        </a:lnSpc>
                        <a:spcAft>
                          <a:spcPts val="0"/>
                        </a:spcAft>
                      </a:pPr>
                      <a:r>
                        <a:rPr lang="en-ZA" sz="1200" dirty="0" smtClean="0">
                          <a:effectLst/>
                        </a:rPr>
                        <a:t>16,350,308</a:t>
                      </a:r>
                    </a:p>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300</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smtClean="0">
                        <a:effectLst/>
                      </a:endParaRPr>
                    </a:p>
                    <a:p>
                      <a:pPr algn="ctr">
                        <a:lnSpc>
                          <a:spcPct val="115000"/>
                        </a:lnSpc>
                        <a:spcAft>
                          <a:spcPts val="0"/>
                        </a:spcAft>
                      </a:pPr>
                      <a:r>
                        <a:rPr lang="en-ZA" sz="1200" dirty="0" smtClean="0">
                          <a:effectLst/>
                        </a:rPr>
                        <a:t>36,484,400</a:t>
                      </a:r>
                    </a:p>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kumimoji="0" lang="en-ZA" sz="1200" u="none" strike="noStrike" kern="1200" cap="none" spc="0" normalizeH="0" baseline="0" noProof="0" dirty="0" smtClean="0">
                        <a:ln>
                          <a:noFill/>
                        </a:ln>
                        <a:effectLst/>
                        <a:uLnTx/>
                        <a:uFillTx/>
                      </a:endParaRPr>
                    </a:p>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200" u="none" strike="noStrike" kern="1200" cap="none" spc="0" normalizeH="0" baseline="0" noProof="0" dirty="0" smtClean="0">
                          <a:ln>
                            <a:noFill/>
                          </a:ln>
                          <a:effectLst/>
                          <a:uLnTx/>
                          <a:uFillTx/>
                        </a:rPr>
                        <a:t>52,834,708</a:t>
                      </a:r>
                    </a:p>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42238">
                <a:tc>
                  <a:txBody>
                    <a:bodyPr/>
                    <a:lstStyle/>
                    <a:p>
                      <a:pPr>
                        <a:lnSpc>
                          <a:spcPct val="115000"/>
                        </a:lnSpc>
                        <a:spcAft>
                          <a:spcPts val="0"/>
                        </a:spcAft>
                      </a:pPr>
                      <a:r>
                        <a:rPr lang="en-ZA" sz="1200">
                          <a:effectLst/>
                        </a:rPr>
                        <a:t> 4.2 Rural  Housing: Communal land rights </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rPr>
                        <a:t> </a:t>
                      </a:r>
                      <a:r>
                        <a:rPr lang="en-ZA" sz="1200" dirty="0" smtClean="0">
                          <a:effectLst/>
                        </a:rPr>
                        <a:t>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r>
                        <a:rPr lang="en-ZA" sz="1200" dirty="0" smtClean="0">
                          <a:effectLst/>
                        </a:rPr>
                        <a:t>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200</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1,000,000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1000,000</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42238">
                <a:tc>
                  <a:txBody>
                    <a:bodyPr/>
                    <a:lstStyle/>
                    <a:p>
                      <a:pPr algn="l">
                        <a:lnSpc>
                          <a:spcPct val="115000"/>
                        </a:lnSpc>
                        <a:spcAft>
                          <a:spcPts val="0"/>
                        </a:spcAft>
                      </a:pPr>
                      <a:r>
                        <a:rPr lang="en-ZA" sz="1200" dirty="0">
                          <a:effectLst/>
                        </a:rPr>
                        <a:t> </a:t>
                      </a:r>
                    </a:p>
                    <a:p>
                      <a:pPr algn="l">
                        <a:lnSpc>
                          <a:spcPct val="115000"/>
                        </a:lnSpc>
                        <a:spcAft>
                          <a:spcPts val="0"/>
                        </a:spcAft>
                      </a:pPr>
                      <a:r>
                        <a:rPr lang="en-ZA" sz="1200" dirty="0">
                          <a:effectLst/>
                        </a:rPr>
                        <a:t>SUBSIDIES TOTAL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67826">
                <a:tc>
                  <a:txBody>
                    <a:bodyPr/>
                    <a:lstStyle/>
                    <a:p>
                      <a:pPr>
                        <a:lnSpc>
                          <a:spcPct val="115000"/>
                        </a:lnSpc>
                        <a:spcAft>
                          <a:spcPts val="0"/>
                        </a:spcAft>
                      </a:pPr>
                      <a:r>
                        <a:rPr lang="en-ZA" sz="1200" dirty="0">
                          <a:effectLst/>
                        </a:rPr>
                        <a:t> 1.2 Housing finance linked Individual subsidies (FLISP)-(R3 501 - R7 000)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rPr>
                        <a:t> </a:t>
                      </a:r>
                      <a:r>
                        <a:rPr lang="en-ZA" sz="1200" dirty="0" smtClean="0">
                          <a:effectLst/>
                        </a:rPr>
                        <a:t>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0</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893</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56,318,758</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rPr>
                        <a:t>56,318,758</a:t>
                      </a:r>
                      <a:r>
                        <a:rPr lang="en-ZA" sz="1200" dirty="0">
                          <a:effectLst/>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30213" y="0"/>
            <a:ext cx="8229600" cy="563563"/>
          </a:xfrm>
        </p:spPr>
        <p:txBody>
          <a:bodyPr/>
          <a:lstStyle/>
          <a:p>
            <a:r>
              <a:rPr lang="en-ZA" altLang="en-US" b="1" smtClean="0">
                <a:ea typeface="ＭＳ Ｐゴシック" pitchFamily="34" charset="-128"/>
              </a:rPr>
              <a:t>MTSF PLANNED TARGETS</a:t>
            </a:r>
            <a:endParaRPr lang="en-ZA" altLang="en-US" smtClean="0">
              <a:ea typeface="ＭＳ Ｐゴシック" pitchFamily="34" charset="-128"/>
            </a:endParaRPr>
          </a:p>
        </p:txBody>
      </p:sp>
      <p:graphicFrame>
        <p:nvGraphicFramePr>
          <p:cNvPr id="3" name="Table 2"/>
          <p:cNvGraphicFramePr>
            <a:graphicFrameLocks noGrp="1"/>
          </p:cNvGraphicFramePr>
          <p:nvPr/>
        </p:nvGraphicFramePr>
        <p:xfrm>
          <a:off x="441325" y="563563"/>
          <a:ext cx="8229600" cy="5546725"/>
        </p:xfrm>
        <a:graphic>
          <a:graphicData uri="http://schemas.openxmlformats.org/drawingml/2006/table">
            <a:tbl>
              <a:tblPr firstRow="1" firstCol="1" bandRow="1">
                <a:tableStyleId>{8799B23B-EC83-4686-B30A-512413B5E67A}</a:tableStyleId>
              </a:tblPr>
              <a:tblGrid>
                <a:gridCol w="2438400"/>
                <a:gridCol w="914400"/>
                <a:gridCol w="1143000"/>
                <a:gridCol w="762000"/>
                <a:gridCol w="1219200"/>
                <a:gridCol w="1752601"/>
              </a:tblGrid>
              <a:tr h="1353108">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MTSF PICTURE PER PROGRAMME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Total Sites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Budget for Sites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Total Units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Budget for Units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Total Allocation per programme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84663">
                <a:tc>
                  <a:txBody>
                    <a:bodyPr/>
                    <a:lstStyle/>
                    <a:p>
                      <a:pPr algn="l">
                        <a:lnSpc>
                          <a:spcPct val="115000"/>
                        </a:lnSpc>
                        <a:spcAft>
                          <a:spcPts val="0"/>
                        </a:spcAft>
                      </a:pPr>
                      <a:r>
                        <a:rPr lang="en-ZA" sz="1200" dirty="0">
                          <a:effectLst/>
                          <a:latin typeface="Arial" panose="020B0604020202020204" pitchFamily="34" charset="0"/>
                          <a:cs typeface="Arial" panose="020B0604020202020204" pitchFamily="34" charset="0"/>
                        </a:rPr>
                        <a:t> </a:t>
                      </a:r>
                    </a:p>
                    <a:p>
                      <a:pPr algn="l">
                        <a:lnSpc>
                          <a:spcPct val="115000"/>
                        </a:lnSpc>
                        <a:spcAft>
                          <a:spcPts val="0"/>
                        </a:spcAft>
                      </a:pPr>
                      <a:r>
                        <a:rPr lang="en-ZA" sz="1200" dirty="0">
                          <a:effectLst/>
                          <a:latin typeface="Arial" panose="020B0604020202020204" pitchFamily="34" charset="0"/>
                          <a:cs typeface="Arial" panose="020B0604020202020204" pitchFamily="34" charset="0"/>
                        </a:rPr>
                        <a:t> 5. PRIORITY PROJECTS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smtClean="0">
                          <a:effectLst/>
                          <a:latin typeface="Arial" panose="020B0604020202020204" pitchFamily="34" charset="0"/>
                          <a:ea typeface="+mn-ea"/>
                          <a:cs typeface="Arial" panose="020B0604020202020204" pitchFamily="34" charset="0"/>
                        </a:rPr>
                        <a:t>2,285</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 </a:t>
                      </a:r>
                    </a:p>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146,641,110</a:t>
                      </a:r>
                    </a:p>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2,682</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ea typeface="Times New Roman"/>
                          <a:cs typeface="Arial" panose="020B0604020202020204" pitchFamily="34" charset="0"/>
                        </a:rPr>
                        <a:t> </a:t>
                      </a:r>
                    </a:p>
                    <a:p>
                      <a:pPr algn="ctr">
                        <a:lnSpc>
                          <a:spcPct val="115000"/>
                        </a:lnSpc>
                        <a:spcAft>
                          <a:spcPts val="0"/>
                        </a:spcAft>
                      </a:pPr>
                      <a:r>
                        <a:rPr lang="en-ZA" sz="1200" dirty="0" smtClean="0">
                          <a:effectLst/>
                          <a:latin typeface="Arial" panose="020B0604020202020204" pitchFamily="34" charset="0"/>
                          <a:ea typeface="Times New Roman"/>
                          <a:cs typeface="Arial" panose="020B0604020202020204" pitchFamily="34" charset="0"/>
                        </a:rPr>
                        <a:t>310,741,466</a:t>
                      </a:r>
                    </a:p>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marL="0" algn="ctr" defTabSz="457200" rtl="0" eaLnBrk="1" latinLnBrk="0" hangingPunct="1">
                        <a:lnSpc>
                          <a:spcPct val="115000"/>
                        </a:lnSpc>
                        <a:spcAft>
                          <a:spcPts val="0"/>
                        </a:spcAft>
                      </a:pPr>
                      <a:r>
                        <a:rPr lang="en-ZA" sz="1200" kern="1200" dirty="0" smtClean="0">
                          <a:solidFill>
                            <a:schemeClr val="tx1"/>
                          </a:solidFill>
                          <a:effectLst/>
                          <a:latin typeface="Arial" panose="020B0604020202020204" pitchFamily="34" charset="0"/>
                          <a:ea typeface="+mn-ea"/>
                          <a:cs typeface="Arial" panose="020B0604020202020204" pitchFamily="34" charset="0"/>
                        </a:rPr>
                        <a:t>457,382,576</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28864" marR="28864" marT="0" marB="0" anchor="ctr"/>
                </a:tc>
              </a:tr>
              <a:tr h="449800">
                <a:tc>
                  <a:txBody>
                    <a:bodyPr/>
                    <a:lstStyle/>
                    <a:p>
                      <a:pPr algn="l">
                        <a:lnSpc>
                          <a:spcPct val="115000"/>
                        </a:lnSpc>
                        <a:spcAft>
                          <a:spcPts val="0"/>
                        </a:spcAft>
                      </a:pPr>
                      <a:r>
                        <a:rPr lang="en-ZA" sz="1200" dirty="0">
                          <a:effectLst/>
                          <a:latin typeface="Arial" panose="020B0604020202020204" pitchFamily="34" charset="0"/>
                          <a:cs typeface="Arial" panose="020B0604020202020204" pitchFamily="34" charset="0"/>
                        </a:rPr>
                        <a:t> 6. PROVINCIAL SPECIFIC PROGRAMMES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397</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128,159,327</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684663">
                <a:tc>
                  <a:txBody>
                    <a:bodyPr/>
                    <a:lstStyle/>
                    <a:p>
                      <a:pPr algn="l">
                        <a:lnSpc>
                          <a:spcPct val="115000"/>
                        </a:lnSpc>
                        <a:spcAft>
                          <a:spcPts val="0"/>
                        </a:spcAft>
                      </a:pPr>
                      <a:r>
                        <a:rPr lang="en-ZA" sz="1200" b="1" dirty="0">
                          <a:effectLst/>
                          <a:latin typeface="Arial" panose="020B0604020202020204" pitchFamily="34" charset="0"/>
                          <a:cs typeface="Arial" panose="020B0604020202020204" pitchFamily="34" charset="0"/>
                        </a:rPr>
                        <a:t> </a:t>
                      </a:r>
                    </a:p>
                    <a:p>
                      <a:pPr algn="l">
                        <a:lnSpc>
                          <a:spcPct val="115000"/>
                        </a:lnSpc>
                        <a:spcAft>
                          <a:spcPts val="0"/>
                        </a:spcAft>
                      </a:pPr>
                      <a:r>
                        <a:rPr lang="en-ZA" sz="1200" b="1" dirty="0">
                          <a:effectLst/>
                          <a:latin typeface="Arial" panose="020B0604020202020204" pitchFamily="34" charset="0"/>
                          <a:cs typeface="Arial" panose="020B0604020202020204" pitchFamily="34" charset="0"/>
                        </a:rPr>
                        <a:t>TOTAL NATIONAL MTSF TARGET  </a:t>
                      </a:r>
                      <a:endParaRPr lang="en-ZA" sz="1200" b="1"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b="1" dirty="0" smtClean="0">
                          <a:effectLst/>
                          <a:latin typeface="Arial" panose="020B0604020202020204" pitchFamily="34" charset="0"/>
                          <a:cs typeface="Arial" panose="020B0604020202020204" pitchFamily="34" charset="0"/>
                        </a:rPr>
                        <a:t>11,828</a:t>
                      </a:r>
                      <a:r>
                        <a:rPr lang="en-ZA" sz="1200" b="1" dirty="0">
                          <a:effectLst/>
                          <a:latin typeface="Arial" panose="020B0604020202020204" pitchFamily="34" charset="0"/>
                          <a:cs typeface="Arial" panose="020B0604020202020204" pitchFamily="34" charset="0"/>
                        </a:rPr>
                        <a:t> </a:t>
                      </a:r>
                      <a:endParaRPr lang="en-ZA" sz="1200" b="1"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endParaRPr lang="en-ZA" sz="1200" b="1" dirty="0" smtClean="0">
                        <a:effectLst/>
                        <a:latin typeface="Arial" panose="020B0604020202020204" pitchFamily="34" charset="0"/>
                        <a:cs typeface="Arial" panose="020B0604020202020204" pitchFamily="34" charset="0"/>
                      </a:endParaRPr>
                    </a:p>
                    <a:p>
                      <a:pPr algn="ctr">
                        <a:lnSpc>
                          <a:spcPct val="115000"/>
                        </a:lnSpc>
                        <a:spcAft>
                          <a:spcPts val="0"/>
                        </a:spcAft>
                      </a:pPr>
                      <a:r>
                        <a:rPr lang="en-ZA" sz="1200" b="1" dirty="0" smtClean="0">
                          <a:effectLst/>
                          <a:latin typeface="Arial" panose="020B0604020202020204" pitchFamily="34" charset="0"/>
                          <a:cs typeface="Arial" panose="020B0604020202020204" pitchFamily="34" charset="0"/>
                        </a:rPr>
                        <a:t> 1,005,130,171</a:t>
                      </a:r>
                    </a:p>
                    <a:p>
                      <a:pPr algn="ctr">
                        <a:lnSpc>
                          <a:spcPct val="115000"/>
                        </a:lnSpc>
                        <a:spcAft>
                          <a:spcPts val="0"/>
                        </a:spcAft>
                      </a:pPr>
                      <a:r>
                        <a:rPr lang="en-ZA" sz="1200" b="1" dirty="0">
                          <a:effectLst/>
                          <a:latin typeface="Arial" panose="020B0604020202020204" pitchFamily="34" charset="0"/>
                          <a:cs typeface="Arial" panose="020B0604020202020204" pitchFamily="34" charset="0"/>
                        </a:rPr>
                        <a:t> </a:t>
                      </a:r>
                      <a:endParaRPr lang="en-ZA" sz="1200" b="1"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b="1" dirty="0" smtClean="0">
                          <a:effectLst/>
                          <a:latin typeface="Arial" panose="020B0604020202020204" pitchFamily="34" charset="0"/>
                          <a:cs typeface="Arial" panose="020B0604020202020204" pitchFamily="34" charset="0"/>
                        </a:rPr>
                        <a:t>31402</a:t>
                      </a:r>
                      <a:r>
                        <a:rPr lang="en-ZA" sz="1200" b="1" dirty="0">
                          <a:effectLst/>
                          <a:latin typeface="Arial" panose="020B0604020202020204" pitchFamily="34" charset="0"/>
                          <a:cs typeface="Arial" panose="020B0604020202020204" pitchFamily="34" charset="0"/>
                        </a:rPr>
                        <a:t> </a:t>
                      </a:r>
                      <a:endParaRPr lang="en-ZA" sz="1200" b="1"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b="1" dirty="0" smtClean="0">
                          <a:effectLst/>
                          <a:latin typeface="Arial" panose="020B0604020202020204" pitchFamily="34" charset="0"/>
                          <a:cs typeface="Arial" panose="020B0604020202020204" pitchFamily="34" charset="0"/>
                        </a:rPr>
                        <a:t>4,017,538,829</a:t>
                      </a:r>
                    </a:p>
                  </a:txBody>
                  <a:tcPr marL="28864" marR="28864" marT="0" marB="0" anchor="ctr"/>
                </a:tc>
                <a:tc>
                  <a:txBody>
                    <a:bodyPr/>
                    <a:lstStyle/>
                    <a:p>
                      <a:pPr algn="ctr">
                        <a:lnSpc>
                          <a:spcPct val="115000"/>
                        </a:lnSpc>
                        <a:spcAft>
                          <a:spcPts val="0"/>
                        </a:spcAft>
                      </a:pPr>
                      <a:r>
                        <a:rPr lang="en-ZA" sz="1200" b="1" dirty="0" smtClean="0">
                          <a:effectLst/>
                          <a:latin typeface="Arial" panose="020B0604020202020204" pitchFamily="34" charset="0"/>
                          <a:cs typeface="Arial" panose="020B0604020202020204" pitchFamily="34" charset="0"/>
                        </a:rPr>
                        <a:t> 5,022,669,000</a:t>
                      </a:r>
                    </a:p>
                  </a:txBody>
                  <a:tcPr marL="28864" marR="28864" marT="0" marB="0" anchor="ctr"/>
                </a:tc>
              </a:tr>
              <a:tr h="449800">
                <a:tc>
                  <a:txBody>
                    <a:bodyPr/>
                    <a:lstStyle/>
                    <a:p>
                      <a:pPr algn="l">
                        <a:lnSpc>
                          <a:spcPct val="115000"/>
                        </a:lnSpc>
                        <a:spcAft>
                          <a:spcPts val="0"/>
                        </a:spcAft>
                      </a:pPr>
                      <a:r>
                        <a:rPr lang="en-ZA" sz="1200" dirty="0">
                          <a:effectLst/>
                          <a:latin typeface="Arial" panose="020B0604020202020204" pitchFamily="34" charset="0"/>
                          <a:cs typeface="Arial" panose="020B0604020202020204" pitchFamily="34" charset="0"/>
                        </a:rPr>
                        <a:t>Emergency Housing Programme (new units</a:t>
                      </a:r>
                      <a:r>
                        <a:rPr lang="en-ZA" sz="1200" dirty="0" smtClean="0">
                          <a:effectLst/>
                          <a:latin typeface="Arial" panose="020B0604020202020204" pitchFamily="34" charset="0"/>
                          <a:cs typeface="Arial" panose="020B0604020202020204" pitchFamily="34" charset="0"/>
                        </a:rPr>
                        <a:t>) ring-fenced</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47,379,000</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240697">
                <a:tc>
                  <a:txBody>
                    <a:bodyPr/>
                    <a:lstStyle/>
                    <a:p>
                      <a:pPr algn="l">
                        <a:lnSpc>
                          <a:spcPct val="115000"/>
                        </a:lnSpc>
                        <a:spcAft>
                          <a:spcPts val="0"/>
                        </a:spcAft>
                      </a:pPr>
                      <a:r>
                        <a:rPr lang="en-ZA" sz="1200">
                          <a:effectLst/>
                          <a:latin typeface="Arial" panose="020B0604020202020204" pitchFamily="34" charset="0"/>
                          <a:cs typeface="Arial" panose="020B0604020202020204" pitchFamily="34" charset="0"/>
                        </a:rPr>
                        <a:t>Military Veterans</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836</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97,044,277</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97,044,277</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432994">
                <a:tc>
                  <a:txBody>
                    <a:bodyPr/>
                    <a:lstStyle/>
                    <a:p>
                      <a:pPr algn="l">
                        <a:lnSpc>
                          <a:spcPct val="115000"/>
                        </a:lnSpc>
                        <a:spcAft>
                          <a:spcPts val="0"/>
                        </a:spcAft>
                      </a:pPr>
                      <a:r>
                        <a:rPr lang="en-ZA" sz="1200">
                          <a:effectLst/>
                          <a:latin typeface="Arial" panose="020B0604020202020204" pitchFamily="34" charset="0"/>
                          <a:cs typeface="Arial" panose="020B0604020202020204" pitchFamily="34" charset="0"/>
                        </a:rPr>
                        <a:t>Title Deeds Backlog (Pre-1994)</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7461</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51,000,000</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51,000</a:t>
                      </a: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,000</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704681">
                <a:tc>
                  <a:txBody>
                    <a:bodyPr/>
                    <a:lstStyle/>
                    <a:p>
                      <a:pPr algn="l">
                        <a:lnSpc>
                          <a:spcPct val="115000"/>
                        </a:lnSpc>
                        <a:spcAft>
                          <a:spcPts val="0"/>
                        </a:spcAft>
                      </a:pPr>
                      <a:r>
                        <a:rPr lang="en-ZA" sz="1200">
                          <a:effectLst/>
                          <a:latin typeface="Arial" panose="020B0604020202020204" pitchFamily="34" charset="0"/>
                          <a:cs typeface="Arial" panose="020B0604020202020204" pitchFamily="34" charset="0"/>
                        </a:rPr>
                        <a:t>Title Deeds Backlog (Post-1994)</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78,795</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smtClean="0">
                          <a:effectLst/>
                          <a:latin typeface="Arial" panose="020B0604020202020204" pitchFamily="34" charset="0"/>
                          <a:cs typeface="Arial" panose="020B0604020202020204" pitchFamily="34" charset="0"/>
                        </a:rPr>
                        <a:t>Require additional to accommodate the backlog </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234893">
                <a:tc>
                  <a:txBody>
                    <a:bodyPr/>
                    <a:lstStyle/>
                    <a:p>
                      <a:pPr algn="l">
                        <a:lnSpc>
                          <a:spcPct val="115000"/>
                        </a:lnSpc>
                        <a:spcAft>
                          <a:spcPts val="0"/>
                        </a:spcAft>
                      </a:pPr>
                      <a:r>
                        <a:rPr lang="en-ZA" sz="1200">
                          <a:effectLst/>
                          <a:latin typeface="Arial" panose="020B0604020202020204" pitchFamily="34" charset="0"/>
                          <a:cs typeface="Arial" panose="020B0604020202020204" pitchFamily="34" charset="0"/>
                        </a:rPr>
                        <a:t>Total</a:t>
                      </a:r>
                      <a:endParaRPr lang="en-ZA" sz="1200">
                        <a:effectLst/>
                        <a:latin typeface="Arial" panose="020B0604020202020204" pitchFamily="34" charset="0"/>
                        <a:ea typeface="Times New Roman"/>
                        <a:cs typeface="Arial" panose="020B0604020202020204" pitchFamily="34" charset="0"/>
                      </a:endParaRPr>
                    </a:p>
                  </a:txBody>
                  <a:tcPr marL="28864" marR="28864" marT="0" marB="0"/>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c>
                  <a:txBody>
                    <a:bodyPr/>
                    <a:lstStyle/>
                    <a:p>
                      <a:pPr algn="ctr">
                        <a:lnSpc>
                          <a:spcPct val="115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nchor="ctr"/>
                </a:tc>
              </a:tr>
              <a:tr h="311426">
                <a:tc>
                  <a:txBody>
                    <a:bodyPr/>
                    <a:lstStyle/>
                    <a:p>
                      <a:pPr algn="l">
                        <a:lnSpc>
                          <a:spcPct val="115000"/>
                        </a:lnSpc>
                        <a:spcAft>
                          <a:spcPts val="0"/>
                        </a:spcAft>
                      </a:pPr>
                      <a:r>
                        <a:rPr lang="en-ZA" sz="1200" dirty="0">
                          <a:effectLst/>
                          <a:latin typeface="Arial" panose="020B0604020202020204" pitchFamily="34" charset="0"/>
                          <a:cs typeface="Arial" panose="020B0604020202020204" pitchFamily="34" charset="0"/>
                        </a:rPr>
                        <a:t>Total </a:t>
                      </a:r>
                      <a:r>
                        <a:rPr lang="en-ZA" sz="1200" dirty="0" smtClean="0">
                          <a:effectLst/>
                          <a:latin typeface="Arial" panose="020B0604020202020204" pitchFamily="34" charset="0"/>
                          <a:cs typeface="Arial" panose="020B0604020202020204" pitchFamily="34" charset="0"/>
                        </a:rPr>
                        <a:t>Housing</a:t>
                      </a:r>
                      <a:r>
                        <a:rPr lang="en-ZA" sz="1200" baseline="0" dirty="0" smtClean="0">
                          <a:effectLst/>
                          <a:latin typeface="Arial" panose="020B0604020202020204" pitchFamily="34" charset="0"/>
                          <a:cs typeface="Arial" panose="020B0604020202020204" pitchFamily="34" charset="0"/>
                        </a:rPr>
                        <a:t> Opportunities </a:t>
                      </a:r>
                      <a:endParaRPr lang="en-ZA" sz="1200" dirty="0">
                        <a:effectLst/>
                        <a:latin typeface="Arial" panose="020B0604020202020204" pitchFamily="34" charset="0"/>
                        <a:ea typeface="Times New Roman"/>
                        <a:cs typeface="Arial" panose="020B0604020202020204" pitchFamily="34" charset="0"/>
                      </a:endParaRPr>
                    </a:p>
                  </a:txBody>
                  <a:tcPr marL="28864" marR="28864" marT="0" marB="0"/>
                </a:tc>
                <a:tc gridSpan="5">
                  <a:txBody>
                    <a:bodyPr/>
                    <a:lstStyle/>
                    <a:p>
                      <a:pPr algn="ctr">
                        <a:lnSpc>
                          <a:spcPct val="115000"/>
                        </a:lnSpc>
                      </a:pPr>
                      <a:r>
                        <a:rPr lang="en-ZA" sz="1200" b="1" dirty="0" smtClean="0">
                          <a:effectLst/>
                          <a:latin typeface="Arial" panose="020B0604020202020204" pitchFamily="34" charset="0"/>
                          <a:cs typeface="Arial" panose="020B0604020202020204" pitchFamily="34" charset="0"/>
                        </a:rPr>
                        <a:t>43 230</a:t>
                      </a:r>
                      <a:endParaRPr lang="en-ZA" sz="1200" b="1" dirty="0">
                        <a:effectLst/>
                        <a:latin typeface="Arial" panose="020B0604020202020204" pitchFamily="34" charset="0"/>
                        <a:cs typeface="Arial" panose="020B0604020202020204" pitchFamily="34" charset="0"/>
                      </a:endParaRPr>
                    </a:p>
                  </a:txBody>
                  <a:tcPr marL="28864" marR="28864"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ZA" altLang="en-US" b="1" smtClean="0">
                <a:ea typeface="ＭＳ Ｐゴシック" pitchFamily="34" charset="-128"/>
              </a:rPr>
              <a:t>MINING TOWNS</a:t>
            </a:r>
          </a:p>
        </p:txBody>
      </p:sp>
      <p:graphicFrame>
        <p:nvGraphicFramePr>
          <p:cNvPr id="4" name="Table 3"/>
          <p:cNvGraphicFramePr>
            <a:graphicFrameLocks noGrp="1"/>
          </p:cNvGraphicFramePr>
          <p:nvPr/>
        </p:nvGraphicFramePr>
        <p:xfrm>
          <a:off x="457200" y="1417638"/>
          <a:ext cx="8229600" cy="2927350"/>
        </p:xfrm>
        <a:graphic>
          <a:graphicData uri="http://schemas.openxmlformats.org/drawingml/2006/table">
            <a:tbl>
              <a:tblPr firstRow="1" firstCol="1" bandRow="1">
                <a:tableStyleId>{8799B23B-EC83-4686-B30A-512413B5E67A}</a:tableStyleId>
              </a:tblPr>
              <a:tblGrid>
                <a:gridCol w="2582363"/>
                <a:gridCol w="887687"/>
                <a:gridCol w="1129784"/>
                <a:gridCol w="1049085"/>
                <a:gridCol w="1291181"/>
                <a:gridCol w="1289499"/>
              </a:tblGrid>
              <a:tr h="1070299">
                <a:tc>
                  <a:txBody>
                    <a:bodyPr/>
                    <a:lstStyle/>
                    <a:p>
                      <a:pPr algn="ctr">
                        <a:spcAft>
                          <a:spcPts val="0"/>
                        </a:spcAft>
                      </a:pPr>
                      <a:r>
                        <a:rPr lang="en-ZA" sz="1200" dirty="0">
                          <a:effectLst/>
                        </a:rPr>
                        <a:t>PROGRAMMES FOR MINING TOWNS</a:t>
                      </a:r>
                      <a:endParaRPr lang="en-ZA" sz="1200" dirty="0">
                        <a:effectLst/>
                        <a:latin typeface="Arial"/>
                        <a:ea typeface="Times New Roman"/>
                        <a:cs typeface="Times New Roman"/>
                      </a:endParaRPr>
                    </a:p>
                  </a:txBody>
                  <a:tcPr marL="68577" marR="68577" marT="0" marB="0"/>
                </a:tc>
                <a:tc>
                  <a:txBody>
                    <a:bodyPr/>
                    <a:lstStyle/>
                    <a:p>
                      <a:pPr algn="ctr">
                        <a:spcAft>
                          <a:spcPts val="0"/>
                        </a:spcAft>
                      </a:pPr>
                      <a:r>
                        <a:rPr lang="en-ZA" sz="1200">
                          <a:effectLst/>
                        </a:rPr>
                        <a:t>Total Planned Sites</a:t>
                      </a:r>
                      <a:endParaRPr lang="en-ZA" sz="1200">
                        <a:effectLst/>
                        <a:latin typeface="Arial"/>
                        <a:ea typeface="Times New Roman"/>
                        <a:cs typeface="Times New Roman"/>
                      </a:endParaRPr>
                    </a:p>
                  </a:txBody>
                  <a:tcPr marL="68577" marR="68577" marT="0" marB="0"/>
                </a:tc>
                <a:tc>
                  <a:txBody>
                    <a:bodyPr/>
                    <a:lstStyle/>
                    <a:p>
                      <a:pPr algn="ctr">
                        <a:spcAft>
                          <a:spcPts val="0"/>
                        </a:spcAft>
                      </a:pPr>
                      <a:r>
                        <a:rPr lang="en-ZA" sz="1200">
                          <a:effectLst/>
                        </a:rPr>
                        <a:t>Budget for Sites</a:t>
                      </a:r>
                      <a:endParaRPr lang="en-ZA" sz="1200">
                        <a:effectLst/>
                        <a:latin typeface="Arial"/>
                        <a:ea typeface="Times New Roman"/>
                        <a:cs typeface="Times New Roman"/>
                      </a:endParaRPr>
                    </a:p>
                  </a:txBody>
                  <a:tcPr marL="68577" marR="68577" marT="0" marB="0"/>
                </a:tc>
                <a:tc>
                  <a:txBody>
                    <a:bodyPr/>
                    <a:lstStyle/>
                    <a:p>
                      <a:pPr algn="ctr">
                        <a:spcAft>
                          <a:spcPts val="0"/>
                        </a:spcAft>
                      </a:pPr>
                      <a:r>
                        <a:rPr lang="en-ZA" sz="1200">
                          <a:effectLst/>
                        </a:rPr>
                        <a:t>Total Planned Units</a:t>
                      </a:r>
                      <a:endParaRPr lang="en-ZA" sz="1200">
                        <a:effectLst/>
                        <a:latin typeface="Arial"/>
                        <a:ea typeface="Times New Roman"/>
                        <a:cs typeface="Times New Roman"/>
                      </a:endParaRPr>
                    </a:p>
                  </a:txBody>
                  <a:tcPr marL="68577" marR="68577" marT="0" marB="0"/>
                </a:tc>
                <a:tc>
                  <a:txBody>
                    <a:bodyPr/>
                    <a:lstStyle/>
                    <a:p>
                      <a:pPr algn="ctr">
                        <a:spcAft>
                          <a:spcPts val="0"/>
                        </a:spcAft>
                      </a:pPr>
                      <a:r>
                        <a:rPr lang="en-ZA" sz="1200">
                          <a:effectLst/>
                        </a:rPr>
                        <a:t>Budget for Units</a:t>
                      </a:r>
                      <a:endParaRPr lang="en-ZA" sz="1200">
                        <a:effectLst/>
                        <a:latin typeface="Arial"/>
                        <a:ea typeface="Times New Roman"/>
                        <a:cs typeface="Times New Roman"/>
                      </a:endParaRPr>
                    </a:p>
                  </a:txBody>
                  <a:tcPr marL="68577" marR="68577" marT="0" marB="0"/>
                </a:tc>
                <a:tc>
                  <a:txBody>
                    <a:bodyPr/>
                    <a:lstStyle/>
                    <a:p>
                      <a:pPr algn="ctr">
                        <a:spcAft>
                          <a:spcPts val="0"/>
                        </a:spcAft>
                      </a:pPr>
                      <a:r>
                        <a:rPr lang="en-ZA" sz="1200">
                          <a:effectLst/>
                        </a:rPr>
                        <a:t>Total Budget Allocation per programme</a:t>
                      </a:r>
                      <a:endParaRPr lang="en-ZA" sz="1200">
                        <a:effectLst/>
                        <a:latin typeface="Arial"/>
                        <a:ea typeface="Times New Roman"/>
                        <a:cs typeface="Times New Roman"/>
                      </a:endParaRPr>
                    </a:p>
                  </a:txBody>
                  <a:tcPr marL="68577" marR="68577" marT="0" marB="0"/>
                </a:tc>
              </a:tr>
              <a:tr h="548514">
                <a:tc>
                  <a:txBody>
                    <a:bodyPr/>
                    <a:lstStyle/>
                    <a:p>
                      <a:pP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PRIORITY PROJECTS West Rand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935</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 </a:t>
                      </a:r>
                    </a:p>
                    <a:p>
                      <a:pPr algn="ctr">
                        <a:spcAft>
                          <a:spcPts val="0"/>
                        </a:spcAft>
                      </a:pPr>
                      <a:r>
                        <a:rPr lang="en-ZA" sz="1200" dirty="0" smtClean="0">
                          <a:effectLst/>
                          <a:latin typeface="Arial" panose="020B0604020202020204" pitchFamily="34" charset="0"/>
                          <a:cs typeface="Arial" panose="020B0604020202020204" pitchFamily="34" charset="0"/>
                        </a:rPr>
                        <a:t>44,869,341</a:t>
                      </a:r>
                    </a:p>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986</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endParaRPr lang="en-ZA" sz="1200" dirty="0" smtClean="0">
                        <a:effectLst/>
                        <a:latin typeface="Arial" panose="020B0604020202020204" pitchFamily="34" charset="0"/>
                        <a:cs typeface="Arial" panose="020B0604020202020204" pitchFamily="34" charset="0"/>
                      </a:endParaRPr>
                    </a:p>
                    <a:p>
                      <a:pPr algn="ctr">
                        <a:spcAft>
                          <a:spcPts val="0"/>
                        </a:spcAft>
                      </a:pPr>
                      <a:r>
                        <a:rPr lang="en-ZA" sz="1200" dirty="0" smtClean="0">
                          <a:effectLst/>
                          <a:latin typeface="Arial" panose="020B0604020202020204" pitchFamily="34" charset="0"/>
                          <a:cs typeface="Arial" panose="020B0604020202020204" pitchFamily="34" charset="0"/>
                        </a:rPr>
                        <a:t>111,663,908</a:t>
                      </a:r>
                    </a:p>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156,533,249</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r>
              <a:tr h="760022">
                <a:tc>
                  <a:txBody>
                    <a:bodyPr/>
                    <a:lstStyle/>
                    <a:p>
                      <a:pP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PROVINCIAL SPECIFIC PROGRAMMES West Rand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287</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ZA" sz="1200" dirty="0" smtClean="0">
                        <a:effectLst/>
                        <a:latin typeface="Arial" panose="020B0604020202020204" pitchFamily="34" charset="0"/>
                        <a:cs typeface="Arial" panose="020B0604020202020204" pitchFamily="34"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ZA" sz="1200" dirty="0" smtClean="0">
                          <a:effectLst/>
                          <a:latin typeface="Arial" panose="020B0604020202020204" pitchFamily="34" charset="0"/>
                          <a:cs typeface="Arial" panose="020B0604020202020204" pitchFamily="34" charset="0"/>
                        </a:rPr>
                        <a:t>98,317,476</a:t>
                      </a:r>
                      <a:endParaRPr lang="en-ZA" sz="1200" dirty="0" smtClean="0">
                        <a:effectLst/>
                        <a:latin typeface="Arial" panose="020B0604020202020204" pitchFamily="34" charset="0"/>
                        <a:ea typeface="Times New Roman"/>
                        <a:cs typeface="Arial" panose="020B0604020202020204" pitchFamily="34" charset="0"/>
                      </a:endParaRPr>
                    </a:p>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98,317,476</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r>
              <a:tr h="548514">
                <a:tc>
                  <a:txBody>
                    <a:bodyPr/>
                    <a:lstStyle/>
                    <a:p>
                      <a:pPr>
                        <a:spcAft>
                          <a:spcPts val="0"/>
                        </a:spcAft>
                      </a:pPr>
                      <a:r>
                        <a:rPr lang="en-ZA" sz="1200" u="dbl" dirty="0">
                          <a:effectLst/>
                          <a:latin typeface="Arial" panose="020B0604020202020204" pitchFamily="34" charset="0"/>
                          <a:cs typeface="Arial" panose="020B0604020202020204" pitchFamily="34" charset="0"/>
                        </a:rPr>
                        <a:t> TOTAL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tc>
                <a:tc>
                  <a:txBody>
                    <a:bodyPr/>
                    <a:lstStyle/>
                    <a:p>
                      <a:pPr algn="ctr">
                        <a:spcAft>
                          <a:spcPts val="0"/>
                        </a:spcAft>
                      </a:pPr>
                      <a:r>
                        <a:rPr lang="en-ZA" sz="1200" u="none" strike="noStrike" dirty="0" smtClean="0">
                          <a:effectLst/>
                          <a:latin typeface="Arial" panose="020B0604020202020204" pitchFamily="34" charset="0"/>
                          <a:cs typeface="Arial" panose="020B0604020202020204" pitchFamily="34" charset="0"/>
                        </a:rPr>
                        <a:t>935</a:t>
                      </a:r>
                      <a:r>
                        <a:rPr lang="en-ZA" sz="1200" u="none" strike="noStrike"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endParaRPr lang="en-ZA" sz="1200" u="none" strike="noStrike" dirty="0" smtClean="0">
                        <a:effectLst/>
                        <a:latin typeface="Arial" panose="020B0604020202020204" pitchFamily="34" charset="0"/>
                        <a:cs typeface="Arial" panose="020B0604020202020204" pitchFamily="34" charset="0"/>
                      </a:endParaRPr>
                    </a:p>
                    <a:p>
                      <a:pPr algn="ctr">
                        <a:spcAft>
                          <a:spcPts val="0"/>
                        </a:spcAft>
                      </a:pPr>
                      <a:r>
                        <a:rPr lang="en-ZA" sz="1200" u="none" strike="noStrike" dirty="0">
                          <a:effectLst/>
                          <a:latin typeface="Arial" panose="020B0604020202020204" pitchFamily="34" charset="0"/>
                          <a:cs typeface="Arial" panose="020B0604020202020204" pitchFamily="34" charset="0"/>
                        </a:rPr>
                        <a:t> </a:t>
                      </a:r>
                      <a:r>
                        <a:rPr lang="en-ZA" sz="1200" u="none" strike="noStrike" dirty="0" smtClean="0">
                          <a:effectLst/>
                          <a:latin typeface="Arial" panose="020B0604020202020204" pitchFamily="34" charset="0"/>
                          <a:cs typeface="Arial" panose="020B0604020202020204" pitchFamily="34" charset="0"/>
                        </a:rPr>
                        <a:t>44,869,341</a:t>
                      </a:r>
                    </a:p>
                    <a:p>
                      <a:pPr algn="ct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u="none" strike="noStrike" dirty="0" smtClean="0">
                          <a:effectLst/>
                          <a:latin typeface="Arial" panose="020B0604020202020204" pitchFamily="34" charset="0"/>
                          <a:cs typeface="Arial" panose="020B0604020202020204" pitchFamily="34" charset="0"/>
                        </a:rPr>
                        <a:t>1273</a:t>
                      </a:r>
                      <a:endParaRPr lang="en-ZA" sz="1200" dirty="0">
                        <a:effectLst/>
                        <a:latin typeface="Arial" panose="020B0604020202020204" pitchFamily="34" charset="0"/>
                        <a:ea typeface="Times New Roman"/>
                        <a:cs typeface="Arial" panose="020B0604020202020204" pitchFamily="34" charset="0"/>
                      </a:endParaRPr>
                    </a:p>
                  </a:txBody>
                  <a:tcPr marL="68577" marR="68577" marT="0" marB="0" anchor="ctr"/>
                </a:tc>
                <a:tc>
                  <a:txBody>
                    <a:bodyPr/>
                    <a:lstStyle/>
                    <a:p>
                      <a:pPr algn="ctr">
                        <a:spcAft>
                          <a:spcPts val="0"/>
                        </a:spcAft>
                      </a:pPr>
                      <a:r>
                        <a:rPr lang="en-ZA" sz="1200" u="none" strike="noStrike" dirty="0" smtClean="0">
                          <a:effectLst/>
                          <a:latin typeface="Arial" panose="020B0604020202020204" pitchFamily="34" charset="0"/>
                          <a:cs typeface="Arial" panose="020B0604020202020204" pitchFamily="34" charset="0"/>
                        </a:rPr>
                        <a:t>209,981,384</a:t>
                      </a:r>
                      <a:endParaRPr lang="en-ZA" sz="1200" u="none" strike="noStrike" dirty="0">
                        <a:effectLst/>
                        <a:latin typeface="Arial" panose="020B0604020202020204" pitchFamily="34" charset="0"/>
                        <a:cs typeface="Arial" panose="020B0604020202020204" pitchFamily="34" charset="0"/>
                      </a:endParaRPr>
                    </a:p>
                  </a:txBody>
                  <a:tcPr marL="68577" marR="68577" marT="0" marB="0" anchor="ctr"/>
                </a:tc>
                <a:tc>
                  <a:txBody>
                    <a:bodyPr/>
                    <a:lstStyle/>
                    <a:p>
                      <a:pPr algn="ctr">
                        <a:spcAft>
                          <a:spcPts val="0"/>
                        </a:spcAft>
                      </a:pPr>
                      <a:r>
                        <a:rPr lang="en-ZA" sz="1200" u="none" strike="noStrike" dirty="0" smtClean="0">
                          <a:effectLst/>
                          <a:latin typeface="Arial" panose="020B0604020202020204" pitchFamily="34" charset="0"/>
                          <a:cs typeface="Arial" panose="020B0604020202020204" pitchFamily="34" charset="0"/>
                        </a:rPr>
                        <a:t>254,850,725</a:t>
                      </a:r>
                    </a:p>
                  </a:txBody>
                  <a:tcPr marL="68577" marR="68577" marT="0" marB="0" anchor="ctr"/>
                </a:tc>
              </a:tr>
            </a:tbl>
          </a:graphicData>
        </a:graphic>
      </p:graphicFrame>
      <p:sp>
        <p:nvSpPr>
          <p:cNvPr id="19496" name="TextBox 1"/>
          <p:cNvSpPr txBox="1">
            <a:spLocks noChangeArrowheads="1"/>
          </p:cNvSpPr>
          <p:nvPr/>
        </p:nvSpPr>
        <p:spPr bwMode="auto">
          <a:xfrm>
            <a:off x="914400" y="4892675"/>
            <a:ext cx="3846513" cy="369888"/>
          </a:xfrm>
          <a:prstGeom prst="rect">
            <a:avLst/>
          </a:prstGeom>
          <a:noFill/>
          <a:ln w="9525">
            <a:noFill/>
            <a:miter lim="800000"/>
            <a:headEnd/>
            <a:tailEnd/>
          </a:ln>
        </p:spPr>
        <p:txBody>
          <a:bodyPr wrap="none">
            <a:spAutoFit/>
          </a:bodyPr>
          <a:lstStyle/>
          <a:p>
            <a:pPr marL="285750" indent="-285750">
              <a:buFont typeface="Arial" charset="0"/>
              <a:buChar char="•"/>
            </a:pPr>
            <a:r>
              <a:rPr lang="en-US" altLang="en-US"/>
              <a:t>Kokosi Ext 7 - Sewer Outfall Line</a:t>
            </a:r>
          </a:p>
        </p:txBody>
      </p:sp>
      <p:sp>
        <p:nvSpPr>
          <p:cNvPr id="19497" name="Rectangle 2"/>
          <p:cNvSpPr>
            <a:spLocks noChangeArrowheads="1"/>
          </p:cNvSpPr>
          <p:nvPr/>
        </p:nvSpPr>
        <p:spPr bwMode="auto">
          <a:xfrm>
            <a:off x="914400" y="5257800"/>
            <a:ext cx="4718050" cy="369888"/>
          </a:xfrm>
          <a:prstGeom prst="rect">
            <a:avLst/>
          </a:prstGeom>
          <a:noFill/>
          <a:ln w="9525">
            <a:noFill/>
            <a:miter lim="800000"/>
            <a:headEnd/>
            <a:tailEnd/>
          </a:ln>
        </p:spPr>
        <p:txBody>
          <a:bodyPr wrap="none">
            <a:spAutoFit/>
          </a:bodyPr>
          <a:lstStyle/>
          <a:p>
            <a:pPr marL="285750" indent="-285750">
              <a:buFont typeface="Arial" charset="0"/>
              <a:buChar char="•"/>
            </a:pPr>
            <a:r>
              <a:rPr lang="en-US" altLang="en-US"/>
              <a:t>Sewer Rehabilitation Project - Bekkersdal</a:t>
            </a:r>
          </a:p>
        </p:txBody>
      </p:sp>
      <p:sp>
        <p:nvSpPr>
          <p:cNvPr id="19498" name="Rectangle 4"/>
          <p:cNvSpPr>
            <a:spLocks noChangeArrowheads="1"/>
          </p:cNvSpPr>
          <p:nvPr/>
        </p:nvSpPr>
        <p:spPr bwMode="auto">
          <a:xfrm>
            <a:off x="5638800" y="5257800"/>
            <a:ext cx="1570038" cy="369888"/>
          </a:xfrm>
          <a:prstGeom prst="rect">
            <a:avLst/>
          </a:prstGeom>
          <a:noFill/>
          <a:ln w="9525">
            <a:noFill/>
            <a:miter lim="800000"/>
            <a:headEnd/>
            <a:tailEnd/>
          </a:ln>
        </p:spPr>
        <p:txBody>
          <a:bodyPr wrap="none">
            <a:spAutoFit/>
          </a:bodyPr>
          <a:lstStyle/>
          <a:p>
            <a:r>
              <a:rPr lang="en-US" altLang="en-US"/>
              <a:t>R 54,319,887</a:t>
            </a:r>
          </a:p>
        </p:txBody>
      </p:sp>
      <p:sp>
        <p:nvSpPr>
          <p:cNvPr id="19499" name="Rectangle 5"/>
          <p:cNvSpPr>
            <a:spLocks noChangeArrowheads="1"/>
          </p:cNvSpPr>
          <p:nvPr/>
        </p:nvSpPr>
        <p:spPr bwMode="auto">
          <a:xfrm>
            <a:off x="5638800" y="4887913"/>
            <a:ext cx="1570038" cy="369887"/>
          </a:xfrm>
          <a:prstGeom prst="rect">
            <a:avLst/>
          </a:prstGeom>
          <a:noFill/>
          <a:ln w="9525">
            <a:noFill/>
            <a:miter lim="800000"/>
            <a:headEnd/>
            <a:tailEnd/>
          </a:ln>
        </p:spPr>
        <p:txBody>
          <a:bodyPr wrap="none">
            <a:spAutoFit/>
          </a:bodyPr>
          <a:lstStyle/>
          <a:p>
            <a:r>
              <a:rPr lang="en-US" altLang="en-US"/>
              <a:t>R 10,000,000</a:t>
            </a:r>
          </a:p>
        </p:txBody>
      </p:sp>
      <p:sp>
        <p:nvSpPr>
          <p:cNvPr id="19500" name="TextBox 6"/>
          <p:cNvSpPr txBox="1">
            <a:spLocks noChangeArrowheads="1"/>
          </p:cNvSpPr>
          <p:nvPr/>
        </p:nvSpPr>
        <p:spPr bwMode="auto">
          <a:xfrm>
            <a:off x="887413" y="4565650"/>
            <a:ext cx="6234112" cy="369888"/>
          </a:xfrm>
          <a:prstGeom prst="rect">
            <a:avLst/>
          </a:prstGeom>
          <a:solidFill>
            <a:srgbClr val="92D050"/>
          </a:solidFill>
          <a:ln w="9525">
            <a:noFill/>
            <a:miter lim="800000"/>
            <a:headEnd/>
            <a:tailEnd/>
          </a:ln>
        </p:spPr>
        <p:txBody>
          <a:bodyPr wrap="none">
            <a:spAutoFit/>
          </a:bodyPr>
          <a:lstStyle/>
          <a:p>
            <a:r>
              <a:rPr lang="en-US" altLang="en-US"/>
              <a:t>Inclusive of the following for Revitalisation of Mining Towns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ZA" altLang="en-US" b="1" smtClean="0">
                <a:ea typeface="ＭＳ Ｐゴシック" pitchFamily="34" charset="-128"/>
              </a:rPr>
              <a:t/>
            </a:r>
            <a:br>
              <a:rPr lang="en-ZA" altLang="en-US" b="1" smtClean="0">
                <a:ea typeface="ＭＳ Ｐゴシック" pitchFamily="34" charset="-128"/>
              </a:rPr>
            </a:br>
            <a:r>
              <a:rPr lang="en-ZA" altLang="en-US" b="1" smtClean="0">
                <a:ea typeface="ＭＳ Ｐゴシック" pitchFamily="34" charset="-128"/>
              </a:rPr>
              <a:t>PROGRAMMES PROPOSED NOT TO BE FUNDED BY THE HSDG</a:t>
            </a:r>
            <a:br>
              <a:rPr lang="en-ZA" altLang="en-US" b="1" smtClean="0">
                <a:ea typeface="ＭＳ Ｐゴシック" pitchFamily="34" charset="-128"/>
              </a:rPr>
            </a:br>
            <a:endParaRPr lang="en-ZA" altLang="en-US" b="1" smtClean="0">
              <a:ea typeface="ＭＳ Ｐゴシック" pitchFamily="34" charset="-128"/>
            </a:endParaRPr>
          </a:p>
        </p:txBody>
      </p:sp>
      <p:graphicFrame>
        <p:nvGraphicFramePr>
          <p:cNvPr id="3" name="Table 2"/>
          <p:cNvGraphicFramePr>
            <a:graphicFrameLocks noGrp="1"/>
          </p:cNvGraphicFramePr>
          <p:nvPr/>
        </p:nvGraphicFramePr>
        <p:xfrm>
          <a:off x="533400" y="1600200"/>
          <a:ext cx="8153400" cy="4419600"/>
        </p:xfrm>
        <a:graphic>
          <a:graphicData uri="http://schemas.openxmlformats.org/drawingml/2006/table">
            <a:tbl>
              <a:tblPr firstRow="1" firstCol="1" bandRow="1">
                <a:tableStyleId>{8799B23B-EC83-4686-B30A-512413B5E67A}</a:tableStyleId>
              </a:tblPr>
              <a:tblGrid>
                <a:gridCol w="2843614"/>
                <a:gridCol w="774952"/>
                <a:gridCol w="1039347"/>
                <a:gridCol w="1039347"/>
                <a:gridCol w="1163339"/>
                <a:gridCol w="1292802"/>
              </a:tblGrid>
              <a:tr h="740223">
                <a:tc>
                  <a:txBody>
                    <a:bodyPr/>
                    <a:lstStyle/>
                    <a:p>
                      <a:pPr algn="ctr">
                        <a:spcAft>
                          <a:spcPts val="0"/>
                        </a:spcAft>
                      </a:pPr>
                      <a:r>
                        <a:rPr lang="en-ZA" sz="1200" dirty="0">
                          <a:effectLst/>
                          <a:latin typeface="Arial" panose="020B0604020202020204" pitchFamily="34" charset="0"/>
                          <a:cs typeface="Arial" panose="020B0604020202020204" pitchFamily="34" charset="0"/>
                        </a:rPr>
                        <a:t>PROGRAMMES PROPOSED NOT TO BE FUNDED BY THE HSDG</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Total Planned Sites</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a:effectLst/>
                          <a:latin typeface="Arial" panose="020B0604020202020204" pitchFamily="34" charset="0"/>
                          <a:cs typeface="Arial" panose="020B0604020202020204" pitchFamily="34" charset="0"/>
                        </a:rPr>
                        <a:t>Budget for Sites</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a:effectLst/>
                          <a:latin typeface="Arial" panose="020B0604020202020204" pitchFamily="34" charset="0"/>
                          <a:cs typeface="Arial" panose="020B0604020202020204" pitchFamily="34" charset="0"/>
                        </a:rPr>
                        <a:t>Total Planned Units</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a:effectLst/>
                          <a:latin typeface="Arial" panose="020B0604020202020204" pitchFamily="34" charset="0"/>
                          <a:cs typeface="Arial" panose="020B0604020202020204" pitchFamily="34" charset="0"/>
                        </a:rPr>
                        <a:t>Budget for Units</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a:effectLst/>
                          <a:latin typeface="Arial" panose="020B0604020202020204" pitchFamily="34" charset="0"/>
                          <a:cs typeface="Arial" panose="020B0604020202020204" pitchFamily="34" charset="0"/>
                        </a:rPr>
                        <a:t>Total Allocation per programme</a:t>
                      </a:r>
                      <a:endParaRPr lang="en-ZA" sz="1200">
                        <a:effectLst/>
                        <a:latin typeface="Arial" panose="020B0604020202020204" pitchFamily="34" charset="0"/>
                        <a:ea typeface="Times New Roman"/>
                        <a:cs typeface="Arial" panose="020B0604020202020204" pitchFamily="34" charset="0"/>
                      </a:endParaRPr>
                    </a:p>
                  </a:txBody>
                  <a:tcPr marL="68580" marR="68580" marT="0" marB="0"/>
                </a:tc>
              </a:tr>
              <a:tr h="340220">
                <a:tc>
                  <a:txBody>
                    <a:bodyPr/>
                    <a:lstStyle/>
                    <a:p>
                      <a:pPr>
                        <a:spcAft>
                          <a:spcPts val="0"/>
                        </a:spcAft>
                      </a:pPr>
                      <a:r>
                        <a:rPr lang="en-ZA" sz="1200" dirty="0">
                          <a:effectLst/>
                          <a:latin typeface="Arial" panose="020B0604020202020204" pitchFamily="34" charset="0"/>
                          <a:cs typeface="Arial" panose="020B0604020202020204" pitchFamily="34" charset="0"/>
                        </a:rPr>
                        <a:t> 1.5a Rectified RDP Stock 1994-2002</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525004">
                <a:tc>
                  <a:txBody>
                    <a:bodyPr/>
                    <a:lstStyle/>
                    <a:p>
                      <a:pPr>
                        <a:spcAft>
                          <a:spcPts val="0"/>
                        </a:spcAft>
                      </a:pPr>
                      <a:r>
                        <a:rPr lang="en-ZA" sz="1200">
                          <a:effectLst/>
                          <a:latin typeface="Arial" panose="020B0604020202020204" pitchFamily="34" charset="0"/>
                          <a:cs typeface="Arial" panose="020B0604020202020204" pitchFamily="34" charset="0"/>
                        </a:rPr>
                        <a:t> 1.5b Rectification of Housing Stock (pre 1994)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326090">
                <a:tc>
                  <a:txBody>
                    <a:bodyPr/>
                    <a:lstStyle/>
                    <a:p>
                      <a:pPr>
                        <a:spcAft>
                          <a:spcPts val="0"/>
                        </a:spcAft>
                      </a:pPr>
                      <a:r>
                        <a:rPr lang="en-ZA" sz="1200">
                          <a:effectLst/>
                          <a:latin typeface="Arial" panose="020B0604020202020204" pitchFamily="34" charset="0"/>
                          <a:cs typeface="Arial" panose="020B0604020202020204" pitchFamily="34" charset="0"/>
                        </a:rPr>
                        <a:t> 1.9 Blocked Projects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326090">
                <a:tc>
                  <a:txBody>
                    <a:bodyPr/>
                    <a:lstStyle/>
                    <a:p>
                      <a:pPr>
                        <a:spcAft>
                          <a:spcPts val="0"/>
                        </a:spcAft>
                      </a:pPr>
                      <a:r>
                        <a:rPr lang="en-ZA" sz="1200">
                          <a:effectLst/>
                          <a:latin typeface="Arial" panose="020B0604020202020204" pitchFamily="34" charset="0"/>
                          <a:cs typeface="Arial" panose="020B0604020202020204" pitchFamily="34" charset="0"/>
                        </a:rPr>
                        <a:t> 1.12 Housing Chapters of IDP's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559787">
                <a:tc>
                  <a:txBody>
                    <a:bodyPr/>
                    <a:lstStyle/>
                    <a:p>
                      <a:pPr>
                        <a:spcAft>
                          <a:spcPts val="0"/>
                        </a:spcAft>
                      </a:pPr>
                      <a:r>
                        <a:rPr lang="en-ZA" sz="1200">
                          <a:effectLst/>
                          <a:latin typeface="Arial" panose="020B0604020202020204" pitchFamily="34" charset="0"/>
                          <a:cs typeface="Arial" panose="020B0604020202020204" pitchFamily="34" charset="0"/>
                        </a:rPr>
                        <a:t> 2.1 Project Linked Subsidies (current commitments approved up to 31/03/07)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566308">
                <a:tc>
                  <a:txBody>
                    <a:bodyPr/>
                    <a:lstStyle/>
                    <a:p>
                      <a:pPr>
                        <a:spcAft>
                          <a:spcPts val="0"/>
                        </a:spcAft>
                      </a:pPr>
                      <a:r>
                        <a:rPr lang="en-ZA" sz="1200">
                          <a:effectLst/>
                          <a:latin typeface="Arial" panose="020B0604020202020204" pitchFamily="34" charset="0"/>
                          <a:cs typeface="Arial" panose="020B0604020202020204" pitchFamily="34" charset="0"/>
                        </a:rPr>
                        <a:t> 2.5b Consolidation Subsidies (Blocked Projects)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417395">
                <a:tc>
                  <a:txBody>
                    <a:bodyPr/>
                    <a:lstStyle/>
                    <a:p>
                      <a:pPr>
                        <a:spcAft>
                          <a:spcPts val="0"/>
                        </a:spcAft>
                      </a:pPr>
                      <a:r>
                        <a:rPr lang="en-ZA" sz="1200">
                          <a:effectLst/>
                          <a:latin typeface="Arial" panose="020B0604020202020204" pitchFamily="34" charset="0"/>
                          <a:cs typeface="Arial" panose="020B0604020202020204" pitchFamily="34" charset="0"/>
                        </a:rPr>
                        <a:t>3.3a Community Residential Units (CRU)  Converted/Upgraded</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8,822,440</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409785">
                <a:tc>
                  <a:txBody>
                    <a:bodyPr/>
                    <a:lstStyle/>
                    <a:p>
                      <a:pPr>
                        <a:spcAft>
                          <a:spcPts val="0"/>
                        </a:spcAft>
                      </a:pPr>
                      <a:r>
                        <a:rPr lang="en-ZA" sz="1200">
                          <a:effectLst/>
                          <a:latin typeface="Arial" panose="020B0604020202020204" pitchFamily="34" charset="0"/>
                          <a:cs typeface="Arial" panose="020B0604020202020204" pitchFamily="34" charset="0"/>
                        </a:rPr>
                        <a:t>Emergency  Programme (existing units)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208697">
                <a:tc>
                  <a:txBody>
                    <a:bodyPr/>
                    <a:lstStyle/>
                    <a:p>
                      <a:pPr>
                        <a:spcAft>
                          <a:spcPts val="0"/>
                        </a:spcAft>
                      </a:pPr>
                      <a:r>
                        <a:rPr lang="en-ZA" sz="1200" u="dbl" dirty="0">
                          <a:effectLst/>
                        </a:rPr>
                        <a:t>TOTAL</a:t>
                      </a:r>
                      <a:endParaRPr lang="en-ZA" sz="1200" dirty="0">
                        <a:effectLst/>
                        <a:latin typeface="Arial"/>
                        <a:ea typeface="Times New Roman"/>
                        <a:cs typeface="Times New Roman"/>
                      </a:endParaRPr>
                    </a:p>
                  </a:txBody>
                  <a:tcPr marL="68580" marR="68580" marT="0" marB="0"/>
                </a:tc>
                <a:tc>
                  <a:txBody>
                    <a:bodyPr/>
                    <a:lstStyle/>
                    <a:p>
                      <a:pPr algn="r">
                        <a:spcAft>
                          <a:spcPts val="0"/>
                        </a:spcAft>
                      </a:pPr>
                      <a:r>
                        <a:rPr lang="en-ZA" sz="1200">
                          <a:effectLst/>
                        </a:rPr>
                        <a:t> </a:t>
                      </a:r>
                      <a:endParaRPr lang="en-ZA" sz="1200">
                        <a:effectLst/>
                        <a:latin typeface="Arial"/>
                        <a:ea typeface="Times New Roman"/>
                        <a:cs typeface="Times New Roman"/>
                      </a:endParaRPr>
                    </a:p>
                  </a:txBody>
                  <a:tcPr marL="68580" marR="68580" marT="0" marB="0"/>
                </a:tc>
                <a:tc>
                  <a:txBody>
                    <a:bodyPr/>
                    <a:lstStyle/>
                    <a:p>
                      <a:pPr algn="r">
                        <a:spcAft>
                          <a:spcPts val="0"/>
                        </a:spcAft>
                      </a:pPr>
                      <a:r>
                        <a:rPr lang="en-ZA" sz="1200">
                          <a:effectLst/>
                        </a:rPr>
                        <a:t> </a:t>
                      </a:r>
                      <a:endParaRPr lang="en-ZA" sz="1200">
                        <a:effectLst/>
                        <a:latin typeface="Arial"/>
                        <a:ea typeface="Times New Roman"/>
                        <a:cs typeface="Times New Roman"/>
                      </a:endParaRPr>
                    </a:p>
                  </a:txBody>
                  <a:tcPr marL="68580" marR="68580" marT="0" marB="0"/>
                </a:tc>
                <a:tc>
                  <a:txBody>
                    <a:bodyPr/>
                    <a:lstStyle/>
                    <a:p>
                      <a:pPr algn="r">
                        <a:spcAft>
                          <a:spcPts val="0"/>
                        </a:spcAft>
                      </a:pPr>
                      <a:r>
                        <a:rPr lang="en-ZA" sz="1200">
                          <a:effectLst/>
                        </a:rPr>
                        <a:t> </a:t>
                      </a:r>
                      <a:endParaRPr lang="en-ZA" sz="1200">
                        <a:effectLst/>
                        <a:latin typeface="Arial"/>
                        <a:ea typeface="Times New Roman"/>
                        <a:cs typeface="Times New Roman"/>
                      </a:endParaRPr>
                    </a:p>
                  </a:txBody>
                  <a:tcPr marL="68580" marR="68580" marT="0" marB="0"/>
                </a:tc>
                <a:tc>
                  <a:txBody>
                    <a:bodyPr/>
                    <a:lstStyle/>
                    <a:p>
                      <a:pPr algn="r">
                        <a:spcAft>
                          <a:spcPts val="0"/>
                        </a:spcAft>
                      </a:pPr>
                      <a:r>
                        <a:rPr lang="en-ZA" sz="1200">
                          <a:effectLst/>
                        </a:rPr>
                        <a:t> </a:t>
                      </a:r>
                      <a:endParaRPr lang="en-ZA" sz="1200">
                        <a:effectLst/>
                        <a:latin typeface="Arial"/>
                        <a:ea typeface="Times New Roman"/>
                        <a:cs typeface="Times New Roman"/>
                      </a:endParaRPr>
                    </a:p>
                  </a:txBody>
                  <a:tcPr marL="68580" marR="68580" marT="0" marB="0"/>
                </a:tc>
                <a:tc>
                  <a:txBody>
                    <a:bodyPr/>
                    <a:lstStyle/>
                    <a:p>
                      <a:pPr algn="r">
                        <a:spcAft>
                          <a:spcPts val="0"/>
                        </a:spcAft>
                      </a:pPr>
                      <a:r>
                        <a:rPr lang="en-ZA" sz="1200" dirty="0">
                          <a:effectLst/>
                        </a:rPr>
                        <a:t> </a:t>
                      </a:r>
                      <a:endParaRPr lang="en-ZA" sz="1200" dirty="0">
                        <a:effectLst/>
                        <a:latin typeface="Arial"/>
                        <a:ea typeface="Times New Roman"/>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idx="4294967295"/>
          </p:nvPr>
        </p:nvSpPr>
        <p:spPr>
          <a:xfrm>
            <a:off x="304800" y="274638"/>
            <a:ext cx="8229600" cy="1143000"/>
          </a:xfrm>
        </p:spPr>
        <p:txBody>
          <a:bodyPr/>
          <a:lstStyle/>
          <a:p>
            <a:r>
              <a:rPr lang="en-ZA" altLang="en-US" b="1" smtClean="0">
                <a:ea typeface="ＭＳ Ｐゴシック" pitchFamily="34" charset="-128"/>
              </a:rPr>
              <a:t>2015/16  PERFORMANCE</a:t>
            </a:r>
            <a:endParaRPr lang="en-ZA" altLang="en-US" smtClean="0">
              <a:ea typeface="ＭＳ Ｐゴシック" pitchFamily="34" charset="-128"/>
            </a:endParaRPr>
          </a:p>
        </p:txBody>
      </p:sp>
      <p:sp>
        <p:nvSpPr>
          <p:cNvPr id="3075" name="Title 1"/>
          <p:cNvSpPr txBox="1">
            <a:spLocks/>
          </p:cNvSpPr>
          <p:nvPr/>
        </p:nvSpPr>
        <p:spPr bwMode="auto">
          <a:xfrm>
            <a:off x="500063" y="1447800"/>
            <a:ext cx="8229600" cy="4114800"/>
          </a:xfrm>
          <a:prstGeom prst="rect">
            <a:avLst/>
          </a:prstGeom>
          <a:solidFill>
            <a:srgbClr val="92D050"/>
          </a:solidFill>
          <a:ln w="9525">
            <a:noFill/>
            <a:miter lim="800000"/>
            <a:headEnd/>
            <a:tailEnd/>
          </a:ln>
        </p:spPr>
        <p:txBody>
          <a:bodyPr/>
          <a:lstStyle/>
          <a:p>
            <a:pPr algn="ctr"/>
            <a:r>
              <a:rPr lang="en-ZA" altLang="en-US" sz="4400" b="1">
                <a:latin typeface="Calibri" pitchFamily="34" charset="0"/>
                <a:cs typeface="Arial" charset="0"/>
              </a:rPr>
              <a:t/>
            </a:r>
            <a:br>
              <a:rPr lang="en-ZA" altLang="en-US" sz="4400" b="1">
                <a:latin typeface="Calibri" pitchFamily="34" charset="0"/>
                <a:cs typeface="Arial" charset="0"/>
              </a:rPr>
            </a:br>
            <a:r>
              <a:rPr lang="en-ZA" altLang="en-US" sz="4400" b="1">
                <a:latin typeface="Calibri" pitchFamily="34" charset="0"/>
                <a:cs typeface="Arial" charset="0"/>
              </a:rPr>
              <a:t/>
            </a:r>
            <a:br>
              <a:rPr lang="en-ZA" altLang="en-US" sz="4400" b="1">
                <a:latin typeface="Calibri" pitchFamily="34" charset="0"/>
                <a:cs typeface="Arial" charset="0"/>
              </a:rPr>
            </a:br>
            <a:r>
              <a:rPr lang="en-ZA" altLang="en-US" sz="4400" b="1">
                <a:latin typeface="Calibri" pitchFamily="34" charset="0"/>
                <a:cs typeface="Arial" charset="0"/>
              </a:rPr>
              <a:t>A. ACTUAL PERFORMANCE INFORMATION PER HOUSING PROGRAMME</a:t>
            </a:r>
            <a:br>
              <a:rPr lang="en-ZA" altLang="en-US" sz="4400" b="1">
                <a:latin typeface="Calibri" pitchFamily="34" charset="0"/>
                <a:cs typeface="Arial" charset="0"/>
              </a:rPr>
            </a:br>
            <a:endParaRPr lang="en-ZA" altLang="en-US" sz="4400" b="1">
              <a:latin typeface="Calibri" pitchFamily="34"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ZA" altLang="en-US" smtClean="0">
                <a:ea typeface="ＭＳ Ｐゴシック" pitchFamily="34" charset="-128"/>
              </a:rPr>
              <a:t/>
            </a:r>
            <a:br>
              <a:rPr lang="en-ZA" altLang="en-US" smtClean="0">
                <a:ea typeface="ＭＳ Ｐゴシック" pitchFamily="34" charset="-128"/>
              </a:rPr>
            </a:br>
            <a:r>
              <a:rPr lang="en-ZA" altLang="en-US" b="1" smtClean="0">
                <a:ea typeface="ＭＳ Ｐゴシック" pitchFamily="34" charset="-128"/>
              </a:rPr>
              <a:t>PROGRAMMES THAT NEED ADDDITIONAL REPORTS</a:t>
            </a:r>
            <a:br>
              <a:rPr lang="en-ZA" altLang="en-US" b="1" smtClean="0">
                <a:ea typeface="ＭＳ Ｐゴシック" pitchFamily="34" charset="-128"/>
              </a:rPr>
            </a:br>
            <a:endParaRPr lang="en-ZA" altLang="en-US" b="1" smtClean="0">
              <a:ea typeface="ＭＳ Ｐゴシック" pitchFamily="34" charset="-128"/>
            </a:endParaRPr>
          </a:p>
        </p:txBody>
      </p:sp>
      <p:graphicFrame>
        <p:nvGraphicFramePr>
          <p:cNvPr id="3" name="Table 2"/>
          <p:cNvGraphicFramePr>
            <a:graphicFrameLocks noGrp="1"/>
          </p:cNvGraphicFramePr>
          <p:nvPr/>
        </p:nvGraphicFramePr>
        <p:xfrm>
          <a:off x="381000" y="1676400"/>
          <a:ext cx="8305800" cy="4191000"/>
        </p:xfrm>
        <a:graphic>
          <a:graphicData uri="http://schemas.openxmlformats.org/drawingml/2006/table">
            <a:tbl>
              <a:tblPr firstRow="1" firstCol="1" bandRow="1">
                <a:tableStyleId>{8799B23B-EC83-4686-B30A-512413B5E67A}</a:tableStyleId>
              </a:tblPr>
              <a:tblGrid>
                <a:gridCol w="2373350"/>
                <a:gridCol w="826767"/>
                <a:gridCol w="1186677"/>
                <a:gridCol w="1186677"/>
                <a:gridCol w="1317805"/>
                <a:gridCol w="1414524"/>
              </a:tblGrid>
              <a:tr h="1084071">
                <a:tc>
                  <a:txBody>
                    <a:bodyPr/>
                    <a:lstStyle/>
                    <a:p>
                      <a:pPr algn="ctr">
                        <a:spcAft>
                          <a:spcPts val="0"/>
                        </a:spcAft>
                      </a:pPr>
                      <a:r>
                        <a:rPr lang="en-ZA" sz="1200" dirty="0">
                          <a:effectLst/>
                        </a:rPr>
                        <a:t>PROGRAMMES THAT NEED ADDDITIONAL REPORTS</a:t>
                      </a:r>
                      <a:endParaRPr lang="en-ZA" sz="1200" dirty="0">
                        <a:effectLst/>
                        <a:latin typeface="Arial"/>
                        <a:ea typeface="Times New Roman"/>
                        <a:cs typeface="Times New Roman"/>
                      </a:endParaRPr>
                    </a:p>
                  </a:txBody>
                  <a:tcPr marL="68580" marR="68580" marT="0" marB="0"/>
                </a:tc>
                <a:tc>
                  <a:txBody>
                    <a:bodyPr/>
                    <a:lstStyle/>
                    <a:p>
                      <a:pPr algn="ctr">
                        <a:spcAft>
                          <a:spcPts val="0"/>
                        </a:spcAft>
                      </a:pPr>
                      <a:r>
                        <a:rPr lang="en-ZA" sz="1200">
                          <a:effectLst/>
                        </a:rPr>
                        <a:t>Total Sites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Budget for Sites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Total Units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Budget for Units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Total Allocation per programme</a:t>
                      </a:r>
                      <a:endParaRPr lang="en-ZA" sz="1200">
                        <a:effectLst/>
                        <a:latin typeface="Arial"/>
                        <a:ea typeface="Times New Roman"/>
                        <a:cs typeface="Times New Roman"/>
                      </a:endParaRPr>
                    </a:p>
                  </a:txBody>
                  <a:tcPr marL="68580" marR="68580" marT="0" marB="0"/>
                </a:tc>
              </a:tr>
              <a:tr h="838200">
                <a:tc>
                  <a:txBody>
                    <a:bodyPr/>
                    <a:lstStyle/>
                    <a:p>
                      <a:pPr>
                        <a:spcAft>
                          <a:spcPts val="0"/>
                        </a:spcAft>
                      </a:pPr>
                      <a:r>
                        <a:rPr lang="en-ZA" sz="1200" dirty="0">
                          <a:effectLst/>
                          <a:latin typeface="Arial" panose="020B0604020202020204" pitchFamily="34" charset="0"/>
                          <a:cs typeface="Arial" panose="020B0604020202020204" pitchFamily="34" charset="0"/>
                        </a:rPr>
                        <a:t>1.3 Enhanced Extended Discount Benefit Scheme (EEDBS)</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51,000,000</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536449">
                <a:tc>
                  <a:txBody>
                    <a:bodyPr/>
                    <a:lstStyle/>
                    <a:p>
                      <a:pPr>
                        <a:spcAft>
                          <a:spcPts val="0"/>
                        </a:spcAft>
                      </a:pPr>
                      <a:r>
                        <a:rPr lang="en-ZA" sz="1200" dirty="0">
                          <a:effectLst/>
                          <a:latin typeface="Arial" panose="020B0604020202020204" pitchFamily="34" charset="0"/>
                          <a:cs typeface="Arial" panose="020B0604020202020204" pitchFamily="34" charset="0"/>
                        </a:rPr>
                        <a:t>1.4 State Asset Maintenance Programme</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46,500</a:t>
                      </a: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,000</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419100">
                <a:tc>
                  <a:txBody>
                    <a:bodyPr/>
                    <a:lstStyle/>
                    <a:p>
                      <a:pPr>
                        <a:spcAft>
                          <a:spcPts val="0"/>
                        </a:spcAft>
                      </a:pPr>
                      <a:r>
                        <a:rPr lang="en-ZA" sz="1200">
                          <a:effectLst/>
                          <a:latin typeface="Arial" panose="020B0604020202020204" pitchFamily="34" charset="0"/>
                          <a:cs typeface="Arial" panose="020B0604020202020204" pitchFamily="34" charset="0"/>
                        </a:rPr>
                        <a:t>1.6 Social and Economic Facilities</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419100">
                <a:tc>
                  <a:txBody>
                    <a:bodyPr/>
                    <a:lstStyle/>
                    <a:p>
                      <a:pPr>
                        <a:spcAft>
                          <a:spcPts val="0"/>
                        </a:spcAft>
                      </a:pPr>
                      <a:r>
                        <a:rPr lang="en-ZA" sz="1200">
                          <a:effectLst/>
                          <a:latin typeface="Arial" panose="020B0604020202020204" pitchFamily="34" charset="0"/>
                          <a:cs typeface="Arial" panose="020B0604020202020204" pitchFamily="34" charset="0"/>
                        </a:rPr>
                        <a:t>1.8 Operational Capital Budget</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251,133</a:t>
                      </a: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,450</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536449">
                <a:tc>
                  <a:txBody>
                    <a:bodyPr/>
                    <a:lstStyle/>
                    <a:p>
                      <a:pPr>
                        <a:spcAft>
                          <a:spcPts val="0"/>
                        </a:spcAft>
                      </a:pPr>
                      <a:r>
                        <a:rPr lang="en-ZA" sz="1200">
                          <a:effectLst/>
                          <a:latin typeface="Arial" panose="020B0604020202020204" pitchFamily="34" charset="0"/>
                          <a:cs typeface="Arial" panose="020B0604020202020204" pitchFamily="34" charset="0"/>
                        </a:rPr>
                        <a:t>1.11a Land parcels procured(IHAHSD)</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357631">
                <a:tc>
                  <a:txBody>
                    <a:bodyPr/>
                    <a:lstStyle/>
                    <a:p>
                      <a:pPr algn="just">
                        <a:spcAft>
                          <a:spcPts val="0"/>
                        </a:spcAft>
                      </a:pPr>
                      <a:r>
                        <a:rPr lang="en-ZA" sz="1200">
                          <a:effectLst/>
                          <a:latin typeface="Arial" panose="020B0604020202020204" pitchFamily="34" charset="0"/>
                          <a:cs typeface="Arial" panose="020B0604020202020204" pitchFamily="34" charset="0"/>
                        </a:rPr>
                        <a:t> Total</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ZA" altLang="en-US" b="1" smtClean="0">
                <a:ea typeface="ＭＳ Ｐゴシック" pitchFamily="34" charset="-128"/>
              </a:rPr>
              <a:t/>
            </a:r>
            <a:br>
              <a:rPr lang="en-ZA" altLang="en-US" b="1" smtClean="0">
                <a:ea typeface="ＭＳ Ｐゴシック" pitchFamily="34" charset="-128"/>
              </a:rPr>
            </a:br>
            <a:r>
              <a:rPr lang="en-ZA" altLang="en-US" b="1" smtClean="0">
                <a:ea typeface="ＭＳ Ｐゴシック" pitchFamily="34" charset="-128"/>
              </a:rPr>
              <a:t>OTHER PROGRAMMES THAT ARE TO BE FUNDED</a:t>
            </a:r>
            <a:r>
              <a:rPr lang="en-ZA" altLang="en-US" smtClean="0">
                <a:latin typeface="Arial" charset="0"/>
                <a:ea typeface="ＭＳ Ｐゴシック" pitchFamily="34" charset="-128"/>
                <a:cs typeface="Times New Roman" pitchFamily="18" charset="0"/>
              </a:rPr>
              <a:t/>
            </a:r>
            <a:br>
              <a:rPr lang="en-ZA" altLang="en-US" smtClean="0">
                <a:latin typeface="Arial" charset="0"/>
                <a:ea typeface="ＭＳ Ｐゴシック" pitchFamily="34" charset="-128"/>
                <a:cs typeface="Times New Roman" pitchFamily="18" charset="0"/>
              </a:rPr>
            </a:br>
            <a:endParaRPr lang="en-ZA" altLang="en-US" smtClean="0">
              <a:ea typeface="ＭＳ Ｐゴシック" pitchFamily="34" charset="-128"/>
            </a:endParaRPr>
          </a:p>
        </p:txBody>
      </p:sp>
      <p:graphicFrame>
        <p:nvGraphicFramePr>
          <p:cNvPr id="3" name="Table 2"/>
          <p:cNvGraphicFramePr>
            <a:graphicFrameLocks noGrp="1"/>
          </p:cNvGraphicFramePr>
          <p:nvPr/>
        </p:nvGraphicFramePr>
        <p:xfrm>
          <a:off x="457200" y="1828800"/>
          <a:ext cx="8153400" cy="4038600"/>
        </p:xfrm>
        <a:graphic>
          <a:graphicData uri="http://schemas.openxmlformats.org/drawingml/2006/table">
            <a:tbl>
              <a:tblPr firstRow="1" firstCol="1" bandRow="1">
                <a:tableStyleId>{8799B23B-EC83-4686-B30A-512413B5E67A}</a:tableStyleId>
              </a:tblPr>
              <a:tblGrid>
                <a:gridCol w="2568892"/>
                <a:gridCol w="783908"/>
                <a:gridCol w="1180216"/>
                <a:gridCol w="776514"/>
                <a:gridCol w="1295408"/>
                <a:gridCol w="1548461"/>
              </a:tblGrid>
              <a:tr h="948590">
                <a:tc>
                  <a:txBody>
                    <a:bodyPr/>
                    <a:lstStyle/>
                    <a:p>
                      <a:pPr algn="ctr">
                        <a:spcAft>
                          <a:spcPts val="0"/>
                        </a:spcAft>
                      </a:pPr>
                      <a:r>
                        <a:rPr lang="en-ZA" sz="1200" dirty="0">
                          <a:effectLst/>
                        </a:rPr>
                        <a:t>OTHER PROGRAMMES THAT ARE TO BE FUNDED</a:t>
                      </a:r>
                      <a:endParaRPr lang="en-ZA" sz="1200" dirty="0">
                        <a:effectLst/>
                        <a:latin typeface="Arial"/>
                        <a:ea typeface="Times New Roman"/>
                        <a:cs typeface="Times New Roman"/>
                      </a:endParaRPr>
                    </a:p>
                  </a:txBody>
                  <a:tcPr marL="68580" marR="68580" marT="0" marB="0"/>
                </a:tc>
                <a:tc>
                  <a:txBody>
                    <a:bodyPr/>
                    <a:lstStyle/>
                    <a:p>
                      <a:pPr algn="ctr">
                        <a:spcAft>
                          <a:spcPts val="0"/>
                        </a:spcAft>
                      </a:pPr>
                      <a:r>
                        <a:rPr lang="en-ZA" sz="1200">
                          <a:effectLst/>
                        </a:rPr>
                        <a:t>Total Sites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Budget for Sites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Total Units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Budget for Units</a:t>
                      </a:r>
                      <a:endParaRPr lang="en-ZA" sz="1200">
                        <a:effectLst/>
                        <a:latin typeface="Arial"/>
                        <a:ea typeface="Times New Roman"/>
                        <a:cs typeface="Times New Roman"/>
                      </a:endParaRPr>
                    </a:p>
                  </a:txBody>
                  <a:tcPr marL="68580" marR="68580" marT="0" marB="0"/>
                </a:tc>
                <a:tc>
                  <a:txBody>
                    <a:bodyPr/>
                    <a:lstStyle/>
                    <a:p>
                      <a:pPr algn="ctr">
                        <a:spcAft>
                          <a:spcPts val="0"/>
                        </a:spcAft>
                      </a:pPr>
                      <a:r>
                        <a:rPr lang="en-ZA" sz="1200">
                          <a:effectLst/>
                        </a:rPr>
                        <a:t>Total Allocation per programme</a:t>
                      </a:r>
                      <a:endParaRPr lang="en-ZA" sz="1200">
                        <a:effectLst/>
                        <a:latin typeface="Arial"/>
                        <a:ea typeface="Times New Roman"/>
                        <a:cs typeface="Times New Roman"/>
                      </a:endParaRPr>
                    </a:p>
                  </a:txBody>
                  <a:tcPr marL="68580" marR="68580" marT="0" marB="0"/>
                </a:tc>
              </a:tr>
              <a:tr h="542756">
                <a:tc>
                  <a:txBody>
                    <a:bodyPr/>
                    <a:lstStyle/>
                    <a:p>
                      <a:pPr algn="just">
                        <a:spcAft>
                          <a:spcPts val="0"/>
                        </a:spcAft>
                      </a:pPr>
                      <a:r>
                        <a:rPr lang="en-ZA" sz="1200" dirty="0">
                          <a:effectLst/>
                          <a:latin typeface="Arial" panose="020B0604020202020204" pitchFamily="34" charset="0"/>
                          <a:cs typeface="Arial" panose="020B0604020202020204" pitchFamily="34" charset="0"/>
                        </a:rPr>
                        <a:t> 1.10 NHBRC enrolment (related to grant)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27,099,243</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nchor="ctr"/>
                </a:tc>
              </a:tr>
              <a:tr h="696948">
                <a:tc>
                  <a:txBody>
                    <a:bodyPr/>
                    <a:lstStyle/>
                    <a:p>
                      <a:pPr algn="just">
                        <a:spcAft>
                          <a:spcPts val="0"/>
                        </a:spcAft>
                      </a:pPr>
                      <a:r>
                        <a:rPr lang="en-ZA" sz="1200">
                          <a:effectLst/>
                          <a:latin typeface="Arial" panose="020B0604020202020204" pitchFamily="34" charset="0"/>
                          <a:cs typeface="Arial" panose="020B0604020202020204" pitchFamily="34" charset="0"/>
                        </a:rPr>
                        <a:t> 3.2a Social Housing: Operational Support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r>
              <a:tr h="740122">
                <a:tc>
                  <a:txBody>
                    <a:bodyPr/>
                    <a:lstStyle/>
                    <a:p>
                      <a:pPr algn="just">
                        <a:spcAft>
                          <a:spcPts val="0"/>
                        </a:spcAft>
                      </a:pPr>
                      <a:r>
                        <a:rPr lang="en-ZA" sz="1200">
                          <a:effectLst/>
                          <a:latin typeface="Arial" panose="020B0604020202020204" pitchFamily="34" charset="0"/>
                          <a:cs typeface="Arial" panose="020B0604020202020204" pitchFamily="34" charset="0"/>
                        </a:rPr>
                        <a:t> 1.7 Accredited Municipalities (level 1 &amp; 2):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r>
              <a:tr h="740122">
                <a:tc>
                  <a:txBody>
                    <a:bodyPr/>
                    <a:lstStyle/>
                    <a:p>
                      <a:pPr algn="just">
                        <a:spcAft>
                          <a:spcPts val="0"/>
                        </a:spcAft>
                      </a:pPr>
                      <a:r>
                        <a:rPr lang="en-ZA" sz="1200">
                          <a:effectLst/>
                          <a:latin typeface="Arial" panose="020B0604020202020204" pitchFamily="34" charset="0"/>
                          <a:cs typeface="Arial" panose="020B0604020202020204" pitchFamily="34" charset="0"/>
                        </a:rPr>
                        <a:t>Disaster Relief</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r>
              <a:tr h="370061">
                <a:tc>
                  <a:txBody>
                    <a:bodyPr/>
                    <a:lstStyle/>
                    <a:p>
                      <a:pPr algn="just">
                        <a:spcAft>
                          <a:spcPts val="0"/>
                        </a:spcAft>
                      </a:pPr>
                      <a:r>
                        <a:rPr lang="en-ZA" sz="1200">
                          <a:effectLst/>
                          <a:latin typeface="Arial" panose="020B0604020202020204" pitchFamily="34" charset="0"/>
                          <a:cs typeface="Arial" panose="020B0604020202020204" pitchFamily="34" charset="0"/>
                        </a:rPr>
                        <a:t>Total</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68580" marR="6858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b="1" smtClean="0">
                <a:ea typeface="ＭＳ Ｐゴシック" pitchFamily="34" charset="-128"/>
              </a:rPr>
              <a:t>THANK</a:t>
            </a:r>
            <a:r>
              <a:rPr lang="en-US" altLang="en-US" smtClean="0">
                <a:latin typeface="Arial" charset="0"/>
                <a:ea typeface="ＭＳ Ｐゴシック" pitchFamily="34" charset="-128"/>
                <a:cs typeface="Arial" charset="0"/>
              </a:rPr>
              <a:t> </a:t>
            </a:r>
            <a:r>
              <a:rPr lang="en-US" altLang="en-US" b="1" smtClean="0">
                <a:ea typeface="ＭＳ Ｐゴシック" pitchFamily="34" charset="-128"/>
              </a:rPr>
              <a:t>YOU</a:t>
            </a:r>
          </a:p>
        </p:txBody>
      </p:sp>
      <p:pic>
        <p:nvPicPr>
          <p:cNvPr id="23555" name="Content Placeholder 3" descr="20yrs Logo_vek.jpg"/>
          <p:cNvPicPr>
            <a:picLocks noGrp="1" noChangeAspect="1"/>
          </p:cNvPicPr>
          <p:nvPr>
            <p:ph idx="1"/>
          </p:nvPr>
        </p:nvPicPr>
        <p:blipFill>
          <a:blip r:embed="rId2"/>
          <a:srcRect l="-52156" r="-52156"/>
          <a:stretch>
            <a:fillRect/>
          </a:stretch>
        </p:blipFill>
        <p:spPr>
          <a:xfrm>
            <a:off x="1620838" y="1612900"/>
            <a:ext cx="6489700" cy="3568700"/>
          </a:xfrm>
        </p:spPr>
      </p:pic>
      <p:sp>
        <p:nvSpPr>
          <p:cNvPr id="23556" name="Rectangle 4"/>
          <p:cNvSpPr>
            <a:spLocks noChangeArrowheads="1"/>
          </p:cNvSpPr>
          <p:nvPr/>
        </p:nvSpPr>
        <p:spPr bwMode="auto">
          <a:xfrm>
            <a:off x="914400" y="5421313"/>
            <a:ext cx="7772400" cy="369887"/>
          </a:xfrm>
          <a:prstGeom prst="rect">
            <a:avLst/>
          </a:prstGeom>
          <a:noFill/>
          <a:ln w="9525">
            <a:noFill/>
            <a:miter lim="800000"/>
            <a:headEnd/>
            <a:tailEnd/>
          </a:ln>
        </p:spPr>
        <p:txBody>
          <a:bodyPr>
            <a:spAutoFit/>
          </a:bodyPr>
          <a:lstStyle/>
          <a:p>
            <a:pPr algn="ctr" eaLnBrk="1" hangingPunct="1"/>
            <a:r>
              <a:rPr lang="en-US" altLang="en-US">
                <a:latin typeface="Arial Narrow" pitchFamily="34" charset="0"/>
                <a:cs typeface="Arial" charset="0"/>
              </a:rPr>
              <a:t>“We have come a long way – Celebrating 20 Years of Freedom!”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457200" y="152400"/>
            <a:ext cx="8229600" cy="990600"/>
          </a:xfrm>
        </p:spPr>
        <p:txBody>
          <a:bodyPr/>
          <a:lstStyle/>
          <a:p>
            <a:pPr algn="l"/>
            <a:r>
              <a:rPr lang="en-ZA" altLang="en-US" sz="4000" b="1" smtClean="0">
                <a:ea typeface="ＭＳ Ｐゴシック" pitchFamily="34" charset="-128"/>
              </a:rPr>
              <a:t/>
            </a:r>
            <a:br>
              <a:rPr lang="en-ZA" altLang="en-US" sz="4000" b="1" smtClean="0">
                <a:ea typeface="ＭＳ Ｐゴシック" pitchFamily="34" charset="-128"/>
              </a:rPr>
            </a:br>
            <a:r>
              <a:rPr lang="en-ZA" altLang="en-US" sz="4000" b="1" smtClean="0">
                <a:ea typeface="ＭＳ Ｐゴシック" pitchFamily="34" charset="-128"/>
              </a:rPr>
              <a:t>2015/16 MTSF Picture per Programme </a:t>
            </a:r>
            <a:r>
              <a:rPr lang="en-ZA" altLang="en-US" b="1" smtClean="0">
                <a:ea typeface="ＭＳ Ｐゴシック" pitchFamily="34" charset="-128"/>
              </a:rPr>
              <a:t/>
            </a:r>
            <a:br>
              <a:rPr lang="en-ZA" altLang="en-US" b="1" smtClean="0">
                <a:ea typeface="ＭＳ Ｐゴシック" pitchFamily="34" charset="-128"/>
              </a:rPr>
            </a:br>
            <a:r>
              <a:rPr lang="en-ZA" altLang="en-US" b="1" smtClean="0">
                <a:solidFill>
                  <a:srgbClr val="FF0000"/>
                </a:solidFill>
                <a:ea typeface="ＭＳ Ｐゴシック" pitchFamily="34" charset="-128"/>
              </a:rPr>
              <a:t>*</a:t>
            </a:r>
            <a:r>
              <a:rPr lang="en-ZA" altLang="en-US" sz="1600" b="1" i="1" smtClean="0">
                <a:ea typeface="ＭＳ Ｐゴシック" pitchFamily="34" charset="-128"/>
              </a:rPr>
              <a:t>BAS: The expenditure information is not yet final  and can still change!!</a:t>
            </a:r>
            <a:r>
              <a:rPr lang="en-US" altLang="en-US" smtClean="0">
                <a:ea typeface="ＭＳ Ｐゴシック" pitchFamily="34" charset="-128"/>
              </a:rPr>
              <a:t/>
            </a:r>
            <a:br>
              <a:rPr lang="en-US" altLang="en-US" smtClean="0">
                <a:ea typeface="ＭＳ Ｐゴシック" pitchFamily="34" charset="-128"/>
              </a:rPr>
            </a:br>
            <a:endParaRPr lang="en-ZA" altLang="en-US" smtClean="0">
              <a:ea typeface="ＭＳ Ｐゴシック" pitchFamily="34" charset="-128"/>
            </a:endParaRPr>
          </a:p>
        </p:txBody>
      </p:sp>
      <p:graphicFrame>
        <p:nvGraphicFramePr>
          <p:cNvPr id="3" name="Content Placeholder 2"/>
          <p:cNvGraphicFramePr>
            <a:graphicFrameLocks noGrp="1"/>
          </p:cNvGraphicFramePr>
          <p:nvPr>
            <p:ph idx="1"/>
          </p:nvPr>
        </p:nvGraphicFramePr>
        <p:xfrm>
          <a:off x="171450" y="1143000"/>
          <a:ext cx="8801100" cy="5283343"/>
        </p:xfrm>
        <a:graphic>
          <a:graphicData uri="http://schemas.openxmlformats.org/drawingml/2006/table">
            <a:tbl>
              <a:tblPr firstRow="1" firstCol="1" bandRow="1">
                <a:tableStyleId>{8799B23B-EC83-4686-B30A-512413B5E67A}</a:tableStyleId>
              </a:tblPr>
              <a:tblGrid>
                <a:gridCol w="2476500"/>
                <a:gridCol w="838200"/>
                <a:gridCol w="838200"/>
                <a:gridCol w="914400"/>
                <a:gridCol w="762000"/>
                <a:gridCol w="685800"/>
                <a:gridCol w="914400"/>
                <a:gridCol w="598830"/>
                <a:gridCol w="772770"/>
              </a:tblGrid>
              <a:tr h="350501">
                <a:tc>
                  <a:txBody>
                    <a:bodyPr/>
                    <a:lstStyle/>
                    <a:p>
                      <a:pPr algn="just">
                        <a:lnSpc>
                          <a:spcPct val="115000"/>
                        </a:lnSpc>
                        <a:spcAft>
                          <a:spcPts val="0"/>
                        </a:spcAft>
                      </a:pPr>
                      <a:r>
                        <a:rPr lang="en-ZA" sz="1000" dirty="0">
                          <a:effectLst/>
                        </a:rPr>
                        <a:t> </a:t>
                      </a:r>
                      <a:endParaRPr lang="en-ZA" sz="1000" dirty="0">
                        <a:effectLst/>
                        <a:latin typeface="Arial"/>
                        <a:ea typeface="Times New Roman"/>
                        <a:cs typeface="Times New Roman"/>
                      </a:endParaRPr>
                    </a:p>
                  </a:txBody>
                  <a:tcPr marL="22909" marR="22909" marT="0" marB="0"/>
                </a:tc>
                <a:tc gridSpan="3">
                  <a:txBody>
                    <a:bodyPr/>
                    <a:lstStyle/>
                    <a:p>
                      <a:pPr algn="just">
                        <a:lnSpc>
                          <a:spcPct val="115000"/>
                        </a:lnSpc>
                        <a:spcAft>
                          <a:spcPts val="0"/>
                        </a:spcAft>
                      </a:pPr>
                      <a:r>
                        <a:rPr lang="en-US" sz="1000" dirty="0">
                          <a:effectLst/>
                        </a:rPr>
                        <a:t>Planned Annual Target </a:t>
                      </a:r>
                      <a:endParaRPr lang="en-ZA" sz="1000" dirty="0">
                        <a:effectLst/>
                      </a:endParaRPr>
                    </a:p>
                    <a:p>
                      <a:pPr algn="just">
                        <a:lnSpc>
                          <a:spcPct val="115000"/>
                        </a:lnSpc>
                        <a:spcAft>
                          <a:spcPts val="0"/>
                        </a:spcAft>
                      </a:pPr>
                      <a:r>
                        <a:rPr lang="en-US" sz="1000" dirty="0">
                          <a:effectLst/>
                        </a:rPr>
                        <a:t>1 April ‘15 to 31 March </a:t>
                      </a:r>
                      <a:r>
                        <a:rPr lang="en-US" sz="1000" dirty="0" smtClean="0">
                          <a:effectLst/>
                        </a:rPr>
                        <a:t>2016</a:t>
                      </a:r>
                      <a:endParaRPr lang="en-ZA" sz="1000" dirty="0">
                        <a:effectLst/>
                      </a:endParaRPr>
                    </a:p>
                  </a:txBody>
                  <a:tcPr marL="22909" marR="22909" marT="0" marB="0"/>
                </a:tc>
                <a:tc hMerge="1">
                  <a:txBody>
                    <a:bodyPr/>
                    <a:lstStyle/>
                    <a:p>
                      <a:endParaRPr lang="en-ZA"/>
                    </a:p>
                  </a:txBody>
                  <a:tcPr/>
                </a:tc>
                <a:tc hMerge="1">
                  <a:txBody>
                    <a:bodyPr/>
                    <a:lstStyle/>
                    <a:p>
                      <a:endParaRPr lang="en-ZA"/>
                    </a:p>
                  </a:txBody>
                  <a:tcPr/>
                </a:tc>
                <a:tc gridSpan="3">
                  <a:txBody>
                    <a:bodyPr/>
                    <a:lstStyle/>
                    <a:p>
                      <a:pPr algn="just">
                        <a:lnSpc>
                          <a:spcPct val="115000"/>
                        </a:lnSpc>
                        <a:spcAft>
                          <a:spcPts val="0"/>
                        </a:spcAft>
                      </a:pPr>
                      <a:r>
                        <a:rPr lang="en-US" sz="1000" dirty="0">
                          <a:effectLst/>
                        </a:rPr>
                        <a:t>Actual Delivery to date</a:t>
                      </a:r>
                      <a:endParaRPr lang="en-ZA" sz="1000" dirty="0">
                        <a:effectLst/>
                      </a:endParaRPr>
                    </a:p>
                    <a:p>
                      <a:pPr algn="just">
                        <a:lnSpc>
                          <a:spcPct val="115000"/>
                        </a:lnSpc>
                        <a:spcAft>
                          <a:spcPts val="0"/>
                        </a:spcAft>
                      </a:pPr>
                      <a:r>
                        <a:rPr lang="en-US" sz="1000" dirty="0">
                          <a:effectLst/>
                        </a:rPr>
                        <a:t>1 April’15 to 31 March </a:t>
                      </a:r>
                      <a:r>
                        <a:rPr lang="en-US" sz="1000" dirty="0" smtClean="0">
                          <a:effectLst/>
                        </a:rPr>
                        <a:t>2016</a:t>
                      </a:r>
                      <a:endParaRPr lang="en-ZA" sz="1000" dirty="0">
                        <a:effectLst/>
                      </a:endParaRPr>
                    </a:p>
                  </a:txBody>
                  <a:tcPr marL="22909" marR="22909" marT="0" marB="0"/>
                </a:tc>
                <a:tc hMerge="1">
                  <a:txBody>
                    <a:bodyPr/>
                    <a:lstStyle/>
                    <a:p>
                      <a:endParaRPr lang="en-ZA"/>
                    </a:p>
                  </a:txBody>
                  <a:tcPr/>
                </a:tc>
                <a:tc hMerge="1">
                  <a:txBody>
                    <a:bodyPr/>
                    <a:lstStyle/>
                    <a:p>
                      <a:pPr algn="just">
                        <a:lnSpc>
                          <a:spcPct val="115000"/>
                        </a:lnSpc>
                        <a:spcAft>
                          <a:spcPts val="0"/>
                        </a:spcAft>
                      </a:pPr>
                      <a:endParaRPr lang="en-ZA" sz="1000" dirty="0">
                        <a:effectLst/>
                      </a:endParaRPr>
                    </a:p>
                  </a:txBody>
                  <a:tcPr marL="22909" marR="22909" marT="0" marB="0"/>
                </a:tc>
                <a:tc gridSpan="2">
                  <a:txBody>
                    <a:bodyPr/>
                    <a:lstStyle/>
                    <a:p>
                      <a:pPr algn="just">
                        <a:lnSpc>
                          <a:spcPct val="115000"/>
                        </a:lnSpc>
                        <a:spcAft>
                          <a:spcPts val="0"/>
                        </a:spcAft>
                      </a:pPr>
                      <a:r>
                        <a:rPr lang="en-ZA" sz="1000" dirty="0">
                          <a:effectLst/>
                        </a:rPr>
                        <a:t>Variance</a:t>
                      </a:r>
                      <a:endParaRPr lang="en-ZA" sz="1000" dirty="0">
                        <a:effectLst/>
                        <a:latin typeface="Arial"/>
                        <a:ea typeface="Times New Roman"/>
                        <a:cs typeface="Times New Roman"/>
                      </a:endParaRPr>
                    </a:p>
                  </a:txBody>
                  <a:tcPr marL="22909" marR="22909" marT="0" marB="0"/>
                </a:tc>
                <a:tc hMerge="1">
                  <a:txBody>
                    <a:bodyPr/>
                    <a:lstStyle/>
                    <a:p>
                      <a:endParaRPr lang="en-ZA"/>
                    </a:p>
                  </a:txBody>
                  <a:tcPr/>
                </a:tc>
              </a:tr>
              <a:tr h="400385">
                <a:tc>
                  <a:txBody>
                    <a:bodyPr/>
                    <a:lstStyle/>
                    <a:p>
                      <a:pPr algn="just">
                        <a:lnSpc>
                          <a:spcPct val="115000"/>
                        </a:lnSpc>
                        <a:spcAft>
                          <a:spcPts val="0"/>
                        </a:spcAft>
                      </a:pPr>
                      <a:r>
                        <a:rPr lang="en-ZA" sz="1100" dirty="0">
                          <a:effectLst/>
                        </a:rPr>
                        <a:t>MTSF PICTURE PER PROGRAMME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Total Planned Sites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Total Planned Units</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Total Budget Allocation</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Sites</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Units</a:t>
                      </a:r>
                      <a:endParaRPr lang="en-ZA" sz="1100" b="1" dirty="0">
                        <a:effectLst/>
                        <a:latin typeface="Arial"/>
                        <a:ea typeface="Times New Roman"/>
                        <a:cs typeface="Times New Roman"/>
                      </a:endParaRPr>
                    </a:p>
                  </a:txBody>
                  <a:tcPr marL="22909" marR="22909"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ZA" sz="1100" dirty="0" smtClean="0">
                          <a:effectLst/>
                        </a:rPr>
                        <a:t>Total Expenditure</a:t>
                      </a:r>
                      <a:endParaRPr lang="en-ZA" sz="1100" b="1" dirty="0" smtClean="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Sites</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Units</a:t>
                      </a:r>
                      <a:endParaRPr lang="en-ZA" sz="1100" b="1" dirty="0">
                        <a:effectLst/>
                        <a:latin typeface="Arial"/>
                        <a:ea typeface="Times New Roman"/>
                        <a:cs typeface="Times New Roman"/>
                      </a:endParaRPr>
                    </a:p>
                  </a:txBody>
                  <a:tcPr marL="22909" marR="22909" marT="0" marB="0"/>
                </a:tc>
              </a:tr>
              <a:tr h="200193">
                <a:tc>
                  <a:txBody>
                    <a:bodyPr/>
                    <a:lstStyle/>
                    <a:p>
                      <a:pPr algn="just">
                        <a:lnSpc>
                          <a:spcPct val="115000"/>
                        </a:lnSpc>
                        <a:spcAft>
                          <a:spcPts val="0"/>
                        </a:spcAft>
                      </a:pPr>
                      <a:r>
                        <a:rPr lang="en-GB" sz="1100" dirty="0">
                          <a:effectLst/>
                        </a:rPr>
                        <a:t> </a:t>
                      </a:r>
                      <a:r>
                        <a:rPr lang="en-ZA" sz="1100" dirty="0" smtClean="0">
                          <a:effectLst/>
                        </a:rPr>
                        <a:t>TOTAL </a:t>
                      </a:r>
                      <a:r>
                        <a:rPr lang="en-ZA" sz="1100" dirty="0">
                          <a:effectLst/>
                        </a:rPr>
                        <a:t>IRDP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3843</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2979</a:t>
                      </a:r>
                      <a:endParaRPr lang="en-ZA" sz="1100" b="1" dirty="0">
                        <a:effectLst/>
                        <a:latin typeface="Arial"/>
                        <a:ea typeface="Times New Roman"/>
                        <a:cs typeface="Times New Roman"/>
                      </a:endParaRPr>
                    </a:p>
                  </a:txBody>
                  <a:tcPr marL="22909" marR="22909" marT="0" marB="0"/>
                </a:tc>
                <a:tc>
                  <a:txBody>
                    <a:bodyPr/>
                    <a:lstStyle/>
                    <a:p>
                      <a:pPr algn="r">
                        <a:lnSpc>
                          <a:spcPct val="115000"/>
                        </a:lnSpc>
                        <a:spcAft>
                          <a:spcPts val="0"/>
                        </a:spcAft>
                      </a:pPr>
                      <a:r>
                        <a:rPr lang="en-ZA" sz="1100" dirty="0">
                          <a:effectLst/>
                        </a:rPr>
                        <a:t> </a:t>
                      </a:r>
                      <a:r>
                        <a:rPr lang="en-ZA" sz="1100" dirty="0" smtClean="0">
                          <a:effectLst/>
                        </a:rPr>
                        <a:t>574 535 011</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1797</a:t>
                      </a:r>
                      <a:r>
                        <a:rPr lang="en-ZA" sz="1100" dirty="0">
                          <a:effectLst/>
                        </a:rPr>
                        <a:t>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1017</a:t>
                      </a:r>
                      <a:r>
                        <a:rPr lang="en-ZA" sz="1100" dirty="0">
                          <a:effectLst/>
                        </a:rPr>
                        <a:t> </a:t>
                      </a:r>
                      <a:endParaRPr lang="en-ZA" sz="1100" b="1" dirty="0">
                        <a:effectLst/>
                        <a:latin typeface="Arial"/>
                        <a:ea typeface="Times New Roman"/>
                        <a:cs typeface="Times New Roman"/>
                      </a:endParaRPr>
                    </a:p>
                  </a:txBody>
                  <a:tcPr marL="22909" marR="22909" marT="0" marB="0"/>
                </a:tc>
                <a:tc>
                  <a:txBody>
                    <a:bodyPr/>
                    <a:lstStyle/>
                    <a:p>
                      <a:pPr algn="r">
                        <a:lnSpc>
                          <a:spcPct val="115000"/>
                        </a:lnSpc>
                        <a:spcAft>
                          <a:spcPts val="0"/>
                        </a:spcAft>
                      </a:pPr>
                      <a:r>
                        <a:rPr lang="en-ZA" sz="1100" b="1" dirty="0" smtClean="0">
                          <a:solidFill>
                            <a:schemeClr val="tx1"/>
                          </a:solidFill>
                          <a:effectLst/>
                        </a:rPr>
                        <a:t>439 487</a:t>
                      </a:r>
                      <a:r>
                        <a:rPr lang="en-ZA" sz="1100" b="1" dirty="0">
                          <a:solidFill>
                            <a:schemeClr val="tx1"/>
                          </a:solidFill>
                          <a:effectLst/>
                        </a:rPr>
                        <a:t> </a:t>
                      </a:r>
                      <a:endParaRPr lang="en-ZA" sz="1100" b="1" dirty="0">
                        <a:solidFill>
                          <a:schemeClr val="tx1"/>
                        </a:solidFill>
                        <a:effectLst/>
                        <a:latin typeface="Arial"/>
                        <a:ea typeface="Times New Roman"/>
                        <a:cs typeface="Times New Roman"/>
                      </a:endParaRPr>
                    </a:p>
                  </a:txBody>
                  <a:tcPr marL="22907" marR="22907" marT="0" marB="0" anchor="ctr"/>
                </a:tc>
                <a:tc>
                  <a:txBody>
                    <a:bodyPr/>
                    <a:lstStyle/>
                    <a:p>
                      <a:pPr algn="ctr">
                        <a:lnSpc>
                          <a:spcPct val="115000"/>
                        </a:lnSpc>
                        <a:spcAft>
                          <a:spcPts val="0"/>
                        </a:spcAft>
                      </a:pPr>
                      <a:r>
                        <a:rPr lang="en-ZA" sz="1100" dirty="0">
                          <a:effectLst/>
                        </a:rPr>
                        <a:t> </a:t>
                      </a:r>
                      <a:r>
                        <a:rPr lang="en-ZA" sz="1100" dirty="0" smtClean="0">
                          <a:effectLst/>
                        </a:rPr>
                        <a:t>-2046</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1962</a:t>
                      </a:r>
                      <a:endParaRPr lang="en-ZA" sz="1100" b="1" dirty="0">
                        <a:effectLst/>
                        <a:latin typeface="Arial"/>
                        <a:ea typeface="Times New Roman"/>
                        <a:cs typeface="Times New Roman"/>
                      </a:endParaRPr>
                    </a:p>
                  </a:txBody>
                  <a:tcPr marL="22909" marR="22909" marT="0" marB="0"/>
                </a:tc>
              </a:tr>
              <a:tr h="578327">
                <a:tc>
                  <a:txBody>
                    <a:bodyPr/>
                    <a:lstStyle/>
                    <a:p>
                      <a:pPr>
                        <a:lnSpc>
                          <a:spcPct val="115000"/>
                        </a:lnSpc>
                        <a:spcAft>
                          <a:spcPts val="0"/>
                        </a:spcAft>
                      </a:pPr>
                      <a:r>
                        <a:rPr lang="en-ZA" sz="1100" dirty="0">
                          <a:effectLst/>
                        </a:rPr>
                        <a:t> 2.2a Integrated Residential Development Programme :Phase 1:Planning and Services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3843</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215 280 038</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 1797 </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227 481</a:t>
                      </a:r>
                    </a:p>
                  </a:txBody>
                  <a:tcPr marL="22907" marR="22907"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ZA" sz="1100" kern="1200" dirty="0" smtClean="0">
                          <a:effectLst/>
                        </a:rPr>
                        <a:t>-2 046 </a:t>
                      </a:r>
                    </a:p>
                    <a:p>
                      <a:pPr marL="0" algn="ctr" defTabSz="457200" rtl="0" eaLnBrk="1" latinLnBrk="0" hangingPunct="1">
                        <a:lnSpc>
                          <a:spcPct val="115000"/>
                        </a:lnSpc>
                        <a:spcAft>
                          <a:spcPts val="0"/>
                        </a:spcAft>
                      </a:pP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r>
              <a:tr h="600578">
                <a:tc>
                  <a:txBody>
                    <a:bodyPr/>
                    <a:lstStyle/>
                    <a:p>
                      <a:pPr>
                        <a:lnSpc>
                          <a:spcPct val="115000"/>
                        </a:lnSpc>
                        <a:spcAft>
                          <a:spcPts val="0"/>
                        </a:spcAft>
                      </a:pPr>
                      <a:r>
                        <a:rPr lang="en-ZA" sz="1100" dirty="0">
                          <a:effectLst/>
                        </a:rPr>
                        <a:t> 2.2c  Integrated Residential Development Programme :Phase 2:Top Structure Construction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2979</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 357 754 973</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953</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 </a:t>
                      </a: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212 006</a:t>
                      </a:r>
                      <a:endParaRPr lang="en-ZA" sz="1100" b="1" kern="1200" dirty="0">
                        <a:solidFill>
                          <a:schemeClr val="tx1"/>
                        </a:solidFill>
                        <a:effectLst/>
                        <a:latin typeface="+mn-lt"/>
                        <a:ea typeface="+mn-ea"/>
                        <a:cs typeface="+mn-cs"/>
                      </a:endParaRPr>
                    </a:p>
                  </a:txBody>
                  <a:tcPr marL="22907" marR="22907"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-2 026</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r>
              <a:tr h="208090">
                <a:tc>
                  <a:txBody>
                    <a:bodyPr/>
                    <a:lstStyle/>
                    <a:p>
                      <a:pPr algn="just">
                        <a:lnSpc>
                          <a:spcPct val="115000"/>
                        </a:lnSpc>
                        <a:spcAft>
                          <a:spcPts val="0"/>
                        </a:spcAft>
                      </a:pPr>
                      <a:r>
                        <a:rPr lang="en-ZA" sz="1100" dirty="0">
                          <a:effectLst/>
                        </a:rPr>
                        <a:t> </a:t>
                      </a:r>
                      <a:r>
                        <a:rPr lang="en-ZA" sz="1100" dirty="0" smtClean="0">
                          <a:effectLst/>
                        </a:rPr>
                        <a:t>2.3a </a:t>
                      </a:r>
                      <a:r>
                        <a:rPr lang="en-ZA" sz="1100" dirty="0">
                          <a:effectLst/>
                        </a:rPr>
                        <a:t>People's Housing process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64</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 </a:t>
                      </a:r>
                      <a:r>
                        <a:rPr lang="en-ZA" sz="1100" b="1" kern="1200" dirty="0" smtClean="0">
                          <a:solidFill>
                            <a:schemeClr val="tx1"/>
                          </a:solidFill>
                          <a:effectLst/>
                          <a:latin typeface="+mn-lt"/>
                          <a:ea typeface="+mn-ea"/>
                          <a:cs typeface="+mn-cs"/>
                        </a:rPr>
                        <a:t>0</a:t>
                      </a:r>
                      <a:endParaRPr lang="en-ZA" sz="1100" b="1" kern="1200" dirty="0">
                        <a:solidFill>
                          <a:schemeClr val="tx1"/>
                        </a:solidFill>
                        <a:effectLst/>
                        <a:latin typeface="+mn-lt"/>
                        <a:ea typeface="+mn-ea"/>
                        <a:cs typeface="+mn-cs"/>
                      </a:endParaRPr>
                    </a:p>
                  </a:txBody>
                  <a:tcPr marL="22907" marR="22907"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+64</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r>
              <a:tr h="200193">
                <a:tc>
                  <a:txBody>
                    <a:bodyPr/>
                    <a:lstStyle/>
                    <a:p>
                      <a:pPr algn="just">
                        <a:lnSpc>
                          <a:spcPct val="115000"/>
                        </a:lnSpc>
                        <a:spcAft>
                          <a:spcPts val="0"/>
                        </a:spcAft>
                      </a:pPr>
                      <a:r>
                        <a:rPr lang="en-ZA" sz="1100" dirty="0">
                          <a:effectLst/>
                        </a:rPr>
                        <a:t> </a:t>
                      </a:r>
                      <a:r>
                        <a:rPr lang="en-ZA" sz="1100" dirty="0" smtClean="0">
                          <a:effectLst/>
                        </a:rPr>
                        <a:t>UISP </a:t>
                      </a:r>
                      <a:r>
                        <a:rPr lang="en-ZA" sz="1100" dirty="0">
                          <a:effectLst/>
                        </a:rPr>
                        <a:t>TOTAL </a:t>
                      </a:r>
                      <a:endParaRPr lang="en-ZA" sz="1100" b="1"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9435</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15370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2 271 901 070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2622</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8946</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2</a:t>
                      </a:r>
                      <a:r>
                        <a:rPr lang="en-ZA" sz="1100" b="1" kern="1200" baseline="0" dirty="0" smtClean="0">
                          <a:solidFill>
                            <a:schemeClr val="tx1"/>
                          </a:solidFill>
                          <a:effectLst/>
                          <a:latin typeface="+mn-lt"/>
                          <a:ea typeface="+mn-ea"/>
                          <a:cs typeface="+mn-cs"/>
                        </a:rPr>
                        <a:t> 262 742</a:t>
                      </a:r>
                      <a:r>
                        <a:rPr lang="en-ZA" sz="1100" b="1" kern="1200" dirty="0">
                          <a:solidFill>
                            <a:schemeClr val="tx1"/>
                          </a:solidFill>
                          <a:effectLst/>
                          <a:latin typeface="+mn-lt"/>
                          <a:ea typeface="+mn-ea"/>
                          <a:cs typeface="+mn-cs"/>
                        </a:rPr>
                        <a:t> </a:t>
                      </a:r>
                    </a:p>
                  </a:txBody>
                  <a:tcPr marL="22907" marR="22907"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6365</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-6255</a:t>
                      </a:r>
                      <a:endParaRPr lang="en-ZA" sz="1100" b="1" kern="1200" dirty="0">
                        <a:solidFill>
                          <a:schemeClr val="tx1"/>
                        </a:solidFill>
                        <a:effectLst/>
                        <a:latin typeface="+mn-lt"/>
                        <a:ea typeface="+mn-ea"/>
                        <a:cs typeface="+mn-cs"/>
                      </a:endParaRPr>
                    </a:p>
                  </a:txBody>
                  <a:tcPr marL="22909" marR="22909" marT="0" marB="0" anchor="ctr"/>
                </a:tc>
              </a:tr>
              <a:tr h="578327">
                <a:tc>
                  <a:txBody>
                    <a:bodyPr/>
                    <a:lstStyle/>
                    <a:p>
                      <a:pPr>
                        <a:lnSpc>
                          <a:spcPct val="115000"/>
                        </a:lnSpc>
                        <a:spcAft>
                          <a:spcPts val="0"/>
                        </a:spcAft>
                      </a:pPr>
                      <a:r>
                        <a:rPr lang="en-ZA" sz="1100" dirty="0">
                          <a:effectLst/>
                        </a:rPr>
                        <a:t> 2.2b Integrated Residential Development Programme :Phase 1:Planning and Services INFORMAL SETTLEMENTS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smtClean="0">
                          <a:effectLst/>
                        </a:rPr>
                        <a:t>7935</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526 080 495</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1 346</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456 189</a:t>
                      </a:r>
                      <a:r>
                        <a:rPr lang="en-ZA" sz="1100" b="1" kern="1200" dirty="0">
                          <a:solidFill>
                            <a:schemeClr val="tx1"/>
                          </a:solidFill>
                          <a:effectLst/>
                          <a:latin typeface="+mn-lt"/>
                          <a:ea typeface="+mn-ea"/>
                          <a:cs typeface="+mn-cs"/>
                        </a:rPr>
                        <a:t> </a:t>
                      </a:r>
                      <a:endParaRPr lang="en-ZA" sz="1100" b="1" kern="1200" dirty="0" smtClean="0">
                        <a:solidFill>
                          <a:schemeClr val="tx1"/>
                        </a:solidFill>
                        <a:effectLst/>
                        <a:latin typeface="+mn-lt"/>
                        <a:ea typeface="+mn-ea"/>
                        <a:cs typeface="+mn-cs"/>
                      </a:endParaRPr>
                    </a:p>
                  </a:txBody>
                  <a:tcPr marL="22907" marR="22907" marT="0" marB="0"/>
                </a:tc>
                <a:tc>
                  <a:txBody>
                    <a:bodyPr/>
                    <a:lstStyle/>
                    <a:p>
                      <a:pPr marL="0" algn="ctr" defTabSz="457200" rtl="0" eaLnBrk="1" latinLnBrk="0" hangingPunct="1">
                        <a:lnSpc>
                          <a:spcPct val="115000"/>
                        </a:lnSpc>
                        <a:spcAft>
                          <a:spcPts val="0"/>
                        </a:spcAft>
                      </a:pPr>
                      <a:r>
                        <a:rPr lang="en-ZA" sz="1100" kern="1200" dirty="0" smtClean="0">
                          <a:effectLst/>
                        </a:rPr>
                        <a:t>6 589</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r>
              <a:tr h="578327">
                <a:tc>
                  <a:txBody>
                    <a:bodyPr/>
                    <a:lstStyle/>
                    <a:p>
                      <a:pPr>
                        <a:lnSpc>
                          <a:spcPct val="115000"/>
                        </a:lnSpc>
                        <a:spcAft>
                          <a:spcPts val="0"/>
                        </a:spcAft>
                      </a:pPr>
                      <a:r>
                        <a:rPr lang="en-ZA" sz="1100" dirty="0">
                          <a:effectLst/>
                        </a:rPr>
                        <a:t> 2.2d Integrated Residential Development Programme :Phase 2:Top Structure Construction INFORMAL SETTLEMENTS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12 317</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1 300 367 789</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8 429</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1 281 000</a:t>
                      </a:r>
                      <a:r>
                        <a:rPr lang="en-ZA" sz="1100" b="1" kern="1200" dirty="0">
                          <a:solidFill>
                            <a:schemeClr val="tx1"/>
                          </a:solidFill>
                          <a:effectLst/>
                          <a:latin typeface="+mn-lt"/>
                          <a:ea typeface="+mn-ea"/>
                          <a:cs typeface="+mn-cs"/>
                        </a:rPr>
                        <a:t> </a:t>
                      </a:r>
                    </a:p>
                  </a:txBody>
                  <a:tcPr marL="22907" marR="22907"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-3</a:t>
                      </a:r>
                      <a:r>
                        <a:rPr lang="en-ZA" sz="1100" kern="1200" baseline="0" dirty="0" smtClean="0">
                          <a:effectLst/>
                        </a:rPr>
                        <a:t> 888</a:t>
                      </a:r>
                      <a:endParaRPr lang="en-ZA" sz="1100" b="1" kern="1200" dirty="0">
                        <a:solidFill>
                          <a:schemeClr val="tx1"/>
                        </a:solidFill>
                        <a:effectLst/>
                        <a:latin typeface="+mn-lt"/>
                        <a:ea typeface="+mn-ea"/>
                        <a:cs typeface="+mn-cs"/>
                      </a:endParaRPr>
                    </a:p>
                  </a:txBody>
                  <a:tcPr marL="22909" marR="22909" marT="0" marB="0" anchor="ctr"/>
                </a:tc>
              </a:tr>
              <a:tr h="609567">
                <a:tc>
                  <a:txBody>
                    <a:bodyPr/>
                    <a:lstStyle/>
                    <a:p>
                      <a:pPr>
                        <a:lnSpc>
                          <a:spcPct val="115000"/>
                        </a:lnSpc>
                        <a:spcAft>
                          <a:spcPts val="0"/>
                        </a:spcAft>
                      </a:pPr>
                      <a:r>
                        <a:rPr lang="en-ZA" sz="1100" dirty="0">
                          <a:effectLst/>
                        </a:rPr>
                        <a:t> 2.2e Integrated Residential development Programme :Phase 4:Top Structure Construction (INFORMAL SETTLEMENTS)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0</a:t>
                      </a:r>
                      <a:r>
                        <a:rPr lang="en-ZA" sz="1100" b="1" kern="1200" dirty="0">
                          <a:solidFill>
                            <a:schemeClr val="tx1"/>
                          </a:solidFill>
                          <a:effectLst/>
                          <a:latin typeface="+mn-lt"/>
                          <a:ea typeface="+mn-ea"/>
                          <a:cs typeface="+mn-cs"/>
                        </a:rPr>
                        <a:t> </a:t>
                      </a:r>
                    </a:p>
                  </a:txBody>
                  <a:tcPr marL="22907" marR="22907"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r>
              <a:tr h="578327">
                <a:tc>
                  <a:txBody>
                    <a:bodyPr/>
                    <a:lstStyle/>
                    <a:p>
                      <a:pPr>
                        <a:lnSpc>
                          <a:spcPct val="115000"/>
                        </a:lnSpc>
                        <a:spcAft>
                          <a:spcPts val="0"/>
                        </a:spcAft>
                      </a:pPr>
                      <a:r>
                        <a:rPr lang="en-ZA" sz="1100" dirty="0">
                          <a:effectLst/>
                        </a:rPr>
                        <a:t> 2.3b People's Housing Process INFORMAL SETTLEMENTS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0</a:t>
                      </a:r>
                    </a:p>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 </a:t>
                      </a:r>
                    </a:p>
                  </a:txBody>
                  <a:tcPr marL="22907" marR="22907"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b="1" kern="1200" dirty="0">
                        <a:solidFill>
                          <a:schemeClr val="tx1"/>
                        </a:solidFill>
                        <a:effectLst/>
                        <a:latin typeface="+mn-lt"/>
                        <a:ea typeface="+mn-ea"/>
                        <a:cs typeface="+mn-cs"/>
                      </a:endParaRPr>
                    </a:p>
                  </a:txBody>
                  <a:tcPr marL="22909" marR="22909" marT="0" marB="0" anchor="ctr"/>
                </a:tc>
              </a:tr>
              <a:tr h="400385">
                <a:tc>
                  <a:txBody>
                    <a:bodyPr/>
                    <a:lstStyle/>
                    <a:p>
                      <a:pPr>
                        <a:lnSpc>
                          <a:spcPct val="115000"/>
                        </a:lnSpc>
                        <a:spcAft>
                          <a:spcPts val="0"/>
                        </a:spcAft>
                      </a:pPr>
                      <a:r>
                        <a:rPr lang="en-ZA" sz="1100" dirty="0">
                          <a:effectLst/>
                        </a:rPr>
                        <a:t> </a:t>
                      </a:r>
                      <a:r>
                        <a:rPr lang="en-ZA" sz="1100" dirty="0" smtClean="0">
                          <a:effectLst/>
                        </a:rPr>
                        <a:t>2.4 </a:t>
                      </a:r>
                      <a:r>
                        <a:rPr lang="en-ZA" sz="1100" dirty="0">
                          <a:effectLst/>
                        </a:rPr>
                        <a:t>Informal Settlement Upgrading </a:t>
                      </a:r>
                      <a:endParaRPr lang="en-ZA" sz="1100" b="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1500</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3053</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445 452 786</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1 276</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686</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100" b="0" kern="1200" dirty="0" smtClean="0">
                          <a:solidFill>
                            <a:schemeClr val="tx1"/>
                          </a:solidFill>
                          <a:effectLst/>
                          <a:latin typeface="+mn-lt"/>
                          <a:ea typeface="+mn-ea"/>
                          <a:cs typeface="+mn-cs"/>
                        </a:rPr>
                        <a:t>525 553</a:t>
                      </a:r>
                      <a:r>
                        <a:rPr lang="en-ZA" sz="1100" b="0" kern="1200" dirty="0">
                          <a:solidFill>
                            <a:schemeClr val="tx1"/>
                          </a:solidFill>
                          <a:effectLst/>
                          <a:latin typeface="+mn-lt"/>
                          <a:ea typeface="+mn-ea"/>
                          <a:cs typeface="+mn-cs"/>
                        </a:rPr>
                        <a:t> </a:t>
                      </a:r>
                    </a:p>
                  </a:txBody>
                  <a:tcPr marL="22907" marR="22907" marT="0" marB="0"/>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-224</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-2 367</a:t>
                      </a:r>
                    </a:p>
                    <a:p>
                      <a:pPr marL="0" algn="ctr" defTabSz="457200" rtl="0" eaLnBrk="1" latinLnBrk="0" hangingPunct="1">
                        <a:lnSpc>
                          <a:spcPct val="115000"/>
                        </a:lnSpc>
                        <a:spcAft>
                          <a:spcPts val="0"/>
                        </a:spcAft>
                      </a:pPr>
                      <a:endParaRPr lang="en-ZA" sz="1100" b="0" kern="1200" dirty="0">
                        <a:solidFill>
                          <a:schemeClr val="tx1"/>
                        </a:solidFill>
                        <a:effectLst/>
                        <a:latin typeface="+mn-lt"/>
                        <a:ea typeface="+mn-ea"/>
                        <a:cs typeface="+mn-cs"/>
                      </a:endParaRPr>
                    </a:p>
                  </a:txBody>
                  <a:tcPr marL="22909" marR="22909"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idx="4294967295"/>
          </p:nvPr>
        </p:nvSpPr>
        <p:spPr>
          <a:xfrm>
            <a:off x="304800" y="152400"/>
            <a:ext cx="8229600" cy="1143000"/>
          </a:xfrm>
        </p:spPr>
        <p:txBody>
          <a:bodyPr/>
          <a:lstStyle/>
          <a:p>
            <a:pPr algn="l"/>
            <a:r>
              <a:rPr lang="en-ZA" altLang="en-US" sz="4000" b="1" smtClean="0">
                <a:ea typeface="ＭＳ Ｐゴシック" pitchFamily="34" charset="-128"/>
              </a:rPr>
              <a:t>2015/16 MTSF Picture per Programme</a:t>
            </a:r>
            <a:br>
              <a:rPr lang="en-ZA" altLang="en-US" sz="4000" b="1" smtClean="0">
                <a:ea typeface="ＭＳ Ｐゴシック" pitchFamily="34" charset="-128"/>
              </a:rPr>
            </a:br>
            <a:r>
              <a:rPr lang="en-ZA" altLang="en-US" sz="4000" b="1" smtClean="0">
                <a:solidFill>
                  <a:srgbClr val="FF0000"/>
                </a:solidFill>
                <a:ea typeface="ＭＳ Ｐゴシック" pitchFamily="34" charset="-128"/>
              </a:rPr>
              <a:t>*</a:t>
            </a:r>
            <a:r>
              <a:rPr lang="en-ZA" altLang="en-US" sz="1600" b="1" i="1" smtClean="0">
                <a:ea typeface="ＭＳ Ｐゴシック" pitchFamily="34" charset="-128"/>
              </a:rPr>
              <a:t>BAS: The expenditure information is not yet final  and can still change!!</a:t>
            </a:r>
            <a:endParaRPr lang="en-ZA" altLang="en-US" sz="1600" b="1" smtClean="0">
              <a:ea typeface="ＭＳ Ｐゴシック" pitchFamily="34" charset="-128"/>
            </a:endParaRPr>
          </a:p>
        </p:txBody>
      </p:sp>
      <p:graphicFrame>
        <p:nvGraphicFramePr>
          <p:cNvPr id="2" name="Table 1"/>
          <p:cNvGraphicFramePr>
            <a:graphicFrameLocks noGrp="1"/>
          </p:cNvGraphicFramePr>
          <p:nvPr/>
        </p:nvGraphicFramePr>
        <p:xfrm>
          <a:off x="304800" y="1524000"/>
          <a:ext cx="8915399" cy="5124446"/>
        </p:xfrm>
        <a:graphic>
          <a:graphicData uri="http://schemas.openxmlformats.org/drawingml/2006/table">
            <a:tbl>
              <a:tblPr firstRow="1" firstCol="1" bandRow="1">
                <a:tableStyleId>{8799B23B-EC83-4686-B30A-512413B5E67A}</a:tableStyleId>
              </a:tblPr>
              <a:tblGrid>
                <a:gridCol w="1987272"/>
                <a:gridCol w="820875"/>
                <a:gridCol w="803301"/>
                <a:gridCol w="855035"/>
                <a:gridCol w="833560"/>
                <a:gridCol w="1084412"/>
                <a:gridCol w="965332"/>
                <a:gridCol w="782806"/>
                <a:gridCol w="782806"/>
              </a:tblGrid>
              <a:tr h="385651">
                <a:tc>
                  <a:txBody>
                    <a:bodyPr/>
                    <a:lstStyle/>
                    <a:p>
                      <a:pPr algn="just">
                        <a:lnSpc>
                          <a:spcPct val="115000"/>
                        </a:lnSpc>
                        <a:spcAft>
                          <a:spcPts val="0"/>
                        </a:spcAft>
                      </a:pPr>
                      <a:r>
                        <a:rPr lang="en-ZA" sz="800" dirty="0">
                          <a:effectLst/>
                        </a:rPr>
                        <a:t> </a:t>
                      </a:r>
                      <a:endParaRPr lang="en-ZA" sz="800" dirty="0">
                        <a:effectLst/>
                        <a:latin typeface="Arial"/>
                        <a:ea typeface="Times New Roman"/>
                        <a:cs typeface="Times New Roman"/>
                      </a:endParaRPr>
                    </a:p>
                  </a:txBody>
                  <a:tcPr marL="22909" marR="22909" marT="0" marB="0"/>
                </a:tc>
                <a:tc gridSpan="3">
                  <a:txBody>
                    <a:bodyPr/>
                    <a:lstStyle/>
                    <a:p>
                      <a:pPr algn="just">
                        <a:lnSpc>
                          <a:spcPct val="115000"/>
                        </a:lnSpc>
                        <a:spcAft>
                          <a:spcPts val="0"/>
                        </a:spcAft>
                      </a:pPr>
                      <a:r>
                        <a:rPr lang="en-US" sz="1100" kern="1200" dirty="0">
                          <a:effectLst/>
                        </a:rPr>
                        <a:t>Planned Annual Target </a:t>
                      </a:r>
                      <a:endParaRPr lang="en-ZA" sz="1100" kern="1200" dirty="0">
                        <a:effectLst/>
                      </a:endParaRPr>
                    </a:p>
                    <a:p>
                      <a:pPr algn="just">
                        <a:lnSpc>
                          <a:spcPct val="115000"/>
                        </a:lnSpc>
                        <a:spcAft>
                          <a:spcPts val="0"/>
                        </a:spcAft>
                      </a:pPr>
                      <a:r>
                        <a:rPr lang="en-US" sz="1100" kern="1200" dirty="0">
                          <a:effectLst/>
                        </a:rPr>
                        <a:t>1 April ‘15 to 31 March </a:t>
                      </a:r>
                      <a:r>
                        <a:rPr lang="en-US" sz="1100" kern="1200" dirty="0" smtClean="0">
                          <a:effectLst/>
                        </a:rPr>
                        <a:t>2016</a:t>
                      </a:r>
                      <a:r>
                        <a:rPr lang="en-ZA" sz="1100" kern="1200" dirty="0">
                          <a:effectLst/>
                        </a:rPr>
                        <a:t> </a:t>
                      </a:r>
                      <a:r>
                        <a:rPr lang="en-ZA" sz="1100" kern="1200" dirty="0" smtClean="0">
                          <a:effectLst/>
                        </a:rPr>
                        <a:t>  R</a:t>
                      </a:r>
                      <a:endParaRPr lang="en-ZA" sz="1100" b="1" kern="1200" dirty="0">
                        <a:solidFill>
                          <a:schemeClr val="tx1"/>
                        </a:solidFill>
                        <a:effectLst/>
                        <a:latin typeface="+mn-lt"/>
                        <a:ea typeface="+mn-ea"/>
                        <a:cs typeface="+mn-cs"/>
                      </a:endParaRPr>
                    </a:p>
                  </a:txBody>
                  <a:tcPr marL="22909" marR="22909" marT="0" marB="0"/>
                </a:tc>
                <a:tc hMerge="1">
                  <a:txBody>
                    <a:bodyPr/>
                    <a:lstStyle/>
                    <a:p>
                      <a:endParaRPr lang="en-ZA"/>
                    </a:p>
                  </a:txBody>
                  <a:tcPr/>
                </a:tc>
                <a:tc hMerge="1">
                  <a:txBody>
                    <a:bodyPr/>
                    <a:lstStyle/>
                    <a:p>
                      <a:endParaRPr lang="en-ZA"/>
                    </a:p>
                  </a:txBody>
                  <a:tcPr/>
                </a:tc>
                <a:tc gridSpan="3">
                  <a:txBody>
                    <a:bodyPr/>
                    <a:lstStyle/>
                    <a:p>
                      <a:pPr algn="just">
                        <a:lnSpc>
                          <a:spcPct val="115000"/>
                        </a:lnSpc>
                        <a:spcAft>
                          <a:spcPts val="0"/>
                        </a:spcAft>
                      </a:pPr>
                      <a:r>
                        <a:rPr lang="en-US" sz="1100" kern="1200" dirty="0">
                          <a:effectLst/>
                        </a:rPr>
                        <a:t>Actual Delivery to date</a:t>
                      </a:r>
                      <a:endParaRPr lang="en-ZA" sz="1100" kern="1200" dirty="0">
                        <a:effectLst/>
                      </a:endParaRPr>
                    </a:p>
                    <a:p>
                      <a:pPr algn="just">
                        <a:lnSpc>
                          <a:spcPct val="115000"/>
                        </a:lnSpc>
                        <a:spcAft>
                          <a:spcPts val="0"/>
                        </a:spcAft>
                      </a:pPr>
                      <a:r>
                        <a:rPr lang="en-US" sz="1100" kern="1200" dirty="0">
                          <a:effectLst/>
                        </a:rPr>
                        <a:t>1 April’15 to 31 March </a:t>
                      </a:r>
                      <a:r>
                        <a:rPr lang="en-US" sz="1100" kern="1200" dirty="0" smtClean="0">
                          <a:effectLst/>
                        </a:rPr>
                        <a:t>2016</a:t>
                      </a:r>
                      <a:r>
                        <a:rPr lang="en-ZA" sz="1100" kern="1200" dirty="0">
                          <a:effectLst/>
                        </a:rPr>
                        <a:t> </a:t>
                      </a:r>
                      <a:r>
                        <a:rPr lang="en-ZA" sz="1100" kern="1200" dirty="0" smtClean="0">
                          <a:effectLst/>
                        </a:rPr>
                        <a:t>     </a:t>
                      </a:r>
                      <a:endParaRPr lang="en-ZA" sz="1100" b="1" kern="1200" dirty="0">
                        <a:solidFill>
                          <a:schemeClr val="tx1"/>
                        </a:solidFill>
                        <a:effectLst/>
                        <a:latin typeface="+mn-lt"/>
                        <a:ea typeface="+mn-ea"/>
                        <a:cs typeface="+mn-cs"/>
                      </a:endParaRPr>
                    </a:p>
                  </a:txBody>
                  <a:tcPr marL="22909" marR="22909" marT="0" marB="0"/>
                </a:tc>
                <a:tc hMerge="1">
                  <a:txBody>
                    <a:bodyPr/>
                    <a:lstStyle/>
                    <a:p>
                      <a:endParaRPr lang="en-ZA"/>
                    </a:p>
                  </a:txBody>
                  <a:tcPr/>
                </a:tc>
                <a:tc hMerge="1">
                  <a:txBody>
                    <a:bodyPr/>
                    <a:lstStyle/>
                    <a:p>
                      <a:endParaRPr lang="en-ZA"/>
                    </a:p>
                  </a:txBody>
                  <a:tcPr/>
                </a:tc>
                <a:tc gridSpan="2">
                  <a:txBody>
                    <a:bodyPr/>
                    <a:lstStyle/>
                    <a:p>
                      <a:pPr algn="just">
                        <a:lnSpc>
                          <a:spcPct val="115000"/>
                        </a:lnSpc>
                        <a:spcAft>
                          <a:spcPts val="0"/>
                        </a:spcAft>
                      </a:pPr>
                      <a:r>
                        <a:rPr lang="en-ZA" sz="1100" kern="1200" dirty="0">
                          <a:effectLst/>
                        </a:rPr>
                        <a:t>Variance</a:t>
                      </a:r>
                      <a:endParaRPr lang="en-ZA" sz="1100" b="1" kern="1200" dirty="0">
                        <a:solidFill>
                          <a:schemeClr val="tx1"/>
                        </a:solidFill>
                        <a:effectLst/>
                        <a:latin typeface="+mn-lt"/>
                        <a:ea typeface="+mn-ea"/>
                        <a:cs typeface="+mn-cs"/>
                      </a:endParaRPr>
                    </a:p>
                  </a:txBody>
                  <a:tcPr marL="22909" marR="22909" marT="0" marB="0"/>
                </a:tc>
                <a:tc hMerge="1">
                  <a:txBody>
                    <a:bodyPr/>
                    <a:lstStyle/>
                    <a:p>
                      <a:endParaRPr lang="en-ZA" dirty="0"/>
                    </a:p>
                  </a:txBody>
                  <a:tcPr/>
                </a:tc>
              </a:tr>
              <a:tr h="385651">
                <a:tc>
                  <a:txBody>
                    <a:bodyPr/>
                    <a:lstStyle/>
                    <a:p>
                      <a:pPr>
                        <a:lnSpc>
                          <a:spcPct val="115000"/>
                        </a:lnSpc>
                        <a:spcAft>
                          <a:spcPts val="0"/>
                        </a:spcAft>
                      </a:pPr>
                      <a:r>
                        <a:rPr lang="en-ZA" sz="1100" dirty="0">
                          <a:effectLst/>
                        </a:rPr>
                        <a:t> SOCIAL AND RENTAL HOUSING INCLUDING CRU TOTAL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1111</a:t>
                      </a:r>
                      <a:r>
                        <a:rPr lang="en-ZA" sz="1100" dirty="0">
                          <a:effectLst/>
                        </a:rPr>
                        <a:t>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346 693 969</a:t>
                      </a:r>
                      <a:r>
                        <a:rPr lang="en-ZA" sz="1100" dirty="0">
                          <a:effectLst/>
                        </a:rPr>
                        <a:t>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1008</a:t>
                      </a:r>
                      <a:endParaRPr lang="en-ZA" sz="1100" b="1" dirty="0">
                        <a:effectLst/>
                        <a:latin typeface="Arial"/>
                        <a:ea typeface="Times New Roman"/>
                        <a:cs typeface="Times New Roman"/>
                      </a:endParaRPr>
                    </a:p>
                  </a:txBody>
                  <a:tcPr marL="22909" marR="22909" marT="0" marB="0"/>
                </a:tc>
                <a:tc>
                  <a:txBody>
                    <a:bodyPr/>
                    <a:lstStyle/>
                    <a:p>
                      <a:pPr algn="r">
                        <a:lnSpc>
                          <a:spcPct val="115000"/>
                        </a:lnSpc>
                        <a:spcAft>
                          <a:spcPts val="0"/>
                        </a:spcAft>
                      </a:pPr>
                      <a:r>
                        <a:rPr lang="en-ZA" sz="1100" dirty="0" smtClean="0">
                          <a:effectLst/>
                        </a:rPr>
                        <a:t>70 165</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0</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-103</a:t>
                      </a:r>
                      <a:endParaRPr lang="en-ZA" sz="1100" b="1" dirty="0">
                        <a:effectLst/>
                        <a:latin typeface="Arial"/>
                        <a:ea typeface="Times New Roman"/>
                        <a:cs typeface="Times New Roman"/>
                      </a:endParaRPr>
                    </a:p>
                  </a:txBody>
                  <a:tcPr marL="22909" marR="22909" marT="0" marB="0"/>
                </a:tc>
              </a:tr>
              <a:tr h="209834">
                <a:tc>
                  <a:txBody>
                    <a:bodyPr/>
                    <a:lstStyle/>
                    <a:p>
                      <a:pPr>
                        <a:lnSpc>
                          <a:spcPct val="115000"/>
                        </a:lnSpc>
                        <a:spcAft>
                          <a:spcPts val="0"/>
                        </a:spcAft>
                      </a:pPr>
                      <a:r>
                        <a:rPr lang="en-ZA" sz="1100" dirty="0">
                          <a:effectLst/>
                        </a:rPr>
                        <a:t> </a:t>
                      </a:r>
                      <a:r>
                        <a:rPr lang="en-ZA" sz="1100" dirty="0" smtClean="0">
                          <a:effectLst/>
                        </a:rPr>
                        <a:t> </a:t>
                      </a:r>
                      <a:r>
                        <a:rPr lang="en-ZA" sz="1100" dirty="0">
                          <a:effectLst/>
                        </a:rPr>
                        <a:t>3.1 Institutional Subsidies  </a:t>
                      </a:r>
                      <a:endParaRPr lang="en-ZA" sz="1100" dirty="0">
                        <a:effectLst/>
                        <a:latin typeface="Arial"/>
                        <a:ea typeface="Times New Roman"/>
                        <a:cs typeface="Times New Roman"/>
                      </a:endParaRPr>
                    </a:p>
                  </a:txBody>
                  <a:tcPr marL="22909" marR="22909" marT="0" marB="0"/>
                </a:tc>
                <a:tc>
                  <a:txBody>
                    <a:bodyPr/>
                    <a:lstStyle/>
                    <a:p>
                      <a:pPr marL="0" algn="ctr" defTabSz="457200" rtl="0" eaLnBrk="1" latinLnBrk="0" hangingPunct="1">
                        <a:lnSpc>
                          <a:spcPct val="115000"/>
                        </a:lnSpc>
                        <a:spcAft>
                          <a:spcPts val="0"/>
                        </a:spcAft>
                      </a:pPr>
                      <a:r>
                        <a:rPr lang="en-US" sz="1100" kern="1200" dirty="0" smtClean="0">
                          <a:effectLst/>
                        </a:rPr>
                        <a:t>0</a:t>
                      </a:r>
                      <a:endParaRPr lang="en-US"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US" sz="1100" kern="1200" dirty="0" smtClean="0">
                          <a:effectLst/>
                        </a:rPr>
                        <a:t>420</a:t>
                      </a:r>
                      <a:endParaRPr lang="en-US" sz="11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123 398 778</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  0</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tc>
                <a:tc>
                  <a:txBody>
                    <a:bodyPr/>
                    <a:lstStyle/>
                    <a:p>
                      <a:pPr algn="r">
                        <a:lnSpc>
                          <a:spcPct val="115000"/>
                        </a:lnSpc>
                        <a:spcAft>
                          <a:spcPts val="0"/>
                        </a:spcAft>
                      </a:pPr>
                      <a:r>
                        <a:rPr lang="en-ZA" sz="1100" dirty="0" smtClean="0">
                          <a:effectLst/>
                        </a:rPr>
                        <a:t>5 365</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-420</a:t>
                      </a:r>
                      <a:endParaRPr lang="en-ZA" sz="1100" dirty="0">
                        <a:effectLst/>
                        <a:latin typeface="Arial"/>
                        <a:ea typeface="Times New Roman"/>
                        <a:cs typeface="Times New Roman"/>
                      </a:endParaRPr>
                    </a:p>
                  </a:txBody>
                  <a:tcPr marL="22909" marR="22909" marT="0" marB="0"/>
                </a:tc>
              </a:tr>
              <a:tr h="578477">
                <a:tc>
                  <a:txBody>
                    <a:bodyPr/>
                    <a:lstStyle/>
                    <a:p>
                      <a:pPr>
                        <a:lnSpc>
                          <a:spcPct val="115000"/>
                        </a:lnSpc>
                        <a:spcAft>
                          <a:spcPts val="0"/>
                        </a:spcAft>
                      </a:pPr>
                      <a:r>
                        <a:rPr lang="en-ZA" sz="1100" dirty="0">
                          <a:effectLst/>
                        </a:rPr>
                        <a:t> 3.2b Social Housing</a:t>
                      </a:r>
                      <a:r>
                        <a:rPr lang="en-ZA" sz="1100" dirty="0" smtClean="0">
                          <a:effectLst/>
                        </a:rPr>
                        <a:t>: Capital </a:t>
                      </a:r>
                      <a:r>
                        <a:rPr lang="en-ZA" sz="1100" dirty="0">
                          <a:effectLst/>
                        </a:rPr>
                        <a:t>Grants for rental housing (Funded by NDoH)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490</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86 394 900</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973</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endParaRPr lang="en-ZA" sz="1100" dirty="0" smtClean="0">
                        <a:effectLst/>
                      </a:endParaRPr>
                    </a:p>
                    <a:p>
                      <a:pPr algn="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+483</a:t>
                      </a:r>
                      <a:endParaRPr lang="en-ZA" sz="1100" dirty="0">
                        <a:effectLst/>
                        <a:latin typeface="Arial"/>
                        <a:ea typeface="Times New Roman"/>
                        <a:cs typeface="Times New Roman"/>
                      </a:endParaRPr>
                    </a:p>
                  </a:txBody>
                  <a:tcPr marL="22909" marR="22909" marT="0" marB="0"/>
                </a:tc>
              </a:tr>
              <a:tr h="411960">
                <a:tc>
                  <a:txBody>
                    <a:bodyPr/>
                    <a:lstStyle/>
                    <a:p>
                      <a:pPr>
                        <a:lnSpc>
                          <a:spcPct val="115000"/>
                        </a:lnSpc>
                        <a:spcAft>
                          <a:spcPts val="0"/>
                        </a:spcAft>
                      </a:pPr>
                      <a:r>
                        <a:rPr lang="en-ZA" sz="1100" dirty="0">
                          <a:effectLst/>
                        </a:rPr>
                        <a:t> 3.3b Community residential units (CRU)  Constructed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201</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136 900 291</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35</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73 800</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-166</a:t>
                      </a:r>
                      <a:endParaRPr lang="en-ZA" sz="1100" dirty="0">
                        <a:effectLst/>
                        <a:latin typeface="Arial"/>
                        <a:ea typeface="Times New Roman"/>
                        <a:cs typeface="Times New Roman"/>
                      </a:endParaRPr>
                    </a:p>
                  </a:txBody>
                  <a:tcPr marL="22909" marR="22909" marT="0" marB="0"/>
                </a:tc>
              </a:tr>
              <a:tr h="260517">
                <a:tc>
                  <a:txBody>
                    <a:bodyPr/>
                    <a:lstStyle/>
                    <a:p>
                      <a:pPr>
                        <a:lnSpc>
                          <a:spcPct val="115000"/>
                        </a:lnSpc>
                        <a:spcAft>
                          <a:spcPts val="0"/>
                        </a:spcAft>
                      </a:pPr>
                      <a:r>
                        <a:rPr lang="en-ZA" sz="1100" dirty="0">
                          <a:effectLst/>
                        </a:rPr>
                        <a:t> </a:t>
                      </a:r>
                      <a:r>
                        <a:rPr lang="en-ZA" sz="1100" dirty="0" smtClean="0">
                          <a:effectLst/>
                        </a:rPr>
                        <a:t>RURAL </a:t>
                      </a:r>
                      <a:r>
                        <a:rPr lang="en-ZA" sz="1100" dirty="0">
                          <a:effectLst/>
                        </a:rPr>
                        <a:t>HOUSING TOTAL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b="1"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215</a:t>
                      </a:r>
                      <a:r>
                        <a:rPr lang="en-ZA" sz="1100" dirty="0">
                          <a:effectLst/>
                        </a:rPr>
                        <a:t> </a:t>
                      </a:r>
                      <a:endParaRPr lang="en-ZA" sz="1100" b="1"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8 466 600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b="1"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b="1"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16 316</a:t>
                      </a:r>
                      <a:r>
                        <a:rPr lang="en-ZA" sz="1100" dirty="0">
                          <a:effectLst/>
                        </a:rPr>
                        <a:t>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-690</a:t>
                      </a:r>
                      <a:endParaRPr lang="en-ZA" sz="1100" b="1" dirty="0">
                        <a:effectLst/>
                        <a:latin typeface="Arial"/>
                        <a:ea typeface="Times New Roman"/>
                        <a:cs typeface="Times New Roman"/>
                      </a:endParaRPr>
                    </a:p>
                  </a:txBody>
                  <a:tcPr marL="22909" marR="22909" marT="0" marB="0"/>
                </a:tc>
              </a:tr>
              <a:tr h="385651">
                <a:tc>
                  <a:txBody>
                    <a:bodyPr/>
                    <a:lstStyle/>
                    <a:p>
                      <a:pPr>
                        <a:lnSpc>
                          <a:spcPct val="115000"/>
                        </a:lnSpc>
                        <a:spcAft>
                          <a:spcPts val="0"/>
                        </a:spcAft>
                      </a:pPr>
                      <a:r>
                        <a:rPr lang="en-ZA" sz="1100" dirty="0">
                          <a:effectLst/>
                        </a:rPr>
                        <a:t> 4.1 Farm Worker Housing Assistance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115</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23 389 974</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16 316</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-115</a:t>
                      </a:r>
                      <a:r>
                        <a:rPr lang="en-ZA" sz="1100" dirty="0">
                          <a:effectLst/>
                        </a:rPr>
                        <a:t> </a:t>
                      </a:r>
                      <a:endParaRPr lang="en-ZA" sz="1100" dirty="0">
                        <a:effectLst/>
                        <a:latin typeface="Arial"/>
                        <a:ea typeface="Times New Roman"/>
                        <a:cs typeface="Times New Roman"/>
                      </a:endParaRPr>
                    </a:p>
                  </a:txBody>
                  <a:tcPr marL="22909" marR="22909" marT="0" marB="0"/>
                </a:tc>
              </a:tr>
              <a:tr h="385651">
                <a:tc>
                  <a:txBody>
                    <a:bodyPr/>
                    <a:lstStyle/>
                    <a:p>
                      <a:pPr>
                        <a:lnSpc>
                          <a:spcPct val="115000"/>
                        </a:lnSpc>
                        <a:spcAft>
                          <a:spcPts val="0"/>
                        </a:spcAft>
                      </a:pPr>
                      <a:r>
                        <a:rPr lang="en-ZA" sz="1100" dirty="0">
                          <a:effectLst/>
                        </a:rPr>
                        <a:t> 4.2 Rural  Housing: Communal land rights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100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6 466 600</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smtClean="0">
                          <a:effectLst/>
                        </a:rPr>
                        <a:t>-100</a:t>
                      </a:r>
                      <a:r>
                        <a:rPr lang="en-ZA" sz="1100" dirty="0">
                          <a:effectLst/>
                        </a:rPr>
                        <a:t> </a:t>
                      </a:r>
                      <a:endParaRPr lang="en-ZA" sz="1100" dirty="0">
                        <a:effectLst/>
                        <a:latin typeface="Arial"/>
                        <a:ea typeface="Times New Roman"/>
                        <a:cs typeface="Times New Roman"/>
                      </a:endParaRPr>
                    </a:p>
                  </a:txBody>
                  <a:tcPr marL="22909" marR="22909" marT="0" marB="0"/>
                </a:tc>
              </a:tr>
              <a:tr h="192798">
                <a:tc>
                  <a:txBody>
                    <a:bodyPr/>
                    <a:lstStyle/>
                    <a:p>
                      <a:pPr>
                        <a:lnSpc>
                          <a:spcPct val="115000"/>
                        </a:lnSpc>
                        <a:spcAft>
                          <a:spcPts val="0"/>
                        </a:spcAft>
                      </a:pPr>
                      <a:r>
                        <a:rPr lang="en-ZA" sz="1100" dirty="0">
                          <a:effectLst/>
                        </a:rPr>
                        <a:t> </a:t>
                      </a:r>
                      <a:r>
                        <a:rPr lang="en-ZA" sz="1100" dirty="0" smtClean="0">
                          <a:effectLst/>
                        </a:rPr>
                        <a:t>SUBSIDIES </a:t>
                      </a:r>
                      <a:r>
                        <a:rPr lang="en-ZA" sz="1100" dirty="0">
                          <a:effectLst/>
                        </a:rPr>
                        <a:t>TOTAL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90</a:t>
                      </a:r>
                      <a:endParaRPr lang="en-ZA" sz="1100" b="1"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1293</a:t>
                      </a:r>
                      <a:r>
                        <a:rPr lang="en-ZA" sz="1100" dirty="0">
                          <a:effectLst/>
                        </a:rPr>
                        <a:t> </a:t>
                      </a:r>
                      <a:endParaRPr lang="en-ZA" sz="1100" b="1"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102 668</a:t>
                      </a:r>
                      <a:r>
                        <a:rPr lang="en-ZA" sz="1100" kern="1200" baseline="0" dirty="0" smtClean="0">
                          <a:effectLst/>
                        </a:rPr>
                        <a:t> 620</a:t>
                      </a:r>
                      <a:r>
                        <a:rPr lang="en-ZA" sz="1100" kern="1200" dirty="0">
                          <a:effectLst/>
                        </a:rPr>
                        <a:t> </a:t>
                      </a:r>
                      <a:endParaRPr lang="en-ZA" sz="1100" b="1"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b="1"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822</a:t>
                      </a:r>
                      <a:r>
                        <a:rPr lang="en-ZA" sz="1100" dirty="0">
                          <a:effectLst/>
                        </a:rPr>
                        <a:t> </a:t>
                      </a:r>
                      <a:endParaRPr lang="en-ZA" sz="1100" b="1"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209 745</a:t>
                      </a:r>
                      <a:r>
                        <a:rPr lang="en-ZA" sz="1100" dirty="0">
                          <a:effectLst/>
                        </a:rPr>
                        <a:t> </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0</a:t>
                      </a:r>
                      <a:endParaRPr lang="en-ZA" sz="1100" b="1" dirty="0">
                        <a:effectLst/>
                        <a:latin typeface="Arial"/>
                        <a:ea typeface="Times New Roman"/>
                        <a:cs typeface="Times New Roman"/>
                      </a:endParaRPr>
                    </a:p>
                  </a:txBody>
                  <a:tcPr marL="22909" marR="22909" marT="0" marB="0"/>
                </a:tc>
                <a:tc>
                  <a:txBody>
                    <a:bodyPr/>
                    <a:lstStyle/>
                    <a:p>
                      <a:pPr algn="ctr">
                        <a:lnSpc>
                          <a:spcPct val="115000"/>
                        </a:lnSpc>
                        <a:spcAft>
                          <a:spcPts val="0"/>
                        </a:spcAft>
                      </a:pPr>
                      <a:r>
                        <a:rPr lang="en-ZA" sz="1100" dirty="0">
                          <a:effectLst/>
                        </a:rPr>
                        <a:t> </a:t>
                      </a:r>
                      <a:r>
                        <a:rPr lang="en-ZA" sz="1100" dirty="0" smtClean="0">
                          <a:effectLst/>
                        </a:rPr>
                        <a:t>-475</a:t>
                      </a:r>
                      <a:endParaRPr lang="en-ZA" sz="1100" b="1" dirty="0">
                        <a:effectLst/>
                        <a:latin typeface="Arial"/>
                        <a:ea typeface="Times New Roman"/>
                        <a:cs typeface="Times New Roman"/>
                      </a:endParaRPr>
                    </a:p>
                  </a:txBody>
                  <a:tcPr marL="22909" marR="22909" marT="0" marB="0"/>
                </a:tc>
              </a:tr>
              <a:tr h="385651">
                <a:tc>
                  <a:txBody>
                    <a:bodyPr/>
                    <a:lstStyle/>
                    <a:p>
                      <a:pPr>
                        <a:lnSpc>
                          <a:spcPct val="115000"/>
                        </a:lnSpc>
                        <a:spcAft>
                          <a:spcPts val="0"/>
                        </a:spcAft>
                      </a:pPr>
                      <a:r>
                        <a:rPr lang="en-ZA" sz="1100" dirty="0">
                          <a:effectLst/>
                        </a:rPr>
                        <a:t> 1.1a Individual housing subsidies (R0 - R3 500) credit linked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1 500 000</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4</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r>
              <a:tr h="578477">
                <a:tc>
                  <a:txBody>
                    <a:bodyPr/>
                    <a:lstStyle/>
                    <a:p>
                      <a:pPr>
                        <a:lnSpc>
                          <a:spcPct val="115000"/>
                        </a:lnSpc>
                        <a:spcAft>
                          <a:spcPts val="0"/>
                        </a:spcAft>
                      </a:pPr>
                      <a:r>
                        <a:rPr lang="en-ZA" sz="1100" dirty="0">
                          <a:effectLst/>
                        </a:rPr>
                        <a:t> 1.1b Individual housing subsidies (R0 - R3 500) Non - Credit Linked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endParaRPr lang="en-ZA" sz="1100" dirty="0" smtClean="0">
                        <a:effectLst/>
                      </a:endParaRPr>
                    </a:p>
                    <a:p>
                      <a:pPr algn="r">
                        <a:lnSpc>
                          <a:spcPct val="115000"/>
                        </a:lnSpc>
                        <a:spcAft>
                          <a:spcPts val="0"/>
                        </a:spcAft>
                      </a:pPr>
                      <a:r>
                        <a:rPr lang="en-ZA" sz="1100" dirty="0" smtClean="0">
                          <a:effectLst/>
                        </a:rPr>
                        <a:t>200 726</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r>
              <a:tr h="578477">
                <a:tc>
                  <a:txBody>
                    <a:bodyPr/>
                    <a:lstStyle/>
                    <a:p>
                      <a:pPr>
                        <a:lnSpc>
                          <a:spcPct val="115000"/>
                        </a:lnSpc>
                        <a:spcAft>
                          <a:spcPts val="0"/>
                        </a:spcAft>
                      </a:pPr>
                      <a:r>
                        <a:rPr lang="en-ZA" sz="1100" dirty="0">
                          <a:effectLst/>
                        </a:rPr>
                        <a:t> 1.2 Housing finance linked Individual subsidies (FLISP)-(R3 501 - R7 000)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90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1 293</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smtClean="0">
                          <a:effectLst/>
                        </a:rPr>
                        <a:t>101 168 620</a:t>
                      </a:r>
                      <a:r>
                        <a:rPr lang="en-ZA" sz="1100" kern="1200" dirty="0">
                          <a:effectLst/>
                        </a:rPr>
                        <a:t> </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818</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baseline="0" dirty="0" smtClean="0">
                          <a:effectLst/>
                        </a:rPr>
                        <a:t> 9 019</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-90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-475</a:t>
                      </a:r>
                      <a:r>
                        <a:rPr lang="en-ZA" sz="1100" dirty="0">
                          <a:effectLst/>
                        </a:rPr>
                        <a:t> </a:t>
                      </a:r>
                      <a:endParaRPr lang="en-ZA" sz="1100" dirty="0">
                        <a:effectLst/>
                        <a:latin typeface="Arial"/>
                        <a:ea typeface="Times New Roman"/>
                        <a:cs typeface="Times New Roman"/>
                      </a:endParaRPr>
                    </a:p>
                  </a:txBody>
                  <a:tcPr marL="22909" marR="22909" marT="0" marB="0" anchor="ctr"/>
                </a:tc>
              </a:tr>
              <a:tr h="385651">
                <a:tc>
                  <a:txBody>
                    <a:bodyPr/>
                    <a:lstStyle/>
                    <a:p>
                      <a:pPr>
                        <a:lnSpc>
                          <a:spcPct val="115000"/>
                        </a:lnSpc>
                        <a:spcAft>
                          <a:spcPts val="0"/>
                        </a:spcAft>
                      </a:pPr>
                      <a:r>
                        <a:rPr lang="en-ZA" sz="1100" dirty="0">
                          <a:effectLst/>
                        </a:rPr>
                        <a:t> 2.5a Consolidation Subsidies (Excluding Blocked Projects)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a:effectLst/>
                        </a:rPr>
                        <a:t> </a:t>
                      </a:r>
                      <a:r>
                        <a:rPr lang="en-ZA" sz="1100" dirty="0" smtClean="0">
                          <a:effectLst/>
                        </a:rPr>
                        <a:t>0</a:t>
                      </a:r>
                      <a:endParaRPr lang="en-ZA" sz="1100" dirty="0">
                        <a:effectLst/>
                        <a:latin typeface="Arial"/>
                        <a:ea typeface="Times New Roman"/>
                        <a:cs typeface="Times New Roman"/>
                      </a:endParaRPr>
                    </a:p>
                  </a:txBody>
                  <a:tcPr marL="22909" marR="22909" marT="0" marB="0" anchor="ctr"/>
                </a:tc>
                <a:tc>
                  <a:txBody>
                    <a:bodyPr/>
                    <a:lstStyle/>
                    <a:p>
                      <a:pPr marL="0" algn="ctr" defTabSz="457200" rtl="0" eaLnBrk="1" latinLnBrk="0" hangingPunct="1">
                        <a:lnSpc>
                          <a:spcPct val="115000"/>
                        </a:lnSpc>
                        <a:spcAft>
                          <a:spcPts val="0"/>
                        </a:spcAft>
                      </a:pPr>
                      <a:r>
                        <a:rPr lang="en-ZA" sz="1100" kern="1200" dirty="0">
                          <a:effectLst/>
                        </a:rPr>
                        <a:t> </a:t>
                      </a:r>
                      <a:r>
                        <a:rPr lang="en-ZA" sz="1100" kern="1200" dirty="0" smtClean="0">
                          <a:effectLst/>
                        </a:rPr>
                        <a:t>0</a:t>
                      </a:r>
                      <a:endParaRPr lang="en-ZA" sz="1100" kern="1200" dirty="0">
                        <a:solidFill>
                          <a:schemeClr val="tx1"/>
                        </a:solidFill>
                        <a:effectLst/>
                        <a:latin typeface="+mn-lt"/>
                        <a:ea typeface="+mn-ea"/>
                        <a:cs typeface="+mn-cs"/>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ct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c>
                  <a:txBody>
                    <a:bodyPr/>
                    <a:lstStyle/>
                    <a:p>
                      <a:pPr algn="r">
                        <a:lnSpc>
                          <a:spcPct val="115000"/>
                        </a:lnSpc>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22909" marR="22909"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676400"/>
          <a:ext cx="8610601" cy="4402137"/>
        </p:xfrm>
        <a:graphic>
          <a:graphicData uri="http://schemas.openxmlformats.org/drawingml/2006/table">
            <a:tbl>
              <a:tblPr firstRow="1" firstCol="1" bandRow="1">
                <a:tableStyleId>{8799B23B-EC83-4686-B30A-512413B5E67A}</a:tableStyleId>
              </a:tblPr>
              <a:tblGrid>
                <a:gridCol w="1919331"/>
                <a:gridCol w="792811"/>
                <a:gridCol w="775838"/>
                <a:gridCol w="1007820"/>
                <a:gridCol w="914400"/>
                <a:gridCol w="755983"/>
                <a:gridCol w="932330"/>
                <a:gridCol w="756044"/>
                <a:gridCol w="756044"/>
              </a:tblGrid>
              <a:tr h="654777">
                <a:tc>
                  <a:txBody>
                    <a:bodyPr/>
                    <a:lstStyle/>
                    <a:p>
                      <a:pPr algn="just">
                        <a:lnSpc>
                          <a:spcPct val="115000"/>
                        </a:lnSpc>
                        <a:spcAft>
                          <a:spcPts val="0"/>
                        </a:spcAft>
                      </a:pPr>
                      <a:r>
                        <a:rPr lang="en-ZA" sz="800" dirty="0">
                          <a:effectLst/>
                        </a:rPr>
                        <a:t> </a:t>
                      </a:r>
                      <a:endParaRPr lang="en-ZA" sz="800" dirty="0">
                        <a:effectLst/>
                        <a:latin typeface="Arial"/>
                        <a:ea typeface="Times New Roman"/>
                        <a:cs typeface="Times New Roman"/>
                      </a:endParaRPr>
                    </a:p>
                  </a:txBody>
                  <a:tcPr marL="22909" marR="22909" marT="0" marB="0"/>
                </a:tc>
                <a:tc gridSpan="3">
                  <a:txBody>
                    <a:bodyPr/>
                    <a:lstStyle/>
                    <a:p>
                      <a:pPr algn="ctr">
                        <a:lnSpc>
                          <a:spcPct val="115000"/>
                        </a:lnSpc>
                        <a:spcAft>
                          <a:spcPts val="0"/>
                        </a:spcAft>
                      </a:pPr>
                      <a:r>
                        <a:rPr lang="en-US" sz="1200" kern="1200" dirty="0">
                          <a:effectLst/>
                        </a:rPr>
                        <a:t>Planned Annual Target </a:t>
                      </a:r>
                      <a:endParaRPr lang="en-ZA" sz="1200" kern="1200" dirty="0">
                        <a:effectLst/>
                      </a:endParaRPr>
                    </a:p>
                    <a:p>
                      <a:pPr algn="ctr">
                        <a:lnSpc>
                          <a:spcPct val="115000"/>
                        </a:lnSpc>
                        <a:spcAft>
                          <a:spcPts val="0"/>
                        </a:spcAft>
                      </a:pPr>
                      <a:r>
                        <a:rPr lang="en-US" sz="1200" kern="1200" dirty="0">
                          <a:effectLst/>
                        </a:rPr>
                        <a:t>1 April ‘15 to 31 March 2016</a:t>
                      </a:r>
                      <a:endParaRPr lang="en-ZA" sz="1200" kern="1200" dirty="0">
                        <a:effectLst/>
                      </a:endParaRPr>
                    </a:p>
                    <a:p>
                      <a:pPr algn="ctr">
                        <a:lnSpc>
                          <a:spcPct val="115000"/>
                        </a:lnSpc>
                        <a:spcAft>
                          <a:spcPts val="0"/>
                        </a:spcAft>
                      </a:pPr>
                      <a:r>
                        <a:rPr lang="en-ZA" sz="1200" kern="1200" dirty="0">
                          <a:effectLst/>
                        </a:rPr>
                        <a:t> </a:t>
                      </a:r>
                      <a:r>
                        <a:rPr lang="en-ZA" sz="1200" kern="1200" dirty="0" smtClean="0">
                          <a:effectLst/>
                        </a:rPr>
                        <a:t>                 </a:t>
                      </a:r>
                      <a:r>
                        <a:rPr lang="en-ZA" sz="1200" kern="1200" baseline="0" dirty="0" smtClean="0">
                          <a:effectLst/>
                        </a:rPr>
                        <a:t>                        </a:t>
                      </a:r>
                      <a:r>
                        <a:rPr lang="en-ZA" sz="1200" kern="1200" dirty="0" smtClean="0">
                          <a:effectLst/>
                        </a:rPr>
                        <a:t>R</a:t>
                      </a:r>
                      <a:endParaRPr lang="en-ZA" sz="1200" b="1" kern="1200" dirty="0">
                        <a:solidFill>
                          <a:schemeClr val="tx1"/>
                        </a:solidFill>
                        <a:effectLst/>
                        <a:latin typeface="+mn-lt"/>
                        <a:ea typeface="+mn-ea"/>
                        <a:cs typeface="+mn-cs"/>
                      </a:endParaRPr>
                    </a:p>
                  </a:txBody>
                  <a:tcPr marL="22909" marR="22909" marT="0" marB="0"/>
                </a:tc>
                <a:tc hMerge="1">
                  <a:txBody>
                    <a:bodyPr/>
                    <a:lstStyle/>
                    <a:p>
                      <a:endParaRPr lang="en-ZA"/>
                    </a:p>
                  </a:txBody>
                  <a:tcPr/>
                </a:tc>
                <a:tc hMerge="1">
                  <a:txBody>
                    <a:bodyPr/>
                    <a:lstStyle/>
                    <a:p>
                      <a:endParaRPr lang="en-ZA"/>
                    </a:p>
                  </a:txBody>
                  <a:tcPr/>
                </a:tc>
                <a:tc gridSpan="3">
                  <a:txBody>
                    <a:bodyPr/>
                    <a:lstStyle/>
                    <a:p>
                      <a:pPr algn="ctr">
                        <a:lnSpc>
                          <a:spcPct val="115000"/>
                        </a:lnSpc>
                        <a:spcAft>
                          <a:spcPts val="0"/>
                        </a:spcAft>
                      </a:pPr>
                      <a:r>
                        <a:rPr lang="en-US" sz="1200" kern="1200" dirty="0">
                          <a:effectLst/>
                        </a:rPr>
                        <a:t>Actual Delivery to date</a:t>
                      </a:r>
                      <a:endParaRPr lang="en-ZA" sz="1200" kern="1200" dirty="0">
                        <a:effectLst/>
                      </a:endParaRPr>
                    </a:p>
                    <a:p>
                      <a:pPr algn="ctr">
                        <a:lnSpc>
                          <a:spcPct val="115000"/>
                        </a:lnSpc>
                        <a:spcAft>
                          <a:spcPts val="0"/>
                        </a:spcAft>
                      </a:pPr>
                      <a:r>
                        <a:rPr lang="en-US" sz="1200" kern="1200" dirty="0">
                          <a:effectLst/>
                        </a:rPr>
                        <a:t>1 April’15 to 31 March 2016</a:t>
                      </a:r>
                      <a:endParaRPr lang="en-ZA" sz="1200" kern="1200" dirty="0">
                        <a:effectLst/>
                      </a:endParaRPr>
                    </a:p>
                    <a:p>
                      <a:pPr algn="ctr">
                        <a:lnSpc>
                          <a:spcPct val="115000"/>
                        </a:lnSpc>
                        <a:spcAft>
                          <a:spcPts val="0"/>
                        </a:spcAft>
                      </a:pPr>
                      <a:r>
                        <a:rPr lang="en-ZA" sz="1200" kern="1200" dirty="0">
                          <a:effectLst/>
                        </a:rPr>
                        <a:t> </a:t>
                      </a:r>
                      <a:r>
                        <a:rPr lang="en-ZA" sz="1200" kern="1200" dirty="0" smtClean="0">
                          <a:effectLst/>
                        </a:rPr>
                        <a:t>                                            R</a:t>
                      </a:r>
                      <a:endParaRPr lang="en-ZA" sz="1200" b="1" kern="1200" dirty="0">
                        <a:solidFill>
                          <a:schemeClr val="tx1"/>
                        </a:solidFill>
                        <a:effectLst/>
                        <a:latin typeface="+mn-lt"/>
                        <a:ea typeface="+mn-ea"/>
                        <a:cs typeface="+mn-cs"/>
                      </a:endParaRPr>
                    </a:p>
                  </a:txBody>
                  <a:tcPr marL="22909" marR="22909" marT="0" marB="0"/>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ZA" sz="1200" kern="1200" dirty="0">
                          <a:effectLst/>
                        </a:rPr>
                        <a:t>Variance</a:t>
                      </a:r>
                      <a:endParaRPr lang="en-ZA" sz="1200" b="1" kern="1200" dirty="0">
                        <a:solidFill>
                          <a:schemeClr val="tx1"/>
                        </a:solidFill>
                        <a:effectLst/>
                        <a:latin typeface="+mn-lt"/>
                        <a:ea typeface="+mn-ea"/>
                        <a:cs typeface="+mn-cs"/>
                      </a:endParaRPr>
                    </a:p>
                  </a:txBody>
                  <a:tcPr marL="22909" marR="22909" marT="0" marB="0"/>
                </a:tc>
                <a:tc hMerge="1">
                  <a:txBody>
                    <a:bodyPr/>
                    <a:lstStyle/>
                    <a:p>
                      <a:endParaRPr lang="en-ZA" dirty="0"/>
                    </a:p>
                  </a:txBody>
                  <a:tcPr/>
                </a:tc>
              </a:tr>
              <a:tr h="294114">
                <a:tc>
                  <a:txBody>
                    <a:bodyPr/>
                    <a:lstStyle/>
                    <a:p>
                      <a:pPr>
                        <a:lnSpc>
                          <a:spcPct val="115000"/>
                        </a:lnSpc>
                        <a:spcAft>
                          <a:spcPts val="0"/>
                        </a:spcAft>
                      </a:pPr>
                      <a:r>
                        <a:rPr lang="en-ZA" sz="1200" baseline="0" dirty="0">
                          <a:effectLst/>
                        </a:rPr>
                        <a:t> </a:t>
                      </a:r>
                      <a:r>
                        <a:rPr lang="en-ZA" sz="1200" dirty="0" smtClean="0">
                          <a:effectLst/>
                        </a:rPr>
                        <a:t>5</a:t>
                      </a:r>
                      <a:r>
                        <a:rPr lang="en-ZA" sz="1200" dirty="0">
                          <a:effectLst/>
                        </a:rPr>
                        <a:t>. PRIORITY PROJECTS </a:t>
                      </a:r>
                      <a:endParaRPr lang="en-ZA" sz="1200" dirty="0">
                        <a:effectLst/>
                        <a:latin typeface="Arial"/>
                        <a:ea typeface="Times New Roman"/>
                        <a:cs typeface="Times New Roman"/>
                      </a:endParaRPr>
                    </a:p>
                  </a:txBody>
                  <a:tcPr marL="22909" marR="22909" marT="0" marB="0"/>
                </a:tc>
                <a:tc>
                  <a:txBody>
                    <a:bodyPr/>
                    <a:lstStyle/>
                    <a:p>
                      <a:pPr marL="0" algn="r" defTabSz="457200" rtl="0" eaLnBrk="1" latinLnBrk="0" hangingPunct="1">
                        <a:lnSpc>
                          <a:spcPct val="115000"/>
                        </a:lnSpc>
                        <a:spcAft>
                          <a:spcPts val="0"/>
                        </a:spcAft>
                      </a:pPr>
                      <a:r>
                        <a:rPr lang="en-ZA" sz="1200" kern="1200" dirty="0" smtClean="0">
                          <a:effectLst/>
                        </a:rPr>
                        <a:t>1623</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3314</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461 368 562</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5 629</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2 417</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372 720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tc>
                <a:tc>
                  <a:txBody>
                    <a:bodyPr/>
                    <a:lstStyle/>
                    <a:p>
                      <a:pPr marL="0" algn="ctr" defTabSz="457200" rtl="0" eaLnBrk="1" latinLnBrk="0" hangingPunct="1">
                        <a:lnSpc>
                          <a:spcPct val="115000"/>
                        </a:lnSpc>
                        <a:spcAft>
                          <a:spcPts val="0"/>
                        </a:spcAft>
                      </a:pPr>
                      <a:r>
                        <a:rPr lang="en-ZA" sz="1200" kern="1200" dirty="0" smtClean="0">
                          <a:effectLst/>
                        </a:rPr>
                        <a:t>+4 006</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tc>
                <a:tc>
                  <a:txBody>
                    <a:bodyPr/>
                    <a:lstStyle/>
                    <a:p>
                      <a:pPr marL="0" algn="ctr" defTabSz="457200" rtl="0" eaLnBrk="1" latinLnBrk="0" hangingPunct="1">
                        <a:lnSpc>
                          <a:spcPct val="115000"/>
                        </a:lnSpc>
                        <a:spcAft>
                          <a:spcPts val="0"/>
                        </a:spcAft>
                      </a:pPr>
                      <a:r>
                        <a:rPr lang="en-ZA" sz="1200" kern="1200" dirty="0" smtClean="0">
                          <a:effectLst/>
                        </a:rPr>
                        <a:t>-897</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tc>
              </a:tr>
              <a:tr h="436518">
                <a:tc>
                  <a:txBody>
                    <a:bodyPr/>
                    <a:lstStyle/>
                    <a:p>
                      <a:pPr>
                        <a:lnSpc>
                          <a:spcPct val="115000"/>
                        </a:lnSpc>
                        <a:spcAft>
                          <a:spcPts val="0"/>
                        </a:spcAft>
                      </a:pPr>
                      <a:r>
                        <a:rPr lang="en-ZA" sz="1200" dirty="0">
                          <a:effectLst/>
                        </a:rPr>
                        <a:t> 6. PROVINCIAL SPECIFIC PROGRAMMES </a:t>
                      </a:r>
                      <a:endParaRPr lang="en-ZA" sz="1200" dirty="0">
                        <a:effectLst/>
                        <a:latin typeface="Arial"/>
                        <a:ea typeface="Times New Roman"/>
                        <a:cs typeface="Times New Roman"/>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1071</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334 225 142</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318</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37 153</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-753</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r>
              <a:tr h="519422">
                <a:tc>
                  <a:txBody>
                    <a:bodyPr/>
                    <a:lstStyle/>
                    <a:p>
                      <a:pPr>
                        <a:lnSpc>
                          <a:spcPct val="115000"/>
                        </a:lnSpc>
                        <a:spcAft>
                          <a:spcPts val="0"/>
                        </a:spcAft>
                      </a:pPr>
                      <a:r>
                        <a:rPr lang="en-ZA" sz="1200" dirty="0">
                          <a:effectLst/>
                        </a:rPr>
                        <a:t> </a:t>
                      </a:r>
                      <a:r>
                        <a:rPr lang="en-ZA" sz="1200" dirty="0" smtClean="0">
                          <a:effectLst/>
                        </a:rPr>
                        <a:t>TOTAL </a:t>
                      </a:r>
                      <a:r>
                        <a:rPr lang="en-ZA" sz="1200" dirty="0">
                          <a:effectLst/>
                        </a:rPr>
                        <a:t>NATIONAL MTSF TARGET  </a:t>
                      </a:r>
                      <a:endParaRPr lang="en-ZA" sz="1200" dirty="0">
                        <a:effectLst/>
                        <a:latin typeface="Arial"/>
                        <a:ea typeface="Times New Roman"/>
                        <a:cs typeface="Times New Roman"/>
                      </a:endParaRPr>
                    </a:p>
                  </a:txBody>
                  <a:tcPr marL="22909" marR="22909" marT="0" marB="0"/>
                </a:tc>
                <a:tc>
                  <a:txBody>
                    <a:bodyPr/>
                    <a:lstStyle/>
                    <a:p>
                      <a:pPr marL="0" algn="r" defTabSz="457200" rtl="0" eaLnBrk="1" latinLnBrk="0" hangingPunct="1">
                        <a:lnSpc>
                          <a:spcPct val="115000"/>
                        </a:lnSpc>
                        <a:spcAft>
                          <a:spcPts val="0"/>
                        </a:spcAft>
                      </a:pPr>
                      <a:r>
                        <a:rPr lang="en-ZA" sz="1200" kern="1200" dirty="0" smtClean="0">
                          <a:effectLst/>
                        </a:rPr>
                        <a:t>14991</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25353</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4 097 858 874</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10 148</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14 528</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3 408 325</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-4843</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-10 825</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r>
              <a:tr h="436518">
                <a:tc>
                  <a:txBody>
                    <a:bodyPr/>
                    <a:lstStyle/>
                    <a:p>
                      <a:pPr>
                        <a:lnSpc>
                          <a:spcPct val="115000"/>
                        </a:lnSpc>
                        <a:spcAft>
                          <a:spcPts val="0"/>
                        </a:spcAft>
                      </a:pPr>
                      <a:r>
                        <a:rPr lang="en-ZA" sz="1200" dirty="0">
                          <a:effectLst/>
                        </a:rPr>
                        <a:t>Emergency Housing Programme (new units)</a:t>
                      </a:r>
                      <a:endParaRPr lang="en-ZA" sz="1200" dirty="0">
                        <a:effectLst/>
                        <a:latin typeface="Arial"/>
                        <a:ea typeface="Times New Roman"/>
                        <a:cs typeface="Times New Roman"/>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204 476 608</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algn="ctr"/>
                      <a:r>
                        <a:rPr lang="en-US" sz="1200" dirty="0" smtClean="0"/>
                        <a:t>0</a:t>
                      </a:r>
                      <a:endParaRPr lang="en-US" sz="1200" dirty="0"/>
                    </a:p>
                  </a:txBody>
                  <a:tcPr marL="22909" marR="22909" marT="0" marB="0" anchor="ctr"/>
                </a:tc>
                <a:tc>
                  <a:txBody>
                    <a:bodyPr/>
                    <a:lstStyle/>
                    <a:p>
                      <a:pPr algn="ctr"/>
                      <a:r>
                        <a:rPr lang="en-US" sz="1200" dirty="0" smtClean="0"/>
                        <a:t>-</a:t>
                      </a:r>
                      <a:endParaRPr lang="en-US" sz="1200" dirty="0"/>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algn="ctr"/>
                      <a:r>
                        <a:rPr lang="en-US" sz="1200" dirty="0" smtClean="0"/>
                        <a:t>-</a:t>
                      </a:r>
                      <a:endParaRPr lang="en-US" sz="1200" dirty="0"/>
                    </a:p>
                  </a:txBody>
                  <a:tcPr marL="22909" marR="22909" marT="0" marB="0" anchor="ctr"/>
                </a:tc>
                <a:tc>
                  <a:txBody>
                    <a:bodyPr/>
                    <a:lstStyle/>
                    <a:p>
                      <a:pPr algn="ctr"/>
                      <a:r>
                        <a:rPr lang="en-US" sz="1200" dirty="0" smtClean="0"/>
                        <a:t>-</a:t>
                      </a:r>
                      <a:endParaRPr lang="en-US" sz="1200" dirty="0"/>
                    </a:p>
                  </a:txBody>
                  <a:tcPr marL="22909" marR="22909" marT="0" marB="0" anchor="ctr"/>
                </a:tc>
              </a:tr>
              <a:tr h="233242">
                <a:tc>
                  <a:txBody>
                    <a:bodyPr/>
                    <a:lstStyle/>
                    <a:p>
                      <a:pPr>
                        <a:lnSpc>
                          <a:spcPct val="115000"/>
                        </a:lnSpc>
                        <a:spcAft>
                          <a:spcPts val="0"/>
                        </a:spcAft>
                      </a:pPr>
                      <a:r>
                        <a:rPr lang="en-ZA" sz="1200" dirty="0">
                          <a:effectLst/>
                        </a:rPr>
                        <a:t>Military Veterans</a:t>
                      </a:r>
                      <a:endParaRPr lang="en-ZA" sz="1200" dirty="0">
                        <a:effectLst/>
                        <a:latin typeface="Arial"/>
                        <a:ea typeface="Times New Roman"/>
                        <a:cs typeface="Times New Roman"/>
                      </a:endParaRPr>
                    </a:p>
                  </a:txBody>
                  <a:tcPr marL="22909" marR="22909" marT="0" marB="0"/>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tc>
                <a:tc>
                  <a:txBody>
                    <a:bodyPr/>
                    <a:lstStyle/>
                    <a:p>
                      <a:pPr marL="0" algn="r" defTabSz="457200" rtl="0" eaLnBrk="1" latinLnBrk="0" hangingPunct="1">
                        <a:lnSpc>
                          <a:spcPct val="115000"/>
                        </a:lnSpc>
                        <a:spcAft>
                          <a:spcPts val="0"/>
                        </a:spcAft>
                      </a:pP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tc>
                <a:tc>
                  <a:txBody>
                    <a:bodyPr/>
                    <a:lstStyle/>
                    <a:p>
                      <a:pPr marL="0" algn="ct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32</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0</a:t>
                      </a:r>
                      <a:endParaRPr lang="en-ZA" sz="1200" kern="1200" dirty="0">
                        <a:solidFill>
                          <a:schemeClr val="tx1"/>
                        </a:solidFill>
                        <a:effectLst/>
                        <a:latin typeface="+mn-lt"/>
                        <a:ea typeface="+mn-ea"/>
                        <a:cs typeface="+mn-cs"/>
                      </a:endParaRPr>
                    </a:p>
                  </a:txBody>
                  <a:tcPr marL="22909" marR="22909" marT="0" marB="0"/>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+32</a:t>
                      </a:r>
                      <a:endParaRPr lang="en-ZA" sz="1200" kern="1200" dirty="0">
                        <a:solidFill>
                          <a:schemeClr val="tx1"/>
                        </a:solidFill>
                        <a:effectLst/>
                        <a:latin typeface="+mn-lt"/>
                        <a:ea typeface="+mn-ea"/>
                        <a:cs typeface="+mn-cs"/>
                      </a:endParaRPr>
                    </a:p>
                  </a:txBody>
                  <a:tcPr marL="22909" marR="22909" marT="0" marB="0"/>
                </a:tc>
              </a:tr>
              <a:tr h="436518">
                <a:tc>
                  <a:txBody>
                    <a:bodyPr/>
                    <a:lstStyle/>
                    <a:p>
                      <a:pPr>
                        <a:lnSpc>
                          <a:spcPct val="115000"/>
                        </a:lnSpc>
                        <a:spcAft>
                          <a:spcPts val="0"/>
                        </a:spcAft>
                      </a:pPr>
                      <a:r>
                        <a:rPr lang="en-ZA" sz="1200" dirty="0">
                          <a:effectLst/>
                        </a:rPr>
                        <a:t>Title Deeds Backlog (Pre-1994)</a:t>
                      </a:r>
                      <a:endParaRPr lang="en-ZA" sz="1200" dirty="0">
                        <a:effectLst/>
                        <a:latin typeface="Arial"/>
                        <a:ea typeface="Times New Roman"/>
                        <a:cs typeface="Times New Roman"/>
                      </a:endParaRPr>
                    </a:p>
                  </a:txBody>
                  <a:tcPr marL="22909" marR="22909" marT="0" marB="0" anchor="ctr"/>
                </a:tc>
                <a:tc>
                  <a:txBody>
                    <a:bodyPr/>
                    <a:lstStyle/>
                    <a:p>
                      <a:pPr marL="0" algn="r" defTabSz="457200" rtl="0" eaLnBrk="1" latinLnBrk="0" hangingPunct="1">
                        <a:lnSpc>
                          <a:spcPct val="115000"/>
                        </a:lnSpc>
                        <a:spcAft>
                          <a:spcPts val="0"/>
                        </a:spcAft>
                      </a:pPr>
                      <a:r>
                        <a:rPr lang="en-US" sz="1200" kern="1200" dirty="0" smtClean="0">
                          <a:effectLst/>
                        </a:rPr>
                        <a:t>0</a:t>
                      </a:r>
                      <a:endParaRPr lang="en-US" sz="1200" kern="1200" dirty="0">
                        <a:solidFill>
                          <a:schemeClr val="tx1"/>
                        </a:solidFill>
                        <a:effectLst/>
                        <a:latin typeface="+mn-lt"/>
                        <a:ea typeface="+mn-ea"/>
                        <a:cs typeface="+mn-cs"/>
                      </a:endParaRPr>
                    </a:p>
                  </a:txBody>
                  <a:tcPr anchor="ctr"/>
                </a:tc>
                <a:tc>
                  <a:txBody>
                    <a:bodyPr/>
                    <a:lstStyle/>
                    <a:p>
                      <a:pPr marL="0" algn="r" defTabSz="457200" rtl="0" eaLnBrk="1" latinLnBrk="0" hangingPunct="1">
                        <a:lnSpc>
                          <a:spcPct val="115000"/>
                        </a:lnSpc>
                        <a:spcAft>
                          <a:spcPts val="0"/>
                        </a:spcAft>
                      </a:pPr>
                      <a:r>
                        <a:rPr lang="en-US" sz="1200" kern="1200" dirty="0" smtClean="0">
                          <a:effectLst/>
                        </a:rPr>
                        <a:t>4 000</a:t>
                      </a:r>
                      <a:endParaRPr lang="en-US" sz="1200" kern="1200" dirty="0" smtClean="0">
                        <a:solidFill>
                          <a:schemeClr val="tx1"/>
                        </a:solidFill>
                        <a:effectLst/>
                        <a:latin typeface="+mn-lt"/>
                        <a:ea typeface="+mn-ea"/>
                        <a:cs typeface="+mn-cs"/>
                      </a:endParaRPr>
                    </a:p>
                  </a:txBody>
                  <a:tcPr marT="45717" marB="45717" anchor="ctr"/>
                </a:tc>
                <a:tc rowSpan="2">
                  <a:txBody>
                    <a:bodyPr/>
                    <a:lstStyle/>
                    <a:p>
                      <a:pPr marL="0" algn="r" defTabSz="457200" rtl="0" eaLnBrk="1" latinLnBrk="0" hangingPunct="1">
                        <a:lnSpc>
                          <a:spcPct val="115000"/>
                        </a:lnSpc>
                        <a:spcAft>
                          <a:spcPts val="0"/>
                        </a:spcAft>
                      </a:pPr>
                      <a:endParaRPr lang="en-ZA" sz="1200" kern="1200" dirty="0" smtClean="0">
                        <a:effectLst/>
                      </a:endParaRPr>
                    </a:p>
                    <a:p>
                      <a:pPr marL="0" algn="r" defTabSz="457200" rtl="0" eaLnBrk="1" latinLnBrk="0" hangingPunct="1">
                        <a:lnSpc>
                          <a:spcPct val="115000"/>
                        </a:lnSpc>
                        <a:spcAft>
                          <a:spcPts val="0"/>
                        </a:spcAft>
                      </a:pPr>
                      <a:r>
                        <a:rPr lang="en-ZA" sz="1200" kern="1200" dirty="0" smtClean="0">
                          <a:effectLst/>
                        </a:rPr>
                        <a:t>51 000</a:t>
                      </a:r>
                      <a:r>
                        <a:rPr lang="en-ZA" sz="1200" kern="1200" dirty="0">
                          <a:effectLst/>
                        </a:rPr>
                        <a:t> </a:t>
                      </a:r>
                      <a:r>
                        <a:rPr lang="en-ZA" sz="1200" kern="1200" dirty="0" smtClean="0">
                          <a:effectLst/>
                        </a:rPr>
                        <a:t> 000</a:t>
                      </a:r>
                      <a:endParaRPr lang="en-ZA" sz="1200" kern="1200" dirty="0">
                        <a:effectLst/>
                      </a:endParaRPr>
                    </a:p>
                    <a:p>
                      <a:pPr marL="0" algn="r" defTabSz="457200" rtl="0" eaLnBrk="1" latinLnBrk="0" hangingPunct="1">
                        <a:lnSpc>
                          <a:spcPct val="115000"/>
                        </a:lnSpc>
                        <a:spcAft>
                          <a:spcPts val="0"/>
                        </a:spcAft>
                      </a:pP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solidFill>
                            <a:schemeClr val="tx1"/>
                          </a:solidFill>
                          <a:effectLst/>
                          <a:latin typeface="+mn-lt"/>
                          <a:ea typeface="+mn-ea"/>
                          <a:cs typeface="+mn-cs"/>
                        </a:rPr>
                        <a:t>2 846</a:t>
                      </a:r>
                      <a:r>
                        <a:rPr lang="en-ZA" sz="1200" kern="1200" dirty="0">
                          <a:solidFill>
                            <a:schemeClr val="tx1"/>
                          </a:solidFill>
                          <a:effectLst/>
                          <a:latin typeface="+mn-lt"/>
                          <a:ea typeface="+mn-ea"/>
                          <a:cs typeface="+mn-cs"/>
                        </a:rPr>
                        <a:t> </a:t>
                      </a:r>
                    </a:p>
                  </a:txBody>
                  <a:tcPr marL="22909" marR="22909" marT="0" marB="0" anchor="ctr"/>
                </a:tc>
                <a:tc rowSpan="2">
                  <a:txBody>
                    <a:bodyPr/>
                    <a:lstStyle/>
                    <a:p>
                      <a:pPr marL="0" algn="r" defTabSz="457200" rtl="0" eaLnBrk="1" latinLnBrk="0" hangingPunct="1">
                        <a:lnSpc>
                          <a:spcPct val="115000"/>
                        </a:lnSpc>
                        <a:spcAft>
                          <a:spcPts val="0"/>
                        </a:spcAft>
                      </a:pPr>
                      <a:r>
                        <a:rPr lang="en-ZA" sz="1200" kern="1200" dirty="0" smtClean="0">
                          <a:effectLst/>
                        </a:rPr>
                        <a:t>38 925</a:t>
                      </a:r>
                      <a:r>
                        <a:rPr lang="en-ZA" sz="1200" kern="1200" dirty="0">
                          <a:effectLst/>
                        </a:rPr>
                        <a:t> </a:t>
                      </a:r>
                    </a:p>
                    <a:p>
                      <a:pPr marL="0" algn="r" defTabSz="457200" rtl="0" eaLnBrk="1" latinLnBrk="0" hangingPunct="1">
                        <a:lnSpc>
                          <a:spcPct val="115000"/>
                        </a:lnSpc>
                        <a:spcAft>
                          <a:spcPts val="0"/>
                        </a:spcAft>
                      </a:pP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0</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331</a:t>
                      </a: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r>
              <a:tr h="436518">
                <a:tc>
                  <a:txBody>
                    <a:bodyPr/>
                    <a:lstStyle/>
                    <a:p>
                      <a:pPr>
                        <a:lnSpc>
                          <a:spcPct val="115000"/>
                        </a:lnSpc>
                        <a:spcAft>
                          <a:spcPts val="0"/>
                        </a:spcAft>
                      </a:pPr>
                      <a:r>
                        <a:rPr lang="en-ZA" sz="1200" dirty="0">
                          <a:effectLst/>
                        </a:rPr>
                        <a:t>Title Deeds Backlog (Post-1994)</a:t>
                      </a:r>
                      <a:endParaRPr lang="en-ZA" sz="1200" dirty="0">
                        <a:effectLst/>
                        <a:latin typeface="Arial"/>
                        <a:ea typeface="Times New Roman"/>
                        <a:cs typeface="Times New Roman"/>
                      </a:endParaRPr>
                    </a:p>
                  </a:txBody>
                  <a:tcPr marL="22909" marR="22909" marT="0" marB="0" anchor="ctr"/>
                </a:tc>
                <a:tc>
                  <a:txBody>
                    <a:bodyPr/>
                    <a:lstStyle/>
                    <a:p>
                      <a:pPr marL="0" algn="r" defTabSz="457200" rtl="0" eaLnBrk="1" latinLnBrk="0" hangingPunct="1">
                        <a:lnSpc>
                          <a:spcPct val="115000"/>
                        </a:lnSpc>
                        <a:spcAft>
                          <a:spcPts val="0"/>
                        </a:spcAft>
                      </a:pPr>
                      <a:r>
                        <a:rPr lang="en-US" sz="1200" kern="1200" dirty="0" smtClean="0">
                          <a:effectLst/>
                        </a:rPr>
                        <a:t>0</a:t>
                      </a:r>
                      <a:endParaRPr lang="en-US" sz="1200" kern="1200" dirty="0">
                        <a:solidFill>
                          <a:schemeClr val="tx1"/>
                        </a:solidFill>
                        <a:effectLst/>
                        <a:latin typeface="+mn-lt"/>
                        <a:ea typeface="+mn-ea"/>
                        <a:cs typeface="+mn-cs"/>
                      </a:endParaRPr>
                    </a:p>
                  </a:txBody>
                  <a:tcPr anchor="ctr"/>
                </a:tc>
                <a:tc>
                  <a:txBody>
                    <a:bodyPr/>
                    <a:lstStyle/>
                    <a:p>
                      <a:pPr marL="0" algn="r" defTabSz="457200" rtl="0" eaLnBrk="1" latinLnBrk="0" hangingPunct="1">
                        <a:lnSpc>
                          <a:spcPct val="115000"/>
                        </a:lnSpc>
                        <a:spcAft>
                          <a:spcPts val="0"/>
                        </a:spcAft>
                      </a:pPr>
                      <a:r>
                        <a:rPr lang="en-US" sz="1200" kern="1200" dirty="0" smtClean="0">
                          <a:effectLst/>
                        </a:rPr>
                        <a:t>6 000</a:t>
                      </a:r>
                      <a:endParaRPr lang="en-US" sz="1200" kern="1200" dirty="0">
                        <a:solidFill>
                          <a:schemeClr val="tx1"/>
                        </a:solidFill>
                        <a:effectLst/>
                        <a:latin typeface="+mn-lt"/>
                        <a:ea typeface="+mn-ea"/>
                        <a:cs typeface="+mn-cs"/>
                      </a:endParaRPr>
                    </a:p>
                  </a:txBody>
                  <a:tcPr marT="45717" marB="45717" anchor="ctr"/>
                </a:tc>
                <a:tc vMerge="1">
                  <a:txBody>
                    <a:bodyPr/>
                    <a:lstStyle/>
                    <a:p>
                      <a:pPr marL="0" algn="ctr" defTabSz="457200" rtl="0" eaLnBrk="1" latinLnBrk="0" hangingPunct="1">
                        <a:lnSpc>
                          <a:spcPct val="115000"/>
                        </a:lnSpc>
                        <a:spcAft>
                          <a:spcPts val="0"/>
                        </a:spcAft>
                      </a:pPr>
                      <a:endParaRPr lang="en-ZA" sz="1200" b="1" kern="1200" dirty="0">
                        <a:solidFill>
                          <a:schemeClr val="tx1"/>
                        </a:solidFill>
                        <a:effectLst/>
                        <a:latin typeface="+mn-lt"/>
                        <a:ea typeface="+mn-ea"/>
                        <a:cs typeface="+mn-cs"/>
                      </a:endParaRPr>
                    </a:p>
                  </a:txBody>
                  <a:tcPr marL="22909" marR="22909" marT="0" marB="0"/>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0</a:t>
                      </a:r>
                      <a:endParaRPr lang="en-ZA" sz="1200"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solidFill>
                            <a:schemeClr val="tx1"/>
                          </a:solidFill>
                          <a:effectLst/>
                          <a:latin typeface="+mn-lt"/>
                          <a:ea typeface="+mn-ea"/>
                          <a:cs typeface="+mn-cs"/>
                        </a:rPr>
                        <a:t>6 041</a:t>
                      </a:r>
                      <a:r>
                        <a:rPr lang="en-ZA" sz="1200" kern="1200" dirty="0">
                          <a:solidFill>
                            <a:schemeClr val="tx1"/>
                          </a:solidFill>
                          <a:effectLst/>
                          <a:latin typeface="+mn-lt"/>
                          <a:ea typeface="+mn-ea"/>
                          <a:cs typeface="+mn-cs"/>
                        </a:rPr>
                        <a:t> </a:t>
                      </a:r>
                    </a:p>
                  </a:txBody>
                  <a:tcPr marL="22909" marR="22909" marT="0" marB="0" anchor="ctr"/>
                </a:tc>
                <a:tc vMerge="1">
                  <a:txBody>
                    <a:bodyPr/>
                    <a:lstStyle/>
                    <a:p>
                      <a:pPr marL="0" algn="r" defTabSz="457200" rtl="0" eaLnBrk="1" latinLnBrk="0" hangingPunct="1">
                        <a:lnSpc>
                          <a:spcPct val="115000"/>
                        </a:lnSpc>
                        <a:spcAft>
                          <a:spcPts val="0"/>
                        </a:spcAft>
                      </a:pPr>
                      <a:endParaRPr lang="en-ZA" sz="1200" kern="1200" dirty="0">
                        <a:solidFill>
                          <a:schemeClr val="tx1"/>
                        </a:solidFill>
                        <a:effectLst/>
                        <a:latin typeface="+mn-lt"/>
                        <a:ea typeface="+mn-ea"/>
                        <a:cs typeface="+mn-cs"/>
                      </a:endParaRPr>
                    </a:p>
                  </a:txBody>
                  <a:tcPr marL="22909" marR="22909" marT="0" marB="0" anchor="ctr">
                    <a:solidFill>
                      <a:srgbClr val="FFFF00"/>
                    </a:solidFill>
                  </a:tcPr>
                </a:tc>
                <a:tc>
                  <a:txBody>
                    <a:bodyPr/>
                    <a:lstStyle/>
                    <a:p>
                      <a:pPr marL="0" algn="ctr" defTabSz="457200" rtl="0" eaLnBrk="1" latinLnBrk="0" hangingPunct="1">
                        <a:lnSpc>
                          <a:spcPct val="115000"/>
                        </a:lnSpc>
                        <a:spcAft>
                          <a:spcPts val="0"/>
                        </a:spcAft>
                      </a:pP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r>
              <a:tr h="436518">
                <a:tc>
                  <a:txBody>
                    <a:bodyPr/>
                    <a:lstStyle/>
                    <a:p>
                      <a:pPr>
                        <a:lnSpc>
                          <a:spcPct val="115000"/>
                        </a:lnSpc>
                        <a:spcAft>
                          <a:spcPts val="0"/>
                        </a:spcAft>
                      </a:pPr>
                      <a:r>
                        <a:rPr lang="en-ZA" sz="1200" dirty="0">
                          <a:effectLst/>
                        </a:rPr>
                        <a:t>Title Deeds (New Developments)</a:t>
                      </a:r>
                      <a:endParaRPr lang="en-ZA" sz="1200" dirty="0">
                        <a:effectLst/>
                        <a:latin typeface="Arial"/>
                        <a:ea typeface="Times New Roman"/>
                        <a:cs typeface="Times New Roman"/>
                      </a:endParaRPr>
                    </a:p>
                  </a:txBody>
                  <a:tcPr marL="22909" marR="22909" marT="0" marB="0" anchor="ctr"/>
                </a:tc>
                <a:tc>
                  <a:txBody>
                    <a:bodyPr/>
                    <a:lstStyle/>
                    <a:p>
                      <a:pPr marL="0" algn="r" defTabSz="457200" rtl="0" eaLnBrk="1" latinLnBrk="0" hangingPunct="1">
                        <a:lnSpc>
                          <a:spcPct val="115000"/>
                        </a:lnSpc>
                        <a:spcAft>
                          <a:spcPts val="0"/>
                        </a:spcAft>
                      </a:pPr>
                      <a:r>
                        <a:rPr lang="en-US" sz="1200" kern="1200" dirty="0" smtClean="0">
                          <a:effectLst/>
                        </a:rPr>
                        <a:t>0</a:t>
                      </a:r>
                      <a:endParaRPr lang="en-US" sz="1200" kern="1200" dirty="0">
                        <a:solidFill>
                          <a:schemeClr val="tx1"/>
                        </a:solidFill>
                        <a:effectLst/>
                        <a:latin typeface="+mn-lt"/>
                        <a:ea typeface="+mn-ea"/>
                        <a:cs typeface="+mn-cs"/>
                      </a:endParaRPr>
                    </a:p>
                  </a:txBody>
                  <a:tcPr anchor="ctr"/>
                </a:tc>
                <a:tc>
                  <a:txBody>
                    <a:bodyPr/>
                    <a:lstStyle/>
                    <a:p>
                      <a:pPr marL="0" algn="r" defTabSz="457200" rtl="0" eaLnBrk="1" latinLnBrk="0" hangingPunct="1">
                        <a:lnSpc>
                          <a:spcPct val="115000"/>
                        </a:lnSpc>
                        <a:spcAft>
                          <a:spcPts val="0"/>
                        </a:spcAft>
                      </a:pPr>
                      <a:r>
                        <a:rPr lang="en-US" sz="1200" kern="1200" dirty="0" smtClean="0">
                          <a:effectLst/>
                        </a:rPr>
                        <a:t>0</a:t>
                      </a:r>
                      <a:endParaRPr lang="en-US" sz="1200" kern="1200" dirty="0">
                        <a:solidFill>
                          <a:schemeClr val="tx1"/>
                        </a:solidFill>
                        <a:effectLst/>
                        <a:latin typeface="+mn-lt"/>
                        <a:ea typeface="+mn-ea"/>
                        <a:cs typeface="+mn-cs"/>
                      </a:endParaRPr>
                    </a:p>
                  </a:txBody>
                  <a:tcPr anchor="ctr"/>
                </a:tc>
                <a:tc>
                  <a:txBody>
                    <a:bodyPr/>
                    <a:lstStyle/>
                    <a:p>
                      <a:pPr marL="0" algn="r" defTabSz="457200" rtl="0" eaLnBrk="1" latinLnBrk="0" hangingPunct="1">
                        <a:lnSpc>
                          <a:spcPct val="115000"/>
                        </a:lnSpc>
                        <a:spcAft>
                          <a:spcPts val="0"/>
                        </a:spcAft>
                      </a:pP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0</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US" sz="1200" dirty="0" smtClean="0"/>
                        <a:t>0</a:t>
                      </a:r>
                      <a:endParaRPr lang="en-US" sz="1200" kern="1200" dirty="0">
                        <a:solidFill>
                          <a:schemeClr val="tx1"/>
                        </a:solidFill>
                        <a:effectLst/>
                        <a:latin typeface="+mn-lt"/>
                        <a:ea typeface="+mn-ea"/>
                        <a:cs typeface="+mn-cs"/>
                      </a:endParaRPr>
                    </a:p>
                  </a:txBody>
                  <a:tcPr marL="22909" marR="22909" marT="0" marB="0" anchor="ctr"/>
                </a:tc>
                <a:tc>
                  <a:txBody>
                    <a:bodyPr/>
                    <a:lstStyle/>
                    <a:p>
                      <a:endParaRPr lang="en-US" sz="1800" dirty="0"/>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endParaRPr lang="en-ZA" sz="1200" kern="1200" dirty="0">
                        <a:solidFill>
                          <a:schemeClr val="tx1"/>
                        </a:solidFill>
                        <a:effectLst/>
                        <a:latin typeface="+mn-lt"/>
                        <a:ea typeface="+mn-ea"/>
                        <a:cs typeface="+mn-cs"/>
                      </a:endParaRPr>
                    </a:p>
                  </a:txBody>
                  <a:tcPr marL="22909" marR="22909" marT="0" marB="0" anchor="ctr"/>
                </a:tc>
              </a:tr>
              <a:tr h="284750">
                <a:tc>
                  <a:txBody>
                    <a:bodyPr/>
                    <a:lstStyle/>
                    <a:p>
                      <a:pPr>
                        <a:lnSpc>
                          <a:spcPct val="115000"/>
                        </a:lnSpc>
                        <a:spcAft>
                          <a:spcPts val="0"/>
                        </a:spcAft>
                      </a:pPr>
                      <a:r>
                        <a:rPr lang="en-ZA" sz="1200" dirty="0">
                          <a:effectLst/>
                        </a:rPr>
                        <a:t> Total </a:t>
                      </a:r>
                      <a:endParaRPr lang="en-ZA" sz="1200" b="1" dirty="0">
                        <a:effectLst/>
                        <a:latin typeface="Arial"/>
                        <a:ea typeface="Times New Roman"/>
                        <a:cs typeface="Times New Roman"/>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14991</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25353</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a:effectLst/>
                        </a:rPr>
                        <a:t> </a:t>
                      </a:r>
                      <a:r>
                        <a:rPr lang="en-ZA" sz="1200" kern="1200" dirty="0" smtClean="0">
                          <a:effectLst/>
                        </a:rPr>
                        <a:t>4 353 335 582</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10 148</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14 560</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r" defTabSz="457200" rtl="0" eaLnBrk="1" latinLnBrk="0" hangingPunct="1">
                        <a:lnSpc>
                          <a:spcPct val="115000"/>
                        </a:lnSpc>
                        <a:spcAft>
                          <a:spcPts val="0"/>
                        </a:spcAft>
                      </a:pPr>
                      <a:r>
                        <a:rPr lang="en-ZA" sz="1200" kern="1200" dirty="0" smtClean="0">
                          <a:effectLst/>
                        </a:rPr>
                        <a:t>3 447 250</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a:effectLst/>
                        </a:rPr>
                        <a:t> </a:t>
                      </a:r>
                      <a:r>
                        <a:rPr lang="en-ZA" sz="1200" kern="1200" dirty="0" smtClean="0">
                          <a:effectLst/>
                        </a:rPr>
                        <a:t>-4 843</a:t>
                      </a:r>
                      <a:endParaRPr lang="en-ZA" sz="1200" b="1" kern="1200" dirty="0">
                        <a:solidFill>
                          <a:schemeClr val="tx1"/>
                        </a:solidFill>
                        <a:effectLst/>
                        <a:latin typeface="+mn-lt"/>
                        <a:ea typeface="+mn-ea"/>
                        <a:cs typeface="+mn-cs"/>
                      </a:endParaRPr>
                    </a:p>
                  </a:txBody>
                  <a:tcPr marL="22909" marR="22909" marT="0" marB="0" anchor="ctr"/>
                </a:tc>
                <a:tc>
                  <a:txBody>
                    <a:bodyPr/>
                    <a:lstStyle/>
                    <a:p>
                      <a:pPr marL="0" algn="ctr" defTabSz="457200" rtl="0" eaLnBrk="1" latinLnBrk="0" hangingPunct="1">
                        <a:lnSpc>
                          <a:spcPct val="115000"/>
                        </a:lnSpc>
                        <a:spcAft>
                          <a:spcPts val="0"/>
                        </a:spcAft>
                      </a:pPr>
                      <a:r>
                        <a:rPr lang="en-ZA" sz="1200" kern="1200" dirty="0" smtClean="0">
                          <a:effectLst/>
                        </a:rPr>
                        <a:t>-10 793</a:t>
                      </a:r>
                      <a:r>
                        <a:rPr lang="en-ZA" sz="1200" kern="1200" dirty="0">
                          <a:effectLst/>
                        </a:rPr>
                        <a:t> </a:t>
                      </a:r>
                      <a:endParaRPr lang="en-ZA" sz="1200" b="1" kern="1200" dirty="0">
                        <a:solidFill>
                          <a:schemeClr val="tx1"/>
                        </a:solidFill>
                        <a:effectLst/>
                        <a:latin typeface="+mn-lt"/>
                        <a:ea typeface="+mn-ea"/>
                        <a:cs typeface="+mn-cs"/>
                      </a:endParaRPr>
                    </a:p>
                  </a:txBody>
                  <a:tcPr marL="22909" marR="22909" marT="0" marB="0" anchor="ctr"/>
                </a:tc>
              </a:tr>
              <a:tr h="233242">
                <a:tc>
                  <a:txBody>
                    <a:bodyPr/>
                    <a:lstStyle/>
                    <a:p>
                      <a:pPr algn="just">
                        <a:lnSpc>
                          <a:spcPct val="115000"/>
                        </a:lnSpc>
                        <a:spcAft>
                          <a:spcPts val="0"/>
                        </a:spcAft>
                      </a:pPr>
                      <a:r>
                        <a:rPr lang="en-ZA" sz="1200" dirty="0">
                          <a:effectLst/>
                        </a:rPr>
                        <a:t>Total targets</a:t>
                      </a:r>
                      <a:endParaRPr lang="en-ZA" sz="1200" b="1" dirty="0">
                        <a:effectLst/>
                        <a:latin typeface="Arial"/>
                        <a:ea typeface="Times New Roman"/>
                        <a:cs typeface="Times New Roman"/>
                      </a:endParaRPr>
                    </a:p>
                  </a:txBody>
                  <a:tcPr marL="22909" marR="22909" marT="0" marB="0"/>
                </a:tc>
                <a:tc gridSpan="8">
                  <a:txBody>
                    <a:bodyPr/>
                    <a:lstStyle/>
                    <a:p>
                      <a:pPr>
                        <a:lnSpc>
                          <a:spcPct val="115000"/>
                        </a:lnSpc>
                      </a:pPr>
                      <a:r>
                        <a:rPr lang="en-ZA" sz="1200" dirty="0" smtClean="0">
                          <a:effectLst/>
                        </a:rPr>
                        <a:t>                40 344                                                                24 708                                                        -15 636</a:t>
                      </a:r>
                      <a:endParaRPr lang="en-ZA" sz="1200" b="1" dirty="0">
                        <a:effectLst/>
                        <a:latin typeface="Calibri"/>
                      </a:endParaRPr>
                    </a:p>
                  </a:txBody>
                  <a:tcPr marL="22909" marR="22909"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bl>
          </a:graphicData>
        </a:graphic>
      </p:graphicFrame>
      <p:sp>
        <p:nvSpPr>
          <p:cNvPr id="6256" name="Title 2"/>
          <p:cNvSpPr>
            <a:spLocks noGrp="1"/>
          </p:cNvSpPr>
          <p:nvPr>
            <p:ph type="title"/>
          </p:nvPr>
        </p:nvSpPr>
        <p:spPr/>
        <p:txBody>
          <a:bodyPr/>
          <a:lstStyle/>
          <a:p>
            <a:r>
              <a:rPr lang="en-ZA" altLang="en-US" b="1" smtClean="0">
                <a:ea typeface="ＭＳ Ｐゴシック" pitchFamily="34" charset="-128"/>
              </a:rPr>
              <a:t>2015/16 MTSF Picture per Programme</a:t>
            </a:r>
            <a:endParaRPr lang="en-ZA"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92138" y="1347788"/>
          <a:ext cx="8496300" cy="4454526"/>
        </p:xfrm>
        <a:graphic>
          <a:graphicData uri="http://schemas.openxmlformats.org/drawingml/2006/table">
            <a:tbl>
              <a:tblPr firstRow="1" firstCol="1" bandRow="1">
                <a:tableStyleId>{8799B23B-EC83-4686-B30A-512413B5E67A}</a:tableStyleId>
              </a:tblPr>
              <a:tblGrid>
                <a:gridCol w="2160076"/>
                <a:gridCol w="731242"/>
                <a:gridCol w="731242"/>
                <a:gridCol w="792028"/>
                <a:gridCol w="738775"/>
                <a:gridCol w="893907"/>
                <a:gridCol w="1145214"/>
                <a:gridCol w="650427"/>
                <a:gridCol w="653389"/>
              </a:tblGrid>
              <a:tr h="640152">
                <a:tc>
                  <a:txBody>
                    <a:bodyPr/>
                    <a:lstStyle/>
                    <a:p>
                      <a:pPr algn="ctr">
                        <a:spcAft>
                          <a:spcPts val="0"/>
                        </a:spcAft>
                      </a:pPr>
                      <a:r>
                        <a:rPr lang="en-ZA" sz="1400" dirty="0">
                          <a:effectLst/>
                        </a:rPr>
                        <a:t> </a:t>
                      </a:r>
                      <a:endParaRPr lang="en-ZA" sz="1400" dirty="0">
                        <a:effectLst/>
                        <a:latin typeface="Arial"/>
                        <a:ea typeface="Times New Roman"/>
                        <a:cs typeface="Times New Roman"/>
                      </a:endParaRPr>
                    </a:p>
                  </a:txBody>
                  <a:tcPr marL="68582" marR="68582" marT="0" marB="0"/>
                </a:tc>
                <a:tc gridSpan="3">
                  <a:txBody>
                    <a:bodyPr/>
                    <a:lstStyle/>
                    <a:p>
                      <a:pPr algn="ctr">
                        <a:spcAft>
                          <a:spcPts val="0"/>
                        </a:spcAft>
                      </a:pPr>
                      <a:r>
                        <a:rPr lang="en-US" sz="1400" dirty="0">
                          <a:effectLst/>
                        </a:rPr>
                        <a:t>Planned Annual Target </a:t>
                      </a:r>
                      <a:endParaRPr lang="en-ZA" sz="1400" dirty="0">
                        <a:effectLst/>
                      </a:endParaRPr>
                    </a:p>
                    <a:p>
                      <a:pPr algn="ctr">
                        <a:spcAft>
                          <a:spcPts val="0"/>
                        </a:spcAft>
                      </a:pPr>
                      <a:r>
                        <a:rPr lang="en-US" sz="1400" dirty="0">
                          <a:effectLst/>
                        </a:rPr>
                        <a:t>1 April ‘15 to 31 March 2016</a:t>
                      </a:r>
                      <a:endParaRPr lang="en-ZA" sz="1400" dirty="0">
                        <a:effectLst/>
                      </a:endParaRPr>
                    </a:p>
                    <a:p>
                      <a:pPr algn="ctr">
                        <a:spcAft>
                          <a:spcPts val="0"/>
                        </a:spcAft>
                      </a:pPr>
                      <a:r>
                        <a:rPr lang="en-ZA" sz="1400" dirty="0">
                          <a:effectLst/>
                        </a:rPr>
                        <a:t> </a:t>
                      </a:r>
                      <a:endParaRPr lang="en-ZA" sz="1400" dirty="0">
                        <a:effectLst/>
                        <a:latin typeface="Arial"/>
                        <a:ea typeface="Times New Roman"/>
                        <a:cs typeface="Times New Roman"/>
                      </a:endParaRPr>
                    </a:p>
                  </a:txBody>
                  <a:tcPr marL="68582" marR="68582" marT="0" marB="0"/>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400" dirty="0">
                          <a:effectLst/>
                        </a:rPr>
                        <a:t>Actual Delivery to date</a:t>
                      </a:r>
                      <a:endParaRPr lang="en-ZA" sz="1400" dirty="0">
                        <a:effectLst/>
                      </a:endParaRPr>
                    </a:p>
                    <a:p>
                      <a:pPr algn="ctr">
                        <a:spcAft>
                          <a:spcPts val="0"/>
                        </a:spcAft>
                      </a:pPr>
                      <a:r>
                        <a:rPr lang="en-US" sz="1400" dirty="0">
                          <a:effectLst/>
                        </a:rPr>
                        <a:t>1 April’15 to 31 March 2016</a:t>
                      </a:r>
                      <a:endParaRPr lang="en-ZA" sz="1400" dirty="0">
                        <a:effectLst/>
                      </a:endParaRPr>
                    </a:p>
                    <a:p>
                      <a:pPr algn="ctr">
                        <a:spcAft>
                          <a:spcPts val="0"/>
                        </a:spcAft>
                      </a:pPr>
                      <a:r>
                        <a:rPr lang="en-ZA" sz="1400" dirty="0">
                          <a:effectLst/>
                        </a:rPr>
                        <a:t> </a:t>
                      </a:r>
                      <a:endParaRPr lang="en-ZA" sz="1400" dirty="0">
                        <a:effectLst/>
                        <a:latin typeface="Arial"/>
                        <a:ea typeface="Times New Roman"/>
                        <a:cs typeface="Times New Roman"/>
                      </a:endParaRPr>
                    </a:p>
                  </a:txBody>
                  <a:tcPr marL="68582" marR="68582" marT="0" marB="0"/>
                </a:tc>
                <a:tc hMerge="1">
                  <a:txBody>
                    <a:bodyPr/>
                    <a:lstStyle/>
                    <a:p>
                      <a:endParaRPr lang="en-ZA"/>
                    </a:p>
                  </a:txBody>
                  <a:tcPr/>
                </a:tc>
                <a:tc hMerge="1">
                  <a:txBody>
                    <a:bodyPr/>
                    <a:lstStyle/>
                    <a:p>
                      <a:endParaRPr lang="en-ZA"/>
                    </a:p>
                  </a:txBody>
                  <a:tcPr/>
                </a:tc>
                <a:tc gridSpan="2">
                  <a:txBody>
                    <a:bodyPr/>
                    <a:lstStyle/>
                    <a:p>
                      <a:pPr algn="ctr">
                        <a:spcAft>
                          <a:spcPts val="0"/>
                        </a:spcAft>
                      </a:pPr>
                      <a:r>
                        <a:rPr lang="en-ZA" sz="1400">
                          <a:effectLst/>
                        </a:rPr>
                        <a:t>Variance</a:t>
                      </a:r>
                      <a:endParaRPr lang="en-ZA" sz="1400">
                        <a:effectLst/>
                        <a:latin typeface="Arial"/>
                        <a:ea typeface="Times New Roman"/>
                        <a:cs typeface="Times New Roman"/>
                      </a:endParaRPr>
                    </a:p>
                  </a:txBody>
                  <a:tcPr marL="68582" marR="68582" marT="0" marB="0"/>
                </a:tc>
                <a:tc hMerge="1">
                  <a:txBody>
                    <a:bodyPr/>
                    <a:lstStyle/>
                    <a:p>
                      <a:endParaRPr lang="en-ZA"/>
                    </a:p>
                  </a:txBody>
                  <a:tcPr/>
                </a:tc>
              </a:tr>
              <a:tr h="771214">
                <a:tc>
                  <a:txBody>
                    <a:bodyPr/>
                    <a:lstStyle/>
                    <a:p>
                      <a:pPr algn="ctr">
                        <a:spcAft>
                          <a:spcPts val="0"/>
                        </a:spcAft>
                      </a:pPr>
                      <a:r>
                        <a:rPr lang="en-ZA" sz="1100" b="1" dirty="0">
                          <a:effectLst/>
                        </a:rPr>
                        <a:t>PROGRAMMES FOR MINING TOWNS</a:t>
                      </a:r>
                      <a:endParaRPr lang="en-ZA" sz="1100" b="1" dirty="0">
                        <a:effectLst/>
                        <a:latin typeface="Arial"/>
                        <a:ea typeface="Times New Roman"/>
                        <a:cs typeface="Times New Roman"/>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Planned </a:t>
                      </a:r>
                      <a:r>
                        <a:rPr lang="en-ZA" sz="1100" b="1" kern="1200" dirty="0" smtClean="0">
                          <a:solidFill>
                            <a:schemeClr val="tx1"/>
                          </a:solidFill>
                          <a:effectLst/>
                          <a:latin typeface="+mn-lt"/>
                          <a:ea typeface="+mn-ea"/>
                          <a:cs typeface="+mn-cs"/>
                        </a:rPr>
                        <a:t>Sites</a:t>
                      </a:r>
                    </a:p>
                    <a:p>
                      <a:pPr marL="0" algn="r" defTabSz="457200" rtl="0" eaLnBrk="1" latinLnBrk="0" hangingPunct="1">
                        <a:lnSpc>
                          <a:spcPct val="115000"/>
                        </a:lnSpc>
                        <a:spcAft>
                          <a:spcPts val="0"/>
                        </a:spcAft>
                      </a:pPr>
                      <a:endParaRPr lang="en-ZA" sz="1100" b="1" kern="1200" dirty="0">
                        <a:solidFill>
                          <a:schemeClr val="tx1"/>
                        </a:solidFill>
                        <a:effectLst/>
                        <a:latin typeface="+mn-lt"/>
                        <a:ea typeface="+mn-ea"/>
                        <a:cs typeface="+mn-cs"/>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Planned Units</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Budget </a:t>
                      </a:r>
                      <a:r>
                        <a:rPr lang="en-ZA" sz="1100" b="1" kern="1200" dirty="0" smtClean="0">
                          <a:solidFill>
                            <a:schemeClr val="tx1"/>
                          </a:solidFill>
                          <a:effectLst/>
                          <a:latin typeface="+mn-lt"/>
                          <a:ea typeface="+mn-ea"/>
                          <a:cs typeface="+mn-cs"/>
                        </a:rPr>
                        <a:t>Allocation</a:t>
                      </a: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R’000</a:t>
                      </a:r>
                      <a:endParaRPr lang="en-ZA" sz="1100" b="1" kern="1200" dirty="0">
                        <a:solidFill>
                          <a:schemeClr val="tx1"/>
                        </a:solidFill>
                        <a:effectLst/>
                        <a:latin typeface="+mn-lt"/>
                        <a:ea typeface="+mn-ea"/>
                        <a:cs typeface="+mn-cs"/>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Sites</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Units</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Total </a:t>
                      </a:r>
                      <a:r>
                        <a:rPr lang="en-ZA" sz="1100" b="1" kern="1200" dirty="0" smtClean="0">
                          <a:solidFill>
                            <a:schemeClr val="tx1"/>
                          </a:solidFill>
                          <a:effectLst/>
                          <a:latin typeface="+mn-lt"/>
                          <a:ea typeface="+mn-ea"/>
                          <a:cs typeface="+mn-cs"/>
                        </a:rPr>
                        <a:t>expenditure</a:t>
                      </a:r>
                    </a:p>
                    <a:p>
                      <a:pPr marL="0" algn="r" defTabSz="457200" rtl="0" eaLnBrk="1" latinLnBrk="0" hangingPunct="1">
                        <a:lnSpc>
                          <a:spcPct val="115000"/>
                        </a:lnSpc>
                        <a:spcAft>
                          <a:spcPts val="0"/>
                        </a:spcAft>
                      </a:pPr>
                      <a:endParaRPr lang="en-ZA" sz="1100" b="1" kern="1200" dirty="0" smtClean="0">
                        <a:solidFill>
                          <a:schemeClr val="tx1"/>
                        </a:solidFill>
                        <a:effectLst/>
                        <a:latin typeface="+mn-lt"/>
                        <a:ea typeface="+mn-ea"/>
                        <a:cs typeface="+mn-cs"/>
                      </a:endParaRPr>
                    </a:p>
                    <a:p>
                      <a:pPr marL="0" algn="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R’000</a:t>
                      </a:r>
                      <a:endParaRPr lang="en-ZA" sz="1100" b="1" kern="1200" dirty="0">
                        <a:solidFill>
                          <a:schemeClr val="tx1"/>
                        </a:solidFill>
                        <a:effectLst/>
                        <a:latin typeface="+mn-lt"/>
                        <a:ea typeface="+mn-ea"/>
                        <a:cs typeface="+mn-cs"/>
                      </a:endParaRP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Sites </a:t>
                      </a:r>
                    </a:p>
                  </a:txBody>
                  <a:tcPr marL="68582" marR="68582" marT="0" marB="0"/>
                </a:tc>
                <a:tc>
                  <a:txBody>
                    <a:bodyPr/>
                    <a:lstStyle/>
                    <a:p>
                      <a:pPr marL="0" algn="r" defTabSz="457200" rtl="0" eaLnBrk="1" latinLnBrk="0" hangingPunct="1">
                        <a:lnSpc>
                          <a:spcPct val="115000"/>
                        </a:lnSpc>
                        <a:spcAft>
                          <a:spcPts val="0"/>
                        </a:spcAft>
                      </a:pPr>
                      <a:r>
                        <a:rPr lang="en-ZA" sz="1100" b="1" kern="1200" dirty="0">
                          <a:solidFill>
                            <a:schemeClr val="tx1"/>
                          </a:solidFill>
                          <a:effectLst/>
                          <a:latin typeface="+mn-lt"/>
                          <a:ea typeface="+mn-ea"/>
                          <a:cs typeface="+mn-cs"/>
                        </a:rPr>
                        <a:t>Units</a:t>
                      </a:r>
                    </a:p>
                  </a:txBody>
                  <a:tcPr marL="68582" marR="68582" marT="0" marB="0"/>
                </a:tc>
              </a:tr>
              <a:tr h="426768">
                <a:tc>
                  <a:txBody>
                    <a:bodyPr/>
                    <a:lstStyle/>
                    <a:p>
                      <a:pPr>
                        <a:spcAft>
                          <a:spcPts val="0"/>
                        </a:spcAft>
                      </a:pPr>
                      <a:r>
                        <a:rPr lang="en-ZA" sz="1100" b="1" dirty="0">
                          <a:effectLst/>
                        </a:rPr>
                        <a:t> </a:t>
                      </a:r>
                      <a:r>
                        <a:rPr lang="en-US" sz="1100" b="1" dirty="0" smtClean="0">
                          <a:solidFill>
                            <a:prstClr val="black"/>
                          </a:solidFill>
                        </a:rPr>
                        <a:t>Westonaria </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kern="1200" dirty="0" smtClean="0">
                          <a:solidFill>
                            <a:schemeClr val="tx1"/>
                          </a:solidFill>
                          <a:latin typeface="+mn-lt"/>
                          <a:ea typeface="+mn-ea"/>
                          <a:cs typeface="+mn-cs"/>
                        </a:rPr>
                        <a:t>Khutsong</a:t>
                      </a:r>
                      <a:r>
                        <a:rPr lang="en-US" sz="1100" b="1" kern="1200" baseline="0" dirty="0" smtClean="0">
                          <a:solidFill>
                            <a:schemeClr val="tx1"/>
                          </a:solidFill>
                          <a:latin typeface="+mn-lt"/>
                          <a:ea typeface="+mn-ea"/>
                          <a:cs typeface="+mn-cs"/>
                        </a:rPr>
                        <a:t> X3</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 </a:t>
                      </a:r>
                    </a:p>
                    <a:p>
                      <a:pPr marL="0" marR="0" indent="0" algn="ctr" defTabSz="457200" rtl="0" eaLnBrk="1" fontAlgn="auto" latinLnBrk="0" hangingPunct="1">
                        <a:lnSpc>
                          <a:spcPct val="115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115 </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 </a:t>
                      </a: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60 862</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115</a:t>
                      </a:r>
                      <a:r>
                        <a:rPr lang="en-ZA" sz="1100" kern="1200" dirty="0">
                          <a:solidFill>
                            <a:schemeClr val="tx1"/>
                          </a:solidFill>
                          <a:effectLst/>
                          <a:latin typeface="+mn-lt"/>
                          <a:ea typeface="+mn-ea"/>
                          <a:cs typeface="+mn-cs"/>
                        </a:rPr>
                        <a:t> </a:t>
                      </a:r>
                    </a:p>
                  </a:txBody>
                  <a:tcPr marL="68582" marR="68582" marT="0" marB="0"/>
                </a:tc>
              </a:tr>
              <a:tr h="862630">
                <a:tc>
                  <a:txBody>
                    <a:bodyPr/>
                    <a:lstStyle/>
                    <a:p>
                      <a:pPr>
                        <a:spcAft>
                          <a:spcPts val="0"/>
                        </a:spcAft>
                      </a:pPr>
                      <a:r>
                        <a:rPr lang="en-ZA" sz="1100" b="1" dirty="0">
                          <a:effectLst/>
                        </a:rPr>
                        <a:t> </a:t>
                      </a:r>
                      <a:r>
                        <a:rPr lang="en-US" sz="1100" b="1" dirty="0" smtClean="0">
                          <a:solidFill>
                            <a:prstClr val="black"/>
                          </a:solidFill>
                        </a:rPr>
                        <a:t>Randfontein</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1" kern="1200" dirty="0" smtClean="0">
                          <a:solidFill>
                            <a:schemeClr val="tx1"/>
                          </a:solidFill>
                          <a:latin typeface="+mn-lt"/>
                          <a:ea typeface="+mn-ea"/>
                          <a:cs typeface="+mn-cs"/>
                        </a:rPr>
                        <a:t>Mohlakeng X11 </a:t>
                      </a:r>
                    </a:p>
                    <a:p>
                      <a:pPr marL="0" lvl="0" indent="0" algn="l">
                        <a:buFont typeface="Arial" panose="020B0604020202020204" pitchFamily="34" charset="0"/>
                        <a:buNone/>
                      </a:pPr>
                      <a:r>
                        <a:rPr lang="en-US" sz="1100" b="1" i="0" u="none" strike="noStrike" kern="1200" dirty="0" smtClean="0">
                          <a:solidFill>
                            <a:srgbClr val="000000"/>
                          </a:solidFill>
                          <a:effectLst/>
                          <a:latin typeface="+mn-lt"/>
                          <a:ea typeface="+mn-ea"/>
                          <a:cs typeface="+mn-cs"/>
                        </a:rPr>
                        <a:t>        Construction of roads</a:t>
                      </a:r>
                      <a:r>
                        <a:rPr lang="en-US" sz="1100" b="1" i="0" u="none" strike="noStrike" kern="1200" baseline="0" dirty="0" smtClean="0">
                          <a:solidFill>
                            <a:srgbClr val="000000"/>
                          </a:solidFill>
                          <a:effectLst/>
                          <a:latin typeface="+mn-lt"/>
                          <a:ea typeface="+mn-ea"/>
                          <a:cs typeface="+mn-cs"/>
                        </a:rPr>
                        <a:t> </a:t>
                      </a:r>
                    </a:p>
                    <a:p>
                      <a:pPr marL="0" indent="0" algn="l">
                        <a:buFont typeface="Arial" panose="020B0604020202020204" pitchFamily="34" charset="0"/>
                        <a:buNone/>
                      </a:pPr>
                      <a:r>
                        <a:rPr lang="en-US" sz="1100" b="1" i="0" u="none" strike="noStrike" kern="1200" dirty="0" smtClean="0">
                          <a:solidFill>
                            <a:srgbClr val="000000"/>
                          </a:solidFill>
                          <a:effectLst/>
                          <a:latin typeface="+mn-lt"/>
                          <a:ea typeface="+mn-ea"/>
                          <a:cs typeface="+mn-cs"/>
                        </a:rPr>
                        <a:t>        Bulk  Water Reservoir</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US"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US" sz="1100" kern="1200" dirty="0" smtClean="0">
                          <a:solidFill>
                            <a:schemeClr val="tx1"/>
                          </a:solidFill>
                          <a:effectLst/>
                          <a:latin typeface="+mn-lt"/>
                          <a:ea typeface="+mn-ea"/>
                          <a:cs typeface="+mn-cs"/>
                        </a:rPr>
                        <a:t>-</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52 000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0</a:t>
                      </a:r>
                    </a:p>
                  </a:txBody>
                  <a:tcPr marL="68582" marR="68582" marT="0" marB="0"/>
                </a:tc>
              </a:tr>
              <a:tr h="1066920">
                <a:tc>
                  <a:txBody>
                    <a:bodyPr/>
                    <a:lstStyle/>
                    <a:p>
                      <a:pPr>
                        <a:spcAft>
                          <a:spcPts val="0"/>
                        </a:spcAft>
                      </a:pPr>
                      <a:r>
                        <a:rPr lang="en-ZA" sz="1100" b="1" dirty="0">
                          <a:effectLst/>
                        </a:rPr>
                        <a:t> </a:t>
                      </a:r>
                      <a:r>
                        <a:rPr lang="en-US" sz="1100" b="1" dirty="0" smtClean="0">
                          <a:solidFill>
                            <a:prstClr val="black"/>
                          </a:solidFill>
                        </a:rPr>
                        <a:t>Merafong</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1" i="0" u="none" strike="noStrike" kern="1200" dirty="0" smtClean="0">
                          <a:solidFill>
                            <a:schemeClr val="tx1"/>
                          </a:solidFill>
                          <a:latin typeface="+mn-lt"/>
                          <a:ea typeface="+mn-ea"/>
                          <a:cs typeface="+mn-cs"/>
                        </a:rPr>
                        <a:t>Bekkersdal Afghanistan X &amp; Z Section- </a:t>
                      </a:r>
                      <a:r>
                        <a:rPr lang="en-US" sz="1100" b="1" i="0" u="none" strike="noStrike" kern="1200" dirty="0" smtClean="0">
                          <a:solidFill>
                            <a:schemeClr val="tx1"/>
                          </a:solidFill>
                          <a:latin typeface="+mn-lt"/>
                          <a:ea typeface="+mn-ea"/>
                          <a:cs typeface="+mn-cs"/>
                        </a:rPr>
                        <a:t>Rehabilitation of Sewer      Network</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fontAlgn="ctr" latinLnBrk="0" hangingPunct="1">
                        <a:lnSpc>
                          <a:spcPct val="115000"/>
                        </a:lnSpc>
                        <a:spcAft>
                          <a:spcPts val="0"/>
                        </a:spcAft>
                      </a:pPr>
                      <a:r>
                        <a:rPr lang="en-US" sz="1100" kern="1200" dirty="0" smtClean="0">
                          <a:solidFill>
                            <a:schemeClr val="tx1"/>
                          </a:solidFill>
                          <a:effectLst/>
                          <a:latin typeface="+mn-lt"/>
                          <a:ea typeface="+mn-ea"/>
                          <a:cs typeface="+mn-cs"/>
                        </a:rPr>
                        <a:t>     </a:t>
                      </a:r>
                    </a:p>
                    <a:p>
                      <a:pPr marL="0" algn="ctr" defTabSz="457200" rtl="0" eaLnBrk="1" fontAlgn="ctr" latinLnBrk="0" hangingPunct="1">
                        <a:lnSpc>
                          <a:spcPct val="115000"/>
                        </a:lnSpc>
                        <a:spcAft>
                          <a:spcPts val="0"/>
                        </a:spcAft>
                      </a:pPr>
                      <a:r>
                        <a:rPr lang="en-US" sz="1100" kern="1200" dirty="0" smtClean="0">
                          <a:solidFill>
                            <a:schemeClr val="tx1"/>
                          </a:solidFill>
                          <a:effectLst/>
                          <a:latin typeface="+mn-lt"/>
                          <a:ea typeface="+mn-ea"/>
                          <a:cs typeface="+mn-cs"/>
                        </a:rPr>
                        <a:t> 80</a:t>
                      </a:r>
                    </a:p>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50 000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0</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96 719</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r>
              <a:tr h="324493">
                <a:tc>
                  <a:txBody>
                    <a:bodyPr/>
                    <a:lstStyle/>
                    <a:p>
                      <a:pPr>
                        <a:spcAft>
                          <a:spcPts val="0"/>
                        </a:spcAft>
                      </a:pPr>
                      <a:r>
                        <a:rPr lang="en-ZA" sz="1100" b="1" dirty="0">
                          <a:effectLst/>
                        </a:rPr>
                        <a:t> </a:t>
                      </a:r>
                      <a:r>
                        <a:rPr lang="en-US" sz="1100" b="1" dirty="0" smtClean="0">
                          <a:solidFill>
                            <a:prstClr val="black"/>
                          </a:solidFill>
                        </a:rPr>
                        <a:t>Mogale City </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a:t>
                      </a: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r>
                        <a:rPr lang="en-ZA" sz="1100" kern="1200" dirty="0">
                          <a:solidFill>
                            <a:schemeClr val="tx1"/>
                          </a:solidFill>
                          <a:effectLst/>
                          <a:latin typeface="+mn-lt"/>
                          <a:ea typeface="+mn-ea"/>
                          <a:cs typeface="+mn-cs"/>
                        </a:rPr>
                        <a:t> </a:t>
                      </a:r>
                    </a:p>
                  </a:txBody>
                  <a:tcPr marL="68582" marR="68582" marT="0" marB="0"/>
                </a:tc>
              </a:tr>
              <a:tr h="362349">
                <a:tc>
                  <a:txBody>
                    <a:bodyPr/>
                    <a:lstStyle/>
                    <a:p>
                      <a:pPr>
                        <a:spcAft>
                          <a:spcPts val="0"/>
                        </a:spcAft>
                      </a:pPr>
                      <a:r>
                        <a:rPr lang="en-ZA" sz="1100" b="1" u="dbl" dirty="0">
                          <a:effectLst/>
                        </a:rPr>
                        <a:t> TOTAL </a:t>
                      </a:r>
                      <a:endParaRPr lang="en-ZA" sz="1100" b="1" dirty="0">
                        <a:effectLst/>
                        <a:latin typeface="Arial"/>
                        <a:ea typeface="Times New Roman"/>
                        <a:cs typeface="Times New Roman"/>
                      </a:endParaRPr>
                    </a:p>
                  </a:txBody>
                  <a:tcPr marL="68582" marR="68582" marT="0" marB="0"/>
                </a:tc>
                <a:tc>
                  <a:txBody>
                    <a:bodyPr/>
                    <a:lstStyle/>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a:t>
                      </a:r>
                      <a:r>
                        <a:rPr lang="en-ZA" sz="1100" b="1"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b="1" kern="1200" dirty="0">
                          <a:solidFill>
                            <a:schemeClr val="tx1"/>
                          </a:solidFill>
                          <a:effectLst/>
                          <a:latin typeface="+mn-lt"/>
                          <a:ea typeface="+mn-ea"/>
                          <a:cs typeface="+mn-cs"/>
                        </a:rPr>
                        <a:t> </a:t>
                      </a:r>
                      <a:r>
                        <a:rPr lang="en-ZA" sz="1100" b="1" kern="1200" dirty="0" smtClean="0">
                          <a:solidFill>
                            <a:schemeClr val="tx1"/>
                          </a:solidFill>
                          <a:effectLst/>
                          <a:latin typeface="+mn-lt"/>
                          <a:ea typeface="+mn-ea"/>
                          <a:cs typeface="+mn-cs"/>
                        </a:rPr>
                        <a:t>195</a:t>
                      </a:r>
                      <a:endParaRPr lang="en-ZA" sz="1100" b="1"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162 862</a:t>
                      </a:r>
                      <a:r>
                        <a:rPr lang="en-ZA" sz="1100" b="1"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0</a:t>
                      </a:r>
                      <a:endParaRPr lang="en-ZA" sz="1100" b="1"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a:t>
                      </a:r>
                      <a:r>
                        <a:rPr lang="en-ZA" sz="1100" b="1"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96 719</a:t>
                      </a:r>
                      <a:r>
                        <a:rPr lang="en-ZA" sz="1100" b="1"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lnSpc>
                          <a:spcPct val="115000"/>
                        </a:lnSpc>
                        <a:spcAft>
                          <a:spcPts val="0"/>
                        </a:spcAft>
                      </a:pPr>
                      <a:r>
                        <a:rPr lang="en-ZA" sz="1100" b="1" kern="1200" dirty="0">
                          <a:solidFill>
                            <a:schemeClr val="tx1"/>
                          </a:solidFill>
                          <a:effectLst/>
                          <a:latin typeface="+mn-lt"/>
                          <a:ea typeface="+mn-ea"/>
                          <a:cs typeface="+mn-cs"/>
                        </a:rPr>
                        <a:t> </a:t>
                      </a:r>
                      <a:r>
                        <a:rPr lang="en-ZA" sz="1100" b="1" kern="1200" dirty="0" smtClean="0">
                          <a:solidFill>
                            <a:schemeClr val="tx1"/>
                          </a:solidFill>
                          <a:effectLst/>
                          <a:latin typeface="+mn-lt"/>
                          <a:ea typeface="+mn-ea"/>
                          <a:cs typeface="+mn-cs"/>
                        </a:rPr>
                        <a:t>-</a:t>
                      </a:r>
                      <a:endParaRPr lang="en-ZA" sz="1100" b="1"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lnSpc>
                          <a:spcPct val="115000"/>
                        </a:lnSpc>
                        <a:spcAft>
                          <a:spcPts val="0"/>
                        </a:spcAft>
                      </a:pPr>
                      <a:r>
                        <a:rPr lang="en-ZA" sz="1100" b="1" kern="1200" dirty="0" smtClean="0">
                          <a:solidFill>
                            <a:schemeClr val="tx1"/>
                          </a:solidFill>
                          <a:effectLst/>
                          <a:latin typeface="+mn-lt"/>
                          <a:ea typeface="+mn-ea"/>
                          <a:cs typeface="+mn-cs"/>
                        </a:rPr>
                        <a:t>115</a:t>
                      </a:r>
                      <a:r>
                        <a:rPr lang="en-ZA" sz="1100" b="1" kern="1200" dirty="0">
                          <a:solidFill>
                            <a:schemeClr val="tx1"/>
                          </a:solidFill>
                          <a:effectLst/>
                          <a:latin typeface="+mn-lt"/>
                          <a:ea typeface="+mn-ea"/>
                          <a:cs typeface="+mn-cs"/>
                        </a:rPr>
                        <a:t> </a:t>
                      </a:r>
                    </a:p>
                  </a:txBody>
                  <a:tcPr marL="68582" marR="68582" marT="0" marB="0"/>
                </a:tc>
              </a:tr>
            </a:tbl>
          </a:graphicData>
        </a:graphic>
      </p:graphicFrame>
      <p:sp>
        <p:nvSpPr>
          <p:cNvPr id="7247" name="Title 4"/>
          <p:cNvSpPr>
            <a:spLocks noGrp="1"/>
          </p:cNvSpPr>
          <p:nvPr>
            <p:ph type="title"/>
          </p:nvPr>
        </p:nvSpPr>
        <p:spPr/>
        <p:txBody>
          <a:bodyPr/>
          <a:lstStyle/>
          <a:p>
            <a:r>
              <a:rPr lang="en-ZA" altLang="en-US" b="1" smtClean="0">
                <a:solidFill>
                  <a:srgbClr val="FF0000"/>
                </a:solidFill>
                <a:ea typeface="ＭＳ Ｐゴシック" pitchFamily="34" charset="-128"/>
              </a:rPr>
              <a:t>MINING TOWNS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altLang="en-US" b="1" smtClean="0">
                <a:ea typeface="ＭＳ Ｐゴシック" pitchFamily="34" charset="-128"/>
              </a:rPr>
              <a:t>PROGRAMMES PROPOSED NOT TO BE FUNDED BY THE HSDG</a:t>
            </a:r>
          </a:p>
        </p:txBody>
      </p:sp>
      <p:graphicFrame>
        <p:nvGraphicFramePr>
          <p:cNvPr id="3" name="Table 2"/>
          <p:cNvGraphicFramePr>
            <a:graphicFrameLocks noGrp="1"/>
          </p:cNvGraphicFramePr>
          <p:nvPr/>
        </p:nvGraphicFramePr>
        <p:xfrm>
          <a:off x="609600" y="1524000"/>
          <a:ext cx="8229602" cy="4595817"/>
        </p:xfrm>
        <a:graphic>
          <a:graphicData uri="http://schemas.openxmlformats.org/drawingml/2006/table">
            <a:tbl>
              <a:tblPr firstRow="1" firstCol="1" bandRow="1">
                <a:tableStyleId>{8799B23B-EC83-4686-B30A-512413B5E67A}</a:tableStyleId>
              </a:tblPr>
              <a:tblGrid>
                <a:gridCol w="2027178"/>
                <a:gridCol w="676036"/>
                <a:gridCol w="785764"/>
                <a:gridCol w="791344"/>
                <a:gridCol w="809942"/>
                <a:gridCol w="941058"/>
                <a:gridCol w="972674"/>
                <a:gridCol w="610943"/>
                <a:gridCol w="614663"/>
              </a:tblGrid>
              <a:tr h="502920">
                <a:tc>
                  <a:txBody>
                    <a:bodyPr/>
                    <a:lstStyle/>
                    <a:p>
                      <a:pPr algn="r">
                        <a:spcAft>
                          <a:spcPts val="0"/>
                        </a:spcAft>
                      </a:pPr>
                      <a:r>
                        <a:rPr lang="en-ZA" sz="1100" dirty="0">
                          <a:effectLst/>
                        </a:rPr>
                        <a:t> </a:t>
                      </a:r>
                      <a:endParaRPr lang="en-ZA" sz="1100" dirty="0">
                        <a:effectLst/>
                        <a:latin typeface="Arial"/>
                        <a:ea typeface="Times New Roman"/>
                        <a:cs typeface="Times New Roman"/>
                      </a:endParaRPr>
                    </a:p>
                  </a:txBody>
                  <a:tcPr marL="68580" marR="68580" marT="0" marB="0"/>
                </a:tc>
                <a:tc gridSpan="3">
                  <a:txBody>
                    <a:bodyPr/>
                    <a:lstStyle/>
                    <a:p>
                      <a:pPr algn="ctr">
                        <a:spcAft>
                          <a:spcPts val="0"/>
                        </a:spcAft>
                      </a:pPr>
                      <a:r>
                        <a:rPr lang="en-US" sz="1100" dirty="0">
                          <a:effectLst/>
                        </a:rPr>
                        <a:t>Planned Annual Target </a:t>
                      </a:r>
                      <a:endParaRPr lang="en-ZA" sz="1100" dirty="0">
                        <a:effectLst/>
                      </a:endParaRPr>
                    </a:p>
                    <a:p>
                      <a:pPr algn="ctr">
                        <a:spcAft>
                          <a:spcPts val="0"/>
                        </a:spcAft>
                      </a:pPr>
                      <a:r>
                        <a:rPr lang="en-US" sz="1100" dirty="0">
                          <a:effectLst/>
                        </a:rPr>
                        <a:t>1 April ‘15 to 31 March 2016</a:t>
                      </a:r>
                      <a:endParaRPr lang="en-ZA" sz="1100" dirty="0">
                        <a:effectLst/>
                      </a:endParaRPr>
                    </a:p>
                    <a:p>
                      <a:pPr algn="ctr">
                        <a:spcAft>
                          <a:spcPts val="0"/>
                        </a:spcAft>
                      </a:pPr>
                      <a:r>
                        <a:rPr lang="en-ZA" sz="1100" dirty="0">
                          <a:effectLst/>
                        </a:rPr>
                        <a:t> </a:t>
                      </a:r>
                      <a:endParaRPr lang="en-ZA" sz="1100" dirty="0">
                        <a:effectLst/>
                        <a:latin typeface="Arial"/>
                        <a:ea typeface="Times New Roman"/>
                        <a:cs typeface="Times New Roman"/>
                      </a:endParaRPr>
                    </a:p>
                  </a:txBody>
                  <a:tcPr marL="68580" marR="68580" marT="0" marB="0"/>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100" dirty="0">
                          <a:effectLst/>
                        </a:rPr>
                        <a:t>Actual Delivery to date</a:t>
                      </a:r>
                      <a:endParaRPr lang="en-ZA" sz="1100" dirty="0">
                        <a:effectLst/>
                      </a:endParaRPr>
                    </a:p>
                    <a:p>
                      <a:pPr algn="ctr">
                        <a:spcAft>
                          <a:spcPts val="0"/>
                        </a:spcAft>
                      </a:pPr>
                      <a:r>
                        <a:rPr lang="en-US" sz="1100" dirty="0">
                          <a:effectLst/>
                        </a:rPr>
                        <a:t>1 April’15 to 31 March 2016</a:t>
                      </a:r>
                      <a:endParaRPr lang="en-ZA" sz="1100" dirty="0">
                        <a:effectLst/>
                      </a:endParaRPr>
                    </a:p>
                    <a:p>
                      <a:pPr algn="ctr">
                        <a:spcAft>
                          <a:spcPts val="0"/>
                        </a:spcAft>
                      </a:pPr>
                      <a:r>
                        <a:rPr lang="en-ZA" sz="1100" dirty="0">
                          <a:effectLst/>
                        </a:rPr>
                        <a:t> </a:t>
                      </a:r>
                      <a:endParaRPr lang="en-ZA" sz="1100" dirty="0">
                        <a:effectLst/>
                        <a:latin typeface="Arial"/>
                        <a:ea typeface="Times New Roman"/>
                        <a:cs typeface="Times New Roman"/>
                      </a:endParaRPr>
                    </a:p>
                  </a:txBody>
                  <a:tcPr marL="68580" marR="68580" marT="0" marB="0"/>
                </a:tc>
                <a:tc hMerge="1">
                  <a:txBody>
                    <a:bodyPr/>
                    <a:lstStyle/>
                    <a:p>
                      <a:endParaRPr lang="en-ZA"/>
                    </a:p>
                  </a:txBody>
                  <a:tcPr/>
                </a:tc>
                <a:tc hMerge="1">
                  <a:txBody>
                    <a:bodyPr/>
                    <a:lstStyle/>
                    <a:p>
                      <a:endParaRPr lang="en-ZA"/>
                    </a:p>
                  </a:txBody>
                  <a:tcPr/>
                </a:tc>
                <a:tc gridSpan="2">
                  <a:txBody>
                    <a:bodyPr/>
                    <a:lstStyle/>
                    <a:p>
                      <a:pPr algn="ctr">
                        <a:spcAft>
                          <a:spcPts val="0"/>
                        </a:spcAft>
                      </a:pPr>
                      <a:r>
                        <a:rPr lang="en-ZA" sz="1100" dirty="0">
                          <a:effectLst/>
                        </a:rPr>
                        <a:t>Variance</a:t>
                      </a:r>
                      <a:endParaRPr lang="en-ZA" sz="1100" dirty="0">
                        <a:effectLst/>
                        <a:latin typeface="Arial"/>
                        <a:ea typeface="Times New Roman"/>
                        <a:cs typeface="Times New Roman"/>
                      </a:endParaRPr>
                    </a:p>
                  </a:txBody>
                  <a:tcPr marL="68580" marR="68580" marT="0" marB="0"/>
                </a:tc>
                <a:tc hMerge="1">
                  <a:txBody>
                    <a:bodyPr/>
                    <a:lstStyle/>
                    <a:p>
                      <a:endParaRPr lang="en-ZA"/>
                    </a:p>
                  </a:txBody>
                  <a:tcPr/>
                </a:tc>
              </a:tr>
              <a:tr h="554808">
                <a:tc>
                  <a:txBody>
                    <a:bodyPr/>
                    <a:lstStyle/>
                    <a:p>
                      <a:pPr algn="ctr">
                        <a:spcAft>
                          <a:spcPts val="0"/>
                        </a:spcAft>
                      </a:pPr>
                      <a:r>
                        <a:rPr lang="en-ZA" sz="1100">
                          <a:effectLst/>
                        </a:rPr>
                        <a:t>PROGRAMMES PROPOSED NOT TO BE FUNDED BY THE HSDG</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Total Planned Sites</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Total Planned Units</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Total Budget Allocation</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Sites</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Units</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Total expenditure</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Sites </a:t>
                      </a:r>
                      <a:endParaRPr lang="en-ZA" sz="1100">
                        <a:effectLst/>
                        <a:latin typeface="Arial"/>
                        <a:ea typeface="Times New Roman"/>
                        <a:cs typeface="Times New Roman"/>
                      </a:endParaRPr>
                    </a:p>
                  </a:txBody>
                  <a:tcPr marL="68580" marR="68580" marT="0" marB="0"/>
                </a:tc>
                <a:tc>
                  <a:txBody>
                    <a:bodyPr/>
                    <a:lstStyle/>
                    <a:p>
                      <a:pPr algn="ctr">
                        <a:spcAft>
                          <a:spcPts val="0"/>
                        </a:spcAft>
                      </a:pPr>
                      <a:r>
                        <a:rPr lang="en-ZA" sz="1100">
                          <a:effectLst/>
                        </a:rPr>
                        <a:t>Units</a:t>
                      </a:r>
                      <a:endParaRPr lang="en-ZA" sz="1100">
                        <a:effectLst/>
                        <a:latin typeface="Arial"/>
                        <a:ea typeface="Times New Roman"/>
                        <a:cs typeface="Times New Roman"/>
                      </a:endParaRPr>
                    </a:p>
                  </a:txBody>
                  <a:tcPr marL="68580" marR="68580" marT="0" marB="0"/>
                </a:tc>
              </a:tr>
              <a:tr h="335280">
                <a:tc>
                  <a:txBody>
                    <a:bodyPr/>
                    <a:lstStyle/>
                    <a:p>
                      <a:pPr>
                        <a:spcAft>
                          <a:spcPts val="0"/>
                        </a:spcAft>
                      </a:pPr>
                      <a:r>
                        <a:rPr lang="en-ZA" sz="1100">
                          <a:effectLst/>
                        </a:rPr>
                        <a:t> 1.5a Rectified RDP Stock 1994-2002</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348922">
                <a:tc>
                  <a:txBody>
                    <a:bodyPr/>
                    <a:lstStyle/>
                    <a:p>
                      <a:pPr>
                        <a:spcAft>
                          <a:spcPts val="0"/>
                        </a:spcAft>
                      </a:pPr>
                      <a:r>
                        <a:rPr lang="en-ZA" sz="1100">
                          <a:effectLst/>
                        </a:rPr>
                        <a:t> 1.5b Rectification of Housing Stock (pre 1994)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216724">
                <a:tc>
                  <a:txBody>
                    <a:bodyPr/>
                    <a:lstStyle/>
                    <a:p>
                      <a:pPr>
                        <a:spcAft>
                          <a:spcPts val="0"/>
                        </a:spcAft>
                      </a:pPr>
                      <a:r>
                        <a:rPr lang="en-ZA" sz="1100">
                          <a:effectLst/>
                        </a:rPr>
                        <a:t> 1.9 Blocked Projects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277405">
                <a:tc>
                  <a:txBody>
                    <a:bodyPr/>
                    <a:lstStyle/>
                    <a:p>
                      <a:pPr>
                        <a:spcAft>
                          <a:spcPts val="0"/>
                        </a:spcAft>
                      </a:pPr>
                      <a:r>
                        <a:rPr lang="en-ZA" sz="1100">
                          <a:effectLst/>
                        </a:rPr>
                        <a:t> 1.12 Housing Chapters of IDP's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502920">
                <a:tc>
                  <a:txBody>
                    <a:bodyPr/>
                    <a:lstStyle/>
                    <a:p>
                      <a:pPr>
                        <a:spcAft>
                          <a:spcPts val="0"/>
                        </a:spcAft>
                      </a:pPr>
                      <a:r>
                        <a:rPr lang="en-ZA" sz="1100">
                          <a:effectLst/>
                        </a:rPr>
                        <a:t> 2.1 Project Linked Subsidies (current commitments approved up to 31/03/07)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376375">
                <a:tc>
                  <a:txBody>
                    <a:bodyPr/>
                    <a:lstStyle/>
                    <a:p>
                      <a:pPr>
                        <a:spcAft>
                          <a:spcPts val="0"/>
                        </a:spcAft>
                      </a:pPr>
                      <a:r>
                        <a:rPr lang="en-ZA" sz="1100">
                          <a:effectLst/>
                        </a:rPr>
                        <a:t> 2.5b Consolidation Subsidies (Blocked Projects)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335280">
                <a:tc>
                  <a:txBody>
                    <a:bodyPr/>
                    <a:lstStyle/>
                    <a:p>
                      <a:pPr>
                        <a:spcAft>
                          <a:spcPts val="0"/>
                        </a:spcAft>
                      </a:pPr>
                      <a:r>
                        <a:rPr lang="en-ZA" sz="1100">
                          <a:effectLst/>
                        </a:rPr>
                        <a:t> 2.6 Emergency Housing Assistance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502920">
                <a:tc>
                  <a:txBody>
                    <a:bodyPr/>
                    <a:lstStyle/>
                    <a:p>
                      <a:pPr>
                        <a:spcAft>
                          <a:spcPts val="0"/>
                        </a:spcAft>
                      </a:pPr>
                      <a:r>
                        <a:rPr lang="en-ZA" sz="1100">
                          <a:effectLst/>
                        </a:rPr>
                        <a:t> 3.3a Community Residential Units (CRU)  Converted/Upgraded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167640">
                <a:tc>
                  <a:txBody>
                    <a:bodyPr/>
                    <a:lstStyle/>
                    <a:p>
                      <a:pPr>
                        <a:spcAft>
                          <a:spcPts val="0"/>
                        </a:spcAft>
                      </a:pPr>
                      <a:r>
                        <a:rPr lang="en-ZA" sz="1100">
                          <a:effectLst/>
                        </a:rPr>
                        <a:t>Emergency (existing units)  </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r h="474623">
                <a:tc>
                  <a:txBody>
                    <a:bodyPr/>
                    <a:lstStyle/>
                    <a:p>
                      <a:pPr>
                        <a:spcAft>
                          <a:spcPts val="0"/>
                        </a:spcAft>
                      </a:pPr>
                      <a:r>
                        <a:rPr lang="en-ZA" sz="1100" u="dbl">
                          <a:effectLst/>
                        </a:rPr>
                        <a:t>TOTAL</a:t>
                      </a:r>
                      <a:endParaRPr lang="en-ZA" sz="110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c>
                  <a:txBody>
                    <a:bodyPr/>
                    <a:lstStyle/>
                    <a:p>
                      <a:pPr algn="r">
                        <a:spcAft>
                          <a:spcPts val="0"/>
                        </a:spcAft>
                      </a:pPr>
                      <a:r>
                        <a:rPr lang="en-ZA" sz="1100" dirty="0" smtClean="0">
                          <a:effectLst/>
                        </a:rPr>
                        <a:t>0</a:t>
                      </a:r>
                      <a:r>
                        <a:rPr lang="en-ZA" sz="1100" dirty="0">
                          <a:effectLst/>
                        </a:rPr>
                        <a:t> </a:t>
                      </a:r>
                      <a:endParaRPr lang="en-ZA" sz="1100" dirty="0">
                        <a:effectLst/>
                        <a:latin typeface="Arial"/>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ZA" altLang="en-US" b="1" smtClean="0">
                <a:solidFill>
                  <a:srgbClr val="FF0000"/>
                </a:solidFill>
                <a:ea typeface="ＭＳ Ｐゴシック" pitchFamily="34" charset="-128"/>
              </a:rPr>
              <a:t>PROGRAMMES THAT NEED ADDITIONAL FUNDING</a:t>
            </a:r>
          </a:p>
        </p:txBody>
      </p:sp>
      <p:graphicFrame>
        <p:nvGraphicFramePr>
          <p:cNvPr id="3" name="Table 2"/>
          <p:cNvGraphicFramePr>
            <a:graphicFrameLocks noGrp="1"/>
          </p:cNvGraphicFramePr>
          <p:nvPr/>
        </p:nvGraphicFramePr>
        <p:xfrm>
          <a:off x="457200" y="1600200"/>
          <a:ext cx="8496300" cy="4502150"/>
        </p:xfrm>
        <a:graphic>
          <a:graphicData uri="http://schemas.openxmlformats.org/drawingml/2006/table">
            <a:tbl>
              <a:tblPr firstRow="1" firstCol="1" bandRow="1">
                <a:tableStyleId>{8799B23B-EC83-4686-B30A-512413B5E67A}</a:tableStyleId>
              </a:tblPr>
              <a:tblGrid>
                <a:gridCol w="1564585"/>
                <a:gridCol w="879248"/>
                <a:gridCol w="879248"/>
                <a:gridCol w="879248"/>
                <a:gridCol w="808412"/>
                <a:gridCol w="808412"/>
                <a:gridCol w="918651"/>
                <a:gridCol w="879248"/>
                <a:gridCol w="879248"/>
              </a:tblGrid>
              <a:tr h="586994">
                <a:tc>
                  <a:txBody>
                    <a:bodyPr/>
                    <a:lstStyle/>
                    <a:p>
                      <a:endParaRPr lang="en-ZA" sz="1200" dirty="0">
                        <a:effectLst/>
                        <a:latin typeface="Times New Roman"/>
                        <a:ea typeface="Times New Roman"/>
                      </a:endParaRPr>
                    </a:p>
                  </a:txBody>
                  <a:tcPr marL="68582" marR="68582" marT="0" marB="0"/>
                </a:tc>
                <a:tc gridSpan="3">
                  <a:txBody>
                    <a:bodyPr/>
                    <a:lstStyle/>
                    <a:p>
                      <a:pPr algn="ctr">
                        <a:spcAft>
                          <a:spcPts val="0"/>
                        </a:spcAft>
                      </a:pPr>
                      <a:r>
                        <a:rPr lang="en-US" sz="1200" dirty="0">
                          <a:effectLst/>
                        </a:rPr>
                        <a:t>Planned Annual Target </a:t>
                      </a:r>
                      <a:endParaRPr lang="en-ZA" sz="1200" dirty="0">
                        <a:effectLst/>
                      </a:endParaRPr>
                    </a:p>
                    <a:p>
                      <a:pPr algn="ctr">
                        <a:spcAft>
                          <a:spcPts val="0"/>
                        </a:spcAft>
                      </a:pPr>
                      <a:r>
                        <a:rPr lang="en-US" sz="1200" dirty="0">
                          <a:effectLst/>
                        </a:rPr>
                        <a:t>1 April ‘15 to 31 March 2016</a:t>
                      </a:r>
                      <a:endParaRPr lang="en-ZA" sz="1200" dirty="0">
                        <a:effectLst/>
                      </a:endParaRPr>
                    </a:p>
                    <a:p>
                      <a:pPr algn="ctr">
                        <a:spcAft>
                          <a:spcPts val="0"/>
                        </a:spcAft>
                      </a:pPr>
                      <a:r>
                        <a:rPr lang="en-ZA" sz="1200" dirty="0">
                          <a:effectLst/>
                        </a:rPr>
                        <a:t> </a:t>
                      </a:r>
                      <a:endParaRPr lang="en-ZA" sz="1200" dirty="0">
                        <a:effectLst/>
                        <a:latin typeface="Arial"/>
                        <a:ea typeface="Times New Roman"/>
                        <a:cs typeface="Times New Roman"/>
                      </a:endParaRPr>
                    </a:p>
                  </a:txBody>
                  <a:tcPr marL="68582" marR="68582" marT="0" marB="0"/>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200" dirty="0">
                          <a:effectLst/>
                        </a:rPr>
                        <a:t>Actual Delivery to date</a:t>
                      </a:r>
                      <a:endParaRPr lang="en-ZA" sz="1200" dirty="0">
                        <a:effectLst/>
                      </a:endParaRPr>
                    </a:p>
                    <a:p>
                      <a:pPr algn="ctr">
                        <a:spcAft>
                          <a:spcPts val="0"/>
                        </a:spcAft>
                      </a:pPr>
                      <a:r>
                        <a:rPr lang="en-US" sz="1200" dirty="0">
                          <a:effectLst/>
                        </a:rPr>
                        <a:t>1 April’15 to 31 March 2016</a:t>
                      </a:r>
                      <a:endParaRPr lang="en-ZA" sz="1200" dirty="0">
                        <a:effectLst/>
                      </a:endParaRPr>
                    </a:p>
                    <a:p>
                      <a:pPr algn="ctr">
                        <a:spcAft>
                          <a:spcPts val="0"/>
                        </a:spcAft>
                      </a:pPr>
                      <a:r>
                        <a:rPr lang="en-ZA" sz="1200" dirty="0">
                          <a:effectLst/>
                        </a:rPr>
                        <a:t> </a:t>
                      </a:r>
                      <a:endParaRPr lang="en-ZA" sz="1200" dirty="0">
                        <a:effectLst/>
                        <a:latin typeface="Arial"/>
                        <a:ea typeface="Times New Roman"/>
                        <a:cs typeface="Times New Roman"/>
                      </a:endParaRPr>
                    </a:p>
                  </a:txBody>
                  <a:tcPr marL="68582" marR="68582" marT="0" marB="0"/>
                </a:tc>
                <a:tc hMerge="1">
                  <a:txBody>
                    <a:bodyPr/>
                    <a:lstStyle/>
                    <a:p>
                      <a:endParaRPr lang="en-ZA"/>
                    </a:p>
                  </a:txBody>
                  <a:tcPr/>
                </a:tc>
                <a:tc hMerge="1">
                  <a:txBody>
                    <a:bodyPr/>
                    <a:lstStyle/>
                    <a:p>
                      <a:endParaRPr lang="en-ZA"/>
                    </a:p>
                  </a:txBody>
                  <a:tcPr/>
                </a:tc>
                <a:tc gridSpan="2">
                  <a:txBody>
                    <a:bodyPr/>
                    <a:lstStyle/>
                    <a:p>
                      <a:pPr algn="ctr">
                        <a:spcAft>
                          <a:spcPts val="0"/>
                        </a:spcAft>
                      </a:pPr>
                      <a:r>
                        <a:rPr lang="en-ZA" sz="1200" dirty="0">
                          <a:effectLst/>
                        </a:rPr>
                        <a:t>Variance</a:t>
                      </a:r>
                      <a:endParaRPr lang="en-ZA" sz="1200" dirty="0">
                        <a:effectLst/>
                        <a:latin typeface="Arial"/>
                        <a:ea typeface="Times New Roman"/>
                        <a:cs typeface="Times New Roman"/>
                      </a:endParaRPr>
                    </a:p>
                  </a:txBody>
                  <a:tcPr marL="68582" marR="68582" marT="0" marB="0"/>
                </a:tc>
                <a:tc hMerge="1">
                  <a:txBody>
                    <a:bodyPr/>
                    <a:lstStyle/>
                    <a:p>
                      <a:endParaRPr lang="en-ZA"/>
                    </a:p>
                  </a:txBody>
                  <a:tcPr/>
                </a:tc>
              </a:tr>
              <a:tr h="860468">
                <a:tc>
                  <a:txBody>
                    <a:bodyPr/>
                    <a:lstStyle/>
                    <a:p>
                      <a:pPr algn="ctr">
                        <a:spcAft>
                          <a:spcPts val="0"/>
                        </a:spcAft>
                      </a:pPr>
                      <a:r>
                        <a:rPr lang="en-ZA" sz="1200" dirty="0">
                          <a:effectLst/>
                        </a:rPr>
                        <a:t>PROGRAMMES THAT NEED ADDDITIONAL REPORTS</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Total Planned Sites</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Total Planned Units</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Total Budget Allocation</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Sites</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Units</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Total expenditure</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Sites</a:t>
                      </a:r>
                      <a:endParaRPr lang="en-ZA" sz="1200" dirty="0">
                        <a:effectLst/>
                        <a:latin typeface="Arial"/>
                        <a:ea typeface="Times New Roman"/>
                        <a:cs typeface="Times New Roman"/>
                      </a:endParaRPr>
                    </a:p>
                  </a:txBody>
                  <a:tcPr marL="68582" marR="68582" marT="0" marB="0"/>
                </a:tc>
                <a:tc>
                  <a:txBody>
                    <a:bodyPr/>
                    <a:lstStyle/>
                    <a:p>
                      <a:pPr algn="ctr">
                        <a:spcAft>
                          <a:spcPts val="0"/>
                        </a:spcAft>
                      </a:pPr>
                      <a:r>
                        <a:rPr lang="en-ZA" sz="1200" dirty="0">
                          <a:effectLst/>
                        </a:rPr>
                        <a:t>Units</a:t>
                      </a:r>
                      <a:endParaRPr lang="en-ZA" sz="1200" dirty="0">
                        <a:effectLst/>
                        <a:latin typeface="Arial"/>
                        <a:ea typeface="Times New Roman"/>
                        <a:cs typeface="Times New Roman"/>
                      </a:endParaRPr>
                    </a:p>
                  </a:txBody>
                  <a:tcPr marL="68582" marR="68582" marT="0" marB="0"/>
                </a:tc>
              </a:tr>
              <a:tr h="853364">
                <a:tc>
                  <a:txBody>
                    <a:bodyPr/>
                    <a:lstStyle/>
                    <a:p>
                      <a:pPr marL="0" algn="ctr" defTabSz="457200" rtl="0" eaLnBrk="1" latinLnBrk="0" hangingPunct="1">
                        <a:spcAft>
                          <a:spcPts val="0"/>
                        </a:spcAft>
                      </a:pPr>
                      <a:r>
                        <a:rPr lang="en-ZA" sz="1200" kern="1200" dirty="0">
                          <a:solidFill>
                            <a:schemeClr val="tx1"/>
                          </a:solidFill>
                          <a:effectLst/>
                          <a:latin typeface="+mn-lt"/>
                          <a:ea typeface="+mn-ea"/>
                          <a:cs typeface="+mn-cs"/>
                        </a:rPr>
                        <a:t>1.3 Enhanced Extended Discount Benefit Scheme (EEDBS)</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51 000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38 925</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r>
              <a:tr h="640023">
                <a:tc>
                  <a:txBody>
                    <a:bodyPr/>
                    <a:lstStyle/>
                    <a:p>
                      <a:pPr marL="0" algn="ctr" defTabSz="457200" rtl="0" eaLnBrk="1" latinLnBrk="0" hangingPunct="1">
                        <a:spcAft>
                          <a:spcPts val="0"/>
                        </a:spcAft>
                      </a:pPr>
                      <a:r>
                        <a:rPr lang="en-ZA" sz="1200" kern="1200">
                          <a:solidFill>
                            <a:schemeClr val="tx1"/>
                          </a:solidFill>
                          <a:effectLst/>
                          <a:latin typeface="+mn-lt"/>
                          <a:ea typeface="+mn-ea"/>
                          <a:cs typeface="+mn-cs"/>
                        </a:rPr>
                        <a:t>1.4 State Asset Maintenance Programme</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46 500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131 331</a:t>
                      </a:r>
                      <a:endParaRPr lang="en-ZA" sz="1200" kern="1200" dirty="0">
                        <a:solidFill>
                          <a:schemeClr val="tx1"/>
                        </a:solidFill>
                        <a:effectLst/>
                        <a:latin typeface="+mn-lt"/>
                        <a:ea typeface="+mn-ea"/>
                        <a:cs typeface="+mn-cs"/>
                      </a:endParaRPr>
                    </a:p>
                  </a:txBody>
                  <a:tcPr marL="68582" marR="68582" marT="0" marB="0">
                    <a:noFill/>
                  </a:tcPr>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r>
              <a:tr h="426682">
                <a:tc>
                  <a:txBody>
                    <a:bodyPr/>
                    <a:lstStyle/>
                    <a:p>
                      <a:pPr marL="0" algn="ctr" defTabSz="457200" rtl="0" eaLnBrk="1" latinLnBrk="0" hangingPunct="1">
                        <a:spcAft>
                          <a:spcPts val="0"/>
                        </a:spcAft>
                      </a:pPr>
                      <a:r>
                        <a:rPr lang="en-ZA" sz="1200" kern="1200">
                          <a:solidFill>
                            <a:schemeClr val="tx1"/>
                          </a:solidFill>
                          <a:effectLst/>
                          <a:latin typeface="+mn-lt"/>
                          <a:ea typeface="+mn-ea"/>
                          <a:cs typeface="+mn-cs"/>
                        </a:rPr>
                        <a:t>1.6 Social and Economic Facilities</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a:t>
                      </a:r>
                      <a:r>
                        <a:rPr lang="en-ZA" sz="1200" kern="1200" dirty="0">
                          <a:solidFill>
                            <a:schemeClr val="tx1"/>
                          </a:solidFill>
                          <a:effectLst/>
                          <a:latin typeface="+mn-lt"/>
                          <a:ea typeface="+mn-ea"/>
                          <a:cs typeface="+mn-cs"/>
                        </a:rPr>
                        <a:t> </a:t>
                      </a:r>
                    </a:p>
                  </a:txBody>
                  <a:tcPr marL="68582" marR="68582" marT="0" marB="0">
                    <a:noFill/>
                  </a:tcPr>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r>
              <a:tr h="426682">
                <a:tc>
                  <a:txBody>
                    <a:bodyPr/>
                    <a:lstStyle/>
                    <a:p>
                      <a:pPr marL="0" algn="ctr" defTabSz="457200" rtl="0" eaLnBrk="1" latinLnBrk="0" hangingPunct="1">
                        <a:spcAft>
                          <a:spcPts val="0"/>
                        </a:spcAft>
                      </a:pPr>
                      <a:r>
                        <a:rPr lang="en-ZA" sz="1200" kern="1200">
                          <a:solidFill>
                            <a:schemeClr val="tx1"/>
                          </a:solidFill>
                          <a:effectLst/>
                          <a:latin typeface="+mn-lt"/>
                          <a:ea typeface="+mn-ea"/>
                          <a:cs typeface="+mn-cs"/>
                        </a:rPr>
                        <a:t>1.8 Operational Capital Budget</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248 992</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239 004</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r>
              <a:tr h="426682">
                <a:tc>
                  <a:txBody>
                    <a:bodyPr/>
                    <a:lstStyle/>
                    <a:p>
                      <a:pPr marL="0" algn="ctr" defTabSz="457200" rtl="0" eaLnBrk="1" latinLnBrk="0" hangingPunct="1">
                        <a:spcAft>
                          <a:spcPts val="0"/>
                        </a:spcAft>
                      </a:pPr>
                      <a:r>
                        <a:rPr lang="en-ZA" sz="1200" kern="1200">
                          <a:solidFill>
                            <a:schemeClr val="tx1"/>
                          </a:solidFill>
                          <a:effectLst/>
                          <a:latin typeface="+mn-lt"/>
                          <a:ea typeface="+mn-ea"/>
                          <a:cs typeface="+mn-cs"/>
                        </a:rPr>
                        <a:t>1.11a Land parcels procured(IHAHSD)</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r>
              <a:tr h="281255">
                <a:tc>
                  <a:txBody>
                    <a:bodyPr/>
                    <a:lstStyle/>
                    <a:p>
                      <a:pPr marL="0" algn="ctr" defTabSz="457200" rtl="0" eaLnBrk="1" latinLnBrk="0" hangingPunct="1">
                        <a:spcAft>
                          <a:spcPts val="0"/>
                        </a:spcAft>
                      </a:pPr>
                      <a:r>
                        <a:rPr lang="en-ZA" sz="1200" kern="1200" dirty="0">
                          <a:solidFill>
                            <a:schemeClr val="tx1"/>
                          </a:solidFill>
                          <a:effectLst/>
                          <a:latin typeface="+mn-lt"/>
                          <a:ea typeface="+mn-ea"/>
                          <a:cs typeface="+mn-cs"/>
                        </a:rPr>
                        <a:t> Total</a:t>
                      </a:r>
                    </a:p>
                  </a:txBody>
                  <a:tcPr marL="68582" marR="68582" marT="0" marB="0"/>
                </a:tc>
                <a:tc>
                  <a:txBody>
                    <a:bodyPr/>
                    <a:lstStyle/>
                    <a:p>
                      <a:pPr marL="0" algn="ctr" defTabSz="457200" rtl="0" eaLnBrk="1" latinLnBrk="0" hangingPunct="1">
                        <a:spcAft>
                          <a:spcPts val="0"/>
                        </a:spcAft>
                      </a:pPr>
                      <a:r>
                        <a:rPr lang="en-ZA" sz="1200" kern="1200" dirty="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346 492</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409 260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0</a:t>
                      </a:r>
                      <a:endParaRPr lang="en-ZA" sz="1200" kern="1200" dirty="0">
                        <a:solidFill>
                          <a:schemeClr val="tx1"/>
                        </a:solidFill>
                        <a:effectLst/>
                        <a:latin typeface="+mn-lt"/>
                        <a:ea typeface="+mn-ea"/>
                        <a:cs typeface="+mn-cs"/>
                      </a:endParaRPr>
                    </a:p>
                  </a:txBody>
                  <a:tcPr marL="68582" marR="68582" marT="0" marB="0"/>
                </a:tc>
                <a:tc>
                  <a:txBody>
                    <a:bodyPr/>
                    <a:lstStyle/>
                    <a:p>
                      <a:pPr marL="0" algn="ctr" defTabSz="457200" rtl="0" eaLnBrk="1" latinLnBrk="0" hangingPunct="1">
                        <a:spcAft>
                          <a:spcPts val="0"/>
                        </a:spcAft>
                      </a:pPr>
                      <a:r>
                        <a:rPr lang="en-ZA" sz="1200" kern="1200" dirty="0" smtClean="0">
                          <a:solidFill>
                            <a:schemeClr val="tx1"/>
                          </a:solidFill>
                          <a:effectLst/>
                          <a:latin typeface="+mn-lt"/>
                          <a:ea typeface="+mn-ea"/>
                          <a:cs typeface="+mn-cs"/>
                        </a:rPr>
                        <a:t>0</a:t>
                      </a:r>
                      <a:r>
                        <a:rPr lang="en-ZA" sz="1200" kern="1200" dirty="0">
                          <a:solidFill>
                            <a:schemeClr val="tx1"/>
                          </a:solidFill>
                          <a:effectLst/>
                          <a:latin typeface="+mn-lt"/>
                          <a:ea typeface="+mn-ea"/>
                          <a:cs typeface="+mn-cs"/>
                        </a:rPr>
                        <a:t> </a:t>
                      </a:r>
                    </a:p>
                  </a:txBody>
                  <a:tcPr marL="68582" marR="68582"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r>
              <a:rPr lang="en-ZA" altLang="en-US" b="1" smtClean="0">
                <a:solidFill>
                  <a:srgbClr val="FF0000"/>
                </a:solidFill>
                <a:ea typeface="ＭＳ Ｐゴシック" pitchFamily="34" charset="-128"/>
              </a:rPr>
              <a:t>OTHER PROGRAMMES TO BE FUNDED</a:t>
            </a:r>
          </a:p>
        </p:txBody>
      </p:sp>
      <p:graphicFrame>
        <p:nvGraphicFramePr>
          <p:cNvPr id="4" name="Table 3"/>
          <p:cNvGraphicFramePr>
            <a:graphicFrameLocks noGrp="1"/>
          </p:cNvGraphicFramePr>
          <p:nvPr/>
        </p:nvGraphicFramePr>
        <p:xfrm>
          <a:off x="533400" y="1600200"/>
          <a:ext cx="8443913" cy="4225924"/>
        </p:xfrm>
        <a:graphic>
          <a:graphicData uri="http://schemas.openxmlformats.org/drawingml/2006/table">
            <a:tbl>
              <a:tblPr firstRow="1" firstCol="1" bandRow="1">
                <a:tableStyleId>{8799B23B-EC83-4686-B30A-512413B5E67A}</a:tableStyleId>
              </a:tblPr>
              <a:tblGrid>
                <a:gridCol w="2052167"/>
                <a:gridCol w="690521"/>
                <a:gridCol w="828067"/>
                <a:gridCol w="872569"/>
                <a:gridCol w="752116"/>
                <a:gridCol w="756062"/>
                <a:gridCol w="900073"/>
                <a:gridCol w="796169"/>
                <a:gridCol w="796169"/>
              </a:tblGrid>
              <a:tr h="736043">
                <a:tc>
                  <a:txBody>
                    <a:bodyPr/>
                    <a:lstStyle/>
                    <a:p>
                      <a:pPr algn="ctr">
                        <a:spcAft>
                          <a:spcPts val="0"/>
                        </a:spcAft>
                      </a:pPr>
                      <a:r>
                        <a:rPr lang="en-ZA" sz="1200" dirty="0">
                          <a:effectLst/>
                        </a:rPr>
                        <a:t> </a:t>
                      </a:r>
                      <a:endParaRPr lang="en-ZA" sz="1200" dirty="0">
                        <a:effectLst/>
                        <a:latin typeface="Arial"/>
                        <a:ea typeface="Times New Roman"/>
                        <a:cs typeface="Times New Roman"/>
                      </a:endParaRPr>
                    </a:p>
                  </a:txBody>
                  <a:tcPr marL="68586" marR="68586" marT="0" marB="0"/>
                </a:tc>
                <a:tc gridSpan="3">
                  <a:txBody>
                    <a:bodyPr/>
                    <a:lstStyle/>
                    <a:p>
                      <a:pPr algn="ctr">
                        <a:spcAft>
                          <a:spcPts val="0"/>
                        </a:spcAft>
                      </a:pPr>
                      <a:r>
                        <a:rPr lang="en-US" sz="1200" dirty="0">
                          <a:effectLst/>
                        </a:rPr>
                        <a:t>Planned Annual Target </a:t>
                      </a:r>
                      <a:endParaRPr lang="en-ZA" sz="1200" dirty="0">
                        <a:effectLst/>
                      </a:endParaRPr>
                    </a:p>
                    <a:p>
                      <a:pPr algn="ctr">
                        <a:spcAft>
                          <a:spcPts val="0"/>
                        </a:spcAft>
                      </a:pPr>
                      <a:r>
                        <a:rPr lang="en-US" sz="1200" dirty="0">
                          <a:effectLst/>
                        </a:rPr>
                        <a:t>1 April ‘15 to 31 March 2016</a:t>
                      </a:r>
                      <a:endParaRPr lang="en-ZA" sz="1200" dirty="0">
                        <a:effectLst/>
                      </a:endParaRPr>
                    </a:p>
                    <a:p>
                      <a:pPr algn="ctr">
                        <a:spcAft>
                          <a:spcPts val="0"/>
                        </a:spcAft>
                      </a:pPr>
                      <a:r>
                        <a:rPr lang="en-ZA" sz="1200" dirty="0">
                          <a:effectLst/>
                        </a:rPr>
                        <a:t> </a:t>
                      </a:r>
                      <a:endParaRPr lang="en-ZA" sz="1200" dirty="0">
                        <a:effectLst/>
                        <a:latin typeface="Arial"/>
                        <a:ea typeface="Times New Roman"/>
                        <a:cs typeface="Times New Roman"/>
                      </a:endParaRPr>
                    </a:p>
                  </a:txBody>
                  <a:tcPr marL="68586" marR="68586" marT="0" marB="0"/>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200" dirty="0">
                          <a:effectLst/>
                        </a:rPr>
                        <a:t>Actual Delivery to date</a:t>
                      </a:r>
                      <a:endParaRPr lang="en-ZA" sz="1200" dirty="0">
                        <a:effectLst/>
                      </a:endParaRPr>
                    </a:p>
                    <a:p>
                      <a:pPr algn="ctr">
                        <a:spcAft>
                          <a:spcPts val="0"/>
                        </a:spcAft>
                      </a:pPr>
                      <a:r>
                        <a:rPr lang="en-US" sz="1200" dirty="0">
                          <a:effectLst/>
                        </a:rPr>
                        <a:t>1 April’15 to 31 March 2016</a:t>
                      </a:r>
                      <a:endParaRPr lang="en-ZA" sz="1200" dirty="0">
                        <a:effectLst/>
                      </a:endParaRPr>
                    </a:p>
                    <a:p>
                      <a:pPr algn="ctr">
                        <a:spcAft>
                          <a:spcPts val="0"/>
                        </a:spcAft>
                      </a:pPr>
                      <a:r>
                        <a:rPr lang="en-ZA" sz="1200" dirty="0">
                          <a:effectLst/>
                        </a:rPr>
                        <a:t> </a:t>
                      </a:r>
                      <a:endParaRPr lang="en-ZA" sz="1200" dirty="0">
                        <a:effectLst/>
                        <a:latin typeface="Arial"/>
                        <a:ea typeface="Times New Roman"/>
                        <a:cs typeface="Times New Roman"/>
                      </a:endParaRPr>
                    </a:p>
                  </a:txBody>
                  <a:tcPr marL="68586" marR="68586" marT="0" marB="0"/>
                </a:tc>
                <a:tc hMerge="1">
                  <a:txBody>
                    <a:bodyPr/>
                    <a:lstStyle/>
                    <a:p>
                      <a:endParaRPr lang="en-ZA"/>
                    </a:p>
                  </a:txBody>
                  <a:tcPr/>
                </a:tc>
                <a:tc hMerge="1">
                  <a:txBody>
                    <a:bodyPr/>
                    <a:lstStyle/>
                    <a:p>
                      <a:endParaRPr lang="en-ZA"/>
                    </a:p>
                  </a:txBody>
                  <a:tcPr/>
                </a:tc>
                <a:tc gridSpan="2">
                  <a:txBody>
                    <a:bodyPr/>
                    <a:lstStyle/>
                    <a:p>
                      <a:pPr algn="ctr">
                        <a:spcAft>
                          <a:spcPts val="0"/>
                        </a:spcAft>
                      </a:pPr>
                      <a:r>
                        <a:rPr lang="en-ZA" sz="1200" dirty="0">
                          <a:effectLst/>
                        </a:rPr>
                        <a:t>Variance</a:t>
                      </a:r>
                      <a:endParaRPr lang="en-ZA" sz="1200" dirty="0">
                        <a:effectLst/>
                        <a:latin typeface="Arial"/>
                        <a:ea typeface="Times New Roman"/>
                        <a:cs typeface="Times New Roman"/>
                      </a:endParaRPr>
                    </a:p>
                  </a:txBody>
                  <a:tcPr marL="68586" marR="68586" marT="0" marB="0"/>
                </a:tc>
                <a:tc hMerge="1">
                  <a:txBody>
                    <a:bodyPr/>
                    <a:lstStyle/>
                    <a:p>
                      <a:endParaRPr lang="en-ZA"/>
                    </a:p>
                  </a:txBody>
                  <a:tcPr/>
                </a:tc>
              </a:tr>
              <a:tr h="736043">
                <a:tc>
                  <a:txBody>
                    <a:bodyPr/>
                    <a:lstStyle/>
                    <a:p>
                      <a:pPr algn="ctr">
                        <a:spcAft>
                          <a:spcPts val="0"/>
                        </a:spcAft>
                      </a:pPr>
                      <a:r>
                        <a:rPr lang="en-ZA" sz="1200">
                          <a:effectLst/>
                        </a:rPr>
                        <a:t>OTHER PROGRAMMES THAT ARE TO BE FUNDED</a:t>
                      </a:r>
                      <a:endParaRPr lang="en-ZA" sz="1200">
                        <a:effectLst/>
                        <a:latin typeface="Arial"/>
                        <a:ea typeface="Times New Roman"/>
                        <a:cs typeface="Times New Roman"/>
                      </a:endParaRPr>
                    </a:p>
                  </a:txBody>
                  <a:tcPr marL="68586" marR="68586" marT="0" marB="0"/>
                </a:tc>
                <a:tc>
                  <a:txBody>
                    <a:bodyPr/>
                    <a:lstStyle/>
                    <a:p>
                      <a:pPr algn="ctr">
                        <a:spcAft>
                          <a:spcPts val="0"/>
                        </a:spcAft>
                      </a:pPr>
                      <a:r>
                        <a:rPr lang="en-ZA" sz="1200">
                          <a:effectLst/>
                        </a:rPr>
                        <a:t>Total Planned Sites</a:t>
                      </a:r>
                      <a:endParaRPr lang="en-ZA" sz="1200">
                        <a:effectLst/>
                        <a:latin typeface="Arial"/>
                        <a:ea typeface="Times New Roman"/>
                        <a:cs typeface="Times New Roman"/>
                      </a:endParaRPr>
                    </a:p>
                  </a:txBody>
                  <a:tcPr marL="68586" marR="68586" marT="0" marB="0"/>
                </a:tc>
                <a:tc>
                  <a:txBody>
                    <a:bodyPr/>
                    <a:lstStyle/>
                    <a:p>
                      <a:pPr algn="ctr">
                        <a:spcAft>
                          <a:spcPts val="0"/>
                        </a:spcAft>
                      </a:pPr>
                      <a:r>
                        <a:rPr lang="en-ZA" sz="1200" dirty="0">
                          <a:effectLst/>
                        </a:rPr>
                        <a:t>Total Planned Units</a:t>
                      </a:r>
                      <a:endParaRPr lang="en-ZA" sz="1200" dirty="0">
                        <a:effectLst/>
                        <a:latin typeface="Arial"/>
                        <a:ea typeface="Times New Roman"/>
                        <a:cs typeface="Times New Roman"/>
                      </a:endParaRPr>
                    </a:p>
                  </a:txBody>
                  <a:tcPr marL="68586" marR="68586" marT="0" marB="0"/>
                </a:tc>
                <a:tc>
                  <a:txBody>
                    <a:bodyPr/>
                    <a:lstStyle/>
                    <a:p>
                      <a:pPr algn="ctr">
                        <a:spcAft>
                          <a:spcPts val="0"/>
                        </a:spcAft>
                      </a:pPr>
                      <a:r>
                        <a:rPr lang="en-ZA" sz="1200" dirty="0">
                          <a:effectLst/>
                        </a:rPr>
                        <a:t>Total Budget </a:t>
                      </a:r>
                      <a:r>
                        <a:rPr lang="en-ZA" sz="1200" dirty="0" smtClean="0">
                          <a:effectLst/>
                        </a:rPr>
                        <a:t>Allocation</a:t>
                      </a:r>
                    </a:p>
                    <a:p>
                      <a:pPr algn="ctr">
                        <a:spcAft>
                          <a:spcPts val="0"/>
                        </a:spcAft>
                      </a:pPr>
                      <a:r>
                        <a:rPr lang="en-ZA" sz="1200" dirty="0" smtClean="0">
                          <a:effectLst/>
                          <a:latin typeface="Arial"/>
                          <a:ea typeface="Times New Roman"/>
                          <a:cs typeface="Times New Roman"/>
                        </a:rPr>
                        <a:t>R”000</a:t>
                      </a:r>
                      <a:endParaRPr lang="en-ZA" sz="1200" dirty="0">
                        <a:effectLst/>
                        <a:latin typeface="Arial"/>
                        <a:ea typeface="Times New Roman"/>
                        <a:cs typeface="Times New Roman"/>
                      </a:endParaRPr>
                    </a:p>
                  </a:txBody>
                  <a:tcPr marL="68586" marR="68586" marT="0" marB="0"/>
                </a:tc>
                <a:tc>
                  <a:txBody>
                    <a:bodyPr/>
                    <a:lstStyle/>
                    <a:p>
                      <a:pPr algn="ctr">
                        <a:spcAft>
                          <a:spcPts val="0"/>
                        </a:spcAft>
                      </a:pPr>
                      <a:r>
                        <a:rPr lang="en-ZA" sz="1200">
                          <a:effectLst/>
                        </a:rPr>
                        <a:t>Sites</a:t>
                      </a:r>
                      <a:endParaRPr lang="en-ZA" sz="1200">
                        <a:effectLst/>
                        <a:latin typeface="Arial"/>
                        <a:ea typeface="Times New Roman"/>
                        <a:cs typeface="Times New Roman"/>
                      </a:endParaRPr>
                    </a:p>
                  </a:txBody>
                  <a:tcPr marL="68586" marR="68586" marT="0" marB="0"/>
                </a:tc>
                <a:tc>
                  <a:txBody>
                    <a:bodyPr/>
                    <a:lstStyle/>
                    <a:p>
                      <a:pPr algn="ctr">
                        <a:spcAft>
                          <a:spcPts val="0"/>
                        </a:spcAft>
                      </a:pPr>
                      <a:r>
                        <a:rPr lang="en-ZA" sz="1200" dirty="0">
                          <a:effectLst/>
                        </a:rPr>
                        <a:t>Units</a:t>
                      </a:r>
                      <a:endParaRPr lang="en-ZA" sz="1200" dirty="0">
                        <a:effectLst/>
                        <a:latin typeface="Arial"/>
                        <a:ea typeface="Times New Roman"/>
                        <a:cs typeface="Times New Roman"/>
                      </a:endParaRPr>
                    </a:p>
                  </a:txBody>
                  <a:tcPr marL="68586" marR="68586" marT="0" marB="0"/>
                </a:tc>
                <a:tc>
                  <a:txBody>
                    <a:bodyPr/>
                    <a:lstStyle/>
                    <a:p>
                      <a:pPr algn="ctr">
                        <a:spcAft>
                          <a:spcPts val="0"/>
                        </a:spcAft>
                      </a:pPr>
                      <a:r>
                        <a:rPr lang="en-ZA" sz="1200" dirty="0">
                          <a:effectLst/>
                        </a:rPr>
                        <a:t>Total </a:t>
                      </a:r>
                      <a:r>
                        <a:rPr lang="en-ZA" sz="1200" dirty="0" smtClean="0">
                          <a:effectLst/>
                        </a:rPr>
                        <a:t>expenditure</a:t>
                      </a:r>
                    </a:p>
                    <a:p>
                      <a:pPr algn="ctr">
                        <a:spcAft>
                          <a:spcPts val="0"/>
                        </a:spcAft>
                      </a:pPr>
                      <a:r>
                        <a:rPr lang="en-ZA" sz="1200" dirty="0" smtClean="0">
                          <a:effectLst/>
                          <a:latin typeface="Arial"/>
                          <a:ea typeface="Times New Roman"/>
                          <a:cs typeface="Times New Roman"/>
                        </a:rPr>
                        <a:t>R”000</a:t>
                      </a:r>
                      <a:endParaRPr lang="en-ZA" sz="1200" dirty="0">
                        <a:effectLst/>
                        <a:latin typeface="Arial"/>
                        <a:ea typeface="Times New Roman"/>
                        <a:cs typeface="Times New Roman"/>
                      </a:endParaRPr>
                    </a:p>
                  </a:txBody>
                  <a:tcPr marL="68586" marR="68586" marT="0" marB="0"/>
                </a:tc>
                <a:tc>
                  <a:txBody>
                    <a:bodyPr/>
                    <a:lstStyle/>
                    <a:p>
                      <a:pPr algn="ctr">
                        <a:spcAft>
                          <a:spcPts val="0"/>
                        </a:spcAft>
                      </a:pPr>
                      <a:r>
                        <a:rPr lang="en-ZA" sz="1200">
                          <a:effectLst/>
                        </a:rPr>
                        <a:t>Sites </a:t>
                      </a:r>
                      <a:endParaRPr lang="en-ZA" sz="1200">
                        <a:effectLst/>
                        <a:latin typeface="Arial"/>
                        <a:ea typeface="Times New Roman"/>
                        <a:cs typeface="Times New Roman"/>
                      </a:endParaRPr>
                    </a:p>
                  </a:txBody>
                  <a:tcPr marL="68586" marR="68586" marT="0" marB="0"/>
                </a:tc>
                <a:tc>
                  <a:txBody>
                    <a:bodyPr/>
                    <a:lstStyle/>
                    <a:p>
                      <a:pPr algn="ctr">
                        <a:spcAft>
                          <a:spcPts val="0"/>
                        </a:spcAft>
                      </a:pPr>
                      <a:r>
                        <a:rPr lang="en-ZA" sz="1200">
                          <a:effectLst/>
                        </a:rPr>
                        <a:t>Units</a:t>
                      </a:r>
                      <a:endParaRPr lang="en-ZA" sz="1200">
                        <a:effectLst/>
                        <a:latin typeface="Arial"/>
                        <a:ea typeface="Times New Roman"/>
                        <a:cs typeface="Times New Roman"/>
                      </a:endParaRPr>
                    </a:p>
                  </a:txBody>
                  <a:tcPr marL="68586" marR="68586" marT="0" marB="0"/>
                </a:tc>
              </a:tr>
              <a:tr h="661766">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1.10 NHBRC enrolment (related to grant) </a:t>
                      </a:r>
                      <a:endParaRPr lang="en-ZA" sz="1100" kern="1200" dirty="0" smtClean="0">
                        <a:solidFill>
                          <a:schemeClr val="tx1"/>
                        </a:solidFill>
                        <a:effectLst/>
                        <a:latin typeface="+mn-lt"/>
                        <a:ea typeface="+mn-ea"/>
                        <a:cs typeface="+mn-cs"/>
                      </a:endParaRPr>
                    </a:p>
                    <a:p>
                      <a:pPr marL="0" algn="ctr" defTabSz="457200" rtl="0" eaLnBrk="1" latinLnBrk="0" hangingPunct="1">
                        <a:lnSpc>
                          <a:spcPct val="115000"/>
                        </a:lnSpc>
                        <a:spcAft>
                          <a:spcPts val="0"/>
                        </a:spcAft>
                      </a:pP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34 000</a:t>
                      </a:r>
                      <a:endParaRPr lang="en-ZA" sz="1100" kern="1200" dirty="0">
                        <a:solidFill>
                          <a:schemeClr val="tx1"/>
                        </a:solidFill>
                        <a:effectLst/>
                        <a:latin typeface="+mn-lt"/>
                        <a:ea typeface="+mn-ea"/>
                        <a:cs typeface="+mn-cs"/>
                      </a:endParaRPr>
                    </a:p>
                  </a:txBody>
                  <a:tcPr marL="68586" marR="68586" marT="0" marB="0">
                    <a:noFill/>
                  </a:tcPr>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10 579</a:t>
                      </a:r>
                      <a:r>
                        <a:rPr lang="en-ZA" sz="1100" kern="1200" dirty="0">
                          <a:solidFill>
                            <a:schemeClr val="tx1"/>
                          </a:solidFill>
                          <a:effectLst/>
                          <a:latin typeface="+mn-lt"/>
                          <a:ea typeface="+mn-ea"/>
                          <a:cs typeface="+mn-cs"/>
                        </a:rPr>
                        <a:t> </a:t>
                      </a: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r>
              <a:tr h="540786">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3.2a Social Housing: Operational Support </a:t>
                      </a: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r>
              <a:tr h="620229">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 1.7 Accredited Municipalities (level 1 &amp; 2):  </a:t>
                      </a: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r>
              <a:tr h="643914">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Disaster Relief</a:t>
                      </a: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r>
              <a:tr h="287143">
                <a:tc>
                  <a:txBody>
                    <a:bodyPr/>
                    <a:lstStyle/>
                    <a:p>
                      <a:pPr marL="0" algn="ctr" defTabSz="457200" rtl="0" eaLnBrk="1" latinLnBrk="0" hangingPunct="1">
                        <a:lnSpc>
                          <a:spcPct val="115000"/>
                        </a:lnSpc>
                        <a:spcAft>
                          <a:spcPts val="0"/>
                        </a:spcAft>
                      </a:pPr>
                      <a:r>
                        <a:rPr lang="en-ZA" sz="1100" kern="1200" dirty="0">
                          <a:solidFill>
                            <a:schemeClr val="tx1"/>
                          </a:solidFill>
                          <a:effectLst/>
                          <a:latin typeface="+mn-lt"/>
                          <a:ea typeface="+mn-ea"/>
                          <a:cs typeface="+mn-cs"/>
                        </a:rPr>
                        <a:t>Total</a:t>
                      </a: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34 000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10 579</a:t>
                      </a:r>
                      <a:r>
                        <a:rPr lang="en-ZA" sz="1100" kern="1200" dirty="0">
                          <a:solidFill>
                            <a:schemeClr val="tx1"/>
                          </a:solidFill>
                          <a:effectLst/>
                          <a:latin typeface="+mn-lt"/>
                          <a:ea typeface="+mn-ea"/>
                          <a:cs typeface="+mn-cs"/>
                        </a:rPr>
                        <a:t> </a:t>
                      </a: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c>
                  <a:txBody>
                    <a:bodyPr/>
                    <a:lstStyle/>
                    <a:p>
                      <a:pPr marL="0" algn="ctr" defTabSz="457200" rtl="0" eaLnBrk="1" latinLnBrk="0" hangingPunct="1">
                        <a:lnSpc>
                          <a:spcPct val="115000"/>
                        </a:lnSpc>
                        <a:spcAft>
                          <a:spcPts val="0"/>
                        </a:spcAft>
                      </a:pPr>
                      <a:r>
                        <a:rPr lang="en-ZA" sz="1100" kern="1200" dirty="0" smtClean="0">
                          <a:solidFill>
                            <a:schemeClr val="tx1"/>
                          </a:solidFill>
                          <a:effectLst/>
                          <a:latin typeface="+mn-lt"/>
                          <a:ea typeface="+mn-ea"/>
                          <a:cs typeface="+mn-cs"/>
                        </a:rPr>
                        <a:t>0</a:t>
                      </a:r>
                      <a:endParaRPr lang="en-ZA" sz="1100" kern="1200" dirty="0">
                        <a:solidFill>
                          <a:schemeClr val="tx1"/>
                        </a:solidFill>
                        <a:effectLst/>
                        <a:latin typeface="+mn-lt"/>
                        <a:ea typeface="+mn-ea"/>
                        <a:cs typeface="+mn-cs"/>
                      </a:endParaRPr>
                    </a:p>
                  </a:txBody>
                  <a:tcPr marL="68586" marR="68586"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1490</TotalTime>
  <Words>2439</Words>
  <Application>Microsoft Office PowerPoint</Application>
  <PresentationFormat>On-screen Show (4:3)</PresentationFormat>
  <Paragraphs>1363</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ＭＳ Ｐゴシック</vt:lpstr>
      <vt:lpstr>Calibri</vt:lpstr>
      <vt:lpstr>Times New Roman</vt:lpstr>
      <vt:lpstr>Arial Narrow</vt:lpstr>
      <vt:lpstr>Office Theme</vt:lpstr>
      <vt:lpstr>Gauteng Department of Human Settlements Presentation 4th Quarter Report</vt:lpstr>
      <vt:lpstr>2015/16  PERFORMANCE</vt:lpstr>
      <vt:lpstr> 2015/16 MTSF Picture per Programme  *BAS: The expenditure information is not yet final  and can still change!! </vt:lpstr>
      <vt:lpstr>2015/16 MTSF Picture per Programme *BAS: The expenditure information is not yet final  and can still change!!</vt:lpstr>
      <vt:lpstr>2015/16 MTSF Picture per Programme</vt:lpstr>
      <vt:lpstr>MINING TOWNS</vt:lpstr>
      <vt:lpstr>PROGRAMMES PROPOSED NOT TO BE FUNDED BY THE HSDG</vt:lpstr>
      <vt:lpstr>PROGRAMMES THAT NEED ADDITIONAL FUNDING</vt:lpstr>
      <vt:lpstr>OTHER PROGRAMMES TO BE FUNDED</vt:lpstr>
      <vt:lpstr>MINING TOWNS</vt:lpstr>
      <vt:lpstr>2016/17 DELIVERABLES AND BUDGETS</vt:lpstr>
      <vt:lpstr>MTSF 2016  PLANNED TARGETS</vt:lpstr>
      <vt:lpstr>Slide 13</vt:lpstr>
      <vt:lpstr>Slide 14</vt:lpstr>
      <vt:lpstr>MTSF PLANNED TARGETS</vt:lpstr>
      <vt:lpstr>MTSF PLANNED TARGETS</vt:lpstr>
      <vt:lpstr>MTSF PLANNED TARGETS</vt:lpstr>
      <vt:lpstr>MINING TOWNS</vt:lpstr>
      <vt:lpstr> PROGRAMMES PROPOSED NOT TO BE FUNDED BY THE HSDG </vt:lpstr>
      <vt:lpstr> PROGRAMMES THAT NEED ADDDITIONAL REPORTS </vt:lpstr>
      <vt:lpstr> OTHER PROGRAMMES THAT ARE TO BE FUNDED </vt:lpstr>
      <vt:lpstr>THANK YOU</vt:lpstr>
    </vt:vector>
  </TitlesOfParts>
  <Company>Department of Housing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DOH 3</dc:creator>
  <cp:lastModifiedBy>Astrid</cp:lastModifiedBy>
  <cp:revision>153</cp:revision>
  <cp:lastPrinted>2016-04-07T12:33:35Z</cp:lastPrinted>
  <dcterms:created xsi:type="dcterms:W3CDTF">2013-08-12T09:46:59Z</dcterms:created>
  <dcterms:modified xsi:type="dcterms:W3CDTF">2016-04-08T12:22:28Z</dcterms:modified>
</cp:coreProperties>
</file>