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78" r:id="rId4"/>
    <p:sldId id="286" r:id="rId5"/>
    <p:sldId id="290" r:id="rId6"/>
    <p:sldId id="291" r:id="rId7"/>
    <p:sldId id="292" r:id="rId8"/>
    <p:sldId id="293" r:id="rId9"/>
    <p:sldId id="288" r:id="rId10"/>
    <p:sldId id="289" r:id="rId11"/>
    <p:sldId id="287" r:id="rId12"/>
    <p:sldId id="259" r:id="rId1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1EBB-8F63-4435-A30D-EF8AEFC78168}" type="datetimeFigureOut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10CC-E72B-49C8-A5A2-6FA35E34112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856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1B-842C-4CC3-9B60-505C2961BAE4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82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6689-9E76-418C-BC70-0866F79017F4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37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C6B9-EEEB-49DE-8C9D-C2225E08812E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728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51B-842C-4CC3-9B60-505C2961BAE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26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6CA-1AF6-4674-BE85-513AC037F31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F17-0FF1-4A29-B6BC-1BBBEA01DA4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8DDC-48CC-465E-BBF0-FC53A088A2D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FAB-938C-489F-92F6-A54059529CB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6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633B-25B2-4818-B412-3BC3F30C511D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7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D7C5-F1DC-459D-A55C-FA9FE97D6D8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50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691-5C23-4384-9B69-B99635BD651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06CA-1AF6-4674-BE85-513AC037F31B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3062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6B3F-526E-4AF1-92E0-3B536826731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55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6689-9E76-418C-BC70-0866F79017F4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0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C6B9-EEEB-49DE-8C9D-C2225E08812E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F17-0FF1-4A29-B6BC-1BBBEA01DA41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755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8DDC-48CC-465E-BBF0-FC53A088A2D4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033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CFAB-938C-489F-92F6-A54059529CB8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39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0633B-25B2-4818-B412-3BC3F30C511D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402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D7C5-F1DC-459D-A55C-FA9FE97D6D8A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940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4691-5C23-4384-9B69-B99635BD6517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85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6B3F-526E-4AF1-92E0-3B536826731E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1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35F8-85B6-48AD-B8B1-E979000BA062}" type="datetime1">
              <a:rPr lang="en-ZA" smtClean="0"/>
              <a:pPr/>
              <a:t>2016/04/05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874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35F8-85B6-48AD-B8B1-E979000BA062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2016/04/05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D37E-7193-452B-935F-7AF7AE330DC7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856984" cy="79208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ZA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to the portfolio committee workshop ESTIMATES OF NATIONAL EXPENDITURE (ene) 2016/17 		</a:t>
            </a:r>
            <a:endParaRPr lang="en-ZA" sz="2400" dirty="0" smtClean="0">
              <a:solidFill>
                <a:srgbClr val="004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797152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Date:  12 – 13 April 2016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e: 13 October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1</a:t>
            </a:fld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2016 MTEF BUDGET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10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6504"/>
          </a:xfrm>
        </p:spPr>
        <p:txBody>
          <a:bodyPr>
            <a:normAutofit/>
          </a:bodyPr>
          <a:lstStyle/>
          <a:p>
            <a:r>
              <a:rPr lang="en-ZA" sz="1800" dirty="0" smtClean="0"/>
              <a:t>Implications of budget amendments:</a:t>
            </a:r>
          </a:p>
          <a:p>
            <a:pPr marL="0" indent="0">
              <a:buNone/>
            </a:pPr>
            <a:endParaRPr lang="en-ZA" sz="800" dirty="0" smtClean="0"/>
          </a:p>
          <a:p>
            <a:pPr marL="722313" indent="-366713"/>
            <a:r>
              <a:rPr lang="en-ZA" sz="1800" dirty="0" smtClean="0"/>
              <a:t>It is imperative for DoW to forge partnerships with departments with similar priorities and projects to augment  the insufficient budget for Goods &amp; Services</a:t>
            </a:r>
          </a:p>
          <a:p>
            <a:pPr marL="722313" indent="-366713"/>
            <a:r>
              <a:rPr lang="en-ZA" sz="1800" dirty="0" smtClean="0"/>
              <a:t>G&amp;S budget cuts not implemented on line function budget allocations to maximise implementation of APP</a:t>
            </a:r>
          </a:p>
          <a:p>
            <a:pPr marL="722313" indent="-366713"/>
            <a:r>
              <a:rPr lang="en-ZA" sz="1800" dirty="0" smtClean="0"/>
              <a:t>Enforcement and implement Treasury Regulations of Austerity Measures and Cost Cutting to accommodate pressing priorities of DoW </a:t>
            </a:r>
          </a:p>
          <a:p>
            <a:pPr marL="722313" indent="-366713"/>
            <a:r>
              <a:rPr lang="en-ZA" sz="1800" dirty="0" smtClean="0"/>
              <a:t>GBS Funding is in the last year, preparations should be underway for new motivation to submit to National Treasury for a new allocation from 2017/18</a:t>
            </a:r>
          </a:p>
          <a:p>
            <a:pPr marL="722313" indent="-366713"/>
            <a:r>
              <a:rPr lang="en-ZA" sz="1800" dirty="0" smtClean="0"/>
              <a:t>Consider implementing activity 1 of National Dialogues to utilise balance of R5 million of funds from GBS funding for 2015/16 before end of March 2016</a:t>
            </a:r>
          </a:p>
          <a:p>
            <a:pPr marL="355600" indent="0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6892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1000" t="24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Last Page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11</a:t>
            </a:fld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rgbClr val="004C00"/>
                </a:solidFill>
              </a:rPr>
              <a:t>BUDGET ALLOCATION FOR 2016/17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2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1"/>
            <a:ext cx="8229600" cy="3816424"/>
          </a:xfrm>
        </p:spPr>
        <p:txBody>
          <a:bodyPr>
            <a:normAutofit/>
          </a:bodyPr>
          <a:lstStyle/>
          <a:p>
            <a:r>
              <a:rPr lang="en-ZA" sz="2000" dirty="0" smtClean="0"/>
              <a:t>Total budget allocation for 2016/17 is R196.887 million</a:t>
            </a:r>
          </a:p>
          <a:p>
            <a:r>
              <a:rPr lang="en-ZA" sz="2000" dirty="0" smtClean="0"/>
              <a:t>GBS allocation is R6.8 million</a:t>
            </a:r>
          </a:p>
          <a:p>
            <a:r>
              <a:rPr lang="en-ZA" sz="2000" dirty="0" smtClean="0"/>
              <a:t>Included in total budget of R196.887 million is R 69.891 million for CGE</a:t>
            </a:r>
          </a:p>
          <a:p>
            <a:r>
              <a:rPr lang="en-ZA" sz="2000" dirty="0" smtClean="0"/>
              <a:t>Net budget allocation is R  126.887 million </a:t>
            </a:r>
          </a:p>
          <a:p>
            <a:r>
              <a:rPr lang="en-ZA" sz="2000" dirty="0" smtClean="0"/>
              <a:t>Budget is allocation per Economic Classification is: </a:t>
            </a:r>
          </a:p>
          <a:p>
            <a:pPr marL="625475" indent="182563"/>
            <a:r>
              <a:rPr lang="en-ZA" sz="2000" dirty="0" smtClean="0"/>
              <a:t>Compensation of Employees R 72.613 million</a:t>
            </a:r>
          </a:p>
          <a:p>
            <a:pPr marL="625475" indent="182563"/>
            <a:r>
              <a:rPr lang="en-ZA" sz="2000" dirty="0" smtClean="0"/>
              <a:t>Goods and Services R 50.650 million </a:t>
            </a:r>
          </a:p>
          <a:p>
            <a:pPr marL="625475" indent="182563"/>
            <a:r>
              <a:rPr lang="en-ZA" sz="2000" dirty="0" smtClean="0"/>
              <a:t>Transfers &amp; Subsidies (CGE) R 69.891 million </a:t>
            </a:r>
          </a:p>
          <a:p>
            <a:pPr marL="625475" indent="182563"/>
            <a:r>
              <a:rPr lang="en-ZA" sz="2000" dirty="0" smtClean="0"/>
              <a:t>Capital Payments  R 3.731 million </a:t>
            </a:r>
          </a:p>
          <a:p>
            <a:pPr marL="0" indent="0">
              <a:buNone/>
              <a:tabLst>
                <a:tab pos="355600" algn="l"/>
              </a:tabLst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36116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2016 MTEF PER PROGRAMME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3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17466"/>
              </p:ext>
            </p:extLst>
          </p:nvPr>
        </p:nvGraphicFramePr>
        <p:xfrm>
          <a:off x="467544" y="1340768"/>
          <a:ext cx="7992888" cy="432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62955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Programme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45056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Administration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89 357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87 357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90 544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55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Social Transformation and Economic Empowerment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14 511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20 614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21 614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55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Policy, Stakeholder Coordination and Knowledge Management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23 128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21 203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21 913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0565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Total</a:t>
                      </a:r>
                      <a:r>
                        <a:rPr lang="en-ZA" sz="1600" b="1" baseline="0" dirty="0" smtClean="0"/>
                        <a:t> Operational Budget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126  996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129 174 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134</a:t>
                      </a:r>
                      <a:r>
                        <a:rPr lang="en-ZA" sz="1600" b="1" baseline="0" dirty="0" smtClean="0"/>
                        <a:t> 071 </a:t>
                      </a:r>
                      <a:endParaRPr lang="en-ZA" sz="1600" b="1" dirty="0"/>
                    </a:p>
                  </a:txBody>
                  <a:tcPr/>
                </a:tc>
              </a:tr>
              <a:tr h="62955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Plus: Commission for Gender Equality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69 891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78 266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82 805</a:t>
                      </a:r>
                      <a:endParaRPr lang="en-ZA" sz="1600" dirty="0"/>
                    </a:p>
                  </a:txBody>
                  <a:tcPr/>
                </a:tc>
              </a:tr>
              <a:tr h="450565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Total Departmental Allocation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196 887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207 440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216 876</a:t>
                      </a:r>
                      <a:endParaRPr lang="en-ZA" sz="1600" b="1" dirty="0"/>
                    </a:p>
                  </a:txBody>
                  <a:tcPr/>
                </a:tc>
              </a:tr>
              <a:tr h="450565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General Budget Support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6 800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0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/>
                        <a:t>0</a:t>
                      </a:r>
                      <a:endParaRPr lang="en-Z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2016 MTEF PER ECONOMIC CLASSIFICATION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4</a:t>
            </a:fld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569993"/>
              </p:ext>
            </p:extLst>
          </p:nvPr>
        </p:nvGraphicFramePr>
        <p:xfrm>
          <a:off x="467544" y="935748"/>
          <a:ext cx="7992888" cy="4581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116511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Economic Classification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718209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Compensation of Employees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72 613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72 839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74 776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5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Goods</a:t>
                      </a:r>
                      <a:r>
                        <a:rPr lang="en-ZA" sz="1600" baseline="0" dirty="0" smtClean="0"/>
                        <a:t> and Services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50 650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52 480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55 216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5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Transfer and Subsidies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69 893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78 268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 smtClean="0">
                          <a:solidFill>
                            <a:schemeClr val="tx1"/>
                          </a:solidFill>
                        </a:rPr>
                        <a:t>82 807 </a:t>
                      </a:r>
                      <a:endParaRPr lang="en-Z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4540">
                <a:tc>
                  <a:txBody>
                    <a:bodyPr/>
                    <a:lstStyle/>
                    <a:p>
                      <a:r>
                        <a:rPr lang="en-ZA" sz="1600" b="0" dirty="0" smtClean="0"/>
                        <a:t>Capital Payments</a:t>
                      </a:r>
                      <a:endParaRPr lang="en-Z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 smtClean="0"/>
                        <a:t>3 731</a:t>
                      </a:r>
                      <a:endParaRPr lang="en-Z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dirty="0" smtClean="0"/>
                        <a:t>3 853 </a:t>
                      </a:r>
                      <a:endParaRPr lang="en-Z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0" baseline="0" dirty="0" smtClean="0"/>
                        <a:t>4 077 </a:t>
                      </a:r>
                      <a:endParaRPr lang="en-ZA" sz="1600" b="0" dirty="0"/>
                    </a:p>
                  </a:txBody>
                  <a:tcPr/>
                </a:tc>
              </a:tr>
              <a:tr h="674540">
                <a:tc>
                  <a:txBody>
                    <a:bodyPr/>
                    <a:lstStyle/>
                    <a:p>
                      <a:r>
                        <a:rPr lang="en-ZA" sz="1600" b="1" dirty="0" smtClean="0"/>
                        <a:t>Total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196 887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207 440</a:t>
                      </a:r>
                      <a:endParaRPr lang="en-Z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b="1" dirty="0" smtClean="0"/>
                        <a:t>216 876</a:t>
                      </a:r>
                      <a:endParaRPr lang="en-ZA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2016 MTEF LLOCATION PER SUB-PROGRAMME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85131"/>
              </p:ext>
            </p:extLst>
          </p:nvPr>
        </p:nvGraphicFramePr>
        <p:xfrm>
          <a:off x="467544" y="982217"/>
          <a:ext cx="7992888" cy="25175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55710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Programme 1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322535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Ministry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19 674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20 844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23 288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2535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Departmental Management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20 162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17 216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16 842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093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Corporate</a:t>
                      </a:r>
                      <a:r>
                        <a:rPr lang="en-ZA" sz="1400" baseline="0" dirty="0" smtClean="0"/>
                        <a:t>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20 216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20 743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20 313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0742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Financial Management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14 026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12 345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12 952</a:t>
                      </a:r>
                      <a:endParaRPr lang="en-ZA" sz="1400" b="0" dirty="0"/>
                    </a:p>
                  </a:txBody>
                  <a:tcPr/>
                </a:tc>
              </a:tr>
              <a:tr h="33074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Office Accommodation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15 279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16 209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17 149</a:t>
                      </a:r>
                      <a:endParaRPr lang="en-ZA" sz="1400" dirty="0"/>
                    </a:p>
                  </a:txBody>
                  <a:tcPr/>
                </a:tc>
              </a:tr>
              <a:tr h="28302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89 357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87 357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90 544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05220"/>
              </p:ext>
            </p:extLst>
          </p:nvPr>
        </p:nvGraphicFramePr>
        <p:xfrm>
          <a:off x="457200" y="3717033"/>
          <a:ext cx="7992888" cy="2163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Economic Classification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35698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Compensation of Employees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51 363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50 214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51 556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Goods</a:t>
                      </a:r>
                      <a:r>
                        <a:rPr lang="en-ZA" sz="1400" baseline="0" dirty="0" smtClean="0"/>
                        <a:t> and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35 353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34 375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36 060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Transfer and Subsidies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544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Capital Payments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2 639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2 766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2 926</a:t>
                      </a:r>
                      <a:endParaRPr lang="en-ZA" sz="1400" b="0" dirty="0"/>
                    </a:p>
                  </a:txBody>
                  <a:tcPr/>
                </a:tc>
              </a:tr>
              <a:tr h="290304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89 357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87 357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90 544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2016 MTEF PER SUB-PROGRAMME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905044"/>
              </p:ext>
            </p:extLst>
          </p:nvPr>
        </p:nvGraphicFramePr>
        <p:xfrm>
          <a:off x="467544" y="917811"/>
          <a:ext cx="7992888" cy="283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571885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Programme 2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51168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Management</a:t>
                      </a:r>
                      <a:r>
                        <a:rPr lang="en-ZA" sz="1400" baseline="0" dirty="0" smtClean="0"/>
                        <a:t>: Social Transformation &amp; Economic Empowerment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3 459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4 792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5 092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9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Social Empowerment &amp; Transformation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3 221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5 323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5 633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68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Governance Transformation Justice &amp; Security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4 192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6 199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6 579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92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Economic Empowerment &amp; Participation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3 639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4 300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4 310</a:t>
                      </a:r>
                      <a:endParaRPr lang="en-ZA" sz="1400" b="0" dirty="0"/>
                    </a:p>
                  </a:txBody>
                  <a:tcPr/>
                </a:tc>
              </a:tr>
              <a:tr h="30099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Commission for Gender</a:t>
                      </a:r>
                      <a:r>
                        <a:rPr lang="en-ZA" sz="1400" baseline="0" dirty="0" smtClean="0"/>
                        <a:t> Equality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69 891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78 266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82 805</a:t>
                      </a:r>
                      <a:endParaRPr lang="en-ZA" sz="1400" dirty="0"/>
                    </a:p>
                  </a:txBody>
                  <a:tcPr/>
                </a:tc>
              </a:tr>
              <a:tr h="300992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84 402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98 880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104 419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46868"/>
              </p:ext>
            </p:extLst>
          </p:nvPr>
        </p:nvGraphicFramePr>
        <p:xfrm>
          <a:off x="457200" y="3861047"/>
          <a:ext cx="7992888" cy="21243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1322"/>
                <a:gridCol w="1610661"/>
                <a:gridCol w="1610661"/>
                <a:gridCol w="1550244"/>
              </a:tblGrid>
              <a:tr h="48384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Economic Classification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284975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Compensation of Employees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7 265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7 008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7 216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9735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Goods</a:t>
                      </a:r>
                      <a:r>
                        <a:rPr lang="en-ZA" sz="1400" baseline="0" dirty="0" smtClean="0"/>
                        <a:t> and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6 824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13 231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14 001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1117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Transfer and Subsidies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69 891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78 266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82 805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7247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Capital Payments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422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375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397</a:t>
                      </a:r>
                      <a:endParaRPr lang="en-ZA" sz="1400" b="0" dirty="0"/>
                    </a:p>
                  </a:txBody>
                  <a:tcPr/>
                </a:tc>
              </a:tr>
              <a:tr h="239999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84 402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98 880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104 419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5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2016 MTEF PER SUB-PROGRAMME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prstClr val="black"/>
                </a:solidFill>
              </a:rPr>
              <a:pPr/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67582"/>
              </p:ext>
            </p:extLst>
          </p:nvPr>
        </p:nvGraphicFramePr>
        <p:xfrm>
          <a:off x="251521" y="930032"/>
          <a:ext cx="8136904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9364"/>
                <a:gridCol w="1639682"/>
                <a:gridCol w="1639682"/>
                <a:gridCol w="1578176"/>
              </a:tblGrid>
              <a:tr h="482744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Programme 3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507239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Management:</a:t>
                      </a:r>
                      <a:r>
                        <a:rPr lang="en-ZA" sz="1400" baseline="0" dirty="0" smtClean="0"/>
                        <a:t> Policy Coordination and Knowledge Management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4 057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2 922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2 950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9560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Research and Policy Analysis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4 481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4 441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4 444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292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Information and Knowledge Management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2 224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1 623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1 515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8376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Stakeholder Coordination</a:t>
                      </a:r>
                      <a:r>
                        <a:rPr lang="en-ZA" sz="1400" b="0" baseline="0" dirty="0" smtClean="0"/>
                        <a:t> and Outreach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8 137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7 788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8 285</a:t>
                      </a:r>
                      <a:endParaRPr lang="en-ZA" sz="1400" b="0" dirty="0"/>
                    </a:p>
                  </a:txBody>
                  <a:tcPr/>
                </a:tc>
              </a:tr>
              <a:tr h="298376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Monitoring</a:t>
                      </a:r>
                      <a:r>
                        <a:rPr lang="en-ZA" sz="1400" baseline="0" dirty="0" smtClean="0"/>
                        <a:t> and Evaluation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4 229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4 429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/>
                        <a:t>4 719</a:t>
                      </a:r>
                      <a:endParaRPr lang="en-ZA" sz="1400" dirty="0"/>
                    </a:p>
                  </a:txBody>
                  <a:tcPr/>
                </a:tc>
              </a:tr>
              <a:tr h="298376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23 128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21 203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21 913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93747"/>
              </p:ext>
            </p:extLst>
          </p:nvPr>
        </p:nvGraphicFramePr>
        <p:xfrm>
          <a:off x="251520" y="3645023"/>
          <a:ext cx="8198568" cy="23492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04216"/>
                <a:gridCol w="1652108"/>
                <a:gridCol w="1652108"/>
                <a:gridCol w="1590136"/>
              </a:tblGrid>
              <a:tr h="597432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Economic Classification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2016/17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2017/18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2018/19</a:t>
                      </a:r>
                    </a:p>
                    <a:p>
                      <a:pPr algn="ctr"/>
                      <a:r>
                        <a:rPr lang="en-ZA" sz="1600" dirty="0" smtClean="0"/>
                        <a:t>(R’000)</a:t>
                      </a:r>
                      <a:endParaRPr lang="en-ZA" sz="1600" dirty="0"/>
                    </a:p>
                  </a:txBody>
                  <a:tcPr/>
                </a:tc>
              </a:tr>
              <a:tr h="368274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Compensation of Employees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13 985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15 617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16 004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88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Goods</a:t>
                      </a:r>
                      <a:r>
                        <a:rPr lang="en-ZA" sz="1400" baseline="0" dirty="0" smtClean="0"/>
                        <a:t> and Services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8 473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4 874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5 155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882">
                <a:tc>
                  <a:txBody>
                    <a:bodyPr/>
                    <a:lstStyle/>
                    <a:p>
                      <a:r>
                        <a:rPr lang="en-ZA" sz="1400" dirty="0" smtClean="0"/>
                        <a:t>Transfer and Subsidies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882">
                <a:tc>
                  <a:txBody>
                    <a:bodyPr/>
                    <a:lstStyle/>
                    <a:p>
                      <a:r>
                        <a:rPr lang="en-ZA" sz="1400" b="0" dirty="0" smtClean="0"/>
                        <a:t>Capital Payments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670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712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0" dirty="0" smtClean="0"/>
                        <a:t>754</a:t>
                      </a:r>
                      <a:endParaRPr lang="en-ZA" sz="1400" b="0" dirty="0"/>
                    </a:p>
                  </a:txBody>
                  <a:tcPr/>
                </a:tc>
              </a:tr>
              <a:tr h="345882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Total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23 128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21 203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400" b="1" dirty="0" smtClean="0"/>
                        <a:t>21 913</a:t>
                      </a:r>
                      <a:endParaRPr lang="en-ZA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8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2016 MTEF BUDGET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8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8592"/>
          </a:xfrm>
        </p:spPr>
        <p:txBody>
          <a:bodyPr>
            <a:noAutofit/>
          </a:bodyPr>
          <a:lstStyle/>
          <a:p>
            <a:r>
              <a:rPr lang="en-ZA" sz="1800" dirty="0" smtClean="0"/>
              <a:t>The following budget amendments were implemented to the DoW MTEF budget allocation:</a:t>
            </a:r>
          </a:p>
          <a:p>
            <a:pPr marL="355600" indent="184150"/>
            <a:r>
              <a:rPr lang="en-ZA" sz="1800" dirty="0" smtClean="0"/>
              <a:t>  2016/17 budget cuts are :</a:t>
            </a:r>
          </a:p>
          <a:p>
            <a:pPr marL="911225" indent="-285750">
              <a:buFont typeface="Wingdings" pitchFamily="2" charset="2"/>
              <a:buChar char="Ø"/>
            </a:pPr>
            <a:r>
              <a:rPr lang="en-ZA" sz="1800" dirty="0" smtClean="0"/>
              <a:t>No budget cuts on Compensation of Employees </a:t>
            </a:r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 smtClean="0"/>
              <a:t>Goods &amp; Services – R385 thousand </a:t>
            </a:r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 smtClean="0"/>
              <a:t>Implications: 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Baseline on COE accommodate the current 120 officials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No further growth on staff establishment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Baseline has surplus of ± R3 million which can be used i.e. contract workers / virement on G&amp;S or transfer to UN Women</a:t>
            </a:r>
          </a:p>
          <a:p>
            <a:pPr marL="355600" indent="269875"/>
            <a:r>
              <a:rPr lang="en-ZA" sz="1800" dirty="0" smtClean="0"/>
              <a:t>2017/18 budget cuts are:</a:t>
            </a:r>
          </a:p>
          <a:p>
            <a:pPr marL="911225" indent="-285750">
              <a:buFont typeface="Wingdings" pitchFamily="2" charset="2"/>
              <a:buChar char="Ø"/>
            </a:pPr>
            <a:r>
              <a:rPr lang="en-ZA" sz="1800" dirty="0" smtClean="0"/>
              <a:t>Compensation </a:t>
            </a:r>
            <a:r>
              <a:rPr lang="en-ZA" sz="1800" dirty="0"/>
              <a:t>of Employees </a:t>
            </a:r>
            <a:r>
              <a:rPr lang="en-ZA" sz="1800" dirty="0" smtClean="0"/>
              <a:t>– R6.652 million</a:t>
            </a:r>
            <a:endParaRPr lang="en-ZA" sz="1800" dirty="0"/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/>
              <a:t>Goods &amp; Services – </a:t>
            </a:r>
            <a:r>
              <a:rPr lang="en-ZA" sz="1800" dirty="0" smtClean="0"/>
              <a:t>R1.204 million </a:t>
            </a:r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 smtClean="0"/>
              <a:t>Implications: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No increase on staff establishment of 120 officials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Budget cuts on COE not able to accommodate COLA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 smtClean="0"/>
              <a:t>G&amp;S cuts effected on Programme 1</a:t>
            </a:r>
          </a:p>
          <a:p>
            <a:pPr marL="625475" indent="0">
              <a:buNone/>
            </a:pP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33933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2000" t="4000" r="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Autofit/>
          </a:bodyPr>
          <a:lstStyle/>
          <a:p>
            <a:r>
              <a:rPr lang="en-Z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2016 MTEF BUDGET</a:t>
            </a:r>
            <a:endParaRPr lang="en-ZA" sz="2400" b="1" dirty="0">
              <a:solidFill>
                <a:srgbClr val="004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D37E-7193-452B-935F-7AF7AE330DC7}" type="slidenum">
              <a:rPr lang="en-ZA" smtClean="0">
                <a:solidFill>
                  <a:schemeClr val="tx1"/>
                </a:solidFill>
              </a:rPr>
              <a:pPr/>
              <a:t>9</a:t>
            </a:fld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752528"/>
          </a:xfrm>
        </p:spPr>
        <p:txBody>
          <a:bodyPr>
            <a:noAutofit/>
          </a:bodyPr>
          <a:lstStyle/>
          <a:p>
            <a:r>
              <a:rPr lang="en-ZA" sz="1800" dirty="0" smtClean="0"/>
              <a:t>The following budget amendments were implemented to the DoW MTEF budget allocation:</a:t>
            </a:r>
          </a:p>
          <a:p>
            <a:pPr marL="355600" indent="269875"/>
            <a:r>
              <a:rPr lang="en-ZA" sz="1800" dirty="0" smtClean="0"/>
              <a:t>2018/19 </a:t>
            </a:r>
            <a:r>
              <a:rPr lang="en-ZA" sz="1800" dirty="0"/>
              <a:t>budget cuts are:</a:t>
            </a:r>
          </a:p>
          <a:p>
            <a:pPr marL="911225" indent="-285750">
              <a:buFont typeface="Wingdings" pitchFamily="2" charset="2"/>
              <a:buChar char="Ø"/>
            </a:pPr>
            <a:r>
              <a:rPr lang="en-ZA" sz="1800" dirty="0"/>
              <a:t>Compensation of Employees – </a:t>
            </a:r>
            <a:r>
              <a:rPr lang="en-ZA" sz="1800" dirty="0" smtClean="0"/>
              <a:t>R 11.031 million</a:t>
            </a:r>
            <a:endParaRPr lang="en-ZA" sz="1800" dirty="0"/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/>
              <a:t>Goods &amp; Services – R1</a:t>
            </a:r>
            <a:r>
              <a:rPr lang="en-ZA" sz="1800" dirty="0" smtClean="0"/>
              <a:t>. 583 million </a:t>
            </a:r>
          </a:p>
          <a:p>
            <a:pPr marL="895350" indent="-269875">
              <a:buFont typeface="Wingdings" pitchFamily="2" charset="2"/>
              <a:buChar char="Ø"/>
            </a:pPr>
            <a:r>
              <a:rPr lang="en-ZA" sz="1800" dirty="0"/>
              <a:t> Implications: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/>
              <a:t>No increase on staff establishment of 120 officials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/>
              <a:t>Budget cuts on COE not able to accommodate COLA</a:t>
            </a:r>
          </a:p>
          <a:p>
            <a:pPr marL="1295400" lvl="1" indent="-269875">
              <a:buFont typeface="Wingdings" pitchFamily="2" charset="2"/>
              <a:buChar char="Ø"/>
            </a:pPr>
            <a:r>
              <a:rPr lang="en-ZA" sz="1600" dirty="0"/>
              <a:t>G&amp;S cuts effected on Programme 1</a:t>
            </a:r>
          </a:p>
          <a:p>
            <a:pPr marL="625475" indent="0">
              <a:buNone/>
            </a:pP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41304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931</Words>
  <Application>Microsoft Office PowerPoint</Application>
  <PresentationFormat>On-screen Show (4:3)</PresentationFormat>
  <Paragraphs>299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BUDGET ALLOCATION FOR 2016/17</vt:lpstr>
      <vt:lpstr> 2016 MTEF PER PROGRAMME</vt:lpstr>
      <vt:lpstr>2016 MTEF PER ECONOMIC CLASSIFICATION</vt:lpstr>
      <vt:lpstr> 2016 MTEF LLOCATION PER SUB-PROGRAMME</vt:lpstr>
      <vt:lpstr> 2016 MTEF PER SUB-PROGRAMME</vt:lpstr>
      <vt:lpstr> 2016 MTEF PER SUB-PROGRAMME</vt:lpstr>
      <vt:lpstr>2016 MTEF BUDGET</vt:lpstr>
      <vt:lpstr>2016 MTEF BUDGET</vt:lpstr>
      <vt:lpstr>2016 MTEF BUDGET</vt:lpstr>
      <vt:lpstr>Last 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DoW’s Presentaion</dc:title>
  <dc:creator>Xoliseka Matara</dc:creator>
  <cp:lastModifiedBy>Danisile Sambamba</cp:lastModifiedBy>
  <cp:revision>82</cp:revision>
  <cp:lastPrinted>2016-01-25T10:40:24Z</cp:lastPrinted>
  <dcterms:created xsi:type="dcterms:W3CDTF">2015-08-05T11:40:45Z</dcterms:created>
  <dcterms:modified xsi:type="dcterms:W3CDTF">2016-04-05T12:09:41Z</dcterms:modified>
</cp:coreProperties>
</file>