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handoutMasterIdLst>
    <p:handoutMasterId r:id="rId33"/>
  </p:handoutMasterIdLst>
  <p:sldIdLst>
    <p:sldId id="335" r:id="rId3"/>
    <p:sldId id="329" r:id="rId4"/>
    <p:sldId id="323" r:id="rId5"/>
    <p:sldId id="325" r:id="rId6"/>
    <p:sldId id="327" r:id="rId7"/>
    <p:sldId id="326" r:id="rId8"/>
    <p:sldId id="328" r:id="rId9"/>
    <p:sldId id="272" r:id="rId10"/>
    <p:sldId id="295" r:id="rId11"/>
    <p:sldId id="298" r:id="rId12"/>
    <p:sldId id="307" r:id="rId13"/>
    <p:sldId id="331" r:id="rId14"/>
    <p:sldId id="284" r:id="rId15"/>
    <p:sldId id="318" r:id="rId16"/>
    <p:sldId id="320" r:id="rId17"/>
    <p:sldId id="332" r:id="rId18"/>
    <p:sldId id="322" r:id="rId19"/>
    <p:sldId id="319" r:id="rId20"/>
    <p:sldId id="321" r:id="rId21"/>
    <p:sldId id="317" r:id="rId22"/>
    <p:sldId id="312" r:id="rId23"/>
    <p:sldId id="292" r:id="rId24"/>
    <p:sldId id="314" r:id="rId25"/>
    <p:sldId id="315" r:id="rId26"/>
    <p:sldId id="316" r:id="rId27"/>
    <p:sldId id="324" r:id="rId28"/>
    <p:sldId id="330" r:id="rId29"/>
    <p:sldId id="336" r:id="rId30"/>
    <p:sldId id="334" r:id="rId3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EFA9"/>
    <a:srgbClr val="FFCCCC"/>
    <a:srgbClr val="EE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EB-4EF3-A2D2-C2757688BD9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EB-4EF3-A2D2-C2757688BD9F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2371B3F-5C94-4FF4-BD79-17BE7FE3ED6A}" type="CATEGORYNAME">
                      <a:rPr lang="en-US" sz="2000" b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2000" b="1" i="0" u="none" strike="noStrike" kern="1200" baseline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2000" b="1" dirty="0" smtClean="0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endParaRPr>
                  </a:p>
                  <a:p>
                    <a:pPr>
                      <a:defRPr sz="2000" b="1" i="0" u="none" strike="noStrike" kern="1200" baseline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1" dirty="0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rPr>
                      <a:t>91.7%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EB-4EF3-A2D2-C2757688BD9F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t>CENTRALIZED</a:t>
                    </a:r>
                  </a:p>
                  <a:p>
                    <a:r>
                      <a:rPr lang="en-US" sz="1800" b="1" dirty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t>8.3%</a:t>
                    </a:r>
                    <a:endParaRPr lang="en-US" sz="1800" b="1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7EB-4EF3-A2D2-C2757688BD9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Sheet1!$C$10:$C$11</c:f>
              <c:strCache>
                <c:ptCount val="2"/>
                <c:pt idx="0">
                  <c:v>REGIONAL</c:v>
                </c:pt>
                <c:pt idx="1">
                  <c:v>CENTRLISED</c:v>
                </c:pt>
              </c:strCache>
            </c:strRef>
          </c:cat>
          <c:val>
            <c:numRef>
              <c:f>Sheet1!$D$10:$D$11</c:f>
              <c:numCache>
                <c:formatCode>[$R-434]\ #,##0</c:formatCode>
                <c:ptCount val="2"/>
                <c:pt idx="0">
                  <c:v>1763732</c:v>
                </c:pt>
                <c:pt idx="1">
                  <c:v>403424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7EB-4EF3-A2D2-C2757688BD9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514354-0728-46CF-A5F9-E947DCD9E3AD}" type="doc">
      <dgm:prSet loTypeId="urn:microsoft.com/office/officeart/2005/8/layout/cycle4" loCatId="matrix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31AC9AA-9D2C-4040-916F-14D8CB6DD966}">
      <dgm:prSet phldrT="[Text]"/>
      <dgm:spPr/>
      <dgm:t>
        <a:bodyPr/>
        <a:lstStyle/>
        <a:p>
          <a:endParaRPr lang="en-US" dirty="0"/>
        </a:p>
      </dgm:t>
    </dgm:pt>
    <dgm:pt modelId="{F2E46E70-AF06-4359-8D94-7A647B787B3D}" type="parTrans" cxnId="{5AF04C45-5206-4C12-BA55-C08DA1FFCA0E}">
      <dgm:prSet/>
      <dgm:spPr/>
      <dgm:t>
        <a:bodyPr/>
        <a:lstStyle/>
        <a:p>
          <a:endParaRPr lang="en-US"/>
        </a:p>
      </dgm:t>
    </dgm:pt>
    <dgm:pt modelId="{F0AC3778-44F6-44C2-9F29-C7DA151B302A}" type="sibTrans" cxnId="{5AF04C45-5206-4C12-BA55-C08DA1FFCA0E}">
      <dgm:prSet/>
      <dgm:spPr/>
      <dgm:t>
        <a:bodyPr/>
        <a:lstStyle/>
        <a:p>
          <a:endParaRPr lang="en-US"/>
        </a:p>
      </dgm:t>
    </dgm:pt>
    <dgm:pt modelId="{91B4B061-BC04-40EB-A5D9-488C77A41BA7}">
      <dgm:prSet phldrT="[Text]"/>
      <dgm:spPr/>
      <dgm:t>
        <a:bodyPr/>
        <a:lstStyle/>
        <a:p>
          <a:endParaRPr lang="en-US" dirty="0"/>
        </a:p>
      </dgm:t>
    </dgm:pt>
    <dgm:pt modelId="{3BE04C0D-BDE8-48B2-9EE9-8E1501E7241A}" type="parTrans" cxnId="{9337FF0A-39D3-47ED-91A5-9A36CB7928BD}">
      <dgm:prSet/>
      <dgm:spPr/>
      <dgm:t>
        <a:bodyPr/>
        <a:lstStyle/>
        <a:p>
          <a:endParaRPr lang="en-US"/>
        </a:p>
      </dgm:t>
    </dgm:pt>
    <dgm:pt modelId="{2F32203E-77A0-4DD0-A5D8-6C1858E5B8A7}" type="sibTrans" cxnId="{9337FF0A-39D3-47ED-91A5-9A36CB7928BD}">
      <dgm:prSet/>
      <dgm:spPr/>
      <dgm:t>
        <a:bodyPr/>
        <a:lstStyle/>
        <a:p>
          <a:endParaRPr lang="en-US"/>
        </a:p>
      </dgm:t>
    </dgm:pt>
    <dgm:pt modelId="{E99553C3-5FA0-4205-9C1E-F2255E24A386}">
      <dgm:prSet phldrT="[Text]"/>
      <dgm:spPr/>
      <dgm:t>
        <a:bodyPr/>
        <a:lstStyle/>
        <a:p>
          <a:endParaRPr lang="en-US" dirty="0"/>
        </a:p>
      </dgm:t>
    </dgm:pt>
    <dgm:pt modelId="{ACBC811A-0D8A-4ADD-A910-C1E2301A72F2}" type="parTrans" cxnId="{36F0FAA7-67D4-4569-A4C5-3618385445DF}">
      <dgm:prSet/>
      <dgm:spPr/>
      <dgm:t>
        <a:bodyPr/>
        <a:lstStyle/>
        <a:p>
          <a:endParaRPr lang="en-US"/>
        </a:p>
      </dgm:t>
    </dgm:pt>
    <dgm:pt modelId="{512D97AF-D476-4289-8491-BBF23A38567D}" type="sibTrans" cxnId="{36F0FAA7-67D4-4569-A4C5-3618385445DF}">
      <dgm:prSet/>
      <dgm:spPr/>
      <dgm:t>
        <a:bodyPr/>
        <a:lstStyle/>
        <a:p>
          <a:endParaRPr lang="en-US"/>
        </a:p>
      </dgm:t>
    </dgm:pt>
    <dgm:pt modelId="{CB97F30B-6D2C-4377-B2FC-CCE22771201A}">
      <dgm:prSet phldrT="[Text]"/>
      <dgm:spPr/>
      <dgm:t>
        <a:bodyPr/>
        <a:lstStyle/>
        <a:p>
          <a:endParaRPr lang="en-US" dirty="0"/>
        </a:p>
      </dgm:t>
    </dgm:pt>
    <dgm:pt modelId="{FED627E0-8ADF-4D0F-B726-444ABA844A8B}" type="parTrans" cxnId="{3D953D24-97D7-4C44-8D8F-BCFD93BE48BB}">
      <dgm:prSet/>
      <dgm:spPr/>
      <dgm:t>
        <a:bodyPr/>
        <a:lstStyle/>
        <a:p>
          <a:endParaRPr lang="en-US"/>
        </a:p>
      </dgm:t>
    </dgm:pt>
    <dgm:pt modelId="{41CE9C0A-C25A-45DE-A07B-058A8A28BBE7}" type="sibTrans" cxnId="{3D953D24-97D7-4C44-8D8F-BCFD93BE48BB}">
      <dgm:prSet/>
      <dgm:spPr/>
      <dgm:t>
        <a:bodyPr/>
        <a:lstStyle/>
        <a:p>
          <a:endParaRPr lang="en-US"/>
        </a:p>
      </dgm:t>
    </dgm:pt>
    <dgm:pt modelId="{E28065AC-578E-45AC-A222-3244647F942A}">
      <dgm:prSet phldrT="[Text]"/>
      <dgm:spPr/>
      <dgm:t>
        <a:bodyPr/>
        <a:lstStyle/>
        <a:p>
          <a:endParaRPr lang="en-US" dirty="0"/>
        </a:p>
      </dgm:t>
    </dgm:pt>
    <dgm:pt modelId="{FDC60015-A40A-456B-985B-881DFA4F575C}" type="parTrans" cxnId="{5CC0ED48-A360-440E-A2B0-D679204BF154}">
      <dgm:prSet/>
      <dgm:spPr/>
      <dgm:t>
        <a:bodyPr/>
        <a:lstStyle/>
        <a:p>
          <a:endParaRPr lang="en-US"/>
        </a:p>
      </dgm:t>
    </dgm:pt>
    <dgm:pt modelId="{B240F170-052E-42E5-8BE1-483D552C5845}" type="sibTrans" cxnId="{5CC0ED48-A360-440E-A2B0-D679204BF154}">
      <dgm:prSet/>
      <dgm:spPr/>
      <dgm:t>
        <a:bodyPr/>
        <a:lstStyle/>
        <a:p>
          <a:endParaRPr lang="en-US"/>
        </a:p>
      </dgm:t>
    </dgm:pt>
    <dgm:pt modelId="{4C6930BB-A8FC-4821-8223-3C5218233F86}">
      <dgm:prSet phldrT="[Text]"/>
      <dgm:spPr/>
      <dgm:t>
        <a:bodyPr/>
        <a:lstStyle/>
        <a:p>
          <a:endParaRPr lang="en-US" dirty="0"/>
        </a:p>
      </dgm:t>
    </dgm:pt>
    <dgm:pt modelId="{8B2B61FD-787B-413E-B3BE-AA68AA76AF92}" type="parTrans" cxnId="{B95232D0-9B51-47B8-96C3-B0E3AFEEB066}">
      <dgm:prSet/>
      <dgm:spPr/>
      <dgm:t>
        <a:bodyPr/>
        <a:lstStyle/>
        <a:p>
          <a:endParaRPr lang="en-US"/>
        </a:p>
      </dgm:t>
    </dgm:pt>
    <dgm:pt modelId="{3AEB87A9-A872-48D4-B468-8B4BD4C0E7B7}" type="sibTrans" cxnId="{B95232D0-9B51-47B8-96C3-B0E3AFEEB066}">
      <dgm:prSet/>
      <dgm:spPr/>
      <dgm:t>
        <a:bodyPr/>
        <a:lstStyle/>
        <a:p>
          <a:endParaRPr lang="en-US"/>
        </a:p>
      </dgm:t>
    </dgm:pt>
    <dgm:pt modelId="{21B3E4AD-83AB-4607-A964-D06D4209728F}">
      <dgm:prSet phldrT="[Text]"/>
      <dgm:spPr/>
      <dgm:t>
        <a:bodyPr/>
        <a:lstStyle/>
        <a:p>
          <a:endParaRPr lang="en-US" dirty="0"/>
        </a:p>
      </dgm:t>
    </dgm:pt>
    <dgm:pt modelId="{8EF20701-D5F2-4CE4-B051-B83F623A1637}" type="parTrans" cxnId="{0CF8E341-0CE6-456E-8C81-B2497EBD8A3C}">
      <dgm:prSet/>
      <dgm:spPr/>
      <dgm:t>
        <a:bodyPr/>
        <a:lstStyle/>
        <a:p>
          <a:endParaRPr lang="en-US"/>
        </a:p>
      </dgm:t>
    </dgm:pt>
    <dgm:pt modelId="{19862208-CF7B-49B3-BEA5-45E64ABF68C9}" type="sibTrans" cxnId="{0CF8E341-0CE6-456E-8C81-B2497EBD8A3C}">
      <dgm:prSet/>
      <dgm:spPr/>
      <dgm:t>
        <a:bodyPr/>
        <a:lstStyle/>
        <a:p>
          <a:endParaRPr lang="en-US"/>
        </a:p>
      </dgm:t>
    </dgm:pt>
    <dgm:pt modelId="{7AFBB64A-A193-4B53-AF54-09B9C8E214DC}">
      <dgm:prSet phldrT="[Text]"/>
      <dgm:spPr/>
      <dgm:t>
        <a:bodyPr/>
        <a:lstStyle/>
        <a:p>
          <a:endParaRPr lang="en-US" dirty="0"/>
        </a:p>
      </dgm:t>
    </dgm:pt>
    <dgm:pt modelId="{4E25C09B-278A-4CCB-AD5B-BAE82E20080E}" type="parTrans" cxnId="{2B3A48DF-76A4-42F2-83B8-95D2AA674665}">
      <dgm:prSet/>
      <dgm:spPr/>
      <dgm:t>
        <a:bodyPr/>
        <a:lstStyle/>
        <a:p>
          <a:endParaRPr lang="en-US"/>
        </a:p>
      </dgm:t>
    </dgm:pt>
    <dgm:pt modelId="{17AB9B95-2743-426D-977F-F59DBAE34B2D}" type="sibTrans" cxnId="{2B3A48DF-76A4-42F2-83B8-95D2AA674665}">
      <dgm:prSet/>
      <dgm:spPr/>
      <dgm:t>
        <a:bodyPr/>
        <a:lstStyle/>
        <a:p>
          <a:endParaRPr lang="en-US"/>
        </a:p>
      </dgm:t>
    </dgm:pt>
    <dgm:pt modelId="{D8886C46-EC5D-4969-AE08-1CA49D438679}" type="pres">
      <dgm:prSet presAssocID="{E9514354-0728-46CF-A5F9-E947DCD9E3A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1E0DC4-0B55-4E02-8DA4-D4BC6D1BB7A5}" type="pres">
      <dgm:prSet presAssocID="{E9514354-0728-46CF-A5F9-E947DCD9E3AD}" presName="children" presStyleCnt="0"/>
      <dgm:spPr/>
    </dgm:pt>
    <dgm:pt modelId="{EE69ACA7-207C-4154-9890-21EF131F9236}" type="pres">
      <dgm:prSet presAssocID="{E9514354-0728-46CF-A5F9-E947DCD9E3AD}" presName="child1group" presStyleCnt="0"/>
      <dgm:spPr/>
    </dgm:pt>
    <dgm:pt modelId="{0837FF5D-58C6-4B38-B8D6-AAEDEE26389A}" type="pres">
      <dgm:prSet presAssocID="{E9514354-0728-46CF-A5F9-E947DCD9E3AD}" presName="child1" presStyleLbl="bgAcc1" presStyleIdx="0" presStyleCnt="4"/>
      <dgm:spPr/>
      <dgm:t>
        <a:bodyPr/>
        <a:lstStyle/>
        <a:p>
          <a:endParaRPr lang="en-US"/>
        </a:p>
      </dgm:t>
    </dgm:pt>
    <dgm:pt modelId="{73803386-2143-448A-B2DA-73CD66C06335}" type="pres">
      <dgm:prSet presAssocID="{E9514354-0728-46CF-A5F9-E947DCD9E3A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0B961-B5B4-4271-9834-4C04074F3F4B}" type="pres">
      <dgm:prSet presAssocID="{E9514354-0728-46CF-A5F9-E947DCD9E3AD}" presName="child2group" presStyleCnt="0"/>
      <dgm:spPr/>
    </dgm:pt>
    <dgm:pt modelId="{1383F069-E9A1-4033-B3EB-EF8F91642B68}" type="pres">
      <dgm:prSet presAssocID="{E9514354-0728-46CF-A5F9-E947DCD9E3AD}" presName="child2" presStyleLbl="bgAcc1" presStyleIdx="1" presStyleCnt="4"/>
      <dgm:spPr/>
      <dgm:t>
        <a:bodyPr/>
        <a:lstStyle/>
        <a:p>
          <a:endParaRPr lang="en-US"/>
        </a:p>
      </dgm:t>
    </dgm:pt>
    <dgm:pt modelId="{87106619-006D-40F2-B11A-635C4BE39B85}" type="pres">
      <dgm:prSet presAssocID="{E9514354-0728-46CF-A5F9-E947DCD9E3A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B872A-151A-4250-9D65-D91A4E17952D}" type="pres">
      <dgm:prSet presAssocID="{E9514354-0728-46CF-A5F9-E947DCD9E3AD}" presName="child3group" presStyleCnt="0"/>
      <dgm:spPr/>
    </dgm:pt>
    <dgm:pt modelId="{9845FBD4-8955-48C6-A374-17B18630292E}" type="pres">
      <dgm:prSet presAssocID="{E9514354-0728-46CF-A5F9-E947DCD9E3AD}" presName="child3" presStyleLbl="bgAcc1" presStyleIdx="2" presStyleCnt="4"/>
      <dgm:spPr/>
      <dgm:t>
        <a:bodyPr/>
        <a:lstStyle/>
        <a:p>
          <a:endParaRPr lang="en-US"/>
        </a:p>
      </dgm:t>
    </dgm:pt>
    <dgm:pt modelId="{0C661577-63BC-41F5-9E4E-D6BB38CCBD45}" type="pres">
      <dgm:prSet presAssocID="{E9514354-0728-46CF-A5F9-E947DCD9E3A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0EE23-527D-448A-981A-9830F8673C5D}" type="pres">
      <dgm:prSet presAssocID="{E9514354-0728-46CF-A5F9-E947DCD9E3AD}" presName="child4group" presStyleCnt="0"/>
      <dgm:spPr/>
    </dgm:pt>
    <dgm:pt modelId="{0558F354-BBA6-4D9D-9469-3081A6D0EE3A}" type="pres">
      <dgm:prSet presAssocID="{E9514354-0728-46CF-A5F9-E947DCD9E3AD}" presName="child4" presStyleLbl="bgAcc1" presStyleIdx="3" presStyleCnt="4"/>
      <dgm:spPr/>
      <dgm:t>
        <a:bodyPr/>
        <a:lstStyle/>
        <a:p>
          <a:endParaRPr lang="en-US"/>
        </a:p>
      </dgm:t>
    </dgm:pt>
    <dgm:pt modelId="{D4A733EF-494A-4E93-B545-DD975F60828F}" type="pres">
      <dgm:prSet presAssocID="{E9514354-0728-46CF-A5F9-E947DCD9E3A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F81B3D-78D4-49D7-8E10-F08B2A48C237}" type="pres">
      <dgm:prSet presAssocID="{E9514354-0728-46CF-A5F9-E947DCD9E3AD}" presName="childPlaceholder" presStyleCnt="0"/>
      <dgm:spPr/>
    </dgm:pt>
    <dgm:pt modelId="{2EE7810B-2AAE-474E-BB12-E584705DF9F4}" type="pres">
      <dgm:prSet presAssocID="{E9514354-0728-46CF-A5F9-E947DCD9E3AD}" presName="circle" presStyleCnt="0"/>
      <dgm:spPr/>
    </dgm:pt>
    <dgm:pt modelId="{9E5E3D68-BFD5-4B00-A58D-B0F15E27E67D}" type="pres">
      <dgm:prSet presAssocID="{E9514354-0728-46CF-A5F9-E947DCD9E3A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A94546-56A5-473E-9840-4586B89E4920}" type="pres">
      <dgm:prSet presAssocID="{E9514354-0728-46CF-A5F9-E947DCD9E3A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977A3-89F8-4DF7-9D9C-B344F3216956}" type="pres">
      <dgm:prSet presAssocID="{E9514354-0728-46CF-A5F9-E947DCD9E3A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F0CEB-BF49-4D9E-977B-28225EEBC762}" type="pres">
      <dgm:prSet presAssocID="{E9514354-0728-46CF-A5F9-E947DCD9E3A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5279E-A404-4169-9325-1993D851B654}" type="pres">
      <dgm:prSet presAssocID="{E9514354-0728-46CF-A5F9-E947DCD9E3AD}" presName="quadrantPlaceholder" presStyleCnt="0"/>
      <dgm:spPr/>
    </dgm:pt>
    <dgm:pt modelId="{A6C8A3A8-083A-4706-9FCC-0E3150BCA723}" type="pres">
      <dgm:prSet presAssocID="{E9514354-0728-46CF-A5F9-E947DCD9E3AD}" presName="center1" presStyleLbl="fgShp" presStyleIdx="0" presStyleCnt="2"/>
      <dgm:spPr/>
    </dgm:pt>
    <dgm:pt modelId="{E4162C01-1E58-4849-8936-E3EDEB289701}" type="pres">
      <dgm:prSet presAssocID="{E9514354-0728-46CF-A5F9-E947DCD9E3AD}" presName="center2" presStyleLbl="fgShp" presStyleIdx="1" presStyleCnt="2"/>
      <dgm:spPr/>
    </dgm:pt>
  </dgm:ptLst>
  <dgm:cxnLst>
    <dgm:cxn modelId="{36F0FAA7-67D4-4569-A4C5-3618385445DF}" srcId="{E9514354-0728-46CF-A5F9-E947DCD9E3AD}" destId="{E99553C3-5FA0-4205-9C1E-F2255E24A386}" srcOrd="1" destOrd="0" parTransId="{ACBC811A-0D8A-4ADD-A910-C1E2301A72F2}" sibTransId="{512D97AF-D476-4289-8491-BBF23A38567D}"/>
    <dgm:cxn modelId="{F62C0FDE-5B2A-47E7-9191-E7D5715EA142}" type="presOf" srcId="{E99553C3-5FA0-4205-9C1E-F2255E24A386}" destId="{48A94546-56A5-473E-9840-4586B89E4920}" srcOrd="0" destOrd="0" presId="urn:microsoft.com/office/officeart/2005/8/layout/cycle4"/>
    <dgm:cxn modelId="{4AAAFA06-B245-47E2-9141-DF04E67A24E9}" type="presOf" srcId="{E28065AC-578E-45AC-A222-3244647F942A}" destId="{1C0977A3-89F8-4DF7-9D9C-B344F3216956}" srcOrd="0" destOrd="0" presId="urn:microsoft.com/office/officeart/2005/8/layout/cycle4"/>
    <dgm:cxn modelId="{4C48C64D-5C1A-4909-B7FC-3DDC342691F3}" type="presOf" srcId="{E9514354-0728-46CF-A5F9-E947DCD9E3AD}" destId="{D8886C46-EC5D-4969-AE08-1CA49D438679}" srcOrd="0" destOrd="0" presId="urn:microsoft.com/office/officeart/2005/8/layout/cycle4"/>
    <dgm:cxn modelId="{F84D8EAD-E521-485D-B8E7-1770740F7CDB}" type="presOf" srcId="{CB97F30B-6D2C-4377-B2FC-CCE22771201A}" destId="{87106619-006D-40F2-B11A-635C4BE39B85}" srcOrd="1" destOrd="0" presId="urn:microsoft.com/office/officeart/2005/8/layout/cycle4"/>
    <dgm:cxn modelId="{2B3A48DF-76A4-42F2-83B8-95D2AA674665}" srcId="{21B3E4AD-83AB-4607-A964-D06D4209728F}" destId="{7AFBB64A-A193-4B53-AF54-09B9C8E214DC}" srcOrd="0" destOrd="0" parTransId="{4E25C09B-278A-4CCB-AD5B-BAE82E20080E}" sibTransId="{17AB9B95-2743-426D-977F-F59DBAE34B2D}"/>
    <dgm:cxn modelId="{FFCB24C0-13C5-4CAF-81C8-3D10EC491F5B}" type="presOf" srcId="{831AC9AA-9D2C-4040-916F-14D8CB6DD966}" destId="{9E5E3D68-BFD5-4B00-A58D-B0F15E27E67D}" srcOrd="0" destOrd="0" presId="urn:microsoft.com/office/officeart/2005/8/layout/cycle4"/>
    <dgm:cxn modelId="{EBF63046-8806-47DC-A1B6-E853BB442543}" type="presOf" srcId="{4C6930BB-A8FC-4821-8223-3C5218233F86}" destId="{0C661577-63BC-41F5-9E4E-D6BB38CCBD45}" srcOrd="1" destOrd="0" presId="urn:microsoft.com/office/officeart/2005/8/layout/cycle4"/>
    <dgm:cxn modelId="{8C3E0833-1ECB-4361-B04C-E52F969B34DA}" type="presOf" srcId="{4C6930BB-A8FC-4821-8223-3C5218233F86}" destId="{9845FBD4-8955-48C6-A374-17B18630292E}" srcOrd="0" destOrd="0" presId="urn:microsoft.com/office/officeart/2005/8/layout/cycle4"/>
    <dgm:cxn modelId="{3D953D24-97D7-4C44-8D8F-BCFD93BE48BB}" srcId="{E99553C3-5FA0-4205-9C1E-F2255E24A386}" destId="{CB97F30B-6D2C-4377-B2FC-CCE22771201A}" srcOrd="0" destOrd="0" parTransId="{FED627E0-8ADF-4D0F-B726-444ABA844A8B}" sibTransId="{41CE9C0A-C25A-45DE-A07B-058A8A28BBE7}"/>
    <dgm:cxn modelId="{6F0C0446-ED75-4F0F-BCAF-094C45005831}" type="presOf" srcId="{21B3E4AD-83AB-4607-A964-D06D4209728F}" destId="{C03F0CEB-BF49-4D9E-977B-28225EEBC762}" srcOrd="0" destOrd="0" presId="urn:microsoft.com/office/officeart/2005/8/layout/cycle4"/>
    <dgm:cxn modelId="{16B0C1EB-C061-481F-A94D-72182FFA373C}" type="presOf" srcId="{91B4B061-BC04-40EB-A5D9-488C77A41BA7}" destId="{0837FF5D-58C6-4B38-B8D6-AAEDEE26389A}" srcOrd="0" destOrd="0" presId="urn:microsoft.com/office/officeart/2005/8/layout/cycle4"/>
    <dgm:cxn modelId="{5AF04C45-5206-4C12-BA55-C08DA1FFCA0E}" srcId="{E9514354-0728-46CF-A5F9-E947DCD9E3AD}" destId="{831AC9AA-9D2C-4040-916F-14D8CB6DD966}" srcOrd="0" destOrd="0" parTransId="{F2E46E70-AF06-4359-8D94-7A647B787B3D}" sibTransId="{F0AC3778-44F6-44C2-9F29-C7DA151B302A}"/>
    <dgm:cxn modelId="{A4F2ED43-2D2C-403C-A95A-0DD0B9D55BA9}" type="presOf" srcId="{7AFBB64A-A193-4B53-AF54-09B9C8E214DC}" destId="{D4A733EF-494A-4E93-B545-DD975F60828F}" srcOrd="1" destOrd="0" presId="urn:microsoft.com/office/officeart/2005/8/layout/cycle4"/>
    <dgm:cxn modelId="{0CF8E341-0CE6-456E-8C81-B2497EBD8A3C}" srcId="{E9514354-0728-46CF-A5F9-E947DCD9E3AD}" destId="{21B3E4AD-83AB-4607-A964-D06D4209728F}" srcOrd="3" destOrd="0" parTransId="{8EF20701-D5F2-4CE4-B051-B83F623A1637}" sibTransId="{19862208-CF7B-49B3-BEA5-45E64ABF68C9}"/>
    <dgm:cxn modelId="{D7449898-2BF8-4546-BB7F-23C70AF711C6}" type="presOf" srcId="{7AFBB64A-A193-4B53-AF54-09B9C8E214DC}" destId="{0558F354-BBA6-4D9D-9469-3081A6D0EE3A}" srcOrd="0" destOrd="0" presId="urn:microsoft.com/office/officeart/2005/8/layout/cycle4"/>
    <dgm:cxn modelId="{60E4A608-3B8C-4975-BCE7-51FBE2B4A935}" type="presOf" srcId="{CB97F30B-6D2C-4377-B2FC-CCE22771201A}" destId="{1383F069-E9A1-4033-B3EB-EF8F91642B68}" srcOrd="0" destOrd="0" presId="urn:microsoft.com/office/officeart/2005/8/layout/cycle4"/>
    <dgm:cxn modelId="{01E992BF-36C8-458A-AB28-BF2EDBCFB716}" type="presOf" srcId="{91B4B061-BC04-40EB-A5D9-488C77A41BA7}" destId="{73803386-2143-448A-B2DA-73CD66C06335}" srcOrd="1" destOrd="0" presId="urn:microsoft.com/office/officeart/2005/8/layout/cycle4"/>
    <dgm:cxn modelId="{B95232D0-9B51-47B8-96C3-B0E3AFEEB066}" srcId="{E28065AC-578E-45AC-A222-3244647F942A}" destId="{4C6930BB-A8FC-4821-8223-3C5218233F86}" srcOrd="0" destOrd="0" parTransId="{8B2B61FD-787B-413E-B3BE-AA68AA76AF92}" sibTransId="{3AEB87A9-A872-48D4-B468-8B4BD4C0E7B7}"/>
    <dgm:cxn modelId="{5CC0ED48-A360-440E-A2B0-D679204BF154}" srcId="{E9514354-0728-46CF-A5F9-E947DCD9E3AD}" destId="{E28065AC-578E-45AC-A222-3244647F942A}" srcOrd="2" destOrd="0" parTransId="{FDC60015-A40A-456B-985B-881DFA4F575C}" sibTransId="{B240F170-052E-42E5-8BE1-483D552C5845}"/>
    <dgm:cxn modelId="{9337FF0A-39D3-47ED-91A5-9A36CB7928BD}" srcId="{831AC9AA-9D2C-4040-916F-14D8CB6DD966}" destId="{91B4B061-BC04-40EB-A5D9-488C77A41BA7}" srcOrd="0" destOrd="0" parTransId="{3BE04C0D-BDE8-48B2-9EE9-8E1501E7241A}" sibTransId="{2F32203E-77A0-4DD0-A5D8-6C1858E5B8A7}"/>
    <dgm:cxn modelId="{EE9FDE26-EA5C-4406-B210-93BC2DA23E15}" type="presParOf" srcId="{D8886C46-EC5D-4969-AE08-1CA49D438679}" destId="{2A1E0DC4-0B55-4E02-8DA4-D4BC6D1BB7A5}" srcOrd="0" destOrd="0" presId="urn:microsoft.com/office/officeart/2005/8/layout/cycle4"/>
    <dgm:cxn modelId="{D6547C35-A9B5-4F80-98E5-97833A5D0B44}" type="presParOf" srcId="{2A1E0DC4-0B55-4E02-8DA4-D4BC6D1BB7A5}" destId="{EE69ACA7-207C-4154-9890-21EF131F9236}" srcOrd="0" destOrd="0" presId="urn:microsoft.com/office/officeart/2005/8/layout/cycle4"/>
    <dgm:cxn modelId="{18CFCDBB-B9A6-4A5B-84EC-D6344543E0D5}" type="presParOf" srcId="{EE69ACA7-207C-4154-9890-21EF131F9236}" destId="{0837FF5D-58C6-4B38-B8D6-AAEDEE26389A}" srcOrd="0" destOrd="0" presId="urn:microsoft.com/office/officeart/2005/8/layout/cycle4"/>
    <dgm:cxn modelId="{F25DCC36-6DF5-4ADA-88F7-8ADB537AA11E}" type="presParOf" srcId="{EE69ACA7-207C-4154-9890-21EF131F9236}" destId="{73803386-2143-448A-B2DA-73CD66C06335}" srcOrd="1" destOrd="0" presId="urn:microsoft.com/office/officeart/2005/8/layout/cycle4"/>
    <dgm:cxn modelId="{8FC0B30E-F71E-4715-8C84-5F08179F7794}" type="presParOf" srcId="{2A1E0DC4-0B55-4E02-8DA4-D4BC6D1BB7A5}" destId="{CE90B961-B5B4-4271-9834-4C04074F3F4B}" srcOrd="1" destOrd="0" presId="urn:microsoft.com/office/officeart/2005/8/layout/cycle4"/>
    <dgm:cxn modelId="{3DF6EFAE-A9AB-4CA1-89D2-CC51FDF12DF3}" type="presParOf" srcId="{CE90B961-B5B4-4271-9834-4C04074F3F4B}" destId="{1383F069-E9A1-4033-B3EB-EF8F91642B68}" srcOrd="0" destOrd="0" presId="urn:microsoft.com/office/officeart/2005/8/layout/cycle4"/>
    <dgm:cxn modelId="{6B85398F-A3F3-4F24-80E9-B5B9074594E7}" type="presParOf" srcId="{CE90B961-B5B4-4271-9834-4C04074F3F4B}" destId="{87106619-006D-40F2-B11A-635C4BE39B85}" srcOrd="1" destOrd="0" presId="urn:microsoft.com/office/officeart/2005/8/layout/cycle4"/>
    <dgm:cxn modelId="{DD05A137-9F53-47A0-8B30-E704B0EEE3EB}" type="presParOf" srcId="{2A1E0DC4-0B55-4E02-8DA4-D4BC6D1BB7A5}" destId="{DF6B872A-151A-4250-9D65-D91A4E17952D}" srcOrd="2" destOrd="0" presId="urn:microsoft.com/office/officeart/2005/8/layout/cycle4"/>
    <dgm:cxn modelId="{AEFA40D2-6C2C-445A-A201-8845A480A763}" type="presParOf" srcId="{DF6B872A-151A-4250-9D65-D91A4E17952D}" destId="{9845FBD4-8955-48C6-A374-17B18630292E}" srcOrd="0" destOrd="0" presId="urn:microsoft.com/office/officeart/2005/8/layout/cycle4"/>
    <dgm:cxn modelId="{364FE80F-588F-4024-86BD-1C4588F48331}" type="presParOf" srcId="{DF6B872A-151A-4250-9D65-D91A4E17952D}" destId="{0C661577-63BC-41F5-9E4E-D6BB38CCBD45}" srcOrd="1" destOrd="0" presId="urn:microsoft.com/office/officeart/2005/8/layout/cycle4"/>
    <dgm:cxn modelId="{3CBC9E00-18D0-4D30-AB46-108497833FD9}" type="presParOf" srcId="{2A1E0DC4-0B55-4E02-8DA4-D4BC6D1BB7A5}" destId="{B690EE23-527D-448A-981A-9830F8673C5D}" srcOrd="3" destOrd="0" presId="urn:microsoft.com/office/officeart/2005/8/layout/cycle4"/>
    <dgm:cxn modelId="{4BECE680-F55E-4428-97D7-EB0985CEEBAB}" type="presParOf" srcId="{B690EE23-527D-448A-981A-9830F8673C5D}" destId="{0558F354-BBA6-4D9D-9469-3081A6D0EE3A}" srcOrd="0" destOrd="0" presId="urn:microsoft.com/office/officeart/2005/8/layout/cycle4"/>
    <dgm:cxn modelId="{4F2AA927-3DC2-41E0-B10D-DAE6A58A124A}" type="presParOf" srcId="{B690EE23-527D-448A-981A-9830F8673C5D}" destId="{D4A733EF-494A-4E93-B545-DD975F60828F}" srcOrd="1" destOrd="0" presId="urn:microsoft.com/office/officeart/2005/8/layout/cycle4"/>
    <dgm:cxn modelId="{14C8B230-2D0D-4D80-B089-B3B5A51EDA47}" type="presParOf" srcId="{2A1E0DC4-0B55-4E02-8DA4-D4BC6D1BB7A5}" destId="{15F81B3D-78D4-49D7-8E10-F08B2A48C237}" srcOrd="4" destOrd="0" presId="urn:microsoft.com/office/officeart/2005/8/layout/cycle4"/>
    <dgm:cxn modelId="{5C7C3429-E06A-4C9A-B55A-57D7CCED651E}" type="presParOf" srcId="{D8886C46-EC5D-4969-AE08-1CA49D438679}" destId="{2EE7810B-2AAE-474E-BB12-E584705DF9F4}" srcOrd="1" destOrd="0" presId="urn:microsoft.com/office/officeart/2005/8/layout/cycle4"/>
    <dgm:cxn modelId="{C2A879C9-473E-4517-8B1E-C260F4CE79A5}" type="presParOf" srcId="{2EE7810B-2AAE-474E-BB12-E584705DF9F4}" destId="{9E5E3D68-BFD5-4B00-A58D-B0F15E27E67D}" srcOrd="0" destOrd="0" presId="urn:microsoft.com/office/officeart/2005/8/layout/cycle4"/>
    <dgm:cxn modelId="{F009FF7C-18A6-4758-A061-E70EAD8EE2B6}" type="presParOf" srcId="{2EE7810B-2AAE-474E-BB12-E584705DF9F4}" destId="{48A94546-56A5-473E-9840-4586B89E4920}" srcOrd="1" destOrd="0" presId="urn:microsoft.com/office/officeart/2005/8/layout/cycle4"/>
    <dgm:cxn modelId="{E860C042-D296-44B9-9A08-1AC2792322B1}" type="presParOf" srcId="{2EE7810B-2AAE-474E-BB12-E584705DF9F4}" destId="{1C0977A3-89F8-4DF7-9D9C-B344F3216956}" srcOrd="2" destOrd="0" presId="urn:microsoft.com/office/officeart/2005/8/layout/cycle4"/>
    <dgm:cxn modelId="{269D18F2-E82B-43CF-91F7-D90FF12F00A2}" type="presParOf" srcId="{2EE7810B-2AAE-474E-BB12-E584705DF9F4}" destId="{C03F0CEB-BF49-4D9E-977B-28225EEBC762}" srcOrd="3" destOrd="0" presId="urn:microsoft.com/office/officeart/2005/8/layout/cycle4"/>
    <dgm:cxn modelId="{56D62E4D-F964-46AB-9942-39040D42EB42}" type="presParOf" srcId="{2EE7810B-2AAE-474E-BB12-E584705DF9F4}" destId="{7205279E-A404-4169-9325-1993D851B654}" srcOrd="4" destOrd="0" presId="urn:microsoft.com/office/officeart/2005/8/layout/cycle4"/>
    <dgm:cxn modelId="{2B5FE815-2F6D-49E6-A401-136C0DBFCC3B}" type="presParOf" srcId="{D8886C46-EC5D-4969-AE08-1CA49D438679}" destId="{A6C8A3A8-083A-4706-9FCC-0E3150BCA723}" srcOrd="2" destOrd="0" presId="urn:microsoft.com/office/officeart/2005/8/layout/cycle4"/>
    <dgm:cxn modelId="{11702790-3B9F-4C3E-A751-A5D61855260C}" type="presParOf" srcId="{D8886C46-EC5D-4969-AE08-1CA49D438679}" destId="{E4162C01-1E58-4849-8936-E3EDEB28970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5FBD4-8955-48C6-A374-17B18630292E}">
      <dsp:nvSpPr>
        <dsp:cNvPr id="0" name=""/>
        <dsp:cNvSpPr/>
      </dsp:nvSpPr>
      <dsp:spPr>
        <a:xfrm>
          <a:off x="5112924" y="3508020"/>
          <a:ext cx="2548473" cy="1650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900" kern="1200" dirty="0"/>
        </a:p>
      </dsp:txBody>
      <dsp:txXfrm>
        <a:off x="5913729" y="3956991"/>
        <a:ext cx="1711405" cy="1165598"/>
      </dsp:txXfrm>
    </dsp:sp>
    <dsp:sp modelId="{0558F354-BBA6-4D9D-9469-3081A6D0EE3A}">
      <dsp:nvSpPr>
        <dsp:cNvPr id="0" name=""/>
        <dsp:cNvSpPr/>
      </dsp:nvSpPr>
      <dsp:spPr>
        <a:xfrm>
          <a:off x="954889" y="3508020"/>
          <a:ext cx="2548473" cy="1650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900" kern="1200" dirty="0"/>
        </a:p>
      </dsp:txBody>
      <dsp:txXfrm>
        <a:off x="991152" y="3956991"/>
        <a:ext cx="1711405" cy="1165598"/>
      </dsp:txXfrm>
    </dsp:sp>
    <dsp:sp modelId="{1383F069-E9A1-4033-B3EB-EF8F91642B68}">
      <dsp:nvSpPr>
        <dsp:cNvPr id="0" name=""/>
        <dsp:cNvSpPr/>
      </dsp:nvSpPr>
      <dsp:spPr>
        <a:xfrm>
          <a:off x="5112924" y="0"/>
          <a:ext cx="2548473" cy="1650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900" kern="1200" dirty="0"/>
        </a:p>
      </dsp:txBody>
      <dsp:txXfrm>
        <a:off x="5913729" y="36263"/>
        <a:ext cx="1711405" cy="1165598"/>
      </dsp:txXfrm>
    </dsp:sp>
    <dsp:sp modelId="{0837FF5D-58C6-4B38-B8D6-AAEDEE26389A}">
      <dsp:nvSpPr>
        <dsp:cNvPr id="0" name=""/>
        <dsp:cNvSpPr/>
      </dsp:nvSpPr>
      <dsp:spPr>
        <a:xfrm>
          <a:off x="954889" y="0"/>
          <a:ext cx="2548473" cy="16508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4900" kern="1200" dirty="0"/>
        </a:p>
      </dsp:txBody>
      <dsp:txXfrm>
        <a:off x="991152" y="36263"/>
        <a:ext cx="1711405" cy="1165598"/>
      </dsp:txXfrm>
    </dsp:sp>
    <dsp:sp modelId="{9E5E3D68-BFD5-4B00-A58D-B0F15E27E67D}">
      <dsp:nvSpPr>
        <dsp:cNvPr id="0" name=""/>
        <dsp:cNvSpPr/>
      </dsp:nvSpPr>
      <dsp:spPr>
        <a:xfrm>
          <a:off x="2022771" y="294054"/>
          <a:ext cx="2233783" cy="2233783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2677031" y="948314"/>
        <a:ext cx="1579523" cy="1579523"/>
      </dsp:txXfrm>
    </dsp:sp>
    <dsp:sp modelId="{48A94546-56A5-473E-9840-4586B89E4920}">
      <dsp:nvSpPr>
        <dsp:cNvPr id="0" name=""/>
        <dsp:cNvSpPr/>
      </dsp:nvSpPr>
      <dsp:spPr>
        <a:xfrm rot="5400000">
          <a:off x="4359732" y="294054"/>
          <a:ext cx="2233783" cy="2233783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 rot="-5400000">
        <a:off x="4359732" y="948314"/>
        <a:ext cx="1579523" cy="1579523"/>
      </dsp:txXfrm>
    </dsp:sp>
    <dsp:sp modelId="{1C0977A3-89F8-4DF7-9D9C-B344F3216956}">
      <dsp:nvSpPr>
        <dsp:cNvPr id="0" name=""/>
        <dsp:cNvSpPr/>
      </dsp:nvSpPr>
      <dsp:spPr>
        <a:xfrm rot="10800000">
          <a:off x="4359732" y="2631015"/>
          <a:ext cx="2233783" cy="2233783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 rot="10800000">
        <a:off x="4359732" y="2631015"/>
        <a:ext cx="1579523" cy="1579523"/>
      </dsp:txXfrm>
    </dsp:sp>
    <dsp:sp modelId="{C03F0CEB-BF49-4D9E-977B-28225EEBC762}">
      <dsp:nvSpPr>
        <dsp:cNvPr id="0" name=""/>
        <dsp:cNvSpPr/>
      </dsp:nvSpPr>
      <dsp:spPr>
        <a:xfrm rot="16200000">
          <a:off x="2022771" y="2631015"/>
          <a:ext cx="2233783" cy="2233783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8272" tIns="398272" rIns="398272" bIns="398272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 rot="5400000">
        <a:off x="2677031" y="2631015"/>
        <a:ext cx="1579523" cy="1579523"/>
      </dsp:txXfrm>
    </dsp:sp>
    <dsp:sp modelId="{A6C8A3A8-083A-4706-9FCC-0E3150BCA723}">
      <dsp:nvSpPr>
        <dsp:cNvPr id="0" name=""/>
        <dsp:cNvSpPr/>
      </dsp:nvSpPr>
      <dsp:spPr>
        <a:xfrm>
          <a:off x="3922519" y="2115129"/>
          <a:ext cx="771248" cy="67065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62C01-1E58-4849-8936-E3EDEB289701}">
      <dsp:nvSpPr>
        <dsp:cNvPr id="0" name=""/>
        <dsp:cNvSpPr/>
      </dsp:nvSpPr>
      <dsp:spPr>
        <a:xfrm rot="10800000">
          <a:off x="3922519" y="2373072"/>
          <a:ext cx="771248" cy="670650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FEA5D-EB1D-4CF6-9621-3276D3445A09}" type="datetimeFigureOut">
              <a:rPr lang="en-ZA" smtClean="0"/>
              <a:t>2016/04/10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18A6B-473D-47DF-92B9-77B6B173437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8145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1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2BFA6-9214-4CF5-896C-9F3AEBF567C4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76856"/>
            <a:ext cx="5436909" cy="39089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273"/>
            <a:ext cx="2946275" cy="4983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CDA45-C5C1-4888-A0B2-DA5170267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2A7C-7302-4D53-8209-7AF29E979A70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9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C42A7C-7302-4D53-8209-7AF29E979A7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F5A-30F6-4C08-BDE7-549E888D230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776A-033D-4397-A99F-2192FB76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0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F5A-30F6-4C08-BDE7-549E888D230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776A-033D-4397-A99F-2192FB76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F5A-30F6-4C08-BDE7-549E888D230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776A-033D-4397-A99F-2192FB76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7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DD94B-9D7F-4CA9-ABCE-E48052870C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41EB1-D8D6-4302-9641-80D132C40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4983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6384-38C6-4866-A321-A495FFD38A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B521-156D-4145-A488-668DE2F626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555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791A9-2170-4BDB-8770-79C28BD950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3124-352E-4B79-B780-1E48F170C3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64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BE13-B618-4EC0-A1A6-81F49BC326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4D27F-9055-4C2B-A57C-588954288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95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64C9B-D440-47FE-9E8C-64801C1E82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E54F-16AB-4AFF-9490-FC0B733FEA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822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5EB89-8725-4E3B-B342-BA92CB0A94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1846-75DF-4C33-B3D4-A1FB6960DA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F1CF6-6DA2-413C-A9E8-E9F8D655089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E90A5-5637-40B1-AA9E-D221554A5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369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EDA20-EADA-4FC6-8CD3-0B9659945A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866B2-79C0-4722-BAA4-61BF2B7A55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729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F5A-30F6-4C08-BDE7-549E888D230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776A-033D-4397-A99F-2192FB76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49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BDBB1-6C2D-48B8-8BA9-D958397278D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E4AB-2C6B-44C8-931E-307F66AAF9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103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D9C1-A530-4542-A897-7E0F7F7D6C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120E2-556C-4860-AB5F-D14E1A0D5D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398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8178-23D8-4B6F-9C5B-65FD62B10CC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A0B31-A2EB-40FF-A3BD-2895D7564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980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F5A-30F6-4C08-BDE7-549E888D230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776A-033D-4397-A99F-2192FB76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8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F5A-30F6-4C08-BDE7-549E888D230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776A-033D-4397-A99F-2192FB76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4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F5A-30F6-4C08-BDE7-549E888D230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776A-033D-4397-A99F-2192FB76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2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F5A-30F6-4C08-BDE7-549E888D230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776A-033D-4397-A99F-2192FB76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10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F5A-30F6-4C08-BDE7-549E888D230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776A-033D-4397-A99F-2192FB76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8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F5A-30F6-4C08-BDE7-549E888D230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776A-033D-4397-A99F-2192FB76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1AF5A-30F6-4C08-BDE7-549E888D230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6776A-033D-4397-A99F-2192FB76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8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AF5A-30F6-4C08-BDE7-549E888D230C}" type="datetimeFigureOut">
              <a:rPr lang="en-US" smtClean="0"/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6776A-033D-4397-A99F-2192FB76F3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E4DC71-9849-4949-9494-41689097B0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7B1A65-1893-4B44-92AF-C6FE04F12CDA}" type="slidenum">
              <a:rPr lang="en-US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4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4466733"/>
            <a:ext cx="7772400" cy="1593850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en-GB" altLang="en-US" sz="3200" b="1" dirty="0" smtClean="0">
                <a:ea typeface="ＭＳ Ｐゴシック" panose="020B0600070205080204" pitchFamily="34" charset="-128"/>
              </a:rPr>
              <a:t/>
            </a:r>
            <a:br>
              <a:rPr lang="en-GB" altLang="en-US" sz="3200" b="1" dirty="0" smtClean="0">
                <a:ea typeface="ＭＳ Ｐゴシック" panose="020B0600070205080204" pitchFamily="34" charset="-128"/>
              </a:rPr>
            </a:br>
            <a:r>
              <a:rPr lang="en-GB" altLang="en-US" sz="4400" b="1" dirty="0" smtClean="0">
                <a:latin typeface="Arial Black" panose="020B0A04020102020204" pitchFamily="34" charset="0"/>
                <a:ea typeface="ＭＳ Ｐゴシック" panose="020B0600070205080204" pitchFamily="34" charset="-128"/>
              </a:rPr>
              <a:t>EASTERN CAPE </a:t>
            </a:r>
            <a:br>
              <a:rPr lang="en-GB" altLang="en-US" sz="4400" b="1" dirty="0" smtClean="0">
                <a:latin typeface="Arial Black" panose="020B0A04020102020204" pitchFamily="34" charset="0"/>
                <a:ea typeface="ＭＳ Ｐゴシック" panose="020B0600070205080204" pitchFamily="34" charset="-128"/>
              </a:rPr>
            </a:br>
            <a:r>
              <a:rPr lang="en-GB" altLang="en-US" sz="44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  <a:t/>
            </a:r>
            <a:br>
              <a:rPr lang="en-GB" altLang="en-US" sz="4400" b="1" dirty="0">
                <a:latin typeface="Arial Black" panose="020B0A04020102020204" pitchFamily="34" charset="0"/>
                <a:ea typeface="ＭＳ Ｐゴシック" panose="020B0600070205080204" pitchFamily="34" charset="-128"/>
              </a:rPr>
            </a:br>
            <a:r>
              <a:rPr lang="en-GB" altLang="en-US" sz="3200" b="1" dirty="0" smtClean="0">
                <a:ea typeface="ＭＳ Ｐゴシック" panose="020B0600070205080204" pitchFamily="34" charset="-128"/>
              </a:rPr>
              <a:t>Presentation </a:t>
            </a:r>
            <a:br>
              <a:rPr lang="en-GB" altLang="en-US" sz="3200" b="1" dirty="0" smtClean="0">
                <a:ea typeface="ＭＳ Ｐゴシック" panose="020B0600070205080204" pitchFamily="34" charset="-128"/>
              </a:rPr>
            </a:br>
            <a:r>
              <a:rPr lang="en-GB" altLang="en-US" sz="3200" b="1" dirty="0" smtClean="0">
                <a:ea typeface="ＭＳ Ｐゴシック" panose="020B0600070205080204" pitchFamily="34" charset="-128"/>
              </a:rPr>
              <a:t/>
            </a:r>
            <a:br>
              <a:rPr lang="en-GB" altLang="en-US" sz="3200" b="1" dirty="0" smtClean="0">
                <a:ea typeface="ＭＳ Ｐゴシック" panose="020B0600070205080204" pitchFamily="34" charset="-128"/>
              </a:rPr>
            </a:br>
            <a:r>
              <a:rPr lang="en-GB" altLang="en-US" sz="3200" b="1" dirty="0" smtClean="0">
                <a:ea typeface="ＭＳ Ｐゴシック" panose="020B0600070205080204" pitchFamily="34" charset="-128"/>
              </a:rPr>
              <a:t>Achievements for 2015/6</a:t>
            </a:r>
            <a:br>
              <a:rPr lang="en-GB" altLang="en-US" sz="3200" b="1" dirty="0" smtClean="0">
                <a:ea typeface="ＭＳ Ｐゴシック" panose="020B0600070205080204" pitchFamily="34" charset="-128"/>
              </a:rPr>
            </a:br>
            <a:r>
              <a:rPr lang="en-GB" altLang="en-US" sz="3200" b="1" dirty="0" smtClean="0">
                <a:ea typeface="ＭＳ Ｐゴシック" panose="020B0600070205080204" pitchFamily="34" charset="-128"/>
              </a:rPr>
              <a:t>Business plan for 2016/7</a:t>
            </a:r>
          </a:p>
        </p:txBody>
      </p:sp>
      <p:pic>
        <p:nvPicPr>
          <p:cNvPr id="3075" name="Picture 3" descr="20yrs Logo_ve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381000"/>
            <a:ext cx="22447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Subtitle 4"/>
          <p:cNvSpPr>
            <a:spLocks noGrp="1"/>
          </p:cNvSpPr>
          <p:nvPr>
            <p:ph type="subTitle" idx="1"/>
          </p:nvPr>
        </p:nvSpPr>
        <p:spPr>
          <a:xfrm>
            <a:off x="1371600" y="6060583"/>
            <a:ext cx="6400800" cy="6858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372883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686800" y="274638"/>
            <a:ext cx="334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49798"/>
            <a:ext cx="9144000" cy="798513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dirty="0">
                <a:latin typeface="Avant Garde"/>
              </a:rPr>
              <a:t> </a:t>
            </a:r>
            <a:r>
              <a:rPr lang="en-ZA" sz="3200" b="1" dirty="0">
                <a:latin typeface="Avant Garde"/>
              </a:rPr>
              <a:t>GRAPHICAL </a:t>
            </a:r>
            <a:r>
              <a:rPr lang="en-ZA" sz="3200" b="1" dirty="0" smtClean="0">
                <a:latin typeface="Avant Garde"/>
              </a:rPr>
              <a:t>PRESENTATION ON BUDGET SPLIT</a:t>
            </a:r>
            <a:endParaRPr lang="en-US" sz="3200" b="1" dirty="0">
              <a:latin typeface="Avant Garde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613054"/>
              </p:ext>
            </p:extLst>
          </p:nvPr>
        </p:nvGraphicFramePr>
        <p:xfrm>
          <a:off x="321973" y="1365161"/>
          <a:ext cx="8699790" cy="5370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86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3" name="Title 2"/>
          <p:cNvSpPr>
            <a:spLocks noGrp="1"/>
          </p:cNvSpPr>
          <p:nvPr>
            <p:ph type="title"/>
          </p:nvPr>
        </p:nvSpPr>
        <p:spPr>
          <a:xfrm>
            <a:off x="0" y="43734"/>
            <a:ext cx="9144000" cy="832029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en-ZA" altLang="en-US" sz="3200" b="1" dirty="0">
                <a:latin typeface="Avant Garde"/>
              </a:rPr>
              <a:t>Regional Budget &amp; Decentralised Programmes</a:t>
            </a:r>
          </a:p>
        </p:txBody>
      </p:sp>
      <p:sp>
        <p:nvSpPr>
          <p:cNvPr id="7264" name="TextBox 3"/>
          <p:cNvSpPr txBox="1">
            <a:spLocks noChangeArrowheads="1"/>
          </p:cNvSpPr>
          <p:nvPr/>
        </p:nvSpPr>
        <p:spPr bwMode="auto">
          <a:xfrm>
            <a:off x="8686800" y="274638"/>
            <a:ext cx="45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altLang="en-US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54085"/>
              </p:ext>
            </p:extLst>
          </p:nvPr>
        </p:nvGraphicFramePr>
        <p:xfrm>
          <a:off x="1" y="1414838"/>
          <a:ext cx="9144001" cy="5443163"/>
        </p:xfrm>
        <a:graphic>
          <a:graphicData uri="http://schemas.openxmlformats.org/drawingml/2006/table">
            <a:tbl>
              <a:tblPr/>
              <a:tblGrid>
                <a:gridCol w="11083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2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5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77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70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45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002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2289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5000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3394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455249"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of Projects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Budget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&amp; Rental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Socio Econo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Unblock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Accreditation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04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Alfred Nzo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203 370 369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35 299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3 485 787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705 982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207 597 437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904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R Tambo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211 151 621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266 004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4 350 000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215 767 625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04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Amathole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178 084 154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105 897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178 190 051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163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Buffalo 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786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217 865 502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2 514 810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1 058 973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6 300 000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227 739 285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63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Hani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750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134 460 449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1 606 724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1 394 315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137 461 488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18082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Sarah Bartman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900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164 649 423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3 777 004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11 988 375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180 414 802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986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Gqabi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713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997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8 099 078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1 764 955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123 547 000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133 411 033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904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NMBM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585 276 206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11 662 143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5 450 000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602 388 349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49864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1 702 956 802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14 478 256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21 493 443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137 741 569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6 300 000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1 882 970 070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633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Centralized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754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-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104 736 176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1 800 754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1 950 000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108 486 930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59041">
                <a:tc>
                  <a:txBody>
                    <a:bodyPr/>
                    <a:lstStyle/>
                    <a:p>
                      <a:pPr algn="l" rtl="0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13 180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1 808 706 340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16 279 010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23 443 443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14 318 116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ZA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</a:t>
                      </a:r>
                      <a:r>
                        <a:rPr lang="en-ZA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 1 991 457 </a:t>
                      </a:r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2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8" y="1027906"/>
            <a:ext cx="9089624" cy="5112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581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" y="-89986"/>
            <a:ext cx="9130347" cy="6852452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6424250" y="3504095"/>
            <a:ext cx="1809117" cy="79157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1800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 = 786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Budget=R227,74m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367216" y="4384173"/>
            <a:ext cx="1795340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1013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 = 1209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Budget=R178,19m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263257" y="2342294"/>
            <a:ext cx="1880743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2000</a:t>
            </a:r>
          </a:p>
          <a:p>
            <a:r>
              <a:rPr lang="en-ZA" sz="1600" dirty="0" smtClean="0">
                <a:solidFill>
                  <a:prstClr val="white"/>
                </a:solidFill>
              </a:rPr>
              <a:t>Sites = 2096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Budget=R215,77m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085415" y="432384"/>
            <a:ext cx="1844198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2000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 = 1986</a:t>
            </a:r>
          </a:p>
          <a:p>
            <a:r>
              <a:rPr lang="en-ZA" sz="1600" dirty="0" smtClean="0">
                <a:solidFill>
                  <a:prstClr val="white"/>
                </a:solidFill>
              </a:rPr>
              <a:t>Budget=R207,59m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986471" y="437910"/>
            <a:ext cx="1795325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713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 = 997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Budget=R133,41m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672575" y="1532864"/>
            <a:ext cx="1793955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1000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 = 750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Budget=R137,46m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206993" y="2462957"/>
            <a:ext cx="1826523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</a:t>
            </a:r>
            <a:r>
              <a:rPr lang="en-ZA" sz="1600" dirty="0" smtClean="0">
                <a:solidFill>
                  <a:prstClr val="white"/>
                </a:solidFill>
              </a:rPr>
              <a:t>= 900</a:t>
            </a:r>
          </a:p>
          <a:p>
            <a:r>
              <a:rPr lang="en-ZA" sz="1600" dirty="0" smtClean="0">
                <a:solidFill>
                  <a:prstClr val="white"/>
                </a:solidFill>
              </a:rPr>
              <a:t>Sites = 1127</a:t>
            </a:r>
          </a:p>
          <a:p>
            <a:r>
              <a:rPr lang="en-ZA" sz="1600" dirty="0" smtClean="0">
                <a:solidFill>
                  <a:prstClr val="white"/>
                </a:solidFill>
              </a:rPr>
              <a:t>Budget=R180,42m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958578" y="5371764"/>
            <a:ext cx="1811894" cy="791570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3000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 = 1655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Budget=R602,39m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8924805">
            <a:off x="1960639" y="3167246"/>
            <a:ext cx="281038" cy="521588"/>
          </a:xfrm>
          <a:prstGeom prst="downArrow">
            <a:avLst>
              <a:gd name="adj1" fmla="val 5793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8684546">
            <a:off x="3676566" y="4534157"/>
            <a:ext cx="168979" cy="97456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5838966">
            <a:off x="6029192" y="3580431"/>
            <a:ext cx="187709" cy="56300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7443229">
            <a:off x="7123578" y="2232811"/>
            <a:ext cx="281038" cy="25098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7367065">
            <a:off x="3587039" y="2034812"/>
            <a:ext cx="281038" cy="6595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651347" y="1229480"/>
            <a:ext cx="281038" cy="37358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2975133">
            <a:off x="7582446" y="1193257"/>
            <a:ext cx="215373" cy="50105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9268879">
            <a:off x="5030716" y="3261893"/>
            <a:ext cx="192174" cy="130456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2219608" y="3648965"/>
            <a:ext cx="1379617" cy="234341"/>
          </a:xfrm>
          <a:prstGeom prst="flowChartAlternateProcess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 smtClean="0">
                <a:solidFill>
                  <a:schemeClr val="tx1"/>
                </a:solidFill>
              </a:rPr>
              <a:t>Sarah Bartman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1442387">
            <a:off x="4457033" y="3039844"/>
            <a:ext cx="5209927" cy="126274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6913158" y="5387715"/>
            <a:ext cx="2161508" cy="998987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u="sng" dirty="0" smtClean="0">
                <a:solidFill>
                  <a:prstClr val="white"/>
                </a:solidFill>
              </a:rPr>
              <a:t>CENTRALISED PROG’s</a:t>
            </a:r>
          </a:p>
          <a:p>
            <a:r>
              <a:rPr lang="en-ZA" sz="1600" dirty="0" smtClean="0">
                <a:solidFill>
                  <a:prstClr val="white"/>
                </a:solidFill>
              </a:rPr>
              <a:t>Units </a:t>
            </a:r>
            <a:r>
              <a:rPr lang="en-ZA" sz="1600" dirty="0">
                <a:solidFill>
                  <a:prstClr val="white"/>
                </a:solidFill>
              </a:rPr>
              <a:t>= </a:t>
            </a:r>
            <a:r>
              <a:rPr lang="en-ZA" sz="1600" dirty="0" smtClean="0">
                <a:solidFill>
                  <a:prstClr val="white"/>
                </a:solidFill>
              </a:rPr>
              <a:t>754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 = 0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Budget=R108,40m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206991" y="52112"/>
            <a:ext cx="8718645" cy="339336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rgbClr val="FF0000"/>
                </a:solidFill>
              </a:rPr>
              <a:t> REGIONAL &amp; DECENTRALISED ALLOCATIONS ON FINANCIAL &amp; NON-FINANCIALS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Flowchart: Alternate Process 23"/>
          <p:cNvSpPr/>
          <p:nvPr/>
        </p:nvSpPr>
        <p:spPr>
          <a:xfrm>
            <a:off x="177815" y="5320890"/>
            <a:ext cx="3548024" cy="1170347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u="sng" dirty="0" smtClean="0">
                <a:solidFill>
                  <a:schemeClr val="tx1"/>
                </a:solidFill>
              </a:rPr>
              <a:t>TOTAL DEPARTMENTAL ALLOCATIONS</a:t>
            </a:r>
          </a:p>
          <a:p>
            <a:r>
              <a:rPr lang="en-ZA" sz="1600" b="1" dirty="0" smtClean="0">
                <a:solidFill>
                  <a:schemeClr val="tx1"/>
                </a:solidFill>
              </a:rPr>
              <a:t>Units </a:t>
            </a:r>
            <a:r>
              <a:rPr lang="en-ZA" sz="1600" b="1" dirty="0">
                <a:solidFill>
                  <a:schemeClr val="tx1"/>
                </a:solidFill>
              </a:rPr>
              <a:t>= </a:t>
            </a:r>
            <a:r>
              <a:rPr lang="en-ZA" sz="1600" b="1" dirty="0" smtClean="0">
                <a:solidFill>
                  <a:schemeClr val="tx1"/>
                </a:solidFill>
              </a:rPr>
              <a:t>12,426 </a:t>
            </a:r>
            <a:endParaRPr lang="en-ZA" sz="1600" b="1" dirty="0">
              <a:solidFill>
                <a:schemeClr val="tx1"/>
              </a:solidFill>
            </a:endParaRPr>
          </a:p>
          <a:p>
            <a:r>
              <a:rPr lang="en-ZA" sz="1600" b="1" dirty="0" smtClean="0">
                <a:solidFill>
                  <a:schemeClr val="tx1"/>
                </a:solidFill>
              </a:rPr>
              <a:t>Sites = 10,606</a:t>
            </a:r>
            <a:endParaRPr lang="en-ZA" sz="1600" b="1" dirty="0">
              <a:solidFill>
                <a:schemeClr val="tx1"/>
              </a:solidFill>
            </a:endParaRPr>
          </a:p>
          <a:p>
            <a:r>
              <a:rPr lang="en-ZA" sz="1600" b="1" dirty="0" smtClean="0">
                <a:solidFill>
                  <a:schemeClr val="tx1"/>
                </a:solidFill>
              </a:rPr>
              <a:t>Budget = </a:t>
            </a:r>
            <a:r>
              <a:rPr lang="en-ZA" sz="1600" b="1" dirty="0" smtClean="0">
                <a:solidFill>
                  <a:schemeClr val="bg1"/>
                </a:solidFill>
              </a:rPr>
              <a:t>R1,882,970,070 Million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7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482"/>
            <a:ext cx="9144000" cy="549214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dirty="0" smtClean="0">
                <a:latin typeface="Avant Garde"/>
              </a:rPr>
              <a:t>SUMMARY OF ALL INSTRUMENTS – 16/17</a:t>
            </a:r>
            <a:endParaRPr lang="en-US" sz="3200" b="1" dirty="0">
              <a:latin typeface="Avant Garde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84721"/>
              </p:ext>
            </p:extLst>
          </p:nvPr>
        </p:nvGraphicFramePr>
        <p:xfrm>
          <a:off x="161364" y="1331260"/>
          <a:ext cx="8860398" cy="5333562"/>
        </p:xfrm>
        <a:graphic>
          <a:graphicData uri="http://schemas.openxmlformats.org/drawingml/2006/table">
            <a:tbl>
              <a:tblPr/>
              <a:tblGrid>
                <a:gridCol w="5814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2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00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999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Sub-Programme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Units/QTY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Budget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 Financial Intervention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1.1a Individual housing subsidies (R0 - R3 500) credit linked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1.1b Individual housing subsidies (R0 - R3 500) Non - Credit Linked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3 145 192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67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1.2 Housing finance linked Individual subsidies (FLISP)-(R3 501 - R7 000)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3 248 678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1.3 Enhanced Extended Discount Benefit Scheme (EEDBS)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8 282 182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1.4 State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Asset</a:t>
                      </a: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Maintenance 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6 511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2 710 442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1.5a Rectified RDP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stck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1994-2002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143 397 005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1.5b Rectification of Housing Stock(pre 1994)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31 179 229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1.6 Social and Economic Facilities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23 443 443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1.7 Accredited Municipalities (level 1 &amp; 2):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26 402 344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1.8 Operational Capital Budget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51 773 872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1.9 Blocked projects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1.10 NHBRC enrolment (related to grant)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26 000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9 084 356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1.11a Land parcels procured(IHAHSD)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1.12 Housing chapters of IDP's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1 744 016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999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Sub-total: Financial Intervention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304 410 759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50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98090" y="274638"/>
            <a:ext cx="423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4756"/>
            <a:ext cx="9144000" cy="549214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dirty="0" smtClean="0">
                <a:latin typeface="Avant Garde"/>
              </a:rPr>
              <a:t>SUMMARY OF ALL INSTRUMENTS – 16/17</a:t>
            </a:r>
            <a:endParaRPr lang="en-US" sz="3200" b="1" dirty="0">
              <a:latin typeface="Avant Garde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020495"/>
              </p:ext>
            </p:extLst>
          </p:nvPr>
        </p:nvGraphicFramePr>
        <p:xfrm>
          <a:off x="134471" y="1398498"/>
          <a:ext cx="8887293" cy="5351929"/>
        </p:xfrm>
        <a:graphic>
          <a:graphicData uri="http://schemas.openxmlformats.org/drawingml/2006/table">
            <a:tbl>
              <a:tblPr/>
              <a:tblGrid>
                <a:gridCol w="5855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68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2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4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589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Sub-Programme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Sites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Units/QTY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Budget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47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 Incremental Housing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4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2.1 Project Linked Subsidies(current commitments approved up to 31/03/07)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69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2.2a Integrated Residential Development Programme :Phase 1:Planning and Services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3 270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196 729 697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69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2.2b Integrated Residential Development Programme :Phase 1:Planning and Services </a:t>
                      </a:r>
                      <a:r>
                        <a:rPr lang="en-ZA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INFORMAL SETTLEMENTS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446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37 211 850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69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2.2c  Integrated Residential Development Programme :Phase 2:Top Structure Construction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109 544 918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69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2.2d Integrated Residential Development Programme :Phase 2:Top Structure Construction </a:t>
                      </a:r>
                      <a:r>
                        <a:rPr lang="en-ZA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INFORMAL SETTLEMENTS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2 724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383 380 402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694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2.2e Integrated Residential development Programme :Phase 4:Top Structure Construction (</a:t>
                      </a:r>
                      <a:r>
                        <a:rPr lang="en-ZA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INFORMAL SETTLEMENTS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347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2.3a People's Housing process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24 393 411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347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2.3b People's Housing Process INFORMAL SETTLEMENTS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347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2.4 Informal Settlement Upgrading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2 307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264 033 369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347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2.5a Consolidation Subsidies (Excluding Blocked Projects)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4 000 000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347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2.5b Consolidation Subsidies (Blocked Projects)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347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2.6 Emergency Housing Assistance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56 614 488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347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Sub-total: Incremental Housing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4 681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6 768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1 075 908 134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93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854"/>
            <a:ext cx="9158309" cy="5151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00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98090" y="274638"/>
            <a:ext cx="423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9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39758" y="94756"/>
            <a:ext cx="4990602" cy="826712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dirty="0" smtClean="0">
                <a:latin typeface="Avant Garde"/>
              </a:rPr>
              <a:t>SUMMARY OF ALL INSTRUMENTS – 16/17</a:t>
            </a:r>
            <a:endParaRPr lang="en-US" sz="3200" b="1" dirty="0">
              <a:latin typeface="Avant Garde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871601"/>
              </p:ext>
            </p:extLst>
          </p:nvPr>
        </p:nvGraphicFramePr>
        <p:xfrm>
          <a:off x="147918" y="1385047"/>
          <a:ext cx="8873845" cy="2881255"/>
        </p:xfrm>
        <a:graphic>
          <a:graphicData uri="http://schemas.openxmlformats.org/drawingml/2006/table">
            <a:tbl>
              <a:tblPr/>
              <a:tblGrid>
                <a:gridCol w="64203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5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3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263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Sub-Programme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Units/QTY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Budget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38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 Social &amp; Rental Housing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307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3.1 Institutional Subsidies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14 212 252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17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3.2a Social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Housing:operational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support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1 800 754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996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3.2b Social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Housing:Capital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Grants for rental housing (Funded by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NDoH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72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3.3a Community residential units (CRU)  </a:t>
                      </a:r>
                      <a:r>
                        <a:rPr lang="en-ZA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Converted/Upgraded (NORTHCREST FLATS</a:t>
                      </a:r>
                      <a:r>
                        <a:rPr lang="en-ZA" sz="1600" b="0" i="0" u="sng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PARTNERSHIP WITH PUBLIC WORKS 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266 004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651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3.3b Community residential units (CRU)  </a:t>
                      </a:r>
                      <a:r>
                        <a:rPr lang="en-ZA" sz="1600" b="0" i="0" u="sng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Constructed</a:t>
                      </a:r>
                      <a:endParaRPr lang="en-ZA" sz="16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583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Sub-total: Social &amp; Rental Housing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16 279 010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3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98090" y="274638"/>
            <a:ext cx="423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7460"/>
            <a:ext cx="9144000" cy="576510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dirty="0" smtClean="0">
                <a:latin typeface="Avant Garde"/>
              </a:rPr>
              <a:t>SUMMARY OF ALL INSTRUMENTS – 16/17</a:t>
            </a:r>
            <a:endParaRPr lang="en-US" sz="3200" b="1" dirty="0">
              <a:latin typeface="Avant Garde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284799"/>
              </p:ext>
            </p:extLst>
          </p:nvPr>
        </p:nvGraphicFramePr>
        <p:xfrm>
          <a:off x="161364" y="1344711"/>
          <a:ext cx="8860398" cy="3365068"/>
        </p:xfrm>
        <a:graphic>
          <a:graphicData uri="http://schemas.openxmlformats.org/drawingml/2006/table">
            <a:tbl>
              <a:tblPr/>
              <a:tblGrid>
                <a:gridCol w="58379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40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68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15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494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Sub-Programme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Sites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Units/QTY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Budget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460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 </a:t>
                      </a:r>
                      <a:r>
                        <a:rPr lang="en-Z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Housing 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878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4.1 Farm Worker Housing Assistance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112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4.2 Rural  Housing: Communal land rights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5 635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535 289 267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4.3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U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rban Housing</a:t>
                      </a:r>
                      <a:r>
                        <a:rPr lang="en-ZA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5 635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5 190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535 289 267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2388">
                <a:tc>
                  <a:txBody>
                    <a:bodyPr/>
                    <a:lstStyle/>
                    <a:p>
                      <a:pPr algn="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</a:tr>
              <a:tr h="384061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10 316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12 712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1 931 887 170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395">
                <a:tc gridSpan="4">
                  <a:txBody>
                    <a:bodyPr/>
                    <a:lstStyle/>
                    <a:p>
                      <a:pPr algn="l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6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238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en-ZA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. 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PROVINCIAL SPECIFIC PROGRAMMES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 59 569 830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494"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GRAND 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10 606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13 180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1 991 457 000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391695" y="2266681"/>
            <a:ext cx="1429555" cy="12750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50/50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0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98090" y="274638"/>
            <a:ext cx="423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11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4756"/>
            <a:ext cx="9144000" cy="826712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n-ZA" sz="3200" b="1" dirty="0" smtClean="0">
                <a:latin typeface="Avant Garde"/>
              </a:rPr>
              <a:t>OUTCOMES 8 and POLICY SPEECH PROGRAMMES</a:t>
            </a:r>
            <a:endParaRPr lang="en-US" sz="3200" b="1" dirty="0">
              <a:latin typeface="Avant Garde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715003"/>
              </p:ext>
            </p:extLst>
          </p:nvPr>
        </p:nvGraphicFramePr>
        <p:xfrm>
          <a:off x="327545" y="1501250"/>
          <a:ext cx="8404330" cy="4482275"/>
        </p:xfrm>
        <a:graphic>
          <a:graphicData uri="http://schemas.openxmlformats.org/drawingml/2006/table">
            <a:tbl>
              <a:tblPr/>
              <a:tblGrid>
                <a:gridCol w="893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31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48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4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428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Item No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SUB-PROGRAMME</a:t>
                      </a:r>
                      <a:r>
                        <a:rPr lang="en-US" sz="2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or </a:t>
                      </a:r>
                      <a:r>
                        <a:rPr lang="en-US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INSTRUMENT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SITES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UNITS</a:t>
                      </a:r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915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925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New Units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12 426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71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Sites Serviced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10 606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71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Basic Water &amp; Sanitation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3 716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971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Informal Settlements Upgrading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833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71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Social &amp; Rental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971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Community Residential Unit – CRU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925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Destitute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459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614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925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Military Veterans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  <a:endParaRPr lang="en-US" sz="24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140</a:t>
                      </a:r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9257">
                <a:tc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24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98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872" y="988461"/>
            <a:ext cx="8717307" cy="54784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R500m additional funding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The M3 Agreement is gaining momentum in Nelson Mandela Metro with the following achievements being;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Reduction of the Revolving fund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Establishment of a credible Contractor database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Stability in the administration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Hands on support from national department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De-commitment of none active projects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100% expenditure with a bias on value create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Over achievement on housing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Strong pipeline of Social Housing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Title deeds ready for issuing in the Metro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4873" y="133171"/>
            <a:ext cx="8717307" cy="691077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dirty="0">
                <a:latin typeface="Avant Garde"/>
              </a:rPr>
              <a:t> </a:t>
            </a:r>
            <a:r>
              <a:rPr lang="en-ZA" sz="3200" b="1" dirty="0" smtClean="0">
                <a:latin typeface="Avant Garde"/>
              </a:rPr>
              <a:t>KEY ACHEIVEMENTS </a:t>
            </a:r>
            <a:endParaRPr lang="en-US" sz="3200" b="1" dirty="0">
              <a:latin typeface="Avant Garde"/>
            </a:endParaRPr>
          </a:p>
        </p:txBody>
      </p:sp>
    </p:spTree>
    <p:extLst>
      <p:ext uri="{BB962C8B-B14F-4D97-AF65-F5344CB8AC3E}">
        <p14:creationId xmlns:p14="http://schemas.microsoft.com/office/powerpoint/2010/main" val="87578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576" y="94756"/>
            <a:ext cx="4636784" cy="826712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dirty="0" smtClean="0">
                <a:latin typeface="Avant Garde"/>
              </a:rPr>
              <a:t>CASHFLOW PROJECTIONS</a:t>
            </a:r>
            <a:endParaRPr lang="en-US" sz="3200" b="1" dirty="0">
              <a:latin typeface="Avant Garde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98090" y="274638"/>
            <a:ext cx="4236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12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024289085"/>
              </p:ext>
            </p:extLst>
          </p:nvPr>
        </p:nvGraphicFramePr>
        <p:xfrm>
          <a:off x="445828" y="1405721"/>
          <a:ext cx="8616287" cy="5158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080675" y="3700040"/>
            <a:ext cx="1310185" cy="57171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spcAft>
                <a:spcPct val="0"/>
              </a:spcAft>
            </a:pPr>
            <a:r>
              <a:rPr lang="en-US" sz="2000" b="1" dirty="0" smtClean="0">
                <a:latin typeface="Avant Garde"/>
              </a:rPr>
              <a:t>Annual</a:t>
            </a:r>
          </a:p>
          <a:p>
            <a:pPr algn="ctr" fontAlgn="base">
              <a:spcAft>
                <a:spcPct val="0"/>
              </a:spcAft>
            </a:pPr>
            <a:r>
              <a:rPr lang="en-ZA" sz="2000" b="1" dirty="0" smtClean="0">
                <a:latin typeface="Avant Garde"/>
              </a:rPr>
              <a:t>R 1,991 b</a:t>
            </a:r>
            <a:endParaRPr lang="en-US" sz="2000" b="1" dirty="0">
              <a:latin typeface="Avant Garde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05722" y="1419368"/>
            <a:ext cx="1774209" cy="80521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R286m </a:t>
            </a:r>
            <a:r>
              <a:rPr lang="en-ZA" sz="1600" smtClean="0"/>
              <a:t>– Apr</a:t>
            </a:r>
            <a:endParaRPr lang="en-Z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R276m –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R215m - Jun</a:t>
            </a:r>
            <a:endParaRPr lang="en-US" sz="1600"/>
          </a:p>
        </p:txBody>
      </p:sp>
      <p:sp>
        <p:nvSpPr>
          <p:cNvPr id="9" name="Rounded Rectangle 8"/>
          <p:cNvSpPr/>
          <p:nvPr/>
        </p:nvSpPr>
        <p:spPr>
          <a:xfrm>
            <a:off x="6387144" y="1433016"/>
            <a:ext cx="1692334" cy="79157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smtClean="0"/>
              <a:t>R155m – Jul</a:t>
            </a:r>
            <a:endParaRPr lang="en-Z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R155m – Aug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R161m - Sep</a:t>
            </a:r>
            <a:endParaRPr lang="en-US" sz="1600"/>
          </a:p>
        </p:txBody>
      </p:sp>
      <p:sp>
        <p:nvSpPr>
          <p:cNvPr id="10" name="Rounded Rectangle 9"/>
          <p:cNvSpPr/>
          <p:nvPr/>
        </p:nvSpPr>
        <p:spPr>
          <a:xfrm>
            <a:off x="1419366" y="5722975"/>
            <a:ext cx="1760565" cy="814305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smtClean="0"/>
              <a:t>R140m – Oct</a:t>
            </a:r>
            <a:endParaRPr lang="en-ZA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R159m – Nov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R192m - Dec</a:t>
            </a:r>
            <a:endParaRPr lang="en-US" sz="1600"/>
          </a:p>
        </p:txBody>
      </p:sp>
      <p:sp>
        <p:nvSpPr>
          <p:cNvPr id="11" name="Rounded Rectangle 10"/>
          <p:cNvSpPr/>
          <p:nvPr/>
        </p:nvSpPr>
        <p:spPr>
          <a:xfrm>
            <a:off x="6387147" y="5754832"/>
            <a:ext cx="1692330" cy="78244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R  72m – Jan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R105m – Feb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 smtClean="0"/>
              <a:t>R  76m – Mar</a:t>
            </a:r>
          </a:p>
        </p:txBody>
      </p:sp>
      <p:sp>
        <p:nvSpPr>
          <p:cNvPr id="12" name="Oval 11"/>
          <p:cNvSpPr/>
          <p:nvPr/>
        </p:nvSpPr>
        <p:spPr>
          <a:xfrm>
            <a:off x="3152641" y="2620369"/>
            <a:ext cx="1235120" cy="7506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smtClean="0">
                <a:solidFill>
                  <a:schemeClr val="tx1"/>
                </a:solidFill>
              </a:rPr>
              <a:t>Q1</a:t>
            </a:r>
          </a:p>
          <a:p>
            <a:pPr algn="ctr"/>
            <a:r>
              <a:rPr lang="en-ZA" b="1" dirty="0" smtClean="0">
                <a:solidFill>
                  <a:schemeClr val="tx1"/>
                </a:solidFill>
              </a:rPr>
              <a:t>R777m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93584" y="4600794"/>
            <a:ext cx="1235120" cy="7506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smtClean="0">
                <a:solidFill>
                  <a:schemeClr val="tx1"/>
                </a:solidFill>
              </a:rPr>
              <a:t>Q3</a:t>
            </a:r>
          </a:p>
          <a:p>
            <a:pPr algn="ctr"/>
            <a:r>
              <a:rPr lang="en-ZA" b="1" dirty="0" smtClean="0">
                <a:solidFill>
                  <a:schemeClr val="tx1"/>
                </a:solidFill>
              </a:rPr>
              <a:t>491m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90605" y="2647667"/>
            <a:ext cx="1235120" cy="7506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smtClean="0">
                <a:solidFill>
                  <a:schemeClr val="tx1"/>
                </a:solidFill>
              </a:rPr>
              <a:t>Q2</a:t>
            </a:r>
          </a:p>
          <a:p>
            <a:pPr algn="ctr"/>
            <a:r>
              <a:rPr lang="en-ZA" b="1" dirty="0" smtClean="0">
                <a:solidFill>
                  <a:schemeClr val="tx1"/>
                </a:solidFill>
              </a:rPr>
              <a:t>R470m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90605" y="4573496"/>
            <a:ext cx="1235120" cy="750627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smtClean="0">
                <a:solidFill>
                  <a:schemeClr val="tx1"/>
                </a:solidFill>
              </a:rPr>
              <a:t>Q4</a:t>
            </a:r>
          </a:p>
          <a:p>
            <a:pPr algn="ctr"/>
            <a:r>
              <a:rPr lang="en-ZA" b="1" dirty="0" smtClean="0">
                <a:solidFill>
                  <a:schemeClr val="tx1"/>
                </a:solidFill>
              </a:rPr>
              <a:t>R253m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30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194" y="2092276"/>
            <a:ext cx="8516203" cy="2518361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n-ZA" sz="6000" b="1" dirty="0" smtClean="0">
                <a:latin typeface="Avant Garde"/>
              </a:rPr>
              <a:t>MTSF TARGETS</a:t>
            </a:r>
            <a:br>
              <a:rPr lang="en-ZA" sz="6000" b="1" dirty="0" smtClean="0">
                <a:latin typeface="Avant Garde"/>
              </a:rPr>
            </a:br>
            <a:r>
              <a:rPr lang="en-ZA" sz="6000" b="1" dirty="0" smtClean="0">
                <a:latin typeface="Avant Garde"/>
              </a:rPr>
              <a:t>&amp; </a:t>
            </a:r>
            <a:br>
              <a:rPr lang="en-ZA" sz="6000" b="1" dirty="0" smtClean="0">
                <a:latin typeface="Avant Garde"/>
              </a:rPr>
            </a:br>
            <a:r>
              <a:rPr lang="en-ZA" sz="6000" b="1" dirty="0" smtClean="0">
                <a:latin typeface="Avant Garde"/>
              </a:rPr>
              <a:t>BUDGET  </a:t>
            </a:r>
            <a:r>
              <a:rPr lang="en-ZA" sz="6000" b="1" dirty="0">
                <a:latin typeface="Avant Garde"/>
              </a:rPr>
              <a:t>ALLOCATIONS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86800" y="274638"/>
            <a:ext cx="457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52339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3" y="17434"/>
            <a:ext cx="9130347" cy="6852452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5263150" y="4430032"/>
            <a:ext cx="1665028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8,561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Sites= 3,882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Budget=R1,331b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6683288" y="3518422"/>
            <a:ext cx="1665028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9,880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Sites= 9,586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Budget=R0,927b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7321799" y="2380931"/>
            <a:ext cx="1665028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10,878</a:t>
            </a:r>
          </a:p>
          <a:p>
            <a:r>
              <a:rPr lang="en-ZA" sz="1600" dirty="0" smtClean="0">
                <a:solidFill>
                  <a:prstClr val="white"/>
                </a:solidFill>
              </a:rPr>
              <a:t>Sites= 13,918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Budget=R1,476b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7175954" y="343409"/>
            <a:ext cx="1665028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11,715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Sites=13,104</a:t>
            </a:r>
          </a:p>
          <a:p>
            <a:r>
              <a:rPr lang="en-ZA" sz="1600" dirty="0" smtClean="0">
                <a:solidFill>
                  <a:prstClr val="white"/>
                </a:solidFill>
              </a:rPr>
              <a:t>Budget=R1,291b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986472" y="356022"/>
            <a:ext cx="1665028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4,210</a:t>
            </a:r>
          </a:p>
          <a:p>
            <a:r>
              <a:rPr lang="en-ZA" sz="1600" dirty="0" smtClean="0">
                <a:solidFill>
                  <a:prstClr val="white"/>
                </a:solidFill>
              </a:rPr>
              <a:t>Sites= 3,699</a:t>
            </a:r>
          </a:p>
          <a:p>
            <a:r>
              <a:rPr lang="en-ZA" sz="1600" dirty="0" smtClean="0">
                <a:solidFill>
                  <a:prstClr val="white"/>
                </a:solidFill>
              </a:rPr>
              <a:t>Budget=R0,589b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1731511" y="1546512"/>
            <a:ext cx="1707723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5,315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Sites= 4,698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Budget=R1,011b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00894" y="2587740"/>
            <a:ext cx="1665028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</a:t>
            </a:r>
            <a:r>
              <a:rPr lang="en-ZA" sz="1600" dirty="0" smtClean="0">
                <a:solidFill>
                  <a:prstClr val="white"/>
                </a:solidFill>
              </a:rPr>
              <a:t>= 4,210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Sites= 3,699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Budget=R0,771b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156612" y="5098808"/>
            <a:ext cx="1665028" cy="79157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dirty="0">
                <a:solidFill>
                  <a:prstClr val="white"/>
                </a:solidFill>
              </a:rPr>
              <a:t>Units = </a:t>
            </a:r>
            <a:r>
              <a:rPr lang="en-ZA" sz="1600" dirty="0" smtClean="0">
                <a:solidFill>
                  <a:prstClr val="white"/>
                </a:solidFill>
              </a:rPr>
              <a:t>14,626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Sites= 11,602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Budget=R2,425b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18924805">
            <a:off x="1898344" y="3274167"/>
            <a:ext cx="281038" cy="345838"/>
          </a:xfrm>
          <a:prstGeom prst="downArrow">
            <a:avLst>
              <a:gd name="adj1" fmla="val 5793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rot="10800000">
            <a:off x="3318187" y="4705604"/>
            <a:ext cx="281038" cy="41683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6998205">
            <a:off x="6089831" y="2983347"/>
            <a:ext cx="205419" cy="1193978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 rot="7443229">
            <a:off x="7123578" y="2232811"/>
            <a:ext cx="281038" cy="250982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7367065">
            <a:off x="3587039" y="2048460"/>
            <a:ext cx="281038" cy="6595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667533" y="1147592"/>
            <a:ext cx="272957" cy="1942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2388451">
            <a:off x="7473743" y="1085808"/>
            <a:ext cx="318748" cy="42088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0800000">
            <a:off x="5321914" y="3851700"/>
            <a:ext cx="281038" cy="576715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06991" y="51858"/>
            <a:ext cx="8779835" cy="28360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b="1" dirty="0" smtClean="0">
                <a:solidFill>
                  <a:srgbClr val="FF0000"/>
                </a:solidFill>
              </a:rPr>
              <a:t>THE MTSF (2014 - 2019) PLANS FOR THE E.C. HUMAN SETTLEMENTS PLANS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13832790">
            <a:off x="3405993" y="4655840"/>
            <a:ext cx="4231890" cy="1369774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6850682" y="5521888"/>
            <a:ext cx="2161508" cy="998987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u="sng" dirty="0" smtClean="0">
                <a:solidFill>
                  <a:prstClr val="white"/>
                </a:solidFill>
              </a:rPr>
              <a:t>CENTRALISED PROG’s</a:t>
            </a:r>
          </a:p>
          <a:p>
            <a:r>
              <a:rPr lang="en-ZA" sz="1600" dirty="0" smtClean="0">
                <a:solidFill>
                  <a:prstClr val="white"/>
                </a:solidFill>
              </a:rPr>
              <a:t>Units </a:t>
            </a:r>
            <a:r>
              <a:rPr lang="en-ZA" sz="1600" dirty="0">
                <a:solidFill>
                  <a:prstClr val="white"/>
                </a:solidFill>
              </a:rPr>
              <a:t>= </a:t>
            </a:r>
            <a:r>
              <a:rPr lang="en-ZA" sz="1600" dirty="0" smtClean="0">
                <a:solidFill>
                  <a:prstClr val="white"/>
                </a:solidFill>
              </a:rPr>
              <a:t>3,772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Sites = 0</a:t>
            </a:r>
            <a:endParaRPr lang="en-ZA" sz="1600" dirty="0">
              <a:solidFill>
                <a:prstClr val="white"/>
              </a:solidFill>
            </a:endParaRPr>
          </a:p>
          <a:p>
            <a:r>
              <a:rPr lang="en-ZA" sz="1600" dirty="0" smtClean="0">
                <a:solidFill>
                  <a:prstClr val="white"/>
                </a:solidFill>
              </a:rPr>
              <a:t>Budget=R1,463b</a:t>
            </a:r>
            <a:endParaRPr lang="en-US" sz="1600" dirty="0">
              <a:solidFill>
                <a:prstClr val="white"/>
              </a:solidFill>
            </a:endParaRPr>
          </a:p>
        </p:txBody>
      </p:sp>
      <p:sp>
        <p:nvSpPr>
          <p:cNvPr id="22" name="Flowchart: Alternate Process 21"/>
          <p:cNvSpPr/>
          <p:nvPr/>
        </p:nvSpPr>
        <p:spPr>
          <a:xfrm>
            <a:off x="206992" y="5330786"/>
            <a:ext cx="2922573" cy="1342490"/>
          </a:xfrm>
          <a:prstGeom prst="flowChartAlternateProcess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600" b="1" u="sng" dirty="0" smtClean="0">
                <a:solidFill>
                  <a:schemeClr val="tx1"/>
                </a:solidFill>
              </a:rPr>
              <a:t>TOTAL MTSF TARGETS</a:t>
            </a:r>
          </a:p>
          <a:p>
            <a:r>
              <a:rPr lang="en-ZA" sz="1600" b="1" dirty="0" smtClean="0">
                <a:solidFill>
                  <a:schemeClr val="tx1"/>
                </a:solidFill>
              </a:rPr>
              <a:t>Units </a:t>
            </a:r>
            <a:r>
              <a:rPr lang="en-ZA" sz="1600" b="1" dirty="0">
                <a:solidFill>
                  <a:schemeClr val="tx1"/>
                </a:solidFill>
              </a:rPr>
              <a:t>= </a:t>
            </a:r>
            <a:r>
              <a:rPr lang="en-ZA" sz="1600" b="1" dirty="0" smtClean="0">
                <a:solidFill>
                  <a:schemeClr val="tx1"/>
                </a:solidFill>
              </a:rPr>
              <a:t>(73,473+3,772)=77,245</a:t>
            </a:r>
            <a:endParaRPr lang="en-ZA" sz="1600" b="1" dirty="0">
              <a:solidFill>
                <a:schemeClr val="tx1"/>
              </a:solidFill>
            </a:endParaRPr>
          </a:p>
          <a:p>
            <a:r>
              <a:rPr lang="en-ZA" sz="1600" b="1" dirty="0" smtClean="0">
                <a:solidFill>
                  <a:schemeClr val="tx1"/>
                </a:solidFill>
              </a:rPr>
              <a:t>Sites = 71,981</a:t>
            </a:r>
            <a:endParaRPr lang="en-ZA" sz="1600" b="1" dirty="0">
              <a:solidFill>
                <a:schemeClr val="tx1"/>
              </a:solidFill>
            </a:endParaRPr>
          </a:p>
          <a:p>
            <a:r>
              <a:rPr lang="en-ZA" sz="1600" b="1" dirty="0" smtClean="0">
                <a:solidFill>
                  <a:schemeClr val="tx1"/>
                </a:solidFill>
              </a:rPr>
              <a:t>Budget = </a:t>
            </a:r>
            <a:r>
              <a:rPr lang="en-ZA" sz="1600" b="1" dirty="0" smtClean="0">
                <a:solidFill>
                  <a:srgbClr val="FF0000"/>
                </a:solidFill>
              </a:rPr>
              <a:t>R11,284,326b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3" name="Flowchart: Alternate Process 22"/>
          <p:cNvSpPr/>
          <p:nvPr/>
        </p:nvSpPr>
        <p:spPr>
          <a:xfrm>
            <a:off x="2165016" y="3688293"/>
            <a:ext cx="1379617" cy="234341"/>
          </a:xfrm>
          <a:prstGeom prst="flowChartAlternateProcess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1400" b="1" dirty="0" smtClean="0">
                <a:solidFill>
                  <a:prstClr val="black"/>
                </a:solidFill>
              </a:rPr>
              <a:t>Sarah Bartman</a:t>
            </a:r>
            <a:endParaRPr lang="en-US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503026"/>
              </p:ext>
            </p:extLst>
          </p:nvPr>
        </p:nvGraphicFramePr>
        <p:xfrm>
          <a:off x="219241" y="1453256"/>
          <a:ext cx="8732255" cy="4963584"/>
        </p:xfrm>
        <a:graphic>
          <a:graphicData uri="http://schemas.openxmlformats.org/drawingml/2006/table">
            <a:tbl>
              <a:tblPr/>
              <a:tblGrid>
                <a:gridCol w="1619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7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1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7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02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232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6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Alfred Nzo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11,715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R Tambo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10,878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Amathole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9,880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Buffalo 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Hani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Sarah</a:t>
                      </a:r>
                      <a:r>
                        <a:rPr lang="en-ZA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Bartman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Gqabi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NMBM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2,332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2,778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69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13,469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12,426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19,361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73,473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Centralized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14,165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13,768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15,901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20,231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77,245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0850"/>
            <a:ext cx="9144000" cy="561730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ZA" sz="3200" b="1" dirty="0">
                <a:latin typeface="Avant Garde"/>
              </a:rPr>
              <a:t>MTSF ALLOCATION - units</a:t>
            </a:r>
          </a:p>
        </p:txBody>
      </p:sp>
    </p:spTree>
    <p:extLst>
      <p:ext uri="{BB962C8B-B14F-4D97-AF65-F5344CB8AC3E}">
        <p14:creationId xmlns:p14="http://schemas.microsoft.com/office/powerpoint/2010/main" val="252585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78652"/>
              </p:ext>
            </p:extLst>
          </p:nvPr>
        </p:nvGraphicFramePr>
        <p:xfrm>
          <a:off x="219241" y="1453256"/>
          <a:ext cx="8732255" cy="4963584"/>
        </p:xfrm>
        <a:graphic>
          <a:graphicData uri="http://schemas.openxmlformats.org/drawingml/2006/table">
            <a:tbl>
              <a:tblPr/>
              <a:tblGrid>
                <a:gridCol w="1619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67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13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97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02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02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232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160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Alfred Nzo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13,104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R Tambo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1,813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2,096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13,918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Amathole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9,586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Buffalo 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Hani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4,698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Sarah</a:t>
                      </a:r>
                      <a:r>
                        <a:rPr lang="en-ZA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Bartman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3,796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Gqabi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NMBM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1,501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1,928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693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71,981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Centralized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605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10,039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71,981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0850"/>
            <a:ext cx="9144000" cy="857944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ZA" sz="3200" b="1" dirty="0">
                <a:latin typeface="Avant Garde"/>
              </a:rPr>
              <a:t>MTSF </a:t>
            </a:r>
            <a:r>
              <a:rPr lang="en-ZA" sz="3200" b="1" dirty="0" smtClean="0">
                <a:latin typeface="Avant Garde"/>
              </a:rPr>
              <a:t>ALLOCATION - sites</a:t>
            </a:r>
            <a:endParaRPr lang="en-ZA" sz="3200" b="1" dirty="0">
              <a:latin typeface="Avant Garde"/>
            </a:endParaRPr>
          </a:p>
        </p:txBody>
      </p:sp>
    </p:spTree>
    <p:extLst>
      <p:ext uri="{BB962C8B-B14F-4D97-AF65-F5344CB8AC3E}">
        <p14:creationId xmlns:p14="http://schemas.microsoft.com/office/powerpoint/2010/main" val="18228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65479"/>
              </p:ext>
            </p:extLst>
          </p:nvPr>
        </p:nvGraphicFramePr>
        <p:xfrm>
          <a:off x="60779" y="1334797"/>
          <a:ext cx="9023016" cy="4275641"/>
        </p:xfrm>
        <a:graphic>
          <a:graphicData uri="http://schemas.openxmlformats.org/drawingml/2006/table">
            <a:tbl>
              <a:tblPr/>
              <a:tblGrid>
                <a:gridCol w="1566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42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81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2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59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21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3071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50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15/16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16/17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18/19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3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Alfred Nzo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385,943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211,450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207, 597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242,230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213,493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1,290,731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3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 R Tambo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319,996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208,217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215, 767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312,650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394,586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1,476,320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3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Amathole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290,511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157,262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178,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190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183,113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114,048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927,259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3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Buffalo City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273,722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193,185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227, 739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289,334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344,905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1,331,248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3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Hani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183,967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137,933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137,461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294,090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243,810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1,011,117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340">
                <a:tc>
                  <a:txBody>
                    <a:bodyPr/>
                    <a:lstStyle/>
                    <a:p>
                      <a:pPr algn="l" fontAlgn="b"/>
                      <a:r>
                        <a:rPr lang="en-ZA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Sarah Bartman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105,030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162,735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180,418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181,089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137,400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770,638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3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Joe Gqabi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69,005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123,512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133, 411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137,695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120,448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588,875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3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NMBM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326,288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397,835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</a:t>
                      </a:r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602</a:t>
                      </a:r>
                      <a:r>
                        <a:rPr lang="en-US" sz="2000" b="0" i="0" u="none" strike="noStrike" kern="1200" baseline="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388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570,771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612,772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2,424,794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838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Regional Totals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R1,954,462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R1,592,129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R1,881,957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R2,210,972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R2,181,462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R9,820,982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03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Centralized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438,255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370,242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109,500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249,688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295,659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R1,463,344</a:t>
                      </a:r>
                      <a:endParaRPr lang="en-US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891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R2,392,717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R1,962,371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R1,991,457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R2,460,660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 2,477,121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R11,284,326</a:t>
                      </a:r>
                      <a:endParaRPr lang="en-US" sz="18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9334"/>
            <a:ext cx="9143999" cy="626125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ZA" sz="3200" b="1" dirty="0">
                <a:latin typeface="Avant Garde"/>
              </a:rPr>
              <a:t>MTSF ALLOCATION - Financials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206991" y="5935781"/>
            <a:ext cx="8718645" cy="709714"/>
          </a:xfrm>
          <a:prstGeom prst="flowChartAlternateProcess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b="1" dirty="0" smtClean="0">
                <a:solidFill>
                  <a:srgbClr val="FF0000"/>
                </a:solidFill>
              </a:rPr>
              <a:t> </a:t>
            </a:r>
            <a:r>
              <a:rPr lang="en-ZA" sz="2000" b="1" dirty="0" smtClean="0">
                <a:solidFill>
                  <a:schemeClr val="tx1"/>
                </a:solidFill>
              </a:rPr>
              <a:t>There is only </a:t>
            </a:r>
            <a:r>
              <a:rPr lang="en-ZA" sz="2000" b="1" dirty="0" smtClean="0">
                <a:solidFill>
                  <a:srgbClr val="FF0000"/>
                </a:solidFill>
              </a:rPr>
              <a:t>R 6,929</a:t>
            </a:r>
            <a:r>
              <a:rPr lang="en-ZA" sz="2000" b="1" dirty="0" smtClean="0">
                <a:solidFill>
                  <a:schemeClr val="tx1"/>
                </a:solidFill>
              </a:rPr>
              <a:t> Billion remaining out of </a:t>
            </a:r>
            <a:r>
              <a:rPr lang="en-ZA" sz="2000" b="1" dirty="0" smtClean="0">
                <a:solidFill>
                  <a:srgbClr val="FF0000"/>
                </a:solidFill>
              </a:rPr>
              <a:t>R 11,284 </a:t>
            </a:r>
            <a:r>
              <a:rPr lang="en-ZA" sz="2000" b="1" dirty="0" smtClean="0">
                <a:solidFill>
                  <a:schemeClr val="tx1"/>
                </a:solidFill>
              </a:rPr>
              <a:t>Billion which was made available for Eastern Cape for </a:t>
            </a:r>
            <a:r>
              <a:rPr lang="en-ZA" sz="2000" b="1" smtClean="0">
                <a:solidFill>
                  <a:schemeClr val="tx1"/>
                </a:solidFill>
              </a:rPr>
              <a:t>the current MTSF</a:t>
            </a:r>
            <a:r>
              <a:rPr lang="en-ZA" sz="2000" b="1" dirty="0" smtClean="0">
                <a:solidFill>
                  <a:schemeClr val="tx1"/>
                </a:solidFill>
              </a:rPr>
              <a:t>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85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8045" y="69334"/>
            <a:ext cx="5595133" cy="832187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ZA" sz="3200" b="1" dirty="0" smtClean="0">
                <a:latin typeface="Avant Garde"/>
              </a:rPr>
              <a:t>PROJECT READINESS </a:t>
            </a:r>
            <a:endParaRPr lang="en-ZA" sz="3200" b="1" dirty="0">
              <a:latin typeface="Avant Garde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206991" y="1223493"/>
            <a:ext cx="8718645" cy="5422002"/>
          </a:xfrm>
          <a:prstGeom prst="flowChartAlternateProcess">
            <a:avLst/>
          </a:prstGeom>
          <a:noFill/>
          <a:ln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rgbClr val="FF0000"/>
                </a:solidFill>
              </a:rPr>
              <a:t>There are 106 running projects at various stages with around 65% at roof and completion  </a:t>
            </a:r>
          </a:p>
          <a:p>
            <a:endParaRPr lang="en-ZA" sz="2000" b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chemeClr val="accent6">
                    <a:lumMod val="75000"/>
                  </a:schemeClr>
                </a:solidFill>
              </a:rPr>
              <a:t>80 projects at SCM stage from TOR to BAC</a:t>
            </a:r>
          </a:p>
          <a:p>
            <a:endParaRPr lang="en-ZA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chemeClr val="accent6">
                    <a:lumMod val="75000"/>
                  </a:schemeClr>
                </a:solidFill>
              </a:rPr>
              <a:t>Planning has been slowed down due to the active pipeline</a:t>
            </a:r>
          </a:p>
          <a:p>
            <a:endParaRPr lang="en-ZA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chemeClr val="accent6">
                    <a:lumMod val="75000"/>
                  </a:schemeClr>
                </a:solidFill>
              </a:rPr>
              <a:t>There is a bias to the Metro’s with Alfred Nzo and O R Tambo budgets being reduced.</a:t>
            </a:r>
          </a:p>
          <a:p>
            <a:r>
              <a:rPr lang="en-ZA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chemeClr val="accent6">
                    <a:lumMod val="75000"/>
                  </a:schemeClr>
                </a:solidFill>
              </a:rPr>
              <a:t>Nelson Mandela from R450m to R602m </a:t>
            </a:r>
          </a:p>
          <a:p>
            <a:endParaRPr lang="en-ZA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chemeClr val="accent6">
                    <a:lumMod val="75000"/>
                  </a:schemeClr>
                </a:solidFill>
              </a:rPr>
              <a:t>Buffalo city is increased to R227m</a:t>
            </a:r>
          </a:p>
          <a:p>
            <a:endParaRPr lang="en-ZA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 smtClean="0">
                <a:solidFill>
                  <a:schemeClr val="accent6">
                    <a:lumMod val="75000"/>
                  </a:schemeClr>
                </a:solidFill>
              </a:rPr>
              <a:t>There are three Military veterans projects with the flagship being the 491 project in Nelson Mandela </a:t>
            </a:r>
          </a:p>
          <a:p>
            <a:r>
              <a:rPr lang="en-ZA" sz="20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</a:p>
          <a:p>
            <a:endParaRPr lang="en-ZA" sz="2000" b="1" dirty="0">
              <a:solidFill>
                <a:srgbClr val="FF0000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8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358" y="901821"/>
            <a:ext cx="8717307" cy="59400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Budget reduction 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Reduced equitable share informed by apex priorities 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Beneficiary administration ownership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solidFill>
                  <a:prstClr val="black"/>
                </a:solidFill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Bulk services 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solidFill>
                <a:prstClr val="black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Municipal readiness 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u="sng" dirty="0" smtClean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358" y="133171"/>
            <a:ext cx="8717307" cy="665319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dirty="0">
                <a:latin typeface="Avant Garde"/>
              </a:rPr>
              <a:t> </a:t>
            </a:r>
            <a:r>
              <a:rPr lang="en-ZA" sz="3200" b="1" dirty="0">
                <a:latin typeface="Avant Garde"/>
              </a:rPr>
              <a:t>K</a:t>
            </a:r>
            <a:r>
              <a:rPr lang="en-ZA" sz="3200" b="1" dirty="0" smtClean="0">
                <a:latin typeface="Avant Garde"/>
              </a:rPr>
              <a:t>ey issues </a:t>
            </a:r>
            <a:endParaRPr lang="en-US" sz="3200" b="1" dirty="0">
              <a:latin typeface="Avant Garde"/>
            </a:endParaRPr>
          </a:p>
        </p:txBody>
      </p:sp>
    </p:spTree>
    <p:extLst>
      <p:ext uri="{BB962C8B-B14F-4D97-AF65-F5344CB8AC3E}">
        <p14:creationId xmlns:p14="http://schemas.microsoft.com/office/powerpoint/2010/main" val="20255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3358" y="901821"/>
            <a:ext cx="8717307" cy="5786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Catalytic projects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Deed of sales should be issued with NHBRC enrollment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M3 agreement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Social housing pipeline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Closing of projects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Value for money 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DVRI in BCMM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u="sng" dirty="0" smtClean="0">
              <a:solidFill>
                <a:prstClr val="black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358" y="133171"/>
            <a:ext cx="8717307" cy="665319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dirty="0">
                <a:latin typeface="Avant Garde"/>
              </a:rPr>
              <a:t> </a:t>
            </a:r>
            <a:r>
              <a:rPr lang="en-ZA" sz="3200" b="1" dirty="0" smtClean="0">
                <a:latin typeface="Avant Garde"/>
              </a:rPr>
              <a:t>OPPORTUNITIES </a:t>
            </a:r>
            <a:endParaRPr lang="en-US" sz="3200" b="1" dirty="0">
              <a:latin typeface="Avant Garde"/>
            </a:endParaRPr>
          </a:p>
        </p:txBody>
      </p:sp>
    </p:spTree>
    <p:extLst>
      <p:ext uri="{BB962C8B-B14F-4D97-AF65-F5344CB8AC3E}">
        <p14:creationId xmlns:p14="http://schemas.microsoft.com/office/powerpoint/2010/main" val="156468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ea typeface="ＭＳ Ｐゴシック" panose="020B0600070205080204" pitchFamily="34" charset="-128"/>
              </a:rPr>
              <a:t>THANK</a:t>
            </a:r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b="1" smtClean="0">
                <a:ea typeface="ＭＳ Ｐゴシック" panose="020B0600070205080204" pitchFamily="34" charset="-128"/>
              </a:rPr>
              <a:t>YOU</a:t>
            </a:r>
          </a:p>
        </p:txBody>
      </p:sp>
      <p:pic>
        <p:nvPicPr>
          <p:cNvPr id="28675" name="Content Placeholder 3" descr="20yrs Logo_ve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56" r="-52156"/>
          <a:stretch>
            <a:fillRect/>
          </a:stretch>
        </p:blipFill>
        <p:spPr>
          <a:xfrm>
            <a:off x="1620838" y="1612900"/>
            <a:ext cx="6489700" cy="3568700"/>
          </a:xfrm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914400" y="5421313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 Narrow" panose="020B0606020202030204" pitchFamily="34" charset="0"/>
                <a:cs typeface="Arial" panose="020B0604020202020204" pitchFamily="34" charset="0"/>
              </a:rPr>
              <a:t>“We have come a long way – Celebrating 20 Years of Freedom!”</a:t>
            </a:r>
          </a:p>
        </p:txBody>
      </p:sp>
    </p:spTree>
    <p:extLst>
      <p:ext uri="{BB962C8B-B14F-4D97-AF65-F5344CB8AC3E}">
        <p14:creationId xmlns:p14="http://schemas.microsoft.com/office/powerpoint/2010/main" val="383806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SureshG\Desktop\Housing Pictures\IMG_98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b="38589"/>
          <a:stretch/>
        </p:blipFill>
        <p:spPr bwMode="auto">
          <a:xfrm>
            <a:off x="0" y="105704"/>
            <a:ext cx="9144000" cy="3181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ureshG\Desktop\Housing Pictures\IMG_98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b="38589"/>
          <a:stretch/>
        </p:blipFill>
        <p:spPr bwMode="auto">
          <a:xfrm>
            <a:off x="-4762" y="3539545"/>
            <a:ext cx="9144000" cy="3181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/>
              <a:t>Overall achievement 2015/16 </a:t>
            </a:r>
          </a:p>
          <a:p>
            <a:pPr algn="ctr"/>
            <a:r>
              <a:rPr lang="en-US" sz="3600" b="1" dirty="0" err="1" smtClean="0"/>
              <a:t>Programme</a:t>
            </a:r>
            <a:r>
              <a:rPr lang="en-US" sz="3600" b="1" dirty="0" smtClean="0"/>
              <a:t> 3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372474"/>
              </p:ext>
            </p:extLst>
          </p:nvPr>
        </p:nvGraphicFramePr>
        <p:xfrm>
          <a:off x="296214" y="1268212"/>
          <a:ext cx="8525814" cy="46560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1938"/>
                <a:gridCol w="2841938"/>
                <a:gridCol w="2841938"/>
              </a:tblGrid>
              <a:tr h="527103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Description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Target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Delivery </a:t>
                      </a:r>
                      <a:endParaRPr lang="en-US" sz="3200" dirty="0"/>
                    </a:p>
                  </a:txBody>
                  <a:tcPr/>
                </a:tc>
              </a:tr>
              <a:tr h="43229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Top structures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13 100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13 198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5930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Services 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10 231 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10 361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0354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Rectification 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2 311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2 987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1846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Informal</a:t>
                      </a:r>
                      <a:r>
                        <a:rPr lang="en-US" sz="2000" baseline="0" dirty="0" smtClean="0"/>
                        <a:t> settlements upgrade 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18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20</a:t>
                      </a:r>
                      <a:endParaRPr lang="en-US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50227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Emergency</a:t>
                      </a:r>
                      <a:r>
                        <a:rPr lang="en-US" sz="2000" baseline="0" dirty="0" smtClean="0"/>
                        <a:t> housing </a:t>
                      </a:r>
                      <a:r>
                        <a:rPr lang="en-US" sz="2000" baseline="0" dirty="0" err="1" smtClean="0"/>
                        <a:t>programme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337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334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9398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Military veterans 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73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51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9033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EPHP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263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231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182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8"/>
          <a:stretch/>
        </p:blipFill>
        <p:spPr>
          <a:xfrm>
            <a:off x="0" y="321971"/>
            <a:ext cx="9185346" cy="6089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492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/>
              <a:t>Overall achievement 2015/16 </a:t>
            </a:r>
          </a:p>
          <a:p>
            <a:pPr algn="ctr"/>
            <a:r>
              <a:rPr lang="en-US" sz="3600" b="1" dirty="0" err="1" smtClean="0"/>
              <a:t>Programme</a:t>
            </a:r>
            <a:r>
              <a:rPr lang="en-US" sz="3600" b="1" dirty="0" smtClean="0"/>
              <a:t> 4 </a:t>
            </a:r>
            <a:endParaRPr lang="en-US" sz="36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78237"/>
              </p:ext>
            </p:extLst>
          </p:nvPr>
        </p:nvGraphicFramePr>
        <p:xfrm>
          <a:off x="296214" y="1242455"/>
          <a:ext cx="8525814" cy="29650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41938"/>
                <a:gridCol w="2841938"/>
                <a:gridCol w="2841938"/>
              </a:tblGrid>
              <a:tr h="52312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Description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Target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Delivery </a:t>
                      </a:r>
                      <a:endParaRPr lang="en-US" sz="3200" dirty="0"/>
                    </a:p>
                  </a:txBody>
                  <a:tcPr/>
                </a:tc>
              </a:tr>
              <a:tr h="523129">
                <a:tc gridSpan="3">
                  <a:txBody>
                    <a:bodyPr/>
                    <a:lstStyle/>
                    <a:p>
                      <a:r>
                        <a:rPr lang="en-US" sz="1600" dirty="0" smtClean="0"/>
                        <a:t>Land</a:t>
                      </a:r>
                      <a:r>
                        <a:rPr lang="en-US" sz="1600" baseline="0" dirty="0" smtClean="0"/>
                        <a:t> acquisition has been discontinued due to a strategic decision to focus on output of houses and services 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US" sz="3200" dirty="0"/>
                    </a:p>
                  </a:txBody>
                  <a:tcPr/>
                </a:tc>
              </a:tr>
              <a:tr h="36527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FLISP 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200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207</a:t>
                      </a:r>
                      <a:endParaRPr lang="en-US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7207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Social housing</a:t>
                      </a:r>
                      <a:r>
                        <a:rPr lang="en-US" sz="1600" baseline="0" dirty="0" smtClean="0"/>
                        <a:t> 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393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64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2074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Title deeds 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6 000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403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5174892"/>
            <a:ext cx="2992193" cy="1683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0" y="5174892"/>
            <a:ext cx="2992192" cy="1683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314" y="5104411"/>
            <a:ext cx="3240436" cy="175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1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r="14930" b="9358"/>
          <a:stretch/>
        </p:blipFill>
        <p:spPr>
          <a:xfrm>
            <a:off x="0" y="0"/>
            <a:ext cx="7134895" cy="466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17871" r="18873"/>
          <a:stretch/>
        </p:blipFill>
        <p:spPr>
          <a:xfrm>
            <a:off x="0" y="5027278"/>
            <a:ext cx="2833352" cy="184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17871" r="18873"/>
          <a:stretch/>
        </p:blipFill>
        <p:spPr>
          <a:xfrm>
            <a:off x="2975020" y="5027278"/>
            <a:ext cx="2833352" cy="184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2" t="17871" r="18873"/>
          <a:stretch/>
        </p:blipFill>
        <p:spPr>
          <a:xfrm>
            <a:off x="6310648" y="5009882"/>
            <a:ext cx="2833352" cy="1848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 r="14930" b="9358"/>
          <a:stretch/>
        </p:blipFill>
        <p:spPr>
          <a:xfrm>
            <a:off x="2009105" y="-92298"/>
            <a:ext cx="7134895" cy="466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837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1690" y="134687"/>
            <a:ext cx="5602310" cy="934260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ZA" sz="3600" b="1" dirty="0">
                <a:latin typeface="Avant Garde"/>
              </a:rPr>
              <a:t>HSDG ALLOCATIONS</a:t>
            </a:r>
          </a:p>
        </p:txBody>
      </p:sp>
      <p:pic>
        <p:nvPicPr>
          <p:cNvPr id="5" name="Picture 4" descr="G:\MMS DEVELOPMENTS\DSC_4275.JPG"/>
          <p:cNvPicPr/>
          <p:nvPr/>
        </p:nvPicPr>
        <p:blipFill rotWithShape="1">
          <a:blip r:embed="rId3"/>
          <a:srcRect t="454" b="7448"/>
          <a:stretch/>
        </p:blipFill>
        <p:spPr bwMode="auto">
          <a:xfrm>
            <a:off x="0" y="1309464"/>
            <a:ext cx="9053848" cy="5400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936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873" y="1426343"/>
            <a:ext cx="8717307" cy="47089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</a:rPr>
              <a:t>The overall budget for the Province is </a:t>
            </a:r>
            <a:r>
              <a:rPr lang="en-ZA" sz="2000" b="1" dirty="0" smtClean="0">
                <a:solidFill>
                  <a:srgbClr val="FF0000"/>
                </a:solidFill>
              </a:rPr>
              <a:t>R 1, 991, 457, 000 billion</a:t>
            </a:r>
            <a:endParaRPr lang="en-ZA" sz="2000" b="1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prstClr val="black"/>
                </a:solidFill>
              </a:rPr>
              <a:t>Regional Budget for Units, Rectification and Sites = </a:t>
            </a:r>
            <a:r>
              <a:rPr lang="en-ZA" sz="2000" b="1" dirty="0" smtClean="0">
                <a:solidFill>
                  <a:prstClr val="black"/>
                </a:solidFill>
              </a:rPr>
              <a:t>R 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smtClean="0">
                <a:solidFill>
                  <a:prstClr val="black"/>
                </a:solidFill>
              </a:rPr>
              <a:t>1,825,366,893 billion </a:t>
            </a:r>
            <a:r>
              <a:rPr lang="en-ZA" sz="2000" dirty="0" smtClean="0">
                <a:solidFill>
                  <a:prstClr val="black"/>
                </a:solidFill>
              </a:rPr>
              <a:t>including the Declared Disaster Grant = </a:t>
            </a:r>
            <a:r>
              <a:rPr lang="en-ZA" sz="2000" b="1" dirty="0" smtClean="0">
                <a:solidFill>
                  <a:prstClr val="black"/>
                </a:solidFill>
              </a:rPr>
              <a:t>R100, 000, 000 million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prstClr val="black"/>
                </a:solidFill>
              </a:rPr>
              <a:t>Centralised = </a:t>
            </a:r>
            <a:r>
              <a:rPr lang="en-ZA" sz="2000" b="1" dirty="0" smtClean="0">
                <a:solidFill>
                  <a:prstClr val="black"/>
                </a:solidFill>
              </a:rPr>
              <a:t>R 166,090,107 million </a:t>
            </a:r>
            <a:endParaRPr lang="en-ZA" sz="2000" b="1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2000" dirty="0" smtClean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solidFill>
                  <a:prstClr val="black"/>
                </a:solidFill>
              </a:rPr>
              <a:t>The EC Dept. of Human Settlements will be constructing </a:t>
            </a:r>
            <a:r>
              <a:rPr lang="en-ZA" sz="2000" b="1" dirty="0" smtClean="0">
                <a:solidFill>
                  <a:srgbClr val="FF0000"/>
                </a:solidFill>
              </a:rPr>
              <a:t>13 180 </a:t>
            </a:r>
            <a:r>
              <a:rPr lang="en-ZA" sz="2000" b="1" dirty="0" smtClean="0">
                <a:solidFill>
                  <a:prstClr val="black"/>
                </a:solidFill>
              </a:rPr>
              <a:t>u</a:t>
            </a:r>
            <a:r>
              <a:rPr lang="en-ZA" sz="2000" dirty="0" smtClean="0">
                <a:solidFill>
                  <a:prstClr val="black"/>
                </a:solidFill>
              </a:rPr>
              <a:t>nits as follows:</a:t>
            </a:r>
          </a:p>
          <a:p>
            <a:r>
              <a:rPr lang="en-ZA" sz="2000" dirty="0">
                <a:solidFill>
                  <a:prstClr val="black"/>
                </a:solidFill>
              </a:rPr>
              <a:t>	</a:t>
            </a:r>
            <a:endParaRPr lang="en-ZA" sz="2000" dirty="0" smtClean="0">
              <a:solidFill>
                <a:prstClr val="black"/>
              </a:solidFill>
            </a:endParaRPr>
          </a:p>
          <a:p>
            <a:r>
              <a:rPr lang="en-ZA" sz="2000" dirty="0">
                <a:solidFill>
                  <a:prstClr val="black"/>
                </a:solidFill>
              </a:rPr>
              <a:t>	</a:t>
            </a:r>
            <a:r>
              <a:rPr lang="en-ZA" sz="2000" dirty="0" smtClean="0">
                <a:solidFill>
                  <a:prstClr val="black"/>
                </a:solidFill>
              </a:rPr>
              <a:t>RDP (40m²) House				=  12 426 Units</a:t>
            </a:r>
            <a:br>
              <a:rPr lang="en-ZA" sz="2000" dirty="0" smtClean="0">
                <a:solidFill>
                  <a:prstClr val="black"/>
                </a:solidFill>
              </a:rPr>
            </a:br>
            <a:r>
              <a:rPr lang="en-ZA" sz="2000" dirty="0" smtClean="0">
                <a:solidFill>
                  <a:prstClr val="black"/>
                </a:solidFill>
              </a:rPr>
              <a:t>	</a:t>
            </a:r>
            <a:r>
              <a:rPr lang="en-ZA" sz="2000" u="sng" dirty="0" smtClean="0">
                <a:solidFill>
                  <a:prstClr val="black"/>
                </a:solidFill>
              </a:rPr>
              <a:t>FLISP, Individual Subsidies, Social &amp; Rental Housing	=       754 Units</a:t>
            </a:r>
          </a:p>
          <a:p>
            <a:r>
              <a:rPr lang="en-ZA" sz="2000" dirty="0" smtClean="0">
                <a:solidFill>
                  <a:prstClr val="black"/>
                </a:solidFill>
              </a:rPr>
              <a:t>				</a:t>
            </a:r>
            <a:r>
              <a:rPr lang="en-ZA" sz="2000" u="sng" dirty="0" smtClean="0">
                <a:solidFill>
                  <a:prstClr val="black"/>
                </a:solidFill>
              </a:rPr>
              <a:t>Total			=  </a:t>
            </a:r>
            <a:r>
              <a:rPr lang="en-ZA" sz="2000" u="sng" dirty="0">
                <a:solidFill>
                  <a:prstClr val="black"/>
                </a:solidFill>
              </a:rPr>
              <a:t> </a:t>
            </a:r>
            <a:r>
              <a:rPr lang="en-ZA" sz="2000" u="sng" dirty="0" smtClean="0">
                <a:solidFill>
                  <a:prstClr val="black"/>
                </a:solidFill>
              </a:rPr>
              <a:t>13 180 Units</a:t>
            </a:r>
          </a:p>
          <a:p>
            <a:endParaRPr lang="en-ZA" sz="2000" u="sng" dirty="0" smtClean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dirty="0">
                <a:solidFill>
                  <a:prstClr val="black"/>
                </a:solidFill>
              </a:rPr>
              <a:t>The </a:t>
            </a:r>
            <a:r>
              <a:rPr lang="en-ZA" sz="2000" dirty="0" smtClean="0">
                <a:solidFill>
                  <a:prstClr val="black"/>
                </a:solidFill>
              </a:rPr>
              <a:t>department will also be servicing </a:t>
            </a:r>
            <a:r>
              <a:rPr lang="en-ZA" sz="2000" b="1" dirty="0" smtClean="0">
                <a:solidFill>
                  <a:srgbClr val="FF0000"/>
                </a:solidFill>
              </a:rPr>
              <a:t>10 606 </a:t>
            </a:r>
            <a:r>
              <a:rPr lang="en-ZA" sz="2000" b="1" dirty="0" smtClean="0"/>
              <a:t>sites</a:t>
            </a:r>
          </a:p>
          <a:p>
            <a:endParaRPr lang="en-ZA" sz="20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ZA" sz="2000" b="1" dirty="0">
                <a:solidFill>
                  <a:srgbClr val="FF0000"/>
                </a:solidFill>
              </a:rPr>
              <a:t>Rectifying </a:t>
            </a:r>
            <a:r>
              <a:rPr lang="en-ZA" sz="2000" b="1" dirty="0" smtClean="0">
                <a:solidFill>
                  <a:prstClr val="black"/>
                </a:solidFill>
              </a:rPr>
              <a:t>1899</a:t>
            </a:r>
            <a:r>
              <a:rPr lang="en-ZA" sz="2000" b="1" dirty="0" smtClean="0">
                <a:solidFill>
                  <a:srgbClr val="FF0000"/>
                </a:solidFill>
              </a:rPr>
              <a:t> </a:t>
            </a:r>
            <a:r>
              <a:rPr lang="en-ZA" sz="2000" b="1" dirty="0">
                <a:solidFill>
                  <a:srgbClr val="FF0000"/>
                </a:solidFill>
              </a:rPr>
              <a:t>defective </a:t>
            </a:r>
            <a:r>
              <a:rPr lang="en-ZA" sz="2000" b="1">
                <a:solidFill>
                  <a:srgbClr val="FF0000"/>
                </a:solidFill>
              </a:rPr>
              <a:t>units </a:t>
            </a:r>
            <a:r>
              <a:rPr lang="en-US" sz="2000" b="1" smtClean="0">
                <a:solidFill>
                  <a:srgbClr val="FF0000"/>
                </a:solidFill>
              </a:rPr>
              <a:t>with </a:t>
            </a:r>
            <a:r>
              <a:rPr lang="en-US" sz="2000" b="1" dirty="0" smtClean="0">
                <a:solidFill>
                  <a:srgbClr val="FF0000"/>
                </a:solidFill>
              </a:rPr>
              <a:t>a </a:t>
            </a:r>
            <a:r>
              <a:rPr lang="en-US" sz="2000" b="1" smtClean="0">
                <a:solidFill>
                  <a:srgbClr val="FF0000"/>
                </a:solidFill>
              </a:rPr>
              <a:t>budget of </a:t>
            </a:r>
            <a:r>
              <a:rPr lang="en-US" sz="2000" b="1" smtClean="0">
                <a:solidFill>
                  <a:srgbClr val="000000"/>
                </a:solidFill>
              </a:rPr>
              <a:t>R 170,311,503 </a:t>
            </a:r>
            <a:r>
              <a:rPr lang="en-US" sz="2000" b="1" dirty="0" smtClean="0"/>
              <a:t>million.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sz="2000" u="sng" dirty="0" smtClean="0">
              <a:solidFill>
                <a:prstClr val="black"/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686800" y="274638"/>
            <a:ext cx="3349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ZA" sz="1800" dirty="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36301" y="133171"/>
            <a:ext cx="3081177" cy="961533"/>
          </a:xfr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 fontAlgn="base">
              <a:spcAft>
                <a:spcPct val="0"/>
              </a:spcAft>
            </a:pPr>
            <a:r>
              <a:rPr lang="en-US" sz="3200" b="1" dirty="0">
                <a:latin typeface="Avant Garde"/>
              </a:rPr>
              <a:t> </a:t>
            </a:r>
            <a:r>
              <a:rPr lang="en-ZA" sz="3200" b="1" dirty="0">
                <a:latin typeface="Avant Garde"/>
              </a:rPr>
              <a:t>EXECUTIVE SUMMARY</a:t>
            </a:r>
            <a:endParaRPr lang="en-US" sz="3200" b="1" dirty="0">
              <a:latin typeface="Avant Garde"/>
            </a:endParaRPr>
          </a:p>
        </p:txBody>
      </p:sp>
    </p:spTree>
    <p:extLst>
      <p:ext uri="{BB962C8B-B14F-4D97-AF65-F5344CB8AC3E}">
        <p14:creationId xmlns:p14="http://schemas.microsoft.com/office/powerpoint/2010/main" val="96730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22818</TotalTime>
  <Words>1977</Words>
  <Application>Microsoft Office PowerPoint</Application>
  <PresentationFormat>On-screen Show (4:3)</PresentationFormat>
  <Paragraphs>801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1_Office Theme</vt:lpstr>
      <vt:lpstr> EASTERN CAPE   Presentation   Achievements for 2015/6 Business plan for 2016/7</vt:lpstr>
      <vt:lpstr> KEY ACHEIVEMENTS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HSDG ALLOCATIONS</vt:lpstr>
      <vt:lpstr> EXECUTIVE SUMMARY</vt:lpstr>
      <vt:lpstr> GRAPHICAL PRESENTATION ON BUDGET SPLIT</vt:lpstr>
      <vt:lpstr>Regional Budget &amp; Decentralised Programmes</vt:lpstr>
      <vt:lpstr>PowerPoint Presentation</vt:lpstr>
      <vt:lpstr>PowerPoint Presentation</vt:lpstr>
      <vt:lpstr>SUMMARY OF ALL INSTRUMENTS – 16/17</vt:lpstr>
      <vt:lpstr>SUMMARY OF ALL INSTRUMENTS – 16/17</vt:lpstr>
      <vt:lpstr>PowerPoint Presentation</vt:lpstr>
      <vt:lpstr>SUMMARY OF ALL INSTRUMENTS – 16/17</vt:lpstr>
      <vt:lpstr>SUMMARY OF ALL INSTRUMENTS – 16/17</vt:lpstr>
      <vt:lpstr>OUTCOMES 8 and POLICY SPEECH PROGRAMMES</vt:lpstr>
      <vt:lpstr>CASHFLOW PROJECTIONS</vt:lpstr>
      <vt:lpstr>MTSF TARGETS &amp;  BUDGET  ALLOCATIONS</vt:lpstr>
      <vt:lpstr>PowerPoint Presentation</vt:lpstr>
      <vt:lpstr>MTSF ALLOCATION - units</vt:lpstr>
      <vt:lpstr>MTSF ALLOCATION - sites</vt:lpstr>
      <vt:lpstr>MTSF ALLOCATION - Financials</vt:lpstr>
      <vt:lpstr>PROJECT READINESS </vt:lpstr>
      <vt:lpstr> Key issues </vt:lpstr>
      <vt:lpstr> OPPORTUNITIES 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Siya</dc:creator>
  <cp:lastModifiedBy>Emanuel</cp:lastModifiedBy>
  <cp:revision>393</cp:revision>
  <cp:lastPrinted>2016-04-08T12:30:53Z</cp:lastPrinted>
  <dcterms:created xsi:type="dcterms:W3CDTF">2014-11-04T17:06:37Z</dcterms:created>
  <dcterms:modified xsi:type="dcterms:W3CDTF">2016-04-10T14:11:07Z</dcterms:modified>
</cp:coreProperties>
</file>