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56" r:id="rId3"/>
    <p:sldId id="258" r:id="rId4"/>
    <p:sldId id="318" r:id="rId5"/>
    <p:sldId id="259" r:id="rId6"/>
    <p:sldId id="260" r:id="rId7"/>
    <p:sldId id="261" r:id="rId8"/>
    <p:sldId id="319" r:id="rId9"/>
    <p:sldId id="263" r:id="rId10"/>
    <p:sldId id="264" r:id="rId11"/>
    <p:sldId id="265" r:id="rId12"/>
    <p:sldId id="266" r:id="rId13"/>
    <p:sldId id="267" r:id="rId14"/>
    <p:sldId id="268" r:id="rId15"/>
    <p:sldId id="273" r:id="rId16"/>
    <p:sldId id="275" r:id="rId17"/>
    <p:sldId id="269" r:id="rId18"/>
    <p:sldId id="270" r:id="rId19"/>
    <p:sldId id="274" r:id="rId20"/>
    <p:sldId id="271"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20" r:id="rId38"/>
    <p:sldId id="292" r:id="rId39"/>
    <p:sldId id="321" r:id="rId40"/>
    <p:sldId id="294" r:id="rId41"/>
    <p:sldId id="295" r:id="rId42"/>
    <p:sldId id="296" r:id="rId43"/>
    <p:sldId id="293" r:id="rId44"/>
    <p:sldId id="297" r:id="rId45"/>
    <p:sldId id="298" r:id="rId46"/>
    <p:sldId id="299" r:id="rId47"/>
    <p:sldId id="300" r:id="rId48"/>
    <p:sldId id="301" r:id="rId49"/>
    <p:sldId id="302" r:id="rId50"/>
    <p:sldId id="303" r:id="rId51"/>
    <p:sldId id="304" r:id="rId52"/>
    <p:sldId id="305" r:id="rId53"/>
    <p:sldId id="306" r:id="rId54"/>
    <p:sldId id="322" r:id="rId55"/>
    <p:sldId id="307" r:id="rId56"/>
    <p:sldId id="308" r:id="rId57"/>
    <p:sldId id="309" r:id="rId58"/>
    <p:sldId id="310" r:id="rId59"/>
    <p:sldId id="311" r:id="rId60"/>
    <p:sldId id="316" r:id="rId61"/>
    <p:sldId id="317" r:id="rId62"/>
    <p:sldId id="314" r:id="rId63"/>
    <p:sldId id="31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ndi Sakawuli" initials="TS" lastIdx="6" clrIdx="0"/>
  <p:cmAuthor id="1" name="Sandra Naude" initials="SN" lastIdx="7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Revenue</c:v>
                </c:pt>
              </c:strCache>
            </c:strRef>
          </c:tx>
          <c:invertIfNegative val="0"/>
          <c:cat>
            <c:strRef>
              <c:f>Sheet1!$B$1:$H$1</c:f>
              <c:strCache>
                <c:ptCount val="7"/>
                <c:pt idx="0">
                  <c:v>2010/11</c:v>
                </c:pt>
                <c:pt idx="1">
                  <c:v>2011/12</c:v>
                </c:pt>
                <c:pt idx="2">
                  <c:v>2012/13</c:v>
                </c:pt>
                <c:pt idx="3">
                  <c:v>2013/14</c:v>
                </c:pt>
                <c:pt idx="4">
                  <c:v>2014/15</c:v>
                </c:pt>
                <c:pt idx="5">
                  <c:v>2015/16</c:v>
                </c:pt>
                <c:pt idx="6">
                  <c:v>2016/17</c:v>
                </c:pt>
              </c:strCache>
            </c:strRef>
          </c:cat>
          <c:val>
            <c:numRef>
              <c:f>Sheet1!$B$2:$H$2</c:f>
              <c:numCache>
                <c:formatCode>General</c:formatCode>
                <c:ptCount val="7"/>
                <c:pt idx="0">
                  <c:v>60577</c:v>
                </c:pt>
                <c:pt idx="1">
                  <c:v>61805</c:v>
                </c:pt>
                <c:pt idx="2">
                  <c:v>68551</c:v>
                </c:pt>
                <c:pt idx="3" formatCode="#,##0">
                  <c:v>81572</c:v>
                </c:pt>
                <c:pt idx="4">
                  <c:v>75954</c:v>
                </c:pt>
                <c:pt idx="5">
                  <c:v>84026</c:v>
                </c:pt>
                <c:pt idx="6">
                  <c:v>90807</c:v>
                </c:pt>
              </c:numCache>
            </c:numRef>
          </c:val>
        </c:ser>
        <c:ser>
          <c:idx val="1"/>
          <c:order val="1"/>
          <c:tx>
            <c:strRef>
              <c:f>Sheet1!$A$3</c:f>
              <c:strCache>
                <c:ptCount val="1"/>
                <c:pt idx="0">
                  <c:v>Expenditure</c:v>
                </c:pt>
              </c:strCache>
            </c:strRef>
          </c:tx>
          <c:invertIfNegative val="0"/>
          <c:cat>
            <c:strRef>
              <c:f>Sheet1!$B$1:$H$1</c:f>
              <c:strCache>
                <c:ptCount val="7"/>
                <c:pt idx="0">
                  <c:v>2010/11</c:v>
                </c:pt>
                <c:pt idx="1">
                  <c:v>2011/12</c:v>
                </c:pt>
                <c:pt idx="2">
                  <c:v>2012/13</c:v>
                </c:pt>
                <c:pt idx="3">
                  <c:v>2013/14</c:v>
                </c:pt>
                <c:pt idx="4">
                  <c:v>2014/15</c:v>
                </c:pt>
                <c:pt idx="5">
                  <c:v>2015/16</c:v>
                </c:pt>
                <c:pt idx="6">
                  <c:v>2016/17</c:v>
                </c:pt>
              </c:strCache>
            </c:strRef>
          </c:cat>
          <c:val>
            <c:numRef>
              <c:f>Sheet1!$B$3:$H$3</c:f>
              <c:numCache>
                <c:formatCode>General</c:formatCode>
                <c:ptCount val="7"/>
                <c:pt idx="0">
                  <c:v>79306</c:v>
                </c:pt>
                <c:pt idx="1">
                  <c:v>66919</c:v>
                </c:pt>
                <c:pt idx="2" formatCode="#,##0">
                  <c:v>83602</c:v>
                </c:pt>
                <c:pt idx="3" formatCode="#,##0">
                  <c:v>78837</c:v>
                </c:pt>
                <c:pt idx="4">
                  <c:v>83662</c:v>
                </c:pt>
                <c:pt idx="5">
                  <c:v>84026</c:v>
                </c:pt>
                <c:pt idx="6">
                  <c:v>89825</c:v>
                </c:pt>
              </c:numCache>
            </c:numRef>
          </c:val>
        </c:ser>
        <c:ser>
          <c:idx val="2"/>
          <c:order val="2"/>
          <c:tx>
            <c:strRef>
              <c:f>Sheet1!$A$4</c:f>
              <c:strCache>
                <c:ptCount val="1"/>
                <c:pt idx="0">
                  <c:v>Surplus/deficit</c:v>
                </c:pt>
              </c:strCache>
            </c:strRef>
          </c:tx>
          <c:invertIfNegative val="0"/>
          <c:cat>
            <c:strRef>
              <c:f>Sheet1!$B$1:$H$1</c:f>
              <c:strCache>
                <c:ptCount val="7"/>
                <c:pt idx="0">
                  <c:v>2010/11</c:v>
                </c:pt>
                <c:pt idx="1">
                  <c:v>2011/12</c:v>
                </c:pt>
                <c:pt idx="2">
                  <c:v>2012/13</c:v>
                </c:pt>
                <c:pt idx="3">
                  <c:v>2013/14</c:v>
                </c:pt>
                <c:pt idx="4">
                  <c:v>2014/15</c:v>
                </c:pt>
                <c:pt idx="5">
                  <c:v>2015/16</c:v>
                </c:pt>
                <c:pt idx="6">
                  <c:v>2016/17</c:v>
                </c:pt>
              </c:strCache>
            </c:strRef>
          </c:cat>
          <c:val>
            <c:numRef>
              <c:f>Sheet1!$B$4:$H$4</c:f>
              <c:numCache>
                <c:formatCode>General</c:formatCode>
                <c:ptCount val="7"/>
                <c:pt idx="0">
                  <c:v>-18729</c:v>
                </c:pt>
                <c:pt idx="1">
                  <c:v>-5114</c:v>
                </c:pt>
                <c:pt idx="2" formatCode="#,##0">
                  <c:v>-15051</c:v>
                </c:pt>
                <c:pt idx="3" formatCode="#,##0">
                  <c:v>2735</c:v>
                </c:pt>
                <c:pt idx="4" formatCode="#,##0">
                  <c:v>-7708</c:v>
                </c:pt>
                <c:pt idx="5">
                  <c:v>0</c:v>
                </c:pt>
                <c:pt idx="6">
                  <c:v>982</c:v>
                </c:pt>
              </c:numCache>
            </c:numRef>
          </c:val>
        </c:ser>
        <c:dLbls>
          <c:showLegendKey val="0"/>
          <c:showVal val="0"/>
          <c:showCatName val="0"/>
          <c:showSerName val="0"/>
          <c:showPercent val="0"/>
          <c:showBubbleSize val="0"/>
        </c:dLbls>
        <c:gapWidth val="150"/>
        <c:shape val="box"/>
        <c:axId val="107794816"/>
        <c:axId val="107796352"/>
        <c:axId val="0"/>
      </c:bar3DChart>
      <c:catAx>
        <c:axId val="107794816"/>
        <c:scaling>
          <c:orientation val="minMax"/>
        </c:scaling>
        <c:delete val="0"/>
        <c:axPos val="b"/>
        <c:majorTickMark val="out"/>
        <c:minorTickMark val="none"/>
        <c:tickLblPos val="nextTo"/>
        <c:crossAx val="107796352"/>
        <c:crosses val="autoZero"/>
        <c:auto val="1"/>
        <c:lblAlgn val="ctr"/>
        <c:lblOffset val="100"/>
        <c:noMultiLvlLbl val="0"/>
      </c:catAx>
      <c:valAx>
        <c:axId val="107796352"/>
        <c:scaling>
          <c:orientation val="minMax"/>
        </c:scaling>
        <c:delete val="0"/>
        <c:axPos val="l"/>
        <c:majorGridlines/>
        <c:numFmt formatCode="General" sourceLinked="1"/>
        <c:majorTickMark val="out"/>
        <c:minorTickMark val="none"/>
        <c:tickLblPos val="nextTo"/>
        <c:crossAx val="1077948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Sheet2!$A$2</c:f>
              <c:strCache>
                <c:ptCount val="1"/>
                <c:pt idx="0">
                  <c:v>Grant Transferred</c:v>
                </c:pt>
              </c:strCache>
            </c:strRef>
          </c:tx>
          <c:marker>
            <c:symbol val="none"/>
          </c:marker>
          <c:cat>
            <c:strRef>
              <c:f>Sheet2!$B$1:$H$1</c:f>
              <c:strCache>
                <c:ptCount val="7"/>
                <c:pt idx="0">
                  <c:v>2010/11</c:v>
                </c:pt>
                <c:pt idx="1">
                  <c:v>2011/12</c:v>
                </c:pt>
                <c:pt idx="2">
                  <c:v>2012/13</c:v>
                </c:pt>
                <c:pt idx="3">
                  <c:v>2013/14</c:v>
                </c:pt>
                <c:pt idx="4">
                  <c:v>2014/15</c:v>
                </c:pt>
                <c:pt idx="5">
                  <c:v>2015/16</c:v>
                </c:pt>
                <c:pt idx="6">
                  <c:v>2016/17</c:v>
                </c:pt>
              </c:strCache>
            </c:strRef>
          </c:cat>
          <c:val>
            <c:numRef>
              <c:f>Sheet2!$B$2:$H$2</c:f>
              <c:numCache>
                <c:formatCode>#,##0</c:formatCode>
                <c:ptCount val="7"/>
                <c:pt idx="0">
                  <c:v>51242</c:v>
                </c:pt>
                <c:pt idx="1">
                  <c:v>54411</c:v>
                </c:pt>
                <c:pt idx="2">
                  <c:v>58417</c:v>
                </c:pt>
                <c:pt idx="3">
                  <c:v>62450</c:v>
                </c:pt>
                <c:pt idx="4">
                  <c:v>66350</c:v>
                </c:pt>
                <c:pt idx="5">
                  <c:v>69402</c:v>
                </c:pt>
                <c:pt idx="6">
                  <c:v>73080</c:v>
                </c:pt>
              </c:numCache>
            </c:numRef>
          </c:val>
          <c:smooth val="0"/>
        </c:ser>
        <c:ser>
          <c:idx val="1"/>
          <c:order val="1"/>
          <c:tx>
            <c:strRef>
              <c:f>Sheet2!$A$3</c:f>
              <c:strCache>
                <c:ptCount val="1"/>
                <c:pt idx="0">
                  <c:v>Trading Revenue</c:v>
                </c:pt>
              </c:strCache>
            </c:strRef>
          </c:tx>
          <c:marker>
            <c:symbol val="none"/>
          </c:marker>
          <c:cat>
            <c:strRef>
              <c:f>Sheet2!$B$1:$H$1</c:f>
              <c:strCache>
                <c:ptCount val="7"/>
                <c:pt idx="0">
                  <c:v>2010/11</c:v>
                </c:pt>
                <c:pt idx="1">
                  <c:v>2011/12</c:v>
                </c:pt>
                <c:pt idx="2">
                  <c:v>2012/13</c:v>
                </c:pt>
                <c:pt idx="3">
                  <c:v>2013/14</c:v>
                </c:pt>
                <c:pt idx="4">
                  <c:v>2014/15</c:v>
                </c:pt>
                <c:pt idx="5">
                  <c:v>2015/16</c:v>
                </c:pt>
                <c:pt idx="6">
                  <c:v>2016/17</c:v>
                </c:pt>
              </c:strCache>
            </c:strRef>
          </c:cat>
          <c:val>
            <c:numRef>
              <c:f>Sheet2!$B$3:$H$3</c:f>
              <c:numCache>
                <c:formatCode>#,##0</c:formatCode>
                <c:ptCount val="7"/>
                <c:pt idx="0">
                  <c:v>4342</c:v>
                </c:pt>
                <c:pt idx="1">
                  <c:v>3419</c:v>
                </c:pt>
                <c:pt idx="2">
                  <c:v>3284</c:v>
                </c:pt>
                <c:pt idx="3">
                  <c:v>5778</c:v>
                </c:pt>
                <c:pt idx="4">
                  <c:v>5899</c:v>
                </c:pt>
                <c:pt idx="5">
                  <c:v>10775</c:v>
                </c:pt>
                <c:pt idx="6">
                  <c:v>11991</c:v>
                </c:pt>
              </c:numCache>
            </c:numRef>
          </c:val>
          <c:smooth val="0"/>
        </c:ser>
        <c:ser>
          <c:idx val="2"/>
          <c:order val="2"/>
          <c:tx>
            <c:strRef>
              <c:f>Sheet2!$A$4</c:f>
              <c:strCache>
                <c:ptCount val="1"/>
                <c:pt idx="0">
                  <c:v>Investment Income</c:v>
                </c:pt>
              </c:strCache>
            </c:strRef>
          </c:tx>
          <c:marker>
            <c:symbol val="none"/>
          </c:marker>
          <c:cat>
            <c:strRef>
              <c:f>Sheet2!$B$1:$H$1</c:f>
              <c:strCache>
                <c:ptCount val="7"/>
                <c:pt idx="0">
                  <c:v>2010/11</c:v>
                </c:pt>
                <c:pt idx="1">
                  <c:v>2011/12</c:v>
                </c:pt>
                <c:pt idx="2">
                  <c:v>2012/13</c:v>
                </c:pt>
                <c:pt idx="3">
                  <c:v>2013/14</c:v>
                </c:pt>
                <c:pt idx="4">
                  <c:v>2014/15</c:v>
                </c:pt>
                <c:pt idx="5">
                  <c:v>2015/16</c:v>
                </c:pt>
                <c:pt idx="6">
                  <c:v>2016/17</c:v>
                </c:pt>
              </c:strCache>
            </c:strRef>
          </c:cat>
          <c:val>
            <c:numRef>
              <c:f>Sheet2!$B$4:$H$4</c:f>
              <c:numCache>
                <c:formatCode>#,##0</c:formatCode>
                <c:ptCount val="7"/>
                <c:pt idx="0">
                  <c:v>2277</c:v>
                </c:pt>
                <c:pt idx="1">
                  <c:v>1965</c:v>
                </c:pt>
                <c:pt idx="2">
                  <c:v>1751</c:v>
                </c:pt>
                <c:pt idx="3">
                  <c:v>1816</c:v>
                </c:pt>
                <c:pt idx="4">
                  <c:v>2240</c:v>
                </c:pt>
                <c:pt idx="5">
                  <c:v>1705</c:v>
                </c:pt>
                <c:pt idx="6">
                  <c:v>1986</c:v>
                </c:pt>
              </c:numCache>
            </c:numRef>
          </c:val>
          <c:smooth val="0"/>
        </c:ser>
        <c:ser>
          <c:idx val="3"/>
          <c:order val="3"/>
          <c:tx>
            <c:strRef>
              <c:f>Sheet2!$A$5</c:f>
              <c:strCache>
                <c:ptCount val="1"/>
                <c:pt idx="0">
                  <c:v>Other</c:v>
                </c:pt>
              </c:strCache>
            </c:strRef>
          </c:tx>
          <c:marker>
            <c:symbol val="none"/>
          </c:marker>
          <c:cat>
            <c:strRef>
              <c:f>Sheet2!$B$1:$H$1</c:f>
              <c:strCache>
                <c:ptCount val="7"/>
                <c:pt idx="0">
                  <c:v>2010/11</c:v>
                </c:pt>
                <c:pt idx="1">
                  <c:v>2011/12</c:v>
                </c:pt>
                <c:pt idx="2">
                  <c:v>2012/13</c:v>
                </c:pt>
                <c:pt idx="3">
                  <c:v>2013/14</c:v>
                </c:pt>
                <c:pt idx="4">
                  <c:v>2014/15</c:v>
                </c:pt>
                <c:pt idx="5">
                  <c:v>2015/16</c:v>
                </c:pt>
                <c:pt idx="6">
                  <c:v>2016/17</c:v>
                </c:pt>
              </c:strCache>
            </c:strRef>
          </c:cat>
          <c:val>
            <c:numRef>
              <c:f>Sheet2!$B$5:$H$5</c:f>
              <c:numCache>
                <c:formatCode>#,##0</c:formatCode>
                <c:ptCount val="7"/>
                <c:pt idx="0">
                  <c:v>2716</c:v>
                </c:pt>
                <c:pt idx="1">
                  <c:v>2010</c:v>
                </c:pt>
                <c:pt idx="2">
                  <c:v>5099</c:v>
                </c:pt>
                <c:pt idx="3">
                  <c:v>11528</c:v>
                </c:pt>
                <c:pt idx="4">
                  <c:v>1465</c:v>
                </c:pt>
                <c:pt idx="5">
                  <c:v>2144</c:v>
                </c:pt>
                <c:pt idx="6">
                  <c:v>3750</c:v>
                </c:pt>
              </c:numCache>
            </c:numRef>
          </c:val>
          <c:smooth val="0"/>
        </c:ser>
        <c:dLbls>
          <c:showLegendKey val="0"/>
          <c:showVal val="0"/>
          <c:showCatName val="0"/>
          <c:showSerName val="0"/>
          <c:showPercent val="0"/>
          <c:showBubbleSize val="0"/>
        </c:dLbls>
        <c:marker val="1"/>
        <c:smooth val="0"/>
        <c:axId val="111900544"/>
        <c:axId val="111902080"/>
      </c:lineChart>
      <c:catAx>
        <c:axId val="111900544"/>
        <c:scaling>
          <c:orientation val="minMax"/>
        </c:scaling>
        <c:delete val="0"/>
        <c:axPos val="b"/>
        <c:majorTickMark val="out"/>
        <c:minorTickMark val="none"/>
        <c:tickLblPos val="nextTo"/>
        <c:crossAx val="111902080"/>
        <c:crosses val="autoZero"/>
        <c:auto val="1"/>
        <c:lblAlgn val="ctr"/>
        <c:lblOffset val="100"/>
        <c:noMultiLvlLbl val="0"/>
      </c:catAx>
      <c:valAx>
        <c:axId val="111902080"/>
        <c:scaling>
          <c:orientation val="minMax"/>
        </c:scaling>
        <c:delete val="0"/>
        <c:axPos val="l"/>
        <c:majorGridlines/>
        <c:numFmt formatCode="#,##0" sourceLinked="1"/>
        <c:majorTickMark val="out"/>
        <c:minorTickMark val="none"/>
        <c:tickLblPos val="nextTo"/>
        <c:crossAx val="1119005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Sheet3!$A$2</c:f>
              <c:strCache>
                <c:ptCount val="1"/>
                <c:pt idx="0">
                  <c:v>Compensation of employees</c:v>
                </c:pt>
              </c:strCache>
            </c:strRef>
          </c:tx>
          <c:cat>
            <c:strRef>
              <c:f>Sheet3!$B$1:$H$1</c:f>
              <c:strCache>
                <c:ptCount val="7"/>
                <c:pt idx="0">
                  <c:v>2010/11</c:v>
                </c:pt>
                <c:pt idx="1">
                  <c:v>2011/12</c:v>
                </c:pt>
                <c:pt idx="2">
                  <c:v>2012/13</c:v>
                </c:pt>
                <c:pt idx="3">
                  <c:v>2013/14</c:v>
                </c:pt>
                <c:pt idx="4">
                  <c:v>2014/15</c:v>
                </c:pt>
                <c:pt idx="5">
                  <c:v>2015/16</c:v>
                </c:pt>
                <c:pt idx="6">
                  <c:v>2016/17</c:v>
                </c:pt>
              </c:strCache>
            </c:strRef>
          </c:cat>
          <c:val>
            <c:numRef>
              <c:f>Sheet3!$B$2:$H$2</c:f>
              <c:numCache>
                <c:formatCode>#,##0</c:formatCode>
                <c:ptCount val="7"/>
                <c:pt idx="0">
                  <c:v>47925</c:v>
                </c:pt>
                <c:pt idx="1">
                  <c:v>43853</c:v>
                </c:pt>
                <c:pt idx="2">
                  <c:v>53079</c:v>
                </c:pt>
                <c:pt idx="3">
                  <c:v>51452</c:v>
                </c:pt>
                <c:pt idx="4">
                  <c:v>53207</c:v>
                </c:pt>
                <c:pt idx="5">
                  <c:v>61844</c:v>
                </c:pt>
                <c:pt idx="6">
                  <c:v>64486</c:v>
                </c:pt>
              </c:numCache>
            </c:numRef>
          </c:val>
          <c:smooth val="0"/>
        </c:ser>
        <c:ser>
          <c:idx val="1"/>
          <c:order val="1"/>
          <c:tx>
            <c:strRef>
              <c:f>Sheet3!$A$3</c:f>
              <c:strCache>
                <c:ptCount val="1"/>
                <c:pt idx="0">
                  <c:v>Goods and Services</c:v>
                </c:pt>
              </c:strCache>
            </c:strRef>
          </c:tx>
          <c:cat>
            <c:strRef>
              <c:f>Sheet3!$B$1:$H$1</c:f>
              <c:strCache>
                <c:ptCount val="7"/>
                <c:pt idx="0">
                  <c:v>2010/11</c:v>
                </c:pt>
                <c:pt idx="1">
                  <c:v>2011/12</c:v>
                </c:pt>
                <c:pt idx="2">
                  <c:v>2012/13</c:v>
                </c:pt>
                <c:pt idx="3">
                  <c:v>2013/14</c:v>
                </c:pt>
                <c:pt idx="4">
                  <c:v>2014/15</c:v>
                </c:pt>
                <c:pt idx="5">
                  <c:v>2015/16</c:v>
                </c:pt>
                <c:pt idx="6">
                  <c:v>2016/17</c:v>
                </c:pt>
              </c:strCache>
            </c:strRef>
          </c:cat>
          <c:val>
            <c:numRef>
              <c:f>Sheet3!$B$3:$H$3</c:f>
              <c:numCache>
                <c:formatCode>#,##0</c:formatCode>
                <c:ptCount val="7"/>
                <c:pt idx="0">
                  <c:v>30160</c:v>
                </c:pt>
                <c:pt idx="1">
                  <c:v>21733</c:v>
                </c:pt>
                <c:pt idx="2">
                  <c:v>29840</c:v>
                </c:pt>
                <c:pt idx="3">
                  <c:v>26449</c:v>
                </c:pt>
                <c:pt idx="4">
                  <c:v>29403</c:v>
                </c:pt>
                <c:pt idx="5">
                  <c:v>22182</c:v>
                </c:pt>
                <c:pt idx="6">
                  <c:v>25339</c:v>
                </c:pt>
              </c:numCache>
            </c:numRef>
          </c:val>
          <c:smooth val="0"/>
        </c:ser>
        <c:ser>
          <c:idx val="2"/>
          <c:order val="2"/>
          <c:tx>
            <c:strRef>
              <c:f>Sheet3!$A$4</c:f>
              <c:strCache>
                <c:ptCount val="1"/>
                <c:pt idx="0">
                  <c:v>Depreciation</c:v>
                </c:pt>
              </c:strCache>
            </c:strRef>
          </c:tx>
          <c:cat>
            <c:strRef>
              <c:f>Sheet3!$B$1:$H$1</c:f>
              <c:strCache>
                <c:ptCount val="7"/>
                <c:pt idx="0">
                  <c:v>2010/11</c:v>
                </c:pt>
                <c:pt idx="1">
                  <c:v>2011/12</c:v>
                </c:pt>
                <c:pt idx="2">
                  <c:v>2012/13</c:v>
                </c:pt>
                <c:pt idx="3">
                  <c:v>2013/14</c:v>
                </c:pt>
                <c:pt idx="4">
                  <c:v>2014/15</c:v>
                </c:pt>
                <c:pt idx="5">
                  <c:v>2015/16</c:v>
                </c:pt>
                <c:pt idx="6">
                  <c:v>2016/17</c:v>
                </c:pt>
              </c:strCache>
            </c:strRef>
          </c:cat>
          <c:val>
            <c:numRef>
              <c:f>Sheet3!$B$4:$H$4</c:f>
              <c:numCache>
                <c:formatCode>#,##0</c:formatCode>
                <c:ptCount val="7"/>
                <c:pt idx="0">
                  <c:v>1222</c:v>
                </c:pt>
                <c:pt idx="1">
                  <c:v>1333</c:v>
                </c:pt>
                <c:pt idx="2" formatCode="General">
                  <c:v>683</c:v>
                </c:pt>
                <c:pt idx="3" formatCode="General">
                  <c:v>936</c:v>
                </c:pt>
                <c:pt idx="4" formatCode="General">
                  <c:v>1052</c:v>
                </c:pt>
                <c:pt idx="5" formatCode="General">
                  <c:v>0</c:v>
                </c:pt>
                <c:pt idx="6" formatCode="General">
                  <c:v>0</c:v>
                </c:pt>
              </c:numCache>
            </c:numRef>
          </c:val>
          <c:smooth val="0"/>
        </c:ser>
        <c:dLbls>
          <c:showLegendKey val="0"/>
          <c:showVal val="0"/>
          <c:showCatName val="0"/>
          <c:showSerName val="0"/>
          <c:showPercent val="0"/>
          <c:showBubbleSize val="0"/>
        </c:dLbls>
        <c:marker val="1"/>
        <c:smooth val="0"/>
        <c:axId val="117144192"/>
        <c:axId val="117145984"/>
      </c:lineChart>
      <c:catAx>
        <c:axId val="117144192"/>
        <c:scaling>
          <c:orientation val="minMax"/>
        </c:scaling>
        <c:delete val="0"/>
        <c:axPos val="b"/>
        <c:majorTickMark val="out"/>
        <c:minorTickMark val="none"/>
        <c:tickLblPos val="nextTo"/>
        <c:crossAx val="117145984"/>
        <c:crosses val="autoZero"/>
        <c:auto val="1"/>
        <c:lblAlgn val="ctr"/>
        <c:lblOffset val="100"/>
        <c:noMultiLvlLbl val="0"/>
      </c:catAx>
      <c:valAx>
        <c:axId val="117145984"/>
        <c:scaling>
          <c:orientation val="minMax"/>
        </c:scaling>
        <c:delete val="0"/>
        <c:axPos val="l"/>
        <c:majorGridlines/>
        <c:numFmt formatCode="#,##0" sourceLinked="1"/>
        <c:majorTickMark val="out"/>
        <c:minorTickMark val="none"/>
        <c:tickLblPos val="nextTo"/>
        <c:crossAx val="117144192"/>
        <c:crosses val="autoZero"/>
        <c:crossBetween val="between"/>
      </c:valAx>
    </c:plotArea>
    <c:legend>
      <c:legendPos val="r"/>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4-08T10:29:01.190" idx="72">
    <p:pos x="10" y="10"/>
    <p:text>delete full stop</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08T10:21:54.026" idx="59">
    <p:pos x="842" y="3489"/>
    <p:text>delete full stop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5435A-FB05-4516-B370-6F697ADBF910}" type="datetimeFigureOut">
              <a:rPr lang="en-ZA" smtClean="0"/>
              <a:t>2016/04/08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1C9C4-62AF-4F48-AA10-01F2A65C6130}" type="slidenum">
              <a:rPr lang="en-ZA" smtClean="0"/>
              <a:t>‹#›</a:t>
            </a:fld>
            <a:endParaRPr lang="en-ZA"/>
          </a:p>
        </p:txBody>
      </p:sp>
    </p:spTree>
    <p:extLst>
      <p:ext uri="{BB962C8B-B14F-4D97-AF65-F5344CB8AC3E}">
        <p14:creationId xmlns:p14="http://schemas.microsoft.com/office/powerpoint/2010/main" val="309226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3A01C9C4-62AF-4F48-AA10-01F2A65C6130}" type="slidenum">
              <a:rPr lang="en-ZA" smtClean="0"/>
              <a:t>2</a:t>
            </a:fld>
            <a:endParaRPr lang="en-ZA"/>
          </a:p>
        </p:txBody>
      </p:sp>
    </p:spTree>
    <p:extLst>
      <p:ext uri="{BB962C8B-B14F-4D97-AF65-F5344CB8AC3E}">
        <p14:creationId xmlns:p14="http://schemas.microsoft.com/office/powerpoint/2010/main" val="149844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PROGRAMME 2 : BUSINESS</a:t>
            </a:r>
            <a:r>
              <a:rPr lang="en-ZA" b="1" baseline="0" dirty="0" smtClean="0"/>
              <a:t> DEVELOPMENT (CORE BUSINESS)</a:t>
            </a:r>
          </a:p>
          <a:p>
            <a:r>
              <a:rPr lang="en-ZA" b="1" baseline="0" dirty="0" smtClean="0"/>
              <a:t>Purpose : research, manage, retain, restore and render access to collections</a:t>
            </a:r>
          </a:p>
          <a:p>
            <a:r>
              <a:rPr lang="en-ZA" b="1" baseline="0" dirty="0" smtClean="0"/>
              <a:t>Collections Management:</a:t>
            </a:r>
          </a:p>
          <a:p>
            <a:pPr marL="171450" indent="-171450">
              <a:buFont typeface="Arial" panose="020B0604020202020204" pitchFamily="34" charset="0"/>
              <a:buChar char="•"/>
            </a:pPr>
            <a:r>
              <a:rPr lang="en-ZA" b="0" baseline="0" dirty="0" smtClean="0"/>
              <a:t>Quarterly Legal Requirements Reports</a:t>
            </a:r>
          </a:p>
          <a:p>
            <a:pPr marL="171450" indent="-171450">
              <a:buFont typeface="Arial" panose="020B0604020202020204" pitchFamily="34" charset="0"/>
              <a:buChar char="•"/>
            </a:pPr>
            <a:r>
              <a:rPr lang="en-ZA" b="0" baseline="0" dirty="0" smtClean="0"/>
              <a:t>Manual with standardised museum terminology consistent with ICOM definitions developed and implemented</a:t>
            </a:r>
          </a:p>
          <a:p>
            <a:pPr marL="171450" indent="-171450">
              <a:buFont typeface="Arial" panose="020B0604020202020204" pitchFamily="34" charset="0"/>
              <a:buChar char="•"/>
            </a:pPr>
            <a:r>
              <a:rPr lang="en-ZA" b="0" baseline="0" dirty="0" smtClean="0"/>
              <a:t>Revised GRAP 103 project plan developed.</a:t>
            </a:r>
          </a:p>
          <a:p>
            <a:pPr marL="171450" indent="-171450">
              <a:buFont typeface="Arial" panose="020B0604020202020204" pitchFamily="34" charset="0"/>
              <a:buChar char="•"/>
            </a:pPr>
            <a:r>
              <a:rPr lang="en-ZA" b="0" baseline="0" dirty="0" err="1" smtClean="0"/>
              <a:t>Grap</a:t>
            </a:r>
            <a:r>
              <a:rPr lang="en-ZA" b="0" baseline="0" dirty="0" smtClean="0"/>
              <a:t> 103 – centralised inventory of collections developed and evaluated.</a:t>
            </a:r>
          </a:p>
          <a:p>
            <a:r>
              <a:rPr lang="en-ZA" dirty="0" smtClean="0"/>
              <a:t>SUB – PROGRAMME : SECURITY</a:t>
            </a:r>
          </a:p>
          <a:p>
            <a:pPr marL="171450" indent="-171450">
              <a:buFont typeface="Arial" panose="020B0604020202020204" pitchFamily="34" charset="0"/>
              <a:buChar char="•"/>
            </a:pPr>
            <a:r>
              <a:rPr lang="en-ZA" dirty="0" smtClean="0"/>
              <a:t>Integrated DMSA security system implemented.</a:t>
            </a:r>
          </a:p>
          <a:p>
            <a:pPr marL="171450" indent="-171450">
              <a:buFont typeface="Arial" panose="020B0604020202020204" pitchFamily="34" charset="0"/>
              <a:buChar char="•"/>
            </a:pPr>
            <a:endParaRPr lang="en-ZA" dirty="0" smtClean="0"/>
          </a:p>
          <a:p>
            <a:pPr marL="171450" indent="-171450">
              <a:buFont typeface="Arial" panose="020B0604020202020204" pitchFamily="34" charset="0"/>
              <a:buChar char="•"/>
            </a:pPr>
            <a:endParaRPr lang="en-ZA" b="0" baseline="0" dirty="0" smtClean="0"/>
          </a:p>
          <a:p>
            <a:endParaRPr lang="en-ZA" dirty="0"/>
          </a:p>
        </p:txBody>
      </p:sp>
      <p:sp>
        <p:nvSpPr>
          <p:cNvPr id="4" name="Slide Number Placeholder 3"/>
          <p:cNvSpPr>
            <a:spLocks noGrp="1"/>
          </p:cNvSpPr>
          <p:nvPr>
            <p:ph type="sldNum" sz="quarter" idx="10"/>
          </p:nvPr>
        </p:nvSpPr>
        <p:spPr/>
        <p:txBody>
          <a:bodyPr/>
          <a:lstStyle/>
          <a:p>
            <a:fld id="{3A01C9C4-62AF-4F48-AA10-01F2A65C6130}" type="slidenum">
              <a:rPr lang="en-ZA" smtClean="0"/>
              <a:t>13</a:t>
            </a:fld>
            <a:endParaRPr lang="en-ZA"/>
          </a:p>
        </p:txBody>
      </p:sp>
    </p:spTree>
    <p:extLst>
      <p:ext uri="{BB962C8B-B14F-4D97-AF65-F5344CB8AC3E}">
        <p14:creationId xmlns:p14="http://schemas.microsoft.com/office/powerpoint/2010/main" val="132207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smtClean="0"/>
          </a:p>
        </p:txBody>
      </p:sp>
      <p:sp>
        <p:nvSpPr>
          <p:cNvPr id="4" name="Slide Number Placeholder 3"/>
          <p:cNvSpPr>
            <a:spLocks noGrp="1"/>
          </p:cNvSpPr>
          <p:nvPr>
            <p:ph type="sldNum" sz="quarter" idx="10"/>
          </p:nvPr>
        </p:nvSpPr>
        <p:spPr/>
        <p:txBody>
          <a:bodyPr/>
          <a:lstStyle/>
          <a:p>
            <a:fld id="{3A01C9C4-62AF-4F48-AA10-01F2A65C6130}" type="slidenum">
              <a:rPr lang="en-ZA" smtClean="0"/>
              <a:t>15</a:t>
            </a:fld>
            <a:endParaRPr lang="en-ZA"/>
          </a:p>
        </p:txBody>
      </p:sp>
    </p:spTree>
    <p:extLst>
      <p:ext uri="{BB962C8B-B14F-4D97-AF65-F5344CB8AC3E}">
        <p14:creationId xmlns:p14="http://schemas.microsoft.com/office/powerpoint/2010/main" val="101577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0" baseline="0" dirty="0" smtClean="0"/>
          </a:p>
          <a:p>
            <a:pPr marL="171450" indent="-171450">
              <a:buFont typeface="Arial" panose="020B0604020202020204" pitchFamily="34" charset="0"/>
              <a:buChar char="•"/>
            </a:pPr>
            <a:endParaRPr lang="en-ZA" b="0" dirty="0"/>
          </a:p>
        </p:txBody>
      </p:sp>
      <p:sp>
        <p:nvSpPr>
          <p:cNvPr id="4" name="Slide Number Placeholder 3"/>
          <p:cNvSpPr>
            <a:spLocks noGrp="1"/>
          </p:cNvSpPr>
          <p:nvPr>
            <p:ph type="sldNum" sz="quarter" idx="10"/>
          </p:nvPr>
        </p:nvSpPr>
        <p:spPr/>
        <p:txBody>
          <a:bodyPr/>
          <a:lstStyle/>
          <a:p>
            <a:fld id="{3A01C9C4-62AF-4F48-AA10-01F2A65C6130}" type="slidenum">
              <a:rPr lang="en-ZA" smtClean="0"/>
              <a:t>16</a:t>
            </a:fld>
            <a:endParaRPr lang="en-ZA"/>
          </a:p>
        </p:txBody>
      </p:sp>
    </p:spTree>
    <p:extLst>
      <p:ext uri="{BB962C8B-B14F-4D97-AF65-F5344CB8AC3E}">
        <p14:creationId xmlns:p14="http://schemas.microsoft.com/office/powerpoint/2010/main" val="84044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PROGRAMME 3 : PUBLIC ENGAGEMENT</a:t>
            </a:r>
          </a:p>
          <a:p>
            <a:r>
              <a:rPr lang="en-ZA" b="0" dirty="0" smtClean="0"/>
              <a:t>To develop and maintain public</a:t>
            </a:r>
            <a:r>
              <a:rPr lang="en-ZA" b="0" baseline="0" dirty="0" smtClean="0"/>
              <a:t> programmes and exhibitions for accessibility for the public.</a:t>
            </a:r>
          </a:p>
          <a:p>
            <a:r>
              <a:rPr lang="en-ZA" b="1" baseline="0" dirty="0" smtClean="0"/>
              <a:t>SUB – PROGRAMME – PUBLIC PROGRAMMES</a:t>
            </a:r>
          </a:p>
          <a:p>
            <a:r>
              <a:rPr lang="en-ZA" b="0" baseline="0" dirty="0" smtClean="0"/>
              <a:t>Accessible and relevant programmes</a:t>
            </a:r>
          </a:p>
          <a:p>
            <a:pPr marL="171450" indent="-171450">
              <a:buFont typeface="Arial" panose="020B0604020202020204" pitchFamily="34" charset="0"/>
              <a:buChar char="•"/>
            </a:pPr>
            <a:r>
              <a:rPr lang="en-ZA" b="0" baseline="0" dirty="0" smtClean="0"/>
              <a:t>Co-ordinated programmes </a:t>
            </a:r>
          </a:p>
          <a:p>
            <a:pPr marL="171450" indent="-171450">
              <a:buFont typeface="Arial" panose="020B0604020202020204" pitchFamily="34" charset="0"/>
              <a:buChar char="•"/>
            </a:pPr>
            <a:r>
              <a:rPr lang="en-ZA" b="0" baseline="0" dirty="0" smtClean="0"/>
              <a:t>Number of events, lectures and festivals</a:t>
            </a:r>
          </a:p>
          <a:p>
            <a:pPr marL="171450" indent="-171450">
              <a:buFont typeface="Arial" panose="020B0604020202020204" pitchFamily="34" charset="0"/>
              <a:buChar char="•"/>
            </a:pPr>
            <a:r>
              <a:rPr lang="en-ZA" b="0" baseline="0" dirty="0" smtClean="0"/>
              <a:t>Establish partnerships with fraternal institutions</a:t>
            </a:r>
          </a:p>
          <a:p>
            <a:pPr marL="171450" indent="-171450">
              <a:buFont typeface="Arial" panose="020B0604020202020204" pitchFamily="34" charset="0"/>
              <a:buChar char="•"/>
            </a:pPr>
            <a:r>
              <a:rPr lang="en-ZA" b="0" baseline="0" dirty="0" smtClean="0"/>
              <a:t>Report on Educational programmes developed</a:t>
            </a:r>
          </a:p>
          <a:p>
            <a:pPr marL="171450" indent="-171450">
              <a:buFont typeface="Arial" panose="020B0604020202020204" pitchFamily="34" charset="0"/>
              <a:buChar char="•"/>
            </a:pPr>
            <a:r>
              <a:rPr lang="en-ZA" b="0" baseline="0" dirty="0" smtClean="0"/>
              <a:t>Strategic outreach programmes locally and nationally</a:t>
            </a:r>
          </a:p>
          <a:p>
            <a:pPr marL="171450" indent="-171450">
              <a:buFont typeface="Arial" panose="020B0604020202020204" pitchFamily="34" charset="0"/>
              <a:buChar char="•"/>
            </a:pPr>
            <a:r>
              <a:rPr lang="en-ZA" b="0" baseline="0" dirty="0" smtClean="0"/>
              <a:t>Mobile museum established and educational exhibitions developed</a:t>
            </a:r>
          </a:p>
          <a:p>
            <a:pPr marL="0" indent="0">
              <a:buFont typeface="Arial" panose="020B0604020202020204" pitchFamily="34" charset="0"/>
              <a:buNone/>
            </a:pPr>
            <a:endParaRPr lang="en-ZA" b="0" baseline="0" dirty="0" smtClean="0"/>
          </a:p>
          <a:p>
            <a:pPr marL="171450" indent="-171450">
              <a:buFont typeface="Arial" panose="020B0604020202020204" pitchFamily="34" charset="0"/>
              <a:buChar char="•"/>
            </a:pPr>
            <a:endParaRPr lang="en-ZA" b="0" dirty="0"/>
          </a:p>
        </p:txBody>
      </p:sp>
      <p:sp>
        <p:nvSpPr>
          <p:cNvPr id="4" name="Slide Number Placeholder 3"/>
          <p:cNvSpPr>
            <a:spLocks noGrp="1"/>
          </p:cNvSpPr>
          <p:nvPr>
            <p:ph type="sldNum" sz="quarter" idx="10"/>
          </p:nvPr>
        </p:nvSpPr>
        <p:spPr/>
        <p:txBody>
          <a:bodyPr/>
          <a:lstStyle/>
          <a:p>
            <a:fld id="{3A01C9C4-62AF-4F48-AA10-01F2A65C6130}" type="slidenum">
              <a:rPr lang="en-ZA" smtClean="0"/>
              <a:t>17</a:t>
            </a:fld>
            <a:endParaRPr lang="en-ZA"/>
          </a:p>
        </p:txBody>
      </p:sp>
    </p:spTree>
    <p:extLst>
      <p:ext uri="{BB962C8B-B14F-4D97-AF65-F5344CB8AC3E}">
        <p14:creationId xmlns:p14="http://schemas.microsoft.com/office/powerpoint/2010/main" val="52047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smtClean="0"/>
          </a:p>
        </p:txBody>
      </p:sp>
      <p:sp>
        <p:nvSpPr>
          <p:cNvPr id="4" name="Slide Number Placeholder 3"/>
          <p:cNvSpPr>
            <a:spLocks noGrp="1"/>
          </p:cNvSpPr>
          <p:nvPr>
            <p:ph type="sldNum" sz="quarter" idx="10"/>
          </p:nvPr>
        </p:nvSpPr>
        <p:spPr/>
        <p:txBody>
          <a:bodyPr/>
          <a:lstStyle/>
          <a:p>
            <a:fld id="{3A01C9C4-62AF-4F48-AA10-01F2A65C6130}" type="slidenum">
              <a:rPr lang="en-ZA" smtClean="0"/>
              <a:t>19</a:t>
            </a:fld>
            <a:endParaRPr lang="en-ZA"/>
          </a:p>
        </p:txBody>
      </p:sp>
    </p:spTree>
    <p:extLst>
      <p:ext uri="{BB962C8B-B14F-4D97-AF65-F5344CB8AC3E}">
        <p14:creationId xmlns:p14="http://schemas.microsoft.com/office/powerpoint/2010/main" val="248611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surplus/deficit in previous financial years was</a:t>
            </a:r>
            <a:r>
              <a:rPr lang="en-ZA" baseline="0" dirty="0" smtClean="0"/>
              <a:t> as a result of the movements in the post employment benefit liability. This movement cannot be projected into the future years without the assistance of the actuarial valuations which are done annually, at year-end.</a:t>
            </a:r>
            <a:endParaRPr lang="en-ZA" dirty="0"/>
          </a:p>
        </p:txBody>
      </p:sp>
      <p:sp>
        <p:nvSpPr>
          <p:cNvPr id="4" name="Slide Number Placeholder 3"/>
          <p:cNvSpPr>
            <a:spLocks noGrp="1"/>
          </p:cNvSpPr>
          <p:nvPr>
            <p:ph type="sldNum" sz="quarter" idx="10"/>
          </p:nvPr>
        </p:nvSpPr>
        <p:spPr/>
        <p:txBody>
          <a:bodyPr/>
          <a:lstStyle/>
          <a:p>
            <a:fld id="{C51614B8-4946-4867-B8CD-F7FE51F5BFF9}" type="slidenum">
              <a:rPr lang="en-ZA" smtClean="0"/>
              <a:t>21</a:t>
            </a:fld>
            <a:endParaRPr lang="en-ZA"/>
          </a:p>
        </p:txBody>
      </p:sp>
    </p:spTree>
    <p:extLst>
      <p:ext uri="{BB962C8B-B14F-4D97-AF65-F5344CB8AC3E}">
        <p14:creationId xmlns:p14="http://schemas.microsoft.com/office/powerpoint/2010/main" val="51959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Trading</a:t>
            </a:r>
            <a:r>
              <a:rPr lang="en-ZA" baseline="0" dirty="0" smtClean="0"/>
              <a:t> revenue increased between 2012-13 and 13/14 due to increased in rental income. Other revenue increased between 2011/12 and 12/13 due to increase in NRF grant sourced. The increase in other revenue between 2012/13 and 13/14 was due to an actuarial gain of R10.4m on post employment benefit liability valuation. Trading revenue from 2015/16 expected to increase due to implementing turnaround plan and sweating the assets.</a:t>
            </a:r>
            <a:endParaRPr lang="en-ZA" dirty="0"/>
          </a:p>
        </p:txBody>
      </p:sp>
      <p:sp>
        <p:nvSpPr>
          <p:cNvPr id="4" name="Slide Number Placeholder 3"/>
          <p:cNvSpPr>
            <a:spLocks noGrp="1"/>
          </p:cNvSpPr>
          <p:nvPr>
            <p:ph type="sldNum" sz="quarter" idx="10"/>
          </p:nvPr>
        </p:nvSpPr>
        <p:spPr/>
        <p:txBody>
          <a:bodyPr/>
          <a:lstStyle/>
          <a:p>
            <a:fld id="{A33DB406-1758-4548-9609-9C2FD7823C4C}" type="slidenum">
              <a:rPr lang="en-ZA" smtClean="0"/>
              <a:t>22</a:t>
            </a:fld>
            <a:endParaRPr lang="en-ZA"/>
          </a:p>
        </p:txBody>
      </p:sp>
    </p:spTree>
    <p:extLst>
      <p:ext uri="{BB962C8B-B14F-4D97-AF65-F5344CB8AC3E}">
        <p14:creationId xmlns:p14="http://schemas.microsoft.com/office/powerpoint/2010/main" val="152226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ZA" dirty="0" smtClean="0"/>
              <a:t>Compensation</a:t>
            </a:r>
            <a:r>
              <a:rPr lang="en-ZA" baseline="0" dirty="0" smtClean="0"/>
              <a:t> of employees increased between 2011/12 and 12/13 due to increase in post employment benefit liability of R10m. DMSA management has sourced quotations from investment companies to take over the post employment obligation and the presentations to Council and management is scheduled for May 2016. </a:t>
            </a:r>
            <a:r>
              <a:rPr lang="en-ZA" dirty="0" smtClean="0"/>
              <a:t>Goods and services fluctuated between</a:t>
            </a:r>
            <a:r>
              <a:rPr lang="en-ZA" baseline="0" dirty="0" smtClean="0"/>
              <a:t> 2010/11 to 2012/13 due to the expenditure trends on projects expenditure which was very high in 2010/11 low in 11/12 and resumed in 12/13. The forecast from 2015/16 does not include the project expenses as this is operational budget.</a:t>
            </a:r>
            <a:endParaRPr lang="en-ZA" dirty="0" smtClean="0"/>
          </a:p>
          <a:p>
            <a:pPr rtl="0" eaLnBrk="1" fontAlgn="ctr" latinLnBrk="0" hangingPunct="1"/>
            <a:endParaRPr lang="en-ZA" sz="1200" b="0" i="0" u="none" strike="noStrike" kern="1200" dirty="0" smtClean="0">
              <a:solidFill>
                <a:schemeClr val="tx1"/>
              </a:solidFill>
              <a:effectLst/>
              <a:latin typeface="+mn-lt"/>
              <a:ea typeface="+mn-ea"/>
              <a:cs typeface="+mn-cs"/>
            </a:endParaRPr>
          </a:p>
          <a:p>
            <a:r>
              <a:rPr lang="en-ZA" baseline="0" dirty="0" smtClean="0"/>
              <a:t> </a:t>
            </a:r>
            <a:endParaRPr lang="en-ZA" dirty="0"/>
          </a:p>
        </p:txBody>
      </p:sp>
      <p:sp>
        <p:nvSpPr>
          <p:cNvPr id="4" name="Slide Number Placeholder 3"/>
          <p:cNvSpPr>
            <a:spLocks noGrp="1"/>
          </p:cNvSpPr>
          <p:nvPr>
            <p:ph type="sldNum" sz="quarter" idx="10"/>
          </p:nvPr>
        </p:nvSpPr>
        <p:spPr/>
        <p:txBody>
          <a:bodyPr/>
          <a:lstStyle/>
          <a:p>
            <a:fld id="{C51614B8-4946-4867-B8CD-F7FE51F5BFF9}" type="slidenum">
              <a:rPr lang="en-ZA" smtClean="0"/>
              <a:t>23</a:t>
            </a:fld>
            <a:endParaRPr lang="en-ZA"/>
          </a:p>
        </p:txBody>
      </p:sp>
    </p:spTree>
    <p:extLst>
      <p:ext uri="{BB962C8B-B14F-4D97-AF65-F5344CB8AC3E}">
        <p14:creationId xmlns:p14="http://schemas.microsoft.com/office/powerpoint/2010/main" val="299834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BC930-E607-41ED-9E68-DAA9CF7202F3}" type="slidenum">
              <a:rPr lang="en-ZA" smtClean="0"/>
              <a:t>27</a:t>
            </a:fld>
            <a:endParaRPr lang="en-ZA"/>
          </a:p>
        </p:txBody>
      </p:sp>
    </p:spTree>
    <p:extLst>
      <p:ext uri="{BB962C8B-B14F-4D97-AF65-F5344CB8AC3E}">
        <p14:creationId xmlns:p14="http://schemas.microsoft.com/office/powerpoint/2010/main" val="378472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BC930-E607-41ED-9E68-DAA9CF7202F3}" type="slidenum">
              <a:rPr lang="en-ZA" smtClean="0"/>
              <a:t>28</a:t>
            </a:fld>
            <a:endParaRPr lang="en-ZA"/>
          </a:p>
        </p:txBody>
      </p:sp>
    </p:spTree>
    <p:extLst>
      <p:ext uri="{BB962C8B-B14F-4D97-AF65-F5344CB8AC3E}">
        <p14:creationId xmlns:p14="http://schemas.microsoft.com/office/powerpoint/2010/main" val="378472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A01C9C4-62AF-4F48-AA10-01F2A65C6130}" type="slidenum">
              <a:rPr lang="en-ZA" smtClean="0"/>
              <a:t>4</a:t>
            </a:fld>
            <a:endParaRPr lang="en-ZA"/>
          </a:p>
        </p:txBody>
      </p:sp>
    </p:spTree>
    <p:extLst>
      <p:ext uri="{BB962C8B-B14F-4D97-AF65-F5344CB8AC3E}">
        <p14:creationId xmlns:p14="http://schemas.microsoft.com/office/powerpoint/2010/main" val="237038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BC930-E607-41ED-9E68-DAA9CF7202F3}" type="slidenum">
              <a:rPr lang="en-ZA" smtClean="0"/>
              <a:t>57</a:t>
            </a:fld>
            <a:endParaRPr lang="en-ZA"/>
          </a:p>
        </p:txBody>
      </p:sp>
    </p:spTree>
    <p:extLst>
      <p:ext uri="{BB962C8B-B14F-4D97-AF65-F5344CB8AC3E}">
        <p14:creationId xmlns:p14="http://schemas.microsoft.com/office/powerpoint/2010/main" val="382420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3A01C9C4-62AF-4F48-AA10-01F2A65C6130}" type="slidenum">
              <a:rPr lang="en-ZA" smtClean="0"/>
              <a:t>5</a:t>
            </a:fld>
            <a:endParaRPr lang="en-ZA"/>
          </a:p>
        </p:txBody>
      </p:sp>
    </p:spTree>
    <p:extLst>
      <p:ext uri="{BB962C8B-B14F-4D97-AF65-F5344CB8AC3E}">
        <p14:creationId xmlns:p14="http://schemas.microsoft.com/office/powerpoint/2010/main" val="348748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A01C9C4-62AF-4F48-AA10-01F2A65C6130}" type="slidenum">
              <a:rPr lang="en-ZA" smtClean="0"/>
              <a:t>6</a:t>
            </a:fld>
            <a:endParaRPr lang="en-ZA"/>
          </a:p>
        </p:txBody>
      </p:sp>
    </p:spTree>
    <p:extLst>
      <p:ext uri="{BB962C8B-B14F-4D97-AF65-F5344CB8AC3E}">
        <p14:creationId xmlns:p14="http://schemas.microsoft.com/office/powerpoint/2010/main" val="359729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INSTITUTIONAL</a:t>
            </a:r>
            <a:r>
              <a:rPr lang="en-ZA" b="1" baseline="0" dirty="0" smtClean="0"/>
              <a:t> CHANGES</a:t>
            </a:r>
          </a:p>
          <a:p>
            <a:r>
              <a:rPr lang="en-ZA" b="0" baseline="0" dirty="0" smtClean="0"/>
              <a:t>PROGRAMME 1 : ADMINISTRATION</a:t>
            </a:r>
          </a:p>
          <a:p>
            <a:pPr marL="0" indent="0">
              <a:buFont typeface="Arial" panose="020B0604020202020204" pitchFamily="34" charset="0"/>
              <a:buNone/>
            </a:pPr>
            <a:r>
              <a:rPr lang="en-ZA" b="0" baseline="0" dirty="0" smtClean="0"/>
              <a:t>Support core function departments by providing an enabling environment to ensure that DMSA fulfils it’s core mandate.</a:t>
            </a:r>
          </a:p>
          <a:p>
            <a:pPr marL="171450" indent="-171450">
              <a:buFont typeface="Arial" panose="020B0604020202020204" pitchFamily="34" charset="0"/>
              <a:buChar char="•"/>
            </a:pPr>
            <a:r>
              <a:rPr lang="en-ZA" b="0" baseline="0" dirty="0" smtClean="0"/>
              <a:t>New Performance Indicators </a:t>
            </a:r>
          </a:p>
          <a:p>
            <a:pPr marL="0" indent="0">
              <a:buFont typeface="Arial" panose="020B0604020202020204" pitchFamily="34" charset="0"/>
              <a:buNone/>
            </a:pPr>
            <a:r>
              <a:rPr lang="en-ZA" b="0" baseline="0" dirty="0" smtClean="0"/>
              <a:t>    - 50% of products and services charged at market related prices</a:t>
            </a:r>
          </a:p>
          <a:p>
            <a:pPr marL="0" indent="0">
              <a:buFont typeface="Arial" panose="020B0604020202020204" pitchFamily="34" charset="0"/>
              <a:buNone/>
            </a:pPr>
            <a:r>
              <a:rPr lang="en-ZA" b="0" baseline="0" dirty="0" smtClean="0"/>
              <a:t>    - Own revenue generated increased by 20%</a:t>
            </a:r>
          </a:p>
          <a:p>
            <a:pPr marL="0" indent="0">
              <a:buFont typeface="Arial" panose="020B0604020202020204" pitchFamily="34" charset="0"/>
              <a:buNone/>
            </a:pPr>
            <a:r>
              <a:rPr lang="en-ZA" b="0" baseline="0" dirty="0" smtClean="0"/>
              <a:t>    - Decentralised model budget aligned to activity based costing</a:t>
            </a:r>
          </a:p>
          <a:p>
            <a:pPr marL="0" indent="0">
              <a:buFont typeface="Arial" panose="020B0604020202020204" pitchFamily="34" charset="0"/>
              <a:buNone/>
            </a:pPr>
            <a:r>
              <a:rPr lang="en-ZA" b="0" baseline="0" dirty="0" smtClean="0"/>
              <a:t>    - Increase the number of outsourced curio shops (2)</a:t>
            </a:r>
          </a:p>
          <a:p>
            <a:pPr marL="0" indent="0">
              <a:buFont typeface="Arial" panose="020B0604020202020204" pitchFamily="34" charset="0"/>
              <a:buNone/>
            </a:pPr>
            <a:r>
              <a:rPr lang="en-ZA" b="0" baseline="0" dirty="0" smtClean="0"/>
              <a:t>    - Business case developed and negotiations entered to with PWD </a:t>
            </a:r>
            <a:r>
              <a:rPr lang="en-ZA" b="0" baseline="0" dirty="0" err="1" smtClean="0"/>
              <a:t>wrt</a:t>
            </a:r>
            <a:r>
              <a:rPr lang="en-ZA" b="0" baseline="0" dirty="0" smtClean="0"/>
              <a:t> transfer of land and buildings owned by DMSA</a:t>
            </a:r>
          </a:p>
          <a:p>
            <a:pPr marL="0" indent="0">
              <a:buFont typeface="Arial" panose="020B0604020202020204" pitchFamily="34" charset="0"/>
              <a:buNone/>
            </a:pPr>
            <a:r>
              <a:rPr lang="en-ZA" b="0" baseline="0" dirty="0" smtClean="0"/>
              <a:t>    - Increase utilisation of vacant space for operating and revenue purposes. (10%)</a:t>
            </a:r>
          </a:p>
          <a:p>
            <a:pPr marL="0" indent="0">
              <a:buFont typeface="Courier New" panose="02070309020205020404" pitchFamily="49" charset="0"/>
              <a:buNone/>
            </a:pPr>
            <a:endParaRPr lang="en-ZA" b="0" dirty="0"/>
          </a:p>
        </p:txBody>
      </p:sp>
      <p:sp>
        <p:nvSpPr>
          <p:cNvPr id="4" name="Slide Number Placeholder 3"/>
          <p:cNvSpPr>
            <a:spLocks noGrp="1"/>
          </p:cNvSpPr>
          <p:nvPr>
            <p:ph type="sldNum" sz="quarter" idx="10"/>
          </p:nvPr>
        </p:nvSpPr>
        <p:spPr/>
        <p:txBody>
          <a:bodyPr/>
          <a:lstStyle/>
          <a:p>
            <a:fld id="{3A01C9C4-62AF-4F48-AA10-01F2A65C6130}" type="slidenum">
              <a:rPr lang="en-ZA" smtClean="0"/>
              <a:t>8</a:t>
            </a:fld>
            <a:endParaRPr lang="en-ZA"/>
          </a:p>
        </p:txBody>
      </p:sp>
    </p:spTree>
    <p:extLst>
      <p:ext uri="{BB962C8B-B14F-4D97-AF65-F5344CB8AC3E}">
        <p14:creationId xmlns:p14="http://schemas.microsoft.com/office/powerpoint/2010/main" val="355592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A01C9C4-62AF-4F48-AA10-01F2A65C6130}" type="slidenum">
              <a:rPr lang="en-ZA" smtClean="0"/>
              <a:t>9</a:t>
            </a:fld>
            <a:endParaRPr lang="en-ZA"/>
          </a:p>
        </p:txBody>
      </p:sp>
    </p:spTree>
    <p:extLst>
      <p:ext uri="{BB962C8B-B14F-4D97-AF65-F5344CB8AC3E}">
        <p14:creationId xmlns:p14="http://schemas.microsoft.com/office/powerpoint/2010/main" val="119221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0" dirty="0"/>
          </a:p>
        </p:txBody>
      </p:sp>
      <p:sp>
        <p:nvSpPr>
          <p:cNvPr id="4" name="Slide Number Placeholder 3"/>
          <p:cNvSpPr>
            <a:spLocks noGrp="1"/>
          </p:cNvSpPr>
          <p:nvPr>
            <p:ph type="sldNum" sz="quarter" idx="10"/>
          </p:nvPr>
        </p:nvSpPr>
        <p:spPr/>
        <p:txBody>
          <a:bodyPr/>
          <a:lstStyle/>
          <a:p>
            <a:fld id="{3A01C9C4-62AF-4F48-AA10-01F2A65C6130}" type="slidenum">
              <a:rPr lang="en-ZA" smtClean="0"/>
              <a:t>10</a:t>
            </a:fld>
            <a:endParaRPr lang="en-ZA"/>
          </a:p>
        </p:txBody>
      </p:sp>
    </p:spTree>
    <p:extLst>
      <p:ext uri="{BB962C8B-B14F-4D97-AF65-F5344CB8AC3E}">
        <p14:creationId xmlns:p14="http://schemas.microsoft.com/office/powerpoint/2010/main" val="57437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0" dirty="0"/>
          </a:p>
        </p:txBody>
      </p:sp>
      <p:sp>
        <p:nvSpPr>
          <p:cNvPr id="4" name="Slide Number Placeholder 3"/>
          <p:cNvSpPr>
            <a:spLocks noGrp="1"/>
          </p:cNvSpPr>
          <p:nvPr>
            <p:ph type="sldNum" sz="quarter" idx="10"/>
          </p:nvPr>
        </p:nvSpPr>
        <p:spPr/>
        <p:txBody>
          <a:bodyPr/>
          <a:lstStyle/>
          <a:p>
            <a:fld id="{3A01C9C4-62AF-4F48-AA10-01F2A65C6130}" type="slidenum">
              <a:rPr lang="en-ZA" smtClean="0"/>
              <a:t>11</a:t>
            </a:fld>
            <a:endParaRPr lang="en-ZA"/>
          </a:p>
        </p:txBody>
      </p:sp>
    </p:spTree>
    <p:extLst>
      <p:ext uri="{BB962C8B-B14F-4D97-AF65-F5344CB8AC3E}">
        <p14:creationId xmlns:p14="http://schemas.microsoft.com/office/powerpoint/2010/main" val="209085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SUB – PROGRAMME : SECURITY</a:t>
            </a:r>
          </a:p>
          <a:p>
            <a:pPr marL="171450" indent="-171450">
              <a:buFont typeface="Arial" panose="020B0604020202020204" pitchFamily="34" charset="0"/>
              <a:buChar char="•"/>
            </a:pPr>
            <a:r>
              <a:rPr lang="en-ZA" dirty="0" smtClean="0"/>
              <a:t>Integrated DMSA security system implemented.</a:t>
            </a:r>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3A01C9C4-62AF-4F48-AA10-01F2A65C6130}" type="slidenum">
              <a:rPr lang="en-ZA" smtClean="0"/>
              <a:t>12</a:t>
            </a:fld>
            <a:endParaRPr lang="en-ZA"/>
          </a:p>
        </p:txBody>
      </p:sp>
    </p:spTree>
    <p:extLst>
      <p:ext uri="{BB962C8B-B14F-4D97-AF65-F5344CB8AC3E}">
        <p14:creationId xmlns:p14="http://schemas.microsoft.com/office/powerpoint/2010/main" val="74197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2719BD3-5772-482F-AB8F-A0701870A0DD}" type="datetimeFigureOut">
              <a:rPr lang="en-ZA" smtClean="0"/>
              <a:t>2016/04/08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7704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2719BD3-5772-482F-AB8F-A0701870A0DD}" type="datetimeFigureOut">
              <a:rPr lang="en-ZA" smtClean="0"/>
              <a:t>2016/04/08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229130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2719BD3-5772-482F-AB8F-A0701870A0DD}" type="datetimeFigureOut">
              <a:rPr lang="en-ZA" smtClean="0"/>
              <a:t>2016/04/08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705525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475871E-9814-4B18-BB47-94CBFC469631}"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0262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E809E61-15CF-4C02-B83A-B48C0090A8EE}"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945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6B944-DC04-43D8-B693-38EF09AD5B79}"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2462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46F6649-A9F8-4A0F-9685-438D918D5C90}" type="datetime1">
              <a:rPr lang="en-ZA" smtClean="0">
                <a:solidFill>
                  <a:prstClr val="black">
                    <a:tint val="75000"/>
                  </a:prstClr>
                </a:solidFill>
              </a:rPr>
              <a:pPr/>
              <a:t>2016/04/08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6318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0709962-FF55-4EC5-AF55-946DBC252174}" type="datetime1">
              <a:rPr lang="en-ZA" smtClean="0">
                <a:solidFill>
                  <a:prstClr val="black">
                    <a:tint val="75000"/>
                  </a:prstClr>
                </a:solidFill>
              </a:rPr>
              <a:pPr/>
              <a:t>2016/04/08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1121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1C9EC35-F2CE-4A8D-923E-4681062044D9}" type="datetime1">
              <a:rPr lang="en-ZA" smtClean="0">
                <a:solidFill>
                  <a:prstClr val="black">
                    <a:tint val="75000"/>
                  </a:prstClr>
                </a:solidFill>
              </a:rPr>
              <a:pPr/>
              <a:t>2016/04/08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331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83BE3-B6A4-44D7-A15E-98AB82D91EAB}" type="datetime1">
              <a:rPr lang="en-ZA" smtClean="0">
                <a:solidFill>
                  <a:prstClr val="black">
                    <a:tint val="75000"/>
                  </a:prstClr>
                </a:solidFill>
              </a:rPr>
              <a:pPr/>
              <a:t>2016/04/08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03257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5927A-FC94-419B-A207-3F4708287539}" type="datetime1">
              <a:rPr lang="en-ZA" smtClean="0">
                <a:solidFill>
                  <a:prstClr val="black">
                    <a:tint val="75000"/>
                  </a:prstClr>
                </a:solidFill>
              </a:rPr>
              <a:pPr/>
              <a:t>2016/04/08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2762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2719BD3-5772-482F-AB8F-A0701870A0DD}" type="datetimeFigureOut">
              <a:rPr lang="en-ZA" smtClean="0"/>
              <a:t>2016/04/08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3917746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EDDB3-4AE2-4BE9-95AA-BC9EE755BBBC}" type="datetime1">
              <a:rPr lang="en-ZA" smtClean="0">
                <a:solidFill>
                  <a:prstClr val="black">
                    <a:tint val="75000"/>
                  </a:prstClr>
                </a:solidFill>
              </a:rPr>
              <a:pPr/>
              <a:t>2016/04/08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7223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DE9F279-C668-4054-8150-9BE0F761F7E4}"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38106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7B3A9F-134D-45BA-905A-B1F2A773277B}"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5500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19BD3-5772-482F-AB8F-A0701870A0DD}" type="datetimeFigureOut">
              <a:rPr lang="en-ZA" smtClean="0"/>
              <a:t>2016/04/08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228521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2719BD3-5772-482F-AB8F-A0701870A0DD}" type="datetimeFigureOut">
              <a:rPr lang="en-ZA" smtClean="0"/>
              <a:t>2016/04/08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329252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2719BD3-5772-482F-AB8F-A0701870A0DD}" type="datetimeFigureOut">
              <a:rPr lang="en-ZA" smtClean="0"/>
              <a:t>2016/04/08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184180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2719BD3-5772-482F-AB8F-A0701870A0DD}" type="datetimeFigureOut">
              <a:rPr lang="en-ZA" smtClean="0"/>
              <a:t>2016/04/08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127459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19BD3-5772-482F-AB8F-A0701870A0DD}" type="datetimeFigureOut">
              <a:rPr lang="en-ZA" smtClean="0"/>
              <a:t>2016/04/08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257788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19BD3-5772-482F-AB8F-A0701870A0DD}" type="datetimeFigureOut">
              <a:rPr lang="en-ZA" smtClean="0"/>
              <a:t>2016/04/08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28288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19BD3-5772-482F-AB8F-A0701870A0DD}" type="datetimeFigureOut">
              <a:rPr lang="en-ZA" smtClean="0"/>
              <a:t>2016/04/08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6AF85F-8E5D-44E3-87A3-D4D831C8AFC4}" type="slidenum">
              <a:rPr lang="en-ZA" smtClean="0"/>
              <a:t>‹#›</a:t>
            </a:fld>
            <a:endParaRPr lang="en-ZA"/>
          </a:p>
        </p:txBody>
      </p:sp>
    </p:spTree>
    <p:extLst>
      <p:ext uri="{BB962C8B-B14F-4D97-AF65-F5344CB8AC3E}">
        <p14:creationId xmlns:p14="http://schemas.microsoft.com/office/powerpoint/2010/main" val="129475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19BD3-5772-482F-AB8F-A0701870A0DD}" type="datetimeFigureOut">
              <a:rPr lang="en-ZA" smtClean="0"/>
              <a:t>2016/04/08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AF85F-8E5D-44E3-87A3-D4D831C8AFC4}" type="slidenum">
              <a:rPr lang="en-ZA" smtClean="0"/>
              <a:t>‹#›</a:t>
            </a:fld>
            <a:endParaRPr lang="en-ZA"/>
          </a:p>
        </p:txBody>
      </p:sp>
    </p:spTree>
    <p:extLst>
      <p:ext uri="{BB962C8B-B14F-4D97-AF65-F5344CB8AC3E}">
        <p14:creationId xmlns:p14="http://schemas.microsoft.com/office/powerpoint/2010/main" val="187012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6F05-85D7-4181-A6DA-46E60DD8A354}" type="datetime1">
              <a:rPr lang="en-ZA" smtClean="0">
                <a:solidFill>
                  <a:prstClr val="black">
                    <a:tint val="75000"/>
                  </a:prstClr>
                </a:solidFill>
              </a:rPr>
              <a:pPr/>
              <a:t>2016/04/08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A7D51-EE50-4274-B8CB-60583D5FD2D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30325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STRATEGIC PLAN, APP and AGSA REMEDIAL PLAN</a:t>
            </a:r>
            <a:endParaRPr lang="en-ZA" dirty="0"/>
          </a:p>
        </p:txBody>
      </p:sp>
      <p:sp>
        <p:nvSpPr>
          <p:cNvPr id="3" name="Subtitle 2"/>
          <p:cNvSpPr>
            <a:spLocks noGrp="1"/>
          </p:cNvSpPr>
          <p:nvPr>
            <p:ph type="subTitle" idx="1"/>
          </p:nvPr>
        </p:nvSpPr>
        <p:spPr/>
        <p:txBody>
          <a:bodyPr/>
          <a:lstStyle/>
          <a:p>
            <a:r>
              <a:rPr lang="en-ZA" dirty="0" smtClean="0"/>
              <a:t>2016 / 17</a:t>
            </a:r>
          </a:p>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04664"/>
            <a:ext cx="1526540" cy="1264285"/>
          </a:xfrm>
          <a:prstGeom prst="rect">
            <a:avLst/>
          </a:prstGeom>
          <a:noFill/>
          <a:ln>
            <a:noFill/>
          </a:ln>
        </p:spPr>
      </p:pic>
    </p:spTree>
    <p:extLst>
      <p:ext uri="{BB962C8B-B14F-4D97-AF65-F5344CB8AC3E}">
        <p14:creationId xmlns:p14="http://schemas.microsoft.com/office/powerpoint/2010/main" val="251075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5846"/>
            <a:ext cx="4572000" cy="6740307"/>
          </a:xfrm>
          <a:prstGeom prst="rect">
            <a:avLst/>
          </a:prstGeom>
        </p:spPr>
        <p:txBody>
          <a:bodyPr>
            <a:spAutoFit/>
          </a:bodyPr>
          <a:lstStyle/>
          <a:p>
            <a:r>
              <a:rPr lang="en-ZA" b="1" dirty="0" smtClean="0"/>
              <a:t>Sub-programme :</a:t>
            </a:r>
            <a:r>
              <a:rPr lang="en-ZA" b="1" baseline="0" dirty="0" smtClean="0"/>
              <a:t> Human Resources</a:t>
            </a:r>
          </a:p>
          <a:p>
            <a:r>
              <a:rPr lang="en-ZA" b="1" dirty="0" smtClean="0"/>
              <a:t>Objective - </a:t>
            </a:r>
            <a:r>
              <a:rPr lang="en-ZA" dirty="0" smtClean="0"/>
              <a:t>Employer of Choice</a:t>
            </a:r>
          </a:p>
          <a:p>
            <a:endParaRPr lang="en-ZA" b="1" baseline="0" dirty="0" smtClean="0"/>
          </a:p>
          <a:p>
            <a:pPr marL="171450" indent="-171450" algn="just">
              <a:buFont typeface="Arial" panose="020B0604020202020204" pitchFamily="34" charset="0"/>
              <a:buChar char="•"/>
            </a:pPr>
            <a:r>
              <a:rPr lang="en-ZA" b="0" baseline="0" dirty="0" smtClean="0"/>
              <a:t>Reduction of labour disputes by 10%</a:t>
            </a:r>
          </a:p>
          <a:p>
            <a:pPr marL="171450" indent="-171450" algn="just">
              <a:buFont typeface="Arial" panose="020B0604020202020204" pitchFamily="34" charset="0"/>
              <a:buChar char="•"/>
            </a:pPr>
            <a:r>
              <a:rPr lang="en-ZA" b="0" baseline="0" dirty="0" smtClean="0"/>
              <a:t>Induction of employees in the first month of employment</a:t>
            </a:r>
          </a:p>
          <a:p>
            <a:pPr marL="171450" indent="-171450" algn="just">
              <a:buFont typeface="Arial" panose="020B0604020202020204" pitchFamily="34" charset="0"/>
              <a:buChar char="•"/>
            </a:pPr>
            <a:r>
              <a:rPr lang="en-ZA" b="0" baseline="0" dirty="0" smtClean="0"/>
              <a:t>Competency assessment tools developed for all relevant posts</a:t>
            </a:r>
          </a:p>
          <a:p>
            <a:pPr marL="171450" indent="-171450" algn="just">
              <a:buFont typeface="Arial" panose="020B0604020202020204" pitchFamily="34" charset="0"/>
              <a:buChar char="•"/>
            </a:pPr>
            <a:r>
              <a:rPr lang="en-ZA" b="0" baseline="0" dirty="0" smtClean="0"/>
              <a:t>Reduction of absenteeism due to sick leave reduced by 15%</a:t>
            </a:r>
          </a:p>
          <a:p>
            <a:pPr marL="171450" indent="-171450" algn="just">
              <a:buFont typeface="Arial" panose="020B0604020202020204" pitchFamily="34" charset="0"/>
              <a:buChar char="•"/>
            </a:pPr>
            <a:r>
              <a:rPr lang="en-ZA" b="0" baseline="0" dirty="0" smtClean="0"/>
              <a:t>All approved positions have job descriptions</a:t>
            </a:r>
          </a:p>
          <a:p>
            <a:pPr marL="171450" indent="-171450" algn="just">
              <a:buFont typeface="Arial" panose="020B0604020202020204" pitchFamily="34" charset="0"/>
              <a:buChar char="•"/>
            </a:pPr>
            <a:r>
              <a:rPr lang="en-ZA" b="0" baseline="0" dirty="0" smtClean="0"/>
              <a:t>Performance Agreements signed by employees before the start of the new financial year</a:t>
            </a:r>
          </a:p>
          <a:p>
            <a:pPr marL="171450" indent="-171450" algn="just">
              <a:buFont typeface="Arial" panose="020B0604020202020204" pitchFamily="34" charset="0"/>
              <a:buChar char="•"/>
            </a:pPr>
            <a:r>
              <a:rPr lang="en-ZA" b="0" baseline="0" dirty="0" smtClean="0"/>
              <a:t>Exit interviews and reports</a:t>
            </a:r>
          </a:p>
          <a:p>
            <a:pPr marL="171450" indent="-171450" algn="just">
              <a:buFont typeface="Arial" panose="020B0604020202020204" pitchFamily="34" charset="0"/>
              <a:buChar char="•"/>
            </a:pPr>
            <a:r>
              <a:rPr lang="en-ZA" b="0" baseline="0" dirty="0" smtClean="0"/>
              <a:t>Retention of professional and skilled staff</a:t>
            </a:r>
          </a:p>
          <a:p>
            <a:pPr marL="171450" indent="-171450" algn="just">
              <a:buFont typeface="Arial" panose="020B0604020202020204" pitchFamily="34" charset="0"/>
              <a:buChar char="•"/>
            </a:pPr>
            <a:r>
              <a:rPr lang="en-ZA" b="0" baseline="0" dirty="0" smtClean="0"/>
              <a:t>Implementation of Succession Plans</a:t>
            </a:r>
          </a:p>
          <a:p>
            <a:pPr marL="171450" indent="-171450" algn="just">
              <a:buFont typeface="Arial" panose="020B0604020202020204" pitchFamily="34" charset="0"/>
              <a:buChar char="•"/>
            </a:pPr>
            <a:r>
              <a:rPr lang="en-ZA" b="0" baseline="0" dirty="0" smtClean="0"/>
              <a:t>Leadership development programmes developed and implemented</a:t>
            </a:r>
          </a:p>
          <a:p>
            <a:pPr marL="171450" indent="-171450" algn="just">
              <a:buFont typeface="Arial" panose="020B0604020202020204" pitchFamily="34" charset="0"/>
              <a:buChar char="•"/>
            </a:pPr>
            <a:r>
              <a:rPr lang="en-ZA" b="0" baseline="0" dirty="0" smtClean="0"/>
              <a:t>New organisational structure developed and approved</a:t>
            </a:r>
          </a:p>
          <a:p>
            <a:pPr marL="171450" indent="-171450" algn="just">
              <a:buFont typeface="Arial" panose="020B0604020202020204" pitchFamily="34" charset="0"/>
              <a:buChar char="•"/>
            </a:pPr>
            <a:r>
              <a:rPr lang="en-ZA" b="0" baseline="0" dirty="0" smtClean="0"/>
              <a:t>Reduction of post retirement liabilities by 50% </a:t>
            </a:r>
          </a:p>
          <a:p>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996374"/>
            <a:ext cx="1526540" cy="1264285"/>
          </a:xfrm>
          <a:prstGeom prst="rect">
            <a:avLst/>
          </a:prstGeom>
          <a:noFill/>
          <a:ln>
            <a:noFill/>
          </a:ln>
        </p:spPr>
      </p:pic>
    </p:spTree>
    <p:extLst>
      <p:ext uri="{BB962C8B-B14F-4D97-AF65-F5344CB8AC3E}">
        <p14:creationId xmlns:p14="http://schemas.microsoft.com/office/powerpoint/2010/main" val="395668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139321"/>
          </a:xfrm>
          <a:prstGeom prst="rect">
            <a:avLst/>
          </a:prstGeom>
        </p:spPr>
        <p:txBody>
          <a:bodyPr>
            <a:spAutoFit/>
          </a:bodyPr>
          <a:lstStyle/>
          <a:p>
            <a:r>
              <a:rPr lang="en-ZA" b="1" dirty="0" smtClean="0"/>
              <a:t>SUB PROGRAMME : GOVERNANCE</a:t>
            </a:r>
          </a:p>
          <a:p>
            <a:r>
              <a:rPr lang="en-ZA" b="1" dirty="0" smtClean="0"/>
              <a:t>Objective : </a:t>
            </a:r>
            <a:r>
              <a:rPr lang="en-ZA" dirty="0" smtClean="0"/>
              <a:t>Good governance</a:t>
            </a:r>
          </a:p>
          <a:p>
            <a:endParaRPr lang="en-ZA" b="1" dirty="0" smtClean="0"/>
          </a:p>
          <a:p>
            <a:pPr marL="171450" indent="-171450" algn="just">
              <a:buFont typeface="Arial" panose="020B0604020202020204" pitchFamily="34" charset="0"/>
              <a:buChar char="•"/>
            </a:pPr>
            <a:r>
              <a:rPr lang="en-ZA" b="0" dirty="0" smtClean="0"/>
              <a:t>Increased number of policies developed, reviewed and approved</a:t>
            </a:r>
          </a:p>
          <a:p>
            <a:pPr marL="171450" indent="-171450" algn="just">
              <a:buFont typeface="Arial" panose="020B0604020202020204" pitchFamily="34" charset="0"/>
              <a:buChar char="•"/>
            </a:pPr>
            <a:r>
              <a:rPr lang="en-ZA" b="0" dirty="0" smtClean="0"/>
              <a:t>Risk assessment undertaken and mitigation plan developed and implemented</a:t>
            </a:r>
          </a:p>
          <a:p>
            <a:pPr marL="171450" indent="-171450" algn="just">
              <a:buFont typeface="Arial" panose="020B0604020202020204" pitchFamily="34" charset="0"/>
              <a:buChar char="•"/>
            </a:pPr>
            <a:r>
              <a:rPr lang="en-ZA" b="0" dirty="0" smtClean="0"/>
              <a:t>100%</a:t>
            </a:r>
            <a:r>
              <a:rPr lang="en-ZA" b="0" baseline="0" dirty="0" smtClean="0"/>
              <a:t> of internal audit queries addressed</a:t>
            </a:r>
          </a:p>
          <a:p>
            <a:pPr marL="171450" indent="-171450" algn="just">
              <a:buFont typeface="Arial" panose="020B0604020202020204" pitchFamily="34" charset="0"/>
              <a:buChar char="•"/>
            </a:pPr>
            <a:r>
              <a:rPr lang="en-ZA" b="0" baseline="0" dirty="0" smtClean="0"/>
              <a:t>100% Auditor General findings addressed with the exception of GRAP 103</a:t>
            </a:r>
          </a:p>
          <a:p>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21426"/>
            <a:ext cx="1526540" cy="1264285"/>
          </a:xfrm>
          <a:prstGeom prst="rect">
            <a:avLst/>
          </a:prstGeom>
          <a:noFill/>
          <a:ln>
            <a:noFill/>
          </a:ln>
        </p:spPr>
      </p:pic>
    </p:spTree>
    <p:extLst>
      <p:ext uri="{BB962C8B-B14F-4D97-AF65-F5344CB8AC3E}">
        <p14:creationId xmlns:p14="http://schemas.microsoft.com/office/powerpoint/2010/main" val="284528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2031325"/>
          </a:xfrm>
          <a:prstGeom prst="rect">
            <a:avLst/>
          </a:prstGeom>
        </p:spPr>
        <p:txBody>
          <a:bodyPr>
            <a:spAutoFit/>
          </a:bodyPr>
          <a:lstStyle/>
          <a:p>
            <a:pPr algn="just"/>
            <a:r>
              <a:rPr lang="en-ZA" b="1" dirty="0" smtClean="0"/>
              <a:t>SUB – PROGRAMME : SECURITY</a:t>
            </a:r>
          </a:p>
          <a:p>
            <a:pPr algn="just"/>
            <a:r>
              <a:rPr lang="en-ZA" b="1" dirty="0" smtClean="0"/>
              <a:t>Objective </a:t>
            </a:r>
            <a:r>
              <a:rPr lang="en-ZA" dirty="0" smtClean="0"/>
              <a:t>Security systems for collections and data</a:t>
            </a:r>
          </a:p>
          <a:p>
            <a:pPr algn="just"/>
            <a:endParaRPr lang="en-ZA" b="1" dirty="0" smtClean="0"/>
          </a:p>
          <a:p>
            <a:pPr marL="171450" indent="-171450" algn="just">
              <a:buFont typeface="Arial" panose="020B0604020202020204" pitchFamily="34" charset="0"/>
              <a:buChar char="•"/>
            </a:pPr>
            <a:r>
              <a:rPr lang="en-ZA" dirty="0" smtClean="0"/>
              <a:t>Integrated DMSA security system implemented</a:t>
            </a:r>
          </a:p>
          <a:p>
            <a:pPr marL="171450" indent="-171450">
              <a:buFont typeface="Arial" panose="020B0604020202020204" pitchFamily="34" charset="0"/>
              <a:buChar char="•"/>
            </a:pP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1526540" cy="1264285"/>
          </a:xfrm>
          <a:prstGeom prst="rect">
            <a:avLst/>
          </a:prstGeom>
          <a:noFill/>
          <a:ln>
            <a:noFill/>
          </a:ln>
        </p:spPr>
      </p:pic>
    </p:spTree>
    <p:extLst>
      <p:ext uri="{BB962C8B-B14F-4D97-AF65-F5344CB8AC3E}">
        <p14:creationId xmlns:p14="http://schemas.microsoft.com/office/powerpoint/2010/main" val="296543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ZA" b="1" dirty="0" smtClean="0"/>
              <a:t>PROGRAMME 2 : BUSINESS</a:t>
            </a:r>
            <a:r>
              <a:rPr lang="en-ZA" b="1" baseline="0" dirty="0" smtClean="0"/>
              <a:t> DEVELOPMENT (CORE BUSINESS)</a:t>
            </a:r>
          </a:p>
          <a:p>
            <a:pPr algn="just"/>
            <a:r>
              <a:rPr lang="en-ZA" b="1" dirty="0" smtClean="0"/>
              <a:t>Purpose</a:t>
            </a:r>
            <a:r>
              <a:rPr lang="en-ZA" b="1" baseline="0" dirty="0" smtClean="0"/>
              <a:t> : </a:t>
            </a:r>
            <a:r>
              <a:rPr lang="en-ZA" baseline="0" dirty="0" smtClean="0"/>
              <a:t>research, manage, retain, restore and render access to collections</a:t>
            </a:r>
          </a:p>
          <a:p>
            <a:pPr algn="just"/>
            <a:r>
              <a:rPr lang="en-ZA" b="1" baseline="0" dirty="0" smtClean="0"/>
              <a:t>Collections Management:</a:t>
            </a:r>
          </a:p>
          <a:p>
            <a:pPr marL="171450" indent="-171450" algn="just">
              <a:buFont typeface="Arial" panose="020B0604020202020204" pitchFamily="34" charset="0"/>
              <a:buChar char="•"/>
            </a:pPr>
            <a:r>
              <a:rPr lang="en-ZA" b="0" baseline="0" dirty="0" smtClean="0"/>
              <a:t>Quarterly Legal Requirements Reports</a:t>
            </a:r>
          </a:p>
          <a:p>
            <a:pPr marL="171450" indent="-171450" algn="just">
              <a:buFont typeface="Arial" panose="020B0604020202020204" pitchFamily="34" charset="0"/>
              <a:buChar char="•"/>
            </a:pPr>
            <a:r>
              <a:rPr lang="en-ZA" b="0" baseline="0" dirty="0" smtClean="0"/>
              <a:t>Manual with standardised museum terminology consistent with ICOM definitions developed and implemented</a:t>
            </a:r>
          </a:p>
          <a:p>
            <a:pPr marL="171450" indent="-171450" algn="just">
              <a:buFont typeface="Arial" panose="020B0604020202020204" pitchFamily="34" charset="0"/>
              <a:buChar char="•"/>
            </a:pPr>
            <a:r>
              <a:rPr lang="en-ZA" b="0" baseline="0" dirty="0" smtClean="0"/>
              <a:t>Revised GRAP 103 project plan developed</a:t>
            </a:r>
          </a:p>
          <a:p>
            <a:pPr marL="171450" indent="-171450" algn="just">
              <a:buFont typeface="Arial" panose="020B0604020202020204" pitchFamily="34" charset="0"/>
              <a:buChar char="•"/>
            </a:pPr>
            <a:r>
              <a:rPr lang="en-ZA" b="0" baseline="0" dirty="0" smtClean="0"/>
              <a:t>GRAP 103 – centralised inventory of collections developed and evaluated.</a:t>
            </a:r>
          </a:p>
          <a:p>
            <a:pPr algn="just"/>
            <a:r>
              <a:rPr lang="en-ZA" dirty="0" smtClean="0"/>
              <a:t>SUB – PROGRAMME : SECURITY</a:t>
            </a:r>
          </a:p>
          <a:p>
            <a:pPr marL="171450" indent="-171450" algn="just">
              <a:buFont typeface="Arial" panose="020B0604020202020204" pitchFamily="34" charset="0"/>
              <a:buChar char="•"/>
            </a:pPr>
            <a:r>
              <a:rPr lang="en-ZA" dirty="0" smtClean="0"/>
              <a:t>Integrated DMSA security system implemented</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87003"/>
            <a:ext cx="1526540" cy="1264285"/>
          </a:xfrm>
          <a:prstGeom prst="rect">
            <a:avLst/>
          </a:prstGeom>
          <a:noFill/>
          <a:ln>
            <a:noFill/>
          </a:ln>
        </p:spPr>
      </p:pic>
    </p:spTree>
    <p:extLst>
      <p:ext uri="{BB962C8B-B14F-4D97-AF65-F5344CB8AC3E}">
        <p14:creationId xmlns:p14="http://schemas.microsoft.com/office/powerpoint/2010/main" val="141374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4524315"/>
          </a:xfrm>
          <a:prstGeom prst="rect">
            <a:avLst/>
          </a:prstGeom>
        </p:spPr>
        <p:txBody>
          <a:bodyPr>
            <a:spAutoFit/>
          </a:bodyPr>
          <a:lstStyle/>
          <a:p>
            <a:pPr algn="ctr"/>
            <a:r>
              <a:rPr lang="en-ZA" b="1" baseline="0" dirty="0" smtClean="0"/>
              <a:t> SUB – PROGRAMME Collections Management:</a:t>
            </a:r>
          </a:p>
          <a:p>
            <a:pPr algn="ctr"/>
            <a:endParaRPr lang="en-ZA" b="1" baseline="0" dirty="0" smtClean="0"/>
          </a:p>
          <a:p>
            <a:pPr algn="just"/>
            <a:r>
              <a:rPr lang="en-ZA" b="1" dirty="0" smtClean="0"/>
              <a:t>Objective – </a:t>
            </a:r>
            <a:r>
              <a:rPr lang="en-ZA" dirty="0" smtClean="0"/>
              <a:t>curated and accessible collections</a:t>
            </a:r>
          </a:p>
          <a:p>
            <a:pPr algn="just"/>
            <a:endParaRPr lang="en-ZA" b="1" baseline="0" dirty="0" smtClean="0"/>
          </a:p>
          <a:p>
            <a:pPr marL="171450" indent="-171450" algn="just">
              <a:buFont typeface="Arial" panose="020B0604020202020204" pitchFamily="34" charset="0"/>
              <a:buChar char="•"/>
            </a:pPr>
            <a:r>
              <a:rPr lang="en-ZA" b="0" baseline="0" dirty="0" smtClean="0"/>
              <a:t>Quarterly Legal Requirements Reports</a:t>
            </a:r>
          </a:p>
          <a:p>
            <a:pPr marL="171450" indent="-171450" algn="just">
              <a:buFont typeface="Arial" panose="020B0604020202020204" pitchFamily="34" charset="0"/>
              <a:buChar char="•"/>
            </a:pPr>
            <a:r>
              <a:rPr lang="en-ZA" b="0" baseline="0" dirty="0" smtClean="0"/>
              <a:t>Manual with standardised museum terminology consistent with ICOM definitions developed and implemented</a:t>
            </a:r>
          </a:p>
          <a:p>
            <a:pPr marL="171450" indent="-171450" algn="just">
              <a:buFont typeface="Arial" panose="020B0604020202020204" pitchFamily="34" charset="0"/>
              <a:buChar char="•"/>
            </a:pPr>
            <a:r>
              <a:rPr lang="en-ZA" b="0" baseline="0" dirty="0" smtClean="0"/>
              <a:t>Revised GRAP 103 project plan developed</a:t>
            </a:r>
          </a:p>
          <a:p>
            <a:pPr marL="171450" indent="-171450" algn="just">
              <a:buFont typeface="Arial" panose="020B0604020202020204" pitchFamily="34" charset="0"/>
              <a:buChar char="•"/>
            </a:pPr>
            <a:r>
              <a:rPr lang="en-ZA" b="0" baseline="0" dirty="0" smtClean="0"/>
              <a:t>GRAP 103 – centralised inventory of collections developed and evaluated</a:t>
            </a:r>
          </a:p>
          <a:p>
            <a:pPr algn="just"/>
            <a:endParaRPr lang="en-ZA" b="0" baseline="0" dirty="0" smtClean="0"/>
          </a:p>
          <a:p>
            <a:pPr algn="just"/>
            <a:r>
              <a:rPr lang="en-ZA" b="1" dirty="0" smtClean="0"/>
              <a:t>SUB – PROGRAMME : SECURITY</a:t>
            </a:r>
          </a:p>
          <a:p>
            <a:pPr marL="171450" indent="-171450" algn="just">
              <a:buFont typeface="Arial" panose="020B0604020202020204" pitchFamily="34" charset="0"/>
              <a:buChar char="•"/>
            </a:pPr>
            <a:r>
              <a:rPr lang="en-ZA" dirty="0" smtClean="0"/>
              <a:t>Integrated DMSA security system implemented</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7197"/>
            <a:ext cx="1526540" cy="1264285"/>
          </a:xfrm>
          <a:prstGeom prst="rect">
            <a:avLst/>
          </a:prstGeom>
          <a:noFill/>
          <a:ln>
            <a:noFill/>
          </a:ln>
        </p:spPr>
      </p:pic>
    </p:spTree>
    <p:extLst>
      <p:ext uri="{BB962C8B-B14F-4D97-AF65-F5344CB8AC3E}">
        <p14:creationId xmlns:p14="http://schemas.microsoft.com/office/powerpoint/2010/main" val="209846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862322"/>
          </a:xfrm>
          <a:prstGeom prst="rect">
            <a:avLst/>
          </a:prstGeom>
        </p:spPr>
        <p:txBody>
          <a:bodyPr>
            <a:spAutoFit/>
          </a:bodyPr>
          <a:lstStyle/>
          <a:p>
            <a:r>
              <a:rPr lang="en-ZA" b="1" dirty="0" smtClean="0"/>
              <a:t>SUB-PROGRAMME : RESTORATION AND CONSERVATION</a:t>
            </a:r>
          </a:p>
          <a:p>
            <a:r>
              <a:rPr lang="en-ZA" b="1" dirty="0" smtClean="0"/>
              <a:t>Objective</a:t>
            </a:r>
            <a:r>
              <a:rPr lang="en-ZA" b="1" baseline="0" dirty="0" smtClean="0"/>
              <a:t> - </a:t>
            </a:r>
            <a:r>
              <a:rPr lang="en-ZA" b="0" baseline="0" dirty="0" smtClean="0"/>
              <a:t> conserved and restored Heritage Assets</a:t>
            </a:r>
          </a:p>
          <a:p>
            <a:pPr marL="171450" indent="-171450">
              <a:buFont typeface="Arial" panose="020B0604020202020204" pitchFamily="34" charset="0"/>
              <a:buChar char="•"/>
            </a:pPr>
            <a:r>
              <a:rPr lang="en-ZA" b="0" baseline="0" dirty="0" smtClean="0"/>
              <a:t>Quarterly Report and implementation of Store</a:t>
            </a:r>
            <a:r>
              <a:rPr lang="en-ZA" b="0" dirty="0" smtClean="0"/>
              <a:t> </a:t>
            </a:r>
            <a:r>
              <a:rPr lang="en-ZA" b="0" baseline="0" dirty="0" smtClean="0"/>
              <a:t>room maintenance plan</a:t>
            </a:r>
          </a:p>
          <a:p>
            <a:pPr marL="171450" indent="-171450">
              <a:buFont typeface="Arial" panose="020B0604020202020204" pitchFamily="34" charset="0"/>
              <a:buChar char="•"/>
            </a:pPr>
            <a:r>
              <a:rPr lang="en-ZA" b="0" baseline="0" dirty="0" smtClean="0"/>
              <a:t>Quarterly Report on heritage buildings maintained and restored</a:t>
            </a:r>
          </a:p>
          <a:p>
            <a:pPr marL="171450" indent="-171450">
              <a:buFont typeface="Arial" panose="020B0604020202020204" pitchFamily="34" charset="0"/>
              <a:buChar char="•"/>
            </a:pPr>
            <a:r>
              <a:rPr lang="en-ZA" b="0" baseline="0" dirty="0" smtClean="0"/>
              <a:t>Quarterly Report on objects conserved and restored</a:t>
            </a: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71530"/>
            <a:ext cx="1526540" cy="1264285"/>
          </a:xfrm>
          <a:prstGeom prst="rect">
            <a:avLst/>
          </a:prstGeom>
          <a:noFill/>
          <a:ln>
            <a:noFill/>
          </a:ln>
        </p:spPr>
      </p:pic>
    </p:spTree>
    <p:extLst>
      <p:ext uri="{BB962C8B-B14F-4D97-AF65-F5344CB8AC3E}">
        <p14:creationId xmlns:p14="http://schemas.microsoft.com/office/powerpoint/2010/main" val="318606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89844"/>
            <a:ext cx="4572000" cy="5355312"/>
          </a:xfrm>
          <a:prstGeom prst="rect">
            <a:avLst/>
          </a:prstGeom>
        </p:spPr>
        <p:txBody>
          <a:bodyPr>
            <a:spAutoFit/>
          </a:bodyPr>
          <a:lstStyle/>
          <a:p>
            <a:r>
              <a:rPr lang="en-ZA" b="1" dirty="0" smtClean="0"/>
              <a:t>SUB-PROGRAMME</a:t>
            </a:r>
            <a:r>
              <a:rPr lang="en-ZA" b="1" baseline="0" dirty="0" smtClean="0"/>
              <a:t> : RESEARCH (HERITAGE THOUGHT LEADERSHIP CREATION)</a:t>
            </a:r>
          </a:p>
          <a:p>
            <a:pPr marL="171450" indent="-171450" algn="just">
              <a:buFont typeface="Arial" panose="020B0604020202020204" pitchFamily="34" charset="0"/>
              <a:buChar char="•"/>
            </a:pPr>
            <a:r>
              <a:rPr lang="en-ZA" b="0" baseline="0" dirty="0" smtClean="0"/>
              <a:t>1 blog maintained</a:t>
            </a:r>
          </a:p>
          <a:p>
            <a:pPr marL="171450" indent="-171450" algn="just">
              <a:buFont typeface="Arial" panose="020B0604020202020204" pitchFamily="34" charset="0"/>
              <a:buChar char="•"/>
            </a:pPr>
            <a:r>
              <a:rPr lang="en-ZA" b="0" baseline="0" dirty="0" smtClean="0"/>
              <a:t>Electronic newsletters (5)</a:t>
            </a:r>
          </a:p>
          <a:p>
            <a:pPr marL="171450" indent="-171450" algn="just">
              <a:buFont typeface="Arial" panose="020B0604020202020204" pitchFamily="34" charset="0"/>
              <a:buChar char="•"/>
            </a:pPr>
            <a:r>
              <a:rPr lang="en-ZA" b="0" baseline="0" dirty="0" smtClean="0"/>
              <a:t>Submission of articles to popular </a:t>
            </a:r>
            <a:r>
              <a:rPr lang="en-ZA" dirty="0"/>
              <a:t>p</a:t>
            </a:r>
            <a:r>
              <a:rPr lang="en-ZA" b="0" baseline="0" dirty="0" smtClean="0"/>
              <a:t>ublications</a:t>
            </a:r>
          </a:p>
          <a:p>
            <a:pPr marL="171450" indent="-171450" algn="just">
              <a:buFont typeface="Arial" panose="020B0604020202020204" pitchFamily="34" charset="0"/>
              <a:buChar char="•"/>
            </a:pPr>
            <a:r>
              <a:rPr lang="en-ZA" b="0" baseline="0" dirty="0" smtClean="0"/>
              <a:t>Soft back guides</a:t>
            </a:r>
          </a:p>
          <a:p>
            <a:pPr marL="171450" indent="-171450" algn="just">
              <a:buFont typeface="Arial" panose="020B0604020202020204" pitchFamily="34" charset="0"/>
              <a:buChar char="•"/>
            </a:pPr>
            <a:r>
              <a:rPr lang="en-ZA" b="0" baseline="0" dirty="0" smtClean="0"/>
              <a:t>Papers produced for research on electronic professional and academic media associations </a:t>
            </a:r>
          </a:p>
          <a:p>
            <a:pPr marL="171450" indent="-171450" algn="just">
              <a:buFont typeface="Arial" panose="020B0604020202020204" pitchFamily="34" charset="0"/>
              <a:buChar char="•"/>
            </a:pPr>
            <a:r>
              <a:rPr lang="en-ZA" b="0" baseline="0" dirty="0" smtClean="0"/>
              <a:t>Regimental, personal or institutional histories and family trees done.</a:t>
            </a:r>
          </a:p>
          <a:p>
            <a:pPr marL="171450" indent="-171450" algn="just">
              <a:buFont typeface="Arial" panose="020B0604020202020204" pitchFamily="34" charset="0"/>
              <a:buChar char="•"/>
            </a:pPr>
            <a:r>
              <a:rPr lang="en-ZA" b="0" baseline="0" dirty="0" smtClean="0"/>
              <a:t>Peer reviewed articles</a:t>
            </a:r>
          </a:p>
          <a:p>
            <a:pPr marL="171450" indent="-171450" algn="just">
              <a:buFont typeface="Arial" panose="020B0604020202020204" pitchFamily="34" charset="0"/>
              <a:buChar char="•"/>
            </a:pPr>
            <a:r>
              <a:rPr lang="en-ZA" b="0" baseline="0" dirty="0" smtClean="0"/>
              <a:t>You-tube educational programmes produced</a:t>
            </a:r>
          </a:p>
          <a:p>
            <a:pPr marL="171450" indent="-171450" algn="just">
              <a:buFont typeface="Arial" panose="020B0604020202020204" pitchFamily="34" charset="0"/>
              <a:buChar char="•"/>
            </a:pPr>
            <a:r>
              <a:rPr lang="en-ZA" b="0" baseline="0" dirty="0" smtClean="0"/>
              <a:t>National and International seminar and conference presentations</a:t>
            </a:r>
          </a:p>
          <a:p>
            <a:pPr marL="171450" indent="-171450" algn="just">
              <a:buFont typeface="Arial" panose="020B0604020202020204" pitchFamily="34" charset="0"/>
              <a:buChar char="•"/>
            </a:pPr>
            <a:r>
              <a:rPr lang="en-ZA" b="0" baseline="0" dirty="0" smtClean="0"/>
              <a:t>Knowledge Management Strategy developed and approved and implemented</a:t>
            </a:r>
          </a:p>
          <a:p>
            <a:pPr marL="171450" indent="-171450">
              <a:buFont typeface="Arial" panose="020B0604020202020204" pitchFamily="34" charset="0"/>
              <a:buChar char="•"/>
            </a:pPr>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1526540" cy="1264285"/>
          </a:xfrm>
          <a:prstGeom prst="rect">
            <a:avLst/>
          </a:prstGeom>
          <a:noFill/>
          <a:ln>
            <a:noFill/>
          </a:ln>
        </p:spPr>
      </p:pic>
    </p:spTree>
    <p:extLst>
      <p:ext uri="{BB962C8B-B14F-4D97-AF65-F5344CB8AC3E}">
        <p14:creationId xmlns:p14="http://schemas.microsoft.com/office/powerpoint/2010/main" val="75178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1754326"/>
          </a:xfrm>
          <a:prstGeom prst="rect">
            <a:avLst/>
          </a:prstGeom>
        </p:spPr>
        <p:txBody>
          <a:bodyPr>
            <a:spAutoFit/>
          </a:bodyPr>
          <a:lstStyle/>
          <a:p>
            <a:pPr algn="ctr"/>
            <a:r>
              <a:rPr lang="en-ZA" b="1" dirty="0" smtClean="0"/>
              <a:t>PROGRAMME 3 : PUBLIC ENGAGEMENT</a:t>
            </a:r>
          </a:p>
          <a:p>
            <a:pPr algn="ctr"/>
            <a:r>
              <a:rPr lang="en-ZA" b="0" dirty="0" smtClean="0"/>
              <a:t>To develop and maintain public</a:t>
            </a:r>
            <a:r>
              <a:rPr lang="en-ZA" b="0" baseline="0" dirty="0" smtClean="0"/>
              <a:t> programmes and exhibitions for accessibility for the public</a:t>
            </a:r>
          </a:p>
          <a:p>
            <a:pPr algn="just"/>
            <a:endParaRPr lang="en-ZA" b="0" baseline="0" dirty="0" smtClean="0"/>
          </a:p>
          <a:p>
            <a:endParaRPr lang="en-ZA" b="0" baseline="0" dirty="0" smtClean="0"/>
          </a:p>
          <a:p>
            <a:pPr marL="171450" indent="-171450">
              <a:buFont typeface="Arial" panose="020B0604020202020204" pitchFamily="34" charset="0"/>
              <a:buChar char="•"/>
            </a:pPr>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8343"/>
            <a:ext cx="1526540" cy="1264285"/>
          </a:xfrm>
          <a:prstGeom prst="rect">
            <a:avLst/>
          </a:prstGeom>
          <a:noFill/>
          <a:ln>
            <a:noFill/>
          </a:ln>
        </p:spPr>
      </p:pic>
    </p:spTree>
    <p:extLst>
      <p:ext uri="{BB962C8B-B14F-4D97-AF65-F5344CB8AC3E}">
        <p14:creationId xmlns:p14="http://schemas.microsoft.com/office/powerpoint/2010/main" val="2939527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4572000" cy="3693319"/>
          </a:xfrm>
          <a:prstGeom prst="rect">
            <a:avLst/>
          </a:prstGeom>
        </p:spPr>
        <p:txBody>
          <a:bodyPr>
            <a:spAutoFit/>
          </a:bodyPr>
          <a:lstStyle/>
          <a:p>
            <a:pPr algn="just"/>
            <a:r>
              <a:rPr lang="en-ZA" b="1" baseline="0" dirty="0" smtClean="0"/>
              <a:t>SUB – PROGRAMME – PUBLIC PROGRAMMES</a:t>
            </a:r>
          </a:p>
          <a:p>
            <a:pPr algn="just"/>
            <a:r>
              <a:rPr lang="en-ZA" b="0" baseline="0" dirty="0" smtClean="0"/>
              <a:t>Accessible and relevant programmes</a:t>
            </a:r>
          </a:p>
          <a:p>
            <a:pPr marL="171450" indent="-171450" algn="just">
              <a:buFont typeface="Arial" panose="020B0604020202020204" pitchFamily="34" charset="0"/>
              <a:buChar char="•"/>
            </a:pPr>
            <a:r>
              <a:rPr lang="en-ZA" b="0" baseline="0" dirty="0" smtClean="0"/>
              <a:t>Co-ordinated programmes </a:t>
            </a:r>
          </a:p>
          <a:p>
            <a:pPr marL="171450" indent="-171450" algn="just">
              <a:buFont typeface="Arial" panose="020B0604020202020204" pitchFamily="34" charset="0"/>
              <a:buChar char="•"/>
            </a:pPr>
            <a:r>
              <a:rPr lang="en-ZA" b="0" baseline="0" dirty="0" smtClean="0"/>
              <a:t>Number of events, lectures and festivals held</a:t>
            </a:r>
          </a:p>
          <a:p>
            <a:pPr marL="171450" indent="-171450" algn="just">
              <a:buFont typeface="Arial" panose="020B0604020202020204" pitchFamily="34" charset="0"/>
              <a:buChar char="•"/>
            </a:pPr>
            <a:r>
              <a:rPr lang="en-ZA" b="0" baseline="0" dirty="0" smtClean="0"/>
              <a:t>Establish partnerships with fraternal institutions</a:t>
            </a:r>
          </a:p>
          <a:p>
            <a:pPr marL="171450" indent="-171450" algn="just">
              <a:buFont typeface="Arial" panose="020B0604020202020204" pitchFamily="34" charset="0"/>
              <a:buChar char="•"/>
            </a:pPr>
            <a:r>
              <a:rPr lang="en-ZA" b="0" baseline="0" dirty="0" smtClean="0"/>
              <a:t>Report on educational programmes developed</a:t>
            </a:r>
          </a:p>
          <a:p>
            <a:pPr marL="171450" indent="-171450" algn="just">
              <a:buFont typeface="Arial" panose="020B0604020202020204" pitchFamily="34" charset="0"/>
              <a:buChar char="•"/>
            </a:pPr>
            <a:r>
              <a:rPr lang="en-ZA" b="0" baseline="0" dirty="0" smtClean="0"/>
              <a:t>Strategic outreach programmes locally and nationally</a:t>
            </a:r>
          </a:p>
          <a:p>
            <a:pPr marL="171450" indent="-171450" algn="just">
              <a:buFont typeface="Arial" panose="020B0604020202020204" pitchFamily="34" charset="0"/>
              <a:buChar char="•"/>
            </a:pPr>
            <a:r>
              <a:rPr lang="en-ZA" b="0" baseline="0" dirty="0" smtClean="0"/>
              <a:t>Mobile museum established and educational exhibitions developed</a:t>
            </a:r>
          </a:p>
          <a:p>
            <a:endParaRPr lang="en-ZA" b="0" baseline="0" dirty="0" smtClean="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82341"/>
            <a:ext cx="1526540" cy="1264285"/>
          </a:xfrm>
          <a:prstGeom prst="rect">
            <a:avLst/>
          </a:prstGeom>
          <a:noFill/>
          <a:ln>
            <a:noFill/>
          </a:ln>
        </p:spPr>
      </p:pic>
    </p:spTree>
    <p:extLst>
      <p:ext uri="{BB962C8B-B14F-4D97-AF65-F5344CB8AC3E}">
        <p14:creationId xmlns:p14="http://schemas.microsoft.com/office/powerpoint/2010/main" val="167862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4801314"/>
          </a:xfrm>
          <a:prstGeom prst="rect">
            <a:avLst/>
          </a:prstGeom>
        </p:spPr>
        <p:txBody>
          <a:bodyPr>
            <a:spAutoFit/>
          </a:bodyPr>
          <a:lstStyle/>
          <a:p>
            <a:r>
              <a:rPr lang="en-ZA" b="1" dirty="0" smtClean="0"/>
              <a:t>PROGRAMME 3 : PUBLIC ENGAGEMENT</a:t>
            </a:r>
          </a:p>
          <a:p>
            <a:pPr algn="just"/>
            <a:r>
              <a:rPr lang="en-ZA" b="0" dirty="0" smtClean="0"/>
              <a:t>To develop and maintain public</a:t>
            </a:r>
            <a:r>
              <a:rPr lang="en-ZA" b="0" baseline="0" dirty="0" smtClean="0"/>
              <a:t> programmes and exhibitions for accessibility for the public.</a:t>
            </a:r>
          </a:p>
          <a:p>
            <a:pPr algn="just"/>
            <a:r>
              <a:rPr lang="en-ZA" b="1" baseline="0" dirty="0" smtClean="0"/>
              <a:t>SUB – PROGRAMME – PUBLIC PROGRAMMES</a:t>
            </a:r>
          </a:p>
          <a:p>
            <a:pPr algn="just"/>
            <a:r>
              <a:rPr lang="en-ZA" b="0" baseline="0" dirty="0" smtClean="0"/>
              <a:t>Accessible and relevant programmes</a:t>
            </a:r>
          </a:p>
          <a:p>
            <a:pPr marL="171450" indent="-171450" algn="just">
              <a:buFont typeface="Arial" panose="020B0604020202020204" pitchFamily="34" charset="0"/>
              <a:buChar char="•"/>
            </a:pPr>
            <a:r>
              <a:rPr lang="en-ZA" b="0" baseline="0" dirty="0" smtClean="0"/>
              <a:t>Co-ordinated programmes </a:t>
            </a:r>
          </a:p>
          <a:p>
            <a:pPr marL="171450" indent="-171450" algn="just">
              <a:buFont typeface="Arial" panose="020B0604020202020204" pitchFamily="34" charset="0"/>
              <a:buChar char="•"/>
            </a:pPr>
            <a:r>
              <a:rPr lang="en-ZA" b="0" baseline="0" dirty="0" smtClean="0"/>
              <a:t>Number of events, lectures and festivals held</a:t>
            </a:r>
          </a:p>
          <a:p>
            <a:pPr marL="171450" indent="-171450" algn="just">
              <a:buFont typeface="Arial" panose="020B0604020202020204" pitchFamily="34" charset="0"/>
              <a:buChar char="•"/>
            </a:pPr>
            <a:r>
              <a:rPr lang="en-ZA" b="0" baseline="0" dirty="0" smtClean="0"/>
              <a:t>Establish partnerships with fraternal institutions</a:t>
            </a:r>
          </a:p>
          <a:p>
            <a:pPr marL="171450" indent="-171450" algn="just">
              <a:buFont typeface="Arial" panose="020B0604020202020204" pitchFamily="34" charset="0"/>
              <a:buChar char="•"/>
            </a:pPr>
            <a:r>
              <a:rPr lang="en-ZA" b="0" baseline="0" dirty="0" smtClean="0"/>
              <a:t>Report on educational programmes developed</a:t>
            </a:r>
          </a:p>
          <a:p>
            <a:pPr marL="171450" indent="-171450" algn="just">
              <a:buFont typeface="Arial" panose="020B0604020202020204" pitchFamily="34" charset="0"/>
              <a:buChar char="•"/>
            </a:pPr>
            <a:r>
              <a:rPr lang="en-ZA" b="0" baseline="0" dirty="0" smtClean="0"/>
              <a:t>Strategic outreach programmes locally and nationally</a:t>
            </a:r>
          </a:p>
          <a:p>
            <a:pPr marL="171450" indent="-171450" algn="just">
              <a:buFont typeface="Arial" panose="020B0604020202020204" pitchFamily="34" charset="0"/>
              <a:buChar char="•"/>
            </a:pPr>
            <a:r>
              <a:rPr lang="en-ZA" b="0" baseline="0" dirty="0" smtClean="0"/>
              <a:t>Mobile museum established and educational exhibitions developed</a:t>
            </a:r>
          </a:p>
          <a:p>
            <a:endParaRPr lang="en-ZA" b="0" baseline="0" dirty="0" smtClean="0"/>
          </a:p>
          <a:p>
            <a:pPr marL="171450" indent="-171450">
              <a:buFont typeface="Arial" panose="020B0604020202020204" pitchFamily="34" charset="0"/>
              <a:buChar char="•"/>
            </a:pPr>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1526540" cy="1264285"/>
          </a:xfrm>
          <a:prstGeom prst="rect">
            <a:avLst/>
          </a:prstGeom>
          <a:noFill/>
          <a:ln>
            <a:noFill/>
          </a:ln>
        </p:spPr>
      </p:pic>
    </p:spTree>
    <p:extLst>
      <p:ext uri="{BB962C8B-B14F-4D97-AF65-F5344CB8AC3E}">
        <p14:creationId xmlns:p14="http://schemas.microsoft.com/office/powerpoint/2010/main" val="2285585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97839"/>
            <a:ext cx="4572000" cy="3139321"/>
          </a:xfrm>
          <a:prstGeom prst="rect">
            <a:avLst/>
          </a:prstGeom>
        </p:spPr>
        <p:txBody>
          <a:bodyPr>
            <a:spAutoFit/>
          </a:bodyPr>
          <a:lstStyle/>
          <a:p>
            <a:pPr algn="just"/>
            <a:r>
              <a:rPr lang="en-ZA" dirty="0" smtClean="0"/>
              <a:t>At the April 2014 Strategic Planning Workshop, Council and Senior Management met to reposition the institution, adopt a new vision and took a decision to decentralise the functions of the institution and </a:t>
            </a:r>
            <a:r>
              <a:rPr lang="en-ZA" dirty="0" smtClean="0"/>
              <a:t>focussing on the  </a:t>
            </a:r>
            <a:r>
              <a:rPr lang="en-ZA" dirty="0" smtClean="0"/>
              <a:t>empowerment of DMSA employees.</a:t>
            </a:r>
          </a:p>
          <a:p>
            <a:pPr algn="just"/>
            <a:r>
              <a:rPr lang="en-ZA" dirty="0" smtClean="0"/>
              <a:t>The new vision of DMSA, </a:t>
            </a:r>
            <a:r>
              <a:rPr lang="en-ZA" b="1" i="1" dirty="0" smtClean="0"/>
              <a:t>sustainable museums accessible to all, </a:t>
            </a:r>
            <a:r>
              <a:rPr lang="en-ZA" dirty="0" smtClean="0"/>
              <a:t>resonates with the above in ensuring that the museums embrace cultural diversity and promote the nation’s democracy.</a:t>
            </a:r>
            <a:endParaRPr lang="en-ZA"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4664"/>
            <a:ext cx="1526540" cy="1264285"/>
          </a:xfrm>
          <a:prstGeom prst="rect">
            <a:avLst/>
          </a:prstGeom>
          <a:noFill/>
          <a:ln>
            <a:noFill/>
          </a:ln>
        </p:spPr>
      </p:pic>
    </p:spTree>
    <p:extLst>
      <p:ext uri="{BB962C8B-B14F-4D97-AF65-F5344CB8AC3E}">
        <p14:creationId xmlns:p14="http://schemas.microsoft.com/office/powerpoint/2010/main" val="81154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
        <p:nvSpPr>
          <p:cNvPr id="2049" name="Rectangle 1"/>
          <p:cNvSpPr>
            <a:spLocks noChangeArrowheads="1"/>
          </p:cNvSpPr>
          <p:nvPr/>
        </p:nvSpPr>
        <p:spPr bwMode="auto">
          <a:xfrm>
            <a:off x="683568" y="1983905"/>
            <a:ext cx="81369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2400" b="1" dirty="0" smtClean="0">
                <a:latin typeface="+mj-lt"/>
                <a:ea typeface="Times New Roman" pitchFamily="18" charset="0"/>
                <a:cs typeface="Arial,Bold"/>
              </a:rPr>
              <a:t>FINANCIALS</a:t>
            </a:r>
          </a:p>
        </p:txBody>
      </p:sp>
      <p:sp>
        <p:nvSpPr>
          <p:cNvPr id="5" name="Slide Number Placeholder 4"/>
          <p:cNvSpPr>
            <a:spLocks noGrp="1"/>
          </p:cNvSpPr>
          <p:nvPr>
            <p:ph type="sldNum" sz="quarter" idx="12"/>
          </p:nvPr>
        </p:nvSpPr>
        <p:spPr>
          <a:xfrm>
            <a:off x="5614938" y="6356350"/>
            <a:ext cx="3071862"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20</a:t>
            </a:fld>
            <a:endParaRPr lang="en-ZA" dirty="0"/>
          </a:p>
        </p:txBody>
      </p:sp>
      <p:sp>
        <p:nvSpPr>
          <p:cNvPr id="2" name="TextBox 1"/>
          <p:cNvSpPr txBox="1"/>
          <p:nvPr/>
        </p:nvSpPr>
        <p:spPr>
          <a:xfrm>
            <a:off x="1907704" y="6193765"/>
            <a:ext cx="2160241" cy="215444"/>
          </a:xfrm>
          <a:prstGeom prst="rect">
            <a:avLst/>
          </a:prstGeom>
          <a:noFill/>
        </p:spPr>
        <p:txBody>
          <a:bodyPr wrap="square" rtlCol="0">
            <a:spAutoFit/>
          </a:bodyPr>
          <a:lstStyle/>
          <a:p>
            <a:r>
              <a:rPr lang="en-ZA" sz="800" dirty="0" smtClean="0"/>
              <a:t>NATIONAL MUSEUM OF CULTURAL HISTORY</a:t>
            </a:r>
            <a:endParaRPr lang="en-ZA" sz="8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948" y="2445570"/>
            <a:ext cx="5816600" cy="364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939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High resolution.jpg"/>
          <p:cNvPicPr>
            <a:picLocks noChangeAspect="1"/>
          </p:cNvPicPr>
          <p:nvPr/>
        </p:nvPicPr>
        <p:blipFill>
          <a:blip r:embed="rId3" cstate="print"/>
          <a:srcRect/>
          <a:stretch>
            <a:fillRect/>
          </a:stretch>
        </p:blipFill>
        <p:spPr bwMode="auto">
          <a:xfrm>
            <a:off x="3563888" y="44624"/>
            <a:ext cx="2051050" cy="1492250"/>
          </a:xfrm>
          <a:prstGeom prst="rect">
            <a:avLst/>
          </a:prstGeom>
          <a:noFill/>
          <a:ln w="9525">
            <a:noFill/>
            <a:miter lim="800000"/>
            <a:headEnd/>
            <a:tailEnd/>
          </a:ln>
        </p:spPr>
      </p:pic>
      <p:sp>
        <p:nvSpPr>
          <p:cNvPr id="7" name="Rectangle 6"/>
          <p:cNvSpPr/>
          <p:nvPr/>
        </p:nvSpPr>
        <p:spPr>
          <a:xfrm>
            <a:off x="4176464" y="6351711"/>
            <a:ext cx="4572000" cy="461665"/>
          </a:xfrm>
          <a:prstGeom prst="rect">
            <a:avLst/>
          </a:prstGeom>
        </p:spPr>
        <p:txBody>
          <a:bodyPr>
            <a:spAutoFit/>
          </a:bodyPr>
          <a:lstStyle/>
          <a:p>
            <a:pPr algn="r"/>
            <a:r>
              <a:rPr lang="en-ZA" sz="1200" dirty="0">
                <a:solidFill>
                  <a:prstClr val="black">
                    <a:tint val="75000"/>
                  </a:prstClr>
                </a:solidFill>
              </a:rPr>
              <a:t>Agency of Department of Arts &amp; Culture</a:t>
            </a:r>
          </a:p>
          <a:p>
            <a:pPr algn="r"/>
            <a:fld id="{86CA7D51-EE50-4274-B8CB-60583D5FD2DF}" type="slidenum">
              <a:rPr lang="en-ZA" sz="1200"/>
              <a:pPr algn="r"/>
              <a:t>21</a:t>
            </a:fld>
            <a:endParaRPr lang="en-ZA" sz="1200" dirty="0"/>
          </a:p>
        </p:txBody>
      </p:sp>
      <p:graphicFrame>
        <p:nvGraphicFramePr>
          <p:cNvPr id="8" name="Table 7"/>
          <p:cNvGraphicFramePr>
            <a:graphicFrameLocks noGrp="1"/>
          </p:cNvGraphicFramePr>
          <p:nvPr>
            <p:extLst>
              <p:ext uri="{D42A27DB-BD31-4B8C-83A1-F6EECF244321}">
                <p14:modId xmlns:p14="http://schemas.microsoft.com/office/powerpoint/2010/main" val="664514126"/>
              </p:ext>
            </p:extLst>
          </p:nvPr>
        </p:nvGraphicFramePr>
        <p:xfrm>
          <a:off x="683570" y="1628800"/>
          <a:ext cx="7776864" cy="4651224"/>
        </p:xfrm>
        <a:graphic>
          <a:graphicData uri="http://schemas.openxmlformats.org/drawingml/2006/table">
            <a:tbl>
              <a:tblPr>
                <a:tableStyleId>{5C22544A-7EE6-4342-B048-85BDC9FD1C3A}</a:tableStyleId>
              </a:tblPr>
              <a:tblGrid>
                <a:gridCol w="1080118"/>
                <a:gridCol w="864098"/>
                <a:gridCol w="972108"/>
                <a:gridCol w="972108"/>
                <a:gridCol w="972108"/>
                <a:gridCol w="972108"/>
                <a:gridCol w="972108"/>
                <a:gridCol w="972108"/>
              </a:tblGrid>
              <a:tr h="295903">
                <a:tc gridSpan="8">
                  <a:txBody>
                    <a:bodyPr/>
                    <a:lstStyle/>
                    <a:p>
                      <a:pPr algn="ctr" rtl="0" fontAlgn="ctr"/>
                      <a:r>
                        <a:rPr lang="en-ZA" sz="1700" b="1" u="none" strike="noStrike" dirty="0">
                          <a:effectLst/>
                        </a:rPr>
                        <a:t>Income and Expenditure trends</a:t>
                      </a:r>
                      <a:endParaRPr lang="en-ZA" sz="1700" b="1" i="0" u="none" strike="noStrike" dirty="0">
                        <a:solidFill>
                          <a:srgbClr val="000000"/>
                        </a:solidFill>
                        <a:effectLst/>
                        <a:latin typeface="Calibri"/>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3434">
                <a:tc>
                  <a:txBody>
                    <a:bodyPr/>
                    <a:lstStyle/>
                    <a:p>
                      <a:pPr algn="l" rtl="0" fontAlgn="ctr"/>
                      <a:r>
                        <a:rPr lang="en-ZA" sz="1100" u="none" strike="noStrike" dirty="0">
                          <a:effectLst/>
                        </a:rPr>
                        <a:t> </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2010/11</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2011/12</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2012/13</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2013/14</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2014/15</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2015/16</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b="1" u="none" strike="noStrike" dirty="0">
                          <a:effectLst/>
                        </a:rPr>
                        <a:t>2016/17</a:t>
                      </a:r>
                      <a:endParaRPr lang="en-ZA" sz="1100" b="1" i="0" u="none" strike="noStrike" dirty="0">
                        <a:solidFill>
                          <a:srgbClr val="000000"/>
                        </a:solidFill>
                        <a:effectLst/>
                        <a:latin typeface="Calibri"/>
                      </a:endParaRPr>
                    </a:p>
                  </a:txBody>
                  <a:tcPr marL="0" marR="0" marT="0" marB="0" anchor="ctr"/>
                </a:tc>
              </a:tr>
              <a:tr h="397619">
                <a:tc>
                  <a:txBody>
                    <a:bodyPr/>
                    <a:lstStyle/>
                    <a:p>
                      <a:pPr algn="l" rtl="0" fontAlgn="ctr"/>
                      <a:r>
                        <a:rPr lang="en-ZA" sz="1100" b="1" u="none" strike="noStrike" dirty="0">
                          <a:effectLst/>
                        </a:rPr>
                        <a:t>Revenue</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60 577</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61 805</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68 551</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b="0" i="0" u="none" strike="noStrike" dirty="0" smtClean="0">
                          <a:solidFill>
                            <a:srgbClr val="000000"/>
                          </a:solidFill>
                          <a:effectLst/>
                          <a:latin typeface="Calibri"/>
                        </a:rPr>
                        <a:t>81 572</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75 954</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84 026</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90 807</a:t>
                      </a:r>
                      <a:endParaRPr lang="en-ZA" sz="1100" b="0" i="0" u="none" strike="noStrike" dirty="0">
                        <a:solidFill>
                          <a:srgbClr val="000000"/>
                        </a:solidFill>
                        <a:effectLst/>
                        <a:latin typeface="Calibri"/>
                      </a:endParaRPr>
                    </a:p>
                  </a:txBody>
                  <a:tcPr marL="0" marR="0" marT="0" marB="0" anchor="ctr"/>
                </a:tc>
              </a:tr>
              <a:tr h="397619">
                <a:tc>
                  <a:txBody>
                    <a:bodyPr/>
                    <a:lstStyle/>
                    <a:p>
                      <a:pPr algn="l" rtl="0" fontAlgn="ctr"/>
                      <a:r>
                        <a:rPr lang="en-ZA" sz="1100" b="1" u="none" strike="noStrike" dirty="0">
                          <a:effectLst/>
                        </a:rPr>
                        <a:t>Expenditure</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79 306</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66 919</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a:effectLst/>
                        </a:rPr>
                        <a:t>83 602</a:t>
                      </a:r>
                      <a:endParaRPr lang="en-ZA" sz="1100" b="0" i="0" u="none" strike="noStrike">
                        <a:solidFill>
                          <a:srgbClr val="000000"/>
                        </a:solidFill>
                        <a:effectLst/>
                        <a:latin typeface="Calibri"/>
                      </a:endParaRPr>
                    </a:p>
                  </a:txBody>
                  <a:tcPr marL="0" marR="0" marT="0" marB="0" anchor="ctr"/>
                </a:tc>
                <a:tc>
                  <a:txBody>
                    <a:bodyPr/>
                    <a:lstStyle/>
                    <a:p>
                      <a:pPr algn="ctr" rtl="0" fontAlgn="ctr"/>
                      <a:r>
                        <a:rPr lang="en-ZA" sz="1100" b="0" i="0" u="none" strike="noStrike" dirty="0" smtClean="0">
                          <a:solidFill>
                            <a:srgbClr val="000000"/>
                          </a:solidFill>
                          <a:effectLst/>
                          <a:latin typeface="Calibri"/>
                        </a:rPr>
                        <a:t>78 837</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83 662</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84 026</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smtClean="0">
                          <a:effectLst/>
                        </a:rPr>
                        <a:t>89 825</a:t>
                      </a:r>
                      <a:endParaRPr lang="en-ZA" sz="1100" b="0" i="0" u="none" strike="noStrike" dirty="0">
                        <a:solidFill>
                          <a:srgbClr val="000000"/>
                        </a:solidFill>
                        <a:effectLst/>
                        <a:latin typeface="Calibri"/>
                      </a:endParaRPr>
                    </a:p>
                  </a:txBody>
                  <a:tcPr marL="0" marR="0" marT="0" marB="0" anchor="ctr"/>
                </a:tc>
              </a:tr>
              <a:tr h="397619">
                <a:tc>
                  <a:txBody>
                    <a:bodyPr/>
                    <a:lstStyle/>
                    <a:p>
                      <a:pPr algn="l" rtl="0" fontAlgn="ctr"/>
                      <a:r>
                        <a:rPr lang="en-ZA" sz="1100" b="1" u="none" strike="noStrike" dirty="0">
                          <a:effectLst/>
                        </a:rPr>
                        <a:t>Surplus/deficit</a:t>
                      </a:r>
                      <a:endParaRPr lang="en-ZA" sz="1100" b="1"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a:effectLst/>
                        </a:rPr>
                        <a:t>-</a:t>
                      </a:r>
                      <a:r>
                        <a:rPr lang="en-ZA" sz="1100" u="none" strike="noStrike" dirty="0" smtClean="0">
                          <a:effectLst/>
                        </a:rPr>
                        <a:t>18 729</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a:effectLst/>
                        </a:rPr>
                        <a:t>-</a:t>
                      </a:r>
                      <a:r>
                        <a:rPr lang="en-ZA" sz="1100" u="none" strike="noStrike" dirty="0" smtClean="0">
                          <a:effectLst/>
                        </a:rPr>
                        <a:t>5 114</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a:effectLst/>
                        </a:rPr>
                        <a:t>-15 051</a:t>
                      </a:r>
                      <a:endParaRPr lang="en-ZA" sz="1100" b="0" i="0" u="none" strike="noStrike">
                        <a:solidFill>
                          <a:srgbClr val="000000"/>
                        </a:solidFill>
                        <a:effectLst/>
                        <a:latin typeface="Calibri"/>
                      </a:endParaRPr>
                    </a:p>
                  </a:txBody>
                  <a:tcPr marL="0" marR="0" marT="0" marB="0" anchor="ctr"/>
                </a:tc>
                <a:tc>
                  <a:txBody>
                    <a:bodyPr/>
                    <a:lstStyle/>
                    <a:p>
                      <a:pPr algn="ctr" rtl="0" fontAlgn="ctr"/>
                      <a:r>
                        <a:rPr lang="en-ZA" sz="1100" u="none" strike="noStrike" dirty="0">
                          <a:effectLst/>
                        </a:rPr>
                        <a:t>2 735</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a:effectLst/>
                        </a:rPr>
                        <a:t>-7 708</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a:effectLst/>
                        </a:rPr>
                        <a:t>0</a:t>
                      </a:r>
                      <a:endParaRPr lang="en-ZA" sz="1100" b="0" i="0" u="none" strike="noStrike" dirty="0">
                        <a:solidFill>
                          <a:srgbClr val="000000"/>
                        </a:solidFill>
                        <a:effectLst/>
                        <a:latin typeface="Calibri"/>
                      </a:endParaRPr>
                    </a:p>
                  </a:txBody>
                  <a:tcPr marL="0" marR="0" marT="0" marB="0" anchor="ctr"/>
                </a:tc>
                <a:tc>
                  <a:txBody>
                    <a:bodyPr/>
                    <a:lstStyle/>
                    <a:p>
                      <a:pPr algn="ctr" rtl="0" fontAlgn="ctr"/>
                      <a:r>
                        <a:rPr lang="en-ZA" sz="1100" u="none" strike="noStrike" dirty="0">
                          <a:effectLst/>
                        </a:rPr>
                        <a:t>982</a:t>
                      </a:r>
                      <a:endParaRPr lang="en-ZA" sz="1100" b="0" i="0" u="none" strike="noStrike" dirty="0">
                        <a:solidFill>
                          <a:srgbClr val="000000"/>
                        </a:solidFill>
                        <a:effectLst/>
                        <a:latin typeface="Calibri"/>
                      </a:endParaRPr>
                    </a:p>
                  </a:txBody>
                  <a:tcPr marL="0" marR="0" marT="0" marB="0" anchor="ctr"/>
                </a:tc>
              </a:tr>
              <a:tr h="295903">
                <a:tc>
                  <a:txBody>
                    <a:bodyPr/>
                    <a:lstStyle/>
                    <a:p>
                      <a:pPr algn="l" fontAlgn="b"/>
                      <a:r>
                        <a:rPr lang="en-ZA" sz="1700" u="none" strike="noStrike">
                          <a:effectLst/>
                        </a:rPr>
                        <a:t> </a:t>
                      </a:r>
                      <a:endParaRPr lang="en-ZA" sz="1000" b="0" i="0" u="none" strike="noStrike">
                        <a:solidFill>
                          <a:srgbClr val="000000"/>
                        </a:solidFill>
                        <a:effectLst/>
                        <a:latin typeface="Calibri"/>
                      </a:endParaRPr>
                    </a:p>
                  </a:txBody>
                  <a:tcPr marL="0" marR="0" marT="0" marB="0"/>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t"/>
                      <a:r>
                        <a:rPr lang="en-ZA" sz="1700" u="none" strike="noStrike" dirty="0">
                          <a:effectLst/>
                        </a:rPr>
                        <a:t> </a:t>
                      </a:r>
                      <a:endParaRPr lang="en-ZA" sz="1700" b="0" i="0" u="none" strike="noStrike" dirty="0">
                        <a:solidFill>
                          <a:srgbClr val="000000"/>
                        </a:solidFill>
                        <a:effectLst/>
                        <a:latin typeface="Arial"/>
                      </a:endParaRPr>
                    </a:p>
                  </a:txBody>
                  <a:tcPr marL="0" marR="0" marT="0" marB="0"/>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r>
              <a:tr h="295903">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a:effectLst/>
                        </a:rPr>
                        <a:t> </a:t>
                      </a:r>
                      <a:endParaRPr lang="en-ZA" sz="1700" b="0" i="0" u="none" strike="noStrike">
                        <a:solidFill>
                          <a:srgbClr val="000000"/>
                        </a:solidFill>
                        <a:effectLst/>
                        <a:latin typeface="Arial"/>
                      </a:endParaRPr>
                    </a:p>
                  </a:txBody>
                  <a:tcPr marL="0" marR="0" marT="0" marB="0" anchor="b"/>
                </a:tc>
                <a:tc>
                  <a:txBody>
                    <a:bodyPr/>
                    <a:lstStyle/>
                    <a:p>
                      <a:pPr algn="l" fontAlgn="b"/>
                      <a:r>
                        <a:rPr lang="en-ZA" sz="1700" u="none" strike="noStrike" dirty="0">
                          <a:effectLst/>
                        </a:rPr>
                        <a:t> </a:t>
                      </a:r>
                      <a:endParaRPr lang="en-ZA" sz="1700" b="0" i="0" u="none" strike="noStrike" dirty="0">
                        <a:solidFill>
                          <a:srgbClr val="000000"/>
                        </a:solidFill>
                        <a:effectLst/>
                        <a:latin typeface="Arial"/>
                      </a:endParaRPr>
                    </a:p>
                  </a:txBody>
                  <a:tcPr marL="0" marR="0" marT="0" marB="0" anchor="b"/>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972054033"/>
              </p:ext>
            </p:extLst>
          </p:nvPr>
        </p:nvGraphicFramePr>
        <p:xfrm>
          <a:off x="2303413" y="3429000"/>
          <a:ext cx="4572000" cy="2621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91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4456" y="6207695"/>
            <a:ext cx="4572000" cy="461665"/>
          </a:xfrm>
          <a:prstGeom prst="rect">
            <a:avLst/>
          </a:prstGeom>
        </p:spPr>
        <p:txBody>
          <a:bodyPr>
            <a:spAutoFit/>
          </a:bodyPr>
          <a:lstStyle/>
          <a:p>
            <a:pPr algn="r"/>
            <a:r>
              <a:rPr lang="en-ZA" sz="1200" dirty="0">
                <a:solidFill>
                  <a:prstClr val="black">
                    <a:tint val="75000"/>
                  </a:prstClr>
                </a:solidFill>
              </a:rPr>
              <a:t>Agency of Department of Arts &amp; Culture</a:t>
            </a:r>
          </a:p>
          <a:p>
            <a:pPr algn="r"/>
            <a:fld id="{86CA7D51-EE50-4274-B8CB-60583D5FD2DF}" type="slidenum">
              <a:rPr lang="en-ZA" sz="1200"/>
              <a:pPr algn="r"/>
              <a:t>22</a:t>
            </a:fld>
            <a:endParaRPr lang="en-ZA" sz="1200" dirty="0"/>
          </a:p>
        </p:txBody>
      </p:sp>
      <p:pic>
        <p:nvPicPr>
          <p:cNvPr id="6" name="Picture 6" descr="LOGO-High resolution.jpg"/>
          <p:cNvPicPr>
            <a:picLocks noChangeAspect="1"/>
          </p:cNvPicPr>
          <p:nvPr/>
        </p:nvPicPr>
        <p:blipFill>
          <a:blip r:embed="rId3" cstate="print"/>
          <a:srcRect/>
          <a:stretch>
            <a:fillRect/>
          </a:stretch>
        </p:blipFill>
        <p:spPr bwMode="auto">
          <a:xfrm>
            <a:off x="3563888" y="44624"/>
            <a:ext cx="2051050" cy="149225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605847241"/>
              </p:ext>
            </p:extLst>
          </p:nvPr>
        </p:nvGraphicFramePr>
        <p:xfrm>
          <a:off x="772988" y="1639334"/>
          <a:ext cx="7632849" cy="4533239"/>
        </p:xfrm>
        <a:graphic>
          <a:graphicData uri="http://schemas.openxmlformats.org/drawingml/2006/table">
            <a:tbl>
              <a:tblPr>
                <a:tableStyleId>{5C22544A-7EE6-4342-B048-85BDC9FD1C3A}</a:tableStyleId>
              </a:tblPr>
              <a:tblGrid>
                <a:gridCol w="1920961"/>
                <a:gridCol w="815984"/>
                <a:gridCol w="815984"/>
                <a:gridCol w="815984"/>
                <a:gridCol w="815984"/>
                <a:gridCol w="815984"/>
                <a:gridCol w="815984"/>
                <a:gridCol w="815984"/>
              </a:tblGrid>
              <a:tr h="255434">
                <a:tc gridSpan="8">
                  <a:txBody>
                    <a:bodyPr/>
                    <a:lstStyle/>
                    <a:p>
                      <a:pPr algn="ctr" rtl="0" fontAlgn="ctr"/>
                      <a:r>
                        <a:rPr lang="en-ZA" sz="1200" b="1" u="none" strike="noStrike" dirty="0">
                          <a:effectLst/>
                        </a:rPr>
                        <a:t>Income</a:t>
                      </a:r>
                      <a:endParaRPr lang="en-ZA" sz="1200" b="1" i="0" u="none" strike="noStrike" dirty="0">
                        <a:solidFill>
                          <a:srgbClr val="000000"/>
                        </a:solidFill>
                        <a:effectLst/>
                        <a:latin typeface="Calibri"/>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75611">
                <a:tc>
                  <a:txBody>
                    <a:bodyPr/>
                    <a:lstStyle/>
                    <a:p>
                      <a:pPr algn="l" rtl="0" fontAlgn="ctr"/>
                      <a:r>
                        <a:rPr lang="en-ZA" sz="1200" b="1" u="none" strike="noStrike" dirty="0">
                          <a:effectLst/>
                        </a:rPr>
                        <a:t>Sources of income</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2010/11</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2011/12</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a:effectLst/>
                        </a:rPr>
                        <a:t>2012/13</a:t>
                      </a:r>
                      <a:endParaRPr lang="en-ZA" sz="1200" b="1" i="0" u="none" strike="noStrike">
                        <a:solidFill>
                          <a:srgbClr val="000000"/>
                        </a:solidFill>
                        <a:effectLst/>
                        <a:latin typeface="Calibri"/>
                      </a:endParaRPr>
                    </a:p>
                  </a:txBody>
                  <a:tcPr marL="0" marR="0" marT="0" marB="0" anchor="ctr"/>
                </a:tc>
                <a:tc>
                  <a:txBody>
                    <a:bodyPr/>
                    <a:lstStyle/>
                    <a:p>
                      <a:pPr algn="ctr" rtl="0" fontAlgn="ctr"/>
                      <a:r>
                        <a:rPr lang="en-ZA" sz="1200" b="1" u="none" strike="noStrike">
                          <a:effectLst/>
                        </a:rPr>
                        <a:t>2013/14</a:t>
                      </a:r>
                      <a:endParaRPr lang="en-ZA" sz="1200" b="1" i="0" u="none" strike="noStrike">
                        <a:solidFill>
                          <a:srgbClr val="000000"/>
                        </a:solidFill>
                        <a:effectLst/>
                        <a:latin typeface="Calibri"/>
                      </a:endParaRPr>
                    </a:p>
                  </a:txBody>
                  <a:tcPr marL="0" marR="0" marT="0" marB="0" anchor="ctr"/>
                </a:tc>
                <a:tc>
                  <a:txBody>
                    <a:bodyPr/>
                    <a:lstStyle/>
                    <a:p>
                      <a:pPr algn="ctr" rtl="0" fontAlgn="ctr"/>
                      <a:r>
                        <a:rPr lang="en-ZA" sz="1200" b="1" u="none" strike="noStrike">
                          <a:effectLst/>
                        </a:rPr>
                        <a:t>2014/15</a:t>
                      </a:r>
                      <a:endParaRPr lang="en-ZA" sz="1200" b="1" i="0" u="none" strike="noStrike">
                        <a:solidFill>
                          <a:srgbClr val="000000"/>
                        </a:solidFill>
                        <a:effectLst/>
                        <a:latin typeface="Calibri"/>
                      </a:endParaRPr>
                    </a:p>
                  </a:txBody>
                  <a:tcPr marL="0" marR="0" marT="0" marB="0" anchor="ctr"/>
                </a:tc>
                <a:tc>
                  <a:txBody>
                    <a:bodyPr/>
                    <a:lstStyle/>
                    <a:p>
                      <a:pPr algn="ctr" rtl="0" fontAlgn="ctr"/>
                      <a:r>
                        <a:rPr lang="en-ZA" sz="1200" b="1" u="none" strike="noStrike" dirty="0">
                          <a:effectLst/>
                        </a:rPr>
                        <a:t>2015/16</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2016/17</a:t>
                      </a:r>
                      <a:endParaRPr lang="en-ZA" sz="1200" b="1" i="0" u="none" strike="noStrike" dirty="0">
                        <a:solidFill>
                          <a:srgbClr val="000000"/>
                        </a:solidFill>
                        <a:effectLst/>
                        <a:latin typeface="Calibri"/>
                      </a:endParaRPr>
                    </a:p>
                  </a:txBody>
                  <a:tcPr marL="0" marR="0" marT="0" marB="0" anchor="ctr"/>
                </a:tc>
              </a:tr>
              <a:tr h="343239">
                <a:tc>
                  <a:txBody>
                    <a:bodyPr/>
                    <a:lstStyle/>
                    <a:p>
                      <a:pPr algn="l" rtl="0" fontAlgn="ctr"/>
                      <a:r>
                        <a:rPr lang="en-ZA" sz="1200" b="1" u="none" strike="noStrike" dirty="0">
                          <a:effectLst/>
                        </a:rPr>
                        <a:t>Grant </a:t>
                      </a:r>
                      <a:r>
                        <a:rPr lang="en-ZA" sz="1200" b="1" u="none" strike="noStrike" dirty="0" smtClean="0">
                          <a:effectLst/>
                        </a:rPr>
                        <a:t>transferred</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a:effectLst/>
                        </a:rPr>
                        <a:t>51 242</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a:effectLst/>
                        </a:rPr>
                        <a:t>54 411</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b="0" i="0" u="none" strike="noStrike" dirty="0" smtClean="0">
                          <a:solidFill>
                            <a:schemeClr val="dk1"/>
                          </a:solidFill>
                          <a:effectLst/>
                          <a:latin typeface="+mn-lt"/>
                        </a:rPr>
                        <a:t>58 417</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a:effectLst/>
                        </a:rPr>
                        <a:t>62 450</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a:effectLst/>
                        </a:rPr>
                        <a:t>66 350</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a:effectLst/>
                        </a:rPr>
                        <a:t>69 402</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a:effectLst/>
                        </a:rPr>
                        <a:t>73 080</a:t>
                      </a:r>
                      <a:endParaRPr lang="en-ZA" sz="1200" b="0" i="0" u="none" strike="noStrike">
                        <a:solidFill>
                          <a:srgbClr val="000000"/>
                        </a:solidFill>
                        <a:effectLst/>
                        <a:latin typeface="Calibri"/>
                      </a:endParaRPr>
                    </a:p>
                  </a:txBody>
                  <a:tcPr marL="0" marR="0" marT="0" marB="0" anchor="ctr"/>
                </a:tc>
              </a:tr>
              <a:tr h="343239">
                <a:tc>
                  <a:txBody>
                    <a:bodyPr/>
                    <a:lstStyle/>
                    <a:p>
                      <a:pPr algn="l" rtl="0" fontAlgn="ctr"/>
                      <a:r>
                        <a:rPr lang="en-ZA" sz="1200" b="1" u="none" strike="noStrike" dirty="0">
                          <a:effectLst/>
                        </a:rPr>
                        <a:t>Trading </a:t>
                      </a:r>
                      <a:r>
                        <a:rPr lang="en-ZA" sz="1200" b="1" u="none" strike="noStrike" dirty="0" smtClean="0">
                          <a:effectLst/>
                        </a:rPr>
                        <a:t>revenue</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0" i="0" u="none" strike="noStrike" dirty="0">
                          <a:solidFill>
                            <a:srgbClr val="000000"/>
                          </a:solidFill>
                          <a:effectLst/>
                          <a:latin typeface="Calibri"/>
                        </a:rPr>
                        <a:t>4 342</a:t>
                      </a:r>
                    </a:p>
                  </a:txBody>
                  <a:tcPr marL="9525" marR="9525" marT="9525" marB="0" anchor="ctr"/>
                </a:tc>
                <a:tc>
                  <a:txBody>
                    <a:bodyPr/>
                    <a:lstStyle/>
                    <a:p>
                      <a:pPr algn="ctr" rtl="0" fontAlgn="ctr"/>
                      <a:r>
                        <a:rPr lang="en-ZA" sz="1200" u="none" strike="noStrike">
                          <a:effectLst/>
                        </a:rPr>
                        <a:t>3 419</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dirty="0" smtClean="0">
                          <a:effectLst/>
                        </a:rPr>
                        <a:t>3 284</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a:effectLst/>
                        </a:rPr>
                        <a:t>5 778</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5 899</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10 775</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11 991</a:t>
                      </a:r>
                      <a:endParaRPr lang="en-ZA" sz="1200" b="0" i="0" u="none" strike="noStrike">
                        <a:solidFill>
                          <a:srgbClr val="000000"/>
                        </a:solidFill>
                        <a:effectLst/>
                        <a:latin typeface="Calibri"/>
                      </a:endParaRPr>
                    </a:p>
                  </a:txBody>
                  <a:tcPr marL="0" marR="0" marT="0" marB="0" anchor="ctr"/>
                </a:tc>
              </a:tr>
              <a:tr h="343239">
                <a:tc>
                  <a:txBody>
                    <a:bodyPr/>
                    <a:lstStyle/>
                    <a:p>
                      <a:pPr algn="l" rtl="0" fontAlgn="ctr"/>
                      <a:r>
                        <a:rPr lang="en-ZA" sz="1200" b="1" u="none" strike="noStrike" dirty="0">
                          <a:effectLst/>
                        </a:rPr>
                        <a:t>Investment </a:t>
                      </a:r>
                      <a:r>
                        <a:rPr lang="en-ZA" sz="1200" b="1" u="none" strike="noStrike" dirty="0" smtClean="0">
                          <a:effectLst/>
                        </a:rPr>
                        <a:t>income</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0" i="0" u="none" strike="noStrike">
                          <a:solidFill>
                            <a:srgbClr val="000000"/>
                          </a:solidFill>
                          <a:effectLst/>
                          <a:latin typeface="Calibri"/>
                        </a:rPr>
                        <a:t>2 277</a:t>
                      </a:r>
                    </a:p>
                  </a:txBody>
                  <a:tcPr marL="9525" marR="9525" marT="9525" marB="0" anchor="ctr"/>
                </a:tc>
                <a:tc>
                  <a:txBody>
                    <a:bodyPr/>
                    <a:lstStyle/>
                    <a:p>
                      <a:pPr algn="ctr" rtl="0" fontAlgn="ctr"/>
                      <a:r>
                        <a:rPr lang="en-ZA" sz="1200" u="none" strike="noStrike" dirty="0">
                          <a:effectLst/>
                        </a:rPr>
                        <a:t>1 965</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a:effectLst/>
                        </a:rPr>
                        <a:t>1 751</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a:effectLst/>
                        </a:rPr>
                        <a:t>1 816</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2 240</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1 705</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1 986</a:t>
                      </a:r>
                      <a:endParaRPr lang="en-ZA" sz="1200" b="0" i="0" u="none" strike="noStrike">
                        <a:solidFill>
                          <a:srgbClr val="000000"/>
                        </a:solidFill>
                        <a:effectLst/>
                        <a:latin typeface="Calibri"/>
                      </a:endParaRPr>
                    </a:p>
                  </a:txBody>
                  <a:tcPr marL="0" marR="0" marT="0" marB="0" anchor="ctr"/>
                </a:tc>
              </a:tr>
              <a:tr h="255434">
                <a:tc>
                  <a:txBody>
                    <a:bodyPr/>
                    <a:lstStyle/>
                    <a:p>
                      <a:pPr algn="l" rtl="0" fontAlgn="ctr"/>
                      <a:r>
                        <a:rPr lang="en-ZA" sz="1200" b="1" u="none" strike="noStrike" dirty="0">
                          <a:effectLst/>
                        </a:rPr>
                        <a:t>Other</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0" i="0" u="none" strike="noStrike" dirty="0">
                          <a:solidFill>
                            <a:srgbClr val="000000"/>
                          </a:solidFill>
                          <a:effectLst/>
                          <a:latin typeface="Calibri"/>
                        </a:rPr>
                        <a:t>2 716</a:t>
                      </a:r>
                    </a:p>
                  </a:txBody>
                  <a:tcPr marL="9525" marR="9525" marT="9525" marB="0" anchor="ctr"/>
                </a:tc>
                <a:tc>
                  <a:txBody>
                    <a:bodyPr/>
                    <a:lstStyle/>
                    <a:p>
                      <a:pPr algn="ctr" rtl="0" fontAlgn="ctr"/>
                      <a:r>
                        <a:rPr lang="en-ZA" sz="1200" u="none" strike="noStrike" dirty="0">
                          <a:effectLst/>
                        </a:rPr>
                        <a:t>2 010</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b="0" i="0" u="none" strike="noStrike" dirty="0" smtClean="0">
                          <a:solidFill>
                            <a:schemeClr val="dk1"/>
                          </a:solidFill>
                          <a:effectLst/>
                          <a:latin typeface="+mn-lt"/>
                        </a:rPr>
                        <a:t>5 099</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dirty="0" smtClean="0">
                          <a:effectLst/>
                        </a:rPr>
                        <a:t>11 528</a:t>
                      </a:r>
                      <a:endParaRPr lang="en-ZA" sz="1200" b="0" i="0" u="none" strike="noStrike" dirty="0">
                        <a:solidFill>
                          <a:srgbClr val="000000"/>
                        </a:solidFill>
                        <a:effectLst/>
                        <a:latin typeface="Calibri"/>
                      </a:endParaRPr>
                    </a:p>
                  </a:txBody>
                  <a:tcPr marL="0" marR="0" marT="0" marB="0" anchor="ctr"/>
                </a:tc>
                <a:tc>
                  <a:txBody>
                    <a:bodyPr/>
                    <a:lstStyle/>
                    <a:p>
                      <a:pPr algn="ctr" rtl="0" fontAlgn="ctr"/>
                      <a:r>
                        <a:rPr lang="en-ZA" sz="1200" u="none" strike="noStrike">
                          <a:effectLst/>
                        </a:rPr>
                        <a:t>1 465</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2 144</a:t>
                      </a:r>
                      <a:endParaRPr lang="en-ZA" sz="1200" b="0" i="0" u="none" strike="noStrike">
                        <a:solidFill>
                          <a:srgbClr val="000000"/>
                        </a:solidFill>
                        <a:effectLst/>
                        <a:latin typeface="Calibri"/>
                      </a:endParaRPr>
                    </a:p>
                  </a:txBody>
                  <a:tcPr marL="0" marR="0" marT="0" marB="0" anchor="ctr"/>
                </a:tc>
                <a:tc>
                  <a:txBody>
                    <a:bodyPr/>
                    <a:lstStyle/>
                    <a:p>
                      <a:pPr algn="ctr" rtl="0" fontAlgn="ctr"/>
                      <a:r>
                        <a:rPr lang="en-ZA" sz="1200" u="none" strike="noStrike">
                          <a:effectLst/>
                        </a:rPr>
                        <a:t>3 750</a:t>
                      </a:r>
                      <a:endParaRPr lang="en-ZA" sz="1200" b="0" i="0" u="none" strike="noStrike">
                        <a:solidFill>
                          <a:srgbClr val="000000"/>
                        </a:solidFill>
                        <a:effectLst/>
                        <a:latin typeface="Calibri"/>
                      </a:endParaRPr>
                    </a:p>
                  </a:txBody>
                  <a:tcPr marL="0" marR="0" marT="0" marB="0" anchor="ctr"/>
                </a:tc>
              </a:tr>
              <a:tr h="255434">
                <a:tc>
                  <a:txBody>
                    <a:bodyPr/>
                    <a:lstStyle/>
                    <a:p>
                      <a:pPr algn="l" rtl="0" fontAlgn="b"/>
                      <a:r>
                        <a:rPr lang="en-ZA" sz="1200" b="1" u="none" strike="noStrike" dirty="0">
                          <a:effectLst/>
                        </a:rPr>
                        <a:t>TOTAL</a:t>
                      </a:r>
                      <a:endParaRPr lang="en-ZA" sz="1200" b="1" i="0" u="none" strike="noStrike" dirty="0">
                        <a:solidFill>
                          <a:srgbClr val="000000"/>
                        </a:solidFill>
                        <a:effectLst/>
                        <a:latin typeface="Calibri"/>
                      </a:endParaRPr>
                    </a:p>
                  </a:txBody>
                  <a:tcPr marL="0" marR="0" marT="0" marB="0" anchor="b"/>
                </a:tc>
                <a:tc>
                  <a:txBody>
                    <a:bodyPr/>
                    <a:lstStyle/>
                    <a:p>
                      <a:pPr algn="ctr" rtl="0" fontAlgn="ctr"/>
                      <a:r>
                        <a:rPr lang="en-ZA" sz="1200" b="1" u="none" strike="noStrike" dirty="0" smtClean="0">
                          <a:effectLst/>
                        </a:rPr>
                        <a:t>60 577</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smtClean="0">
                          <a:effectLst/>
                        </a:rPr>
                        <a:t>61 805</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68 </a:t>
                      </a:r>
                      <a:r>
                        <a:rPr lang="en-ZA" sz="1200" b="1" u="none" strike="noStrike" dirty="0" smtClean="0">
                          <a:effectLst/>
                        </a:rPr>
                        <a:t>551</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smtClean="0">
                          <a:effectLst/>
                        </a:rPr>
                        <a:t>81 572</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75 954</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84 026</a:t>
                      </a:r>
                      <a:endParaRPr lang="en-ZA" sz="1200" b="1" i="0" u="none" strike="noStrike" dirty="0">
                        <a:solidFill>
                          <a:srgbClr val="000000"/>
                        </a:solidFill>
                        <a:effectLst/>
                        <a:latin typeface="Calibri"/>
                      </a:endParaRPr>
                    </a:p>
                  </a:txBody>
                  <a:tcPr marL="0" marR="0" marT="0" marB="0" anchor="ctr"/>
                </a:tc>
                <a:tc>
                  <a:txBody>
                    <a:bodyPr/>
                    <a:lstStyle/>
                    <a:p>
                      <a:pPr algn="ctr" rtl="0" fontAlgn="ctr"/>
                      <a:r>
                        <a:rPr lang="en-ZA" sz="1200" b="1" u="none" strike="noStrike" dirty="0">
                          <a:effectLst/>
                        </a:rPr>
                        <a:t>90 807</a:t>
                      </a:r>
                      <a:endParaRPr lang="en-ZA" sz="1200" b="1" i="0" u="none" strike="noStrike" dirty="0">
                        <a:solidFill>
                          <a:srgbClr val="000000"/>
                        </a:solidFill>
                        <a:effectLst/>
                        <a:latin typeface="Calibri"/>
                      </a:endParaRPr>
                    </a:p>
                  </a:txBody>
                  <a:tcPr marL="0" marR="0" marT="0" marB="0" anchor="ctr"/>
                </a:tc>
              </a:tr>
              <a:tr h="255434">
                <a:tc>
                  <a:txBody>
                    <a:bodyPr/>
                    <a:lstStyle/>
                    <a:p>
                      <a:pPr algn="l" fontAlgn="b"/>
                      <a:endParaRPr lang="en-ZA" sz="900" b="0" i="0" u="none" strike="noStrike">
                        <a:solidFill>
                          <a:srgbClr val="000000"/>
                        </a:solidFill>
                        <a:effectLst/>
                        <a:latin typeface="Calibri"/>
                      </a:endParaRPr>
                    </a:p>
                  </a:txBody>
                  <a:tcPr marL="0" marR="0" marT="0" marB="0"/>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dirty="0">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dirty="0">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dirty="0">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dirty="0">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r>
              <a:tr h="255434">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a:solidFill>
                          <a:srgbClr val="000000"/>
                        </a:solidFill>
                        <a:effectLst/>
                        <a:latin typeface="Calibri"/>
                      </a:endParaRPr>
                    </a:p>
                  </a:txBody>
                  <a:tcPr marL="0" marR="0" marT="0" marB="0" anchor="b"/>
                </a:tc>
                <a:tc>
                  <a:txBody>
                    <a:bodyPr/>
                    <a:lstStyle/>
                    <a:p>
                      <a:pPr algn="l" fontAlgn="b"/>
                      <a:endParaRPr lang="en-ZA" sz="900" b="0" i="0" u="none" strike="noStrike" dirty="0">
                        <a:solidFill>
                          <a:srgbClr val="000000"/>
                        </a:solidFill>
                        <a:effectLst/>
                        <a:latin typeface="Calibri"/>
                      </a:endParaRPr>
                    </a:p>
                  </a:txBody>
                  <a:tcPr marL="0" marR="0" marT="0" marB="0" anchor="b"/>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451067435"/>
              </p:ext>
            </p:extLst>
          </p:nvPr>
        </p:nvGraphicFramePr>
        <p:xfrm>
          <a:off x="2195736" y="3789040"/>
          <a:ext cx="4572000"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938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High resolution.jpg"/>
          <p:cNvPicPr>
            <a:picLocks noChangeAspect="1"/>
          </p:cNvPicPr>
          <p:nvPr/>
        </p:nvPicPr>
        <p:blipFill>
          <a:blip r:embed="rId3" cstate="print"/>
          <a:srcRect/>
          <a:stretch>
            <a:fillRect/>
          </a:stretch>
        </p:blipFill>
        <p:spPr bwMode="auto">
          <a:xfrm>
            <a:off x="3563888" y="44624"/>
            <a:ext cx="2051050" cy="1492250"/>
          </a:xfrm>
          <a:prstGeom prst="rect">
            <a:avLst/>
          </a:prstGeom>
          <a:noFill/>
          <a:ln w="9525">
            <a:noFill/>
            <a:miter lim="800000"/>
            <a:headEnd/>
            <a:tailEnd/>
          </a:ln>
        </p:spPr>
      </p:pic>
      <p:sp>
        <p:nvSpPr>
          <p:cNvPr id="2" name="Rectangle 1"/>
          <p:cNvSpPr/>
          <p:nvPr/>
        </p:nvSpPr>
        <p:spPr>
          <a:xfrm>
            <a:off x="4104456" y="6351711"/>
            <a:ext cx="4572000" cy="461665"/>
          </a:xfrm>
          <a:prstGeom prst="rect">
            <a:avLst/>
          </a:prstGeom>
        </p:spPr>
        <p:txBody>
          <a:bodyPr>
            <a:spAutoFit/>
          </a:bodyPr>
          <a:lstStyle/>
          <a:p>
            <a:pPr algn="r"/>
            <a:r>
              <a:rPr lang="en-ZA" sz="1200" dirty="0">
                <a:solidFill>
                  <a:prstClr val="black">
                    <a:tint val="75000"/>
                  </a:prstClr>
                </a:solidFill>
              </a:rPr>
              <a:t>Agency of Department of Arts &amp; Culture</a:t>
            </a:r>
          </a:p>
          <a:p>
            <a:pPr algn="r"/>
            <a:fld id="{86CA7D51-EE50-4274-B8CB-60583D5FD2DF}" type="slidenum">
              <a:rPr lang="en-ZA" sz="1200"/>
              <a:pPr algn="r"/>
              <a:t>23</a:t>
            </a:fld>
            <a:endParaRPr lang="en-ZA" sz="1200" dirty="0"/>
          </a:p>
        </p:txBody>
      </p:sp>
      <p:graphicFrame>
        <p:nvGraphicFramePr>
          <p:cNvPr id="7" name="Table 6"/>
          <p:cNvGraphicFramePr>
            <a:graphicFrameLocks noGrp="1"/>
          </p:cNvGraphicFramePr>
          <p:nvPr>
            <p:extLst>
              <p:ext uri="{D42A27DB-BD31-4B8C-83A1-F6EECF244321}">
                <p14:modId xmlns:p14="http://schemas.microsoft.com/office/powerpoint/2010/main" val="254762873"/>
              </p:ext>
            </p:extLst>
          </p:nvPr>
        </p:nvGraphicFramePr>
        <p:xfrm>
          <a:off x="899593" y="1536867"/>
          <a:ext cx="7272806" cy="4769781"/>
        </p:xfrm>
        <a:graphic>
          <a:graphicData uri="http://schemas.openxmlformats.org/drawingml/2006/table">
            <a:tbl>
              <a:tblPr>
                <a:tableStyleId>{5C22544A-7EE6-4342-B048-85BDC9FD1C3A}</a:tableStyleId>
              </a:tblPr>
              <a:tblGrid>
                <a:gridCol w="2236922"/>
                <a:gridCol w="719412"/>
                <a:gridCol w="719412"/>
                <a:gridCol w="719412"/>
                <a:gridCol w="719412"/>
                <a:gridCol w="719412"/>
                <a:gridCol w="719412"/>
                <a:gridCol w="719412"/>
              </a:tblGrid>
              <a:tr h="321703">
                <a:tc gridSpan="8">
                  <a:txBody>
                    <a:bodyPr/>
                    <a:lstStyle/>
                    <a:p>
                      <a:pPr algn="ctr" rtl="0" fontAlgn="ctr"/>
                      <a:r>
                        <a:rPr lang="en-ZA" sz="1600" b="1" u="none" strike="noStrike" dirty="0">
                          <a:effectLst/>
                        </a:rPr>
                        <a:t>Expenditure items</a:t>
                      </a:r>
                      <a:endParaRPr lang="en-ZA" sz="1600" b="1" i="0" u="none" strike="noStrike" dirty="0">
                        <a:solidFill>
                          <a:srgbClr val="000000"/>
                        </a:solidFill>
                        <a:effectLst/>
                        <a:latin typeface="Calibri"/>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6596">
                <a:tc>
                  <a:txBody>
                    <a:bodyPr/>
                    <a:lstStyle/>
                    <a:p>
                      <a:pPr algn="l" rtl="0" fontAlgn="ctr"/>
                      <a:r>
                        <a:rPr lang="en-ZA" sz="1400" b="1" u="none" strike="noStrike" dirty="0">
                          <a:effectLst/>
                        </a:rPr>
                        <a:t> </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a:effectLst/>
                        </a:rPr>
                        <a:t>2010/11</a:t>
                      </a:r>
                      <a:endParaRPr lang="en-ZA" sz="1400" b="1" i="0" u="none" strike="noStrike">
                        <a:solidFill>
                          <a:srgbClr val="000000"/>
                        </a:solidFill>
                        <a:effectLst/>
                        <a:latin typeface="Calibri"/>
                      </a:endParaRPr>
                    </a:p>
                  </a:txBody>
                  <a:tcPr marL="0" marR="0" marT="0" marB="0" anchor="ctr"/>
                </a:tc>
                <a:tc>
                  <a:txBody>
                    <a:bodyPr/>
                    <a:lstStyle/>
                    <a:p>
                      <a:pPr algn="ctr" rtl="0" fontAlgn="ctr"/>
                      <a:r>
                        <a:rPr lang="en-ZA" sz="1400" b="1" u="none" strike="noStrike">
                          <a:effectLst/>
                        </a:rPr>
                        <a:t>2011/12</a:t>
                      </a:r>
                      <a:endParaRPr lang="en-ZA" sz="1400" b="1" i="0" u="none" strike="noStrike">
                        <a:solidFill>
                          <a:srgbClr val="000000"/>
                        </a:solidFill>
                        <a:effectLst/>
                        <a:latin typeface="Calibri"/>
                      </a:endParaRPr>
                    </a:p>
                  </a:txBody>
                  <a:tcPr marL="0" marR="0" marT="0" marB="0" anchor="ctr"/>
                </a:tc>
                <a:tc>
                  <a:txBody>
                    <a:bodyPr/>
                    <a:lstStyle/>
                    <a:p>
                      <a:pPr algn="ctr" rtl="0" fontAlgn="ctr"/>
                      <a:r>
                        <a:rPr lang="en-ZA" sz="1400" b="1" u="none" strike="noStrike" dirty="0">
                          <a:effectLst/>
                        </a:rPr>
                        <a:t>2012/13</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2013/14</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2014/15</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2015/16</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2016/17</a:t>
                      </a:r>
                      <a:endParaRPr lang="en-ZA" sz="1400" b="1" i="0" u="none" strike="noStrike" dirty="0">
                        <a:solidFill>
                          <a:srgbClr val="000000"/>
                        </a:solidFill>
                        <a:effectLst/>
                        <a:latin typeface="Calibri"/>
                      </a:endParaRPr>
                    </a:p>
                  </a:txBody>
                  <a:tcPr marL="0" marR="0" marT="0" marB="0" anchor="ctr"/>
                </a:tc>
              </a:tr>
              <a:tr h="384256">
                <a:tc>
                  <a:txBody>
                    <a:bodyPr/>
                    <a:lstStyle/>
                    <a:p>
                      <a:pPr algn="l" rtl="0" fontAlgn="ctr"/>
                      <a:r>
                        <a:rPr lang="en-ZA" sz="1400" b="1" u="none" strike="noStrike" dirty="0">
                          <a:effectLst/>
                        </a:rPr>
                        <a:t>Compensation of employees</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a:effectLst/>
                        </a:rPr>
                        <a:t>47 925</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u="none" strike="noStrike">
                          <a:effectLst/>
                        </a:rPr>
                        <a:t>43 853</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u="none" strike="noStrike">
                          <a:effectLst/>
                        </a:rPr>
                        <a:t>53 079</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b="0" i="0" u="none" strike="noStrike">
                          <a:solidFill>
                            <a:srgbClr val="000000"/>
                          </a:solidFill>
                          <a:effectLst/>
                          <a:latin typeface="Calibri"/>
                        </a:rPr>
                        <a:t>51 452</a:t>
                      </a:r>
                    </a:p>
                  </a:txBody>
                  <a:tcPr marL="9525" marR="9525" marT="9525" marB="0" anchor="ctr"/>
                </a:tc>
                <a:tc>
                  <a:txBody>
                    <a:bodyPr/>
                    <a:lstStyle/>
                    <a:p>
                      <a:pPr algn="ctr" rtl="0" fontAlgn="ctr"/>
                      <a:r>
                        <a:rPr lang="en-ZA" sz="1400" b="0" i="0" u="none" strike="noStrike">
                          <a:solidFill>
                            <a:srgbClr val="000000"/>
                          </a:solidFill>
                          <a:effectLst/>
                          <a:latin typeface="Calibri"/>
                        </a:rPr>
                        <a:t>53 207</a:t>
                      </a:r>
                    </a:p>
                  </a:txBody>
                  <a:tcPr marL="9525" marR="9525" marT="9525" marB="0" anchor="ctr"/>
                </a:tc>
                <a:tc>
                  <a:txBody>
                    <a:bodyPr/>
                    <a:lstStyle/>
                    <a:p>
                      <a:pPr algn="ctr" rtl="0" fontAlgn="ctr"/>
                      <a:r>
                        <a:rPr lang="en-ZA" sz="1400" u="none" strike="noStrike">
                          <a:effectLst/>
                        </a:rPr>
                        <a:t>61 844</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u="none" strike="noStrike">
                          <a:effectLst/>
                        </a:rPr>
                        <a:t>64 486</a:t>
                      </a:r>
                      <a:endParaRPr lang="en-ZA" sz="1400" b="0" i="0" u="none" strike="noStrike">
                        <a:solidFill>
                          <a:srgbClr val="000000"/>
                        </a:solidFill>
                        <a:effectLst/>
                        <a:latin typeface="Calibri"/>
                      </a:endParaRPr>
                    </a:p>
                  </a:txBody>
                  <a:tcPr marL="0" marR="0" marT="0" marB="0" anchor="ctr"/>
                </a:tc>
              </a:tr>
              <a:tr h="366384">
                <a:tc>
                  <a:txBody>
                    <a:bodyPr/>
                    <a:lstStyle/>
                    <a:p>
                      <a:pPr algn="l" rtl="0" fontAlgn="ctr"/>
                      <a:r>
                        <a:rPr lang="en-ZA" sz="1400" b="1" u="none" strike="noStrike" dirty="0">
                          <a:effectLst/>
                        </a:rPr>
                        <a:t>Goods and </a:t>
                      </a:r>
                      <a:r>
                        <a:rPr lang="en-ZA" sz="1400" b="1" u="none" strike="noStrike" dirty="0" smtClean="0">
                          <a:effectLst/>
                        </a:rPr>
                        <a:t>services</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dirty="0">
                          <a:effectLst/>
                        </a:rPr>
                        <a:t>30 160</a:t>
                      </a:r>
                      <a:endParaRPr lang="en-ZA" sz="1400" b="0"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dirty="0">
                          <a:effectLst/>
                        </a:rPr>
                        <a:t>21 733</a:t>
                      </a:r>
                      <a:endParaRPr lang="en-ZA" sz="1400" b="0"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a:effectLst/>
                        </a:rPr>
                        <a:t>29 840</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b="0" i="0" u="none" strike="noStrike">
                          <a:solidFill>
                            <a:srgbClr val="000000"/>
                          </a:solidFill>
                          <a:effectLst/>
                          <a:latin typeface="Calibri"/>
                        </a:rPr>
                        <a:t>26 449</a:t>
                      </a:r>
                    </a:p>
                  </a:txBody>
                  <a:tcPr marL="9525" marR="9525" marT="9525" marB="0" anchor="ctr"/>
                </a:tc>
                <a:tc>
                  <a:txBody>
                    <a:bodyPr/>
                    <a:lstStyle/>
                    <a:p>
                      <a:pPr algn="ctr" rtl="0" fontAlgn="ctr"/>
                      <a:r>
                        <a:rPr lang="en-ZA" sz="1400" b="0" i="0" u="none" strike="noStrike">
                          <a:solidFill>
                            <a:srgbClr val="000000"/>
                          </a:solidFill>
                          <a:effectLst/>
                          <a:latin typeface="Calibri"/>
                        </a:rPr>
                        <a:t>29 403</a:t>
                      </a:r>
                    </a:p>
                  </a:txBody>
                  <a:tcPr marL="9525" marR="9525" marT="9525" marB="0" anchor="ctr"/>
                </a:tc>
                <a:tc>
                  <a:txBody>
                    <a:bodyPr/>
                    <a:lstStyle/>
                    <a:p>
                      <a:pPr algn="ctr" rtl="0" fontAlgn="ctr"/>
                      <a:r>
                        <a:rPr lang="en-ZA" sz="1400" u="none" strike="noStrike">
                          <a:effectLst/>
                        </a:rPr>
                        <a:t>22 182</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u="none" strike="noStrike">
                          <a:effectLst/>
                        </a:rPr>
                        <a:t>25 339</a:t>
                      </a:r>
                      <a:endParaRPr lang="en-ZA" sz="1400" b="0" i="0" u="none" strike="noStrike">
                        <a:solidFill>
                          <a:srgbClr val="000000"/>
                        </a:solidFill>
                        <a:effectLst/>
                        <a:latin typeface="Calibri"/>
                      </a:endParaRPr>
                    </a:p>
                  </a:txBody>
                  <a:tcPr marL="0" marR="0" marT="0" marB="0" anchor="ctr"/>
                </a:tc>
              </a:tr>
              <a:tr h="196596">
                <a:tc>
                  <a:txBody>
                    <a:bodyPr/>
                    <a:lstStyle/>
                    <a:p>
                      <a:pPr algn="l" rtl="0" fontAlgn="ctr"/>
                      <a:r>
                        <a:rPr lang="en-ZA" sz="1400" b="1" u="none" strike="noStrike" dirty="0">
                          <a:effectLst/>
                        </a:rPr>
                        <a:t>Depreciation</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dirty="0">
                          <a:effectLst/>
                        </a:rPr>
                        <a:t>1 222</a:t>
                      </a:r>
                      <a:endParaRPr lang="en-ZA" sz="1400" b="0"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dirty="0">
                          <a:effectLst/>
                        </a:rPr>
                        <a:t>1 333</a:t>
                      </a:r>
                      <a:endParaRPr lang="en-ZA" sz="1400" b="0" i="0" u="none" strike="noStrike" dirty="0">
                        <a:solidFill>
                          <a:srgbClr val="000000"/>
                        </a:solidFill>
                        <a:effectLst/>
                        <a:latin typeface="Calibri"/>
                      </a:endParaRPr>
                    </a:p>
                  </a:txBody>
                  <a:tcPr marL="0" marR="0" marT="0" marB="0" anchor="ctr"/>
                </a:tc>
                <a:tc>
                  <a:txBody>
                    <a:bodyPr/>
                    <a:lstStyle/>
                    <a:p>
                      <a:pPr algn="ctr" rtl="0" fontAlgn="ctr"/>
                      <a:r>
                        <a:rPr lang="en-ZA" sz="1400" u="none" strike="noStrike" dirty="0">
                          <a:effectLst/>
                        </a:rPr>
                        <a:t>683</a:t>
                      </a:r>
                      <a:endParaRPr lang="en-ZA" sz="1400" b="0" i="0" u="none" strike="noStrike" dirty="0">
                        <a:solidFill>
                          <a:srgbClr val="000000"/>
                        </a:solidFill>
                        <a:effectLst/>
                        <a:latin typeface="Calibri"/>
                      </a:endParaRPr>
                    </a:p>
                  </a:txBody>
                  <a:tcPr marL="0" marR="0" marT="0" marB="0" anchor="ctr"/>
                </a:tc>
                <a:tc>
                  <a:txBody>
                    <a:bodyPr/>
                    <a:lstStyle/>
                    <a:p>
                      <a:pPr algn="ctr" rtl="0" fontAlgn="ctr"/>
                      <a:r>
                        <a:rPr lang="en-ZA" sz="1400" b="0" i="0" u="none" strike="noStrike">
                          <a:solidFill>
                            <a:srgbClr val="000000"/>
                          </a:solidFill>
                          <a:effectLst/>
                          <a:latin typeface="Calibri"/>
                        </a:rPr>
                        <a:t>936</a:t>
                      </a:r>
                    </a:p>
                  </a:txBody>
                  <a:tcPr marL="9525" marR="9525" marT="9525" marB="0" anchor="ctr"/>
                </a:tc>
                <a:tc>
                  <a:txBody>
                    <a:bodyPr/>
                    <a:lstStyle/>
                    <a:p>
                      <a:pPr algn="ctr" rtl="0" fontAlgn="ctr"/>
                      <a:r>
                        <a:rPr lang="en-ZA" sz="1400" b="0" i="0" u="none" strike="noStrike" dirty="0" smtClean="0">
                          <a:solidFill>
                            <a:srgbClr val="000000"/>
                          </a:solidFill>
                          <a:effectLst/>
                          <a:latin typeface="Calibri"/>
                        </a:rPr>
                        <a:t>1 052</a:t>
                      </a:r>
                      <a:endParaRPr lang="en-ZA" sz="1400" b="0" i="0" u="none" strike="noStrike" dirty="0">
                        <a:solidFill>
                          <a:srgbClr val="000000"/>
                        </a:solidFill>
                        <a:effectLst/>
                        <a:latin typeface="Calibri"/>
                      </a:endParaRPr>
                    </a:p>
                  </a:txBody>
                  <a:tcPr marL="9525" marR="9525" marT="9525" marB="0" anchor="ctr"/>
                </a:tc>
                <a:tc>
                  <a:txBody>
                    <a:bodyPr/>
                    <a:lstStyle/>
                    <a:p>
                      <a:pPr algn="ctr" rtl="0" fontAlgn="ctr"/>
                      <a:r>
                        <a:rPr lang="en-ZA" sz="1400" u="none" strike="noStrike">
                          <a:effectLst/>
                        </a:rPr>
                        <a:t>0</a:t>
                      </a:r>
                      <a:endParaRPr lang="en-ZA" sz="1400" b="0" i="0" u="none" strike="noStrike">
                        <a:solidFill>
                          <a:srgbClr val="000000"/>
                        </a:solidFill>
                        <a:effectLst/>
                        <a:latin typeface="Calibri"/>
                      </a:endParaRPr>
                    </a:p>
                  </a:txBody>
                  <a:tcPr marL="0" marR="0" marT="0" marB="0" anchor="ctr"/>
                </a:tc>
                <a:tc>
                  <a:txBody>
                    <a:bodyPr/>
                    <a:lstStyle/>
                    <a:p>
                      <a:pPr algn="ctr" rtl="0" fontAlgn="ctr"/>
                      <a:r>
                        <a:rPr lang="en-ZA" sz="1400" u="none" strike="noStrike">
                          <a:effectLst/>
                        </a:rPr>
                        <a:t>0</a:t>
                      </a:r>
                      <a:endParaRPr lang="en-ZA" sz="1400" b="0" i="0" u="none" strike="noStrike">
                        <a:solidFill>
                          <a:srgbClr val="000000"/>
                        </a:solidFill>
                        <a:effectLst/>
                        <a:latin typeface="Calibri"/>
                      </a:endParaRPr>
                    </a:p>
                  </a:txBody>
                  <a:tcPr marL="0" marR="0" marT="0" marB="0" anchor="ctr"/>
                </a:tc>
              </a:tr>
              <a:tr h="196596">
                <a:tc>
                  <a:txBody>
                    <a:bodyPr/>
                    <a:lstStyle/>
                    <a:p>
                      <a:pPr algn="l" rtl="0" fontAlgn="ctr"/>
                      <a:r>
                        <a:rPr lang="en-ZA" sz="1400" b="1" u="none" strike="noStrike" dirty="0">
                          <a:effectLst/>
                        </a:rPr>
                        <a:t>Total</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79 307</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66 919</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83 602</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i="0" u="none" strike="noStrike">
                          <a:solidFill>
                            <a:srgbClr val="000000"/>
                          </a:solidFill>
                          <a:effectLst/>
                          <a:latin typeface="Calibri"/>
                        </a:rPr>
                        <a:t>78 837</a:t>
                      </a:r>
                    </a:p>
                  </a:txBody>
                  <a:tcPr marL="9525" marR="9525" marT="9525" marB="0" anchor="ctr"/>
                </a:tc>
                <a:tc>
                  <a:txBody>
                    <a:bodyPr/>
                    <a:lstStyle/>
                    <a:p>
                      <a:pPr algn="ctr" rtl="0" fontAlgn="ctr"/>
                      <a:r>
                        <a:rPr lang="en-ZA" sz="1400" b="1" i="0" u="none" strike="noStrike" dirty="0">
                          <a:solidFill>
                            <a:srgbClr val="000000"/>
                          </a:solidFill>
                          <a:effectLst/>
                          <a:latin typeface="Calibri"/>
                        </a:rPr>
                        <a:t>83 662</a:t>
                      </a:r>
                    </a:p>
                  </a:txBody>
                  <a:tcPr marL="9525" marR="9525" marT="9525" marB="0" anchor="ctr"/>
                </a:tc>
                <a:tc>
                  <a:txBody>
                    <a:bodyPr/>
                    <a:lstStyle/>
                    <a:p>
                      <a:pPr algn="ctr" rtl="0" fontAlgn="ctr"/>
                      <a:r>
                        <a:rPr lang="en-ZA" sz="1400" b="1" u="none" strike="noStrike" dirty="0">
                          <a:effectLst/>
                        </a:rPr>
                        <a:t>84 026</a:t>
                      </a:r>
                      <a:endParaRPr lang="en-ZA" sz="1400" b="1" i="0" u="none" strike="noStrike" dirty="0">
                        <a:solidFill>
                          <a:srgbClr val="000000"/>
                        </a:solidFill>
                        <a:effectLst/>
                        <a:latin typeface="Calibri"/>
                      </a:endParaRPr>
                    </a:p>
                  </a:txBody>
                  <a:tcPr marL="0" marR="0" marT="0" marB="0" anchor="ctr"/>
                </a:tc>
                <a:tc>
                  <a:txBody>
                    <a:bodyPr/>
                    <a:lstStyle/>
                    <a:p>
                      <a:pPr algn="ctr" rtl="0" fontAlgn="ctr"/>
                      <a:r>
                        <a:rPr lang="en-ZA" sz="1400" b="1" u="none" strike="noStrike" dirty="0">
                          <a:effectLst/>
                        </a:rPr>
                        <a:t>89 825</a:t>
                      </a:r>
                      <a:endParaRPr lang="en-ZA" sz="1400" b="1" i="0" u="none" strike="noStrike" dirty="0">
                        <a:solidFill>
                          <a:srgbClr val="000000"/>
                        </a:solidFill>
                        <a:effectLst/>
                        <a:latin typeface="Calibri"/>
                      </a:endParaRPr>
                    </a:p>
                  </a:txBody>
                  <a:tcPr marL="0" marR="0" marT="0" marB="0" anchor="ctr"/>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dirty="0">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dirty="0">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r>
              <a:tr h="178724">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a:solidFill>
                          <a:srgbClr val="000000"/>
                        </a:solidFill>
                        <a:effectLst/>
                        <a:latin typeface="Calibri"/>
                      </a:endParaRPr>
                    </a:p>
                  </a:txBody>
                  <a:tcPr marL="0" marR="0" marT="0" marB="0" anchor="b"/>
                </a:tc>
                <a:tc>
                  <a:txBody>
                    <a:bodyPr/>
                    <a:lstStyle/>
                    <a:p>
                      <a:pPr algn="l" fontAlgn="b"/>
                      <a:endParaRPr lang="en-ZA" sz="1000" b="0" i="0" u="none" strike="noStrike" dirty="0">
                        <a:solidFill>
                          <a:srgbClr val="000000"/>
                        </a:solidFill>
                        <a:effectLst/>
                        <a:latin typeface="Calibri"/>
                      </a:endParaRPr>
                    </a:p>
                  </a:txBody>
                  <a:tcPr marL="0" marR="0" marT="0" marB="0" anchor="b"/>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3544389409"/>
              </p:ext>
            </p:extLst>
          </p:nvPr>
        </p:nvGraphicFramePr>
        <p:xfrm>
          <a:off x="2303413" y="350100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651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
        <p:nvSpPr>
          <p:cNvPr id="2049" name="Rectangle 1"/>
          <p:cNvSpPr>
            <a:spLocks noChangeArrowheads="1"/>
          </p:cNvSpPr>
          <p:nvPr/>
        </p:nvSpPr>
        <p:spPr bwMode="auto">
          <a:xfrm>
            <a:off x="539552" y="1919734"/>
            <a:ext cx="81369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ZA" sz="3200" dirty="0"/>
              <a:t>AUDIT OUTCOME FOR </a:t>
            </a:r>
            <a:r>
              <a:rPr lang="en-ZA" sz="3200" dirty="0" smtClean="0"/>
              <a:t>2014/2015 PERIOD &amp; REMEDIAL ACTION</a:t>
            </a:r>
            <a:endParaRPr lang="en-GB" sz="3200" dirty="0" smtClean="0">
              <a:latin typeface="Arial Narrow" pitchFamily="34" charset="0"/>
              <a:ea typeface="Times New Roman" pitchFamily="18" charset="0"/>
              <a:cs typeface="Arial,Bold"/>
            </a:endParaRPr>
          </a:p>
        </p:txBody>
      </p:sp>
      <p:sp>
        <p:nvSpPr>
          <p:cNvPr id="5" name="Slide Number Placeholder 4"/>
          <p:cNvSpPr>
            <a:spLocks noGrp="1"/>
          </p:cNvSpPr>
          <p:nvPr>
            <p:ph type="sldNum" sz="quarter" idx="12"/>
          </p:nvPr>
        </p:nvSpPr>
        <p:spPr>
          <a:xfrm>
            <a:off x="5436096" y="6356350"/>
            <a:ext cx="3250704"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24</a:t>
            </a:fld>
            <a:endParaRPr lang="en-ZA" dirty="0"/>
          </a:p>
        </p:txBody>
      </p:sp>
      <p:sp>
        <p:nvSpPr>
          <p:cNvPr id="2" name="TextBox 1"/>
          <p:cNvSpPr txBox="1"/>
          <p:nvPr/>
        </p:nvSpPr>
        <p:spPr>
          <a:xfrm>
            <a:off x="1475656" y="6296812"/>
            <a:ext cx="3528392" cy="215444"/>
          </a:xfrm>
          <a:prstGeom prst="rect">
            <a:avLst/>
          </a:prstGeom>
          <a:noFill/>
        </p:spPr>
        <p:txBody>
          <a:bodyPr wrap="square" rtlCol="0">
            <a:spAutoFit/>
          </a:bodyPr>
          <a:lstStyle/>
          <a:p>
            <a:r>
              <a:rPr lang="en-ZA" sz="800" dirty="0" smtClean="0"/>
              <a:t>DITSONG:NATIONAL MUSEUM OF MILITARY HISTORY</a:t>
            </a:r>
            <a:endParaRPr lang="en-ZA" sz="8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675" y="2924944"/>
            <a:ext cx="6463669"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65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
        <p:nvSpPr>
          <p:cNvPr id="2049" name="Rectangle 1"/>
          <p:cNvSpPr>
            <a:spLocks noChangeArrowheads="1"/>
          </p:cNvSpPr>
          <p:nvPr/>
        </p:nvSpPr>
        <p:spPr bwMode="auto">
          <a:xfrm>
            <a:off x="539552" y="2358756"/>
            <a:ext cx="81369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ZA" sz="2400" dirty="0" smtClean="0">
                <a:ea typeface="Times New Roman" pitchFamily="18" charset="0"/>
                <a:cs typeface="Arial,Bold"/>
              </a:rPr>
              <a:t>Qualified audit opinion on four issues:</a:t>
            </a:r>
          </a:p>
          <a:p>
            <a:pPr marL="800100" lvl="1" indent="-342900" fontAlgn="base">
              <a:spcBef>
                <a:spcPct val="0"/>
              </a:spcBef>
              <a:spcAft>
                <a:spcPct val="0"/>
              </a:spcAft>
              <a:buFont typeface="Wingdings" panose="05000000000000000000" pitchFamily="2" charset="2"/>
              <a:buChar char="Ø"/>
            </a:pPr>
            <a:r>
              <a:rPr lang="en-ZA" sz="2400" dirty="0" smtClean="0">
                <a:ea typeface="Times New Roman" pitchFamily="18" charset="0"/>
                <a:cs typeface="Arial,Bold"/>
              </a:rPr>
              <a:t>Property, Plant and Equipment</a:t>
            </a:r>
          </a:p>
          <a:p>
            <a:pPr marL="800100" lvl="1" indent="-342900" fontAlgn="base">
              <a:spcBef>
                <a:spcPct val="0"/>
              </a:spcBef>
              <a:spcAft>
                <a:spcPct val="0"/>
              </a:spcAft>
              <a:buFont typeface="Wingdings" panose="05000000000000000000" pitchFamily="2" charset="2"/>
              <a:buChar char="Ø"/>
            </a:pPr>
            <a:r>
              <a:rPr lang="en-ZA" sz="2400" dirty="0" smtClean="0">
                <a:ea typeface="Times New Roman" pitchFamily="18" charset="0"/>
                <a:cs typeface="Arial,Bold"/>
              </a:rPr>
              <a:t>Heritage assets</a:t>
            </a:r>
          </a:p>
          <a:p>
            <a:pPr marL="800100" lvl="1" indent="-342900" fontAlgn="base">
              <a:spcBef>
                <a:spcPct val="0"/>
              </a:spcBef>
              <a:spcAft>
                <a:spcPct val="0"/>
              </a:spcAft>
              <a:buFont typeface="Wingdings" panose="05000000000000000000" pitchFamily="2" charset="2"/>
              <a:buChar char="Ø"/>
            </a:pPr>
            <a:r>
              <a:rPr lang="en-ZA" sz="2400" dirty="0" smtClean="0">
                <a:ea typeface="Times New Roman" pitchFamily="18" charset="0"/>
                <a:cs typeface="Arial,Bold"/>
              </a:rPr>
              <a:t>Receivables from exchange transactions and</a:t>
            </a:r>
          </a:p>
          <a:p>
            <a:pPr marL="800100" lvl="1" indent="-342900" fontAlgn="base">
              <a:spcBef>
                <a:spcPct val="0"/>
              </a:spcBef>
              <a:spcAft>
                <a:spcPct val="0"/>
              </a:spcAft>
              <a:buFont typeface="Wingdings" panose="05000000000000000000" pitchFamily="2" charset="2"/>
              <a:buChar char="Ø"/>
            </a:pPr>
            <a:r>
              <a:rPr lang="en-ZA" sz="2400" dirty="0" smtClean="0">
                <a:ea typeface="Times New Roman" pitchFamily="18" charset="0"/>
                <a:cs typeface="Arial,Bold"/>
              </a:rPr>
              <a:t>Irregular expenditure</a:t>
            </a:r>
          </a:p>
          <a:p>
            <a:pPr marL="285750" lvl="0" indent="-285750" fontAlgn="base">
              <a:spcBef>
                <a:spcPct val="0"/>
              </a:spcBef>
              <a:spcAft>
                <a:spcPct val="0"/>
              </a:spcAft>
              <a:buFont typeface="Arial" pitchFamily="34" charset="0"/>
              <a:buChar char="•"/>
            </a:pPr>
            <a:r>
              <a:rPr lang="en-ZA" sz="2400" dirty="0"/>
              <a:t>M</a:t>
            </a:r>
            <a:r>
              <a:rPr lang="en-ZA" sz="2400" dirty="0" smtClean="0"/>
              <a:t>aterial findings on the annual performance report concerning the usefulness of reported performance information and on the uncertainty on the going concern of the entity</a:t>
            </a:r>
          </a:p>
        </p:txBody>
      </p:sp>
      <p:sp>
        <p:nvSpPr>
          <p:cNvPr id="5" name="Slide Number Placeholder 4"/>
          <p:cNvSpPr>
            <a:spLocks noGrp="1"/>
          </p:cNvSpPr>
          <p:nvPr>
            <p:ph type="sldNum" sz="quarter" idx="12"/>
          </p:nvPr>
        </p:nvSpPr>
        <p:spPr>
          <a:xfrm>
            <a:off x="5614938" y="6356350"/>
            <a:ext cx="3071862"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25</a:t>
            </a:fld>
            <a:endParaRPr lang="en-ZA" dirty="0"/>
          </a:p>
        </p:txBody>
      </p:sp>
    </p:spTree>
    <p:extLst>
      <p:ext uri="{BB962C8B-B14F-4D97-AF65-F5344CB8AC3E}">
        <p14:creationId xmlns:p14="http://schemas.microsoft.com/office/powerpoint/2010/main" val="3908366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2014/15 Audit Report and Management Letter </a:t>
            </a:r>
            <a:endParaRPr lang="en-ZA" dirty="0"/>
          </a:p>
        </p:txBody>
      </p:sp>
      <p:sp>
        <p:nvSpPr>
          <p:cNvPr id="3"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26</a:t>
            </a:fld>
            <a:endParaRPr lang="en-ZA" dirty="0"/>
          </a:p>
        </p:txBody>
      </p:sp>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Tree>
    <p:extLst>
      <p:ext uri="{BB962C8B-B14F-4D97-AF65-F5344CB8AC3E}">
        <p14:creationId xmlns:p14="http://schemas.microsoft.com/office/powerpoint/2010/main" val="3687512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chemeClr val="accent1"/>
                </a:solidFill>
              </a:rPr>
              <a:t>ANNEXURE A: MATTERS AFFECTING THE AUDITOR’S REPORT</a:t>
            </a:r>
            <a:endParaRPr lang="en-ZA" b="1" dirty="0">
              <a:solidFill>
                <a:schemeClr val="accent1"/>
              </a:solidFill>
            </a:endParaRPr>
          </a:p>
        </p:txBody>
      </p:sp>
      <p:sp>
        <p:nvSpPr>
          <p:cNvPr id="3" name="Content Placeholder 2"/>
          <p:cNvSpPr>
            <a:spLocks noGrp="1"/>
          </p:cNvSpPr>
          <p:nvPr>
            <p:ph idx="1"/>
          </p:nvPr>
        </p:nvSpPr>
        <p:spPr/>
        <p:txBody>
          <a:bodyPr/>
          <a:lstStyle/>
          <a:p>
            <a:r>
              <a:rPr lang="en-ZA" b="1" dirty="0" smtClean="0"/>
              <a:t>TRADE AND OTHER RECEIVABLES</a:t>
            </a:r>
          </a:p>
          <a:p>
            <a:endParaRPr lang="en-ZA" b="1" dirty="0"/>
          </a:p>
          <a:p>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3764074300"/>
              </p:ext>
            </p:extLst>
          </p:nvPr>
        </p:nvGraphicFramePr>
        <p:xfrm>
          <a:off x="539552" y="2204864"/>
          <a:ext cx="8136903" cy="229108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sz="1200" b="0" dirty="0" smtClean="0"/>
                        <a:t>Finding</a:t>
                      </a:r>
                      <a:endParaRPr lang="en-ZA" sz="1200" b="0" dirty="0"/>
                    </a:p>
                  </a:txBody>
                  <a:tcPr/>
                </a:tc>
                <a:tc>
                  <a:txBody>
                    <a:bodyPr/>
                    <a:lstStyle/>
                    <a:p>
                      <a:r>
                        <a:rPr lang="en-ZA" sz="1200" b="0" dirty="0" smtClean="0"/>
                        <a:t>Action</a:t>
                      </a:r>
                      <a:r>
                        <a:rPr lang="en-ZA" sz="1200" b="0" baseline="0" dirty="0" smtClean="0"/>
                        <a:t> Plan</a:t>
                      </a:r>
                      <a:endParaRPr lang="en-ZA" sz="1200" b="0" dirty="0"/>
                    </a:p>
                  </a:txBody>
                  <a:tcPr/>
                </a:tc>
                <a:tc>
                  <a:txBody>
                    <a:bodyPr/>
                    <a:lstStyle/>
                    <a:p>
                      <a:r>
                        <a:rPr lang="en-ZA" sz="1200" b="0" dirty="0" smtClean="0"/>
                        <a:t>Due Date</a:t>
                      </a:r>
                      <a:endParaRPr lang="en-ZA" sz="1200" b="0" dirty="0"/>
                    </a:p>
                  </a:txBody>
                  <a:tcPr/>
                </a:tc>
                <a:tc>
                  <a:txBody>
                    <a:bodyPr/>
                    <a:lstStyle/>
                    <a:p>
                      <a:r>
                        <a:rPr lang="en-ZA" sz="1200" b="0" dirty="0" smtClean="0"/>
                        <a:t>Progress Report</a:t>
                      </a:r>
                      <a:endParaRPr lang="en-ZA" sz="1200" b="0" dirty="0"/>
                    </a:p>
                  </a:txBody>
                  <a:tcPr/>
                </a:tc>
              </a:tr>
              <a:tr h="370840">
                <a:tc>
                  <a:txBody>
                    <a:bodyPr/>
                    <a:lstStyle/>
                    <a:p>
                      <a:r>
                        <a:rPr lang="en-ZA" sz="1200" kern="1200" dirty="0" smtClean="0">
                          <a:solidFill>
                            <a:schemeClr val="dk1"/>
                          </a:solidFill>
                          <a:effectLst/>
                          <a:latin typeface="+mn-lt"/>
                          <a:ea typeface="+mn-ea"/>
                          <a:cs typeface="+mn-cs"/>
                        </a:rPr>
                        <a:t>Limitation and misstatement of trade receivables in the annual financial statements</a:t>
                      </a:r>
                      <a:endParaRPr lang="en-ZA" sz="1200" dirty="0"/>
                    </a:p>
                  </a:txBody>
                  <a:tcPr/>
                </a:tc>
                <a:tc>
                  <a:txBody>
                    <a:bodyPr/>
                    <a:lstStyle/>
                    <a:p>
                      <a:pPr marL="285750" indent="-285750">
                        <a:buFont typeface="Arial" panose="020B0604020202020204" pitchFamily="34" charset="0"/>
                        <a:buChar char="•"/>
                      </a:pPr>
                      <a:r>
                        <a:rPr lang="en-ZA" sz="1200" dirty="0" smtClean="0"/>
                        <a:t>Long outstanding debts followed</a:t>
                      </a:r>
                      <a:r>
                        <a:rPr lang="en-ZA" sz="1200" baseline="0" dirty="0" smtClean="0"/>
                        <a:t> up</a:t>
                      </a:r>
                      <a:r>
                        <a:rPr lang="en-ZA" sz="1200" dirty="0" smtClean="0"/>
                        <a:t> </a:t>
                      </a:r>
                    </a:p>
                    <a:p>
                      <a:pPr marL="285750" indent="-285750">
                        <a:buFont typeface="Arial" panose="020B0604020202020204" pitchFamily="34" charset="0"/>
                        <a:buChar char="•"/>
                      </a:pPr>
                      <a:r>
                        <a:rPr lang="en-ZA" sz="1200" dirty="0" smtClean="0"/>
                        <a:t>Debtors</a:t>
                      </a:r>
                      <a:r>
                        <a:rPr lang="en-ZA" sz="1200" baseline="0" dirty="0" smtClean="0"/>
                        <a:t> files reconciled</a:t>
                      </a:r>
                    </a:p>
                    <a:p>
                      <a:pPr marL="285750" indent="-285750">
                        <a:buFont typeface="Arial" panose="020B0604020202020204" pitchFamily="34" charset="0"/>
                        <a:buChar char="•"/>
                      </a:pPr>
                      <a:r>
                        <a:rPr lang="en-ZA" sz="1200" baseline="0" dirty="0" smtClean="0"/>
                        <a:t>Debt collection agency will be appointed</a:t>
                      </a:r>
                      <a:endParaRPr lang="en-ZA" sz="1200" dirty="0"/>
                    </a:p>
                  </a:txBody>
                  <a:tcPr/>
                </a:tc>
                <a:tc>
                  <a:txBody>
                    <a:bodyPr/>
                    <a:lstStyle/>
                    <a:p>
                      <a:pPr marL="0" indent="0">
                        <a:buFont typeface="Arial" panose="020B0604020202020204" pitchFamily="34" charset="0"/>
                        <a:buNone/>
                      </a:pPr>
                      <a:r>
                        <a:rPr lang="en-ZA" sz="1200" dirty="0" smtClean="0">
                          <a:solidFill>
                            <a:schemeClr val="tx1"/>
                          </a:solidFill>
                        </a:rPr>
                        <a:t>15 April</a:t>
                      </a:r>
                      <a:r>
                        <a:rPr lang="en-ZA" sz="1200" baseline="0" dirty="0" smtClean="0">
                          <a:solidFill>
                            <a:schemeClr val="tx1"/>
                          </a:solidFill>
                        </a:rPr>
                        <a:t> </a:t>
                      </a:r>
                      <a:r>
                        <a:rPr lang="en-ZA" sz="1200" dirty="0" smtClean="0">
                          <a:solidFill>
                            <a:schemeClr val="tx1"/>
                          </a:solidFill>
                        </a:rPr>
                        <a:t>2016</a:t>
                      </a:r>
                      <a:endParaRPr lang="en-ZA" sz="1200" dirty="0">
                        <a:solidFill>
                          <a:schemeClr val="tx1"/>
                        </a:solidFill>
                      </a:endParaRPr>
                    </a:p>
                  </a:txBody>
                  <a:tcPr/>
                </a:tc>
                <a:tc>
                  <a:txBody>
                    <a:bodyPr/>
                    <a:lstStyle/>
                    <a:p>
                      <a:pPr marL="285750" indent="-285750">
                        <a:buFont typeface="Arial" panose="020B0604020202020204" pitchFamily="34" charset="0"/>
                        <a:buChar char="•"/>
                      </a:pPr>
                      <a:r>
                        <a:rPr lang="en-ZA" sz="1200" dirty="0" smtClean="0"/>
                        <a:t>Debtors files updated</a:t>
                      </a:r>
                    </a:p>
                    <a:p>
                      <a:pPr marL="285750" indent="-285750">
                        <a:buFont typeface="Arial" panose="020B0604020202020204" pitchFamily="34" charset="0"/>
                        <a:buChar char="•"/>
                      </a:pPr>
                      <a:r>
                        <a:rPr lang="en-ZA" sz="1200" dirty="0" smtClean="0"/>
                        <a:t>Statements</a:t>
                      </a:r>
                      <a:r>
                        <a:rPr lang="en-ZA" sz="1200" baseline="0" dirty="0" smtClean="0"/>
                        <a:t> sent to debtors to confirm or disputes debts in DMSA books</a:t>
                      </a:r>
                    </a:p>
                    <a:p>
                      <a:pPr marL="285750" indent="-285750">
                        <a:buFont typeface="Arial" panose="020B0604020202020204" pitchFamily="34" charset="0"/>
                        <a:buChar char="•"/>
                      </a:pPr>
                      <a:r>
                        <a:rPr lang="en-ZA" sz="1200" baseline="0" dirty="0" smtClean="0"/>
                        <a:t>Contract Debtors clerk appointed</a:t>
                      </a:r>
                    </a:p>
                    <a:p>
                      <a:pPr marL="285750" indent="-285750">
                        <a:buFont typeface="Arial" panose="020B0604020202020204" pitchFamily="34" charset="0"/>
                        <a:buChar char="•"/>
                      </a:pPr>
                      <a:r>
                        <a:rPr lang="en-ZA" sz="1200" baseline="0" dirty="0" smtClean="0"/>
                        <a:t>In process of appointing debt collector by </a:t>
                      </a:r>
                      <a:r>
                        <a:rPr lang="en-ZA" sz="1200" baseline="0" dirty="0" smtClean="0">
                          <a:solidFill>
                            <a:schemeClr val="tx1"/>
                          </a:solidFill>
                        </a:rPr>
                        <a:t>15 April 2016</a:t>
                      </a:r>
                      <a:endParaRPr lang="en-ZA" sz="1200" dirty="0">
                        <a:solidFill>
                          <a:schemeClr val="tx1"/>
                        </a:solidFill>
                      </a:endParaRPr>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27</a:t>
            </a:fld>
            <a:endParaRPr lang="en-ZA" dirty="0"/>
          </a:p>
        </p:txBody>
      </p:sp>
    </p:spTree>
    <p:extLst>
      <p:ext uri="{BB962C8B-B14F-4D97-AF65-F5344CB8AC3E}">
        <p14:creationId xmlns:p14="http://schemas.microsoft.com/office/powerpoint/2010/main" val="1147866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b="1" dirty="0" smtClean="0"/>
              <a:t>TRADE AND OTHER RECEIVABLES</a:t>
            </a:r>
          </a:p>
          <a:p>
            <a:endParaRPr lang="en-ZA" b="1" dirty="0"/>
          </a:p>
          <a:p>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49487355"/>
              </p:ext>
            </p:extLst>
          </p:nvPr>
        </p:nvGraphicFramePr>
        <p:xfrm>
          <a:off x="539552" y="2204864"/>
          <a:ext cx="8136903" cy="192532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Interest not charged on all overdue accounts</a:t>
                      </a:r>
                      <a:endParaRPr lang="en-ZA" dirty="0"/>
                    </a:p>
                  </a:txBody>
                  <a:tcPr/>
                </a:tc>
                <a:tc>
                  <a:txBody>
                    <a:bodyPr/>
                    <a:lstStyle/>
                    <a:p>
                      <a:r>
                        <a:rPr lang="en-ZA" dirty="0" smtClean="0"/>
                        <a:t>Interest will be charged monthly</a:t>
                      </a:r>
                      <a:endParaRPr lang="en-ZA" dirty="0"/>
                    </a:p>
                  </a:txBody>
                  <a:tcPr/>
                </a:tc>
                <a:tc>
                  <a:txBody>
                    <a:bodyPr/>
                    <a:lstStyle/>
                    <a:p>
                      <a:r>
                        <a:rPr lang="en-ZA" dirty="0" smtClean="0"/>
                        <a:t>30 July</a:t>
                      </a:r>
                      <a:r>
                        <a:rPr lang="en-ZA" baseline="0" dirty="0" smtClean="0"/>
                        <a:t> 2015</a:t>
                      </a:r>
                      <a:endParaRPr lang="en-ZA" dirty="0"/>
                    </a:p>
                  </a:txBody>
                  <a:tcPr/>
                </a:tc>
                <a:tc>
                  <a:txBody>
                    <a:bodyPr/>
                    <a:lstStyle/>
                    <a:p>
                      <a:r>
                        <a:rPr lang="en-ZA" dirty="0" smtClean="0"/>
                        <a:t>Task complete</a:t>
                      </a:r>
                      <a:endParaRPr lang="en-ZA" dirty="0"/>
                    </a:p>
                  </a:txBody>
                  <a:tcPr/>
                </a:tc>
              </a:tr>
              <a:tr h="370840">
                <a:tc>
                  <a:txBody>
                    <a:bodyPr/>
                    <a:lstStyle/>
                    <a:p>
                      <a:r>
                        <a:rPr lang="en-ZA" sz="1800" kern="1200" dirty="0" smtClean="0">
                          <a:solidFill>
                            <a:schemeClr val="dk1"/>
                          </a:solidFill>
                          <a:effectLst/>
                          <a:latin typeface="+mn-lt"/>
                          <a:ea typeface="+mn-ea"/>
                          <a:cs typeface="+mn-cs"/>
                        </a:rPr>
                        <a:t>Provision for doubtful debts is not correctly accounted for</a:t>
                      </a:r>
                      <a:endParaRPr lang="en-ZA" dirty="0"/>
                    </a:p>
                  </a:txBody>
                  <a:tcPr/>
                </a:tc>
                <a:tc>
                  <a:txBody>
                    <a:bodyPr/>
                    <a:lstStyle/>
                    <a:p>
                      <a:r>
                        <a:rPr lang="en-ZA" dirty="0" smtClean="0"/>
                        <a:t>Provision for doubtful debts</a:t>
                      </a:r>
                      <a:r>
                        <a:rPr lang="en-ZA" baseline="0" dirty="0" smtClean="0"/>
                        <a:t> has been  recalculated</a:t>
                      </a:r>
                      <a:endParaRPr lang="en-ZA" dirty="0"/>
                    </a:p>
                  </a:txBody>
                  <a:tcPr/>
                </a:tc>
                <a:tc>
                  <a:txBody>
                    <a:bodyPr/>
                    <a:lstStyle/>
                    <a:p>
                      <a:r>
                        <a:rPr lang="en-ZA" dirty="0" smtClean="0"/>
                        <a:t>30 July</a:t>
                      </a:r>
                      <a:r>
                        <a:rPr lang="en-ZA" baseline="0" dirty="0" smtClean="0"/>
                        <a:t> 2015</a:t>
                      </a:r>
                      <a:endParaRPr lang="en-ZA" dirty="0"/>
                    </a:p>
                  </a:txBody>
                  <a:tcPr/>
                </a:tc>
                <a:tc>
                  <a:txBody>
                    <a:bodyPr/>
                    <a:lstStyle/>
                    <a:p>
                      <a:r>
                        <a:rPr lang="en-ZA" dirty="0" smtClean="0"/>
                        <a:t>Task complete</a:t>
                      </a:r>
                      <a:endParaRPr lang="en-ZA" dirty="0"/>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28</a:t>
            </a:fld>
            <a:endParaRPr lang="en-ZA" dirty="0"/>
          </a:p>
        </p:txBody>
      </p:sp>
    </p:spTree>
    <p:extLst>
      <p:ext uri="{BB962C8B-B14F-4D97-AF65-F5344CB8AC3E}">
        <p14:creationId xmlns:p14="http://schemas.microsoft.com/office/powerpoint/2010/main" val="2497547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a:t>PROPERTY, PLANT AND </a:t>
            </a:r>
            <a:r>
              <a:rPr lang="en-ZA" b="1" dirty="0" smtClean="0"/>
              <a:t>EQUIPMENT</a:t>
            </a:r>
          </a:p>
          <a:p>
            <a:pPr lvl="2"/>
            <a:r>
              <a:rPr lang="en-ZA" b="1" dirty="0"/>
              <a:t>MOVEABLE ASSETS</a:t>
            </a:r>
          </a:p>
        </p:txBody>
      </p:sp>
      <p:graphicFrame>
        <p:nvGraphicFramePr>
          <p:cNvPr id="4" name="Table 3"/>
          <p:cNvGraphicFramePr>
            <a:graphicFrameLocks noGrp="1"/>
          </p:cNvGraphicFramePr>
          <p:nvPr>
            <p:extLst>
              <p:ext uri="{D42A27DB-BD31-4B8C-83A1-F6EECF244321}">
                <p14:modId xmlns:p14="http://schemas.microsoft.com/office/powerpoint/2010/main" val="2162298535"/>
              </p:ext>
            </p:extLst>
          </p:nvPr>
        </p:nvGraphicFramePr>
        <p:xfrm>
          <a:off x="467544" y="1700808"/>
          <a:ext cx="8136903" cy="485140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sz="1600" b="0" dirty="0" smtClean="0"/>
                        <a:t>Finding</a:t>
                      </a:r>
                      <a:endParaRPr lang="en-ZA" sz="1600" b="0" dirty="0"/>
                    </a:p>
                  </a:txBody>
                  <a:tcPr/>
                </a:tc>
                <a:tc>
                  <a:txBody>
                    <a:bodyPr/>
                    <a:lstStyle/>
                    <a:p>
                      <a:r>
                        <a:rPr lang="en-ZA" sz="1600" b="0" dirty="0" smtClean="0"/>
                        <a:t>Action</a:t>
                      </a:r>
                      <a:r>
                        <a:rPr lang="en-ZA" sz="1600" b="0" baseline="0" dirty="0" smtClean="0"/>
                        <a:t> Plan</a:t>
                      </a:r>
                      <a:endParaRPr lang="en-ZA" sz="1600" b="0" dirty="0"/>
                    </a:p>
                  </a:txBody>
                  <a:tcPr/>
                </a:tc>
                <a:tc>
                  <a:txBody>
                    <a:bodyPr/>
                    <a:lstStyle/>
                    <a:p>
                      <a:r>
                        <a:rPr lang="en-ZA" sz="1600" b="0" dirty="0" smtClean="0"/>
                        <a:t>Due Date</a:t>
                      </a:r>
                      <a:endParaRPr lang="en-ZA" sz="1600" b="0" dirty="0"/>
                    </a:p>
                  </a:txBody>
                  <a:tcPr/>
                </a:tc>
                <a:tc>
                  <a:txBody>
                    <a:bodyPr/>
                    <a:lstStyle/>
                    <a:p>
                      <a:r>
                        <a:rPr lang="en-ZA" sz="1600" b="0" dirty="0" smtClean="0"/>
                        <a:t>Progress Report</a:t>
                      </a:r>
                      <a:endParaRPr lang="en-ZA" sz="1600" b="0" dirty="0"/>
                    </a:p>
                  </a:txBody>
                  <a:tcPr/>
                </a:tc>
              </a:tr>
              <a:tr h="370840">
                <a:tc>
                  <a:txBody>
                    <a:bodyPr/>
                    <a:lstStyle/>
                    <a:p>
                      <a:r>
                        <a:rPr lang="en-ZA" sz="1600" kern="1200" dirty="0" smtClean="0">
                          <a:solidFill>
                            <a:schemeClr val="dk1"/>
                          </a:solidFill>
                          <a:effectLst/>
                          <a:latin typeface="+mn-lt"/>
                          <a:ea typeface="+mn-ea"/>
                          <a:cs typeface="+mn-cs"/>
                        </a:rPr>
                        <a:t>Inadequate </a:t>
                      </a:r>
                      <a:r>
                        <a:rPr lang="en-US" sz="1600" kern="1200" dirty="0" smtClean="0">
                          <a:solidFill>
                            <a:schemeClr val="dk1"/>
                          </a:solidFill>
                          <a:effectLst/>
                          <a:latin typeface="+mn-lt"/>
                          <a:ea typeface="+mn-ea"/>
                          <a:cs typeface="+mn-cs"/>
                        </a:rPr>
                        <a:t>annual assessment of residual values and useful lives</a:t>
                      </a:r>
                      <a:endParaRPr lang="en-ZA" sz="1600" dirty="0"/>
                    </a:p>
                  </a:txBody>
                  <a:tcPr/>
                </a:tc>
                <a:tc>
                  <a:txBody>
                    <a:bodyPr/>
                    <a:lstStyle/>
                    <a:p>
                      <a:r>
                        <a:rPr lang="en-ZA" sz="1600" dirty="0" smtClean="0"/>
                        <a:t>Assets will be recounted and useful lives</a:t>
                      </a:r>
                      <a:r>
                        <a:rPr lang="en-ZA" sz="1600" baseline="0" dirty="0" smtClean="0"/>
                        <a:t> determined</a:t>
                      </a:r>
                      <a:r>
                        <a:rPr lang="en-ZA" sz="1600" dirty="0" smtClean="0"/>
                        <a:t> </a:t>
                      </a:r>
                      <a:endParaRPr lang="en-ZA" sz="1600" dirty="0"/>
                    </a:p>
                  </a:txBody>
                  <a:tcPr/>
                </a:tc>
                <a:tc rowSpan="3">
                  <a:txBody>
                    <a:bodyPr/>
                    <a:lstStyle/>
                    <a:p>
                      <a:r>
                        <a:rPr lang="en-ZA" sz="1600" dirty="0" smtClean="0">
                          <a:solidFill>
                            <a:schemeClr val="tx1"/>
                          </a:solidFill>
                        </a:rPr>
                        <a:t>15 May 2016 due to adjustments required for Financial Statements</a:t>
                      </a:r>
                      <a:endParaRPr lang="en-ZA" sz="1600" dirty="0">
                        <a:solidFill>
                          <a:srgbClr val="00B0F0"/>
                        </a:solidFill>
                      </a:endParaRPr>
                    </a:p>
                  </a:txBody>
                  <a:tcPr/>
                </a:tc>
                <a:tc rowSpan="3">
                  <a:txBody>
                    <a:bodyPr/>
                    <a:lstStyle/>
                    <a:p>
                      <a:pPr marL="285750" indent="-285750">
                        <a:buFont typeface="Arial" panose="020B0604020202020204" pitchFamily="34" charset="0"/>
                        <a:buChar char="•"/>
                      </a:pPr>
                      <a:r>
                        <a:rPr lang="en-ZA" sz="1600" dirty="0" smtClean="0"/>
                        <a:t>Asset counts performed quarterly</a:t>
                      </a:r>
                    </a:p>
                    <a:p>
                      <a:pPr marL="285750" indent="-285750">
                        <a:buFont typeface="Arial" panose="020B0604020202020204" pitchFamily="34" charset="0"/>
                        <a:buChar char="•"/>
                      </a:pPr>
                      <a:r>
                        <a:rPr lang="en-ZA" sz="1600" baseline="0" dirty="0" smtClean="0"/>
                        <a:t>Physical asset verification underway till </a:t>
                      </a:r>
                      <a:r>
                        <a:rPr lang="en-ZA" sz="1600" baseline="0" dirty="0" smtClean="0">
                          <a:solidFill>
                            <a:schemeClr val="tx1"/>
                          </a:solidFill>
                        </a:rPr>
                        <a:t>15 April 2016</a:t>
                      </a:r>
                    </a:p>
                    <a:p>
                      <a:pPr marL="285750" indent="-285750">
                        <a:buFont typeface="Arial" panose="020B0604020202020204" pitchFamily="34" charset="0"/>
                        <a:buChar char="•"/>
                      </a:pPr>
                      <a:r>
                        <a:rPr lang="en-ZA" sz="1600" baseline="0" dirty="0" smtClean="0"/>
                        <a:t>Update asset register and investigate discrepancies by </a:t>
                      </a:r>
                      <a:r>
                        <a:rPr lang="en-ZA" sz="1600" baseline="0" dirty="0" smtClean="0">
                          <a:solidFill>
                            <a:schemeClr val="tx1"/>
                          </a:solidFill>
                        </a:rPr>
                        <a:t>30 April 2016</a:t>
                      </a:r>
                    </a:p>
                    <a:p>
                      <a:pPr marL="285750" indent="-285750">
                        <a:buFont typeface="Arial" panose="020B0604020202020204" pitchFamily="34" charset="0"/>
                        <a:buChar char="•"/>
                      </a:pPr>
                      <a:r>
                        <a:rPr lang="en-ZA" sz="1600" baseline="0" dirty="0" smtClean="0"/>
                        <a:t>Update values in the financial statements is currently being updated </a:t>
                      </a:r>
                      <a:r>
                        <a:rPr lang="en-ZA" sz="1600" baseline="0" dirty="0" smtClean="0">
                          <a:solidFill>
                            <a:schemeClr val="tx1"/>
                          </a:solidFill>
                        </a:rPr>
                        <a:t>by 15 May 2016</a:t>
                      </a:r>
                      <a:endParaRPr lang="en-ZA" sz="1600" dirty="0">
                        <a:solidFill>
                          <a:schemeClr val="tx1"/>
                        </a:solidFill>
                      </a:endParaRPr>
                    </a:p>
                  </a:txBody>
                  <a:tcPr/>
                </a:tc>
              </a:tr>
              <a:tr h="370840">
                <a:tc>
                  <a:txBody>
                    <a:bodyPr/>
                    <a:lstStyle/>
                    <a:p>
                      <a:r>
                        <a:rPr lang="en-ZA" sz="1600" kern="1200" dirty="0" smtClean="0">
                          <a:solidFill>
                            <a:schemeClr val="dk1"/>
                          </a:solidFill>
                          <a:effectLst/>
                          <a:latin typeface="+mn-lt"/>
                          <a:ea typeface="+mn-ea"/>
                          <a:cs typeface="+mn-cs"/>
                        </a:rPr>
                        <a:t>The moveable assets are not recorded in the asset register</a:t>
                      </a:r>
                      <a:r>
                        <a:rPr lang="en-ZA" sz="1600" i="1" kern="1200" dirty="0" smtClean="0">
                          <a:solidFill>
                            <a:schemeClr val="dk1"/>
                          </a:solidFill>
                          <a:effectLst/>
                          <a:latin typeface="+mn-lt"/>
                          <a:ea typeface="+mn-ea"/>
                          <a:cs typeface="+mn-cs"/>
                        </a:rPr>
                        <a:t> </a:t>
                      </a:r>
                      <a:endParaRPr lang="en-ZA" sz="1600" dirty="0"/>
                    </a:p>
                  </a:txBody>
                  <a:tcPr/>
                </a:tc>
                <a:tc>
                  <a:txBody>
                    <a:bodyPr/>
                    <a:lstStyle/>
                    <a:p>
                      <a:r>
                        <a:rPr lang="en-ZA" sz="1600" dirty="0" smtClean="0"/>
                        <a:t>Assets will be recounted and register</a:t>
                      </a:r>
                      <a:r>
                        <a:rPr lang="en-ZA" sz="1600" baseline="0" dirty="0" smtClean="0"/>
                        <a:t> updated</a:t>
                      </a:r>
                      <a:endParaRPr lang="en-ZA" sz="1600" dirty="0"/>
                    </a:p>
                  </a:txBody>
                  <a:tcPr/>
                </a:tc>
                <a:tc vMerge="1">
                  <a:txBody>
                    <a:bodyPr/>
                    <a:lstStyle/>
                    <a:p>
                      <a:endParaRPr lang="en-ZA" sz="1200" dirty="0"/>
                    </a:p>
                  </a:txBody>
                  <a:tcPr/>
                </a:tc>
                <a:tc vMerge="1">
                  <a:txBody>
                    <a:bodyPr/>
                    <a:lstStyle/>
                    <a:p>
                      <a:endParaRPr lang="en-ZA" dirty="0"/>
                    </a:p>
                  </a:txBody>
                  <a:tcPr/>
                </a:tc>
              </a:tr>
              <a:tr h="370840">
                <a:tc>
                  <a:txBody>
                    <a:bodyPr/>
                    <a:lstStyle/>
                    <a:p>
                      <a:r>
                        <a:rPr lang="en-ZA" sz="1600" kern="1200" dirty="0" smtClean="0">
                          <a:solidFill>
                            <a:schemeClr val="dk1"/>
                          </a:solidFill>
                          <a:effectLst/>
                          <a:latin typeface="+mn-lt"/>
                          <a:ea typeface="+mn-ea"/>
                          <a:cs typeface="+mn-cs"/>
                        </a:rPr>
                        <a:t>Moveable assets could not be physically verified for existence</a:t>
                      </a:r>
                      <a:endParaRPr lang="en-ZA" sz="1600" dirty="0"/>
                    </a:p>
                  </a:txBody>
                  <a:tcPr/>
                </a:tc>
                <a:tc>
                  <a:txBody>
                    <a:bodyPr/>
                    <a:lstStyle/>
                    <a:p>
                      <a:r>
                        <a:rPr lang="en-ZA" sz="1600" dirty="0" smtClean="0"/>
                        <a:t>Assets will be recounted and register</a:t>
                      </a:r>
                      <a:r>
                        <a:rPr lang="en-ZA" sz="1600" baseline="0" dirty="0" smtClean="0"/>
                        <a:t> updated</a:t>
                      </a:r>
                      <a:endParaRPr lang="en-ZA" sz="1600" dirty="0"/>
                    </a:p>
                  </a:txBody>
                  <a:tcPr/>
                </a:tc>
                <a:tc vMerge="1">
                  <a:txBody>
                    <a:bodyPr/>
                    <a:lstStyle/>
                    <a:p>
                      <a:endParaRPr lang="en-ZA" sz="1200" dirty="0"/>
                    </a:p>
                  </a:txBody>
                  <a:tcPr/>
                </a:tc>
                <a:tc vMerge="1">
                  <a:txBody>
                    <a:bodyPr/>
                    <a:lstStyle/>
                    <a:p>
                      <a:endParaRPr lang="en-ZA" dirty="0"/>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29</a:t>
            </a:fld>
            <a:endParaRPr lang="en-ZA" dirty="0"/>
          </a:p>
        </p:txBody>
      </p:sp>
    </p:spTree>
    <p:extLst>
      <p:ext uri="{BB962C8B-B14F-4D97-AF65-F5344CB8AC3E}">
        <p14:creationId xmlns:p14="http://schemas.microsoft.com/office/powerpoint/2010/main" val="312344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
        <p:nvSpPr>
          <p:cNvPr id="2049" name="Rectangle 1"/>
          <p:cNvSpPr>
            <a:spLocks noChangeArrowheads="1"/>
          </p:cNvSpPr>
          <p:nvPr/>
        </p:nvSpPr>
        <p:spPr bwMode="auto">
          <a:xfrm>
            <a:off x="323528" y="2184540"/>
            <a:ext cx="8136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3200" b="1" dirty="0" smtClean="0">
                <a:latin typeface="+mj-lt"/>
                <a:ea typeface="Times New Roman" pitchFamily="18" charset="0"/>
                <a:cs typeface="Arial" pitchFamily="34" charset="0"/>
              </a:rPr>
              <a:t>BACKGROUND</a:t>
            </a:r>
            <a:endParaRPr lang="en-GB" sz="3200" dirty="0" smtClean="0">
              <a:latin typeface="+mj-lt"/>
              <a:ea typeface="Times New Roman" pitchFamily="18" charset="0"/>
              <a:cs typeface="Arial" pitchFamily="34" charset="0"/>
            </a:endParaRPr>
          </a:p>
        </p:txBody>
      </p:sp>
      <p:sp>
        <p:nvSpPr>
          <p:cNvPr id="5" name="Slide Number Placeholder 4"/>
          <p:cNvSpPr>
            <a:spLocks noGrp="1"/>
          </p:cNvSpPr>
          <p:nvPr>
            <p:ph type="sldNum" sz="quarter" idx="12"/>
          </p:nvPr>
        </p:nvSpPr>
        <p:spPr>
          <a:xfrm>
            <a:off x="5796136" y="6356350"/>
            <a:ext cx="2890664"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a:t>
            </a:fld>
            <a:endParaRPr lang="en-ZA" dirty="0"/>
          </a:p>
        </p:txBody>
      </p:sp>
      <p:sp>
        <p:nvSpPr>
          <p:cNvPr id="2" name="TextBox 1"/>
          <p:cNvSpPr txBox="1"/>
          <p:nvPr/>
        </p:nvSpPr>
        <p:spPr>
          <a:xfrm>
            <a:off x="971600" y="6597932"/>
            <a:ext cx="2016224" cy="215444"/>
          </a:xfrm>
          <a:prstGeom prst="rect">
            <a:avLst/>
          </a:prstGeom>
          <a:noFill/>
        </p:spPr>
        <p:txBody>
          <a:bodyPr wrap="square" rtlCol="0">
            <a:spAutoFit/>
          </a:bodyPr>
          <a:lstStyle/>
          <a:p>
            <a:r>
              <a:rPr lang="en-ZA" sz="800" dirty="0" smtClean="0"/>
              <a:t>NDEBELE MURAL</a:t>
            </a:r>
            <a:endParaRPr lang="en-ZA" sz="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85702"/>
            <a:ext cx="5595937"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036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smtClean="0"/>
              <a:t>HERITAGE ASSETS</a:t>
            </a:r>
          </a:p>
        </p:txBody>
      </p:sp>
      <p:graphicFrame>
        <p:nvGraphicFramePr>
          <p:cNvPr id="4" name="Table 3"/>
          <p:cNvGraphicFramePr>
            <a:graphicFrameLocks noGrp="1"/>
          </p:cNvGraphicFramePr>
          <p:nvPr>
            <p:extLst>
              <p:ext uri="{D42A27DB-BD31-4B8C-83A1-F6EECF244321}">
                <p14:modId xmlns:p14="http://schemas.microsoft.com/office/powerpoint/2010/main" val="331610896"/>
              </p:ext>
            </p:extLst>
          </p:nvPr>
        </p:nvGraphicFramePr>
        <p:xfrm>
          <a:off x="467544" y="1700808"/>
          <a:ext cx="8136903" cy="347980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US" sz="1800" kern="1200" dirty="0" smtClean="0">
                          <a:solidFill>
                            <a:schemeClr val="dk1"/>
                          </a:solidFill>
                          <a:effectLst/>
                          <a:latin typeface="+mn-lt"/>
                          <a:ea typeface="+mn-ea"/>
                          <a:cs typeface="+mn-cs"/>
                        </a:rPr>
                        <a:t>Heritage assets are incorrectly valued as at year end</a:t>
                      </a:r>
                      <a:endParaRPr lang="en-ZA" dirty="0"/>
                    </a:p>
                  </a:txBody>
                  <a:tcPr/>
                </a:tc>
                <a:tc>
                  <a:txBody>
                    <a:bodyPr/>
                    <a:lstStyle/>
                    <a:p>
                      <a:r>
                        <a:rPr lang="en-ZA" baseline="0" dirty="0" smtClean="0"/>
                        <a:t>GRAP implementation plan was approved by Council and implementation is continuing</a:t>
                      </a:r>
                    </a:p>
                    <a:p>
                      <a:r>
                        <a:rPr lang="en-ZA" dirty="0" smtClean="0"/>
                        <a:t>Recognition of assets will be undertaken to ensure  correct disclosure and  fair valuation.</a:t>
                      </a:r>
                      <a:endParaRPr lang="en-ZA" dirty="0"/>
                    </a:p>
                  </a:txBody>
                  <a:tcPr/>
                </a:tc>
                <a:tc>
                  <a:txBody>
                    <a:bodyPr/>
                    <a:lstStyle/>
                    <a:p>
                      <a:r>
                        <a:rPr lang="en-ZA" dirty="0" smtClean="0"/>
                        <a:t>31 March 2016</a:t>
                      </a:r>
                      <a:endParaRPr lang="en-ZA" dirty="0"/>
                    </a:p>
                  </a:txBody>
                  <a:tcPr/>
                </a:tc>
                <a:tc>
                  <a:txBody>
                    <a:bodyPr/>
                    <a:lstStyle/>
                    <a:p>
                      <a:pPr marL="285750" indent="-285750">
                        <a:buFont typeface="Arial" panose="020B0604020202020204" pitchFamily="34" charset="0"/>
                        <a:buChar char="•"/>
                      </a:pPr>
                      <a:r>
                        <a:rPr lang="en-ZA" dirty="0" smtClean="0"/>
                        <a:t>GRAP 103 implementation plan in progress</a:t>
                      </a:r>
                    </a:p>
                    <a:p>
                      <a:pPr marL="285750" indent="-285750">
                        <a:buFont typeface="Arial" panose="020B0604020202020204" pitchFamily="34" charset="0"/>
                        <a:buChar char="•"/>
                      </a:pPr>
                      <a:r>
                        <a:rPr lang="en-ZA" dirty="0" smtClean="0"/>
                        <a:t>Library</a:t>
                      </a:r>
                      <a:r>
                        <a:rPr lang="en-ZA" baseline="0" dirty="0" smtClean="0"/>
                        <a:t> books valuation commenced</a:t>
                      </a:r>
                    </a:p>
                    <a:p>
                      <a:pPr marL="285750" indent="-285750">
                        <a:buFont typeface="Arial" panose="020B0604020202020204" pitchFamily="34" charset="0"/>
                        <a:buChar char="•"/>
                      </a:pPr>
                      <a:r>
                        <a:rPr lang="en-ZA" baseline="0" dirty="0" smtClean="0"/>
                        <a:t>SOP for heritage assets developed</a:t>
                      </a:r>
                    </a:p>
                    <a:p>
                      <a:pPr marL="285750" indent="-285750">
                        <a:buFont typeface="Arial" panose="020B0604020202020204" pitchFamily="34" charset="0"/>
                        <a:buChar char="•"/>
                      </a:pPr>
                      <a:r>
                        <a:rPr lang="en-ZA" baseline="0" dirty="0" smtClean="0"/>
                        <a:t>GRAP103 policy </a:t>
                      </a:r>
                      <a:r>
                        <a:rPr lang="en-ZA" baseline="0" dirty="0" smtClean="0">
                          <a:solidFill>
                            <a:schemeClr val="tx1"/>
                          </a:solidFill>
                        </a:rPr>
                        <a:t>approved</a:t>
                      </a:r>
                      <a:endParaRPr lang="en-ZA" dirty="0">
                        <a:solidFill>
                          <a:schemeClr val="tx1"/>
                        </a:solidFill>
                      </a:endParaRPr>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30</a:t>
            </a:fld>
            <a:endParaRPr lang="en-ZA" dirty="0"/>
          </a:p>
        </p:txBody>
      </p:sp>
    </p:spTree>
    <p:extLst>
      <p:ext uri="{BB962C8B-B14F-4D97-AF65-F5344CB8AC3E}">
        <p14:creationId xmlns:p14="http://schemas.microsoft.com/office/powerpoint/2010/main" val="167517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p:spPr>
        <p:txBody>
          <a:bodyPr/>
          <a:lstStyle/>
          <a:p>
            <a:r>
              <a:rPr lang="en-ZA" b="1" dirty="0"/>
              <a:t>REVENUE MANAGEMENT - COMPLIANCE</a:t>
            </a:r>
          </a:p>
          <a:p>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1549955610"/>
              </p:ext>
            </p:extLst>
          </p:nvPr>
        </p:nvGraphicFramePr>
        <p:xfrm>
          <a:off x="467544" y="1196752"/>
          <a:ext cx="8136903" cy="293116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200" kern="1200" dirty="0" smtClean="0">
                          <a:solidFill>
                            <a:schemeClr val="dk1"/>
                          </a:solidFill>
                          <a:effectLst/>
                          <a:latin typeface="+mn-lt"/>
                          <a:ea typeface="+mn-ea"/>
                          <a:cs typeface="+mn-cs"/>
                        </a:rPr>
                        <a:t>Property rented at less than market value</a:t>
                      </a:r>
                      <a:endParaRPr lang="en-ZA" sz="1200" dirty="0"/>
                    </a:p>
                  </a:txBody>
                  <a:tcPr/>
                </a:tc>
                <a:tc>
                  <a:txBody>
                    <a:bodyPr/>
                    <a:lstStyle/>
                    <a:p>
                      <a:pPr marL="285750" indent="-285750">
                        <a:buFont typeface="Arial" panose="020B0604020202020204" pitchFamily="34" charset="0"/>
                        <a:buChar char="•"/>
                      </a:pPr>
                      <a:r>
                        <a:rPr lang="en-ZA" sz="1200" dirty="0" smtClean="0"/>
                        <a:t>All tariffs for new contracts are based on fair market values. Management is currently reviewing all existing contracts </a:t>
                      </a:r>
                    </a:p>
                    <a:p>
                      <a:pPr marL="285750" indent="-285750">
                        <a:buFont typeface="Arial" panose="020B0604020202020204" pitchFamily="34" charset="0"/>
                        <a:buChar char="•"/>
                      </a:pPr>
                      <a:r>
                        <a:rPr lang="en-ZA" sz="1200" dirty="0" smtClean="0"/>
                        <a:t>Standard</a:t>
                      </a:r>
                      <a:r>
                        <a:rPr lang="en-ZA" sz="1200" baseline="0" dirty="0" smtClean="0"/>
                        <a:t> DMSA tariffs sourced from Grading Council developed</a:t>
                      </a:r>
                      <a:endParaRPr lang="en-ZA" sz="1200" dirty="0"/>
                    </a:p>
                  </a:txBody>
                  <a:tcPr/>
                </a:tc>
                <a:tc>
                  <a:txBody>
                    <a:bodyPr/>
                    <a:lstStyle/>
                    <a:p>
                      <a:r>
                        <a:rPr lang="en-ZA" sz="1200" dirty="0" smtClean="0"/>
                        <a:t>31 March 2016</a:t>
                      </a:r>
                    </a:p>
                    <a:p>
                      <a:endParaRPr lang="en-ZA" sz="1200" dirty="0" smtClean="0"/>
                    </a:p>
                    <a:p>
                      <a:endParaRPr lang="en-ZA" sz="1200" dirty="0" smtClean="0"/>
                    </a:p>
                    <a:p>
                      <a:endParaRPr lang="en-ZA" sz="1200" dirty="0" smtClean="0"/>
                    </a:p>
                    <a:p>
                      <a:endParaRPr lang="en-ZA" sz="1200" dirty="0" smtClean="0"/>
                    </a:p>
                    <a:p>
                      <a:endParaRPr lang="en-ZA" sz="1200" dirty="0" smtClean="0"/>
                    </a:p>
                  </a:txBody>
                  <a:tcPr/>
                </a:tc>
                <a:tc>
                  <a:txBody>
                    <a:bodyPr/>
                    <a:lstStyle/>
                    <a:p>
                      <a:pPr marL="285750" indent="-285750">
                        <a:buFont typeface="Arial" panose="020B0604020202020204" pitchFamily="34" charset="0"/>
                        <a:buChar char="•"/>
                      </a:pPr>
                      <a:r>
                        <a:rPr lang="en-ZA" sz="1200" dirty="0" smtClean="0"/>
                        <a:t>Consultants</a:t>
                      </a:r>
                      <a:r>
                        <a:rPr lang="en-ZA" sz="1200" baseline="0" dirty="0" smtClean="0"/>
                        <a:t> appointed to determine market related rates of rental facilities</a:t>
                      </a:r>
                    </a:p>
                    <a:p>
                      <a:pPr marL="285750" indent="-285750">
                        <a:buFont typeface="Arial" panose="020B0604020202020204" pitchFamily="34" charset="0"/>
                        <a:buChar char="•"/>
                      </a:pPr>
                      <a:r>
                        <a:rPr lang="en-ZA" sz="1200" baseline="0" dirty="0" smtClean="0"/>
                        <a:t>Reports received for 50% of rented facilities</a:t>
                      </a:r>
                      <a:endParaRPr lang="en-ZA" sz="1200" dirty="0"/>
                    </a:p>
                  </a:txBody>
                  <a:tcPr/>
                </a:tc>
              </a:tr>
              <a:tr h="370840">
                <a:tc>
                  <a:txBody>
                    <a:bodyPr/>
                    <a:lstStyle/>
                    <a:p>
                      <a:r>
                        <a:rPr lang="en-ZA" sz="1200" kern="1200" dirty="0" smtClean="0">
                          <a:solidFill>
                            <a:schemeClr val="dk1"/>
                          </a:solidFill>
                          <a:effectLst/>
                          <a:latin typeface="+mn-lt"/>
                          <a:ea typeface="+mn-ea"/>
                          <a:cs typeface="+mn-cs"/>
                        </a:rPr>
                        <a:t>The accounting authority did not take effective and appropriate steps to collect all money due to </a:t>
                      </a:r>
                      <a:r>
                        <a:rPr lang="en-ZA" sz="1200" kern="1200" dirty="0" err="1" smtClean="0">
                          <a:solidFill>
                            <a:schemeClr val="dk1"/>
                          </a:solidFill>
                          <a:effectLst/>
                          <a:latin typeface="+mn-lt"/>
                          <a:ea typeface="+mn-ea"/>
                          <a:cs typeface="+mn-cs"/>
                        </a:rPr>
                        <a:t>Ditsong</a:t>
                      </a:r>
                      <a:endParaRPr lang="en-ZA" sz="1200" dirty="0"/>
                    </a:p>
                  </a:txBody>
                  <a:tcPr/>
                </a:tc>
                <a:tc>
                  <a:txBody>
                    <a:bodyPr/>
                    <a:lstStyle/>
                    <a:p>
                      <a:r>
                        <a:rPr lang="en-ZA" sz="1200" dirty="0" smtClean="0"/>
                        <a:t>Follow ups on outstanding debt will be done and debt collection processes will be followed</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smtClean="0">
                          <a:solidFill>
                            <a:schemeClr val="tx1"/>
                          </a:solidFill>
                        </a:rPr>
                        <a:t>15 April 2016</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smtClean="0"/>
                    </a:p>
                  </a:txBody>
                  <a:tcPr/>
                </a:tc>
                <a:tc>
                  <a:txBody>
                    <a:bodyPr/>
                    <a:lstStyle/>
                    <a:p>
                      <a:pPr marL="285750" indent="-285750">
                        <a:buFont typeface="Arial" panose="020B0604020202020204" pitchFamily="34" charset="0"/>
                        <a:buChar char="•"/>
                      </a:pPr>
                      <a:r>
                        <a:rPr lang="en-ZA" sz="1200" baseline="0" dirty="0" smtClean="0"/>
                        <a:t>Contract Debtors clerk appointed</a:t>
                      </a:r>
                    </a:p>
                    <a:p>
                      <a:pPr marL="285750" indent="-285750">
                        <a:buFont typeface="Arial" panose="020B0604020202020204" pitchFamily="34" charset="0"/>
                        <a:buChar char="•"/>
                      </a:pPr>
                      <a:r>
                        <a:rPr lang="en-ZA" sz="1200" baseline="0" dirty="0" smtClean="0"/>
                        <a:t>In process of appointing debt collector by </a:t>
                      </a:r>
                      <a:r>
                        <a:rPr lang="en-ZA" sz="1200" baseline="0" dirty="0" smtClean="0">
                          <a:solidFill>
                            <a:schemeClr val="tx1"/>
                          </a:solidFill>
                        </a:rPr>
                        <a:t>15 April 2016 </a:t>
                      </a:r>
                      <a:endParaRPr lang="en-ZA" sz="1200" dirty="0">
                        <a:solidFill>
                          <a:schemeClr val="tx1"/>
                        </a:solidFill>
                      </a:endParaRPr>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31</a:t>
            </a:fld>
            <a:endParaRPr lang="en-ZA" dirty="0"/>
          </a:p>
        </p:txBody>
      </p:sp>
    </p:spTree>
    <p:extLst>
      <p:ext uri="{BB962C8B-B14F-4D97-AF65-F5344CB8AC3E}">
        <p14:creationId xmlns:p14="http://schemas.microsoft.com/office/powerpoint/2010/main" val="2373422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AUDIT OF PREDETERMINED OBJECTIVES</a:t>
            </a:r>
          </a:p>
        </p:txBody>
      </p:sp>
      <p:graphicFrame>
        <p:nvGraphicFramePr>
          <p:cNvPr id="4" name="Table 3"/>
          <p:cNvGraphicFramePr>
            <a:graphicFrameLocks noGrp="1"/>
          </p:cNvGraphicFramePr>
          <p:nvPr>
            <p:extLst>
              <p:ext uri="{D42A27DB-BD31-4B8C-83A1-F6EECF244321}">
                <p14:modId xmlns:p14="http://schemas.microsoft.com/office/powerpoint/2010/main" val="1725092658"/>
              </p:ext>
            </p:extLst>
          </p:nvPr>
        </p:nvGraphicFramePr>
        <p:xfrm>
          <a:off x="395536" y="1124744"/>
          <a:ext cx="8136903" cy="5217160"/>
        </p:xfrm>
        <a:graphic>
          <a:graphicData uri="http://schemas.openxmlformats.org/drawingml/2006/table">
            <a:tbl>
              <a:tblPr firstRow="1" bandRow="1">
                <a:tableStyleId>{5C22544A-7EE6-4342-B048-85BDC9FD1C3A}</a:tableStyleId>
              </a:tblPr>
              <a:tblGrid>
                <a:gridCol w="1872208"/>
                <a:gridCol w="2664296"/>
                <a:gridCol w="1368152"/>
                <a:gridCol w="2232247"/>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Targets do not adhere to the SMART criteria</a:t>
                      </a:r>
                      <a:endParaRPr lang="en-ZA" dirty="0"/>
                    </a:p>
                  </a:txBody>
                  <a:tcPr/>
                </a:tc>
                <a:tc>
                  <a:txBody>
                    <a:bodyPr/>
                    <a:lstStyle/>
                    <a:p>
                      <a:r>
                        <a:rPr lang="en-ZA" dirty="0" smtClean="0"/>
                        <a:t>These indicators have been removed in the 15/16 APP and  will ensure that</a:t>
                      </a:r>
                      <a:r>
                        <a:rPr lang="en-ZA" baseline="0" dirty="0" smtClean="0"/>
                        <a:t> 16/17 APP indicators</a:t>
                      </a:r>
                      <a:r>
                        <a:rPr lang="en-ZA" dirty="0" smtClean="0"/>
                        <a:t> meet the SMART criteria in consultation with the Internal Auditors</a:t>
                      </a:r>
                    </a:p>
                  </a:txBody>
                  <a:tcPr/>
                </a:tc>
                <a:tc>
                  <a:txBody>
                    <a:bodyPr/>
                    <a:lstStyle/>
                    <a:p>
                      <a:r>
                        <a:rPr lang="en-ZA" dirty="0" smtClean="0"/>
                        <a:t>30 November 2015</a:t>
                      </a:r>
                      <a:endParaRPr lang="en-ZA" dirty="0"/>
                    </a:p>
                  </a:txBody>
                  <a:tcPr/>
                </a:tc>
                <a:tc>
                  <a:txBody>
                    <a:bodyPr/>
                    <a:lstStyle/>
                    <a:p>
                      <a:pPr marL="285750" indent="-285750">
                        <a:buFont typeface="Arial" panose="020B0604020202020204" pitchFamily="34" charset="0"/>
                        <a:buChar char="•"/>
                      </a:pPr>
                      <a:r>
                        <a:rPr lang="en-ZA" dirty="0" smtClean="0"/>
                        <a:t>Current APP has been reviewed in consultation with Internal Auditors </a:t>
                      </a:r>
                    </a:p>
                    <a:p>
                      <a:pPr marL="285750" indent="-285750">
                        <a:buFont typeface="Arial" panose="020B0604020202020204" pitchFamily="34" charset="0"/>
                        <a:buChar char="•"/>
                      </a:pPr>
                      <a:r>
                        <a:rPr lang="en-ZA" dirty="0" smtClean="0"/>
                        <a:t>2016/17</a:t>
                      </a:r>
                      <a:r>
                        <a:rPr lang="en-ZA" baseline="0" dirty="0" smtClean="0"/>
                        <a:t> APP was reviewed by</a:t>
                      </a:r>
                      <a:r>
                        <a:rPr lang="en-ZA" baseline="0" dirty="0" smtClean="0">
                          <a:solidFill>
                            <a:schemeClr val="accent3"/>
                          </a:solidFill>
                        </a:rPr>
                        <a:t> </a:t>
                      </a:r>
                      <a:r>
                        <a:rPr lang="en-ZA" baseline="0" dirty="0" smtClean="0"/>
                        <a:t>AGSA </a:t>
                      </a:r>
                      <a:endParaRPr lang="en-ZA" dirty="0" smtClean="0">
                        <a:solidFill>
                          <a:schemeClr val="accent3"/>
                        </a:solidFill>
                      </a:endParaRPr>
                    </a:p>
                  </a:txBody>
                  <a:tcPr/>
                </a:tc>
              </a:tr>
              <a:tr h="370840">
                <a:tc>
                  <a:txBody>
                    <a:bodyPr/>
                    <a:lstStyle/>
                    <a:p>
                      <a:r>
                        <a:rPr lang="en-ZA" sz="1800" kern="1200" dirty="0" smtClean="0">
                          <a:solidFill>
                            <a:schemeClr val="dk1"/>
                          </a:solidFill>
                          <a:effectLst/>
                          <a:latin typeface="+mn-lt"/>
                          <a:ea typeface="+mn-ea"/>
                          <a:cs typeface="+mn-cs"/>
                        </a:rPr>
                        <a:t>Indicators not meeting a good performance indicator criteria</a:t>
                      </a:r>
                      <a:endParaRPr lang="en-ZA" dirty="0"/>
                    </a:p>
                  </a:txBody>
                  <a:tcPr/>
                </a:tc>
                <a:tc>
                  <a:txBody>
                    <a:bodyPr/>
                    <a:lstStyle/>
                    <a:p>
                      <a:r>
                        <a:rPr lang="en-ZA" dirty="0" smtClean="0"/>
                        <a:t>These indicators have been removed in the 15/16 APP and  will ensure that</a:t>
                      </a:r>
                      <a:r>
                        <a:rPr lang="en-ZA" baseline="0" dirty="0" smtClean="0"/>
                        <a:t> 16/17 APP indicators</a:t>
                      </a:r>
                      <a:r>
                        <a:rPr lang="en-ZA" dirty="0" smtClean="0"/>
                        <a:t> meet the SMART criteria in consultation with the Internal Auditors</a:t>
                      </a:r>
                      <a:endParaRPr lang="en-ZA" dirty="0"/>
                    </a:p>
                  </a:txBody>
                  <a:tcPr/>
                </a:tc>
                <a:tc>
                  <a:txBody>
                    <a:bodyPr/>
                    <a:lstStyle/>
                    <a:p>
                      <a:r>
                        <a:rPr lang="en-ZA" dirty="0" smtClean="0"/>
                        <a:t>30 November 2015</a:t>
                      </a:r>
                      <a:endParaRPr lang="en-ZA" dirty="0"/>
                    </a:p>
                  </a:txBody>
                  <a:tcPr/>
                </a:tc>
                <a:tc>
                  <a:txBody>
                    <a:bodyPr/>
                    <a:lstStyle/>
                    <a:p>
                      <a:pPr marL="285750" indent="-285750">
                        <a:buFont typeface="Arial" panose="020B0604020202020204" pitchFamily="34" charset="0"/>
                        <a:buChar char="•"/>
                      </a:pPr>
                      <a:r>
                        <a:rPr lang="en-ZA" dirty="0" smtClean="0"/>
                        <a:t>Current APP has been reviewed in consultation with Internal Auditors </a:t>
                      </a:r>
                    </a:p>
                    <a:p>
                      <a:pPr marL="285750" indent="-285750">
                        <a:buFont typeface="Arial" panose="020B0604020202020204" pitchFamily="34" charset="0"/>
                        <a:buChar char="•"/>
                      </a:pPr>
                      <a:r>
                        <a:rPr lang="en-ZA" dirty="0" smtClean="0"/>
                        <a:t>2016/17</a:t>
                      </a:r>
                      <a:r>
                        <a:rPr lang="en-ZA" baseline="0" dirty="0" smtClean="0"/>
                        <a:t> APP also reviewed by AGSA and</a:t>
                      </a:r>
                      <a:r>
                        <a:rPr lang="en-ZA" baseline="0" dirty="0" smtClean="0">
                          <a:solidFill>
                            <a:schemeClr val="tx1"/>
                          </a:solidFill>
                        </a:rPr>
                        <a:t> inputs effected on the final APP</a:t>
                      </a:r>
                      <a:endParaRPr lang="en-ZA" dirty="0">
                        <a:solidFill>
                          <a:schemeClr val="tx2"/>
                        </a:solidFill>
                      </a:endParaRPr>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32</a:t>
            </a:fld>
            <a:endParaRPr lang="en-ZA" dirty="0"/>
          </a:p>
        </p:txBody>
      </p:sp>
    </p:spTree>
    <p:extLst>
      <p:ext uri="{BB962C8B-B14F-4D97-AF65-F5344CB8AC3E}">
        <p14:creationId xmlns:p14="http://schemas.microsoft.com/office/powerpoint/2010/main" val="4174484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AUDIT OF PREDETERMINED </a:t>
            </a:r>
            <a:r>
              <a:rPr lang="en-ZA" b="1" dirty="0" smtClean="0"/>
              <a:t>OBJECTIVES – CONT… </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1286900465"/>
              </p:ext>
            </p:extLst>
          </p:nvPr>
        </p:nvGraphicFramePr>
        <p:xfrm>
          <a:off x="395536" y="1628800"/>
          <a:ext cx="8136903" cy="4663440"/>
        </p:xfrm>
        <a:graphic>
          <a:graphicData uri="http://schemas.openxmlformats.org/drawingml/2006/table">
            <a:tbl>
              <a:tblPr firstRow="1" bandRow="1">
                <a:tableStyleId>{5C22544A-7EE6-4342-B048-85BDC9FD1C3A}</a:tableStyleId>
              </a:tblPr>
              <a:tblGrid>
                <a:gridCol w="1728192"/>
                <a:gridCol w="3528392"/>
                <a:gridCol w="1224136"/>
                <a:gridCol w="1656183"/>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Lack of controls over collecting and recording of performance information</a:t>
                      </a:r>
                      <a:endParaRPr lang="en-ZA" dirty="0"/>
                    </a:p>
                  </a:txBody>
                  <a:tcPr/>
                </a:tc>
                <a:tc>
                  <a:txBody>
                    <a:bodyPr/>
                    <a:lstStyle/>
                    <a:p>
                      <a:r>
                        <a:rPr lang="en-ZA" dirty="0" smtClean="0"/>
                        <a:t>Quarterly Reports will be accompanied  by portfolio</a:t>
                      </a:r>
                      <a:r>
                        <a:rPr lang="en-ZA" baseline="0" dirty="0" smtClean="0"/>
                        <a:t> of evidence and reviewed by the Internal Auditors before  it being submitted to council and DAC; </a:t>
                      </a:r>
                    </a:p>
                    <a:p>
                      <a:r>
                        <a:rPr lang="en-ZA" baseline="0" dirty="0" smtClean="0"/>
                        <a:t>The </a:t>
                      </a:r>
                      <a:r>
                        <a:rPr lang="en-ZA" dirty="0" smtClean="0"/>
                        <a:t>institution is investigating an integrated recording system that will be used at all DMSA museums</a:t>
                      </a:r>
                      <a:endParaRPr lang="en-ZA" dirty="0"/>
                    </a:p>
                  </a:txBody>
                  <a:tcPr/>
                </a:tc>
                <a:tc>
                  <a:txBody>
                    <a:bodyPr/>
                    <a:lstStyle/>
                    <a:p>
                      <a:r>
                        <a:rPr lang="en-ZA" dirty="0" smtClean="0"/>
                        <a:t>31 October 2015</a:t>
                      </a:r>
                      <a:endParaRPr lang="en-ZA" dirty="0"/>
                    </a:p>
                  </a:txBody>
                  <a:tcPr/>
                </a:tc>
                <a:tc>
                  <a:txBody>
                    <a:bodyPr/>
                    <a:lstStyle/>
                    <a:p>
                      <a:pPr algn="l" fontAlgn="ctr"/>
                      <a:r>
                        <a:rPr lang="en-ZA" sz="1800" b="0" i="0" u="none" strike="noStrike" dirty="0">
                          <a:effectLst/>
                          <a:latin typeface="+mn-lt"/>
                        </a:rPr>
                        <a:t>Internal </a:t>
                      </a:r>
                      <a:r>
                        <a:rPr lang="en-ZA" sz="1800" b="0" i="0" u="none" strike="noStrike" dirty="0" smtClean="0">
                          <a:effectLst/>
                          <a:latin typeface="+mn-lt"/>
                        </a:rPr>
                        <a:t>Auditors perform  verification of </a:t>
                      </a:r>
                      <a:r>
                        <a:rPr lang="en-ZA" sz="1800" b="0" i="0" u="none" strike="noStrike" dirty="0">
                          <a:effectLst/>
                          <a:latin typeface="+mn-lt"/>
                        </a:rPr>
                        <a:t>the Portfolio of Evidence before submission to Council.</a:t>
                      </a:r>
                    </a:p>
                  </a:txBody>
                  <a:tcPr marL="114300" marR="9525" marT="9525" marB="0"/>
                </a:tc>
              </a:tr>
              <a:tr h="370840">
                <a:tc>
                  <a:txBody>
                    <a:bodyPr/>
                    <a:lstStyle/>
                    <a:p>
                      <a:r>
                        <a:rPr lang="en-ZA" sz="1800" kern="1200" dirty="0" smtClean="0">
                          <a:solidFill>
                            <a:schemeClr val="dk1"/>
                          </a:solidFill>
                          <a:effectLst/>
                          <a:latin typeface="+mn-lt"/>
                          <a:ea typeface="+mn-ea"/>
                          <a:cs typeface="+mn-cs"/>
                        </a:rPr>
                        <a:t>Strategic plan not approved by the executive authority</a:t>
                      </a:r>
                      <a:endParaRPr lang="en-ZA" dirty="0"/>
                    </a:p>
                  </a:txBody>
                  <a:tcPr/>
                </a:tc>
                <a:tc>
                  <a:txBody>
                    <a:bodyPr/>
                    <a:lstStyle/>
                    <a:p>
                      <a:r>
                        <a:rPr lang="en-ZA" dirty="0" smtClean="0"/>
                        <a:t>As from 2015/16 financial year both the Strategic and Annual Performance Plans are submitted</a:t>
                      </a:r>
                      <a:endParaRPr lang="en-ZA" dirty="0"/>
                    </a:p>
                  </a:txBody>
                  <a:tcPr/>
                </a:tc>
                <a:tc>
                  <a:txBody>
                    <a:bodyPr/>
                    <a:lstStyle/>
                    <a:p>
                      <a:r>
                        <a:rPr lang="en-ZA" dirty="0" smtClean="0"/>
                        <a:t>28 Feb</a:t>
                      </a:r>
                      <a:r>
                        <a:rPr lang="en-ZA" baseline="0" dirty="0" smtClean="0"/>
                        <a:t>ruary 2015</a:t>
                      </a:r>
                      <a:endParaRPr lang="en-ZA" dirty="0"/>
                    </a:p>
                  </a:txBody>
                  <a:tcPr/>
                </a:tc>
                <a:tc>
                  <a:txBody>
                    <a:bodyPr/>
                    <a:lstStyle/>
                    <a:p>
                      <a:r>
                        <a:rPr lang="en-ZA" dirty="0" smtClean="0"/>
                        <a:t>DAC governance</a:t>
                      </a:r>
                      <a:r>
                        <a:rPr lang="en-ZA" baseline="0" dirty="0" smtClean="0"/>
                        <a:t> unit confirmed that SP required every 5 years</a:t>
                      </a:r>
                      <a:endParaRPr lang="en-ZA" dirty="0"/>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33</a:t>
            </a:fld>
            <a:endParaRPr lang="en-ZA" dirty="0"/>
          </a:p>
        </p:txBody>
      </p:sp>
    </p:spTree>
    <p:extLst>
      <p:ext uri="{BB962C8B-B14F-4D97-AF65-F5344CB8AC3E}">
        <p14:creationId xmlns:p14="http://schemas.microsoft.com/office/powerpoint/2010/main" val="708688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smtClean="0"/>
              <a:t>LIMITATION </a:t>
            </a:r>
            <a:r>
              <a:rPr lang="en-ZA" b="1" dirty="0"/>
              <a:t>OF </a:t>
            </a:r>
            <a:r>
              <a:rPr lang="en-ZA" b="1" dirty="0" smtClean="0"/>
              <a:t>SCOPE</a:t>
            </a:r>
            <a:endParaRPr lang="en-ZA" b="1" dirty="0"/>
          </a:p>
          <a:p>
            <a:endParaRPr lang="en-ZA" b="1" dirty="0" smtClean="0"/>
          </a:p>
          <a:p>
            <a:endParaRPr lang="en-ZA" b="1" dirty="0" smtClean="0"/>
          </a:p>
          <a:p>
            <a:endParaRPr lang="en-ZA" b="1" dirty="0"/>
          </a:p>
          <a:p>
            <a:r>
              <a:rPr lang="en-ZA" b="1" dirty="0"/>
              <a:t>COMPLIANCE WITH LAWS AND REGULATIONS</a:t>
            </a:r>
          </a:p>
          <a:p>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826625773"/>
              </p:ext>
            </p:extLst>
          </p:nvPr>
        </p:nvGraphicFramePr>
        <p:xfrm>
          <a:off x="395536" y="980728"/>
          <a:ext cx="8496944" cy="1681480"/>
        </p:xfrm>
        <a:graphic>
          <a:graphicData uri="http://schemas.openxmlformats.org/drawingml/2006/table">
            <a:tbl>
              <a:tblPr firstRow="1" bandRow="1">
                <a:tableStyleId>{5C22544A-7EE6-4342-B048-85BDC9FD1C3A}</a:tableStyleId>
              </a:tblPr>
              <a:tblGrid>
                <a:gridCol w="2481409"/>
                <a:gridCol w="2127103"/>
                <a:gridCol w="1224136"/>
                <a:gridCol w="2664296"/>
              </a:tblGrid>
              <a:tr h="370840">
                <a:tc>
                  <a:txBody>
                    <a:bodyPr/>
                    <a:lstStyle/>
                    <a:p>
                      <a:r>
                        <a:rPr lang="en-ZA" sz="1600" b="0" dirty="0" smtClean="0"/>
                        <a:t>Finding</a:t>
                      </a:r>
                      <a:endParaRPr lang="en-ZA" sz="1600" b="0" dirty="0"/>
                    </a:p>
                  </a:txBody>
                  <a:tcPr/>
                </a:tc>
                <a:tc>
                  <a:txBody>
                    <a:bodyPr/>
                    <a:lstStyle/>
                    <a:p>
                      <a:r>
                        <a:rPr lang="en-ZA" sz="1600" b="0" dirty="0" smtClean="0"/>
                        <a:t>Action</a:t>
                      </a:r>
                      <a:r>
                        <a:rPr lang="en-ZA" sz="1600" b="0" baseline="0" dirty="0" smtClean="0"/>
                        <a:t> Plan</a:t>
                      </a:r>
                      <a:endParaRPr lang="en-ZA" sz="1600" b="0" dirty="0"/>
                    </a:p>
                  </a:txBody>
                  <a:tcPr/>
                </a:tc>
                <a:tc>
                  <a:txBody>
                    <a:bodyPr/>
                    <a:lstStyle/>
                    <a:p>
                      <a:r>
                        <a:rPr lang="en-ZA" sz="1600" b="0" dirty="0" smtClean="0"/>
                        <a:t>Due Date</a:t>
                      </a:r>
                      <a:endParaRPr lang="en-ZA" sz="1600" b="0" dirty="0"/>
                    </a:p>
                  </a:txBody>
                  <a:tcPr/>
                </a:tc>
                <a:tc>
                  <a:txBody>
                    <a:bodyPr/>
                    <a:lstStyle/>
                    <a:p>
                      <a:r>
                        <a:rPr lang="en-ZA" sz="1600" b="0" dirty="0" smtClean="0"/>
                        <a:t>Progress Report</a:t>
                      </a:r>
                      <a:endParaRPr lang="en-ZA" sz="1600" b="0" dirty="0"/>
                    </a:p>
                  </a:txBody>
                  <a:tcPr/>
                </a:tc>
              </a:tr>
              <a:tr h="370840">
                <a:tc>
                  <a:txBody>
                    <a:bodyPr/>
                    <a:lstStyle/>
                    <a:p>
                      <a:r>
                        <a:rPr lang="en-ZA" sz="1600" kern="1200" dirty="0" smtClean="0">
                          <a:solidFill>
                            <a:schemeClr val="dk1"/>
                          </a:solidFill>
                          <a:effectLst/>
                          <a:latin typeface="+mn-lt"/>
                          <a:ea typeface="+mn-ea"/>
                          <a:cs typeface="+mn-cs"/>
                        </a:rPr>
                        <a:t>Supporting documents/information on HR not submitted for audit purposes</a:t>
                      </a:r>
                      <a:endParaRPr lang="en-ZA" sz="1600" dirty="0"/>
                    </a:p>
                  </a:txBody>
                  <a:tcPr/>
                </a:tc>
                <a:tc>
                  <a:txBody>
                    <a:bodyPr/>
                    <a:lstStyle/>
                    <a:p>
                      <a:r>
                        <a:rPr lang="en-ZA" sz="1600" dirty="0" smtClean="0"/>
                        <a:t>SLA</a:t>
                      </a:r>
                      <a:r>
                        <a:rPr lang="en-ZA" sz="1600" baseline="0" dirty="0" smtClean="0"/>
                        <a:t> with Metro file will be reviewed to  strengthen  the turnaround  response rate.</a:t>
                      </a:r>
                      <a:endParaRPr lang="en-ZA" sz="1600" dirty="0"/>
                    </a:p>
                  </a:txBody>
                  <a:tcPr/>
                </a:tc>
                <a:tc>
                  <a:txBody>
                    <a:bodyPr/>
                    <a:lstStyle/>
                    <a:p>
                      <a:r>
                        <a:rPr lang="en-ZA" sz="1600" dirty="0" smtClean="0"/>
                        <a:t>31 December</a:t>
                      </a:r>
                      <a:r>
                        <a:rPr lang="en-ZA" sz="1600" baseline="0" dirty="0" smtClean="0"/>
                        <a:t> 2015</a:t>
                      </a:r>
                      <a:endParaRPr lang="en-ZA" sz="1600" dirty="0"/>
                    </a:p>
                  </a:txBody>
                  <a:tcPr/>
                </a:tc>
                <a:tc>
                  <a:txBody>
                    <a:bodyPr/>
                    <a:lstStyle/>
                    <a:p>
                      <a:pPr marL="285750" indent="-285750">
                        <a:buFont typeface="Arial" panose="020B0604020202020204" pitchFamily="34" charset="0"/>
                        <a:buChar char="•"/>
                      </a:pPr>
                      <a:r>
                        <a:rPr lang="en-ZA" sz="1600" dirty="0" smtClean="0"/>
                        <a:t>SLA with metro file reviewed.</a:t>
                      </a:r>
                      <a:endParaRPr lang="en-ZA" sz="1600" baseline="0" dirty="0" smtClean="0"/>
                    </a:p>
                    <a:p>
                      <a:pPr marL="285750" indent="-285750">
                        <a:buFont typeface="Arial" panose="020B0604020202020204" pitchFamily="34" charset="0"/>
                        <a:buChar char="•"/>
                      </a:pPr>
                      <a:r>
                        <a:rPr lang="en-ZA" sz="1600" baseline="0" dirty="0" smtClean="0"/>
                        <a:t>AGSA </a:t>
                      </a:r>
                      <a:r>
                        <a:rPr lang="en-ZA" sz="1600" baseline="0" dirty="0" smtClean="0">
                          <a:solidFill>
                            <a:schemeClr val="tx1"/>
                          </a:solidFill>
                        </a:rPr>
                        <a:t>2015/16</a:t>
                      </a:r>
                      <a:r>
                        <a:rPr lang="en-ZA" sz="1600" baseline="0" dirty="0" smtClean="0">
                          <a:solidFill>
                            <a:srgbClr val="00B0F0"/>
                          </a:solidFill>
                        </a:rPr>
                        <a:t> </a:t>
                      </a:r>
                      <a:r>
                        <a:rPr lang="en-ZA" sz="1600" baseline="0" dirty="0" smtClean="0"/>
                        <a:t>audit strategy includes plan to deal with HR files</a:t>
                      </a:r>
                      <a:endParaRPr lang="en-ZA" sz="1600" dirty="0"/>
                    </a:p>
                  </a:txBody>
                  <a:tcPr/>
                </a:tc>
              </a:tr>
            </a:tbl>
          </a:graphicData>
        </a:graphic>
      </p:graphicFrame>
      <p:sp>
        <p:nvSpPr>
          <p:cNvPr id="5" name="Slide Number Placeholder 4"/>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067311559"/>
              </p:ext>
            </p:extLst>
          </p:nvPr>
        </p:nvGraphicFramePr>
        <p:xfrm>
          <a:off x="323528" y="3356992"/>
          <a:ext cx="8568952" cy="2656840"/>
        </p:xfrm>
        <a:graphic>
          <a:graphicData uri="http://schemas.openxmlformats.org/drawingml/2006/table">
            <a:tbl>
              <a:tblPr firstRow="1" bandRow="1">
                <a:tableStyleId>{5C22544A-7EE6-4342-B048-85BDC9FD1C3A}</a:tableStyleId>
              </a:tblPr>
              <a:tblGrid>
                <a:gridCol w="3384376"/>
                <a:gridCol w="2160240"/>
                <a:gridCol w="1008112"/>
                <a:gridCol w="2016224"/>
              </a:tblGrid>
              <a:tr h="370840">
                <a:tc>
                  <a:txBody>
                    <a:bodyPr/>
                    <a:lstStyle/>
                    <a:p>
                      <a:r>
                        <a:rPr lang="en-ZA" sz="1600" b="0" dirty="0" smtClean="0"/>
                        <a:t>Finding</a:t>
                      </a:r>
                      <a:endParaRPr lang="en-ZA" sz="1600" b="0" dirty="0"/>
                    </a:p>
                  </a:txBody>
                  <a:tcPr/>
                </a:tc>
                <a:tc>
                  <a:txBody>
                    <a:bodyPr/>
                    <a:lstStyle/>
                    <a:p>
                      <a:r>
                        <a:rPr lang="en-ZA" sz="1600" b="0" dirty="0" smtClean="0"/>
                        <a:t>Action</a:t>
                      </a:r>
                      <a:r>
                        <a:rPr lang="en-ZA" sz="1600" b="0" baseline="0" dirty="0" smtClean="0"/>
                        <a:t> Plan</a:t>
                      </a:r>
                      <a:endParaRPr lang="en-ZA" sz="1600" b="0" dirty="0"/>
                    </a:p>
                  </a:txBody>
                  <a:tcPr/>
                </a:tc>
                <a:tc>
                  <a:txBody>
                    <a:bodyPr/>
                    <a:lstStyle/>
                    <a:p>
                      <a:r>
                        <a:rPr lang="en-ZA" sz="1600" b="0" dirty="0" smtClean="0"/>
                        <a:t>Due Date</a:t>
                      </a:r>
                      <a:endParaRPr lang="en-ZA" sz="1600" b="0" dirty="0"/>
                    </a:p>
                  </a:txBody>
                  <a:tcPr/>
                </a:tc>
                <a:tc>
                  <a:txBody>
                    <a:bodyPr/>
                    <a:lstStyle/>
                    <a:p>
                      <a:r>
                        <a:rPr lang="en-ZA" sz="1600" b="0" dirty="0" smtClean="0"/>
                        <a:t>Progress Report</a:t>
                      </a:r>
                      <a:endParaRPr lang="en-ZA" sz="1600" b="0" dirty="0"/>
                    </a:p>
                  </a:txBody>
                  <a:tcPr/>
                </a:tc>
              </a:tr>
              <a:tr h="370840">
                <a:tc>
                  <a:txBody>
                    <a:bodyPr/>
                    <a:lstStyle/>
                    <a:p>
                      <a:r>
                        <a:rPr lang="en-ZA" sz="1600" kern="1200" dirty="0" smtClean="0">
                          <a:solidFill>
                            <a:schemeClr val="dk1"/>
                          </a:solidFill>
                          <a:effectLst/>
                          <a:latin typeface="+mn-lt"/>
                          <a:ea typeface="+mn-ea"/>
                          <a:cs typeface="+mn-cs"/>
                        </a:rPr>
                        <a:t>Irregular expenditure disclosed is understated</a:t>
                      </a:r>
                      <a:endParaRPr lang="en-ZA" sz="1600" dirty="0"/>
                    </a:p>
                  </a:txBody>
                  <a:tcPr/>
                </a:tc>
                <a:tc>
                  <a:txBody>
                    <a:bodyPr/>
                    <a:lstStyle/>
                    <a:p>
                      <a:r>
                        <a:rPr lang="en-ZA" sz="1600" dirty="0" smtClean="0"/>
                        <a:t>Compliance with SCM</a:t>
                      </a:r>
                      <a:r>
                        <a:rPr lang="en-ZA" sz="1600" baseline="0" dirty="0" smtClean="0"/>
                        <a:t> will be enforced</a:t>
                      </a:r>
                      <a:endParaRPr lang="en-ZA" sz="1600" dirty="0"/>
                    </a:p>
                  </a:txBody>
                  <a:tcPr/>
                </a:tc>
                <a:tc>
                  <a:txBody>
                    <a:bodyPr/>
                    <a:lstStyle/>
                    <a:p>
                      <a:r>
                        <a:rPr lang="en-ZA" sz="1600" dirty="0" smtClean="0"/>
                        <a:t>31 July</a:t>
                      </a:r>
                      <a:r>
                        <a:rPr lang="en-ZA" sz="1600" baseline="0" dirty="0" smtClean="0"/>
                        <a:t> 2015</a:t>
                      </a:r>
                      <a:endParaRPr lang="en-ZA" sz="1600" dirty="0"/>
                    </a:p>
                  </a:txBody>
                  <a:tcPr/>
                </a:tc>
                <a:tc rowSpan="3">
                  <a:txBody>
                    <a:bodyPr/>
                    <a:lstStyle/>
                    <a:p>
                      <a:pPr marL="285750" indent="-285750">
                        <a:buFont typeface="Arial" panose="020B0604020202020204" pitchFamily="34" charset="0"/>
                        <a:buChar char="•"/>
                      </a:pPr>
                      <a:r>
                        <a:rPr lang="en-ZA" sz="1600" dirty="0" smtClean="0"/>
                        <a:t>Irregular expenditure is investigated and reported as soon</a:t>
                      </a:r>
                      <a:r>
                        <a:rPr lang="en-ZA" sz="1600" baseline="0" dirty="0" smtClean="0"/>
                        <a:t> as it is detected</a:t>
                      </a:r>
                      <a:r>
                        <a:rPr lang="en-ZA" sz="1600" dirty="0" smtClean="0"/>
                        <a:t>.</a:t>
                      </a:r>
                    </a:p>
                    <a:p>
                      <a:pPr marL="285750" indent="-285750">
                        <a:buFont typeface="Arial" panose="020B0604020202020204" pitchFamily="34" charset="0"/>
                        <a:buChar char="•"/>
                      </a:pPr>
                      <a:r>
                        <a:rPr lang="en-ZA" sz="1600" dirty="0" smtClean="0"/>
                        <a:t>Action taken against transgressors</a:t>
                      </a:r>
                    </a:p>
                    <a:p>
                      <a:pPr marL="0" indent="0">
                        <a:buFont typeface="Arial" panose="020B0604020202020204" pitchFamily="34" charset="0"/>
                        <a:buNone/>
                      </a:pPr>
                      <a:endParaRPr lang="en-ZA" sz="1600" dirty="0" smtClean="0">
                        <a:solidFill>
                          <a:srgbClr val="FF0000"/>
                        </a:solidFill>
                      </a:endParaRPr>
                    </a:p>
                  </a:txBody>
                  <a:tcPr/>
                </a:tc>
              </a:tr>
              <a:tr h="370840">
                <a:tc>
                  <a:txBody>
                    <a:bodyPr/>
                    <a:lstStyle/>
                    <a:p>
                      <a:r>
                        <a:rPr lang="en-ZA" sz="1600" kern="1200" dirty="0" smtClean="0">
                          <a:solidFill>
                            <a:schemeClr val="dk1"/>
                          </a:solidFill>
                          <a:effectLst/>
                          <a:latin typeface="+mn-lt"/>
                          <a:ea typeface="+mn-ea"/>
                          <a:cs typeface="+mn-cs"/>
                        </a:rPr>
                        <a:t>The accounting officer did not take effective and appropriate steps to prevent irregular and fruitless and wasteful expenditure</a:t>
                      </a:r>
                      <a:endParaRPr lang="en-ZA" sz="1600" dirty="0"/>
                    </a:p>
                  </a:txBody>
                  <a:tcPr/>
                </a:tc>
                <a:tc>
                  <a:txBody>
                    <a:bodyPr/>
                    <a:lstStyle/>
                    <a:p>
                      <a:r>
                        <a:rPr lang="en-ZA" sz="1600" dirty="0" smtClean="0"/>
                        <a:t>Compliance with SCM</a:t>
                      </a:r>
                      <a:r>
                        <a:rPr lang="en-ZA" sz="1600" baseline="0" dirty="0" smtClean="0"/>
                        <a:t> will be enforced</a:t>
                      </a:r>
                      <a:endParaRPr lang="en-ZA" sz="1600" dirty="0"/>
                    </a:p>
                  </a:txBody>
                  <a:tcPr/>
                </a:tc>
                <a:tc>
                  <a:txBody>
                    <a:bodyPr/>
                    <a:lstStyle/>
                    <a:p>
                      <a:r>
                        <a:rPr lang="en-ZA" sz="1600" dirty="0" smtClean="0"/>
                        <a:t>31 July</a:t>
                      </a:r>
                      <a:r>
                        <a:rPr lang="en-ZA" sz="1600" baseline="0" dirty="0" smtClean="0"/>
                        <a:t> 2015</a:t>
                      </a:r>
                      <a:endParaRPr lang="en-ZA" sz="1600" dirty="0"/>
                    </a:p>
                  </a:txBody>
                  <a:tcPr/>
                </a:tc>
                <a:tc vMerge="1">
                  <a:txBody>
                    <a:bodyPr/>
                    <a:lstStyle/>
                    <a:p>
                      <a:endParaRPr lang="en-ZA" dirty="0"/>
                    </a:p>
                  </a:txBody>
                  <a:tcPr/>
                </a:tc>
              </a:tr>
              <a:tr h="370840">
                <a:tc>
                  <a:txBody>
                    <a:bodyPr/>
                    <a:lstStyle/>
                    <a:p>
                      <a:r>
                        <a:rPr lang="en-US" sz="1600" kern="1200" dirty="0" smtClean="0">
                          <a:solidFill>
                            <a:schemeClr val="dk1"/>
                          </a:solidFill>
                          <a:effectLst/>
                          <a:latin typeface="+mn-lt"/>
                          <a:ea typeface="+mn-ea"/>
                          <a:cs typeface="+mn-cs"/>
                        </a:rPr>
                        <a:t>Alleged financial misconduct not investigated on time </a:t>
                      </a:r>
                      <a:endParaRPr lang="en-ZA" sz="1600" dirty="0"/>
                    </a:p>
                  </a:txBody>
                  <a:tcPr/>
                </a:tc>
                <a:tc>
                  <a:txBody>
                    <a:bodyPr/>
                    <a:lstStyle/>
                    <a:p>
                      <a:r>
                        <a:rPr lang="en-ZA" sz="1600" dirty="0" smtClean="0"/>
                        <a:t>Compliance with SCM</a:t>
                      </a:r>
                      <a:r>
                        <a:rPr lang="en-ZA" sz="1600" baseline="0" dirty="0" smtClean="0"/>
                        <a:t> will be enforced</a:t>
                      </a:r>
                      <a:endParaRPr lang="en-ZA" sz="1600" dirty="0"/>
                    </a:p>
                  </a:txBody>
                  <a:tcPr/>
                </a:tc>
                <a:tc>
                  <a:txBody>
                    <a:bodyPr/>
                    <a:lstStyle/>
                    <a:p>
                      <a:r>
                        <a:rPr lang="en-ZA" sz="1600" dirty="0" smtClean="0"/>
                        <a:t>31 July</a:t>
                      </a:r>
                      <a:r>
                        <a:rPr lang="en-ZA" sz="1600" baseline="0" dirty="0" smtClean="0"/>
                        <a:t> 2015</a:t>
                      </a:r>
                      <a:endParaRPr lang="en-ZA" sz="1600" dirty="0"/>
                    </a:p>
                  </a:txBody>
                  <a:tcPr/>
                </a:tc>
                <a:tc vMerge="1">
                  <a:txBody>
                    <a:bodyPr/>
                    <a:lstStyle/>
                    <a:p>
                      <a:endParaRPr lang="en-ZA" dirty="0"/>
                    </a:p>
                  </a:txBody>
                  <a:tcPr/>
                </a:tc>
              </a:tr>
            </a:tbl>
          </a:graphicData>
        </a:graphic>
      </p:graphicFrame>
    </p:spTree>
    <p:extLst>
      <p:ext uri="{BB962C8B-B14F-4D97-AF65-F5344CB8AC3E}">
        <p14:creationId xmlns:p14="http://schemas.microsoft.com/office/powerpoint/2010/main" val="2201998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chemeClr val="accent1"/>
                </a:solidFill>
              </a:rPr>
              <a:t>ANNEXURE B: OTHER IMPORTANT MATTERS</a:t>
            </a:r>
            <a:endParaRPr lang="en-ZA" b="1" dirty="0">
              <a:solidFill>
                <a:schemeClr val="accent1"/>
              </a:solidFill>
            </a:endParaRPr>
          </a:p>
        </p:txBody>
      </p:sp>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35</a:t>
            </a:fld>
            <a:endParaRPr lang="en-Z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700808"/>
            <a:ext cx="6516216" cy="4344144"/>
          </a:xfrm>
          <a:prstGeom prst="rect">
            <a:avLst/>
          </a:prstGeom>
        </p:spPr>
      </p:pic>
    </p:spTree>
    <p:extLst>
      <p:ext uri="{BB962C8B-B14F-4D97-AF65-F5344CB8AC3E}">
        <p14:creationId xmlns:p14="http://schemas.microsoft.com/office/powerpoint/2010/main" val="1013557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525963"/>
          </a:xfrm>
        </p:spPr>
        <p:txBody>
          <a:bodyPr/>
          <a:lstStyle/>
          <a:p>
            <a:r>
              <a:rPr lang="en-ZA" b="1" dirty="0"/>
              <a:t>COMPLIANCE WITH LAWS AND REGULATIONS</a:t>
            </a:r>
          </a:p>
          <a:p>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110202138"/>
              </p:ext>
            </p:extLst>
          </p:nvPr>
        </p:nvGraphicFramePr>
        <p:xfrm>
          <a:off x="323528" y="2194560"/>
          <a:ext cx="8568952" cy="3022600"/>
        </p:xfrm>
        <a:graphic>
          <a:graphicData uri="http://schemas.openxmlformats.org/drawingml/2006/table">
            <a:tbl>
              <a:tblPr firstRow="1" bandRow="1">
                <a:tableStyleId>{5C22544A-7EE6-4342-B048-85BDC9FD1C3A}</a:tableStyleId>
              </a:tblPr>
              <a:tblGrid>
                <a:gridCol w="2808312"/>
                <a:gridCol w="2016224"/>
                <a:gridCol w="1296144"/>
                <a:gridCol w="2448272"/>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Payments not made within 30 days of receipt of the invoice</a:t>
                      </a:r>
                      <a:endParaRPr lang="en-ZA" dirty="0"/>
                    </a:p>
                  </a:txBody>
                  <a:tcPr/>
                </a:tc>
                <a:tc>
                  <a:txBody>
                    <a:bodyPr/>
                    <a:lstStyle/>
                    <a:p>
                      <a:r>
                        <a:rPr lang="en-ZA" dirty="0" smtClean="0"/>
                        <a:t>Compliance with SCM</a:t>
                      </a:r>
                      <a:r>
                        <a:rPr lang="en-ZA" baseline="0" dirty="0" smtClean="0"/>
                        <a:t> will be enforced</a:t>
                      </a:r>
                      <a:endParaRPr lang="en-ZA" dirty="0"/>
                    </a:p>
                  </a:txBody>
                  <a:tcPr/>
                </a:tc>
                <a:tc>
                  <a:txBody>
                    <a:bodyPr/>
                    <a:lstStyle/>
                    <a:p>
                      <a:r>
                        <a:rPr lang="en-ZA" dirty="0" smtClean="0"/>
                        <a:t>31 August </a:t>
                      </a:r>
                      <a:r>
                        <a:rPr lang="en-ZA" baseline="0" dirty="0" smtClean="0"/>
                        <a:t>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Procurement processes not followed</a:t>
                      </a:r>
                      <a:endParaRPr lang="en-ZA" dirty="0"/>
                    </a:p>
                  </a:txBody>
                  <a:tcPr/>
                </a:tc>
                <a:tc>
                  <a:txBody>
                    <a:bodyPr/>
                    <a:lstStyle/>
                    <a:p>
                      <a:r>
                        <a:rPr lang="en-ZA" dirty="0" smtClean="0"/>
                        <a:t>Compliance with SCM</a:t>
                      </a:r>
                      <a:r>
                        <a:rPr lang="en-ZA" baseline="0" dirty="0" smtClean="0"/>
                        <a:t> will be enforced</a:t>
                      </a:r>
                      <a:endParaRPr lang="en-ZA" dirty="0"/>
                    </a:p>
                  </a:txBody>
                  <a:tcPr/>
                </a:tc>
                <a:tc>
                  <a:txBody>
                    <a:bodyPr/>
                    <a:lstStyle/>
                    <a:p>
                      <a:r>
                        <a:rPr lang="en-ZA" dirty="0" smtClean="0"/>
                        <a:t>31 August</a:t>
                      </a:r>
                      <a:r>
                        <a:rPr lang="en-ZA" baseline="0" dirty="0" smtClean="0"/>
                        <a:t> 2015</a:t>
                      </a:r>
                      <a:endParaRPr lang="en-ZA" dirty="0"/>
                    </a:p>
                  </a:txBody>
                  <a:tcPr/>
                </a:tc>
                <a:tc>
                  <a:txBody>
                    <a:bodyPr/>
                    <a:lstStyle/>
                    <a:p>
                      <a:r>
                        <a:rPr lang="en-ZA" dirty="0" smtClean="0"/>
                        <a:t>Task completed Requests for deviation</a:t>
                      </a:r>
                      <a:r>
                        <a:rPr lang="en-ZA" baseline="0" dirty="0" smtClean="0"/>
                        <a:t> from procurement processes handled by procurement committee</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36</a:t>
            </a:fld>
            <a:endParaRPr lang="en-ZA" dirty="0"/>
          </a:p>
        </p:txBody>
      </p:sp>
    </p:spTree>
    <p:extLst>
      <p:ext uri="{BB962C8B-B14F-4D97-AF65-F5344CB8AC3E}">
        <p14:creationId xmlns:p14="http://schemas.microsoft.com/office/powerpoint/2010/main" val="4103147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EXPENDITURE MANAGEMENT</a:t>
            </a:r>
          </a:p>
        </p:txBody>
      </p:sp>
      <p:graphicFrame>
        <p:nvGraphicFramePr>
          <p:cNvPr id="4" name="Table 3"/>
          <p:cNvGraphicFramePr>
            <a:graphicFrameLocks noGrp="1"/>
          </p:cNvGraphicFramePr>
          <p:nvPr>
            <p:extLst>
              <p:ext uri="{D42A27DB-BD31-4B8C-83A1-F6EECF244321}">
                <p14:modId xmlns:p14="http://schemas.microsoft.com/office/powerpoint/2010/main" val="3653322177"/>
              </p:ext>
            </p:extLst>
          </p:nvPr>
        </p:nvGraphicFramePr>
        <p:xfrm>
          <a:off x="395536" y="1124744"/>
          <a:ext cx="8136903" cy="4851400"/>
        </p:xfrm>
        <a:graphic>
          <a:graphicData uri="http://schemas.openxmlformats.org/drawingml/2006/table">
            <a:tbl>
              <a:tblPr firstRow="1" bandRow="1">
                <a:tableStyleId>{5C22544A-7EE6-4342-B048-85BDC9FD1C3A}</a:tableStyleId>
              </a:tblPr>
              <a:tblGrid>
                <a:gridCol w="2376264"/>
                <a:gridCol w="2304256"/>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Invoice was recorded in an incorrect accounting period</a:t>
                      </a:r>
                      <a:endParaRPr lang="en-ZA" dirty="0"/>
                    </a:p>
                  </a:txBody>
                  <a:tcPr/>
                </a:tc>
                <a:tc>
                  <a:txBody>
                    <a:bodyPr/>
                    <a:lstStyle/>
                    <a:p>
                      <a:r>
                        <a:rPr lang="en-ZA" dirty="0" smtClean="0"/>
                        <a:t>Invoice will be recorded at the right period</a:t>
                      </a:r>
                      <a:endParaRPr lang="en-ZA" dirty="0"/>
                    </a:p>
                  </a:txBody>
                  <a:tcPr/>
                </a:tc>
                <a:tc>
                  <a:txBody>
                    <a:bodyPr/>
                    <a:lstStyle/>
                    <a:p>
                      <a:r>
                        <a:rPr lang="en-ZA" dirty="0" smtClean="0"/>
                        <a:t>30 July 2015</a:t>
                      </a:r>
                      <a:endParaRPr lang="en-ZA" dirty="0"/>
                    </a:p>
                  </a:txBody>
                  <a:tcPr/>
                </a:tc>
                <a:tc>
                  <a:txBody>
                    <a:bodyPr/>
                    <a:lstStyle/>
                    <a:p>
                      <a:r>
                        <a:rPr lang="en-ZA" dirty="0" smtClean="0"/>
                        <a:t>Task completed. Adjustment</a:t>
                      </a:r>
                      <a:r>
                        <a:rPr lang="en-ZA" baseline="0" dirty="0" smtClean="0"/>
                        <a:t> effected</a:t>
                      </a:r>
                      <a:endParaRPr lang="en-ZA" dirty="0"/>
                    </a:p>
                  </a:txBody>
                  <a:tcPr/>
                </a:tc>
              </a:tr>
              <a:tr h="370840">
                <a:tc>
                  <a:txBody>
                    <a:bodyPr/>
                    <a:lstStyle/>
                    <a:p>
                      <a:r>
                        <a:rPr lang="en-ZA" sz="1800" kern="1200" dirty="0" smtClean="0">
                          <a:solidFill>
                            <a:schemeClr val="dk1"/>
                          </a:solidFill>
                          <a:effectLst/>
                          <a:latin typeface="+mn-lt"/>
                          <a:ea typeface="+mn-ea"/>
                          <a:cs typeface="+mn-cs"/>
                        </a:rPr>
                        <a:t>No prior approval for the local trips</a:t>
                      </a:r>
                      <a:endParaRPr lang="en-ZA" dirty="0"/>
                    </a:p>
                  </a:txBody>
                  <a:tcPr/>
                </a:tc>
                <a:tc>
                  <a:txBody>
                    <a:bodyPr/>
                    <a:lstStyle/>
                    <a:p>
                      <a:r>
                        <a:rPr lang="en-ZA" dirty="0" smtClean="0"/>
                        <a:t>Transport policy will be updated.</a:t>
                      </a:r>
                      <a:r>
                        <a:rPr lang="en-ZA" baseline="0" dirty="0" smtClean="0"/>
                        <a:t> S&amp;T policy will be developed</a:t>
                      </a:r>
                      <a:endParaRPr lang="en-ZA" dirty="0"/>
                    </a:p>
                  </a:txBody>
                  <a:tcPr/>
                </a:tc>
                <a:tc>
                  <a:txBody>
                    <a:bodyPr/>
                    <a:lstStyle/>
                    <a:p>
                      <a:r>
                        <a:rPr lang="en-ZA" dirty="0" smtClean="0"/>
                        <a:t>31 January 2016</a:t>
                      </a:r>
                      <a:endParaRPr lang="en-ZA" dirty="0"/>
                    </a:p>
                  </a:txBody>
                  <a:tcPr/>
                </a:tc>
                <a:tc>
                  <a:txBody>
                    <a:bodyPr/>
                    <a:lstStyle/>
                    <a:p>
                      <a:r>
                        <a:rPr lang="en-ZA" dirty="0" smtClean="0"/>
                        <a:t>S&amp;T policy</a:t>
                      </a:r>
                      <a:r>
                        <a:rPr lang="en-ZA" baseline="0" dirty="0" smtClean="0"/>
                        <a:t> requiring prior travel approval has been approved</a:t>
                      </a:r>
                      <a:endParaRPr lang="en-ZA" dirty="0">
                        <a:solidFill>
                          <a:schemeClr val="accent3"/>
                        </a:solidFill>
                      </a:endParaRPr>
                    </a:p>
                  </a:txBody>
                  <a:tcPr/>
                </a:tc>
              </a:tr>
              <a:tr h="370840">
                <a:tc>
                  <a:txBody>
                    <a:bodyPr/>
                    <a:lstStyle/>
                    <a:p>
                      <a:r>
                        <a:rPr lang="en-ZA" sz="1800" kern="1200" dirty="0" smtClean="0">
                          <a:solidFill>
                            <a:schemeClr val="dk1"/>
                          </a:solidFill>
                          <a:effectLst/>
                          <a:latin typeface="+mn-lt"/>
                          <a:ea typeface="+mn-ea"/>
                          <a:cs typeface="+mn-cs"/>
                        </a:rPr>
                        <a:t>Employee embarked on a trip prior authorisation</a:t>
                      </a:r>
                      <a:endParaRPr lang="en-ZA" dirty="0"/>
                    </a:p>
                  </a:txBody>
                  <a:tcPr/>
                </a:tc>
                <a:tc>
                  <a:txBody>
                    <a:bodyPr/>
                    <a:lstStyle/>
                    <a:p>
                      <a:r>
                        <a:rPr lang="en-ZA" dirty="0" smtClean="0"/>
                        <a:t>Transport policy will be updated.</a:t>
                      </a:r>
                      <a:r>
                        <a:rPr lang="en-ZA" baseline="0" dirty="0" smtClean="0"/>
                        <a:t> S&amp;T policy will be developed</a:t>
                      </a:r>
                      <a:endParaRPr lang="en-ZA" dirty="0"/>
                    </a:p>
                  </a:txBody>
                  <a:tcPr/>
                </a:tc>
                <a:tc>
                  <a:txBody>
                    <a:bodyPr/>
                    <a:lstStyle/>
                    <a:p>
                      <a:r>
                        <a:rPr lang="en-ZA" dirty="0" smtClean="0"/>
                        <a:t>31 January 2016</a:t>
                      </a:r>
                      <a:endParaRPr lang="en-ZA" dirty="0"/>
                    </a:p>
                  </a:txBody>
                  <a:tcPr/>
                </a:tc>
                <a:tc>
                  <a:txBody>
                    <a:bodyPr/>
                    <a:lstStyle/>
                    <a:p>
                      <a:r>
                        <a:rPr lang="en-ZA" dirty="0" smtClean="0"/>
                        <a:t>S&amp;T policy</a:t>
                      </a:r>
                      <a:r>
                        <a:rPr lang="en-ZA" baseline="0" dirty="0" smtClean="0"/>
                        <a:t> approved</a:t>
                      </a:r>
                      <a:endParaRPr lang="en-ZA" dirty="0">
                        <a:solidFill>
                          <a:schemeClr val="accent3"/>
                        </a:solidFill>
                      </a:endParaRPr>
                    </a:p>
                  </a:txBody>
                  <a:tcPr/>
                </a:tc>
              </a:tr>
              <a:tr h="370840">
                <a:tc>
                  <a:txBody>
                    <a:bodyPr/>
                    <a:lstStyle/>
                    <a:p>
                      <a:r>
                        <a:rPr lang="en-ZA" sz="1800" kern="1200" dirty="0" smtClean="0">
                          <a:solidFill>
                            <a:schemeClr val="dk1"/>
                          </a:solidFill>
                          <a:effectLst/>
                          <a:latin typeface="+mn-lt"/>
                          <a:ea typeface="+mn-ea"/>
                          <a:cs typeface="+mn-cs"/>
                        </a:rPr>
                        <a:t>Supplier that charged VAT is not a registered VAT vendor </a:t>
                      </a:r>
                      <a:endParaRPr lang="en-ZA" dirty="0"/>
                    </a:p>
                  </a:txBody>
                  <a:tcPr/>
                </a:tc>
                <a:tc>
                  <a:txBody>
                    <a:bodyPr/>
                    <a:lstStyle/>
                    <a:p>
                      <a:r>
                        <a:rPr lang="en-ZA" dirty="0" smtClean="0"/>
                        <a:t>Supplier is a VAT vendor</a:t>
                      </a:r>
                      <a:endParaRPr lang="en-ZA" dirty="0"/>
                    </a:p>
                  </a:txBody>
                  <a:tcPr/>
                </a:tc>
                <a:tc>
                  <a:txBody>
                    <a:bodyPr/>
                    <a:lstStyle/>
                    <a:p>
                      <a:r>
                        <a:rPr lang="en-ZA" dirty="0" smtClean="0"/>
                        <a:t>30</a:t>
                      </a:r>
                      <a:r>
                        <a:rPr lang="en-ZA" baseline="0" dirty="0" smtClean="0"/>
                        <a:t> July 2015</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Task completed. Evidence</a:t>
                      </a:r>
                      <a:r>
                        <a:rPr lang="en-ZA" baseline="0" dirty="0" smtClean="0"/>
                        <a:t> of VAT registration provided</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37</a:t>
            </a:fld>
            <a:endParaRPr lang="en-ZA" dirty="0"/>
          </a:p>
        </p:txBody>
      </p:sp>
    </p:spTree>
    <p:extLst>
      <p:ext uri="{BB962C8B-B14F-4D97-AF65-F5344CB8AC3E}">
        <p14:creationId xmlns:p14="http://schemas.microsoft.com/office/powerpoint/2010/main" val="3791373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AUDIT OF PREDETERMINED OBJECTIVES</a:t>
            </a:r>
          </a:p>
        </p:txBody>
      </p:sp>
      <p:graphicFrame>
        <p:nvGraphicFramePr>
          <p:cNvPr id="4" name="Table 3"/>
          <p:cNvGraphicFramePr>
            <a:graphicFrameLocks noGrp="1"/>
          </p:cNvGraphicFramePr>
          <p:nvPr>
            <p:extLst>
              <p:ext uri="{D42A27DB-BD31-4B8C-83A1-F6EECF244321}">
                <p14:modId xmlns:p14="http://schemas.microsoft.com/office/powerpoint/2010/main" val="3327340999"/>
              </p:ext>
            </p:extLst>
          </p:nvPr>
        </p:nvGraphicFramePr>
        <p:xfrm>
          <a:off x="395536" y="1124744"/>
          <a:ext cx="8424936" cy="4485640"/>
        </p:xfrm>
        <a:graphic>
          <a:graphicData uri="http://schemas.openxmlformats.org/drawingml/2006/table">
            <a:tbl>
              <a:tblPr firstRow="1" bandRow="1">
                <a:tableStyleId>{5C22544A-7EE6-4342-B048-85BDC9FD1C3A}</a:tableStyleId>
              </a:tblPr>
              <a:tblGrid>
                <a:gridCol w="2664296"/>
                <a:gridCol w="2736304"/>
                <a:gridCol w="1152128"/>
                <a:gridCol w="1872208"/>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No formally documented Standard Operating Procedures for performance information</a:t>
                      </a:r>
                      <a:endParaRPr lang="en-ZA" dirty="0"/>
                    </a:p>
                  </a:txBody>
                  <a:tcPr/>
                </a:tc>
                <a:tc>
                  <a:txBody>
                    <a:bodyPr/>
                    <a:lstStyle/>
                    <a:p>
                      <a:r>
                        <a:rPr lang="en-ZA" dirty="0" smtClean="0"/>
                        <a:t>SOP will be documented, approved, and communicated to all staff for implementation </a:t>
                      </a:r>
                      <a:endParaRPr lang="en-ZA" dirty="0"/>
                    </a:p>
                  </a:txBody>
                  <a:tcPr/>
                </a:tc>
                <a:tc>
                  <a:txBody>
                    <a:bodyPr/>
                    <a:lstStyle/>
                    <a:p>
                      <a:r>
                        <a:rPr lang="en-ZA" dirty="0" smtClean="0"/>
                        <a:t>31 March 2016</a:t>
                      </a:r>
                      <a:endParaRPr lang="en-ZA" dirty="0"/>
                    </a:p>
                  </a:txBody>
                  <a:tcPr/>
                </a:tc>
                <a:tc>
                  <a:txBody>
                    <a:bodyPr/>
                    <a:lstStyle/>
                    <a:p>
                      <a:pPr algn="l" fontAlgn="ctr"/>
                      <a:r>
                        <a:rPr lang="en-ZA" sz="1800" b="0" i="0" u="none" strike="noStrike" dirty="0" smtClean="0">
                          <a:effectLst/>
                          <a:latin typeface="+mn-lt"/>
                        </a:rPr>
                        <a:t>SOP</a:t>
                      </a:r>
                      <a:r>
                        <a:rPr lang="en-ZA" sz="1800" b="0" i="0" u="none" strike="noStrike" baseline="0" dirty="0" smtClean="0">
                          <a:effectLst/>
                          <a:latin typeface="+mn-lt"/>
                        </a:rPr>
                        <a:t>s have been developed </a:t>
                      </a:r>
                    </a:p>
                  </a:txBody>
                  <a:tcPr marL="114300" marR="0" marT="0" marB="0" anchor="ctr"/>
                </a:tc>
              </a:tr>
              <a:tr h="370840">
                <a:tc>
                  <a:txBody>
                    <a:bodyPr/>
                    <a:lstStyle/>
                    <a:p>
                      <a:r>
                        <a:rPr lang="en-ZA" sz="1800" kern="1200" dirty="0" smtClean="0">
                          <a:solidFill>
                            <a:schemeClr val="dk1"/>
                          </a:solidFill>
                          <a:effectLst/>
                          <a:latin typeface="+mn-lt"/>
                          <a:ea typeface="+mn-ea"/>
                          <a:cs typeface="+mn-cs"/>
                        </a:rPr>
                        <a:t>Lack of controls over the disclosure of indicators in the performance information report</a:t>
                      </a:r>
                      <a:endParaRPr lang="en-ZA" dirty="0"/>
                    </a:p>
                  </a:txBody>
                  <a:tcPr/>
                </a:tc>
                <a:tc>
                  <a:txBody>
                    <a:bodyPr/>
                    <a:lstStyle/>
                    <a:p>
                      <a:r>
                        <a:rPr lang="en-ZA" dirty="0" smtClean="0"/>
                        <a:t>Regular reviews of performance information will be done by EXCO and Internal Auditors to ensure accurate reporting</a:t>
                      </a:r>
                      <a:endParaRPr lang="en-ZA" dirty="0"/>
                    </a:p>
                  </a:txBody>
                  <a:tcPr/>
                </a:tc>
                <a:tc>
                  <a:txBody>
                    <a:bodyPr/>
                    <a:lstStyle/>
                    <a:p>
                      <a:r>
                        <a:rPr lang="en-ZA" dirty="0" smtClean="0"/>
                        <a:t>31 July 2015</a:t>
                      </a:r>
                      <a:endParaRPr lang="en-ZA" dirty="0"/>
                    </a:p>
                  </a:txBody>
                  <a:tcPr/>
                </a:tc>
                <a:tc>
                  <a:txBody>
                    <a:bodyPr/>
                    <a:lstStyle/>
                    <a:p>
                      <a:r>
                        <a:rPr lang="en-ZA" dirty="0" smtClean="0"/>
                        <a:t>Action</a:t>
                      </a:r>
                      <a:r>
                        <a:rPr lang="en-ZA" baseline="0" dirty="0" smtClean="0"/>
                        <a:t> implemented and ongoing</a:t>
                      </a:r>
                      <a:endParaRPr lang="en-ZA" dirty="0"/>
                    </a:p>
                  </a:txBody>
                  <a:tcPr/>
                </a:tc>
              </a:tr>
              <a:tr h="370840">
                <a:tc>
                  <a:txBody>
                    <a:bodyPr/>
                    <a:lstStyle/>
                    <a:p>
                      <a:r>
                        <a:rPr lang="en-ZA" sz="1800" kern="1200" dirty="0" smtClean="0">
                          <a:solidFill>
                            <a:schemeClr val="dk1"/>
                          </a:solidFill>
                          <a:effectLst/>
                          <a:latin typeface="+mn-lt"/>
                          <a:ea typeface="+mn-ea"/>
                          <a:cs typeface="+mn-cs"/>
                        </a:rPr>
                        <a:t>Differences between reported and audited performance information</a:t>
                      </a:r>
                      <a:endParaRPr lang="en-ZA" dirty="0"/>
                    </a:p>
                  </a:txBody>
                  <a:tcPr/>
                </a:tc>
                <a:tc>
                  <a:txBody>
                    <a:bodyPr/>
                    <a:lstStyle/>
                    <a:p>
                      <a:r>
                        <a:rPr lang="en-ZA" dirty="0" smtClean="0"/>
                        <a:t>Regular reviews of performance information will be done by EXCO and Internal Auditors to ensure accurate reporting</a:t>
                      </a:r>
                      <a:endParaRPr lang="en-ZA" dirty="0"/>
                    </a:p>
                  </a:txBody>
                  <a:tcPr/>
                </a:tc>
                <a:tc>
                  <a:txBody>
                    <a:bodyPr/>
                    <a:lstStyle/>
                    <a:p>
                      <a:r>
                        <a:rPr lang="en-ZA" dirty="0" smtClean="0"/>
                        <a:t>31 July 2015</a:t>
                      </a:r>
                      <a:endParaRPr lang="en-ZA" dirty="0"/>
                    </a:p>
                  </a:txBody>
                  <a:tcPr/>
                </a:tc>
                <a:tc>
                  <a:txBody>
                    <a:bodyPr/>
                    <a:lstStyle/>
                    <a:p>
                      <a:r>
                        <a:rPr lang="en-ZA" dirty="0" smtClean="0"/>
                        <a:t>Action</a:t>
                      </a:r>
                      <a:r>
                        <a:rPr lang="en-ZA" baseline="0" dirty="0" smtClean="0"/>
                        <a:t> implemented and ongoing</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38</a:t>
            </a:fld>
            <a:endParaRPr lang="en-ZA" dirty="0"/>
          </a:p>
        </p:txBody>
      </p:sp>
    </p:spTree>
    <p:extLst>
      <p:ext uri="{BB962C8B-B14F-4D97-AF65-F5344CB8AC3E}">
        <p14:creationId xmlns:p14="http://schemas.microsoft.com/office/powerpoint/2010/main" val="1264092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AUDIT OF PREDETERMINED </a:t>
            </a:r>
            <a:r>
              <a:rPr lang="en-ZA" b="1" dirty="0" smtClean="0"/>
              <a:t>OBJECTIVES – CONT… </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1845886682"/>
              </p:ext>
            </p:extLst>
          </p:nvPr>
        </p:nvGraphicFramePr>
        <p:xfrm>
          <a:off x="395536" y="1916832"/>
          <a:ext cx="8424936" cy="4389120"/>
        </p:xfrm>
        <a:graphic>
          <a:graphicData uri="http://schemas.openxmlformats.org/drawingml/2006/table">
            <a:tbl>
              <a:tblPr firstRow="1" bandRow="1">
                <a:tableStyleId>{5C22544A-7EE6-4342-B048-85BDC9FD1C3A}</a:tableStyleId>
              </a:tblPr>
              <a:tblGrid>
                <a:gridCol w="3096344"/>
                <a:gridCol w="2664296"/>
                <a:gridCol w="1224136"/>
                <a:gridCol w="1440160"/>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Prior year information reported in current year’s performance information</a:t>
                      </a:r>
                      <a:endParaRPr lang="en-ZA" dirty="0"/>
                    </a:p>
                  </a:txBody>
                  <a:tcPr/>
                </a:tc>
                <a:tc>
                  <a:txBody>
                    <a:bodyPr/>
                    <a:lstStyle/>
                    <a:p>
                      <a:r>
                        <a:rPr lang="en-ZA" dirty="0" smtClean="0"/>
                        <a:t>Regular reviews of performance information will be done by EXCO and Internal Auditors to ensure accurate reporting.</a:t>
                      </a:r>
                      <a:endParaRPr lang="en-ZA" dirty="0"/>
                    </a:p>
                  </a:txBody>
                  <a:tcPr/>
                </a:tc>
                <a:tc>
                  <a:txBody>
                    <a:bodyPr/>
                    <a:lstStyle/>
                    <a:p>
                      <a:r>
                        <a:rPr lang="en-ZA" dirty="0" smtClean="0"/>
                        <a:t>31 July 2015</a:t>
                      </a:r>
                      <a:endParaRPr lang="en-ZA" dirty="0"/>
                    </a:p>
                  </a:txBody>
                  <a:tcPr/>
                </a:tc>
                <a:tc>
                  <a:txBody>
                    <a:bodyPr/>
                    <a:lstStyle/>
                    <a:p>
                      <a:r>
                        <a:rPr lang="en-ZA" dirty="0" smtClean="0"/>
                        <a:t>Action</a:t>
                      </a:r>
                      <a:r>
                        <a:rPr lang="en-ZA" baseline="0" dirty="0" smtClean="0"/>
                        <a:t> implemented and ongoing</a:t>
                      </a:r>
                      <a:endParaRPr lang="en-ZA" dirty="0"/>
                    </a:p>
                  </a:txBody>
                  <a:tcPr/>
                </a:tc>
              </a:tr>
              <a:tr h="370840">
                <a:tc>
                  <a:txBody>
                    <a:bodyPr/>
                    <a:lstStyle/>
                    <a:p>
                      <a:r>
                        <a:rPr lang="en-ZA" dirty="0" smtClean="0"/>
                        <a:t>Lack of review of performance information reports</a:t>
                      </a:r>
                      <a:endParaRPr lang="en-ZA" dirty="0"/>
                    </a:p>
                  </a:txBody>
                  <a:tcPr/>
                </a:tc>
                <a:tc>
                  <a:txBody>
                    <a:bodyPr/>
                    <a:lstStyle/>
                    <a:p>
                      <a:pPr marL="285750" indent="-285750">
                        <a:buFont typeface="Arial" panose="020B0604020202020204" pitchFamily="34" charset="0"/>
                        <a:buChar char="•"/>
                      </a:pPr>
                      <a:r>
                        <a:rPr lang="en-ZA" dirty="0" smtClean="0"/>
                        <a:t>Monthly discussion point by EXCO </a:t>
                      </a:r>
                    </a:p>
                    <a:p>
                      <a:pPr marL="285750" indent="-285750">
                        <a:buFont typeface="Arial" panose="020B0604020202020204" pitchFamily="34" charset="0"/>
                        <a:buChar char="•"/>
                      </a:pPr>
                      <a:r>
                        <a:rPr lang="en-ZA" dirty="0" smtClean="0"/>
                        <a:t>Quarterly reviews of performance information will be done by Internal Auditors to ensure accurate reporting</a:t>
                      </a:r>
                      <a:endParaRPr lang="en-ZA" dirty="0"/>
                    </a:p>
                  </a:txBody>
                  <a:tcPr/>
                </a:tc>
                <a:tc>
                  <a:txBody>
                    <a:bodyPr/>
                    <a:lstStyle/>
                    <a:p>
                      <a:r>
                        <a:rPr lang="en-ZA" dirty="0" smtClean="0"/>
                        <a:t>31 August 2015</a:t>
                      </a:r>
                      <a:endParaRPr lang="en-ZA" dirty="0"/>
                    </a:p>
                  </a:txBody>
                  <a:tcPr/>
                </a:tc>
                <a:tc>
                  <a:txBody>
                    <a:bodyPr/>
                    <a:lstStyle/>
                    <a:p>
                      <a:r>
                        <a:rPr lang="en-ZA" dirty="0" smtClean="0"/>
                        <a:t>Action</a:t>
                      </a:r>
                      <a:r>
                        <a:rPr lang="en-ZA" baseline="0" dirty="0" smtClean="0"/>
                        <a:t> implemented and ongoing</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39</a:t>
            </a:fld>
            <a:endParaRPr lang="en-ZA" dirty="0"/>
          </a:p>
        </p:txBody>
      </p:sp>
    </p:spTree>
    <p:extLst>
      <p:ext uri="{BB962C8B-B14F-4D97-AF65-F5344CB8AC3E}">
        <p14:creationId xmlns:p14="http://schemas.microsoft.com/office/powerpoint/2010/main" val="2959810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1754326"/>
          </a:xfrm>
          <a:prstGeom prst="rect">
            <a:avLst/>
          </a:prstGeom>
        </p:spPr>
        <p:txBody>
          <a:bodyPr>
            <a:spAutoFit/>
          </a:bodyPr>
          <a:lstStyle/>
          <a:p>
            <a:pPr algn="just"/>
            <a:r>
              <a:rPr lang="en-ZA" dirty="0" smtClean="0"/>
              <a:t>Attuned to this vision, the plan presents innovative ways of unlocking the potential of the heritage </a:t>
            </a:r>
            <a:r>
              <a:rPr lang="en-ZA" dirty="0"/>
              <a:t>a</a:t>
            </a:r>
            <a:r>
              <a:rPr lang="en-ZA" dirty="0" smtClean="0"/>
              <a:t>ssets entrusted to the institution, whilst developing new audiences and market niches to ensure that the museums and heritage </a:t>
            </a:r>
            <a:r>
              <a:rPr lang="en-ZA" dirty="0"/>
              <a:t>s</a:t>
            </a:r>
            <a:r>
              <a:rPr lang="en-ZA" dirty="0" smtClean="0"/>
              <a:t>ites are accessible to all communities</a:t>
            </a: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4664"/>
            <a:ext cx="1526540" cy="1264285"/>
          </a:xfrm>
          <a:prstGeom prst="rect">
            <a:avLst/>
          </a:prstGeom>
          <a:noFill/>
          <a:ln>
            <a:noFill/>
          </a:ln>
        </p:spPr>
      </p:pic>
    </p:spTree>
    <p:extLst>
      <p:ext uri="{BB962C8B-B14F-4D97-AF65-F5344CB8AC3E}">
        <p14:creationId xmlns:p14="http://schemas.microsoft.com/office/powerpoint/2010/main" val="180157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GOVERNANCE</a:t>
            </a:r>
          </a:p>
        </p:txBody>
      </p:sp>
      <p:graphicFrame>
        <p:nvGraphicFramePr>
          <p:cNvPr id="4" name="Table 3"/>
          <p:cNvGraphicFramePr>
            <a:graphicFrameLocks noGrp="1"/>
          </p:cNvGraphicFramePr>
          <p:nvPr>
            <p:extLst>
              <p:ext uri="{D42A27DB-BD31-4B8C-83A1-F6EECF244321}">
                <p14:modId xmlns:p14="http://schemas.microsoft.com/office/powerpoint/2010/main" val="1044891052"/>
              </p:ext>
            </p:extLst>
          </p:nvPr>
        </p:nvGraphicFramePr>
        <p:xfrm>
          <a:off x="395536" y="1124744"/>
          <a:ext cx="8568952" cy="4455160"/>
        </p:xfrm>
        <a:graphic>
          <a:graphicData uri="http://schemas.openxmlformats.org/drawingml/2006/table">
            <a:tbl>
              <a:tblPr firstRow="1" bandRow="1">
                <a:tableStyleId>{5C22544A-7EE6-4342-B048-85BDC9FD1C3A}</a:tableStyleId>
              </a:tblPr>
              <a:tblGrid>
                <a:gridCol w="2664296"/>
                <a:gridCol w="2376264"/>
                <a:gridCol w="1224136"/>
                <a:gridCol w="2304256"/>
              </a:tblGrid>
              <a:tr h="370840">
                <a:tc>
                  <a:txBody>
                    <a:bodyPr/>
                    <a:lstStyle/>
                    <a:p>
                      <a:r>
                        <a:rPr lang="en-ZA" sz="1600" b="0" dirty="0" smtClean="0"/>
                        <a:t>Finding</a:t>
                      </a:r>
                      <a:endParaRPr lang="en-ZA" sz="1600" b="0" dirty="0"/>
                    </a:p>
                  </a:txBody>
                  <a:tcPr/>
                </a:tc>
                <a:tc>
                  <a:txBody>
                    <a:bodyPr/>
                    <a:lstStyle/>
                    <a:p>
                      <a:r>
                        <a:rPr lang="en-ZA" sz="1600" b="0" dirty="0" smtClean="0"/>
                        <a:t>Action</a:t>
                      </a:r>
                      <a:r>
                        <a:rPr lang="en-ZA" sz="1600" b="0" baseline="0" dirty="0" smtClean="0"/>
                        <a:t> Plan</a:t>
                      </a:r>
                      <a:endParaRPr lang="en-ZA" sz="1600" b="0" dirty="0"/>
                    </a:p>
                  </a:txBody>
                  <a:tcPr/>
                </a:tc>
                <a:tc>
                  <a:txBody>
                    <a:bodyPr/>
                    <a:lstStyle/>
                    <a:p>
                      <a:r>
                        <a:rPr lang="en-ZA" sz="1600" b="0" dirty="0" smtClean="0"/>
                        <a:t>Due Date</a:t>
                      </a:r>
                      <a:endParaRPr lang="en-ZA" sz="1600" b="0" dirty="0"/>
                    </a:p>
                  </a:txBody>
                  <a:tcPr/>
                </a:tc>
                <a:tc>
                  <a:txBody>
                    <a:bodyPr/>
                    <a:lstStyle/>
                    <a:p>
                      <a:r>
                        <a:rPr lang="en-ZA" sz="1600" b="0" dirty="0" smtClean="0"/>
                        <a:t>Progress Report</a:t>
                      </a:r>
                      <a:endParaRPr lang="en-ZA" sz="1600" b="0" dirty="0"/>
                    </a:p>
                  </a:txBody>
                  <a:tcPr/>
                </a:tc>
              </a:tr>
              <a:tr h="370840">
                <a:tc>
                  <a:txBody>
                    <a:bodyPr/>
                    <a:lstStyle/>
                    <a:p>
                      <a:r>
                        <a:rPr lang="en-ZA" sz="1600" kern="1200" dirty="0" smtClean="0">
                          <a:solidFill>
                            <a:schemeClr val="dk1"/>
                          </a:solidFill>
                          <a:effectLst/>
                          <a:latin typeface="+mn-lt"/>
                          <a:ea typeface="+mn-ea"/>
                          <a:cs typeface="+mn-cs"/>
                        </a:rPr>
                        <a:t>Appointment letters of audit committee members are not signed by the members as acknowledgement of their position</a:t>
                      </a:r>
                      <a:endParaRPr lang="en-ZA" sz="1600" dirty="0"/>
                    </a:p>
                  </a:txBody>
                  <a:tcPr/>
                </a:tc>
                <a:tc>
                  <a:txBody>
                    <a:bodyPr/>
                    <a:lstStyle/>
                    <a:p>
                      <a:r>
                        <a:rPr lang="en-ZA" sz="1600" dirty="0" smtClean="0"/>
                        <a:t>All members have since signed their  appointment letters except on</a:t>
                      </a:r>
                      <a:r>
                        <a:rPr lang="en-ZA" sz="1600" baseline="0" dirty="0" smtClean="0"/>
                        <a:t>e who has since resigned</a:t>
                      </a:r>
                      <a:endParaRPr lang="en-ZA" sz="1600" dirty="0"/>
                    </a:p>
                  </a:txBody>
                  <a:tcPr/>
                </a:tc>
                <a:tc>
                  <a:txBody>
                    <a:bodyPr/>
                    <a:lstStyle/>
                    <a:p>
                      <a:r>
                        <a:rPr lang="en-ZA" sz="1600" dirty="0" smtClean="0"/>
                        <a:t>31 July 2015</a:t>
                      </a:r>
                      <a:endParaRPr lang="en-ZA" sz="1600" dirty="0"/>
                    </a:p>
                  </a:txBody>
                  <a:tcPr/>
                </a:tc>
                <a:tc>
                  <a:txBody>
                    <a:bodyPr/>
                    <a:lstStyle/>
                    <a:p>
                      <a:r>
                        <a:rPr lang="en-ZA" sz="1600" dirty="0" smtClean="0"/>
                        <a:t>Task completed</a:t>
                      </a:r>
                      <a:endParaRPr lang="en-ZA" sz="1600" dirty="0"/>
                    </a:p>
                  </a:txBody>
                  <a:tcPr/>
                </a:tc>
              </a:tr>
              <a:tr h="370840">
                <a:tc>
                  <a:txBody>
                    <a:bodyPr/>
                    <a:lstStyle/>
                    <a:p>
                      <a:r>
                        <a:rPr lang="en-ZA" sz="1600" kern="1200" dirty="0" smtClean="0">
                          <a:solidFill>
                            <a:schemeClr val="dk1"/>
                          </a:solidFill>
                          <a:effectLst/>
                          <a:latin typeface="+mn-lt"/>
                          <a:ea typeface="+mn-ea"/>
                          <a:cs typeface="+mn-cs"/>
                        </a:rPr>
                        <a:t>Assessment of the effectiveness of the Audit Committee was not performed </a:t>
                      </a:r>
                      <a:endParaRPr lang="en-ZA" sz="1600" dirty="0"/>
                    </a:p>
                  </a:txBody>
                  <a:tcPr/>
                </a:tc>
                <a:tc>
                  <a:txBody>
                    <a:bodyPr/>
                    <a:lstStyle/>
                    <a:p>
                      <a:r>
                        <a:rPr lang="en-ZA" sz="1600" dirty="0" smtClean="0"/>
                        <a:t>Management will ensure that council perform an assessment on the effectiveness of the audit committee on annually</a:t>
                      </a:r>
                      <a:endParaRPr lang="en-ZA" sz="1600" dirty="0"/>
                    </a:p>
                  </a:txBody>
                  <a:tcPr/>
                </a:tc>
                <a:tc>
                  <a:txBody>
                    <a:bodyPr/>
                    <a:lstStyle/>
                    <a:p>
                      <a:r>
                        <a:rPr lang="en-ZA" sz="1600" dirty="0" smtClean="0">
                          <a:solidFill>
                            <a:schemeClr val="tx1"/>
                          </a:solidFill>
                        </a:rPr>
                        <a:t>20</a:t>
                      </a:r>
                      <a:r>
                        <a:rPr lang="en-ZA" sz="1600" baseline="0" dirty="0" smtClean="0">
                          <a:solidFill>
                            <a:schemeClr val="tx1"/>
                          </a:solidFill>
                        </a:rPr>
                        <a:t> April 2</a:t>
                      </a:r>
                      <a:r>
                        <a:rPr lang="en-ZA" sz="1600" dirty="0" smtClean="0">
                          <a:solidFill>
                            <a:schemeClr val="tx1"/>
                          </a:solidFill>
                        </a:rPr>
                        <a:t>016</a:t>
                      </a:r>
                      <a:endParaRPr lang="en-ZA" sz="1600" dirty="0">
                        <a:solidFill>
                          <a:schemeClr val="tx1"/>
                        </a:solidFill>
                      </a:endParaRPr>
                    </a:p>
                  </a:txBody>
                  <a:tcPr/>
                </a:tc>
                <a:tc>
                  <a:txBody>
                    <a:bodyPr/>
                    <a:lstStyle/>
                    <a:p>
                      <a:pPr marL="85725" indent="0" algn="l" fontAlgn="b"/>
                      <a:r>
                        <a:rPr lang="en-ZA" sz="1600" b="0" i="0" u="none" strike="noStrike" dirty="0">
                          <a:effectLst/>
                          <a:latin typeface="+mn-lt"/>
                        </a:rPr>
                        <a:t>Template for assessment has been </a:t>
                      </a:r>
                      <a:r>
                        <a:rPr lang="en-ZA" sz="1600" b="0" i="0" u="none" strike="noStrike" dirty="0" smtClean="0">
                          <a:effectLst/>
                          <a:latin typeface="+mn-lt"/>
                        </a:rPr>
                        <a:t>developed with the help of Internal Audit, being reviewed by ARC </a:t>
                      </a:r>
                      <a:r>
                        <a:rPr lang="en-ZA" sz="1600" b="0" i="0" u="none" strike="noStrike" dirty="0">
                          <a:effectLst/>
                          <a:latin typeface="+mn-lt"/>
                        </a:rPr>
                        <a:t>and assessment will be conducted before the end of </a:t>
                      </a:r>
                      <a:r>
                        <a:rPr lang="en-ZA" sz="1600" b="0" i="0" u="none" strike="noStrike" dirty="0" smtClean="0">
                          <a:effectLst/>
                          <a:latin typeface="+mn-lt"/>
                        </a:rPr>
                        <a:t>April 2016.</a:t>
                      </a:r>
                      <a:r>
                        <a:rPr lang="en-ZA" sz="1600" b="0" i="0" u="none" strike="noStrike" baseline="0" dirty="0" smtClean="0">
                          <a:effectLst/>
                          <a:latin typeface="+mn-lt"/>
                        </a:rPr>
                        <a:t> </a:t>
                      </a:r>
                      <a:endParaRPr lang="en-ZA" sz="1600" b="0" i="0" u="none" strike="noStrike" dirty="0">
                        <a:solidFill>
                          <a:srgbClr val="00B0F0"/>
                        </a:solidFill>
                        <a:effectLst/>
                        <a:latin typeface="+mn-lt"/>
                      </a:endParaRPr>
                    </a:p>
                  </a:txBody>
                  <a:tcPr marL="0" marR="0" marT="0" marB="0"/>
                </a:tc>
              </a:tr>
              <a:tr h="370840">
                <a:tc>
                  <a:txBody>
                    <a:bodyPr/>
                    <a:lstStyle/>
                    <a:p>
                      <a:r>
                        <a:rPr lang="en-ZA" sz="1600" kern="1200" dirty="0" smtClean="0">
                          <a:solidFill>
                            <a:schemeClr val="dk1"/>
                          </a:solidFill>
                          <a:effectLst/>
                          <a:latin typeface="+mn-lt"/>
                          <a:ea typeface="+mn-ea"/>
                          <a:cs typeface="+mn-cs"/>
                        </a:rPr>
                        <a:t>Committees operating without charters or charters not approved by the relevant authority </a:t>
                      </a:r>
                      <a:endParaRPr lang="en-ZA" sz="1600" dirty="0"/>
                    </a:p>
                  </a:txBody>
                  <a:tcPr/>
                </a:tc>
                <a:tc>
                  <a:txBody>
                    <a:bodyPr/>
                    <a:lstStyle/>
                    <a:p>
                      <a:r>
                        <a:rPr lang="en-ZA" sz="1600" dirty="0" smtClean="0"/>
                        <a:t>All charters</a:t>
                      </a:r>
                      <a:r>
                        <a:rPr lang="en-ZA" sz="1600" baseline="0" dirty="0" smtClean="0"/>
                        <a:t> </a:t>
                      </a:r>
                      <a:r>
                        <a:rPr lang="en-ZA" sz="1600" dirty="0" smtClean="0"/>
                        <a:t>will be finalized by 30 September 2015.</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30 September 2015</a:t>
                      </a:r>
                    </a:p>
                  </a:txBody>
                  <a:tcPr/>
                </a:tc>
                <a:tc>
                  <a:txBody>
                    <a:bodyPr/>
                    <a:lstStyle/>
                    <a:p>
                      <a:pPr marL="0" indent="0" algn="l" fontAlgn="ctr"/>
                      <a:r>
                        <a:rPr lang="en-ZA" sz="1600" b="0" i="0" u="none" strike="noStrike" dirty="0" smtClean="0">
                          <a:effectLst/>
                          <a:latin typeface="+mn-lt"/>
                        </a:rPr>
                        <a:t>All</a:t>
                      </a:r>
                      <a:r>
                        <a:rPr lang="en-ZA" sz="1600" b="0" i="0" u="none" strike="noStrike" baseline="0" dirty="0" smtClean="0">
                          <a:effectLst/>
                          <a:latin typeface="+mn-lt"/>
                        </a:rPr>
                        <a:t> </a:t>
                      </a:r>
                      <a:r>
                        <a:rPr lang="en-ZA" sz="1600" b="0" i="0" u="none" strike="noStrike" dirty="0" smtClean="0">
                          <a:effectLst/>
                          <a:latin typeface="+mn-lt"/>
                        </a:rPr>
                        <a:t>Committee Charters or Terms of Reference </a:t>
                      </a:r>
                      <a:r>
                        <a:rPr lang="en-ZA" sz="1600" b="0" i="0" u="none" strike="noStrike" dirty="0">
                          <a:effectLst/>
                          <a:latin typeface="+mn-lt"/>
                        </a:rPr>
                        <a:t>are in place. </a:t>
                      </a:r>
                    </a:p>
                  </a:txBody>
                  <a:tcPr marL="114300" marR="0" marT="0" marB="0"/>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40</a:t>
            </a:fld>
            <a:endParaRPr lang="en-ZA" dirty="0"/>
          </a:p>
        </p:txBody>
      </p:sp>
    </p:spTree>
    <p:extLst>
      <p:ext uri="{BB962C8B-B14F-4D97-AF65-F5344CB8AC3E}">
        <p14:creationId xmlns:p14="http://schemas.microsoft.com/office/powerpoint/2010/main" val="3009688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smtClean="0"/>
              <a:t>GOVERNANCE – CONT… </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2842453299"/>
              </p:ext>
            </p:extLst>
          </p:nvPr>
        </p:nvGraphicFramePr>
        <p:xfrm>
          <a:off x="395536" y="1012160"/>
          <a:ext cx="8496944" cy="5125720"/>
        </p:xfrm>
        <a:graphic>
          <a:graphicData uri="http://schemas.openxmlformats.org/drawingml/2006/table">
            <a:tbl>
              <a:tblPr firstRow="1" bandRow="1">
                <a:tableStyleId>{5C22544A-7EE6-4342-B048-85BDC9FD1C3A}</a:tableStyleId>
              </a:tblPr>
              <a:tblGrid>
                <a:gridCol w="1728192"/>
                <a:gridCol w="2808312"/>
                <a:gridCol w="1080120"/>
                <a:gridCol w="2880320"/>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656064">
                <a:tc>
                  <a:txBody>
                    <a:bodyPr/>
                    <a:lstStyle/>
                    <a:p>
                      <a:r>
                        <a:rPr lang="en-ZA" sz="1800" kern="1200" dirty="0" smtClean="0">
                          <a:solidFill>
                            <a:schemeClr val="dk1"/>
                          </a:solidFill>
                          <a:effectLst/>
                          <a:latin typeface="+mn-lt"/>
                          <a:ea typeface="+mn-ea"/>
                          <a:cs typeface="+mn-cs"/>
                        </a:rPr>
                        <a:t>Risk assessment not adequately performed</a:t>
                      </a:r>
                      <a:endParaRPr lang="en-ZA" dirty="0"/>
                    </a:p>
                  </a:txBody>
                  <a:tcPr/>
                </a:tc>
                <a:tc>
                  <a:txBody>
                    <a:bodyPr/>
                    <a:lstStyle/>
                    <a:p>
                      <a:pPr marL="285750" indent="-285750">
                        <a:buFont typeface="Arial" panose="020B0604020202020204" pitchFamily="34" charset="0"/>
                        <a:buChar char="•"/>
                      </a:pPr>
                      <a:r>
                        <a:rPr lang="en-ZA" dirty="0" smtClean="0"/>
                        <a:t>Risk register</a:t>
                      </a:r>
                      <a:r>
                        <a:rPr lang="en-ZA" baseline="0" dirty="0" smtClean="0"/>
                        <a:t> has been approved by Council and will be reviewed as risks re emerging</a:t>
                      </a:r>
                    </a:p>
                    <a:p>
                      <a:pPr marL="285750" indent="-285750">
                        <a:buFont typeface="Arial" panose="020B0604020202020204" pitchFamily="34" charset="0"/>
                        <a:buChar char="•"/>
                      </a:pPr>
                      <a:r>
                        <a:rPr lang="en-ZA" baseline="0" dirty="0" smtClean="0"/>
                        <a:t>Operational risk registers will be developed</a:t>
                      </a:r>
                      <a:endParaRPr lang="en-ZA" dirty="0"/>
                    </a:p>
                  </a:txBody>
                  <a:tcPr/>
                </a:tc>
                <a:tc>
                  <a:txBody>
                    <a:bodyPr/>
                    <a:lstStyle/>
                    <a:p>
                      <a:r>
                        <a:rPr lang="en-ZA" dirty="0" smtClean="0"/>
                        <a:t>31 March 2016</a:t>
                      </a:r>
                      <a:endParaRPr lang="en-ZA" dirty="0"/>
                    </a:p>
                  </a:txBody>
                  <a:tcPr/>
                </a:tc>
                <a:tc>
                  <a:txBody>
                    <a:bodyPr/>
                    <a:lstStyle/>
                    <a:p>
                      <a:pPr algn="l" fontAlgn="ctr"/>
                      <a:r>
                        <a:rPr lang="en-ZA" sz="1800" b="0" i="0" u="none" strike="noStrike" dirty="0" smtClean="0">
                          <a:effectLst/>
                          <a:latin typeface="+mn-lt"/>
                        </a:rPr>
                        <a:t>Risk </a:t>
                      </a:r>
                      <a:r>
                        <a:rPr lang="en-ZA" sz="1800" b="0" i="0" u="none" strike="noStrike" dirty="0">
                          <a:effectLst/>
                          <a:latin typeface="+mn-lt"/>
                        </a:rPr>
                        <a:t>identification workshop </a:t>
                      </a:r>
                      <a:r>
                        <a:rPr lang="en-ZA" sz="1800" b="0" i="0" u="none" strike="noStrike" dirty="0" smtClean="0">
                          <a:effectLst/>
                          <a:latin typeface="+mn-lt"/>
                        </a:rPr>
                        <a:t>conducted </a:t>
                      </a:r>
                      <a:r>
                        <a:rPr lang="en-ZA" sz="1800" b="0" i="0" u="none" strike="noStrike" dirty="0">
                          <a:effectLst/>
                          <a:latin typeface="+mn-lt"/>
                        </a:rPr>
                        <a:t>in the </a:t>
                      </a:r>
                      <a:r>
                        <a:rPr lang="en-ZA" sz="1800" b="0" i="0" u="none" strike="noStrike" dirty="0" smtClean="0">
                          <a:effectLst/>
                          <a:latin typeface="+mn-lt"/>
                        </a:rPr>
                        <a:t>4th </a:t>
                      </a:r>
                      <a:r>
                        <a:rPr lang="en-ZA" sz="1800" b="0" i="0" u="none" strike="noStrike" dirty="0">
                          <a:effectLst/>
                          <a:latin typeface="+mn-lt"/>
                        </a:rPr>
                        <a:t>quarter</a:t>
                      </a:r>
                    </a:p>
                  </a:txBody>
                  <a:tcPr marL="114300" marR="0" marT="0" marB="0"/>
                </a:tc>
              </a:tr>
              <a:tr h="656064">
                <a:tc>
                  <a:txBody>
                    <a:bodyPr/>
                    <a:lstStyle/>
                    <a:p>
                      <a:r>
                        <a:rPr lang="en-ZA" sz="1800" kern="1200" dirty="0" smtClean="0">
                          <a:solidFill>
                            <a:schemeClr val="dk1"/>
                          </a:solidFill>
                          <a:effectLst/>
                          <a:latin typeface="+mn-lt"/>
                          <a:ea typeface="+mn-ea"/>
                          <a:cs typeface="+mn-cs"/>
                        </a:rPr>
                        <a:t>Internal policies not developed or reviewed</a:t>
                      </a:r>
                      <a:endParaRPr lang="en-ZA" dirty="0"/>
                    </a:p>
                  </a:txBody>
                  <a:tcPr/>
                </a:tc>
                <a:tc>
                  <a:txBody>
                    <a:bodyPr/>
                    <a:lstStyle/>
                    <a:p>
                      <a:r>
                        <a:rPr lang="en-ZA" dirty="0" smtClean="0"/>
                        <a:t>Policies will be reviewed in the next two quarters</a:t>
                      </a:r>
                      <a:endParaRPr lang="en-ZA" dirty="0"/>
                    </a:p>
                  </a:txBody>
                  <a:tcPr/>
                </a:tc>
                <a:tc>
                  <a:txBody>
                    <a:bodyPr/>
                    <a:lstStyle/>
                    <a:p>
                      <a:r>
                        <a:rPr lang="en-ZA" dirty="0" smtClean="0"/>
                        <a:t>31 March 2016</a:t>
                      </a:r>
                      <a:endParaRPr lang="en-ZA" dirty="0"/>
                    </a:p>
                  </a:txBody>
                  <a:tcPr/>
                </a:tc>
                <a:tc>
                  <a:txBody>
                    <a:bodyPr/>
                    <a:lstStyle/>
                    <a:p>
                      <a:pPr algn="l" fontAlgn="ctr"/>
                      <a:r>
                        <a:rPr lang="en-ZA" sz="1800" b="0" i="0" u="none" strike="noStrike" dirty="0">
                          <a:effectLst/>
                          <a:latin typeface="+mn-lt"/>
                        </a:rPr>
                        <a:t>Policies are being developed and/or reviewed on annual basis </a:t>
                      </a:r>
                    </a:p>
                    <a:p>
                      <a:pPr algn="l" fontAlgn="ctr"/>
                      <a:r>
                        <a:rPr lang="en-ZA" sz="1800" b="0" i="0" u="none" strike="noStrike" dirty="0" smtClean="0">
                          <a:effectLst/>
                          <a:latin typeface="+mn-lt"/>
                        </a:rPr>
                        <a:t>Developed and reviewed the</a:t>
                      </a:r>
                      <a:r>
                        <a:rPr lang="en-ZA" sz="1800" b="0" i="0" u="none" strike="noStrike" baseline="0" dirty="0" smtClean="0">
                          <a:effectLst/>
                          <a:latin typeface="+mn-lt"/>
                        </a:rPr>
                        <a:t> </a:t>
                      </a:r>
                      <a:r>
                        <a:rPr lang="en-ZA" sz="1800" b="0" i="0" u="none" strike="noStrike" baseline="0" dirty="0" err="1" smtClean="0">
                          <a:effectLst/>
                          <a:latin typeface="+mn-lt"/>
                        </a:rPr>
                        <a:t>ff</a:t>
                      </a:r>
                      <a:r>
                        <a:rPr lang="en-ZA" sz="1800" b="0" i="0" u="none" strike="noStrike" baseline="0" dirty="0" smtClean="0">
                          <a:effectLst/>
                          <a:latin typeface="+mn-lt"/>
                        </a:rPr>
                        <a:t> policies: </a:t>
                      </a:r>
                      <a:r>
                        <a:rPr lang="en-ZA" sz="1800" b="0" i="0" u="none" strike="noStrike" dirty="0" smtClean="0">
                          <a:effectLst/>
                          <a:latin typeface="+mn-lt"/>
                        </a:rPr>
                        <a:t>S &amp; T,</a:t>
                      </a:r>
                      <a:r>
                        <a:rPr lang="en-ZA" sz="1800" b="0" i="0" u="none" strike="noStrike" baseline="0" dirty="0" smtClean="0">
                          <a:effectLst/>
                          <a:latin typeface="+mn-lt"/>
                        </a:rPr>
                        <a:t> GRAP103 Public programmes, Conservation, Restoration,  SCM, </a:t>
                      </a:r>
                      <a:r>
                        <a:rPr lang="en-ZA" sz="1800" b="0" i="0" u="none" strike="noStrike" baseline="0" dirty="0" smtClean="0">
                          <a:solidFill>
                            <a:schemeClr val="tx1"/>
                          </a:solidFill>
                          <a:effectLst/>
                          <a:latin typeface="+mn-lt"/>
                        </a:rPr>
                        <a:t>Fixed Assets </a:t>
                      </a:r>
                      <a:r>
                        <a:rPr lang="en-ZA" sz="1800" b="0" i="0" u="none" strike="noStrike" baseline="0" dirty="0" smtClean="0">
                          <a:effectLst/>
                          <a:latin typeface="+mn-lt"/>
                        </a:rPr>
                        <a:t>and Cell-phone &amp; Telephone Allowance and were approved by Council</a:t>
                      </a:r>
                      <a:endParaRPr lang="en-ZA" sz="1800" b="0" i="0" u="none" strike="noStrike" dirty="0">
                        <a:solidFill>
                          <a:srgbClr val="00B0F0"/>
                        </a:solidFill>
                        <a:effectLst/>
                        <a:latin typeface="+mn-lt"/>
                      </a:endParaRPr>
                    </a:p>
                  </a:txBody>
                  <a:tcPr marL="114300" marR="0" marT="0" marB="0" anchor="ct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41</a:t>
            </a:fld>
            <a:endParaRPr lang="en-ZA" dirty="0"/>
          </a:p>
        </p:txBody>
      </p:sp>
    </p:spTree>
    <p:extLst>
      <p:ext uri="{BB962C8B-B14F-4D97-AF65-F5344CB8AC3E}">
        <p14:creationId xmlns:p14="http://schemas.microsoft.com/office/powerpoint/2010/main" val="2313225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42</a:t>
            </a:fld>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
        <p:nvSpPr>
          <p:cNvPr id="7" name="TextBox 6"/>
          <p:cNvSpPr txBox="1"/>
          <p:nvPr/>
        </p:nvSpPr>
        <p:spPr>
          <a:xfrm>
            <a:off x="1403648" y="6237312"/>
            <a:ext cx="2808312" cy="246221"/>
          </a:xfrm>
          <a:prstGeom prst="rect">
            <a:avLst/>
          </a:prstGeom>
          <a:noFill/>
        </p:spPr>
        <p:txBody>
          <a:bodyPr wrap="square" rtlCol="0">
            <a:spAutoFit/>
          </a:bodyPr>
          <a:lstStyle/>
          <a:p>
            <a:r>
              <a:rPr lang="en-ZA" sz="1000" dirty="0" err="1" smtClean="0"/>
              <a:t>Ditsong</a:t>
            </a:r>
            <a:r>
              <a:rPr lang="en-ZA" sz="1000" dirty="0" smtClean="0"/>
              <a:t> National Museum of Cultural History</a:t>
            </a:r>
            <a:endParaRPr lang="en-ZA" sz="1000" dirty="0"/>
          </a:p>
        </p:txBody>
      </p:sp>
    </p:spTree>
    <p:extLst>
      <p:ext uri="{BB962C8B-B14F-4D97-AF65-F5344CB8AC3E}">
        <p14:creationId xmlns:p14="http://schemas.microsoft.com/office/powerpoint/2010/main" val="3249194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INFORMATION TECHNOLOGY</a:t>
            </a:r>
          </a:p>
        </p:txBody>
      </p:sp>
      <p:graphicFrame>
        <p:nvGraphicFramePr>
          <p:cNvPr id="4" name="Table 3"/>
          <p:cNvGraphicFramePr>
            <a:graphicFrameLocks noGrp="1"/>
          </p:cNvGraphicFramePr>
          <p:nvPr>
            <p:extLst>
              <p:ext uri="{D42A27DB-BD31-4B8C-83A1-F6EECF244321}">
                <p14:modId xmlns:p14="http://schemas.microsoft.com/office/powerpoint/2010/main" val="747960884"/>
              </p:ext>
            </p:extLst>
          </p:nvPr>
        </p:nvGraphicFramePr>
        <p:xfrm>
          <a:off x="395536" y="1124744"/>
          <a:ext cx="8280920" cy="6405880"/>
        </p:xfrm>
        <a:graphic>
          <a:graphicData uri="http://schemas.openxmlformats.org/drawingml/2006/table">
            <a:tbl>
              <a:tblPr firstRow="1" bandRow="1">
                <a:tableStyleId>{5C22544A-7EE6-4342-B048-85BDC9FD1C3A}</a:tableStyleId>
              </a:tblPr>
              <a:tblGrid>
                <a:gridCol w="2520280"/>
                <a:gridCol w="1800200"/>
                <a:gridCol w="1080120"/>
                <a:gridCol w="2880320"/>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No approved information technology governance framework </a:t>
                      </a:r>
                      <a:endParaRPr lang="en-ZA" dirty="0"/>
                    </a:p>
                  </a:txBody>
                  <a:tcPr/>
                </a:tc>
                <a:tc>
                  <a:txBody>
                    <a:bodyPr/>
                    <a:lstStyle/>
                    <a:p>
                      <a:r>
                        <a:rPr lang="en-ZA" dirty="0" smtClean="0"/>
                        <a:t>SITA</a:t>
                      </a:r>
                      <a:r>
                        <a:rPr lang="en-ZA" baseline="0" dirty="0" smtClean="0"/>
                        <a:t> engaged to draft the framework</a:t>
                      </a:r>
                      <a:endParaRPr lang="en-ZA" dirty="0"/>
                    </a:p>
                  </a:txBody>
                  <a:tcPr/>
                </a:tc>
                <a:tc>
                  <a:txBody>
                    <a:bodyPr/>
                    <a:lstStyle/>
                    <a:p>
                      <a:r>
                        <a:rPr lang="en-ZA" dirty="0" smtClean="0">
                          <a:solidFill>
                            <a:schemeClr val="tx1"/>
                          </a:solidFill>
                        </a:rPr>
                        <a:t>30</a:t>
                      </a:r>
                      <a:r>
                        <a:rPr lang="en-ZA" baseline="0" dirty="0" smtClean="0">
                          <a:solidFill>
                            <a:schemeClr val="tx1"/>
                          </a:solidFill>
                        </a:rPr>
                        <a:t> April 2016</a:t>
                      </a:r>
                      <a:endParaRPr lang="en-ZA" dirty="0">
                        <a:solidFill>
                          <a:schemeClr val="tx1"/>
                        </a:solidFill>
                      </a:endParaRPr>
                    </a:p>
                  </a:txBody>
                  <a:tcPr/>
                </a:tc>
                <a:tc>
                  <a:txBody>
                    <a:bodyPr/>
                    <a:lstStyle/>
                    <a:p>
                      <a:r>
                        <a:rPr lang="en-ZA" dirty="0" smtClean="0"/>
                        <a:t>Draft ICT governance framework developed and discussed by both</a:t>
                      </a:r>
                      <a:r>
                        <a:rPr lang="en-ZA" baseline="0" dirty="0" smtClean="0"/>
                        <a:t> the Audit &amp; Risk Committee and Council at March 2016 meetings but referred back with amendments</a:t>
                      </a:r>
                      <a:endParaRPr lang="en-ZA" dirty="0"/>
                    </a:p>
                  </a:txBody>
                  <a:tcPr/>
                </a:tc>
              </a:tr>
              <a:tr h="370840">
                <a:tc>
                  <a:txBody>
                    <a:bodyPr/>
                    <a:lstStyle/>
                    <a:p>
                      <a:r>
                        <a:rPr lang="en-ZA" sz="1800" kern="1200" dirty="0" smtClean="0">
                          <a:solidFill>
                            <a:schemeClr val="dk1"/>
                          </a:solidFill>
                          <a:effectLst/>
                          <a:latin typeface="+mn-lt"/>
                          <a:ea typeface="+mn-ea"/>
                          <a:cs typeface="+mn-cs"/>
                        </a:rPr>
                        <a:t>No information technology strategic plan </a:t>
                      </a:r>
                      <a:endParaRPr lang="en-ZA" dirty="0"/>
                    </a:p>
                  </a:txBody>
                  <a:tcPr/>
                </a:tc>
                <a:tc>
                  <a:txBody>
                    <a:bodyPr/>
                    <a:lstStyle/>
                    <a:p>
                      <a:r>
                        <a:rPr lang="en-ZA" dirty="0" smtClean="0"/>
                        <a:t>SITA</a:t>
                      </a:r>
                      <a:r>
                        <a:rPr lang="en-ZA" baseline="0" dirty="0" smtClean="0"/>
                        <a:t> engaged to draft the ICT Master plan</a:t>
                      </a:r>
                      <a:endParaRPr lang="en-ZA" dirty="0"/>
                    </a:p>
                  </a:txBody>
                  <a:tcPr/>
                </a:tc>
                <a:tc>
                  <a:txBody>
                    <a:bodyPr/>
                    <a:lstStyle/>
                    <a:p>
                      <a:r>
                        <a:rPr lang="en-ZA" dirty="0" smtClean="0">
                          <a:solidFill>
                            <a:schemeClr val="tx1"/>
                          </a:solidFill>
                        </a:rPr>
                        <a:t>30 April</a:t>
                      </a:r>
                      <a:r>
                        <a:rPr lang="en-ZA" baseline="0" dirty="0" smtClean="0">
                          <a:solidFill>
                            <a:schemeClr val="tx1"/>
                          </a:solidFill>
                        </a:rPr>
                        <a:t> 2016</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Draft ICT Master plan developed and discussed by both</a:t>
                      </a:r>
                      <a:r>
                        <a:rPr lang="en-ZA" baseline="0" dirty="0" smtClean="0"/>
                        <a:t> the Audit &amp; Risk Committee and Council at March 2016 meetings but referred back with amendments</a:t>
                      </a:r>
                      <a:endParaRPr lang="en-ZA" dirty="0" smtClean="0"/>
                    </a:p>
                  </a:txBody>
                  <a:tcPr/>
                </a:tc>
              </a:tr>
              <a:tr h="370840">
                <a:tc>
                  <a:txBody>
                    <a:bodyPr/>
                    <a:lstStyle/>
                    <a:p>
                      <a:r>
                        <a:rPr lang="en-ZA" sz="1800" kern="1200" dirty="0" smtClean="0">
                          <a:solidFill>
                            <a:schemeClr val="dk1"/>
                          </a:solidFill>
                          <a:effectLst/>
                          <a:latin typeface="+mn-lt"/>
                          <a:ea typeface="+mn-ea"/>
                          <a:cs typeface="+mn-cs"/>
                        </a:rPr>
                        <a:t>No formally documented and approved process that is used to manage the process of granting users access (access control) to all financial systems </a:t>
                      </a:r>
                      <a:endParaRPr lang="en-ZA" dirty="0"/>
                    </a:p>
                  </a:txBody>
                  <a:tcPr/>
                </a:tc>
                <a:tc>
                  <a:txBody>
                    <a:bodyPr/>
                    <a:lstStyle/>
                    <a:p>
                      <a:r>
                        <a:rPr lang="en-US" sz="1800" kern="1200" dirty="0" smtClean="0">
                          <a:solidFill>
                            <a:schemeClr val="dk1"/>
                          </a:solidFill>
                          <a:effectLst/>
                          <a:latin typeface="+mn-lt"/>
                          <a:ea typeface="+mn-ea"/>
                          <a:cs typeface="+mn-cs"/>
                        </a:rPr>
                        <a:t>The ICT function is give priority in the 2015/16 financial year as outlined in the APP</a:t>
                      </a:r>
                      <a:endParaRPr lang="en-ZA" dirty="0"/>
                    </a:p>
                  </a:txBody>
                  <a:tcPr/>
                </a:tc>
                <a:tc>
                  <a:txBody>
                    <a:bodyPr/>
                    <a:lstStyle/>
                    <a:p>
                      <a:r>
                        <a:rPr lang="en-ZA" dirty="0" smtClean="0"/>
                        <a:t>31 March</a:t>
                      </a:r>
                      <a:r>
                        <a:rPr lang="en-ZA" baseline="0" dirty="0" smtClean="0"/>
                        <a:t> 2016</a:t>
                      </a:r>
                      <a:endParaRPr lang="en-ZA" dirty="0"/>
                    </a:p>
                  </a:txBody>
                  <a:tcPr/>
                </a:tc>
                <a:tc>
                  <a:txBody>
                    <a:bodyPr/>
                    <a:lstStyle/>
                    <a:p>
                      <a:pPr algn="l" fontAlgn="ctr"/>
                      <a:r>
                        <a:rPr lang="en-ZA" sz="1800" b="0" i="0" u="none" strike="noStrike" dirty="0" smtClean="0">
                          <a:effectLst/>
                          <a:latin typeface="+mn-lt"/>
                        </a:rPr>
                        <a:t>Access control request forms and</a:t>
                      </a:r>
                      <a:r>
                        <a:rPr lang="en-ZA" sz="1800" b="0" i="0" u="none" strike="noStrike" baseline="0" dirty="0" smtClean="0">
                          <a:effectLst/>
                          <a:latin typeface="+mn-lt"/>
                        </a:rPr>
                        <a:t> </a:t>
                      </a:r>
                      <a:r>
                        <a:rPr lang="en-ZA" sz="1800" b="0" i="0" u="none" strike="noStrike" dirty="0" smtClean="0">
                          <a:effectLst/>
                          <a:latin typeface="+mn-lt"/>
                        </a:rPr>
                        <a:t>Standard operating procedure are </a:t>
                      </a:r>
                      <a:r>
                        <a:rPr lang="en-ZA" sz="1800" b="0" i="0" u="none" strike="noStrike" dirty="0">
                          <a:effectLst/>
                          <a:latin typeface="+mn-lt"/>
                        </a:rPr>
                        <a:t>in </a:t>
                      </a:r>
                      <a:r>
                        <a:rPr lang="en-ZA" sz="1800" b="0" i="0" u="none" strike="noStrike" dirty="0" smtClean="0">
                          <a:effectLst/>
                          <a:latin typeface="+mn-lt"/>
                        </a:rPr>
                        <a:t>place</a:t>
                      </a:r>
                    </a:p>
                    <a:p>
                      <a:pPr algn="l" fontAlgn="ctr"/>
                      <a:r>
                        <a:rPr lang="en-ZA" sz="1800" b="0" i="0" u="none" strike="noStrike" baseline="0" dirty="0">
                          <a:effectLst/>
                          <a:latin typeface="+mn-lt"/>
                        </a:rPr>
                        <a:t> </a:t>
                      </a:r>
                      <a:endParaRPr lang="en-ZA" sz="1800" b="0" i="0" u="none" strike="noStrike" dirty="0" smtClean="0">
                        <a:solidFill>
                          <a:srgbClr val="FF0000"/>
                        </a:solidFill>
                        <a:effectLst/>
                        <a:latin typeface="+mn-lt"/>
                      </a:endParaRPr>
                    </a:p>
                  </a:txBody>
                  <a:tcPr marL="114300" marR="9525" marT="9525" marB="0"/>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43</a:t>
            </a:fld>
            <a:endParaRPr lang="en-ZA" dirty="0"/>
          </a:p>
        </p:txBody>
      </p:sp>
    </p:spTree>
    <p:extLst>
      <p:ext uri="{BB962C8B-B14F-4D97-AF65-F5344CB8AC3E}">
        <p14:creationId xmlns:p14="http://schemas.microsoft.com/office/powerpoint/2010/main" val="1312267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INFORMATION </a:t>
            </a:r>
            <a:r>
              <a:rPr lang="en-ZA" b="1" dirty="0" smtClean="0"/>
              <a:t>TECHNOLOGY – CONT…</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3764353869"/>
              </p:ext>
            </p:extLst>
          </p:nvPr>
        </p:nvGraphicFramePr>
        <p:xfrm>
          <a:off x="395536" y="1124744"/>
          <a:ext cx="8424936" cy="4058920"/>
        </p:xfrm>
        <a:graphic>
          <a:graphicData uri="http://schemas.openxmlformats.org/drawingml/2006/table">
            <a:tbl>
              <a:tblPr firstRow="1" bandRow="1">
                <a:tableStyleId>{5C22544A-7EE6-4342-B048-85BDC9FD1C3A}</a:tableStyleId>
              </a:tblPr>
              <a:tblGrid>
                <a:gridCol w="2520280"/>
                <a:gridCol w="1584176"/>
                <a:gridCol w="1440160"/>
                <a:gridCol w="2880320"/>
              </a:tblGrid>
              <a:tr h="370840">
                <a:tc>
                  <a:txBody>
                    <a:bodyPr/>
                    <a:lstStyle/>
                    <a:p>
                      <a:r>
                        <a:rPr lang="en-ZA" sz="1400" b="0" dirty="0" smtClean="0"/>
                        <a:t>Finding</a:t>
                      </a:r>
                      <a:endParaRPr lang="en-ZA" sz="1400" b="0" dirty="0"/>
                    </a:p>
                  </a:txBody>
                  <a:tcPr/>
                </a:tc>
                <a:tc>
                  <a:txBody>
                    <a:bodyPr/>
                    <a:lstStyle/>
                    <a:p>
                      <a:r>
                        <a:rPr lang="en-ZA" sz="1400" b="0" dirty="0" smtClean="0"/>
                        <a:t>Action</a:t>
                      </a:r>
                      <a:r>
                        <a:rPr lang="en-ZA" sz="1400" b="0" baseline="0" dirty="0" smtClean="0"/>
                        <a:t> Plan</a:t>
                      </a:r>
                      <a:endParaRPr lang="en-ZA" sz="1400" b="0" dirty="0"/>
                    </a:p>
                  </a:txBody>
                  <a:tcPr/>
                </a:tc>
                <a:tc>
                  <a:txBody>
                    <a:bodyPr/>
                    <a:lstStyle/>
                    <a:p>
                      <a:r>
                        <a:rPr lang="en-ZA" sz="1400" b="0" dirty="0" smtClean="0"/>
                        <a:t>Due Date</a:t>
                      </a:r>
                      <a:endParaRPr lang="en-ZA" sz="1400" b="0" dirty="0"/>
                    </a:p>
                  </a:txBody>
                  <a:tcPr/>
                </a:tc>
                <a:tc>
                  <a:txBody>
                    <a:bodyPr/>
                    <a:lstStyle/>
                    <a:p>
                      <a:r>
                        <a:rPr lang="en-ZA" sz="1400" b="0" dirty="0" smtClean="0"/>
                        <a:t>Progress Report</a:t>
                      </a:r>
                      <a:endParaRPr lang="en-ZA" sz="1400" b="0" dirty="0"/>
                    </a:p>
                  </a:txBody>
                  <a:tcPr/>
                </a:tc>
              </a:tr>
              <a:tr h="370840">
                <a:tc>
                  <a:txBody>
                    <a:bodyPr/>
                    <a:lstStyle/>
                    <a:p>
                      <a:r>
                        <a:rPr lang="en-ZA" sz="1400" kern="1200" dirty="0" smtClean="0">
                          <a:solidFill>
                            <a:schemeClr val="dk1"/>
                          </a:solidFill>
                          <a:effectLst/>
                          <a:latin typeface="+mn-lt"/>
                          <a:ea typeface="+mn-ea"/>
                          <a:cs typeface="+mn-cs"/>
                        </a:rPr>
                        <a:t>No independent reviews of activities of the person responsible for granting users access to financial systems </a:t>
                      </a:r>
                      <a:endParaRPr lang="en-ZA" sz="1400" dirty="0"/>
                    </a:p>
                  </a:txBody>
                  <a:tcPr/>
                </a:tc>
                <a:tc>
                  <a:txBody>
                    <a:bodyPr/>
                    <a:lstStyle/>
                    <a:p>
                      <a:r>
                        <a:rPr lang="en-ZA" sz="1400" dirty="0" smtClean="0"/>
                        <a:t>Independent reviews will be performed</a:t>
                      </a:r>
                      <a:endParaRPr lang="en-ZA" sz="1400" dirty="0"/>
                    </a:p>
                  </a:txBody>
                  <a:tcPr/>
                </a:tc>
                <a:tc>
                  <a:txBody>
                    <a:bodyPr/>
                    <a:lstStyle/>
                    <a:p>
                      <a:r>
                        <a:rPr lang="en-ZA" sz="1400" dirty="0" smtClean="0"/>
                        <a:t>30 October 2015</a:t>
                      </a:r>
                      <a:endParaRPr lang="en-ZA" sz="1400" dirty="0"/>
                    </a:p>
                  </a:txBody>
                  <a:tcPr/>
                </a:tc>
                <a:tc>
                  <a:txBody>
                    <a:bodyPr/>
                    <a:lstStyle/>
                    <a:p>
                      <a:r>
                        <a:rPr lang="en-ZA" sz="1400" baseline="0" dirty="0" smtClean="0"/>
                        <a:t>Corporate Services Director responsible for independent reviews of access granted</a:t>
                      </a:r>
                      <a:endParaRPr lang="en-ZA" sz="1400" dirty="0"/>
                    </a:p>
                  </a:txBody>
                  <a:tcPr/>
                </a:tc>
              </a:tr>
              <a:tr h="370840">
                <a:tc>
                  <a:txBody>
                    <a:bodyPr/>
                    <a:lstStyle/>
                    <a:p>
                      <a:r>
                        <a:rPr lang="en-ZA" sz="1400" kern="1200" dirty="0" smtClean="0">
                          <a:solidFill>
                            <a:schemeClr val="dk1"/>
                          </a:solidFill>
                          <a:effectLst/>
                          <a:latin typeface="+mn-lt"/>
                          <a:ea typeface="+mn-ea"/>
                          <a:cs typeface="+mn-cs"/>
                        </a:rPr>
                        <a:t>No approved IT continuity plan, approved disaster recovery plan and approved backup and retention strategy </a:t>
                      </a:r>
                      <a:endParaRPr lang="en-ZA" sz="1400" dirty="0"/>
                    </a:p>
                  </a:txBody>
                  <a:tcPr/>
                </a:tc>
                <a:tc>
                  <a:txBody>
                    <a:bodyPr/>
                    <a:lstStyle/>
                    <a:p>
                      <a:r>
                        <a:rPr lang="en-ZA" sz="1400" dirty="0" smtClean="0"/>
                        <a:t>SITA has been appointed to develop the plans and strategy</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31 May 2016</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Revised</a:t>
                      </a:r>
                      <a:r>
                        <a:rPr lang="en-ZA" sz="1400" baseline="0" dirty="0" smtClean="0">
                          <a:solidFill>
                            <a:schemeClr val="tx1"/>
                          </a:solidFill>
                        </a:rPr>
                        <a:t> date 2016/2017</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Due to SITA incapacity to deal with phase 2 (ICT Security Services)</a:t>
                      </a:r>
                      <a:endParaRPr lang="en-ZA" sz="1400" dirty="0">
                        <a:solidFill>
                          <a:schemeClr val="tx1"/>
                        </a:solidFill>
                      </a:endParaRPr>
                    </a:p>
                  </a:txBody>
                  <a:tcPr/>
                </a:tc>
                <a:tc>
                  <a:txBody>
                    <a:bodyPr/>
                    <a:lstStyle/>
                    <a:p>
                      <a:pPr marL="285750" indent="-285750" algn="l" fontAlgn="ctr">
                        <a:buFont typeface="Arial" panose="020B0604020202020204" pitchFamily="34" charset="0"/>
                        <a:buChar char="•"/>
                      </a:pPr>
                      <a:r>
                        <a:rPr lang="en-ZA" sz="1400" b="0" i="0" u="none" strike="noStrike" dirty="0" smtClean="0">
                          <a:effectLst/>
                          <a:latin typeface="+mn-lt"/>
                        </a:rPr>
                        <a:t>SITA appointed </a:t>
                      </a:r>
                      <a:r>
                        <a:rPr lang="en-ZA" sz="1400" b="0" i="0" u="none" strike="noStrike" dirty="0">
                          <a:effectLst/>
                          <a:latin typeface="+mn-lt"/>
                        </a:rPr>
                        <a:t>to develop Business Continuity </a:t>
                      </a:r>
                      <a:r>
                        <a:rPr lang="en-ZA" sz="1400" b="0" i="0" u="none" strike="noStrike" dirty="0" smtClean="0">
                          <a:effectLst/>
                          <a:latin typeface="+mn-lt"/>
                        </a:rPr>
                        <a:t>Plan </a:t>
                      </a:r>
                    </a:p>
                    <a:p>
                      <a:pPr marL="285750" indent="-285750" algn="l" fontAlgn="ctr">
                        <a:buFont typeface="Arial" panose="020B0604020202020204" pitchFamily="34" charset="0"/>
                        <a:buChar char="•"/>
                      </a:pPr>
                      <a:r>
                        <a:rPr lang="en-ZA" sz="1400" b="0" i="0" u="none" strike="noStrike" dirty="0" smtClean="0">
                          <a:effectLst/>
                          <a:latin typeface="+mn-lt"/>
                        </a:rPr>
                        <a:t>Metro</a:t>
                      </a:r>
                      <a:r>
                        <a:rPr lang="en-ZA" sz="1400" b="0" i="0" u="none" strike="noStrike" baseline="0" dirty="0" smtClean="0">
                          <a:effectLst/>
                          <a:latin typeface="+mn-lt"/>
                        </a:rPr>
                        <a:t> file has been appointed to manage backup and retention</a:t>
                      </a:r>
                      <a:endParaRPr lang="en-ZA" sz="1400" b="0" i="0" u="none" strike="noStrike" dirty="0">
                        <a:effectLst/>
                        <a:latin typeface="+mn-lt"/>
                      </a:endParaRPr>
                    </a:p>
                  </a:txBody>
                  <a:tcPr marL="114300" marR="9525" marT="9525" marB="0"/>
                </a:tc>
              </a:tr>
              <a:tr h="370840">
                <a:tc>
                  <a:txBody>
                    <a:bodyPr/>
                    <a:lstStyle/>
                    <a:p>
                      <a:r>
                        <a:rPr lang="en-ZA" sz="1400" kern="1200" dirty="0" smtClean="0">
                          <a:solidFill>
                            <a:schemeClr val="dk1"/>
                          </a:solidFill>
                          <a:effectLst/>
                          <a:latin typeface="+mn-lt"/>
                          <a:ea typeface="+mn-ea"/>
                          <a:cs typeface="+mn-cs"/>
                        </a:rPr>
                        <a:t>No formally documented and approved processes in place to manage upgrades/updates made to all financial  systems</a:t>
                      </a:r>
                      <a:endParaRPr lang="en-ZA" sz="1400" dirty="0"/>
                    </a:p>
                  </a:txBody>
                  <a:tcPr/>
                </a:tc>
                <a:tc>
                  <a:txBody>
                    <a:bodyPr/>
                    <a:lstStyle/>
                    <a:p>
                      <a:r>
                        <a:rPr lang="en-ZA" sz="1400" dirty="0" smtClean="0"/>
                        <a:t>These will be developed</a:t>
                      </a:r>
                      <a:endParaRPr lang="en-ZA" sz="1400" dirty="0"/>
                    </a:p>
                  </a:txBody>
                  <a:tcPr/>
                </a:tc>
                <a:tc>
                  <a:txBody>
                    <a:bodyPr/>
                    <a:lstStyle/>
                    <a:p>
                      <a:r>
                        <a:rPr lang="en-ZA" sz="1400" dirty="0" smtClean="0"/>
                        <a:t>30</a:t>
                      </a:r>
                      <a:r>
                        <a:rPr lang="en-ZA" sz="1400" baseline="0" dirty="0" smtClean="0"/>
                        <a:t> April</a:t>
                      </a:r>
                      <a:r>
                        <a:rPr lang="en-ZA" sz="1400" dirty="0" smtClean="0"/>
                        <a:t> 2016</a:t>
                      </a:r>
                      <a:endParaRPr lang="en-ZA" sz="1400" dirty="0"/>
                    </a:p>
                  </a:txBody>
                  <a:tcPr/>
                </a:tc>
                <a:tc>
                  <a:txBody>
                    <a:bodyPr/>
                    <a:lstStyle/>
                    <a:p>
                      <a:pPr marL="285750" indent="-285750" algn="l" fontAlgn="ctr">
                        <a:buFont typeface="Arial" panose="020B0604020202020204" pitchFamily="34" charset="0"/>
                        <a:buChar char="•"/>
                      </a:pPr>
                      <a:r>
                        <a:rPr lang="en-ZA" sz="1400" b="0" i="0" u="none" strike="noStrike" dirty="0" smtClean="0">
                          <a:effectLst/>
                          <a:latin typeface="+mn-lt"/>
                        </a:rPr>
                        <a:t>Major upgrades will be governed by the ICT Framework</a:t>
                      </a:r>
                    </a:p>
                    <a:p>
                      <a:pPr marL="285750" indent="-285750" algn="l" fontAlgn="ctr">
                        <a:buFont typeface="Arial" panose="020B0604020202020204" pitchFamily="34" charset="0"/>
                        <a:buChar char="•"/>
                      </a:pPr>
                      <a:r>
                        <a:rPr lang="en-ZA" sz="1400" b="0" i="0" u="none" strike="noStrike" dirty="0" smtClean="0">
                          <a:effectLst/>
                          <a:latin typeface="+mn-lt"/>
                        </a:rPr>
                        <a:t>Other upgrades governed</a:t>
                      </a:r>
                      <a:r>
                        <a:rPr lang="en-ZA" sz="1400" b="0" i="0" u="none" strike="noStrike" baseline="0" dirty="0" smtClean="0">
                          <a:effectLst/>
                          <a:latin typeface="+mn-lt"/>
                        </a:rPr>
                        <a:t> by SLA’s with service providers</a:t>
                      </a:r>
                      <a:endParaRPr lang="en-ZA" sz="1400" b="0" i="0" u="none" strike="noStrike" dirty="0">
                        <a:effectLst/>
                        <a:latin typeface="+mn-lt"/>
                      </a:endParaRPr>
                    </a:p>
                  </a:txBody>
                  <a:tcPr marL="114300" marR="9525" marT="9525" marB="0"/>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44</a:t>
            </a:fld>
            <a:endParaRPr lang="en-ZA" dirty="0"/>
          </a:p>
        </p:txBody>
      </p:sp>
    </p:spTree>
    <p:extLst>
      <p:ext uri="{BB962C8B-B14F-4D97-AF65-F5344CB8AC3E}">
        <p14:creationId xmlns:p14="http://schemas.microsoft.com/office/powerpoint/2010/main" val="1229642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a:t>PROPERTY, PLANT AND </a:t>
            </a:r>
            <a:r>
              <a:rPr lang="en-ZA" b="1" dirty="0" smtClean="0"/>
              <a:t>EQUIPMENT</a:t>
            </a:r>
          </a:p>
          <a:p>
            <a:pPr lvl="2"/>
            <a:r>
              <a:rPr lang="en-ZA" b="1" dirty="0" smtClean="0"/>
              <a:t>MOVEABLE ASSETS</a:t>
            </a:r>
          </a:p>
          <a:p>
            <a:pPr lvl="2"/>
            <a:endParaRPr lang="en-ZA" b="1" dirty="0"/>
          </a:p>
          <a:p>
            <a:pPr lvl="2"/>
            <a:endParaRPr lang="en-ZA" b="1" dirty="0" smtClean="0"/>
          </a:p>
          <a:p>
            <a:pPr lvl="2"/>
            <a:endParaRPr lang="en-ZA" b="1" dirty="0"/>
          </a:p>
          <a:p>
            <a:pPr lvl="2"/>
            <a:endParaRPr lang="en-ZA" b="1" dirty="0" smtClean="0"/>
          </a:p>
          <a:p>
            <a:pPr lvl="2"/>
            <a:r>
              <a:rPr lang="en-ZA" b="1" dirty="0"/>
              <a:t>INTANGIBLE</a:t>
            </a:r>
            <a:r>
              <a:rPr lang="en-ZA" b="1" dirty="0" smtClean="0"/>
              <a:t> ASSETS</a:t>
            </a:r>
          </a:p>
          <a:p>
            <a:pPr lvl="2"/>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3384400131"/>
              </p:ext>
            </p:extLst>
          </p:nvPr>
        </p:nvGraphicFramePr>
        <p:xfrm>
          <a:off x="467544" y="1700808"/>
          <a:ext cx="8136903" cy="1955800"/>
        </p:xfrm>
        <a:graphic>
          <a:graphicData uri="http://schemas.openxmlformats.org/drawingml/2006/table">
            <a:tbl>
              <a:tblPr firstRow="1" bandRow="1">
                <a:tableStyleId>{5C22544A-7EE6-4342-B048-85BDC9FD1C3A}</a:tableStyleId>
              </a:tblPr>
              <a:tblGrid>
                <a:gridCol w="2520280"/>
                <a:gridCol w="2160240"/>
                <a:gridCol w="1422157"/>
                <a:gridCol w="2034226"/>
              </a:tblGrid>
              <a:tr h="370840">
                <a:tc>
                  <a:txBody>
                    <a:bodyPr/>
                    <a:lstStyle/>
                    <a:p>
                      <a:r>
                        <a:rPr lang="en-ZA" sz="1400" b="0" dirty="0" smtClean="0"/>
                        <a:t>Finding</a:t>
                      </a:r>
                      <a:endParaRPr lang="en-ZA" sz="1400" b="0" dirty="0"/>
                    </a:p>
                  </a:txBody>
                  <a:tcPr/>
                </a:tc>
                <a:tc>
                  <a:txBody>
                    <a:bodyPr/>
                    <a:lstStyle/>
                    <a:p>
                      <a:r>
                        <a:rPr lang="en-ZA" sz="1400" b="0" dirty="0" smtClean="0"/>
                        <a:t>Action</a:t>
                      </a:r>
                      <a:r>
                        <a:rPr lang="en-ZA" sz="1400" b="0" baseline="0" dirty="0" smtClean="0"/>
                        <a:t> Plan</a:t>
                      </a:r>
                      <a:endParaRPr lang="en-ZA" sz="1400" b="0" dirty="0"/>
                    </a:p>
                  </a:txBody>
                  <a:tcPr/>
                </a:tc>
                <a:tc>
                  <a:txBody>
                    <a:bodyPr/>
                    <a:lstStyle/>
                    <a:p>
                      <a:r>
                        <a:rPr lang="en-ZA" sz="1400" b="0" dirty="0" smtClean="0"/>
                        <a:t>Due Date</a:t>
                      </a:r>
                      <a:endParaRPr lang="en-ZA" sz="1400" b="0" dirty="0"/>
                    </a:p>
                  </a:txBody>
                  <a:tcPr/>
                </a:tc>
                <a:tc>
                  <a:txBody>
                    <a:bodyPr/>
                    <a:lstStyle/>
                    <a:p>
                      <a:r>
                        <a:rPr lang="en-ZA" sz="1400" b="0" dirty="0" smtClean="0"/>
                        <a:t>Progress Report</a:t>
                      </a:r>
                      <a:endParaRPr lang="en-ZA" sz="1400" b="0" dirty="0"/>
                    </a:p>
                  </a:txBody>
                  <a:tcPr/>
                </a:tc>
              </a:tr>
              <a:tr h="370840">
                <a:tc>
                  <a:txBody>
                    <a:bodyPr/>
                    <a:lstStyle/>
                    <a:p>
                      <a:r>
                        <a:rPr lang="en-ZA" sz="1400" kern="1200" dirty="0" smtClean="0">
                          <a:solidFill>
                            <a:schemeClr val="dk1"/>
                          </a:solidFill>
                          <a:effectLst/>
                          <a:latin typeface="+mn-lt"/>
                          <a:ea typeface="+mn-ea"/>
                          <a:cs typeface="+mn-cs"/>
                        </a:rPr>
                        <a:t>Misstatement of the assets on the assets register</a:t>
                      </a:r>
                      <a:endParaRPr lang="en-ZA" sz="1400" dirty="0"/>
                    </a:p>
                  </a:txBody>
                  <a:tcPr/>
                </a:tc>
                <a:tc>
                  <a:txBody>
                    <a:bodyPr/>
                    <a:lstStyle/>
                    <a:p>
                      <a:r>
                        <a:rPr lang="en-ZA" sz="1400" dirty="0" smtClean="0"/>
                        <a:t>The register will be updated </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15 May 2016 due to adjustments required for Financial Statements</a:t>
                      </a:r>
                    </a:p>
                    <a:p>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Asset register is currently being updated.</a:t>
                      </a:r>
                      <a:endParaRPr lang="en-ZA" sz="1400" dirty="0" smtClean="0">
                        <a:solidFill>
                          <a:srgbClr val="FFFF00"/>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9564080"/>
              </p:ext>
            </p:extLst>
          </p:nvPr>
        </p:nvGraphicFramePr>
        <p:xfrm>
          <a:off x="467544" y="4077072"/>
          <a:ext cx="8136903" cy="889000"/>
        </p:xfrm>
        <a:graphic>
          <a:graphicData uri="http://schemas.openxmlformats.org/drawingml/2006/table">
            <a:tbl>
              <a:tblPr firstRow="1" bandRow="1">
                <a:tableStyleId>{5C22544A-7EE6-4342-B048-85BDC9FD1C3A}</a:tableStyleId>
              </a:tblPr>
              <a:tblGrid>
                <a:gridCol w="2520280"/>
                <a:gridCol w="2160240"/>
                <a:gridCol w="1422157"/>
                <a:gridCol w="2034226"/>
              </a:tblGrid>
              <a:tr h="370840">
                <a:tc>
                  <a:txBody>
                    <a:bodyPr/>
                    <a:lstStyle/>
                    <a:p>
                      <a:r>
                        <a:rPr lang="en-ZA" sz="1400" b="0" dirty="0" smtClean="0"/>
                        <a:t>Finding</a:t>
                      </a:r>
                      <a:endParaRPr lang="en-ZA" sz="1400" b="0" dirty="0"/>
                    </a:p>
                  </a:txBody>
                  <a:tcPr/>
                </a:tc>
                <a:tc>
                  <a:txBody>
                    <a:bodyPr/>
                    <a:lstStyle/>
                    <a:p>
                      <a:r>
                        <a:rPr lang="en-ZA" sz="1400" b="0" dirty="0" smtClean="0"/>
                        <a:t>Action</a:t>
                      </a:r>
                      <a:r>
                        <a:rPr lang="en-ZA" sz="1400" b="0" baseline="0" dirty="0" smtClean="0"/>
                        <a:t> Plan</a:t>
                      </a:r>
                      <a:endParaRPr lang="en-ZA" sz="1400" b="0" dirty="0"/>
                    </a:p>
                  </a:txBody>
                  <a:tcPr/>
                </a:tc>
                <a:tc>
                  <a:txBody>
                    <a:bodyPr/>
                    <a:lstStyle/>
                    <a:p>
                      <a:r>
                        <a:rPr lang="en-ZA" sz="1400" b="0" dirty="0" smtClean="0"/>
                        <a:t>Due Date</a:t>
                      </a:r>
                      <a:endParaRPr lang="en-ZA" sz="1400" b="0" dirty="0"/>
                    </a:p>
                  </a:txBody>
                  <a:tcPr/>
                </a:tc>
                <a:tc>
                  <a:txBody>
                    <a:bodyPr/>
                    <a:lstStyle/>
                    <a:p>
                      <a:r>
                        <a:rPr lang="en-ZA" sz="1400" b="0" dirty="0" smtClean="0"/>
                        <a:t>Progress Report</a:t>
                      </a:r>
                      <a:endParaRPr lang="en-ZA" sz="1400" b="0" dirty="0"/>
                    </a:p>
                  </a:txBody>
                  <a:tcPr/>
                </a:tc>
              </a:tr>
              <a:tr h="370840">
                <a:tc>
                  <a:txBody>
                    <a:bodyPr/>
                    <a:lstStyle/>
                    <a:p>
                      <a:r>
                        <a:rPr lang="en-ZA" sz="1400" kern="1200" dirty="0" smtClean="0">
                          <a:solidFill>
                            <a:schemeClr val="dk1"/>
                          </a:solidFill>
                          <a:effectLst/>
                          <a:latin typeface="+mn-lt"/>
                          <a:ea typeface="+mn-ea"/>
                          <a:cs typeface="+mn-cs"/>
                        </a:rPr>
                        <a:t>Intangible assets additions not amortised </a:t>
                      </a:r>
                      <a:endParaRPr lang="en-ZA" sz="1400" dirty="0"/>
                    </a:p>
                  </a:txBody>
                  <a:tcPr/>
                </a:tc>
                <a:tc>
                  <a:txBody>
                    <a:bodyPr/>
                    <a:lstStyle/>
                    <a:p>
                      <a:r>
                        <a:rPr lang="en-ZA" sz="1400" dirty="0" smtClean="0"/>
                        <a:t>These will be amortised</a:t>
                      </a:r>
                      <a:endParaRPr lang="en-ZA" sz="1400" dirty="0"/>
                    </a:p>
                  </a:txBody>
                  <a:tcPr/>
                </a:tc>
                <a:tc>
                  <a:txBody>
                    <a:bodyPr/>
                    <a:lstStyle/>
                    <a:p>
                      <a:r>
                        <a:rPr lang="en-ZA" sz="1400" dirty="0" smtClean="0"/>
                        <a:t>31 July 2015</a:t>
                      </a:r>
                      <a:endParaRPr lang="en-ZA" sz="1400" dirty="0"/>
                    </a:p>
                  </a:txBody>
                  <a:tcPr/>
                </a:tc>
                <a:tc>
                  <a:txBody>
                    <a:bodyPr/>
                    <a:lstStyle/>
                    <a:p>
                      <a:r>
                        <a:rPr lang="en-ZA" sz="1400" dirty="0" smtClean="0"/>
                        <a:t>Task completed</a:t>
                      </a:r>
                      <a:endParaRPr lang="en-ZA" sz="1400" dirty="0"/>
                    </a:p>
                  </a:txBody>
                  <a:tcPr/>
                </a:tc>
              </a:tr>
            </a:tbl>
          </a:graphicData>
        </a:graphic>
      </p:graphicFrame>
      <p:sp>
        <p:nvSpPr>
          <p:cNvPr id="6"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45</a:t>
            </a:fld>
            <a:endParaRPr lang="en-ZA" dirty="0"/>
          </a:p>
        </p:txBody>
      </p:sp>
    </p:spTree>
    <p:extLst>
      <p:ext uri="{BB962C8B-B14F-4D97-AF65-F5344CB8AC3E}">
        <p14:creationId xmlns:p14="http://schemas.microsoft.com/office/powerpoint/2010/main" val="1309746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2"/>
            <a:r>
              <a:rPr lang="en-ZA" b="1" dirty="0"/>
              <a:t>BIOLOGICAL</a:t>
            </a:r>
            <a:r>
              <a:rPr lang="en-ZA" b="1" dirty="0" smtClean="0"/>
              <a:t> ASSETS</a:t>
            </a:r>
          </a:p>
          <a:p>
            <a:pPr marL="914400" lvl="2" indent="0">
              <a:buNone/>
            </a:pP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1973167720"/>
              </p:ext>
            </p:extLst>
          </p:nvPr>
        </p:nvGraphicFramePr>
        <p:xfrm>
          <a:off x="467544" y="1700808"/>
          <a:ext cx="8136903" cy="3937000"/>
        </p:xfrm>
        <a:graphic>
          <a:graphicData uri="http://schemas.openxmlformats.org/drawingml/2006/table">
            <a:tbl>
              <a:tblPr firstRow="1" bandRow="1">
                <a:tableStyleId>{5C22544A-7EE6-4342-B048-85BDC9FD1C3A}</a:tableStyleId>
              </a:tblPr>
              <a:tblGrid>
                <a:gridCol w="2016224"/>
                <a:gridCol w="2160240"/>
                <a:gridCol w="1368152"/>
                <a:gridCol w="2592287"/>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Biological assets could not be physically verified</a:t>
                      </a:r>
                      <a:endParaRPr lang="en-ZA" dirty="0"/>
                    </a:p>
                  </a:txBody>
                  <a:tcPr/>
                </a:tc>
                <a:tc>
                  <a:txBody>
                    <a:bodyPr/>
                    <a:lstStyle/>
                    <a:p>
                      <a:pPr marL="0" indent="0">
                        <a:buFont typeface="Arial" panose="020B0604020202020204" pitchFamily="34" charset="0"/>
                        <a:buNone/>
                      </a:pPr>
                      <a:r>
                        <a:rPr lang="en-ZA" dirty="0" smtClean="0"/>
                        <a:t>These were available at the museum however not tagged</a:t>
                      </a:r>
                    </a:p>
                  </a:txBody>
                  <a:tcPr/>
                </a:tc>
                <a:tc>
                  <a:txBody>
                    <a:bodyPr/>
                    <a:lstStyle/>
                    <a:p>
                      <a:r>
                        <a:rPr lang="en-ZA" dirty="0" smtClean="0"/>
                        <a:t>31 March 2016</a:t>
                      </a:r>
                      <a:endParaRPr lang="en-ZA" dirty="0"/>
                    </a:p>
                  </a:txBody>
                  <a:tcPr/>
                </a:tc>
                <a:tc rowSpan="2">
                  <a:txBody>
                    <a:bodyPr/>
                    <a:lstStyle/>
                    <a:p>
                      <a:r>
                        <a:rPr lang="en-ZA" dirty="0" smtClean="0"/>
                        <a:t>Biological assets have been tagged except for poultry, wild game and horses. SOP developed for identification of animals that are not tagged. Fixed asset policy approved</a:t>
                      </a:r>
                      <a:endParaRPr lang="en-ZA" dirty="0">
                        <a:solidFill>
                          <a:srgbClr val="FF0000"/>
                        </a:solidFill>
                      </a:endParaRPr>
                    </a:p>
                  </a:txBody>
                  <a:tcPr/>
                </a:tc>
              </a:tr>
              <a:tr h="370840">
                <a:tc>
                  <a:txBody>
                    <a:bodyPr/>
                    <a:lstStyle/>
                    <a:p>
                      <a:r>
                        <a:rPr lang="en-ZA" sz="1800" kern="1200" dirty="0" smtClean="0">
                          <a:solidFill>
                            <a:schemeClr val="dk1"/>
                          </a:solidFill>
                          <a:effectLst/>
                          <a:latin typeface="+mn-lt"/>
                          <a:ea typeface="+mn-ea"/>
                          <a:cs typeface="+mn-cs"/>
                        </a:rPr>
                        <a:t>Biological assets are not uniquely identifiable</a:t>
                      </a:r>
                      <a:endParaRPr lang="en-ZA" dirty="0"/>
                    </a:p>
                  </a:txBody>
                  <a:tcPr/>
                </a:tc>
                <a:tc>
                  <a:txBody>
                    <a:bodyPr/>
                    <a:lstStyle/>
                    <a:p>
                      <a:r>
                        <a:rPr lang="en-ZA" dirty="0" smtClean="0"/>
                        <a:t>An SOP on identification</a:t>
                      </a:r>
                      <a:r>
                        <a:rPr lang="en-ZA" baseline="0" dirty="0" smtClean="0"/>
                        <a:t> and completeness of GAME will be developed</a:t>
                      </a:r>
                      <a:endParaRPr lang="en-ZA" dirty="0"/>
                    </a:p>
                  </a:txBody>
                  <a:tcPr/>
                </a:tc>
                <a:tc>
                  <a:txBody>
                    <a:bodyPr/>
                    <a:lstStyle/>
                    <a:p>
                      <a:r>
                        <a:rPr lang="en-ZA" dirty="0" smtClean="0"/>
                        <a:t>31 March 2016</a:t>
                      </a:r>
                      <a:endParaRPr lang="en-ZA" dirty="0"/>
                    </a:p>
                  </a:txBody>
                  <a:tcPr/>
                </a:tc>
                <a:tc vMerge="1">
                  <a:txBody>
                    <a:bodyPr/>
                    <a:lstStyle/>
                    <a:p>
                      <a:endParaRPr lang="en-ZA" dirty="0"/>
                    </a:p>
                  </a:txBody>
                  <a:tcPr/>
                </a:tc>
              </a:tr>
              <a:tr h="370840">
                <a:tc>
                  <a:txBody>
                    <a:bodyPr/>
                    <a:lstStyle/>
                    <a:p>
                      <a:r>
                        <a:rPr lang="en-ZA" sz="1800" kern="1200" dirty="0" smtClean="0">
                          <a:solidFill>
                            <a:schemeClr val="dk1"/>
                          </a:solidFill>
                          <a:effectLst/>
                          <a:latin typeface="+mn-lt"/>
                          <a:ea typeface="+mn-ea"/>
                          <a:cs typeface="+mn-cs"/>
                        </a:rPr>
                        <a:t>Biological assets incorrectly accounted for as additions</a:t>
                      </a:r>
                      <a:endParaRPr lang="en-ZA" dirty="0"/>
                    </a:p>
                  </a:txBody>
                  <a:tcPr/>
                </a:tc>
                <a:tc>
                  <a:txBody>
                    <a:bodyPr/>
                    <a:lstStyle/>
                    <a:p>
                      <a:r>
                        <a:rPr lang="en-ZA" dirty="0" smtClean="0"/>
                        <a:t>Note included in the AFS to clarify additions</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46</a:t>
            </a:fld>
            <a:endParaRPr lang="en-ZA" dirty="0"/>
          </a:p>
        </p:txBody>
      </p:sp>
    </p:spTree>
    <p:extLst>
      <p:ext uri="{BB962C8B-B14F-4D97-AF65-F5344CB8AC3E}">
        <p14:creationId xmlns:p14="http://schemas.microsoft.com/office/powerpoint/2010/main" val="949094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DISCLOSURES</a:t>
            </a:r>
          </a:p>
        </p:txBody>
      </p:sp>
      <p:graphicFrame>
        <p:nvGraphicFramePr>
          <p:cNvPr id="4" name="Table 3"/>
          <p:cNvGraphicFramePr>
            <a:graphicFrameLocks noGrp="1"/>
          </p:cNvGraphicFramePr>
          <p:nvPr>
            <p:extLst>
              <p:ext uri="{D42A27DB-BD31-4B8C-83A1-F6EECF244321}">
                <p14:modId xmlns:p14="http://schemas.microsoft.com/office/powerpoint/2010/main" val="2577005833"/>
              </p:ext>
            </p:extLst>
          </p:nvPr>
        </p:nvGraphicFramePr>
        <p:xfrm>
          <a:off x="395536" y="1124744"/>
          <a:ext cx="8136903" cy="5303520"/>
        </p:xfrm>
        <a:graphic>
          <a:graphicData uri="http://schemas.openxmlformats.org/drawingml/2006/table">
            <a:tbl>
              <a:tblPr firstRow="1" bandRow="1">
                <a:tableStyleId>{5C22544A-7EE6-4342-B048-85BDC9FD1C3A}</a:tableStyleId>
              </a:tblPr>
              <a:tblGrid>
                <a:gridCol w="3384376"/>
                <a:gridCol w="1944216"/>
                <a:gridCol w="1368152"/>
                <a:gridCol w="1440159"/>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Contingent liabilities and assets notes are misstated in the annual financial statements</a:t>
                      </a:r>
                      <a:endParaRPr lang="en-ZA" dirty="0"/>
                    </a:p>
                  </a:txBody>
                  <a:tcPr/>
                </a:tc>
                <a:tc>
                  <a:txBody>
                    <a:bodyPr/>
                    <a:lstStyle/>
                    <a:p>
                      <a:r>
                        <a:rPr lang="en-ZA" dirty="0" smtClean="0"/>
                        <a:t>These </a:t>
                      </a:r>
                      <a:r>
                        <a:rPr lang="en-ZA" baseline="0" dirty="0" smtClean="0"/>
                        <a:t> notes have </a:t>
                      </a:r>
                      <a:r>
                        <a:rPr lang="en-ZA" dirty="0" smtClean="0"/>
                        <a:t>been adjusted with confirmations </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Directors’ emoluments note incorrectly disclosed</a:t>
                      </a:r>
                      <a:endParaRPr lang="en-ZA" dirty="0"/>
                    </a:p>
                  </a:txBody>
                  <a:tcPr/>
                </a:tc>
                <a:tc>
                  <a:txBody>
                    <a:bodyPr/>
                    <a:lstStyle/>
                    <a:p>
                      <a:r>
                        <a:rPr lang="en-ZA" dirty="0" smtClean="0"/>
                        <a:t>This note has 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dirty="0" smtClean="0"/>
                        <a:t>Commitments are misstated in the annual financial statements</a:t>
                      </a:r>
                      <a:endParaRPr lang="en-ZA" dirty="0"/>
                    </a:p>
                  </a:txBody>
                  <a:tcPr/>
                </a:tc>
                <a:tc>
                  <a:txBody>
                    <a:bodyPr/>
                    <a:lstStyle/>
                    <a:p>
                      <a:r>
                        <a:rPr lang="en-ZA" dirty="0" smtClean="0"/>
                        <a:t>This note </a:t>
                      </a:r>
                      <a:r>
                        <a:rPr lang="en-ZA" baseline="0" dirty="0" smtClean="0"/>
                        <a:t> has </a:t>
                      </a:r>
                      <a:r>
                        <a:rPr lang="en-ZA" dirty="0" smtClean="0"/>
                        <a:t>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Irregular expenditure comparative figures are misstated in the annual financial statements</a:t>
                      </a:r>
                      <a:endParaRPr lang="en-ZA" dirty="0"/>
                    </a:p>
                  </a:txBody>
                  <a:tcPr/>
                </a:tc>
                <a:tc>
                  <a:txBody>
                    <a:bodyPr/>
                    <a:lstStyle/>
                    <a:p>
                      <a:r>
                        <a:rPr lang="en-ZA" dirty="0" smtClean="0"/>
                        <a:t>This note </a:t>
                      </a:r>
                      <a:r>
                        <a:rPr lang="en-ZA" baseline="0" dirty="0" smtClean="0"/>
                        <a:t> has</a:t>
                      </a:r>
                      <a:r>
                        <a:rPr lang="en-ZA" dirty="0" smtClean="0"/>
                        <a:t> 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Difference between the TB and AFS for other receivables</a:t>
                      </a:r>
                      <a:endParaRPr lang="en-ZA" dirty="0"/>
                    </a:p>
                  </a:txBody>
                  <a:tcPr/>
                </a:tc>
                <a:tc>
                  <a:txBody>
                    <a:bodyPr/>
                    <a:lstStyle/>
                    <a:p>
                      <a:r>
                        <a:rPr lang="en-ZA" dirty="0" smtClean="0"/>
                        <a:t>The TB and AFS have been adjusted to agree</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US" sz="1800" kern="1200" dirty="0" smtClean="0">
                          <a:solidFill>
                            <a:schemeClr val="dk1"/>
                          </a:solidFill>
                          <a:effectLst/>
                          <a:latin typeface="+mn-lt"/>
                          <a:ea typeface="+mn-ea"/>
                          <a:cs typeface="+mn-cs"/>
                        </a:rPr>
                        <a:t>Prior period error incorrectly calculated </a:t>
                      </a:r>
                      <a:endParaRPr lang="en-ZA" dirty="0"/>
                    </a:p>
                  </a:txBody>
                  <a:tcPr/>
                </a:tc>
                <a:tc>
                  <a:txBody>
                    <a:bodyPr/>
                    <a:lstStyle/>
                    <a:p>
                      <a:r>
                        <a:rPr lang="en-ZA" dirty="0" smtClean="0"/>
                        <a:t>This note has</a:t>
                      </a:r>
                      <a:r>
                        <a:rPr lang="en-ZA" baseline="0" dirty="0" smtClean="0"/>
                        <a:t> </a:t>
                      </a:r>
                      <a:r>
                        <a:rPr lang="en-ZA" dirty="0" smtClean="0"/>
                        <a:t>been adjusted</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47</a:t>
            </a:fld>
            <a:endParaRPr lang="en-ZA" dirty="0"/>
          </a:p>
        </p:txBody>
      </p:sp>
    </p:spTree>
    <p:extLst>
      <p:ext uri="{BB962C8B-B14F-4D97-AF65-F5344CB8AC3E}">
        <p14:creationId xmlns:p14="http://schemas.microsoft.com/office/powerpoint/2010/main" val="2691668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smtClean="0"/>
              <a:t>DISCLOSURES – CONT…</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2950309274"/>
              </p:ext>
            </p:extLst>
          </p:nvPr>
        </p:nvGraphicFramePr>
        <p:xfrm>
          <a:off x="395536" y="1124744"/>
          <a:ext cx="8136903" cy="3749040"/>
        </p:xfrm>
        <a:graphic>
          <a:graphicData uri="http://schemas.openxmlformats.org/drawingml/2006/table">
            <a:tbl>
              <a:tblPr firstRow="1" bandRow="1">
                <a:tableStyleId>{5C22544A-7EE6-4342-B048-85BDC9FD1C3A}</a:tableStyleId>
              </a:tblPr>
              <a:tblGrid>
                <a:gridCol w="3384376"/>
                <a:gridCol w="1944216"/>
                <a:gridCol w="1368152"/>
                <a:gridCol w="1440159"/>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US" sz="1800" kern="1200" dirty="0" smtClean="0">
                          <a:solidFill>
                            <a:schemeClr val="dk1"/>
                          </a:solidFill>
                          <a:effectLst/>
                          <a:latin typeface="+mn-lt"/>
                          <a:ea typeface="+mn-ea"/>
                          <a:cs typeface="+mn-cs"/>
                        </a:rPr>
                        <a:t>Related party note is not properly disclosed in the annual financial statements</a:t>
                      </a:r>
                      <a:endParaRPr lang="en-ZA" dirty="0"/>
                    </a:p>
                  </a:txBody>
                  <a:tcPr/>
                </a:tc>
                <a:tc>
                  <a:txBody>
                    <a:bodyPr/>
                    <a:lstStyle/>
                    <a:p>
                      <a:r>
                        <a:rPr lang="en-ZA" dirty="0" smtClean="0"/>
                        <a:t>This note has</a:t>
                      </a:r>
                      <a:r>
                        <a:rPr lang="en-ZA" baseline="0" dirty="0" smtClean="0"/>
                        <a:t> </a:t>
                      </a:r>
                      <a:r>
                        <a:rPr lang="en-ZA" dirty="0" smtClean="0"/>
                        <a:t>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US" sz="1800" kern="1200" dirty="0" smtClean="0">
                          <a:solidFill>
                            <a:schemeClr val="dk1"/>
                          </a:solidFill>
                          <a:effectLst/>
                          <a:latin typeface="+mn-lt"/>
                          <a:ea typeface="+mn-ea"/>
                          <a:cs typeface="+mn-cs"/>
                        </a:rPr>
                        <a:t>Incomplete related party disclosure note</a:t>
                      </a:r>
                      <a:endParaRPr lang="en-ZA" dirty="0"/>
                    </a:p>
                  </a:txBody>
                  <a:tcPr/>
                </a:tc>
                <a:tc>
                  <a:txBody>
                    <a:bodyPr/>
                    <a:lstStyle/>
                    <a:p>
                      <a:r>
                        <a:rPr lang="en-ZA" dirty="0" smtClean="0"/>
                        <a:t>This note has</a:t>
                      </a:r>
                      <a:r>
                        <a:rPr lang="en-ZA" baseline="0" dirty="0" smtClean="0"/>
                        <a:t> </a:t>
                      </a:r>
                      <a:r>
                        <a:rPr lang="en-ZA" dirty="0" smtClean="0"/>
                        <a:t>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US" sz="1800" kern="1200" dirty="0" smtClean="0">
                          <a:solidFill>
                            <a:schemeClr val="dk1"/>
                          </a:solidFill>
                          <a:effectLst/>
                          <a:latin typeface="+mn-lt"/>
                          <a:ea typeface="+mn-ea"/>
                          <a:cs typeface="+mn-cs"/>
                        </a:rPr>
                        <a:t>Non existing entity disclosed as a related party</a:t>
                      </a:r>
                      <a:endParaRPr lang="en-ZA" dirty="0"/>
                    </a:p>
                  </a:txBody>
                  <a:tcPr/>
                </a:tc>
                <a:tc>
                  <a:txBody>
                    <a:bodyPr/>
                    <a:lstStyle/>
                    <a:p>
                      <a:r>
                        <a:rPr lang="en-ZA" dirty="0" smtClean="0"/>
                        <a:t>This note has been adjusted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GB" sz="1800" kern="1200" dirty="0" smtClean="0">
                          <a:solidFill>
                            <a:schemeClr val="dk1"/>
                          </a:solidFill>
                          <a:effectLst/>
                          <a:latin typeface="+mn-lt"/>
                          <a:ea typeface="+mn-ea"/>
                          <a:cs typeface="+mn-cs"/>
                        </a:rPr>
                        <a:t>The accounting policy in relation to admission fees is not in line with the GRAP requirements</a:t>
                      </a:r>
                      <a:endParaRPr lang="en-ZA" dirty="0"/>
                    </a:p>
                  </a:txBody>
                  <a:tcPr/>
                </a:tc>
                <a:tc>
                  <a:txBody>
                    <a:bodyPr/>
                    <a:lstStyle/>
                    <a:p>
                      <a:r>
                        <a:rPr lang="en-ZA" dirty="0" smtClean="0"/>
                        <a:t>This note </a:t>
                      </a:r>
                      <a:r>
                        <a:rPr lang="en-ZA" baseline="0" dirty="0" smtClean="0"/>
                        <a:t> has  </a:t>
                      </a:r>
                      <a:r>
                        <a:rPr lang="en-ZA" dirty="0" smtClean="0"/>
                        <a:t>been adjusted</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48</a:t>
            </a:fld>
            <a:endParaRPr lang="en-ZA" dirty="0"/>
          </a:p>
        </p:txBody>
      </p:sp>
    </p:spTree>
    <p:extLst>
      <p:ext uri="{BB962C8B-B14F-4D97-AF65-F5344CB8AC3E}">
        <p14:creationId xmlns:p14="http://schemas.microsoft.com/office/powerpoint/2010/main" val="2967560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HUMAN RESOURCES MANAGEMENT</a:t>
            </a:r>
          </a:p>
        </p:txBody>
      </p:sp>
      <p:graphicFrame>
        <p:nvGraphicFramePr>
          <p:cNvPr id="4" name="Table 3"/>
          <p:cNvGraphicFramePr>
            <a:graphicFrameLocks noGrp="1"/>
          </p:cNvGraphicFramePr>
          <p:nvPr>
            <p:extLst>
              <p:ext uri="{D42A27DB-BD31-4B8C-83A1-F6EECF244321}">
                <p14:modId xmlns:p14="http://schemas.microsoft.com/office/powerpoint/2010/main" val="2588333347"/>
              </p:ext>
            </p:extLst>
          </p:nvPr>
        </p:nvGraphicFramePr>
        <p:xfrm>
          <a:off x="395536" y="1124744"/>
          <a:ext cx="8136903" cy="5212080"/>
        </p:xfrm>
        <a:graphic>
          <a:graphicData uri="http://schemas.openxmlformats.org/drawingml/2006/table">
            <a:tbl>
              <a:tblPr firstRow="1" bandRow="1">
                <a:tableStyleId>{5C22544A-7EE6-4342-B048-85BDC9FD1C3A}</a:tableStyleId>
              </a:tblPr>
              <a:tblGrid>
                <a:gridCol w="2304256"/>
                <a:gridCol w="2664296"/>
                <a:gridCol w="936104"/>
                <a:gridCol w="2232247"/>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Vacation leave not pre-approved</a:t>
                      </a:r>
                      <a:endParaRPr lang="en-ZA" dirty="0"/>
                    </a:p>
                  </a:txBody>
                  <a:tcPr/>
                </a:tc>
                <a:tc>
                  <a:txBody>
                    <a:bodyPr/>
                    <a:lstStyle/>
                    <a:p>
                      <a:r>
                        <a:rPr lang="en-ZA" dirty="0" smtClean="0"/>
                        <a:t>An electronic system is in place for application and management of leave</a:t>
                      </a:r>
                      <a:endParaRPr lang="en-ZA" dirty="0"/>
                    </a:p>
                  </a:txBody>
                  <a:tcPr/>
                </a:tc>
                <a:tc>
                  <a:txBody>
                    <a:bodyPr/>
                    <a:lstStyle/>
                    <a:p>
                      <a:r>
                        <a:rPr lang="en-ZA" dirty="0" smtClean="0"/>
                        <a:t>01 June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Sick leave incorrectly captured as vacation leave</a:t>
                      </a:r>
                      <a:endParaRPr lang="en-ZA" dirty="0"/>
                    </a:p>
                  </a:txBody>
                  <a:tcPr/>
                </a:tc>
                <a:tc>
                  <a:txBody>
                    <a:bodyPr/>
                    <a:lstStyle/>
                    <a:p>
                      <a:r>
                        <a:rPr lang="en-ZA" dirty="0" smtClean="0"/>
                        <a:t>An electronic system is in place for application and management of leave</a:t>
                      </a:r>
                      <a:endParaRPr lang="en-ZA" dirty="0"/>
                    </a:p>
                  </a:txBody>
                  <a:tcPr/>
                </a:tc>
                <a:tc>
                  <a:txBody>
                    <a:bodyPr/>
                    <a:lstStyle/>
                    <a:p>
                      <a:r>
                        <a:rPr lang="en-ZA" dirty="0" smtClean="0"/>
                        <a:t>01 June 2015</a:t>
                      </a:r>
                      <a:endParaRPr lang="en-ZA" dirty="0"/>
                    </a:p>
                  </a:txBody>
                  <a:tcPr/>
                </a:tc>
                <a:tc>
                  <a:txBody>
                    <a:bodyPr/>
                    <a:lstStyle/>
                    <a:p>
                      <a:r>
                        <a:rPr lang="en-ZA" dirty="0" smtClean="0"/>
                        <a:t>Task</a:t>
                      </a:r>
                      <a:r>
                        <a:rPr lang="en-ZA" baseline="0" dirty="0" smtClean="0"/>
                        <a:t> completed</a:t>
                      </a:r>
                      <a:endParaRPr lang="en-ZA" dirty="0"/>
                    </a:p>
                  </a:txBody>
                  <a:tcPr/>
                </a:tc>
              </a:tr>
              <a:tr h="370840">
                <a:tc>
                  <a:txBody>
                    <a:bodyPr/>
                    <a:lstStyle/>
                    <a:p>
                      <a:r>
                        <a:rPr lang="en-ZA" sz="1800" kern="1200" dirty="0" smtClean="0">
                          <a:solidFill>
                            <a:schemeClr val="dk1"/>
                          </a:solidFill>
                          <a:effectLst/>
                          <a:latin typeface="+mn-lt"/>
                          <a:ea typeface="+mn-ea"/>
                          <a:cs typeface="+mn-cs"/>
                        </a:rPr>
                        <a:t>No proof provided for family responsibility leave</a:t>
                      </a:r>
                      <a:endParaRPr lang="en-ZA" dirty="0"/>
                    </a:p>
                  </a:txBody>
                  <a:tcPr/>
                </a:tc>
                <a:tc>
                  <a:txBody>
                    <a:bodyPr/>
                    <a:lstStyle/>
                    <a:p>
                      <a:r>
                        <a:rPr lang="en-ZA" dirty="0" smtClean="0"/>
                        <a:t>An electronic system is in place for application and management of leave</a:t>
                      </a:r>
                      <a:endParaRPr lang="en-ZA" dirty="0"/>
                    </a:p>
                  </a:txBody>
                  <a:tcPr/>
                </a:tc>
                <a:tc>
                  <a:txBody>
                    <a:bodyPr/>
                    <a:lstStyle/>
                    <a:p>
                      <a:r>
                        <a:rPr lang="en-ZA" dirty="0" smtClean="0"/>
                        <a:t>01 June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Leave not recorded on time</a:t>
                      </a:r>
                      <a:endParaRPr lang="en-ZA" dirty="0"/>
                    </a:p>
                  </a:txBody>
                  <a:tcPr/>
                </a:tc>
                <a:tc>
                  <a:txBody>
                    <a:bodyPr/>
                    <a:lstStyle/>
                    <a:p>
                      <a:r>
                        <a:rPr lang="en-ZA" dirty="0" smtClean="0"/>
                        <a:t>An electronic system is in place for application and management of leave</a:t>
                      </a:r>
                      <a:endParaRPr lang="en-ZA" dirty="0"/>
                    </a:p>
                  </a:txBody>
                  <a:tcPr/>
                </a:tc>
                <a:tc>
                  <a:txBody>
                    <a:bodyPr/>
                    <a:lstStyle/>
                    <a:p>
                      <a:r>
                        <a:rPr lang="en-ZA" dirty="0" smtClean="0"/>
                        <a:t>01 June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Cell phone allowances paid without an approved policy</a:t>
                      </a:r>
                      <a:endParaRPr lang="en-ZA" dirty="0"/>
                    </a:p>
                  </a:txBody>
                  <a:tcPr/>
                </a:tc>
                <a:tc>
                  <a:txBody>
                    <a:bodyPr/>
                    <a:lstStyle/>
                    <a:p>
                      <a:r>
                        <a:rPr lang="en-ZA" dirty="0" smtClean="0"/>
                        <a:t>Council approved allowances.</a:t>
                      </a:r>
                      <a:r>
                        <a:rPr lang="en-ZA" baseline="0" dirty="0" smtClean="0"/>
                        <a:t> The policy will be reviewed</a:t>
                      </a:r>
                      <a:endParaRPr lang="en-ZA" dirty="0"/>
                    </a:p>
                  </a:txBody>
                  <a:tcPr/>
                </a:tc>
                <a:tc>
                  <a:txBody>
                    <a:bodyPr/>
                    <a:lstStyle/>
                    <a:p>
                      <a:r>
                        <a:rPr lang="en-ZA" baseline="0" dirty="0" smtClean="0"/>
                        <a:t>29 July 2015</a:t>
                      </a:r>
                    </a:p>
                  </a:txBody>
                  <a:tcPr/>
                </a:tc>
                <a:tc>
                  <a:txBody>
                    <a:bodyPr/>
                    <a:lstStyle/>
                    <a:p>
                      <a:r>
                        <a:rPr lang="en-ZA" dirty="0" smtClean="0"/>
                        <a:t>Cell-phone</a:t>
                      </a:r>
                      <a:r>
                        <a:rPr lang="en-ZA" baseline="0" dirty="0" smtClean="0"/>
                        <a:t> and Telephone allowance Policy </a:t>
                      </a:r>
                      <a:r>
                        <a:rPr lang="en-ZA" baseline="0" dirty="0" smtClean="0">
                          <a:solidFill>
                            <a:schemeClr val="tx1"/>
                          </a:solidFill>
                        </a:rPr>
                        <a:t>approved</a:t>
                      </a:r>
                      <a:endParaRPr lang="en-ZA" dirty="0">
                        <a:solidFill>
                          <a:schemeClr val="tx1"/>
                        </a:solidFill>
                      </a:endParaRPr>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a:t>
            </a:r>
            <a:r>
              <a:rPr lang="en-ZA" dirty="0">
                <a:solidFill>
                  <a:schemeClr val="tx1"/>
                </a:solidFill>
              </a:rPr>
              <a:t>of Department of </a:t>
            </a:r>
            <a:r>
              <a:rPr lang="en-ZA" dirty="0" smtClean="0">
                <a:solidFill>
                  <a:schemeClr val="tx1"/>
                </a:solidFill>
              </a:rPr>
              <a:t>a </a:t>
            </a:r>
            <a:endParaRPr lang="en-ZA" dirty="0">
              <a:solidFill>
                <a:schemeClr val="tx1"/>
              </a:solidFill>
            </a:endParaRPr>
          </a:p>
        </p:txBody>
      </p:sp>
    </p:spTree>
    <p:extLst>
      <p:ext uri="{BB962C8B-B14F-4D97-AF65-F5344CB8AC3E}">
        <p14:creationId xmlns:p14="http://schemas.microsoft.com/office/powerpoint/2010/main" val="252172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4572000" cy="3970318"/>
          </a:xfrm>
          <a:prstGeom prst="rect">
            <a:avLst/>
          </a:prstGeom>
        </p:spPr>
        <p:txBody>
          <a:bodyPr>
            <a:spAutoFit/>
          </a:bodyPr>
          <a:lstStyle/>
          <a:p>
            <a:pPr algn="just"/>
            <a:r>
              <a:rPr lang="en-ZA" dirty="0" smtClean="0"/>
              <a:t>DMSA has three major programmes :- </a:t>
            </a:r>
          </a:p>
          <a:p>
            <a:pPr algn="just"/>
            <a:endParaRPr lang="en-ZA" dirty="0"/>
          </a:p>
          <a:p>
            <a:pPr algn="just"/>
            <a:r>
              <a:rPr lang="en-ZA" dirty="0" smtClean="0"/>
              <a:t>Administration (Corporate Services), Business Development (Core Functions) - Museum Operations) and Public Engagement informed by the following Strategic Goals:</a:t>
            </a:r>
          </a:p>
          <a:p>
            <a:pPr marL="285750" indent="-285750" algn="just">
              <a:buFont typeface="Arial" panose="020B0604020202020204" pitchFamily="34" charset="0"/>
              <a:buChar char="•"/>
            </a:pPr>
            <a:r>
              <a:rPr lang="en-ZA" dirty="0" smtClean="0"/>
              <a:t>Efficient and effective organisation</a:t>
            </a:r>
          </a:p>
          <a:p>
            <a:pPr marL="285750" indent="-285750" algn="just">
              <a:buFont typeface="Arial" panose="020B0604020202020204" pitchFamily="34" charset="0"/>
              <a:buChar char="•"/>
            </a:pPr>
            <a:r>
              <a:rPr lang="en-ZA" dirty="0" smtClean="0"/>
              <a:t>Properly preserved, well curated and researched collections accessible to the general public.</a:t>
            </a:r>
          </a:p>
          <a:p>
            <a:pPr marL="285750" indent="-285750" algn="just">
              <a:buFont typeface="Arial" panose="020B0604020202020204" pitchFamily="34" charset="0"/>
              <a:buChar char="•"/>
            </a:pPr>
            <a:r>
              <a:rPr lang="en-ZA" dirty="0" smtClean="0"/>
              <a:t>Diversified funding base</a:t>
            </a:r>
          </a:p>
          <a:p>
            <a:pPr marL="285750" indent="-285750" algn="just">
              <a:buFont typeface="Arial" panose="020B0604020202020204" pitchFamily="34" charset="0"/>
              <a:buChar char="•"/>
            </a:pPr>
            <a:r>
              <a:rPr lang="en-ZA" dirty="0" smtClean="0"/>
              <a:t>Greater accessibility to the museums </a:t>
            </a:r>
          </a:p>
          <a:p>
            <a:pPr marL="285750" indent="-285750" algn="just">
              <a:buFont typeface="Arial" panose="020B0604020202020204" pitchFamily="34" charset="0"/>
              <a:buChar char="•"/>
            </a:pPr>
            <a:r>
              <a:rPr lang="en-ZA" dirty="0" smtClean="0"/>
              <a:t>Developed and retained skills and expanded specialised knowledge.</a:t>
            </a: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4664"/>
            <a:ext cx="1526540" cy="1264285"/>
          </a:xfrm>
          <a:prstGeom prst="rect">
            <a:avLst/>
          </a:prstGeom>
          <a:noFill/>
          <a:ln>
            <a:noFill/>
          </a:ln>
        </p:spPr>
      </p:pic>
    </p:spTree>
    <p:extLst>
      <p:ext uri="{BB962C8B-B14F-4D97-AF65-F5344CB8AC3E}">
        <p14:creationId xmlns:p14="http://schemas.microsoft.com/office/powerpoint/2010/main" val="2548702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HUMAN RESOURCES </a:t>
            </a:r>
            <a:r>
              <a:rPr lang="en-ZA" b="1" dirty="0" smtClean="0"/>
              <a:t>MANAGEMENT – CONT…</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472854298"/>
              </p:ext>
            </p:extLst>
          </p:nvPr>
        </p:nvGraphicFramePr>
        <p:xfrm>
          <a:off x="395536" y="1700808"/>
          <a:ext cx="8136903" cy="4297680"/>
        </p:xfrm>
        <a:graphic>
          <a:graphicData uri="http://schemas.openxmlformats.org/drawingml/2006/table">
            <a:tbl>
              <a:tblPr firstRow="1" bandRow="1">
                <a:tableStyleId>{5C22544A-7EE6-4342-B048-85BDC9FD1C3A}</a:tableStyleId>
              </a:tblPr>
              <a:tblGrid>
                <a:gridCol w="3024336"/>
                <a:gridCol w="2088232"/>
                <a:gridCol w="1584176"/>
                <a:gridCol w="1440159"/>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Overtime payments made prior approval</a:t>
                      </a:r>
                      <a:endParaRPr lang="en-ZA" dirty="0"/>
                    </a:p>
                  </a:txBody>
                  <a:tcPr/>
                </a:tc>
                <a:tc>
                  <a:txBody>
                    <a:bodyPr/>
                    <a:lstStyle/>
                    <a:p>
                      <a:r>
                        <a:rPr lang="en-ZA" dirty="0" smtClean="0"/>
                        <a:t>Control</a:t>
                      </a:r>
                      <a:r>
                        <a:rPr lang="en-ZA" baseline="0" dirty="0" smtClean="0"/>
                        <a:t> measures will be improved</a:t>
                      </a:r>
                      <a:endParaRPr lang="en-ZA" dirty="0"/>
                    </a:p>
                  </a:txBody>
                  <a:tcPr/>
                </a:tc>
                <a:tc>
                  <a:txBody>
                    <a:bodyPr/>
                    <a:lstStyle/>
                    <a:p>
                      <a:r>
                        <a:rPr lang="en-ZA" dirty="0" smtClean="0"/>
                        <a:t>31 July</a:t>
                      </a:r>
                      <a:r>
                        <a:rPr lang="en-ZA" baseline="0" dirty="0" smtClean="0"/>
                        <a:t>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Overtime hours calculated incorrectly </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Overtime hours calculated correctly </a:t>
                      </a:r>
                      <a:endParaRPr lang="en-ZA" dirty="0" smtClean="0"/>
                    </a:p>
                  </a:txBody>
                  <a:tcPr/>
                </a:tc>
                <a:tc>
                  <a:txBody>
                    <a:bodyPr/>
                    <a:lstStyle/>
                    <a:p>
                      <a:r>
                        <a:rPr lang="en-ZA" dirty="0" smtClean="0"/>
                        <a:t>31 July</a:t>
                      </a:r>
                      <a:r>
                        <a:rPr lang="en-ZA" baseline="0" dirty="0" smtClean="0"/>
                        <a:t> 2015</a:t>
                      </a:r>
                      <a:endParaRPr lang="en-ZA" dirty="0"/>
                    </a:p>
                  </a:txBody>
                  <a:tcPr/>
                </a:tc>
                <a:tc>
                  <a:txBody>
                    <a:bodyPr/>
                    <a:lstStyle/>
                    <a:p>
                      <a:r>
                        <a:rPr lang="en-ZA" dirty="0" smtClean="0"/>
                        <a:t>Task completed</a:t>
                      </a:r>
                      <a:endParaRPr lang="en-ZA" dirty="0"/>
                    </a:p>
                  </a:txBody>
                  <a:tcPr/>
                </a:tc>
              </a:tr>
              <a:tr h="370840">
                <a:tc>
                  <a:txBody>
                    <a:bodyPr/>
                    <a:lstStyle/>
                    <a:p>
                      <a:r>
                        <a:rPr lang="en-ZA" dirty="0" smtClean="0"/>
                        <a:t>No supporting documentation for the acting and casual employees</a:t>
                      </a:r>
                      <a:endParaRPr lang="en-ZA" dirty="0"/>
                    </a:p>
                  </a:txBody>
                  <a:tcPr/>
                </a:tc>
                <a:tc>
                  <a:txBody>
                    <a:bodyPr/>
                    <a:lstStyle/>
                    <a:p>
                      <a:r>
                        <a:rPr lang="en-ZA" dirty="0" smtClean="0"/>
                        <a:t>Acting letters</a:t>
                      </a:r>
                      <a:r>
                        <a:rPr lang="en-ZA" baseline="0" dirty="0" smtClean="0"/>
                        <a:t> were provided. Casual employee list will be updated</a:t>
                      </a:r>
                      <a:endParaRPr lang="en-ZA" dirty="0"/>
                    </a:p>
                  </a:txBody>
                  <a:tcPr/>
                </a:tc>
                <a:tc>
                  <a:txBody>
                    <a:bodyPr/>
                    <a:lstStyle/>
                    <a:p>
                      <a:r>
                        <a:rPr lang="en-ZA" dirty="0" smtClean="0"/>
                        <a:t>31 July</a:t>
                      </a:r>
                      <a:r>
                        <a:rPr lang="en-ZA" baseline="0" dirty="0" smtClean="0"/>
                        <a:t> 2015</a:t>
                      </a:r>
                      <a:endParaRPr lang="en-ZA" dirty="0"/>
                    </a:p>
                  </a:txBody>
                  <a:tcPr/>
                </a:tc>
                <a:tc>
                  <a:txBody>
                    <a:bodyPr/>
                    <a:lstStyle/>
                    <a:p>
                      <a:r>
                        <a:rPr lang="en-ZA" dirty="0" smtClean="0"/>
                        <a:t>Task completed</a:t>
                      </a:r>
                      <a:endParaRPr lang="en-ZA" dirty="0"/>
                    </a:p>
                  </a:txBody>
                  <a:tcPr/>
                </a:tc>
              </a:tr>
              <a:tr h="370840">
                <a:tc>
                  <a:txBody>
                    <a:bodyPr/>
                    <a:lstStyle/>
                    <a:p>
                      <a:r>
                        <a:rPr lang="en-ZA" dirty="0" smtClean="0"/>
                        <a:t>No approved Human Resources  Plan</a:t>
                      </a:r>
                      <a:endParaRPr lang="en-ZA" dirty="0"/>
                    </a:p>
                  </a:txBody>
                  <a:tcPr/>
                </a:tc>
                <a:tc>
                  <a:txBody>
                    <a:bodyPr/>
                    <a:lstStyle/>
                    <a:p>
                      <a:r>
                        <a:rPr lang="en-US" sz="1800" kern="1200" dirty="0" smtClean="0">
                          <a:solidFill>
                            <a:schemeClr val="dk1"/>
                          </a:solidFill>
                          <a:effectLst/>
                          <a:latin typeface="+mn-lt"/>
                          <a:ea typeface="+mn-ea"/>
                          <a:cs typeface="+mn-cs"/>
                        </a:rPr>
                        <a:t>The draft HR Plan will be finalized </a:t>
                      </a:r>
                      <a:endParaRPr lang="en-ZA" dirty="0"/>
                    </a:p>
                  </a:txBody>
                  <a:tcPr/>
                </a:tc>
                <a:tc>
                  <a:txBody>
                    <a:bodyPr/>
                    <a:lstStyle/>
                    <a:p>
                      <a:r>
                        <a:rPr lang="en-ZA" dirty="0" smtClean="0"/>
                        <a:t>31 December 2015</a:t>
                      </a:r>
                      <a:endParaRPr lang="en-ZA" dirty="0"/>
                    </a:p>
                  </a:txBody>
                  <a:tcPr/>
                </a:tc>
                <a:tc>
                  <a:txBody>
                    <a:bodyPr/>
                    <a:lstStyle/>
                    <a:p>
                      <a:r>
                        <a:rPr lang="en-ZA" dirty="0" smtClean="0"/>
                        <a:t>HRD Strategy and 5 year Plan </a:t>
                      </a:r>
                      <a:r>
                        <a:rPr lang="en-ZA" dirty="0" smtClean="0">
                          <a:solidFill>
                            <a:schemeClr val="tx1"/>
                          </a:solidFill>
                        </a:rPr>
                        <a:t>approved</a:t>
                      </a:r>
                      <a:endParaRPr lang="en-ZA" dirty="0">
                        <a:solidFill>
                          <a:srgbClr val="00B0F0"/>
                        </a:solidFill>
                      </a:endParaRPr>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50</a:t>
            </a:fld>
            <a:endParaRPr lang="en-ZA" dirty="0"/>
          </a:p>
        </p:txBody>
      </p:sp>
    </p:spTree>
    <p:extLst>
      <p:ext uri="{BB962C8B-B14F-4D97-AF65-F5344CB8AC3E}">
        <p14:creationId xmlns:p14="http://schemas.microsoft.com/office/powerpoint/2010/main" val="4064379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a:t>HUMAN RESOURCES </a:t>
            </a:r>
            <a:r>
              <a:rPr lang="en-ZA" b="1" dirty="0" smtClean="0"/>
              <a:t>MANAGEMENT – CONT…</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4138074812"/>
              </p:ext>
            </p:extLst>
          </p:nvPr>
        </p:nvGraphicFramePr>
        <p:xfrm>
          <a:off x="395536" y="1700808"/>
          <a:ext cx="8136903" cy="5278120"/>
        </p:xfrm>
        <a:graphic>
          <a:graphicData uri="http://schemas.openxmlformats.org/drawingml/2006/table">
            <a:tbl>
              <a:tblPr firstRow="1" bandRow="1">
                <a:tableStyleId>{5C22544A-7EE6-4342-B048-85BDC9FD1C3A}</a:tableStyleId>
              </a:tblPr>
              <a:tblGrid>
                <a:gridCol w="2736304"/>
                <a:gridCol w="1656184"/>
                <a:gridCol w="1224136"/>
                <a:gridCol w="2520279"/>
              </a:tblGrid>
              <a:tr h="370840">
                <a:tc>
                  <a:txBody>
                    <a:bodyPr/>
                    <a:lstStyle/>
                    <a:p>
                      <a:r>
                        <a:rPr lang="en-ZA" sz="1600" b="0" dirty="0" smtClean="0"/>
                        <a:t>Finding</a:t>
                      </a:r>
                      <a:endParaRPr lang="en-ZA" sz="1600" b="0" dirty="0"/>
                    </a:p>
                  </a:txBody>
                  <a:tcPr/>
                </a:tc>
                <a:tc>
                  <a:txBody>
                    <a:bodyPr/>
                    <a:lstStyle/>
                    <a:p>
                      <a:r>
                        <a:rPr lang="en-ZA" sz="1600" b="0" dirty="0" smtClean="0"/>
                        <a:t>Action</a:t>
                      </a:r>
                      <a:r>
                        <a:rPr lang="en-ZA" sz="1600" b="0" baseline="0" dirty="0" smtClean="0"/>
                        <a:t> Plan</a:t>
                      </a:r>
                      <a:endParaRPr lang="en-ZA" sz="1600" b="0" dirty="0"/>
                    </a:p>
                  </a:txBody>
                  <a:tcPr/>
                </a:tc>
                <a:tc>
                  <a:txBody>
                    <a:bodyPr/>
                    <a:lstStyle/>
                    <a:p>
                      <a:r>
                        <a:rPr lang="en-ZA" sz="1600" b="0" dirty="0" smtClean="0"/>
                        <a:t>Due Date</a:t>
                      </a:r>
                      <a:endParaRPr lang="en-ZA" sz="1600" b="0" dirty="0"/>
                    </a:p>
                  </a:txBody>
                  <a:tcPr/>
                </a:tc>
                <a:tc>
                  <a:txBody>
                    <a:bodyPr/>
                    <a:lstStyle/>
                    <a:p>
                      <a:r>
                        <a:rPr lang="en-ZA" sz="1600" b="0" dirty="0" smtClean="0"/>
                        <a:t>Progress Report</a:t>
                      </a:r>
                      <a:endParaRPr lang="en-ZA" sz="1600" b="0" dirty="0"/>
                    </a:p>
                  </a:txBody>
                  <a:tcPr/>
                </a:tc>
              </a:tr>
              <a:tr h="370840">
                <a:tc>
                  <a:txBody>
                    <a:bodyPr/>
                    <a:lstStyle/>
                    <a:p>
                      <a:r>
                        <a:rPr lang="en-ZA" sz="1600" dirty="0" smtClean="0"/>
                        <a:t>Lack of controls over the signing of performance agreements </a:t>
                      </a:r>
                      <a:endParaRPr lang="en-ZA" sz="1600" dirty="0"/>
                    </a:p>
                  </a:txBody>
                  <a:tcPr/>
                </a:tc>
                <a:tc>
                  <a:txBody>
                    <a:bodyPr/>
                    <a:lstStyle/>
                    <a:p>
                      <a:r>
                        <a:rPr lang="en-ZA" sz="1600" dirty="0" smtClean="0"/>
                        <a:t>Controls will be improved</a:t>
                      </a:r>
                      <a:endParaRPr lang="en-ZA" sz="1600" dirty="0"/>
                    </a:p>
                  </a:txBody>
                  <a:tcPr/>
                </a:tc>
                <a:tc>
                  <a:txBody>
                    <a:bodyPr/>
                    <a:lstStyle/>
                    <a:p>
                      <a:r>
                        <a:rPr lang="en-ZA" sz="1600" dirty="0" smtClean="0"/>
                        <a:t>30 July 2015</a:t>
                      </a:r>
                      <a:endParaRPr lang="en-ZA" sz="1600" dirty="0"/>
                    </a:p>
                  </a:txBody>
                  <a:tcPr/>
                </a:tc>
                <a:tc>
                  <a:txBody>
                    <a:bodyPr/>
                    <a:lstStyle/>
                    <a:p>
                      <a:r>
                        <a:rPr lang="en-ZA" sz="1600" baseline="0" dirty="0" smtClean="0">
                          <a:solidFill>
                            <a:schemeClr val="tx1"/>
                          </a:solidFill>
                        </a:rPr>
                        <a:t>Currently 151 of 175 employees have signed performance agreements. Historical trust issues affecting and engagement with organised labour taking place to ensure 100% sign off by end of April 2016/17</a:t>
                      </a:r>
                      <a:endParaRPr lang="en-ZA" sz="1600" dirty="0">
                        <a:solidFill>
                          <a:schemeClr val="tx1"/>
                        </a:solidFill>
                      </a:endParaRPr>
                    </a:p>
                  </a:txBody>
                  <a:tcPr/>
                </a:tc>
              </a:tr>
              <a:tr h="370840">
                <a:tc>
                  <a:txBody>
                    <a:bodyPr/>
                    <a:lstStyle/>
                    <a:p>
                      <a:r>
                        <a:rPr lang="en-ZA" sz="1600" dirty="0" smtClean="0"/>
                        <a:t>Differences on the performance bonus paid to employees</a:t>
                      </a:r>
                      <a:endParaRPr lang="en-ZA" sz="1600" dirty="0"/>
                    </a:p>
                  </a:txBody>
                  <a:tcPr/>
                </a:tc>
                <a:tc>
                  <a:txBody>
                    <a:bodyPr/>
                    <a:lstStyle/>
                    <a:p>
                      <a:r>
                        <a:rPr lang="en-ZA" sz="1600" dirty="0" smtClean="0"/>
                        <a:t>There were</a:t>
                      </a:r>
                      <a:r>
                        <a:rPr lang="en-ZA" sz="1600" baseline="0" dirty="0" smtClean="0"/>
                        <a:t> no differences</a:t>
                      </a:r>
                      <a:endParaRPr lang="en-ZA" sz="1600" dirty="0"/>
                    </a:p>
                  </a:txBody>
                  <a:tcPr/>
                </a:tc>
                <a:tc>
                  <a:txBody>
                    <a:bodyPr/>
                    <a:lstStyle/>
                    <a:p>
                      <a:r>
                        <a:rPr lang="en-ZA" sz="1600" dirty="0" smtClean="0"/>
                        <a:t>31 July 2015</a:t>
                      </a:r>
                      <a:endParaRPr lang="en-ZA" sz="1600" dirty="0"/>
                    </a:p>
                  </a:txBody>
                  <a:tcPr/>
                </a:tc>
                <a:tc>
                  <a:txBody>
                    <a:bodyPr/>
                    <a:lstStyle/>
                    <a:p>
                      <a:r>
                        <a:rPr lang="en-ZA" sz="1600" dirty="0" smtClean="0"/>
                        <a:t>Performance</a:t>
                      </a:r>
                      <a:r>
                        <a:rPr lang="en-ZA" sz="1600" baseline="0" dirty="0" smtClean="0"/>
                        <a:t> bonus clarified with auditors</a:t>
                      </a:r>
                      <a:endParaRPr lang="en-ZA" sz="1600" dirty="0"/>
                    </a:p>
                  </a:txBody>
                  <a:tcPr/>
                </a:tc>
              </a:tr>
              <a:tr h="370840">
                <a:tc>
                  <a:txBody>
                    <a:bodyPr/>
                    <a:lstStyle/>
                    <a:p>
                      <a:r>
                        <a:rPr lang="en-ZA" sz="1600" dirty="0" smtClean="0"/>
                        <a:t>Payroll reconciliations not performed on a monthly basis</a:t>
                      </a:r>
                      <a:endParaRPr lang="en-ZA" sz="1600" dirty="0"/>
                    </a:p>
                  </a:txBody>
                  <a:tcPr/>
                </a:tc>
                <a:tc>
                  <a:txBody>
                    <a:bodyPr/>
                    <a:lstStyle/>
                    <a:p>
                      <a:r>
                        <a:rPr lang="en-ZA" sz="1600" dirty="0" smtClean="0"/>
                        <a:t>Reconciliation will be performed</a:t>
                      </a:r>
                      <a:endParaRPr lang="en-ZA" sz="1600" dirty="0"/>
                    </a:p>
                  </a:txBody>
                  <a:tcPr/>
                </a:tc>
                <a:tc>
                  <a:txBody>
                    <a:bodyPr/>
                    <a:lstStyle/>
                    <a:p>
                      <a:r>
                        <a:rPr lang="en-ZA" sz="1600" dirty="0" smtClean="0"/>
                        <a:t>31</a:t>
                      </a:r>
                      <a:r>
                        <a:rPr lang="en-ZA" sz="1600" baseline="0" dirty="0" smtClean="0"/>
                        <a:t> September 2015</a:t>
                      </a:r>
                      <a:endParaRPr lang="en-ZA" sz="1600" dirty="0"/>
                    </a:p>
                  </a:txBody>
                  <a:tcPr/>
                </a:tc>
                <a:tc rowSpan="2">
                  <a:txBody>
                    <a:bodyPr/>
                    <a:lstStyle/>
                    <a:p>
                      <a:pPr marL="285750" indent="-285750">
                        <a:buFont typeface="Arial" panose="020B0604020202020204" pitchFamily="34" charset="0"/>
                        <a:buChar char="•"/>
                      </a:pPr>
                      <a:r>
                        <a:rPr lang="en-ZA" sz="1600" dirty="0" smtClean="0"/>
                        <a:t>Backlog payroll reconciliations</a:t>
                      </a:r>
                      <a:r>
                        <a:rPr lang="en-ZA" sz="1600" baseline="0" dirty="0" smtClean="0"/>
                        <a:t> have commenced </a:t>
                      </a:r>
                    </a:p>
                    <a:p>
                      <a:pPr marL="285750" indent="-285750">
                        <a:buFont typeface="Arial" panose="020B0604020202020204" pitchFamily="34" charset="0"/>
                        <a:buChar char="•"/>
                      </a:pPr>
                      <a:r>
                        <a:rPr lang="en-ZA" sz="1600" baseline="0" dirty="0" smtClean="0"/>
                        <a:t>From April ‘16, HR admin and Accountant will perform monthly reconciliation</a:t>
                      </a:r>
                      <a:endParaRPr lang="en-ZA" sz="1600" dirty="0"/>
                    </a:p>
                  </a:txBody>
                  <a:tcPr/>
                </a:tc>
              </a:tr>
              <a:tr h="370840">
                <a:tc>
                  <a:txBody>
                    <a:bodyPr/>
                    <a:lstStyle/>
                    <a:p>
                      <a:r>
                        <a:rPr lang="en-ZA" sz="1600" kern="1200" dirty="0" smtClean="0">
                          <a:solidFill>
                            <a:schemeClr val="dk1"/>
                          </a:solidFill>
                          <a:effectLst/>
                          <a:latin typeface="+mn-lt"/>
                          <a:ea typeface="+mn-ea"/>
                          <a:cs typeface="+mn-cs"/>
                        </a:rPr>
                        <a:t>Differences between amounts charged by third parties and amounts paid by DITSONG</a:t>
                      </a:r>
                      <a:endParaRPr lang="en-ZA" sz="1600" dirty="0"/>
                    </a:p>
                  </a:txBody>
                  <a:tcPr/>
                </a:tc>
                <a:tc>
                  <a:txBody>
                    <a:bodyPr/>
                    <a:lstStyle/>
                    <a:p>
                      <a:r>
                        <a:rPr lang="en-ZA" sz="1600" dirty="0" smtClean="0"/>
                        <a:t>Reconciliation will be performed</a:t>
                      </a:r>
                      <a:endParaRPr lang="en-ZA" sz="1600" dirty="0"/>
                    </a:p>
                  </a:txBody>
                  <a:tcPr/>
                </a:tc>
                <a:tc>
                  <a:txBody>
                    <a:bodyPr/>
                    <a:lstStyle/>
                    <a:p>
                      <a:r>
                        <a:rPr lang="en-ZA" sz="1600" dirty="0" smtClean="0"/>
                        <a:t>31</a:t>
                      </a:r>
                      <a:r>
                        <a:rPr lang="en-ZA" sz="1600" baseline="0" dirty="0" smtClean="0"/>
                        <a:t> September 2015</a:t>
                      </a:r>
                      <a:endParaRPr lang="en-ZA" sz="16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51</a:t>
            </a:fld>
            <a:endParaRPr lang="en-ZA" dirty="0"/>
          </a:p>
        </p:txBody>
      </p:sp>
    </p:spTree>
    <p:extLst>
      <p:ext uri="{BB962C8B-B14F-4D97-AF65-F5344CB8AC3E}">
        <p14:creationId xmlns:p14="http://schemas.microsoft.com/office/powerpoint/2010/main" val="4156997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52</a:t>
            </a:fld>
            <a:endParaRPr lang="en-Z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196752"/>
            <a:ext cx="3022826" cy="235602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28800"/>
            <a:ext cx="2990219" cy="23306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3717032"/>
            <a:ext cx="3238850" cy="2524398"/>
          </a:xfrm>
          <a:prstGeom prst="rect">
            <a:avLst/>
          </a:prstGeom>
        </p:spPr>
      </p:pic>
    </p:spTree>
    <p:extLst>
      <p:ext uri="{BB962C8B-B14F-4D97-AF65-F5344CB8AC3E}">
        <p14:creationId xmlns:p14="http://schemas.microsoft.com/office/powerpoint/2010/main" val="2579935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lstStyle/>
          <a:p>
            <a:r>
              <a:rPr lang="en-ZA" b="1" dirty="0" smtClean="0"/>
              <a:t>SUSPENSE </a:t>
            </a:r>
            <a:r>
              <a:rPr lang="en-ZA" b="1" dirty="0"/>
              <a:t>ACCOUNTS</a:t>
            </a:r>
          </a:p>
        </p:txBody>
      </p:sp>
      <p:graphicFrame>
        <p:nvGraphicFramePr>
          <p:cNvPr id="4" name="Table 3"/>
          <p:cNvGraphicFramePr>
            <a:graphicFrameLocks noGrp="1"/>
          </p:cNvGraphicFramePr>
          <p:nvPr>
            <p:extLst>
              <p:ext uri="{D42A27DB-BD31-4B8C-83A1-F6EECF244321}">
                <p14:modId xmlns:p14="http://schemas.microsoft.com/office/powerpoint/2010/main" val="1550841707"/>
              </p:ext>
            </p:extLst>
          </p:nvPr>
        </p:nvGraphicFramePr>
        <p:xfrm>
          <a:off x="395536" y="1196752"/>
          <a:ext cx="8136903" cy="3754120"/>
        </p:xfrm>
        <a:graphic>
          <a:graphicData uri="http://schemas.openxmlformats.org/drawingml/2006/table">
            <a:tbl>
              <a:tblPr firstRow="1" bandRow="1">
                <a:tableStyleId>{5C22544A-7EE6-4342-B048-85BDC9FD1C3A}</a:tableStyleId>
              </a:tblPr>
              <a:tblGrid>
                <a:gridCol w="2448272"/>
                <a:gridCol w="1944216"/>
                <a:gridCol w="1512168"/>
                <a:gridCol w="2232247"/>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Amounts in the clearing accounts not allocated on a monthly basis</a:t>
                      </a:r>
                      <a:endParaRPr lang="en-ZA" dirty="0"/>
                    </a:p>
                  </a:txBody>
                  <a:tcPr/>
                </a:tc>
                <a:tc>
                  <a:txBody>
                    <a:bodyPr/>
                    <a:lstStyle/>
                    <a:p>
                      <a:r>
                        <a:rPr lang="en-ZA" dirty="0" smtClean="0"/>
                        <a:t>Suspense</a:t>
                      </a:r>
                      <a:r>
                        <a:rPr lang="en-ZA" baseline="0" dirty="0" smtClean="0"/>
                        <a:t> accounts will be cleared monthly with the exception of unidentified deposits</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rPr>
                        <a:t>Revised date</a:t>
                      </a:r>
                      <a:r>
                        <a:rPr lang="en-ZA" sz="1800" baseline="0" dirty="0" smtClean="0">
                          <a:solidFill>
                            <a:schemeClr val="tx1"/>
                          </a:solidFill>
                        </a:rPr>
                        <a:t> of </a:t>
                      </a:r>
                      <a:r>
                        <a:rPr lang="en-ZA" sz="1800" dirty="0" smtClean="0">
                          <a:solidFill>
                            <a:schemeClr val="tx1"/>
                          </a:solidFill>
                        </a:rPr>
                        <a:t>15 May 2016 due to adjustments required for Financial Statements</a:t>
                      </a:r>
                    </a:p>
                    <a:p>
                      <a:endParaRPr lang="en-ZA" dirty="0"/>
                    </a:p>
                  </a:txBody>
                  <a:tcPr/>
                </a:tc>
                <a:tc>
                  <a:txBody>
                    <a:bodyPr/>
                    <a:lstStyle/>
                    <a:p>
                      <a:r>
                        <a:rPr lang="en-ZA" dirty="0" smtClean="0"/>
                        <a:t>Suspense</a:t>
                      </a:r>
                      <a:r>
                        <a:rPr lang="en-ZA" baseline="0" dirty="0" smtClean="0"/>
                        <a:t> accounts cleared monthly with the exception of unidentified deposits which cannot be cleared monthly due to time delays in identifying deposits. Monthly follow-ups on unidentified deposits are performed</a:t>
                      </a:r>
                      <a:endParaRPr lang="en-ZA"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53</a:t>
            </a:fld>
            <a:endParaRPr lang="en-ZA" dirty="0"/>
          </a:p>
        </p:txBody>
      </p:sp>
    </p:spTree>
    <p:extLst>
      <p:ext uri="{BB962C8B-B14F-4D97-AF65-F5344CB8AC3E}">
        <p14:creationId xmlns:p14="http://schemas.microsoft.com/office/powerpoint/2010/main" val="4166850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smtClean="0"/>
              <a:t>LIABILITIES</a:t>
            </a:r>
          </a:p>
          <a:p>
            <a:pPr lvl="1"/>
            <a:r>
              <a:rPr lang="en-ZA" b="1" dirty="0" smtClean="0"/>
              <a:t>ACCRUALS</a:t>
            </a:r>
          </a:p>
          <a:p>
            <a:pPr lvl="1"/>
            <a:endParaRPr lang="en-ZA" b="1" dirty="0"/>
          </a:p>
          <a:p>
            <a:pPr lvl="1"/>
            <a:endParaRPr lang="en-ZA" b="1" dirty="0" smtClean="0"/>
          </a:p>
          <a:p>
            <a:pPr lvl="1"/>
            <a:endParaRPr lang="en-ZA" b="1" dirty="0"/>
          </a:p>
          <a:p>
            <a:pPr lvl="1"/>
            <a:endParaRPr lang="en-ZA" b="1" dirty="0" smtClean="0"/>
          </a:p>
          <a:p>
            <a:pPr lvl="1"/>
            <a:endParaRPr lang="en-ZA" b="1" dirty="0"/>
          </a:p>
          <a:p>
            <a:pPr lvl="1"/>
            <a:r>
              <a:rPr lang="en-ZA" b="1" dirty="0" smtClean="0"/>
              <a:t>DEFERRED </a:t>
            </a:r>
            <a:r>
              <a:rPr lang="en-ZA" b="1" dirty="0"/>
              <a:t>REVENUE</a:t>
            </a:r>
          </a:p>
        </p:txBody>
      </p:sp>
      <p:graphicFrame>
        <p:nvGraphicFramePr>
          <p:cNvPr id="4" name="Table 3"/>
          <p:cNvGraphicFramePr>
            <a:graphicFrameLocks noGrp="1"/>
          </p:cNvGraphicFramePr>
          <p:nvPr>
            <p:extLst>
              <p:ext uri="{D42A27DB-BD31-4B8C-83A1-F6EECF244321}">
                <p14:modId xmlns:p14="http://schemas.microsoft.com/office/powerpoint/2010/main" val="986841137"/>
              </p:ext>
            </p:extLst>
          </p:nvPr>
        </p:nvGraphicFramePr>
        <p:xfrm>
          <a:off x="467544" y="1700808"/>
          <a:ext cx="8136903" cy="1925320"/>
        </p:xfrm>
        <a:graphic>
          <a:graphicData uri="http://schemas.openxmlformats.org/drawingml/2006/table">
            <a:tbl>
              <a:tblPr firstRow="1" bandRow="1">
                <a:tableStyleId>{5C22544A-7EE6-4342-B048-85BDC9FD1C3A}</a:tableStyleId>
              </a:tblPr>
              <a:tblGrid>
                <a:gridCol w="2520280"/>
                <a:gridCol w="2160240"/>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Accruals not included on the prior period error note</a:t>
                      </a:r>
                      <a:endParaRPr lang="en-ZA" dirty="0"/>
                    </a:p>
                  </a:txBody>
                  <a:tcPr/>
                </a:tc>
                <a:tc>
                  <a:txBody>
                    <a:bodyPr/>
                    <a:lstStyle/>
                    <a:p>
                      <a:r>
                        <a:rPr lang="en-ZA" dirty="0" smtClean="0"/>
                        <a:t>This has</a:t>
                      </a:r>
                      <a:r>
                        <a:rPr lang="en-ZA" baseline="0" dirty="0" smtClean="0"/>
                        <a:t> </a:t>
                      </a:r>
                      <a:r>
                        <a:rPr lang="en-ZA" dirty="0" smtClean="0"/>
                        <a:t>been adjusted in</a:t>
                      </a:r>
                      <a:r>
                        <a:rPr lang="en-ZA" baseline="0" dirty="0" smtClean="0"/>
                        <a:t> the AFS</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Accruals are overstated as at year end</a:t>
                      </a:r>
                      <a:endParaRPr lang="en-ZA" dirty="0"/>
                    </a:p>
                  </a:txBody>
                  <a:tcPr/>
                </a:tc>
                <a:tc>
                  <a:txBody>
                    <a:bodyPr/>
                    <a:lstStyle/>
                    <a:p>
                      <a:r>
                        <a:rPr lang="en-ZA" dirty="0" smtClean="0"/>
                        <a:t>This has</a:t>
                      </a:r>
                      <a:r>
                        <a:rPr lang="en-ZA" baseline="0" dirty="0" smtClean="0"/>
                        <a:t> </a:t>
                      </a:r>
                      <a:r>
                        <a:rPr lang="en-ZA" dirty="0" smtClean="0"/>
                        <a:t>been adjusted in</a:t>
                      </a:r>
                      <a:r>
                        <a:rPr lang="en-ZA" baseline="0" dirty="0" smtClean="0"/>
                        <a:t> the AFS</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0867527"/>
              </p:ext>
            </p:extLst>
          </p:nvPr>
        </p:nvGraphicFramePr>
        <p:xfrm>
          <a:off x="467544" y="4581128"/>
          <a:ext cx="8136903" cy="1285240"/>
        </p:xfrm>
        <a:graphic>
          <a:graphicData uri="http://schemas.openxmlformats.org/drawingml/2006/table">
            <a:tbl>
              <a:tblPr firstRow="1" bandRow="1">
                <a:tableStyleId>{5C22544A-7EE6-4342-B048-85BDC9FD1C3A}</a:tableStyleId>
              </a:tblPr>
              <a:tblGrid>
                <a:gridCol w="2520280"/>
                <a:gridCol w="2160240"/>
                <a:gridCol w="1422157"/>
                <a:gridCol w="2034226"/>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Deferred conditional grants with a debit balance. </a:t>
                      </a:r>
                      <a:endParaRPr lang="en-ZA" dirty="0"/>
                    </a:p>
                  </a:txBody>
                  <a:tcPr/>
                </a:tc>
                <a:tc>
                  <a:txBody>
                    <a:bodyPr/>
                    <a:lstStyle/>
                    <a:p>
                      <a:r>
                        <a:rPr lang="en-ZA" dirty="0" smtClean="0"/>
                        <a:t>This has</a:t>
                      </a:r>
                      <a:r>
                        <a:rPr lang="en-ZA" baseline="0" dirty="0" smtClean="0"/>
                        <a:t> </a:t>
                      </a:r>
                      <a:r>
                        <a:rPr lang="en-ZA" dirty="0" smtClean="0"/>
                        <a:t>been adjusted in</a:t>
                      </a:r>
                      <a:r>
                        <a:rPr lang="en-ZA" baseline="0" dirty="0" smtClean="0"/>
                        <a:t> the AFS</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bl>
          </a:graphicData>
        </a:graphic>
      </p:graphicFrame>
      <p:sp>
        <p:nvSpPr>
          <p:cNvPr id="6"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54</a:t>
            </a:fld>
            <a:endParaRPr lang="en-ZA" dirty="0"/>
          </a:p>
        </p:txBody>
      </p:sp>
    </p:spTree>
    <p:extLst>
      <p:ext uri="{BB962C8B-B14F-4D97-AF65-F5344CB8AC3E}">
        <p14:creationId xmlns:p14="http://schemas.microsoft.com/office/powerpoint/2010/main" val="339140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a:t>REVENUE </a:t>
            </a:r>
            <a:r>
              <a:rPr lang="en-ZA" b="1" dirty="0" smtClean="0"/>
              <a:t>MANAGEMENT</a:t>
            </a:r>
          </a:p>
        </p:txBody>
      </p:sp>
      <p:graphicFrame>
        <p:nvGraphicFramePr>
          <p:cNvPr id="4" name="Table 3"/>
          <p:cNvGraphicFramePr>
            <a:graphicFrameLocks noGrp="1"/>
          </p:cNvGraphicFramePr>
          <p:nvPr>
            <p:extLst>
              <p:ext uri="{D42A27DB-BD31-4B8C-83A1-F6EECF244321}">
                <p14:modId xmlns:p14="http://schemas.microsoft.com/office/powerpoint/2010/main" val="2536778437"/>
              </p:ext>
            </p:extLst>
          </p:nvPr>
        </p:nvGraphicFramePr>
        <p:xfrm>
          <a:off x="467544" y="1412776"/>
          <a:ext cx="8136903" cy="4851400"/>
        </p:xfrm>
        <a:graphic>
          <a:graphicData uri="http://schemas.openxmlformats.org/drawingml/2006/table">
            <a:tbl>
              <a:tblPr firstRow="1" bandRow="1">
                <a:tableStyleId>{5C22544A-7EE6-4342-B048-85BDC9FD1C3A}</a:tableStyleId>
              </a:tblPr>
              <a:tblGrid>
                <a:gridCol w="2520280"/>
                <a:gridCol w="2520280"/>
                <a:gridCol w="1368152"/>
                <a:gridCol w="1728191"/>
              </a:tblGrid>
              <a:tr h="370840">
                <a:tc>
                  <a:txBody>
                    <a:bodyPr/>
                    <a:lstStyle/>
                    <a:p>
                      <a:r>
                        <a:rPr lang="en-ZA" b="0" dirty="0" smtClean="0"/>
                        <a:t>Finding</a:t>
                      </a:r>
                      <a:endParaRPr lang="en-ZA" b="0" dirty="0"/>
                    </a:p>
                  </a:txBody>
                  <a:tcPr/>
                </a:tc>
                <a:tc>
                  <a:txBody>
                    <a:bodyPr/>
                    <a:lstStyle/>
                    <a:p>
                      <a:r>
                        <a:rPr lang="en-ZA" b="0" dirty="0" smtClean="0"/>
                        <a:t>Action</a:t>
                      </a:r>
                      <a:r>
                        <a:rPr lang="en-ZA" b="0" baseline="0" dirty="0" smtClean="0"/>
                        <a:t> Plan</a:t>
                      </a:r>
                      <a:endParaRPr lang="en-ZA" b="0" dirty="0"/>
                    </a:p>
                  </a:txBody>
                  <a:tcPr/>
                </a:tc>
                <a:tc>
                  <a:txBody>
                    <a:bodyPr/>
                    <a:lstStyle/>
                    <a:p>
                      <a:r>
                        <a:rPr lang="en-ZA" b="0" dirty="0" smtClean="0"/>
                        <a:t>Due Date</a:t>
                      </a:r>
                      <a:endParaRPr lang="en-ZA" b="0" dirty="0"/>
                    </a:p>
                  </a:txBody>
                  <a:tcPr/>
                </a:tc>
                <a:tc>
                  <a:txBody>
                    <a:bodyPr/>
                    <a:lstStyle/>
                    <a:p>
                      <a:r>
                        <a:rPr lang="en-ZA" b="0" dirty="0" smtClean="0"/>
                        <a:t>Progress Report</a:t>
                      </a:r>
                      <a:endParaRPr lang="en-ZA" b="0" dirty="0"/>
                    </a:p>
                  </a:txBody>
                  <a:tcPr/>
                </a:tc>
              </a:tr>
              <a:tr h="370840">
                <a:tc>
                  <a:txBody>
                    <a:bodyPr/>
                    <a:lstStyle/>
                    <a:p>
                      <a:r>
                        <a:rPr lang="en-ZA" sz="1800" kern="1200" dirty="0" smtClean="0">
                          <a:solidFill>
                            <a:schemeClr val="dk1"/>
                          </a:solidFill>
                          <a:effectLst/>
                          <a:latin typeface="+mn-lt"/>
                          <a:ea typeface="+mn-ea"/>
                          <a:cs typeface="+mn-cs"/>
                        </a:rPr>
                        <a:t>Revenue from grants received incorrectly recognised as deferred income</a:t>
                      </a:r>
                      <a:endParaRPr lang="en-ZA" dirty="0"/>
                    </a:p>
                  </a:txBody>
                  <a:tcPr/>
                </a:tc>
                <a:tc>
                  <a:txBody>
                    <a:bodyPr/>
                    <a:lstStyle/>
                    <a:p>
                      <a:r>
                        <a:rPr lang="en-ZA" dirty="0" smtClean="0"/>
                        <a:t>This has been adjusted in</a:t>
                      </a:r>
                      <a:r>
                        <a:rPr lang="en-ZA" baseline="0" dirty="0" smtClean="0"/>
                        <a:t> the AFS</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Completeness and accounting period of rental income could not be verified</a:t>
                      </a:r>
                      <a:endParaRPr lang="en-ZA" dirty="0"/>
                    </a:p>
                  </a:txBody>
                  <a:tcPr/>
                </a:tc>
                <a:tc>
                  <a:txBody>
                    <a:bodyPr/>
                    <a:lstStyle/>
                    <a:p>
                      <a:r>
                        <a:rPr lang="en-ZA" dirty="0" smtClean="0"/>
                        <a:t>The contract</a:t>
                      </a:r>
                      <a:r>
                        <a:rPr lang="en-ZA" baseline="0" dirty="0" smtClean="0"/>
                        <a:t> of this tenant has been terminated</a:t>
                      </a:r>
                      <a:endParaRPr lang="en-ZA" dirty="0"/>
                    </a:p>
                  </a:txBody>
                  <a:tcPr/>
                </a:tc>
                <a:tc>
                  <a:txBody>
                    <a:bodyPr/>
                    <a:lstStyle/>
                    <a:p>
                      <a:r>
                        <a:rPr lang="en-ZA" dirty="0" smtClean="0"/>
                        <a:t>31 July 2015</a:t>
                      </a:r>
                      <a:endParaRPr lang="en-ZA" dirty="0"/>
                    </a:p>
                  </a:txBody>
                  <a:tcPr/>
                </a:tc>
                <a:tc>
                  <a:txBody>
                    <a:bodyPr/>
                    <a:lstStyle/>
                    <a:p>
                      <a:r>
                        <a:rPr lang="en-ZA"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Difference on rental amount disclosed on the financial statements</a:t>
                      </a:r>
                      <a:endParaRPr lang="en-ZA" dirty="0"/>
                    </a:p>
                  </a:txBody>
                  <a:tcPr/>
                </a:tc>
                <a:tc>
                  <a:txBody>
                    <a:bodyPr/>
                    <a:lstStyle/>
                    <a:p>
                      <a:r>
                        <a:rPr lang="en-ZA" dirty="0" smtClean="0"/>
                        <a:t>The deposit</a:t>
                      </a:r>
                      <a:r>
                        <a:rPr lang="en-ZA" baseline="0" dirty="0" smtClean="0"/>
                        <a:t> amount has been  adjusted</a:t>
                      </a:r>
                      <a:endParaRPr lang="en-ZA" dirty="0"/>
                    </a:p>
                  </a:txBody>
                  <a:tcPr/>
                </a:tc>
                <a:tc>
                  <a:txBody>
                    <a:bodyPr/>
                    <a:lstStyle/>
                    <a:p>
                      <a:r>
                        <a:rPr lang="en-ZA" dirty="0" smtClean="0"/>
                        <a:t>31 July 2015</a:t>
                      </a:r>
                      <a:endParaRPr lang="en-ZA" dirty="0"/>
                    </a:p>
                  </a:txBody>
                  <a:tcPr/>
                </a:tc>
                <a:tc>
                  <a:txBody>
                    <a:bodyPr/>
                    <a:lstStyle/>
                    <a:p>
                      <a:r>
                        <a:rPr lang="en-ZA" dirty="0" smtClean="0"/>
                        <a:t>Task completed</a:t>
                      </a:r>
                      <a:endParaRPr lang="en-ZA" dirty="0"/>
                    </a:p>
                  </a:txBody>
                  <a:tcPr/>
                </a:tc>
              </a:tr>
              <a:tr h="370840">
                <a:tc>
                  <a:txBody>
                    <a:bodyPr/>
                    <a:lstStyle/>
                    <a:p>
                      <a:r>
                        <a:rPr lang="en-ZA" sz="1800" kern="1200" dirty="0" smtClean="0">
                          <a:solidFill>
                            <a:schemeClr val="dk1"/>
                          </a:solidFill>
                          <a:effectLst/>
                          <a:latin typeface="+mn-lt"/>
                          <a:ea typeface="+mn-ea"/>
                          <a:cs typeface="+mn-cs"/>
                        </a:rPr>
                        <a:t>No approved procedure manual for setting selling prices</a:t>
                      </a:r>
                      <a:endParaRPr lang="en-ZA" dirty="0"/>
                    </a:p>
                  </a:txBody>
                  <a:tcPr/>
                </a:tc>
                <a:tc>
                  <a:txBody>
                    <a:bodyPr/>
                    <a:lstStyle/>
                    <a:p>
                      <a:r>
                        <a:rPr lang="en-ZA" dirty="0" smtClean="0"/>
                        <a:t>A procedures manual will be developed to standardize setting of mark-up</a:t>
                      </a:r>
                      <a:endParaRPr lang="en-ZA" dirty="0"/>
                    </a:p>
                  </a:txBody>
                  <a:tcPr/>
                </a:tc>
                <a:tc>
                  <a:txBody>
                    <a:bodyPr/>
                    <a:lstStyle/>
                    <a:p>
                      <a:r>
                        <a:rPr lang="en-ZA" dirty="0" smtClean="0"/>
                        <a:t>31</a:t>
                      </a:r>
                      <a:r>
                        <a:rPr lang="en-ZA" baseline="0" dirty="0" smtClean="0"/>
                        <a:t> March 2016</a:t>
                      </a:r>
                      <a:endParaRPr lang="en-ZA" dirty="0"/>
                    </a:p>
                  </a:txBody>
                  <a:tcPr/>
                </a:tc>
                <a:tc>
                  <a:txBody>
                    <a:bodyPr/>
                    <a:lstStyle/>
                    <a:p>
                      <a:r>
                        <a:rPr lang="en-ZA" baseline="0" dirty="0" smtClean="0"/>
                        <a:t>Procedure manual developed </a:t>
                      </a:r>
                      <a:endParaRPr lang="en-ZA" dirty="0">
                        <a:solidFill>
                          <a:srgbClr val="00B0F0"/>
                        </a:solidFill>
                      </a:endParaRPr>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55</a:t>
            </a:fld>
            <a:endParaRPr lang="en-ZA" dirty="0"/>
          </a:p>
        </p:txBody>
      </p:sp>
    </p:spTree>
    <p:extLst>
      <p:ext uri="{BB962C8B-B14F-4D97-AF65-F5344CB8AC3E}">
        <p14:creationId xmlns:p14="http://schemas.microsoft.com/office/powerpoint/2010/main" val="409336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ZA" b="1" dirty="0"/>
              <a:t>TRADE AND OTHER RECEIVABLES</a:t>
            </a:r>
            <a:endParaRPr lang="en-ZA" b="1" dirty="0" smtClean="0"/>
          </a:p>
        </p:txBody>
      </p:sp>
      <p:graphicFrame>
        <p:nvGraphicFramePr>
          <p:cNvPr id="4" name="Table 3"/>
          <p:cNvGraphicFramePr>
            <a:graphicFrameLocks noGrp="1"/>
          </p:cNvGraphicFramePr>
          <p:nvPr>
            <p:extLst>
              <p:ext uri="{D42A27DB-BD31-4B8C-83A1-F6EECF244321}">
                <p14:modId xmlns:p14="http://schemas.microsoft.com/office/powerpoint/2010/main" val="1455570419"/>
              </p:ext>
            </p:extLst>
          </p:nvPr>
        </p:nvGraphicFramePr>
        <p:xfrm>
          <a:off x="467544" y="1700808"/>
          <a:ext cx="8136903" cy="2696845"/>
        </p:xfrm>
        <a:graphic>
          <a:graphicData uri="http://schemas.openxmlformats.org/drawingml/2006/table">
            <a:tbl>
              <a:tblPr firstRow="1" bandRow="1">
                <a:tableStyleId>{5C22544A-7EE6-4342-B048-85BDC9FD1C3A}</a:tableStyleId>
              </a:tblPr>
              <a:tblGrid>
                <a:gridCol w="2520280"/>
                <a:gridCol w="2016224"/>
                <a:gridCol w="1656184"/>
                <a:gridCol w="1944215"/>
              </a:tblGrid>
              <a:tr h="370840">
                <a:tc>
                  <a:txBody>
                    <a:bodyPr/>
                    <a:lstStyle/>
                    <a:p>
                      <a:r>
                        <a:rPr lang="en-ZA" sz="1400" b="0" dirty="0" smtClean="0"/>
                        <a:t>Finding</a:t>
                      </a:r>
                      <a:endParaRPr lang="en-ZA" sz="1400" b="0" dirty="0"/>
                    </a:p>
                  </a:txBody>
                  <a:tcPr/>
                </a:tc>
                <a:tc>
                  <a:txBody>
                    <a:bodyPr/>
                    <a:lstStyle/>
                    <a:p>
                      <a:r>
                        <a:rPr lang="en-ZA" sz="1400" b="0" dirty="0" smtClean="0"/>
                        <a:t>Action</a:t>
                      </a:r>
                      <a:r>
                        <a:rPr lang="en-ZA" sz="1400" b="0" baseline="0" dirty="0" smtClean="0"/>
                        <a:t> Plan</a:t>
                      </a:r>
                      <a:endParaRPr lang="en-ZA" sz="1400" b="0" dirty="0"/>
                    </a:p>
                  </a:txBody>
                  <a:tcPr/>
                </a:tc>
                <a:tc>
                  <a:txBody>
                    <a:bodyPr/>
                    <a:lstStyle/>
                    <a:p>
                      <a:r>
                        <a:rPr lang="en-ZA" sz="1400" b="0" dirty="0" smtClean="0"/>
                        <a:t>Due Date</a:t>
                      </a:r>
                      <a:endParaRPr lang="en-ZA" sz="1400" b="0" dirty="0"/>
                    </a:p>
                  </a:txBody>
                  <a:tcPr/>
                </a:tc>
                <a:tc>
                  <a:txBody>
                    <a:bodyPr/>
                    <a:lstStyle/>
                    <a:p>
                      <a:r>
                        <a:rPr lang="en-ZA" sz="1400" b="0" dirty="0" smtClean="0"/>
                        <a:t>Progress Report</a:t>
                      </a:r>
                      <a:endParaRPr lang="en-ZA" sz="1400" b="0" dirty="0"/>
                    </a:p>
                  </a:txBody>
                  <a:tcPr/>
                </a:tc>
              </a:tr>
              <a:tr h="370840">
                <a:tc>
                  <a:txBody>
                    <a:bodyPr/>
                    <a:lstStyle/>
                    <a:p>
                      <a:r>
                        <a:rPr lang="en-ZA" sz="1400" kern="1200" dirty="0" smtClean="0">
                          <a:solidFill>
                            <a:schemeClr val="dk1"/>
                          </a:solidFill>
                          <a:effectLst/>
                          <a:latin typeface="+mn-lt"/>
                          <a:ea typeface="+mn-ea"/>
                          <a:cs typeface="+mn-cs"/>
                        </a:rPr>
                        <a:t>Debtors reconciliations are not prepared</a:t>
                      </a:r>
                      <a:endParaRPr lang="en-ZA" sz="1400" dirty="0"/>
                    </a:p>
                  </a:txBody>
                  <a:tcPr/>
                </a:tc>
                <a:tc>
                  <a:txBody>
                    <a:bodyPr/>
                    <a:lstStyle/>
                    <a:p>
                      <a:r>
                        <a:rPr lang="en-ZA" sz="1400" dirty="0" smtClean="0"/>
                        <a:t>Debtors reconciliation </a:t>
                      </a:r>
                      <a:r>
                        <a:rPr lang="en-ZA" sz="1400" baseline="0" dirty="0" smtClean="0"/>
                        <a:t>performed</a:t>
                      </a:r>
                      <a:endParaRPr lang="en-ZA" sz="1400" dirty="0"/>
                    </a:p>
                  </a:txBody>
                  <a:tcPr/>
                </a:tc>
                <a:tc rowSpan="2">
                  <a:txBody>
                    <a:bodyPr/>
                    <a:lstStyle/>
                    <a:p>
                      <a:pPr marL="0" indent="0">
                        <a:buFont typeface="Arial" panose="020B0604020202020204" pitchFamily="34" charset="0"/>
                        <a:buNone/>
                      </a:pPr>
                      <a:r>
                        <a:rPr lang="en-ZA" sz="1400" dirty="0" smtClean="0">
                          <a:solidFill>
                            <a:schemeClr val="tx1"/>
                          </a:solidFill>
                        </a:rPr>
                        <a:t>1 5 April 2016</a:t>
                      </a:r>
                    </a:p>
                    <a:p>
                      <a:endParaRPr lang="en-ZA" sz="1400" dirty="0"/>
                    </a:p>
                  </a:txBody>
                  <a:tcPr/>
                </a:tc>
                <a:tc>
                  <a:txBody>
                    <a:bodyPr/>
                    <a:lstStyle/>
                    <a:p>
                      <a:pPr algn="l" fontAlgn="ctr"/>
                      <a:r>
                        <a:rPr lang="en-ZA" sz="1400" b="0" i="0" u="none" strike="noStrike" dirty="0" smtClean="0">
                          <a:effectLst/>
                          <a:latin typeface="+mn-lt"/>
                        </a:rPr>
                        <a:t>Appointed debtors clerk to perform </a:t>
                      </a:r>
                      <a:r>
                        <a:rPr lang="en-ZA" sz="1400" b="0" i="0" u="none" strike="noStrike" baseline="0" dirty="0" smtClean="0">
                          <a:effectLst/>
                          <a:latin typeface="+mn-lt"/>
                        </a:rPr>
                        <a:t>d</a:t>
                      </a:r>
                      <a:r>
                        <a:rPr lang="en-ZA" sz="1400" b="0" i="0" u="none" strike="noStrike" dirty="0" smtClean="0">
                          <a:effectLst/>
                          <a:latin typeface="+mn-lt"/>
                        </a:rPr>
                        <a:t>ebtors reconciliation</a:t>
                      </a:r>
                      <a:endParaRPr lang="en-ZA" sz="1400" b="0" i="0" u="none" strike="noStrike" dirty="0">
                        <a:effectLst/>
                        <a:latin typeface="+mn-lt"/>
                      </a:endParaRPr>
                    </a:p>
                  </a:txBody>
                  <a:tcPr marL="114300" marR="9525" marT="9525" marB="0" anchor="ctr"/>
                </a:tc>
              </a:tr>
              <a:tr h="370840">
                <a:tc>
                  <a:txBody>
                    <a:bodyPr/>
                    <a:lstStyle/>
                    <a:p>
                      <a:r>
                        <a:rPr lang="en-ZA" sz="1400" kern="1200" dirty="0" smtClean="0">
                          <a:solidFill>
                            <a:schemeClr val="dk1"/>
                          </a:solidFill>
                          <a:effectLst/>
                          <a:latin typeface="+mn-lt"/>
                          <a:ea typeface="+mn-ea"/>
                          <a:cs typeface="+mn-cs"/>
                        </a:rPr>
                        <a:t>Process of debtors’ collection not followed</a:t>
                      </a:r>
                      <a:endParaRPr lang="en-ZA" sz="1400" dirty="0"/>
                    </a:p>
                  </a:txBody>
                  <a:tcPr/>
                </a:tc>
                <a:tc>
                  <a:txBody>
                    <a:bodyPr/>
                    <a:lstStyle/>
                    <a:p>
                      <a:pPr marL="285750" indent="-285750">
                        <a:buFont typeface="Arial" panose="020B0604020202020204" pitchFamily="34" charset="0"/>
                        <a:buChar char="•"/>
                      </a:pPr>
                      <a:r>
                        <a:rPr lang="en-ZA" sz="1400" dirty="0" smtClean="0"/>
                        <a:t>A</a:t>
                      </a:r>
                      <a:r>
                        <a:rPr lang="en-ZA" sz="1400" baseline="0" dirty="0" smtClean="0"/>
                        <a:t> collection agency appointed</a:t>
                      </a:r>
                    </a:p>
                    <a:p>
                      <a:pPr marL="285750" indent="-285750">
                        <a:buFont typeface="Arial" panose="020B0604020202020204" pitchFamily="34" charset="0"/>
                        <a:buChar char="•"/>
                      </a:pPr>
                      <a:r>
                        <a:rPr lang="en-ZA" sz="1400" dirty="0" smtClean="0"/>
                        <a:t>Debtors and payments</a:t>
                      </a:r>
                      <a:r>
                        <a:rPr lang="en-ZA" sz="1400" baseline="0" dirty="0" smtClean="0"/>
                        <a:t> followed up</a:t>
                      </a:r>
                      <a:endParaRPr lang="en-ZA" sz="1400" dirty="0"/>
                    </a:p>
                  </a:txBody>
                  <a:tcPr/>
                </a:tc>
                <a:tc vMerge="1">
                  <a:txBody>
                    <a:bodyPr/>
                    <a:lstStyle/>
                    <a:p>
                      <a:endParaRPr lang="en-ZA" dirty="0"/>
                    </a:p>
                  </a:txBody>
                  <a:tcPr/>
                </a:tc>
                <a:tc>
                  <a:txBody>
                    <a:bodyPr/>
                    <a:lstStyle/>
                    <a:p>
                      <a:r>
                        <a:rPr lang="en-ZA" sz="1400" baseline="0" dirty="0" smtClean="0"/>
                        <a:t>Specifications for a c</a:t>
                      </a:r>
                      <a:r>
                        <a:rPr lang="en-ZA" sz="1400" dirty="0" smtClean="0"/>
                        <a:t>ollection agency drafted </a:t>
                      </a:r>
                      <a:r>
                        <a:rPr lang="en-ZA" sz="1400" baseline="0" dirty="0" smtClean="0"/>
                        <a:t> and appointment by </a:t>
                      </a:r>
                      <a:r>
                        <a:rPr lang="en-ZA" sz="1400" baseline="0" dirty="0" smtClean="0">
                          <a:solidFill>
                            <a:schemeClr val="tx1"/>
                          </a:solidFill>
                        </a:rPr>
                        <a:t>April 2016</a:t>
                      </a:r>
                      <a:endParaRPr lang="en-ZA" sz="1400" dirty="0">
                        <a:solidFill>
                          <a:schemeClr val="tx1"/>
                        </a:solidFill>
                      </a:endParaRPr>
                    </a:p>
                  </a:txBody>
                  <a:tcPr/>
                </a:tc>
              </a:tr>
              <a:tr h="370840">
                <a:tc>
                  <a:txBody>
                    <a:bodyPr/>
                    <a:lstStyle/>
                    <a:p>
                      <a:r>
                        <a:rPr lang="en-ZA" sz="1400" kern="1200" dirty="0" smtClean="0">
                          <a:solidFill>
                            <a:schemeClr val="dk1"/>
                          </a:solidFill>
                          <a:effectLst/>
                          <a:latin typeface="+mn-lt"/>
                          <a:ea typeface="+mn-ea"/>
                          <a:cs typeface="+mn-cs"/>
                        </a:rPr>
                        <a:t>Duplicate payments made to suppliers</a:t>
                      </a:r>
                      <a:endParaRPr lang="en-ZA" sz="1400" dirty="0"/>
                    </a:p>
                  </a:txBody>
                  <a:tcPr/>
                </a:tc>
                <a:tc>
                  <a:txBody>
                    <a:bodyPr/>
                    <a:lstStyle/>
                    <a:p>
                      <a:r>
                        <a:rPr lang="en-ZA" sz="1400" dirty="0" smtClean="0"/>
                        <a:t>Controls</a:t>
                      </a:r>
                      <a:r>
                        <a:rPr lang="en-ZA" sz="1400" baseline="0" dirty="0" smtClean="0"/>
                        <a:t> will be improved</a:t>
                      </a:r>
                      <a:endParaRPr lang="en-ZA" sz="1400" dirty="0"/>
                    </a:p>
                  </a:txBody>
                  <a:tcPr/>
                </a:tc>
                <a:tc>
                  <a:txBody>
                    <a:bodyPr/>
                    <a:lstStyle/>
                    <a:p>
                      <a:r>
                        <a:rPr lang="en-ZA" sz="1400" dirty="0" smtClean="0"/>
                        <a:t>31 July 2015 </a:t>
                      </a:r>
                      <a:endParaRPr lang="en-ZA" sz="1400" dirty="0"/>
                    </a:p>
                  </a:txBody>
                  <a:tcPr/>
                </a:tc>
                <a:tc>
                  <a:txBody>
                    <a:bodyPr/>
                    <a:lstStyle/>
                    <a:p>
                      <a:r>
                        <a:rPr lang="en-ZA" sz="1400" dirty="0" smtClean="0"/>
                        <a:t>Task completed</a:t>
                      </a:r>
                      <a:endParaRPr lang="en-ZA" sz="1400" dirty="0"/>
                    </a:p>
                  </a:txBody>
                  <a:tcP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56</a:t>
            </a:fld>
            <a:endParaRPr lang="en-ZA" dirty="0"/>
          </a:p>
        </p:txBody>
      </p:sp>
    </p:spTree>
    <p:extLst>
      <p:ext uri="{BB962C8B-B14F-4D97-AF65-F5344CB8AC3E}">
        <p14:creationId xmlns:p14="http://schemas.microsoft.com/office/powerpoint/2010/main" val="4098359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chemeClr val="accent1"/>
                </a:solidFill>
              </a:rPr>
              <a:t>ANNEXURE C: ADMINISTRATIVE MATTERS</a:t>
            </a:r>
            <a:endParaRPr lang="en-ZA"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96433234"/>
              </p:ext>
            </p:extLst>
          </p:nvPr>
        </p:nvGraphicFramePr>
        <p:xfrm>
          <a:off x="323528" y="1412776"/>
          <a:ext cx="8568952" cy="3937000"/>
        </p:xfrm>
        <a:graphic>
          <a:graphicData uri="http://schemas.openxmlformats.org/drawingml/2006/table">
            <a:tbl>
              <a:tblPr firstRow="1" bandRow="1">
                <a:tableStyleId>{5C22544A-7EE6-4342-B048-85BDC9FD1C3A}</a:tableStyleId>
              </a:tblPr>
              <a:tblGrid>
                <a:gridCol w="2304256"/>
                <a:gridCol w="2376264"/>
                <a:gridCol w="1296144"/>
                <a:gridCol w="2592288"/>
              </a:tblGrid>
              <a:tr h="370840">
                <a:tc>
                  <a:txBody>
                    <a:bodyPr/>
                    <a:lstStyle/>
                    <a:p>
                      <a:r>
                        <a:rPr lang="en-ZA" sz="1400" b="0" dirty="0" smtClean="0"/>
                        <a:t>Finding</a:t>
                      </a:r>
                      <a:endParaRPr lang="en-ZA" sz="1400" b="0" dirty="0"/>
                    </a:p>
                  </a:txBody>
                  <a:tcPr/>
                </a:tc>
                <a:tc>
                  <a:txBody>
                    <a:bodyPr/>
                    <a:lstStyle/>
                    <a:p>
                      <a:r>
                        <a:rPr lang="en-ZA" sz="1400" b="0" dirty="0" smtClean="0"/>
                        <a:t>Action</a:t>
                      </a:r>
                      <a:r>
                        <a:rPr lang="en-ZA" sz="1400" b="0" baseline="0" dirty="0" smtClean="0"/>
                        <a:t> Plan</a:t>
                      </a:r>
                      <a:endParaRPr lang="en-ZA" sz="1400" b="0" dirty="0"/>
                    </a:p>
                  </a:txBody>
                  <a:tcPr/>
                </a:tc>
                <a:tc>
                  <a:txBody>
                    <a:bodyPr/>
                    <a:lstStyle/>
                    <a:p>
                      <a:r>
                        <a:rPr lang="en-ZA" sz="1400" b="0" dirty="0" smtClean="0"/>
                        <a:t>Due Date</a:t>
                      </a:r>
                      <a:endParaRPr lang="en-ZA" sz="1400" b="0" dirty="0"/>
                    </a:p>
                  </a:txBody>
                  <a:tcPr/>
                </a:tc>
                <a:tc>
                  <a:txBody>
                    <a:bodyPr/>
                    <a:lstStyle/>
                    <a:p>
                      <a:r>
                        <a:rPr lang="en-ZA" sz="1400" b="0" dirty="0" smtClean="0"/>
                        <a:t>Progress Report</a:t>
                      </a:r>
                      <a:endParaRPr lang="en-ZA" sz="1400" b="0" dirty="0"/>
                    </a:p>
                  </a:txBody>
                  <a:tcPr/>
                </a:tc>
              </a:tr>
              <a:tr h="370840">
                <a:tc>
                  <a:txBody>
                    <a:bodyPr/>
                    <a:lstStyle/>
                    <a:p>
                      <a:r>
                        <a:rPr lang="en-ZA" sz="1400" kern="1200" dirty="0" smtClean="0">
                          <a:solidFill>
                            <a:schemeClr val="dk1"/>
                          </a:solidFill>
                          <a:effectLst/>
                          <a:latin typeface="+mn-lt"/>
                          <a:ea typeface="+mn-ea"/>
                          <a:cs typeface="+mn-cs"/>
                        </a:rPr>
                        <a:t>Fixed assets reconciliation not performed on a </a:t>
                      </a:r>
                      <a:r>
                        <a:rPr lang="en-ZA" sz="1400" kern="1200" dirty="0" smtClean="0">
                          <a:solidFill>
                            <a:schemeClr val="tx1"/>
                          </a:solidFill>
                          <a:effectLst/>
                          <a:latin typeface="+mn-lt"/>
                          <a:ea typeface="+mn-ea"/>
                          <a:cs typeface="+mn-cs"/>
                        </a:rPr>
                        <a:t>monthly basis</a:t>
                      </a:r>
                      <a:endParaRPr lang="en-ZA" sz="1400" dirty="0">
                        <a:solidFill>
                          <a:schemeClr val="tx1"/>
                        </a:solidFill>
                      </a:endParaRPr>
                    </a:p>
                  </a:txBody>
                  <a:tcPr/>
                </a:tc>
                <a:tc>
                  <a:txBody>
                    <a:bodyPr/>
                    <a:lstStyle/>
                    <a:p>
                      <a:r>
                        <a:rPr lang="en-ZA" sz="1400" dirty="0" smtClean="0"/>
                        <a:t>Reconciliation</a:t>
                      </a:r>
                      <a:r>
                        <a:rPr lang="en-ZA" sz="1400" baseline="0" dirty="0" smtClean="0"/>
                        <a:t>s will be performed</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Revised date</a:t>
                      </a:r>
                      <a:r>
                        <a:rPr lang="en-ZA" sz="1400" baseline="0" dirty="0" smtClean="0">
                          <a:solidFill>
                            <a:schemeClr val="tx1"/>
                          </a:solidFill>
                        </a:rPr>
                        <a:t> </a:t>
                      </a:r>
                      <a:r>
                        <a:rPr lang="en-ZA" sz="1400" dirty="0" smtClean="0">
                          <a:solidFill>
                            <a:schemeClr val="tx1"/>
                          </a:solidFill>
                        </a:rPr>
                        <a:t>15 May 2016 due to adjustments required for Financial Statements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t>Asset register is currently being updated</a:t>
                      </a:r>
                      <a:endParaRPr lang="en-ZA" sz="1400" dirty="0" smtClean="0"/>
                    </a:p>
                  </a:txBody>
                  <a:tcPr/>
                </a:tc>
              </a:tr>
              <a:tr h="370840">
                <a:tc>
                  <a:txBody>
                    <a:bodyPr/>
                    <a:lstStyle/>
                    <a:p>
                      <a:r>
                        <a:rPr lang="en-ZA" sz="1400" kern="1200" dirty="0" smtClean="0">
                          <a:solidFill>
                            <a:schemeClr val="dk1"/>
                          </a:solidFill>
                          <a:effectLst/>
                          <a:latin typeface="+mn-lt"/>
                          <a:ea typeface="+mn-ea"/>
                          <a:cs typeface="+mn-cs"/>
                        </a:rPr>
                        <a:t>Leave pay-out incorrectly calculated</a:t>
                      </a:r>
                      <a:endParaRPr lang="en-ZA" sz="1400" dirty="0"/>
                    </a:p>
                  </a:txBody>
                  <a:tcPr/>
                </a:tc>
                <a:tc>
                  <a:txBody>
                    <a:bodyPr/>
                    <a:lstStyle/>
                    <a:p>
                      <a:r>
                        <a:rPr lang="en-ZA" sz="1400" dirty="0" smtClean="0"/>
                        <a:t>Thorough internal control measures will be enforced.</a:t>
                      </a:r>
                      <a:endParaRPr lang="en-ZA" sz="1400" dirty="0"/>
                    </a:p>
                  </a:txBody>
                  <a:tcPr/>
                </a:tc>
                <a:tc>
                  <a:txBody>
                    <a:bodyPr/>
                    <a:lstStyle/>
                    <a:p>
                      <a:r>
                        <a:rPr lang="en-ZA" sz="1400" dirty="0" smtClean="0"/>
                        <a:t>31 July 2015</a:t>
                      </a:r>
                      <a:endParaRPr lang="en-ZA" sz="1400" dirty="0"/>
                    </a:p>
                  </a:txBody>
                  <a:tcPr/>
                </a:tc>
                <a:tc>
                  <a:txBody>
                    <a:bodyPr/>
                    <a:lstStyle/>
                    <a:p>
                      <a:r>
                        <a:rPr lang="en-ZA" sz="1400" dirty="0" smtClean="0"/>
                        <a:t>Task</a:t>
                      </a:r>
                      <a:r>
                        <a:rPr lang="en-ZA" sz="1400" baseline="0" dirty="0" smtClean="0"/>
                        <a:t> completed</a:t>
                      </a:r>
                      <a:endParaRPr lang="en-ZA" sz="1400" dirty="0"/>
                    </a:p>
                  </a:txBody>
                  <a:tcPr/>
                </a:tc>
              </a:tr>
              <a:tr h="370840">
                <a:tc>
                  <a:txBody>
                    <a:bodyPr/>
                    <a:lstStyle/>
                    <a:p>
                      <a:r>
                        <a:rPr lang="en-ZA" sz="1400" kern="1200" dirty="0" smtClean="0">
                          <a:solidFill>
                            <a:schemeClr val="dk1"/>
                          </a:solidFill>
                          <a:effectLst/>
                          <a:latin typeface="+mn-lt"/>
                          <a:ea typeface="+mn-ea"/>
                          <a:cs typeface="+mn-cs"/>
                        </a:rPr>
                        <a:t>Petty cash reconciliation not performed timeously</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Reconciliation</a:t>
                      </a:r>
                      <a:r>
                        <a:rPr lang="en-ZA" sz="1400" baseline="0" dirty="0" smtClean="0"/>
                        <a:t>s will be performed.</a:t>
                      </a:r>
                      <a:endParaRPr lang="en-ZA" sz="1400" dirty="0" smtClean="0"/>
                    </a:p>
                  </a:txBody>
                  <a:tcPr/>
                </a:tc>
                <a:tc>
                  <a:txBody>
                    <a:bodyPr/>
                    <a:lstStyle/>
                    <a:p>
                      <a:r>
                        <a:rPr lang="en-ZA" sz="1400" smtClean="0"/>
                        <a:t>31 March 2016</a:t>
                      </a:r>
                      <a:endParaRPr lang="en-ZA" sz="1400" dirty="0"/>
                    </a:p>
                  </a:txBody>
                  <a:tcPr/>
                </a:tc>
                <a:tc>
                  <a:txBody>
                    <a:bodyPr/>
                    <a:lstStyle/>
                    <a:p>
                      <a:r>
                        <a:rPr lang="en-ZA" sz="1400" dirty="0" smtClean="0"/>
                        <a:t>Petty cash reconciliations</a:t>
                      </a:r>
                      <a:r>
                        <a:rPr lang="en-ZA" sz="1400" baseline="0" dirty="0" smtClean="0"/>
                        <a:t> currently being performed</a:t>
                      </a:r>
                      <a:endParaRPr lang="en-ZA" sz="1400" dirty="0"/>
                    </a:p>
                  </a:txBody>
                  <a:tcPr/>
                </a:tc>
              </a:tr>
              <a:tr h="370840">
                <a:tc>
                  <a:txBody>
                    <a:bodyPr/>
                    <a:lstStyle/>
                    <a:p>
                      <a:r>
                        <a:rPr lang="en-ZA" sz="1400" kern="1200" dirty="0" smtClean="0">
                          <a:solidFill>
                            <a:schemeClr val="dk1"/>
                          </a:solidFill>
                          <a:effectLst/>
                          <a:latin typeface="+mn-lt"/>
                          <a:ea typeface="+mn-ea"/>
                          <a:cs typeface="+mn-cs"/>
                        </a:rPr>
                        <a:t>SCM policy not in line with the Treasury Regulations and National Treasury instruction notes </a:t>
                      </a:r>
                      <a:endParaRPr lang="en-ZA" sz="1400" dirty="0"/>
                    </a:p>
                  </a:txBody>
                  <a:tcPr/>
                </a:tc>
                <a:tc>
                  <a:txBody>
                    <a:bodyPr/>
                    <a:lstStyle/>
                    <a:p>
                      <a:r>
                        <a:rPr lang="en-ZA" sz="1400" dirty="0" smtClean="0"/>
                        <a:t>The policy will be updated as and when the regulations and instruction</a:t>
                      </a:r>
                      <a:r>
                        <a:rPr lang="en-ZA" sz="1400" baseline="0" dirty="0" smtClean="0"/>
                        <a:t> notes </a:t>
                      </a:r>
                      <a:r>
                        <a:rPr lang="en-ZA" sz="1400" dirty="0" smtClean="0"/>
                        <a:t>are amended and/or introduced  </a:t>
                      </a:r>
                      <a:endParaRPr lang="en-ZA" sz="1400" dirty="0"/>
                    </a:p>
                  </a:txBody>
                  <a:tcPr/>
                </a:tc>
                <a:tc>
                  <a:txBody>
                    <a:bodyPr/>
                    <a:lstStyle/>
                    <a:p>
                      <a:r>
                        <a:rPr lang="en-ZA" sz="1400" dirty="0" smtClean="0"/>
                        <a:t>31 March 2016</a:t>
                      </a:r>
                      <a:endParaRPr lang="en-ZA" sz="1400" dirty="0"/>
                    </a:p>
                  </a:txBody>
                  <a:tcPr/>
                </a:tc>
                <a:tc>
                  <a:txBody>
                    <a:bodyPr/>
                    <a:lstStyle/>
                    <a:p>
                      <a:pPr algn="l" fontAlgn="ctr"/>
                      <a:r>
                        <a:rPr lang="en-ZA" sz="1400" b="0" i="0" u="none" strike="noStrike" dirty="0">
                          <a:effectLst/>
                          <a:latin typeface="+mn-lt"/>
                        </a:rPr>
                        <a:t>The revised SCM Policy </a:t>
                      </a:r>
                      <a:r>
                        <a:rPr lang="en-ZA" sz="1400" b="0" i="0" u="none" strike="noStrike" dirty="0" smtClean="0">
                          <a:effectLst/>
                          <a:latin typeface="+mn-lt"/>
                        </a:rPr>
                        <a:t>approved</a:t>
                      </a:r>
                      <a:endParaRPr lang="en-ZA" sz="1400" b="0" i="0" u="none" strike="noStrike" dirty="0">
                        <a:effectLst/>
                        <a:latin typeface="+mn-lt"/>
                      </a:endParaRPr>
                    </a:p>
                  </a:txBody>
                  <a:tcPr marL="114300" marR="9525" marT="9525" marB="0" anchor="ctr"/>
                </a:tc>
              </a:tr>
            </a:tbl>
          </a:graphicData>
        </a:graphic>
      </p:graphicFrame>
      <p:sp>
        <p:nvSpPr>
          <p:cNvPr id="5" name="Slide Number Placeholder 5"/>
          <p:cNvSpPr>
            <a:spLocks noGrp="1"/>
          </p:cNvSpPr>
          <p:nvPr>
            <p:ph type="sldNum" sz="quarter" idx="12"/>
          </p:nvPr>
        </p:nvSpPr>
        <p:spPr>
          <a:xfrm>
            <a:off x="5148064" y="6356350"/>
            <a:ext cx="3538736"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57</a:t>
            </a:fld>
            <a:endParaRPr lang="en-ZA" dirty="0"/>
          </a:p>
        </p:txBody>
      </p:sp>
    </p:spTree>
    <p:extLst>
      <p:ext uri="{BB962C8B-B14F-4D97-AF65-F5344CB8AC3E}">
        <p14:creationId xmlns:p14="http://schemas.microsoft.com/office/powerpoint/2010/main" val="24805930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ZA" dirty="0" smtClean="0"/>
              <a:t>CHALLENGES AND MITIGATING FACTORS</a:t>
            </a:r>
            <a:endParaRPr lang="en-Z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1" y="564238"/>
            <a:ext cx="2091804" cy="149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4098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868144" y="6356350"/>
            <a:ext cx="2818656" cy="365125"/>
          </a:xfrm>
        </p:spPr>
        <p:txBody>
          <a:bodyPr/>
          <a:lstStyle/>
          <a:p>
            <a:r>
              <a:rPr lang="en-ZA" dirty="0">
                <a:solidFill>
                  <a:prstClr val="black">
                    <a:tint val="75000"/>
                  </a:prstClr>
                </a:solidFill>
              </a:rPr>
              <a:t>Agency of Department of Arts &amp; Culture</a:t>
            </a:r>
          </a:p>
          <a:p>
            <a:fld id="{86CA7D51-EE50-4274-B8CB-60583D5FD2DF}" type="slidenum">
              <a:rPr lang="en-ZA">
                <a:solidFill>
                  <a:prstClr val="black">
                    <a:tint val="75000"/>
                  </a:prstClr>
                </a:solidFill>
              </a:rPr>
              <a:pPr/>
              <a:t>59</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02067247"/>
              </p:ext>
            </p:extLst>
          </p:nvPr>
        </p:nvGraphicFramePr>
        <p:xfrm>
          <a:off x="467544" y="1595330"/>
          <a:ext cx="8136904" cy="5547360"/>
        </p:xfrm>
        <a:graphic>
          <a:graphicData uri="http://schemas.openxmlformats.org/drawingml/2006/table">
            <a:tbl>
              <a:tblPr firstRow="1" bandRow="1">
                <a:tableStyleId>{5C22544A-7EE6-4342-B048-85BDC9FD1C3A}</a:tableStyleId>
              </a:tblPr>
              <a:tblGrid>
                <a:gridCol w="3341943"/>
                <a:gridCol w="4794961"/>
              </a:tblGrid>
              <a:tr h="339962">
                <a:tc>
                  <a:txBody>
                    <a:bodyPr/>
                    <a:lstStyle/>
                    <a:p>
                      <a:r>
                        <a:rPr lang="en-ZA" dirty="0" smtClean="0"/>
                        <a:t>CHALLENGES</a:t>
                      </a:r>
                      <a:endParaRPr lang="en-ZA" dirty="0"/>
                    </a:p>
                  </a:txBody>
                  <a:tcPr/>
                </a:tc>
                <a:tc>
                  <a:txBody>
                    <a:bodyPr/>
                    <a:lstStyle/>
                    <a:p>
                      <a:r>
                        <a:rPr lang="en-ZA" dirty="0" smtClean="0"/>
                        <a:t>INTERVENTIONS </a:t>
                      </a:r>
                      <a:endParaRPr lang="en-ZA" dirty="0"/>
                    </a:p>
                  </a:txBody>
                  <a:tcPr/>
                </a:tc>
              </a:tr>
              <a:tr h="1671478">
                <a:tc>
                  <a:txBody>
                    <a:bodyPr/>
                    <a:lstStyle/>
                    <a:p>
                      <a:pPr marL="198438" indent="-198438">
                        <a:buFont typeface="Arial" pitchFamily="34" charset="0"/>
                        <a:buChar char="•"/>
                      </a:pPr>
                      <a:r>
                        <a:rPr lang="en-ZA" sz="1400" dirty="0" smtClean="0"/>
                        <a:t>GRAP 103 compliance</a:t>
                      </a:r>
                      <a:r>
                        <a:rPr lang="en-ZA" sz="1400" baseline="0" dirty="0" smtClean="0"/>
                        <a:t> </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dirty="0" smtClean="0"/>
                        <a:t>   Prioritised as a key project by Council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A project team has been appointed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Collections are being categorised in terms of significance</a:t>
                      </a:r>
                      <a:endParaRPr lang="en-ZA"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Fixed term and i</a:t>
                      </a:r>
                      <a:r>
                        <a:rPr lang="en-ZA" sz="1400" dirty="0" smtClean="0"/>
                        <a:t>nterns</a:t>
                      </a:r>
                      <a:r>
                        <a:rPr lang="en-ZA" sz="1400" baseline="0" dirty="0" smtClean="0"/>
                        <a:t> contracted to undertake  inventory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400" baseline="0" dirty="0" smtClean="0"/>
                        <a:t>    management of collections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Sourcing a uniform database software for heritage assets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Equipment purchased to digitise collections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GRAP 103 Heritage policy approved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baseline="0" dirty="0" smtClean="0"/>
                        <a:t>   Valuations of Library collections commenced</a:t>
                      </a:r>
                    </a:p>
                  </a:txBody>
                  <a:tcPr/>
                </a:tc>
              </a:tr>
              <a:tr h="1328438">
                <a:tc>
                  <a:txBody>
                    <a:bodyPr/>
                    <a:lstStyle/>
                    <a:p>
                      <a:pPr marL="198438" indent="-198438">
                        <a:buFont typeface="Arial" pitchFamily="34" charset="0"/>
                        <a:buChar char="•"/>
                      </a:pPr>
                      <a:r>
                        <a:rPr lang="en-ZA" sz="1400" dirty="0" smtClean="0"/>
                        <a:t>Staff Retention and the Budget Constraints</a:t>
                      </a:r>
                    </a:p>
                    <a:p>
                      <a:endParaRPr lang="en-ZA" sz="1400" dirty="0"/>
                    </a:p>
                  </a:txBody>
                  <a:tcPr/>
                </a:tc>
                <a:tc>
                  <a:txBody>
                    <a:bodyPr/>
                    <a:lstStyle/>
                    <a:p>
                      <a:pPr>
                        <a:buFont typeface="Arial" pitchFamily="34" charset="0"/>
                        <a:buChar char="•"/>
                      </a:pPr>
                      <a:r>
                        <a:rPr lang="en-ZA" sz="1400" dirty="0" smtClean="0"/>
                        <a:t>   Development of DMSA Employer of Choice Strategy </a:t>
                      </a:r>
                    </a:p>
                    <a:p>
                      <a:pPr>
                        <a:buFont typeface="Arial" pitchFamily="34" charset="0"/>
                        <a:buChar char="•"/>
                      </a:pPr>
                      <a:r>
                        <a:rPr lang="en-ZA" sz="1400" dirty="0" smtClean="0"/>
                        <a:t>   Bursaries offered</a:t>
                      </a:r>
                      <a:r>
                        <a:rPr lang="en-ZA" sz="1400" baseline="0" dirty="0" smtClean="0"/>
                        <a:t> to employees</a:t>
                      </a:r>
                      <a:endParaRPr lang="en-ZA" sz="1400" dirty="0" smtClean="0"/>
                    </a:p>
                    <a:p>
                      <a:pPr>
                        <a:buFont typeface="Arial" pitchFamily="34" charset="0"/>
                        <a:buChar char="•"/>
                      </a:pPr>
                      <a:r>
                        <a:rPr lang="en-ZA" sz="1400" dirty="0" smtClean="0"/>
                        <a:t>   Training and Development Strategy and 5 year plan approved</a:t>
                      </a:r>
                      <a:endParaRPr lang="en-ZA" sz="1400" baseline="0" dirty="0" smtClean="0"/>
                    </a:p>
                    <a:p>
                      <a:pPr>
                        <a:buFont typeface="Arial" pitchFamily="34" charset="0"/>
                        <a:buChar char="•"/>
                      </a:pPr>
                      <a:r>
                        <a:rPr lang="en-ZA" sz="1400" baseline="0" dirty="0" smtClean="0"/>
                        <a:t>   Recognition of Prior Learning</a:t>
                      </a:r>
                      <a:r>
                        <a:rPr lang="en-ZA" sz="1400" dirty="0" smtClean="0"/>
                        <a:t>  program policy approved  </a:t>
                      </a:r>
                    </a:p>
                    <a:p>
                      <a:pPr>
                        <a:buFont typeface="Arial" pitchFamily="34" charset="0"/>
                        <a:buChar char="•"/>
                      </a:pPr>
                      <a:r>
                        <a:rPr lang="en-ZA" sz="1400" dirty="0" smtClean="0"/>
                        <a:t>   Remuneration, Integrated Performance Management  Reward and recognition policies</a:t>
                      </a:r>
                      <a:r>
                        <a:rPr lang="en-ZA" sz="1400" baseline="0" dirty="0" smtClean="0"/>
                        <a:t> being developed</a:t>
                      </a:r>
                      <a:endParaRPr lang="en-ZA" sz="1400" dirty="0"/>
                    </a:p>
                  </a:txBody>
                  <a:tcPr/>
                </a:tc>
              </a:tr>
              <a:tr h="720080">
                <a:tc>
                  <a:txBody>
                    <a:body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dirty="0" smtClean="0"/>
                        <a:t>Permanent exhibitions         </a:t>
                      </a:r>
                    </a:p>
                    <a:p>
                      <a:endParaRPr lang="en-ZA" sz="1400" dirty="0"/>
                    </a:p>
                  </a:txBody>
                  <a:tcPr/>
                </a:tc>
                <a:tc>
                  <a:txBody>
                    <a:bodyPr/>
                    <a:lstStyle/>
                    <a:p>
                      <a:pPr>
                        <a:buFont typeface="Arial" pitchFamily="34" charset="0"/>
                        <a:buChar char="•"/>
                      </a:pPr>
                      <a:r>
                        <a:rPr lang="en-ZA" sz="1400" dirty="0" smtClean="0"/>
                        <a:t>   Conceptualisation and</a:t>
                      </a:r>
                      <a:r>
                        <a:rPr lang="en-ZA" sz="1400" baseline="0" dirty="0" smtClean="0"/>
                        <a:t> </a:t>
                      </a:r>
                      <a:r>
                        <a:rPr lang="en-ZA" sz="1400" dirty="0" smtClean="0"/>
                        <a:t>redesigning</a:t>
                      </a:r>
                      <a:r>
                        <a:rPr lang="en-ZA" sz="1400" baseline="0" dirty="0" smtClean="0"/>
                        <a:t> of  two  </a:t>
                      </a:r>
                    </a:p>
                    <a:p>
                      <a:pPr>
                        <a:buFont typeface="Arial" pitchFamily="34" charset="0"/>
                        <a:buNone/>
                      </a:pPr>
                      <a:r>
                        <a:rPr lang="en-ZA" sz="1400" baseline="0" dirty="0" smtClean="0"/>
                        <a:t>     exhibitions</a:t>
                      </a:r>
                      <a:r>
                        <a:rPr lang="en-ZA" sz="1400" baseline="0" smtClean="0"/>
                        <a:t>,  </a:t>
                      </a:r>
                      <a:endParaRPr lang="en-ZA" sz="1400" baseline="0" dirty="0" smtClean="0"/>
                    </a:p>
                    <a:p>
                      <a:pPr>
                        <a:buFont typeface="Arial" pitchFamily="34" charset="0"/>
                        <a:buChar char="•"/>
                      </a:pPr>
                      <a:r>
                        <a:rPr lang="en-ZA" sz="1400" baseline="0" dirty="0" smtClean="0"/>
                        <a:t>   Three exhibitions are being  constructed </a:t>
                      </a:r>
                      <a:endParaRPr lang="en-ZA" sz="1400" dirty="0"/>
                    </a:p>
                  </a:txBody>
                  <a:tcPr/>
                </a:tc>
              </a:tr>
              <a:tr h="4926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600" dirty="0" smtClean="0"/>
                        <a:t>    Knowledge Management </a:t>
                      </a:r>
                      <a:endParaRPr lang="en-ZA" sz="1600" dirty="0"/>
                    </a:p>
                  </a:txBody>
                  <a:tcPr/>
                </a:tc>
                <a:tc>
                  <a:txBody>
                    <a:bodyPr/>
                    <a:lstStyle/>
                    <a:p>
                      <a:pPr marL="180975" indent="-180975">
                        <a:buFont typeface="Arial" pitchFamily="34" charset="0"/>
                        <a:buChar char="•"/>
                      </a:pPr>
                      <a:r>
                        <a:rPr lang="en-ZA" sz="1600" baseline="0" dirty="0" smtClean="0"/>
                        <a:t>Draft Knowledge management strategy and plan developed improve thought leadership role, research, relevancy to society, intellectual property and mitigate risks of succession planning, </a:t>
                      </a:r>
                    </a:p>
                  </a:txBody>
                  <a:tcPr/>
                </a:tc>
              </a:tr>
            </a:tbl>
          </a:graphicData>
        </a:graphic>
      </p:graphicFrame>
      <p:pic>
        <p:nvPicPr>
          <p:cNvPr id="6" name="Picture 6" descr="LOGO-High resolution.jpg"/>
          <p:cNvPicPr>
            <a:picLocks noChangeAspect="1"/>
          </p:cNvPicPr>
          <p:nvPr/>
        </p:nvPicPr>
        <p:blipFill>
          <a:blip r:embed="rId2" cstate="print"/>
          <a:srcRect/>
          <a:stretch>
            <a:fillRect/>
          </a:stretch>
        </p:blipFill>
        <p:spPr bwMode="auto">
          <a:xfrm>
            <a:off x="3563888" y="44624"/>
            <a:ext cx="2051050" cy="1492250"/>
          </a:xfrm>
          <a:prstGeom prst="rect">
            <a:avLst/>
          </a:prstGeom>
          <a:noFill/>
          <a:ln w="9525">
            <a:noFill/>
            <a:miter lim="800000"/>
            <a:headEnd/>
            <a:tailEnd/>
          </a:ln>
        </p:spPr>
      </p:pic>
    </p:spTree>
    <p:extLst>
      <p:ext uri="{BB962C8B-B14F-4D97-AF65-F5344CB8AC3E}">
        <p14:creationId xmlns:p14="http://schemas.microsoft.com/office/powerpoint/2010/main" val="406063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1754326"/>
          </a:xfrm>
          <a:prstGeom prst="rect">
            <a:avLst/>
          </a:prstGeom>
        </p:spPr>
        <p:txBody>
          <a:bodyPr>
            <a:spAutoFit/>
          </a:bodyPr>
          <a:lstStyle/>
          <a:p>
            <a:pPr algn="just"/>
            <a:r>
              <a:rPr lang="en-ZA" dirty="0" smtClean="0"/>
              <a:t>These strategic goals are being executed by the four business units which are the</a:t>
            </a:r>
            <a:r>
              <a:rPr lang="en-ZA" baseline="0" dirty="0" smtClean="0"/>
              <a:t> Head Office, Cultural, Military and Natural History Museums as well as the five satellite museums:- Sammy Marks; Willem Prinsloo Agricultural; </a:t>
            </a:r>
            <a:r>
              <a:rPr lang="en-ZA" baseline="0" dirty="0" err="1" smtClean="0"/>
              <a:t>Tswaing</a:t>
            </a:r>
            <a:r>
              <a:rPr lang="en-ZA" baseline="0" dirty="0" smtClean="0"/>
              <a:t> Meteorite Crater; Pioneer and Kruger House</a:t>
            </a: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4664"/>
            <a:ext cx="1526540" cy="1264285"/>
          </a:xfrm>
          <a:prstGeom prst="rect">
            <a:avLst/>
          </a:prstGeom>
          <a:noFill/>
          <a:ln>
            <a:noFill/>
          </a:ln>
        </p:spPr>
      </p:pic>
    </p:spTree>
    <p:extLst>
      <p:ext uri="{BB962C8B-B14F-4D97-AF65-F5344CB8AC3E}">
        <p14:creationId xmlns:p14="http://schemas.microsoft.com/office/powerpoint/2010/main" val="2684646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0306123"/>
              </p:ext>
            </p:extLst>
          </p:nvPr>
        </p:nvGraphicFramePr>
        <p:xfrm>
          <a:off x="556965" y="1572655"/>
          <a:ext cx="8064896" cy="6492240"/>
        </p:xfrm>
        <a:graphic>
          <a:graphicData uri="http://schemas.openxmlformats.org/drawingml/2006/table">
            <a:tbl>
              <a:tblPr firstRow="1" bandRow="1">
                <a:tableStyleId>{5C22544A-7EE6-4342-B048-85BDC9FD1C3A}</a:tableStyleId>
              </a:tblPr>
              <a:tblGrid>
                <a:gridCol w="3312368"/>
                <a:gridCol w="4752528"/>
              </a:tblGrid>
              <a:tr h="320152">
                <a:tc>
                  <a:txBody>
                    <a:bodyPr/>
                    <a:lstStyle/>
                    <a:p>
                      <a:r>
                        <a:rPr lang="en-ZA" dirty="0" smtClean="0"/>
                        <a:t>CHALLENGES</a:t>
                      </a:r>
                      <a:endParaRPr lang="en-ZA" dirty="0"/>
                    </a:p>
                  </a:txBody>
                  <a:tcPr/>
                </a:tc>
                <a:tc>
                  <a:txBody>
                    <a:bodyPr/>
                    <a:lstStyle/>
                    <a:p>
                      <a:r>
                        <a:rPr lang="en-ZA" dirty="0" smtClean="0"/>
                        <a:t>INTERVENTIONS </a:t>
                      </a:r>
                      <a:endParaRPr lang="en-ZA" dirty="0"/>
                    </a:p>
                  </a:txBody>
                  <a:tcPr/>
                </a:tc>
              </a:tr>
              <a:tr h="864096">
                <a:tc>
                  <a:txBody>
                    <a:bodyPr/>
                    <a:lstStyle/>
                    <a:p>
                      <a:pPr marL="285750" indent="-285750">
                        <a:buFont typeface="Arial" pitchFamily="34" charset="0"/>
                        <a:buChar char="•"/>
                      </a:pPr>
                      <a:r>
                        <a:rPr lang="en-ZA" sz="1600" dirty="0" smtClean="0"/>
                        <a:t>Audit</a:t>
                      </a:r>
                      <a:r>
                        <a:rPr lang="en-ZA" sz="1600" baseline="0" dirty="0" smtClean="0"/>
                        <a:t> findings</a:t>
                      </a:r>
                      <a:endParaRPr lang="en-ZA" sz="1600" dirty="0" smtClean="0"/>
                    </a:p>
                    <a:p>
                      <a:endParaRPr lang="en-ZA" sz="1600" dirty="0"/>
                    </a:p>
                  </a:txBody>
                  <a:tcPr/>
                </a:tc>
                <a:tc>
                  <a:txBody>
                    <a:bodyPr/>
                    <a:lstStyle/>
                    <a:p>
                      <a:pPr marL="180975" indent="-180975">
                        <a:buFont typeface="Arial" pitchFamily="34" charset="0"/>
                        <a:buChar char="•"/>
                      </a:pPr>
                      <a:r>
                        <a:rPr lang="en-ZA" sz="1600" dirty="0" smtClean="0"/>
                        <a:t>‘</a:t>
                      </a:r>
                      <a:r>
                        <a:rPr lang="en-ZA" sz="1600" dirty="0" smtClean="0">
                          <a:solidFill>
                            <a:schemeClr val="tx1"/>
                          </a:solidFill>
                        </a:rPr>
                        <a:t>War room</a:t>
                      </a:r>
                      <a:r>
                        <a:rPr lang="en-ZA" sz="1600" dirty="0" smtClean="0"/>
                        <a:t>’ created by Council to ensure Risks and Issues raised in the AGSA</a:t>
                      </a:r>
                      <a:r>
                        <a:rPr lang="en-ZA" sz="1600" baseline="0" dirty="0" smtClean="0"/>
                        <a:t> Interim Audit Management letter are addressed timely to improve 2015/16 Audit comes, </a:t>
                      </a:r>
                    </a:p>
                    <a:p>
                      <a:pPr marL="180975" indent="-180975">
                        <a:buFont typeface="Arial" pitchFamily="34" charset="0"/>
                        <a:buChar char="•"/>
                      </a:pPr>
                      <a:r>
                        <a:rPr lang="en-ZA" sz="1600" baseline="0" dirty="0" smtClean="0"/>
                        <a:t>Progress report on audit remedial plan submitted to Council and DAC on quarterly basis</a:t>
                      </a:r>
                    </a:p>
                    <a:p>
                      <a:pPr marL="180975" indent="-180975">
                        <a:buFont typeface="Arial" pitchFamily="34" charset="0"/>
                        <a:buChar char="•"/>
                      </a:pPr>
                      <a:r>
                        <a:rPr lang="en-ZA" sz="1600" baseline="0" dirty="0" smtClean="0"/>
                        <a:t>Internal Audit will be assigned to give ARC and Council assurance on the remedial plan progress </a:t>
                      </a:r>
                    </a:p>
                    <a:p>
                      <a:pPr marL="180975" indent="-180975">
                        <a:buFont typeface="Arial" pitchFamily="34" charset="0"/>
                        <a:buChar char="•"/>
                      </a:pPr>
                      <a:r>
                        <a:rPr lang="en-ZA" sz="1600" baseline="0" dirty="0" smtClean="0"/>
                        <a:t>The use of ICT to modernise systems, services and controls being prioritised in working with SITA</a:t>
                      </a:r>
                    </a:p>
                    <a:p>
                      <a:pPr marL="180975" indent="-180975">
                        <a:buFont typeface="Arial" pitchFamily="34" charset="0"/>
                        <a:buChar char="•"/>
                      </a:pPr>
                      <a:r>
                        <a:rPr lang="en-ZA" sz="1600" baseline="0" dirty="0" smtClean="0"/>
                        <a:t>DAC to be engaged to help improve risk management environment  </a:t>
                      </a:r>
                      <a:endParaRPr lang="en-ZA" sz="1600" dirty="0"/>
                    </a:p>
                  </a:txBody>
                  <a:tcPr/>
                </a:tc>
              </a:tr>
              <a:tr h="648072">
                <a:tc>
                  <a:txBody>
                    <a:bodyPr/>
                    <a:lstStyle/>
                    <a:p>
                      <a:pPr marL="266700" marR="0" indent="-26670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600" dirty="0" smtClean="0"/>
                        <a:t>Litigation</a:t>
                      </a:r>
                      <a:r>
                        <a:rPr lang="en-ZA" sz="1600" baseline="0" dirty="0" smtClean="0"/>
                        <a:t> prone contract management</a:t>
                      </a:r>
                      <a:endParaRPr lang="en-ZA" sz="1600" dirty="0" smtClean="0"/>
                    </a:p>
                  </a:txBody>
                  <a:tcPr/>
                </a:tc>
                <a:tc>
                  <a:txBody>
                    <a:bodyPr/>
                    <a:lstStyle/>
                    <a:p>
                      <a:pPr marL="180975" indent="-180975">
                        <a:buFont typeface="Arial" pitchFamily="34" charset="0"/>
                        <a:buChar char="•"/>
                      </a:pPr>
                      <a:r>
                        <a:rPr lang="en-ZA" sz="1600" dirty="0" smtClean="0"/>
                        <a:t>SCM policy revised</a:t>
                      </a:r>
                      <a:r>
                        <a:rPr lang="en-ZA" sz="1600" baseline="0" dirty="0" smtClean="0"/>
                        <a:t> to address c</a:t>
                      </a:r>
                      <a:r>
                        <a:rPr lang="en-ZA" sz="1600" dirty="0" smtClean="0"/>
                        <a:t>ontracting risks</a:t>
                      </a:r>
                    </a:p>
                    <a:p>
                      <a:pPr marL="180975" indent="-180975">
                        <a:buFont typeface="Arial" pitchFamily="34" charset="0"/>
                        <a:buChar char="•"/>
                      </a:pPr>
                      <a:r>
                        <a:rPr lang="en-ZA" sz="1600" baseline="0" dirty="0" smtClean="0"/>
                        <a:t>Forensic Audit commissioned  </a:t>
                      </a:r>
                    </a:p>
                    <a:p>
                      <a:pPr marL="180975" indent="-180975">
                        <a:buFont typeface="Arial" pitchFamily="34" charset="0"/>
                        <a:buChar char="•"/>
                      </a:pPr>
                      <a:r>
                        <a:rPr lang="en-ZA" sz="1600" baseline="0" dirty="0" smtClean="0">
                          <a:solidFill>
                            <a:schemeClr val="tx1"/>
                          </a:solidFill>
                        </a:rPr>
                        <a:t>Out of Court settlement </a:t>
                      </a:r>
                      <a:r>
                        <a:rPr lang="en-ZA" sz="1600" baseline="0" dirty="0" smtClean="0"/>
                        <a:t>has resolved a number of litigation matters, freeing facilities for revenue generations </a:t>
                      </a:r>
                      <a:endParaRPr lang="en-ZA" sz="1600" dirty="0"/>
                    </a:p>
                  </a:txBody>
                  <a:tcPr/>
                </a:tc>
              </a:tr>
              <a:tr h="552592">
                <a:tc>
                  <a:txBody>
                    <a:bodyPr/>
                    <a:lstStyle/>
                    <a:p>
                      <a:pPr marL="266700" marR="0" indent="-26670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600" dirty="0" smtClean="0"/>
                        <a:t>Financial Sustainability</a:t>
                      </a:r>
                      <a:r>
                        <a:rPr lang="en-ZA" sz="1600" baseline="0" dirty="0" smtClean="0"/>
                        <a:t> </a:t>
                      </a:r>
                      <a:endParaRPr lang="en-ZA"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ZA"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ZA"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ZA" sz="1600" dirty="0"/>
                    </a:p>
                  </a:txBody>
                  <a:tcPr/>
                </a:tc>
                <a:tc>
                  <a:txBody>
                    <a:bodyPr/>
                    <a:lstStyle/>
                    <a:p>
                      <a:pPr marL="180975" indent="-180975">
                        <a:buFont typeface="Arial" pitchFamily="34" charset="0"/>
                        <a:buChar char="•"/>
                      </a:pPr>
                      <a:r>
                        <a:rPr lang="en-ZA" sz="1600" dirty="0" smtClean="0"/>
                        <a:t>Improved planning to increase own revenue</a:t>
                      </a:r>
                    </a:p>
                    <a:p>
                      <a:pPr marL="180975" indent="-180975">
                        <a:buFont typeface="Arial" pitchFamily="34" charset="0"/>
                        <a:buChar char="•"/>
                      </a:pPr>
                      <a:r>
                        <a:rPr lang="en-ZA" sz="1600" dirty="0" smtClean="0"/>
                        <a:t>Adopted a two year plan on new and refreshing exhibitions</a:t>
                      </a:r>
                    </a:p>
                    <a:p>
                      <a:pPr marL="180975" indent="-180975">
                        <a:buFont typeface="Arial" pitchFamily="34" charset="0"/>
                        <a:buChar char="•"/>
                      </a:pPr>
                      <a:r>
                        <a:rPr lang="en-ZA" sz="1600" dirty="0" smtClean="0"/>
                        <a:t>Building partnerships with key stakeholders</a:t>
                      </a:r>
                      <a:endParaRPr lang="en-ZA" sz="1600" baseline="0" dirty="0" smtClean="0"/>
                    </a:p>
                    <a:p>
                      <a:pPr marL="180975" indent="-180975">
                        <a:buFont typeface="Arial" pitchFamily="34" charset="0"/>
                        <a:buChar char="•"/>
                      </a:pPr>
                      <a:r>
                        <a:rPr lang="en-ZA" sz="1600" baseline="0" dirty="0" smtClean="0"/>
                        <a:t>Implement market rates for use of facilities</a:t>
                      </a:r>
                    </a:p>
                    <a:p>
                      <a:pPr marL="180975" indent="-180975">
                        <a:buFont typeface="Arial" pitchFamily="34" charset="0"/>
                        <a:buChar char="•"/>
                      </a:pPr>
                      <a:r>
                        <a:rPr lang="en-ZA" sz="1600" baseline="0" dirty="0" smtClean="0"/>
                        <a:t>Implementing the approved integrated  marketing and communication strategy  </a:t>
                      </a:r>
                    </a:p>
                  </a:txBody>
                  <a:tcPr/>
                </a:tc>
              </a:tr>
            </a:tbl>
          </a:graphicData>
        </a:graphic>
      </p:graphicFrame>
      <p:sp>
        <p:nvSpPr>
          <p:cNvPr id="2" name="Rectangle 1"/>
          <p:cNvSpPr/>
          <p:nvPr/>
        </p:nvSpPr>
        <p:spPr>
          <a:xfrm>
            <a:off x="4139952" y="6309320"/>
            <a:ext cx="4572000" cy="461665"/>
          </a:xfrm>
          <a:prstGeom prst="rect">
            <a:avLst/>
          </a:prstGeom>
        </p:spPr>
        <p:txBody>
          <a:bodyPr>
            <a:spAutoFit/>
          </a:bodyPr>
          <a:lstStyle/>
          <a:p>
            <a:pPr algn="r"/>
            <a:r>
              <a:rPr lang="en-ZA" sz="1200" dirty="0">
                <a:solidFill>
                  <a:prstClr val="black">
                    <a:tint val="75000"/>
                  </a:prstClr>
                </a:solidFill>
              </a:rPr>
              <a:t>Agency of Department of Arts &amp; Culture</a:t>
            </a:r>
          </a:p>
          <a:p>
            <a:pPr algn="r"/>
            <a:fld id="{86CA7D51-EE50-4274-B8CB-60583D5FD2DF}" type="slidenum">
              <a:rPr lang="en-ZA" sz="1200">
                <a:solidFill>
                  <a:prstClr val="black"/>
                </a:solidFill>
              </a:rPr>
              <a:pPr algn="r"/>
              <a:t>60</a:t>
            </a:fld>
            <a:endParaRPr lang="en-ZA" sz="1200" dirty="0">
              <a:solidFill>
                <a:prstClr val="black"/>
              </a:solidFill>
            </a:endParaRPr>
          </a:p>
        </p:txBody>
      </p:sp>
      <p:pic>
        <p:nvPicPr>
          <p:cNvPr id="6" name="Picture 6" descr="LOGO-High resolution.jpg"/>
          <p:cNvPicPr>
            <a:picLocks noChangeAspect="1"/>
          </p:cNvPicPr>
          <p:nvPr/>
        </p:nvPicPr>
        <p:blipFill>
          <a:blip r:embed="rId2" cstate="print"/>
          <a:srcRect/>
          <a:stretch>
            <a:fillRect/>
          </a:stretch>
        </p:blipFill>
        <p:spPr bwMode="auto">
          <a:xfrm>
            <a:off x="3563888" y="44624"/>
            <a:ext cx="2051050" cy="1492250"/>
          </a:xfrm>
          <a:prstGeom prst="rect">
            <a:avLst/>
          </a:prstGeom>
          <a:noFill/>
          <a:ln w="9525">
            <a:noFill/>
            <a:miter lim="800000"/>
            <a:headEnd/>
            <a:tailEnd/>
          </a:ln>
        </p:spPr>
      </p:pic>
    </p:spTree>
    <p:extLst>
      <p:ext uri="{BB962C8B-B14F-4D97-AF65-F5344CB8AC3E}">
        <p14:creationId xmlns:p14="http://schemas.microsoft.com/office/powerpoint/2010/main" val="5785984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63888" y="332656"/>
            <a:ext cx="2051050" cy="1492250"/>
          </a:xfrm>
          <a:prstGeom prst="rect">
            <a:avLst/>
          </a:prstGeom>
          <a:noFill/>
          <a:ln w="9525">
            <a:noFill/>
            <a:miter lim="800000"/>
            <a:headEnd/>
            <a:tailEnd/>
          </a:ln>
        </p:spPr>
      </p:pic>
      <p:sp>
        <p:nvSpPr>
          <p:cNvPr id="5" name="Slide Number Placeholder 4"/>
          <p:cNvSpPr>
            <a:spLocks noGrp="1"/>
          </p:cNvSpPr>
          <p:nvPr>
            <p:ph type="sldNum" sz="quarter" idx="12"/>
          </p:nvPr>
        </p:nvSpPr>
        <p:spPr>
          <a:xfrm>
            <a:off x="5724128" y="6356350"/>
            <a:ext cx="2962672"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61</a:t>
            </a:fld>
            <a:endParaRPr lang="en-ZA" dirty="0"/>
          </a:p>
        </p:txBody>
      </p:sp>
      <p:sp>
        <p:nvSpPr>
          <p:cNvPr id="2" name="TextBox 1"/>
          <p:cNvSpPr txBox="1"/>
          <p:nvPr/>
        </p:nvSpPr>
        <p:spPr>
          <a:xfrm>
            <a:off x="899592" y="2276872"/>
            <a:ext cx="7344816" cy="1569660"/>
          </a:xfrm>
          <a:prstGeom prst="rect">
            <a:avLst/>
          </a:prstGeom>
          <a:noFill/>
        </p:spPr>
        <p:txBody>
          <a:bodyPr wrap="square" rtlCol="0">
            <a:spAutoFit/>
          </a:bodyPr>
          <a:lstStyle/>
          <a:p>
            <a:pPr algn="ctr"/>
            <a:r>
              <a:rPr lang="en-ZA" sz="2400" dirty="0" smtClean="0"/>
              <a:t>CONCLUSION</a:t>
            </a:r>
          </a:p>
          <a:p>
            <a:endParaRPr lang="en-ZA" dirty="0"/>
          </a:p>
          <a:p>
            <a:endParaRPr lang="en-ZA" dirty="0" smtClean="0"/>
          </a:p>
          <a:p>
            <a:r>
              <a:rPr lang="en-ZA" dirty="0" smtClean="0"/>
              <a:t>Council and management commit themselves to improve on the strategies to address challenges which tend to lead to audit findings. </a:t>
            </a:r>
            <a:endParaRPr lang="en-ZA" dirty="0"/>
          </a:p>
        </p:txBody>
      </p:sp>
    </p:spTree>
    <p:extLst>
      <p:ext uri="{BB962C8B-B14F-4D97-AF65-F5344CB8AC3E}">
        <p14:creationId xmlns:p14="http://schemas.microsoft.com/office/powerpoint/2010/main" val="4188398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46475" y="549275"/>
            <a:ext cx="2051050" cy="1492250"/>
          </a:xfrm>
          <a:prstGeom prst="rect">
            <a:avLst/>
          </a:prstGeom>
          <a:noFill/>
          <a:ln w="9525">
            <a:noFill/>
            <a:miter lim="800000"/>
            <a:headEnd/>
            <a:tailEnd/>
          </a:ln>
        </p:spPr>
      </p:pic>
      <p:sp>
        <p:nvSpPr>
          <p:cNvPr id="5" name="TextBox 4"/>
          <p:cNvSpPr txBox="1"/>
          <p:nvPr/>
        </p:nvSpPr>
        <p:spPr>
          <a:xfrm>
            <a:off x="2555776" y="2420889"/>
            <a:ext cx="6336704" cy="1200329"/>
          </a:xfrm>
          <a:prstGeom prst="rect">
            <a:avLst/>
          </a:prstGeom>
          <a:noFill/>
        </p:spPr>
        <p:txBody>
          <a:bodyPr wrap="square" rtlCol="0">
            <a:spAutoFit/>
          </a:bodyPr>
          <a:lstStyle/>
          <a:p>
            <a:pPr algn="r"/>
            <a:r>
              <a:rPr lang="en-ZA" sz="2400" b="1" dirty="0" smtClean="0"/>
              <a:t>THANK YOU!!!</a:t>
            </a:r>
          </a:p>
          <a:p>
            <a:pPr algn="r"/>
            <a:endParaRPr lang="en-ZA" sz="2400" b="1" dirty="0"/>
          </a:p>
          <a:p>
            <a:pPr algn="r"/>
            <a:r>
              <a:rPr lang="en-ZA" sz="2400" b="1" dirty="0" smtClean="0"/>
              <a:t>	</a:t>
            </a:r>
            <a:endParaRPr lang="en-ZA" sz="2400" b="1" dirty="0"/>
          </a:p>
        </p:txBody>
      </p:sp>
      <p:sp>
        <p:nvSpPr>
          <p:cNvPr id="6" name="TextBox 5"/>
          <p:cNvSpPr txBox="1"/>
          <p:nvPr/>
        </p:nvSpPr>
        <p:spPr>
          <a:xfrm>
            <a:off x="683568" y="2996952"/>
            <a:ext cx="7848872" cy="369332"/>
          </a:xfrm>
          <a:prstGeom prst="rect">
            <a:avLst/>
          </a:prstGeom>
          <a:noFill/>
        </p:spPr>
        <p:txBody>
          <a:bodyPr wrap="square" rtlCol="0">
            <a:spAutoFit/>
          </a:bodyPr>
          <a:lstStyle/>
          <a:p>
            <a:endParaRPr lang="en-US" dirty="0" smtClean="0"/>
          </a:p>
        </p:txBody>
      </p:sp>
      <p:sp>
        <p:nvSpPr>
          <p:cNvPr id="8" name="Slide Number Placeholder 7"/>
          <p:cNvSpPr>
            <a:spLocks noGrp="1"/>
          </p:cNvSpPr>
          <p:nvPr>
            <p:ph type="sldNum" sz="quarter" idx="12"/>
          </p:nvPr>
        </p:nvSpPr>
        <p:spPr>
          <a:xfrm>
            <a:off x="5868143" y="6356350"/>
            <a:ext cx="2818657"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62</a:t>
            </a:fld>
            <a:endParaRPr lang="en-ZA" dirty="0"/>
          </a:p>
        </p:txBody>
      </p:sp>
      <p:sp>
        <p:nvSpPr>
          <p:cNvPr id="2" name="TextBox 1"/>
          <p:cNvSpPr txBox="1"/>
          <p:nvPr/>
        </p:nvSpPr>
        <p:spPr>
          <a:xfrm>
            <a:off x="3339970" y="6282004"/>
            <a:ext cx="2528173" cy="215444"/>
          </a:xfrm>
          <a:prstGeom prst="rect">
            <a:avLst/>
          </a:prstGeom>
          <a:noFill/>
        </p:spPr>
        <p:txBody>
          <a:bodyPr wrap="square" rtlCol="0">
            <a:spAutoFit/>
          </a:bodyPr>
          <a:lstStyle/>
          <a:p>
            <a:r>
              <a:rPr lang="en-ZA" sz="800" dirty="0" smtClean="0"/>
              <a:t>DITOSNG :NATIONAL MUSEUM OF NATURAL HISTORY</a:t>
            </a:r>
            <a:endParaRPr lang="en-ZA" sz="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971" y="2708920"/>
            <a:ext cx="22796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6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High resolution.jpg"/>
          <p:cNvPicPr>
            <a:picLocks noChangeAspect="1"/>
          </p:cNvPicPr>
          <p:nvPr/>
        </p:nvPicPr>
        <p:blipFill>
          <a:blip r:embed="rId2" cstate="print"/>
          <a:srcRect/>
          <a:stretch>
            <a:fillRect/>
          </a:stretch>
        </p:blipFill>
        <p:spPr bwMode="auto">
          <a:xfrm>
            <a:off x="3546475" y="549275"/>
            <a:ext cx="2051050" cy="1492250"/>
          </a:xfrm>
          <a:prstGeom prst="rect">
            <a:avLst/>
          </a:prstGeom>
          <a:noFill/>
          <a:ln w="9525">
            <a:noFill/>
            <a:miter lim="800000"/>
            <a:headEnd/>
            <a:tailEnd/>
          </a:ln>
        </p:spPr>
      </p:pic>
      <p:sp>
        <p:nvSpPr>
          <p:cNvPr id="6" name="TextBox 5"/>
          <p:cNvSpPr txBox="1"/>
          <p:nvPr/>
        </p:nvSpPr>
        <p:spPr>
          <a:xfrm>
            <a:off x="555360" y="2218619"/>
            <a:ext cx="7848872" cy="369332"/>
          </a:xfrm>
          <a:prstGeom prst="rect">
            <a:avLst/>
          </a:prstGeom>
          <a:noFill/>
        </p:spPr>
        <p:txBody>
          <a:bodyPr wrap="square" rtlCol="0">
            <a:spAutoFit/>
          </a:bodyPr>
          <a:lstStyle/>
          <a:p>
            <a:pPr algn="ctr"/>
            <a:r>
              <a:rPr lang="en-ZA" b="1" dirty="0"/>
              <a:t>INSTITUTIONAL  CHANGES</a:t>
            </a:r>
          </a:p>
        </p:txBody>
      </p:sp>
      <p:sp>
        <p:nvSpPr>
          <p:cNvPr id="8" name="Slide Number Placeholder 7"/>
          <p:cNvSpPr>
            <a:spLocks noGrp="1"/>
          </p:cNvSpPr>
          <p:nvPr>
            <p:ph type="sldNum" sz="quarter" idx="12"/>
          </p:nvPr>
        </p:nvSpPr>
        <p:spPr>
          <a:xfrm>
            <a:off x="5868143" y="6356350"/>
            <a:ext cx="2818657" cy="365125"/>
          </a:xfrm>
        </p:spPr>
        <p:txBody>
          <a:bodyPr/>
          <a:lstStyle/>
          <a:p>
            <a:r>
              <a:rPr lang="en-ZA" dirty="0">
                <a:solidFill>
                  <a:prstClr val="black">
                    <a:tint val="75000"/>
                  </a:prstClr>
                </a:solidFill>
              </a:rPr>
              <a:t>Agency of Department of Arts &amp; Culture</a:t>
            </a:r>
          </a:p>
          <a:p>
            <a:fld id="{86CA7D51-EE50-4274-B8CB-60583D5FD2DF}" type="slidenum">
              <a:rPr lang="en-ZA" smtClean="0"/>
              <a:pPr/>
              <a:t>7</a:t>
            </a:fld>
            <a:endParaRPr lang="en-ZA" dirty="0"/>
          </a:p>
        </p:txBody>
      </p:sp>
      <p:sp>
        <p:nvSpPr>
          <p:cNvPr id="2" name="TextBox 1"/>
          <p:cNvSpPr txBox="1"/>
          <p:nvPr/>
        </p:nvSpPr>
        <p:spPr>
          <a:xfrm>
            <a:off x="3339970" y="6282004"/>
            <a:ext cx="2528173" cy="215444"/>
          </a:xfrm>
          <a:prstGeom prst="rect">
            <a:avLst/>
          </a:prstGeom>
          <a:noFill/>
        </p:spPr>
        <p:txBody>
          <a:bodyPr wrap="square" rtlCol="0">
            <a:spAutoFit/>
          </a:bodyPr>
          <a:lstStyle/>
          <a:p>
            <a:r>
              <a:rPr lang="en-ZA" sz="800" dirty="0" smtClean="0"/>
              <a:t>DITOSNG NATIONAL MUSEUM OF NATURAL HISTORY</a:t>
            </a:r>
            <a:endParaRPr lang="en-ZA" sz="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971" y="2708920"/>
            <a:ext cx="22796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497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51344"/>
            <a:ext cx="4572000" cy="5909310"/>
          </a:xfrm>
          <a:prstGeom prst="rect">
            <a:avLst/>
          </a:prstGeom>
        </p:spPr>
        <p:txBody>
          <a:bodyPr>
            <a:spAutoFit/>
          </a:bodyPr>
          <a:lstStyle/>
          <a:p>
            <a:r>
              <a:rPr lang="en-ZA" b="1" baseline="0" dirty="0" smtClean="0"/>
              <a:t>PROGRAMME 1 : ADMINISTRATION</a:t>
            </a:r>
          </a:p>
          <a:p>
            <a:r>
              <a:rPr lang="en-ZA" b="1" dirty="0" smtClean="0"/>
              <a:t>Sub- Programme : Finance</a:t>
            </a:r>
          </a:p>
          <a:p>
            <a:r>
              <a:rPr lang="en-ZA" b="1" dirty="0" smtClean="0"/>
              <a:t>Objective : </a:t>
            </a:r>
            <a:r>
              <a:rPr lang="en-ZA" b="0" baseline="0" dirty="0" smtClean="0"/>
              <a:t>Financially sustainable</a:t>
            </a:r>
            <a:r>
              <a:rPr lang="en-ZA" b="0" dirty="0" smtClean="0"/>
              <a:t> organisation</a:t>
            </a:r>
          </a:p>
          <a:p>
            <a:endParaRPr lang="en-ZA" b="0" baseline="0" dirty="0" smtClean="0"/>
          </a:p>
          <a:p>
            <a:pPr algn="just"/>
            <a:r>
              <a:rPr lang="en-ZA" b="0" baseline="0" dirty="0" smtClean="0"/>
              <a:t>Support core function departments by providing an enabling environment to ensure that DMSA fulfils its core mandate.</a:t>
            </a:r>
          </a:p>
          <a:p>
            <a:pPr marL="171450" indent="-171450" algn="just">
              <a:buFont typeface="Arial" panose="020B0604020202020204" pitchFamily="34" charset="0"/>
              <a:buChar char="•"/>
            </a:pPr>
            <a:r>
              <a:rPr lang="en-ZA" b="0" baseline="0" dirty="0" smtClean="0"/>
              <a:t>New Performance Indicators </a:t>
            </a:r>
          </a:p>
          <a:p>
            <a:pPr algn="just"/>
            <a:r>
              <a:rPr lang="en-ZA" b="0" baseline="0" dirty="0" smtClean="0"/>
              <a:t>    - 50% of products and services charged at market related prices</a:t>
            </a:r>
          </a:p>
          <a:p>
            <a:pPr algn="just"/>
            <a:r>
              <a:rPr lang="en-ZA" b="0" baseline="0" dirty="0" smtClean="0"/>
              <a:t>    - Own revenue generated increased by 20%</a:t>
            </a:r>
          </a:p>
          <a:p>
            <a:pPr algn="just"/>
            <a:r>
              <a:rPr lang="en-ZA" b="0" baseline="0" dirty="0" smtClean="0"/>
              <a:t>    - Decentralised model budget aligned to activity based costing</a:t>
            </a:r>
          </a:p>
          <a:p>
            <a:pPr algn="just"/>
            <a:r>
              <a:rPr lang="en-ZA" b="0" baseline="0" dirty="0" smtClean="0"/>
              <a:t>    - Increase the number of outsourced curio shops (2)</a:t>
            </a:r>
          </a:p>
          <a:p>
            <a:pPr algn="just"/>
            <a:r>
              <a:rPr lang="en-ZA" b="0" baseline="0" dirty="0" smtClean="0"/>
              <a:t>    - Business case developed and negotiations entered into with PWD with regard to</a:t>
            </a:r>
            <a:r>
              <a:rPr lang="en-ZA" b="0" dirty="0" smtClean="0"/>
              <a:t> t</a:t>
            </a:r>
            <a:r>
              <a:rPr lang="en-ZA" b="0" baseline="0" dirty="0" smtClean="0"/>
              <a:t>ransfer of land and buildings owned by DMSA</a:t>
            </a:r>
          </a:p>
          <a:p>
            <a:pPr algn="just"/>
            <a:r>
              <a:rPr lang="en-ZA" b="0" baseline="0" dirty="0" smtClean="0"/>
              <a:t>    - Increased utilisation of vacant space for operating and revenue purposes. (10%)</a:t>
            </a:r>
          </a:p>
          <a:p>
            <a:endParaRPr lang="en-ZA" b="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36806"/>
            <a:ext cx="1526540" cy="1264285"/>
          </a:xfrm>
          <a:prstGeom prst="rect">
            <a:avLst/>
          </a:prstGeom>
          <a:noFill/>
          <a:ln>
            <a:noFill/>
          </a:ln>
        </p:spPr>
      </p:pic>
    </p:spTree>
    <p:extLst>
      <p:ext uri="{BB962C8B-B14F-4D97-AF65-F5344CB8AC3E}">
        <p14:creationId xmlns:p14="http://schemas.microsoft.com/office/powerpoint/2010/main" val="17336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4247317"/>
          </a:xfrm>
          <a:prstGeom prst="rect">
            <a:avLst/>
          </a:prstGeom>
        </p:spPr>
        <p:txBody>
          <a:bodyPr>
            <a:spAutoFit/>
          </a:bodyPr>
          <a:lstStyle/>
          <a:p>
            <a:r>
              <a:rPr lang="en-ZA" b="1" dirty="0" smtClean="0"/>
              <a:t>Sub</a:t>
            </a:r>
            <a:r>
              <a:rPr lang="en-ZA" b="1" baseline="0" dirty="0" smtClean="0"/>
              <a:t> – Programme : Marketing and Communication</a:t>
            </a:r>
          </a:p>
          <a:p>
            <a:r>
              <a:rPr lang="en-ZA" b="1" dirty="0" smtClean="0"/>
              <a:t>Objective – contribute to </a:t>
            </a:r>
            <a:r>
              <a:rPr lang="en-ZA" b="1" dirty="0" err="1" smtClean="0"/>
              <a:t>Mzanzi</a:t>
            </a:r>
            <a:r>
              <a:rPr lang="en-ZA" b="1" dirty="0" smtClean="0"/>
              <a:t> economy</a:t>
            </a:r>
            <a:endParaRPr lang="en-ZA" b="1" baseline="0" dirty="0" smtClean="0"/>
          </a:p>
          <a:p>
            <a:pPr marL="171450" indent="-171450" algn="just">
              <a:buFont typeface="Arial" panose="020B0604020202020204" pitchFamily="34" charset="0"/>
              <a:buChar char="•"/>
            </a:pPr>
            <a:r>
              <a:rPr lang="en-ZA" baseline="0" dirty="0" smtClean="0"/>
              <a:t>Increased visitor numbers by 10 % (virtual and physical)</a:t>
            </a:r>
          </a:p>
          <a:p>
            <a:pPr marL="171450" indent="-171450" algn="just">
              <a:buFont typeface="Arial" panose="020B0604020202020204" pitchFamily="34" charset="0"/>
              <a:buChar char="•"/>
            </a:pPr>
            <a:r>
              <a:rPr lang="en-ZA" baseline="0" dirty="0" smtClean="0"/>
              <a:t>Return on Marketing expenditure to number of visitors</a:t>
            </a:r>
          </a:p>
          <a:p>
            <a:pPr marL="171450" indent="-171450" algn="just">
              <a:buFont typeface="Arial" panose="020B0604020202020204" pitchFamily="34" charset="0"/>
              <a:buChar char="•"/>
            </a:pPr>
            <a:r>
              <a:rPr lang="en-ZA" baseline="0" dirty="0" smtClean="0"/>
              <a:t>Memoranda of Understanding (3)</a:t>
            </a:r>
          </a:p>
          <a:p>
            <a:pPr marL="171450" indent="-171450" algn="just">
              <a:buFont typeface="Arial" panose="020B0604020202020204" pitchFamily="34" charset="0"/>
              <a:buChar char="•"/>
            </a:pPr>
            <a:r>
              <a:rPr lang="en-ZA" baseline="0" dirty="0" smtClean="0"/>
              <a:t>Increased number of platforms to market </a:t>
            </a:r>
            <a:r>
              <a:rPr lang="en-ZA" baseline="0" dirty="0" err="1" smtClean="0"/>
              <a:t>Ditsong</a:t>
            </a:r>
            <a:r>
              <a:rPr lang="en-ZA" baseline="0" dirty="0" smtClean="0"/>
              <a:t> products and services</a:t>
            </a:r>
          </a:p>
          <a:p>
            <a:pPr marL="171450" indent="-171450" algn="just">
              <a:buFont typeface="Arial" panose="020B0604020202020204" pitchFamily="34" charset="0"/>
              <a:buChar char="•"/>
            </a:pPr>
            <a:r>
              <a:rPr lang="en-ZA" baseline="0" dirty="0" smtClean="0"/>
              <a:t>Information desk to promote museums</a:t>
            </a:r>
          </a:p>
          <a:p>
            <a:pPr marL="171450" indent="-171450" algn="just">
              <a:buFont typeface="Arial" panose="020B0604020202020204" pitchFamily="34" charset="0"/>
              <a:buChar char="•"/>
            </a:pPr>
            <a:r>
              <a:rPr lang="en-ZA" baseline="0" dirty="0" smtClean="0"/>
              <a:t>Stakeholders and interest groups forums established</a:t>
            </a:r>
          </a:p>
          <a:p>
            <a:pPr marL="171450" indent="-171450" algn="just">
              <a:buFont typeface="Arial" panose="020B0604020202020204" pitchFamily="34" charset="0"/>
              <a:buChar char="•"/>
            </a:pPr>
            <a:r>
              <a:rPr lang="en-ZA" baseline="0" dirty="0" smtClean="0"/>
              <a:t>Training courses or research opportunities for tertiary students</a:t>
            </a:r>
            <a:endParaRPr lang="en-ZA"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1526540" cy="1264285"/>
          </a:xfrm>
          <a:prstGeom prst="rect">
            <a:avLst/>
          </a:prstGeom>
          <a:noFill/>
          <a:ln>
            <a:noFill/>
          </a:ln>
        </p:spPr>
      </p:pic>
    </p:spTree>
    <p:extLst>
      <p:ext uri="{BB962C8B-B14F-4D97-AF65-F5344CB8AC3E}">
        <p14:creationId xmlns:p14="http://schemas.microsoft.com/office/powerpoint/2010/main" val="1382457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50730</TotalTime>
  <Words>5301</Words>
  <Application>Microsoft Office PowerPoint</Application>
  <PresentationFormat>On-screen Show (4:3)</PresentationFormat>
  <Paragraphs>1062</Paragraphs>
  <Slides>62</Slides>
  <Notes>20</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2_Office Theme</vt:lpstr>
      <vt:lpstr>STRATEGIC PLAN, APP and AGSA REMEDIAL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2014/15 Audit Report and Management Letter </vt:lpstr>
      <vt:lpstr>ANNEXURE A: MATTERS AFFECTING THE AUDITOR’S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ANNEXURE B: OTHER IMPORTANT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ANNEXURE C: ADMINISTRATIVE MATTERS</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REVIEW</dc:title>
  <dc:creator>Sandi Mackenzie</dc:creator>
  <cp:lastModifiedBy>Thandi Sakawuli</cp:lastModifiedBy>
  <cp:revision>51</cp:revision>
  <dcterms:created xsi:type="dcterms:W3CDTF">2016-03-01T11:32:19Z</dcterms:created>
  <dcterms:modified xsi:type="dcterms:W3CDTF">2016-04-08T11:54:41Z</dcterms:modified>
</cp:coreProperties>
</file>