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57"/>
  </p:notesMasterIdLst>
  <p:handoutMasterIdLst>
    <p:handoutMasterId r:id="rId58"/>
  </p:handoutMasterIdLst>
  <p:sldIdLst>
    <p:sldId id="256" r:id="rId10"/>
    <p:sldId id="257" r:id="rId11"/>
    <p:sldId id="262" r:id="rId12"/>
    <p:sldId id="652" r:id="rId13"/>
    <p:sldId id="653" r:id="rId14"/>
    <p:sldId id="654" r:id="rId15"/>
    <p:sldId id="541" r:id="rId16"/>
    <p:sldId id="648" r:id="rId17"/>
    <p:sldId id="330" r:id="rId18"/>
    <p:sldId id="619" r:id="rId19"/>
    <p:sldId id="571" r:id="rId20"/>
    <p:sldId id="643" r:id="rId21"/>
    <p:sldId id="623" r:id="rId22"/>
    <p:sldId id="573" r:id="rId23"/>
    <p:sldId id="645" r:id="rId24"/>
    <p:sldId id="625" r:id="rId25"/>
    <p:sldId id="575" r:id="rId26"/>
    <p:sldId id="626" r:id="rId27"/>
    <p:sldId id="604" r:id="rId28"/>
    <p:sldId id="627" r:id="rId29"/>
    <p:sldId id="578" r:id="rId30"/>
    <p:sldId id="628" r:id="rId31"/>
    <p:sldId id="580" r:id="rId32"/>
    <p:sldId id="629" r:id="rId33"/>
    <p:sldId id="579" r:id="rId34"/>
    <p:sldId id="647" r:id="rId35"/>
    <p:sldId id="631" r:id="rId36"/>
    <p:sldId id="613" r:id="rId37"/>
    <p:sldId id="525" r:id="rId38"/>
    <p:sldId id="450" r:id="rId39"/>
    <p:sldId id="484" r:id="rId40"/>
    <p:sldId id="656" r:id="rId41"/>
    <p:sldId id="486" r:id="rId42"/>
    <p:sldId id="557" r:id="rId43"/>
    <p:sldId id="614" r:id="rId44"/>
    <p:sldId id="611" r:id="rId45"/>
    <p:sldId id="608" r:id="rId46"/>
    <p:sldId id="655" r:id="rId47"/>
    <p:sldId id="661" r:id="rId48"/>
    <p:sldId id="657" r:id="rId49"/>
    <p:sldId id="658" r:id="rId50"/>
    <p:sldId id="659" r:id="rId51"/>
    <p:sldId id="660" r:id="rId52"/>
    <p:sldId id="337" r:id="rId53"/>
    <p:sldId id="662" r:id="rId54"/>
    <p:sldId id="664" r:id="rId55"/>
    <p:sldId id="665" r:id="rId56"/>
  </p:sldIdLst>
  <p:sldSz cx="9144000" cy="6858000" type="screen4x3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ECFF"/>
    <a:srgbClr val="99CCFF"/>
    <a:srgbClr val="006699"/>
    <a:srgbClr val="CCFFFF"/>
    <a:srgbClr val="3399FF"/>
    <a:srgbClr val="CCFF66"/>
    <a:srgbClr val="0066CC"/>
    <a:srgbClr val="C0C0C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8" autoAdjust="0"/>
    <p:restoredTop sz="84919" autoAdjust="0"/>
  </p:normalViewPr>
  <p:slideViewPr>
    <p:cSldViewPr>
      <p:cViewPr varScale="1">
        <p:scale>
          <a:sx n="63" d="100"/>
          <a:sy n="63" d="100"/>
        </p:scale>
        <p:origin x="13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Budget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13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66663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explosion val="8"/>
            <c:spPr>
              <a:solidFill>
                <a:srgbClr val="99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explosion val="1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explosion val="7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0"/>
            <c:bubble3D val="0"/>
            <c:explosion val="17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1"/>
            <c:bubble3D val="0"/>
            <c:spPr>
              <a:solidFill>
                <a:srgbClr val="D6009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1633089157314964E-2"/>
                  <c:y val="-5.9413487068264555E-2"/>
                </c:manualLayout>
              </c:layout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629340208885574E-2"/>
                  <c:y val="-0.160945281442158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107575673401892E-2"/>
                  <c:y val="2.83644007348618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178181695528642E-2"/>
                  <c:y val="0.121856226924866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2677709232789955"/>
                  <c:y val="0.164526606544522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476892231869336E-2"/>
                  <c:y val="8.6255311406623097E-2"/>
                </c:manualLayout>
              </c:layout>
              <c:spPr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effectLst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4396925495230234"/>
                  <c:y val="-1.67906061967349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Sheet1!$A$2:$A$13</c:f>
              <c:strCache>
                <c:ptCount val="12"/>
                <c:pt idx="0">
                  <c:v>Own Funding</c:v>
                </c:pt>
                <c:pt idx="1">
                  <c:v>DoE (INEP)</c:v>
                </c:pt>
                <c:pt idx="2">
                  <c:v>DSRAC</c:v>
                </c:pt>
                <c:pt idx="3">
                  <c:v>DLGTH</c:v>
                </c:pt>
                <c:pt idx="4">
                  <c:v>EDSMG</c:v>
                </c:pt>
                <c:pt idx="5">
                  <c:v>FMG</c:v>
                </c:pt>
                <c:pt idx="6">
                  <c:v>ISDG</c:v>
                </c:pt>
                <c:pt idx="7">
                  <c:v>LEIDEN</c:v>
                </c:pt>
                <c:pt idx="8">
                  <c:v>NDPG</c:v>
                </c:pt>
                <c:pt idx="9">
                  <c:v>USDG</c:v>
                </c:pt>
                <c:pt idx="10">
                  <c:v>HSDG</c:v>
                </c:pt>
                <c:pt idx="11">
                  <c:v>HSDG-MPCC</c:v>
                </c:pt>
              </c:strCache>
            </c:strRef>
          </c:cat>
          <c:val>
            <c:numRef>
              <c:f>Sheet1!$B$2:$B$13</c:f>
              <c:numCache>
                <c:formatCode>"R"\ #,##0.00</c:formatCode>
                <c:ptCount val="12"/>
                <c:pt idx="0">
                  <c:v>600806117.11000001</c:v>
                </c:pt>
                <c:pt idx="1">
                  <c:v>30000000</c:v>
                </c:pt>
                <c:pt idx="2">
                  <c:v>8014207.6299999999</c:v>
                </c:pt>
                <c:pt idx="3">
                  <c:v>9036112</c:v>
                </c:pt>
                <c:pt idx="4">
                  <c:v>13000000</c:v>
                </c:pt>
                <c:pt idx="5">
                  <c:v>120000</c:v>
                </c:pt>
                <c:pt idx="6">
                  <c:v>100000</c:v>
                </c:pt>
                <c:pt idx="7">
                  <c:v>458860</c:v>
                </c:pt>
                <c:pt idx="8">
                  <c:v>0</c:v>
                </c:pt>
                <c:pt idx="9">
                  <c:v>659541863</c:v>
                </c:pt>
                <c:pt idx="10">
                  <c:v>69800000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336614173228344E-2"/>
          <c:y val="1.8489003071833921E-2"/>
          <c:w val="0.90410783027121611"/>
          <c:h val="0.88876877589096526"/>
        </c:manualLayout>
      </c:layout>
      <c:lineChart>
        <c:grouping val="standard"/>
        <c:varyColors val="0"/>
        <c:ser>
          <c:idx val="1"/>
          <c:order val="0"/>
          <c:tx>
            <c:strRef>
              <c:f>Sheet1!$E$1</c:f>
              <c:strCache>
                <c:ptCount val="1"/>
                <c:pt idx="0">
                  <c:v>14/15 USDG EXP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olid"/>
              <a:headEnd type="none"/>
              <a:tailEnd type="none"/>
            </a:ln>
            <a:effectLst/>
          </c:spPr>
          <c:marker>
            <c:symbol val="none"/>
          </c:marker>
          <c:dPt>
            <c:idx val="3"/>
            <c:bubble3D val="0"/>
          </c:dPt>
          <c:dPt>
            <c:idx val="4"/>
            <c:bubble3D val="0"/>
          </c:dPt>
          <c:cat>
            <c:strRef>
              <c:f>Sheet1!$A$2:$A$13</c:f>
              <c:strCache>
                <c:ptCount val="12"/>
                <c:pt idx="0">
                  <c:v>Q1.1</c:v>
                </c:pt>
                <c:pt idx="1">
                  <c:v>Q1.2</c:v>
                </c:pt>
                <c:pt idx="2">
                  <c:v>Q1.3</c:v>
                </c:pt>
                <c:pt idx="3">
                  <c:v>Q2.1</c:v>
                </c:pt>
                <c:pt idx="4">
                  <c:v>Q2.2</c:v>
                </c:pt>
                <c:pt idx="5">
                  <c:v>Q2.3</c:v>
                </c:pt>
                <c:pt idx="6">
                  <c:v>Q3.1</c:v>
                </c:pt>
                <c:pt idx="7">
                  <c:v>Q3.2</c:v>
                </c:pt>
                <c:pt idx="8">
                  <c:v>Q3.3</c:v>
                </c:pt>
                <c:pt idx="9">
                  <c:v>Q4.1</c:v>
                </c:pt>
                <c:pt idx="10">
                  <c:v>Q4.2</c:v>
                </c:pt>
                <c:pt idx="11">
                  <c:v>Q4.3</c:v>
                </c:pt>
              </c:strCache>
            </c:strRef>
          </c:cat>
          <c:val>
            <c:numRef>
              <c:f>Sheet1!$E$2:$E$13</c:f>
              <c:numCache>
                <c:formatCode>"R"\ #,##0.00</c:formatCode>
                <c:ptCount val="12"/>
                <c:pt idx="0">
                  <c:v>2285768.79</c:v>
                </c:pt>
                <c:pt idx="1">
                  <c:v>35710711.670000002</c:v>
                </c:pt>
                <c:pt idx="2">
                  <c:v>52092905.759999998</c:v>
                </c:pt>
                <c:pt idx="3">
                  <c:v>134566386.71000004</c:v>
                </c:pt>
                <c:pt idx="4">
                  <c:v>170968677.79999998</c:v>
                </c:pt>
                <c:pt idx="5">
                  <c:v>278118788.21999991</c:v>
                </c:pt>
                <c:pt idx="6">
                  <c:v>293258238.33000004</c:v>
                </c:pt>
                <c:pt idx="7">
                  <c:v>293258238.33000004</c:v>
                </c:pt>
                <c:pt idx="8">
                  <c:v>407601986.32000005</c:v>
                </c:pt>
                <c:pt idx="9">
                  <c:v>447751280</c:v>
                </c:pt>
                <c:pt idx="10">
                  <c:v>457439244</c:v>
                </c:pt>
                <c:pt idx="11">
                  <c:v>557375710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Sheet1!$H$1</c:f>
              <c:strCache>
                <c:ptCount val="1"/>
                <c:pt idx="0">
                  <c:v>1st Budget Adjustment 14/15 </c:v>
                </c:pt>
              </c:strCache>
            </c:strRef>
          </c:tx>
          <c:spPr>
            <a:ln w="41275">
              <a:solidFill>
                <a:srgbClr val="FF0000"/>
              </a:solidFill>
              <a:prstDash val="dash"/>
            </a:ln>
          </c:spPr>
          <c:marker>
            <c:symbol val="none"/>
          </c:marker>
          <c:dLbls>
            <c:dLbl>
              <c:idx val="5"/>
              <c:layout>
                <c:manualLayout>
                  <c:x val="0.05"/>
                  <c:y val="3.7666750755023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3888888888888787E-2"/>
                  <c:y val="-5.6500126132535883E-2"/>
                </c:manualLayout>
              </c:layout>
              <c:numFmt formatCode="&quot;R&quot;\ 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rgbClr val="FF0000"/>
                      </a:solidFill>
                      <a:effectLst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68755468066492"/>
                      <c:h val="4.9489925297573095E-2"/>
                    </c:manualLayout>
                  </c15:layout>
                </c:ext>
              </c:extLst>
            </c:dLbl>
            <c:numFmt formatCode="&quot;R&quot;\ 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Sheet1!$H$2:$H$13</c:f>
            </c:numRef>
          </c:val>
          <c:smooth val="0"/>
        </c:ser>
        <c:ser>
          <c:idx val="0"/>
          <c:order val="2"/>
          <c:tx>
            <c:strRef>
              <c:f>Sheet1!$I$1</c:f>
              <c:strCache>
                <c:ptCount val="1"/>
                <c:pt idx="0">
                  <c:v>2nd Budget Adjustment 14/15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Sheet1!$I$2:$I$13</c:f>
            </c:numRef>
          </c:val>
          <c:smooth val="0"/>
        </c:ser>
        <c:ser>
          <c:idx val="4"/>
          <c:order val="3"/>
          <c:tx>
            <c:strRef>
              <c:f>Sheet1!$B$1</c:f>
              <c:strCache>
                <c:ptCount val="1"/>
                <c:pt idx="0">
                  <c:v>USDG Projections 2015/16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val>
            <c:numRef>
              <c:f>Sheet1!$B$2:$B$13</c:f>
              <c:numCache>
                <c:formatCode>"R"\ #,##0.00</c:formatCode>
                <c:ptCount val="12"/>
                <c:pt idx="0">
                  <c:v>35656600</c:v>
                </c:pt>
                <c:pt idx="1">
                  <c:v>71313200</c:v>
                </c:pt>
                <c:pt idx="2">
                  <c:v>106969800</c:v>
                </c:pt>
                <c:pt idx="3">
                  <c:v>156889040</c:v>
                </c:pt>
                <c:pt idx="4">
                  <c:v>206808280.00000003</c:v>
                </c:pt>
                <c:pt idx="5">
                  <c:v>249596199.99999997</c:v>
                </c:pt>
                <c:pt idx="6">
                  <c:v>306646760</c:v>
                </c:pt>
                <c:pt idx="7">
                  <c:v>363697320</c:v>
                </c:pt>
                <c:pt idx="8">
                  <c:v>427879200</c:v>
                </c:pt>
                <c:pt idx="9" formatCode="&quot;R&quot;#,##0.00_);[Red]\(&quot;R&quot;#,##0.00\)">
                  <c:v>520586360</c:v>
                </c:pt>
                <c:pt idx="10" formatCode="&quot;R&quot;#,##0.00_);[Red]\(&quot;R&quot;#,##0.00\)">
                  <c:v>613293520</c:v>
                </c:pt>
                <c:pt idx="11">
                  <c:v>713132000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Sheet1!$L$1</c:f>
              <c:strCache>
                <c:ptCount val="1"/>
                <c:pt idx="0">
                  <c:v>Current Expenditure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val>
            <c:numRef>
              <c:f>Sheet1!$L$2:$L$13</c:f>
              <c:numCache>
                <c:formatCode>"R"\ #,##0.00</c:formatCode>
                <c:ptCount val="12"/>
                <c:pt idx="0">
                  <c:v>1854080.18</c:v>
                </c:pt>
                <c:pt idx="1">
                  <c:v>32614059.669999998</c:v>
                </c:pt>
                <c:pt idx="2">
                  <c:v>64766200.920000002</c:v>
                </c:pt>
                <c:pt idx="3">
                  <c:v>151736623.53000003</c:v>
                </c:pt>
                <c:pt idx="4">
                  <c:v>213436566</c:v>
                </c:pt>
                <c:pt idx="5" formatCode="&quot;R&quot;#,##0.00_);[Red]\(&quot;R&quot;#,##0.00\)">
                  <c:v>296472411</c:v>
                </c:pt>
                <c:pt idx="6">
                  <c:v>313779371.37</c:v>
                </c:pt>
                <c:pt idx="7">
                  <c:v>346063587.19999999</c:v>
                </c:pt>
                <c:pt idx="8">
                  <c:v>410442501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286456"/>
        <c:axId val="224286848"/>
      </c:lineChart>
      <c:catAx>
        <c:axId val="224286456"/>
        <c:scaling>
          <c:orientation val="minMax"/>
        </c:scaling>
        <c:delete val="0"/>
        <c:axPos val="b"/>
        <c:majorGridlines>
          <c:spPr>
            <a:ln w="9514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4286848"/>
        <c:crosses val="autoZero"/>
        <c:auto val="1"/>
        <c:lblAlgn val="ctr"/>
        <c:lblOffset val="100"/>
        <c:noMultiLvlLbl val="0"/>
      </c:catAx>
      <c:valAx>
        <c:axId val="224286848"/>
        <c:scaling>
          <c:orientation val="minMax"/>
        </c:scaling>
        <c:delete val="0"/>
        <c:axPos val="l"/>
        <c:majorGridlines/>
        <c:numFmt formatCode="&quot;R&quot;\ #,##0.00" sourceLinked="1"/>
        <c:majorTickMark val="none"/>
        <c:minorTickMark val="none"/>
        <c:tickLblPos val="nextTo"/>
        <c:spPr>
          <a:ln w="634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4286456"/>
        <c:crosses val="autoZero"/>
        <c:crossBetween val="between"/>
        <c:dispUnits>
          <c:builtInUnit val="millions"/>
          <c:dispUnitsLbl>
            <c:layout/>
          </c:dispUnitsLbl>
        </c:dispUnits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12556977252843393"/>
          <c:y val="5.700070176155498E-2"/>
          <c:w val="0.66027065368805171"/>
          <c:h val="0.18288481837557902"/>
        </c:manualLayout>
      </c:layout>
      <c:overlay val="0"/>
      <c:spPr>
        <a:noFill/>
        <a:ln w="2539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9" b="1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dk1">
        <a:lumMod val="75000"/>
        <a:lumOff val="25000"/>
      </a:schemeClr>
    </a:solidFill>
    <a:ln w="9514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B5CDF-70CF-475D-8666-54181F203FF9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71800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5"/>
            <a:ext cx="2971800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2C18B-D3E2-46F9-AFF8-77A494BD2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45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BDB80612-80DF-4BD1-A438-E7ABA4969987}" type="datetimeFigureOut">
              <a:rPr lang="en-ZA"/>
              <a:pPr>
                <a:defRPr/>
              </a:pPr>
              <a:t>10/04/2016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B7CA625-0B3D-4F36-9331-BB86EB6E2A7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0592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0C41C3-2106-4FF3-A5C2-41ABE7CAD0C8}" type="slidenum">
              <a:rPr lang="en-US" sz="1200"/>
              <a:pPr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165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CA625-0B3D-4F36-9331-BB86EB6E2A7E}" type="slidenum">
              <a:rPr lang="en-ZA" smtClean="0"/>
              <a:pPr>
                <a:defRPr/>
              </a:pPr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10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CA625-0B3D-4F36-9331-BB86EB6E2A7E}" type="slidenum">
              <a:rPr lang="en-ZA" smtClean="0"/>
              <a:pPr>
                <a:defRPr/>
              </a:pPr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746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h-ZA" dirty="0" smtClean="0"/>
          </a:p>
        </p:txBody>
      </p:sp>
    </p:spTree>
    <p:extLst>
      <p:ext uri="{BB962C8B-B14F-4D97-AF65-F5344CB8AC3E}">
        <p14:creationId xmlns:p14="http://schemas.microsoft.com/office/powerpoint/2010/main" val="422643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CA625-0B3D-4F36-9331-BB86EB6E2A7E}" type="slidenum">
              <a:rPr lang="en-ZA" smtClean="0"/>
              <a:pPr>
                <a:defRPr/>
              </a:pPr>
              <a:t>44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0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CA625-0B3D-4F36-9331-BB86EB6E2A7E}" type="slidenum">
              <a:rPr lang="en-ZA" smtClean="0"/>
              <a:pPr>
                <a:defRPr/>
              </a:pPr>
              <a:t>47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434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D167E-D127-46D5-AC3B-6C673ECAF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FD8B4-26F7-424E-8E86-EE331F153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7C00B-C7EF-4AB0-B9B3-C5B262936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98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43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9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74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62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47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5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2F378-7422-4DD3-BA20-E68334914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50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79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9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7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61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31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40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05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48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8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4D609-F6C9-45D0-9B5D-6687BD062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62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6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61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98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6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92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47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98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8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2F7F6-6E4C-41A5-A025-134B17461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39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14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5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45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33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41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022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10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781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5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0C84A-BB40-48F9-BE6C-ED595C722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1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319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81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39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258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705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341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429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6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8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DD780-12EF-40A6-8BD5-B8AB00979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147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642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18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086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059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92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297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643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869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7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D537D-F614-48B2-8F0A-917E45693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592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410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160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494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112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545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854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548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67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1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7304-0EDD-4F03-A379-CB9FE0C44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47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034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631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166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427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29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136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009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478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1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9692E-6EF6-4E99-80DE-44B382265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799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941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455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895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945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338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568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30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798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9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33A4424-E9DB-4790-BEB8-0FA082F7D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78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728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465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140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789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239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035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EAA10F-988B-4DE2-AA1A-5195B439172E}" type="slidenum">
              <a:rPr lang="xh-Z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xh-Z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844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CMM Fo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63" y="5013176"/>
            <a:ext cx="8280920" cy="182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8823" y="404664"/>
            <a:ext cx="7772400" cy="1470025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xh-Z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BUFFALO CITY </a:t>
            </a:r>
            <a:br>
              <a:rPr lang="xh-Z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xh-Z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METROPOLITAN MUNICIPALITY</a:t>
            </a:r>
            <a:endParaRPr lang="xh-Z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7776864" cy="2448272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xh-Z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Urban Settlement Development Grant (USDG)</a:t>
            </a:r>
          </a:p>
          <a:p>
            <a:r>
              <a:rPr lang="xh-Z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3RD Quarter 2015 / 2016</a:t>
            </a:r>
          </a:p>
          <a:p>
            <a:endParaRPr lang="xh-Z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1520" y="2132856"/>
            <a:ext cx="8640960" cy="180020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h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006"/>
              </p:ext>
            </p:extLst>
          </p:nvPr>
        </p:nvGraphicFramePr>
        <p:xfrm>
          <a:off x="107502" y="1052736"/>
          <a:ext cx="8929001" cy="520384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16156"/>
                <a:gridCol w="672069"/>
                <a:gridCol w="1007029"/>
                <a:gridCol w="604218"/>
                <a:gridCol w="1007029"/>
                <a:gridCol w="604218"/>
                <a:gridCol w="962091"/>
                <a:gridCol w="716296"/>
                <a:gridCol w="939895"/>
              </a:tblGrid>
              <a:tr h="1160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 RESULTS INDICATORS</a:t>
                      </a:r>
                      <a:endParaRPr lang="xh-ZA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US" sz="1400" cap="all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US" sz="1400" cap="all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xh-ZA" sz="14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2015/2016</a:t>
                      </a:r>
                      <a:endParaRPr lang="xh-ZA" sz="14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83291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ha of land procured and suitable for </a:t>
                      </a:r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Greenfields </a:t>
                      </a: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15" marR="5401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15" marR="5401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5" marR="5401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5" marR="5401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5" marR="5401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5" marR="5401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5" marR="5401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2ha</a:t>
                      </a:r>
                      <a:endParaRPr lang="xh-ZA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5" marR="5401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dwelling units developed    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</a:t>
                      </a: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266 </a:t>
                      </a: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103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xh-ZA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1700</a:t>
                      </a:r>
                      <a:endParaRPr lang="xh-ZA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8" marR="5401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93805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households in informal settlements targeted for upgrading : In-Situ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407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h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</a:t>
                      </a:r>
                      <a:endParaRPr lang="xh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h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h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550</a:t>
                      </a:r>
                      <a:endParaRPr lang="xh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h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  <a:endParaRPr lang="xh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h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511</a:t>
                      </a:r>
                      <a:endParaRPr lang="xh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1961</a:t>
                      </a:r>
                      <a:endParaRPr lang="xh-ZA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93805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households in informal settlements upgraded (services provided) : Relocated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374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525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425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87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1700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9380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Title deeds transferred to eligible beneficiaries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1459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5 838</a:t>
                      </a:r>
                    </a:p>
                  </a:txBody>
                  <a:tcPr marL="58134" marR="5813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3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2BE276-6FF4-441E-AFEF-9BD4E9FC92D0}" type="slidenum">
              <a:rPr lang="xh-ZA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107503" y="116632"/>
            <a:ext cx="8928994" cy="796607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SETTLEMENT DEVELOPMENT</a:t>
            </a:r>
            <a:endParaRPr lang="en-ZA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2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027058"/>
              </p:ext>
            </p:extLst>
          </p:nvPr>
        </p:nvGraphicFramePr>
        <p:xfrm>
          <a:off x="146323" y="847728"/>
          <a:ext cx="8591438" cy="5389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437"/>
                <a:gridCol w="1177195"/>
                <a:gridCol w="1559109"/>
                <a:gridCol w="864097"/>
                <a:gridCol w="936105"/>
                <a:gridCol w="1190950"/>
                <a:gridCol w="598545"/>
              </a:tblGrid>
              <a:tr h="862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Greenfields Projects</a:t>
                      </a:r>
                      <a:endParaRPr lang="en-ZA" sz="16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BUDGET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ADJUSTMENT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 BUDGET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 Q1 </a:t>
                      </a:r>
                      <a:endParaRPr lang="xh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 Q2</a:t>
                      </a:r>
                      <a:endParaRPr lang="xh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 Q3</a:t>
                      </a:r>
                      <a:endParaRPr lang="xh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xh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67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Amalinda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Co- Op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800 000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1 800 000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42 625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42 625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42 625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7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Amalinda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Fairlands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300 000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300 000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67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Ilitha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North 177 Units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4 000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1 500 000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19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+mn-lt"/>
                        </a:rPr>
                        <a:t> 279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19 279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0.48%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2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Mdantsane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Zone 18 CC Phase 2 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500 000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3 500 000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79 119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668</a:t>
                      </a:r>
                      <a:r>
                        <a:rPr lang="en-ZA" sz="1400" b="0" i="0" u="none" strike="noStrike" baseline="0" dirty="0" smtClean="0">
                          <a:effectLst/>
                          <a:latin typeface="+mn-lt"/>
                        </a:rPr>
                        <a:t> 914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668 914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67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Potsdam </a:t>
                      </a:r>
                      <a:r>
                        <a:rPr lang="en-GB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Ikhwezi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Block 1 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00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200 000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12 000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168 494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197 964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7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Potsdam </a:t>
                      </a:r>
                      <a:r>
                        <a:rPr lang="en-GB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Ikhwezi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Block 2 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200 000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200 000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74 800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74 800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74 800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67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Potsdam North </a:t>
                      </a:r>
                      <a:r>
                        <a:rPr lang="en-GB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Kanana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200 000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200 000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2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Reeston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Phase 3 Stage 2 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000 000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13 000 000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02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Reeston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Phase 3: Stage 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000 000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5 000 000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4 331 178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4 588 783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4 983 074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7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Sunny South 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GB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000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6 800 000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>
                          <a:latin typeface="+mn-lt"/>
                        </a:rPr>
                        <a:t>0</a:t>
                      </a:r>
                      <a:endParaRPr lang="en-ZA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b="0" dirty="0" smtClean="0">
                          <a:latin typeface="+mn-lt"/>
                        </a:rPr>
                        <a:t>18 481</a:t>
                      </a:r>
                      <a:endParaRPr lang="xh-ZA" sz="1400" b="0" dirty="0"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486 469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7%</a:t>
                      </a:r>
                      <a:endParaRPr lang="xh-ZA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46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Tyutyu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Phase 3 </a:t>
                      </a:r>
                      <a:endParaRPr lang="en-ZA" sz="14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500 000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250 000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>
                          <a:latin typeface="+mn-lt"/>
                        </a:rPr>
                        <a:t>0</a:t>
                      </a:r>
                      <a:endParaRPr lang="en-ZA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le 4"/>
          <p:cNvSpPr txBox="1">
            <a:spLocks/>
          </p:cNvSpPr>
          <p:nvPr/>
        </p:nvSpPr>
        <p:spPr bwMode="auto">
          <a:xfrm>
            <a:off x="179512" y="260350"/>
            <a:ext cx="8591434" cy="5873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6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 : INTERNAL SERVICES</a:t>
            </a:r>
            <a:endParaRPr lang="en-ZA" sz="36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2F378-7422-4DD3-BA20-E68334914D1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722681"/>
              </p:ext>
            </p:extLst>
          </p:nvPr>
        </p:nvGraphicFramePr>
        <p:xfrm>
          <a:off x="457200" y="986896"/>
          <a:ext cx="8363272" cy="533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1296144"/>
                <a:gridCol w="1224136"/>
                <a:gridCol w="1080120"/>
                <a:gridCol w="1080120"/>
                <a:gridCol w="936104"/>
                <a:gridCol w="576064"/>
              </a:tblGrid>
              <a:tr h="713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Greenfields Projects</a:t>
                      </a:r>
                      <a:endParaRPr lang="en-ZA" sz="12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BUDGET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ADJUSTMENT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 BUDGET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 Q1 </a:t>
                      </a:r>
                      <a:endParaRPr lang="xh-ZA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 Q2</a:t>
                      </a:r>
                      <a:endParaRPr lang="xh-ZA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 Q3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200" dirty="0" smtClean="0">
                          <a:solidFill>
                            <a:srgbClr val="0033CC"/>
                          </a:solidFill>
                          <a:latin typeface="+mn-lt"/>
                        </a:rPr>
                        <a:t>%</a:t>
                      </a:r>
                      <a:endParaRPr lang="xh-ZA" sz="1200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58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Block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 Yard TRA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1 000 000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h-ZA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xh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8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Manyano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ZA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Tembelihle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1 000 000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h-ZA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xh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58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Second Creek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3 500 000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0 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h-ZA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xh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h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58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Informal Settlement Upgrading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b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h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8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Cluster 1 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Masibambane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Masibulele; </a:t>
                      </a:r>
                      <a:r>
                        <a:rPr lang="en-GB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Velwano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GB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Ilinge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GB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Dacawa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</a:t>
                      </a:r>
                      <a:endParaRPr lang="en-ZA" sz="12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25 000 000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33 750 000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12 092 941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21 890 590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</a:t>
                      </a:r>
                      <a:r>
                        <a:rPr lang="en-ZA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750 000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58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Cluster 2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(Chris Hani 3; Winnie Mandela;  </a:t>
                      </a:r>
                      <a:r>
                        <a:rPr lang="en-GB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Deluxolo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Village; </a:t>
                      </a:r>
                      <a:r>
                        <a:rPr lang="en-GB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Sisulu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Village; Francis Mei; Mahlangu Village, </a:t>
                      </a:r>
                      <a:r>
                        <a:rPr lang="en-GB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Mathemba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Vuso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Gwentshe) </a:t>
                      </a:r>
                      <a:endParaRPr lang="en-ZA" sz="12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13 024 000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3 524 000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2 535 226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3 520 744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1 184 539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8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Cluster 3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(Fynbos Informal 1, Fynbos Informal 2, </a:t>
                      </a:r>
                      <a:r>
                        <a:rPr lang="en-GB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Ndancama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</a:t>
                      </a:r>
                      <a:endParaRPr lang="en-ZA" sz="120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25 350 000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41 350 000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21 704 365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27 090 755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41 350 000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58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MS PMincho" panose="02020600040205080304" pitchFamily="18" charset="-128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1400" b="1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h-ZA" sz="1400" b="1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xh-ZA" sz="1400" b="1" i="0" u="none" strike="noStrike" dirty="0">
                          <a:effectLst/>
                          <a:latin typeface="Arial"/>
                        </a:rPr>
                        <a:t>119 074 000.00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h-ZA" sz="1400" b="1" i="0" u="none" strike="noStrike" dirty="0" smtClean="0">
                          <a:effectLst/>
                          <a:latin typeface="Arial"/>
                        </a:rPr>
                        <a:t>116 874 000</a:t>
                      </a:r>
                      <a:endParaRPr lang="xh-ZA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h-ZA" sz="1400" b="1" i="0" u="none" strike="noStrike" dirty="0">
                          <a:effectLst/>
                          <a:latin typeface="Arial"/>
                        </a:rPr>
                        <a:t>40 872 255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1" i="0" u="none" strike="noStrike" dirty="0" smtClean="0">
                          <a:effectLst/>
                          <a:latin typeface="Arial"/>
                        </a:rPr>
                        <a:t>88 268 859</a:t>
                      </a:r>
                      <a:endParaRPr lang="xh-ZA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82 757 664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le 4"/>
          <p:cNvSpPr txBox="1">
            <a:spLocks/>
          </p:cNvSpPr>
          <p:nvPr/>
        </p:nvSpPr>
        <p:spPr bwMode="auto">
          <a:xfrm>
            <a:off x="457200" y="260350"/>
            <a:ext cx="8363271" cy="726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6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 : INTERNAL SERVICES</a:t>
            </a:r>
            <a:endParaRPr lang="en-ZA" sz="36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2F378-7422-4DD3-BA20-E68334914D1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694385"/>
              </p:ext>
            </p:extLst>
          </p:nvPr>
        </p:nvGraphicFramePr>
        <p:xfrm>
          <a:off x="251520" y="908720"/>
          <a:ext cx="8640961" cy="607424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27599"/>
                <a:gridCol w="448665"/>
                <a:gridCol w="936104"/>
                <a:gridCol w="576064"/>
                <a:gridCol w="936104"/>
                <a:gridCol w="864096"/>
                <a:gridCol w="958261"/>
                <a:gridCol w="797627"/>
                <a:gridCol w="1196441"/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IMMEDIATE RESULTS INDICATORS</a:t>
                      </a:r>
                      <a:endParaRPr lang="xh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US" sz="1400" cap="all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US" sz="1400" cap="all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US" sz="1400" cap="all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xh-ZA" sz="14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effectLst/>
                        </a:rPr>
                        <a:t>ANNUAL TARGET 2015/2016</a:t>
                      </a:r>
                      <a:endParaRPr lang="xh-ZA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KMs of paved roads to be re</a:t>
                      </a:r>
                      <a:r>
                        <a:rPr lang="xh-ZA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surfaced</a:t>
                      </a:r>
                      <a:endParaRPr lang="en-ZA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7.33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endParaRPr lang="xh-ZA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KMs of gravelled roads maintained</a:t>
                      </a:r>
                      <a:endParaRPr lang="en-ZA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</a:t>
                      </a: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185.93</a:t>
                      </a:r>
                      <a:endParaRPr lang="xh-ZA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</a:t>
                      </a: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180.011</a:t>
                      </a:r>
                      <a:endParaRPr lang="xh-ZA" sz="1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58134" marR="58134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KMs of roads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gravelled</a:t>
                      </a:r>
                      <a:endParaRPr lang="xh-ZA" sz="1400" b="1" i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 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52.5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xh-ZA" sz="14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10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KMs of  storm water drainage installed in addition to current ones</a:t>
                      </a:r>
                    </a:p>
                  </a:txBody>
                  <a:tcPr marL="58134" marR="581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5.44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xh-ZA" sz="14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</a:tr>
              <a:tr h="610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existing BCMM bridges rehabilitated</a:t>
                      </a:r>
                      <a:endParaRPr lang="xh-ZA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xh-ZA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h-ZA" sz="14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10182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new bus terminals or taxi ranks to be constructed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h-ZA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</a:tr>
              <a:tr h="610182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new bus / taxi stops to be constructed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h-ZA" sz="14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30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788" y="6534150"/>
            <a:ext cx="649287" cy="3508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22BE276-6FF4-441E-AFEF-9BD4E9FC92D0}" type="slidenum">
              <a:rPr lang="xh-ZA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251520" y="116632"/>
            <a:ext cx="8640960" cy="79208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ROADS &amp; TRANSPORT</a:t>
            </a:r>
            <a:endParaRPr lang="en-ZA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683294"/>
              </p:ext>
            </p:extLst>
          </p:nvPr>
        </p:nvGraphicFramePr>
        <p:xfrm>
          <a:off x="422107" y="620689"/>
          <a:ext cx="8302464" cy="6308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69"/>
                <a:gridCol w="1080120"/>
                <a:gridCol w="1440160"/>
                <a:gridCol w="936106"/>
                <a:gridCol w="1080120"/>
                <a:gridCol w="1008110"/>
                <a:gridCol w="624179"/>
              </a:tblGrid>
              <a:tr h="708992"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PROJECT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BUDGET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ADJUSTMENT</a:t>
                      </a:r>
                      <a:r>
                        <a:rPr lang="xh-ZA" sz="1400" baseline="0" dirty="0" smtClean="0">
                          <a:solidFill>
                            <a:schemeClr val="tx1"/>
                          </a:solidFill>
                        </a:rPr>
                        <a:t> BUDGET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EXP. Q1 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EXP. Q2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EXP. Q3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4313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Quenera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Beacon Bay Link Road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20 000 000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20 000 000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1 278 715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10 663 794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xh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12 735 994</a:t>
                      </a:r>
                    </a:p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Upgrading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Mdantsane Roads 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60 000 000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60 000 000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h-ZA" sz="1400" b="0" i="0" u="none" strike="noStrike" dirty="0">
                          <a:effectLst/>
                          <a:latin typeface="Arial"/>
                        </a:rPr>
                        <a:t>2 526 928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14 849 293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14 534 319</a:t>
                      </a:r>
                    </a:p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55843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KWT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10 000 000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10 000 000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3 147 126 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6 710 363</a:t>
                      </a:r>
                    </a:p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551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Gonubie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Road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10 000 000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10 000 000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1 885 137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2 574 154</a:t>
                      </a:r>
                    </a:p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8460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Rural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30 000 000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30 000 000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25 779 330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29 142 935</a:t>
                      </a:r>
                    </a:p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460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Fleet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20 000 000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30 000 000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809 835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12 432 650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13 649 189</a:t>
                      </a:r>
                    </a:p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34076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RDP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 - Inland, Midlands and Coastal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15 000 000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15 000 000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1 008 883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4 357 074</a:t>
                      </a:r>
                    </a:p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4076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Rehabilitation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BCMM Bridges and </a:t>
                      </a:r>
                      <a:r>
                        <a:rPr lang="en-ZA" sz="14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Stormwater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5 000 000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5 000 000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32 137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418 506</a:t>
                      </a:r>
                    </a:p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614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Procurement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Graders for Rural Roads - Yellow Fleet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15 000 000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15 000 000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8 076 226</a:t>
                      </a:r>
                    </a:p>
                    <a:p>
                      <a:pPr algn="ctr" fontAlgn="b"/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5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Mdantsane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Roads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14 815 569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67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Roads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19 202 172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9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185 000 000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229 017 741</a:t>
                      </a:r>
                      <a:endParaRPr lang="en-ZA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h-ZA" sz="1400" b="1" i="0" u="none" strike="noStrike" dirty="0">
                          <a:effectLst/>
                          <a:latin typeface="Arial"/>
                        </a:rPr>
                        <a:t>4 615 477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69 798 349</a:t>
                      </a:r>
                      <a:endParaRPr lang="en-ZA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92 198 760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4D609-F6C9-45D0-9B5D-6687BD062C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22108" y="1"/>
            <a:ext cx="8326606" cy="62068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2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ROADS PROJECTS</a:t>
            </a:r>
            <a:endParaRPr lang="en-ZA" sz="32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8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208153"/>
              </p:ext>
            </p:extLst>
          </p:nvPr>
        </p:nvGraphicFramePr>
        <p:xfrm>
          <a:off x="422107" y="1196752"/>
          <a:ext cx="8302454" cy="1882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637"/>
                <a:gridCol w="1260140"/>
                <a:gridCol w="1476164"/>
                <a:gridCol w="1008112"/>
                <a:gridCol w="936104"/>
                <a:gridCol w="1080120"/>
                <a:gridCol w="696177"/>
              </a:tblGrid>
              <a:tr h="721256"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PROJECT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BUDGET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ADJUSTMENT</a:t>
                      </a:r>
                      <a:r>
                        <a:rPr lang="xh-ZA" sz="1400" baseline="0" dirty="0" smtClean="0">
                          <a:solidFill>
                            <a:schemeClr val="tx1"/>
                          </a:solidFill>
                        </a:rPr>
                        <a:t> BUDGET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EXP. Q1 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EXP. Q2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h-ZA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EXP.</a:t>
                      </a:r>
                      <a:r>
                        <a:rPr lang="xh-ZA" sz="1400" baseline="0" dirty="0" smtClean="0">
                          <a:solidFill>
                            <a:schemeClr val="tx1"/>
                          </a:solidFill>
                        </a:rPr>
                        <a:t> Q3</a:t>
                      </a:r>
                      <a:endParaRPr lang="xh-ZA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xh-ZA" sz="1400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0763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Transport Plan Implementation</a:t>
                      </a:r>
                      <a:endParaRPr lang="en-ZA" sz="1400" b="0" i="0" u="none" strike="noStrik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30 000 000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30 000 000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2 113 580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7 330 785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12 657 193</a:t>
                      </a:r>
                    </a:p>
                    <a:p>
                      <a:pPr algn="ctr" fontAlgn="b"/>
                      <a:endParaRPr lang="xh-ZA" sz="1400" b="0" i="0" u="none" strike="noStrike" dirty="0">
                        <a:solidFill>
                          <a:srgbClr val="0033CC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3315"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30 000 000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30 000 000</a:t>
                      </a:r>
                      <a:endParaRPr lang="en-ZA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113 580</a:t>
                      </a:r>
                      <a:endParaRPr lang="en-ZA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7 330 785</a:t>
                      </a:r>
                      <a:endParaRPr lang="en-ZA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12 657 193</a:t>
                      </a:r>
                      <a:endParaRPr lang="xh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4D609-F6C9-45D0-9B5D-6687BD062C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57200" y="260350"/>
            <a:ext cx="8291513" cy="5873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2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PROJECTS</a:t>
            </a:r>
            <a:endParaRPr lang="en-ZA" sz="32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3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554574"/>
              </p:ext>
            </p:extLst>
          </p:nvPr>
        </p:nvGraphicFramePr>
        <p:xfrm>
          <a:off x="179512" y="1124744"/>
          <a:ext cx="8856990" cy="52895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47930"/>
                <a:gridCol w="736446"/>
                <a:gridCol w="648072"/>
                <a:gridCol w="720080"/>
                <a:gridCol w="792088"/>
                <a:gridCol w="792088"/>
                <a:gridCol w="864098"/>
                <a:gridCol w="792086"/>
                <a:gridCol w="864102"/>
              </a:tblGrid>
              <a:tr h="1265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 RESULTS INDICATORS</a:t>
                      </a:r>
                      <a:endParaRPr lang="xh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US" sz="1400" cap="all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</a:t>
                      </a:r>
                      <a:endParaRPr lang="en-US" sz="1400" cap="all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US" sz="1400" cap="all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xh-ZA" sz="14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2015/2016</a:t>
                      </a:r>
                      <a:endParaRPr lang="xh-ZA" sz="1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997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of additional water service points to be installed for informal settlement dwellers within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200m radius</a:t>
                      </a:r>
                      <a:endParaRPr lang="en-ZA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xh-ZA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48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formal domestic customers receiving water services</a:t>
                      </a:r>
                      <a:endParaRPr lang="xh-ZA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107714</a:t>
                      </a:r>
                    </a:p>
                  </a:txBody>
                  <a:tcPr marL="55778" marR="557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107473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107489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107457</a:t>
                      </a:r>
                    </a:p>
                  </a:txBody>
                  <a:tcPr marL="55778" marR="557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107714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107695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107 714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107 714</a:t>
                      </a:r>
                    </a:p>
                  </a:txBody>
                  <a:tcPr marL="55778" marR="557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7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xh-ZA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consumer units provided with access to a free basic level of potable water, by means of an individual HH supply or standpipe within 200m</a:t>
                      </a:r>
                      <a:endParaRPr lang="xh-ZA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xh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346</a:t>
                      </a:r>
                      <a:endParaRPr lang="xh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xh-ZA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  <a:endParaRPr lang="xh-ZA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97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in backlog in the no. of consumers</a:t>
                      </a:r>
                      <a:r>
                        <a:rPr lang="xh-ZA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units with access to free basic level of potable water</a:t>
                      </a:r>
                      <a:endParaRPr lang="xh-ZA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</a:t>
                      </a:r>
                    </a:p>
                  </a:txBody>
                  <a:tcPr marL="55778" marR="557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</a:t>
                      </a:r>
                    </a:p>
                  </a:txBody>
                  <a:tcPr marL="55778" marR="557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</a:t>
                      </a:r>
                    </a:p>
                  </a:txBody>
                  <a:tcPr marL="55778" marR="557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1503 </a:t>
                      </a:r>
                    </a:p>
                  </a:txBody>
                  <a:tcPr marL="55778" marR="557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  <a:endParaRPr lang="xh-ZA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78" marR="557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3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2BE276-6FF4-441E-AFEF-9BD4E9FC92D0}" type="slidenum">
              <a:rPr lang="xh-ZA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5425"/>
            <a:ext cx="8291513" cy="682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179513" y="260648"/>
            <a:ext cx="8856982" cy="86409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ZA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957210"/>
              </p:ext>
            </p:extLst>
          </p:nvPr>
        </p:nvGraphicFramePr>
        <p:xfrm>
          <a:off x="390487" y="980728"/>
          <a:ext cx="8501994" cy="5008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287"/>
                <a:gridCol w="1245192"/>
                <a:gridCol w="1455106"/>
                <a:gridCol w="1008112"/>
                <a:gridCol w="1080120"/>
                <a:gridCol w="924704"/>
                <a:gridCol w="659473"/>
              </a:tblGrid>
              <a:tr h="553642"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PROJECT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BUDGET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ADJUSTMENT BUDGET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EXP.</a:t>
                      </a:r>
                      <a:r>
                        <a:rPr lang="xh-ZA" sz="1400" baseline="0" dirty="0" smtClean="0">
                          <a:solidFill>
                            <a:schemeClr val="tx1"/>
                          </a:solidFill>
                        </a:rPr>
                        <a:t> Q1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EXP.</a:t>
                      </a:r>
                      <a:r>
                        <a:rPr lang="xh-ZA" sz="1400" baseline="0" dirty="0" smtClean="0">
                          <a:solidFill>
                            <a:schemeClr val="tx1"/>
                          </a:solidFill>
                        </a:rPr>
                        <a:t> Q2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 Q3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8405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Bulk Water Provision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18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5 000 000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6550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sng" strike="noStrike" dirty="0" smtClean="0">
                          <a:latin typeface="+mn-lt"/>
                          <a:cs typeface="Arial" pitchFamily="34" charset="0"/>
                        </a:rPr>
                        <a:t>Project 1</a:t>
                      </a:r>
                      <a:r>
                        <a:rPr lang="en-ZA" sz="1400" b="0" i="0" u="none" strike="noStrike" dirty="0" smtClean="0">
                          <a:latin typeface="+mn-lt"/>
                          <a:cs typeface="Arial" pitchFamily="34" charset="0"/>
                        </a:rPr>
                        <a:t> : Water Supply Coastal Areas and backlog eradication </a:t>
                      </a:r>
                      <a:endParaRPr lang="en-ZA" sz="1400" b="0" i="0" u="none" strike="noStrike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20 000 000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23 500 00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1 209 648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7 535 995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xh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14 291 188</a:t>
                      </a:r>
                      <a:endParaRPr lang="xh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xh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61%</a:t>
                      </a:r>
                      <a:endParaRPr lang="xh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sng" strike="noStrike" dirty="0" smtClean="0">
                          <a:latin typeface="+mn-lt"/>
                          <a:cs typeface="Arial" pitchFamily="34" charset="0"/>
                        </a:rPr>
                        <a:t>Project 2</a:t>
                      </a:r>
                      <a:r>
                        <a:rPr lang="en-ZA" sz="1400" b="0" i="0" u="none" strike="noStrike" dirty="0" smtClean="0">
                          <a:latin typeface="+mn-lt"/>
                          <a:cs typeface="Arial" pitchFamily="34" charset="0"/>
                        </a:rPr>
                        <a:t> : KWT and </a:t>
                      </a:r>
                      <a:r>
                        <a:rPr lang="en-ZA" sz="1400" b="0" i="0" u="none" strike="noStrike" dirty="0" err="1" smtClean="0">
                          <a:latin typeface="+mn-lt"/>
                          <a:cs typeface="Arial" pitchFamily="34" charset="0"/>
                        </a:rPr>
                        <a:t>Bhisho</a:t>
                      </a:r>
                      <a:r>
                        <a:rPr lang="en-ZA" sz="1400" b="0" i="0" u="none" strike="noStrike" dirty="0" smtClean="0">
                          <a:latin typeface="+mn-lt"/>
                          <a:cs typeface="Arial" pitchFamily="34" charset="0"/>
                        </a:rPr>
                        <a:t> Infrastructure (Water)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Z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b"/>
                      <a:endParaRPr lang="en-Z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Z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</a:tr>
              <a:tr h="67954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en-ZA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000 000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7 000 000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1 841 824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1 611 053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5 127 367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73%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3567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sng" strike="noStrike" dirty="0" smtClean="0">
                          <a:latin typeface="+mn-lt"/>
                          <a:cs typeface="Arial" pitchFamily="34" charset="0"/>
                        </a:rPr>
                        <a:t>Project 3</a:t>
                      </a:r>
                      <a:r>
                        <a:rPr lang="en-ZA" sz="1400" b="0" i="0" u="none" strike="noStrike" dirty="0" smtClean="0">
                          <a:latin typeface="+mn-lt"/>
                          <a:cs typeface="Arial" pitchFamily="34" charset="0"/>
                        </a:rPr>
                        <a:t> : </a:t>
                      </a:r>
                      <a:r>
                        <a:rPr lang="en-ZA" sz="1400" b="0" i="0" u="none" strike="noStrike" dirty="0" err="1" smtClean="0">
                          <a:latin typeface="+mn-lt"/>
                          <a:cs typeface="Arial" pitchFamily="34" charset="0"/>
                        </a:rPr>
                        <a:t>Amahleke</a:t>
                      </a:r>
                      <a:r>
                        <a:rPr lang="en-ZA" sz="1400" b="0" i="0" u="none" strike="noStrike" dirty="0" smtClean="0">
                          <a:latin typeface="+mn-lt"/>
                          <a:cs typeface="Arial" pitchFamily="34" charset="0"/>
                        </a:rPr>
                        <a:t> Water Supply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3 000 000 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3 000 000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798 209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1 041 995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xh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2 133</a:t>
                      </a:r>
                      <a:r>
                        <a:rPr lang="xh-ZA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216</a:t>
                      </a:r>
                      <a:endParaRPr lang="xh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xh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71%</a:t>
                      </a:r>
                      <a:endParaRPr lang="xh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1828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sng" strike="noStrike" dirty="0" smtClean="0">
                          <a:latin typeface="+mn-lt"/>
                          <a:cs typeface="Arial" pitchFamily="34" charset="0"/>
                        </a:rPr>
                        <a:t>Project 4:</a:t>
                      </a:r>
                      <a:r>
                        <a:rPr lang="en-ZA" sz="1400" b="0" i="0" u="none" strike="noStrike" baseline="0" dirty="0" smtClean="0">
                          <a:latin typeface="+mn-lt"/>
                          <a:cs typeface="Arial" pitchFamily="34" charset="0"/>
                        </a:rPr>
                        <a:t>  Augmentation of Water Treatment </a:t>
                      </a:r>
                      <a:endParaRPr lang="en-ZA" sz="1400" b="0" i="0" u="none" strike="noStrike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17 000 000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17 000 000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9 820 527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xh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13 811 851</a:t>
                      </a:r>
                      <a:endParaRPr lang="xh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xh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81%</a:t>
                      </a:r>
                      <a:endParaRPr lang="xh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762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ZA" sz="1400" b="0" i="0" u="sng" strike="noStrike" dirty="0" smtClean="0">
                          <a:latin typeface="+mn-lt"/>
                          <a:cs typeface="Arial" pitchFamily="34" charset="0"/>
                        </a:rPr>
                        <a:t>Project 5</a:t>
                      </a:r>
                      <a:r>
                        <a:rPr lang="en-ZA" sz="1400" b="0" i="0" u="none" strike="noStrike" dirty="0" smtClean="0">
                          <a:latin typeface="+mn-lt"/>
                          <a:cs typeface="Arial" pitchFamily="34" charset="0"/>
                        </a:rPr>
                        <a:t> : </a:t>
                      </a:r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Upgrade Water Networks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4 000 00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4 000 000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507 025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xh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1 250 992</a:t>
                      </a:r>
                      <a:endParaRPr lang="xh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xh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31%</a:t>
                      </a:r>
                      <a:endParaRPr lang="xh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7065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2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51 </a:t>
                      </a:r>
                      <a:r>
                        <a:rPr lang="en-ZA" sz="1400" b="1" i="0" u="none" strike="noStrike" dirty="0">
                          <a:effectLst/>
                          <a:latin typeface="Arial" panose="020B0604020202020204" pitchFamily="34" charset="0"/>
                        </a:rPr>
                        <a:t>000 000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59 500 000</a:t>
                      </a:r>
                      <a:endParaRPr lang="en-ZA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3 849 681</a:t>
                      </a:r>
                      <a:endParaRPr lang="en-ZA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20 516 605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36 614 614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7480" y="6356176"/>
            <a:ext cx="1905000" cy="457200"/>
          </a:xfrm>
        </p:spPr>
        <p:txBody>
          <a:bodyPr/>
          <a:lstStyle/>
          <a:p>
            <a:pPr>
              <a:defRPr/>
            </a:pPr>
            <a:fld id="{3B54D609-F6C9-45D0-9B5D-6687BD062CB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390488" y="260648"/>
            <a:ext cx="8501992" cy="5873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6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PROJECTS</a:t>
            </a:r>
            <a:endParaRPr lang="en-ZA" sz="36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8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25544"/>
              </p:ext>
            </p:extLst>
          </p:nvPr>
        </p:nvGraphicFramePr>
        <p:xfrm>
          <a:off x="179511" y="1196752"/>
          <a:ext cx="8784977" cy="526568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48273"/>
                <a:gridCol w="576064"/>
                <a:gridCol w="648072"/>
                <a:gridCol w="864096"/>
                <a:gridCol w="1008112"/>
                <a:gridCol w="828092"/>
                <a:gridCol w="828092"/>
                <a:gridCol w="720080"/>
                <a:gridCol w="864096"/>
              </a:tblGrid>
              <a:tr h="986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 RESULTS INDICATORS</a:t>
                      </a:r>
                      <a:endParaRPr lang="xh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US" sz="1400" cap="all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US" sz="1400" cap="all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US" sz="1400" cap="all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xh-ZA" sz="14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2015/2016</a:t>
                      </a:r>
                      <a:endParaRPr lang="xh-ZA" sz="1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768163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additional sanitation service points (toilets) to be installed for informal settlement dwellers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seats            (1 274) 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seats  </a:t>
                      </a:r>
                      <a:endParaRPr lang="en-ZA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(1 282)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seats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(1 289) 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62 seats</a:t>
                      </a:r>
                      <a:r>
                        <a:rPr lang="xh-ZA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(1490)</a:t>
                      </a: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seats           (1 304) 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seats</a:t>
                      </a:r>
                      <a:endParaRPr lang="en-ZA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(1 519)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seats          (1 314) 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seats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(1 314)                                              </a:t>
                      </a:r>
                      <a:endParaRPr lang="xh-ZA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10242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additional households to be provided with sewer connections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162 063                                  (+306)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162 068 (+257)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162 369                    (+306)</a:t>
                      </a:r>
                      <a:endParaRPr lang="xh-ZA" sz="14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162 072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(297)</a:t>
                      </a: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162 675                        (+306)</a:t>
                      </a:r>
                      <a:endParaRPr lang="xh-ZA" sz="14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162997        (+306)</a:t>
                      </a:r>
                      <a:endParaRPr lang="xh-ZA" sz="14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162 981           (+306)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162 981                  (+1 224)</a:t>
                      </a:r>
                      <a:endParaRPr lang="xh-ZA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</a:tr>
              <a:tr h="14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of</a:t>
                      </a:r>
                      <a:r>
                        <a:rPr lang="xh-ZA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acklog in the provision</a:t>
                      </a:r>
                      <a:r>
                        <a:rPr lang="xh-ZA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basic sanitation services (above RDP standards)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61 505                                (-306)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62 581                (-257)</a:t>
                      </a:r>
                      <a:endParaRPr lang="en-ZA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61 199                              (-306)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62 577</a:t>
                      </a:r>
                    </a:p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(1 378)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61 893                      (-306)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60 533 </a:t>
                      </a:r>
                    </a:p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(-306)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60 587                       (-306)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60 587                          (-1 224)</a:t>
                      </a:r>
                      <a:endParaRPr lang="en-US" sz="1400" b="1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30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788" y="6534150"/>
            <a:ext cx="649287" cy="3508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22BE276-6FF4-441E-AFEF-9BD4E9FC92D0}" type="slidenum">
              <a:rPr lang="xh-ZA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5425"/>
            <a:ext cx="8291513" cy="682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179511" y="188640"/>
            <a:ext cx="8784977" cy="6477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SEWERAGE</a:t>
            </a:r>
            <a:endParaRPr lang="en-ZA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729350"/>
              </p:ext>
            </p:extLst>
          </p:nvPr>
        </p:nvGraphicFramePr>
        <p:xfrm>
          <a:off x="179514" y="776014"/>
          <a:ext cx="8784976" cy="5931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472"/>
                <a:gridCol w="1202910"/>
                <a:gridCol w="1398152"/>
                <a:gridCol w="1008112"/>
                <a:gridCol w="1224136"/>
                <a:gridCol w="964996"/>
                <a:gridCol w="763198"/>
              </a:tblGrid>
              <a:tr h="608788"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PROJECT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BUDGET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ADJUSTMENT BUDGET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 Q1 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 Q2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</a:t>
                      </a:r>
                      <a:r>
                        <a:rPr lang="xh-ZA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Q.3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1192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Waste Water Infrastructure Capacity - KWT Regional Scheme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31 400 000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31 400 000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 1 587 023 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4 597 735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95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Reeston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Phase 3 Bulk Services Sewer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50 000 000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45 000 000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17 202 178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22 548 123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0202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Mdantsane Infrastructure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 4 500 000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2 000 000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 293 729 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492 333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7672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Diversion of </a:t>
                      </a:r>
                      <a:r>
                        <a:rPr lang="en-ZA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Amalinda</a:t>
                      </a: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ZA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Wilsonia</a:t>
                      </a: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effluent to </a:t>
                      </a:r>
                      <a:r>
                        <a:rPr lang="en-ZA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Reeston</a:t>
                      </a:r>
                      <a:endParaRPr lang="en-ZA" sz="14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 1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+mn-lt"/>
                        </a:rPr>
                        <a:t> 500 000</a:t>
                      </a:r>
                      <a:endParaRPr lang="en-US" sz="14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1 500 000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 </a:t>
                      </a:r>
                      <a:r>
                        <a:rPr lang="en-ZA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374 052 </a:t>
                      </a:r>
                      <a:endParaRPr lang="en-Z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363 177</a:t>
                      </a:r>
                      <a:endParaRPr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9327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Sanitation Backlog Eradication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 56 500 000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 27 126 662 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2799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 Ablution Blocks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18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 3 000 000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+mn-lt"/>
                        </a:rPr>
                        <a:t> 000 000</a:t>
                      </a:r>
                      <a:endParaRPr lang="en-US" sz="14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 1 345 102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2 784 811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2337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Berlin</a:t>
                      </a:r>
                      <a:r>
                        <a:rPr lang="en-ZA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Sewer</a:t>
                      </a:r>
                      <a:endParaRPr lang="en-ZA" sz="14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 15 000 000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15 000 000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3 200 875 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4 101 025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9334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Hoodpoint</a:t>
                      </a: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Marine Outfall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 1 000 000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1 000 000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1079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Gqozo</a:t>
                      </a: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Village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15 000 000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15 000 000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11 250 846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10 365 713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4289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West Bank Restitution</a:t>
                      </a:r>
                    </a:p>
                  </a:txBody>
                  <a:tcPr marL="7620" marR="7620" marT="7618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5 000 000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5 000 000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432 346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3 157 573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88779">
                <a:tc>
                  <a:txBody>
                    <a:bodyPr/>
                    <a:lstStyle/>
                    <a:p>
                      <a:pPr lvl="0" algn="l" fontAlgn="ctr"/>
                      <a:r>
                        <a:rPr lang="en-ZA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Quenera</a:t>
                      </a: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Works</a:t>
                      </a:r>
                    </a:p>
                  </a:txBody>
                  <a:tcPr marL="7620" marR="7620" marT="7618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7 100 000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7 100 000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70 765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649 544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0225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TOTAL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190 000 </a:t>
                      </a:r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ZA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126 000 000</a:t>
                      </a:r>
                      <a:endParaRPr lang="en-ZA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62 883 577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53 060 033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le 4"/>
          <p:cNvSpPr txBox="1">
            <a:spLocks/>
          </p:cNvSpPr>
          <p:nvPr/>
        </p:nvSpPr>
        <p:spPr bwMode="auto">
          <a:xfrm>
            <a:off x="179514" y="188640"/>
            <a:ext cx="8784976" cy="5873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2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SANITATION PROJECTS</a:t>
            </a:r>
            <a:endParaRPr lang="en-ZA" sz="32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2F378-7422-4DD3-BA20-E68334914D1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648370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>
              <a:defRPr/>
            </a:pPr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975"/>
            <a:ext cx="8280598" cy="52563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cs typeface="Arial" pitchFamily="34" charset="0"/>
              </a:rPr>
              <a:t>The preparation of the </a:t>
            </a:r>
            <a:r>
              <a:rPr lang="en-US" sz="2000" dirty="0" smtClean="0">
                <a:cs typeface="Arial" pitchFamily="34" charset="0"/>
              </a:rPr>
              <a:t>third quarter </a:t>
            </a:r>
            <a:r>
              <a:rPr lang="en-US" sz="2000" dirty="0">
                <a:cs typeface="Arial" pitchFamily="34" charset="0"/>
              </a:rPr>
              <a:t>USDG performance report is done in line with the grant framework as stipulated in the Division of Revenue Act for </a:t>
            </a:r>
            <a:r>
              <a:rPr lang="en-US" sz="2000" dirty="0" smtClean="0">
                <a:cs typeface="Arial" pitchFamily="34" charset="0"/>
              </a:rPr>
              <a:t>2015 </a:t>
            </a:r>
            <a:r>
              <a:rPr lang="en-US" sz="2000" dirty="0">
                <a:cs typeface="Arial" pitchFamily="34" charset="0"/>
              </a:rPr>
              <a:t>and section 71 of the Municipal Finance Management Act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25000"/>
                </a:schemeClr>
              </a:buClr>
              <a:buFont typeface="Wingdings" pitchFamily="2" charset="2"/>
              <a:buChar char="§"/>
              <a:defRPr/>
            </a:pPr>
            <a:endParaRPr lang="en-US" sz="800" dirty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cs typeface="Arial" pitchFamily="34" charset="0"/>
              </a:rPr>
              <a:t>The </a:t>
            </a:r>
            <a:r>
              <a:rPr lang="en-US" sz="2000" dirty="0">
                <a:cs typeface="Arial" pitchFamily="34" charset="0"/>
              </a:rPr>
              <a:t>USDG utilizes, as a Framework, the Built Environment Performance Plan(BEPP) that is consistent with the Integrated Development Plan and the Service Delivery and Budget Implementation Plan of Buffalo City Metropolitan Municipality (BCMM</a:t>
            </a:r>
            <a:r>
              <a:rPr lang="en-US" sz="2000" dirty="0" smtClean="0">
                <a:cs typeface="Arial" pitchFamily="34" charset="0"/>
              </a:rPr>
              <a:t>).</a:t>
            </a:r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25000"/>
                </a:schemeClr>
              </a:buClr>
              <a:buFont typeface="Wingdings" pitchFamily="2" charset="2"/>
              <a:buChar char="§"/>
              <a:defRPr/>
            </a:pPr>
            <a:endParaRPr lang="en-US" sz="800" dirty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ZA" sz="2000" dirty="0" smtClean="0">
                <a:cs typeface="Arial" pitchFamily="34" charset="0"/>
              </a:rPr>
              <a:t>The </a:t>
            </a:r>
            <a:r>
              <a:rPr lang="en-ZA" sz="2000" dirty="0">
                <a:cs typeface="Arial" pitchFamily="34" charset="0"/>
              </a:rPr>
              <a:t>report presents both financial and non-financial performance </a:t>
            </a:r>
            <a:r>
              <a:rPr lang="en-ZA" sz="2000" dirty="0" smtClean="0">
                <a:cs typeface="Arial" pitchFamily="34" charset="0"/>
              </a:rPr>
              <a:t>and expenditure up to 31 March 2016.</a:t>
            </a:r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25000"/>
                </a:schemeClr>
              </a:buClr>
              <a:buFont typeface="Wingdings" pitchFamily="2" charset="2"/>
              <a:buChar char="§"/>
              <a:defRPr/>
            </a:pPr>
            <a:endParaRPr lang="en-ZA" sz="800" dirty="0" smtClean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ZA" sz="2000" dirty="0">
                <a:cs typeface="Arial" pitchFamily="34" charset="0"/>
              </a:rPr>
              <a:t>The presentation reflects what the City has achieved since the beginning of the </a:t>
            </a:r>
            <a:r>
              <a:rPr lang="en-ZA" sz="2000" dirty="0" smtClean="0">
                <a:cs typeface="Arial" pitchFamily="34" charset="0"/>
              </a:rPr>
              <a:t>2015/2016 </a:t>
            </a:r>
            <a:r>
              <a:rPr lang="en-ZA" sz="2000" dirty="0">
                <a:cs typeface="Arial" pitchFamily="34" charset="0"/>
              </a:rPr>
              <a:t>financial year</a:t>
            </a:r>
            <a:r>
              <a:rPr lang="en-ZA" sz="2000" dirty="0" smtClean="0">
                <a:cs typeface="Arial" pitchFamily="34" charset="0"/>
              </a:rPr>
              <a:t>.</a:t>
            </a:r>
            <a:endParaRPr lang="en-ZA" sz="2000" dirty="0">
              <a:cs typeface="Arial" pitchFamily="34" charset="0"/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15472" y="6356176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DA67FA6-D919-4D34-9A37-15ACCCAE94AE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054993"/>
              </p:ext>
            </p:extLst>
          </p:nvPr>
        </p:nvGraphicFramePr>
        <p:xfrm>
          <a:off x="251520" y="1052736"/>
          <a:ext cx="8568954" cy="51845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60240"/>
                <a:gridCol w="576064"/>
                <a:gridCol w="720080"/>
                <a:gridCol w="864096"/>
                <a:gridCol w="936104"/>
                <a:gridCol w="792088"/>
                <a:gridCol w="792088"/>
                <a:gridCol w="792088"/>
                <a:gridCol w="936106"/>
              </a:tblGrid>
              <a:tr h="929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 RESULTS INDICATORS</a:t>
                      </a:r>
                      <a:endParaRPr lang="xh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  <a:endParaRPr lang="en-US" sz="1400" cap="all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US" sz="1400" cap="all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US" sz="1400" cap="all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US" sz="1400" cap="all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xh-ZA" sz="14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2015/2016</a:t>
                      </a:r>
                      <a:endParaRPr lang="xh-ZA" sz="1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263002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additional RDP households living in formal areas provided with electricity connections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1500</a:t>
                      </a:r>
                      <a:endParaRPr lang="xh-ZA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864723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additional high mast lights installed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h-ZA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</a:tr>
              <a:tr h="1263002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additional street lights installed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ZA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67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67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xh-ZA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864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informal households</a:t>
                      </a:r>
                      <a:r>
                        <a:rPr lang="xh-ZA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access to basic electricity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1 104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</a:t>
                      </a:r>
                      <a:endParaRPr lang="xh-ZA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/>
                </a:tc>
              </a:tr>
            </a:tbl>
          </a:graphicData>
        </a:graphic>
      </p:graphicFrame>
      <p:sp>
        <p:nvSpPr>
          <p:cNvPr id="1030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788" y="6534150"/>
            <a:ext cx="649287" cy="3508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22BE276-6FF4-441E-AFEF-9BD4E9FC92D0}" type="slidenum">
              <a:rPr lang="xh-ZA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251520" y="116632"/>
            <a:ext cx="8568952" cy="7200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endParaRPr lang="en-ZA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924509"/>
              </p:ext>
            </p:extLst>
          </p:nvPr>
        </p:nvGraphicFramePr>
        <p:xfrm>
          <a:off x="179511" y="1197050"/>
          <a:ext cx="8857847" cy="5202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332"/>
                <a:gridCol w="1480068"/>
                <a:gridCol w="116840"/>
                <a:gridCol w="1429521"/>
                <a:gridCol w="1221139"/>
                <a:gridCol w="1286569"/>
                <a:gridCol w="923143"/>
                <a:gridCol w="786235"/>
              </a:tblGrid>
              <a:tr h="770885"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endParaRPr lang="xh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endParaRPr lang="xh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ADJUSTMENT BUDGET</a:t>
                      </a:r>
                      <a:endParaRPr lang="xh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EXP. Q1</a:t>
                      </a:r>
                      <a:endParaRPr lang="xh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EXP. Q2</a:t>
                      </a:r>
                      <a:endParaRPr lang="xh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</a:t>
                      </a:r>
                      <a:r>
                        <a:rPr lang="xh-ZA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Q3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23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INEP Electrification Programme  -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Counterfunding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5 000 000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5 000 000 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1 012 482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850 048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xh-ZA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862 530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23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Electrification of Informal Dwelling Areas within BCMM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15 000 000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15 000 000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7 847 752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10 613 126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89035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Street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Lighting and 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masts -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Informal Settlements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3 500 000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3 500 000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11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Replacement and Refurbishment of Bulk ELECT Infrastructure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2 000 000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2 000 000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81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25 500</a:t>
                      </a:r>
                      <a:r>
                        <a:rPr lang="en-ZA" sz="14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25 500 000</a:t>
                      </a:r>
                      <a:endParaRPr lang="en-ZA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1" i="0" u="none" strike="noStrike" dirty="0">
                          <a:effectLst/>
                          <a:latin typeface="Arial"/>
                        </a:rPr>
                        <a:t>    </a:t>
                      </a:r>
                      <a:r>
                        <a:rPr lang="xh-ZA" sz="1400" b="1" i="0" u="none" strike="noStrike" dirty="0" smtClean="0">
                          <a:effectLst/>
                          <a:latin typeface="Arial"/>
                        </a:rPr>
                        <a:t>1</a:t>
                      </a:r>
                      <a:r>
                        <a:rPr lang="xh-ZA" sz="1400" b="1" i="0" u="none" strike="noStrike" baseline="0" dirty="0" smtClean="0">
                          <a:effectLst/>
                          <a:latin typeface="Arial"/>
                        </a:rPr>
                        <a:t> 137 912</a:t>
                      </a:r>
                      <a:endParaRPr lang="xh-ZA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1" i="0" u="none" strike="noStrike" dirty="0" smtClean="0">
                          <a:effectLst/>
                          <a:latin typeface="Arial"/>
                        </a:rPr>
                        <a:t>11 044 362</a:t>
                      </a:r>
                      <a:endParaRPr lang="xh-ZA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12 475 656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4D609-F6C9-45D0-9B5D-6687BD062CB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179511" y="476672"/>
            <a:ext cx="8856983" cy="72037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6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 PROJECTS</a:t>
            </a:r>
            <a:endParaRPr lang="en-ZA" sz="36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5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843979"/>
              </p:ext>
            </p:extLst>
          </p:nvPr>
        </p:nvGraphicFramePr>
        <p:xfrm>
          <a:off x="323528" y="1268760"/>
          <a:ext cx="8563905" cy="463774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04256"/>
                <a:gridCol w="504056"/>
                <a:gridCol w="720080"/>
                <a:gridCol w="720080"/>
                <a:gridCol w="936104"/>
                <a:gridCol w="864096"/>
                <a:gridCol w="864096"/>
                <a:gridCol w="648072"/>
                <a:gridCol w="1003065"/>
              </a:tblGrid>
              <a:tr h="874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IMMEDIATE RESULTS INDICATORS</a:t>
                      </a:r>
                      <a:endParaRPr lang="xh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US" sz="1400" cap="all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US" sz="1400" cap="all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US" sz="1400" cap="all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xh-ZA" sz="14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effectLst/>
                        </a:rPr>
                        <a:t>ANNUAL TARGET 2015/2016</a:t>
                      </a:r>
                      <a:endParaRPr lang="xh-ZA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274753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additional areas provided with access to weekly refuse removal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 Areas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Areas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 Areas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Areas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Areas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Areas</a:t>
                      </a: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08350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waste minimisation projects initiated / upgraded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xh-ZA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/>
                </a:tc>
              </a:tr>
              <a:tr h="1379284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informal settlements with solid waste removal service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 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30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788" y="6534150"/>
            <a:ext cx="649287" cy="3508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22BE276-6FF4-441E-AFEF-9BD4E9FC92D0}" type="slidenum">
              <a:rPr lang="xh-ZA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323528" y="393353"/>
            <a:ext cx="8563905" cy="5873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SOLID WASTE MANAGEMENT</a:t>
            </a:r>
            <a:endParaRPr lang="en-ZA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039829"/>
              </p:ext>
            </p:extLst>
          </p:nvPr>
        </p:nvGraphicFramePr>
        <p:xfrm>
          <a:off x="467545" y="1268760"/>
          <a:ext cx="8235086" cy="210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  <a:gridCol w="1008112"/>
                <a:gridCol w="1440160"/>
                <a:gridCol w="1080120"/>
                <a:gridCol w="1152128"/>
                <a:gridCol w="1080120"/>
                <a:gridCol w="746255"/>
              </a:tblGrid>
              <a:tr h="617956"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PROJECT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BUDGET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ADJUSTMENT BUDGET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 Q1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 Q2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 Q3</a:t>
                      </a:r>
                    </a:p>
                    <a:p>
                      <a:pPr algn="ctr"/>
                      <a:endParaRPr lang="xh-ZA" sz="1400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808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Waste Management Facilities Programme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1 000 000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33CC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08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Construction and Rehabilitation of Waste Cells 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20 710 100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34 654 917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h-ZA" sz="1400" b="0" i="0" u="none" strike="noStrike" dirty="0">
                          <a:effectLst/>
                          <a:latin typeface="Arial"/>
                        </a:rPr>
                        <a:t>6 739 999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21 119 838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26 921 672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808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 smtClean="0">
                          <a:effectLst/>
                          <a:latin typeface="+mn-lt"/>
                        </a:rPr>
                        <a:t>TOTAL </a:t>
                      </a:r>
                      <a:endParaRPr lang="en-ZA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21 710 100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34 654 917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1" i="0" u="none" strike="noStrike" dirty="0">
                          <a:effectLst/>
                          <a:latin typeface="+mn-lt"/>
                        </a:rPr>
                        <a:t>6 </a:t>
                      </a:r>
                      <a:r>
                        <a:rPr lang="en-ZA" sz="1400" b="1" i="0" u="none" strike="noStrike" dirty="0" smtClean="0">
                          <a:effectLst/>
                          <a:latin typeface="+mn-lt"/>
                        </a:rPr>
                        <a:t>739 999</a:t>
                      </a:r>
                      <a:endParaRPr lang="en-ZA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ZA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21 119 838</a:t>
                      </a:r>
                      <a:endParaRPr lang="en-ZA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26 921</a:t>
                      </a:r>
                      <a:r>
                        <a:rPr lang="xh-ZA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672</a:t>
                      </a:r>
                      <a:endParaRPr lang="xh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78%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4D609-F6C9-45D0-9B5D-6687BD062CB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57200" y="260350"/>
            <a:ext cx="8291513" cy="5873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6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 MANAGEMENT</a:t>
            </a:r>
            <a:endParaRPr lang="en-ZA" sz="36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11118" y="3808844"/>
            <a:ext cx="8291513" cy="5873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6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  <a:endParaRPr lang="en-ZA" sz="36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74284"/>
              </p:ext>
            </p:extLst>
          </p:nvPr>
        </p:nvGraphicFramePr>
        <p:xfrm>
          <a:off x="429770" y="4561979"/>
          <a:ext cx="8291512" cy="85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5877"/>
                <a:gridCol w="1586155"/>
                <a:gridCol w="1514057"/>
                <a:gridCol w="865423"/>
              </a:tblGrid>
              <a:tr h="451197">
                <a:tc>
                  <a:txBody>
                    <a:bodyPr/>
                    <a:lstStyle/>
                    <a:p>
                      <a:pPr algn="ctr"/>
                      <a:r>
                        <a:rPr lang="xh-ZA" dirty="0" smtClean="0">
                          <a:solidFill>
                            <a:schemeClr val="tx1"/>
                          </a:solidFill>
                        </a:rPr>
                        <a:t>Project</a:t>
                      </a:r>
                      <a:endParaRPr lang="xh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dirty="0" smtClean="0">
                          <a:solidFill>
                            <a:schemeClr val="tx1"/>
                          </a:solidFill>
                        </a:rPr>
                        <a:t>Budget</a:t>
                      </a:r>
                      <a:endParaRPr lang="xh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dirty="0" smtClean="0">
                          <a:solidFill>
                            <a:schemeClr val="tx1"/>
                          </a:solidFill>
                        </a:rPr>
                        <a:t>Expenditure </a:t>
                      </a:r>
                      <a:endParaRPr lang="xh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xh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01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Land acquisition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2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756168"/>
              </p:ext>
            </p:extLst>
          </p:nvPr>
        </p:nvGraphicFramePr>
        <p:xfrm>
          <a:off x="179511" y="913618"/>
          <a:ext cx="8856984" cy="541023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833498"/>
                <a:gridCol w="669856"/>
                <a:gridCol w="673111"/>
                <a:gridCol w="720080"/>
                <a:gridCol w="792088"/>
                <a:gridCol w="792088"/>
                <a:gridCol w="792088"/>
                <a:gridCol w="648072"/>
                <a:gridCol w="936103"/>
              </a:tblGrid>
              <a:tr h="1131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IMMEDIATE RESULTS INDICATORS</a:t>
                      </a:r>
                      <a:endParaRPr lang="xh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US" sz="1400" cap="all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</a:t>
                      </a:r>
                      <a:endParaRPr lang="en-US" sz="1400" cap="all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US" sz="1400" cap="all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xh-ZA" sz="14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effectLst/>
                        </a:rPr>
                        <a:t>ANNUAL TARGET 2015/2016</a:t>
                      </a:r>
                      <a:endParaRPr lang="xh-ZA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18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h-ZA" sz="14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new community halls</a:t>
                      </a:r>
                      <a:endParaRPr lang="xh-ZA" sz="14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08" marR="5450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08" marR="5450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08" marR="5450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18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community halls </a:t>
                      </a:r>
                      <a:r>
                        <a:rPr lang="xh-ZA" sz="1400" u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upgraded</a:t>
                      </a:r>
                      <a:endParaRPr lang="xh-ZA" sz="1400" b="0" u="non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08" marR="54508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08" marR="54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08" marR="54508" marT="0" marB="0" anchor="ctr"/>
                </a:tc>
              </a:tr>
              <a:tr h="518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h-ZA" sz="14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xh-ZA" sz="1400" u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sport fields and stadia developed</a:t>
                      </a:r>
                      <a:endParaRPr lang="xh-ZA" sz="14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08" marR="5450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08" marR="5450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08" marR="54508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18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h-ZA" sz="14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community swiming pools</a:t>
                      </a:r>
                      <a:r>
                        <a:rPr lang="xh-ZA" sz="1400" u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developed</a:t>
                      </a:r>
                      <a:endParaRPr lang="xh-ZA" sz="14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/>
                </a:tc>
              </a:tr>
              <a:tr h="518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h-ZA" sz="14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new cemeteries developed</a:t>
                      </a:r>
                      <a:endParaRPr lang="xh-ZA" sz="14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h-ZA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18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cemeteries upgraded</a:t>
                      </a:r>
                      <a:endParaRPr lang="xh-ZA" sz="1400" b="0" u="non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h-ZA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/>
                </a:tc>
              </a:tr>
              <a:tr h="648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h-ZA" sz="14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safety and</a:t>
                      </a:r>
                      <a:r>
                        <a:rPr lang="xh-ZA" sz="1400" u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emergency facilities developed</a:t>
                      </a:r>
                      <a:endParaRPr lang="xh-ZA" sz="14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18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markets to be upgraded</a:t>
                      </a:r>
                    </a:p>
                  </a:txBody>
                  <a:tcPr marL="58131" marR="58131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xh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8131" marR="58131" marT="0" marB="0" anchor="ctr"/>
                </a:tc>
              </a:tr>
            </a:tbl>
          </a:graphicData>
        </a:graphic>
      </p:graphicFrame>
      <p:sp>
        <p:nvSpPr>
          <p:cNvPr id="1030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788" y="6534150"/>
            <a:ext cx="649287" cy="3508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22BE276-6FF4-441E-AFEF-9BD4E9FC92D0}" type="slidenum">
              <a:rPr lang="xh-ZA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xh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5425"/>
            <a:ext cx="8291513" cy="682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179511" y="225424"/>
            <a:ext cx="8856983" cy="5873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SOCIO-ECONOMIC AMENITIES</a:t>
            </a:r>
            <a:endParaRPr lang="en-ZA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8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815657"/>
              </p:ext>
            </p:extLst>
          </p:nvPr>
        </p:nvGraphicFramePr>
        <p:xfrm>
          <a:off x="278618" y="1052736"/>
          <a:ext cx="8541855" cy="5424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158"/>
                <a:gridCol w="1512168"/>
                <a:gridCol w="1440160"/>
                <a:gridCol w="936104"/>
                <a:gridCol w="864096"/>
                <a:gridCol w="1008112"/>
                <a:gridCol w="504057"/>
              </a:tblGrid>
              <a:tr h="696383"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PROJECT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BUDGET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ADJUSTMENT BUDGET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</a:t>
                      </a:r>
                      <a:r>
                        <a:rPr lang="xh-ZA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Q1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 Q2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 Q3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xh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3222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Development and Upgrading of Community Halls - </a:t>
                      </a: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War Memorial </a:t>
                      </a:r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Hall, </a:t>
                      </a:r>
                      <a:r>
                        <a:rPr lang="en-ZA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Egoli</a:t>
                      </a: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Community </a:t>
                      </a:r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Hall, </a:t>
                      </a: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Continuation of KWT Town Hall</a:t>
                      </a:r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5 </a:t>
                      </a: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 Halls Mdantsane and </a:t>
                      </a:r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Carnegie </a:t>
                      </a: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Hall.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6 000 000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6 000 000 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xh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1 145 849</a:t>
                      </a:r>
                      <a:endParaRPr lang="xh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5 421 749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5 574 637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159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Construction of </a:t>
                      </a:r>
                      <a:r>
                        <a:rPr lang="en-Z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Nompumelelo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Hall 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8 000 000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4 300 000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85 456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4 245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5159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Upgrading of NU2 Pool – Mdantsane</a:t>
                      </a:r>
                      <a:r>
                        <a:rPr lang="en-ZA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7 500 000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ZA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500 000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76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Upgrading of </a:t>
                      </a:r>
                      <a:r>
                        <a:rPr lang="en-Z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Waterworld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5 000 000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3 000 000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15 354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714</a:t>
                      </a:r>
                      <a:r>
                        <a:rPr lang="en-ZA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389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963 503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5159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Upgrading of </a:t>
                      </a:r>
                      <a:r>
                        <a:rPr lang="en-Z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Dimbaza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en-Z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Zwelitsha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Stadium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2 700 000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2 700 000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639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Upgrading of Floodlights at Victoria Grounds, </a:t>
                      </a:r>
                      <a:r>
                        <a:rPr lang="en-Z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Bhisho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Stadium, Ginsberg stadium, Sisa </a:t>
                      </a:r>
                      <a:r>
                        <a:rPr lang="en-Z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Dukashe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Stadium, Alfred </a:t>
                      </a:r>
                      <a:r>
                        <a:rPr lang="en-Z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Schoeman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Stadium, North End Stadium, Jan Smuts Stadium, </a:t>
                      </a:r>
                      <a:r>
                        <a:rPr lang="en-Z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Amalinda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Stadium, and </a:t>
                      </a:r>
                      <a:r>
                        <a:rPr lang="en-Z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Gompo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Stadium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3 000 000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3 000 000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510 187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367 840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Title 4"/>
          <p:cNvSpPr txBox="1">
            <a:spLocks/>
          </p:cNvSpPr>
          <p:nvPr/>
        </p:nvSpPr>
        <p:spPr bwMode="auto">
          <a:xfrm>
            <a:off x="251520" y="188640"/>
            <a:ext cx="8640960" cy="72037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6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AMENITIES PROJECTS </a:t>
            </a:r>
            <a:endParaRPr lang="en-ZA" sz="36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6833" y="6446363"/>
            <a:ext cx="1905000" cy="457200"/>
          </a:xfrm>
        </p:spPr>
        <p:txBody>
          <a:bodyPr/>
          <a:lstStyle/>
          <a:p>
            <a:pPr>
              <a:defRPr/>
            </a:pPr>
            <a:fld id="{BDE2F378-7422-4DD3-BA20-E68334914D1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184473"/>
              </p:ext>
            </p:extLst>
          </p:nvPr>
        </p:nvGraphicFramePr>
        <p:xfrm>
          <a:off x="251520" y="1196752"/>
          <a:ext cx="8541854" cy="366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260140"/>
                <a:gridCol w="1620180"/>
                <a:gridCol w="1224136"/>
                <a:gridCol w="1080120"/>
                <a:gridCol w="1008112"/>
                <a:gridCol w="404950"/>
              </a:tblGrid>
              <a:tr h="880807">
                <a:tc>
                  <a:txBody>
                    <a:bodyPr/>
                    <a:lstStyle/>
                    <a:p>
                      <a:pPr algn="ctr"/>
                      <a:r>
                        <a:rPr lang="xh-ZA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PROJECT</a:t>
                      </a:r>
                      <a:endParaRPr lang="xh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BUDGET</a:t>
                      </a:r>
                      <a:endParaRPr lang="xh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ADJUSTMENT</a:t>
                      </a:r>
                      <a:r>
                        <a:rPr lang="xh-ZA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BUDGET</a:t>
                      </a:r>
                      <a:endParaRPr lang="xh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 Q1</a:t>
                      </a:r>
                      <a:endParaRPr lang="xh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</a:t>
                      </a:r>
                      <a:r>
                        <a:rPr lang="xh-ZA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Q2</a:t>
                      </a:r>
                      <a:endParaRPr lang="xh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EXP. Q3</a:t>
                      </a:r>
                      <a:endParaRPr lang="xh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xh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8615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Fencing of Sports Fields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500 000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2 500 000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347 923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322 446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19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Upgrading of </a:t>
                      </a:r>
                      <a:r>
                        <a:rPr lang="en-Z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Phakamisa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Mount Coke Sports Fields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1 500 000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1 500 000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1 436 842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1 297 889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856796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Development and Upgrading of </a:t>
                      </a: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Cemeteries (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Inland, Midland and Coastal)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8 000 000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8 000 000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h-ZA" sz="1400" b="0" i="0" u="none" strike="noStrike" dirty="0" smtClean="0">
                          <a:effectLst/>
                          <a:latin typeface="Arial"/>
                        </a:rPr>
                        <a:t>1 </a:t>
                      </a:r>
                      <a:r>
                        <a:rPr lang="xh-ZA" sz="1400" b="0" i="0" u="none" strike="noStrike" dirty="0">
                          <a:effectLst/>
                          <a:latin typeface="Arial"/>
                        </a:rPr>
                        <a:t>192 369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5 570 028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6 430 798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83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KWT Traffic Building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6 000 000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500 000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3261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h-ZA" sz="1400" b="1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xh-ZA" sz="1400" b="1" i="0" u="none" strike="noStrike" dirty="0">
                          <a:effectLst/>
                          <a:latin typeface="Arial"/>
                        </a:rPr>
                        <a:t>48 200 000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h-ZA" sz="1400" b="1" i="0" u="none" strike="noStrike" dirty="0" smtClean="0">
                          <a:effectLst/>
                          <a:latin typeface="Arial"/>
                        </a:rPr>
                        <a:t>34 000 000</a:t>
                      </a:r>
                      <a:endParaRPr lang="xh-ZA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h-ZA" sz="1400" b="1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xh-ZA" sz="1400" b="1" i="0" u="none" strike="noStrike" dirty="0" smtClean="0">
                          <a:effectLst/>
                          <a:latin typeface="Arial"/>
                        </a:rPr>
                        <a:t>       </a:t>
                      </a:r>
                      <a:r>
                        <a:rPr lang="xh-ZA" sz="1400" b="1" i="0" u="none" strike="noStrike" dirty="0">
                          <a:effectLst/>
                          <a:latin typeface="Arial"/>
                        </a:rPr>
                        <a:t>2 353 572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14 086 574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13 997 855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le 4"/>
          <p:cNvSpPr txBox="1">
            <a:spLocks/>
          </p:cNvSpPr>
          <p:nvPr/>
        </p:nvSpPr>
        <p:spPr bwMode="auto">
          <a:xfrm>
            <a:off x="251520" y="188640"/>
            <a:ext cx="8640960" cy="72037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6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AMENITIES PROJECTS </a:t>
            </a:r>
            <a:endParaRPr lang="en-ZA" sz="36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6833" y="6446363"/>
            <a:ext cx="1905000" cy="457200"/>
          </a:xfrm>
        </p:spPr>
        <p:txBody>
          <a:bodyPr/>
          <a:lstStyle/>
          <a:p>
            <a:pPr>
              <a:defRPr/>
            </a:pPr>
            <a:fld id="{BDE2F378-7422-4DD3-BA20-E68334914D1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7782" y="6453336"/>
            <a:ext cx="649287" cy="3508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22BE276-6FF4-441E-AFEF-9BD4E9FC92D0}" type="slidenum">
              <a:rPr lang="xh-ZA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xh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5425"/>
            <a:ext cx="8291513" cy="682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542939"/>
              </p:ext>
            </p:extLst>
          </p:nvPr>
        </p:nvGraphicFramePr>
        <p:xfrm>
          <a:off x="287523" y="1052736"/>
          <a:ext cx="8568953" cy="220370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08213"/>
                <a:gridCol w="792088"/>
                <a:gridCol w="1080120"/>
                <a:gridCol w="864096"/>
                <a:gridCol w="1080120"/>
                <a:gridCol w="936104"/>
                <a:gridCol w="756084"/>
                <a:gridCol w="1152128"/>
              </a:tblGrid>
              <a:tr h="710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IMMEDIATE RESULTS INDICATORS</a:t>
                      </a:r>
                      <a:endParaRPr lang="xh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all" baseline="0" dirty="0" smtClean="0"/>
                        <a:t>q1</a:t>
                      </a:r>
                      <a:endParaRPr lang="en-US" sz="1600" cap="all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all" baseline="0" dirty="0" smtClean="0"/>
                        <a:t>ACHIEVED</a:t>
                      </a:r>
                      <a:endParaRPr lang="en-US" sz="1600" cap="all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US" sz="1400" cap="all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xh-ZA" sz="14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effectLst/>
                        </a:rPr>
                        <a:t>ANNUAL TARGET 2015/2016</a:t>
                      </a:r>
                      <a:endParaRPr lang="xh-ZA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jobs</a:t>
                      </a:r>
                      <a:r>
                        <a:rPr lang="xh-ZA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created under Expanded Public Works Programme &amp; other municipal programmes</a:t>
                      </a:r>
                      <a:endParaRPr lang="xh-ZA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11" marR="5451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xh-ZA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  <a:endParaRPr lang="xh-ZA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xh-ZA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289</a:t>
                      </a: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xh-ZA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4" marR="58134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</a:t>
                      </a:r>
                      <a:endParaRPr lang="xh-ZA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h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1545</a:t>
                      </a:r>
                      <a:endParaRPr lang="xh-ZA" sz="14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131" marR="58131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Title 4"/>
          <p:cNvSpPr txBox="1">
            <a:spLocks/>
          </p:cNvSpPr>
          <p:nvPr/>
        </p:nvSpPr>
        <p:spPr bwMode="auto">
          <a:xfrm>
            <a:off x="251520" y="260648"/>
            <a:ext cx="8640960" cy="64807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JOB CREATION</a:t>
            </a:r>
            <a:endParaRPr lang="en-ZA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2649538"/>
            <a:ext cx="9144000" cy="1500187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xh-Z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 SETTLEMENTS &amp; </a:t>
            </a:r>
          </a:p>
          <a:p>
            <a:pPr algn="ctr">
              <a:defRPr/>
            </a:pPr>
            <a:r>
              <a:rPr lang="xh-Z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 DEEDS </a:t>
            </a:r>
            <a:endParaRPr lang="xh-Z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86250"/>
            <a:ext cx="9144000" cy="21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9144000" cy="214313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787FE8-8449-4141-8D04-78B9F75D9A04}" type="slidenum">
              <a:rPr lang="xh-ZA"/>
              <a:pPr/>
              <a:t>28</a:t>
            </a:fld>
            <a:endParaRPr lang="xh-ZA"/>
          </a:p>
        </p:txBody>
      </p:sp>
    </p:spTree>
    <p:extLst>
      <p:ext uri="{BB962C8B-B14F-4D97-AF65-F5344CB8AC3E}">
        <p14:creationId xmlns:p14="http://schemas.microsoft.com/office/powerpoint/2010/main" val="7365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158905"/>
              </p:ext>
            </p:extLst>
          </p:nvPr>
        </p:nvGraphicFramePr>
        <p:xfrm>
          <a:off x="395532" y="1196752"/>
          <a:ext cx="8208916" cy="5508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319"/>
                <a:gridCol w="1316974"/>
                <a:gridCol w="1303700"/>
                <a:gridCol w="1444869"/>
                <a:gridCol w="1189080"/>
                <a:gridCol w="1316974"/>
              </a:tblGrid>
              <a:tr h="1469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Name of Informal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Settlement</a:t>
                      </a:r>
                      <a:endParaRPr lang="en-US" sz="1400" b="1" i="0" u="none" strike="noStrike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3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 Provided</a:t>
                      </a:r>
                    </a:p>
                  </a:txBody>
                  <a:tcPr marL="5189" marR="5189" marT="5193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Annual Target 2015/2016</a:t>
                      </a:r>
                      <a:endParaRPr lang="en-US" sz="1400" b="1" i="0" u="none" strike="noStrike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3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dirty="0" smtClean="0">
                          <a:solidFill>
                            <a:schemeClr val="bg1"/>
                          </a:solidFill>
                        </a:rPr>
                        <a:t>Actual Progress</a:t>
                      </a:r>
                    </a:p>
                    <a:p>
                      <a:pPr algn="ctr"/>
                      <a:r>
                        <a:rPr lang="xh-ZA" sz="1400" dirty="0" smtClean="0">
                          <a:solidFill>
                            <a:schemeClr val="bg1"/>
                          </a:solidFill>
                        </a:rPr>
                        <a:t>1 July 2015 to March</a:t>
                      </a:r>
                      <a:r>
                        <a:rPr lang="xh-ZA" sz="1400" baseline="0" dirty="0" smtClean="0">
                          <a:solidFill>
                            <a:schemeClr val="bg1"/>
                          </a:solidFill>
                        </a:rPr>
                        <a:t> 2016</a:t>
                      </a:r>
                      <a:endParaRPr lang="xh-ZA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endParaRPr lang="en-US" sz="1400" u="none" strike="noStrike" dirty="0" smtClean="0">
                        <a:solidFill>
                          <a:schemeClr val="accent3"/>
                        </a:solidFill>
                        <a:effectLst/>
                      </a:endParaRPr>
                    </a:p>
                  </a:txBody>
                  <a:tcPr marL="5189" marR="5189" marT="5193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accent3"/>
                          </a:solidFill>
                          <a:effectLst/>
                        </a:rPr>
                        <a:t>Budget </a:t>
                      </a:r>
                    </a:p>
                  </a:txBody>
                  <a:tcPr marL="5189" marR="5189" marT="5193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chemeClr val="accent3"/>
                          </a:solidFill>
                          <a:effectLst/>
                        </a:rPr>
                        <a:t>Expenditure</a:t>
                      </a:r>
                    </a:p>
                  </a:txBody>
                  <a:tcPr marL="5189" marR="5189" marT="5193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622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CLUSTER 1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Masibambane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;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Masibulele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;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Velwano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;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Ilinge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Dacawa</a:t>
                      </a:r>
                      <a:endParaRPr lang="en-ZA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Internal Services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5189" marR="5189" marT="519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25 000 000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12 092 941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47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CLUSTER 2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Chris Hani 3; Winnie Mandela; 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Deluxolo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Village;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Sisulu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Village; Francis Mei; Mahlangu Village,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Mathemba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Vuso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Gwentshe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Internal Services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189" marR="5189" marT="5191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183</a:t>
                      </a:r>
                      <a:r>
                        <a:rPr lang="en-ZA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13 024 000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7 226 788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23236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CLUSTER 3</a:t>
                      </a:r>
                    </a:p>
                    <a:p>
                      <a:pPr algn="ctr"/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Fynbos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1; </a:t>
                      </a:r>
                      <a:endParaRPr lang="xh-ZA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Fynbos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2;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Ndancama</a:t>
                      </a:r>
                      <a:endParaRPr lang="xh-ZA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Internal Services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25 350 000</a:t>
                      </a:r>
                      <a:endParaRPr lang="en-ZA" sz="1400" b="0" dirty="0">
                        <a:effectLst/>
                        <a:latin typeface="+mn-lt"/>
                        <a:ea typeface="MS PMincho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21 704 365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467544" y="260648"/>
            <a:ext cx="8424936" cy="7200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 SETTLEMENTS</a:t>
            </a:r>
            <a:endParaRPr lang="en-ZA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</p:spPr>
        <p:txBody>
          <a:bodyPr/>
          <a:lstStyle/>
          <a:p>
            <a:pPr>
              <a:defRPr/>
            </a:pPr>
            <a:fld id="{7B2D537D-F614-48B2-8F0A-917E456930C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0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2649538"/>
            <a:ext cx="9144000" cy="1500187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xh-Z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PERFORMANCE</a:t>
            </a:r>
            <a:endParaRPr lang="xh-Z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86250"/>
            <a:ext cx="9144000" cy="21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9144000" cy="214313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787FE8-8449-4141-8D04-78B9F75D9A04}" type="slidenum">
              <a:rPr lang="xh-ZA"/>
              <a:pPr/>
              <a:t>3</a:t>
            </a:fld>
            <a:endParaRPr lang="xh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875184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BETWEEN USDG &amp; HSDG</a:t>
            </a:r>
            <a:endParaRPr lang="en-ZA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4D7-AAED-4A26-90C1-320F4B119D6B}" type="slidenum">
              <a:rPr lang="xh-ZA" smtClean="0"/>
              <a:pPr/>
              <a:t>30</a:t>
            </a:fld>
            <a:endParaRPr lang="xh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r>
              <a:rPr lang="xh-ZA" sz="2400" b="1" dirty="0" smtClean="0"/>
              <a:t>USDG</a:t>
            </a:r>
            <a:r>
              <a:rPr lang="xh-ZA" sz="2400" dirty="0" smtClean="0"/>
              <a:t> is used for the construction critical bulk infrastructure and the provision of internal services linked to approved housing projects.</a:t>
            </a:r>
          </a:p>
          <a:p>
            <a:endParaRPr lang="xh-ZA" sz="2400" dirty="0" smtClean="0"/>
          </a:p>
          <a:p>
            <a:r>
              <a:rPr lang="xh-ZA" sz="2400" b="1" dirty="0" smtClean="0"/>
              <a:t>HSDG</a:t>
            </a:r>
            <a:r>
              <a:rPr lang="xh-ZA" sz="2400" dirty="0" smtClean="0"/>
              <a:t> is used for the construction of top structures on serviced sites as prepared by the USDG in the urban areas and on top structures only in rural areas.  </a:t>
            </a:r>
          </a:p>
          <a:p>
            <a:endParaRPr lang="xh-ZA" sz="2400" dirty="0" smtClean="0"/>
          </a:p>
          <a:p>
            <a:pPr marL="0" indent="0">
              <a:buNone/>
            </a:pPr>
            <a:endParaRPr lang="xh-ZA" dirty="0"/>
          </a:p>
        </p:txBody>
      </p:sp>
    </p:spTree>
    <p:extLst>
      <p:ext uri="{BB962C8B-B14F-4D97-AF65-F5344CB8AC3E}">
        <p14:creationId xmlns:p14="http://schemas.microsoft.com/office/powerpoint/2010/main" val="40112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72400" y="6309320"/>
            <a:ext cx="702341" cy="401023"/>
          </a:xfrm>
        </p:spPr>
        <p:txBody>
          <a:bodyPr/>
          <a:lstStyle/>
          <a:p>
            <a:fld id="{451BB4D7-AAED-4A26-90C1-320F4B119D6B}" type="slidenum">
              <a:rPr lang="xh-ZA" smtClean="0"/>
              <a:pPr/>
              <a:t>31</a:t>
            </a:fld>
            <a:endParaRPr lang="xh-ZA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251520" y="214313"/>
            <a:ext cx="8568952" cy="82391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BETWEEN USDG &amp; HSDG</a:t>
            </a:r>
            <a:endParaRPr lang="en-ZA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96120717"/>
              </p:ext>
            </p:extLst>
          </p:nvPr>
        </p:nvGraphicFramePr>
        <p:xfrm>
          <a:off x="214282" y="1214422"/>
          <a:ext cx="8606190" cy="47605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8996"/>
                <a:gridCol w="1414746"/>
                <a:gridCol w="2736304"/>
                <a:gridCol w="1296144"/>
              </a:tblGrid>
              <a:tr h="9904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USDG – Housing Internal Services</a:t>
                      </a:r>
                      <a:endParaRPr lang="en-ZA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2015/2016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HSDG – Top Structure</a:t>
                      </a:r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2015/2016</a:t>
                      </a:r>
                      <a:endParaRPr lang="en-ZA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823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500" u="none" strike="noStrike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Reeston</a:t>
                      </a:r>
                      <a:r>
                        <a:rPr lang="en-ZA" sz="150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Phase 3 Stage 2 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13 000 000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Reeston</a:t>
                      </a:r>
                      <a:r>
                        <a:rPr lang="en-US" sz="15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Phase 3: Stage 2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13 000 000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23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Reeston</a:t>
                      </a: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Phase 3 Stage 3</a:t>
                      </a:r>
                      <a:endParaRPr lang="en-ZA" sz="15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5 000 000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Reeston</a:t>
                      </a: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Phase 3 Stage 3</a:t>
                      </a:r>
                      <a:endParaRPr lang="en-ZA" sz="15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62 804 569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82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u="none" strike="noStrike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Mdantsane</a:t>
                      </a:r>
                      <a:r>
                        <a:rPr lang="fr-FR" sz="150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Zone 18 CC Phase 2 </a:t>
                      </a:r>
                      <a:endParaRPr lang="fr-FR" sz="15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3 500 000 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Mdantsane</a:t>
                      </a:r>
                      <a:r>
                        <a:rPr lang="fr-FR" sz="15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Zone 18 CC Ph. 2 </a:t>
                      </a:r>
                      <a:endParaRPr lang="fr-FR" sz="15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23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West Bank Restitution</a:t>
                      </a:r>
                      <a:endParaRPr lang="sv-SE" sz="15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  <a:endParaRPr lang="en-ZA" sz="15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823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50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Sunny South 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6 800 000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Sunny South </a:t>
                      </a:r>
                      <a:endParaRPr lang="en-ZA" sz="15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7 500 000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233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Amalinda</a:t>
                      </a:r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Co- Op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Amalinda</a:t>
                      </a:r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Co- Op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823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50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Amalinda</a:t>
                      </a:r>
                      <a:r>
                        <a:rPr lang="en-ZA" sz="15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50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Fairlands</a:t>
                      </a:r>
                      <a:r>
                        <a:rPr lang="en-ZA" sz="15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5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Amalinda</a:t>
                      </a:r>
                      <a:r>
                        <a:rPr lang="en-ZA" sz="15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5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Fairlands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23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50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Ilitha</a:t>
                      </a:r>
                      <a:r>
                        <a:rPr lang="en-ZA" sz="15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North 177 Units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1 500 000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Ilitha</a:t>
                      </a: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North 177 Units</a:t>
                      </a:r>
                      <a:endParaRPr lang="en-ZA" sz="1500" b="0" i="0" u="none" strike="noStrik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4426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  <a:endParaRPr lang="en-ZA" sz="15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Ilitha</a:t>
                      </a: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Eradication of Wooden Houses to Formal Houses</a:t>
                      </a:r>
                      <a:endParaRPr lang="en-ZA" sz="1500" b="0" i="0" u="none" strike="noStrik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10 380 294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0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36789" y="6359701"/>
            <a:ext cx="702341" cy="401023"/>
          </a:xfrm>
        </p:spPr>
        <p:txBody>
          <a:bodyPr/>
          <a:lstStyle/>
          <a:p>
            <a:fld id="{451BB4D7-AAED-4A26-90C1-320F4B119D6B}" type="slidenum">
              <a:rPr lang="xh-ZA" smtClean="0">
                <a:solidFill>
                  <a:srgbClr val="000000"/>
                </a:solidFill>
              </a:rPr>
              <a:pPr/>
              <a:t>32</a:t>
            </a:fld>
            <a:endParaRPr lang="xh-ZA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251520" y="214312"/>
            <a:ext cx="8568952" cy="100010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LINK BETWEEN USDG &amp; HSDG</a:t>
            </a:r>
            <a:endParaRPr lang="en-ZA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72025096"/>
              </p:ext>
            </p:extLst>
          </p:nvPr>
        </p:nvGraphicFramePr>
        <p:xfrm>
          <a:off x="214282" y="1214422"/>
          <a:ext cx="8606190" cy="50228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8996"/>
                <a:gridCol w="1342738"/>
                <a:gridCol w="2592288"/>
                <a:gridCol w="1512168"/>
              </a:tblGrid>
              <a:tr h="982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USDG – Housing Internal Services</a:t>
                      </a:r>
                      <a:endParaRPr lang="en-ZA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2015/2016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HSDG – Top Structure</a:t>
                      </a:r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2015/2016</a:t>
                      </a:r>
                      <a:endParaRPr lang="en-ZA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6234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Yard TRA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Yard TRA</a:t>
                      </a:r>
                      <a:endParaRPr lang="en-ZA" sz="1500" b="0" i="0" u="none" strike="noStrik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542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50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Manyano</a:t>
                      </a: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ZA" sz="150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Tembelihle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50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Manyano</a:t>
                      </a: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</a:t>
                      </a:r>
                      <a:r>
                        <a:rPr lang="en-ZA" sz="150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50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Tembelihle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03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Second Creek</a:t>
                      </a:r>
                      <a:endParaRPr kumimoji="0" lang="en-ZA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Creek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852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Braelyn Ext 10</a:t>
                      </a: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Braelyn</a:t>
                      </a:r>
                      <a:r>
                        <a:rPr lang="fr-FR" sz="150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 10</a:t>
                      </a:r>
                      <a:endParaRPr lang="fr-FR" sz="1500" b="0" i="0" u="none" strike="noStrik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4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</a:t>
                      </a:r>
                      <a:r>
                        <a:rPr lang="en-ZA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 </a:t>
                      </a:r>
                      <a:r>
                        <a:rPr lang="en-ZA" sz="15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Tsholomnqa</a:t>
                      </a:r>
                      <a:endParaRPr lang="en-ZA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</a:t>
                      </a:r>
                      <a:r>
                        <a:rPr lang="en-ZA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 </a:t>
                      </a:r>
                      <a:r>
                        <a:rPr lang="en-ZA" sz="15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Tsholomnqa</a:t>
                      </a:r>
                      <a:endParaRPr lang="en-ZA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1783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Cluster</a:t>
                      </a:r>
                      <a:r>
                        <a:rPr lang="en-ZA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ZA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33 750 000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Cluster 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75 519 030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24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Cluster 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3 524 000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Cluster 2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Cluster 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41 350 000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Cluster 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45 861 424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6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36789" y="6359701"/>
            <a:ext cx="702341" cy="401023"/>
          </a:xfrm>
        </p:spPr>
        <p:txBody>
          <a:bodyPr/>
          <a:lstStyle/>
          <a:p>
            <a:fld id="{451BB4D7-AAED-4A26-90C1-320F4B119D6B}" type="slidenum">
              <a:rPr lang="xh-ZA" smtClean="0"/>
              <a:pPr/>
              <a:t>33</a:t>
            </a:fld>
            <a:endParaRPr lang="xh-ZA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251520" y="214312"/>
            <a:ext cx="8568952" cy="100010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LINK BETWEEN USDG &amp; HSDG</a:t>
            </a:r>
            <a:endParaRPr lang="en-ZA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59365863"/>
              </p:ext>
            </p:extLst>
          </p:nvPr>
        </p:nvGraphicFramePr>
        <p:xfrm>
          <a:off x="214282" y="1214422"/>
          <a:ext cx="8606190" cy="50228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8996"/>
                <a:gridCol w="1342738"/>
                <a:gridCol w="2592288"/>
                <a:gridCol w="1512168"/>
              </a:tblGrid>
              <a:tr h="982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USDG – Housing Internal Services</a:t>
                      </a:r>
                      <a:endParaRPr lang="en-ZA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2015/2016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HSDG – Top Structure</a:t>
                      </a:r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2015/2016</a:t>
                      </a:r>
                      <a:endParaRPr lang="en-ZA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6234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5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Potsdam </a:t>
                      </a:r>
                      <a:r>
                        <a:rPr lang="en-ZA" sz="150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Ikhwezi</a:t>
                      </a:r>
                      <a:r>
                        <a:rPr lang="en-ZA" sz="15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Block </a:t>
                      </a: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&amp; 2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Potsdam </a:t>
                      </a:r>
                      <a:r>
                        <a:rPr lang="en-ZA" sz="150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Ikhwezi</a:t>
                      </a: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Block 1 </a:t>
                      </a:r>
                      <a:endParaRPr lang="en-ZA" sz="1500" b="0" i="0" u="none" strike="noStrik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542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5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Potsdam North </a:t>
                      </a:r>
                      <a:r>
                        <a:rPr lang="en-ZA" sz="150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Kanana</a:t>
                      </a:r>
                      <a:r>
                        <a:rPr lang="en-ZA" sz="15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03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Potsdam Village Phase 1 &amp; 2</a:t>
                      </a:r>
                      <a:endParaRPr kumimoji="0" lang="en-ZA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Potsdam Village Phase 1 &amp; 2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8528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</a:t>
                      </a: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500" b="0" i="0" u="none" strike="noStrik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Dimbaza</a:t>
                      </a:r>
                      <a:r>
                        <a:rPr lang="fr-FR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110 </a:t>
                      </a:r>
                      <a:r>
                        <a:rPr lang="fr-FR" sz="150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r>
                        <a:rPr lang="fr-FR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500" b="0" i="0" u="none" strike="noStrik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4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Tyutyu</a:t>
                      </a:r>
                      <a:r>
                        <a:rPr lang="en-ZA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Phase 3</a:t>
                      </a:r>
                      <a:endParaRPr lang="en-ZA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250 000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Tyutyu</a:t>
                      </a:r>
                      <a:r>
                        <a:rPr lang="en-ZA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Phase 3</a:t>
                      </a:r>
                      <a:endParaRPr lang="en-ZA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1783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Peelton</a:t>
                      </a:r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Cluster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Peelton</a:t>
                      </a:r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Cluster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62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Reconstruction of Storm Damaged</a:t>
                      </a:r>
                      <a:r>
                        <a:rPr lang="en-ZA" sz="150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Houses</a:t>
                      </a:r>
                      <a:endParaRPr lang="en-ZA" sz="1500" u="none" strike="noStrik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Reconstruction of Storm Damaged Houses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17 500 000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262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DVRI Pilot Project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DVRI Pilot Project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1 501 683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7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2649538"/>
            <a:ext cx="9144000" cy="1500187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xh-Z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 TERM STRATEGIC FRAMEWORK (MTSF) RESPONSE </a:t>
            </a:r>
            <a:endParaRPr lang="xh-Z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86250"/>
            <a:ext cx="9144000" cy="21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9144000" cy="214313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787FE8-8449-4141-8D04-78B9F75D9A04}" type="slidenum">
              <a:rPr lang="xh-ZA"/>
              <a:pPr/>
              <a:t>34</a:t>
            </a:fld>
            <a:endParaRPr lang="xh-ZA"/>
          </a:p>
        </p:txBody>
      </p:sp>
    </p:spTree>
    <p:extLst>
      <p:ext uri="{BB962C8B-B14F-4D97-AF65-F5344CB8AC3E}">
        <p14:creationId xmlns:p14="http://schemas.microsoft.com/office/powerpoint/2010/main" val="15268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7440" y="6453336"/>
            <a:ext cx="1905000" cy="457200"/>
          </a:xfrm>
        </p:spPr>
        <p:txBody>
          <a:bodyPr/>
          <a:lstStyle/>
          <a:p>
            <a:pPr>
              <a:defRPr/>
            </a:pPr>
            <a:fld id="{3B54D609-F6C9-45D0-9B5D-6687BD062CB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840583"/>
              </p:ext>
            </p:extLst>
          </p:nvPr>
        </p:nvGraphicFramePr>
        <p:xfrm>
          <a:off x="395291" y="1412776"/>
          <a:ext cx="8280397" cy="180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405"/>
                <a:gridCol w="1440160"/>
                <a:gridCol w="1210368"/>
                <a:gridCol w="1396488"/>
                <a:gridCol w="1396488"/>
                <a:gridCol w="1396488"/>
              </a:tblGrid>
              <a:tr h="649967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Programme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Stand Costs</a:t>
                      </a:r>
                      <a:endParaRPr lang="en-ZA" sz="1600" dirty="0" smtClean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solidFill>
                            <a:schemeClr val="bg1"/>
                          </a:solidFill>
                        </a:rPr>
                        <a:t>Annual </a:t>
                      </a:r>
                    </a:p>
                    <a:p>
                      <a:pPr algn="ctr" fontAlgn="b"/>
                      <a:r>
                        <a:rPr lang="en-ZA" sz="1600" u="none" strike="noStrike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solidFill>
                            <a:schemeClr val="bg1"/>
                          </a:solidFill>
                        </a:rPr>
                        <a:t>Annual </a:t>
                      </a:r>
                    </a:p>
                    <a:p>
                      <a:pPr algn="ctr" fontAlgn="b"/>
                      <a:r>
                        <a:rPr lang="en-ZA" sz="1600" u="none" strike="noStrike" dirty="0" smtClean="0">
                          <a:solidFill>
                            <a:schemeClr val="bg1"/>
                          </a:solidFill>
                        </a:rPr>
                        <a:t>Costs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solidFill>
                            <a:schemeClr val="bg1"/>
                          </a:solidFill>
                        </a:rPr>
                        <a:t>5-Year </a:t>
                      </a:r>
                    </a:p>
                    <a:p>
                      <a:pPr algn="ctr" fontAlgn="b"/>
                      <a:r>
                        <a:rPr lang="en-ZA" sz="1600" u="none" strike="noStrike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solidFill>
                            <a:schemeClr val="bg1"/>
                          </a:solidFill>
                        </a:rPr>
                        <a:t>Total Cost </a:t>
                      </a:r>
                      <a:r>
                        <a:rPr lang="en-ZA" sz="2400" u="none" strike="noStrike" dirty="0" smtClean="0">
                          <a:solidFill>
                            <a:schemeClr val="bg1"/>
                          </a:solidFill>
                        </a:rPr>
                        <a:t>*</a:t>
                      </a:r>
                      <a:r>
                        <a:rPr lang="en-ZA" sz="1600" u="none" strike="noStrike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50232"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Upgrading of Informal</a:t>
                      </a:r>
                      <a:r>
                        <a:rPr lang="en-ZA" sz="14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Settlements Programme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±R43,626 per site for </a:t>
                      </a:r>
                      <a:r>
                        <a:rPr lang="en-ZA" sz="14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services as per quantum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3 796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R165,604,296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none" strike="noStrike" dirty="0" smtClean="0">
                          <a:effectLst/>
                          <a:latin typeface="+mn-lt"/>
                        </a:rPr>
                        <a:t>18 980</a:t>
                      </a:r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R828,021,480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395288" y="260648"/>
            <a:ext cx="8280400" cy="720824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MTEF BUDGET ALLOCATION</a:t>
            </a:r>
            <a:endParaRPr lang="en-ZA" sz="3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324036"/>
              </p:ext>
            </p:extLst>
          </p:nvPr>
        </p:nvGraphicFramePr>
        <p:xfrm>
          <a:off x="395536" y="3501008"/>
          <a:ext cx="8280152" cy="1610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015968"/>
                <a:gridCol w="2015968"/>
                <a:gridCol w="2015968"/>
              </a:tblGrid>
              <a:tr h="69577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/>
                        <a:t>Funding Source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/>
                        <a:t>2015/2016 </a:t>
                      </a:r>
                    </a:p>
                    <a:p>
                      <a:pPr algn="ctr" fontAlgn="b"/>
                      <a:r>
                        <a:rPr lang="en-ZA" sz="1600" u="none" strike="noStrike" dirty="0" smtClean="0"/>
                        <a:t>Budget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/>
                        <a:t>2016/2017 </a:t>
                      </a:r>
                    </a:p>
                    <a:p>
                      <a:pPr algn="ctr" fontAlgn="b"/>
                      <a:r>
                        <a:rPr lang="en-ZA" sz="1600" u="none" strike="noStrike" dirty="0" smtClean="0"/>
                        <a:t>Budget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/>
                        <a:t>2017/2018</a:t>
                      </a:r>
                    </a:p>
                    <a:p>
                      <a:pPr algn="ctr" fontAlgn="b"/>
                      <a:r>
                        <a:rPr lang="en-ZA" sz="1600" u="none" strike="noStrike" dirty="0" smtClean="0"/>
                        <a:t>Budget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0501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USDG (Capital)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755,535,408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715,222,100 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758,942,100 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0501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HSDG (Capital)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94,400,000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106,300,000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65,000,000 </a:t>
                      </a:r>
                    </a:p>
                  </a:txBody>
                  <a:tcPr marL="7620" marR="7620" marT="7620" marB="0" anchor="ctr"/>
                </a:tc>
              </a:tr>
              <a:tr h="30501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849,935,408</a:t>
                      </a:r>
                      <a:endParaRPr lang="xh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821,522,100</a:t>
                      </a:r>
                      <a:endParaRPr lang="xh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823,942,100</a:t>
                      </a:r>
                      <a:endParaRPr lang="xh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5877272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h-ZA" sz="1400" i="1" u="sng" dirty="0" smtClean="0"/>
              <a:t>Note :</a:t>
            </a:r>
            <a:r>
              <a:rPr lang="xh-ZA" sz="1400" i="1" dirty="0" smtClean="0"/>
              <a:t>  DoRA  USDG 2015/16 : R 755 535 408             HSDG 2015/16 : R 94 400 000</a:t>
            </a:r>
          </a:p>
          <a:p>
            <a:r>
              <a:rPr lang="xh-ZA" sz="1400" i="1" dirty="0" smtClean="0"/>
              <a:t>	    USDG 2016/17 </a:t>
            </a:r>
            <a:r>
              <a:rPr lang="xh-ZA" sz="1400" i="1" dirty="0"/>
              <a:t>: </a:t>
            </a:r>
            <a:r>
              <a:rPr lang="xh-ZA" sz="1400" i="1" dirty="0" smtClean="0"/>
              <a:t>R731 499 </a:t>
            </a:r>
            <a:r>
              <a:rPr lang="xh-ZA" sz="1400" i="1" dirty="0"/>
              <a:t>000          </a:t>
            </a:r>
            <a:r>
              <a:rPr lang="xh-ZA" sz="1400" i="1" dirty="0" smtClean="0"/>
              <a:t>   HSDG 2016/17 </a:t>
            </a:r>
            <a:r>
              <a:rPr lang="xh-ZA" sz="1400" i="1" dirty="0"/>
              <a:t>: </a:t>
            </a:r>
            <a:r>
              <a:rPr lang="xh-ZA" sz="1400" i="1" dirty="0" smtClean="0"/>
              <a:t>R106 300 000</a:t>
            </a:r>
          </a:p>
          <a:p>
            <a:r>
              <a:rPr lang="xh-ZA" sz="1400" i="1" dirty="0" smtClean="0"/>
              <a:t>	    USDG 2017/18 : R774 202 </a:t>
            </a:r>
            <a:r>
              <a:rPr lang="xh-ZA" sz="1400" i="1" dirty="0"/>
              <a:t>000             HSDG </a:t>
            </a:r>
            <a:r>
              <a:rPr lang="xh-ZA" sz="1400" i="1" dirty="0" smtClean="0"/>
              <a:t>2017/18 </a:t>
            </a:r>
            <a:r>
              <a:rPr lang="xh-ZA" sz="1400" i="1" dirty="0"/>
              <a:t>: </a:t>
            </a:r>
            <a:r>
              <a:rPr lang="xh-ZA" sz="1400" i="1" dirty="0" smtClean="0"/>
              <a:t>R65 000 000</a:t>
            </a:r>
            <a:endParaRPr lang="xh-ZA" sz="1400" i="1" dirty="0"/>
          </a:p>
        </p:txBody>
      </p:sp>
    </p:spTree>
    <p:extLst>
      <p:ext uri="{BB962C8B-B14F-4D97-AF65-F5344CB8AC3E}">
        <p14:creationId xmlns:p14="http://schemas.microsoft.com/office/powerpoint/2010/main" val="18392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145197"/>
              </p:ext>
            </p:extLst>
          </p:nvPr>
        </p:nvGraphicFramePr>
        <p:xfrm>
          <a:off x="281879" y="1052736"/>
          <a:ext cx="8610603" cy="52022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2049"/>
                <a:gridCol w="1008112"/>
                <a:gridCol w="725750"/>
                <a:gridCol w="725750"/>
                <a:gridCol w="725750"/>
                <a:gridCol w="725750"/>
                <a:gridCol w="1057442"/>
              </a:tblGrid>
              <a:tr h="385931">
                <a:tc rowSpan="3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MTSF TARGET 2019</a:t>
                      </a:r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ACTUAL DELIVERY PROGRESS</a:t>
                      </a:r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04829">
                <a:tc vMerge="1">
                  <a:txBody>
                    <a:bodyPr/>
                    <a:lstStyle/>
                    <a:p>
                      <a:pPr algn="ctr"/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</a:rPr>
                        <a:t>2014/15</a:t>
                      </a:r>
                    </a:p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</a:rPr>
                        <a:t>2015/16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</a:rPr>
                        <a:t>Total to date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04829">
                <a:tc vMerge="1">
                  <a:txBody>
                    <a:bodyPr/>
                    <a:lstStyle/>
                    <a:p>
                      <a:pPr algn="ctr"/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316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none" strike="noStrike" dirty="0" smtClean="0">
                          <a:effectLst/>
                          <a:latin typeface="+mn-lt"/>
                        </a:rPr>
                        <a:t>18 980 H</a:t>
                      </a:r>
                      <a:r>
                        <a:rPr lang="en-ZA" sz="1400" kern="1200" dirty="0" smtClean="0">
                          <a:effectLst/>
                          <a:latin typeface="+mn-lt"/>
                        </a:rPr>
                        <a:t>ouseholds in informal settlements  upgraded to Phase 2 of the Informal Settlements Upgrading Programme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1729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407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249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656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4" marB="45714" anchor="ctr">
                    <a:solidFill>
                      <a:schemeClr val="bg1"/>
                    </a:solidFill>
                  </a:tcPr>
                </a:tc>
              </a:tr>
              <a:tr h="335314">
                <a:tc rowSpan="3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ZA" sz="1400" kern="1200" baseline="0" dirty="0" smtClean="0">
                          <a:effectLst/>
                          <a:latin typeface="+mn-lt"/>
                        </a:rPr>
                        <a:t>Individual households:</a:t>
                      </a:r>
                    </a:p>
                    <a:p>
                      <a:pPr marL="2114550" marR="0" lvl="4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ZA" sz="1400" kern="1200" baseline="0" dirty="0" smtClean="0">
                          <a:effectLst/>
                          <a:latin typeface="+mn-lt"/>
                        </a:rPr>
                        <a:t>Water</a:t>
                      </a:r>
                    </a:p>
                    <a:p>
                      <a:pPr marL="2114550" marR="0" lvl="4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ZA" sz="1400" kern="1200" baseline="0" dirty="0" smtClean="0">
                          <a:effectLst/>
                          <a:latin typeface="+mn-lt"/>
                        </a:rPr>
                        <a:t>Sanitation</a:t>
                      </a:r>
                    </a:p>
                    <a:p>
                      <a:pPr marL="2114550" marR="0" lvl="4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ZA" sz="1400" kern="1200" baseline="0" dirty="0" smtClean="0">
                          <a:effectLst/>
                          <a:latin typeface="+mn-lt"/>
                        </a:rPr>
                        <a:t>Electricity</a:t>
                      </a:r>
                      <a:endParaRPr lang="en-ZA" sz="1400" b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4" marB="45714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1400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109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43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81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233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353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1082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275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297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271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843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3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517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200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1 104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160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1 464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1544">
                <a:tc rowSpan="2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ZA" sz="1400" kern="1200" baseline="0" dirty="0" smtClean="0">
                          <a:effectLst/>
                          <a:latin typeface="+mn-lt"/>
                        </a:rPr>
                        <a:t>Shared services </a:t>
                      </a:r>
                      <a:r>
                        <a:rPr lang="en-ZA" sz="1100" kern="1200" baseline="0" dirty="0" smtClean="0">
                          <a:effectLst/>
                          <a:latin typeface="+mn-lt"/>
                        </a:rPr>
                        <a:t>(no. of households benefiting)</a:t>
                      </a:r>
                    </a:p>
                    <a:p>
                      <a:pPr marL="2114550" marR="0" lvl="4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ZA" sz="1400" kern="1200" baseline="0" dirty="0" smtClean="0">
                          <a:effectLst/>
                          <a:latin typeface="+mn-lt"/>
                        </a:rPr>
                        <a:t>Water</a:t>
                      </a:r>
                    </a:p>
                    <a:p>
                      <a:pPr marL="2114550" marR="0" lvl="4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ZA" sz="1400" kern="1200" baseline="0" dirty="0" smtClean="0">
                          <a:effectLst/>
                          <a:latin typeface="+mn-lt"/>
                        </a:rPr>
                        <a:t>Sanitation</a:t>
                      </a:r>
                      <a:endParaRPr lang="en-ZA" sz="1400" b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143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109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4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8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193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3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448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80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62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10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152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57318"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effectLst/>
                          <a:latin typeface="+mn-lt"/>
                        </a:rPr>
                        <a:t>Title</a:t>
                      </a:r>
                      <a:r>
                        <a:rPr lang="en-ZA" sz="1400" kern="1200" baseline="0" dirty="0" smtClean="0">
                          <a:effectLst/>
                          <a:latin typeface="+mn-lt"/>
                        </a:rPr>
                        <a:t> Deeds: 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400" kern="1200" dirty="0" smtClean="0">
                          <a:effectLst/>
                          <a:latin typeface="+mn-lt"/>
                        </a:rPr>
                        <a:t>7 560 for</a:t>
                      </a:r>
                      <a:r>
                        <a:rPr lang="en-ZA" sz="1400" kern="1200" baseline="0" dirty="0" smtClean="0">
                          <a:effectLst/>
                          <a:latin typeface="+mn-lt"/>
                        </a:rPr>
                        <a:t> new developments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100" kern="1200" baseline="0" dirty="0" smtClean="0">
                        <a:effectLst/>
                        <a:latin typeface="+mn-lt"/>
                      </a:endParaRP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ZA" sz="1400" kern="1200" baseline="0" dirty="0" smtClean="0">
                          <a:effectLst/>
                          <a:latin typeface="+mn-lt"/>
                        </a:rPr>
                        <a:t>Pre-1994 housing stock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ZA" sz="1100" kern="1200" baseline="0" dirty="0" smtClean="0">
                        <a:effectLst/>
                        <a:latin typeface="+mn-lt"/>
                      </a:endParaRP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ZA" sz="1400" kern="1200" baseline="0" dirty="0" smtClean="0">
                          <a:effectLst/>
                          <a:latin typeface="+mn-lt"/>
                        </a:rPr>
                        <a:t>Post-1994 housing stock</a:t>
                      </a:r>
                      <a:endParaRPr lang="en-ZA" sz="1400" b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4" marB="45714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539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ZA" sz="1400" kern="1200" baseline="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1822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ZA" sz="1400" kern="1200" baseline="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5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effectLst/>
                          <a:latin typeface="+mn-lt"/>
                        </a:rPr>
                        <a:t>62.4 hectares of well-located land </a:t>
                      </a:r>
                      <a:endParaRPr lang="en-ZA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3.7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05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8BF87A6-4722-4DCD-B35E-1820C4C77384}" type="slidenum">
              <a:rPr lang="en-US" altLang="xh-ZA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36</a:t>
            </a:fld>
            <a:endParaRPr lang="en-US" altLang="xh-ZA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51520" y="260648"/>
            <a:ext cx="8640960" cy="64807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altLang="en-US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CONTRIBUTION TOWARDS MTSF TARGETS</a:t>
            </a:r>
            <a:endParaRPr lang="en-ZA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9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2649538"/>
            <a:ext cx="9144000" cy="1500187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xh-Z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HUMAN </a:t>
            </a:r>
          </a:p>
          <a:p>
            <a:pPr algn="ctr">
              <a:defRPr/>
            </a:pPr>
            <a:r>
              <a:rPr lang="xh-Z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SETTLEMENT GRANT (MHSG)</a:t>
            </a:r>
            <a:endParaRPr lang="xh-Z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86250"/>
            <a:ext cx="9144000" cy="21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9144000" cy="214313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787FE8-8449-4141-8D04-78B9F75D9A04}" type="slidenum">
              <a:rPr lang="xh-ZA"/>
              <a:pPr/>
              <a:t>37</a:t>
            </a:fld>
            <a:endParaRPr lang="xh-ZA"/>
          </a:p>
        </p:txBody>
      </p:sp>
    </p:spTree>
    <p:extLst>
      <p:ext uri="{BB962C8B-B14F-4D97-AF65-F5344CB8AC3E}">
        <p14:creationId xmlns:p14="http://schemas.microsoft.com/office/powerpoint/2010/main" val="23821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500063" y="1371600"/>
            <a:ext cx="8229600" cy="47244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F21738-C42D-4911-AC93-9BE8CFC6FE12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040900"/>
              </p:ext>
            </p:extLst>
          </p:nvPr>
        </p:nvGraphicFramePr>
        <p:xfrm>
          <a:off x="389135" y="1124744"/>
          <a:ext cx="8340529" cy="5681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956"/>
                <a:gridCol w="2277805"/>
                <a:gridCol w="1152128"/>
                <a:gridCol w="1224136"/>
                <a:gridCol w="720080"/>
                <a:gridCol w="864096"/>
                <a:gridCol w="1133328"/>
              </a:tblGrid>
              <a:tr h="675388">
                <a:tc rowSpan="2"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Category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2015/16</a:t>
                      </a:r>
                    </a:p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Planned Target (Number)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Budget 2015/16</a:t>
                      </a: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Expenditure</a:t>
                      </a:r>
                    </a:p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2015 /16</a:t>
                      </a: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4016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7287">
                <a:tc rowSpan="5">
                  <a:txBody>
                    <a:bodyPr/>
                    <a:lstStyle/>
                    <a:p>
                      <a:r>
                        <a:rPr lang="en-ZA" sz="1400" b="1" dirty="0" smtClean="0"/>
                        <a:t>Capacity</a:t>
                      </a:r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Compensation of Employees</a:t>
                      </a:r>
                      <a:endParaRPr lang="en-ZA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 3 167 134 </a:t>
                      </a:r>
                    </a:p>
                    <a:p>
                      <a:pPr algn="ctr"/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 2 181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</a:rPr>
                        <a:t> 251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0580">
                <a:tc vMerge="1">
                  <a:txBody>
                    <a:bodyPr/>
                    <a:lstStyle/>
                    <a:p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Training of Staff</a:t>
                      </a:r>
                      <a:r>
                        <a:rPr lang="en-ZA" sz="1400" baseline="0" dirty="0" smtClean="0"/>
                        <a:t> and Workshops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aseline="0" dirty="0" smtClean="0">
                          <a:solidFill>
                            <a:schemeClr val="tx1"/>
                          </a:solidFill>
                        </a:rPr>
                        <a:t>        8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</a:t>
                      </a:r>
                      <a:endParaRPr lang="en-ZA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ZA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44 107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 144 980 </a:t>
                      </a: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57287">
                <a:tc vMerge="1">
                  <a:txBody>
                    <a:bodyPr/>
                    <a:lstStyle/>
                    <a:p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Consultants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2 000 000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7384">
                <a:tc vMerge="1">
                  <a:txBody>
                    <a:bodyPr/>
                    <a:lstStyle/>
                    <a:p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Professional/ Technical</a:t>
                      </a:r>
                      <a:r>
                        <a:rPr lang="en-ZA" sz="1400" baseline="0" dirty="0" smtClean="0"/>
                        <a:t> Services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       5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2 235 866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1656">
                <a:tc vMerge="1">
                  <a:txBody>
                    <a:bodyPr/>
                    <a:lstStyle/>
                    <a:p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Research </a:t>
                      </a:r>
                      <a:r>
                        <a:rPr lang="en-ZA" sz="1200" dirty="0" smtClean="0"/>
                        <a:t>(Housing Needs Demand Register)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287">
                <a:tc rowSpan="3">
                  <a:txBody>
                    <a:bodyPr/>
                    <a:lstStyle/>
                    <a:p>
                      <a:r>
                        <a:rPr lang="en-ZA" sz="1400" b="1" dirty="0" smtClean="0"/>
                        <a:t>Support</a:t>
                      </a:r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Office</a:t>
                      </a:r>
                      <a:r>
                        <a:rPr lang="en-ZA" sz="1400" baseline="0" dirty="0" smtClean="0"/>
                        <a:t> Management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10 offices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1 100 000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57287">
                <a:tc vMerge="1">
                  <a:txBody>
                    <a:bodyPr/>
                    <a:lstStyle/>
                    <a:p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Risk Management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287">
                <a:tc vMerge="1">
                  <a:txBody>
                    <a:bodyPr/>
                    <a:lstStyle/>
                    <a:p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Systems (Nam</a:t>
                      </a:r>
                      <a:r>
                        <a:rPr lang="en-ZA" sz="1400" baseline="0" dirty="0" smtClean="0"/>
                        <a:t>e of System)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1 system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250 000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83015">
                <a:tc>
                  <a:txBody>
                    <a:bodyPr/>
                    <a:lstStyle/>
                    <a:p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 smtClean="0"/>
                        <a:t>TOTAL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ZA" sz="1600" b="1" baseline="0" dirty="0" smtClean="0">
                          <a:solidFill>
                            <a:schemeClr val="tx1"/>
                          </a:solidFill>
                        </a:rPr>
                        <a:t> 253 000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/>
                          </a:solidFill>
                        </a:rPr>
                        <a:t>44 107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/>
                          </a:solidFill>
                        </a:rPr>
                        <a:t>2 326 231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49263" y="214164"/>
            <a:ext cx="8280400" cy="720824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HUMAN SETTLEMENTS GRANT</a:t>
            </a:r>
            <a:endParaRPr lang="en-ZA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30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2649538"/>
            <a:ext cx="9144000" cy="1500187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xh-Z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YEAR USDG TARGETS </a:t>
            </a:r>
            <a:r>
              <a:rPr lang="xh-Z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xh-Z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86250"/>
            <a:ext cx="9144000" cy="21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9144000" cy="214313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787FE8-8449-4141-8D04-78B9F75D9A04}" type="slidenum">
              <a:rPr lang="xh-ZA"/>
              <a:pPr/>
              <a:t>39</a:t>
            </a:fld>
            <a:endParaRPr lang="xh-ZA"/>
          </a:p>
        </p:txBody>
      </p:sp>
    </p:spTree>
    <p:extLst>
      <p:ext uri="{BB962C8B-B14F-4D97-AF65-F5344CB8AC3E}">
        <p14:creationId xmlns:p14="http://schemas.microsoft.com/office/powerpoint/2010/main" val="32206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4768" y="6359068"/>
            <a:ext cx="1905000" cy="457200"/>
          </a:xfrm>
        </p:spPr>
        <p:txBody>
          <a:bodyPr/>
          <a:lstStyle/>
          <a:p>
            <a:pPr>
              <a:defRPr/>
            </a:pPr>
            <a:fld id="{3B54D609-F6C9-45D0-9B5D-6687BD062CB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/>
          </p:nvPr>
        </p:nvGraphicFramePr>
        <p:xfrm>
          <a:off x="323528" y="836713"/>
          <a:ext cx="8352160" cy="6008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1512168"/>
                <a:gridCol w="1583408"/>
              </a:tblGrid>
              <a:tr h="69292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 dirty="0" smtClean="0">
                          <a:solidFill>
                            <a:schemeClr val="bg1"/>
                          </a:solidFill>
                        </a:rPr>
                        <a:t>FUNDING</a:t>
                      </a:r>
                      <a:r>
                        <a:rPr lang="en-ZA" sz="1400" u="none" strike="noStrike" baseline="0" dirty="0" smtClean="0">
                          <a:solidFill>
                            <a:schemeClr val="bg1"/>
                          </a:solidFill>
                        </a:rPr>
                        <a:t> SOURCE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 dirty="0" smtClean="0">
                          <a:solidFill>
                            <a:schemeClr val="bg1"/>
                          </a:solidFill>
                        </a:rPr>
                        <a:t>2015/2016 </a:t>
                      </a:r>
                    </a:p>
                    <a:p>
                      <a:pPr algn="ctr" fontAlgn="b"/>
                      <a:r>
                        <a:rPr lang="en-ZA" sz="1400" u="none" strike="noStrike" dirty="0" smtClean="0">
                          <a:solidFill>
                            <a:schemeClr val="bg1"/>
                          </a:solidFill>
                        </a:rPr>
                        <a:t>CAPITAL BUDGET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2015/2016 ADJUSTMENT BUDGET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7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  Own </a:t>
                      </a:r>
                      <a:r>
                        <a:rPr lang="en-ZA" sz="1600" u="none" strike="noStrike" dirty="0">
                          <a:effectLst/>
                          <a:latin typeface="+mn-lt"/>
                        </a:rPr>
                        <a:t>Funding</a:t>
                      </a:r>
                      <a:endParaRPr lang="en-ZA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529 796 867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600</a:t>
                      </a:r>
                      <a:r>
                        <a:rPr lang="en-ZA" sz="1400" b="0" i="0" u="none" strike="noStrike" baseline="0" dirty="0" smtClean="0">
                          <a:effectLst/>
                          <a:latin typeface="+mn-lt"/>
                        </a:rPr>
                        <a:t> 806 117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0424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  DoE(Integrated </a:t>
                      </a:r>
                      <a:r>
                        <a:rPr lang="en-ZA" sz="1600" u="none" strike="noStrike" dirty="0">
                          <a:effectLst/>
                          <a:latin typeface="+mn-lt"/>
                        </a:rPr>
                        <a:t>National Electrification Programme)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30 000 000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30 000 000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212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 smtClean="0">
                          <a:effectLst/>
                          <a:latin typeface="+mn-lt"/>
                        </a:rPr>
                        <a:t>  Electricity Demand Side Management Grant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13 000 000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13</a:t>
                      </a:r>
                      <a:r>
                        <a:rPr lang="en-ZA" sz="1400" b="0" i="0" u="none" strike="noStrike" baseline="0" dirty="0" smtClean="0">
                          <a:effectLst/>
                          <a:latin typeface="+mn-lt"/>
                        </a:rPr>
                        <a:t> 000 000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0212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 smtClean="0">
                          <a:effectLst/>
                          <a:latin typeface="+mn-lt"/>
                        </a:rPr>
                        <a:t>  Department of Sport, Recreation, Arts &amp; Culture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8 014 208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0212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  Infrastructure </a:t>
                      </a:r>
                      <a:r>
                        <a:rPr lang="en-ZA" sz="1600" u="none" strike="noStrike" dirty="0">
                          <a:effectLst/>
                          <a:latin typeface="+mn-lt"/>
                        </a:rPr>
                        <a:t>Skills Development Grant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100 000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100 000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212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 smtClean="0">
                          <a:effectLst/>
                          <a:latin typeface="+mn-lt"/>
                        </a:rPr>
                        <a:t>  Department</a:t>
                      </a:r>
                      <a:r>
                        <a:rPr lang="en-ZA" sz="1600" b="0" i="0" u="none" strike="noStrike" baseline="0" dirty="0" smtClean="0">
                          <a:effectLst/>
                          <a:latin typeface="+mn-lt"/>
                        </a:rPr>
                        <a:t> of Local Government and Housing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9 036 112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212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  Neighbourhood </a:t>
                      </a:r>
                      <a:r>
                        <a:rPr lang="en-ZA" sz="1600" u="none" strike="noStrike" dirty="0">
                          <a:effectLst/>
                          <a:latin typeface="+mn-lt"/>
                        </a:rPr>
                        <a:t>Development Partnership Grant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20 000 000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0212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 smtClean="0">
                          <a:effectLst/>
                          <a:latin typeface="+mn-lt"/>
                        </a:rPr>
                        <a:t>  Financial</a:t>
                      </a:r>
                      <a:r>
                        <a:rPr lang="en-ZA" sz="1600" b="0" i="0" u="none" strike="noStrike" baseline="0" dirty="0" smtClean="0">
                          <a:effectLst/>
                          <a:latin typeface="+mn-lt"/>
                        </a:rPr>
                        <a:t> Management Grant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120 000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42222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  Urban </a:t>
                      </a:r>
                      <a:r>
                        <a:rPr lang="en-ZA" sz="1600" u="none" strike="noStrike" dirty="0">
                          <a:effectLst/>
                          <a:latin typeface="+mn-lt"/>
                        </a:rPr>
                        <a:t>Settlement Development Grant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679 784 100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659 541 863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2222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0" i="0" u="none" strike="noStrike" dirty="0" smtClean="0">
                          <a:effectLst/>
                          <a:latin typeface="+mn-lt"/>
                        </a:rPr>
                        <a:t>  Leiden</a:t>
                      </a:r>
                      <a:r>
                        <a:rPr lang="en-ZA" sz="1600" b="0" i="0" u="none" strike="noStrike" baseline="0" dirty="0" smtClean="0">
                          <a:effectLst/>
                          <a:latin typeface="+mn-lt"/>
                        </a:rPr>
                        <a:t> c/o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458 860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84443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  Human </a:t>
                      </a:r>
                      <a:r>
                        <a:rPr lang="en-ZA" sz="1600" u="none" strike="noStrike" dirty="0">
                          <a:effectLst/>
                          <a:latin typeface="+mn-lt"/>
                        </a:rPr>
                        <a:t>Settlement Development Grant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94 400 000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69</a:t>
                      </a:r>
                      <a:r>
                        <a:rPr lang="en-ZA" sz="1400" b="0" i="0" u="none" strike="noStrike" baseline="0" dirty="0" smtClean="0">
                          <a:effectLst/>
                          <a:latin typeface="+mn-lt"/>
                        </a:rPr>
                        <a:t> 800 000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36216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  Human Settlement Development Grant-MPCC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13 068 500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60424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 smtClean="0">
                          <a:effectLst/>
                          <a:latin typeface="+mn-lt"/>
                        </a:rPr>
                        <a:t>  TOTAL </a:t>
                      </a:r>
                      <a:r>
                        <a:rPr lang="en-ZA" sz="1600" b="1" u="none" strike="noStrike" dirty="0">
                          <a:effectLst/>
                          <a:latin typeface="+mn-lt"/>
                        </a:rPr>
                        <a:t>PER FUNDING</a:t>
                      </a:r>
                      <a:endParaRPr lang="en-ZA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u="none" strike="noStrike" dirty="0" smtClean="0">
                          <a:effectLst/>
                          <a:latin typeface="+mn-lt"/>
                        </a:rPr>
                        <a:t>1 380 149 467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u="none" strike="noStrike" dirty="0" smtClean="0">
                          <a:effectLst/>
                          <a:latin typeface="+mn-lt"/>
                        </a:rPr>
                        <a:t>1 390 877 160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323528" y="115888"/>
            <a:ext cx="8352160" cy="720824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BUDGET BREAKDOWN  </a:t>
            </a:r>
            <a:endParaRPr lang="en-ZA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5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36712"/>
          </a:xfrm>
        </p:spPr>
        <p:txBody>
          <a:bodyPr/>
          <a:lstStyle/>
          <a:p>
            <a:r>
              <a:rPr lang="en-ZA" sz="2000" dirty="0"/>
              <a:t>Improve, develop and maintain the condition of BCMM infrastructure</a:t>
            </a:r>
            <a:r>
              <a:rPr lang="en-ZA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en-ZA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2F378-7422-4DD3-BA20-E68334914D1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836712"/>
            <a:ext cx="8350696" cy="5868888"/>
          </a:xfrm>
        </p:spPr>
        <p:txBody>
          <a:bodyPr/>
          <a:lstStyle/>
          <a:p>
            <a:endParaRPr lang="en-Z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48412"/>
              </p:ext>
            </p:extLst>
          </p:nvPr>
        </p:nvGraphicFramePr>
        <p:xfrm>
          <a:off x="107504" y="836712"/>
          <a:ext cx="9036496" cy="979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3" imgW="9705994" imgH="1285964" progId="Excel.Sheet.12">
                  <p:embed/>
                </p:oleObj>
              </mc:Choice>
              <mc:Fallback>
                <p:oleObj name="Worksheet" r:id="rId3" imgW="9705994" imgH="12859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836712"/>
                        <a:ext cx="9036496" cy="979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760328"/>
              </p:ext>
            </p:extLst>
          </p:nvPr>
        </p:nvGraphicFramePr>
        <p:xfrm>
          <a:off x="107504" y="1816000"/>
          <a:ext cx="9036496" cy="488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5" imgW="9705994" imgH="5419726" progId="Excel.Sheet.12">
                  <p:embed/>
                </p:oleObj>
              </mc:Choice>
              <mc:Fallback>
                <p:oleObj name="Worksheet" r:id="rId5" imgW="9705994" imgH="54197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1816000"/>
                        <a:ext cx="9036496" cy="4889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7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2F378-7422-4DD3-BA20-E68334914D1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289165"/>
              </p:ext>
            </p:extLst>
          </p:nvPr>
        </p:nvGraphicFramePr>
        <p:xfrm>
          <a:off x="107504" y="0"/>
          <a:ext cx="9036496" cy="681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3" imgW="9705994" imgH="7924710" progId="Excel.Sheet.12">
                  <p:embed/>
                </p:oleObj>
              </mc:Choice>
              <mc:Fallback>
                <p:oleObj name="Worksheet" r:id="rId3" imgW="9705994" imgH="79247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0"/>
                        <a:ext cx="9036496" cy="6813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8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2F378-7422-4DD3-BA20-E68334914D1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36525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3" imgW="9705994" imgH="9258182" progId="Excel.Sheet.12">
                  <p:embed/>
                </p:oleObj>
              </mc:Choice>
              <mc:Fallback>
                <p:oleObj name="Worksheet" r:id="rId3" imgW="9705994" imgH="92581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7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2F378-7422-4DD3-BA20-E68334914D1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608114"/>
              </p:ext>
            </p:extLst>
          </p:nvPr>
        </p:nvGraphicFramePr>
        <p:xfrm>
          <a:off x="0" y="0"/>
          <a:ext cx="9144000" cy="306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3" imgW="9705994" imgH="2124107" progId="Excel.Sheet.12">
                  <p:embed/>
                </p:oleObj>
              </mc:Choice>
              <mc:Fallback>
                <p:oleObj name="Worksheet" r:id="rId3" imgW="9705994" imgH="21241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306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1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2649538"/>
            <a:ext cx="9144000" cy="1500187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xh-Z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CHALEENGES AND REMEADIAL MEASURES </a:t>
            </a:r>
            <a:r>
              <a:rPr lang="xh-Z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xh-Z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86250"/>
            <a:ext cx="9144000" cy="21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9144000" cy="21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FE19D6-E7FB-49D3-B4F9-9E2C497DE3FF}" type="slidenum">
              <a:rPr lang="xh-ZA"/>
              <a:pPr/>
              <a:t>44</a:t>
            </a:fld>
            <a:endParaRPr lang="xh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982918"/>
              </p:ext>
            </p:extLst>
          </p:nvPr>
        </p:nvGraphicFramePr>
        <p:xfrm>
          <a:off x="251520" y="1268759"/>
          <a:ext cx="8568952" cy="458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  <a:gridCol w="3600400"/>
              </a:tblGrid>
              <a:tr h="6383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Challenges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Remedial </a:t>
                      </a:r>
                      <a:r>
                        <a:rPr lang="en-US" dirty="0" smtClean="0"/>
                        <a:t>Measures Taken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73797">
                <a:tc>
                  <a:txBody>
                    <a:bodyPr/>
                    <a:lstStyle/>
                    <a:p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 challenges due to SCOA implementation </a:t>
                      </a: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resulted 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delay in procurement processes and expenditure performance during first quarter </a:t>
                      </a:r>
                      <a:endParaRPr lang="xh-ZA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SCOA implementation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issues are being addressed and a service provider is on site assisting the municipality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493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Budget shortfall for critical infrastructure projects to unlock human settlement development (Bulk sewer tunnel project to unlock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Amalinda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Junction) 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Bids for expression of interest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financial institutions are under evaluation to be followed by request for quotations from the qualifying bidders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45212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Backlog in evaluation of bids impacting expenditure pattern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BCMM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has established 3No. Bid Evaluation Committees 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521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Conclusion of funding agreements for human settlement projects where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the Provincial HS Department requested for additional information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BCMM is addressing the information shortages in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order for expenditure incurred to be paid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D537D-F614-48B2-8F0A-917E456930C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214313"/>
            <a:ext cx="8568952" cy="82391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CHALLENGES &amp; REMEDIAL MEASURES</a:t>
            </a:r>
            <a:endParaRPr lang="en-Z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0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247120"/>
              </p:ext>
            </p:extLst>
          </p:nvPr>
        </p:nvGraphicFramePr>
        <p:xfrm>
          <a:off x="251520" y="1268759"/>
          <a:ext cx="8568952" cy="4804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  <a:gridCol w="3600400"/>
              </a:tblGrid>
              <a:tr h="6383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Challenges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Remedial </a:t>
                      </a:r>
                      <a:r>
                        <a:rPr lang="en-US" dirty="0" smtClean="0"/>
                        <a:t>Measures Taken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7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Zwelitsha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WWTW project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was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delayed by Arbitration process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xh-ZA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has started resumed and contract end date is in 2017/1 financial year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73797">
                <a:tc>
                  <a:txBody>
                    <a:bodyPr/>
                    <a:lstStyle/>
                    <a:p>
                      <a:r>
                        <a:rPr lang="xh-Z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 start of projects than</a:t>
                      </a:r>
                      <a:r>
                        <a:rPr lang="xh-ZA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anticipated</a:t>
                      </a:r>
                      <a:endParaRPr lang="xh-ZA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Mid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year budget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adjustment has now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benn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approved by  Council, project of long lead time to deliver was taken out from the budget and replaced by those ready to commence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493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Community service delivery strikes delaying project implementation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Established a task team to attend to community concerns and improve response time.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45212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Underperforming service providers due to various reasons (capacity, cash flows, expired SARS certificates) affecting expenditure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Recovery plans requested from service providers and terminating the contracts would be done should interventions not materialize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D537D-F614-48B2-8F0A-917E456930C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214313"/>
            <a:ext cx="8568952" cy="82391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CHALLENGES &amp; REMEDIAL MEASURES</a:t>
            </a:r>
            <a:endParaRPr lang="en-Z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9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2649538"/>
            <a:ext cx="9144000" cy="1500187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xh-Z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endParaRPr lang="xh-Z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86250"/>
            <a:ext cx="9144000" cy="21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9144000" cy="21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FE19D6-E7FB-49D3-B4F9-9E2C497DE3FF}" type="slidenum">
              <a:rPr lang="xh-ZA"/>
              <a:pPr/>
              <a:t>47</a:t>
            </a:fld>
            <a:endParaRPr lang="xh-ZA"/>
          </a:p>
        </p:txBody>
      </p:sp>
    </p:spTree>
    <p:extLst>
      <p:ext uri="{BB962C8B-B14F-4D97-AF65-F5344CB8AC3E}">
        <p14:creationId xmlns:p14="http://schemas.microsoft.com/office/powerpoint/2010/main" val="18750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4D609-F6C9-45D0-9B5D-6687BD062CB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5288" y="115888"/>
            <a:ext cx="8280400" cy="720824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BUDGET BREAKDOWN  </a:t>
            </a:r>
            <a:endParaRPr lang="en-ZA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6170818"/>
            <a:ext cx="496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h-ZA" sz="1400" i="1" u="sng" dirty="0" smtClean="0">
                <a:solidFill>
                  <a:srgbClr val="000000"/>
                </a:solidFill>
              </a:rPr>
              <a:t>Others </a:t>
            </a:r>
            <a:r>
              <a:rPr lang="xh-ZA" sz="1400" i="1" dirty="0" smtClean="0">
                <a:solidFill>
                  <a:srgbClr val="000000"/>
                </a:solidFill>
              </a:rPr>
              <a:t>: Grants e.g. LGTA, BCMET, DEDEAT, DSRAC etc. </a:t>
            </a:r>
            <a:endParaRPr lang="xh-ZA" sz="1400" i="1" dirty="0">
              <a:solidFill>
                <a:srgbClr val="00000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611560" y="1124744"/>
          <a:ext cx="80641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10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93605"/>
              </p:ext>
            </p:extLst>
          </p:nvPr>
        </p:nvGraphicFramePr>
        <p:xfrm>
          <a:off x="286320" y="836715"/>
          <a:ext cx="8785201" cy="61090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2934"/>
                <a:gridCol w="1366045"/>
                <a:gridCol w="1517827"/>
                <a:gridCol w="1214262"/>
                <a:gridCol w="1290154"/>
                <a:gridCol w="1290154"/>
                <a:gridCol w="473825"/>
              </a:tblGrid>
              <a:tr h="792085">
                <a:tc>
                  <a:txBody>
                    <a:bodyPr/>
                    <a:lstStyle/>
                    <a:p>
                      <a:pPr algn="ctr"/>
                      <a:r>
                        <a:rPr lang="xh-ZA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SERVICE</a:t>
                      </a:r>
                      <a:endParaRPr lang="xh-ZA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BUDGET </a:t>
                      </a:r>
                      <a:endParaRPr lang="xh-ZA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2015/16 ADJUSTMENT BUDGET</a:t>
                      </a:r>
                      <a:endParaRPr lang="xh-ZA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Q1 </a:t>
                      </a:r>
                      <a:endParaRPr lang="xh-ZA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Q2</a:t>
                      </a:r>
                      <a:endParaRPr lang="xh-ZA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Q3</a:t>
                      </a:r>
                      <a:endParaRPr lang="xh-ZA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h-ZA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xh-ZA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93528">
                <a:tc>
                  <a:txBody>
                    <a:bodyPr/>
                    <a:lstStyle/>
                    <a:p>
                      <a:pPr algn="l" fontAlgn="b"/>
                      <a:r>
                        <a:rPr lang="xh-ZA" sz="1400" b="0" i="0" u="none" strike="noStrike" dirty="0" smtClean="0">
                          <a:effectLst/>
                          <a:latin typeface="+mn-lt"/>
                        </a:rPr>
                        <a:t>  Water</a:t>
                      </a:r>
                      <a:endParaRPr lang="xh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51 000 </a:t>
                      </a:r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000 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59 500 000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4 267 839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27 742 395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36</a:t>
                      </a:r>
                      <a:r>
                        <a:rPr lang="xh-ZA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614 614</a:t>
                      </a:r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62%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528">
                <a:tc>
                  <a:txBody>
                    <a:bodyPr/>
                    <a:lstStyle/>
                    <a:p>
                      <a:pPr algn="l" fontAlgn="b"/>
                      <a:r>
                        <a:rPr lang="xh-ZA" sz="1400" b="0" i="0" u="none" strike="noStrike" dirty="0" smtClean="0">
                          <a:effectLst/>
                          <a:latin typeface="+mn-lt"/>
                        </a:rPr>
                        <a:t>  Waste </a:t>
                      </a:r>
                      <a:r>
                        <a:rPr lang="xh-ZA" sz="1400" b="0" i="0" u="none" strike="noStrike" dirty="0">
                          <a:effectLst/>
                          <a:latin typeface="+mn-lt"/>
                        </a:rPr>
                        <a:t>Water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190 000 000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186</a:t>
                      </a:r>
                      <a:r>
                        <a:rPr lang="en-ZA" sz="1400" b="0" i="0" u="none" strike="noStrike" baseline="0" dirty="0" smtClean="0">
                          <a:effectLst/>
                          <a:latin typeface="+mn-lt"/>
                        </a:rPr>
                        <a:t> 000 000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62 883 577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103 364 937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56%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73792">
                <a:tc>
                  <a:txBody>
                    <a:bodyPr/>
                    <a:lstStyle/>
                    <a:p>
                      <a:pPr algn="l" fontAlgn="b"/>
                      <a:r>
                        <a:rPr lang="xh-ZA" sz="1400" b="0" i="0" u="none" strike="noStrike" dirty="0" smtClean="0">
                          <a:effectLst/>
                          <a:latin typeface="+mn-lt"/>
                        </a:rPr>
                        <a:t>  Electricity</a:t>
                      </a:r>
                      <a:endParaRPr lang="xh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25 500 000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25 500 000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1 137 912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11 044 362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12 475 656</a:t>
                      </a:r>
                    </a:p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49%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805">
                <a:tc>
                  <a:txBody>
                    <a:bodyPr/>
                    <a:lstStyle/>
                    <a:p>
                      <a:pPr algn="l" fontAlgn="b"/>
                      <a:r>
                        <a:rPr lang="xh-ZA" sz="1400" b="0" i="0" u="none" strike="noStrike" dirty="0" smtClean="0">
                          <a:effectLst/>
                          <a:latin typeface="+mn-lt"/>
                        </a:rPr>
                        <a:t>  Roads </a:t>
                      </a:r>
                      <a:r>
                        <a:rPr lang="xh-ZA" sz="1400" b="0" i="0" u="none" strike="noStrike" dirty="0">
                          <a:effectLst/>
                          <a:latin typeface="+mn-lt"/>
                        </a:rPr>
                        <a:t>and Stormwater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185 000 000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229 017 741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4 615 477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69 798 349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92 198 760</a:t>
                      </a:r>
                    </a:p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40%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93528">
                <a:tc>
                  <a:txBody>
                    <a:bodyPr/>
                    <a:lstStyle/>
                    <a:p>
                      <a:pPr algn="l" fontAlgn="b"/>
                      <a:r>
                        <a:rPr lang="xh-ZA" sz="1400" b="0" i="0" u="none" strike="noStrike" dirty="0" smtClean="0">
                          <a:effectLst/>
                          <a:latin typeface="+mn-lt"/>
                        </a:rPr>
                        <a:t>  Human Settlements </a:t>
                      </a:r>
                    </a:p>
                    <a:p>
                      <a:pPr algn="l" fontAlgn="b"/>
                      <a:r>
                        <a:rPr lang="xh-ZA" sz="1400" b="0" i="0" u="none" strike="noStrike" dirty="0" smtClean="0">
                          <a:effectLst/>
                          <a:latin typeface="+mn-lt"/>
                        </a:rPr>
                        <a:t>  (Internal Services)</a:t>
                      </a:r>
                      <a:endParaRPr lang="xh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119 </a:t>
                      </a:r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074 </a:t>
                      </a:r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000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118</a:t>
                      </a:r>
                      <a:r>
                        <a:rPr lang="en-ZA" sz="1400" b="0" i="0" u="none" strike="noStrike" baseline="0" dirty="0" smtClean="0">
                          <a:effectLst/>
                          <a:latin typeface="+mn-lt"/>
                        </a:rPr>
                        <a:t> 424 000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40 872 255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62 124 371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88 397 923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75%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528">
                <a:tc>
                  <a:txBody>
                    <a:bodyPr/>
                    <a:lstStyle/>
                    <a:p>
                      <a:pPr algn="l" fontAlgn="b"/>
                      <a:r>
                        <a:rPr lang="xh-ZA" sz="1400" b="0" i="0" u="none" strike="noStrike" dirty="0" smtClean="0">
                          <a:effectLst/>
                          <a:latin typeface="+mn-lt"/>
                        </a:rPr>
                        <a:t>  Transport Planning</a:t>
                      </a:r>
                      <a:endParaRPr lang="xh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3</a:t>
                      </a:r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0 </a:t>
                      </a:r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000 000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40</a:t>
                      </a:r>
                      <a:r>
                        <a:rPr lang="en-ZA" sz="1400" b="0" i="0" u="none" strike="noStrike" baseline="0" dirty="0" smtClean="0">
                          <a:effectLst/>
                          <a:latin typeface="+mn-lt"/>
                        </a:rPr>
                        <a:t> 000 000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2 113 580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13 012 522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19 471 633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49%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93528">
                <a:tc>
                  <a:txBody>
                    <a:bodyPr/>
                    <a:lstStyle/>
                    <a:p>
                      <a:pPr algn="l" fontAlgn="b"/>
                      <a:r>
                        <a:rPr lang="xh-ZA" sz="1400" b="0" i="0" u="none" strike="noStrike" dirty="0" smtClean="0">
                          <a:effectLst/>
                          <a:latin typeface="+mn-lt"/>
                        </a:rPr>
                        <a:t>  Waste </a:t>
                      </a:r>
                      <a:r>
                        <a:rPr lang="xh-ZA" sz="1400" b="0" i="0" u="none" strike="noStrike" dirty="0">
                          <a:effectLst/>
                          <a:latin typeface="+mn-lt"/>
                        </a:rPr>
                        <a:t>Management / Refuse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21 710 100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47 856 153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6 739 999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21 119 838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26 921 672</a:t>
                      </a:r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56%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528">
                <a:tc>
                  <a:txBody>
                    <a:bodyPr/>
                    <a:lstStyle/>
                    <a:p>
                      <a:pPr algn="l" fontAlgn="b"/>
                      <a:r>
                        <a:rPr lang="xh-ZA" sz="1400" b="0" i="0" u="none" strike="noStrike" dirty="0" smtClean="0">
                          <a:effectLst/>
                          <a:latin typeface="+mn-lt"/>
                        </a:rPr>
                        <a:t>  Social  Amenities</a:t>
                      </a:r>
                      <a:endParaRPr lang="xh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42 200 000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26 795 205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2 353 572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14 086 574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13 588 979</a:t>
                      </a:r>
                    </a:p>
                    <a:p>
                      <a:pPr algn="ctr" fontAlgn="b"/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51%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93528">
                <a:tc>
                  <a:txBody>
                    <a:bodyPr/>
                    <a:lstStyle/>
                    <a:p>
                      <a:pPr algn="l" fontAlgn="b"/>
                      <a:r>
                        <a:rPr lang="xh-ZA" sz="1400" b="0" i="0" u="none" strike="noStrike" dirty="0" smtClean="0">
                          <a:effectLst/>
                          <a:latin typeface="+mn-lt"/>
                        </a:rPr>
                        <a:t>  Public </a:t>
                      </a:r>
                      <a:r>
                        <a:rPr lang="xh-ZA" sz="1400" b="0" i="0" u="none" strike="noStrike" dirty="0">
                          <a:effectLst/>
                          <a:latin typeface="+mn-lt"/>
                        </a:rPr>
                        <a:t>Safety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6 000 000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500 000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52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  Local Economic Amenities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10 000 000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9352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  EPMO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32 647 900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21 942 309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6 808 496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14 425 421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17 408 327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+mn-lt"/>
                        </a:rPr>
                        <a:t>53%</a:t>
                      </a:r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64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 smtClean="0">
                          <a:effectLst/>
                          <a:latin typeface="+mn-lt"/>
                        </a:rPr>
                        <a:t>  TOTAL</a:t>
                      </a:r>
                      <a:endParaRPr lang="en-ZA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 smtClean="0">
                          <a:effectLst/>
                          <a:latin typeface="+mn-lt"/>
                        </a:rPr>
                        <a:t>713 132 000</a:t>
                      </a:r>
                      <a:endParaRPr lang="en-ZA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 smtClean="0">
                          <a:effectLst/>
                          <a:latin typeface="+mn-lt"/>
                        </a:rPr>
                        <a:t>755 535 408</a:t>
                      </a:r>
                      <a:endParaRPr lang="en-ZA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 smtClean="0">
                          <a:effectLst/>
                          <a:latin typeface="+mn-lt"/>
                        </a:rPr>
                        <a:t>69 144 131</a:t>
                      </a:r>
                      <a:endParaRPr lang="en-ZA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296 472 411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410 442 501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effectLst/>
                          <a:latin typeface="+mn-lt"/>
                        </a:rPr>
                        <a:t>54%</a:t>
                      </a:r>
                      <a:endParaRPr lang="en-ZA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251520" y="115888"/>
            <a:ext cx="8820000" cy="720824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ZA" sz="4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USDG PER SERVICE </a:t>
            </a:r>
            <a:r>
              <a:rPr lang="en-ZA" kern="0" dirty="0" smtClean="0">
                <a:solidFill>
                  <a:srgbClr val="FFFFFF"/>
                </a:solidFill>
              </a:rPr>
              <a:t/>
            </a:r>
            <a:br>
              <a:rPr lang="en-ZA" kern="0" dirty="0" smtClean="0">
                <a:solidFill>
                  <a:srgbClr val="FFFFFF"/>
                </a:solidFill>
              </a:rPr>
            </a:br>
            <a:r>
              <a:rPr lang="en-ZA" sz="31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at 31 March 2016</a:t>
            </a:r>
            <a:endParaRPr lang="en-ZA" sz="40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80312" y="6400800"/>
            <a:ext cx="1691208" cy="457200"/>
          </a:xfrm>
        </p:spPr>
        <p:txBody>
          <a:bodyPr/>
          <a:lstStyle/>
          <a:p>
            <a:pPr>
              <a:defRPr/>
            </a:pPr>
            <a:fld id="{BDE2F378-7422-4DD3-BA20-E68334914D1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444566"/>
              </p:ext>
            </p:extLst>
          </p:nvPr>
        </p:nvGraphicFramePr>
        <p:xfrm>
          <a:off x="404078" y="1916832"/>
          <a:ext cx="8200370" cy="4524503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752098"/>
                <a:gridCol w="2448272"/>
              </a:tblGrid>
              <a:tr h="348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2015/2016 USDG DoRA</a:t>
                      </a:r>
                      <a:r>
                        <a:rPr lang="xh-ZA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Allocation</a:t>
                      </a:r>
                      <a:endParaRPr lang="xh-ZA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 713,132,000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600" b="1" dirty="0" smtClean="0">
                          <a:latin typeface="+mn-lt"/>
                        </a:rPr>
                        <a:t>Transfer to Date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 713,132,000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h-ZA" sz="1600" dirty="0" smtClean="0"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h-ZA" sz="16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EXPENDITURE AS AT 31 MARCH 2015</a:t>
                      </a:r>
                      <a:endParaRPr lang="xh-ZA" sz="1600" b="1" dirty="0" smtClean="0"/>
                    </a:p>
                  </a:txBody>
                  <a:tcPr marL="91438" marR="91438"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35">
                <a:tc>
                  <a:txBody>
                    <a:bodyPr/>
                    <a:lstStyle/>
                    <a:p>
                      <a:r>
                        <a:rPr lang="xh-ZA" sz="1600" dirty="0" smtClean="0"/>
                        <a:t>Expenditure </a:t>
                      </a:r>
                      <a:endParaRPr lang="xh-ZA" sz="1600" dirty="0"/>
                    </a:p>
                  </a:txBody>
                  <a:tcPr marL="91438" marR="91438"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 </a:t>
                      </a:r>
                      <a:r>
                        <a:rPr lang="en-ZA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410 442 501</a:t>
                      </a:r>
                      <a:endParaRPr lang="en-ZA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600" dirty="0" smtClean="0"/>
                        <a:t>Which is </a:t>
                      </a:r>
                      <a:r>
                        <a:rPr lang="xh-ZA" sz="1600" baseline="0" dirty="0" smtClean="0"/>
                        <a:t> 58%</a:t>
                      </a:r>
                      <a:r>
                        <a:rPr lang="xh-ZA" sz="1600" dirty="0" smtClean="0"/>
                        <a:t> </a:t>
                      </a:r>
                      <a:r>
                        <a:rPr lang="xh-ZA" sz="1600" dirty="0" smtClean="0"/>
                        <a:t>of the transferred funds </a:t>
                      </a:r>
                    </a:p>
                  </a:txBody>
                  <a:tcPr marL="91438" marR="91438"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600" dirty="0" smtClean="0"/>
                        <a:t>Which is </a:t>
                      </a:r>
                      <a:r>
                        <a:rPr lang="xh-ZA" sz="1600" baseline="0" dirty="0" smtClean="0"/>
                        <a:t> 54%</a:t>
                      </a:r>
                      <a:r>
                        <a:rPr lang="xh-ZA" sz="1600" dirty="0" smtClean="0"/>
                        <a:t> </a:t>
                      </a:r>
                      <a:r>
                        <a:rPr lang="xh-ZA" sz="1600" dirty="0" smtClean="0"/>
                        <a:t>of the allocated funds</a:t>
                      </a:r>
                    </a:p>
                  </a:txBody>
                  <a:tcPr marL="91438" marR="91438"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54 %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600" dirty="0" smtClean="0"/>
                        <a:t>Which is a Variance of  R......</a:t>
                      </a:r>
                    </a:p>
                  </a:txBody>
                  <a:tcPr marL="91438" marR="91438"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 416 659 590</a:t>
                      </a:r>
                      <a:endParaRPr lang="xh-ZA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h-ZA" sz="1600" dirty="0" smtClean="0"/>
                    </a:p>
                  </a:txBody>
                  <a:tcPr marL="91438" marR="91438"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h-ZA" sz="1400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6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35">
                <a:tc>
                  <a:txBody>
                    <a:bodyPr/>
                    <a:lstStyle/>
                    <a:p>
                      <a:endParaRPr lang="xh-ZA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600" b="0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h-ZA" sz="1600" i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h-ZA" sz="1600" i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4" marB="4571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h-ZA" sz="1600" i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2F378-7422-4DD3-BA20-E68334914D1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04077" y="332656"/>
            <a:ext cx="8280400" cy="122555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SYNOPSIS</a:t>
            </a:r>
          </a:p>
          <a:p>
            <a:pPr>
              <a:defRPr/>
            </a:pPr>
            <a:r>
              <a:rPr lang="en-ZA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PERFORMANCE</a:t>
            </a:r>
            <a:endParaRPr lang="en-ZA" sz="3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4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39607"/>
              </p:ext>
            </p:extLst>
          </p:nvPr>
        </p:nvGraphicFramePr>
        <p:xfrm>
          <a:off x="323528" y="908720"/>
          <a:ext cx="8352928" cy="587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74712"/>
            <a:ext cx="8352928" cy="7620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ZA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USDG EXPENDITURE as at </a:t>
            </a:r>
            <a:endParaRPr lang="en-ZA" sz="40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ZA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MARCH 2016</a:t>
            </a:r>
            <a:endParaRPr lang="en-ZA" sz="4000" kern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2649538"/>
            <a:ext cx="9144000" cy="1500187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xh-Z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FINANCIAL </a:t>
            </a:r>
            <a:r>
              <a:rPr lang="xh-Z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FINANCIAL PERFORMANCE</a:t>
            </a:r>
            <a:endParaRPr lang="xh-Z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86250"/>
            <a:ext cx="9144000" cy="21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9144000" cy="21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D64C62-6BAD-47D7-BE8B-1CE73C9B23D3}" type="slidenum">
              <a:rPr lang="xh-ZA"/>
              <a:pPr/>
              <a:t>9</a:t>
            </a:fld>
            <a:endParaRPr lang="xh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13865</TotalTime>
  <Words>4184</Words>
  <Application>Microsoft Office PowerPoint</Application>
  <PresentationFormat>On-screen Show (4:3)</PresentationFormat>
  <Paragraphs>1576</Paragraphs>
  <Slides>47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7" baseType="lpstr">
      <vt:lpstr>ＭＳ Ｐゴシック</vt:lpstr>
      <vt:lpstr>MS PMincho</vt:lpstr>
      <vt:lpstr>Arial</vt:lpstr>
      <vt:lpstr>Arial Narrow</vt:lpstr>
      <vt:lpstr>Arial Rounded MT Bold</vt:lpstr>
      <vt:lpstr>Calibri</vt:lpstr>
      <vt:lpstr>Courier New</vt:lpstr>
      <vt:lpstr>Tahoma</vt:lpstr>
      <vt:lpstr>Times New Roman</vt:lpstr>
      <vt:lpstr>Wingdings</vt:lpstr>
      <vt:lpstr>Blank Presentation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Worksheet</vt:lpstr>
      <vt:lpstr>BUFFALO CITY  METROPOLITAN MUNICIPALITY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LINK BETWEEN USDG &amp; HSDG</vt:lpstr>
      <vt:lpstr> LINK BETWEEN USDG &amp; HSDG</vt:lpstr>
      <vt:lpstr> LINK BETWEEN USDG &amp; HSDG</vt:lpstr>
      <vt:lpstr> LINK BETWEEN USDG &amp; HSDG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Improve, develop and maintain the condition of BCMM infrastructure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Barry Makhan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Makhan</dc:creator>
  <cp:lastModifiedBy>Mthunzi Ngonyama</cp:lastModifiedBy>
  <cp:revision>967</cp:revision>
  <cp:lastPrinted>2015-10-26T09:02:23Z</cp:lastPrinted>
  <dcterms:created xsi:type="dcterms:W3CDTF">2013-10-23T08:56:19Z</dcterms:created>
  <dcterms:modified xsi:type="dcterms:W3CDTF">2016-04-10T13:22:49Z</dcterms:modified>
</cp:coreProperties>
</file>