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notesMasterIdLst>
    <p:notesMasterId r:id="rId50"/>
  </p:notesMasterIdLst>
  <p:handoutMasterIdLst>
    <p:handoutMasterId r:id="rId51"/>
  </p:handoutMasterIdLst>
  <p:sldIdLst>
    <p:sldId id="256" r:id="rId7"/>
    <p:sldId id="308" r:id="rId8"/>
    <p:sldId id="259" r:id="rId9"/>
    <p:sldId id="260" r:id="rId10"/>
    <p:sldId id="262" r:id="rId11"/>
    <p:sldId id="309" r:id="rId12"/>
    <p:sldId id="311" r:id="rId13"/>
    <p:sldId id="321" r:id="rId14"/>
    <p:sldId id="371" r:id="rId15"/>
    <p:sldId id="374" r:id="rId16"/>
    <p:sldId id="372" r:id="rId17"/>
    <p:sldId id="324" r:id="rId18"/>
    <p:sldId id="313" r:id="rId19"/>
    <p:sldId id="332" r:id="rId20"/>
    <p:sldId id="334" r:id="rId21"/>
    <p:sldId id="340" r:id="rId22"/>
    <p:sldId id="276" r:id="rId23"/>
    <p:sldId id="342" r:id="rId24"/>
    <p:sldId id="346" r:id="rId25"/>
    <p:sldId id="344" r:id="rId26"/>
    <p:sldId id="281" r:id="rId27"/>
    <p:sldId id="350" r:id="rId28"/>
    <p:sldId id="293" r:id="rId29"/>
    <p:sldId id="354" r:id="rId30"/>
    <p:sldId id="369" r:id="rId31"/>
    <p:sldId id="301" r:id="rId32"/>
    <p:sldId id="356" r:id="rId33"/>
    <p:sldId id="358" r:id="rId34"/>
    <p:sldId id="364" r:id="rId35"/>
    <p:sldId id="370" r:id="rId36"/>
    <p:sldId id="366" r:id="rId37"/>
    <p:sldId id="368" r:id="rId38"/>
    <p:sldId id="388" r:id="rId39"/>
    <p:sldId id="389" r:id="rId40"/>
    <p:sldId id="390" r:id="rId41"/>
    <p:sldId id="391" r:id="rId42"/>
    <p:sldId id="392" r:id="rId43"/>
    <p:sldId id="393" r:id="rId44"/>
    <p:sldId id="383" r:id="rId45"/>
    <p:sldId id="384" r:id="rId46"/>
    <p:sldId id="385" r:id="rId47"/>
    <p:sldId id="386" r:id="rId48"/>
    <p:sldId id="328" r:id="rId4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mel Mbizvo" initials="CM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6B37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76" autoAdjust="0"/>
  </p:normalViewPr>
  <p:slideViewPr>
    <p:cSldViewPr>
      <p:cViewPr varScale="1">
        <p:scale>
          <a:sx n="105" d="100"/>
          <a:sy n="105" d="100"/>
        </p:scale>
        <p:origin x="-179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804" y="-76"/>
      </p:cViewPr>
      <p:guideLst>
        <p:guide orient="horz" pos="3128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tholel\Desktop\SANBI\Financial%20Management\Budgets\201617\Highlevel%20Budget%20201617%20MTEF%20with%20budget%20cu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tholel\Desktop\SANBI\Financial%20Management\Budgets\201617\Highlevel%20Budget%20201617%20MTEF%20with%20budget%20cu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tholel\Desktop\SANBI\Financial%20Management\Budgets\201617\Highlevel%20Budget%20201617%20MTEF%20with%20budget%20cu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tholel\Desktop\SANBI\Financial%20Management\Budgets\201617\Highlevel%20Budget%20201617%20MTEF%20with%20budget%20cu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tholel\Desktop\SANBI\Financial%20Management\Budgets\201617\Highlevel%20Budget%20201617%20MTEF%20with%20budget%20cu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tholel\Desktop\SANBI\Financial%20Management\Budgets\201617\Highlevel%20Budget%20201617%20MTEF%20with%20budget%20cu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plotArea>
      <c:layout>
        <c:manualLayout>
          <c:layoutTarget val="inner"/>
          <c:xMode val="edge"/>
          <c:yMode val="edge"/>
          <c:x val="0.18819444444444447"/>
          <c:y val="0"/>
          <c:w val="0.6347222222222223"/>
          <c:h val="1"/>
        </c:manualLayout>
      </c:layout>
      <c:pie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GRAPHS!$J$3:$J$6</c:f>
              <c:strCache>
                <c:ptCount val="4"/>
                <c:pt idx="0">
                  <c:v>Projects</c:v>
                </c:pt>
                <c:pt idx="1">
                  <c:v>Own </c:v>
                </c:pt>
                <c:pt idx="2">
                  <c:v>Ops MTEF</c:v>
                </c:pt>
                <c:pt idx="3">
                  <c:v>Capital MTEF</c:v>
                </c:pt>
              </c:strCache>
            </c:strRef>
          </c:cat>
          <c:val>
            <c:numRef>
              <c:f>GRAPHS!$K$3:$K$6</c:f>
              <c:numCache>
                <c:formatCode>_ * #,##0_ ;_ * \-#,##0_ ;_ * "-"??_ ;_ @_ </c:formatCode>
                <c:ptCount val="4"/>
                <c:pt idx="0">
                  <c:v>77146659.986100346</c:v>
                </c:pt>
                <c:pt idx="1">
                  <c:v>78871000</c:v>
                </c:pt>
                <c:pt idx="2">
                  <c:v>256151000</c:v>
                </c:pt>
                <c:pt idx="3">
                  <c:v>63180000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plotArea>
      <c:layout>
        <c:manualLayout>
          <c:layoutTarget val="inner"/>
          <c:xMode val="edge"/>
          <c:yMode val="edge"/>
          <c:x val="0.19027777777777777"/>
          <c:y val="0"/>
          <c:w val="0.63194444444444464"/>
          <c:h val="1"/>
        </c:manualLayout>
      </c:layout>
      <c:doughnutChart>
        <c:varyColors val="1"/>
        <c:ser>
          <c:idx val="0"/>
          <c:order val="0"/>
          <c:explosion val="25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chemeClr val="accent6">
                  <a:lumMod val="7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GRAPHS!$Q$1:$Q$4</c:f>
              <c:strCache>
                <c:ptCount val="4"/>
                <c:pt idx="0">
                  <c:v>Employee</c:v>
                </c:pt>
                <c:pt idx="1">
                  <c:v>Opex</c:v>
                </c:pt>
                <c:pt idx="2">
                  <c:v>Infrastructure</c:v>
                </c:pt>
                <c:pt idx="3">
                  <c:v>Projects</c:v>
                </c:pt>
              </c:strCache>
            </c:strRef>
          </c:cat>
          <c:val>
            <c:numRef>
              <c:f>GRAPHS!$R$1:$R$4</c:f>
              <c:numCache>
                <c:formatCode>_ * #,##0_ ;_ * \-#,##0_ ;_ * "-"??_ ;_ @_ </c:formatCode>
                <c:ptCount val="4"/>
                <c:pt idx="0">
                  <c:v>247161942.95498362</c:v>
                </c:pt>
                <c:pt idx="1">
                  <c:v>87860057.045016363</c:v>
                </c:pt>
                <c:pt idx="2">
                  <c:v>63180000</c:v>
                </c:pt>
                <c:pt idx="3">
                  <c:v>77146659.986100346</c:v>
                </c:pt>
              </c:numCache>
            </c:numRef>
          </c:val>
        </c:ser>
        <c:dLbls/>
        <c:firstSliceAng val="0"/>
        <c:holeSize val="50"/>
      </c:doughnutChart>
    </c:plotArea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plotArea>
      <c:layout/>
      <c:pieChart>
        <c:varyColors val="1"/>
        <c:ser>
          <c:idx val="0"/>
          <c:order val="0"/>
          <c:explosion val="25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Lbls>
            <c:dLbl>
              <c:idx val="2"/>
              <c:layout>
                <c:manualLayout>
                  <c:x val="5.8725174978127744E-2"/>
                  <c:y val="3.7037037037037042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GRAPHS!$M$23:$M$25</c:f>
              <c:strCache>
                <c:ptCount val="3"/>
                <c:pt idx="0">
                  <c:v>Core </c:v>
                </c:pt>
                <c:pt idx="1">
                  <c:v>Support</c:v>
                </c:pt>
                <c:pt idx="2">
                  <c:v>Group</c:v>
                </c:pt>
              </c:strCache>
            </c:strRef>
          </c:cat>
          <c:val>
            <c:numRef>
              <c:f>GRAPHS!$N$23:$N$25</c:f>
              <c:numCache>
                <c:formatCode>_ * #,##0_ ;_ * \-#,##0_ ;_ * "-"??_ ;_ @_ </c:formatCode>
                <c:ptCount val="3"/>
                <c:pt idx="0">
                  <c:v>192926543.5583418</c:v>
                </c:pt>
                <c:pt idx="1">
                  <c:v>46049931.819831364</c:v>
                </c:pt>
                <c:pt idx="2">
                  <c:v>8185468.0233699949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9.3055555555555586E-2"/>
          <c:y val="2.5462962962962965E-2"/>
          <c:w val="0.90555555555555567"/>
          <c:h val="0.86111111111111127"/>
        </c:manualLayout>
      </c:layout>
      <c:pie3DChart>
        <c:varyColors val="1"/>
        <c:ser>
          <c:idx val="0"/>
          <c:order val="0"/>
          <c:explosion val="25"/>
          <c:dLbls>
            <c:dLbl>
              <c:idx val="1"/>
              <c:layout>
                <c:manualLayout>
                  <c:x val="3.5230314960629935E-2"/>
                  <c:y val="0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707786526684165E-3"/>
                  <c:y val="-9.2794546515018977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8.5964238845144356E-2"/>
                  <c:y val="0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GRAPHS!$J$32:$J$37</c:f>
              <c:strCache>
                <c:ptCount val="6"/>
                <c:pt idx="0">
                  <c:v>Perf Bonus </c:v>
                </c:pt>
                <c:pt idx="1">
                  <c:v>Awards</c:v>
                </c:pt>
                <c:pt idx="2">
                  <c:v>Evaluations</c:v>
                </c:pt>
                <c:pt idx="3">
                  <c:v>Career Ladder</c:v>
                </c:pt>
                <c:pt idx="4">
                  <c:v>Notch Increases</c:v>
                </c:pt>
                <c:pt idx="5">
                  <c:v>Temp Staff</c:v>
                </c:pt>
              </c:strCache>
            </c:strRef>
          </c:cat>
          <c:val>
            <c:numRef>
              <c:f>GRAPHS!$K$32:$K$37</c:f>
              <c:numCache>
                <c:formatCode>_ * #,##0_ ;_ * \-#,##0_ ;_ * "-"??_ ;_ @_ </c:formatCode>
                <c:ptCount val="6"/>
                <c:pt idx="0">
                  <c:v>3633619.000963937</c:v>
                </c:pt>
                <c:pt idx="1">
                  <c:v>300000</c:v>
                </c:pt>
                <c:pt idx="2">
                  <c:v>1550000</c:v>
                </c:pt>
                <c:pt idx="3">
                  <c:v>750000</c:v>
                </c:pt>
                <c:pt idx="4">
                  <c:v>1451849.0224060577</c:v>
                </c:pt>
                <c:pt idx="5">
                  <c:v>500000</c:v>
                </c:pt>
              </c:numCache>
            </c:numRef>
          </c:val>
        </c:ser>
        <c:dLbls/>
      </c:pie3DChart>
      <c:spPr>
        <a:noFill/>
        <a:ln w="25400">
          <a:noFill/>
        </a:ln>
      </c:spPr>
    </c:plotArea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plotArea>
      <c:layout>
        <c:manualLayout>
          <c:layoutTarget val="inner"/>
          <c:xMode val="edge"/>
          <c:yMode val="edge"/>
          <c:x val="0.21805555555555556"/>
          <c:y val="2.777777777777779E-2"/>
          <c:w val="0.54722222222222228"/>
          <c:h val="0.91203703703703709"/>
        </c:manualLayout>
      </c:layout>
      <c:pieChart>
        <c:varyColors val="1"/>
        <c:ser>
          <c:idx val="0"/>
          <c:order val="0"/>
          <c:explosion val="25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Lbls>
            <c:dLbl>
              <c:idx val="2"/>
              <c:layout>
                <c:manualLayout>
                  <c:x val="0.1250859580052493"/>
                  <c:y val="1.5652774691700927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GRAPHS!$M$41:$M$43</c:f>
              <c:strCache>
                <c:ptCount val="3"/>
                <c:pt idx="0">
                  <c:v>Core </c:v>
                </c:pt>
                <c:pt idx="1">
                  <c:v>Support</c:v>
                </c:pt>
                <c:pt idx="2">
                  <c:v>Group</c:v>
                </c:pt>
              </c:strCache>
            </c:strRef>
          </c:cat>
          <c:val>
            <c:numRef>
              <c:f>GRAPHS!$N$41:$N$43</c:f>
              <c:numCache>
                <c:formatCode>_ * #,##0_ ;_ * \-#,##0_ ;_ * "-"??_ ;_ @_ </c:formatCode>
                <c:ptCount val="3"/>
                <c:pt idx="0">
                  <c:v>44545048.9218233</c:v>
                </c:pt>
                <c:pt idx="1">
                  <c:v>36461923.673681788</c:v>
                </c:pt>
                <c:pt idx="2">
                  <c:v>6853084.4495112766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plotArea>
      <c:layout>
        <c:manualLayout>
          <c:layoutTarget val="inner"/>
          <c:xMode val="edge"/>
          <c:yMode val="edge"/>
          <c:x val="0.32847222222222233"/>
          <c:y val="5.3240740740740741E-2"/>
          <c:w val="0.55694444444444469"/>
          <c:h val="0.92824074074074059"/>
        </c:manualLayout>
      </c:layout>
      <c:doughnutChart>
        <c:varyColors val="1"/>
        <c:ser>
          <c:idx val="0"/>
          <c:order val="0"/>
          <c:explosion val="25"/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0070C0"/>
              </a:solidFill>
            </c:spPr>
          </c:dPt>
          <c:dLbls>
            <c:dLbl>
              <c:idx val="2"/>
              <c:layout>
                <c:manualLayout>
                  <c:x val="0"/>
                  <c:y val="-2.777777777777778E-2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GRAPHS!$M$55:$M$57</c:f>
              <c:strCache>
                <c:ptCount val="3"/>
                <c:pt idx="0">
                  <c:v>Core </c:v>
                </c:pt>
                <c:pt idx="1">
                  <c:v>Support</c:v>
                </c:pt>
                <c:pt idx="2">
                  <c:v>Group</c:v>
                </c:pt>
              </c:strCache>
            </c:strRef>
          </c:cat>
          <c:val>
            <c:numRef>
              <c:f>GRAPHS!$N$55:$N$57</c:f>
              <c:numCache>
                <c:formatCode>_ * #,##0_ ;_ * \-#,##0_ ;_ * "-"??_ ;_ @_ </c:formatCode>
                <c:ptCount val="3"/>
                <c:pt idx="0">
                  <c:v>367798252.46626544</c:v>
                </c:pt>
                <c:pt idx="1">
                  <c:v>82511855.493513167</c:v>
                </c:pt>
                <c:pt idx="2">
                  <c:v>25038552.472881272</c:v>
                </c:pt>
              </c:numCache>
            </c:numRef>
          </c:val>
        </c:ser>
        <c:dLbls/>
        <c:firstSliceAng val="0"/>
        <c:holeSize val="50"/>
      </c:doughnutChart>
    </c:plotArea>
    <c:plotVisOnly val="1"/>
    <c:dispBlanksAs val="zero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5937"/>
          </a:xfrm>
          <a:prstGeom prst="rect">
            <a:avLst/>
          </a:prstGeom>
        </p:spPr>
        <p:txBody>
          <a:bodyPr vert="horz" lIns="90823" tIns="45412" rIns="90823" bIns="45412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2"/>
            <a:ext cx="2945659" cy="495937"/>
          </a:xfrm>
          <a:prstGeom prst="rect">
            <a:avLst/>
          </a:prstGeom>
        </p:spPr>
        <p:txBody>
          <a:bodyPr vert="horz" lIns="90823" tIns="45412" rIns="90823" bIns="45412" rtlCol="0"/>
          <a:lstStyle>
            <a:lvl1pPr algn="r">
              <a:defRPr sz="1200"/>
            </a:lvl1pPr>
          </a:lstStyle>
          <a:p>
            <a:fld id="{9B622CFB-DAB4-480F-A279-FE959EA43FFD}" type="datetimeFigureOut">
              <a:rPr lang="en-ZA" smtClean="0"/>
              <a:pPr/>
              <a:t>2016/04/15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711"/>
            <a:ext cx="2945659" cy="495937"/>
          </a:xfrm>
          <a:prstGeom prst="rect">
            <a:avLst/>
          </a:prstGeom>
        </p:spPr>
        <p:txBody>
          <a:bodyPr vert="horz" lIns="90823" tIns="45412" rIns="90823" bIns="45412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30711"/>
            <a:ext cx="2945659" cy="495937"/>
          </a:xfrm>
          <a:prstGeom prst="rect">
            <a:avLst/>
          </a:prstGeom>
        </p:spPr>
        <p:txBody>
          <a:bodyPr vert="horz" lIns="90823" tIns="45412" rIns="90823" bIns="45412" rtlCol="0" anchor="b"/>
          <a:lstStyle>
            <a:lvl1pPr algn="r">
              <a:defRPr sz="1200"/>
            </a:lvl1pPr>
          </a:lstStyle>
          <a:p>
            <a:fld id="{D7F11A13-DA02-4B70-AB62-B2A58B6C56E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889954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5937"/>
          </a:xfrm>
          <a:prstGeom prst="rect">
            <a:avLst/>
          </a:prstGeom>
        </p:spPr>
        <p:txBody>
          <a:bodyPr vert="horz" lIns="90823" tIns="45412" rIns="90823" bIns="45412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5937"/>
          </a:xfrm>
          <a:prstGeom prst="rect">
            <a:avLst/>
          </a:prstGeom>
        </p:spPr>
        <p:txBody>
          <a:bodyPr vert="horz" lIns="90823" tIns="45412" rIns="90823" bIns="45412" rtlCol="0"/>
          <a:lstStyle>
            <a:lvl1pPr algn="r">
              <a:defRPr sz="1200"/>
            </a:lvl1pPr>
          </a:lstStyle>
          <a:p>
            <a:fld id="{209631FF-9763-4B06-BAC1-2039CCC0F81B}" type="datetimeFigureOut">
              <a:rPr lang="en-ZA" smtClean="0"/>
              <a:pPr/>
              <a:t>2016/04/15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23" tIns="45412" rIns="90823" bIns="45412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6144"/>
            <a:ext cx="5438140" cy="4468175"/>
          </a:xfrm>
          <a:prstGeom prst="rect">
            <a:avLst/>
          </a:prstGeom>
        </p:spPr>
        <p:txBody>
          <a:bodyPr vert="horz" lIns="90823" tIns="45412" rIns="90823" bIns="4541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711"/>
            <a:ext cx="2945659" cy="495937"/>
          </a:xfrm>
          <a:prstGeom prst="rect">
            <a:avLst/>
          </a:prstGeom>
        </p:spPr>
        <p:txBody>
          <a:bodyPr vert="horz" lIns="90823" tIns="45412" rIns="90823" bIns="45412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711"/>
            <a:ext cx="2945659" cy="495937"/>
          </a:xfrm>
          <a:prstGeom prst="rect">
            <a:avLst/>
          </a:prstGeom>
        </p:spPr>
        <p:txBody>
          <a:bodyPr vert="horz" lIns="90823" tIns="45412" rIns="90823" bIns="45412" rtlCol="0" anchor="b"/>
          <a:lstStyle>
            <a:lvl1pPr algn="r">
              <a:defRPr sz="1200"/>
            </a:lvl1pPr>
          </a:lstStyle>
          <a:p>
            <a:fld id="{4A6F2437-1DAA-4136-BD79-F4B6E034322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488898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7ED96E-BAF7-4FA5-8BC3-5849001FE00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455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F2437-1DAA-4136-BD79-F4B6E034322C}" type="slidenum">
              <a:rPr lang="en-ZA" smtClean="0"/>
              <a:pPr/>
              <a:t>30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82887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FE42-8943-4429-B73A-712D1B4D150E}" type="datetimeFigureOut">
              <a:rPr lang="en-ZA" smtClean="0"/>
              <a:pPr/>
              <a:t>2016/04/15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1029-6F76-46CD-B1CE-A789D613700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9391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FE42-8943-4429-B73A-712D1B4D150E}" type="datetimeFigureOut">
              <a:rPr lang="en-ZA" smtClean="0"/>
              <a:pPr/>
              <a:t>2016/04/15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1029-6F76-46CD-B1CE-A789D613700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749418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FE42-8943-4429-B73A-712D1B4D150E}" type="datetimeFigureOut">
              <a:rPr lang="en-ZA" smtClean="0"/>
              <a:pPr/>
              <a:t>2016/04/15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1029-6F76-46CD-B1CE-A789D613700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383877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D3EF-61F3-4A5E-BF46-7BB5A2D75B56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2016/04/15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1029-6F76-46CD-B1CE-A789D613700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9102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8E925-AA2A-45BF-9877-3A56DAF36D80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2016/04/15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1029-6F76-46CD-B1CE-A789D613700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953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65361-0267-4B6B-B02A-76D24F85A2D7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2016/04/15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1029-6F76-46CD-B1CE-A789D613700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5820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74D41-BB3B-4815-A0D9-D7524FCD1D83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2016/04/15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1029-6F76-46CD-B1CE-A789D613700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4761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1C75-68F2-4305-AA69-C401F1FE5CA9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2016/04/15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1029-6F76-46CD-B1CE-A789D613700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9140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31C27-A477-4A72-BE1D-F7BB9AEFE4B1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2016/04/15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1029-6F76-46CD-B1CE-A789D613700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9631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40A49-8003-4A17-8D84-5A08A39F9FBB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2016/04/15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1029-6F76-46CD-B1CE-A789D613700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9559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95C7-2CBA-4B2D-8270-21D76313CE55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2016/04/15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1029-6F76-46CD-B1CE-A789D613700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796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FE42-8943-4429-B73A-712D1B4D150E}" type="datetimeFigureOut">
              <a:rPr lang="en-ZA" smtClean="0"/>
              <a:pPr/>
              <a:t>2016/04/15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1029-6F76-46CD-B1CE-A789D613700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146985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3C1C5-E0A1-43A4-B55B-6D3478526FD1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2016/04/15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1029-6F76-46CD-B1CE-A789D613700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8017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D776-ECB7-44AD-8450-A995B967DCEA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2016/04/15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1029-6F76-46CD-B1CE-A789D613700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1690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779F2-C330-4611-AB40-918FED957CAB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2016/04/15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1029-6F76-46CD-B1CE-A789D613700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5076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FE42-8943-4429-B73A-712D1B4D150E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2016/04/15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1029-6F76-46CD-B1CE-A789D613700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2273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FE42-8943-4429-B73A-712D1B4D150E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2016/04/15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1029-6F76-46CD-B1CE-A789D613700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9725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FE42-8943-4429-B73A-712D1B4D150E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2016/04/15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1029-6F76-46CD-B1CE-A789D613700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8869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FE42-8943-4429-B73A-712D1B4D150E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2016/04/15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1029-6F76-46CD-B1CE-A789D613700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23202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FE42-8943-4429-B73A-712D1B4D150E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2016/04/15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1029-6F76-46CD-B1CE-A789D613700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0534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FE42-8943-4429-B73A-712D1B4D150E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2016/04/15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1029-6F76-46CD-B1CE-A789D613700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8680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FE42-8943-4429-B73A-712D1B4D150E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2016/04/15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1029-6F76-46CD-B1CE-A789D613700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804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FE42-8943-4429-B73A-712D1B4D150E}" type="datetimeFigureOut">
              <a:rPr lang="en-ZA" smtClean="0"/>
              <a:pPr/>
              <a:t>2016/04/15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1029-6F76-46CD-B1CE-A789D613700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2551833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FE42-8943-4429-B73A-712D1B4D150E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2016/04/15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1029-6F76-46CD-B1CE-A789D613700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50844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FE42-8943-4429-B73A-712D1B4D150E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2016/04/15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1029-6F76-46CD-B1CE-A789D613700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06626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FE42-8943-4429-B73A-712D1B4D150E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2016/04/15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1029-6F76-46CD-B1CE-A789D613700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36689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FE42-8943-4429-B73A-712D1B4D150E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2016/04/15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1029-6F76-46CD-B1CE-A789D613700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2593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FE42-8943-4429-B73A-712D1B4D150E}" type="datetimeFigureOut">
              <a:rPr lang="en-ZA" smtClean="0"/>
              <a:pPr/>
              <a:t>2016/04/15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1029-6F76-46CD-B1CE-A789D613700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089681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FE42-8943-4429-B73A-712D1B4D150E}" type="datetimeFigureOut">
              <a:rPr lang="en-ZA" smtClean="0"/>
              <a:pPr/>
              <a:t>2016/04/15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1029-6F76-46CD-B1CE-A789D613700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248671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FE42-8943-4429-B73A-712D1B4D150E}" type="datetimeFigureOut">
              <a:rPr lang="en-ZA" smtClean="0"/>
              <a:pPr/>
              <a:t>2016/04/15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1029-6F76-46CD-B1CE-A789D613700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94400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FE42-8943-4429-B73A-712D1B4D150E}" type="datetimeFigureOut">
              <a:rPr lang="en-ZA" smtClean="0"/>
              <a:pPr/>
              <a:t>2016/04/15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1029-6F76-46CD-B1CE-A789D613700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868157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FE42-8943-4429-B73A-712D1B4D150E}" type="datetimeFigureOut">
              <a:rPr lang="en-ZA" smtClean="0"/>
              <a:pPr/>
              <a:t>2016/04/15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1029-6F76-46CD-B1CE-A789D613700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932550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FE42-8943-4429-B73A-712D1B4D150E}" type="datetimeFigureOut">
              <a:rPr lang="en-ZA" smtClean="0"/>
              <a:pPr/>
              <a:t>2016/04/15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1029-6F76-46CD-B1CE-A789D613700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695634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EFE42-8943-4429-B73A-712D1B4D150E}" type="datetimeFigureOut">
              <a:rPr lang="en-ZA" smtClean="0"/>
              <a:pPr/>
              <a:t>2016/04/15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B1029-6F76-46CD-B1CE-A789D613700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94171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18990-BBE5-4336-85FD-868316717B18}" type="datetime1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2016/04/15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B1029-6F76-46CD-B1CE-A789D613700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203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EFE42-8943-4429-B73A-712D1B4D150E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2016/04/15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B1029-6F76-46CD-B1CE-A789D613700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69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3.gstatic.com/images?q=tbn:ANd9GcRMyHQHxvgASMxBsOhgV1RMAzCP-Y1gtBUSWiH76NcCR-gzB4-p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http://www.cbs12.com/news/features/waste-watch/images/waste-watch-stopimg.jpg" TargetMode="Externa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4.jpeg"/><Relationship Id="rId7" Type="http://schemas.openxmlformats.org/officeDocument/2006/relationships/hyperlink" Target="http://www.greenmatter.co.za/index.php?option=com_community&amp;view=photos&amp;task=photo&amp;userid=408&amp;albumid=7&amp;Itemid=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49.png"/><Relationship Id="rId5" Type="http://schemas.openxmlformats.org/officeDocument/2006/relationships/hyperlink" Target="http://www.greenmatter.co.za/index.php?option=com_content&amp;view=category&amp;layout=blog&amp;id=39&amp;Itemid=744" TargetMode="External"/><Relationship Id="rId10" Type="http://schemas.openxmlformats.org/officeDocument/2006/relationships/hyperlink" Target="http://www.greenmatter.co.za/index.php?option=com_content&amp;view=article&amp;id=55&amp;Itemid=898" TargetMode="External"/><Relationship Id="rId4" Type="http://schemas.openxmlformats.org/officeDocument/2006/relationships/image" Target="../media/image45.jpeg"/><Relationship Id="rId9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576" y="3284984"/>
            <a:ext cx="7992888" cy="2232248"/>
          </a:xfrm>
        </p:spPr>
        <p:txBody>
          <a:bodyPr lIns="72000" tIns="0" rIns="0" bIns="0" anchor="t">
            <a:normAutofit/>
          </a:bodyPr>
          <a:lstStyle/>
          <a:p>
            <a:r>
              <a:rPr lang="en-ZA" sz="40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SANBI </a:t>
            </a:r>
            <a:br>
              <a:rPr lang="en-ZA" sz="40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ZA" sz="3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ANNUAL PERFORMANCE PLAN </a:t>
            </a:r>
            <a:br>
              <a:rPr lang="en-ZA" sz="3600" b="1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ZA" sz="3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2016/17</a:t>
            </a:r>
            <a:endParaRPr lang="en-ZA" sz="36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60000" y="6012712"/>
            <a:ext cx="6400800" cy="2628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16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Dr Tanya Abrahamse, CEO</a:t>
            </a:r>
            <a:endParaRPr lang="en-ZA" sz="16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797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21089244"/>
              </p:ext>
            </p:extLst>
          </p:nvPr>
        </p:nvGraphicFramePr>
        <p:xfrm>
          <a:off x="35496" y="548680"/>
          <a:ext cx="8864600" cy="5473700"/>
        </p:xfrm>
        <a:graphic>
          <a:graphicData uri="http://schemas.openxmlformats.org/presentationml/2006/ole">
            <p:oleObj spid="_x0000_s2075" r:id="rId3" imgW="10554172" imgH="6526807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80630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b="1" dirty="0" smtClean="0">
                <a:solidFill>
                  <a:srgbClr val="00B050"/>
                </a:solidFill>
              </a:rPr>
              <a:t>SANBI’s Strategic </a:t>
            </a:r>
            <a:r>
              <a:rPr lang="en-GB" b="1" dirty="0">
                <a:solidFill>
                  <a:srgbClr val="00B050"/>
                </a:solidFill>
              </a:rPr>
              <a:t>Goal </a:t>
            </a:r>
            <a:r>
              <a:rPr lang="en-GB" dirty="0">
                <a:solidFill>
                  <a:srgbClr val="00B050"/>
                </a:solidFill>
              </a:rPr>
              <a:t> </a:t>
            </a:r>
            <a:endParaRPr lang="en-ZA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2030075"/>
            <a:ext cx="756084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/>
              <a:t>SANBI </a:t>
            </a:r>
            <a:r>
              <a:rPr lang="en-US" sz="2000" b="1" dirty="0"/>
              <a:t>is positioned to lead the biodiversity sector of South Africa and is </a:t>
            </a:r>
            <a:r>
              <a:rPr lang="en-US" sz="2000" b="1" dirty="0" err="1"/>
              <a:t>recognised</a:t>
            </a:r>
            <a:r>
              <a:rPr lang="en-US" sz="2000" b="1" dirty="0"/>
              <a:t> as the first port of call for knowledge, information and policy advice on biodiversity. </a:t>
            </a:r>
            <a:endParaRPr lang="en-US" sz="2000" b="1" dirty="0" smtClean="0"/>
          </a:p>
          <a:p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85184"/>
            <a:ext cx="892899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45831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65463"/>
            <a:ext cx="8781607" cy="566057"/>
          </a:xfrm>
          <a:solidFill>
            <a:srgbClr val="CCFFCC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ZA" sz="2400" b="1" dirty="0" smtClean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SANBI’s Programmes</a:t>
            </a:r>
            <a:endParaRPr lang="en-ZA" sz="2400" b="1" dirty="0">
              <a:solidFill>
                <a:srgbClr val="00B05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" y="888279"/>
            <a:ext cx="8853615" cy="756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ZA" dirty="0" smtClean="0">
              <a:solidFill>
                <a:prstClr val="white"/>
              </a:solidFill>
            </a:endParaRPr>
          </a:p>
          <a:p>
            <a:r>
              <a:rPr lang="en-ZA" sz="19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 </a:t>
            </a:r>
            <a:r>
              <a:rPr lang="en-ZA" sz="1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Render effective and efficient corporate services</a:t>
            </a:r>
          </a:p>
          <a:p>
            <a:r>
              <a:rPr lang="en-ZA" sz="2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endParaRPr lang="en-ZA" sz="20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1590" y="1736896"/>
            <a:ext cx="8844906" cy="756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ZA" sz="19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ZA" sz="1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 and unlock benefits of the network of National Botanical</a:t>
            </a:r>
          </a:p>
          <a:p>
            <a:r>
              <a:rPr lang="en-ZA" sz="1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Gardens as windows into South Africa’s biodiversity</a:t>
            </a:r>
            <a:endParaRPr lang="en-ZA" sz="1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1590" y="2636912"/>
            <a:ext cx="8844905" cy="756000"/>
          </a:xfrm>
          <a:prstGeom prst="rect">
            <a:avLst/>
          </a:prstGeom>
          <a:solidFill>
            <a:srgbClr val="CCFFCC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 sz="1600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defTabSz="355600"/>
            <a:r>
              <a:rPr lang="en-ZA" sz="19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 </a:t>
            </a:r>
            <a:r>
              <a:rPr lang="en-ZA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Build the foundational biodiversity science</a:t>
            </a:r>
            <a:endParaRPr lang="en-ZA" sz="1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ZA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91591" y="3501008"/>
            <a:ext cx="8844904" cy="756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defTabSz="271463"/>
            <a:r>
              <a:rPr lang="en-ZA" sz="19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4: </a:t>
            </a:r>
            <a:r>
              <a:rPr lang="en-ZA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Assess, monitor and report on the state of biodiversity and increase knowledge for decision making including adaptation to climate change</a:t>
            </a:r>
            <a:endParaRPr lang="en-ZA" sz="1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1591" y="4437112"/>
            <a:ext cx="8844904" cy="756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defTabSz="271463"/>
            <a:r>
              <a:rPr lang="en-ZA" sz="19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5: </a:t>
            </a:r>
            <a:r>
              <a:rPr lang="en-ZA" sz="1900" b="1" dirty="0">
                <a:latin typeface="Arial" panose="020B0604020202020204" pitchFamily="34" charset="0"/>
                <a:cs typeface="Arial" panose="020B0604020202020204" pitchFamily="34" charset="0"/>
              </a:rPr>
              <a:t>Provide biodiversity </a:t>
            </a:r>
            <a:r>
              <a:rPr lang="en-ZA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policy advice and access to biodiversity information; and support for climate </a:t>
            </a:r>
            <a:r>
              <a:rPr lang="en-ZA" sz="1900" b="1" dirty="0">
                <a:latin typeface="Arial" panose="020B0604020202020204" pitchFamily="34" charset="0"/>
                <a:cs typeface="Arial" panose="020B0604020202020204" pitchFamily="34" charset="0"/>
              </a:rPr>
              <a:t>change </a:t>
            </a:r>
            <a:r>
              <a:rPr lang="en-ZA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adaptation</a:t>
            </a:r>
            <a:endParaRPr lang="en-ZA" sz="1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1591" y="5337296"/>
            <a:ext cx="8844904" cy="756000"/>
          </a:xfrm>
          <a:prstGeom prst="rect">
            <a:avLst/>
          </a:prstGeom>
          <a:solidFill>
            <a:srgbClr val="CCFFCC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defTabSz="271463"/>
            <a:r>
              <a:rPr lang="en-ZA" sz="19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6: </a:t>
            </a:r>
            <a:r>
              <a:rPr lang="en-ZA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ZA" sz="1900" b="1" dirty="0">
                <a:latin typeface="Arial" panose="020B0604020202020204" pitchFamily="34" charset="0"/>
                <a:cs typeface="Arial" panose="020B0604020202020204" pitchFamily="34" charset="0"/>
              </a:rPr>
              <a:t>human capital development, education and awareness in response to SANBI’s mandate</a:t>
            </a:r>
            <a:endParaRPr lang="en-ZA" sz="1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1029-6F76-46CD-B1CE-A789D613700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6232354"/>
            <a:ext cx="2016224" cy="5486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33698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0" y="930208"/>
            <a:ext cx="6934200" cy="3032192"/>
          </a:xfrm>
        </p:spPr>
        <p:txBody>
          <a:bodyPr>
            <a:normAutofit/>
          </a:bodyPr>
          <a:lstStyle/>
          <a:p>
            <a:r>
              <a:rPr lang="en-US" sz="5300" dirty="0" smtClean="0">
                <a:solidFill>
                  <a:schemeClr val="bg1"/>
                </a:solidFill>
              </a:rPr>
              <a:t/>
            </a:r>
            <a:br>
              <a:rPr lang="en-US" sz="5300" dirty="0" smtClean="0">
                <a:solidFill>
                  <a:schemeClr val="bg1"/>
                </a:solidFill>
              </a:rPr>
            </a:br>
            <a:endParaRPr lang="en-US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5105400"/>
            <a:ext cx="5410200" cy="1295400"/>
          </a:xfrm>
        </p:spPr>
        <p:txBody>
          <a:bodyPr>
            <a:normAutofit/>
          </a:bodyPr>
          <a:lstStyle/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3528" y="44624"/>
            <a:ext cx="8640960" cy="7173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ZA" sz="1600" b="1" dirty="0" smtClean="0"/>
          </a:p>
          <a:p>
            <a:pPr algn="l"/>
            <a:r>
              <a:rPr lang="en-ZA" sz="2400" b="1" dirty="0" smtClean="0"/>
              <a:t>PROGRAMME 1 : Render effective &amp; efficient Corporate </a:t>
            </a:r>
            <a:r>
              <a:rPr lang="en-ZA" sz="2400" b="1" dirty="0"/>
              <a:t>S</a:t>
            </a:r>
            <a:r>
              <a:rPr lang="en-ZA" sz="2400" b="1" dirty="0" smtClean="0"/>
              <a:t>ervices</a:t>
            </a:r>
            <a:r>
              <a:rPr lang="en-ZA" sz="1600" b="1" dirty="0" smtClean="0"/>
              <a:t/>
            </a:r>
            <a:br>
              <a:rPr lang="en-ZA" sz="1600" b="1" dirty="0" smtClean="0"/>
            </a:br>
            <a:endParaRPr lang="en-ZA" sz="1600" b="1" dirty="0"/>
          </a:p>
        </p:txBody>
      </p:sp>
      <p:pic>
        <p:nvPicPr>
          <p:cNvPr id="1026" name="Picture 2" descr="https://encrypted-tbn3.gstatic.com/images?q=tbn:ANd9GcRMyHQHxvgASMxBsOhgV1RMAzCP-Y1gtBUSWiH76NcCR-gzB4-p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0728"/>
            <a:ext cx="352839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rc_mi" descr="http://www.cbs12.com/news/features/waste-watch/images/waste-watch-stopimg.jpg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367240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9750" y="3524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Measuring ROI on Employee Engageme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56992"/>
            <a:ext cx="4212468" cy="24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493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77836"/>
          </a:xfrm>
        </p:spPr>
        <p:txBody>
          <a:bodyPr>
            <a:noAutofit/>
          </a:bodyPr>
          <a:lstStyle/>
          <a:p>
            <a:pPr algn="l"/>
            <a:r>
              <a:rPr lang="en-ZA" sz="1600" b="1" dirty="0" smtClean="0">
                <a:latin typeface="Arial Black" panose="020B0A04020102020204" pitchFamily="34" charset="0"/>
              </a:rPr>
              <a:t/>
            </a:r>
            <a:br>
              <a:rPr lang="en-ZA" sz="1600" b="1" dirty="0" smtClean="0">
                <a:latin typeface="Arial Black" panose="020B0A04020102020204" pitchFamily="34" charset="0"/>
              </a:rPr>
            </a:br>
            <a:r>
              <a:rPr lang="en-ZA" sz="1600" b="1" dirty="0" smtClean="0">
                <a:latin typeface="Arial Black" panose="020B0A04020102020204" pitchFamily="34" charset="0"/>
              </a:rPr>
              <a:t>PROGRAMME </a:t>
            </a:r>
            <a:r>
              <a:rPr lang="en-ZA" sz="1600" b="1" dirty="0">
                <a:latin typeface="Arial Black" panose="020B0A04020102020204" pitchFamily="34" charset="0"/>
              </a:rPr>
              <a:t>1 : Render effective &amp; efficient Corporate Services</a:t>
            </a:r>
            <a:r>
              <a:rPr lang="en-ZA" sz="2000" b="1" dirty="0"/>
              <a:t/>
            </a:r>
            <a:br>
              <a:rPr lang="en-ZA" sz="2000" b="1" dirty="0"/>
            </a:br>
            <a:endParaRPr lang="en-ZA" sz="2000" b="1" dirty="0"/>
          </a:p>
        </p:txBody>
      </p:sp>
      <p:graphicFrame>
        <p:nvGraphicFramePr>
          <p:cNvPr id="4" name="Group 1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00297210"/>
              </p:ext>
            </p:extLst>
          </p:nvPr>
        </p:nvGraphicFramePr>
        <p:xfrm>
          <a:off x="245660" y="686193"/>
          <a:ext cx="8502804" cy="2931859"/>
        </p:xfrm>
        <a:graphic>
          <a:graphicData uri="http://schemas.openxmlformats.org/drawingml/2006/table">
            <a:tbl>
              <a:tblPr/>
              <a:tblGrid>
                <a:gridCol w="3499834"/>
                <a:gridCol w="2557572"/>
                <a:gridCol w="2445398"/>
              </a:tblGrid>
              <a:tr h="32374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1.1: </a:t>
                      </a:r>
                      <a:r>
                        <a:rPr lang="en-ZA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SANBI is positioned as an employer of choice in the biodiversity sector</a:t>
                      </a:r>
                      <a:endParaRPr lang="en-ZA" sz="16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5049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Performance indicator </a:t>
                      </a:r>
                    </a:p>
                  </a:txBody>
                  <a:tcPr marL="91454" marR="914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Baseline 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2016/17  target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3393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1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Percentage of payroll allocated and spent on staff development</a:t>
                      </a:r>
                      <a:endParaRPr lang="en-ZA" sz="1200" b="1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endParaRPr lang="en-ZA" sz="1200" b="1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2% of payroll allocated and spent on staff development.</a:t>
                      </a:r>
                      <a:endParaRPr lang="en-ZA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2% of payroll allocated and spent on staff development.</a:t>
                      </a:r>
                      <a:endParaRPr lang="en-ZA" sz="1200" b="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386">
                <a:tc>
                  <a:txBody>
                    <a:bodyPr/>
                    <a:lstStyle/>
                    <a:p>
                      <a:r>
                        <a:rPr lang="en-ZA" sz="12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Transformed Institute that reflects the demography of South African population</a:t>
                      </a:r>
                      <a:endParaRPr lang="en-ZA" sz="1200" b="1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endParaRPr lang="en-ZA" sz="1200" b="1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Employment</a:t>
                      </a:r>
                      <a:r>
                        <a:rPr lang="en-ZA" sz="1200" baseline="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Equity Plan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57% male staff on permanent and contract employment.</a:t>
                      </a:r>
                    </a:p>
                    <a:p>
                      <a:endParaRPr lang="en-ZA" sz="1200" b="0" i="0" u="none" strike="noStrike" kern="1200" baseline="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43% female staff on permanent and contract employment</a:t>
                      </a:r>
                    </a:p>
                    <a:p>
                      <a:endParaRPr lang="en-ZA" sz="1200" b="0" i="0" u="none" strike="noStrike" kern="1200" baseline="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3% People with disabilities on permanent and contract employment.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57303-9F10-4D8F-8D76-077531F17F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338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77836"/>
          </a:xfrm>
        </p:spPr>
        <p:txBody>
          <a:bodyPr>
            <a:noAutofit/>
          </a:bodyPr>
          <a:lstStyle/>
          <a:p>
            <a:pPr algn="l"/>
            <a:r>
              <a:rPr lang="en-ZA" sz="1600" b="1" dirty="0" smtClean="0">
                <a:latin typeface="Arial Black" panose="020B0A04020102020204" pitchFamily="34" charset="0"/>
              </a:rPr>
              <a:t/>
            </a:r>
            <a:br>
              <a:rPr lang="en-ZA" sz="1600" b="1" dirty="0" smtClean="0">
                <a:latin typeface="Arial Black" panose="020B0A04020102020204" pitchFamily="34" charset="0"/>
              </a:rPr>
            </a:br>
            <a:r>
              <a:rPr lang="en-ZA" sz="1600" b="1" dirty="0" smtClean="0">
                <a:latin typeface="Arial Black" panose="020B0A04020102020204" pitchFamily="34" charset="0"/>
              </a:rPr>
              <a:t>PROGRAMME </a:t>
            </a:r>
            <a:r>
              <a:rPr lang="en-ZA" sz="1600" b="1" dirty="0">
                <a:latin typeface="Arial Black" panose="020B0A04020102020204" pitchFamily="34" charset="0"/>
              </a:rPr>
              <a:t>1 : Render effective &amp; efficient Corporate </a:t>
            </a:r>
            <a:r>
              <a:rPr lang="en-ZA" sz="1600" b="1" dirty="0" smtClean="0">
                <a:latin typeface="Arial Black" panose="020B0A04020102020204" pitchFamily="34" charset="0"/>
              </a:rPr>
              <a:t>Services (continue...)</a:t>
            </a:r>
            <a:r>
              <a:rPr lang="en-ZA" sz="2000" b="1" dirty="0"/>
              <a:t/>
            </a:r>
            <a:br>
              <a:rPr lang="en-ZA" sz="2000" b="1" dirty="0"/>
            </a:br>
            <a:endParaRPr lang="en-ZA" sz="2000" b="1" dirty="0"/>
          </a:p>
        </p:txBody>
      </p:sp>
      <p:graphicFrame>
        <p:nvGraphicFramePr>
          <p:cNvPr id="4" name="Group 1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8721426"/>
              </p:ext>
            </p:extLst>
          </p:nvPr>
        </p:nvGraphicFramePr>
        <p:xfrm>
          <a:off x="245660" y="686193"/>
          <a:ext cx="8574811" cy="5384592"/>
        </p:xfrm>
        <a:graphic>
          <a:graphicData uri="http://schemas.openxmlformats.org/drawingml/2006/table">
            <a:tbl>
              <a:tblPr/>
              <a:tblGrid>
                <a:gridCol w="3606260"/>
                <a:gridCol w="2376264"/>
                <a:gridCol w="2592287"/>
              </a:tblGrid>
              <a:tr h="498991">
                <a:tc gridSpan="3">
                  <a:txBody>
                    <a:bodyPr/>
                    <a:lstStyle/>
                    <a:p>
                      <a:r>
                        <a:rPr lang="en-ZA" sz="1600" b="1" dirty="0" smtClean="0">
                          <a:latin typeface="+mn-lt"/>
                          <a:cs typeface="Arial" panose="020B0604020202020204" pitchFamily="34" charset="0"/>
                        </a:rPr>
                        <a:t>1.2: </a:t>
                      </a:r>
                      <a:r>
                        <a:rPr lang="en-ZA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Implement an effective, efficient and transparent supply chain and financial management system as regulated by PFMA</a:t>
                      </a:r>
                      <a:endParaRPr lang="en-ZA" sz="1600" b="1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5166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Performance indicator </a:t>
                      </a:r>
                    </a:p>
                  </a:txBody>
                  <a:tcPr marL="91454" marR="914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Baseline 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Annual target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2016/17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611903">
                <a:tc>
                  <a:txBody>
                    <a:bodyPr/>
                    <a:lstStyle/>
                    <a:p>
                      <a:r>
                        <a:rPr lang="en-ZA" sz="1200" b="1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GRAP and PFMA compliant annual financial statements.</a:t>
                      </a:r>
                      <a:endParaRPr lang="en-ZA" sz="1200" b="1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AFS produced for submission to Parliament.</a:t>
                      </a:r>
                      <a:endParaRPr kumimoji="0" lang="en-ZA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Unqualified AFS produced to comply with PFMA and GRAP requirements.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681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latin typeface="+mn-lt"/>
                          <a:cs typeface="Arial" panose="020B0604020202020204" pitchFamily="34" charset="0"/>
                        </a:rPr>
                        <a:t>1.3: </a:t>
                      </a:r>
                      <a:r>
                        <a:rPr lang="en-ZA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Improved financial sustainability of the Institute </a:t>
                      </a:r>
                      <a:endParaRPr lang="en-ZA" sz="1600" b="1" dirty="0" smtClean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endParaRPr lang="en-ZA" sz="100" b="1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684545">
                <a:tc>
                  <a:txBody>
                    <a:bodyPr/>
                    <a:lstStyle/>
                    <a:p>
                      <a:r>
                        <a:rPr lang="en-ZA" sz="1200" b="1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Percentage increase of income generated on rental, admission sales and other income.</a:t>
                      </a:r>
                    </a:p>
                    <a:p>
                      <a:endParaRPr lang="en-ZA" sz="1200" b="1" i="0" u="none" strike="noStrike" kern="1200" baseline="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 Narrow" panose="020B0606020202030204" pitchFamily="34" charset="0"/>
                        </a:rPr>
                        <a:t>New indicator.</a:t>
                      </a:r>
                    </a:p>
                    <a:p>
                      <a:endParaRPr lang="en-ZA" sz="1200" dirty="0" smtClean="0"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2% increase on own income.</a:t>
                      </a:r>
                      <a:endParaRPr lang="en-ZA" sz="1200" b="0" i="0" u="none" strike="noStrike" kern="1200" baseline="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258">
                <a:tc gridSpan="3">
                  <a:txBody>
                    <a:bodyPr/>
                    <a:lstStyle/>
                    <a:p>
                      <a:r>
                        <a:rPr lang="en-ZA" sz="1600" b="1" dirty="0" smtClean="0"/>
                        <a:t>1.4:</a:t>
                      </a:r>
                      <a:r>
                        <a:rPr lang="en-ZA" sz="1600" b="1" baseline="0" dirty="0" smtClean="0"/>
                        <a:t> Effective corporate services rendered to achieve the  mandate of SANBI</a:t>
                      </a:r>
                      <a:endParaRPr lang="en-ZA" sz="1600" b="1" dirty="0"/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588846">
                <a:tc>
                  <a:txBody>
                    <a:bodyPr/>
                    <a:lstStyle/>
                    <a:p>
                      <a:r>
                        <a:rPr lang="en-ZA" sz="1200" b="1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Percentage availability of SANBI ICT network and ICT business services.</a:t>
                      </a: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SANBI ICT network and business services are available. </a:t>
                      </a:r>
                      <a:endParaRPr lang="en-ZA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90% of ICT network and business services are available.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957">
                <a:tc>
                  <a:txBody>
                    <a:bodyPr/>
                    <a:lstStyle/>
                    <a:p>
                      <a:r>
                        <a:rPr lang="en-ZA" sz="1200" b="1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All identified risks managed through an annual risk assessment and implementation of the risk management plan.</a:t>
                      </a: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latin typeface="Arial Narrow" panose="020B0606020202030204" pitchFamily="34" charset="0"/>
                        </a:rPr>
                        <a:t>Annual Risk Assessment completed </a:t>
                      </a:r>
                      <a:endParaRPr lang="en-ZA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Updated, mitigated and monitored risks.</a:t>
                      </a:r>
                      <a:endParaRPr lang="en-ZA" sz="1200" b="0" i="0" u="none" strike="noStrike" kern="1200" baseline="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ZA" sz="1200" b="0" i="0" u="none" strike="noStrike" kern="1200" baseline="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2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1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Compliance with all relevant Acts and SANBI/DEA protocol through implementation of the Compliance Framework</a:t>
                      </a:r>
                      <a:r>
                        <a:rPr lang="en-ZA" sz="12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b="1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SANBI is compliant with all relevant Acts including SANBI/DEA Protocol</a:t>
                      </a:r>
                    </a:p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and regulations</a:t>
                      </a:r>
                      <a:endParaRPr lang="en-ZA" sz="1200" dirty="0" smtClean="0">
                        <a:latin typeface="Arial Narrow" panose="020B0606020202030204" pitchFamily="34" charset="0"/>
                      </a:endParaRPr>
                    </a:p>
                    <a:p>
                      <a:endParaRPr lang="en-ZA" sz="12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Quarterly Performance report is monitored against the approved APP including PFMA, Cash and ENE reports on a quarterly basis by DEA according to specified time frames set out by the Department.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57303-9F10-4D8F-8D76-077531F17F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726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77836"/>
          </a:xfrm>
        </p:spPr>
        <p:txBody>
          <a:bodyPr>
            <a:noAutofit/>
          </a:bodyPr>
          <a:lstStyle/>
          <a:p>
            <a:pPr algn="l"/>
            <a:r>
              <a:rPr lang="en-ZA" sz="1600" b="1" dirty="0" smtClean="0">
                <a:latin typeface="Arial Black" panose="020B0A04020102020204" pitchFamily="34" charset="0"/>
              </a:rPr>
              <a:t/>
            </a:r>
            <a:br>
              <a:rPr lang="en-ZA" sz="1600" b="1" dirty="0" smtClean="0">
                <a:latin typeface="Arial Black" panose="020B0A04020102020204" pitchFamily="34" charset="0"/>
              </a:rPr>
            </a:br>
            <a:r>
              <a:rPr lang="en-ZA" sz="1600" b="1" dirty="0" smtClean="0">
                <a:latin typeface="Arial Black" panose="020B0A04020102020204" pitchFamily="34" charset="0"/>
              </a:rPr>
              <a:t>PROGRAMME </a:t>
            </a:r>
            <a:r>
              <a:rPr lang="en-ZA" sz="1600" b="1" dirty="0">
                <a:latin typeface="Arial Black" panose="020B0A04020102020204" pitchFamily="34" charset="0"/>
              </a:rPr>
              <a:t>1 : Render effective &amp; efficient Corporate </a:t>
            </a:r>
            <a:r>
              <a:rPr lang="en-ZA" sz="1600" b="1" dirty="0" smtClean="0">
                <a:latin typeface="Arial Black" panose="020B0A04020102020204" pitchFamily="34" charset="0"/>
              </a:rPr>
              <a:t>Services (continue)</a:t>
            </a:r>
            <a:r>
              <a:rPr lang="en-ZA" sz="2000" b="1" dirty="0"/>
              <a:t/>
            </a:r>
            <a:br>
              <a:rPr lang="en-ZA" sz="2000" b="1" dirty="0"/>
            </a:br>
            <a:endParaRPr lang="en-ZA" sz="2000" b="1" dirty="0"/>
          </a:p>
        </p:txBody>
      </p:sp>
      <p:graphicFrame>
        <p:nvGraphicFramePr>
          <p:cNvPr id="4" name="Group 1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75176782"/>
              </p:ext>
            </p:extLst>
          </p:nvPr>
        </p:nvGraphicFramePr>
        <p:xfrm>
          <a:off x="245660" y="686193"/>
          <a:ext cx="8646820" cy="2474629"/>
        </p:xfrm>
        <a:graphic>
          <a:graphicData uri="http://schemas.openxmlformats.org/drawingml/2006/table">
            <a:tbl>
              <a:tblPr/>
              <a:tblGrid>
                <a:gridCol w="3559113"/>
                <a:gridCol w="2600890"/>
                <a:gridCol w="2486817"/>
              </a:tblGrid>
              <a:tr h="323742">
                <a:tc gridSpan="3">
                  <a:txBody>
                    <a:bodyPr/>
                    <a:lstStyle/>
                    <a:p>
                      <a:r>
                        <a:rPr lang="en-ZA" sz="1600" b="1" dirty="0" smtClean="0">
                          <a:latin typeface="+mn-lt"/>
                          <a:cs typeface="Arial" panose="020B0604020202020204" pitchFamily="34" charset="0"/>
                        </a:rPr>
                        <a:t>1.4:  </a:t>
                      </a:r>
                      <a:r>
                        <a:rPr lang="en-ZA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Building a compelling brand for all stakeholders</a:t>
                      </a:r>
                      <a:endParaRPr lang="en-ZA" sz="1600" b="1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5049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Performance indicator </a:t>
                      </a:r>
                    </a:p>
                  </a:txBody>
                  <a:tcPr marL="91454" marR="914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Baseline 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Annual target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2016/17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678772">
                <a:tc>
                  <a:txBody>
                    <a:bodyPr/>
                    <a:lstStyle/>
                    <a:p>
                      <a:r>
                        <a:rPr lang="en-ZA" sz="1200" b="1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Number of marketing initiatives identified and utilised for SANBI promotion, profiling and external communication to stakeholders.</a:t>
                      </a:r>
                      <a:endParaRPr lang="en-ZA" sz="1200" b="1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New corporate identity applied to approximately100% of SANBI collateral, SANBI attends exhibitions, shows and activations/ campaigns, secures</a:t>
                      </a:r>
                    </a:p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concerts and events to continue profiling the Institute and its offerings</a:t>
                      </a:r>
                      <a:endParaRPr kumimoji="0" lang="en-ZA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Shows</a:t>
                      </a:r>
                    </a:p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Exhibitions</a:t>
                      </a:r>
                    </a:p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 Concerts</a:t>
                      </a:r>
                    </a:p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 Events and</a:t>
                      </a:r>
                    </a:p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Campaigns/Activations</a:t>
                      </a:r>
                      <a:endParaRPr lang="en-ZA" sz="1200" b="0" i="0" u="none" strike="noStrike" kern="1200" baseline="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386">
                <a:tc>
                  <a:txBody>
                    <a:bodyPr/>
                    <a:lstStyle/>
                    <a:p>
                      <a:r>
                        <a:rPr lang="en-ZA" sz="1200" b="1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Number of appropriate platforms utilised for internal communication.</a:t>
                      </a:r>
                      <a:endParaRPr lang="en-ZA" sz="1200" b="1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Quarterly CEO’s letter, staff newsletter and competitions to ensure that staff is kept informed at all times.</a:t>
                      </a:r>
                      <a:endParaRPr lang="en-ZA" sz="12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 internal communication</a:t>
                      </a:r>
                    </a:p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platforms</a:t>
                      </a:r>
                      <a:endParaRPr lang="en-ZA" sz="1200" b="0" i="0" u="none" strike="noStrike" kern="1200" baseline="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57303-9F10-4D8F-8D76-077531F17F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922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Strelitzias in flower, Main Lawn, Kirstenbosch in winter-spri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792505"/>
            <a:ext cx="3048000" cy="2065495"/>
          </a:xfrm>
          <a:prstGeom prst="rect">
            <a:avLst/>
          </a:prstGeom>
          <a:noFill/>
        </p:spPr>
      </p:pic>
      <p:pic>
        <p:nvPicPr>
          <p:cNvPr id="76804" name="Picture 4" descr="Walter Sisulu aerial view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0" y="4800600"/>
            <a:ext cx="2209800" cy="2057400"/>
          </a:xfrm>
          <a:prstGeom prst="rect">
            <a:avLst/>
          </a:prstGeom>
          <a:noFill/>
        </p:spPr>
      </p:pic>
      <p:pic>
        <p:nvPicPr>
          <p:cNvPr id="76806" name="Picture 6" descr="Free State NB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57801" y="4748346"/>
            <a:ext cx="3886200" cy="2109654"/>
          </a:xfrm>
          <a:prstGeom prst="rect">
            <a:avLst/>
          </a:prstGeom>
          <a:noFill/>
        </p:spPr>
      </p:pic>
      <p:pic>
        <p:nvPicPr>
          <p:cNvPr id="76808" name="Picture 8" descr="View over Garden from Fynbos Trail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67921" y="3048000"/>
            <a:ext cx="2576079" cy="1943101"/>
          </a:xfrm>
          <a:prstGeom prst="rect">
            <a:avLst/>
          </a:prstGeom>
          <a:noFill/>
        </p:spPr>
      </p:pic>
      <p:pic>
        <p:nvPicPr>
          <p:cNvPr id="76810" name="Picture 10" descr="Richtersveld section of the Karoo Desert NB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2971800"/>
            <a:ext cx="2999072" cy="1876425"/>
          </a:xfrm>
          <a:prstGeom prst="rect">
            <a:avLst/>
          </a:prstGeom>
          <a:noFill/>
        </p:spPr>
      </p:pic>
      <p:pic>
        <p:nvPicPr>
          <p:cNvPr id="76812" name="Picture 12" descr="Autumn in the Plane_Avenue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3636" y="1018962"/>
            <a:ext cx="2971800" cy="1986860"/>
          </a:xfrm>
          <a:prstGeom prst="rect">
            <a:avLst/>
          </a:prstGeom>
          <a:noFill/>
        </p:spPr>
      </p:pic>
      <p:pic>
        <p:nvPicPr>
          <p:cNvPr id="76814" name="Picture 14" descr="Scorpion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953000" y="0"/>
            <a:ext cx="1238250" cy="1866901"/>
          </a:xfrm>
          <a:prstGeom prst="rect">
            <a:avLst/>
          </a:prstGeom>
          <a:noFill/>
        </p:spPr>
      </p:pic>
      <p:pic>
        <p:nvPicPr>
          <p:cNvPr id="76816" name="Picture 16" descr="Hippopotamus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997065" y="1371600"/>
            <a:ext cx="2146935" cy="1866900"/>
          </a:xfrm>
          <a:prstGeom prst="rect">
            <a:avLst/>
          </a:prstGeom>
          <a:noFill/>
        </p:spPr>
      </p:pic>
      <p:pic>
        <p:nvPicPr>
          <p:cNvPr id="76818" name="Picture 18" descr="Butterflies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096000" y="0"/>
            <a:ext cx="3048000" cy="1565753"/>
          </a:xfrm>
          <a:prstGeom prst="rect">
            <a:avLst/>
          </a:prstGeom>
          <a:noFill/>
        </p:spPr>
      </p:pic>
      <p:pic>
        <p:nvPicPr>
          <p:cNvPr id="76820" name="Picture 20" descr="Frog in the wetland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19400" y="0"/>
            <a:ext cx="2180420" cy="1447800"/>
          </a:xfrm>
          <a:prstGeom prst="rect">
            <a:avLst/>
          </a:prstGeom>
          <a:noFill/>
        </p:spPr>
      </p:pic>
      <p:pic>
        <p:nvPicPr>
          <p:cNvPr id="76822" name="Picture 22" descr="http://www.sanbi.org/templates/home/images/garden-map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124200" y="2133600"/>
            <a:ext cx="2524881" cy="1905000"/>
          </a:xfrm>
          <a:prstGeom prst="rect">
            <a:avLst/>
          </a:prstGeom>
          <a:noFill/>
        </p:spPr>
      </p:pic>
      <p:pic>
        <p:nvPicPr>
          <p:cNvPr id="76824" name="Picture 24" descr="Dassies are often seen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1371600" cy="1045029"/>
          </a:xfrm>
          <a:prstGeom prst="rect">
            <a:avLst/>
          </a:prstGeom>
          <a:noFill/>
        </p:spPr>
      </p:pic>
      <p:pic>
        <p:nvPicPr>
          <p:cNvPr id="76826" name="Picture 26" descr="Sugarbird on Protea repens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5791200" y="1676400"/>
            <a:ext cx="1483632" cy="3048000"/>
          </a:xfrm>
          <a:prstGeom prst="rect">
            <a:avLst/>
          </a:prstGeom>
          <a:noFill/>
        </p:spPr>
      </p:pic>
      <p:pic>
        <p:nvPicPr>
          <p:cNvPr id="76828" name="Picture 28" descr="Grysbok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1371600" y="0"/>
            <a:ext cx="1438275" cy="1315377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124200" y="4114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Windows to biodiversity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094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73616" cy="477836"/>
          </a:xfrm>
        </p:spPr>
        <p:txBody>
          <a:bodyPr>
            <a:noAutofit/>
          </a:bodyPr>
          <a:lstStyle/>
          <a:p>
            <a:pPr algn="l"/>
            <a:r>
              <a:rPr lang="en-ZA" sz="1600" b="1" dirty="0" smtClean="0">
                <a:latin typeface="Arial Black" panose="020B0A04020102020204" pitchFamily="34" charset="0"/>
              </a:rPr>
              <a:t/>
            </a:r>
            <a:br>
              <a:rPr lang="en-ZA" sz="1600" b="1" dirty="0" smtClean="0">
                <a:latin typeface="Arial Black" panose="020B0A04020102020204" pitchFamily="34" charset="0"/>
              </a:rPr>
            </a:br>
            <a:r>
              <a:rPr lang="en-ZA" sz="1600" b="1" dirty="0">
                <a:latin typeface="Arial Black" panose="020B0A04020102020204" pitchFamily="34" charset="0"/>
              </a:rPr>
              <a:t>PROGRAMME</a:t>
            </a:r>
            <a:r>
              <a:rPr lang="en-US" sz="1600" b="1" dirty="0">
                <a:latin typeface="Arial Black" panose="020B0A04020102020204" pitchFamily="34" charset="0"/>
              </a:rPr>
              <a:t> 2: </a:t>
            </a:r>
            <a:r>
              <a:rPr lang="en-ZA" sz="1600" b="1" dirty="0">
                <a:latin typeface="Arial Black" panose="020B0A04020102020204" pitchFamily="34" charset="0"/>
              </a:rPr>
              <a:t>MANAGE AND UNLOCK BENEFITS OF THE NETWORK OF NATIONAL BOTANICAL </a:t>
            </a:r>
            <a:r>
              <a:rPr lang="en-ZA" sz="1600" b="1" dirty="0" smtClean="0">
                <a:latin typeface="Arial Black" panose="020B0A04020102020204" pitchFamily="34" charset="0"/>
              </a:rPr>
              <a:t>GARDENS AS WINDOWS INTO SOUTH AFRICA’S BIODIVERSITY</a:t>
            </a:r>
            <a:r>
              <a:rPr lang="en-ZA" sz="1600" b="1" dirty="0">
                <a:latin typeface="Arial Black" panose="020B0A04020102020204" pitchFamily="34" charset="0"/>
              </a:rPr>
              <a:t/>
            </a:r>
            <a:br>
              <a:rPr lang="en-ZA" sz="1600" b="1" dirty="0">
                <a:latin typeface="Arial Black" panose="020B0A04020102020204" pitchFamily="34" charset="0"/>
              </a:rPr>
            </a:br>
            <a:endParaRPr lang="en-ZA" sz="1600" b="1" dirty="0"/>
          </a:p>
        </p:txBody>
      </p:sp>
      <p:graphicFrame>
        <p:nvGraphicFramePr>
          <p:cNvPr id="4" name="Group 1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7747367"/>
              </p:ext>
            </p:extLst>
          </p:nvPr>
        </p:nvGraphicFramePr>
        <p:xfrm>
          <a:off x="179512" y="836713"/>
          <a:ext cx="8712967" cy="4559240"/>
        </p:xfrm>
        <a:graphic>
          <a:graphicData uri="http://schemas.openxmlformats.org/drawingml/2006/table">
            <a:tbl>
              <a:tblPr/>
              <a:tblGrid>
                <a:gridCol w="3193245"/>
                <a:gridCol w="3184415"/>
                <a:gridCol w="2335307"/>
              </a:tblGrid>
              <a:tr h="390916">
                <a:tc gridSpan="3">
                  <a:txBody>
                    <a:bodyPr/>
                    <a:lstStyle/>
                    <a:p>
                      <a:r>
                        <a:rPr lang="en-ZA" sz="1600" b="1" dirty="0" smtClean="0">
                          <a:latin typeface="+mn-lt"/>
                          <a:cs typeface="Arial" panose="020B0604020202020204" pitchFamily="34" charset="0"/>
                        </a:rPr>
                        <a:t>2.1: </a:t>
                      </a:r>
                      <a:r>
                        <a:rPr lang="en-ZA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network of National Botanical Gardens are managed and maintained in order to realize benefits to SANBI, civil society and other relevant stakeholders</a:t>
                      </a:r>
                      <a:endParaRPr lang="en-ZA" sz="1400" b="0" dirty="0" smtClean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4207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Performance indicator </a:t>
                      </a:r>
                    </a:p>
                  </a:txBody>
                  <a:tcPr marL="91454" marR="914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Baseline 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Annual target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2016/17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3580832">
                <a:tc>
                  <a:txBody>
                    <a:bodyPr/>
                    <a:lstStyle/>
                    <a:p>
                      <a:r>
                        <a:rPr lang="en-ZA" sz="1200" b="1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Increased representation and display of indigenous plants in the living collections of SANBI’s National Botanical Gardens or the </a:t>
                      </a:r>
                      <a:r>
                        <a:rPr lang="en-ZA" sz="1200" b="1" i="0" u="none" strike="noStrike" kern="120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Millenium</a:t>
                      </a:r>
                      <a:r>
                        <a:rPr lang="en-ZA" sz="1200" b="1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Seed Bank Partnership.</a:t>
                      </a:r>
                      <a:endParaRPr lang="en-ZA" sz="1200" b="1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Through involvement in implementation of the Convention on Biological Diversity (CBD), SANBI is contributing towards two</a:t>
                      </a:r>
                    </a:p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international plant conservation initiatives (International Agenda for Botanic Gardens in Conservation (through Botanic Gardens Conservation International or BGCI) and the Global Strategy for Plant Conservation (GSPC), 2010 to 2020).</a:t>
                      </a:r>
                      <a:r>
                        <a:rPr lang="en-ZA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ZA" sz="6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Signed </a:t>
                      </a:r>
                      <a:r>
                        <a:rPr lang="en-ZA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MoA</a:t>
                      </a:r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with the Royal Botanic Gardens, Kew’s (UK) international Millennium Seed Bank Partnership (2011 to 2015) which contributes towards the implementation of</a:t>
                      </a:r>
                    </a:p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specific targets (particularly Target 8) of the GSPC</a:t>
                      </a:r>
                    </a:p>
                    <a:p>
                      <a:endParaRPr lang="en-ZA" sz="600" b="0" i="0" u="none" strike="noStrike" kern="120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New Garden Records Database developed</a:t>
                      </a:r>
                      <a:endParaRPr lang="en-ZA" sz="12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endParaRPr lang="en-ZA" sz="12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 new indigenous plant species added to the living collections of the combined network of National Botanical Gardens and/or the </a:t>
                      </a:r>
                      <a:r>
                        <a:rPr lang="en-ZA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Millenium</a:t>
                      </a:r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Seed Bank Partnership.</a:t>
                      </a:r>
                      <a:endParaRPr lang="en-ZA" sz="1200" b="0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57303-9F10-4D8F-8D76-077531F17F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794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73616" cy="477836"/>
          </a:xfrm>
        </p:spPr>
        <p:txBody>
          <a:bodyPr>
            <a:noAutofit/>
          </a:bodyPr>
          <a:lstStyle/>
          <a:p>
            <a:pPr algn="l"/>
            <a:r>
              <a:rPr lang="en-ZA" sz="1600" b="1" dirty="0" smtClean="0">
                <a:latin typeface="Arial Black" panose="020B0A04020102020204" pitchFamily="34" charset="0"/>
              </a:rPr>
              <a:t/>
            </a:r>
            <a:br>
              <a:rPr lang="en-ZA" sz="1600" b="1" dirty="0" smtClean="0">
                <a:latin typeface="Arial Black" panose="020B0A04020102020204" pitchFamily="34" charset="0"/>
              </a:rPr>
            </a:br>
            <a:r>
              <a:rPr lang="en-ZA" sz="1600" b="1" dirty="0">
                <a:latin typeface="Arial Black" panose="020B0A04020102020204" pitchFamily="34" charset="0"/>
              </a:rPr>
              <a:t>PROGRAMME</a:t>
            </a:r>
            <a:r>
              <a:rPr lang="en-US" sz="1600" b="1" dirty="0">
                <a:latin typeface="Arial Black" panose="020B0A04020102020204" pitchFamily="34" charset="0"/>
              </a:rPr>
              <a:t> 2: </a:t>
            </a:r>
            <a:r>
              <a:rPr lang="en-ZA" sz="1600" b="1" dirty="0">
                <a:latin typeface="Arial Black" panose="020B0A04020102020204" pitchFamily="34" charset="0"/>
              </a:rPr>
              <a:t>MANAGE AND UNLOCK BENEFITS OF THE NETWORK OF NATIONAL BOTANICAL GARDENS AS WINDOWS INTO SOUTH AFRICA’S BIODIVERSITY </a:t>
            </a:r>
            <a:r>
              <a:rPr lang="en-ZA" sz="1600" b="1" dirty="0" smtClean="0">
                <a:latin typeface="Arial Black" panose="020B0A04020102020204" pitchFamily="34" charset="0"/>
              </a:rPr>
              <a:t>(continue…)</a:t>
            </a:r>
            <a:r>
              <a:rPr lang="en-ZA" sz="1600" b="1" dirty="0">
                <a:latin typeface="Arial Black" panose="020B0A04020102020204" pitchFamily="34" charset="0"/>
              </a:rPr>
              <a:t/>
            </a:r>
            <a:br>
              <a:rPr lang="en-ZA" sz="1600" b="1" dirty="0">
                <a:latin typeface="Arial Black" panose="020B0A04020102020204" pitchFamily="34" charset="0"/>
              </a:rPr>
            </a:br>
            <a:endParaRPr lang="en-ZA" sz="1600" b="1" dirty="0"/>
          </a:p>
        </p:txBody>
      </p:sp>
      <p:graphicFrame>
        <p:nvGraphicFramePr>
          <p:cNvPr id="4" name="Group 1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61428080"/>
              </p:ext>
            </p:extLst>
          </p:nvPr>
        </p:nvGraphicFramePr>
        <p:xfrm>
          <a:off x="245660" y="686193"/>
          <a:ext cx="8718828" cy="4577749"/>
        </p:xfrm>
        <a:graphic>
          <a:graphicData uri="http://schemas.openxmlformats.org/drawingml/2006/table">
            <a:tbl>
              <a:tblPr/>
              <a:tblGrid>
                <a:gridCol w="2912110"/>
                <a:gridCol w="3548550"/>
                <a:gridCol w="2258168"/>
              </a:tblGrid>
              <a:tr h="32374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latin typeface="+mn-lt"/>
                          <a:cs typeface="Arial" panose="020B0604020202020204" pitchFamily="34" charset="0"/>
                        </a:rPr>
                        <a:t>2.1: </a:t>
                      </a:r>
                      <a:r>
                        <a:rPr lang="en-ZA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network of National Botanical Gardens are managed and maintained</a:t>
                      </a:r>
                      <a:r>
                        <a:rPr lang="en-ZA" sz="14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(continue…)</a:t>
                      </a:r>
                      <a:endParaRPr lang="en-ZA" sz="1600" b="0" dirty="0" smtClean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5049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Performance indicator </a:t>
                      </a:r>
                    </a:p>
                  </a:txBody>
                  <a:tcPr marL="91454" marR="914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Baseline 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Annual target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2016/17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339386">
                <a:tc rowSpan="2">
                  <a:txBody>
                    <a:bodyPr/>
                    <a:lstStyle/>
                    <a:p>
                      <a:r>
                        <a:rPr lang="en-ZA" sz="1200" b="1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Number of new National Botanical Gardens established and operational</a:t>
                      </a:r>
                      <a:endParaRPr lang="en-ZA" sz="1200" b="1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Gardens Expansion Strategy approved by the SANBI Board in November 2010 and submitted to DEA.</a:t>
                      </a:r>
                    </a:p>
                    <a:p>
                      <a:endParaRPr lang="en-ZA" sz="600" b="0" i="0" u="none" strike="noStrike" kern="120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Dedicated annual Gardens Expansion budget allocation made available to SANBI from DEA for the period 2013/14 to 2015/16 (R49.337 million)</a:t>
                      </a:r>
                    </a:p>
                    <a:p>
                      <a:endParaRPr lang="en-ZA" sz="600" b="1" dirty="0" smtClean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Dedicated infrastructure budget allocated to SANBI for the period 2013/14 to 2015/16 (R150million)</a:t>
                      </a:r>
                    </a:p>
                    <a:p>
                      <a:endParaRPr lang="en-ZA" sz="6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Site identified for new national botanical garden in the Eastern Cape. Kwelera National Botanical Garden proclaimed by the DEA Minister on 25 July 2014 (Phase 1 of 2 phases).)</a:t>
                      </a:r>
                    </a:p>
                    <a:p>
                      <a:endParaRPr lang="en-ZA" sz="6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ZA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MoA</a:t>
                      </a:r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signed between SANBI, ECPTA and DEDEAT for the co-management of the Kwelera Nature Reserve as the natural portion of the proposed Kwelera National Botanical Garden.</a:t>
                      </a:r>
                    </a:p>
                    <a:p>
                      <a:endParaRPr lang="en-ZA" sz="600" b="0" i="0" u="none" strike="noStrike" kern="120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EPWP allocations earmarked by DEA for new gardens planned for the Eastern Cape (R30 million) and Limpopo (R20 million) Provinces.</a:t>
                      </a:r>
                      <a:endParaRPr lang="en-ZA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Implementation of the 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MoA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between SANBI and LEDET for the management of the new national botanical garden in the Limpopo Province.</a:t>
                      </a:r>
                    </a:p>
                    <a:p>
                      <a:endParaRPr lang="en-ZA" sz="1200" b="0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386">
                <a:tc vMerge="1">
                  <a:txBody>
                    <a:bodyPr/>
                    <a:lstStyle/>
                    <a:p>
                      <a:endParaRPr lang="en-ZA" sz="1200" b="1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ZA" sz="12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Implementation of the Kwelera Nature Reserve Management Plan between SANBI and ECPTA for the management of the Kwelera National Botanical Garden in the Eastern Cape.</a:t>
                      </a:r>
                      <a:endParaRPr lang="en-ZA" sz="1200" b="0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57303-9F10-4D8F-8D76-077531F17F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825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872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1000" dirty="0" smtClean="0"/>
          </a:p>
          <a:p>
            <a:r>
              <a:rPr lang="en-ZA" sz="2800" b="1" dirty="0" smtClean="0"/>
              <a:t>Mrs Nana </a:t>
            </a:r>
            <a:r>
              <a:rPr lang="en-ZA" sz="2800" b="1" dirty="0" err="1" smtClean="0"/>
              <a:t>Magomola</a:t>
            </a:r>
            <a:r>
              <a:rPr lang="en-ZA" sz="2800" b="1" dirty="0" smtClean="0"/>
              <a:t>, Board Chairperson: SANBI</a:t>
            </a:r>
          </a:p>
          <a:p>
            <a:r>
              <a:rPr lang="en-ZA" sz="2800" b="1" dirty="0" smtClean="0"/>
              <a:t>Dr Tanya Abrahamse, Chief Executive Officer</a:t>
            </a:r>
          </a:p>
          <a:p>
            <a:r>
              <a:rPr lang="en-ZA" sz="2800" b="1" dirty="0" smtClean="0"/>
              <a:t>Ms Carmel Mbizvo, Head of Branch: Biodiversity Science &amp; Policy Advice</a:t>
            </a:r>
          </a:p>
          <a:p>
            <a:r>
              <a:rPr lang="en-ZA" sz="2800" b="1" dirty="0" smtClean="0"/>
              <a:t>Dr Joseph Sebola, Chief Director: Biosystematics &amp; Collections</a:t>
            </a:r>
          </a:p>
          <a:p>
            <a:r>
              <a:rPr lang="en-ZA" sz="2800" b="1" dirty="0" smtClean="0"/>
              <a:t>Mr Alan Smith, Director: Finance</a:t>
            </a:r>
            <a:endParaRPr lang="en-ZA" sz="1400" b="1" dirty="0" smtClean="0"/>
          </a:p>
          <a:p>
            <a:pPr marL="0" indent="0">
              <a:buNone/>
            </a:pPr>
            <a:endParaRPr lang="en-ZA" sz="1400" b="1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ZA" b="1" dirty="0" smtClean="0">
                <a:solidFill>
                  <a:srgbClr val="00B050"/>
                </a:solidFill>
              </a:rPr>
              <a:t>SANBI DELEGATION</a:t>
            </a:r>
            <a:endParaRPr lang="en-ZA" b="1" dirty="0">
              <a:solidFill>
                <a:srgbClr val="00B05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1029-6F76-46CD-B1CE-A789D613700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916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73616" cy="477836"/>
          </a:xfrm>
        </p:spPr>
        <p:txBody>
          <a:bodyPr>
            <a:noAutofit/>
          </a:bodyPr>
          <a:lstStyle/>
          <a:p>
            <a:pPr algn="l"/>
            <a:r>
              <a:rPr lang="en-ZA" sz="1600" b="1" dirty="0" smtClean="0">
                <a:latin typeface="Arial Black" panose="020B0A04020102020204" pitchFamily="34" charset="0"/>
              </a:rPr>
              <a:t/>
            </a:r>
            <a:br>
              <a:rPr lang="en-ZA" sz="1600" b="1" dirty="0" smtClean="0">
                <a:latin typeface="Arial Black" panose="020B0A04020102020204" pitchFamily="34" charset="0"/>
              </a:rPr>
            </a:br>
            <a:r>
              <a:rPr lang="en-ZA" sz="1600" b="1" dirty="0">
                <a:latin typeface="Arial Black" panose="020B0A04020102020204" pitchFamily="34" charset="0"/>
              </a:rPr>
              <a:t>PROGRAMME</a:t>
            </a:r>
            <a:r>
              <a:rPr lang="en-US" sz="1600" b="1" dirty="0">
                <a:latin typeface="Arial Black" panose="020B0A04020102020204" pitchFamily="34" charset="0"/>
              </a:rPr>
              <a:t> 2: </a:t>
            </a:r>
            <a:r>
              <a:rPr lang="en-ZA" sz="1600" b="1" dirty="0">
                <a:latin typeface="Arial Black" panose="020B0A04020102020204" pitchFamily="34" charset="0"/>
              </a:rPr>
              <a:t>MANAGE AND UNLOCK BENEFITS OF THE NETWORK OF NATIONAL BOTANICAL </a:t>
            </a:r>
            <a:r>
              <a:rPr lang="en-ZA" sz="1600" b="1" dirty="0" smtClean="0">
                <a:latin typeface="Arial Black" panose="020B0A04020102020204" pitchFamily="34" charset="0"/>
              </a:rPr>
              <a:t>GARDENS </a:t>
            </a:r>
            <a:r>
              <a:rPr lang="en-ZA" sz="1600" b="1" dirty="0">
                <a:latin typeface="Arial Black" panose="020B0A04020102020204" pitchFamily="34" charset="0"/>
              </a:rPr>
              <a:t>AS WINDOWS INTO SOUTH AFRICA’S BIODIVERSITY(continue</a:t>
            </a:r>
            <a:r>
              <a:rPr lang="en-ZA" sz="1600" b="1" dirty="0" smtClean="0">
                <a:latin typeface="Arial Black" panose="020B0A04020102020204" pitchFamily="34" charset="0"/>
              </a:rPr>
              <a:t>…)</a:t>
            </a:r>
            <a:r>
              <a:rPr lang="en-ZA" sz="1600" b="1" dirty="0">
                <a:latin typeface="Arial Black" panose="020B0A04020102020204" pitchFamily="34" charset="0"/>
              </a:rPr>
              <a:t/>
            </a:r>
            <a:br>
              <a:rPr lang="en-ZA" sz="1600" b="1" dirty="0">
                <a:latin typeface="Arial Black" panose="020B0A04020102020204" pitchFamily="34" charset="0"/>
              </a:rPr>
            </a:br>
            <a:endParaRPr lang="en-ZA" sz="1600" b="1" dirty="0"/>
          </a:p>
        </p:txBody>
      </p:sp>
      <p:graphicFrame>
        <p:nvGraphicFramePr>
          <p:cNvPr id="4" name="Group 1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51442713"/>
              </p:ext>
            </p:extLst>
          </p:nvPr>
        </p:nvGraphicFramePr>
        <p:xfrm>
          <a:off x="245660" y="686193"/>
          <a:ext cx="8646820" cy="1743109"/>
        </p:xfrm>
        <a:graphic>
          <a:graphicData uri="http://schemas.openxmlformats.org/drawingml/2006/table">
            <a:tbl>
              <a:tblPr/>
              <a:tblGrid>
                <a:gridCol w="3267045"/>
                <a:gridCol w="2790361"/>
                <a:gridCol w="2589414"/>
              </a:tblGrid>
              <a:tr h="32374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latin typeface="+mn-lt"/>
                          <a:cs typeface="Arial" panose="020B0604020202020204" pitchFamily="34" charset="0"/>
                        </a:rPr>
                        <a:t>2.1: </a:t>
                      </a:r>
                      <a:r>
                        <a:rPr lang="en-ZA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network of National Botanical Gardens are managed and maintained</a:t>
                      </a:r>
                      <a:r>
                        <a:rPr lang="en-ZA" sz="16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(continued..)</a:t>
                      </a:r>
                      <a:endParaRPr lang="en-ZA" sz="1400" b="1" dirty="0" smtClean="0"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5049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Performance indicator </a:t>
                      </a:r>
                    </a:p>
                  </a:txBody>
                  <a:tcPr marL="91454" marR="914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Baseline 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Annual target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2016/17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678772">
                <a:tc>
                  <a:txBody>
                    <a:bodyPr/>
                    <a:lstStyle/>
                    <a:p>
                      <a:r>
                        <a:rPr lang="en-ZA" sz="1200" b="1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Number of maintenance, development and capital infrastructure projects completed across SANBI’s National Botanical Gardens.</a:t>
                      </a:r>
                      <a:endParaRPr lang="en-ZA" sz="1200" b="1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Ten National Botanical Gardens with associated SANBI estates, infrastructure and living collections (biological assets), located in seven provinces.</a:t>
                      </a:r>
                    </a:p>
                    <a:p>
                      <a:endParaRPr lang="en-ZA" sz="12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45 maintenance/ development projects and two (2) SANBI capital infrastructure projects completed.</a:t>
                      </a:r>
                      <a:endParaRPr lang="en-ZA" sz="1200" b="0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57303-9F10-4D8F-8D76-077531F17F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2519563"/>
              </p:ext>
            </p:extLst>
          </p:nvPr>
        </p:nvGraphicFramePr>
        <p:xfrm>
          <a:off x="251520" y="2708920"/>
          <a:ext cx="8712968" cy="2441448"/>
        </p:xfrm>
        <a:graphic>
          <a:graphicData uri="http://schemas.openxmlformats.org/drawingml/2006/table">
            <a:tbl>
              <a:tblPr/>
              <a:tblGrid>
                <a:gridCol w="3347797"/>
                <a:gridCol w="2859330"/>
                <a:gridCol w="2505841"/>
              </a:tblGrid>
              <a:tr h="41196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latin typeface="+mn-lt"/>
                          <a:cs typeface="Arial" panose="020B0604020202020204" pitchFamily="34" charset="0"/>
                        </a:rPr>
                        <a:t>2.2: 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Nature-based tourism and recreational activities are strengthened in all National Botanical Gardens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order to contribute to and support SANBI’s sustainability </a:t>
                      </a:r>
                      <a:endParaRPr lang="en-ZA" sz="1600" b="1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4179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Performance indicator </a:t>
                      </a:r>
                    </a:p>
                  </a:txBody>
                  <a:tcPr marL="91454" marR="914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Baseline 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Annual target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2016/17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640007">
                <a:tc>
                  <a:txBody>
                    <a:bodyPr/>
                    <a:lstStyle/>
                    <a:p>
                      <a:r>
                        <a:rPr lang="en-ZA" sz="1200" b="1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Percentage visitor numbers increased through expanded tourism-related activities and events in National Botanical Gardens</a:t>
                      </a:r>
                      <a:endParaRPr lang="en-ZA" sz="1200" b="1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b="1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External review conducted of commercial operations across SANBI’s national botanical gardens.</a:t>
                      </a:r>
                      <a:endParaRPr lang="en-ZA" sz="12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</a:t>
                      </a:r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Business skills training given to Curators of SANBI’s National Botanical Gardens.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1,813,019 visitors received by all National Botanical Gardens.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en-ZA" sz="12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Minimum of two percent (2%) annual increase in visitor numbers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b="0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0562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64925"/>
            <a:ext cx="276399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32881" y="0"/>
            <a:ext cx="291111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3295120"/>
            <a:ext cx="2590800" cy="356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93122" y="2705275"/>
            <a:ext cx="2934904" cy="403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51806" y="3138983"/>
            <a:ext cx="2196248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843808" y="908720"/>
            <a:ext cx="3276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400" b="1" dirty="0" smtClean="0"/>
              <a:t>S</a:t>
            </a:r>
            <a:r>
              <a:rPr lang="en-ZA" sz="2400" b="1" dirty="0" smtClean="0">
                <a:cs typeface="Arial" panose="020B0604020202020204" pitchFamily="34" charset="0"/>
              </a:rPr>
              <a:t>cience-based </a:t>
            </a:r>
            <a:r>
              <a:rPr lang="en-ZA" sz="2400" b="1" dirty="0">
                <a:cs typeface="Arial" panose="020B0604020202020204" pitchFamily="34" charset="0"/>
              </a:rPr>
              <a:t>evidence 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xmlns="" val="181517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620688"/>
          </a:xfrm>
        </p:spPr>
        <p:txBody>
          <a:bodyPr>
            <a:noAutofit/>
          </a:bodyPr>
          <a:lstStyle/>
          <a:p>
            <a:pPr algn="l"/>
            <a:r>
              <a:rPr lang="en-ZA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PROGRAMME 3: </a:t>
            </a:r>
            <a:r>
              <a:rPr lang="en-ZA" sz="1600" b="1" dirty="0" smtClean="0">
                <a:latin typeface="Arial Black" panose="020B0A04020102020204" pitchFamily="34" charset="0"/>
              </a:rPr>
              <a:t>BUILD FOUNDATIONAL BIODIVERSITY SCIENCE</a:t>
            </a:r>
            <a:endParaRPr lang="en-ZA" sz="16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oup 1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55592149"/>
              </p:ext>
            </p:extLst>
          </p:nvPr>
        </p:nvGraphicFramePr>
        <p:xfrm>
          <a:off x="251520" y="548680"/>
          <a:ext cx="8712968" cy="4941912"/>
        </p:xfrm>
        <a:graphic>
          <a:graphicData uri="http://schemas.openxmlformats.org/drawingml/2006/table">
            <a:tbl>
              <a:tblPr/>
              <a:tblGrid>
                <a:gridCol w="3240360"/>
                <a:gridCol w="2966767"/>
                <a:gridCol w="2505841"/>
              </a:tblGrid>
              <a:tr h="49591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latin typeface="+mn-lt"/>
                          <a:cs typeface="Arial" panose="020B0604020202020204" pitchFamily="34" charset="0"/>
                        </a:rPr>
                        <a:t>3.1: </a:t>
                      </a:r>
                      <a:r>
                        <a:rPr lang="en-ZA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Foundational biodiversity information </a:t>
                      </a:r>
                      <a:r>
                        <a:rPr lang="en-ZA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developed through describing and classifying species and ecosystems in South Africa</a:t>
                      </a:r>
                      <a:endParaRPr lang="en-ZA" sz="1600" b="1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5134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Performance indicator </a:t>
                      </a:r>
                    </a:p>
                  </a:txBody>
                  <a:tcPr marL="91454" marR="914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Baseline 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Annual target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2016/17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718789">
                <a:tc>
                  <a:txBody>
                    <a:bodyPr/>
                    <a:lstStyle/>
                    <a:p>
                      <a:r>
                        <a:rPr lang="en-ZA" sz="1200" b="1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Number of plant and animal species for which descriptive and classification information has been compiled</a:t>
                      </a:r>
                      <a:endParaRPr lang="en-ZA" sz="1200" b="1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SANBI is co-ordinating the compilation of an e-flora and an e-fauna which will provide information about South Africa’s species</a:t>
                      </a:r>
                      <a:endParaRPr lang="en-ZA" sz="12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endParaRPr lang="en-ZA" sz="1200" b="0" i="0" u="none" strike="noStrike" kern="120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Information on 4,200 South African plant and 1,000 animal species compiled.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73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2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Number of ecosystem classification </a:t>
                      </a:r>
                      <a:r>
                        <a:rPr lang="en-ZA" sz="1200" b="1" dirty="0" smtClean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systems and maps developed </a:t>
                      </a:r>
                      <a:r>
                        <a:rPr lang="en-ZA" sz="1200" b="1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for the National Biodiversity Assessment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 classification system for terrestrial ecosystems is in place based on the vegetation map and a</a:t>
                      </a:r>
                    </a:p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classification for wetlands has been published</a:t>
                      </a:r>
                      <a:endParaRPr lang="en-ZA" sz="12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endParaRPr lang="en-ZA" sz="12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Actions and plans to finalise ecosystem classification systems and maps, as approved by the National Committee, completed (for terrestrial, fresh water, estuarine and marine realms)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9835"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Number of quality</a:t>
                      </a:r>
                      <a:r>
                        <a:rPr lang="en-ZA" sz="1200" b="1" baseline="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 controlled records for plant specimens in SANBI’s herbaria, and for animal specimens in museums or based on observations, added to databases.</a:t>
                      </a:r>
                      <a:endParaRPr lang="en-ZA" sz="1200" b="1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 foundational biodiversity information</a:t>
                      </a:r>
                      <a:r>
                        <a:rPr lang="en-ZA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2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programme</a:t>
                      </a:r>
                      <a:r>
                        <a:rPr lang="en-ZA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has been implemented together with DST/NRF to generate information.</a:t>
                      </a:r>
                    </a:p>
                    <a:p>
                      <a:endParaRPr lang="en-ZA" sz="1000" kern="1200" baseline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ZA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Comprehensive datasets for butterflies, spiders and reptiles compiled through the Threatened Species Programmes Red Listing projects.</a:t>
                      </a:r>
                    </a:p>
                    <a:p>
                      <a:endParaRPr lang="en-ZA" sz="1000" kern="1200" baseline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ZA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Approximately 1,270,000 quality controlled records for South African plant specimens in SANBI’s herbaria have been databased.</a:t>
                      </a:r>
                    </a:p>
                    <a:p>
                      <a:endParaRPr lang="en-ZA" sz="12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12,000 records added to plant database; 35, records added to animal database.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57303-9F10-4D8F-8D76-077531F17F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312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BGIS website homepag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3114" y="5086828"/>
            <a:ext cx="2247900" cy="1712168"/>
          </a:xfrm>
          <a:prstGeom prst="rect">
            <a:avLst/>
          </a:prstGeom>
          <a:noFill/>
        </p:spPr>
      </p:pic>
      <p:pic>
        <p:nvPicPr>
          <p:cNvPr id="69649" name="Picture 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995101"/>
            <a:ext cx="279644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17566" y="819835"/>
            <a:ext cx="8632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dirty="0" smtClean="0"/>
              <a:t>Access </a:t>
            </a:r>
            <a:r>
              <a:rPr lang="en-ZA" b="1" dirty="0"/>
              <a:t>to biodiversity information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19697" y="1341257"/>
            <a:ext cx="6130485" cy="39655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9592" y="5661248"/>
            <a:ext cx="7909867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i="1" dirty="0" smtClean="0">
                <a:latin typeface="Arial" panose="020B0604020202020204" pitchFamily="34" charset="0"/>
                <a:cs typeface="Arial" panose="020B0604020202020204" pitchFamily="34" charset="0"/>
              </a:rPr>
              <a:t>Since 2004, SANBI has produced 2700 articles, including 1115 peer reviewed papers, 81 books, and &gt;1000 popular articles</a:t>
            </a:r>
            <a:endParaRPr lang="en-ZA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07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73616" cy="477836"/>
          </a:xfrm>
        </p:spPr>
        <p:txBody>
          <a:bodyPr>
            <a:noAutofit/>
          </a:bodyPr>
          <a:lstStyle/>
          <a:p>
            <a:pPr algn="l"/>
            <a:r>
              <a:rPr lang="en-ZA" sz="1600" b="1" dirty="0" smtClean="0">
                <a:latin typeface="Arial Black" panose="020B0A04020102020204" pitchFamily="34" charset="0"/>
              </a:rPr>
              <a:t/>
            </a:r>
            <a:br>
              <a:rPr lang="en-ZA" sz="1600" b="1" dirty="0" smtClean="0">
                <a:latin typeface="Arial Black" panose="020B0A04020102020204" pitchFamily="34" charset="0"/>
              </a:rPr>
            </a:br>
            <a:endParaRPr lang="en-ZA" sz="1600" b="1" dirty="0"/>
          </a:p>
        </p:txBody>
      </p:sp>
      <p:graphicFrame>
        <p:nvGraphicFramePr>
          <p:cNvPr id="4" name="Group 1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03630219"/>
              </p:ext>
            </p:extLst>
          </p:nvPr>
        </p:nvGraphicFramePr>
        <p:xfrm>
          <a:off x="251520" y="1196752"/>
          <a:ext cx="8712968" cy="2145556"/>
        </p:xfrm>
        <a:graphic>
          <a:graphicData uri="http://schemas.openxmlformats.org/drawingml/2006/table">
            <a:tbl>
              <a:tblPr/>
              <a:tblGrid>
                <a:gridCol w="3590493"/>
                <a:gridCol w="2616005"/>
                <a:gridCol w="2506470"/>
              </a:tblGrid>
              <a:tr h="567061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latin typeface="+mn-lt"/>
                          <a:cs typeface="Arial" panose="020B0604020202020204" pitchFamily="34" charset="0"/>
                        </a:rPr>
                        <a:t>4.1: </a:t>
                      </a:r>
                      <a:r>
                        <a:rPr lang="en-ZA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 biodiversity knowledge created for decision making.</a:t>
                      </a:r>
                      <a:endParaRPr lang="en-ZA" sz="1600" b="1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526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Performance indicator </a:t>
                      </a:r>
                    </a:p>
                  </a:txBody>
                  <a:tcPr marL="91454" marR="914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Baseline 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Annual target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2016/17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Number of research papers published in ISI journals</a:t>
                      </a:r>
                      <a:endParaRPr lang="en-ZA" sz="1200" b="1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80 papers published in 2015/16.</a:t>
                      </a:r>
                      <a:endParaRPr lang="en-ZA" sz="12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75 </a:t>
                      </a:r>
                      <a:r>
                        <a:rPr lang="en-ZA" sz="12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publications.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Biosystematics: </a:t>
                      </a:r>
                      <a:r>
                        <a:rPr lang="en-ZA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20 </a:t>
                      </a:r>
                      <a:r>
                        <a:rPr lang="en-ZA" sz="12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publications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Biodiversity Research Assessment and Monitoring  55 </a:t>
                      </a:r>
                      <a:r>
                        <a:rPr lang="en-ZA" sz="1200" dirty="0" smtClean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publications</a:t>
                      </a:r>
                      <a:endParaRPr lang="en-ZA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57303-9F10-4D8F-8D76-077531F17F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16632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PROGRAMME 4</a:t>
            </a:r>
            <a:r>
              <a:rPr lang="en-ZA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n-ZA" sz="1600" b="1" dirty="0" smtClean="0">
                <a:latin typeface="Arial Black" panose="020B0A04020102020204" pitchFamily="34" charset="0"/>
              </a:rPr>
              <a:t>ASSESS, MONITOR AND REPORT ON THE STATE OF BIODIVERSITY AND INCREASE KNOWLEDGE FOR DECISION MAKING (INCLUDING CLIMATE CHANGE)</a:t>
            </a:r>
          </a:p>
          <a:p>
            <a:endParaRPr lang="en-ZA" sz="16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en-ZA" sz="16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497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23528" y="79486"/>
            <a:ext cx="8373616" cy="477836"/>
          </a:xfrm>
        </p:spPr>
        <p:txBody>
          <a:bodyPr>
            <a:noAutofit/>
          </a:bodyPr>
          <a:lstStyle/>
          <a:p>
            <a:pPr algn="l"/>
            <a:r>
              <a:rPr lang="en-ZA" sz="1600" b="1" dirty="0" smtClean="0">
                <a:latin typeface="Arial Black" panose="020B0A04020102020204" pitchFamily="34" charset="0"/>
              </a:rPr>
              <a:t/>
            </a:r>
            <a:br>
              <a:rPr lang="en-ZA" sz="1600" b="1" dirty="0" smtClean="0">
                <a:latin typeface="Arial Black" panose="020B0A04020102020204" pitchFamily="34" charset="0"/>
              </a:rPr>
            </a:br>
            <a:endParaRPr lang="en-ZA" sz="1600" b="1" dirty="0"/>
          </a:p>
        </p:txBody>
      </p:sp>
      <p:graphicFrame>
        <p:nvGraphicFramePr>
          <p:cNvPr id="4" name="Group 1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56774971"/>
              </p:ext>
            </p:extLst>
          </p:nvPr>
        </p:nvGraphicFramePr>
        <p:xfrm>
          <a:off x="251520" y="908721"/>
          <a:ext cx="8712968" cy="5284080"/>
        </p:xfrm>
        <a:graphic>
          <a:graphicData uri="http://schemas.openxmlformats.org/drawingml/2006/table">
            <a:tbl>
              <a:tblPr/>
              <a:tblGrid>
                <a:gridCol w="3590493"/>
                <a:gridCol w="2616005"/>
                <a:gridCol w="2506470"/>
              </a:tblGrid>
              <a:tr h="471280">
                <a:tc gridSpan="3">
                  <a:txBody>
                    <a:bodyPr/>
                    <a:lstStyle/>
                    <a:p>
                      <a:r>
                        <a:rPr lang="en-ZA" sz="1600" b="1" dirty="0" smtClean="0">
                          <a:latin typeface="+mn-lt"/>
                          <a:cs typeface="Arial" panose="020B0604020202020204" pitchFamily="34" charset="0"/>
                        </a:rPr>
                        <a:t>4.2: </a:t>
                      </a:r>
                      <a:r>
                        <a:rPr lang="en-ZA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Scientific evidence on the status of biodiversity (based on monitoring and assessment including that of biodiversity loss) and the risks and benefits, is provided</a:t>
                      </a:r>
                      <a:endParaRPr lang="en-ZA" sz="1600" b="1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4528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Performance indicator </a:t>
                      </a:r>
                    </a:p>
                  </a:txBody>
                  <a:tcPr marL="91454" marR="914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Baseline 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Annual target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2016/17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2549983">
                <a:tc>
                  <a:txBody>
                    <a:bodyPr/>
                    <a:lstStyle/>
                    <a:p>
                      <a:r>
                        <a:rPr lang="en-ZA" sz="1200" b="1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Number of national scientific</a:t>
                      </a:r>
                    </a:p>
                    <a:p>
                      <a:r>
                        <a:rPr lang="en-ZA" sz="1200" b="1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synthesis &amp; assessment reports</a:t>
                      </a:r>
                    </a:p>
                    <a:p>
                      <a:r>
                        <a:rPr lang="en-ZA" sz="1200" b="1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produced</a:t>
                      </a:r>
                      <a:endParaRPr lang="en-ZA" sz="1200" b="1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The National Biodiversity Assessment was published in 2011</a:t>
                      </a:r>
                    </a:p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A framework for GMO monitoring was produced in 2009</a:t>
                      </a:r>
                    </a:p>
                    <a:p>
                      <a:endParaRPr lang="en-ZA" sz="1200" b="0" i="0" u="none" strike="noStrike" kern="120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endParaRPr lang="en-ZA" sz="1200" b="0" i="0" u="none" strike="noStrike" kern="120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endParaRPr lang="en-ZA" sz="1200" b="0" i="0" u="none" strike="noStrike" kern="120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endParaRPr lang="en-ZA" sz="1200" b="0" i="0" u="none" strike="noStrike" kern="120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endParaRPr lang="en-ZA" sz="1200" b="0" i="0" u="none" strike="noStrike" kern="120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endParaRPr lang="en-ZA" sz="1200" b="0" i="0" u="none" strike="noStrike" kern="120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endParaRPr lang="en-ZA" sz="1200" b="0" i="0" u="none" strike="noStrike" kern="120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endParaRPr lang="en-ZA" sz="1200" b="0" i="0" u="none" strike="noStrike" kern="120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endParaRPr lang="en-ZA" sz="1200" b="0" i="0" u="none" strike="noStrike" kern="120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endParaRPr lang="en-ZA" sz="1200" b="0" i="0" u="none" strike="noStrike" kern="120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NBA 2018 operational plan meeting targets agreed to by the Core Reference Group and Steering Committee</a:t>
                      </a:r>
                    </a:p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National Invasive Species Report (NISR) 2017 initiated and data acquisition plan implemented</a:t>
                      </a:r>
                    </a:p>
                    <a:p>
                      <a:endParaRPr lang="en-ZA" sz="800" b="0" i="0" u="none" strike="noStrike" kern="120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GMO monitoring plan submitted</a:t>
                      </a:r>
                    </a:p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One Red List Assessment (spiders) completed and Core Reference Group approved, report </a:t>
                      </a:r>
                      <a:r>
                        <a:rPr lang="en-ZA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workplan</a:t>
                      </a:r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approved</a:t>
                      </a:r>
                    </a:p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-Test data analysis for National </a:t>
                      </a:r>
                      <a:r>
                        <a:rPr lang="en-ZA" sz="1200" b="0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Invasives</a:t>
                      </a:r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report</a:t>
                      </a:r>
                    </a:p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-Monitoring plan for GMOs</a:t>
                      </a:r>
                      <a:endParaRPr lang="en-ZA" sz="1200" b="0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en-ZA" sz="1200" b="1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Number of annual updates of non detriment findings for the Scientific Authority to support NEMBA</a:t>
                      </a:r>
                    </a:p>
                    <a:p>
                      <a:r>
                        <a:rPr lang="en-ZA" sz="1200" b="1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regulations</a:t>
                      </a:r>
                      <a:endParaRPr lang="en-ZA" sz="1200" b="1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 NDF assessments were completed for the Scientific Authority, representing ca. 60% of prioritised taxa.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One update for Non-Detriment Findings for the Scientific authority</a:t>
                      </a:r>
                      <a:endParaRPr lang="en-ZA" sz="1200" b="0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endParaRPr lang="en-ZA" sz="1200" b="0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8884"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Number of large (&gt;R2 million) cooperative research and assessment programmes that have delivered knowledge and data</a:t>
                      </a: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Three large research and assessment programmes running or stated, based on external funding and utilizing the managed network to generate knowledge and data (SEAKEYS, invasive species programme, </a:t>
                      </a:r>
                      <a:r>
                        <a:rPr lang="en-ZA" sz="1200" b="0" dirty="0" err="1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BioGAP</a:t>
                      </a:r>
                      <a:r>
                        <a:rPr lang="en-ZA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Three large research and assessment programmes initiated (SEAKEYS, invasive species programme, </a:t>
                      </a:r>
                      <a:r>
                        <a:rPr lang="en-ZA" sz="1200" b="0" dirty="0" err="1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BioGAP</a:t>
                      </a:r>
                      <a:r>
                        <a:rPr lang="en-ZA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57303-9F10-4D8F-8D76-077531F17F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16632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PROGRAMME 4</a:t>
            </a:r>
            <a:r>
              <a:rPr lang="en-ZA" sz="16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n-ZA" sz="1600" b="1" dirty="0" smtClean="0">
                <a:latin typeface="Arial Black" panose="020B0A04020102020204" pitchFamily="34" charset="0"/>
              </a:rPr>
              <a:t>ASSESS, MONITOR AND REPORT ON THE STATE OF BIODIVERSITY AND INCREASE KNOWLEDGE FOR DECISION MAKING (INCLUDING ADAPTATION TO CLIMATE CHANGE) continued…</a:t>
            </a:r>
            <a:endParaRPr lang="en-ZA" sz="16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591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993"/>
          </a:xfrm>
        </p:spPr>
        <p:txBody>
          <a:bodyPr>
            <a:normAutofit fontScale="90000"/>
          </a:bodyPr>
          <a:lstStyle/>
          <a:p>
            <a:pPr algn="l"/>
            <a:r>
              <a:rPr lang="en-ZA" sz="2800" b="1" dirty="0" smtClean="0"/>
              <a:t>Provide </a:t>
            </a:r>
            <a:r>
              <a:rPr lang="en-ZA" sz="2800" b="1" dirty="0"/>
              <a:t>policy tools </a:t>
            </a:r>
            <a:r>
              <a:rPr lang="en-ZA" sz="2800" b="1" dirty="0" smtClean="0"/>
              <a:t>&amp; advice </a:t>
            </a:r>
            <a:endParaRPr lang="en-ZA" sz="2800" dirty="0">
              <a:solidFill>
                <a:srgbClr val="7030A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1473" y="1124744"/>
            <a:ext cx="2050607" cy="498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2601769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7365" y="1124744"/>
            <a:ext cx="3063613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1590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73616" cy="477836"/>
          </a:xfrm>
        </p:spPr>
        <p:txBody>
          <a:bodyPr>
            <a:noAutofit/>
          </a:bodyPr>
          <a:lstStyle/>
          <a:p>
            <a:pPr algn="l"/>
            <a:r>
              <a:rPr lang="en-ZA" sz="1600" b="1" dirty="0" smtClean="0">
                <a:latin typeface="Arial Black" panose="020B0A04020102020204" pitchFamily="34" charset="0"/>
              </a:rPr>
              <a:t/>
            </a:r>
            <a:br>
              <a:rPr lang="en-ZA" sz="1600" b="1" dirty="0" smtClean="0">
                <a:latin typeface="Arial Black" panose="020B0A04020102020204" pitchFamily="34" charset="0"/>
              </a:rPr>
            </a:br>
            <a:endParaRPr lang="en-ZA" sz="1600" b="1" dirty="0"/>
          </a:p>
        </p:txBody>
      </p:sp>
      <p:graphicFrame>
        <p:nvGraphicFramePr>
          <p:cNvPr id="4" name="Group 1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89053897"/>
              </p:ext>
            </p:extLst>
          </p:nvPr>
        </p:nvGraphicFramePr>
        <p:xfrm>
          <a:off x="251520" y="908720"/>
          <a:ext cx="8712968" cy="4757281"/>
        </p:xfrm>
        <a:graphic>
          <a:graphicData uri="http://schemas.openxmlformats.org/drawingml/2006/table">
            <a:tbl>
              <a:tblPr/>
              <a:tblGrid>
                <a:gridCol w="2808312"/>
                <a:gridCol w="3398815"/>
                <a:gridCol w="2505841"/>
              </a:tblGrid>
              <a:tr h="323742">
                <a:tc gridSpan="3">
                  <a:txBody>
                    <a:bodyPr/>
                    <a:lstStyle/>
                    <a:p>
                      <a:r>
                        <a:rPr lang="en-ZA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5.1: </a:t>
                      </a:r>
                      <a:r>
                        <a:rPr lang="en-ZA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Tools to support management and conservation of biodiversity developed and applied</a:t>
                      </a:r>
                      <a:endParaRPr lang="en-ZA" sz="1100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526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Performance indicator </a:t>
                      </a:r>
                    </a:p>
                  </a:txBody>
                  <a:tcPr marL="91454" marR="914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Baseline 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Annual target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2016/17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576064">
                <a:tc rowSpan="2">
                  <a:txBody>
                    <a:bodyPr/>
                    <a:lstStyle/>
                    <a:p>
                      <a:r>
                        <a:rPr lang="en-ZA" sz="1200" b="1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Number of tools and knowledge resources developed to support mainstreaming of biodiversity assets and ecological infrastructure in production sectors and natural resource Management.</a:t>
                      </a:r>
                      <a:endParaRPr lang="en-ZA" sz="1200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b="1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Tools developed include, </a:t>
                      </a:r>
                      <a:r>
                        <a:rPr lang="en-ZA" sz="1200" kern="1200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e.g</a:t>
                      </a:r>
                      <a:r>
                        <a:rPr lang="en-ZA" sz="12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: Framework for Investments in Ecosystem Services; guidelines for Grasslands Biodiversity; Toolkit; Mining and Biodiversity Guidelines, etc.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1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Two tools produced, including an Ecosystem Restoration Decision Support Tool and an Online User Tool for accessing biodiversity information.</a:t>
                      </a:r>
                      <a:endParaRPr lang="en-ZA" sz="1200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b="0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323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b="1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Seventeen knowledge resources for demonstrating the value of biodiversity developed and disseminated; Making the Case Implementation Strategy and Making the Case: Case Study Development Toolkit developed.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i="1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ZA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Three knowledge resources developed and disseminated.</a:t>
                      </a:r>
                      <a:endParaRPr lang="en-ZA" sz="1200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772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1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Number of coordination or learning mechanisms convened to share lessons and build capacity among provincial, municipal or other relevant decision makers.</a:t>
                      </a:r>
                      <a:endParaRPr lang="en-ZA" sz="1200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b="1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The following learning or coordination events convened: Biodiversity Planning Forum, Grasslands Partners Forum, Land Reform and Biodiversity Stewardship Learning Exchange, MPAH Forum, CAPE Partners Forum, Africa Rising and Freshwater Ecosystem Network.</a:t>
                      </a:r>
                      <a:endParaRPr lang="en-ZA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540385" algn="l"/>
                        </a:tabLst>
                      </a:pPr>
                      <a:r>
                        <a:rPr lang="en-ZA" sz="1200" i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ZA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Four learning or coordination events convened.</a:t>
                      </a:r>
                      <a:endParaRPr lang="en-ZA" sz="1200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772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b="1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Three training sessions held per year for provincial, municipal or other relevant decision-makers on uptake of tools.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Four training sessions convened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57303-9F10-4D8F-8D76-077531F17F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116632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600" b="1" dirty="0">
                <a:latin typeface="Arial Black" panose="020B0A04020102020204" pitchFamily="34" charset="0"/>
              </a:rPr>
              <a:t>PROGRAMME</a:t>
            </a:r>
            <a:r>
              <a:rPr lang="en-US" sz="1600" b="1" dirty="0">
                <a:latin typeface="Arial Black" panose="020B0A04020102020204" pitchFamily="34" charset="0"/>
              </a:rPr>
              <a:t> 5</a:t>
            </a:r>
            <a:r>
              <a:rPr lang="en-US" sz="1600" b="1" dirty="0" smtClean="0">
                <a:latin typeface="Arial Black" panose="020B0A04020102020204" pitchFamily="34" charset="0"/>
              </a:rPr>
              <a:t>: </a:t>
            </a:r>
            <a:r>
              <a:rPr lang="en-ZA" sz="1600" b="1" dirty="0" smtClean="0">
                <a:latin typeface="Arial Black" panose="020B0A04020102020204" pitchFamily="34" charset="0"/>
              </a:rPr>
              <a:t>PROVIDE BIODIVERSITY POLICY ADVICE AND ACCESS TO BIODIVERSITY INFORMATION AND SUPPORT FOR CLIMATE CHANGE ADAPTATION</a:t>
            </a:r>
            <a:endParaRPr lang="en-ZA" sz="16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417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73616" cy="477836"/>
          </a:xfrm>
        </p:spPr>
        <p:txBody>
          <a:bodyPr>
            <a:noAutofit/>
          </a:bodyPr>
          <a:lstStyle/>
          <a:p>
            <a:pPr algn="l"/>
            <a:r>
              <a:rPr lang="en-ZA" sz="1600" b="1" dirty="0" smtClean="0">
                <a:latin typeface="Arial Black" panose="020B0A04020102020204" pitchFamily="34" charset="0"/>
              </a:rPr>
              <a:t/>
            </a:r>
            <a:br>
              <a:rPr lang="en-ZA" sz="1600" b="1" dirty="0" smtClean="0">
                <a:latin typeface="Arial Black" panose="020B0A04020102020204" pitchFamily="34" charset="0"/>
              </a:rPr>
            </a:br>
            <a:endParaRPr lang="en-ZA" sz="1600" b="1" dirty="0"/>
          </a:p>
        </p:txBody>
      </p:sp>
      <p:graphicFrame>
        <p:nvGraphicFramePr>
          <p:cNvPr id="4" name="Group 1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62060372"/>
              </p:ext>
            </p:extLst>
          </p:nvPr>
        </p:nvGraphicFramePr>
        <p:xfrm>
          <a:off x="251520" y="908720"/>
          <a:ext cx="8640961" cy="3061907"/>
        </p:xfrm>
        <a:graphic>
          <a:graphicData uri="http://schemas.openxmlformats.org/drawingml/2006/table">
            <a:tbl>
              <a:tblPr/>
              <a:tblGrid>
                <a:gridCol w="3556701"/>
                <a:gridCol w="2599128"/>
                <a:gridCol w="2485132"/>
              </a:tblGrid>
              <a:tr h="340706">
                <a:tc gridSpan="3">
                  <a:txBody>
                    <a:bodyPr/>
                    <a:lstStyle/>
                    <a:p>
                      <a:r>
                        <a:rPr lang="en-ZA" sz="1600" b="1" dirty="0" smtClean="0">
                          <a:latin typeface="+mn-lt"/>
                          <a:cs typeface="Arial" panose="020B0604020202020204" pitchFamily="34" charset="0"/>
                        </a:rPr>
                        <a:t>5.2: </a:t>
                      </a:r>
                      <a:r>
                        <a:rPr lang="en-ZA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Access to biodiversity data, information and knowledge provided</a:t>
                      </a:r>
                      <a:endParaRPr lang="en-ZA" sz="1400" b="1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5545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Performance indicator </a:t>
                      </a:r>
                    </a:p>
                  </a:txBody>
                  <a:tcPr marL="91454" marR="914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Baseline 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Annual target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2016/17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472899">
                <a:tc>
                  <a:txBody>
                    <a:bodyPr/>
                    <a:lstStyle/>
                    <a:p>
                      <a:r>
                        <a:rPr lang="en-ZA" sz="1200" b="1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Number of biodiversity records published.</a:t>
                      </a:r>
                      <a:endParaRPr lang="en-ZA" sz="1200" b="1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12, 908,214 records published.</a:t>
                      </a:r>
                      <a:endParaRPr lang="en-ZA" sz="12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An increase of 50 000 records published.</a:t>
                      </a:r>
                      <a:endParaRPr lang="en-ZA" sz="1200" b="0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71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latin typeface="+mn-lt"/>
                          <a:cs typeface="Arial" panose="020B0604020202020204" pitchFamily="34" charset="0"/>
                        </a:rPr>
                        <a:t>5.3: </a:t>
                      </a:r>
                      <a:r>
                        <a:rPr lang="en-ZA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Scientific advice to support national and international policy processes provided</a:t>
                      </a:r>
                      <a:endParaRPr lang="en-ZA" sz="1600" b="1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ZA" sz="1200" b="0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1042">
                <a:tc>
                  <a:txBody>
                    <a:bodyPr/>
                    <a:lstStyle/>
                    <a:p>
                      <a:r>
                        <a:rPr lang="en-ZA" sz="1200" b="1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Percentage of policy requests from DEA, provinces, municipalities and other organs of state responded to within timeframe stipulated in the request.</a:t>
                      </a:r>
                      <a:endParaRPr lang="en-ZA" sz="1200" b="1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Support provided to DEA on: Listing of threatened terrestrial ecosystems ; listing of threatened river ecosystems developed as part of the NBA 2011; etc.</a:t>
                      </a:r>
                      <a:endParaRPr lang="en-ZA" sz="12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100% of written requests from DEA and other organs of state responded to within</a:t>
                      </a:r>
                    </a:p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timeframe stipulated.</a:t>
                      </a:r>
                      <a:endParaRPr lang="en-ZA" sz="1200" b="0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57303-9F10-4D8F-8D76-077531F17F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116632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600" b="1" dirty="0">
                <a:latin typeface="Arial Black" panose="020B0A04020102020204" pitchFamily="34" charset="0"/>
              </a:rPr>
              <a:t>PROGRAMME</a:t>
            </a:r>
            <a:r>
              <a:rPr lang="en-US" sz="1600" b="1" dirty="0">
                <a:latin typeface="Arial Black" panose="020B0A04020102020204" pitchFamily="34" charset="0"/>
              </a:rPr>
              <a:t> 5: </a:t>
            </a:r>
            <a:r>
              <a:rPr lang="en-ZA" sz="1600" b="1" dirty="0">
                <a:latin typeface="Arial Black" panose="020B0A04020102020204" pitchFamily="34" charset="0"/>
              </a:rPr>
              <a:t>PROVIDE BIODIVERSITY POLICY ADVICE AND ACCESS TO BIODIVERSITY INFORMATION AND SUPPORT FOR CLIMATE CHANGE </a:t>
            </a:r>
            <a:r>
              <a:rPr lang="en-ZA" sz="1600" b="1" dirty="0" smtClean="0">
                <a:latin typeface="Arial Black" panose="020B0A04020102020204" pitchFamily="34" charset="0"/>
              </a:rPr>
              <a:t>ADAPTATION (continue..)</a:t>
            </a:r>
            <a:endParaRPr lang="en-ZA" sz="16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350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73616" cy="477836"/>
          </a:xfrm>
        </p:spPr>
        <p:txBody>
          <a:bodyPr>
            <a:noAutofit/>
          </a:bodyPr>
          <a:lstStyle/>
          <a:p>
            <a:pPr algn="l"/>
            <a:r>
              <a:rPr lang="en-ZA" sz="1600" b="1" dirty="0" smtClean="0">
                <a:latin typeface="Arial Black" panose="020B0A04020102020204" pitchFamily="34" charset="0"/>
              </a:rPr>
              <a:t/>
            </a:r>
            <a:br>
              <a:rPr lang="en-ZA" sz="1600" b="1" dirty="0" smtClean="0">
                <a:latin typeface="Arial Black" panose="020B0A04020102020204" pitchFamily="34" charset="0"/>
              </a:rPr>
            </a:br>
            <a:endParaRPr lang="en-ZA" sz="1600" b="1" dirty="0"/>
          </a:p>
        </p:txBody>
      </p:sp>
      <p:graphicFrame>
        <p:nvGraphicFramePr>
          <p:cNvPr id="4" name="Group 1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58405876"/>
              </p:ext>
            </p:extLst>
          </p:nvPr>
        </p:nvGraphicFramePr>
        <p:xfrm>
          <a:off x="251520" y="1052736"/>
          <a:ext cx="8712969" cy="2843415"/>
        </p:xfrm>
        <a:graphic>
          <a:graphicData uri="http://schemas.openxmlformats.org/drawingml/2006/table">
            <a:tbl>
              <a:tblPr/>
              <a:tblGrid>
                <a:gridCol w="3528392"/>
                <a:gridCol w="2909363"/>
                <a:gridCol w="2275214"/>
              </a:tblGrid>
              <a:tr h="323742">
                <a:tc gridSpan="3">
                  <a:txBody>
                    <a:bodyPr/>
                    <a:lstStyle/>
                    <a:p>
                      <a:r>
                        <a:rPr lang="en-ZA" sz="1600" b="1" dirty="0" smtClean="0">
                          <a:latin typeface="+mn-lt"/>
                          <a:cs typeface="Arial" panose="020B0604020202020204" pitchFamily="34" charset="0"/>
                        </a:rPr>
                        <a:t>5.4: </a:t>
                      </a:r>
                      <a:r>
                        <a:rPr lang="en-ZA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Policy support on climate change adaptation provided to inform national and international decision making</a:t>
                      </a:r>
                      <a:endParaRPr lang="en-ZA" sz="1600" b="1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526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Performance indicator </a:t>
                      </a:r>
                    </a:p>
                  </a:txBody>
                  <a:tcPr marL="91454" marR="914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Baseline 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Annual target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2016/17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n-ZA" sz="1200" b="1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An effective National Implementing Entity to the Global Adaptation Fund shares lessons and experiences on a number of national and international platforms to inform climate change adaptation policy.</a:t>
                      </a:r>
                      <a:endParaRPr lang="en-ZA" sz="1200" b="1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Two Adaptation Fund projects approved by the  Adaptation Fund; NIE lessons and experiences shared at seven NIE Steering Committee meetings, seven international and seven national meetings.</a:t>
                      </a:r>
                    </a:p>
                    <a:p>
                      <a:endParaRPr lang="en-ZA" sz="12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Lessons and experience from</a:t>
                      </a:r>
                    </a:p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NIE projects captured to inform two (2) national and two (2) international platforms on climate change adaptation Policy.</a:t>
                      </a:r>
                      <a:endParaRPr lang="en-ZA" sz="1200" b="0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n-ZA" sz="12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Number of biodiversity sector tools into which Climate Change Adaptation has been mainstreamed.</a:t>
                      </a:r>
                      <a:endParaRPr lang="en-ZA" sz="1200" b="1" dirty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Draft Strategic Framework for Ecosystem Based Adaptation developed collaboratively.</a:t>
                      </a:r>
                      <a:endParaRPr lang="en-ZA" sz="12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 Biodiversity tool into which Climate Change Adaptation will be incorporated is identified.</a:t>
                      </a:r>
                    </a:p>
                    <a:p>
                      <a:endParaRPr lang="en-ZA" sz="1200" b="0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57303-9F10-4D8F-8D76-077531F17F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35793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600" b="1" dirty="0">
                <a:latin typeface="Arial Black" panose="020B0A04020102020204" pitchFamily="34" charset="0"/>
              </a:rPr>
              <a:t>PROGRAMME</a:t>
            </a:r>
            <a:r>
              <a:rPr lang="en-US" sz="1600" b="1" dirty="0">
                <a:latin typeface="Arial Black" panose="020B0A04020102020204" pitchFamily="34" charset="0"/>
              </a:rPr>
              <a:t> 5</a:t>
            </a:r>
            <a:r>
              <a:rPr lang="en-US" sz="1600" b="1" dirty="0" smtClean="0">
                <a:latin typeface="Arial Black" panose="020B0A04020102020204" pitchFamily="34" charset="0"/>
              </a:rPr>
              <a:t>: </a:t>
            </a:r>
            <a:r>
              <a:rPr lang="en-ZA" sz="1600" b="1" dirty="0">
                <a:latin typeface="Arial Black" panose="020B0A04020102020204" pitchFamily="34" charset="0"/>
              </a:rPr>
              <a:t>PROVIDE BIODIVERSITY POLICY ADVICE AND ACCESS TO BIODIVERSITY INFORMATION AND SUPPORT FOR CLIMATE CHANGE ADAPTATION (continue</a:t>
            </a:r>
            <a:r>
              <a:rPr lang="en-ZA" sz="1600" b="1" dirty="0" smtClean="0">
                <a:latin typeface="Arial Black" panose="020B0A04020102020204" pitchFamily="34" charset="0"/>
              </a:rPr>
              <a:t>..)</a:t>
            </a:r>
            <a:endParaRPr lang="en-ZA" sz="16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682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0" y="360000"/>
            <a:ext cx="9144000" cy="639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768" y="1412776"/>
            <a:ext cx="8388464" cy="4032448"/>
          </a:xfrm>
        </p:spPr>
        <p:txBody>
          <a:bodyPr lIns="0" tIns="0" rIns="0" bIns="0">
            <a:normAutofit fontScale="25000" lnSpcReduction="20000"/>
          </a:bodyPr>
          <a:lstStyle/>
          <a:p>
            <a:pPr algn="l">
              <a:spcBef>
                <a:spcPts val="200"/>
              </a:spcBef>
            </a:pPr>
            <a:endParaRPr lang="en-ZA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SANBI background and key </a:t>
            </a:r>
            <a:r>
              <a:rPr lang="en-ZA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ZA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nformation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Legislative, policy &amp; mandate 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SANBI’s </a:t>
            </a:r>
            <a:r>
              <a:rPr lang="en-ZA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ZA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ole in brief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Mission, Vision &amp; Goal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High-level Structure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Strategic Risks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Estimates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SANBI’s Programmes (CSP 2015 -2020 and APP 2016/17) 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Objectives, Performance Indicators and Targets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en-ZA" sz="55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en-ZA" sz="55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ZA" sz="55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ZA" sz="55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200"/>
              </a:spcBef>
              <a:spcAft>
                <a:spcPts val="600"/>
              </a:spcAft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29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60000" y="359999"/>
            <a:ext cx="8388464" cy="639688"/>
          </a:xfrm>
        </p:spPr>
        <p:txBody>
          <a:bodyPr lIns="0" tIns="0" rIns="0" bIns="0" anchor="ctr">
            <a:normAutofit/>
          </a:bodyPr>
          <a:lstStyle/>
          <a:p>
            <a:r>
              <a:rPr lang="en-ZA" sz="3200" dirty="0" smtClean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PRESENTATION OUTLINE</a:t>
            </a:r>
            <a:endParaRPr lang="en-ZA" sz="3200" dirty="0">
              <a:solidFill>
                <a:srgbClr val="00B05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016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RalepeliL\Pictures\Picture\WETLAND-EVENT-KAROO-NBG-BEST-P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338437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135793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600" b="1" dirty="0">
                <a:latin typeface="Arial Black" panose="020B0A04020102020204" pitchFamily="34" charset="0"/>
              </a:rPr>
              <a:t>PROGRAMME</a:t>
            </a:r>
            <a:r>
              <a:rPr lang="en-US" sz="1600" b="1" dirty="0">
                <a:latin typeface="Arial Black" panose="020B0A04020102020204" pitchFamily="34" charset="0"/>
              </a:rPr>
              <a:t> 6</a:t>
            </a:r>
            <a:r>
              <a:rPr lang="en-US" sz="1600" b="1" dirty="0" smtClean="0">
                <a:latin typeface="Arial Black" panose="020B0A04020102020204" pitchFamily="34" charset="0"/>
              </a:rPr>
              <a:t>: </a:t>
            </a:r>
            <a:r>
              <a:rPr lang="en-ZA" sz="1600" b="1" dirty="0" smtClean="0">
                <a:latin typeface="Arial Black" panose="020B0A04020102020204" pitchFamily="34" charset="0"/>
              </a:rPr>
              <a:t>PROVIDE HUMAN CAPITAL DEVELOPMENT, EDUCATION AND AWARENESS IN RESPONSE TO SANBI’S MANDATE</a:t>
            </a:r>
            <a:endParaRPr lang="en-ZA" sz="16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:\Biodiversity day 2015_PMB_KZN\School presentations\IMG_723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8678" y="836712"/>
            <a:ext cx="3456819" cy="202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GreenCareer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5385398"/>
            <a:ext cx="2902268" cy="93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GreenMatter Fellowship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4081188" y="5120250"/>
            <a:ext cx="1197645" cy="119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31840" y="2860641"/>
            <a:ext cx="3096343" cy="1936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7" descr="bt fellowship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67087" y="5470171"/>
            <a:ext cx="26384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324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73616" cy="477836"/>
          </a:xfrm>
        </p:spPr>
        <p:txBody>
          <a:bodyPr>
            <a:noAutofit/>
          </a:bodyPr>
          <a:lstStyle/>
          <a:p>
            <a:pPr algn="l"/>
            <a:r>
              <a:rPr lang="en-ZA" sz="1600" b="1" dirty="0" smtClean="0">
                <a:latin typeface="Arial Black" panose="020B0A04020102020204" pitchFamily="34" charset="0"/>
              </a:rPr>
              <a:t/>
            </a:r>
            <a:br>
              <a:rPr lang="en-ZA" sz="1600" b="1" dirty="0" smtClean="0">
                <a:latin typeface="Arial Black" panose="020B0A04020102020204" pitchFamily="34" charset="0"/>
              </a:rPr>
            </a:br>
            <a:endParaRPr lang="en-ZA" sz="1600" b="1" dirty="0"/>
          </a:p>
        </p:txBody>
      </p:sp>
      <p:graphicFrame>
        <p:nvGraphicFramePr>
          <p:cNvPr id="4" name="Group 1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00708287"/>
              </p:ext>
            </p:extLst>
          </p:nvPr>
        </p:nvGraphicFramePr>
        <p:xfrm>
          <a:off x="227073" y="836712"/>
          <a:ext cx="8737414" cy="3237261"/>
        </p:xfrm>
        <a:graphic>
          <a:graphicData uri="http://schemas.openxmlformats.org/drawingml/2006/table">
            <a:tbl>
              <a:tblPr/>
              <a:tblGrid>
                <a:gridCol w="3458439"/>
                <a:gridCol w="2527321"/>
                <a:gridCol w="2751654"/>
              </a:tblGrid>
              <a:tr h="323742">
                <a:tc gridSpan="3"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6.1: </a:t>
                      </a:r>
                      <a:r>
                        <a:rPr lang="en-ZA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transformed and suitably skilled workforce for the biodiversity sector is developed.</a:t>
                      </a:r>
                      <a:endParaRPr lang="en-ZA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526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Performance indicator </a:t>
                      </a:r>
                    </a:p>
                  </a:txBody>
                  <a:tcPr marL="91454" marR="914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Baseline 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Annual target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2016/17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Number of black biodiversity professionals developed through human capital development </a:t>
                      </a:r>
                      <a:r>
                        <a:rPr lang="en-US" sz="12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initiatives</a:t>
                      </a:r>
                      <a:r>
                        <a:rPr lang="en-US" sz="1200" b="1" baseline="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including 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structured internships, post graduate studentships and fellowship </a:t>
                      </a:r>
                      <a:r>
                        <a:rPr lang="en-US" sz="1200" b="1" dirty="0" err="1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programme</a:t>
                      </a: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 for the achievement of a transformed and skilled  workforce in the biodiversity </a:t>
                      </a:r>
                      <a:r>
                        <a:rPr lang="en-US" sz="12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sector.</a:t>
                      </a:r>
                      <a:endParaRPr lang="en-ZA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ZA" sz="12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930 black professionals developed</a:t>
                      </a:r>
                    </a:p>
                    <a:p>
                      <a:r>
                        <a:rPr lang="en-ZA" sz="12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through human capital development</a:t>
                      </a:r>
                    </a:p>
                    <a:p>
                      <a:r>
                        <a:rPr lang="en-ZA" sz="12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initiatives including structured</a:t>
                      </a:r>
                    </a:p>
                    <a:p>
                      <a:r>
                        <a:rPr lang="en-ZA" sz="12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internships, post graduate studentship</a:t>
                      </a:r>
                    </a:p>
                    <a:p>
                      <a:r>
                        <a:rPr lang="en-ZA" sz="12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and fellowship programme for the</a:t>
                      </a:r>
                    </a:p>
                    <a:p>
                      <a:r>
                        <a:rPr lang="en-ZA" sz="12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achievement of a transformed and skilled biodiversity workforce.</a:t>
                      </a:r>
                    </a:p>
                    <a:p>
                      <a:endParaRPr lang="en-ZA" sz="12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92 professionals developed through structured internships,  post graduate studentships.</a:t>
                      </a:r>
                      <a:endParaRPr lang="en-ZA" sz="1200" b="0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Number of beneficiaries participate in the Biodiversity Careers Programme aimed at attracting young people into the biodiversity sector. </a:t>
                      </a: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dirty="0" smtClean="0">
                          <a:effectLst/>
                          <a:latin typeface="Arial Narrow" panose="020B0606020202030204" pitchFamily="34" charset="0"/>
                          <a:ea typeface="Times New Roman"/>
                        </a:rPr>
                        <a:t>3337 beneficiaries participating in Biodiversity Careers Programme aimed at attracting young people into the biodiversity sector.</a:t>
                      </a:r>
                    </a:p>
                    <a:p>
                      <a:endParaRPr lang="en-ZA" sz="1200" dirty="0"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1000 beneficiaries participate in Biodiversity Careers</a:t>
                      </a:r>
                      <a:r>
                        <a:rPr lang="en-ZA" sz="1200" b="0" baseline="0" dirty="0" smtClean="0">
                          <a:effectLst/>
                          <a:latin typeface="Arial Narrow" panose="020B0606020202030204" pitchFamily="34" charset="0"/>
                          <a:ea typeface="Times New Roman"/>
                          <a:cs typeface="Arial" panose="020B0604020202020204" pitchFamily="34" charset="0"/>
                        </a:rPr>
                        <a:t> Programme.</a:t>
                      </a:r>
                      <a:endParaRPr lang="en-ZA" sz="1200" b="0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57303-9F10-4D8F-8D76-077531F17F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35793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600" b="1" dirty="0">
                <a:latin typeface="Arial Black" panose="020B0A04020102020204" pitchFamily="34" charset="0"/>
              </a:rPr>
              <a:t>PROGRAMME</a:t>
            </a:r>
            <a:r>
              <a:rPr lang="en-US" sz="1600" b="1" dirty="0">
                <a:latin typeface="Arial Black" panose="020B0A04020102020204" pitchFamily="34" charset="0"/>
              </a:rPr>
              <a:t> 6</a:t>
            </a:r>
            <a:r>
              <a:rPr lang="en-US" sz="1600" b="1" dirty="0" smtClean="0">
                <a:latin typeface="Arial Black" panose="020B0A04020102020204" pitchFamily="34" charset="0"/>
              </a:rPr>
              <a:t>: </a:t>
            </a:r>
            <a:r>
              <a:rPr lang="en-ZA" sz="1600" b="1" dirty="0" smtClean="0">
                <a:latin typeface="Arial Black" panose="020B0A04020102020204" pitchFamily="34" charset="0"/>
              </a:rPr>
              <a:t>PROVIDE HUMAN CAPITAL DEVELOPMENT, EDUCATION AND AWARENESS IN RESPONSE TO SANBI’S MANDATE</a:t>
            </a:r>
            <a:endParaRPr lang="en-ZA" sz="16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04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62787712"/>
              </p:ext>
            </p:extLst>
          </p:nvPr>
        </p:nvGraphicFramePr>
        <p:xfrm>
          <a:off x="251520" y="908720"/>
          <a:ext cx="8640960" cy="3062116"/>
        </p:xfrm>
        <a:graphic>
          <a:graphicData uri="http://schemas.openxmlformats.org/drawingml/2006/table">
            <a:tbl>
              <a:tblPr/>
              <a:tblGrid>
                <a:gridCol w="3556701"/>
                <a:gridCol w="2599128"/>
                <a:gridCol w="2485131"/>
              </a:tblGrid>
              <a:tr h="32374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latin typeface="+mn-lt"/>
                          <a:cs typeface="Arial" panose="020B0604020202020204" pitchFamily="34" charset="0"/>
                        </a:rPr>
                        <a:t>6.2: </a:t>
                      </a:r>
                      <a:r>
                        <a:rPr lang="en-ZA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 national botanical gardens are promoted and used as platforms for biodiversity awareness, education and recreation.</a:t>
                      </a:r>
                      <a:endParaRPr lang="en-ZA" sz="1600" b="1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5403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Performance indicator </a:t>
                      </a:r>
                    </a:p>
                  </a:txBody>
                  <a:tcPr marL="91454" marR="9145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Baseline 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Annual target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2016/17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n-ZA" sz="1200" b="1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Number of users and beneficiaries of botanical gardens and school-based programmes for education, awareness, training and recreation have been increased.</a:t>
                      </a:r>
                      <a:endParaRPr lang="en-ZA" sz="1200" b="1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b="1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0" i="0" u="none" strike="noStrike" kern="1200" baseline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40 </a:t>
                      </a:r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000 beneficiaries reached through school group activities predominantly garden based.</a:t>
                      </a:r>
                      <a:endParaRPr lang="en-ZA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50 000 beneficiaries of garden and school-based have been reached.</a:t>
                      </a:r>
                      <a:endParaRPr lang="en-ZA" sz="1200" b="0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b="0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102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dirty="0" smtClean="0">
                          <a:latin typeface="+mn-lt"/>
                          <a:cs typeface="Arial" panose="020B0604020202020204" pitchFamily="34" charset="0"/>
                        </a:rPr>
                        <a:t>6.3: </a:t>
                      </a:r>
                      <a:r>
                        <a:rPr lang="en-ZA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Civil society is engaged to contribute to science, monitoring and biodiversity conservation.</a:t>
                      </a:r>
                      <a:endParaRPr lang="en-ZA" sz="1600" b="1" dirty="0" smtClean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b="0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n-ZA" sz="1200" b="1" i="0" u="none" strike="noStrike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Number of platforms facilitated for civil society engagement that contribute to biodiversity monitoring and biodiversity conservation.</a:t>
                      </a:r>
                      <a:endParaRPr lang="en-ZA" sz="1200" b="1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b="1" dirty="0" smtClean="0">
                        <a:effectLst/>
                        <a:latin typeface="Arial Narrow" panose="020B060602020203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 platforms developed and supported for plants (CREW), birds (SABAP) and general biodiversity (</a:t>
                      </a:r>
                      <a:r>
                        <a:rPr lang="en-ZA" sz="12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iSpot</a:t>
                      </a:r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ZA" sz="12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Three platforms strengthened and facilitated.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57303-9F10-4D8F-8D76-077531F17F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116632"/>
            <a:ext cx="8928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600" b="1" dirty="0">
                <a:latin typeface="Arial Black" panose="020B0A04020102020204" pitchFamily="34" charset="0"/>
              </a:rPr>
              <a:t>PROGRAMME</a:t>
            </a:r>
            <a:r>
              <a:rPr lang="en-US" sz="1600" b="1" dirty="0">
                <a:latin typeface="Arial Black" panose="020B0A04020102020204" pitchFamily="34" charset="0"/>
              </a:rPr>
              <a:t> 6</a:t>
            </a:r>
            <a:r>
              <a:rPr lang="en-US" sz="1600" b="1" dirty="0" smtClean="0">
                <a:latin typeface="Arial Black" panose="020B0A04020102020204" pitchFamily="34" charset="0"/>
              </a:rPr>
              <a:t>: </a:t>
            </a:r>
            <a:r>
              <a:rPr lang="en-ZA" sz="1600" b="1" dirty="0">
                <a:latin typeface="Arial Black" panose="020B0A04020102020204" pitchFamily="34" charset="0"/>
              </a:rPr>
              <a:t>PROVIDE HUMAN CAPITAL DEVELOPMENT, EDUCATION AND AWARENESS IN RESPONSE TO SANBI’S MANDATE (continued</a:t>
            </a:r>
            <a:r>
              <a:rPr lang="en-ZA" sz="1600" b="1" dirty="0" smtClean="0">
                <a:latin typeface="Arial Black" panose="020B0A04020102020204" pitchFamily="34" charset="0"/>
              </a:rPr>
              <a:t>…)</a:t>
            </a:r>
            <a:endParaRPr lang="en-ZA" sz="16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77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ZA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Budget Estimates</a:t>
            </a:r>
            <a:br>
              <a:rPr lang="en-ZA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</a:br>
            <a:r>
              <a:rPr lang="en-ZA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Overview</a:t>
            </a:r>
            <a:endParaRPr lang="en-ZA" dirty="0"/>
          </a:p>
        </p:txBody>
      </p:sp>
      <p:graphicFrame>
        <p:nvGraphicFramePr>
          <p:cNvPr id="7" name="Group 1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11115537"/>
              </p:ext>
            </p:extLst>
          </p:nvPr>
        </p:nvGraphicFramePr>
        <p:xfrm>
          <a:off x="611560" y="1700808"/>
          <a:ext cx="3744416" cy="2901525"/>
        </p:xfrm>
        <a:graphic>
          <a:graphicData uri="http://schemas.openxmlformats.org/drawingml/2006/table">
            <a:tbl>
              <a:tblPr/>
              <a:tblGrid>
                <a:gridCol w="2520280"/>
                <a:gridCol w="1224136"/>
              </a:tblGrid>
              <a:tr h="321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</a:rPr>
                        <a:t>R’000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6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Income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475 348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54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Operational</a:t>
                      </a:r>
                      <a:r>
                        <a:rPr lang="en-ZA" sz="14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MTEF</a:t>
                      </a:r>
                      <a:endParaRPr lang="en-Z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256 151</a:t>
                      </a:r>
                      <a:endParaRPr lang="en-ZA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Infrastructure</a:t>
                      </a:r>
                      <a:r>
                        <a:rPr lang="en-ZA" sz="14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MTEF</a:t>
                      </a:r>
                      <a:endParaRPr lang="en-Z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63</a:t>
                      </a:r>
                      <a:r>
                        <a:rPr lang="en-ZA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180</a:t>
                      </a:r>
                      <a:endParaRPr lang="en-ZA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Projects Income</a:t>
                      </a:r>
                      <a:endParaRPr lang="en-Z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78 871</a:t>
                      </a:r>
                      <a:endParaRPr lang="en-ZA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Internally Generated Income*</a:t>
                      </a:r>
                      <a:endParaRPr lang="en-Z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77 146</a:t>
                      </a:r>
                      <a:endParaRPr lang="en-ZA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5289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Expenses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(475 348)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3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Surplus/(Deficit)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NIL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79643342"/>
              </p:ext>
            </p:extLst>
          </p:nvPr>
        </p:nvGraphicFramePr>
        <p:xfrm>
          <a:off x="4427984" y="17728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9552" y="5373216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* Internally generated income: Primarily gate admission fees and rentals. 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xmlns="" val="7777097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ZA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Budget </a:t>
            </a:r>
            <a:r>
              <a:rPr lang="en-ZA" b="1" dirty="0">
                <a:solidFill>
                  <a:srgbClr val="00B050"/>
                </a:solidFill>
                <a:latin typeface="Arial Black" panose="020B0A04020102020204" pitchFamily="34" charset="0"/>
              </a:rPr>
              <a:t>Estimates</a:t>
            </a:r>
            <a:br>
              <a:rPr lang="en-ZA" b="1" dirty="0">
                <a:solidFill>
                  <a:srgbClr val="00B050"/>
                </a:solidFill>
                <a:latin typeface="Arial Black" panose="020B0A04020102020204" pitchFamily="34" charset="0"/>
              </a:rPr>
            </a:br>
            <a:r>
              <a:rPr lang="en-ZA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Spending Allocations</a:t>
            </a:r>
            <a:endParaRPr lang="en-ZA" dirty="0"/>
          </a:p>
        </p:txBody>
      </p:sp>
      <p:graphicFrame>
        <p:nvGraphicFramePr>
          <p:cNvPr id="6" name="Group 1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87487735"/>
              </p:ext>
            </p:extLst>
          </p:nvPr>
        </p:nvGraphicFramePr>
        <p:xfrm>
          <a:off x="467544" y="1772816"/>
          <a:ext cx="3744416" cy="2710389"/>
        </p:xfrm>
        <a:graphic>
          <a:graphicData uri="http://schemas.openxmlformats.org/drawingml/2006/table">
            <a:tbl>
              <a:tblPr/>
              <a:tblGrid>
                <a:gridCol w="2520280"/>
                <a:gridCol w="1224136"/>
              </a:tblGrid>
              <a:tr h="321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</a:rPr>
                        <a:t>R’000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6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Employees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247 162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46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Opex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87 860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9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Infrastructure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63 180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9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Projects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77 146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3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Spending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475 348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67324502"/>
              </p:ext>
            </p:extLst>
          </p:nvPr>
        </p:nvGraphicFramePr>
        <p:xfrm>
          <a:off x="4860032" y="220486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4888732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ZA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Budget Estimates</a:t>
            </a:r>
            <a:r>
              <a:rPr lang="en-ZA" b="1" dirty="0">
                <a:solidFill>
                  <a:srgbClr val="00B050"/>
                </a:solidFill>
                <a:latin typeface="Arial Black" panose="020B0A04020102020204" pitchFamily="34" charset="0"/>
              </a:rPr>
              <a:t/>
            </a:r>
            <a:br>
              <a:rPr lang="en-ZA" b="1" dirty="0">
                <a:solidFill>
                  <a:srgbClr val="00B050"/>
                </a:solidFill>
                <a:latin typeface="Arial Black" panose="020B0A04020102020204" pitchFamily="34" charset="0"/>
              </a:rPr>
            </a:br>
            <a:r>
              <a:rPr lang="en-ZA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Employee Costs</a:t>
            </a:r>
            <a:endParaRPr lang="en-ZA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1621477"/>
              </p:ext>
            </p:extLst>
          </p:nvPr>
        </p:nvGraphicFramePr>
        <p:xfrm>
          <a:off x="467544" y="1268760"/>
          <a:ext cx="3816424" cy="3789157"/>
        </p:xfrm>
        <a:graphic>
          <a:graphicData uri="http://schemas.openxmlformats.org/drawingml/2006/table">
            <a:tbl>
              <a:tblPr/>
              <a:tblGrid>
                <a:gridCol w="2808312"/>
                <a:gridCol w="1008112"/>
              </a:tblGrid>
              <a:tr h="321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</a:rPr>
                        <a:t>R’000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9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Gardens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111 227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4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Researc</a:t>
                      </a:r>
                      <a:r>
                        <a:rPr lang="en-ZA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h, Policy &amp; Knowledge Management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81 699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5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HR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9 517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6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Marketing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5 209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6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CEO &amp; AA Costs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ZA" sz="20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780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1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Corporate Services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11 877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2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Finance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15 664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Group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8 185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3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Employee Costs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247 161 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48029288"/>
              </p:ext>
            </p:extLst>
          </p:nvPr>
        </p:nvGraphicFramePr>
        <p:xfrm>
          <a:off x="4499992" y="2276872"/>
          <a:ext cx="457200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680598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ZA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Budget Estimates </a:t>
            </a:r>
            <a:br>
              <a:rPr lang="en-ZA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</a:br>
            <a:r>
              <a:rPr lang="en-ZA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Employee Costs - Group</a:t>
            </a:r>
            <a:endParaRPr lang="en-ZA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90339621"/>
              </p:ext>
            </p:extLst>
          </p:nvPr>
        </p:nvGraphicFramePr>
        <p:xfrm>
          <a:off x="4499992" y="20608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oup 1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6364696"/>
              </p:ext>
            </p:extLst>
          </p:nvPr>
        </p:nvGraphicFramePr>
        <p:xfrm>
          <a:off x="323528" y="1700808"/>
          <a:ext cx="3672408" cy="3562309"/>
        </p:xfrm>
        <a:graphic>
          <a:graphicData uri="http://schemas.openxmlformats.org/drawingml/2006/table">
            <a:tbl>
              <a:tblPr/>
              <a:tblGrid>
                <a:gridCol w="2808312"/>
                <a:gridCol w="864096"/>
              </a:tblGrid>
              <a:tr h="321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</a:rPr>
                        <a:t>R’000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96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Performance Bonus (capped at 1.5% of Employee</a:t>
                      </a:r>
                      <a:r>
                        <a:rPr lang="en-ZA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Costs)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3 633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46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Awards (Merit &amp; Long Service)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300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1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Career Ladder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750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2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Notch Increases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451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Temp Staff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1 500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3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Group Costs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8 185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542874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ZA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Budget Estimates </a:t>
            </a:r>
            <a:br>
              <a:rPr lang="en-ZA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</a:br>
            <a:r>
              <a:rPr lang="en-ZA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Operating Expenditure</a:t>
            </a:r>
            <a:endParaRPr lang="en-ZA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18811063"/>
              </p:ext>
            </p:extLst>
          </p:nvPr>
        </p:nvGraphicFramePr>
        <p:xfrm>
          <a:off x="4499992" y="1988840"/>
          <a:ext cx="457200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29159864"/>
              </p:ext>
            </p:extLst>
          </p:nvPr>
        </p:nvGraphicFramePr>
        <p:xfrm>
          <a:off x="467544" y="1268760"/>
          <a:ext cx="3816424" cy="3789157"/>
        </p:xfrm>
        <a:graphic>
          <a:graphicData uri="http://schemas.openxmlformats.org/drawingml/2006/table">
            <a:tbl>
              <a:tblPr/>
              <a:tblGrid>
                <a:gridCol w="2808312"/>
                <a:gridCol w="1008112"/>
              </a:tblGrid>
              <a:tr h="321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</a:rPr>
                        <a:t>R’000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9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Gardens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23 695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4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Researc</a:t>
                      </a:r>
                      <a:r>
                        <a:rPr lang="en-ZA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h, Policy &amp; Knowledge Management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20 849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5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HR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11 070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6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Marketing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4 393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6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CEO &amp; AA Costs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1 054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1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Corporate Services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17 572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2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Finance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2 372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Group* 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6 853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3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</a:t>
                      </a:r>
                      <a:r>
                        <a:rPr lang="en-ZA" sz="20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Opex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87 860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5373216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* Group costs: Insurance and Audit Expenses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xmlns="" val="32665816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ZA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Budget Estimates </a:t>
            </a:r>
            <a:br>
              <a:rPr lang="en-ZA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</a:br>
            <a:r>
              <a:rPr lang="en-ZA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Overall Spending</a:t>
            </a:r>
            <a:endParaRPr lang="en-ZA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5762056"/>
              </p:ext>
            </p:extLst>
          </p:nvPr>
        </p:nvGraphicFramePr>
        <p:xfrm>
          <a:off x="467544" y="1268760"/>
          <a:ext cx="3816424" cy="3789157"/>
        </p:xfrm>
        <a:graphic>
          <a:graphicData uri="http://schemas.openxmlformats.org/drawingml/2006/table">
            <a:tbl>
              <a:tblPr/>
              <a:tblGrid>
                <a:gridCol w="2808312"/>
                <a:gridCol w="1008112"/>
              </a:tblGrid>
              <a:tr h="321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</a:rPr>
                        <a:t>R’000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9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Gardens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172 246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4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Researc</a:t>
                      </a:r>
                      <a:r>
                        <a:rPr lang="en-ZA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h, Policy &amp; Knowledge Management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192 551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5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HR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20 587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6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Marketing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9 602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6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CEO &amp; AA Costs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4 834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1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Corporate Services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29 449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2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Finance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18 037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Group*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25 038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3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</a:t>
                      </a:r>
                      <a:r>
                        <a:rPr lang="en-ZA" sz="20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Opex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475 348</a:t>
                      </a:r>
                      <a:endParaRPr lang="en-ZA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537321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 smtClean="0"/>
              <a:t>* Group costs: Staff awards, career ladder, insurance, audit expenses and performance bonus (capped at 1.5% of employee costs)</a:t>
            </a:r>
            <a:endParaRPr lang="en-ZA" b="1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67287227"/>
              </p:ext>
            </p:extLst>
          </p:nvPr>
        </p:nvGraphicFramePr>
        <p:xfrm>
          <a:off x="4211960" y="20608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0283450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/>
          </a:bodyPr>
          <a:lstStyle/>
          <a:p>
            <a:r>
              <a:rPr lang="en-ZA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Strategic Risks</a:t>
            </a:r>
            <a:endParaRPr lang="en-ZA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0081458"/>
              </p:ext>
            </p:extLst>
          </p:nvPr>
        </p:nvGraphicFramePr>
        <p:xfrm>
          <a:off x="323528" y="1124745"/>
          <a:ext cx="8496944" cy="4992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2687960"/>
                <a:gridCol w="1776536"/>
                <a:gridCol w="3672408"/>
              </a:tblGrid>
              <a:tr h="360039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dirty="0"/>
                        <a:t>Risk Description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dirty="0"/>
                        <a:t>Causal Factor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dirty="0"/>
                        <a:t>Mitigating Controls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+mn-lt"/>
                        </a:rPr>
                        <a:t>1.</a:t>
                      </a:r>
                      <a:endParaRPr lang="en-ZA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Insufficient MTEF funding 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Arial"/>
                        </a:rPr>
                        <a:t>from national government</a:t>
                      </a:r>
                      <a:endParaRPr lang="en-ZA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118745" algn="l"/>
                        </a:tabLst>
                      </a:pP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1. Budget </a:t>
                      </a: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cuts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118745" algn="l"/>
                        </a:tabLst>
                      </a:pP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2. Change </a:t>
                      </a: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in government priorities and so </a:t>
                      </a: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funding</a:t>
                      </a:r>
                      <a:endParaRPr lang="en-ZA" sz="1200" kern="1200" dirty="0" smtClean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118745" algn="l"/>
                        </a:tabLst>
                      </a:pPr>
                      <a:r>
                        <a:rPr lang="en-ZA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en-ZA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Late </a:t>
                      </a: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and insufficient monitoring of the budget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118745" algn="l"/>
                        </a:tabLst>
                      </a:pP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4. Allocated </a:t>
                      </a: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budgets not </a:t>
                      </a:r>
                      <a:r>
                        <a:rPr lang="en-ZA" sz="1200" kern="1200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spen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5.</a:t>
                      </a:r>
                      <a:r>
                        <a:rPr lang="en-ZA" sz="1200" kern="1200" baseline="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Internal </a:t>
                      </a: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budgeting allocation and </a:t>
                      </a: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distributions </a:t>
                      </a: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between  Divisions/ </a:t>
                      </a: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Programs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1. Alternative income</a:t>
                      </a:r>
                      <a:b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</a:b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2. International sponsorships</a:t>
                      </a:r>
                      <a:b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</a:b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3. Donations</a:t>
                      </a:r>
                      <a:b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</a:b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4. National sponsorships</a:t>
                      </a:r>
                      <a:b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</a:b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5. Bequests</a:t>
                      </a:r>
                      <a:b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</a:b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6. Admission fees</a:t>
                      </a:r>
                      <a:b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</a:b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7. Events</a:t>
                      </a:r>
                      <a:b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</a:b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8. Project implementation</a:t>
                      </a:r>
                      <a:b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</a:b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9. CSP and business plans approved by government and APP   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    submitted in a timely manner.</a:t>
                      </a:r>
                      <a:b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</a:b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10. Mandate aligned with the Act</a:t>
                      </a:r>
                      <a:b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</a:b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11. Motivate to achieve mandate (budgeting)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b="1" dirty="0" smtClean="0"/>
                        <a:t>2.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Inadequate and failure of critical ICT 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infrastructure </a:t>
                      </a:r>
                      <a:r>
                        <a:rPr lang="en-ZA" sz="14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 and services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1. Insufficient funding</a:t>
                      </a:r>
                      <a:b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</a:b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2. Non alignment to business requirements</a:t>
                      </a:r>
                      <a:b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</a:b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3. Insufficient bandwidth</a:t>
                      </a:r>
                      <a:endParaRPr lang="en-ZA" sz="12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4. </a:t>
                      </a:r>
                      <a:r>
                        <a:rPr lang="fr-FR" sz="1200" kern="1200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Insufficient</a:t>
                      </a:r>
                      <a:r>
                        <a:rPr lang="fr-FR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 infrastructure </a:t>
                      </a:r>
                      <a:r>
                        <a:rPr lang="fr-FR" sz="1200" kern="1200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capacity</a:t>
                      </a:r>
                      <a:r>
                        <a:rPr lang="fr-FR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 (Disc </a:t>
                      </a:r>
                      <a:r>
                        <a:rPr lang="fr-FR" sz="1200" kern="1200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space</a:t>
                      </a:r>
                      <a:r>
                        <a:rPr lang="fr-FR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, servers)</a:t>
                      </a: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/>
                      </a:r>
                      <a:b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</a:b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5. Dependence on external service providers</a:t>
                      </a:r>
                      <a:endParaRPr lang="en-ZA" sz="12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6. Cyber crime vulnerability 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1. Leveraging on </a:t>
                      </a:r>
                      <a:r>
                        <a:rPr lang="en-ZA" sz="1200" kern="1200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SANReN</a:t>
                      </a: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 investment </a:t>
                      </a:r>
                      <a:b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</a:b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2. Upgraded internal networks </a:t>
                      </a:r>
                      <a:b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</a:b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3. Back-ups monitored</a:t>
                      </a:r>
                      <a:b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</a:b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4. IT Steering Committee strategic advice </a:t>
                      </a:r>
                      <a:b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</a:b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5. Third party support for specialised services</a:t>
                      </a:r>
                      <a:b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</a:b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6. Disaster Recovery Plan and Business Continuity Plan</a:t>
                      </a:r>
                      <a:endParaRPr lang="en-ZA" sz="12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7. Aligned with COBIT and ITIL, Prince</a:t>
                      </a:r>
                      <a:endParaRPr lang="en-ZA" sz="12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8. Virtual private networks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53227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870" y="188640"/>
            <a:ext cx="8229600" cy="1080120"/>
          </a:xfrm>
        </p:spPr>
        <p:txBody>
          <a:bodyPr>
            <a:normAutofit/>
          </a:bodyPr>
          <a:lstStyle/>
          <a:p>
            <a:endParaRPr lang="en-ZA" sz="3600" b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1512167"/>
          </a:xfrm>
        </p:spPr>
        <p:txBody>
          <a:bodyPr>
            <a:normAutofit fontScale="82500" lnSpcReduction="20000"/>
          </a:bodyPr>
          <a:lstStyle/>
          <a:p>
            <a:pPr marL="0" indent="0" algn="ctr">
              <a:buNone/>
            </a:pPr>
            <a:r>
              <a:rPr lang="en-ZA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3400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SANBI Vision</a:t>
            </a:r>
            <a:br>
              <a:rPr lang="en-ZA" sz="3400" dirty="0" smtClean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ZA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Biodiversity </a:t>
            </a:r>
            <a:r>
              <a:rPr lang="en-ZA" sz="2700" b="1" dirty="0">
                <a:latin typeface="Arial" panose="020B0604020202020204" pitchFamily="34" charset="0"/>
                <a:cs typeface="Arial" panose="020B0604020202020204" pitchFamily="34" charset="0"/>
              </a:rPr>
              <a:t>richness for all South Africans</a:t>
            </a: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3"/>
            <a:ext cx="7852329" cy="151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7" descr="Kerry-divegea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9512" y="4589540"/>
            <a:ext cx="1736725" cy="158440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" name="Picture 6" descr="Crowned Crane-head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95736" y="4593167"/>
            <a:ext cx="1596702" cy="159685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67944" y="4599920"/>
            <a:ext cx="1522937" cy="162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96136" y="4599920"/>
            <a:ext cx="1406280" cy="163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muthimarket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452320" y="4608220"/>
            <a:ext cx="1512168" cy="165835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6827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ZA" b="1" dirty="0">
                <a:solidFill>
                  <a:srgbClr val="00B050"/>
                </a:solidFill>
                <a:latin typeface="Arial Black" panose="020B0A04020102020204" pitchFamily="34" charset="0"/>
              </a:rPr>
              <a:t>Strategic </a:t>
            </a:r>
            <a:r>
              <a:rPr lang="en-ZA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Risks continues..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4921015"/>
              </p:ext>
            </p:extLst>
          </p:nvPr>
        </p:nvGraphicFramePr>
        <p:xfrm>
          <a:off x="323528" y="1124745"/>
          <a:ext cx="8496944" cy="4782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2687960"/>
                <a:gridCol w="1776536"/>
                <a:gridCol w="3672408"/>
              </a:tblGrid>
              <a:tr h="360039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dirty="0"/>
                        <a:t>Risk Description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dirty="0"/>
                        <a:t>Causal Factor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dirty="0"/>
                        <a:t>Mitigating Controls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+mn-lt"/>
                        </a:rPr>
                        <a:t>3.</a:t>
                      </a:r>
                      <a:endParaRPr lang="en-ZA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Shortage of </a:t>
                      </a:r>
                      <a:r>
                        <a:rPr lang="en-GB" sz="1400" b="1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skilled capacity 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in key areas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lvl="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-118745" algn="l"/>
                        </a:tabLst>
                      </a:pP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MTEF </a:t>
                      </a: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Funding </a:t>
                      </a: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limitation</a:t>
                      </a:r>
                      <a:endParaRPr lang="en-ZA" sz="1200" kern="1200" dirty="0" smtClean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lvl="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-118745" algn="l"/>
                        </a:tabLst>
                      </a:pP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Limitations </a:t>
                      </a: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for meeting Equity targets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lvl="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3"/>
                        <a:tabLst>
                          <a:tab pos="-118745" algn="l"/>
                        </a:tabLst>
                      </a:pP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Limitation </a:t>
                      </a: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of internal </a:t>
                      </a: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  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118745" algn="l"/>
                        </a:tabLst>
                      </a:pP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       mentorships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4.    Legacy issues</a:t>
                      </a:r>
                      <a:endParaRPr lang="en-ZA" sz="12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1.Managed  network</a:t>
                      </a:r>
                      <a:b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</a:b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2. Accelerated equity plan</a:t>
                      </a:r>
                      <a:b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</a:b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3. Career ladders</a:t>
                      </a:r>
                      <a:b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</a:b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4. Internal HDC training</a:t>
                      </a:r>
                      <a:b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</a:b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5. Workforce plan</a:t>
                      </a:r>
                      <a:b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</a:b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6. Mentorships Internal and external</a:t>
                      </a:r>
                      <a:b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</a:b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7. Further studies program</a:t>
                      </a:r>
                      <a:b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</a:b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8. Post doctorate program</a:t>
                      </a:r>
                      <a:endParaRPr lang="en-ZA" sz="12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9. Partner organisations utilised</a:t>
                      </a:r>
                      <a:b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</a:b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10. Delivery and Skills transfer through the Partner organisations </a:t>
                      </a:r>
                      <a:r>
                        <a:rPr lang="en-ZA" sz="1200" kern="1200" dirty="0" err="1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e.g</a:t>
                      </a: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 </a:t>
                      </a:r>
                      <a:r>
                        <a:rPr lang="en-ZA" sz="1200" kern="1200" dirty="0" err="1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GreenMatter</a:t>
                      </a:r>
                      <a:endParaRPr lang="en-ZA" sz="12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ZA" sz="1400" b="1" dirty="0" smtClean="0"/>
                        <a:t>4.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Negative impact on horticultural collections in the gardens due to </a:t>
                      </a:r>
                      <a:r>
                        <a:rPr lang="en-ZA" sz="1400" b="1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Water  shortage 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54610" algn="l"/>
                        </a:tabLst>
                      </a:pP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1. The </a:t>
                      </a: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dryness associated with climate change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54610" algn="l"/>
                        </a:tabLst>
                      </a:pP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2. Dysfunctional </a:t>
                      </a: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boreholes and water pumps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54610" algn="l"/>
                        </a:tabLst>
                      </a:pP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3. Dependence </a:t>
                      </a: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on municipal water </a:t>
                      </a:r>
                      <a:endParaRPr lang="en-ZA" sz="1200" kern="1200" dirty="0" smtClean="0">
                        <a:solidFill>
                          <a:schemeClr val="dk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54610" algn="l"/>
                        </a:tabLst>
                      </a:pPr>
                      <a:r>
                        <a:rPr lang="en-ZA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  <a:r>
                        <a:rPr lang="en-ZA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Municipal </a:t>
                      </a: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restrictions on water usage 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54610" algn="l"/>
                        </a:tabLst>
                      </a:pP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5. Abuse </a:t>
                      </a: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of water resources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54610" algn="l"/>
                        </a:tabLst>
                      </a:pP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6.</a:t>
                      </a:r>
                      <a:r>
                        <a:rPr lang="en-ZA" sz="1200" kern="1200" baseline="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 L</a:t>
                      </a: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eaking </a:t>
                      </a: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water systems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3520" algn="l"/>
                        </a:tabLst>
                      </a:pP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1. Ensure </a:t>
                      </a: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limited water usage</a:t>
                      </a:r>
                      <a:endParaRPr lang="en-ZA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3520" algn="l"/>
                        </a:tabLst>
                      </a:pP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2. Install </a:t>
                      </a: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boreholes</a:t>
                      </a:r>
                      <a:endParaRPr lang="en-ZA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3520" algn="l"/>
                        </a:tabLst>
                      </a:pP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3. Efficient </a:t>
                      </a: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use of sprinkler irrigation systems</a:t>
                      </a:r>
                      <a:endParaRPr lang="en-ZA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3520" algn="l"/>
                        </a:tabLst>
                      </a:pP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4. Encourage </a:t>
                      </a: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water-wise gardening</a:t>
                      </a:r>
                      <a:endParaRPr lang="en-ZA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3520" algn="l"/>
                        </a:tabLst>
                      </a:pP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5. Catch </a:t>
                      </a: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rainwater in tanks and </a:t>
                      </a: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dams</a:t>
                      </a:r>
                      <a:endParaRPr lang="en-ZA" sz="1200" kern="1200" dirty="0" smtClean="0">
                        <a:solidFill>
                          <a:schemeClr val="dk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lvl="0" indent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3520" algn="l"/>
                        </a:tabLst>
                      </a:pPr>
                      <a:r>
                        <a:rPr lang="en-ZA" sz="1200" kern="120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</a:t>
                      </a:r>
                      <a:r>
                        <a:rPr lang="en-ZA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Maintenance </a:t>
                      </a: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of plumbing and water equipment</a:t>
                      </a:r>
                      <a:endParaRPr lang="en-ZA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534023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ZA" b="1" dirty="0">
                <a:solidFill>
                  <a:srgbClr val="00B050"/>
                </a:solidFill>
                <a:latin typeface="Arial Black" panose="020B0A04020102020204" pitchFamily="34" charset="0"/>
              </a:rPr>
              <a:t>Strategic </a:t>
            </a:r>
            <a:r>
              <a:rPr lang="en-ZA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Risks continues..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7201078"/>
              </p:ext>
            </p:extLst>
          </p:nvPr>
        </p:nvGraphicFramePr>
        <p:xfrm>
          <a:off x="323528" y="1124745"/>
          <a:ext cx="8496944" cy="4361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2687960"/>
                <a:gridCol w="1776536"/>
                <a:gridCol w="3672408"/>
              </a:tblGrid>
              <a:tr h="360039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dirty="0"/>
                        <a:t>Risk Description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dirty="0"/>
                        <a:t>Causal Factor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dirty="0"/>
                        <a:t>Mitigating Controls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+mn-lt"/>
                        </a:rPr>
                        <a:t>5.</a:t>
                      </a:r>
                      <a:endParaRPr lang="en-ZA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Fire hazard </a:t>
                      </a:r>
                      <a:r>
                        <a:rPr lang="en-ZA" sz="14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on thatch roofed buildings and horticultural/ herbarium collections in NBG’s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-54610" algn="l"/>
                        </a:tabLst>
                      </a:pP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The dryness associated with climate change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-54610" algn="l"/>
                        </a:tabLst>
                      </a:pP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Faulty electrical installations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-54610" algn="l"/>
                        </a:tabLst>
                      </a:pP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Human negligence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-54610" algn="l"/>
                        </a:tabLst>
                      </a:pP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Non adherence to guidelines of the use of gas and electrical  heaters  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-54610" algn="l"/>
                        </a:tabLst>
                      </a:pP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Incorrect storage and use of chemicals  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-54610" algn="l"/>
                        </a:tabLst>
                      </a:pP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Weak water pressure from the water hose reels connected to the water tanks.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-54610" algn="l"/>
                        </a:tabLst>
                      </a:pP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Lack of fire and smoke detecting </a:t>
                      </a: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devises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-54610" algn="l"/>
                        </a:tabLst>
                      </a:pP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-54610" algn="l"/>
                        </a:tabLst>
                      </a:pP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Fire hydrants installed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-54610" algn="l"/>
                        </a:tabLst>
                      </a:pP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Lightning conductors installed 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-54610" algn="l"/>
                        </a:tabLst>
                      </a:pP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Occupational Health And Safety training and awareness  communication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-54610" algn="l"/>
                        </a:tabLst>
                      </a:pP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HIRA conducted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-54610" algn="l"/>
                        </a:tabLst>
                      </a:pP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Management of field fire breaks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-54610" algn="l"/>
                        </a:tabLst>
                      </a:pP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Cooperation with municipal fire fighting authorities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-54610" algn="l"/>
                        </a:tabLst>
                      </a:pP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Participation in ‘Working on Fire” programmes with NGO’s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-54610" algn="l"/>
                        </a:tabLst>
                      </a:pP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Fire suppression system installed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-54610" algn="l"/>
                        </a:tabLst>
                      </a:pP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Staff training of handling fire </a:t>
                      </a: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hazards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  <a:tabLst>
                          <a:tab pos="-54610" algn="l"/>
                        </a:tabLst>
                      </a:pP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Fire drills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620517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ZA" b="1" dirty="0">
                <a:solidFill>
                  <a:srgbClr val="00B050"/>
                </a:solidFill>
                <a:latin typeface="Arial Black" panose="020B0A04020102020204" pitchFamily="34" charset="0"/>
              </a:rPr>
              <a:t>Strategic </a:t>
            </a:r>
            <a:r>
              <a:rPr lang="en-ZA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Risks continues..</a:t>
            </a:r>
            <a:endParaRPr lang="en-Z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3123853"/>
              </p:ext>
            </p:extLst>
          </p:nvPr>
        </p:nvGraphicFramePr>
        <p:xfrm>
          <a:off x="323528" y="980728"/>
          <a:ext cx="8496944" cy="2615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2687960"/>
                <a:gridCol w="1776536"/>
                <a:gridCol w="3672408"/>
              </a:tblGrid>
              <a:tr h="360039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dirty="0"/>
                        <a:t>Risk Description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dirty="0"/>
                        <a:t>Causal Factor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dirty="0"/>
                        <a:t>Mitigating Controls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sz="1400" b="1" dirty="0" smtClean="0">
                          <a:latin typeface="+mn-lt"/>
                        </a:rPr>
                        <a:t>6.</a:t>
                      </a:r>
                      <a:endParaRPr lang="en-ZA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ZA" sz="14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Arial"/>
                        </a:rPr>
                        <a:t>Disruption  of SANBI Services due to </a:t>
                      </a:r>
                      <a:endParaRPr lang="en-ZA" sz="14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b="1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Arial"/>
                        </a:rPr>
                        <a:t>electricity shortages </a:t>
                      </a:r>
                      <a:endParaRPr lang="en-ZA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Power </a:t>
                      </a: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outages</a:t>
                      </a:r>
                    </a:p>
                    <a:p>
                      <a:pPr marL="45720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ZA" sz="1200" kern="1200" dirty="0" smtClean="0">
                        <a:solidFill>
                          <a:srgbClr val="000000"/>
                        </a:solidFill>
                        <a:effectLst/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 marL="45720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3520" algn="l"/>
                        </a:tabLst>
                      </a:pP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Installation of  power generators</a:t>
                      </a:r>
                      <a:endParaRPr lang="en-ZA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3520" algn="l"/>
                        </a:tabLst>
                      </a:pP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Installation of  energy saving  </a:t>
                      </a: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light </a:t>
                      </a: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bulbs</a:t>
                      </a:r>
                      <a:endParaRPr lang="en-ZA" sz="12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3520" algn="l"/>
                        </a:tabLst>
                      </a:pP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Installation of heat pumps</a:t>
                      </a:r>
                      <a:endParaRPr lang="en-ZA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3520" algn="l"/>
                        </a:tabLst>
                      </a:pP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Use of solar panels</a:t>
                      </a:r>
                      <a:endParaRPr lang="en-ZA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3520" algn="l"/>
                        </a:tabLst>
                      </a:pP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Gardens participating  in the national </a:t>
                      </a:r>
                      <a:endParaRPr lang="en-ZA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28600" indent="-2286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   </a:t>
                      </a: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Department </a:t>
                      </a: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of Tourism’s </a:t>
                      </a: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renewable</a:t>
                      </a:r>
                      <a:r>
                        <a:rPr lang="en-ZA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energy </a:t>
                      </a: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retro fitment </a:t>
                      </a: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 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          pilot </a:t>
                      </a: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project (and </a:t>
                      </a: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into </a:t>
                      </a: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the  </a:t>
                      </a: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future)</a:t>
                      </a:r>
                      <a:endParaRPr lang="en-ZA" sz="12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3520" algn="l"/>
                        </a:tabLst>
                      </a:pP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7.       </a:t>
                      </a: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Staff encourages  via signage to </a:t>
                      </a:r>
                      <a:r>
                        <a:rPr lang="en-ZA" sz="1200" dirty="0" smtClean="0">
                          <a:effectLst/>
                          <a:latin typeface="Arial Narrow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switch lights off.</a:t>
                      </a:r>
                      <a:endParaRPr lang="en-ZA" sz="12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3520" algn="l"/>
                        </a:tabLst>
                      </a:pP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8.</a:t>
                      </a:r>
                      <a:r>
                        <a:rPr lang="en-ZA" sz="1200" kern="1200" baseline="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        </a:t>
                      </a: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Installed </a:t>
                      </a: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motion sensors  to </a:t>
                      </a: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eactivate lights </a:t>
                      </a: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in certain </a:t>
                      </a:r>
                      <a:endParaRPr lang="en-ZA" sz="1200" kern="1200" dirty="0" smtClean="0">
                        <a:solidFill>
                          <a:srgbClr val="000000"/>
                        </a:solidFill>
                        <a:effectLst/>
                        <a:latin typeface="Arial Narrow"/>
                        <a:ea typeface="Times New Roman"/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3520" algn="l"/>
                        </a:tabLst>
                      </a:pP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Times New Roman"/>
                        </a:rPr>
                        <a:t>           buildings</a:t>
                      </a:r>
                      <a:endParaRPr lang="en-ZA" sz="1200" dirty="0">
                        <a:effectLst/>
                        <a:latin typeface="Calibri"/>
                        <a:ea typeface="Times New Roman"/>
                      </a:endParaRPr>
                    </a:p>
                    <a:p>
                      <a:pPr marL="228600" lvl="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9"/>
                        <a:tabLst>
                          <a:tab pos="-54610" algn="l"/>
                        </a:tabLst>
                      </a:pP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    Monitoring </a:t>
                      </a:r>
                      <a:r>
                        <a:rPr lang="en-ZA" sz="1200" kern="1200" dirty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of electricity  encourages staff to use </a:t>
                      </a: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   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-54610" algn="l"/>
                        </a:tabLst>
                      </a:pPr>
                      <a:r>
                        <a:rPr lang="en-ZA" sz="1200" kern="12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  <a:ea typeface="Calibri"/>
                          <a:cs typeface="Times New Roman"/>
                        </a:rPr>
                        <a:t>           electricity wisely </a:t>
                      </a: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375408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2101" y="3789040"/>
            <a:ext cx="3804155" cy="1080120"/>
          </a:xfrm>
        </p:spPr>
        <p:txBody>
          <a:bodyPr lIns="72000" tIns="0" rIns="0" bIns="0" anchor="t">
            <a:normAutofit fontScale="90000"/>
          </a:bodyPr>
          <a:lstStyle/>
          <a:p>
            <a:r>
              <a:rPr lang="en-ZA" b="1" dirty="0" smtClean="0">
                <a:latin typeface="Arial Black" panose="020B0A04020102020204" pitchFamily="34" charset="0"/>
              </a:rPr>
              <a:t> Thank You</a:t>
            </a:r>
            <a:r>
              <a:rPr lang="en-ZA" sz="4000" b="1" dirty="0" smtClean="0">
                <a:latin typeface="Arial Black" panose="020B0A04020102020204" pitchFamily="34" charset="0"/>
              </a:rPr>
              <a:t/>
            </a:r>
            <a:br>
              <a:rPr lang="en-ZA" sz="4000" b="1" dirty="0" smtClean="0">
                <a:latin typeface="Arial Black" panose="020B0A04020102020204" pitchFamily="34" charset="0"/>
              </a:rPr>
            </a:br>
            <a:endParaRPr lang="en-ZA" sz="40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1029-6F76-46CD-B1CE-A789D613700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274857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7018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5841208"/>
              </p:ext>
            </p:extLst>
          </p:nvPr>
        </p:nvGraphicFramePr>
        <p:xfrm>
          <a:off x="395537" y="65108"/>
          <a:ext cx="8424935" cy="59973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209899"/>
                <a:gridCol w="2215036"/>
              </a:tblGrid>
              <a:tr h="66705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dirty="0" smtClean="0">
                        <a:solidFill>
                          <a:schemeClr val="bg1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000" dirty="0" smtClean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POLICY and LEGAL FRAMEWORK (source of mandate)</a:t>
                      </a:r>
                      <a:endParaRPr lang="en-ZA" sz="20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43B7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</a:tr>
              <a:tr h="823510">
                <a:tc>
                  <a:txBody>
                    <a:bodyPr/>
                    <a:lstStyle/>
                    <a:p>
                      <a:r>
                        <a:rPr lang="en-ZA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Environmental Management:</a:t>
                      </a:r>
                      <a:r>
                        <a:rPr lang="en-ZA" sz="18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Biodiversity Act NEMBA (Act No 10 of 2004)</a:t>
                      </a:r>
                      <a:endParaRPr lang="en-ZA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3D5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0" dirty="0" smtClean="0">
                          <a:latin typeface="Arial Narrow" pitchFamily="34" charset="0"/>
                        </a:rPr>
                        <a:t>Gazetted</a:t>
                      </a:r>
                      <a:endParaRPr lang="en-ZA" sz="1800" b="0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93D599"/>
                    </a:solidFill>
                  </a:tcPr>
                </a:tc>
              </a:tr>
              <a:tr h="1297260">
                <a:tc>
                  <a:txBody>
                    <a:bodyPr/>
                    <a:lstStyle/>
                    <a:p>
                      <a:r>
                        <a:rPr lang="en-Z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SANBI role in NEMBA</a:t>
                      </a:r>
                      <a:r>
                        <a:rPr lang="en-ZA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Regulations:</a:t>
                      </a:r>
                    </a:p>
                    <a:p>
                      <a:r>
                        <a:rPr lang="en-Z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Threatened or Protected</a:t>
                      </a:r>
                      <a:r>
                        <a:rPr lang="en-ZA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Species; </a:t>
                      </a:r>
                    </a:p>
                    <a:p>
                      <a:r>
                        <a:rPr lang="en-ZA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CITES including the National Scientific Authority; Alien and Invasive Species </a:t>
                      </a:r>
                      <a:endParaRPr lang="en-ZA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>
                          <a:latin typeface="Arial Narrow" pitchFamily="34" charset="0"/>
                        </a:rPr>
                        <a:t>Gazetted</a:t>
                      </a:r>
                      <a:endParaRPr lang="en-ZA" sz="18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2104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Obligations in the National Biodiversity Framework (NBF) -the five year plan from Cabinet approved 20 year vision</a:t>
                      </a:r>
                      <a:r>
                        <a:rPr lang="en-ZA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</a:t>
                      </a:r>
                      <a:r>
                        <a:rPr lang="en-Z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Biodiversity Strategic Action Plan (NBSAP) 2015 to 2025</a:t>
                      </a:r>
                      <a:endParaRPr lang="en-ZA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B7E3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 smtClean="0">
                          <a:latin typeface="Arial Narrow" pitchFamily="34" charset="0"/>
                        </a:rPr>
                        <a:t>Gazetted</a:t>
                      </a:r>
                    </a:p>
                    <a:p>
                      <a:pPr algn="ctr"/>
                      <a:endParaRPr lang="en-ZA" sz="1800" dirty="0">
                        <a:latin typeface="Arial Narrow" pitchFamily="34" charset="0"/>
                      </a:endParaRPr>
                    </a:p>
                  </a:txBody>
                  <a:tcPr>
                    <a:solidFill>
                      <a:srgbClr val="B7E3BB"/>
                    </a:solidFill>
                  </a:tcPr>
                </a:tc>
              </a:tr>
              <a:tr h="810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Obligations in Minister’s Delivery Agreement – </a:t>
                      </a:r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Outcome 10 and</a:t>
                      </a:r>
                      <a:r>
                        <a:rPr lang="en-ZA" sz="18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MTSF’s targets</a:t>
                      </a:r>
                      <a:endParaRPr lang="en-ZA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Published / Parliamentary approved</a:t>
                      </a:r>
                      <a:endParaRPr lang="en-ZA" sz="1800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11659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Climate Change Response White</a:t>
                      </a:r>
                      <a:r>
                        <a:rPr lang="en-ZA" sz="18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Paper – SANBI role in delivering Long Term Adaptation Scenarios for the bio-natural resources / designated National Implementing Entity (NIE) for the Global Adaptation Fund</a:t>
                      </a:r>
                      <a:endParaRPr lang="en-ZA" sz="18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ZA" sz="18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Published/ Ministerial approved</a:t>
                      </a:r>
                      <a:endParaRPr lang="en-ZA" sz="1800" kern="1200" dirty="0">
                        <a:solidFill>
                          <a:schemeClr val="dk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5286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128337" y="359998"/>
            <a:ext cx="8831180" cy="63968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60363" y="360363"/>
            <a:ext cx="8388350" cy="639762"/>
          </a:xfrm>
        </p:spPr>
        <p:txBody>
          <a:bodyPr>
            <a:noAutofit/>
          </a:bodyPr>
          <a:lstStyle/>
          <a:p>
            <a:r>
              <a:rPr lang="en-ZA" sz="3600" b="1" dirty="0" smtClean="0">
                <a:solidFill>
                  <a:srgbClr val="00B050"/>
                </a:solidFill>
              </a:rPr>
              <a:t>REPORTING ON DELIVERY OF MANDATE</a:t>
            </a:r>
            <a:endParaRPr lang="en-ZA" sz="3600" b="1" dirty="0">
              <a:solidFill>
                <a:srgbClr val="00B05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38138" y="1306286"/>
            <a:ext cx="8462961" cy="4853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ZA" sz="24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Key mandate deliverables are reflected in 5 years Corporate Strategic Plan (CSP) &amp; Annual Performance Plan (APP) and achievements are documented in Annual Report.</a:t>
            </a:r>
          </a:p>
          <a:p>
            <a:pPr algn="l"/>
            <a:endParaRPr lang="en-ZA" sz="14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ZA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Governance Protocol agreement with DEA.</a:t>
            </a:r>
          </a:p>
          <a:p>
            <a:pPr algn="l"/>
            <a:endParaRPr lang="en-ZA" sz="14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ZA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Progress report on APP is done quarterly and analysed and approved by DEA.</a:t>
            </a:r>
          </a:p>
          <a:p>
            <a:pPr algn="l"/>
            <a:endParaRPr lang="en-ZA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138" y="4658352"/>
            <a:ext cx="2684462" cy="150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10588" y="4118014"/>
            <a:ext cx="1501149" cy="258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641" y="4658352"/>
            <a:ext cx="2644459" cy="150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B1029-6F76-46CD-B1CE-A789D613700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2412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85874" y="209488"/>
            <a:ext cx="8062589" cy="6171841"/>
            <a:chOff x="-146511" y="65472"/>
            <a:chExt cx="8819735" cy="6925572"/>
          </a:xfrm>
        </p:grpSpPr>
        <p:sp>
          <p:nvSpPr>
            <p:cNvPr id="5" name="Isosceles Triangle 4"/>
            <p:cNvSpPr/>
            <p:nvPr/>
          </p:nvSpPr>
          <p:spPr>
            <a:xfrm>
              <a:off x="320296" y="65472"/>
              <a:ext cx="8352928" cy="3861048"/>
            </a:xfrm>
            <a:prstGeom prst="triangle">
              <a:avLst>
                <a:gd name="adj" fmla="val 49829"/>
              </a:avLst>
            </a:prstGeom>
            <a:gradFill>
              <a:gsLst>
                <a:gs pos="0">
                  <a:srgbClr val="495E2C"/>
                </a:gs>
                <a:gs pos="39999">
                  <a:schemeClr val="accent3">
                    <a:lumMod val="60000"/>
                    <a:lumOff val="40000"/>
                  </a:schemeClr>
                </a:gs>
                <a:gs pos="70000">
                  <a:schemeClr val="accent3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9084368">
              <a:off x="-146511" y="1575507"/>
              <a:ext cx="4440172" cy="690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3400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WHAT WE INFLUENCE</a:t>
              </a:r>
              <a:endParaRPr lang="en-ZA" sz="34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23029" y="764704"/>
              <a:ext cx="4263705" cy="19013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ZA" sz="1600" b="1" dirty="0" smtClean="0">
                  <a:solidFill>
                    <a:prstClr val="white"/>
                  </a:solidFill>
                </a:rPr>
                <a:t>human </a:t>
              </a:r>
              <a:r>
                <a:rPr lang="en-ZA" sz="1600" b="1" dirty="0">
                  <a:solidFill>
                    <a:prstClr val="white"/>
                  </a:solidFill>
                </a:rPr>
                <a:t>wellbeing</a:t>
              </a:r>
            </a:p>
            <a:p>
              <a:pPr algn="ctr"/>
              <a:r>
                <a:rPr lang="en-ZA" sz="1600" b="1" dirty="0" smtClean="0">
                  <a:solidFill>
                    <a:prstClr val="white"/>
                  </a:solidFill>
                </a:rPr>
                <a:t>improved </a:t>
              </a:r>
              <a:r>
                <a:rPr lang="en-ZA" sz="1600" b="1" dirty="0">
                  <a:solidFill>
                    <a:prstClr val="white"/>
                  </a:solidFill>
                </a:rPr>
                <a:t>service delivery </a:t>
              </a:r>
              <a:endParaRPr lang="en-ZA" sz="1600" b="1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ZA" sz="1600" b="1" dirty="0" smtClean="0">
                  <a:solidFill>
                    <a:prstClr val="white"/>
                  </a:solidFill>
                </a:rPr>
                <a:t>job creation</a:t>
              </a:r>
            </a:p>
            <a:p>
              <a:pPr algn="ctr"/>
              <a:r>
                <a:rPr lang="en-ZA" sz="1600" dirty="0" smtClean="0">
                  <a:solidFill>
                    <a:prstClr val="black"/>
                  </a:solidFill>
                </a:rPr>
                <a:t>harnessing biodiversity value</a:t>
              </a:r>
            </a:p>
            <a:p>
              <a:pPr algn="ctr"/>
              <a:r>
                <a:rPr lang="en-ZA" sz="1600" dirty="0" smtClean="0">
                  <a:solidFill>
                    <a:prstClr val="black"/>
                  </a:solidFill>
                </a:rPr>
                <a:t>investment in ecological infrastructure</a:t>
              </a:r>
            </a:p>
            <a:p>
              <a:pPr algn="ctr"/>
              <a:r>
                <a:rPr lang="en-ZA" sz="1600" dirty="0" smtClean="0">
                  <a:solidFill>
                    <a:prstClr val="black"/>
                  </a:solidFill>
                </a:rPr>
                <a:t>ecosystem-based adaptation to climate change</a:t>
              </a:r>
            </a:p>
            <a:p>
              <a:pPr algn="ctr"/>
              <a:r>
                <a:rPr lang="en-ZA" sz="1600" dirty="0" smtClean="0">
                  <a:solidFill>
                    <a:prstClr val="black"/>
                  </a:solidFill>
                </a:rPr>
                <a:t>streamlined </a:t>
              </a:r>
              <a:r>
                <a:rPr lang="en-ZA" sz="1600" dirty="0">
                  <a:solidFill>
                    <a:prstClr val="black"/>
                  </a:solidFill>
                </a:rPr>
                <a:t>environmental </a:t>
              </a:r>
              <a:r>
                <a:rPr lang="en-ZA" sz="1600" dirty="0" smtClean="0">
                  <a:solidFill>
                    <a:prstClr val="black"/>
                  </a:solidFill>
                </a:rPr>
                <a:t>decision-making</a:t>
              </a:r>
              <a:endParaRPr lang="en-ZA" sz="1600" dirty="0">
                <a:solidFill>
                  <a:prstClr val="black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3014720" y="1556792"/>
              <a:ext cx="2736304" cy="15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Isosceles Triangle 8"/>
            <p:cNvSpPr/>
            <p:nvPr/>
          </p:nvSpPr>
          <p:spPr>
            <a:xfrm>
              <a:off x="1151616" y="2636912"/>
              <a:ext cx="6690288" cy="125976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>
                <a:solidFill>
                  <a:prstClr val="white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475655" y="2642141"/>
              <a:ext cx="6042207" cy="3967787"/>
              <a:chOff x="1403648" y="1988840"/>
              <a:chExt cx="6336706" cy="3888432"/>
            </a:xfrm>
          </p:grpSpPr>
          <p:sp>
            <p:nvSpPr>
              <p:cNvPr id="14" name="Pentagon 13"/>
              <p:cNvSpPr/>
              <p:nvPr/>
            </p:nvSpPr>
            <p:spPr>
              <a:xfrm rot="16200000">
                <a:off x="3455878" y="-63388"/>
                <a:ext cx="2232248" cy="6336704"/>
              </a:xfrm>
              <a:prstGeom prst="homePlate">
                <a:avLst/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29000">
                    <a:schemeClr val="accent6">
                      <a:lumMod val="40000"/>
                      <a:lumOff val="60000"/>
                    </a:schemeClr>
                  </a:gs>
                  <a:gs pos="6100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Pentagon 14"/>
              <p:cNvSpPr/>
              <p:nvPr/>
            </p:nvSpPr>
            <p:spPr>
              <a:xfrm rot="16200000">
                <a:off x="3599892" y="1016732"/>
                <a:ext cx="1944215" cy="6336704"/>
              </a:xfrm>
              <a:prstGeom prst="homePlate">
                <a:avLst/>
              </a:prstGeom>
              <a:gradFill>
                <a:gsLst>
                  <a:gs pos="0">
                    <a:schemeClr val="accent4">
                      <a:lumMod val="75000"/>
                    </a:schemeClr>
                  </a:gs>
                  <a:gs pos="24000">
                    <a:schemeClr val="accent4">
                      <a:lumMod val="40000"/>
                      <a:lumOff val="60000"/>
                    </a:schemeClr>
                  </a:gs>
                  <a:gs pos="60000">
                    <a:schemeClr val="accent4">
                      <a:lumMod val="20000"/>
                      <a:lumOff val="80000"/>
                    </a:schemeClr>
                  </a:gs>
                  <a:gs pos="88000">
                    <a:schemeClr val="bg1"/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Pentagon 15"/>
              <p:cNvSpPr/>
              <p:nvPr/>
            </p:nvSpPr>
            <p:spPr>
              <a:xfrm rot="16200000">
                <a:off x="3851920" y="1988840"/>
                <a:ext cx="1440160" cy="6336704"/>
              </a:xfrm>
              <a:prstGeom prst="homePlate">
                <a:avLst/>
              </a:prstGeom>
              <a:gradFill>
                <a:gsLst>
                  <a:gs pos="0">
                    <a:schemeClr val="bg2">
                      <a:lumMod val="50000"/>
                    </a:schemeClr>
                  </a:gs>
                  <a:gs pos="25000">
                    <a:schemeClr val="bg2">
                      <a:lumMod val="75000"/>
                    </a:schemeClr>
                  </a:gs>
                  <a:gs pos="62000">
                    <a:schemeClr val="accent3">
                      <a:lumMod val="20000"/>
                      <a:lumOff val="80000"/>
                    </a:schemeClr>
                  </a:gs>
                  <a:gs pos="92000">
                    <a:schemeClr val="bg1"/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479989" y="4869160"/>
                <a:ext cx="610390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b="1" dirty="0" smtClean="0">
                    <a:solidFill>
                      <a:prstClr val="black"/>
                    </a:solidFill>
                  </a:rPr>
                  <a:t>FOUNDATIONS OF BIODIVERSITY:</a:t>
                </a:r>
              </a:p>
              <a:p>
                <a:pPr algn="ctr"/>
                <a:r>
                  <a:rPr lang="en-ZA" dirty="0" smtClean="0">
                    <a:solidFill>
                      <a:prstClr val="black"/>
                    </a:solidFill>
                  </a:rPr>
                  <a:t>collections| taxonomy | inventory | </a:t>
                </a:r>
                <a:r>
                  <a:rPr lang="en-ZA" dirty="0">
                    <a:solidFill>
                      <a:prstClr val="black"/>
                    </a:solidFill>
                  </a:rPr>
                  <a:t>maps | </a:t>
                </a:r>
                <a:r>
                  <a:rPr lang="en-ZA" dirty="0" smtClean="0">
                    <a:solidFill>
                      <a:prstClr val="black"/>
                    </a:solidFill>
                  </a:rPr>
                  <a:t>classification of ecosystems and species</a:t>
                </a:r>
                <a:endParaRPr lang="en-ZA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19672" y="3789040"/>
                <a:ext cx="596422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b="1" dirty="0" smtClean="0">
                    <a:solidFill>
                      <a:prstClr val="black"/>
                    </a:solidFill>
                  </a:rPr>
                  <a:t>BUILDING BIODIVERSITY KNOWLEDGE:</a:t>
                </a:r>
              </a:p>
              <a:p>
                <a:pPr algn="ctr"/>
                <a:r>
                  <a:rPr lang="en-ZA" dirty="0" smtClean="0">
                    <a:solidFill>
                      <a:prstClr val="black"/>
                    </a:solidFill>
                  </a:rPr>
                  <a:t>assessments | status | trends | </a:t>
                </a:r>
                <a:r>
                  <a:rPr lang="en-ZA" dirty="0">
                    <a:solidFill>
                      <a:prstClr val="black"/>
                    </a:solidFill>
                  </a:rPr>
                  <a:t>monitoring | modelling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520680" y="2597562"/>
                <a:ext cx="61828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ZA" b="1" dirty="0" smtClean="0">
                    <a:solidFill>
                      <a:prstClr val="black"/>
                    </a:solidFill>
                  </a:rPr>
                  <a:t>SCIENCE INTO POLICY / ACTION:</a:t>
                </a:r>
              </a:p>
              <a:p>
                <a:pPr algn="ctr"/>
                <a:r>
                  <a:rPr lang="en-ZA" dirty="0" smtClean="0">
                    <a:solidFill>
                      <a:prstClr val="black"/>
                    </a:solidFill>
                  </a:rPr>
                  <a:t>information </a:t>
                </a:r>
                <a:r>
                  <a:rPr lang="en-ZA" dirty="0">
                    <a:solidFill>
                      <a:prstClr val="black"/>
                    </a:solidFill>
                  </a:rPr>
                  <a:t>| planning </a:t>
                </a:r>
                <a:r>
                  <a:rPr lang="en-ZA" dirty="0" smtClean="0">
                    <a:solidFill>
                      <a:prstClr val="black"/>
                    </a:solidFill>
                  </a:rPr>
                  <a:t>| policy advice | models | tools</a:t>
                </a:r>
                <a:endParaRPr lang="en-ZA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 rot="16200000">
              <a:off x="6173629" y="4805762"/>
              <a:ext cx="2961996" cy="646331"/>
            </a:xfrm>
            <a:prstGeom prst="rect">
              <a:avLst/>
            </a:prstGeom>
            <a:gradFill>
              <a:gsLst>
                <a:gs pos="0">
                  <a:srgbClr val="DF8541"/>
                </a:gs>
                <a:gs pos="18000">
                  <a:srgbClr val="FFC000"/>
                </a:gs>
                <a:gs pos="72082">
                  <a:srgbClr val="FFFF9B"/>
                </a:gs>
                <a:gs pos="46000">
                  <a:srgbClr val="FFFF00"/>
                </a:gs>
                <a:gs pos="100000">
                  <a:schemeClr val="bg1"/>
                </a:gs>
              </a:gsLst>
              <a:lin ang="0" scaled="0"/>
            </a:gra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ZA" b="1" dirty="0" smtClean="0">
                  <a:solidFill>
                    <a:prstClr val="black"/>
                  </a:solidFill>
                </a:rPr>
                <a:t>HUMAN </a:t>
              </a:r>
              <a:r>
                <a:rPr lang="en-ZA" b="1" dirty="0">
                  <a:solidFill>
                    <a:prstClr val="black"/>
                  </a:solidFill>
                </a:rPr>
                <a:t>CAPITAL</a:t>
              </a:r>
              <a:r>
                <a:rPr lang="en-ZA" b="1" dirty="0" smtClean="0">
                  <a:solidFill>
                    <a:prstClr val="black"/>
                  </a:solidFill>
                </a:rPr>
                <a:t> DEVELOPMENT</a:t>
              </a:r>
              <a:endParaRPr lang="en-ZA" b="1" dirty="0">
                <a:solidFill>
                  <a:prstClr val="black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-163078" y="4767291"/>
              <a:ext cx="2961997" cy="723275"/>
            </a:xfrm>
            <a:prstGeom prst="rect">
              <a:avLst/>
            </a:prstGeom>
            <a:gradFill flip="none" rotWithShape="1">
              <a:gsLst>
                <a:gs pos="0">
                  <a:srgbClr val="DC7B32"/>
                </a:gs>
                <a:gs pos="29000">
                  <a:srgbClr val="FFC000"/>
                </a:gs>
                <a:gs pos="70000">
                  <a:srgbClr val="FFFF00"/>
                </a:gs>
                <a:gs pos="100000">
                  <a:schemeClr val="bg1"/>
                </a:gs>
              </a:gsLst>
              <a:lin ang="0" scaled="1"/>
              <a:tileRect/>
            </a:gra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ZA" b="1" dirty="0" smtClean="0">
                  <a:solidFill>
                    <a:prstClr val="black"/>
                  </a:solidFill>
                </a:rPr>
                <a:t>GARDENS 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ZA" b="1" dirty="0" smtClean="0">
                  <a:solidFill>
                    <a:prstClr val="black"/>
                  </a:solidFill>
                </a:rPr>
                <a:t>windows on biodiversity</a:t>
              </a:r>
              <a:endParaRPr lang="en-ZA" b="1" dirty="0">
                <a:solidFill>
                  <a:prstClr val="black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6200000">
              <a:off x="-882299" y="5053363"/>
              <a:ext cx="3202002" cy="67335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400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WHAT WE DO</a:t>
              </a: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1668746" y="6041691"/>
            <a:ext cx="6503654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2DC8-3785-4207-B5D1-C0C36EFA640D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160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0" y="71968"/>
            <a:ext cx="9144000" cy="639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439994"/>
            <a:ext cx="8388464" cy="4032448"/>
          </a:xfrm>
        </p:spPr>
        <p:txBody>
          <a:bodyPr lIns="0" tIns="0" rIns="0" bIns="0">
            <a:normAutofit fontScale="85000" lnSpcReduction="20000"/>
          </a:bodyPr>
          <a:lstStyle/>
          <a:p>
            <a:pPr algn="l">
              <a:spcBef>
                <a:spcPts val="200"/>
              </a:spcBef>
            </a:pPr>
            <a:endParaRPr lang="en-ZA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en-ZA" sz="55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ZA" sz="55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ZA" sz="55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en-ZA" sz="55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200"/>
              </a:spcBef>
              <a:spcAft>
                <a:spcPts val="600"/>
              </a:spcAft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29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9830" y="69138"/>
            <a:ext cx="8925865" cy="548720"/>
          </a:xfrm>
        </p:spPr>
        <p:txBody>
          <a:bodyPr lIns="0" tIns="0" rIns="0" bIns="0" anchor="ctr">
            <a:normAutofit/>
          </a:bodyPr>
          <a:lstStyle/>
          <a:p>
            <a:r>
              <a:rPr lang="en-ZA" sz="28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SANBI’s contribution to DEA’s Outcomes </a:t>
            </a:r>
            <a:endParaRPr lang="en-ZA" sz="2800" dirty="0">
              <a:solidFill>
                <a:srgbClr val="00B05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5536" y="836712"/>
            <a:ext cx="8640960" cy="86409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National Development Plan (NDP) </a:t>
            </a:r>
            <a:r>
              <a:rPr lang="en-US" sz="2000" b="1" dirty="0">
                <a:solidFill>
                  <a:prstClr val="black"/>
                </a:solidFill>
              </a:rPr>
              <a:t>desired 2030 </a:t>
            </a:r>
            <a:r>
              <a:rPr lang="en-US" sz="2000" b="1" dirty="0" smtClean="0">
                <a:solidFill>
                  <a:prstClr val="black"/>
                </a:solidFill>
              </a:rPr>
              <a:t>outcome</a:t>
            </a:r>
          </a:p>
          <a:p>
            <a:pPr algn="ctr"/>
            <a:r>
              <a:rPr lang="en-ZA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to a society &amp; economy which is internationally competitive, equitable, job creating &amp; sustainable </a:t>
            </a:r>
            <a:endParaRPr lang="en-ZA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58639" y="2708920"/>
            <a:ext cx="2104377" cy="20162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ZA" sz="12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SOCIALLY TRANSFORMED &amp; TRANSITIONED COMMUNITIES </a:t>
            </a:r>
          </a:p>
          <a:p>
            <a:pPr algn="ctr">
              <a:defRPr/>
            </a:pPr>
            <a:r>
              <a:rPr lang="en-ZA" sz="11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 socio-economic transformation &amp; transition by optimising the fair &amp; equitable sharing of benefits &amp; enabling Social Development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583751" y="2708920"/>
            <a:ext cx="2104377" cy="20162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ZA" sz="12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ECOLOGICAL INTEGRITY</a:t>
            </a:r>
          </a:p>
          <a:p>
            <a:pPr algn="ctr">
              <a:defRPr/>
            </a:pPr>
            <a:r>
              <a:rPr lang="en-ZA" sz="12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SAFEGUARDED &amp; ENHANCED</a:t>
            </a:r>
          </a:p>
          <a:p>
            <a:pPr algn="ctr">
              <a:defRPr/>
            </a:pPr>
            <a:r>
              <a:rPr lang="en-ZA" sz="11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leadership in promoting &amp; ensuring environmental sustainability through the management, utilisation, conservation, protection &amp; valuing </a:t>
            </a:r>
            <a:br>
              <a:rPr lang="en-ZA" sz="11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1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our natural resources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948264" y="2708920"/>
            <a:ext cx="2102436" cy="20162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ZA" sz="12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</a:t>
            </a:r>
            <a:r>
              <a:rPr lang="en-ZA" sz="12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INFLUENCED &amp; GLOBAL/LOCAL OBLIGATIONS </a:t>
            </a:r>
            <a:r>
              <a:rPr lang="en-ZA" sz="12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</a:t>
            </a:r>
          </a:p>
          <a:p>
            <a:pPr algn="ctr">
              <a:defRPr/>
            </a:pP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Enhanced international  cooperation supportive of SA environmental /Social Development priorities</a:t>
            </a:r>
          </a:p>
          <a:p>
            <a:pPr algn="ctr">
              <a:defRPr/>
            </a:pPr>
            <a:endParaRPr lang="en-ZA" sz="105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ZA" sz="1050" b="1" kern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ZA" sz="105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 rot="16200000">
            <a:off x="-297086" y="5436394"/>
            <a:ext cx="966120" cy="26369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SANBI’s Contribution</a:t>
            </a:r>
            <a:endParaRPr lang="en-ZA" sz="1000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 rot="16200000">
            <a:off x="-561780" y="3585183"/>
            <a:ext cx="1495508" cy="26369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i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DEA Outcomes</a:t>
            </a:r>
            <a:endParaRPr lang="en-ZA" sz="1000" i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-6216623" y="6741368"/>
            <a:ext cx="5803425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59829" y="6237312"/>
            <a:ext cx="2133600" cy="504056"/>
          </a:xfrm>
        </p:spPr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4139952" y="5157192"/>
            <a:ext cx="1440160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ZA" sz="105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BIODIVERSITY KNOWLEDGE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940151" y="5157192"/>
            <a:ext cx="1368153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ZA" sz="105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INTO POLICY/ ACTION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7596336" y="5157192"/>
            <a:ext cx="1440160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ZA" sz="105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CAPITAL DEVELOPMENT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385681" y="2708920"/>
            <a:ext cx="2112823" cy="20162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ZA" sz="12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ECONOMIC CONTRIBUTION OPTIMISED</a:t>
            </a:r>
            <a:r>
              <a:rPr lang="en-ZA" sz="105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105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1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Facilitate sustainable Socio- economic Growth &amp; Development by catalysing, optimising &amp; scaling up the contribution of the environmental sector to economic prosperity</a:t>
            </a:r>
          </a:p>
        </p:txBody>
      </p:sp>
      <p:sp>
        <p:nvSpPr>
          <p:cNvPr id="2" name="Left-Right-Up Arrow 1"/>
          <p:cNvSpPr/>
          <p:nvPr/>
        </p:nvSpPr>
        <p:spPr>
          <a:xfrm>
            <a:off x="676948" y="4653136"/>
            <a:ext cx="7992888" cy="432048"/>
          </a:xfrm>
          <a:prstGeom prst="leftRightUpArrow">
            <a:avLst>
              <a:gd name="adj1" fmla="val 33300"/>
              <a:gd name="adj2" fmla="val 25000"/>
              <a:gd name="adj3" fmla="val 25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0" name="Rounded Rectangle 29"/>
          <p:cNvSpPr/>
          <p:nvPr/>
        </p:nvSpPr>
        <p:spPr>
          <a:xfrm>
            <a:off x="426240" y="1846211"/>
            <a:ext cx="8664797" cy="6466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b="1" dirty="0" smtClean="0">
                <a:solidFill>
                  <a:prstClr val="black"/>
                </a:solidFill>
              </a:rPr>
              <a:t>Medium Term Strategic Framework (MTSF) Sub-outcomes</a:t>
            </a:r>
            <a:endParaRPr lang="en-ZA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267744" y="5115199"/>
            <a:ext cx="1512168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ZA" sz="105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FOUNDATIONS OF BIODIVERSITY SCIENCE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95536" y="5115199"/>
            <a:ext cx="1656183" cy="9361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ZA" sz="105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GARDENS AS WINDOWS ON BIODIVERSITY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211669"/>
            <a:ext cx="22677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37253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1646" y="188640"/>
            <a:ext cx="8622842" cy="17235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 smtClean="0"/>
              <a:t>SANBI contribution </a:t>
            </a:r>
            <a:r>
              <a:rPr lang="en-GB" b="1" dirty="0"/>
              <a:t>to Sustainable Development Goals (SDGs) through national and international obligations</a:t>
            </a:r>
            <a:endParaRPr lang="en-ZA" dirty="0"/>
          </a:p>
          <a:p>
            <a:pPr algn="just"/>
            <a:r>
              <a:rPr lang="en-GB" sz="1400" dirty="0">
                <a:latin typeface="Arial Narrow" panose="020B0606020202030204" pitchFamily="34" charset="0"/>
              </a:rPr>
              <a:t>The figure below reflects how SANBI’s programmes contribute to national priorities and South Africa’s international obligations. These include the Convention on Biological Diversity (CBD); The United Nations Convention on </a:t>
            </a:r>
            <a:r>
              <a:rPr lang="en-GB" sz="1400" dirty="0" err="1">
                <a:latin typeface="Arial Narrow" panose="020B0606020202030204" pitchFamily="34" charset="0"/>
              </a:rPr>
              <a:t>Disertification</a:t>
            </a:r>
            <a:r>
              <a:rPr lang="en-GB" sz="1400" dirty="0">
                <a:latin typeface="Arial Narrow" panose="020B0606020202030204" pitchFamily="34" charset="0"/>
              </a:rPr>
              <a:t> (UNCD); the Convention on International Trade in Endangered Species (CITES); the Intergovernmental Platform on Biodiversity and Ecosystem Services (IPBES); the United Nations Framework Convention on Climate Change (UNFCCC); and the Sustainable Development Goals.</a:t>
            </a:r>
            <a:endParaRPr lang="en-ZA" sz="1400" dirty="0">
              <a:latin typeface="Arial Narrow" panose="020B0606020202030204" pitchFamily="34" charset="0"/>
            </a:endParaRPr>
          </a:p>
        </p:txBody>
      </p:sp>
      <p:pic>
        <p:nvPicPr>
          <p:cNvPr id="2050" name="Picture 2" descr="S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98408"/>
            <a:ext cx="691276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83910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Marketing Public Document" ma:contentTypeID="0x010100C2751662385B6A4E8BCE51090992676A0500CD71158EC8AF4142A8D692A5ACEA27A8" ma:contentTypeVersion="10" ma:contentTypeDescription="" ma:contentTypeScope="" ma:versionID="9095fdcd2c798d8569855528c6f65d54">
  <xsd:schema xmlns:xsd="http://www.w3.org/2001/XMLSchema" xmlns:xs="http://www.w3.org/2001/XMLSchema" xmlns:p="http://schemas.microsoft.com/office/2006/metadata/properties" xmlns:ns2="e27a12fc-5afe-4483-87fd-ac4475018b18" targetNamespace="http://schemas.microsoft.com/office/2006/metadata/properties" ma:root="true" ma:fieldsID="ff9c6f0731405cced39a9f19db00639f" ns2:_="">
    <xsd:import namespace="e27a12fc-5afe-4483-87fd-ac4475018b18"/>
    <xsd:element name="properties">
      <xsd:complexType>
        <xsd:sequence>
          <xsd:element name="documentManagement">
            <xsd:complexType>
              <xsd:all>
                <xsd:element ref="ns2:Date1" minOccurs="0"/>
                <xsd:element ref="ns2:Document_x0020_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7a12fc-5afe-4483-87fd-ac4475018b18" elementFormDefault="qualified">
    <xsd:import namespace="http://schemas.microsoft.com/office/2006/documentManagement/types"/>
    <xsd:import namespace="http://schemas.microsoft.com/office/infopath/2007/PartnerControls"/>
    <xsd:element name="Date1" ma:index="2" nillable="true" ma:displayName="Date" ma:format="DateOnly" ma:internalName="Date1">
      <xsd:simpleType>
        <xsd:restriction base="dms:DateTime"/>
      </xsd:simpleType>
    </xsd:element>
    <xsd:element name="Document_x0020_Category" ma:index="10" nillable="true" ma:displayName="Document Category" ma:format="Dropdown" ma:internalName="Document_x0020_Category">
      <xsd:simpleType>
        <xsd:union memberTypes="dms:Text">
          <xsd:simpleType>
            <xsd:restriction base="dms:Choice">
              <xsd:enumeration value="Addendum"/>
              <xsd:enumeration value="Agenda"/>
              <xsd:enumeration value="Brochures"/>
              <xsd:enumeration value="Compliance"/>
              <xsd:enumeration value="Email"/>
              <xsd:enumeration value="Event"/>
              <xsd:enumeration value="Fax"/>
              <xsd:enumeration value="Form"/>
              <xsd:enumeration value="General"/>
              <xsd:enumeration value="Guidelines"/>
              <xsd:enumeration value="Instructions"/>
              <xsd:enumeration value="Letter"/>
              <xsd:enumeration value="Letterhead"/>
              <xsd:enumeration value="Logo"/>
              <xsd:enumeration value="Memorandum"/>
              <xsd:enumeration value="Newsletter"/>
              <xsd:enumeration value="Policy"/>
              <xsd:enumeration value="Press Release"/>
              <xsd:enumeration value="Procedure"/>
              <xsd:enumeration value="Proposal"/>
              <xsd:enumeration value="Proposal"/>
              <xsd:enumeration value="Report"/>
              <xsd:enumeration value="Template"/>
              <xsd:enumeration value="Training Material"/>
              <xsd:enumeration value="Web page"/>
              <xsd:enumeration value="Wellness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 ma:index="3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1 xmlns="e27a12fc-5afe-4483-87fd-ac4475018b18">2014-07-10T22:00:00+00:00</Date1>
    <Document_x0020_Category xmlns="e27a12fc-5afe-4483-87fd-ac4475018b18">PowerPoint presentation</Document_x0020_Category>
  </documentManagement>
</p:properties>
</file>

<file path=customXml/itemProps1.xml><?xml version="1.0" encoding="utf-8"?>
<ds:datastoreItem xmlns:ds="http://schemas.openxmlformats.org/officeDocument/2006/customXml" ds:itemID="{EC660E4B-1FA0-4620-ABEA-64BC262A1B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63B1CE-BF27-4C75-A5F6-680106700B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7a12fc-5afe-4483-87fd-ac4475018b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6DAAE6-59D4-4F45-AA86-B0DD2701F85B}">
  <ds:schemaRefs>
    <ds:schemaRef ds:uri="http://purl.org/dc/dcmitype/"/>
    <ds:schemaRef ds:uri="http://purl.org/dc/terms/"/>
    <ds:schemaRef ds:uri="http://schemas.microsoft.com/office/2006/documentManagement/types"/>
    <ds:schemaRef ds:uri="e27a12fc-5afe-4483-87fd-ac4475018b18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2110</TotalTime>
  <Words>3882</Words>
  <Application>Microsoft Office PowerPoint</Application>
  <PresentationFormat>On-screen Show (4:3)</PresentationFormat>
  <Paragraphs>593</Paragraphs>
  <Slides>43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Office Theme</vt:lpstr>
      <vt:lpstr>1_Office Theme</vt:lpstr>
      <vt:lpstr>7_Office Theme</vt:lpstr>
      <vt:lpstr>SANBI  ANNUAL PERFORMANCE PLAN  2016/17</vt:lpstr>
      <vt:lpstr>SANBI DELEGATION</vt:lpstr>
      <vt:lpstr>PRESENTATION OUTLINE</vt:lpstr>
      <vt:lpstr>Slide 4</vt:lpstr>
      <vt:lpstr>Slide 5</vt:lpstr>
      <vt:lpstr>REPORTING ON DELIVERY OF MANDATE</vt:lpstr>
      <vt:lpstr>Slide 7</vt:lpstr>
      <vt:lpstr>SANBI’s contribution to DEA’s Outcomes </vt:lpstr>
      <vt:lpstr>Slide 9</vt:lpstr>
      <vt:lpstr>Slide 10</vt:lpstr>
      <vt:lpstr>SANBI’s Strategic Goal  </vt:lpstr>
      <vt:lpstr>SANBI’s Programmes</vt:lpstr>
      <vt:lpstr> </vt:lpstr>
      <vt:lpstr> PROGRAMME 1 : Render effective &amp; efficient Corporate Services </vt:lpstr>
      <vt:lpstr> PROGRAMME 1 : Render effective &amp; efficient Corporate Services (continue...) </vt:lpstr>
      <vt:lpstr> PROGRAMME 1 : Render effective &amp; efficient Corporate Services (continue) </vt:lpstr>
      <vt:lpstr>Slide 17</vt:lpstr>
      <vt:lpstr> PROGRAMME 2: MANAGE AND UNLOCK BENEFITS OF THE NETWORK OF NATIONAL BOTANICAL GARDENS AS WINDOWS INTO SOUTH AFRICA’S BIODIVERSITY </vt:lpstr>
      <vt:lpstr> PROGRAMME 2: MANAGE AND UNLOCK BENEFITS OF THE NETWORK OF NATIONAL BOTANICAL GARDENS AS WINDOWS INTO SOUTH AFRICA’S BIODIVERSITY (continue…) </vt:lpstr>
      <vt:lpstr> PROGRAMME 2: MANAGE AND UNLOCK BENEFITS OF THE NETWORK OF NATIONAL BOTANICAL GARDENS AS WINDOWS INTO SOUTH AFRICA’S BIODIVERSITY(continue…) </vt:lpstr>
      <vt:lpstr>Slide 21</vt:lpstr>
      <vt:lpstr>PROGRAMME 3: BUILD FOUNDATIONAL BIODIVERSITY SCIENCE</vt:lpstr>
      <vt:lpstr>Slide 23</vt:lpstr>
      <vt:lpstr> </vt:lpstr>
      <vt:lpstr> </vt:lpstr>
      <vt:lpstr>Provide policy tools &amp; advice </vt:lpstr>
      <vt:lpstr> </vt:lpstr>
      <vt:lpstr> </vt:lpstr>
      <vt:lpstr> </vt:lpstr>
      <vt:lpstr>Slide 30</vt:lpstr>
      <vt:lpstr> </vt:lpstr>
      <vt:lpstr>Slide 32</vt:lpstr>
      <vt:lpstr>Budget Estimates Overview</vt:lpstr>
      <vt:lpstr>Budget Estimates Spending Allocations</vt:lpstr>
      <vt:lpstr>Budget Estimates Employee Costs</vt:lpstr>
      <vt:lpstr>Budget Estimates  Employee Costs - Group</vt:lpstr>
      <vt:lpstr>Budget Estimates  Operating Expenditure</vt:lpstr>
      <vt:lpstr>Budget Estimates  Overall Spending</vt:lpstr>
      <vt:lpstr>Strategic Risks</vt:lpstr>
      <vt:lpstr>Strategic Risks continues..</vt:lpstr>
      <vt:lpstr>Strategic Risks continues..</vt:lpstr>
      <vt:lpstr>Strategic Risks continues..</vt:lpstr>
      <vt:lpstr> 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Ralepeli LV</dc:creator>
  <cp:keywords>PowerPoint Presentation</cp:keywords>
  <cp:lastModifiedBy>PUMZA</cp:lastModifiedBy>
  <cp:revision>360</cp:revision>
  <cp:lastPrinted>2015-08-28T10:00:59Z</cp:lastPrinted>
  <dcterms:created xsi:type="dcterms:W3CDTF">2014-06-30T08:41:33Z</dcterms:created>
  <dcterms:modified xsi:type="dcterms:W3CDTF">2016-04-15T12:46:59Z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0x010100C2751662385B6A4E8BCE51090992676A0500CD71158EC8AF4142A8D692A5ACEA27A8</vt:lpwstr>
  </property>
</Properties>
</file>