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13" r:id="rId3"/>
    <p:sldId id="314" r:id="rId4"/>
    <p:sldId id="315" r:id="rId5"/>
    <p:sldId id="320" r:id="rId6"/>
    <p:sldId id="321" r:id="rId7"/>
    <p:sldId id="306" r:id="rId8"/>
    <p:sldId id="322" r:id="rId9"/>
    <p:sldId id="323" r:id="rId10"/>
    <p:sldId id="324" r:id="rId11"/>
    <p:sldId id="325" r:id="rId12"/>
    <p:sldId id="326" r:id="rId13"/>
    <p:sldId id="327" r:id="rId14"/>
    <p:sldId id="328" r:id="rId15"/>
    <p:sldId id="329" r:id="rId16"/>
    <p:sldId id="330" r:id="rId17"/>
    <p:sldId id="331" r:id="rId18"/>
    <p:sldId id="332" r:id="rId19"/>
    <p:sldId id="334" r:id="rId20"/>
    <p:sldId id="305" r:id="rId21"/>
    <p:sldId id="335" r:id="rId22"/>
    <p:sldId id="319" r:id="rId23"/>
    <p:sldId id="309" r:id="rId24"/>
    <p:sldId id="308" r:id="rId25"/>
    <p:sldId id="336" r:id="rId26"/>
    <p:sldId id="288" r:id="rId27"/>
  </p:sldIdLst>
  <p:sldSz cx="10693400" cy="7561263"/>
  <p:notesSz cx="7104063" cy="10234613"/>
  <p:defaultTextStyle>
    <a:defPPr>
      <a:defRPr lang="en-US"/>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asodiM" initials="R" lastIdx="4" clrIdx="0"/>
  <p:cmAuthor id="1" name="TembileS"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14F15"/>
    <a:srgbClr val="008000"/>
    <a:srgbClr val="B199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76" autoAdjust="0"/>
    <p:restoredTop sz="95222" autoAdjust="0"/>
  </p:normalViewPr>
  <p:slideViewPr>
    <p:cSldViewPr>
      <p:cViewPr>
        <p:scale>
          <a:sx n="83" d="100"/>
          <a:sy n="83" d="100"/>
        </p:scale>
        <p:origin x="-318" y="240"/>
      </p:cViewPr>
      <p:guideLst>
        <p:guide orient="horz" pos="2381"/>
        <p:guide pos="33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750" cy="512763"/>
          </a:xfrm>
          <a:prstGeom prst="rect">
            <a:avLst/>
          </a:prstGeom>
        </p:spPr>
        <p:txBody>
          <a:bodyPr vert="horz" lIns="94796" tIns="47398" rIns="94796" bIns="47398" rtlCol="0"/>
          <a:lstStyle>
            <a:lvl1pPr algn="l" defTabSz="1091953"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4022725" y="0"/>
            <a:ext cx="3079750" cy="512763"/>
          </a:xfrm>
          <a:prstGeom prst="rect">
            <a:avLst/>
          </a:prstGeom>
        </p:spPr>
        <p:txBody>
          <a:bodyPr vert="horz" lIns="94796" tIns="47398" rIns="94796" bIns="47398" rtlCol="0"/>
          <a:lstStyle>
            <a:lvl1pPr algn="r" defTabSz="1091953" fontAlgn="auto">
              <a:spcBef>
                <a:spcPts val="0"/>
              </a:spcBef>
              <a:spcAft>
                <a:spcPts val="0"/>
              </a:spcAft>
              <a:defRPr sz="1200">
                <a:latin typeface="+mn-lt"/>
                <a:cs typeface="+mn-cs"/>
              </a:defRPr>
            </a:lvl1pPr>
          </a:lstStyle>
          <a:p>
            <a:pPr>
              <a:defRPr/>
            </a:pPr>
            <a:fld id="{2B65C421-4C06-464D-8E24-FE80EE530751}" type="datetimeFigureOut">
              <a:rPr lang="en-US"/>
              <a:pPr>
                <a:defRPr/>
              </a:pPr>
              <a:t>4/14/2016</a:t>
            </a:fld>
            <a:endParaRPr lang="en-ZA" dirty="0"/>
          </a:p>
        </p:txBody>
      </p:sp>
      <p:sp>
        <p:nvSpPr>
          <p:cNvPr id="4" name="Slide Image Placeholder 3"/>
          <p:cNvSpPr>
            <a:spLocks noGrp="1" noRot="1" noChangeAspect="1"/>
          </p:cNvSpPr>
          <p:nvPr>
            <p:ph type="sldImg" idx="2"/>
          </p:nvPr>
        </p:nvSpPr>
        <p:spPr>
          <a:xfrm>
            <a:off x="839788" y="769938"/>
            <a:ext cx="5424487" cy="3835400"/>
          </a:xfrm>
          <a:prstGeom prst="rect">
            <a:avLst/>
          </a:prstGeom>
          <a:noFill/>
          <a:ln w="12700">
            <a:solidFill>
              <a:prstClr val="black"/>
            </a:solidFill>
          </a:ln>
        </p:spPr>
        <p:txBody>
          <a:bodyPr vert="horz" lIns="94796" tIns="47398" rIns="94796" bIns="47398" rtlCol="0" anchor="ctr"/>
          <a:lstStyle/>
          <a:p>
            <a:pPr lvl="0"/>
            <a:endParaRPr lang="en-ZA" noProof="0" dirty="0" smtClean="0"/>
          </a:p>
        </p:txBody>
      </p:sp>
      <p:sp>
        <p:nvSpPr>
          <p:cNvPr id="5" name="Notes Placeholder 4"/>
          <p:cNvSpPr>
            <a:spLocks noGrp="1"/>
          </p:cNvSpPr>
          <p:nvPr>
            <p:ph type="body" sz="quarter" idx="3"/>
          </p:nvPr>
        </p:nvSpPr>
        <p:spPr>
          <a:xfrm>
            <a:off x="709613" y="4862513"/>
            <a:ext cx="5684837" cy="4602162"/>
          </a:xfrm>
          <a:prstGeom prst="rect">
            <a:avLst/>
          </a:prstGeom>
        </p:spPr>
        <p:txBody>
          <a:bodyPr vert="horz" wrap="square" lIns="94796" tIns="47398" rIns="94796" bIns="47398"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0" y="9721850"/>
            <a:ext cx="3079750" cy="511175"/>
          </a:xfrm>
          <a:prstGeom prst="rect">
            <a:avLst/>
          </a:prstGeom>
        </p:spPr>
        <p:txBody>
          <a:bodyPr vert="horz" lIns="94796" tIns="47398" rIns="94796" bIns="47398" rtlCol="0" anchor="b"/>
          <a:lstStyle>
            <a:lvl1pPr algn="l" defTabSz="1091953"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4022725" y="9721850"/>
            <a:ext cx="3079750" cy="511175"/>
          </a:xfrm>
          <a:prstGeom prst="rect">
            <a:avLst/>
          </a:prstGeom>
        </p:spPr>
        <p:txBody>
          <a:bodyPr vert="horz" lIns="94796" tIns="47398" rIns="94796" bIns="47398" rtlCol="0" anchor="b"/>
          <a:lstStyle>
            <a:lvl1pPr algn="r" defTabSz="1091953" fontAlgn="auto">
              <a:spcBef>
                <a:spcPts val="0"/>
              </a:spcBef>
              <a:spcAft>
                <a:spcPts val="0"/>
              </a:spcAft>
              <a:defRPr sz="1200">
                <a:latin typeface="+mn-lt"/>
                <a:cs typeface="+mn-cs"/>
              </a:defRPr>
            </a:lvl1pPr>
          </a:lstStyle>
          <a:p>
            <a:pPr>
              <a:defRPr/>
            </a:pPr>
            <a:fld id="{420237E1-B714-4F2C-AD78-30675EC5F830}" type="slidenum">
              <a:rPr lang="en-ZA"/>
              <a:pPr>
                <a:defRPr/>
              </a:pPr>
              <a:t>‹#›</a:t>
            </a:fld>
            <a:endParaRPr lang="en-ZA" dirty="0"/>
          </a:p>
        </p:txBody>
      </p:sp>
    </p:spTree>
    <p:extLst>
      <p:ext uri="{BB962C8B-B14F-4D97-AF65-F5344CB8AC3E}">
        <p14:creationId xmlns:p14="http://schemas.microsoft.com/office/powerpoint/2010/main" xmlns="" val="1748100219"/>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0237E1-B714-4F2C-AD78-30675EC5F830}" type="slidenum">
              <a:rPr lang="en-ZA" smtClean="0"/>
              <a:pPr>
                <a:defRPr/>
              </a:pPr>
              <a:t>1</a:t>
            </a:fld>
            <a:endParaRPr lang="en-ZA" dirty="0"/>
          </a:p>
        </p:txBody>
      </p:sp>
    </p:spTree>
    <p:extLst>
      <p:ext uri="{BB962C8B-B14F-4D97-AF65-F5344CB8AC3E}">
        <p14:creationId xmlns:p14="http://schemas.microsoft.com/office/powerpoint/2010/main" xmlns="" val="67116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t>
            </a:r>
            <a:endParaRPr lang="en-ZA" dirty="0"/>
          </a:p>
        </p:txBody>
      </p:sp>
      <p:sp>
        <p:nvSpPr>
          <p:cNvPr id="4" name="Slide Number Placeholder 3"/>
          <p:cNvSpPr>
            <a:spLocks noGrp="1"/>
          </p:cNvSpPr>
          <p:nvPr>
            <p:ph type="sldNum" sz="quarter" idx="10"/>
          </p:nvPr>
        </p:nvSpPr>
        <p:spPr/>
        <p:txBody>
          <a:bodyPr/>
          <a:lstStyle/>
          <a:p>
            <a:pPr>
              <a:defRPr/>
            </a:pPr>
            <a:fld id="{420237E1-B714-4F2C-AD78-30675EC5F830}" type="slidenum">
              <a:rPr lang="en-ZA" smtClean="0"/>
              <a:pPr>
                <a:defRPr/>
              </a:pPr>
              <a:t>24</a:t>
            </a:fld>
            <a:endParaRPr lang="en-ZA" dirty="0"/>
          </a:p>
        </p:txBody>
      </p:sp>
    </p:spTree>
    <p:extLst>
      <p:ext uri="{BB962C8B-B14F-4D97-AF65-F5344CB8AC3E}">
        <p14:creationId xmlns:p14="http://schemas.microsoft.com/office/powerpoint/2010/main" xmlns="" val="1718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t>
            </a:r>
            <a:endParaRPr lang="en-ZA" dirty="0"/>
          </a:p>
        </p:txBody>
      </p:sp>
      <p:sp>
        <p:nvSpPr>
          <p:cNvPr id="4" name="Slide Number Placeholder 3"/>
          <p:cNvSpPr>
            <a:spLocks noGrp="1"/>
          </p:cNvSpPr>
          <p:nvPr>
            <p:ph type="sldNum" sz="quarter" idx="10"/>
          </p:nvPr>
        </p:nvSpPr>
        <p:spPr/>
        <p:txBody>
          <a:bodyPr/>
          <a:lstStyle/>
          <a:p>
            <a:pPr>
              <a:defRPr/>
            </a:pPr>
            <a:fld id="{420237E1-B714-4F2C-AD78-30675EC5F830}" type="slidenum">
              <a:rPr lang="en-ZA" smtClean="0"/>
              <a:pPr>
                <a:defRPr/>
              </a:pPr>
              <a:t>25</a:t>
            </a:fld>
            <a:endParaRPr lang="en-ZA" dirty="0"/>
          </a:p>
        </p:txBody>
      </p:sp>
    </p:spTree>
    <p:extLst>
      <p:ext uri="{BB962C8B-B14F-4D97-AF65-F5344CB8AC3E}">
        <p14:creationId xmlns:p14="http://schemas.microsoft.com/office/powerpoint/2010/main" xmlns="" val="1718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96B6460E-936C-42E3-BC91-1D2F9D3A4DE4}"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srcRect/>
          <a:stretch>
            <a:fillRect/>
          </a:stretch>
        </p:blipFill>
        <p:spPr bwMode="auto">
          <a:xfrm>
            <a:off x="720725" y="6646863"/>
            <a:ext cx="2279650" cy="773112"/>
          </a:xfrm>
          <a:prstGeom prst="rect">
            <a:avLst/>
          </a:prstGeom>
          <a:noFill/>
          <a:ln w="0">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Lst>
  <p:hf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xfrm>
            <a:off x="810196" y="1188343"/>
            <a:ext cx="9178925" cy="1079500"/>
          </a:xfrm>
          <a:ln>
            <a:miter lim="800000"/>
            <a:headEnd/>
            <a:tailEnd/>
          </a:ln>
        </p:spPr>
        <p:txBody>
          <a:bodyPr vert="horz" wrap="square" numCol="1" compatLnSpc="1">
            <a:prstTxWarp prst="textNoShape">
              <a:avLst/>
            </a:prstTxWarp>
            <a:normAutofit fontScale="90000"/>
          </a:bodyPr>
          <a:lstStyle/>
          <a:p>
            <a:pPr algn="ctr"/>
            <a:r>
              <a:rPr lang="en-US" sz="4800" dirty="0" smtClean="0"/>
              <a:t/>
            </a:r>
            <a:br>
              <a:rPr lang="en-US" sz="4800" dirty="0" smtClean="0"/>
            </a:br>
            <a:r>
              <a:rPr lang="en-GB" sz="3100" dirty="0" smtClean="0"/>
              <a:t> THE </a:t>
            </a:r>
            <a:r>
              <a:rPr lang="en-ZA" sz="3100" dirty="0" smtClean="0"/>
              <a:t>PERFORMING ANIMALS PROTECTION </a:t>
            </a:r>
            <a:r>
              <a:rPr lang="en-US" sz="3100" dirty="0"/>
              <a:t>(PAPA)</a:t>
            </a:r>
            <a:br>
              <a:rPr lang="en-US" sz="3100" dirty="0"/>
            </a:br>
            <a:r>
              <a:rPr lang="en-ZA" sz="3100" dirty="0" smtClean="0"/>
              <a:t>AMENDMENT BILL (B9-2015)</a:t>
            </a:r>
            <a:br>
              <a:rPr lang="en-ZA" sz="3100" dirty="0" smtClean="0"/>
            </a:br>
            <a:r>
              <a:rPr lang="en-ZA" sz="3100" dirty="0" smtClean="0"/>
              <a:t> </a:t>
            </a:r>
            <a:r>
              <a:rPr lang="en-US" sz="3100" dirty="0" smtClean="0"/>
              <a:t/>
            </a:r>
            <a:br>
              <a:rPr lang="en-US" sz="3100" dirty="0" smtClean="0"/>
            </a:br>
            <a:endParaRPr lang="en-US" sz="3100" dirty="0" smtClean="0">
              <a:latin typeface="Arial" charset="0"/>
              <a:cs typeface="Arial" charset="0"/>
            </a:endParaRPr>
          </a:p>
        </p:txBody>
      </p:sp>
      <p:sp>
        <p:nvSpPr>
          <p:cNvPr id="5" name="TextBox 4"/>
          <p:cNvSpPr txBox="1"/>
          <p:nvPr/>
        </p:nvSpPr>
        <p:spPr>
          <a:xfrm>
            <a:off x="4770636" y="6300911"/>
            <a:ext cx="184731" cy="415498"/>
          </a:xfrm>
          <a:prstGeom prst="rect">
            <a:avLst/>
          </a:prstGeom>
          <a:noFill/>
        </p:spPr>
        <p:txBody>
          <a:bodyPr wrap="none" rtlCol="0">
            <a:spAutoFit/>
          </a:bodyPr>
          <a:lstStyle/>
          <a:p>
            <a:endParaRPr lang="en-ZA" dirty="0"/>
          </a:p>
        </p:txBody>
      </p:sp>
      <p:sp>
        <p:nvSpPr>
          <p:cNvPr id="8" name="Subtitle 2"/>
          <p:cNvSpPr txBox="1">
            <a:spLocks/>
          </p:cNvSpPr>
          <p:nvPr/>
        </p:nvSpPr>
        <p:spPr>
          <a:xfrm>
            <a:off x="1458268" y="4068663"/>
            <a:ext cx="8523287" cy="1800225"/>
          </a:xfrm>
          <a:prstGeom prst="rect">
            <a:avLst/>
          </a:prstGeom>
        </p:spPr>
        <p:txBody>
          <a:bodyPr lIns="0" tIns="0" rIns="0" bIns="0">
            <a:normAutofit fontScale="85000" lnSpcReduction="20000"/>
          </a:bodyPr>
          <a:lstStyle/>
          <a:p>
            <a:pPr marL="0" marR="0" lvl="0" indent="0" algn="l" defTabSz="1052513" rtl="0" eaLnBrk="1" fontAlgn="base" latinLnBrk="0" hangingPunct="1">
              <a:lnSpc>
                <a:spcPct val="100000"/>
              </a:lnSpc>
              <a:spcBef>
                <a:spcPct val="20000"/>
              </a:spcBef>
              <a:spcAft>
                <a:spcPct val="0"/>
              </a:spcAft>
              <a:buClrTx/>
              <a:buSzTx/>
              <a:buFont typeface="Wingdings" pitchFamily="2" charset="2"/>
              <a:buNone/>
              <a:tabLst/>
              <a:defRPr/>
            </a:pPr>
            <a:endParaRPr kumimoji="0" lang="en-ZA" sz="2000" b="1" i="0" u="none" strike="noStrike" kern="1200" cap="small" spc="0" normalizeH="0" baseline="0" noProof="0" dirty="0" smtClean="0">
              <a:ln>
                <a:noFill/>
              </a:ln>
              <a:solidFill>
                <a:srgbClr val="B19935"/>
              </a:solidFill>
              <a:effectLst/>
              <a:uLnTx/>
              <a:uFillTx/>
              <a:latin typeface="Arial" pitchFamily="34" charset="0"/>
              <a:ea typeface="+mn-ea"/>
              <a:cs typeface="Arial" pitchFamily="34" charset="0"/>
            </a:endParaRPr>
          </a:p>
          <a:p>
            <a:pPr marL="0" marR="0" lvl="0" indent="0" algn="l" defTabSz="1052513" rtl="0" eaLnBrk="1" fontAlgn="base" latinLnBrk="0" hangingPunct="1">
              <a:lnSpc>
                <a:spcPct val="100000"/>
              </a:lnSpc>
              <a:spcBef>
                <a:spcPct val="20000"/>
              </a:spcBef>
              <a:spcAft>
                <a:spcPct val="0"/>
              </a:spcAft>
              <a:buClrTx/>
              <a:buSzTx/>
              <a:buFont typeface="Wingdings" pitchFamily="2" charset="2"/>
              <a:buNone/>
              <a:tabLst/>
              <a:defRPr/>
            </a:pPr>
            <a:endParaRPr kumimoji="0" lang="en-ZA" sz="3900" b="1" i="0" u="none" strike="noStrike" kern="1200" cap="small" spc="0" normalizeH="0" baseline="0" noProof="0" dirty="0" smtClean="0">
              <a:ln>
                <a:noFill/>
              </a:ln>
              <a:solidFill>
                <a:srgbClr val="B19935"/>
              </a:solidFill>
              <a:effectLst/>
              <a:uLnTx/>
              <a:uFillTx/>
              <a:latin typeface="Arial" pitchFamily="34" charset="0"/>
              <a:ea typeface="+mn-ea"/>
              <a:cs typeface="Arial" pitchFamily="34" charset="0"/>
            </a:endParaRPr>
          </a:p>
          <a:p>
            <a:pPr marL="0" marR="0" lvl="0" indent="0" algn="l" defTabSz="1052513" rtl="0" eaLnBrk="1" fontAlgn="base" latinLnBrk="0" hangingPunct="1">
              <a:lnSpc>
                <a:spcPct val="100000"/>
              </a:lnSpc>
              <a:spcBef>
                <a:spcPct val="20000"/>
              </a:spcBef>
              <a:spcAft>
                <a:spcPct val="0"/>
              </a:spcAft>
              <a:buClrTx/>
              <a:buSzTx/>
              <a:buFont typeface="Wingdings" pitchFamily="2" charset="2"/>
              <a:buNone/>
              <a:tabLst/>
              <a:defRPr/>
            </a:pPr>
            <a:endParaRPr kumimoji="0" lang="en-ZA" sz="1900" b="1" i="0" u="none" strike="noStrike" kern="1200" cap="small" spc="0" normalizeH="0" baseline="0" noProof="0" dirty="0" smtClean="0">
              <a:ln>
                <a:noFill/>
              </a:ln>
              <a:solidFill>
                <a:srgbClr val="B19935"/>
              </a:solidFill>
              <a:effectLst/>
              <a:uLnTx/>
              <a:uFillTx/>
              <a:latin typeface="Arial" pitchFamily="34" charset="0"/>
              <a:cs typeface="Arial" pitchFamily="34" charset="0"/>
            </a:endParaRPr>
          </a:p>
          <a:p>
            <a:pPr marL="0" marR="0" lvl="0" indent="0" algn="ctr" defTabSz="1052513" rtl="0" eaLnBrk="1" fontAlgn="base" latinLnBrk="0" hangingPunct="1">
              <a:lnSpc>
                <a:spcPct val="100000"/>
              </a:lnSpc>
              <a:spcBef>
                <a:spcPct val="20000"/>
              </a:spcBef>
              <a:spcAft>
                <a:spcPct val="0"/>
              </a:spcAft>
              <a:buClrTx/>
              <a:buSzTx/>
              <a:buFont typeface="Wingdings" pitchFamily="2" charset="2"/>
              <a:buNone/>
              <a:tabLst/>
              <a:defRPr/>
            </a:pPr>
            <a:r>
              <a:rPr lang="en-ZA" sz="1900" b="1" cap="small" dirty="0" smtClean="0">
                <a:solidFill>
                  <a:srgbClr val="B19935"/>
                </a:solidFill>
                <a:latin typeface="Arial" pitchFamily="34" charset="0"/>
                <a:cs typeface="Arial" pitchFamily="34" charset="0"/>
              </a:rPr>
              <a:t>DEPARTMENT OF AGRICULTURE, FORESTRY AND FISHERIES</a:t>
            </a:r>
            <a:endParaRPr kumimoji="0" lang="en-ZA" sz="1900" b="1" i="0" u="none" strike="noStrike" kern="1200" cap="small" spc="0" normalizeH="0" baseline="0" noProof="0" dirty="0" smtClean="0">
              <a:ln>
                <a:noFill/>
              </a:ln>
              <a:solidFill>
                <a:srgbClr val="B19935"/>
              </a:solidFill>
              <a:effectLst/>
              <a:uLnTx/>
              <a:uFillTx/>
              <a:latin typeface="Arial" pitchFamily="34" charset="0"/>
              <a:cs typeface="Arial" pitchFamily="34" charset="0"/>
            </a:endParaRPr>
          </a:p>
          <a:p>
            <a:pPr marL="0" marR="0" lvl="0" indent="0" algn="l" defTabSz="1052513" rtl="0" eaLnBrk="1" fontAlgn="base" latinLnBrk="0" hangingPunct="1">
              <a:lnSpc>
                <a:spcPct val="100000"/>
              </a:lnSpc>
              <a:spcBef>
                <a:spcPct val="20000"/>
              </a:spcBef>
              <a:spcAft>
                <a:spcPct val="0"/>
              </a:spcAft>
              <a:buClrTx/>
              <a:buSzTx/>
              <a:buFont typeface="Wingdings" pitchFamily="2" charset="2"/>
              <a:buNone/>
              <a:tabLst/>
              <a:defRPr/>
            </a:pPr>
            <a:endParaRPr lang="en-ZA" sz="1900" b="1" cap="small" dirty="0" smtClean="0">
              <a:solidFill>
                <a:srgbClr val="B19935"/>
              </a:solidFill>
              <a:latin typeface="Arial" pitchFamily="34" charset="0"/>
              <a:cs typeface="Arial" pitchFamily="34" charset="0"/>
            </a:endParaRPr>
          </a:p>
          <a:p>
            <a:pPr marL="0" marR="0" lvl="0" indent="0" algn="ctr" defTabSz="1052513" rtl="0" eaLnBrk="1" fontAlgn="base" latinLnBrk="0" hangingPunct="1">
              <a:lnSpc>
                <a:spcPct val="100000"/>
              </a:lnSpc>
              <a:spcBef>
                <a:spcPct val="20000"/>
              </a:spcBef>
              <a:spcAft>
                <a:spcPct val="0"/>
              </a:spcAft>
              <a:buClrTx/>
              <a:buSzTx/>
              <a:buFont typeface="Wingdings" pitchFamily="2" charset="2"/>
              <a:buNone/>
              <a:tabLst/>
              <a:defRPr/>
            </a:pPr>
            <a:r>
              <a:rPr lang="en-ZA" sz="1900" b="1" cap="small" dirty="0" smtClean="0">
                <a:solidFill>
                  <a:srgbClr val="B19935"/>
                </a:solidFill>
                <a:latin typeface="Arial" pitchFamily="34" charset="0"/>
                <a:cs typeface="Arial" pitchFamily="34" charset="0"/>
              </a:rPr>
              <a:t>12 APRIL 2016</a:t>
            </a:r>
            <a:endParaRPr kumimoji="0" lang="en-ZA" sz="1900" b="1" i="0" u="none" strike="noStrike" kern="1200" cap="small" spc="0" normalizeH="0" baseline="0" noProof="0" dirty="0">
              <a:ln>
                <a:noFill/>
              </a:ln>
              <a:solidFill>
                <a:srgbClr val="B19935"/>
              </a:solidFill>
              <a:effectLst/>
              <a:uLnTx/>
              <a:uFillTx/>
              <a:latin typeface="Arial" pitchFamily="34" charset="0"/>
              <a:cs typeface="Arial" pitchFamily="34" charset="0"/>
            </a:endParaRPr>
          </a:p>
        </p:txBody>
      </p:sp>
      <p:sp>
        <p:nvSpPr>
          <p:cNvPr id="6" name="Rectangle 5"/>
          <p:cNvSpPr/>
          <p:nvPr/>
        </p:nvSpPr>
        <p:spPr>
          <a:xfrm>
            <a:off x="1242244" y="3420591"/>
            <a:ext cx="9001000" cy="738664"/>
          </a:xfrm>
          <a:prstGeom prst="rect">
            <a:avLst/>
          </a:prstGeom>
        </p:spPr>
        <p:txBody>
          <a:bodyPr wrap="square">
            <a:spAutoFit/>
          </a:bodyPr>
          <a:lstStyle/>
          <a:p>
            <a:pPr algn="ctr"/>
            <a:r>
              <a:rPr lang="en-US" altLang="en-US" b="1" dirty="0" smtClean="0"/>
              <a:t>PRESENTATION TO </a:t>
            </a:r>
            <a:r>
              <a:rPr lang="en-US" altLang="en-US" b="1" smtClean="0"/>
              <a:t>THE </a:t>
            </a:r>
          </a:p>
          <a:p>
            <a:pPr algn="ctr"/>
            <a:r>
              <a:rPr lang="en-US" altLang="en-US" b="1" smtClean="0"/>
              <a:t>SELECT </a:t>
            </a:r>
            <a:r>
              <a:rPr lang="en-US" altLang="en-US" b="1" dirty="0" smtClean="0"/>
              <a:t>COMMITTEE ON LAND AND MINERAL RESOURCES  </a:t>
            </a:r>
            <a:endParaRPr lang="en-ZA"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nSpc>
                <a:spcPct val="150000"/>
              </a:lnSpc>
            </a:pPr>
            <a:r>
              <a:rPr lang="en-ZA" sz="2000" b="1" dirty="0"/>
              <a:t>Clause 4: Amendment of section 4</a:t>
            </a:r>
            <a:endParaRPr lang="en-ZA" sz="2000" dirty="0"/>
          </a:p>
          <a:p>
            <a:pPr marL="342900" indent="-342900">
              <a:lnSpc>
                <a:spcPct val="150000"/>
              </a:lnSpc>
              <a:buFont typeface="Wingdings" panose="05000000000000000000" pitchFamily="2" charset="2"/>
              <a:buChar char="q"/>
            </a:pPr>
            <a:r>
              <a:rPr lang="en-ZA" sz="2000" dirty="0" smtClean="0"/>
              <a:t>The clause is </a:t>
            </a:r>
            <a:r>
              <a:rPr lang="en-ZA" sz="2000" dirty="0"/>
              <a:t>a consequential amendment whereby references to the word “dog” or “dogs” in the </a:t>
            </a:r>
            <a:r>
              <a:rPr lang="en-ZA" sz="2000" dirty="0" smtClean="0"/>
              <a:t>current PAPA </a:t>
            </a:r>
            <a:r>
              <a:rPr lang="en-ZA" sz="2000" dirty="0"/>
              <a:t>are substituted for the word “animal” or “animals”, where relevant.  </a:t>
            </a:r>
            <a:endParaRPr lang="en-ZA" sz="2000" dirty="0" smtClean="0"/>
          </a:p>
          <a:p>
            <a:pPr marL="342900" indent="-342900">
              <a:lnSpc>
                <a:spcPct val="150000"/>
              </a:lnSpc>
              <a:buFont typeface="Wingdings" panose="05000000000000000000" pitchFamily="2" charset="2"/>
              <a:buChar char="q"/>
            </a:pPr>
            <a:r>
              <a:rPr lang="en-ZA" sz="2000" dirty="0" smtClean="0"/>
              <a:t>This </a:t>
            </a:r>
            <a:r>
              <a:rPr lang="en-ZA" sz="2000" dirty="0"/>
              <a:t>amendment is aligned to the amended definition of “use for safeguarding” in the Bill, to extend the definition of “use for safeguarding” (once the Bill is enacted) to “animals”, as opposed to only dogs, as originally defined in the PAPA.</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10</a:t>
            </a:fld>
            <a:endParaRPr lang="en-ZA" dirty="0"/>
          </a:p>
        </p:txBody>
      </p:sp>
    </p:spTree>
    <p:extLst>
      <p:ext uri="{BB962C8B-B14F-4D97-AF65-F5344CB8AC3E}">
        <p14:creationId xmlns:p14="http://schemas.microsoft.com/office/powerpoint/2010/main" xmlns="" val="248622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gn="just">
              <a:lnSpc>
                <a:spcPct val="150000"/>
              </a:lnSpc>
            </a:pPr>
            <a:r>
              <a:rPr lang="en-ZA" sz="2000" b="1" dirty="0"/>
              <a:t>Clause 5:  Amendment of section 5</a:t>
            </a:r>
            <a:endParaRPr lang="en-ZA" sz="2000" dirty="0"/>
          </a:p>
          <a:p>
            <a:pPr marL="342900" indent="-342900" algn="just">
              <a:lnSpc>
                <a:spcPct val="150000"/>
              </a:lnSpc>
              <a:buFont typeface="Wingdings" panose="05000000000000000000" pitchFamily="2" charset="2"/>
              <a:buChar char="q"/>
            </a:pPr>
            <a:r>
              <a:rPr lang="en-ZA" sz="2000" dirty="0"/>
              <a:t>This clause seeks to amend section 5 of the PAPA to increase the fine and period of imprisonment for a person who wilfully obstructs, delays or otherwise interferes with a police officer’s duties, granted in the PAPA.  </a:t>
            </a:r>
            <a:endParaRPr lang="en-ZA" sz="2000" dirty="0" smtClean="0"/>
          </a:p>
          <a:p>
            <a:pPr marL="342900" indent="-342900" algn="just">
              <a:lnSpc>
                <a:spcPct val="150000"/>
              </a:lnSpc>
              <a:buFont typeface="Wingdings" panose="05000000000000000000" pitchFamily="2" charset="2"/>
              <a:buChar char="q"/>
            </a:pPr>
            <a:r>
              <a:rPr lang="en-ZA" sz="2000" dirty="0" smtClean="0"/>
              <a:t>This </a:t>
            </a:r>
            <a:r>
              <a:rPr lang="en-ZA" sz="2000" dirty="0"/>
              <a:t>clause substitutes the outdated penalties in the original PAPA with more contemporary penalties, </a:t>
            </a:r>
            <a:endParaRPr lang="en-ZA" sz="2000" dirty="0" smtClean="0"/>
          </a:p>
          <a:p>
            <a:pPr marL="342900" indent="-342900" algn="just">
              <a:lnSpc>
                <a:spcPct val="150000"/>
              </a:lnSpc>
              <a:buFont typeface="Wingdings" panose="05000000000000000000" pitchFamily="2" charset="2"/>
              <a:buChar char="q"/>
            </a:pPr>
            <a:r>
              <a:rPr lang="en-ZA" sz="2000" dirty="0" smtClean="0"/>
              <a:t>The clause proposes that upon </a:t>
            </a:r>
            <a:r>
              <a:rPr lang="en-ZA" sz="2000" dirty="0"/>
              <a:t>conviction, </a:t>
            </a:r>
            <a:r>
              <a:rPr lang="en-ZA" sz="2000" dirty="0" smtClean="0"/>
              <a:t>a </a:t>
            </a:r>
            <a:r>
              <a:rPr lang="en-ZA" sz="2000" dirty="0"/>
              <a:t>fine not exceeding R20 000 or </a:t>
            </a:r>
            <a:r>
              <a:rPr lang="en-ZA" sz="2000" dirty="0" smtClean="0"/>
              <a:t>an </a:t>
            </a:r>
            <a:r>
              <a:rPr lang="en-ZA" sz="2000" dirty="0"/>
              <a:t>imprisonment for a period not exceeding five years.</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11</a:t>
            </a:fld>
            <a:endParaRPr lang="en-ZA" dirty="0"/>
          </a:p>
        </p:txBody>
      </p:sp>
    </p:spTree>
    <p:extLst>
      <p:ext uri="{BB962C8B-B14F-4D97-AF65-F5344CB8AC3E}">
        <p14:creationId xmlns:p14="http://schemas.microsoft.com/office/powerpoint/2010/main" xmlns="" val="275045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marL="180340" indent="-180340" algn="just">
              <a:spcAft>
                <a:spcPts val="0"/>
              </a:spcAft>
              <a:tabLst>
                <a:tab pos="180340" algn="l"/>
              </a:tabLst>
            </a:pPr>
            <a:r>
              <a:rPr lang="en-ZA" sz="2000" b="1" dirty="0">
                <a:solidFill>
                  <a:srgbClr val="221E1F"/>
                </a:solidFill>
                <a:ea typeface="Times New Roman"/>
              </a:rPr>
              <a:t>Clause 6:  Amendment of section 7</a:t>
            </a:r>
            <a:endParaRPr lang="en-ZA" sz="3200" dirty="0">
              <a:solidFill>
                <a:srgbClr val="000000"/>
              </a:solidFill>
              <a:ea typeface="Times New Roman"/>
            </a:endParaRPr>
          </a:p>
          <a:p>
            <a:pPr marL="180340" indent="-180340" algn="just">
              <a:spcAft>
                <a:spcPts val="0"/>
              </a:spcAft>
              <a:tabLst>
                <a:tab pos="180340" algn="l"/>
              </a:tabLst>
            </a:pPr>
            <a:r>
              <a:rPr lang="en-ZA" sz="2000" b="1" dirty="0">
                <a:solidFill>
                  <a:srgbClr val="221E1F"/>
                </a:solidFill>
                <a:latin typeface="Times"/>
                <a:ea typeface="Times New Roman"/>
              </a:rPr>
              <a:t> </a:t>
            </a:r>
            <a:endParaRPr lang="en-ZA" sz="3200" dirty="0">
              <a:solidFill>
                <a:srgbClr val="000000"/>
              </a:solidFill>
              <a:latin typeface="Times"/>
              <a:ea typeface="Times New Roman"/>
            </a:endParaRPr>
          </a:p>
          <a:p>
            <a:pPr marL="342900" indent="-342900" algn="just">
              <a:lnSpc>
                <a:spcPct val="150000"/>
              </a:lnSpc>
              <a:spcAft>
                <a:spcPts val="0"/>
              </a:spcAft>
              <a:buFont typeface="Wingdings" panose="05000000000000000000" pitchFamily="2" charset="2"/>
              <a:buChar char="q"/>
              <a:tabLst>
                <a:tab pos="180340" algn="l"/>
              </a:tabLst>
            </a:pPr>
            <a:r>
              <a:rPr lang="en-ZA" sz="2000" dirty="0" smtClean="0">
                <a:solidFill>
                  <a:srgbClr val="221E1F"/>
                </a:solidFill>
                <a:ea typeface="Times New Roman"/>
              </a:rPr>
              <a:t>The clause provides for the amendments </a:t>
            </a:r>
            <a:r>
              <a:rPr lang="en-ZA" sz="2000" dirty="0">
                <a:solidFill>
                  <a:srgbClr val="221E1F"/>
                </a:solidFill>
                <a:ea typeface="Times New Roman"/>
              </a:rPr>
              <a:t>section 7 of the PAPA by deleting any reference to “dogs” (i.e. as a consequential amendment of the amendment of the definition of “use for safeguarding</a:t>
            </a:r>
            <a:r>
              <a:rPr lang="en-ZA" sz="2000" dirty="0" smtClean="0">
                <a:solidFill>
                  <a:srgbClr val="221E1F"/>
                </a:solidFill>
                <a:ea typeface="Times New Roman"/>
              </a:rPr>
              <a:t>”) </a:t>
            </a:r>
          </a:p>
          <a:p>
            <a:pPr marL="342900" indent="-342900" algn="just">
              <a:lnSpc>
                <a:spcPct val="150000"/>
              </a:lnSpc>
              <a:spcAft>
                <a:spcPts val="0"/>
              </a:spcAft>
              <a:buFont typeface="Wingdings" panose="05000000000000000000" pitchFamily="2" charset="2"/>
              <a:buChar char="q"/>
              <a:tabLst>
                <a:tab pos="180340" algn="l"/>
              </a:tabLst>
            </a:pPr>
            <a:r>
              <a:rPr lang="en-ZA" sz="2000" dirty="0" smtClean="0">
                <a:solidFill>
                  <a:srgbClr val="221E1F"/>
                </a:solidFill>
                <a:ea typeface="Times New Roman"/>
              </a:rPr>
              <a:t>It also inserts additional </a:t>
            </a:r>
            <a:r>
              <a:rPr lang="en-ZA" sz="2000" dirty="0">
                <a:solidFill>
                  <a:srgbClr val="221E1F"/>
                </a:solidFill>
                <a:ea typeface="Times New Roman"/>
              </a:rPr>
              <a:t>empowering provisions that would authorise the Minister to make regulations in relation to the manner in which a person may appeal, </a:t>
            </a:r>
            <a:endParaRPr lang="en-ZA" sz="2000" dirty="0" smtClean="0">
              <a:solidFill>
                <a:srgbClr val="221E1F"/>
              </a:solidFill>
              <a:ea typeface="Times New Roman"/>
            </a:endParaRPr>
          </a:p>
          <a:p>
            <a:pPr marL="342900" indent="-342900" algn="just">
              <a:lnSpc>
                <a:spcPct val="150000"/>
              </a:lnSpc>
              <a:spcAft>
                <a:spcPts val="0"/>
              </a:spcAft>
              <a:buFont typeface="Wingdings" panose="05000000000000000000" pitchFamily="2" charset="2"/>
              <a:buChar char="q"/>
              <a:tabLst>
                <a:tab pos="180340" algn="l"/>
              </a:tabLst>
            </a:pPr>
            <a:r>
              <a:rPr lang="en-ZA" sz="2000" dirty="0" smtClean="0">
                <a:solidFill>
                  <a:srgbClr val="221E1F"/>
                </a:solidFill>
                <a:ea typeface="Times New Roman"/>
              </a:rPr>
              <a:t>The </a:t>
            </a:r>
            <a:r>
              <a:rPr lang="en-ZA" sz="2000" dirty="0">
                <a:solidFill>
                  <a:srgbClr val="221E1F"/>
                </a:solidFill>
                <a:ea typeface="Times New Roman"/>
              </a:rPr>
              <a:t>fee to be paid by a person who appeals and </a:t>
            </a:r>
            <a:endParaRPr lang="en-ZA" sz="2000" dirty="0" smtClean="0">
              <a:solidFill>
                <a:srgbClr val="221E1F"/>
              </a:solidFill>
              <a:ea typeface="Times New Roman"/>
            </a:endParaRPr>
          </a:p>
          <a:p>
            <a:pPr marL="342900" indent="-342900" algn="just">
              <a:lnSpc>
                <a:spcPct val="150000"/>
              </a:lnSpc>
              <a:spcAft>
                <a:spcPts val="0"/>
              </a:spcAft>
              <a:buFont typeface="Wingdings" panose="05000000000000000000" pitchFamily="2" charset="2"/>
              <a:buChar char="q"/>
              <a:tabLst>
                <a:tab pos="180340" algn="l"/>
              </a:tabLst>
            </a:pPr>
            <a:r>
              <a:rPr lang="en-ZA" sz="2000" dirty="0" smtClean="0">
                <a:solidFill>
                  <a:srgbClr val="221E1F"/>
                </a:solidFill>
                <a:ea typeface="Times New Roman"/>
              </a:rPr>
              <a:t>The </a:t>
            </a:r>
            <a:r>
              <a:rPr lang="en-ZA" sz="2000" dirty="0">
                <a:solidFill>
                  <a:srgbClr val="221E1F"/>
                </a:solidFill>
                <a:ea typeface="Times New Roman"/>
              </a:rPr>
              <a:t>remuneration to be paid to a member of the </a:t>
            </a:r>
            <a:r>
              <a:rPr lang="en-ZA" sz="2000" dirty="0" smtClean="0">
                <a:solidFill>
                  <a:srgbClr val="221E1F"/>
                </a:solidFill>
                <a:ea typeface="Times New Roman"/>
              </a:rPr>
              <a:t>Board.</a:t>
            </a:r>
            <a:endParaRPr lang="en-ZA" sz="3200" dirty="0">
              <a:solidFill>
                <a:srgbClr val="000000"/>
              </a:solidFill>
              <a:effectLst/>
              <a:ea typeface="Times New Roman"/>
            </a:endParaRP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12</a:t>
            </a:fld>
            <a:endParaRPr lang="en-ZA" dirty="0"/>
          </a:p>
        </p:txBody>
      </p:sp>
    </p:spTree>
    <p:extLst>
      <p:ext uri="{BB962C8B-B14F-4D97-AF65-F5344CB8AC3E}">
        <p14:creationId xmlns:p14="http://schemas.microsoft.com/office/powerpoint/2010/main" xmlns="" val="11725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marL="180340" indent="-180340" algn="just">
              <a:spcAft>
                <a:spcPts val="0"/>
              </a:spcAft>
              <a:tabLst>
                <a:tab pos="180340" algn="l"/>
              </a:tabLst>
            </a:pPr>
            <a:r>
              <a:rPr lang="en-ZA" sz="2000" b="1" dirty="0" smtClean="0"/>
              <a:t>Clause </a:t>
            </a:r>
            <a:r>
              <a:rPr lang="en-ZA" sz="2000" b="1" dirty="0"/>
              <a:t>7:  Amendment of section 8</a:t>
            </a:r>
            <a:endParaRPr lang="en-ZA" sz="2000" dirty="0"/>
          </a:p>
          <a:p>
            <a:r>
              <a:rPr lang="en-ZA" sz="2000" b="1" dirty="0"/>
              <a:t> </a:t>
            </a:r>
            <a:endParaRPr lang="en-ZA" sz="2000" dirty="0"/>
          </a:p>
          <a:p>
            <a:pPr marL="342900" indent="-342900">
              <a:lnSpc>
                <a:spcPct val="150000"/>
              </a:lnSpc>
              <a:buFont typeface="Wingdings" panose="05000000000000000000" pitchFamily="2" charset="2"/>
              <a:buChar char="q"/>
            </a:pPr>
            <a:r>
              <a:rPr lang="en-ZA" sz="2000" dirty="0" smtClean="0"/>
              <a:t>This </a:t>
            </a:r>
            <a:r>
              <a:rPr lang="en-ZA" sz="2000" dirty="0"/>
              <a:t>clause seeks to amend section 8 of the PAPA that relates to penalties to substitute the outdated penalties in the original PAPA with more contemporary </a:t>
            </a:r>
            <a:r>
              <a:rPr lang="en-ZA" sz="2000" dirty="0" smtClean="0"/>
              <a:t>penalties;</a:t>
            </a:r>
          </a:p>
          <a:p>
            <a:pPr marL="342900" indent="-342900">
              <a:lnSpc>
                <a:spcPct val="150000"/>
              </a:lnSpc>
              <a:buFont typeface="Wingdings" panose="05000000000000000000" pitchFamily="2" charset="2"/>
              <a:buChar char="q"/>
            </a:pPr>
            <a:r>
              <a:rPr lang="en-ZA" sz="2000" dirty="0" smtClean="0"/>
              <a:t>Upon </a:t>
            </a:r>
            <a:r>
              <a:rPr lang="en-ZA" sz="2000" dirty="0"/>
              <a:t>conviction, </a:t>
            </a:r>
            <a:r>
              <a:rPr lang="en-ZA" sz="2000" dirty="0" smtClean="0"/>
              <a:t>a </a:t>
            </a:r>
            <a:r>
              <a:rPr lang="en-ZA" sz="2000" dirty="0"/>
              <a:t>fine not exceeding R20 000 or </a:t>
            </a:r>
            <a:r>
              <a:rPr lang="en-ZA" sz="2000" dirty="0" smtClean="0"/>
              <a:t>imprisonment </a:t>
            </a:r>
            <a:r>
              <a:rPr lang="en-ZA" sz="2000" dirty="0"/>
              <a:t>for a period not exceeding five years.</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13</a:t>
            </a:fld>
            <a:endParaRPr lang="en-ZA" dirty="0"/>
          </a:p>
        </p:txBody>
      </p:sp>
    </p:spTree>
    <p:extLst>
      <p:ext uri="{BB962C8B-B14F-4D97-AF65-F5344CB8AC3E}">
        <p14:creationId xmlns:p14="http://schemas.microsoft.com/office/powerpoint/2010/main" xmlns="" val="469155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gn="just">
              <a:lnSpc>
                <a:spcPct val="150000"/>
              </a:lnSpc>
            </a:pPr>
            <a:r>
              <a:rPr lang="en-ZA" sz="2000" b="1" dirty="0" smtClean="0"/>
              <a:t>Clause </a:t>
            </a:r>
            <a:r>
              <a:rPr lang="en-ZA" sz="2000" b="1" dirty="0"/>
              <a:t>8:  Amendment of section 11 </a:t>
            </a:r>
            <a:endParaRPr lang="en-ZA" sz="2000" dirty="0"/>
          </a:p>
          <a:p>
            <a:pPr marL="342900" indent="-342900" algn="just">
              <a:lnSpc>
                <a:spcPct val="150000"/>
              </a:lnSpc>
              <a:buFont typeface="Wingdings" panose="05000000000000000000" pitchFamily="2" charset="2"/>
              <a:buChar char="q"/>
            </a:pPr>
            <a:r>
              <a:rPr lang="en-ZA" sz="2000" dirty="0" smtClean="0"/>
              <a:t>This </a:t>
            </a:r>
            <a:r>
              <a:rPr lang="en-ZA" sz="2000" dirty="0"/>
              <a:t>clause seeks to incorporate additional definitions into the Act that are consequential to the revised procedure adopted for the granting and issuing of licences. </a:t>
            </a:r>
            <a:endParaRPr lang="en-ZA" sz="2000" dirty="0" smtClean="0"/>
          </a:p>
          <a:p>
            <a:pPr marL="342900" indent="-342900" algn="just">
              <a:lnSpc>
                <a:spcPct val="150000"/>
              </a:lnSpc>
              <a:buFont typeface="Wingdings" panose="05000000000000000000" pitchFamily="2" charset="2"/>
              <a:buChar char="q"/>
            </a:pPr>
            <a:r>
              <a:rPr lang="en-ZA" sz="2000" dirty="0" smtClean="0"/>
              <a:t>The </a:t>
            </a:r>
            <a:r>
              <a:rPr lang="en-ZA" sz="2000" dirty="0"/>
              <a:t>following definitions have been inserted: </a:t>
            </a:r>
            <a:endParaRPr lang="en-ZA" sz="2000" dirty="0" smtClean="0"/>
          </a:p>
          <a:p>
            <a:pPr marL="263525" lvl="2" indent="0" algn="just">
              <a:lnSpc>
                <a:spcPct val="150000"/>
              </a:lnSpc>
              <a:buNone/>
            </a:pPr>
            <a:r>
              <a:rPr lang="en-ZA" sz="2000" dirty="0"/>
              <a:t>	</a:t>
            </a:r>
            <a:r>
              <a:rPr lang="en-ZA" sz="2000" dirty="0" smtClean="0"/>
              <a:t>‘‘</a:t>
            </a:r>
            <a:r>
              <a:rPr lang="en-ZA" sz="2000" dirty="0"/>
              <a:t>Animal Scientist’’, “Board”, “head of department”, ‘‘National Licensing </a:t>
            </a:r>
            <a:r>
              <a:rPr lang="en-ZA" sz="2000" dirty="0" smtClean="0"/>
              <a:t>	Officer</a:t>
            </a:r>
            <a:r>
              <a:rPr lang="en-ZA" sz="2000" dirty="0"/>
              <a:t>’’, “officer” and ‘‘Veterinarian’’.  Furthermore, the definition of “use </a:t>
            </a:r>
            <a:r>
              <a:rPr lang="en-ZA" sz="2000" dirty="0" smtClean="0"/>
              <a:t>	of </a:t>
            </a:r>
            <a:r>
              <a:rPr lang="en-ZA" sz="2000" dirty="0"/>
              <a:t>safeguarding” has been amended to extend the definition of “use for </a:t>
            </a:r>
            <a:r>
              <a:rPr lang="en-ZA" sz="2000" dirty="0" smtClean="0"/>
              <a:t>	safeguarding</a:t>
            </a:r>
            <a:r>
              <a:rPr lang="en-ZA" sz="2000" dirty="0"/>
              <a:t>” (once the Bill is enacted) to “animals”, as opposed to only </a:t>
            </a:r>
            <a:r>
              <a:rPr lang="en-ZA" sz="2000" dirty="0" smtClean="0"/>
              <a:t>	dogs</a:t>
            </a:r>
            <a:r>
              <a:rPr lang="en-ZA" sz="2000" dirty="0"/>
              <a:t>, as originally defined in the PAPA.</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14</a:t>
            </a:fld>
            <a:endParaRPr lang="en-ZA" dirty="0"/>
          </a:p>
        </p:txBody>
      </p:sp>
    </p:spTree>
    <p:extLst>
      <p:ext uri="{BB962C8B-B14F-4D97-AF65-F5344CB8AC3E}">
        <p14:creationId xmlns:p14="http://schemas.microsoft.com/office/powerpoint/2010/main" xmlns="" val="1294564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nSpc>
                <a:spcPct val="150000"/>
              </a:lnSpc>
            </a:pPr>
            <a:r>
              <a:rPr lang="en-ZA" sz="2000" b="1" dirty="0"/>
              <a:t>Clause 9: Insertion of section 11B </a:t>
            </a:r>
            <a:endParaRPr lang="en-ZA" sz="2000" dirty="0"/>
          </a:p>
          <a:p>
            <a:pPr marL="342900" indent="-342900" algn="just">
              <a:lnSpc>
                <a:spcPct val="150000"/>
              </a:lnSpc>
              <a:buFont typeface="Wingdings" panose="05000000000000000000" pitchFamily="2" charset="2"/>
              <a:buChar char="q"/>
            </a:pPr>
            <a:r>
              <a:rPr lang="en-ZA" sz="2000" dirty="0" smtClean="0"/>
              <a:t>This </a:t>
            </a:r>
            <a:r>
              <a:rPr lang="en-ZA" sz="2000" dirty="0"/>
              <a:t>clause provides for transitional arrangements and states that a licence issued in terms of the repealed sections 2 or a certificate issued in terms of the repealed section 3 of the PAPA, is deemed to have been issued in terms of the proposed new section 3J, as inserted by clause 3 of the Bill. </a:t>
            </a:r>
            <a:endParaRPr lang="en-ZA" sz="2000" dirty="0" smtClean="0"/>
          </a:p>
          <a:p>
            <a:pPr marL="342900" indent="-342900" algn="just">
              <a:lnSpc>
                <a:spcPct val="150000"/>
              </a:lnSpc>
              <a:buFont typeface="Wingdings" panose="05000000000000000000" pitchFamily="2" charset="2"/>
              <a:buChar char="q"/>
            </a:pPr>
            <a:r>
              <a:rPr lang="en-ZA" sz="2000" dirty="0" smtClean="0"/>
              <a:t>It </a:t>
            </a:r>
            <a:r>
              <a:rPr lang="en-ZA" sz="2000" dirty="0"/>
              <a:t>further provides for anything done before the commencement of the Bill (once it becomes enacted), is to be processed and finalised as if sections 2 and 3 of the PAPA had not been repealed.</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15</a:t>
            </a:fld>
            <a:endParaRPr lang="en-ZA" dirty="0"/>
          </a:p>
        </p:txBody>
      </p:sp>
    </p:spTree>
    <p:extLst>
      <p:ext uri="{BB962C8B-B14F-4D97-AF65-F5344CB8AC3E}">
        <p14:creationId xmlns:p14="http://schemas.microsoft.com/office/powerpoint/2010/main" xmlns="" val="1252043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gn="just">
              <a:lnSpc>
                <a:spcPct val="150000"/>
              </a:lnSpc>
            </a:pPr>
            <a:r>
              <a:rPr lang="en-ZA" sz="2000" b="1" dirty="0"/>
              <a:t>Clause 10: Amendment of certain expressions</a:t>
            </a:r>
            <a:endParaRPr lang="en-ZA" sz="2000" dirty="0"/>
          </a:p>
          <a:p>
            <a:pPr marL="342900" indent="-342900" algn="just">
              <a:lnSpc>
                <a:spcPct val="150000"/>
              </a:lnSpc>
              <a:buFont typeface="Wingdings" panose="05000000000000000000" pitchFamily="2" charset="2"/>
              <a:buChar char="q"/>
            </a:pPr>
            <a:r>
              <a:rPr lang="en-ZA" sz="2000" dirty="0" smtClean="0"/>
              <a:t>Clause </a:t>
            </a:r>
            <a:r>
              <a:rPr lang="en-ZA" sz="2000" dirty="0"/>
              <a:t>10 is a consequential amendment whereby the expressions “</a:t>
            </a:r>
            <a:r>
              <a:rPr lang="en-ZA" sz="2000" i="1" dirty="0"/>
              <a:t>a dog for safeguarding</a:t>
            </a:r>
            <a:r>
              <a:rPr lang="en-ZA" sz="2000" dirty="0"/>
              <a:t>”, “</a:t>
            </a:r>
            <a:r>
              <a:rPr lang="en-ZA" sz="2000" i="1" dirty="0"/>
              <a:t>any dog for safeguarding</a:t>
            </a:r>
            <a:r>
              <a:rPr lang="en-ZA" sz="2000" dirty="0"/>
              <a:t>” and “</a:t>
            </a:r>
            <a:r>
              <a:rPr lang="en-ZA" sz="2000" i="1" dirty="0"/>
              <a:t>dogs for safeguarding</a:t>
            </a:r>
            <a:r>
              <a:rPr lang="en-ZA" sz="2000" dirty="0"/>
              <a:t>”, wherever it occurs in the PAPA, have been substituted with the relevant expressions “</a:t>
            </a:r>
            <a:r>
              <a:rPr lang="en-ZA" sz="2000" i="1" dirty="0"/>
              <a:t>an animal for safeguarding</a:t>
            </a:r>
            <a:r>
              <a:rPr lang="en-ZA" sz="2000" dirty="0"/>
              <a:t>”, “</a:t>
            </a:r>
            <a:r>
              <a:rPr lang="en-ZA" sz="2000" i="1" dirty="0"/>
              <a:t>any animal for safeguarding</a:t>
            </a:r>
            <a:r>
              <a:rPr lang="en-ZA" sz="2000" dirty="0"/>
              <a:t>” and “</a:t>
            </a:r>
            <a:r>
              <a:rPr lang="en-ZA" sz="2000" i="1" dirty="0"/>
              <a:t>animals for safeguarding</a:t>
            </a:r>
            <a:r>
              <a:rPr lang="en-ZA" sz="2000" dirty="0"/>
              <a:t>”. </a:t>
            </a:r>
            <a:endParaRPr lang="en-ZA" sz="2000" dirty="0" smtClean="0"/>
          </a:p>
          <a:p>
            <a:pPr marL="342900" indent="-342900" algn="just">
              <a:lnSpc>
                <a:spcPct val="150000"/>
              </a:lnSpc>
              <a:buFont typeface="Wingdings" panose="05000000000000000000" pitchFamily="2" charset="2"/>
              <a:buChar char="q"/>
            </a:pPr>
            <a:r>
              <a:rPr lang="en-ZA" sz="2000" dirty="0" smtClean="0"/>
              <a:t>This </a:t>
            </a:r>
            <a:r>
              <a:rPr lang="en-ZA" sz="2000" dirty="0"/>
              <a:t>amendment is aligned to the amended definition of “use for safeguarding” in the Bill, to extend the definition of “use for safeguarding” (once the Bill is enacted) to “animals”, as opposed to only dogs, as originally defined in the PAPA</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16</a:t>
            </a:fld>
            <a:endParaRPr lang="en-ZA" dirty="0"/>
          </a:p>
        </p:txBody>
      </p:sp>
    </p:spTree>
    <p:extLst>
      <p:ext uri="{BB962C8B-B14F-4D97-AF65-F5344CB8AC3E}">
        <p14:creationId xmlns:p14="http://schemas.microsoft.com/office/powerpoint/2010/main" xmlns="" val="161899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gn="just">
              <a:lnSpc>
                <a:spcPct val="150000"/>
              </a:lnSpc>
            </a:pPr>
            <a:r>
              <a:rPr lang="en-ZA" sz="2000" b="1" dirty="0"/>
              <a:t>Clause 11:  Short title </a:t>
            </a:r>
            <a:endParaRPr lang="en-ZA" sz="2000" dirty="0"/>
          </a:p>
          <a:p>
            <a:pPr marL="342900" indent="-342900" algn="just">
              <a:lnSpc>
                <a:spcPct val="150000"/>
              </a:lnSpc>
              <a:buFont typeface="Wingdings" panose="05000000000000000000" pitchFamily="2" charset="2"/>
              <a:buChar char="q"/>
            </a:pPr>
            <a:r>
              <a:rPr lang="en-ZA" sz="2000" dirty="0" smtClean="0"/>
              <a:t>This </a:t>
            </a:r>
            <a:r>
              <a:rPr lang="en-ZA" sz="2000" dirty="0"/>
              <a:t>clause provides that the short title of this Act, upon its enactment, is the Performing Animals Protection Amendment Act, </a:t>
            </a:r>
            <a:r>
              <a:rPr lang="en-ZA" sz="2000" dirty="0" smtClean="0"/>
              <a:t>2016, </a:t>
            </a:r>
            <a:r>
              <a:rPr lang="en-ZA" sz="2000" dirty="0"/>
              <a:t>which comes into operation on a date ﬁxed by proclamation in the </a:t>
            </a:r>
            <a:r>
              <a:rPr lang="en-ZA" sz="2000" i="1" dirty="0"/>
              <a:t>Gazette</a:t>
            </a:r>
            <a:r>
              <a:rPr lang="en-ZA" sz="2000" dirty="0"/>
              <a:t>. </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17</a:t>
            </a:fld>
            <a:endParaRPr lang="en-ZA" dirty="0"/>
          </a:p>
        </p:txBody>
      </p:sp>
    </p:spTree>
    <p:extLst>
      <p:ext uri="{BB962C8B-B14F-4D97-AF65-F5344CB8AC3E}">
        <p14:creationId xmlns:p14="http://schemas.microsoft.com/office/powerpoint/2010/main" xmlns="" val="2970317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CONSULTATION PROCESS </a:t>
            </a:r>
            <a:endParaRPr lang="en-ZA" dirty="0"/>
          </a:p>
        </p:txBody>
      </p:sp>
      <p:sp>
        <p:nvSpPr>
          <p:cNvPr id="3" name="Content Placeholder 2"/>
          <p:cNvSpPr>
            <a:spLocks noGrp="1"/>
          </p:cNvSpPr>
          <p:nvPr>
            <p:ph idx="1"/>
          </p:nvPr>
        </p:nvSpPr>
        <p:spPr/>
        <p:txBody>
          <a:bodyPr/>
          <a:lstStyle/>
          <a:p>
            <a:pPr marL="342900" lvl="0" indent="-342900">
              <a:buFont typeface="Wingdings" panose="05000000000000000000" pitchFamily="2" charset="2"/>
              <a:buChar char="q"/>
            </a:pPr>
            <a:r>
              <a:rPr lang="en-ZA" sz="2000" dirty="0">
                <a:solidFill>
                  <a:prstClr val="black"/>
                </a:solidFill>
              </a:rPr>
              <a:t>D</a:t>
            </a:r>
            <a:r>
              <a:rPr lang="en-ZA" sz="2000" dirty="0" smtClean="0">
                <a:solidFill>
                  <a:prstClr val="black"/>
                </a:solidFill>
              </a:rPr>
              <a:t>raft </a:t>
            </a:r>
            <a:r>
              <a:rPr lang="en-ZA" sz="2000" dirty="0">
                <a:solidFill>
                  <a:prstClr val="black"/>
                </a:solidFill>
              </a:rPr>
              <a:t>bill was </a:t>
            </a:r>
            <a:r>
              <a:rPr lang="en-ZA" sz="2000" i="1" dirty="0" smtClean="0">
                <a:solidFill>
                  <a:prstClr val="black"/>
                </a:solidFill>
              </a:rPr>
              <a:t>Gazetted</a:t>
            </a:r>
            <a:r>
              <a:rPr lang="en-ZA" sz="2000" dirty="0" smtClean="0">
                <a:solidFill>
                  <a:prstClr val="black"/>
                </a:solidFill>
              </a:rPr>
              <a:t> in April 2014, </a:t>
            </a:r>
            <a:r>
              <a:rPr lang="en-ZA" sz="2000" dirty="0">
                <a:solidFill>
                  <a:prstClr val="black"/>
                </a:solidFill>
              </a:rPr>
              <a:t>and written comments were received </a:t>
            </a:r>
            <a:r>
              <a:rPr lang="en-ZA" sz="2000" dirty="0" smtClean="0">
                <a:solidFill>
                  <a:prstClr val="black"/>
                </a:solidFill>
              </a:rPr>
              <a:t>from:</a:t>
            </a:r>
            <a:endParaRPr lang="en-ZA" sz="2000" dirty="0">
              <a:solidFill>
                <a:prstClr val="black"/>
              </a:solidFill>
            </a:endParaRPr>
          </a:p>
          <a:p>
            <a:pPr lvl="2"/>
            <a:r>
              <a:rPr lang="en-ZA" sz="1900" dirty="0" smtClean="0">
                <a:solidFill>
                  <a:prstClr val="black"/>
                </a:solidFill>
              </a:rPr>
              <a:t>The </a:t>
            </a:r>
            <a:r>
              <a:rPr lang="en-ZA" sz="1900" dirty="0">
                <a:solidFill>
                  <a:prstClr val="black"/>
                </a:solidFill>
              </a:rPr>
              <a:t>South African Institute for Advanced Constitutional, Public, Human Rights and International Law: A Centre of the University of Johannesburg (“SAIFAC”);</a:t>
            </a:r>
          </a:p>
          <a:p>
            <a:pPr lvl="2"/>
            <a:r>
              <a:rPr lang="en-ZA" sz="1900" dirty="0">
                <a:solidFill>
                  <a:prstClr val="black"/>
                </a:solidFill>
              </a:rPr>
              <a:t>Western Cape Government, Directorate: Legislation;</a:t>
            </a:r>
          </a:p>
          <a:p>
            <a:pPr lvl="2"/>
            <a:r>
              <a:rPr lang="en-ZA" sz="1900" dirty="0">
                <a:solidFill>
                  <a:prstClr val="black"/>
                </a:solidFill>
              </a:rPr>
              <a:t>The Humane Education Trust;</a:t>
            </a:r>
          </a:p>
          <a:p>
            <a:pPr lvl="2"/>
            <a:r>
              <a:rPr lang="en-ZA" sz="1900" dirty="0">
                <a:solidFill>
                  <a:prstClr val="black"/>
                </a:solidFill>
              </a:rPr>
              <a:t>The Dog Club;</a:t>
            </a:r>
          </a:p>
          <a:p>
            <a:pPr lvl="2"/>
            <a:r>
              <a:rPr lang="en-ZA" sz="1900" dirty="0">
                <a:solidFill>
                  <a:prstClr val="black"/>
                </a:solidFill>
              </a:rPr>
              <a:t>Love South African Circus;</a:t>
            </a:r>
          </a:p>
          <a:p>
            <a:pPr lvl="2"/>
            <a:r>
              <a:rPr lang="en-ZA" sz="1900" dirty="0">
                <a:solidFill>
                  <a:prstClr val="black"/>
                </a:solidFill>
              </a:rPr>
              <a:t>The Licensed Animal Trainers’ Association;</a:t>
            </a:r>
          </a:p>
          <a:p>
            <a:pPr lvl="2"/>
            <a:r>
              <a:rPr lang="en-ZA" sz="1900" dirty="0">
                <a:solidFill>
                  <a:prstClr val="black"/>
                </a:solidFill>
              </a:rPr>
              <a:t>The Animal Anti-Cruelty League;</a:t>
            </a:r>
          </a:p>
          <a:p>
            <a:pPr lvl="2"/>
            <a:r>
              <a:rPr lang="en-ZA" sz="1900" dirty="0">
                <a:solidFill>
                  <a:prstClr val="black"/>
                </a:solidFill>
              </a:rPr>
              <a:t>The South African Federation of Sledding Sports;</a:t>
            </a:r>
          </a:p>
          <a:p>
            <a:pPr lvl="2"/>
            <a:r>
              <a:rPr lang="en-ZA" sz="1900" dirty="0">
                <a:solidFill>
                  <a:prstClr val="black"/>
                </a:solidFill>
              </a:rPr>
              <a:t>Commercial Producers Association of South Africa;</a:t>
            </a:r>
          </a:p>
          <a:p>
            <a:pPr lvl="2"/>
            <a:r>
              <a:rPr lang="en-ZA" sz="1900" dirty="0">
                <a:solidFill>
                  <a:prstClr val="black"/>
                </a:solidFill>
              </a:rPr>
              <a:t>SA National Bird of Prey Centre; </a:t>
            </a:r>
          </a:p>
          <a:p>
            <a:pPr lvl="2"/>
            <a:r>
              <a:rPr lang="en-ZA" sz="1900" dirty="0">
                <a:solidFill>
                  <a:prstClr val="black"/>
                </a:solidFill>
              </a:rPr>
              <a:t>SA Dog Academy and </a:t>
            </a:r>
          </a:p>
          <a:p>
            <a:pPr lvl="2"/>
            <a:r>
              <a:rPr lang="en-ZA" sz="1900" dirty="0">
                <a:solidFill>
                  <a:prstClr val="black"/>
                </a:solidFill>
              </a:rPr>
              <a:t>The National Society for the Prevention of Cruelty to Animals.</a:t>
            </a:r>
            <a:r>
              <a:rPr lang="en-ZA" sz="2000" dirty="0">
                <a:solidFill>
                  <a:prstClr val="black"/>
                </a:solidFill>
              </a:rPr>
              <a:t> </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18</a:t>
            </a:fld>
            <a:endParaRPr lang="en-ZA" dirty="0"/>
          </a:p>
        </p:txBody>
      </p:sp>
    </p:spTree>
    <p:extLst>
      <p:ext uri="{BB962C8B-B14F-4D97-AF65-F5344CB8AC3E}">
        <p14:creationId xmlns:p14="http://schemas.microsoft.com/office/powerpoint/2010/main" xmlns="" val="2323412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19</a:t>
            </a:fld>
            <a:endParaRPr lang="en-Z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6220" y="1439863"/>
            <a:ext cx="7936805" cy="5129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155089" y="3599107"/>
            <a:ext cx="4680527" cy="867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10196" y="540271"/>
            <a:ext cx="9361040" cy="461665"/>
          </a:xfrm>
          <a:prstGeom prst="rect">
            <a:avLst/>
          </a:prstGeom>
        </p:spPr>
        <p:txBody>
          <a:bodyPr wrap="square">
            <a:spAutoFit/>
          </a:bodyPr>
          <a:lstStyle/>
          <a:p>
            <a:r>
              <a:rPr lang="en-ZA" sz="2400" b="1" dirty="0" smtClean="0">
                <a:solidFill>
                  <a:srgbClr val="008000"/>
                </a:solidFill>
                <a:latin typeface="Arial" pitchFamily="34" charset="0"/>
                <a:ea typeface="+mj-ea"/>
                <a:cs typeface="Arial" pitchFamily="34" charset="0"/>
              </a:rPr>
              <a:t>STAKEHOLDER CONSULTATIVE WORKSHOP: 16 May 2014 </a:t>
            </a:r>
            <a:endParaRPr lang="en-ZA" sz="2400" dirty="0"/>
          </a:p>
        </p:txBody>
      </p:sp>
    </p:spTree>
    <p:extLst>
      <p:ext uri="{BB962C8B-B14F-4D97-AF65-F5344CB8AC3E}">
        <p14:creationId xmlns:p14="http://schemas.microsoft.com/office/powerpoint/2010/main" xmlns="" val="3097730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OUTLINE</a:t>
            </a:r>
          </a:p>
        </p:txBody>
      </p:sp>
      <p:sp>
        <p:nvSpPr>
          <p:cNvPr id="3" name="Content Placeholder 2"/>
          <p:cNvSpPr>
            <a:spLocks noGrp="1"/>
          </p:cNvSpPr>
          <p:nvPr>
            <p:ph idx="1"/>
          </p:nvPr>
        </p:nvSpPr>
        <p:spPr>
          <a:xfrm>
            <a:off x="666180" y="1332359"/>
            <a:ext cx="9178925" cy="5004000"/>
          </a:xfrm>
        </p:spPr>
        <p:txBody>
          <a:bodyPr/>
          <a:lstStyle/>
          <a:p>
            <a:pPr marL="285750" indent="-285750">
              <a:lnSpc>
                <a:spcPct val="150000"/>
              </a:lnSpc>
              <a:buFont typeface="Wingdings" panose="05000000000000000000" pitchFamily="2" charset="2"/>
              <a:buChar char="q"/>
            </a:pPr>
            <a:r>
              <a:rPr lang="en-US" sz="2400" dirty="0"/>
              <a:t>Acronyms </a:t>
            </a:r>
          </a:p>
          <a:p>
            <a:pPr marL="285750" indent="-285750">
              <a:lnSpc>
                <a:spcPct val="150000"/>
              </a:lnSpc>
              <a:buFont typeface="Wingdings" panose="05000000000000000000" pitchFamily="2" charset="2"/>
              <a:buChar char="q"/>
            </a:pPr>
            <a:r>
              <a:rPr lang="en-ZA" sz="2400" dirty="0"/>
              <a:t>Introduction</a:t>
            </a:r>
          </a:p>
          <a:p>
            <a:pPr marL="285750" indent="-285750">
              <a:lnSpc>
                <a:spcPct val="150000"/>
              </a:lnSpc>
              <a:buFont typeface="Wingdings" panose="05000000000000000000" pitchFamily="2" charset="2"/>
              <a:buChar char="q"/>
            </a:pPr>
            <a:r>
              <a:rPr lang="en-ZA" sz="2400" dirty="0"/>
              <a:t>Development of the Bill</a:t>
            </a:r>
          </a:p>
          <a:p>
            <a:pPr marL="285750" indent="-285750">
              <a:lnSpc>
                <a:spcPct val="150000"/>
              </a:lnSpc>
              <a:buFont typeface="Wingdings" panose="05000000000000000000" pitchFamily="2" charset="2"/>
              <a:buChar char="q"/>
            </a:pPr>
            <a:r>
              <a:rPr lang="en-ZA" sz="2400" dirty="0"/>
              <a:t>Technical Amendments </a:t>
            </a:r>
            <a:r>
              <a:rPr lang="en-ZA" sz="2400" dirty="0" smtClean="0"/>
              <a:t>  </a:t>
            </a:r>
            <a:endParaRPr lang="en-ZA" sz="2400" dirty="0"/>
          </a:p>
          <a:p>
            <a:pPr marL="285750" indent="-285750">
              <a:lnSpc>
                <a:spcPct val="150000"/>
              </a:lnSpc>
              <a:buFont typeface="Wingdings" panose="05000000000000000000" pitchFamily="2" charset="2"/>
              <a:buChar char="q"/>
            </a:pPr>
            <a:r>
              <a:rPr lang="en-ZA" sz="2400" dirty="0" smtClean="0"/>
              <a:t>Consultation Process </a:t>
            </a:r>
            <a:endParaRPr lang="en-ZA" sz="2400" dirty="0"/>
          </a:p>
          <a:p>
            <a:pPr marL="285750" indent="-285750">
              <a:lnSpc>
                <a:spcPct val="150000"/>
              </a:lnSpc>
              <a:buFont typeface="Wingdings" panose="05000000000000000000" pitchFamily="2" charset="2"/>
              <a:buChar char="q"/>
            </a:pPr>
            <a:r>
              <a:rPr lang="en-ZA" sz="2400" dirty="0"/>
              <a:t>Financial Implications</a:t>
            </a:r>
          </a:p>
          <a:p>
            <a:pPr marL="285750" indent="-285750">
              <a:lnSpc>
                <a:spcPct val="150000"/>
              </a:lnSpc>
              <a:buFont typeface="Wingdings" panose="05000000000000000000" pitchFamily="2" charset="2"/>
              <a:buChar char="q"/>
            </a:pPr>
            <a:r>
              <a:rPr lang="en-ZA" sz="2400" dirty="0" smtClean="0"/>
              <a:t>Recommendations</a:t>
            </a:r>
            <a:endParaRPr lang="en-US" sz="2400" dirty="0"/>
          </a:p>
          <a:p>
            <a:endParaRPr lang="en-ZA" sz="2800"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a:t>
            </a:fld>
            <a:endParaRPr lang="en-ZA" dirty="0"/>
          </a:p>
        </p:txBody>
      </p:sp>
    </p:spTree>
    <p:extLst>
      <p:ext uri="{BB962C8B-B14F-4D97-AF65-F5344CB8AC3E}">
        <p14:creationId xmlns:p14="http://schemas.microsoft.com/office/powerpoint/2010/main" xmlns="" val="1314170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PARLIAMENTARY PROCESS  </a:t>
            </a:r>
            <a:endParaRPr lang="en-ZA" dirty="0"/>
          </a:p>
        </p:txBody>
      </p:sp>
      <p:sp>
        <p:nvSpPr>
          <p:cNvPr id="3" name="Content Placeholder 2"/>
          <p:cNvSpPr>
            <a:spLocks noGrp="1"/>
          </p:cNvSpPr>
          <p:nvPr>
            <p:ph idx="1"/>
          </p:nvPr>
        </p:nvSpPr>
        <p:spPr/>
        <p:txBody>
          <a:bodyPr/>
          <a:lstStyle/>
          <a:p>
            <a:pPr marL="342900" indent="-342900" algn="just">
              <a:lnSpc>
                <a:spcPct val="150000"/>
              </a:lnSpc>
              <a:buFont typeface="Wingdings" panose="05000000000000000000" pitchFamily="2" charset="2"/>
              <a:buChar char="q"/>
            </a:pPr>
            <a:r>
              <a:rPr lang="en-ZA" altLang="en-US" sz="2400" dirty="0">
                <a:latin typeface="Arial" charset="0"/>
                <a:cs typeface="Arial" charset="0"/>
              </a:rPr>
              <a:t>The Parliament started processing the Amendment Bill in March </a:t>
            </a:r>
            <a:r>
              <a:rPr lang="en-ZA" altLang="en-US" sz="2400" dirty="0" smtClean="0">
                <a:latin typeface="Arial" charset="0"/>
                <a:cs typeface="Arial" charset="0"/>
              </a:rPr>
              <a:t>2015. </a:t>
            </a:r>
          </a:p>
          <a:p>
            <a:pPr marL="342900" indent="-342900" algn="just">
              <a:lnSpc>
                <a:spcPct val="150000"/>
              </a:lnSpc>
              <a:buFont typeface="Wingdings" panose="05000000000000000000" pitchFamily="2" charset="2"/>
              <a:buChar char="q"/>
            </a:pPr>
            <a:r>
              <a:rPr lang="en-ZA" sz="2400" dirty="0" smtClean="0">
                <a:latin typeface="Arial" charset="0"/>
                <a:cs typeface="Arial" charset="0"/>
              </a:rPr>
              <a:t>The Portfolio Committee (PC) on Agriculture, Forestry and Fisheries called for written comments in April 2015.</a:t>
            </a:r>
          </a:p>
          <a:p>
            <a:pPr marL="342900" indent="-342900" algn="just">
              <a:lnSpc>
                <a:spcPct val="150000"/>
              </a:lnSpc>
              <a:buFont typeface="Wingdings" panose="05000000000000000000" pitchFamily="2" charset="2"/>
              <a:buChar char="q"/>
            </a:pPr>
            <a:r>
              <a:rPr lang="en-ZA" sz="2400" dirty="0" smtClean="0">
                <a:latin typeface="Arial" charset="0"/>
                <a:cs typeface="Arial" charset="0"/>
              </a:rPr>
              <a:t>PC also held public hearings in May 2015.</a:t>
            </a:r>
          </a:p>
          <a:p>
            <a:pPr marL="342900" indent="-342900" algn="just">
              <a:lnSpc>
                <a:spcPct val="150000"/>
              </a:lnSpc>
              <a:buFont typeface="Wingdings" panose="05000000000000000000" pitchFamily="2" charset="2"/>
              <a:buChar char="q"/>
            </a:pPr>
            <a:r>
              <a:rPr lang="en-ZA" sz="2400" dirty="0" smtClean="0">
                <a:latin typeface="Arial" charset="0"/>
                <a:cs typeface="Arial" charset="0"/>
              </a:rPr>
              <a:t>The Departments responded positively to concerns raised by the stakeholders.  </a:t>
            </a:r>
          </a:p>
          <a:p>
            <a:pPr marL="342900" indent="-342900">
              <a:buFont typeface="Wingdings" panose="05000000000000000000" pitchFamily="2" charset="2"/>
              <a:buChar char="q"/>
            </a:pPr>
            <a:endParaRPr lang="en-ZA" sz="2400" dirty="0" smtClean="0">
              <a:latin typeface="Arial" charset="0"/>
              <a:cs typeface="Arial" charset="0"/>
            </a:endParaRPr>
          </a:p>
          <a:p>
            <a:pPr marL="342900" indent="-342900">
              <a:buFont typeface="Wingdings" panose="05000000000000000000" pitchFamily="2" charset="2"/>
              <a:buChar char="q"/>
            </a:pPr>
            <a:endParaRPr lang="en-ZA" sz="2000"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20</a:t>
            </a:fld>
            <a:endParaRPr lang="en-ZA" dirty="0"/>
          </a:p>
        </p:txBody>
      </p:sp>
    </p:spTree>
    <p:extLst>
      <p:ext uri="{BB962C8B-B14F-4D97-AF65-F5344CB8AC3E}">
        <p14:creationId xmlns:p14="http://schemas.microsoft.com/office/powerpoint/2010/main" xmlns="" val="3485361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STAKEHOLDERS CONCERNS </a:t>
            </a:r>
            <a:endParaRPr lang="en-ZA"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q"/>
            </a:pPr>
            <a:r>
              <a:rPr lang="en-ZA" sz="2400" dirty="0" smtClean="0"/>
              <a:t>Stakeholders expressed concerns over some exemption: -the following Animals are exempted from PAPA licence:</a:t>
            </a:r>
          </a:p>
          <a:p>
            <a:pPr marL="606425" lvl="2" indent="-342900">
              <a:buFont typeface="Arial" panose="020B0604020202020204" pitchFamily="34" charset="0"/>
              <a:buChar char="•"/>
            </a:pPr>
            <a:r>
              <a:rPr lang="en-ZA" sz="2000" dirty="0" smtClean="0"/>
              <a:t>Animals for military training</a:t>
            </a:r>
          </a:p>
          <a:p>
            <a:pPr marL="606425" lvl="2" indent="-342900">
              <a:buFont typeface="Arial" panose="020B0604020202020204" pitchFamily="34" charset="0"/>
              <a:buChar char="•"/>
            </a:pPr>
            <a:r>
              <a:rPr lang="en-ZA" sz="2000" dirty="0" smtClean="0"/>
              <a:t>Animals for police training</a:t>
            </a:r>
          </a:p>
          <a:p>
            <a:pPr marL="606425" lvl="2" indent="-342900">
              <a:buFont typeface="Arial" panose="020B0604020202020204" pitchFamily="34" charset="0"/>
              <a:buChar char="•"/>
            </a:pPr>
            <a:r>
              <a:rPr lang="en-ZA" sz="2000" dirty="0" smtClean="0"/>
              <a:t>Animals for sporting purposes</a:t>
            </a:r>
          </a:p>
          <a:p>
            <a:pPr marL="606425" lvl="2" indent="-342900">
              <a:buFont typeface="Arial" panose="020B0604020202020204" pitchFamily="34" charset="0"/>
              <a:buChar char="•"/>
            </a:pPr>
            <a:r>
              <a:rPr lang="en-ZA" sz="2000" dirty="0" smtClean="0"/>
              <a:t>Animals for agricultural shows</a:t>
            </a:r>
          </a:p>
          <a:p>
            <a:pPr marL="606425" lvl="2" indent="-342900">
              <a:buFont typeface="Arial" panose="020B0604020202020204" pitchFamily="34" charset="0"/>
              <a:buChar char="•"/>
            </a:pPr>
            <a:r>
              <a:rPr lang="en-ZA" sz="2000" dirty="0" smtClean="0"/>
              <a:t>Show horses</a:t>
            </a:r>
          </a:p>
          <a:p>
            <a:pPr marL="606425" lvl="2" indent="-342900">
              <a:buFont typeface="Arial" panose="020B0604020202020204" pitchFamily="34" charset="0"/>
              <a:buChar char="•"/>
            </a:pPr>
            <a:r>
              <a:rPr lang="en-ZA" sz="2000" dirty="0" smtClean="0"/>
              <a:t>Show dogs</a:t>
            </a:r>
          </a:p>
          <a:p>
            <a:pPr marL="606425" lvl="2" indent="-342900">
              <a:buFont typeface="Arial" panose="020B0604020202020204" pitchFamily="34" charset="0"/>
              <a:buChar char="•"/>
            </a:pPr>
            <a:r>
              <a:rPr lang="en-ZA" sz="2000" dirty="0" smtClean="0"/>
              <a:t>Show caged birds</a:t>
            </a:r>
          </a:p>
          <a:p>
            <a:pPr marL="606425" lvl="2" indent="-342900">
              <a:buFont typeface="Arial" panose="020B0604020202020204" pitchFamily="34" charset="0"/>
              <a:buChar char="•"/>
            </a:pPr>
            <a:r>
              <a:rPr lang="en-ZA" sz="2000" dirty="0" smtClean="0"/>
              <a:t>Military or police tournaments/exhibitions</a:t>
            </a:r>
          </a:p>
          <a:p>
            <a:pPr marL="606425" lvl="2" indent="-342900">
              <a:buFont typeface="Arial" panose="020B0604020202020204" pitchFamily="34" charset="0"/>
              <a:buChar char="•"/>
            </a:pPr>
            <a:r>
              <a:rPr lang="en-ZA" sz="2000" dirty="0" smtClean="0"/>
              <a:t>Gymkhanas</a:t>
            </a:r>
          </a:p>
          <a:p>
            <a:pPr marL="606425" lvl="2" indent="-342900">
              <a:buFont typeface="Arial" panose="020B0604020202020204" pitchFamily="34" charset="0"/>
              <a:buChar char="•"/>
            </a:pPr>
            <a:r>
              <a:rPr lang="en-ZA" sz="2000" dirty="0" smtClean="0"/>
              <a:t>Safeguarding dogs by the South African Defence or the South African Police or the Prisons Service</a:t>
            </a:r>
          </a:p>
          <a:p>
            <a:pPr marL="606425" lvl="2" indent="-342900">
              <a:buFont typeface="Arial" panose="020B0604020202020204" pitchFamily="34" charset="0"/>
              <a:buChar char="•"/>
            </a:pPr>
            <a:r>
              <a:rPr lang="en-ZA" sz="2000" dirty="0" smtClean="0"/>
              <a:t>Public Zoological Gardens</a:t>
            </a:r>
            <a:endParaRPr lang="en-ZA" sz="2000"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21</a:t>
            </a:fld>
            <a:endParaRPr lang="en-ZA" dirty="0"/>
          </a:p>
        </p:txBody>
      </p:sp>
    </p:spTree>
    <p:extLst>
      <p:ext uri="{BB962C8B-B14F-4D97-AF65-F5344CB8AC3E}">
        <p14:creationId xmlns:p14="http://schemas.microsoft.com/office/powerpoint/2010/main" xmlns="" val="3344327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STAKEHOLDER CONCERNS </a:t>
            </a:r>
            <a:endParaRPr lang="en-ZA"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q"/>
            </a:pPr>
            <a:r>
              <a:rPr lang="en-ZA" sz="2000" dirty="0" smtClean="0"/>
              <a:t>There was a concern on the capacity of DAFF to carry the functions, and the location of State Veterinarians and Animal Scientists</a:t>
            </a:r>
          </a:p>
          <a:p>
            <a:pPr marL="0" indent="0"/>
            <a:endParaRPr lang="en-ZA" sz="2400" dirty="0" smtClean="0"/>
          </a:p>
          <a:p>
            <a:pPr marL="342900" indent="-342900">
              <a:buFont typeface="Arial" panose="020B0604020202020204" pitchFamily="34" charset="0"/>
              <a:buChar char="•"/>
            </a:pPr>
            <a:endParaRPr lang="en-ZA" dirty="0" smtClean="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22</a:t>
            </a:fld>
            <a:endParaRPr lang="en-Z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86260" y="2113827"/>
            <a:ext cx="7743550" cy="5447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8929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OUTCOMES OF STAKEHOLDER CONSULTATIONS </a:t>
            </a:r>
            <a:endParaRPr lang="en-ZA" dirty="0"/>
          </a:p>
        </p:txBody>
      </p:sp>
      <p:sp>
        <p:nvSpPr>
          <p:cNvPr id="3" name="Content Placeholder 2"/>
          <p:cNvSpPr>
            <a:spLocks noGrp="1"/>
          </p:cNvSpPr>
          <p:nvPr>
            <p:ph idx="1"/>
          </p:nvPr>
        </p:nvSpPr>
        <p:spPr/>
        <p:txBody>
          <a:bodyPr/>
          <a:lstStyle/>
          <a:p>
            <a:pPr marL="457200" indent="-457200">
              <a:lnSpc>
                <a:spcPct val="150000"/>
              </a:lnSpc>
              <a:buFont typeface="Wingdings" panose="05000000000000000000" pitchFamily="2" charset="2"/>
              <a:buChar char="q"/>
            </a:pPr>
            <a:r>
              <a:rPr lang="en-ZA" sz="2000" dirty="0" smtClean="0"/>
              <a:t>Other concerns raised included: </a:t>
            </a:r>
          </a:p>
          <a:p>
            <a:pPr marL="549275" lvl="2" indent="-285750">
              <a:buFont typeface="Arial" panose="020B0604020202020204" pitchFamily="34" charset="0"/>
              <a:buChar char="•"/>
            </a:pPr>
            <a:r>
              <a:rPr lang="en-ZA" sz="2000" dirty="0" smtClean="0"/>
              <a:t>Mandate to issue licenses DAFF or NSPCA?</a:t>
            </a:r>
          </a:p>
          <a:p>
            <a:pPr marL="549275" lvl="2" indent="-285750">
              <a:buFont typeface="Arial" panose="020B0604020202020204" pitchFamily="34" charset="0"/>
              <a:buChar char="•"/>
            </a:pPr>
            <a:r>
              <a:rPr lang="en-ZA" sz="2000" dirty="0" smtClean="0"/>
              <a:t>PAPA &amp; APA outdated?</a:t>
            </a:r>
          </a:p>
          <a:p>
            <a:pPr marL="549275" lvl="2" indent="-285750">
              <a:buFont typeface="Arial" panose="020B0604020202020204" pitchFamily="34" charset="0"/>
              <a:buChar char="•"/>
            </a:pPr>
            <a:r>
              <a:rPr lang="en-ZA" sz="2000" dirty="0" smtClean="0"/>
              <a:t>Exemptions for a PAPA licence?</a:t>
            </a:r>
          </a:p>
          <a:p>
            <a:pPr marL="549275" lvl="2" indent="-285750">
              <a:buFont typeface="Arial" panose="020B0604020202020204" pitchFamily="34" charset="0"/>
              <a:buChar char="•"/>
            </a:pPr>
            <a:r>
              <a:rPr lang="en-ZA" sz="2000" dirty="0" smtClean="0"/>
              <a:t>Capacity within DAFF to implement licencing?</a:t>
            </a:r>
          </a:p>
          <a:p>
            <a:pPr marL="549275" lvl="2" indent="-285750">
              <a:buFont typeface="Arial" panose="020B0604020202020204" pitchFamily="34" charset="0"/>
              <a:buChar char="•"/>
            </a:pPr>
            <a:r>
              <a:rPr lang="en-ZA" sz="2000" dirty="0" smtClean="0"/>
              <a:t>Selection and expertise of the appeals board? </a:t>
            </a:r>
          </a:p>
          <a:p>
            <a:pPr marL="549275" lvl="2" indent="-285750">
              <a:buFont typeface="Arial" panose="020B0604020202020204" pitchFamily="34" charset="0"/>
              <a:buChar char="•"/>
            </a:pPr>
            <a:r>
              <a:rPr lang="en-ZA" sz="2000" dirty="0" smtClean="0"/>
              <a:t>Turn around time for PAPA licences? </a:t>
            </a:r>
          </a:p>
          <a:p>
            <a:pPr lvl="1">
              <a:lnSpc>
                <a:spcPct val="150000"/>
              </a:lnSpc>
              <a:buFont typeface="Wingdings" panose="05000000000000000000" pitchFamily="2" charset="2"/>
              <a:buChar char="q"/>
            </a:pPr>
            <a:r>
              <a:rPr lang="en-ZA" sz="2000" dirty="0" smtClean="0">
                <a:solidFill>
                  <a:prstClr val="black"/>
                </a:solidFill>
              </a:rPr>
              <a:t>As a way forward, a </a:t>
            </a:r>
            <a:r>
              <a:rPr lang="en-ZA" sz="2000" dirty="0">
                <a:solidFill>
                  <a:prstClr val="black"/>
                </a:solidFill>
              </a:rPr>
              <a:t>holistic Animal Welfare Strategic Framework in response to the short-term and long-term animal welfare matters has been drafted and is currently </a:t>
            </a:r>
            <a:r>
              <a:rPr lang="en-ZA" sz="2000" dirty="0" smtClean="0">
                <a:solidFill>
                  <a:prstClr val="black"/>
                </a:solidFill>
              </a:rPr>
              <a:t>being consulted. </a:t>
            </a:r>
          </a:p>
          <a:p>
            <a:pPr lvl="1">
              <a:lnSpc>
                <a:spcPct val="150000"/>
              </a:lnSpc>
              <a:buFont typeface="Wingdings" panose="05000000000000000000" pitchFamily="2" charset="2"/>
              <a:buChar char="q"/>
            </a:pPr>
            <a:r>
              <a:rPr lang="en-ZA" sz="2000" dirty="0" smtClean="0">
                <a:solidFill>
                  <a:prstClr val="black"/>
                </a:solidFill>
              </a:rPr>
              <a:t>In </a:t>
            </a:r>
            <a:r>
              <a:rPr lang="en-ZA" sz="2000" dirty="0">
                <a:solidFill>
                  <a:prstClr val="black"/>
                </a:solidFill>
              </a:rPr>
              <a:t>this regard, a comprehensive “modern” Animal Welfare Bill is envisaged and this Bill will repeal and substitute all old Animal Welfare </a:t>
            </a:r>
            <a:r>
              <a:rPr lang="en-ZA" sz="2000" dirty="0" smtClean="0">
                <a:solidFill>
                  <a:prstClr val="black"/>
                </a:solidFill>
              </a:rPr>
              <a:t>laws.</a:t>
            </a:r>
            <a:endParaRPr lang="en-ZA" sz="2000"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23</a:t>
            </a:fld>
            <a:endParaRPr lang="en-ZA" dirty="0"/>
          </a:p>
        </p:txBody>
      </p:sp>
    </p:spTree>
    <p:extLst>
      <p:ext uri="{BB962C8B-B14F-4D97-AF65-F5344CB8AC3E}">
        <p14:creationId xmlns:p14="http://schemas.microsoft.com/office/powerpoint/2010/main" xmlns="" val="1725139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IMPLICATION </a:t>
            </a:r>
            <a:endParaRPr lang="en-ZA" dirty="0"/>
          </a:p>
        </p:txBody>
      </p:sp>
      <p:sp>
        <p:nvSpPr>
          <p:cNvPr id="3" name="Content Placeholder 2"/>
          <p:cNvSpPr>
            <a:spLocks noGrp="1"/>
          </p:cNvSpPr>
          <p:nvPr>
            <p:ph idx="1"/>
          </p:nvPr>
        </p:nvSpPr>
        <p:spPr/>
        <p:txBody>
          <a:bodyPr/>
          <a:lstStyle/>
          <a:p>
            <a:pPr marL="342900" indent="-342900" algn="just">
              <a:buFont typeface="Wingdings" panose="05000000000000000000" pitchFamily="2" charset="2"/>
              <a:buChar char="q"/>
            </a:pPr>
            <a:r>
              <a:rPr lang="en-ZA" sz="2400" dirty="0"/>
              <a:t>In the short term, DAFF and the Provincial Departments of Agriculture will reprioritised the existing resources in order to accommodate the new functions. Departments will be encouraged to utilise existing State Veterinarians and Animal Scientists in different municipal districts; </a:t>
            </a:r>
          </a:p>
          <a:p>
            <a:pPr marL="342900" indent="-342900" algn="just">
              <a:buFont typeface="Wingdings" panose="05000000000000000000" pitchFamily="2" charset="2"/>
              <a:buChar char="q"/>
            </a:pPr>
            <a:endParaRPr lang="en-ZA" sz="2400" dirty="0"/>
          </a:p>
          <a:p>
            <a:pPr marL="342900" indent="-342900" algn="just">
              <a:buFont typeface="Wingdings" panose="05000000000000000000" pitchFamily="2" charset="2"/>
              <a:buChar char="q"/>
            </a:pPr>
            <a:r>
              <a:rPr lang="en-ZA" sz="2400" dirty="0"/>
              <a:t>However, the outer years will have to cater for the new component on Animal Welfare and an estimated budget of R54 million has been envisaged to carry the operations and the structure of the:  </a:t>
            </a:r>
          </a:p>
          <a:p>
            <a:pPr lvl="2" algn="just"/>
            <a:r>
              <a:rPr lang="en-ZA" sz="2400" dirty="0"/>
              <a:t>National Licensing Officer;</a:t>
            </a:r>
          </a:p>
          <a:p>
            <a:pPr lvl="2" algn="just"/>
            <a:r>
              <a:rPr lang="en-ZA" sz="2400" dirty="0"/>
              <a:t>Technical Staff (State Veterinarians, Animal Scientist); and</a:t>
            </a:r>
          </a:p>
          <a:p>
            <a:pPr lvl="2" algn="just"/>
            <a:r>
              <a:rPr lang="en-ZA" sz="2400" dirty="0"/>
              <a:t>Administrative Staff.</a:t>
            </a:r>
            <a:endParaRPr lang="en-ZA"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24</a:t>
            </a:fld>
            <a:endParaRPr lang="en-ZA" dirty="0"/>
          </a:p>
        </p:txBody>
      </p:sp>
    </p:spTree>
    <p:extLst>
      <p:ext uri="{BB962C8B-B14F-4D97-AF65-F5344CB8AC3E}">
        <p14:creationId xmlns:p14="http://schemas.microsoft.com/office/powerpoint/2010/main" xmlns="" val="401670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RECOMMENDATION</a:t>
            </a:r>
          </a:p>
        </p:txBody>
      </p:sp>
      <p:sp>
        <p:nvSpPr>
          <p:cNvPr id="3" name="Content Placeholder 2"/>
          <p:cNvSpPr>
            <a:spLocks noGrp="1"/>
          </p:cNvSpPr>
          <p:nvPr>
            <p:ph idx="1"/>
          </p:nvPr>
        </p:nvSpPr>
        <p:spPr/>
        <p:txBody>
          <a:bodyPr/>
          <a:lstStyle/>
          <a:p>
            <a:r>
              <a:rPr lang="en-ZA" sz="2800" b="1" dirty="0"/>
              <a:t>It is recommended that the </a:t>
            </a:r>
            <a:r>
              <a:rPr lang="en-ZA" sz="2800" b="1" dirty="0" smtClean="0"/>
              <a:t>Select Committee on Land and Mineral Resources:</a:t>
            </a:r>
            <a:endParaRPr lang="en-ZA" sz="2800" b="1" dirty="0"/>
          </a:p>
          <a:p>
            <a:endParaRPr lang="en-ZA" sz="2400" dirty="0"/>
          </a:p>
          <a:p>
            <a:pPr marL="285750" indent="-285750">
              <a:buFont typeface="Wingdings" panose="05000000000000000000" pitchFamily="2" charset="2"/>
              <a:buChar char="q"/>
            </a:pPr>
            <a:r>
              <a:rPr lang="en-ZA" sz="2400" dirty="0"/>
              <a:t>Take note of the Bill, and after due </a:t>
            </a:r>
            <a:r>
              <a:rPr lang="en-ZA" sz="2400" dirty="0" smtClean="0"/>
              <a:t>consideration, approves </a:t>
            </a:r>
            <a:r>
              <a:rPr lang="en-ZA" sz="2400" dirty="0"/>
              <a:t>the Performing Animals Protection Amendment Bill</a:t>
            </a:r>
          </a:p>
          <a:p>
            <a:pPr marL="0" indent="0"/>
            <a:endParaRPr lang="en-ZA" sz="2400" dirty="0"/>
          </a:p>
          <a:p>
            <a:pPr marL="0" indent="0"/>
            <a:r>
              <a:rPr lang="en-ZA" sz="2400" dirty="0"/>
              <a:t>and</a:t>
            </a:r>
          </a:p>
          <a:p>
            <a:pPr marL="285750" indent="-285750">
              <a:buFont typeface="Wingdings" panose="05000000000000000000" pitchFamily="2" charset="2"/>
              <a:buChar char="q"/>
            </a:pPr>
            <a:endParaRPr lang="en-ZA" sz="2400" dirty="0"/>
          </a:p>
          <a:p>
            <a:pPr marL="285750" indent="-285750">
              <a:buFont typeface="Wingdings" panose="05000000000000000000" pitchFamily="2" charset="2"/>
              <a:buChar char="q"/>
            </a:pPr>
            <a:r>
              <a:rPr lang="en-ZA" sz="2400" dirty="0"/>
              <a:t>Recommends the Bill to President to be signed into law.</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25</a:t>
            </a:fld>
            <a:endParaRPr lang="en-ZA" dirty="0"/>
          </a:p>
        </p:txBody>
      </p:sp>
    </p:spTree>
    <p:extLst>
      <p:ext uri="{BB962C8B-B14F-4D97-AF65-F5344CB8AC3E}">
        <p14:creationId xmlns:p14="http://schemas.microsoft.com/office/powerpoint/2010/main" xmlns="" val="1433301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endParaRPr lang="en-ZA" dirty="0" smtClean="0"/>
          </a:p>
          <a:p>
            <a:pPr algn="ctr"/>
            <a:endParaRPr lang="en-ZA" dirty="0" smtClean="0"/>
          </a:p>
          <a:p>
            <a:pPr algn="ctr"/>
            <a:r>
              <a:rPr lang="en-ZA" sz="4000" dirty="0" smtClean="0"/>
              <a:t>Thank you </a:t>
            </a:r>
          </a:p>
        </p:txBody>
      </p:sp>
      <p:sp>
        <p:nvSpPr>
          <p:cNvPr id="2" name="Slide Number Placeholder 1"/>
          <p:cNvSpPr>
            <a:spLocks noGrp="1"/>
          </p:cNvSpPr>
          <p:nvPr>
            <p:ph type="sldNum" sz="quarter" idx="10"/>
          </p:nvPr>
        </p:nvSpPr>
        <p:spPr/>
        <p:txBody>
          <a:bodyPr/>
          <a:lstStyle/>
          <a:p>
            <a:pPr>
              <a:defRPr/>
            </a:pPr>
            <a:fld id="{96B6460E-936C-42E3-BC91-1D2F9D3A4DE4}" type="slidenum">
              <a:rPr lang="en-ZA" smtClean="0"/>
              <a:pPr>
                <a:defRPr/>
              </a:pPr>
              <a:t>26</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ACRONYMS</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3</a:t>
            </a:fld>
            <a:endParaRPr lang="en-Z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10196" y="1332359"/>
            <a:ext cx="9009042" cy="5213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66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smtClean="0"/>
              <a:t>Introduction </a:t>
            </a:r>
            <a:endParaRPr lang="en-ZA" cap="all" dirty="0"/>
          </a:p>
        </p:txBody>
      </p:sp>
      <p:sp>
        <p:nvSpPr>
          <p:cNvPr id="3" name="Content Placeholder 2"/>
          <p:cNvSpPr>
            <a:spLocks noGrp="1"/>
          </p:cNvSpPr>
          <p:nvPr>
            <p:ph idx="1"/>
          </p:nvPr>
        </p:nvSpPr>
        <p:spPr/>
        <p:txBody>
          <a:bodyPr/>
          <a:lstStyle/>
          <a:p>
            <a:pPr marL="285750" lvl="0" indent="-285750" algn="just">
              <a:lnSpc>
                <a:spcPts val="2160"/>
              </a:lnSpc>
              <a:buFont typeface="Wingdings" pitchFamily="2" charset="2"/>
              <a:buChar char="q"/>
            </a:pPr>
            <a:r>
              <a:rPr lang="en-ZA" sz="2200" dirty="0">
                <a:solidFill>
                  <a:prstClr val="black"/>
                </a:solidFill>
              </a:rPr>
              <a:t>The Performing Animals Protection Act (PAPA), 1935, (Act No. 24 of 1935) is among the legislations previously administered by the then Department of Justice</a:t>
            </a:r>
            <a:r>
              <a:rPr lang="en-ZA" sz="2200" dirty="0" smtClean="0">
                <a:solidFill>
                  <a:prstClr val="black"/>
                </a:solidFill>
              </a:rPr>
              <a:t>. </a:t>
            </a:r>
            <a:r>
              <a:rPr lang="en-ZA" sz="2200" dirty="0">
                <a:solidFill>
                  <a:prstClr val="black"/>
                </a:solidFill>
              </a:rPr>
              <a:t>It was transferred to the Department of Agriculture, Forestry and Fisheries (DAFF) since it dealt with animals</a:t>
            </a:r>
            <a:r>
              <a:rPr lang="en-ZA" sz="2200" dirty="0" smtClean="0">
                <a:solidFill>
                  <a:prstClr val="black"/>
                </a:solidFill>
              </a:rPr>
              <a:t>;</a:t>
            </a:r>
            <a:endParaRPr lang="en-ZA" sz="2200" dirty="0">
              <a:solidFill>
                <a:prstClr val="black"/>
              </a:solidFill>
            </a:endParaRPr>
          </a:p>
          <a:p>
            <a:pPr marL="285750" lvl="0" indent="-285750" algn="just">
              <a:lnSpc>
                <a:spcPts val="2160"/>
              </a:lnSpc>
              <a:buFont typeface="Wingdings" pitchFamily="2" charset="2"/>
              <a:buChar char="q"/>
            </a:pPr>
            <a:r>
              <a:rPr lang="en-ZA" sz="2200" dirty="0">
                <a:solidFill>
                  <a:prstClr val="black"/>
                </a:solidFill>
              </a:rPr>
              <a:t>The constitutionality of sections 2 and 3 of the PAPA, was challenged by the National Society for the Prevention of Cruelty to Animals (NSPCA) during 2012; </a:t>
            </a:r>
          </a:p>
          <a:p>
            <a:pPr marL="285750" lvl="0" indent="-285750" algn="just">
              <a:lnSpc>
                <a:spcPts val="2160"/>
              </a:lnSpc>
              <a:buFont typeface="Wingdings" pitchFamily="2" charset="2"/>
              <a:buChar char="q"/>
            </a:pPr>
            <a:r>
              <a:rPr lang="en-ZA" sz="2200" dirty="0">
                <a:solidFill>
                  <a:prstClr val="black"/>
                </a:solidFill>
              </a:rPr>
              <a:t>Sections 2 and 3 provide for </a:t>
            </a:r>
            <a:r>
              <a:rPr lang="en-ZA" sz="2200" dirty="0" err="1">
                <a:solidFill>
                  <a:prstClr val="black"/>
                </a:solidFill>
              </a:rPr>
              <a:t>delegative</a:t>
            </a:r>
            <a:r>
              <a:rPr lang="en-ZA" sz="2200" dirty="0">
                <a:solidFill>
                  <a:prstClr val="black"/>
                </a:solidFill>
              </a:rPr>
              <a:t> powers which set Magistrates as having the authority for issuing licences for performing animals (animals used in circuses, movies, dogs for safe guarding etc.) to respective industries</a:t>
            </a:r>
            <a:r>
              <a:rPr lang="en-ZA" sz="2200" dirty="0" smtClean="0">
                <a:solidFill>
                  <a:prstClr val="black"/>
                </a:solidFill>
              </a:rPr>
              <a:t>;</a:t>
            </a:r>
            <a:endParaRPr lang="en-ZA" sz="2200" dirty="0">
              <a:solidFill>
                <a:prstClr val="black"/>
              </a:solidFill>
            </a:endParaRPr>
          </a:p>
          <a:p>
            <a:pPr marL="285750" lvl="0" indent="-285750" algn="just">
              <a:lnSpc>
                <a:spcPts val="2160"/>
              </a:lnSpc>
              <a:buFont typeface="Wingdings" pitchFamily="2" charset="2"/>
              <a:buChar char="q"/>
            </a:pPr>
            <a:r>
              <a:rPr lang="en-US" sz="2200" dirty="0">
                <a:solidFill>
                  <a:prstClr val="black"/>
                </a:solidFill>
              </a:rPr>
              <a:t>On the 11</a:t>
            </a:r>
            <a:r>
              <a:rPr lang="en-US" sz="2200" baseline="30000" dirty="0">
                <a:solidFill>
                  <a:prstClr val="black"/>
                </a:solidFill>
              </a:rPr>
              <a:t>th</a:t>
            </a:r>
            <a:r>
              <a:rPr lang="en-US" sz="2200" dirty="0">
                <a:solidFill>
                  <a:prstClr val="black"/>
                </a:solidFill>
              </a:rPr>
              <a:t> of July 2013, t</a:t>
            </a:r>
            <a:r>
              <a:rPr lang="en-ZA" sz="2200" dirty="0">
                <a:solidFill>
                  <a:prstClr val="black"/>
                </a:solidFill>
              </a:rPr>
              <a:t>he Constitutional Court of South Africa declared sections 2 and 3 of the PAPA to be unconstitutional</a:t>
            </a:r>
            <a:r>
              <a:rPr lang="en-ZA" sz="2200" dirty="0" smtClean="0">
                <a:solidFill>
                  <a:prstClr val="black"/>
                </a:solidFill>
              </a:rPr>
              <a:t>; and ordered the Parliament to remedy the defect within 18 months.</a:t>
            </a:r>
            <a:endParaRPr lang="en-ZA" sz="2200" dirty="0">
              <a:solidFill>
                <a:prstClr val="black"/>
              </a:solidFill>
            </a:endParaRPr>
          </a:p>
          <a:p>
            <a:pPr marL="285750" lvl="0" indent="-285750">
              <a:lnSpc>
                <a:spcPts val="2160"/>
              </a:lnSpc>
              <a:buFont typeface="Wingdings" pitchFamily="2" charset="2"/>
              <a:buChar char="q"/>
            </a:pPr>
            <a:r>
              <a:rPr lang="en-ZA" sz="2200" dirty="0">
                <a:solidFill>
                  <a:prstClr val="black"/>
                </a:solidFill>
              </a:rPr>
              <a:t>The Court’s finding was that the issuing of licences is an administrative function that should be performed by the Executive and not by the Judiciary.</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4</a:t>
            </a:fld>
            <a:endParaRPr lang="en-ZA" dirty="0"/>
          </a:p>
        </p:txBody>
      </p:sp>
    </p:spTree>
    <p:extLst>
      <p:ext uri="{BB962C8B-B14F-4D97-AF65-F5344CB8AC3E}">
        <p14:creationId xmlns:p14="http://schemas.microsoft.com/office/powerpoint/2010/main" xmlns="" val="271634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smtClean="0"/>
              <a:t>Introduction </a:t>
            </a:r>
            <a:endParaRPr lang="en-ZA" cap="all" dirty="0"/>
          </a:p>
        </p:txBody>
      </p:sp>
      <p:sp>
        <p:nvSpPr>
          <p:cNvPr id="3" name="Content Placeholder 2"/>
          <p:cNvSpPr>
            <a:spLocks noGrp="1"/>
          </p:cNvSpPr>
          <p:nvPr>
            <p:ph idx="1"/>
          </p:nvPr>
        </p:nvSpPr>
        <p:spPr/>
        <p:txBody>
          <a:bodyPr/>
          <a:lstStyle/>
          <a:p>
            <a:pPr lvl="1" algn="just">
              <a:buFont typeface="Wingdings" pitchFamily="2" charset="2"/>
              <a:buChar char="q"/>
            </a:pPr>
            <a:r>
              <a:rPr lang="en-ZA" sz="1900" dirty="0">
                <a:solidFill>
                  <a:prstClr val="black"/>
                </a:solidFill>
              </a:rPr>
              <a:t>The Department noted the Constitutional Court Judgement and initially considered the implications and explored three options:</a:t>
            </a:r>
          </a:p>
          <a:p>
            <a:pPr lvl="2" algn="just"/>
            <a:r>
              <a:rPr lang="en-ZA" sz="1900" b="1" dirty="0">
                <a:solidFill>
                  <a:prstClr val="black"/>
                </a:solidFill>
              </a:rPr>
              <a:t>Option 1</a:t>
            </a:r>
            <a:r>
              <a:rPr lang="en-ZA" sz="1900" dirty="0">
                <a:solidFill>
                  <a:prstClr val="black"/>
                </a:solidFill>
              </a:rPr>
              <a:t>: Considering the technical amendments to the existing PAPA focusing </a:t>
            </a:r>
            <a:r>
              <a:rPr lang="en-ZA" sz="1900" b="1" dirty="0">
                <a:solidFill>
                  <a:prstClr val="black"/>
                </a:solidFill>
              </a:rPr>
              <a:t>only</a:t>
            </a:r>
            <a:r>
              <a:rPr lang="en-ZA" sz="1900" dirty="0">
                <a:solidFill>
                  <a:prstClr val="black"/>
                </a:solidFill>
              </a:rPr>
              <a:t> on sections 2 and 3; or </a:t>
            </a:r>
          </a:p>
          <a:p>
            <a:pPr lvl="2" algn="just"/>
            <a:r>
              <a:rPr lang="en-ZA" sz="1900" b="1" dirty="0">
                <a:solidFill>
                  <a:prstClr val="black"/>
                </a:solidFill>
              </a:rPr>
              <a:t>Option 2</a:t>
            </a:r>
            <a:r>
              <a:rPr lang="en-ZA" sz="1900" dirty="0">
                <a:solidFill>
                  <a:prstClr val="black"/>
                </a:solidFill>
              </a:rPr>
              <a:t>:  Considering a total repeal of the aforementioned Act, and a replacement with new Animal Welfare Act; or  </a:t>
            </a:r>
          </a:p>
          <a:p>
            <a:pPr lvl="2" algn="just"/>
            <a:r>
              <a:rPr lang="en-ZA" sz="1900" b="1" dirty="0">
                <a:solidFill>
                  <a:prstClr val="black"/>
                </a:solidFill>
              </a:rPr>
              <a:t>Option 3: </a:t>
            </a:r>
            <a:r>
              <a:rPr lang="en-ZA" sz="1900" dirty="0">
                <a:solidFill>
                  <a:prstClr val="black"/>
                </a:solidFill>
              </a:rPr>
              <a:t>Considering a total </a:t>
            </a:r>
            <a:r>
              <a:rPr lang="en-ZA" sz="1900" dirty="0" smtClean="0">
                <a:solidFill>
                  <a:prstClr val="black"/>
                </a:solidFill>
              </a:rPr>
              <a:t>repeal APA </a:t>
            </a:r>
            <a:r>
              <a:rPr lang="en-ZA" sz="1900" dirty="0">
                <a:solidFill>
                  <a:prstClr val="black"/>
                </a:solidFill>
              </a:rPr>
              <a:t>and PAPA and consolidating them into one Animal Welfare Act.</a:t>
            </a:r>
          </a:p>
          <a:p>
            <a:pPr lvl="0" algn="just">
              <a:buFont typeface="Wingdings" pitchFamily="2" charset="2"/>
              <a:buChar char="q"/>
            </a:pPr>
            <a:r>
              <a:rPr lang="en-ZA" sz="1900" dirty="0">
                <a:solidFill>
                  <a:prstClr val="black"/>
                </a:solidFill>
              </a:rPr>
              <a:t> A total repeal of all animal welfare related Acts will require substantive period of time, therefore the preferred option was </a:t>
            </a:r>
            <a:r>
              <a:rPr lang="en-ZA" sz="1900" b="1" dirty="0">
                <a:solidFill>
                  <a:prstClr val="black"/>
                </a:solidFill>
              </a:rPr>
              <a:t>Option 1</a:t>
            </a:r>
            <a:r>
              <a:rPr lang="en-ZA" sz="1900" dirty="0">
                <a:solidFill>
                  <a:prstClr val="black"/>
                </a:solidFill>
              </a:rPr>
              <a:t> which only considered technical amendments to the existing Performing Animal Protection Act, 1935 (Act 24 of 1935) focusing on sections 2 and 3 – the advantage of this option lies in its remedying the Constitutional Judgement quicker than the other options.</a:t>
            </a:r>
          </a:p>
          <a:p>
            <a:pPr lvl="0" algn="just">
              <a:buFont typeface="Wingdings" pitchFamily="2" charset="2"/>
              <a:buChar char="q"/>
            </a:pPr>
            <a:r>
              <a:rPr lang="en-ZA" sz="1900" dirty="0">
                <a:solidFill>
                  <a:prstClr val="black"/>
                </a:solidFill>
              </a:rPr>
              <a:t>The implementation of </a:t>
            </a:r>
            <a:r>
              <a:rPr lang="en-ZA" sz="1900" b="1" dirty="0">
                <a:solidFill>
                  <a:prstClr val="black"/>
                </a:solidFill>
              </a:rPr>
              <a:t>Option 1</a:t>
            </a:r>
            <a:r>
              <a:rPr lang="en-ZA" sz="1900" dirty="0">
                <a:solidFill>
                  <a:prstClr val="black"/>
                </a:solidFill>
              </a:rPr>
              <a:t> was adopted as it would assist the Parliament to comply with the Constitutional Court judgement. </a:t>
            </a:r>
            <a:endParaRPr lang="en-ZA" sz="1900" dirty="0" smtClean="0">
              <a:solidFill>
                <a:prstClr val="black"/>
              </a:solidFill>
            </a:endParaRPr>
          </a:p>
          <a:p>
            <a:pPr lvl="0" algn="just">
              <a:buFont typeface="Wingdings" pitchFamily="2" charset="2"/>
              <a:buChar char="q"/>
            </a:pPr>
            <a:r>
              <a:rPr lang="en-ZA" sz="1900" dirty="0" smtClean="0">
                <a:solidFill>
                  <a:prstClr val="black"/>
                </a:solidFill>
              </a:rPr>
              <a:t>The Bill was developed in consultation with State Law Advisors. </a:t>
            </a:r>
            <a:endParaRPr lang="en-ZA" sz="1900" dirty="0">
              <a:solidFill>
                <a:prstClr val="black"/>
              </a:solidFill>
            </a:endParaRP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5</a:t>
            </a:fld>
            <a:endParaRPr lang="en-ZA" dirty="0"/>
          </a:p>
        </p:txBody>
      </p:sp>
    </p:spTree>
    <p:extLst>
      <p:ext uri="{BB962C8B-B14F-4D97-AF65-F5344CB8AC3E}">
        <p14:creationId xmlns:p14="http://schemas.microsoft.com/office/powerpoint/2010/main" xmlns="" val="827872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smtClean="0"/>
              <a:t>The aim of the Bill  </a:t>
            </a:r>
            <a:endParaRPr lang="en-ZA" cap="all" dirty="0"/>
          </a:p>
        </p:txBody>
      </p:sp>
      <p:sp>
        <p:nvSpPr>
          <p:cNvPr id="3" name="Content Placeholder 2"/>
          <p:cNvSpPr>
            <a:spLocks noGrp="1"/>
          </p:cNvSpPr>
          <p:nvPr>
            <p:ph idx="1"/>
          </p:nvPr>
        </p:nvSpPr>
        <p:spPr/>
        <p:txBody>
          <a:bodyPr/>
          <a:lstStyle/>
          <a:p>
            <a:pPr marL="0" indent="0" algn="just">
              <a:lnSpc>
                <a:spcPct val="150000"/>
              </a:lnSpc>
            </a:pPr>
            <a:r>
              <a:rPr lang="en-ZA" sz="2000" b="1" dirty="0" smtClean="0"/>
              <a:t>In </a:t>
            </a:r>
            <a:r>
              <a:rPr lang="en-ZA" sz="2000" b="1" dirty="0"/>
              <a:t>a nutshell the Bill proposes that: </a:t>
            </a:r>
            <a:endParaRPr lang="en-ZA" sz="2000" b="1" dirty="0" smtClean="0"/>
          </a:p>
          <a:p>
            <a:pPr marL="342900" indent="-342900" algn="just">
              <a:lnSpc>
                <a:spcPct val="150000"/>
              </a:lnSpc>
              <a:buFont typeface="Wingdings" panose="05000000000000000000" pitchFamily="2" charset="2"/>
              <a:buChar char="q"/>
            </a:pPr>
            <a:r>
              <a:rPr lang="en-ZA" sz="2000" dirty="0" smtClean="0"/>
              <a:t>The </a:t>
            </a:r>
            <a:r>
              <a:rPr lang="en-ZA" sz="2000" dirty="0"/>
              <a:t>functions of issuing licences previously performed by the Magistrates are to be delegated to the Provincial State Veterinary Office or any office of the Department of Agriculture, Forestry and Fisheries with Animal Scientists in the same Magisterial area</a:t>
            </a:r>
            <a:r>
              <a:rPr lang="en-ZA" sz="2000" i="1" dirty="0"/>
              <a:t>. </a:t>
            </a:r>
          </a:p>
          <a:p>
            <a:pPr marL="0" indent="0" algn="just">
              <a:lnSpc>
                <a:spcPct val="150000"/>
              </a:lnSpc>
            </a:pPr>
            <a:r>
              <a:rPr lang="en-ZA" b="1" smtClean="0"/>
              <a:t>Objectives </a:t>
            </a:r>
            <a:r>
              <a:rPr lang="en-ZA" b="1" dirty="0"/>
              <a:t>of the </a:t>
            </a:r>
            <a:r>
              <a:rPr lang="en-ZA" b="1"/>
              <a:t>Bill</a:t>
            </a:r>
            <a:r>
              <a:rPr lang="en-ZA" b="1" smtClean="0"/>
              <a:t>:</a:t>
            </a:r>
            <a:endParaRPr lang="en-ZA" b="1" dirty="0"/>
          </a:p>
          <a:p>
            <a:pPr marL="342900" lvl="1" indent="-342900" algn="just">
              <a:lnSpc>
                <a:spcPct val="150000"/>
              </a:lnSpc>
              <a:buFont typeface="Wingdings" panose="05000000000000000000" pitchFamily="2" charset="2"/>
              <a:buChar char="q"/>
            </a:pPr>
            <a:r>
              <a:rPr lang="en-ZA" sz="2000" dirty="0"/>
              <a:t>To </a:t>
            </a:r>
            <a:r>
              <a:rPr lang="en-ZA" sz="2000" dirty="0" smtClean="0"/>
              <a:t>amend PAPA so as </a:t>
            </a:r>
            <a:r>
              <a:rPr lang="en-ZA" sz="2000" dirty="0"/>
              <a:t>to insert certain definitions; to provide for the designation of a National Licensing Officer; to provide for a procedure for the application for a </a:t>
            </a:r>
            <a:r>
              <a:rPr lang="en-ZA" sz="2000" dirty="0" smtClean="0"/>
              <a:t>licence, to </a:t>
            </a:r>
            <a:r>
              <a:rPr lang="en-ZA" sz="2000" dirty="0"/>
              <a:t>provide for the functions of a National Licensing Officer; to provide for the issuance of licences; to provide for an appeals process; and to provide for matters connected herewith.</a:t>
            </a:r>
          </a:p>
          <a:p>
            <a:pPr marL="0" indent="0" algn="just"/>
            <a:endParaRPr lang="en-ZA" sz="2000" i="1" dirty="0"/>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6</a:t>
            </a:fld>
            <a:endParaRPr lang="en-ZA" dirty="0"/>
          </a:p>
        </p:txBody>
      </p:sp>
    </p:spTree>
    <p:extLst>
      <p:ext uri="{BB962C8B-B14F-4D97-AF65-F5344CB8AC3E}">
        <p14:creationId xmlns:p14="http://schemas.microsoft.com/office/powerpoint/2010/main" xmlns="" val="3519172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TECHNICAL </a:t>
            </a:r>
            <a:r>
              <a:rPr lang="en-ZA" dirty="0"/>
              <a:t>AMENDMENTS</a:t>
            </a:r>
          </a:p>
        </p:txBody>
      </p:sp>
      <p:sp>
        <p:nvSpPr>
          <p:cNvPr id="3" name="Content Placeholder 2"/>
          <p:cNvSpPr>
            <a:spLocks noGrp="1"/>
          </p:cNvSpPr>
          <p:nvPr>
            <p:ph idx="1"/>
          </p:nvPr>
        </p:nvSpPr>
        <p:spPr/>
        <p:txBody>
          <a:bodyPr/>
          <a:lstStyle/>
          <a:p>
            <a:pPr marL="540385" lvl="0" indent="-540385" algn="just">
              <a:lnSpc>
                <a:spcPct val="150000"/>
              </a:lnSpc>
              <a:spcBef>
                <a:spcPts val="0"/>
              </a:spcBef>
              <a:spcAft>
                <a:spcPts val="0"/>
              </a:spcAft>
              <a:tabLst>
                <a:tab pos="540385" algn="l"/>
                <a:tab pos="1080135" algn="l"/>
              </a:tabLst>
            </a:pPr>
            <a:r>
              <a:rPr lang="en-ZA" sz="2400" b="1" dirty="0">
                <a:solidFill>
                  <a:prstClr val="black"/>
                </a:solidFill>
                <a:latin typeface="Arial"/>
                <a:ea typeface="Calibri"/>
                <a:cs typeface="Times New Roman"/>
              </a:rPr>
              <a:t>Clauses 1 and 2:  Repeal of sections 2 and 3, respectively</a:t>
            </a:r>
            <a:r>
              <a:rPr lang="en-ZA" sz="2400" b="1" dirty="0" smtClean="0">
                <a:solidFill>
                  <a:prstClr val="black"/>
                </a:solidFill>
                <a:latin typeface="Arial"/>
                <a:ea typeface="Calibri"/>
                <a:cs typeface="Times New Roman"/>
              </a:rPr>
              <a:t>.</a:t>
            </a:r>
            <a:endParaRPr lang="en-ZA" sz="2400" dirty="0" smtClean="0">
              <a:solidFill>
                <a:prstClr val="black"/>
              </a:solidFill>
              <a:latin typeface="Arial"/>
              <a:ea typeface="Calibri"/>
              <a:cs typeface="Times New Roman"/>
            </a:endParaRPr>
          </a:p>
          <a:p>
            <a:pPr marL="71437" lvl="0" indent="-342900" algn="just">
              <a:lnSpc>
                <a:spcPct val="150000"/>
              </a:lnSpc>
              <a:spcBef>
                <a:spcPts val="0"/>
              </a:spcBef>
              <a:spcAft>
                <a:spcPts val="0"/>
              </a:spcAft>
              <a:buFont typeface="Wingdings" panose="05000000000000000000" pitchFamily="2" charset="2"/>
              <a:buChar char="q"/>
            </a:pPr>
            <a:r>
              <a:rPr lang="en-ZA" sz="2400" dirty="0" smtClean="0">
                <a:solidFill>
                  <a:prstClr val="black"/>
                </a:solidFill>
                <a:latin typeface="Arial"/>
                <a:ea typeface="Calibri"/>
                <a:cs typeface="Times New Roman"/>
              </a:rPr>
              <a:t>These </a:t>
            </a:r>
            <a:r>
              <a:rPr lang="en-ZA" sz="2400" dirty="0">
                <a:solidFill>
                  <a:prstClr val="black"/>
                </a:solidFill>
                <a:latin typeface="Arial"/>
                <a:ea typeface="Calibri"/>
                <a:cs typeface="Times New Roman"/>
              </a:rPr>
              <a:t>clauses deal with Magistrates issuing licences for the exhibition and training of performing animals and for the use of dogs for safeguarding. </a:t>
            </a:r>
            <a:endParaRPr lang="en-ZA" sz="2400" dirty="0" smtClean="0">
              <a:solidFill>
                <a:prstClr val="black"/>
              </a:solidFill>
              <a:latin typeface="Arial"/>
              <a:ea typeface="Calibri"/>
              <a:cs typeface="Times New Roman"/>
            </a:endParaRPr>
          </a:p>
          <a:p>
            <a:pPr marL="71437" lvl="0" indent="-342900" algn="just">
              <a:lnSpc>
                <a:spcPct val="150000"/>
              </a:lnSpc>
              <a:spcBef>
                <a:spcPts val="0"/>
              </a:spcBef>
              <a:spcAft>
                <a:spcPts val="0"/>
              </a:spcAft>
              <a:buFont typeface="Wingdings" panose="05000000000000000000" pitchFamily="2" charset="2"/>
              <a:buChar char="q"/>
            </a:pPr>
            <a:r>
              <a:rPr lang="en-ZA" sz="2400" dirty="0" smtClean="0">
                <a:solidFill>
                  <a:prstClr val="black"/>
                </a:solidFill>
                <a:latin typeface="Arial"/>
                <a:ea typeface="Calibri"/>
                <a:cs typeface="Times New Roman"/>
              </a:rPr>
              <a:t>These </a:t>
            </a:r>
            <a:r>
              <a:rPr lang="en-ZA" sz="2400" dirty="0">
                <a:solidFill>
                  <a:prstClr val="black"/>
                </a:solidFill>
                <a:latin typeface="Arial"/>
                <a:ea typeface="Calibri"/>
                <a:cs typeface="Times New Roman"/>
              </a:rPr>
              <a:t>clauses were declared unconstitutional by the Constitutional Court on the basis that a member of the Judiciary should not be performing administrative actions that are supposed to be performed by the Executive.</a:t>
            </a:r>
            <a:endParaRPr lang="en-US" sz="2000" dirty="0">
              <a:solidFill>
                <a:prstClr val="black"/>
              </a:solidFill>
              <a:latin typeface="Calibri"/>
              <a:ea typeface="Calibri"/>
              <a:cs typeface="Times New Roman"/>
            </a:endParaRP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7</a:t>
            </a:fld>
            <a:endParaRPr lang="en-ZA" dirty="0"/>
          </a:p>
        </p:txBody>
      </p:sp>
    </p:spTree>
    <p:extLst>
      <p:ext uri="{BB962C8B-B14F-4D97-AF65-F5344CB8AC3E}">
        <p14:creationId xmlns:p14="http://schemas.microsoft.com/office/powerpoint/2010/main" xmlns="" val="336711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gn="just">
              <a:lnSpc>
                <a:spcPct val="150000"/>
              </a:lnSpc>
            </a:pPr>
            <a:r>
              <a:rPr lang="en-ZA" sz="2000" b="1" dirty="0"/>
              <a:t>Clause 3: </a:t>
            </a:r>
            <a:r>
              <a:rPr lang="en-ZA" sz="2000" b="1" dirty="0" smtClean="0"/>
              <a:t>Insertion of sections </a:t>
            </a:r>
            <a:r>
              <a:rPr lang="en-ZA" sz="2000" b="1" dirty="0"/>
              <a:t>3A to 3P </a:t>
            </a:r>
            <a:endParaRPr lang="en-ZA" sz="2000" b="1" dirty="0" smtClean="0"/>
          </a:p>
          <a:p>
            <a:pPr marL="285750" indent="-285750" algn="just">
              <a:lnSpc>
                <a:spcPct val="150000"/>
              </a:lnSpc>
              <a:buFont typeface="Wingdings" panose="05000000000000000000" pitchFamily="2" charset="2"/>
              <a:buChar char="q"/>
            </a:pPr>
            <a:r>
              <a:rPr lang="en-ZA" sz="2000" dirty="0" smtClean="0"/>
              <a:t>This </a:t>
            </a:r>
            <a:r>
              <a:rPr lang="en-ZA" sz="2000" dirty="0"/>
              <a:t>clause sets out a procedure for the granting and issuing of licences and matters connected therewith, thereby ensuring compliance with the Constitu­tional Court judgment. </a:t>
            </a:r>
            <a:endParaRPr lang="en-ZA" sz="2000" dirty="0" smtClean="0"/>
          </a:p>
          <a:p>
            <a:pPr marL="285750" indent="-285750" algn="just">
              <a:lnSpc>
                <a:spcPct val="150000"/>
              </a:lnSpc>
              <a:buFont typeface="Wingdings" panose="05000000000000000000" pitchFamily="2" charset="2"/>
              <a:buChar char="q"/>
            </a:pPr>
            <a:r>
              <a:rPr lang="en-ZA" sz="2000" dirty="0" smtClean="0"/>
              <a:t>This </a:t>
            </a:r>
            <a:r>
              <a:rPr lang="en-ZA" sz="2000" dirty="0"/>
              <a:t>clause further provides for the designation of a National Licensing Officer, the qualiﬁcations and functions of the National Licensing Officer, the appointment of experts to assist the National Licensing Officer, delegation of powers and functions by the National Licensing </a:t>
            </a:r>
            <a:r>
              <a:rPr lang="en-ZA" sz="2000" dirty="0" smtClean="0"/>
              <a:t>Officer. </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8</a:t>
            </a:fld>
            <a:endParaRPr lang="en-ZA" dirty="0"/>
          </a:p>
        </p:txBody>
      </p:sp>
    </p:spTree>
    <p:extLst>
      <p:ext uri="{BB962C8B-B14F-4D97-AF65-F5344CB8AC3E}">
        <p14:creationId xmlns:p14="http://schemas.microsoft.com/office/powerpoint/2010/main" xmlns="" val="175918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TECHNICAL AMENDMENTS</a:t>
            </a:r>
          </a:p>
        </p:txBody>
      </p:sp>
      <p:sp>
        <p:nvSpPr>
          <p:cNvPr id="3" name="Content Placeholder 2"/>
          <p:cNvSpPr>
            <a:spLocks noGrp="1"/>
          </p:cNvSpPr>
          <p:nvPr>
            <p:ph idx="1"/>
          </p:nvPr>
        </p:nvSpPr>
        <p:spPr/>
        <p:txBody>
          <a:bodyPr/>
          <a:lstStyle/>
          <a:p>
            <a:pPr>
              <a:lnSpc>
                <a:spcPct val="150000"/>
              </a:lnSpc>
            </a:pPr>
            <a:r>
              <a:rPr lang="en-ZA" sz="2000" b="1" dirty="0"/>
              <a:t>Clause 3: </a:t>
            </a:r>
            <a:r>
              <a:rPr lang="en-ZA" sz="2000" b="1" dirty="0" smtClean="0"/>
              <a:t>Insertion of </a:t>
            </a:r>
            <a:r>
              <a:rPr lang="en-ZA" sz="2000" b="1" dirty="0"/>
              <a:t>sections 3A to 3P </a:t>
            </a:r>
            <a:endParaRPr lang="en-ZA" sz="2000" dirty="0"/>
          </a:p>
          <a:p>
            <a:pPr marL="285750" indent="-285750" algn="just">
              <a:lnSpc>
                <a:spcPct val="150000"/>
              </a:lnSpc>
              <a:buFont typeface="Wingdings" panose="05000000000000000000" pitchFamily="2" charset="2"/>
              <a:buChar char="q"/>
            </a:pPr>
            <a:r>
              <a:rPr lang="en-ZA" sz="2000" dirty="0"/>
              <a:t>T</a:t>
            </a:r>
            <a:r>
              <a:rPr lang="en-ZA" sz="2000" dirty="0" smtClean="0"/>
              <a:t>he clause also provides for a procedure </a:t>
            </a:r>
            <a:r>
              <a:rPr lang="en-ZA" sz="2000" dirty="0"/>
              <a:t>for the consideration and granting of applications for licensing, the duration of the licence, the process for the application of a licence, the hearing of </a:t>
            </a:r>
            <a:r>
              <a:rPr lang="en-ZA" sz="2000" dirty="0" smtClean="0"/>
              <a:t>applications, </a:t>
            </a:r>
            <a:r>
              <a:rPr lang="en-ZA" sz="2000" dirty="0"/>
              <a:t>the process for the issuing of licences, the process for the withdrawal of licences and the validity of a </a:t>
            </a:r>
            <a:r>
              <a:rPr lang="en-ZA" sz="2000" dirty="0" smtClean="0"/>
              <a:t>licence. </a:t>
            </a:r>
          </a:p>
          <a:p>
            <a:pPr marL="285750" indent="-285750" algn="just">
              <a:lnSpc>
                <a:spcPct val="150000"/>
              </a:lnSpc>
              <a:buFont typeface="Wingdings" panose="05000000000000000000" pitchFamily="2" charset="2"/>
              <a:buChar char="q"/>
            </a:pPr>
            <a:r>
              <a:rPr lang="en-ZA" sz="2000" dirty="0" smtClean="0"/>
              <a:t>Furthermore</a:t>
            </a:r>
            <a:r>
              <a:rPr lang="en-ZA" sz="2000" dirty="0"/>
              <a:t>, </a:t>
            </a:r>
            <a:r>
              <a:rPr lang="en-ZA" sz="2000" dirty="0" smtClean="0"/>
              <a:t>the clause provides </a:t>
            </a:r>
            <a:r>
              <a:rPr lang="en-ZA" sz="2000" dirty="0"/>
              <a:t>for an appeals process, whereby the Minister may either consider an appeal or constitute a board (i.e. the Appeal Board) to make recommendations about a decision or action by the National Licensing Officer.  The Minister may confirm, set aside or vary the decision of the National Licensing Officer.</a:t>
            </a:r>
          </a:p>
        </p:txBody>
      </p:sp>
      <p:sp>
        <p:nvSpPr>
          <p:cNvPr id="4" name="Slide Number Placeholder 3"/>
          <p:cNvSpPr>
            <a:spLocks noGrp="1"/>
          </p:cNvSpPr>
          <p:nvPr>
            <p:ph type="sldNum" sz="quarter" idx="10"/>
          </p:nvPr>
        </p:nvSpPr>
        <p:spPr/>
        <p:txBody>
          <a:bodyPr/>
          <a:lstStyle/>
          <a:p>
            <a:pPr>
              <a:defRPr/>
            </a:pPr>
            <a:fld id="{96B6460E-936C-42E3-BC91-1D2F9D3A4DE4}" type="slidenum">
              <a:rPr lang="en-ZA" smtClean="0"/>
              <a:pPr>
                <a:defRPr/>
              </a:pPr>
              <a:t>9</a:t>
            </a:fld>
            <a:endParaRPr lang="en-ZA" dirty="0"/>
          </a:p>
        </p:txBody>
      </p:sp>
    </p:spTree>
    <p:extLst>
      <p:ext uri="{BB962C8B-B14F-4D97-AF65-F5344CB8AC3E}">
        <p14:creationId xmlns:p14="http://schemas.microsoft.com/office/powerpoint/2010/main" xmlns="" val="61834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DAFF presentation 1_Coat on all pages_PP2003</Template>
  <TotalTime>7199</TotalTime>
  <Words>1762</Words>
  <Application>Microsoft Office PowerPoint</Application>
  <PresentationFormat>Custom</PresentationFormat>
  <Paragraphs>180</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DAFF presentation 1_Coat on all pages_PP2003</vt:lpstr>
      <vt:lpstr>  THE PERFORMING ANIMALS PROTECTION (PAPA) AMENDMENT BILL (B9-2015)   </vt:lpstr>
      <vt:lpstr>OUTLINE</vt:lpstr>
      <vt:lpstr>ACRONYMS</vt:lpstr>
      <vt:lpstr>Introduction </vt:lpstr>
      <vt:lpstr>Introduction </vt:lpstr>
      <vt:lpstr>The aim of the Bill  </vt:lpstr>
      <vt:lpstr>TECHNICAL AMENDMENTS</vt:lpstr>
      <vt:lpstr>TECHNICAL AMENDMENTS</vt:lpstr>
      <vt:lpstr>TECHNICAL AMENDMENTS</vt:lpstr>
      <vt:lpstr>TECHNICAL AMENDMENTS</vt:lpstr>
      <vt:lpstr>TECHNICAL AMENDMENTS</vt:lpstr>
      <vt:lpstr>TECHNICAL AMENDMENTS</vt:lpstr>
      <vt:lpstr>TECHNICAL AMENDMENTS</vt:lpstr>
      <vt:lpstr>TECHNICAL AMENDMENTS</vt:lpstr>
      <vt:lpstr>TECHNICAL AMENDMENTS</vt:lpstr>
      <vt:lpstr>TECHNICAL AMENDMENTS</vt:lpstr>
      <vt:lpstr>TECHNICAL AMENDMENTS</vt:lpstr>
      <vt:lpstr>CONSULTATION PROCESS </vt:lpstr>
      <vt:lpstr>Slide 19</vt:lpstr>
      <vt:lpstr>PARLIAMENTARY PROCESS  </vt:lpstr>
      <vt:lpstr>STAKEHOLDERS CONCERNS </vt:lpstr>
      <vt:lpstr>STAKEHOLDER CONCERNS </vt:lpstr>
      <vt:lpstr>OUTCOMES OF STAKEHOLDER CONSULTATIONS </vt:lpstr>
      <vt:lpstr>FINANCIAL IMPLICATION </vt:lpstr>
      <vt:lpstr>RECOMMENDATION</vt:lpstr>
      <vt:lpstr>Slide 26</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2009/10</dc:title>
  <dc:creator>CarlA</dc:creator>
  <cp:lastModifiedBy>User</cp:lastModifiedBy>
  <cp:revision>778</cp:revision>
  <dcterms:created xsi:type="dcterms:W3CDTF">2010-07-14T07:22:43Z</dcterms:created>
  <dcterms:modified xsi:type="dcterms:W3CDTF">2016-04-14T14:14:41Z</dcterms:modified>
</cp:coreProperties>
</file>