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91"/>
  </p:notesMasterIdLst>
  <p:handoutMasterIdLst>
    <p:handoutMasterId r:id="rId92"/>
  </p:handoutMasterIdLst>
  <p:sldIdLst>
    <p:sldId id="257" r:id="rId2"/>
    <p:sldId id="259" r:id="rId3"/>
    <p:sldId id="261" r:id="rId4"/>
    <p:sldId id="258" r:id="rId5"/>
    <p:sldId id="262" r:id="rId6"/>
    <p:sldId id="290" r:id="rId7"/>
    <p:sldId id="291" r:id="rId8"/>
    <p:sldId id="292" r:id="rId9"/>
    <p:sldId id="265" r:id="rId10"/>
    <p:sldId id="294" r:id="rId11"/>
    <p:sldId id="295" r:id="rId12"/>
    <p:sldId id="296" r:id="rId13"/>
    <p:sldId id="298" r:id="rId14"/>
    <p:sldId id="300" r:id="rId15"/>
    <p:sldId id="299" r:id="rId16"/>
    <p:sldId id="301" r:id="rId17"/>
    <p:sldId id="297" r:id="rId18"/>
    <p:sldId id="302" r:id="rId19"/>
    <p:sldId id="303" r:id="rId20"/>
    <p:sldId id="274" r:id="rId21"/>
    <p:sldId id="305" r:id="rId22"/>
    <p:sldId id="306" r:id="rId23"/>
    <p:sldId id="307" r:id="rId24"/>
    <p:sldId id="308" r:id="rId25"/>
    <p:sldId id="309" r:id="rId26"/>
    <p:sldId id="310" r:id="rId27"/>
    <p:sldId id="312" r:id="rId28"/>
    <p:sldId id="314" r:id="rId29"/>
    <p:sldId id="316" r:id="rId30"/>
    <p:sldId id="317" r:id="rId31"/>
    <p:sldId id="319" r:id="rId32"/>
    <p:sldId id="320" r:id="rId33"/>
    <p:sldId id="321" r:id="rId34"/>
    <p:sldId id="322" r:id="rId35"/>
    <p:sldId id="323" r:id="rId36"/>
    <p:sldId id="324" r:id="rId37"/>
    <p:sldId id="325" r:id="rId38"/>
    <p:sldId id="326" r:id="rId39"/>
    <p:sldId id="328" r:id="rId40"/>
    <p:sldId id="329" r:id="rId41"/>
    <p:sldId id="330" r:id="rId42"/>
    <p:sldId id="331" r:id="rId43"/>
    <p:sldId id="332" r:id="rId44"/>
    <p:sldId id="333" r:id="rId45"/>
    <p:sldId id="337" r:id="rId46"/>
    <p:sldId id="338" r:id="rId47"/>
    <p:sldId id="339" r:id="rId48"/>
    <p:sldId id="334" r:id="rId49"/>
    <p:sldId id="340" r:id="rId50"/>
    <p:sldId id="342" r:id="rId51"/>
    <p:sldId id="344" r:id="rId52"/>
    <p:sldId id="345" r:id="rId53"/>
    <p:sldId id="347" r:id="rId54"/>
    <p:sldId id="350" r:id="rId55"/>
    <p:sldId id="351" r:id="rId56"/>
    <p:sldId id="353" r:id="rId57"/>
    <p:sldId id="354" r:id="rId58"/>
    <p:sldId id="356"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 id="379" r:id="rId79"/>
    <p:sldId id="380" r:id="rId80"/>
    <p:sldId id="381" r:id="rId81"/>
    <p:sldId id="382" r:id="rId82"/>
    <p:sldId id="383" r:id="rId83"/>
    <p:sldId id="384" r:id="rId84"/>
    <p:sldId id="385" r:id="rId85"/>
    <p:sldId id="386" r:id="rId86"/>
    <p:sldId id="387" r:id="rId87"/>
    <p:sldId id="388" r:id="rId88"/>
    <p:sldId id="358" r:id="rId89"/>
    <p:sldId id="389" r:id="rId90"/>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14" y="-9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EE1ED1C5-4377-4C83-BBBA-6A6B07BBC90F}" type="datetimeFigureOut">
              <a:rPr lang="en-ZA" smtClean="0"/>
              <a:pPr/>
              <a:t>2016/04/13</a:t>
            </a:fld>
            <a:endParaRPr lang="en-ZA"/>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B0E936E9-F42A-4D53-BB08-7C1FFE85FFB0}" type="slidenum">
              <a:rPr lang="en-ZA" smtClean="0"/>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2C1E4269-A14A-464D-839E-1B7197633F85}" type="datetimeFigureOut">
              <a:rPr lang="en-ZA" smtClean="0"/>
              <a:pPr/>
              <a:t>2016/04/13</a:t>
            </a:fld>
            <a:endParaRPr lang="en-ZA"/>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A8639948-6999-49FD-9FA8-2A55FD964DDF}"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8639948-6999-49FD-9FA8-2A55FD964DDF}" type="slidenum">
              <a:rPr lang="en-ZA" smtClean="0"/>
              <a:pPr/>
              <a:t>44</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69</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72</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73</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76</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77</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80</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81</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84</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85</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8639948-6999-49FD-9FA8-2A55FD964DDF}" type="slidenum">
              <a:rPr lang="en-ZA" smtClean="0"/>
              <a:pPr/>
              <a:t>52</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8639948-6999-49FD-9FA8-2A55FD964DDF}" type="slidenum">
              <a:rPr lang="en-ZA" smtClean="0"/>
              <a:pPr/>
              <a:t>53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8639948-6999-49FD-9FA8-2A55FD964DDF}" type="slidenum">
              <a:rPr lang="en-ZA" smtClean="0"/>
              <a:pPr/>
              <a:t>57</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62</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63</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65</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66</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68</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4/13/2016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7088" cy="648072"/>
          </a:xfrm>
          <a:prstGeom prst="rect">
            <a:avLst/>
          </a:prstGeom>
        </p:spPr>
        <p:txBody>
          <a:bodyPr/>
          <a:lstStyle>
            <a:lvl1pPr>
              <a:defRPr sz="3600">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898775" y="6356350"/>
            <a:ext cx="3505200" cy="365125"/>
          </a:xfrm>
          <a:prstGeom prst="rect">
            <a:avLst/>
          </a:prstGeom>
        </p:spPr>
        <p:txBody>
          <a:bodyPr/>
          <a:lstStyle>
            <a:lvl1pPr>
              <a:defRPr/>
            </a:lvl1pPr>
          </a:lstStyle>
          <a:p>
            <a:endParaRPr lang="en-ZA"/>
          </a:p>
        </p:txBody>
      </p:sp>
      <p:sp>
        <p:nvSpPr>
          <p:cNvPr id="5" name="Slide Number Placeholder 5"/>
          <p:cNvSpPr>
            <a:spLocks noGrp="1"/>
          </p:cNvSpPr>
          <p:nvPr>
            <p:ph type="sldNum" sz="quarter" idx="11"/>
          </p:nvPr>
        </p:nvSpPr>
        <p:spPr>
          <a:xfrm>
            <a:off x="6516688" y="6376988"/>
            <a:ext cx="19812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6752"/>
            <a:ext cx="2057400" cy="4929411"/>
          </a:xfrm>
          <a:prstGeom prst="rect">
            <a:avLst/>
          </a:prstGeom>
        </p:spPr>
        <p:txBody>
          <a:bodyPr vert="eaVert"/>
          <a:lstStyle/>
          <a:p>
            <a:r>
              <a:rPr lang="en-US" smtClean="0"/>
              <a:t>Click to edit Master title style</a:t>
            </a:r>
            <a:endParaRPr lang="en-ZA" dirty="0"/>
          </a:p>
        </p:txBody>
      </p:sp>
      <p:sp>
        <p:nvSpPr>
          <p:cNvPr id="3" name="Vertical Text Placeholder 2"/>
          <p:cNvSpPr>
            <a:spLocks noGrp="1"/>
          </p:cNvSpPr>
          <p:nvPr>
            <p:ph type="body" orient="vert" idx="1"/>
          </p:nvPr>
        </p:nvSpPr>
        <p:spPr>
          <a:xfrm>
            <a:off x="457200" y="1196752"/>
            <a:ext cx="6019800" cy="492941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endParaRPr lang="en-ZA"/>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1"/>
          <p:cNvPicPr>
            <a:picLocks noChangeAspect="1" noChangeArrowheads="1"/>
          </p:cNvPicPr>
          <p:nvPr userDrawn="1"/>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5" name="Picture 9"/>
          <p:cNvPicPr>
            <a:picLocks noChangeAspect="1" noChangeArrowheads="1"/>
          </p:cNvPicPr>
          <p:nvPr userDrawn="1"/>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6" name="Straight Connector 5"/>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userDrawn="1"/>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9" name="Straight Connector 8"/>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6" cstate="print"/>
          <a:srcRect/>
          <a:stretch>
            <a:fillRect/>
          </a:stretch>
        </p:blipFill>
        <p:spPr bwMode="auto">
          <a:xfrm>
            <a:off x="8072438" y="5815013"/>
            <a:ext cx="928687" cy="1042987"/>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634082"/>
          </a:xfrm>
          <a:prstGeom prst="rect">
            <a:avLst/>
          </a:prstGeom>
        </p:spPr>
        <p:txBody>
          <a:bodyPr/>
          <a:lstStyle>
            <a:lvl1pPr>
              <a:defRPr sz="3200">
                <a:solidFill>
                  <a:schemeClr val="bg1"/>
                </a:solidFill>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1"/>
          <p:cNvPicPr>
            <a:picLocks noChangeAspect="1" noChangeArrowheads="1"/>
          </p:cNvPicPr>
          <p:nvPr/>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4" name="Picture 7"/>
          <p:cNvPicPr>
            <a:picLocks noChangeAspect="1" noChangeArrowheads="1"/>
          </p:cNvPicPr>
          <p:nvPr/>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5" name="Picture 9"/>
          <p:cNvPicPr>
            <a:picLocks noChangeAspect="1" noChangeArrowheads="1"/>
          </p:cNvPicPr>
          <p:nvPr/>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1"/>
          <p:cNvPicPr>
            <a:picLocks noChangeAspect="1" noChangeArrowheads="1"/>
          </p:cNvPicPr>
          <p:nvPr userDrawn="1"/>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12" name="Picture 7"/>
          <p:cNvPicPr>
            <a:picLocks noChangeAspect="1" noChangeArrowheads="1"/>
          </p:cNvPicPr>
          <p:nvPr userDrawn="1"/>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13" name="Picture 9"/>
          <p:cNvPicPr>
            <a:picLocks noChangeAspect="1" noChangeArrowheads="1"/>
          </p:cNvPicPr>
          <p:nvPr userDrawn="1"/>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cstate="print"/>
          <a:srcRect/>
          <a:stretch>
            <a:fillRect/>
          </a:stretch>
        </p:blipFill>
        <p:spPr bwMode="auto">
          <a:xfrm>
            <a:off x="8072438" y="5815013"/>
            <a:ext cx="928687" cy="1042987"/>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endParaRPr lang="en-ZA"/>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706090"/>
          </a:xfrm>
          <a:prstGeom prst="rect">
            <a:avLst/>
          </a:prstGeom>
        </p:spPr>
        <p:txBody>
          <a:bodyPr/>
          <a:lstStyle>
            <a:lvl1pPr>
              <a:defRPr sz="3600">
                <a:solidFill>
                  <a:schemeClr val="bg1"/>
                </a:solidFill>
              </a:defRPr>
            </a:lvl1pPr>
          </a:lstStyle>
          <a:p>
            <a:r>
              <a:rPr lang="en-US" smtClean="0"/>
              <a:t>Click to edit Master title style</a:t>
            </a:r>
            <a:endParaRPr lang="en-ZA"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Footer Placeholder 7"/>
          <p:cNvSpPr>
            <a:spLocks noGrp="1"/>
          </p:cNvSpPr>
          <p:nvPr>
            <p:ph type="ftr" sz="quarter" idx="10"/>
          </p:nvPr>
        </p:nvSpPr>
        <p:spPr>
          <a:xfrm>
            <a:off x="3124200" y="6356350"/>
            <a:ext cx="2895600" cy="365125"/>
          </a:xfrm>
          <a:prstGeom prst="rect">
            <a:avLst/>
          </a:prstGeom>
        </p:spPr>
        <p:txBody>
          <a:bodyPr/>
          <a:lstStyle>
            <a:lvl1pPr>
              <a:defRPr/>
            </a:lvl1pPr>
          </a:lstStyle>
          <a:p>
            <a:endParaRPr lang="en-ZA"/>
          </a:p>
        </p:txBody>
      </p:sp>
      <p:sp>
        <p:nvSpPr>
          <p:cNvPr id="8" name="Slide Number Placeholder 8"/>
          <p:cNvSpPr>
            <a:spLocks noGrp="1"/>
          </p:cNvSpPr>
          <p:nvPr>
            <p:ph type="sldNum" sz="quarter" idx="11"/>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634082"/>
          </a:xfrm>
          <a:prstGeom prst="rect">
            <a:avLst/>
          </a:prstGeom>
        </p:spPr>
        <p:txBody>
          <a:bodyPr/>
          <a:lstStyle>
            <a:lvl1pPr>
              <a:defRPr sz="3200">
                <a:solidFill>
                  <a:schemeClr val="bg1"/>
                </a:solidFill>
              </a:defRPr>
            </a:lvl1pPr>
          </a:lstStyle>
          <a:p>
            <a:r>
              <a:rPr lang="en-US" smtClean="0"/>
              <a:t>Click to edit Master title style</a:t>
            </a:r>
            <a:endParaRPr lang="en-ZA"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034"/>
            <a:ext cx="6275040" cy="707678"/>
          </a:xfrm>
          <a:prstGeom prst="rect">
            <a:avLst/>
          </a:prstGeom>
        </p:spPr>
        <p:txBody>
          <a:bodyPr anchor="b"/>
          <a:lstStyle>
            <a:lvl1pPr algn="ctr">
              <a:defRPr sz="3200" b="1">
                <a:solidFill>
                  <a:schemeClr val="bg1"/>
                </a:solidFill>
              </a:defRPr>
            </a:lvl1pPr>
          </a:lstStyle>
          <a:p>
            <a:r>
              <a:rPr lang="en-US" smtClean="0"/>
              <a:t>Click to edit Master title style</a:t>
            </a:r>
            <a:endParaRPr lang="en-ZA" dirty="0"/>
          </a:p>
        </p:txBody>
      </p:sp>
      <p:sp>
        <p:nvSpPr>
          <p:cNvPr id="3" name="Content Placeholder 2"/>
          <p:cNvSpPr>
            <a:spLocks noGrp="1"/>
          </p:cNvSpPr>
          <p:nvPr>
            <p:ph idx="1"/>
          </p:nvPr>
        </p:nvSpPr>
        <p:spPr>
          <a:xfrm>
            <a:off x="3575050" y="1124744"/>
            <a:ext cx="5111750" cy="50014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Text Placeholder 3"/>
          <p:cNvSpPr>
            <a:spLocks noGrp="1"/>
          </p:cNvSpPr>
          <p:nvPr>
            <p:ph type="body" sz="half" idx="2"/>
          </p:nvPr>
        </p:nvSpPr>
        <p:spPr>
          <a:xfrm>
            <a:off x="457200" y="1124744"/>
            <a:ext cx="3008313" cy="50014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dirty="0"/>
          </a:p>
        </p:txBody>
      </p:sp>
      <p:sp>
        <p:nvSpPr>
          <p:cNvPr id="3" name="Picture Placeholder 2"/>
          <p:cNvSpPr>
            <a:spLocks noGrp="1"/>
          </p:cNvSpPr>
          <p:nvPr>
            <p:ph type="pic" idx="1"/>
          </p:nvPr>
        </p:nvSpPr>
        <p:spPr>
          <a:xfrm>
            <a:off x="1792288" y="1124743"/>
            <a:ext cx="5486400" cy="36028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634082"/>
          </a:xfrm>
          <a:prstGeom prst="rect">
            <a:avLst/>
          </a:prstGeom>
        </p:spPr>
        <p:txBody>
          <a:bodyPr/>
          <a:lstStyle>
            <a:lvl1pPr>
              <a:defRPr sz="2800">
                <a:solidFill>
                  <a:schemeClr val="bg1"/>
                </a:solidFill>
              </a:defRPr>
            </a:lvl1pPr>
          </a:lstStyle>
          <a:p>
            <a:r>
              <a:rPr lang="en-US" smtClean="0"/>
              <a:t>Click to edit Master title style</a:t>
            </a:r>
            <a:endParaRPr lang="en-ZA"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7" name="Picture 7" descr="NDOH Logo.jpg"/>
          <p:cNvPicPr>
            <a:picLocks noChangeAspect="1"/>
          </p:cNvPicPr>
          <p:nvPr/>
        </p:nvPicPr>
        <p:blipFill>
          <a:blip r:embed="rId14" cstate="print"/>
          <a:srcRect/>
          <a:stretch>
            <a:fillRect/>
          </a:stretch>
        </p:blipFill>
        <p:spPr bwMode="auto">
          <a:xfrm>
            <a:off x="152400" y="5867400"/>
            <a:ext cx="2286000" cy="823913"/>
          </a:xfrm>
          <a:prstGeom prst="rect">
            <a:avLst/>
          </a:prstGeom>
          <a:noFill/>
          <a:ln w="9525">
            <a:noFill/>
            <a:miter lim="800000"/>
            <a:headEnd/>
            <a:tailEnd/>
          </a:ln>
        </p:spPr>
      </p:pic>
      <p:pic>
        <p:nvPicPr>
          <p:cNvPr id="1028" name="Picture 11"/>
          <p:cNvPicPr>
            <a:picLocks noChangeAspect="1" noChangeArrowheads="1"/>
          </p:cNvPicPr>
          <p:nvPr/>
        </p:nvPicPr>
        <p:blipFill>
          <a:blip r:embed="rId15" cstate="print"/>
          <a:srcRect r="25999"/>
          <a:stretch>
            <a:fillRect/>
          </a:stretch>
        </p:blipFill>
        <p:spPr bwMode="auto">
          <a:xfrm>
            <a:off x="7342188" y="0"/>
            <a:ext cx="11842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0" r:id="rId11"/>
    <p:sldLayoutId id="2147483673" r:id="rId12"/>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371600"/>
            <a:ext cx="6934200" cy="1200329"/>
          </a:xfrm>
          <a:prstGeom prst="rect">
            <a:avLst/>
          </a:prstGeom>
          <a:noFill/>
        </p:spPr>
        <p:txBody>
          <a:bodyPr wrap="square">
            <a:spAutoFit/>
          </a:bodyPr>
          <a:lstStyle/>
          <a:p>
            <a:pPr algn="ctr" fontAlgn="auto">
              <a:spcBef>
                <a:spcPts val="0"/>
              </a:spcBef>
              <a:spcAft>
                <a:spcPts val="0"/>
              </a:spcAft>
              <a:defRPr/>
            </a:pPr>
            <a:r>
              <a:rPr lang="en-US" sz="3600" b="1" dirty="0">
                <a:solidFill>
                  <a:srgbClr val="003300"/>
                </a:solidFill>
                <a:effectLst>
                  <a:outerShdw blurRad="38100" dist="38100" dir="2700000" algn="tl">
                    <a:srgbClr val="000000">
                      <a:alpha val="43137"/>
                    </a:srgbClr>
                  </a:outerShdw>
                </a:effectLst>
                <a:latin typeface="Arial" pitchFamily="34" charset="0"/>
                <a:cs typeface="Arial" pitchFamily="34" charset="0"/>
              </a:rPr>
              <a:t>Presentation </a:t>
            </a:r>
            <a:r>
              <a:rPr lang="en-US" sz="3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to the Select Committee on Social Services </a:t>
            </a:r>
            <a:endParaRPr lang="en-US" sz="3600" b="1" dirty="0">
              <a:solidFill>
                <a:srgbClr val="0033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2500313" y="4786313"/>
            <a:ext cx="5791200" cy="492443"/>
          </a:xfrm>
          <a:prstGeom prst="rect">
            <a:avLst/>
          </a:prstGeom>
          <a:noFill/>
        </p:spPr>
        <p:txBody>
          <a:bodyPr>
            <a:spAutoFit/>
          </a:bodyPr>
          <a:lstStyle/>
          <a:p>
            <a:pPr algn="ctr" fontAlgn="auto">
              <a:spcBef>
                <a:spcPts val="0"/>
              </a:spcBef>
              <a:spcAft>
                <a:spcPts val="0"/>
              </a:spcAft>
              <a:defRPr/>
            </a:pPr>
            <a:r>
              <a:rPr lang="en-US" sz="2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12 April 2016</a:t>
            </a:r>
            <a:endParaRPr lang="en-US" sz="2600" b="1" dirty="0">
              <a:solidFill>
                <a:srgbClr val="0033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2"/>
          <p:cNvSpPr txBox="1">
            <a:spLocks noChangeArrowheads="1"/>
          </p:cNvSpPr>
          <p:nvPr/>
        </p:nvSpPr>
        <p:spPr>
          <a:xfrm>
            <a:off x="533400" y="142875"/>
            <a:ext cx="8110538" cy="928688"/>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Annual Performance Plan 2016/17 to 2018/19</a:t>
            </a:r>
            <a:endParaRPr lang="en-GB" sz="28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2</a:t>
            </a:r>
            <a:endParaRPr lang="en-ZA" dirty="0"/>
          </a:p>
        </p:txBody>
      </p:sp>
      <p:graphicFrame>
        <p:nvGraphicFramePr>
          <p:cNvPr id="7" name="Content Placeholder 6"/>
          <p:cNvGraphicFramePr>
            <a:graphicFrameLocks noGrp="1"/>
          </p:cNvGraphicFramePr>
          <p:nvPr>
            <p:ph sz="quarter" idx="1"/>
          </p:nvPr>
        </p:nvGraphicFramePr>
        <p:xfrm>
          <a:off x="76200" y="1233678"/>
          <a:ext cx="8915401" cy="4328922"/>
        </p:xfrm>
        <a:graphic>
          <a:graphicData uri="http://schemas.openxmlformats.org/drawingml/2006/table">
            <a:tbl>
              <a:tblPr/>
              <a:tblGrid>
                <a:gridCol w="1708786"/>
                <a:gridCol w="1485900"/>
                <a:gridCol w="1560195"/>
                <a:gridCol w="1485900"/>
                <a:gridCol w="1263015"/>
                <a:gridCol w="1411605"/>
              </a:tblGrid>
              <a:tr h="347870">
                <a:tc rowSpan="2">
                  <a:txBody>
                    <a:bodyPr/>
                    <a:lstStyle/>
                    <a:p>
                      <a:pPr algn="ctr">
                        <a:lnSpc>
                          <a:spcPct val="115000"/>
                        </a:lnSpc>
                        <a:spcAft>
                          <a:spcPts val="0"/>
                        </a:spcAft>
                      </a:pPr>
                      <a:r>
                        <a:rPr lang="en-GB" sz="1300" b="1" dirty="0">
                          <a:latin typeface="Arial"/>
                          <a:ea typeface="Times New Roman"/>
                          <a:cs typeface="Times New Roman"/>
                        </a:rPr>
                        <a:t>Strategic Objective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GB" sz="1300" b="1">
                          <a:latin typeface="Arial"/>
                          <a:ea typeface="Times New Roman"/>
                          <a:cs typeface="Times New Roman"/>
                        </a:rPr>
                        <a:t>Performance Indicator</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Estimated performance</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300">
                        <a:latin typeface="Calibri"/>
                        <a:ea typeface="Times New Roman"/>
                        <a:cs typeface="Times New Roman"/>
                      </a:endParaRPr>
                    </a:p>
                    <a:p>
                      <a:pPr algn="ctr">
                        <a:lnSpc>
                          <a:spcPct val="115000"/>
                        </a:lnSpc>
                        <a:spcAft>
                          <a:spcPts val="0"/>
                        </a:spcAft>
                      </a:pPr>
                      <a:r>
                        <a:rPr lang="en-GB" sz="1300" b="1">
                          <a:latin typeface="Arial"/>
                          <a:ea typeface="Times New Roman"/>
                          <a:cs typeface="Times New Roman"/>
                        </a:rPr>
                        <a:t>Medium-term targets</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00" b="1">
                          <a:latin typeface="Arial"/>
                          <a:ea typeface="Times New Roman"/>
                          <a:cs typeface="Times New Roman"/>
                        </a:rPr>
                        <a:t>2015/16</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2016/17</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2017/18</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2018/19</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3">
                  <a:txBody>
                    <a:bodyPr/>
                    <a:lstStyle/>
                    <a:p>
                      <a:pPr marL="17780">
                        <a:lnSpc>
                          <a:spcPct val="115000"/>
                        </a:lnSpc>
                        <a:spcAft>
                          <a:spcPts val="0"/>
                        </a:spcAft>
                      </a:pPr>
                      <a:r>
                        <a:rPr lang="en-GB" sz="1300">
                          <a:latin typeface="Arial Narrow"/>
                          <a:ea typeface="Times New Roman"/>
                          <a:cs typeface="Times New Roman"/>
                        </a:rPr>
                        <a:t>Achieve Universal Health Coverage through the phased implementation of the National Health Insurance(NHI)</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dirty="0">
                          <a:latin typeface="Arial Narrow"/>
                          <a:ea typeface="Times New Roman"/>
                          <a:cs typeface="Times New Roman"/>
                        </a:rPr>
                        <a:t>White Paper on </a:t>
                      </a:r>
                      <a:r>
                        <a:rPr lang="en-GB" sz="1300" dirty="0" err="1">
                          <a:latin typeface="Arial Narrow"/>
                          <a:ea typeface="Times New Roman"/>
                          <a:cs typeface="Times New Roman"/>
                        </a:rPr>
                        <a:t>NHI</a:t>
                      </a:r>
                      <a:r>
                        <a:rPr lang="en-GB" sz="1300" dirty="0">
                          <a:latin typeface="Arial Narrow"/>
                          <a:ea typeface="Times New Roman"/>
                          <a:cs typeface="Times New Roman"/>
                        </a:rPr>
                        <a:t> </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Finalise and publish White Paper on NHI for public comments</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Review public comments and revise and publish final White Paper on NHI</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Not Applicable </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Not Applicable</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tc>
                <a:tc>
                  <a:txBody>
                    <a:bodyPr/>
                    <a:lstStyle/>
                    <a:p>
                      <a:pPr marL="17780">
                        <a:lnSpc>
                          <a:spcPct val="115000"/>
                        </a:lnSpc>
                        <a:spcAft>
                          <a:spcPts val="0"/>
                        </a:spcAft>
                      </a:pPr>
                      <a:r>
                        <a:rPr lang="en-GB" sz="1300">
                          <a:latin typeface="Arial Narrow"/>
                          <a:ea typeface="Times New Roman"/>
                          <a:cs typeface="Times New Roman"/>
                        </a:rPr>
                        <a:t>Legislation for NHI </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Finalise and publish White Paper on NHI for public comments</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NHI Bill drafted </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Draft NHI Bill gazetted for public comments</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Public comments on draft NHI Bill reviewed and submitted to Parliament</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Establishment of the National Health Insurance Fund</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dirty="0">
                          <a:latin typeface="Arial Narrow"/>
                          <a:ea typeface="Times New Roman"/>
                          <a:cs typeface="Times New Roman"/>
                        </a:rPr>
                        <a:t>Funding Modality for the National Health Insurance Fund including budget reallocation for the district primary health care developed</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Funding Modality for the National Health Insurance Fund including budget reallocation for the district primary health care updated</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NHI Fund created and arrangements for the contracting and purchasing of defined services initiated  </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dirty="0">
                          <a:latin typeface="Arial Narrow"/>
                          <a:ea typeface="Times New Roman"/>
                          <a:cs typeface="Times New Roman"/>
                        </a:rPr>
                        <a:t>Functional </a:t>
                      </a:r>
                      <a:r>
                        <a:rPr lang="en-GB" sz="1300" dirty="0" err="1">
                          <a:latin typeface="Arial Narrow"/>
                          <a:ea typeface="Times New Roman"/>
                          <a:cs typeface="Times New Roman"/>
                        </a:rPr>
                        <a:t>NHI</a:t>
                      </a:r>
                      <a:r>
                        <a:rPr lang="en-GB" sz="1300" dirty="0">
                          <a:latin typeface="Arial Narrow"/>
                          <a:ea typeface="Times New Roman"/>
                          <a:cs typeface="Times New Roman"/>
                        </a:rPr>
                        <a:t> fund –purchasing  services on behalf of the population from accredited and contracted providers established</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10</a:t>
            </a:fld>
            <a:endParaRPr lang="en-Z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2</a:t>
            </a:r>
            <a:endParaRPr lang="en-ZA" dirty="0"/>
          </a:p>
        </p:txBody>
      </p:sp>
      <p:graphicFrame>
        <p:nvGraphicFramePr>
          <p:cNvPr id="6" name="Content Placeholder 6"/>
          <p:cNvGraphicFramePr>
            <a:graphicFrameLocks/>
          </p:cNvGraphicFramePr>
          <p:nvPr/>
        </p:nvGraphicFramePr>
        <p:xfrm>
          <a:off x="76200" y="1233678"/>
          <a:ext cx="8915401" cy="5047488"/>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15000"/>
                        </a:lnSpc>
                        <a:spcAft>
                          <a:spcPts val="0"/>
                        </a:spcAft>
                      </a:pPr>
                      <a:r>
                        <a:rPr lang="en-GB" sz="1200" b="1" dirty="0">
                          <a:latin typeface="Arial Narrow" pitchFamily="34" charset="0"/>
                          <a:ea typeface="Times New Roman"/>
                          <a:cs typeface="Times New Roman"/>
                        </a:rPr>
                        <a:t>Strategic Objective </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GB" sz="1200" b="1">
                          <a:latin typeface="Arial Narrow" pitchFamily="34" charset="0"/>
                          <a:ea typeface="Times New Roman"/>
                          <a:cs typeface="Times New Roman"/>
                        </a:rPr>
                        <a:t>Performance Indicator</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200" b="1">
                          <a:latin typeface="Arial Narrow" pitchFamily="34" charset="0"/>
                          <a:ea typeface="Times New Roman"/>
                          <a:cs typeface="Times New Roman"/>
                        </a:rPr>
                        <a:t>Estimated performance</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200">
                        <a:latin typeface="Arial Narrow" pitchFamily="34" charset="0"/>
                        <a:ea typeface="Times New Roman"/>
                        <a:cs typeface="Times New Roman"/>
                      </a:endParaRPr>
                    </a:p>
                    <a:p>
                      <a:pPr algn="ctr">
                        <a:lnSpc>
                          <a:spcPct val="115000"/>
                        </a:lnSpc>
                        <a:spcAft>
                          <a:spcPts val="0"/>
                        </a:spcAft>
                      </a:pPr>
                      <a:r>
                        <a:rPr lang="en-GB" sz="1200" b="1">
                          <a:latin typeface="Arial Narrow" pitchFamily="34" charset="0"/>
                          <a:ea typeface="Times New Roman"/>
                          <a:cs typeface="Times New Roman"/>
                        </a:rPr>
                        <a:t>Medium-term targets</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200" b="1">
                          <a:latin typeface="Arial Narrow" pitchFamily="34" charset="0"/>
                          <a:ea typeface="Times New Roman"/>
                          <a:cs typeface="Times New Roman"/>
                        </a:rPr>
                        <a:t>2015/16</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200" b="1">
                          <a:latin typeface="Arial Narrow" pitchFamily="34" charset="0"/>
                          <a:ea typeface="Times New Roman"/>
                          <a:cs typeface="Times New Roman"/>
                        </a:rPr>
                        <a:t>2016/17</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200" b="1">
                          <a:latin typeface="Arial Narrow" pitchFamily="34" charset="0"/>
                          <a:ea typeface="Times New Roman"/>
                          <a:cs typeface="Times New Roman"/>
                        </a:rPr>
                        <a:t>2017/18</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200" b="1">
                          <a:latin typeface="Arial Narrow" pitchFamily="34" charset="0"/>
                          <a:ea typeface="Times New Roman"/>
                          <a:cs typeface="Times New Roman"/>
                        </a:rPr>
                        <a:t>2018/19</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3">
                  <a:txBody>
                    <a:bodyPr/>
                    <a:lstStyle/>
                    <a:p>
                      <a:pPr>
                        <a:lnSpc>
                          <a:spcPct val="115000"/>
                        </a:lnSpc>
                        <a:spcAft>
                          <a:spcPts val="0"/>
                        </a:spcAft>
                      </a:pPr>
                      <a:r>
                        <a:rPr lang="en-GB" sz="1200" dirty="0">
                          <a:latin typeface="Arial Narrow" pitchFamily="34" charset="0"/>
                          <a:ea typeface="Times New Roman"/>
                          <a:cs typeface="Arial"/>
                        </a:rPr>
                        <a:t> Establish a national stock management surveillance centre to improve  medicine availability</a:t>
                      </a:r>
                      <a:endParaRPr lang="en-ZA" sz="12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dirty="0">
                          <a:latin typeface="Arial Narrow" pitchFamily="34" charset="0"/>
                          <a:ea typeface="Times New Roman"/>
                          <a:cs typeface="Times New Roman"/>
                        </a:rPr>
                        <a:t>Number of hospitals Implementing  an electronic stock management system (</a:t>
                      </a:r>
                      <a:r>
                        <a:rPr lang="en-GB" sz="1200" dirty="0" err="1">
                          <a:latin typeface="Arial Narrow" pitchFamily="34" charset="0"/>
                          <a:ea typeface="Times New Roman"/>
                          <a:cs typeface="Times New Roman"/>
                        </a:rPr>
                        <a:t>ESMS</a:t>
                      </a:r>
                      <a:r>
                        <a:rPr lang="en-GB" sz="1200" dirty="0">
                          <a:latin typeface="Arial Narrow" pitchFamily="34" charset="0"/>
                          <a:ea typeface="Times New Roman"/>
                          <a:cs typeface="Times New Roman"/>
                        </a:rPr>
                        <a:t>) for the detection of stock outs of medicines </a:t>
                      </a:r>
                      <a:endParaRPr lang="en-ZA" sz="12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ESMS implemented at 10 central hospitals,17 tertiary hospitals and 25 regional hospitals.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pitchFamily="34" charset="0"/>
                          <a:ea typeface="Times New Roman"/>
                          <a:cs typeface="Arial"/>
                        </a:rPr>
                        <a:t>ESMS implemented at  10 central hospitals,  17 tertiary hospitals, 50 district hospitals and 46 regional hospitals.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ESMS implemented at 10 central hospitals, 17 tertiary hospitals, 150 district hospitals and 53 regional hospitals.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ESMS implemented at  10 central hospitals, 17 tertiary hospitals, 252 district hospitals and 53 regional hospitals.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tc>
                <a:tc>
                  <a:txBody>
                    <a:bodyPr/>
                    <a:lstStyle/>
                    <a:p>
                      <a:pPr marL="17780">
                        <a:lnSpc>
                          <a:spcPct val="115000"/>
                        </a:lnSpc>
                        <a:spcAft>
                          <a:spcPts val="0"/>
                        </a:spcAft>
                      </a:pPr>
                      <a:r>
                        <a:rPr lang="en-GB" sz="1200" dirty="0">
                          <a:latin typeface="Arial Narrow" pitchFamily="34" charset="0"/>
                          <a:ea typeface="Times New Roman"/>
                          <a:cs typeface="Times New Roman"/>
                        </a:rPr>
                        <a:t>Number of </a:t>
                      </a:r>
                      <a:r>
                        <a:rPr lang="en-GB" sz="1200" dirty="0" err="1">
                          <a:latin typeface="Arial Narrow" pitchFamily="34" charset="0"/>
                          <a:ea typeface="Times New Roman"/>
                          <a:cs typeface="Times New Roman"/>
                        </a:rPr>
                        <a:t>PHC</a:t>
                      </a:r>
                      <a:r>
                        <a:rPr lang="en-GB" sz="1200" dirty="0">
                          <a:latin typeface="Arial Narrow" pitchFamily="34" charset="0"/>
                          <a:ea typeface="Times New Roman"/>
                          <a:cs typeface="Times New Roman"/>
                        </a:rPr>
                        <a:t> Facilities Implementing an electronic system for the early detection of stock outs of medicines  </a:t>
                      </a:r>
                      <a:endParaRPr lang="en-ZA" sz="12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Electronic system for the detection of stock outs functional in 1200 PHC facilities.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1800 PHC facilities (additional 600).</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2400 PHC facilities (additional 600).</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3000 PHC facilities (additional 600).</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dirty="0">
                          <a:latin typeface="Arial Narrow" pitchFamily="34" charset="0"/>
                          <a:ea typeface="Times New Roman"/>
                          <a:cs typeface="Times New Roman"/>
                        </a:rPr>
                        <a:t>Number of facilities reporting stock availability at national surveillance centre to monitor medicine availability</a:t>
                      </a:r>
                      <a:endParaRPr lang="en-ZA" sz="12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National surveillance centre functional and reporting stock availability at 10 central hospitals, and 1200 PHC facilities.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10 central hospitals,  17 tertiary hospitals,  50 district hospitals, 46 regional hospitals and 1800 PHC clinics.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10 central hospitals,  17 tertiary hospitals, 150 district hospitals, 53 regional hospitals, and 2400  PHC clinics.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dirty="0">
                          <a:latin typeface="Arial Narrow" pitchFamily="34" charset="0"/>
                          <a:ea typeface="Times New Roman"/>
                          <a:cs typeface="Times New Roman"/>
                        </a:rPr>
                        <a:t>10 central hospitals, 17 tertiary hospitals, 252 district hospitals, 53 regional hospitals and  3000  </a:t>
                      </a:r>
                      <a:r>
                        <a:rPr lang="en-GB" sz="1200" dirty="0" err="1">
                          <a:latin typeface="Arial Narrow" pitchFamily="34" charset="0"/>
                          <a:ea typeface="Times New Roman"/>
                          <a:cs typeface="Times New Roman"/>
                        </a:rPr>
                        <a:t>PHC</a:t>
                      </a:r>
                      <a:r>
                        <a:rPr lang="en-GB" sz="1200" dirty="0">
                          <a:latin typeface="Arial Narrow" pitchFamily="34" charset="0"/>
                          <a:ea typeface="Times New Roman"/>
                          <a:cs typeface="Times New Roman"/>
                        </a:rPr>
                        <a:t> clinics.</a:t>
                      </a:r>
                      <a:endParaRPr lang="en-ZA" sz="12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11</a:t>
            </a:fld>
            <a:endParaRPr lang="en-Z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smtClean="0"/>
              <a:t>Programme 2</a:t>
            </a:r>
            <a:endParaRPr lang="en-ZA" dirty="0"/>
          </a:p>
        </p:txBody>
      </p:sp>
      <p:sp>
        <p:nvSpPr>
          <p:cNvPr id="8" name="Content Placeholder 7"/>
          <p:cNvSpPr>
            <a:spLocks noGrp="1"/>
          </p:cNvSpPr>
          <p:nvPr>
            <p:ph sz="quarter" idx="1"/>
          </p:nvPr>
        </p:nvSpPr>
        <p:spPr/>
        <p:txBody>
          <a:bodyPr/>
          <a:lstStyle/>
          <a:p>
            <a:endParaRPr lang="en-ZA"/>
          </a:p>
        </p:txBody>
      </p:sp>
      <p:graphicFrame>
        <p:nvGraphicFramePr>
          <p:cNvPr id="9" name="Content Placeholder 6"/>
          <p:cNvGraphicFramePr>
            <a:graphicFrameLocks/>
          </p:cNvGraphicFramePr>
          <p:nvPr/>
        </p:nvGraphicFramePr>
        <p:xfrm>
          <a:off x="76200" y="1233678"/>
          <a:ext cx="8915401" cy="5012436"/>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15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GB" sz="1300" b="1">
                          <a:latin typeface="Arial Narrow" pitchFamily="34" charset="0"/>
                          <a:ea typeface="Times New Roman"/>
                          <a:cs typeface="Times New Roman"/>
                        </a:rPr>
                        <a:t>Performance Indicator</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300">
                        <a:latin typeface="Arial Narrow" pitchFamily="34" charset="0"/>
                        <a:ea typeface="Times New Roman"/>
                        <a:cs typeface="Times New Roman"/>
                      </a:endParaRPr>
                    </a:p>
                    <a:p>
                      <a:pPr algn="ctr">
                        <a:lnSpc>
                          <a:spcPct val="115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3">
                  <a:txBody>
                    <a:bodyPr/>
                    <a:lstStyle/>
                    <a:p>
                      <a:pPr>
                        <a:lnSpc>
                          <a:spcPct val="115000"/>
                        </a:lnSpc>
                        <a:spcAft>
                          <a:spcPts val="0"/>
                        </a:spcAft>
                      </a:pPr>
                      <a:r>
                        <a:rPr lang="en-GB" sz="1300" dirty="0">
                          <a:latin typeface="Arial Narrow"/>
                          <a:ea typeface="Times New Roman"/>
                          <a:cs typeface="Arial"/>
                        </a:rPr>
                        <a:t>Improve contracting and supply of medicines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Number of Provincial Medicine Procurement Unit (PMPU) for the management of direct delivery of medicines established</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2 x </a:t>
                      </a:r>
                      <a:r>
                        <a:rPr lang="en-GB" sz="1300" dirty="0" err="1">
                          <a:latin typeface="Arial Narrow"/>
                          <a:ea typeface="Times New Roman"/>
                          <a:cs typeface="Arial"/>
                        </a:rPr>
                        <a:t>PMPUs</a:t>
                      </a:r>
                      <a:r>
                        <a:rPr lang="en-GB" sz="1300" dirty="0">
                          <a:latin typeface="Arial Narrow"/>
                          <a:ea typeface="Times New Roman"/>
                          <a:cs typeface="Arial"/>
                        </a:rPr>
                        <a:t> established (Free State and Eastern Cape </a:t>
                      </a:r>
                      <a:r>
                        <a:rPr lang="en-GB" sz="1300" dirty="0" err="1">
                          <a:latin typeface="Arial Narrow"/>
                          <a:ea typeface="Times New Roman"/>
                          <a:cs typeface="Arial"/>
                        </a:rPr>
                        <a:t>DoH</a:t>
                      </a:r>
                      <a:r>
                        <a:rPr lang="en-GB" sz="1300" dirty="0">
                          <a:latin typeface="Arial Narrow"/>
                          <a:ea typeface="Times New Roman"/>
                          <a:cs typeface="Arial"/>
                        </a:rPr>
                        <a:t>)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2 PMPUs established  (North-West and KZN DoH).</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2 x PMPUs established (Mpumalanga and Northern Cape DoH)</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All PMPUs monitored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Number of patients receiving medicines through the centralised chronic medicine dispensing &amp; distribution system</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500,000 patients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650,000 patients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 850,000 patients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1,000, 000 patients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Percentage of pharmaceutical Contracts awarded at least 8 weeks prior to expiration of outgoing contract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100% pharmaceutical tenders awarded at least 8 weeks prior to expiration of outgoing contract</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100% pharmaceutical tenders awarded at least 8 weeks prior to expiration of outgoing contract</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100% pharmaceutical tenders are awarded at least 8 weeks prior to expiration of outgoing contract</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100% pharmaceutical tenders are awarded at least 8 weeks prior to expiration of outgoing contract</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12</a:t>
            </a:fld>
            <a:endParaRPr lang="en-Z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smtClean="0"/>
              <a:t>Programme 2</a:t>
            </a:r>
            <a:endParaRPr lang="en-ZA" dirty="0"/>
          </a:p>
        </p:txBody>
      </p:sp>
      <p:sp>
        <p:nvSpPr>
          <p:cNvPr id="8" name="Content Placeholder 7"/>
          <p:cNvSpPr>
            <a:spLocks noGrp="1"/>
          </p:cNvSpPr>
          <p:nvPr>
            <p:ph sz="quarter" idx="1"/>
          </p:nvPr>
        </p:nvSpPr>
        <p:spPr/>
        <p:txBody>
          <a:bodyPr/>
          <a:lstStyle/>
          <a:p>
            <a:endParaRPr lang="en-ZA" dirty="0"/>
          </a:p>
        </p:txBody>
      </p:sp>
      <p:graphicFrame>
        <p:nvGraphicFramePr>
          <p:cNvPr id="9" name="Content Placeholder 6"/>
          <p:cNvGraphicFramePr>
            <a:graphicFrameLocks/>
          </p:cNvGraphicFramePr>
          <p:nvPr/>
        </p:nvGraphicFramePr>
        <p:xfrm>
          <a:off x="76200" y="990600"/>
          <a:ext cx="8915401" cy="4968621"/>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GB" sz="1350" b="1">
                          <a:latin typeface="Arial Narrow" pitchFamily="34" charset="0"/>
                          <a:ea typeface="Times New Roman"/>
                          <a:cs typeface="Times New Roman"/>
                        </a:rPr>
                        <a:t>Performance Indicator</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50" b="1">
                          <a:latin typeface="Arial Narrow" pitchFamily="34" charset="0"/>
                          <a:ea typeface="Times New Roman"/>
                          <a:cs typeface="Times New Roman"/>
                        </a:rPr>
                        <a:t>Estimated performance</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350">
                        <a:latin typeface="Arial Narrow" pitchFamily="34" charset="0"/>
                        <a:ea typeface="Times New Roman"/>
                        <a:cs typeface="Times New Roman"/>
                      </a:endParaRPr>
                    </a:p>
                    <a:p>
                      <a:pPr algn="ctr">
                        <a:lnSpc>
                          <a:spcPct val="115000"/>
                        </a:lnSpc>
                        <a:spcAft>
                          <a:spcPts val="0"/>
                        </a:spcAft>
                      </a:pPr>
                      <a:r>
                        <a:rPr lang="en-GB" sz="1350" b="1">
                          <a:latin typeface="Arial Narrow" pitchFamily="34" charset="0"/>
                          <a:ea typeface="Times New Roman"/>
                          <a:cs typeface="Times New Roman"/>
                        </a:rPr>
                        <a:t>Medium-term targets</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a:latin typeface="Arial Narrow" pitchFamily="34" charset="0"/>
                          <a:ea typeface="Times New Roman"/>
                          <a:cs typeface="Times New Roman"/>
                        </a:rPr>
                        <a:t>2015/16</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50" b="1">
                          <a:latin typeface="Arial Narrow" pitchFamily="34" charset="0"/>
                          <a:ea typeface="Times New Roman"/>
                          <a:cs typeface="Times New Roman"/>
                        </a:rPr>
                        <a:t>2016/17</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50" b="1">
                          <a:latin typeface="Arial Narrow" pitchFamily="34" charset="0"/>
                          <a:ea typeface="Times New Roman"/>
                          <a:cs typeface="Times New Roman"/>
                        </a:rPr>
                        <a:t>2017/18</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50" b="1">
                          <a:latin typeface="Arial Narrow" pitchFamily="34" charset="0"/>
                          <a:ea typeface="Times New Roman"/>
                          <a:cs typeface="Times New Roman"/>
                        </a:rPr>
                        <a:t>2018/19</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15000"/>
                        </a:lnSpc>
                        <a:spcAft>
                          <a:spcPts val="0"/>
                        </a:spcAft>
                      </a:pPr>
                      <a:r>
                        <a:rPr lang="en-GB" sz="1350" dirty="0">
                          <a:latin typeface="Arial Narrow"/>
                          <a:ea typeface="Times New Roman"/>
                          <a:cs typeface="Arial"/>
                        </a:rPr>
                        <a:t>Implement the Strategy to address antimicrobial resistance (AMR)</a:t>
                      </a:r>
                      <a:endParaRPr lang="en-ZA" sz="135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National AMR strategy Implemented</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dirty="0">
                          <a:latin typeface="Arial Narrow"/>
                          <a:ea typeface="Times New Roman"/>
                          <a:cs typeface="Arial"/>
                        </a:rPr>
                        <a:t>Appointment of the Ministerial Advisory Committee; and</a:t>
                      </a:r>
                      <a:endParaRPr lang="en-ZA" sz="1350" dirty="0">
                        <a:latin typeface="Calibri"/>
                        <a:ea typeface="Times New Roman"/>
                        <a:cs typeface="Times New Roman"/>
                      </a:endParaRPr>
                    </a:p>
                    <a:p>
                      <a:pPr>
                        <a:lnSpc>
                          <a:spcPct val="115000"/>
                        </a:lnSpc>
                        <a:spcAft>
                          <a:spcPts val="0"/>
                        </a:spcAft>
                      </a:pPr>
                      <a:r>
                        <a:rPr lang="en-GB" sz="1350" dirty="0">
                          <a:latin typeface="Arial Narrow"/>
                          <a:ea typeface="Times New Roman"/>
                          <a:cs typeface="Arial"/>
                        </a:rPr>
                        <a:t>Implementation plan for AMR strategy developed</a:t>
                      </a:r>
                      <a:endParaRPr lang="en-ZA" sz="135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Antimicrobial stewardship guideline as identified in the AMR strategy developed </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Surveillance system monitoring resistance developed </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Surveillance system monitoring resistance developed and piloted for implementation</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a:txBody>
                    <a:bodyPr/>
                    <a:lstStyle/>
                    <a:p>
                      <a:pPr>
                        <a:lnSpc>
                          <a:spcPct val="115000"/>
                        </a:lnSpc>
                        <a:spcAft>
                          <a:spcPts val="0"/>
                        </a:spcAft>
                      </a:pPr>
                      <a:r>
                        <a:rPr lang="en-GB" sz="1350">
                          <a:latin typeface="Arial Narrow"/>
                          <a:ea typeface="Times New Roman"/>
                          <a:cs typeface="Arial"/>
                        </a:rPr>
                        <a:t>Regulate African Traditional Practitioners</a:t>
                      </a:r>
                      <a:endParaRPr lang="en-ZA" sz="135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a:lnSpc>
                          <a:spcPct val="115000"/>
                        </a:lnSpc>
                        <a:spcAft>
                          <a:spcPts val="0"/>
                        </a:spcAft>
                      </a:pPr>
                      <a:r>
                        <a:rPr lang="en-GB" sz="1350">
                          <a:latin typeface="Arial Narrow"/>
                          <a:ea typeface="Times New Roman"/>
                          <a:cs typeface="Arial"/>
                        </a:rPr>
                        <a:t>Council for Traditional Practitioners Established</a:t>
                      </a:r>
                      <a:endParaRPr lang="en-ZA" sz="135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Interim Council for Traditional Practitioners and Registrar appointed</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staff for Interim Council for Traditional Practitioners appointed </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Not Applicable</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Not Applicable</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a:txBody>
                    <a:bodyPr/>
                    <a:lstStyle/>
                    <a:p>
                      <a:pPr>
                        <a:lnSpc>
                          <a:spcPct val="115000"/>
                        </a:lnSpc>
                        <a:spcAft>
                          <a:spcPts val="0"/>
                        </a:spcAft>
                      </a:pPr>
                      <a:r>
                        <a:rPr lang="en-GB" sz="1350">
                          <a:latin typeface="Arial Narrow"/>
                          <a:ea typeface="Times New Roman"/>
                          <a:cs typeface="Arial"/>
                        </a:rPr>
                        <a:t>Strengthen Revenue collection by incentivising hospitals to maximise revenue generation.</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dirty="0">
                          <a:latin typeface="Arial Narrow"/>
                          <a:ea typeface="Times New Roman"/>
                          <a:cs typeface="Arial"/>
                        </a:rPr>
                        <a:t>a Revenue Retention Model (</a:t>
                      </a:r>
                      <a:r>
                        <a:rPr lang="en-GB" sz="1350" dirty="0" err="1">
                          <a:latin typeface="Arial Narrow"/>
                          <a:ea typeface="Times New Roman"/>
                          <a:cs typeface="Arial"/>
                        </a:rPr>
                        <a:t>RRM</a:t>
                      </a:r>
                      <a:r>
                        <a:rPr lang="en-GB" sz="1350" dirty="0">
                          <a:latin typeface="Arial Narrow"/>
                          <a:ea typeface="Times New Roman"/>
                          <a:cs typeface="Arial"/>
                        </a:rPr>
                        <a:t>) at central hospitals</a:t>
                      </a:r>
                      <a:endParaRPr lang="en-ZA" sz="135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A discussion paper on revenue retention models developed and presented to NHC, and Financial and Fiscal Committee (FFC)</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A discussion paper on revenue retention models developed and approved by NHC and National Treasury</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Implement RRM at 4 central hospitals</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dirty="0">
                          <a:latin typeface="Arial Narrow"/>
                          <a:ea typeface="Times New Roman"/>
                          <a:cs typeface="Arial"/>
                        </a:rPr>
                        <a:t>Implement the </a:t>
                      </a:r>
                      <a:r>
                        <a:rPr lang="en-GB" sz="1350" dirty="0" err="1">
                          <a:latin typeface="Arial Narrow"/>
                          <a:ea typeface="Times New Roman"/>
                          <a:cs typeface="Arial"/>
                        </a:rPr>
                        <a:t>RRM</a:t>
                      </a:r>
                      <a:r>
                        <a:rPr lang="en-GB" sz="1350" dirty="0">
                          <a:latin typeface="Arial Narrow"/>
                          <a:ea typeface="Times New Roman"/>
                          <a:cs typeface="Arial"/>
                        </a:rPr>
                        <a:t> at 7 Central Hospitals</a:t>
                      </a:r>
                      <a:endParaRPr lang="en-ZA" sz="135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13</a:t>
            </a:fld>
            <a:endParaRPr lang="en-Z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2</a:t>
            </a:r>
            <a:endParaRPr lang="en-ZA" dirty="0"/>
          </a:p>
        </p:txBody>
      </p:sp>
      <p:graphicFrame>
        <p:nvGraphicFramePr>
          <p:cNvPr id="7" name="Content Placeholder 6"/>
          <p:cNvGraphicFramePr>
            <a:graphicFrameLocks/>
          </p:cNvGraphicFramePr>
          <p:nvPr/>
        </p:nvGraphicFramePr>
        <p:xfrm>
          <a:off x="76199" y="1242060"/>
          <a:ext cx="8915401" cy="4244340"/>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00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50" b="1" dirty="0" smtClean="0">
                          <a:latin typeface="Arial Narrow" pitchFamily="34" charset="0"/>
                          <a:ea typeface="Times New Roman"/>
                          <a:cs typeface="Times New Roman"/>
                        </a:rPr>
                        <a:t>Performance </a:t>
                      </a:r>
                      <a:r>
                        <a:rPr lang="en-GB" sz="1350" b="1" dirty="0">
                          <a:latin typeface="Arial Narrow" pitchFamily="34" charset="0"/>
                          <a:ea typeface="Times New Roman"/>
                          <a:cs typeface="Times New Roman"/>
                        </a:rPr>
                        <a:t>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50">
                        <a:latin typeface="Arial Narrow" pitchFamily="34" charset="0"/>
                        <a:ea typeface="Times New Roman"/>
                        <a:cs typeface="Times New Roman"/>
                      </a:endParaRPr>
                    </a:p>
                    <a:p>
                      <a:pPr algn="ctr">
                        <a:lnSpc>
                          <a:spcPct val="100000"/>
                        </a:lnSpc>
                        <a:spcAft>
                          <a:spcPts val="0"/>
                        </a:spcAft>
                      </a:pPr>
                      <a:r>
                        <a:rPr lang="en-GB" sz="1350" b="1">
                          <a:latin typeface="Arial Narrow" pitchFamily="34" charset="0"/>
                          <a:ea typeface="Times New Roman"/>
                          <a:cs typeface="Times New Roman"/>
                        </a:rPr>
                        <a:t>Medium-term targets</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50" b="1">
                          <a:latin typeface="Arial Narrow" pitchFamily="34" charset="0"/>
                          <a:ea typeface="Times New Roman"/>
                          <a:cs typeface="Times New Roman"/>
                        </a:rPr>
                        <a:t>2015/16</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2016/17</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2017/18</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2018/19</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2">
                  <a:txBody>
                    <a:bodyPr/>
                    <a:lstStyle/>
                    <a:p>
                      <a:pPr>
                        <a:lnSpc>
                          <a:spcPct val="100000"/>
                        </a:lnSpc>
                        <a:spcAft>
                          <a:spcPts val="0"/>
                        </a:spcAft>
                      </a:pPr>
                      <a:r>
                        <a:rPr lang="en-GB" sz="1400" dirty="0">
                          <a:latin typeface="Arial Narrow"/>
                          <a:ea typeface="Times New Roman"/>
                          <a:cs typeface="Arial"/>
                        </a:rPr>
                        <a:t>Implement eHealth Strategy of South Africa  through the development of the system design of patient information systems </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nSpc>
                          <a:spcPct val="100000"/>
                        </a:lnSpc>
                        <a:spcAft>
                          <a:spcPts val="0"/>
                        </a:spcAft>
                      </a:pPr>
                      <a:r>
                        <a:rPr lang="en-GB" sz="1400" dirty="0">
                          <a:latin typeface="Arial Narrow"/>
                          <a:ea typeface="Times New Roman"/>
                          <a:cs typeface="Arial"/>
                        </a:rPr>
                        <a:t>A complete System design for a National Integrated Patient based information system</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400" dirty="0">
                          <a:latin typeface="Arial Narrow"/>
                          <a:ea typeface="Times New Roman"/>
                          <a:cs typeface="Arial"/>
                        </a:rPr>
                        <a:t>Basic Health Information Exchange developed to conduct a reference implementation of eHealth interoperability norms and standards </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400" dirty="0">
                          <a:latin typeface="Arial Narrow"/>
                          <a:ea typeface="Times New Roman"/>
                          <a:cs typeface="Arial"/>
                        </a:rPr>
                        <a:t>Health Normative Standards Framework (</a:t>
                      </a:r>
                      <a:r>
                        <a:rPr lang="en-GB" sz="1400" dirty="0" err="1">
                          <a:latin typeface="Arial Narrow"/>
                          <a:ea typeface="Times New Roman"/>
                          <a:cs typeface="Arial"/>
                        </a:rPr>
                        <a:t>HNSF</a:t>
                      </a:r>
                      <a:r>
                        <a:rPr lang="en-GB" sz="1400" dirty="0">
                          <a:latin typeface="Arial Narrow"/>
                          <a:ea typeface="Times New Roman"/>
                          <a:cs typeface="Arial"/>
                        </a:rPr>
                        <a:t>)  Implementation protocol developed for Basic Health Information Exchange (</a:t>
                      </a:r>
                      <a:r>
                        <a:rPr lang="en-GB" sz="1400" dirty="0" err="1">
                          <a:latin typeface="Arial Narrow"/>
                          <a:ea typeface="Times New Roman"/>
                          <a:cs typeface="Arial"/>
                        </a:rPr>
                        <a:t>HIE</a:t>
                      </a:r>
                      <a:r>
                        <a:rPr lang="en-GB" sz="1400" dirty="0">
                          <a:latin typeface="Arial Narrow"/>
                          <a:ea typeface="Times New Roman"/>
                          <a:cs typeface="Arial"/>
                        </a:rPr>
                        <a:t>) for piloting integration with sub national systems</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400" dirty="0">
                          <a:latin typeface="Arial Narrow"/>
                          <a:ea typeface="Times New Roman"/>
                          <a:cs typeface="Arial"/>
                        </a:rPr>
                        <a:t>System , architectures integrated for a National Integrated Patient Based Information System developed</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400">
                          <a:latin typeface="Arial Narrow"/>
                          <a:ea typeface="Times New Roman"/>
                          <a:cs typeface="Arial"/>
                        </a:rPr>
                        <a:t>Phase 1 of System , Technology, and Data architectures integrated for a National Integrated Patient Based Information System implemented</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p>
                      <a:pPr>
                        <a:lnSpc>
                          <a:spcPct val="100000"/>
                        </a:lnSpc>
                        <a:spcAft>
                          <a:spcPts val="0"/>
                        </a:spcAft>
                      </a:pPr>
                      <a:r>
                        <a:rPr lang="en-GB" sz="1400" dirty="0">
                          <a:latin typeface="Arial Narrow"/>
                          <a:ea typeface="Times New Roman"/>
                          <a:cs typeface="Arial"/>
                        </a:rPr>
                        <a:t>Number of </a:t>
                      </a:r>
                      <a:r>
                        <a:rPr lang="en-GB" sz="1400" dirty="0" err="1">
                          <a:latin typeface="Arial Narrow"/>
                          <a:ea typeface="Times New Roman"/>
                          <a:cs typeface="Arial"/>
                        </a:rPr>
                        <a:t>PHC</a:t>
                      </a:r>
                      <a:r>
                        <a:rPr lang="en-GB" sz="1400" dirty="0">
                          <a:latin typeface="Arial Narrow"/>
                          <a:ea typeface="Times New Roman"/>
                          <a:cs typeface="Arial"/>
                        </a:rPr>
                        <a:t> health facilities </a:t>
                      </a:r>
                      <a:r>
                        <a:rPr lang="en-GB" sz="1400" kern="1200" dirty="0">
                          <a:latin typeface="Arial Narrow"/>
                          <a:ea typeface="Times New Roman"/>
                          <a:cs typeface="Arial"/>
                        </a:rPr>
                        <a:t>implementing improved patient administration and web based information systems</a:t>
                      </a:r>
                      <a:endParaRPr lang="en-ZA" sz="14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fontAlgn="base">
                        <a:lnSpc>
                          <a:spcPct val="100000"/>
                        </a:lnSpc>
                        <a:spcAft>
                          <a:spcPts val="0"/>
                        </a:spcAft>
                        <a:tabLst>
                          <a:tab pos="20955" algn="l"/>
                          <a:tab pos="179705" algn="l"/>
                          <a:tab pos="228600" algn="l"/>
                          <a:tab pos="358775" algn="l"/>
                        </a:tabLst>
                      </a:pPr>
                      <a:r>
                        <a:rPr lang="en-GB" sz="1400" kern="1200">
                          <a:latin typeface="Arial Narrow"/>
                          <a:ea typeface="Times New Roman"/>
                          <a:cs typeface="Arial"/>
                        </a:rPr>
                        <a:t>750 (Additional 700) PHC Facilities </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fontAlgn="base">
                        <a:lnSpc>
                          <a:spcPct val="100000"/>
                        </a:lnSpc>
                        <a:spcAft>
                          <a:spcPts val="0"/>
                        </a:spcAft>
                        <a:tabLst>
                          <a:tab pos="20955" algn="l"/>
                          <a:tab pos="179705" algn="l"/>
                          <a:tab pos="228600" algn="l"/>
                          <a:tab pos="358775" algn="l"/>
                        </a:tabLst>
                      </a:pPr>
                      <a:r>
                        <a:rPr lang="en-GB" sz="1400" kern="1200">
                          <a:latin typeface="Arial Narrow"/>
                          <a:ea typeface="Times New Roman"/>
                          <a:cs typeface="Arial"/>
                        </a:rPr>
                        <a:t>1450 (Additional 700) PHC Facilities</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fontAlgn="base">
                        <a:lnSpc>
                          <a:spcPct val="100000"/>
                        </a:lnSpc>
                        <a:spcAft>
                          <a:spcPts val="0"/>
                        </a:spcAft>
                        <a:tabLst>
                          <a:tab pos="20955" algn="l"/>
                          <a:tab pos="179705" algn="l"/>
                          <a:tab pos="228600" algn="l"/>
                          <a:tab pos="358775" algn="l"/>
                        </a:tabLst>
                      </a:pPr>
                      <a:r>
                        <a:rPr lang="en-GB" sz="1400" kern="1200" dirty="0">
                          <a:latin typeface="Arial Narrow"/>
                          <a:ea typeface="Times New Roman"/>
                          <a:cs typeface="Arial"/>
                        </a:rPr>
                        <a:t>2450 (Additional 700) </a:t>
                      </a:r>
                      <a:r>
                        <a:rPr lang="en-GB" sz="1400" kern="1200" dirty="0" err="1">
                          <a:latin typeface="Arial Narrow"/>
                          <a:ea typeface="Times New Roman"/>
                          <a:cs typeface="Arial"/>
                        </a:rPr>
                        <a:t>PHC</a:t>
                      </a:r>
                      <a:r>
                        <a:rPr lang="en-GB" sz="1400" kern="1200" dirty="0">
                          <a:latin typeface="Arial Narrow"/>
                          <a:ea typeface="Times New Roman"/>
                          <a:cs typeface="Arial"/>
                        </a:rPr>
                        <a:t> Facilities</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fontAlgn="base">
                        <a:lnSpc>
                          <a:spcPct val="100000"/>
                        </a:lnSpc>
                        <a:spcAft>
                          <a:spcPts val="0"/>
                        </a:spcAft>
                        <a:tabLst>
                          <a:tab pos="20955" algn="l"/>
                          <a:tab pos="179705" algn="l"/>
                          <a:tab pos="228600" algn="l"/>
                          <a:tab pos="358775" algn="l"/>
                        </a:tabLst>
                      </a:pPr>
                      <a:r>
                        <a:rPr lang="en-GB" sz="1400" kern="1200" dirty="0">
                          <a:latin typeface="Arial Narrow"/>
                          <a:ea typeface="Times New Roman"/>
                          <a:cs typeface="Arial"/>
                        </a:rPr>
                        <a:t>All </a:t>
                      </a:r>
                      <a:r>
                        <a:rPr lang="en-GB" sz="1400" kern="1200" dirty="0" err="1">
                          <a:latin typeface="Arial Narrow"/>
                          <a:ea typeface="Times New Roman"/>
                          <a:cs typeface="Arial"/>
                        </a:rPr>
                        <a:t>PHC</a:t>
                      </a:r>
                      <a:r>
                        <a:rPr lang="en-GB" sz="1400" kern="1200" dirty="0">
                          <a:latin typeface="Arial Narrow"/>
                          <a:ea typeface="Times New Roman"/>
                          <a:cs typeface="Arial"/>
                        </a:rPr>
                        <a:t> Facilities </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14</a:t>
            </a:fld>
            <a:endParaRPr lang="en-Z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2</a:t>
            </a:r>
            <a:endParaRPr lang="en-ZA" dirty="0"/>
          </a:p>
        </p:txBody>
      </p:sp>
      <p:graphicFrame>
        <p:nvGraphicFramePr>
          <p:cNvPr id="7" name="Content Placeholder 6"/>
          <p:cNvGraphicFramePr>
            <a:graphicFrameLocks/>
          </p:cNvGraphicFramePr>
          <p:nvPr/>
        </p:nvGraphicFramePr>
        <p:xfrm>
          <a:off x="76200" y="1196721"/>
          <a:ext cx="8915401" cy="4114800"/>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00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50" b="1">
                          <a:latin typeface="Arial Narrow" pitchFamily="34" charset="0"/>
                          <a:ea typeface="Times New Roman"/>
                          <a:cs typeface="Times New Roman"/>
                        </a:rPr>
                        <a:t>Performance Indicator</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Estimated performance</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50">
                        <a:latin typeface="Arial Narrow" pitchFamily="34" charset="0"/>
                        <a:ea typeface="Times New Roman"/>
                        <a:cs typeface="Times New Roman"/>
                      </a:endParaRPr>
                    </a:p>
                    <a:p>
                      <a:pPr algn="ctr">
                        <a:lnSpc>
                          <a:spcPct val="100000"/>
                        </a:lnSpc>
                        <a:spcAft>
                          <a:spcPts val="0"/>
                        </a:spcAft>
                      </a:pPr>
                      <a:r>
                        <a:rPr lang="en-GB" sz="1350" b="1">
                          <a:latin typeface="Arial Narrow" pitchFamily="34" charset="0"/>
                          <a:ea typeface="Times New Roman"/>
                          <a:cs typeface="Times New Roman"/>
                        </a:rPr>
                        <a:t>Medium-term targets</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50" b="1">
                          <a:latin typeface="Arial Narrow" pitchFamily="34" charset="0"/>
                          <a:ea typeface="Times New Roman"/>
                          <a:cs typeface="Times New Roman"/>
                        </a:rPr>
                        <a:t>2015/16</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2016/17</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2017/18</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2018/19</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2">
                  <a:txBody>
                    <a:bodyPr/>
                    <a:lstStyle/>
                    <a:p>
                      <a:pPr>
                        <a:lnSpc>
                          <a:spcPct val="100000"/>
                        </a:lnSpc>
                        <a:spcAft>
                          <a:spcPts val="0"/>
                        </a:spcAft>
                      </a:pPr>
                      <a:r>
                        <a:rPr lang="en-GB" sz="1350" dirty="0">
                          <a:latin typeface="Arial Narrow" pitchFamily="34" charset="0"/>
                          <a:ea typeface="Times New Roman"/>
                          <a:cs typeface="Times New Roman"/>
                        </a:rPr>
                        <a:t>Domestication of international treaties and Implementation of multilateral cooperation on areas of mutual and measurable benefit</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50" dirty="0">
                          <a:latin typeface="Arial Narrow" pitchFamily="34" charset="0"/>
                          <a:ea typeface="Times New Roman"/>
                          <a:cs typeface="Times New Roman"/>
                        </a:rPr>
                        <a:t>Number of   International treaties implemented</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dirty="0">
                          <a:latin typeface="Arial Narrow" pitchFamily="34" charset="0"/>
                          <a:ea typeface="Times New Roman"/>
                          <a:cs typeface="Times New Roman"/>
                        </a:rPr>
                        <a:t>Three International treaties implemented</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Three International treaties implemented</a:t>
                      </a:r>
                      <a:endParaRPr lang="en-ZA" sz="1350">
                        <a:latin typeface="Arial Narrow" pitchFamily="34" charset="0"/>
                        <a:ea typeface="Times New Roman"/>
                        <a:cs typeface="Times New Roman"/>
                      </a:endParaRPr>
                    </a:p>
                    <a:p>
                      <a:pPr>
                        <a:lnSpc>
                          <a:spcPct val="100000"/>
                        </a:lnSpc>
                        <a:spcAft>
                          <a:spcPts val="0"/>
                        </a:spcAft>
                      </a:pPr>
                      <a:r>
                        <a:rPr lang="en-GB" sz="1350">
                          <a:latin typeface="Arial Narrow" pitchFamily="34" charset="0"/>
                          <a:ea typeface="Times New Roman"/>
                          <a:cs typeface="Times New Roman"/>
                        </a:rPr>
                        <a:t>An audit on the progress of ratification of a treaty  completed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 Three International treaties implemented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Three International treaties implemented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vMerge="1">
                  <a:txBody>
                    <a:bodyPr/>
                    <a:lstStyle/>
                    <a:p>
                      <a:endParaRPr lang="en-ZA"/>
                    </a:p>
                  </a:txBody>
                  <a:tcPr/>
                </a:tc>
                <a:tc>
                  <a:txBody>
                    <a:bodyPr/>
                    <a:lstStyle/>
                    <a:p>
                      <a:pPr>
                        <a:lnSpc>
                          <a:spcPct val="100000"/>
                        </a:lnSpc>
                        <a:spcAft>
                          <a:spcPts val="0"/>
                        </a:spcAft>
                      </a:pPr>
                      <a:r>
                        <a:rPr lang="en-GB" sz="1350">
                          <a:latin typeface="Arial Narrow" pitchFamily="34" charset="0"/>
                          <a:ea typeface="Times New Roman"/>
                          <a:cs typeface="Times New Roman"/>
                        </a:rPr>
                        <a:t>Number of   multilateral frameworks implemented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Three multilateral frameworks implemented </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Three Multilateral Frameworks implemented and reviewed </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Three Multilateral Frameworks implemented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Three Multilateral Frameworks implemented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a:txBody>
                    <a:bodyPr/>
                    <a:lstStyle/>
                    <a:p>
                      <a:pPr>
                        <a:lnSpc>
                          <a:spcPct val="100000"/>
                        </a:lnSpc>
                        <a:spcAft>
                          <a:spcPts val="0"/>
                        </a:spcAft>
                      </a:pPr>
                      <a:r>
                        <a:rPr lang="en-ZA" sz="1350" dirty="0" smtClean="0">
                          <a:latin typeface="Arial Narrow" pitchFamily="34" charset="0"/>
                          <a:ea typeface="Times New Roman"/>
                          <a:cs typeface="Times New Roman"/>
                        </a:rPr>
                        <a:t>Implementation</a:t>
                      </a:r>
                      <a:r>
                        <a:rPr lang="en-ZA" sz="1350" baseline="0" dirty="0" smtClean="0">
                          <a:latin typeface="Arial Narrow" pitchFamily="34" charset="0"/>
                          <a:ea typeface="Times New Roman"/>
                          <a:cs typeface="Times New Roman"/>
                        </a:rPr>
                        <a:t> of bilateral cooperation on areas of mutual and measurable benefit</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dirty="0">
                          <a:latin typeface="Arial Narrow" pitchFamily="34" charset="0"/>
                          <a:ea typeface="Times New Roman"/>
                          <a:cs typeface="Times New Roman"/>
                        </a:rPr>
                        <a:t>Number of Bilateral projects implemented </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Five strategic bilateral projects implemented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Six strategic bilateral projects implemented</a:t>
                      </a:r>
                      <a:endParaRPr lang="en-ZA" sz="1350">
                        <a:latin typeface="Arial Narrow" pitchFamily="34" charset="0"/>
                        <a:ea typeface="Times New Roman"/>
                        <a:cs typeface="Times New Roman"/>
                      </a:endParaRPr>
                    </a:p>
                    <a:p>
                      <a:pPr>
                        <a:lnSpc>
                          <a:spcPct val="100000"/>
                        </a:lnSpc>
                        <a:spcAft>
                          <a:spcPts val="0"/>
                        </a:spcAft>
                      </a:pPr>
                      <a:r>
                        <a:rPr lang="en-GB" sz="1350">
                          <a:latin typeface="Arial Narrow" pitchFamily="34" charset="0"/>
                          <a:ea typeface="Times New Roman"/>
                          <a:cs typeface="Times New Roman"/>
                        </a:rPr>
                        <a:t>Review of all signed bilateral agreements completed and progress reports produced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dirty="0">
                          <a:latin typeface="Arial Narrow" pitchFamily="34" charset="0"/>
                          <a:ea typeface="Times New Roman"/>
                          <a:cs typeface="Times New Roman"/>
                        </a:rPr>
                        <a:t>Six strategic bilateral projects implemented</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dirty="0">
                          <a:latin typeface="Arial Narrow" pitchFamily="34" charset="0"/>
                          <a:ea typeface="Times New Roman"/>
                          <a:cs typeface="Times New Roman"/>
                        </a:rPr>
                        <a:t>Six strategic bilateral projects implemented</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15</a:t>
            </a:fld>
            <a:endParaRPr lang="en-Z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2</a:t>
            </a:r>
            <a:endParaRPr lang="en-ZA" dirty="0"/>
          </a:p>
        </p:txBody>
      </p:sp>
      <p:sp>
        <p:nvSpPr>
          <p:cNvPr id="6" name="Content Placeholder 5"/>
          <p:cNvSpPr>
            <a:spLocks noGrp="1"/>
          </p:cNvSpPr>
          <p:nvPr>
            <p:ph sz="quarter" idx="1"/>
          </p:nvPr>
        </p:nvSpPr>
        <p:spPr/>
        <p:txBody>
          <a:bodyPr/>
          <a:lstStyle/>
          <a:p>
            <a:endParaRPr lang="en-ZA"/>
          </a:p>
        </p:txBody>
      </p:sp>
      <p:graphicFrame>
        <p:nvGraphicFramePr>
          <p:cNvPr id="7" name="Content Placeholder 6"/>
          <p:cNvGraphicFramePr>
            <a:graphicFrameLocks/>
          </p:cNvGraphicFramePr>
          <p:nvPr/>
        </p:nvGraphicFramePr>
        <p:xfrm>
          <a:off x="152399" y="1130617"/>
          <a:ext cx="8915401" cy="4660583"/>
        </p:xfrm>
        <a:graphic>
          <a:graphicData uri="http://schemas.openxmlformats.org/drawingml/2006/table">
            <a:tbl>
              <a:tblPr/>
              <a:tblGrid>
                <a:gridCol w="1676401"/>
                <a:gridCol w="1518285"/>
                <a:gridCol w="1560195"/>
                <a:gridCol w="1485900"/>
                <a:gridCol w="1263015"/>
                <a:gridCol w="1411605"/>
              </a:tblGrid>
              <a:tr h="379095">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a:latin typeface="Arial Narrow" pitchFamily="34" charset="0"/>
                          <a:ea typeface="Times New Roman"/>
                          <a:cs typeface="Times New Roman"/>
                        </a:rPr>
                        <a:t>Performance 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89548">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95475">
                <a:tc>
                  <a:txBody>
                    <a:bodyPr/>
                    <a:lstStyle/>
                    <a:p>
                      <a:pPr>
                        <a:lnSpc>
                          <a:spcPct val="100000"/>
                        </a:lnSpc>
                        <a:spcAft>
                          <a:spcPts val="0"/>
                        </a:spcAft>
                      </a:pPr>
                      <a:r>
                        <a:rPr lang="en-GB" sz="1300" dirty="0">
                          <a:latin typeface="Arial Narrow"/>
                          <a:ea typeface="Times New Roman"/>
                          <a:cs typeface="Arial"/>
                        </a:rPr>
                        <a:t>Develop and Implement a national research strategic plan</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National health research plan implemented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300" dirty="0">
                          <a:latin typeface="Arial Narrow"/>
                          <a:ea typeface="Times New Roman"/>
                          <a:cs typeface="Arial"/>
                        </a:rPr>
                        <a:t>National Health Research strategy developed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300" dirty="0" err="1">
                          <a:latin typeface="Arial Narrow"/>
                          <a:ea typeface="Times New Roman"/>
                          <a:cs typeface="Arial"/>
                        </a:rPr>
                        <a:t>Costed</a:t>
                      </a:r>
                      <a:r>
                        <a:rPr lang="en-GB" sz="1300" dirty="0">
                          <a:latin typeface="Arial Narrow"/>
                          <a:ea typeface="Times New Roman"/>
                          <a:cs typeface="Arial"/>
                        </a:rPr>
                        <a:t> National Health Research implementation plan approved;  </a:t>
                      </a:r>
                      <a:endParaRPr lang="en-ZA" sz="1300" dirty="0">
                        <a:latin typeface="Calibri"/>
                        <a:ea typeface="Times New Roman"/>
                        <a:cs typeface="Times New Roman"/>
                      </a:endParaRPr>
                    </a:p>
                    <a:p>
                      <a:pPr marL="21590" indent="-228600">
                        <a:lnSpc>
                          <a:spcPct val="100000"/>
                        </a:lnSpc>
                        <a:spcAft>
                          <a:spcPts val="0"/>
                        </a:spcAft>
                        <a:tabLst>
                          <a:tab pos="180340" algn="l"/>
                          <a:tab pos="228600" algn="l"/>
                          <a:tab pos="21590" algn="l"/>
                        </a:tabLst>
                      </a:pPr>
                      <a:r>
                        <a:rPr lang="en-GB" sz="1300" dirty="0" err="1">
                          <a:latin typeface="Arial Narrow"/>
                          <a:ea typeface="Times New Roman"/>
                          <a:cs typeface="Arial"/>
                        </a:rPr>
                        <a:t>SADHS</a:t>
                      </a:r>
                      <a:r>
                        <a:rPr lang="en-GB" sz="1300" dirty="0">
                          <a:latin typeface="Arial Narrow"/>
                          <a:ea typeface="Times New Roman"/>
                          <a:cs typeface="Arial"/>
                        </a:rPr>
                        <a:t> data collection completed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300">
                          <a:latin typeface="Arial Narrow"/>
                          <a:ea typeface="Times New Roman"/>
                          <a:cs typeface="Arial"/>
                        </a:rPr>
                        <a:t>Priority Health Research studies conducted </a:t>
                      </a:r>
                      <a:endParaRPr lang="en-ZA" sz="1300">
                        <a:latin typeface="Calibri"/>
                        <a:ea typeface="Times New Roman"/>
                        <a:cs typeface="Times New Roman"/>
                      </a:endParaRPr>
                    </a:p>
                    <a:p>
                      <a:pPr marL="21590" indent="-228600">
                        <a:lnSpc>
                          <a:spcPct val="100000"/>
                        </a:lnSpc>
                        <a:spcAft>
                          <a:spcPts val="0"/>
                        </a:spcAft>
                        <a:tabLst>
                          <a:tab pos="180340" algn="l"/>
                          <a:tab pos="228600" algn="l"/>
                          <a:tab pos="21590" algn="l"/>
                        </a:tabLst>
                      </a:pPr>
                      <a:r>
                        <a:rPr lang="en-GB" sz="1300">
                          <a:latin typeface="Arial Narrow"/>
                          <a:ea typeface="Times New Roman"/>
                          <a:cs typeface="Arial"/>
                        </a:rPr>
                        <a:t>SADHS report available</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300" dirty="0">
                          <a:latin typeface="Arial Narrow"/>
                          <a:ea typeface="Times New Roman"/>
                          <a:cs typeface="Arial"/>
                        </a:rPr>
                        <a:t>Priority Health Research knowledge generated to inform future research and interventions </a:t>
                      </a:r>
                      <a:endParaRPr lang="en-ZA" sz="1300" dirty="0">
                        <a:latin typeface="Calibri"/>
                        <a:ea typeface="Times New Roman"/>
                        <a:cs typeface="Times New Roman"/>
                      </a:endParaRPr>
                    </a:p>
                    <a:p>
                      <a:pPr marL="21590" indent="-228600">
                        <a:lnSpc>
                          <a:spcPct val="100000"/>
                        </a:lnSpc>
                        <a:spcAft>
                          <a:spcPts val="0"/>
                        </a:spcAft>
                        <a:tabLst>
                          <a:tab pos="180340" algn="l"/>
                          <a:tab pos="228600" algn="l"/>
                          <a:tab pos="21590" algn="l"/>
                        </a:tabLst>
                      </a:pPr>
                      <a:r>
                        <a:rPr lang="en-GB" sz="1300" dirty="0" err="1">
                          <a:latin typeface="Arial Narrow"/>
                          <a:ea typeface="Times New Roman"/>
                          <a:cs typeface="Arial"/>
                        </a:rPr>
                        <a:t>SADHS</a:t>
                      </a:r>
                      <a:r>
                        <a:rPr lang="en-GB" sz="1300" dirty="0">
                          <a:latin typeface="Arial Narrow"/>
                          <a:ea typeface="Times New Roman"/>
                          <a:cs typeface="Arial"/>
                        </a:rPr>
                        <a:t> informing public health planning and interventions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023">
                <a:tc>
                  <a:txBody>
                    <a:bodyPr/>
                    <a:lstStyle/>
                    <a:p>
                      <a:pPr>
                        <a:lnSpc>
                          <a:spcPct val="100000"/>
                        </a:lnSpc>
                        <a:spcAft>
                          <a:spcPts val="0"/>
                        </a:spcAft>
                      </a:pPr>
                      <a:r>
                        <a:rPr lang="en-GB" sz="1300">
                          <a:latin typeface="Arial Narrow"/>
                          <a:ea typeface="Times New Roman"/>
                          <a:cs typeface="Arial"/>
                        </a:rPr>
                        <a:t>Develop and</a:t>
                      </a:r>
                      <a:endParaRPr lang="en-ZA" sz="1300">
                        <a:latin typeface="Calibri"/>
                        <a:ea typeface="Times New Roman"/>
                        <a:cs typeface="Times New Roman"/>
                      </a:endParaRPr>
                    </a:p>
                    <a:p>
                      <a:pPr>
                        <a:lnSpc>
                          <a:spcPct val="100000"/>
                        </a:lnSpc>
                        <a:spcAft>
                          <a:spcPts val="0"/>
                        </a:spcAft>
                      </a:pPr>
                      <a:r>
                        <a:rPr lang="en-GB" sz="1300">
                          <a:latin typeface="Arial Narrow"/>
                          <a:ea typeface="Times New Roman"/>
                          <a:cs typeface="Arial"/>
                        </a:rPr>
                        <a:t>implement an integrated</a:t>
                      </a:r>
                      <a:endParaRPr lang="en-ZA" sz="1300">
                        <a:latin typeface="Calibri"/>
                        <a:ea typeface="Times New Roman"/>
                        <a:cs typeface="Times New Roman"/>
                      </a:endParaRPr>
                    </a:p>
                    <a:p>
                      <a:pPr>
                        <a:lnSpc>
                          <a:spcPct val="100000"/>
                        </a:lnSpc>
                        <a:spcAft>
                          <a:spcPts val="0"/>
                        </a:spcAft>
                      </a:pPr>
                      <a:r>
                        <a:rPr lang="en-GB" sz="1300">
                          <a:latin typeface="Arial Narrow"/>
                          <a:ea typeface="Times New Roman"/>
                          <a:cs typeface="Arial"/>
                        </a:rPr>
                        <a:t>monitoring and</a:t>
                      </a:r>
                      <a:endParaRPr lang="en-ZA" sz="1300">
                        <a:latin typeface="Calibri"/>
                        <a:ea typeface="Times New Roman"/>
                        <a:cs typeface="Times New Roman"/>
                      </a:endParaRPr>
                    </a:p>
                    <a:p>
                      <a:pPr>
                        <a:lnSpc>
                          <a:spcPct val="100000"/>
                        </a:lnSpc>
                        <a:spcAft>
                          <a:spcPts val="0"/>
                        </a:spcAft>
                      </a:pPr>
                      <a:r>
                        <a:rPr lang="en-GB" sz="1300">
                          <a:latin typeface="Arial Narrow"/>
                          <a:ea typeface="Times New Roman"/>
                          <a:cs typeface="Arial"/>
                        </a:rPr>
                        <a:t>evaluation plan aligned</a:t>
                      </a:r>
                      <a:endParaRPr lang="en-ZA" sz="1300">
                        <a:latin typeface="Calibri"/>
                        <a:ea typeface="Times New Roman"/>
                        <a:cs typeface="Times New Roman"/>
                      </a:endParaRPr>
                    </a:p>
                    <a:p>
                      <a:pPr>
                        <a:lnSpc>
                          <a:spcPct val="100000"/>
                        </a:lnSpc>
                        <a:spcAft>
                          <a:spcPts val="0"/>
                        </a:spcAft>
                      </a:pPr>
                      <a:r>
                        <a:rPr lang="en-GB" sz="1300">
                          <a:latin typeface="Arial Narrow"/>
                          <a:ea typeface="Times New Roman"/>
                          <a:cs typeface="Arial"/>
                        </a:rPr>
                        <a:t>to health outcomes and outputs contained in the Health Sector Strategy</a:t>
                      </a:r>
                      <a:endParaRPr lang="en-ZA" sz="130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a:lnSpc>
                          <a:spcPct val="100000"/>
                        </a:lnSpc>
                        <a:spcAft>
                          <a:spcPts val="0"/>
                        </a:spcAft>
                      </a:pPr>
                      <a:r>
                        <a:rPr lang="en-GB" sz="1300" dirty="0">
                          <a:latin typeface="Arial Narrow"/>
                          <a:ea typeface="Times New Roman"/>
                          <a:cs typeface="Arial"/>
                        </a:rPr>
                        <a:t>Implement  Integrated Monitoring and Evaluation plan </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Fully defined comprehensive list of indicators and data elements approved </a:t>
                      </a:r>
                      <a:endParaRPr lang="en-ZA" sz="1300" dirty="0">
                        <a:latin typeface="Calibri"/>
                        <a:ea typeface="Times New Roman"/>
                        <a:cs typeface="Times New Roman"/>
                      </a:endParaRPr>
                    </a:p>
                    <a:p>
                      <a:pPr>
                        <a:lnSpc>
                          <a:spcPct val="100000"/>
                        </a:lnSpc>
                        <a:spcAft>
                          <a:spcPts val="0"/>
                        </a:spcAft>
                      </a:pPr>
                      <a:r>
                        <a:rPr lang="en-GB" sz="1300" dirty="0">
                          <a:latin typeface="Arial Narrow"/>
                          <a:ea typeface="Times New Roman"/>
                          <a:cs typeface="Arial"/>
                        </a:rPr>
                        <a:t>At least one national evaluation conducted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300" dirty="0">
                        <a:latin typeface="Arial Narrow"/>
                        <a:ea typeface="Times New Roman"/>
                        <a:cs typeface="Arial"/>
                      </a:endParaRPr>
                    </a:p>
                    <a:p>
                      <a:pPr>
                        <a:lnSpc>
                          <a:spcPct val="100000"/>
                        </a:lnSpc>
                        <a:spcAft>
                          <a:spcPts val="0"/>
                        </a:spcAft>
                      </a:pPr>
                      <a:r>
                        <a:rPr lang="en-GB" sz="1300" dirty="0">
                          <a:latin typeface="Arial Narrow"/>
                          <a:ea typeface="Times New Roman"/>
                          <a:cs typeface="Arial"/>
                        </a:rPr>
                        <a:t>Draft Monitoring framework for </a:t>
                      </a:r>
                      <a:r>
                        <a:rPr lang="en-GB" sz="1300" dirty="0" err="1">
                          <a:latin typeface="Arial Narrow"/>
                          <a:ea typeface="Times New Roman"/>
                          <a:cs typeface="Arial"/>
                        </a:rPr>
                        <a:t>NHI</a:t>
                      </a:r>
                      <a:r>
                        <a:rPr lang="en-GB" sz="1300" dirty="0">
                          <a:latin typeface="Arial Narrow"/>
                          <a:ea typeface="Times New Roman"/>
                          <a:cs typeface="Arial"/>
                        </a:rPr>
                        <a:t> developed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300" dirty="0">
                        <a:latin typeface="Arial Narrow"/>
                        <a:ea typeface="Times New Roman"/>
                        <a:cs typeface="Arial"/>
                      </a:endParaRPr>
                    </a:p>
                    <a:p>
                      <a:pPr>
                        <a:lnSpc>
                          <a:spcPct val="100000"/>
                        </a:lnSpc>
                        <a:spcAft>
                          <a:spcPts val="0"/>
                        </a:spcAft>
                      </a:pPr>
                      <a:r>
                        <a:rPr lang="en-GB" sz="1300" dirty="0">
                          <a:latin typeface="Arial Narrow"/>
                          <a:ea typeface="Times New Roman"/>
                          <a:cs typeface="Arial"/>
                        </a:rPr>
                        <a:t>Review implementation of </a:t>
                      </a:r>
                      <a:r>
                        <a:rPr lang="en-GB" sz="1300" dirty="0" err="1">
                          <a:latin typeface="Arial Narrow"/>
                          <a:ea typeface="Times New Roman"/>
                          <a:cs typeface="Arial"/>
                        </a:rPr>
                        <a:t>NHI</a:t>
                      </a:r>
                      <a:r>
                        <a:rPr lang="en-GB" sz="1300" dirty="0">
                          <a:latin typeface="Arial Narrow"/>
                          <a:ea typeface="Times New Roman"/>
                          <a:cs typeface="Arial"/>
                        </a:rPr>
                        <a:t> Phase 1 (2011-2016)</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Evidence available to inform expansion in </a:t>
                      </a:r>
                      <a:r>
                        <a:rPr lang="en-GB" sz="1300" dirty="0" err="1">
                          <a:latin typeface="Arial Narrow"/>
                          <a:ea typeface="Times New Roman"/>
                          <a:cs typeface="Arial"/>
                        </a:rPr>
                        <a:t>NHI</a:t>
                      </a:r>
                      <a:r>
                        <a:rPr lang="en-GB" sz="1300" dirty="0">
                          <a:latin typeface="Arial Narrow"/>
                          <a:ea typeface="Times New Roman"/>
                          <a:cs typeface="Arial"/>
                        </a:rPr>
                        <a:t> implementation</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16</a:t>
            </a:fld>
            <a:endParaRPr lang="en-Z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2</a:t>
            </a:r>
            <a:endParaRPr lang="en-ZA" dirty="0"/>
          </a:p>
        </p:txBody>
      </p:sp>
      <p:graphicFrame>
        <p:nvGraphicFramePr>
          <p:cNvPr id="5" name="Content Placeholder 4"/>
          <p:cNvGraphicFramePr>
            <a:graphicFrameLocks noGrp="1"/>
          </p:cNvGraphicFramePr>
          <p:nvPr>
            <p:ph sz="quarter" idx="1"/>
          </p:nvPr>
        </p:nvGraphicFramePr>
        <p:xfrm>
          <a:off x="228601" y="1219200"/>
          <a:ext cx="8686798" cy="4404360"/>
        </p:xfrm>
        <a:graphic>
          <a:graphicData uri="http://schemas.openxmlformats.org/drawingml/2006/table">
            <a:tbl>
              <a:tblPr/>
              <a:tblGrid>
                <a:gridCol w="2032092"/>
                <a:gridCol w="1814921"/>
                <a:gridCol w="1728495"/>
                <a:gridCol w="1469220"/>
                <a:gridCol w="1642070"/>
              </a:tblGrid>
              <a:tr h="198454">
                <a:tc rowSpan="2">
                  <a:txBody>
                    <a:bodyPr/>
                    <a:lstStyle/>
                    <a:p>
                      <a:pPr algn="ctr">
                        <a:lnSpc>
                          <a:spcPct val="100000"/>
                        </a:lnSpc>
                        <a:spcAft>
                          <a:spcPts val="0"/>
                        </a:spcAft>
                      </a:pPr>
                      <a:r>
                        <a:rPr lang="en-GB" sz="1400" b="1" dirty="0" smtClean="0">
                          <a:latin typeface="Arial Narrow" pitchFamily="34" charset="0"/>
                          <a:ea typeface="Times New Roman"/>
                          <a:cs typeface="Times New Roman"/>
                        </a:rPr>
                        <a:t>Programme Performance </a:t>
                      </a:r>
                      <a:r>
                        <a:rPr lang="en-GB" sz="1400" b="1" dirty="0">
                          <a:latin typeface="Arial Narrow" pitchFamily="34" charset="0"/>
                          <a:ea typeface="Times New Roman"/>
                          <a:cs typeface="Times New Roman"/>
                        </a:rPr>
                        <a:t>Indicator</a:t>
                      </a:r>
                      <a:endParaRPr lang="en-ZA" sz="14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Estimated performance</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400">
                        <a:latin typeface="Arial Narrow" pitchFamily="34" charset="0"/>
                        <a:ea typeface="Times New Roman"/>
                        <a:cs typeface="Times New Roman"/>
                      </a:endParaRPr>
                    </a:p>
                    <a:p>
                      <a:pPr algn="ctr">
                        <a:lnSpc>
                          <a:spcPct val="100000"/>
                        </a:lnSpc>
                        <a:spcAft>
                          <a:spcPts val="0"/>
                        </a:spcAft>
                      </a:pPr>
                      <a:r>
                        <a:rPr lang="en-GB" sz="1400" b="1">
                          <a:latin typeface="Arial Narrow" pitchFamily="34" charset="0"/>
                          <a:ea typeface="Times New Roman"/>
                          <a:cs typeface="Times New Roman"/>
                        </a:rPr>
                        <a:t>Medium-term targets</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20490">
                <a:tc vMerge="1">
                  <a:txBody>
                    <a:bodyPr/>
                    <a:lstStyle/>
                    <a:p>
                      <a:endParaRPr lang="en-ZA"/>
                    </a:p>
                  </a:txBody>
                  <a:tcPr/>
                </a:tc>
                <a:tc>
                  <a:txBody>
                    <a:bodyPr/>
                    <a:lstStyle/>
                    <a:p>
                      <a:pPr algn="ctr">
                        <a:lnSpc>
                          <a:spcPct val="100000"/>
                        </a:lnSpc>
                        <a:spcAft>
                          <a:spcPts val="0"/>
                        </a:spcAft>
                      </a:pPr>
                      <a:r>
                        <a:rPr lang="en-GB" sz="1400" b="1">
                          <a:latin typeface="Arial Narrow" pitchFamily="34" charset="0"/>
                          <a:ea typeface="Times New Roman"/>
                          <a:cs typeface="Times New Roman"/>
                        </a:rPr>
                        <a:t>2015/16</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2016/17</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2017/18</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2018/19</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43267">
                <a:tc>
                  <a:txBody>
                    <a:bodyPr/>
                    <a:lstStyle/>
                    <a:p>
                      <a:pPr algn="l">
                        <a:lnSpc>
                          <a:spcPct val="100000"/>
                        </a:lnSpc>
                        <a:spcAft>
                          <a:spcPts val="0"/>
                        </a:spcAft>
                      </a:pPr>
                      <a:r>
                        <a:rPr lang="en-GB" sz="1400" dirty="0">
                          <a:latin typeface="Arial Narrow" pitchFamily="34" charset="0"/>
                          <a:ea typeface="Times New Roman"/>
                          <a:cs typeface="Times New Roman"/>
                        </a:rPr>
                        <a:t>Single Exit Price Adjustments Published and Implemented Annually</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dirty="0">
                          <a:latin typeface="Arial Narrow" pitchFamily="34" charset="0"/>
                          <a:ea typeface="Times New Roman"/>
                          <a:cs typeface="Times New Roman"/>
                        </a:rPr>
                        <a:t>Implementation  of the gazette 2015/16 Annual Price Adjustment</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a:latin typeface="Arial Narrow" pitchFamily="34" charset="0"/>
                          <a:ea typeface="Times New Roman"/>
                          <a:cs typeface="Times New Roman"/>
                        </a:rPr>
                        <a:t>2016/17 Annual Price Adjustments gazetted and published</a:t>
                      </a:r>
                      <a:endParaRPr lang="en-ZA" sz="14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a:latin typeface="Arial Narrow" pitchFamily="34" charset="0"/>
                          <a:ea typeface="Times New Roman"/>
                          <a:cs typeface="Times New Roman"/>
                        </a:rPr>
                        <a:t>2017/18 Annual Price Adjustments gazetted and published</a:t>
                      </a:r>
                      <a:endParaRPr lang="en-ZA" sz="14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a:latin typeface="Arial Narrow" pitchFamily="34" charset="0"/>
                          <a:ea typeface="Times New Roman"/>
                          <a:cs typeface="Times New Roman"/>
                        </a:rPr>
                        <a:t>2018/19 Annual Price Adjustments gazetted and published</a:t>
                      </a:r>
                      <a:endParaRPr lang="en-ZA" sz="14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594">
                <a:tc>
                  <a:txBody>
                    <a:bodyPr/>
                    <a:lstStyle/>
                    <a:p>
                      <a:pPr algn="l">
                        <a:lnSpc>
                          <a:spcPct val="100000"/>
                        </a:lnSpc>
                        <a:spcAft>
                          <a:spcPts val="0"/>
                        </a:spcAft>
                        <a:tabLst>
                          <a:tab pos="506730" algn="ctr"/>
                          <a:tab pos="981075" algn="l"/>
                        </a:tabLst>
                      </a:pPr>
                      <a:r>
                        <a:rPr lang="en-GB" sz="1400" dirty="0">
                          <a:latin typeface="Arial Narrow" pitchFamily="34" charset="0"/>
                          <a:ea typeface="Times New Roman"/>
                          <a:cs typeface="Times New Roman"/>
                        </a:rPr>
                        <a:t>Regulations pertaining to Uniform Patient Fee Schedule (</a:t>
                      </a:r>
                      <a:r>
                        <a:rPr lang="en-GB" sz="1400" dirty="0" err="1">
                          <a:latin typeface="Arial Narrow" pitchFamily="34" charset="0"/>
                          <a:ea typeface="Times New Roman"/>
                          <a:cs typeface="Times New Roman"/>
                        </a:rPr>
                        <a:t>UPFS</a:t>
                      </a:r>
                      <a:r>
                        <a:rPr lang="en-GB" sz="1400" dirty="0">
                          <a:latin typeface="Arial Narrow" pitchFamily="34" charset="0"/>
                          <a:ea typeface="Times New Roman"/>
                          <a:cs typeface="Times New Roman"/>
                        </a:rPr>
                        <a:t>) Developed </a:t>
                      </a:r>
                      <a:endParaRPr lang="en-ZA" sz="14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506730" algn="ctr"/>
                          <a:tab pos="981075" algn="l"/>
                        </a:tabLst>
                      </a:pPr>
                      <a:r>
                        <a:rPr lang="en-GB" sz="1400">
                          <a:latin typeface="Arial Narrow" pitchFamily="34" charset="0"/>
                          <a:ea typeface="Times New Roman"/>
                          <a:cs typeface="Times New Roman"/>
                        </a:rPr>
                        <a:t>Finalised regulations pertaining to tariff settings for  foreign nationals </a:t>
                      </a:r>
                      <a:endParaRPr lang="en-ZA" sz="14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dirty="0">
                          <a:latin typeface="Arial Narrow" pitchFamily="34" charset="0"/>
                          <a:ea typeface="Times New Roman"/>
                          <a:cs typeface="Times New Roman"/>
                        </a:rPr>
                        <a:t>Gazette the </a:t>
                      </a:r>
                      <a:r>
                        <a:rPr lang="en-GB" sz="1400" dirty="0" err="1">
                          <a:latin typeface="Arial Narrow" pitchFamily="34" charset="0"/>
                          <a:ea typeface="Times New Roman"/>
                          <a:cs typeface="Times New Roman"/>
                        </a:rPr>
                        <a:t>UPFS</a:t>
                      </a:r>
                      <a:r>
                        <a:rPr lang="en-GB" sz="1400" dirty="0">
                          <a:latin typeface="Arial Narrow" pitchFamily="34" charset="0"/>
                          <a:ea typeface="Times New Roman"/>
                          <a:cs typeface="Times New Roman"/>
                        </a:rPr>
                        <a:t> tariffs applicable to Foreign nationals (paying patients. )</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a:latin typeface="Arial Narrow" pitchFamily="34" charset="0"/>
                          <a:ea typeface="Times New Roman"/>
                          <a:cs typeface="Times New Roman"/>
                        </a:rPr>
                        <a:t>UPFS regulations implemented</a:t>
                      </a:r>
                      <a:endParaRPr lang="en-ZA" sz="14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dirty="0" err="1">
                          <a:latin typeface="Arial Narrow" pitchFamily="34" charset="0"/>
                          <a:ea typeface="Times New Roman"/>
                          <a:cs typeface="Times New Roman"/>
                        </a:rPr>
                        <a:t>UPFS</a:t>
                      </a:r>
                      <a:r>
                        <a:rPr lang="en-GB" sz="1400" dirty="0">
                          <a:latin typeface="Arial Narrow" pitchFamily="34" charset="0"/>
                          <a:ea typeface="Times New Roman"/>
                          <a:cs typeface="Times New Roman"/>
                        </a:rPr>
                        <a:t> regulations implemented</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594">
                <a:tc>
                  <a:txBody>
                    <a:bodyPr/>
                    <a:lstStyle/>
                    <a:p>
                      <a:pPr algn="l">
                        <a:lnSpc>
                          <a:spcPct val="100000"/>
                        </a:lnSpc>
                        <a:spcAft>
                          <a:spcPts val="0"/>
                        </a:spcAft>
                        <a:tabLst>
                          <a:tab pos="506730" algn="ctr"/>
                          <a:tab pos="981075" algn="l"/>
                        </a:tabLst>
                      </a:pPr>
                      <a:r>
                        <a:rPr lang="en-GB" sz="1400" kern="1200" dirty="0" smtClean="0">
                          <a:solidFill>
                            <a:schemeClr val="tx1"/>
                          </a:solidFill>
                          <a:latin typeface="Arial Narrow" pitchFamily="34" charset="0"/>
                          <a:ea typeface="+mn-ea"/>
                          <a:cs typeface="+mn-cs"/>
                        </a:rPr>
                        <a:t>Central  Repository for the funded and unfunded patients </a:t>
                      </a:r>
                      <a:endParaRPr lang="en-ZA" sz="14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506730" algn="ctr"/>
                          <a:tab pos="981075" algn="l"/>
                        </a:tabLst>
                      </a:pPr>
                      <a:r>
                        <a:rPr lang="en-GB" sz="1400" dirty="0">
                          <a:latin typeface="Arial Narrow" pitchFamily="34" charset="0"/>
                          <a:ea typeface="Times New Roman"/>
                          <a:cs typeface="Times New Roman"/>
                        </a:rPr>
                        <a:t>Develop architecture for a repository in accordance  with the </a:t>
                      </a:r>
                      <a:r>
                        <a:rPr lang="en-GB" sz="1400" dirty="0" err="1">
                          <a:latin typeface="Arial Narrow" pitchFamily="34" charset="0"/>
                          <a:ea typeface="Times New Roman"/>
                          <a:cs typeface="Times New Roman"/>
                        </a:rPr>
                        <a:t>NHSF</a:t>
                      </a:r>
                      <a:r>
                        <a:rPr lang="en-GB" sz="1400" dirty="0">
                          <a:latin typeface="Arial Narrow" pitchFamily="34" charset="0"/>
                          <a:ea typeface="Times New Roman"/>
                          <a:cs typeface="Times New Roman"/>
                        </a:rPr>
                        <a:t>. </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a:latin typeface="Arial Narrow" pitchFamily="34" charset="0"/>
                          <a:ea typeface="Times New Roman"/>
                          <a:cs typeface="Times New Roman"/>
                        </a:rPr>
                        <a:t>A repository containing information related to medical scheme  members developed..</a:t>
                      </a:r>
                      <a:endParaRPr lang="en-ZA" sz="14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dirty="0">
                          <a:latin typeface="Arial Narrow" pitchFamily="34" charset="0"/>
                          <a:ea typeface="Times New Roman"/>
                          <a:cs typeface="Times New Roman"/>
                        </a:rPr>
                        <a:t>A repository containing information related to medical scheme  members updated..</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dirty="0">
                          <a:latin typeface="Arial Narrow" pitchFamily="34" charset="0"/>
                          <a:ea typeface="Times New Roman"/>
                          <a:cs typeface="Times New Roman"/>
                        </a:rPr>
                        <a:t>A repository containing information related to medical scheme  members updated.</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594">
                <a:tc>
                  <a:txBody>
                    <a:bodyPr/>
                    <a:lstStyle/>
                    <a:p>
                      <a:pPr marL="17780">
                        <a:lnSpc>
                          <a:spcPct val="100000"/>
                        </a:lnSpc>
                        <a:spcAft>
                          <a:spcPts val="0"/>
                        </a:spcAft>
                      </a:pPr>
                      <a:r>
                        <a:rPr lang="en-GB" sz="1300" dirty="0">
                          <a:latin typeface="Arial Narrow" pitchFamily="34" charset="0"/>
                          <a:ea typeface="Times New Roman"/>
                          <a:cs typeface="Times New Roman"/>
                        </a:rPr>
                        <a:t>A national electronic system to monitor supplier performance developed</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dirty="0">
                          <a:latin typeface="Arial Narrow" pitchFamily="34" charset="0"/>
                          <a:ea typeface="Times New Roman"/>
                          <a:cs typeface="Times New Roman"/>
                        </a:rPr>
                        <a:t>New Indicator</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dirty="0">
                          <a:latin typeface="Arial Narrow" pitchFamily="34" charset="0"/>
                          <a:ea typeface="Times New Roman"/>
                          <a:cs typeface="Times New Roman"/>
                        </a:rPr>
                        <a:t>Performance reports of all contracted pharmaceutical suppliers produced on a quarterly basis</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dirty="0">
                          <a:latin typeface="Arial Narrow" pitchFamily="34" charset="0"/>
                          <a:ea typeface="Times New Roman"/>
                          <a:cs typeface="Times New Roman"/>
                        </a:rPr>
                        <a:t>Performance reports of all contracted pharmaceutical suppliers produced on a quarterly basis</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dirty="0">
                          <a:latin typeface="Arial Narrow" pitchFamily="34" charset="0"/>
                          <a:ea typeface="Times New Roman"/>
                          <a:cs typeface="Times New Roman"/>
                        </a:rPr>
                        <a:t>Performance reports of all contracted pharmaceutical suppliers produced on a quarterly basis</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17</a:t>
            </a:fld>
            <a:endParaRPr lang="en-Z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2</a:t>
            </a:r>
            <a:endParaRPr lang="en-ZA" dirty="0"/>
          </a:p>
        </p:txBody>
      </p:sp>
      <p:graphicFrame>
        <p:nvGraphicFramePr>
          <p:cNvPr id="5" name="Content Placeholder 4"/>
          <p:cNvGraphicFramePr>
            <a:graphicFrameLocks noGrp="1"/>
          </p:cNvGraphicFramePr>
          <p:nvPr>
            <p:ph sz="quarter" idx="1"/>
          </p:nvPr>
        </p:nvGraphicFramePr>
        <p:xfrm>
          <a:off x="152400" y="1264920"/>
          <a:ext cx="8915400" cy="3764280"/>
        </p:xfrm>
        <a:graphic>
          <a:graphicData uri="http://schemas.openxmlformats.org/drawingml/2006/table">
            <a:tbl>
              <a:tblPr/>
              <a:tblGrid>
                <a:gridCol w="2085568"/>
                <a:gridCol w="1572032"/>
                <a:gridCol w="2064632"/>
                <a:gridCol w="1364368"/>
                <a:gridCol w="1828800"/>
              </a:tblGrid>
              <a:tr h="299697">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Programme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9848">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71783">
                <a:tc>
                  <a:txBody>
                    <a:bodyPr/>
                    <a:lstStyle/>
                    <a:p>
                      <a:pPr marL="17780">
                        <a:lnSpc>
                          <a:spcPct val="100000"/>
                        </a:lnSpc>
                        <a:spcAft>
                          <a:spcPts val="0"/>
                        </a:spcAft>
                      </a:pPr>
                      <a:r>
                        <a:rPr lang="en-GB" sz="1300" dirty="0">
                          <a:latin typeface="Arial Narrow" pitchFamily="34" charset="0"/>
                          <a:ea typeface="Times New Roman"/>
                          <a:cs typeface="Times New Roman"/>
                        </a:rPr>
                        <a:t>A forum to promote transparency and multi-stakeholder engagement regarding medicine availability</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dirty="0">
                          <a:latin typeface="Arial Narrow" pitchFamily="34" charset="0"/>
                          <a:ea typeface="Times New Roman"/>
                          <a:cs typeface="Times New Roman"/>
                        </a:rPr>
                        <a:t>New indicator</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a:latin typeface="Arial Narrow" pitchFamily="34" charset="0"/>
                          <a:ea typeface="Times New Roman"/>
                          <a:cs typeface="Times New Roman"/>
                        </a:rPr>
                        <a:t>Forum established; </a:t>
                      </a:r>
                      <a:endParaRPr lang="en-ZA" sz="1300">
                        <a:latin typeface="Arial Narrow" pitchFamily="34" charset="0"/>
                        <a:ea typeface="Times New Roman"/>
                        <a:cs typeface="Times New Roman"/>
                      </a:endParaRPr>
                    </a:p>
                    <a:p>
                      <a:pPr marL="17780">
                        <a:lnSpc>
                          <a:spcPct val="100000"/>
                        </a:lnSpc>
                        <a:spcAft>
                          <a:spcPts val="0"/>
                        </a:spcAft>
                      </a:pPr>
                      <a:r>
                        <a:rPr lang="en-GB" sz="1300">
                          <a:latin typeface="Arial Narrow" pitchFamily="34" charset="0"/>
                          <a:ea typeface="Times New Roman"/>
                          <a:cs typeface="Times New Roman"/>
                        </a:rPr>
                        <a:t>Terms of Reference developed;</a:t>
                      </a:r>
                      <a:endParaRPr lang="en-ZA" sz="1300">
                        <a:latin typeface="Arial Narrow" pitchFamily="34" charset="0"/>
                        <a:ea typeface="Times New Roman"/>
                        <a:cs typeface="Times New Roman"/>
                      </a:endParaRPr>
                    </a:p>
                    <a:p>
                      <a:pPr marL="17780">
                        <a:lnSpc>
                          <a:spcPct val="100000"/>
                        </a:lnSpc>
                        <a:spcAft>
                          <a:spcPts val="0"/>
                        </a:spcAft>
                      </a:pPr>
                      <a:r>
                        <a:rPr lang="en-GB" sz="1300">
                          <a:latin typeface="Arial Narrow" pitchFamily="34" charset="0"/>
                          <a:ea typeface="Times New Roman"/>
                          <a:cs typeface="Times New Roman"/>
                        </a:rPr>
                        <a:t>Forum members appointed;</a:t>
                      </a:r>
                      <a:endParaRPr lang="en-ZA" sz="1300">
                        <a:latin typeface="Arial Narrow" pitchFamily="34" charset="0"/>
                        <a:ea typeface="Times New Roman"/>
                        <a:cs typeface="Times New Roman"/>
                      </a:endParaRPr>
                    </a:p>
                    <a:p>
                      <a:pPr marL="17780">
                        <a:lnSpc>
                          <a:spcPct val="100000"/>
                        </a:lnSpc>
                        <a:spcAft>
                          <a:spcPts val="0"/>
                        </a:spcAft>
                      </a:pPr>
                      <a:r>
                        <a:rPr lang="en-GB" sz="1300">
                          <a:latin typeface="Arial Narrow" pitchFamily="34" charset="0"/>
                          <a:ea typeface="Times New Roman"/>
                          <a:cs typeface="Times New Roman"/>
                        </a:rPr>
                        <a:t>One quarterly  stakeholder meeting convened</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a:latin typeface="Arial Narrow" pitchFamily="34" charset="0"/>
                          <a:ea typeface="Times New Roman"/>
                          <a:cs typeface="Times New Roman"/>
                        </a:rPr>
                        <a:t>Quarterly meetings of the stakeholders held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dirty="0">
                          <a:latin typeface="Arial Narrow" pitchFamily="34" charset="0"/>
                          <a:ea typeface="Times New Roman"/>
                          <a:cs typeface="Times New Roman"/>
                        </a:rPr>
                        <a:t>Quarterly meetings of the stakeholders held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1629">
                <a:tc>
                  <a:txBody>
                    <a:bodyPr/>
                    <a:lstStyle/>
                    <a:p>
                      <a:pPr>
                        <a:lnSpc>
                          <a:spcPct val="100000"/>
                        </a:lnSpc>
                        <a:spcAft>
                          <a:spcPts val="0"/>
                        </a:spcAft>
                      </a:pPr>
                      <a:r>
                        <a:rPr lang="en-GB" sz="1300" dirty="0">
                          <a:latin typeface="Arial Narrow" pitchFamily="34" charset="0"/>
                          <a:ea typeface="Times New Roman"/>
                          <a:cs typeface="Times New Roman"/>
                        </a:rPr>
                        <a:t>Number of Provincial Annual Performance Plans (</a:t>
                      </a:r>
                      <a:r>
                        <a:rPr lang="en-GB" sz="1300" dirty="0" err="1">
                          <a:latin typeface="Arial Narrow" pitchFamily="34" charset="0"/>
                          <a:ea typeface="Times New Roman"/>
                          <a:cs typeface="Times New Roman"/>
                        </a:rPr>
                        <a:t>APPs</a:t>
                      </a:r>
                      <a:r>
                        <a:rPr lang="en-GB" sz="1300" dirty="0">
                          <a:latin typeface="Arial Narrow" pitchFamily="34" charset="0"/>
                          <a:ea typeface="Times New Roman"/>
                          <a:cs typeface="Times New Roman"/>
                        </a:rPr>
                        <a:t>) aligned to the National Health System Priorities</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Times New Roman"/>
                        </a:rPr>
                        <a:t>9 Provincial </a:t>
                      </a:r>
                      <a:r>
                        <a:rPr lang="en-GB" sz="1300" dirty="0" err="1">
                          <a:latin typeface="Arial Narrow" pitchFamily="34" charset="0"/>
                          <a:ea typeface="Times New Roman"/>
                          <a:cs typeface="Times New Roman"/>
                        </a:rPr>
                        <a:t>APPs</a:t>
                      </a:r>
                      <a:r>
                        <a:rPr lang="en-GB" sz="1300" dirty="0">
                          <a:latin typeface="Arial Narrow" pitchFamily="34" charset="0"/>
                          <a:ea typeface="Times New Roman"/>
                          <a:cs typeface="Times New Roman"/>
                        </a:rPr>
                        <a:t> reviewed and aligned to the National Health System Priorities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Times New Roman"/>
                        </a:rPr>
                        <a:t>9 Provincial </a:t>
                      </a:r>
                      <a:r>
                        <a:rPr lang="en-GB" sz="1300" dirty="0" err="1">
                          <a:latin typeface="Arial Narrow" pitchFamily="34" charset="0"/>
                          <a:ea typeface="Times New Roman"/>
                          <a:cs typeface="Times New Roman"/>
                        </a:rPr>
                        <a:t>APPs</a:t>
                      </a:r>
                      <a:r>
                        <a:rPr lang="en-GB" sz="1300" dirty="0">
                          <a:latin typeface="Arial Narrow" pitchFamily="34" charset="0"/>
                          <a:ea typeface="Times New Roman"/>
                          <a:cs typeface="Times New Roman"/>
                        </a:rPr>
                        <a:t> reviewed and aligned to the National Health System Priorities</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Times New Roman"/>
                        </a:rPr>
                        <a:t>9 Provincial </a:t>
                      </a:r>
                      <a:r>
                        <a:rPr lang="en-GB" sz="1300" dirty="0" err="1">
                          <a:latin typeface="Arial Narrow" pitchFamily="34" charset="0"/>
                          <a:ea typeface="Times New Roman"/>
                          <a:cs typeface="Times New Roman"/>
                        </a:rPr>
                        <a:t>APPs</a:t>
                      </a:r>
                      <a:r>
                        <a:rPr lang="en-GB" sz="1300" dirty="0">
                          <a:latin typeface="Arial Narrow" pitchFamily="34" charset="0"/>
                          <a:ea typeface="Times New Roman"/>
                          <a:cs typeface="Times New Roman"/>
                        </a:rPr>
                        <a:t> reviewed and aligned to the National Health System Priorities</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Times New Roman"/>
                        </a:rPr>
                        <a:t>9 Provincial APPs reviewed aligned to the National Health System Priorities</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3954">
                <a:tc>
                  <a:txBody>
                    <a:bodyPr/>
                    <a:lstStyle/>
                    <a:p>
                      <a:pPr>
                        <a:lnSpc>
                          <a:spcPct val="100000"/>
                        </a:lnSpc>
                        <a:spcAft>
                          <a:spcPts val="0"/>
                        </a:spcAft>
                      </a:pPr>
                      <a:r>
                        <a:rPr lang="en-GB" sz="1300" dirty="0">
                          <a:latin typeface="Arial Narrow" pitchFamily="34" charset="0"/>
                          <a:ea typeface="Times New Roman"/>
                          <a:cs typeface="Times New Roman"/>
                        </a:rPr>
                        <a:t>Integrated Planning Framework for National Health System</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Times New Roman"/>
                        </a:rPr>
                        <a:t>New Indicator</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Times New Roman"/>
                        </a:rPr>
                        <a:t>Integrated Planning Framework for National Health System developed and presented to </a:t>
                      </a:r>
                      <a:r>
                        <a:rPr lang="en-GB" sz="1300" dirty="0" err="1">
                          <a:latin typeface="Arial Narrow" pitchFamily="34" charset="0"/>
                          <a:ea typeface="Times New Roman"/>
                          <a:cs typeface="Times New Roman"/>
                        </a:rPr>
                        <a:t>NHC</a:t>
                      </a:r>
                      <a:r>
                        <a:rPr lang="en-GB" sz="1300" dirty="0">
                          <a:latin typeface="Arial Narrow" pitchFamily="34" charset="0"/>
                          <a:ea typeface="Times New Roman"/>
                          <a:cs typeface="Times New Roman"/>
                        </a:rPr>
                        <a:t>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Times New Roman"/>
                        </a:rPr>
                        <a:t>Integrated Planning Framework for National Health System implemented in 9 provincial </a:t>
                      </a:r>
                      <a:r>
                        <a:rPr lang="en-GB" sz="1300" dirty="0" err="1">
                          <a:latin typeface="Arial Narrow" pitchFamily="34" charset="0"/>
                          <a:ea typeface="Times New Roman"/>
                          <a:cs typeface="Times New Roman"/>
                        </a:rPr>
                        <a:t>DoH</a:t>
                      </a:r>
                      <a:r>
                        <a:rPr lang="en-GB" sz="1300" dirty="0">
                          <a:latin typeface="Arial Narrow" pitchFamily="34" charset="0"/>
                          <a:ea typeface="Times New Roman"/>
                          <a:cs typeface="Times New Roman"/>
                        </a:rPr>
                        <a:t>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Times New Roman"/>
                        </a:rPr>
                        <a:t>Integrated Planning Framework for National Health System reviewed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18</a:t>
            </a:fld>
            <a:endParaRPr lang="en-Z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2</a:t>
            </a:r>
            <a:endParaRPr lang="en-ZA" dirty="0"/>
          </a:p>
        </p:txBody>
      </p:sp>
      <p:graphicFrame>
        <p:nvGraphicFramePr>
          <p:cNvPr id="5" name="Content Placeholder 4"/>
          <p:cNvGraphicFramePr>
            <a:graphicFrameLocks noGrp="1"/>
          </p:cNvGraphicFramePr>
          <p:nvPr>
            <p:ph sz="quarter" idx="1"/>
          </p:nvPr>
        </p:nvGraphicFramePr>
        <p:xfrm>
          <a:off x="152400" y="1264921"/>
          <a:ext cx="8915400" cy="4450491"/>
        </p:xfrm>
        <a:graphic>
          <a:graphicData uri="http://schemas.openxmlformats.org/drawingml/2006/table">
            <a:tbl>
              <a:tblPr/>
              <a:tblGrid>
                <a:gridCol w="1676400"/>
                <a:gridCol w="1524000"/>
                <a:gridCol w="1828800"/>
                <a:gridCol w="2057400"/>
                <a:gridCol w="1828800"/>
              </a:tblGrid>
              <a:tr h="307629">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Programme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3814">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24600">
                <a:tc>
                  <a:txBody>
                    <a:bodyPr/>
                    <a:lstStyle/>
                    <a:p>
                      <a:pPr>
                        <a:lnSpc>
                          <a:spcPct val="100000"/>
                        </a:lnSpc>
                        <a:spcAft>
                          <a:spcPts val="0"/>
                        </a:spcAft>
                      </a:pPr>
                      <a:r>
                        <a:rPr lang="en-GB" sz="1000" dirty="0">
                          <a:latin typeface="Arial"/>
                          <a:ea typeface="Times New Roman"/>
                          <a:cs typeface="Times New Roman"/>
                        </a:rPr>
                        <a:t>Patient Experience of Care self assessment survey tool </a:t>
                      </a:r>
                      <a:endParaRPr lang="en-ZA" sz="10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latin typeface="Arial"/>
                          <a:ea typeface="Times New Roman"/>
                          <a:cs typeface="Times New Roman"/>
                        </a:rPr>
                        <a:t>Patient Experience of Care survey tool tested and piloted </a:t>
                      </a:r>
                      <a:endParaRPr lang="en-ZA" sz="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Patient Experience of Care self assessment survey tool implemented in 1200 clinics </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A national report produced of Patient Experience of Care self assessments conducted during 2016/17; and </a:t>
                      </a:r>
                      <a:endParaRPr lang="en-ZA" sz="1000">
                        <a:latin typeface="Calibri"/>
                        <a:ea typeface="Times New Roman"/>
                        <a:cs typeface="Times New Roman"/>
                      </a:endParaRPr>
                    </a:p>
                    <a:p>
                      <a:pPr>
                        <a:lnSpc>
                          <a:spcPct val="100000"/>
                        </a:lnSpc>
                        <a:spcAft>
                          <a:spcPts val="0"/>
                        </a:spcAft>
                      </a:pPr>
                      <a:r>
                        <a:rPr lang="en-GB" sz="1000">
                          <a:latin typeface="Arial"/>
                          <a:ea typeface="Times New Roman"/>
                          <a:cs typeface="Times New Roman"/>
                        </a:rPr>
                        <a:t>Patient Experience of Care self assessment survey tool supported and utilised at all public health facilities</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A national report produced of Patient Experience of Care self assessments conducted during 2017/18; and</a:t>
                      </a:r>
                      <a:endParaRPr lang="en-ZA" sz="1000">
                        <a:latin typeface="Calibri"/>
                        <a:ea typeface="Times New Roman"/>
                        <a:cs typeface="Times New Roman"/>
                      </a:endParaRPr>
                    </a:p>
                    <a:p>
                      <a:pPr>
                        <a:lnSpc>
                          <a:spcPct val="100000"/>
                        </a:lnSpc>
                        <a:spcAft>
                          <a:spcPts val="0"/>
                        </a:spcAft>
                      </a:pPr>
                      <a:r>
                        <a:rPr lang="en-GB" sz="1000">
                          <a:latin typeface="Arial"/>
                          <a:ea typeface="Times New Roman"/>
                          <a:cs typeface="Times New Roman"/>
                        </a:rPr>
                        <a:t>Patient Experience of Care self assessment survey tool supported and utilised at all public health facilities</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826">
                <a:tc>
                  <a:txBody>
                    <a:bodyPr/>
                    <a:lstStyle/>
                    <a:p>
                      <a:pPr>
                        <a:lnSpc>
                          <a:spcPct val="100000"/>
                        </a:lnSpc>
                        <a:spcAft>
                          <a:spcPts val="0"/>
                        </a:spcAft>
                      </a:pPr>
                      <a:r>
                        <a:rPr lang="en-GB" sz="1000">
                          <a:latin typeface="Arial"/>
                          <a:ea typeface="Times New Roman"/>
                          <a:cs typeface="Times New Roman"/>
                        </a:rPr>
                        <a:t>National Survey to measure Patient Experience of Care </a:t>
                      </a:r>
                      <a:endParaRPr lang="en-ZA" sz="10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A national survey conducted to measure patient experience of Care at all PHC Facilities </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latin typeface="Arial"/>
                          <a:ea typeface="Times New Roman"/>
                          <a:cs typeface="Times New Roman"/>
                        </a:rPr>
                        <a:t>A national survey conducted to measure patient experience of Care at all Hospitals </a:t>
                      </a:r>
                      <a:endParaRPr lang="en-ZA" sz="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An evaluation of Patient Experience of Care conducted </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Recommendations from patient experience of Care implemented and follow up Patient Experience of Care conducted</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680">
                <a:tc>
                  <a:txBody>
                    <a:bodyPr/>
                    <a:lstStyle/>
                    <a:p>
                      <a:pPr>
                        <a:lnSpc>
                          <a:spcPct val="100000"/>
                        </a:lnSpc>
                        <a:spcAft>
                          <a:spcPts val="0"/>
                        </a:spcAft>
                      </a:pPr>
                      <a:r>
                        <a:rPr lang="en-GB" sz="1000">
                          <a:latin typeface="Arial"/>
                          <a:ea typeface="Times New Roman"/>
                          <a:cs typeface="Times New Roman"/>
                        </a:rPr>
                        <a:t>National Policy to manage Complaints, Compliments and Suggestions for the Public Health Sector of South Africa </a:t>
                      </a:r>
                      <a:endParaRPr lang="en-ZA" sz="10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New Indicator</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latin typeface="Arial"/>
                          <a:ea typeface="Times New Roman"/>
                          <a:cs typeface="Times New Roman"/>
                        </a:rPr>
                        <a:t>Policy to manage Complaints, Compliments and Suggestions for the Public Health Sector of South Africa developed, and approved and Implementation commenced in 3 Provincial </a:t>
                      </a:r>
                      <a:r>
                        <a:rPr lang="en-GB" sz="1000" dirty="0" err="1">
                          <a:latin typeface="Arial"/>
                          <a:ea typeface="Times New Roman"/>
                          <a:cs typeface="Times New Roman"/>
                        </a:rPr>
                        <a:t>DoH</a:t>
                      </a:r>
                      <a:endParaRPr lang="en-ZA" sz="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latin typeface="Arial"/>
                          <a:ea typeface="Times New Roman"/>
                          <a:cs typeface="Times New Roman"/>
                        </a:rPr>
                        <a:t>Policy to manage Complaints, Compliments and Suggestions for the Public Health Sector of South Africa fully implemented in all 9 Provincial </a:t>
                      </a:r>
                      <a:r>
                        <a:rPr lang="en-GB" sz="1000" dirty="0" err="1">
                          <a:latin typeface="Arial"/>
                          <a:ea typeface="Times New Roman"/>
                          <a:cs typeface="Times New Roman"/>
                        </a:rPr>
                        <a:t>DoH</a:t>
                      </a:r>
                      <a:endParaRPr lang="en-ZA" sz="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A National Report produced to assess management of complaints in public health facilities of South Africa. </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731">
                <a:tc>
                  <a:txBody>
                    <a:bodyPr/>
                    <a:lstStyle/>
                    <a:p>
                      <a:pPr>
                        <a:lnSpc>
                          <a:spcPct val="100000"/>
                        </a:lnSpc>
                        <a:spcAft>
                          <a:spcPts val="0"/>
                        </a:spcAft>
                      </a:pPr>
                      <a:r>
                        <a:rPr lang="en-GB" sz="1000" dirty="0">
                          <a:latin typeface="Arial"/>
                          <a:ea typeface="Times New Roman"/>
                          <a:cs typeface="Times New Roman"/>
                        </a:rPr>
                        <a:t>National Policy to manage Patient Safety Incidents in the Public Health Sector of South Africa</a:t>
                      </a:r>
                      <a:endParaRPr lang="en-ZA" sz="10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New Indicator</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i="0" dirty="0">
                          <a:latin typeface="Arial"/>
                          <a:ea typeface="Times New Roman"/>
                          <a:cs typeface="Times New Roman"/>
                        </a:rPr>
                        <a:t>policy to manage Patient Safety Incidents in the Public Health Sector of South Africa developed, </a:t>
                      </a:r>
                      <a:r>
                        <a:rPr lang="en-GB" sz="1000" i="0" dirty="0" smtClean="0">
                          <a:latin typeface="Arial"/>
                          <a:ea typeface="Times New Roman"/>
                          <a:cs typeface="Times New Roman"/>
                        </a:rPr>
                        <a:t>approved</a:t>
                      </a:r>
                      <a:endParaRPr lang="en-ZA" sz="1000" i="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i="0" dirty="0">
                          <a:latin typeface="Arial"/>
                          <a:ea typeface="Times New Roman"/>
                          <a:cs typeface="Times New Roman"/>
                        </a:rPr>
                        <a:t>policy to manage Patient Safety Incidents in the Public Health Sector of South Africa fully implemented in all 9 Provincial </a:t>
                      </a:r>
                      <a:r>
                        <a:rPr lang="en-GB" sz="1000" i="0" dirty="0" err="1">
                          <a:latin typeface="Arial"/>
                          <a:ea typeface="Times New Roman"/>
                          <a:cs typeface="Times New Roman"/>
                        </a:rPr>
                        <a:t>DoH</a:t>
                      </a:r>
                      <a:endParaRPr lang="en-ZA" sz="1000" i="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i="0" dirty="0">
                          <a:latin typeface="Arial"/>
                          <a:ea typeface="Times New Roman"/>
                          <a:cs typeface="Times New Roman"/>
                        </a:rPr>
                        <a:t>A National Report produced  on Patient safety in Public Health facilities of South Africa </a:t>
                      </a:r>
                      <a:endParaRPr lang="en-ZA" sz="1000" i="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19</a:t>
            </a:fld>
            <a:endParaRPr lang="en-Z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990600"/>
          </a:xfrm>
        </p:spPr>
        <p:txBody>
          <a:bodyPr>
            <a:normAutofit/>
          </a:bodyPr>
          <a:lstStyle/>
          <a:p>
            <a:pPr algn="l"/>
            <a:r>
              <a:rPr lang="en-ZA" sz="4000" dirty="0" smtClean="0">
                <a:solidFill>
                  <a:schemeClr val="bg1"/>
                </a:solidFill>
              </a:rPr>
              <a:t>Annual Performance Plan 2016/17</a:t>
            </a:r>
            <a:endParaRPr lang="en-ZA" sz="2700" dirty="0">
              <a:solidFill>
                <a:schemeClr val="bg1"/>
              </a:solidFill>
            </a:endParaRPr>
          </a:p>
        </p:txBody>
      </p:sp>
      <p:sp>
        <p:nvSpPr>
          <p:cNvPr id="3" name="Content Placeholder 2"/>
          <p:cNvSpPr>
            <a:spLocks noGrp="1"/>
          </p:cNvSpPr>
          <p:nvPr>
            <p:ph sz="quarter" idx="1"/>
          </p:nvPr>
        </p:nvSpPr>
        <p:spPr>
          <a:xfrm>
            <a:off x="457200" y="1219200"/>
            <a:ext cx="8229600" cy="4442048"/>
          </a:xfrm>
        </p:spPr>
        <p:txBody>
          <a:bodyPr>
            <a:normAutofit fontScale="92500" lnSpcReduction="20000"/>
          </a:bodyPr>
          <a:lstStyle/>
          <a:p>
            <a:pPr marL="0" indent="0">
              <a:buNone/>
            </a:pPr>
            <a:r>
              <a:rPr lang="en-US" sz="3600" u="sng" dirty="0" smtClean="0">
                <a:latin typeface="Arial Black" pitchFamily="34" charset="0"/>
              </a:rPr>
              <a:t>VISION</a:t>
            </a:r>
          </a:p>
          <a:p>
            <a:pPr marL="0" indent="0">
              <a:buNone/>
            </a:pPr>
            <a:r>
              <a:rPr lang="en-US" dirty="0" smtClean="0"/>
              <a:t>Outcome 2: Long and healthy life for all South Africans</a:t>
            </a:r>
          </a:p>
          <a:p>
            <a:pPr marL="0" indent="0">
              <a:buNone/>
            </a:pPr>
            <a:endParaRPr lang="en-US" dirty="0" smtClean="0"/>
          </a:p>
          <a:p>
            <a:pPr marL="0" indent="0">
              <a:buNone/>
            </a:pPr>
            <a:r>
              <a:rPr lang="en-US" sz="3600" u="sng" dirty="0" smtClean="0">
                <a:latin typeface="Arial Black" pitchFamily="34" charset="0"/>
              </a:rPr>
              <a:t>MISSION</a:t>
            </a:r>
          </a:p>
          <a:p>
            <a:pPr marL="0" indent="0">
              <a:buNone/>
            </a:pPr>
            <a:r>
              <a:rPr lang="en-GB" dirty="0" smtClean="0"/>
              <a:t>To improve health status through the prevention of illnesses and the promotion of healthy lifestyles and to consistently improve the health care delivery system by focusing on access, equity, efficiency, quality and sustainability.</a:t>
            </a:r>
            <a:endParaRPr lang="en-US" dirty="0" smtClean="0"/>
          </a:p>
          <a:p>
            <a:endParaRPr lang="en-ZA"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a:t>
            </a:fld>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b="1" dirty="0" smtClean="0"/>
              <a:t>PROGRAMME 3 - HIV / AIDS, TB AND MATERNAL AND CHILD HEALTH </a:t>
            </a:r>
            <a:endParaRPr lang="en-ZA" sz="2800" b="1" dirty="0"/>
          </a:p>
        </p:txBody>
      </p:sp>
      <p:sp>
        <p:nvSpPr>
          <p:cNvPr id="6" name="Content Placeholder 5"/>
          <p:cNvSpPr>
            <a:spLocks noGrp="1"/>
          </p:cNvSpPr>
          <p:nvPr>
            <p:ph sz="quarter" idx="1"/>
          </p:nvPr>
        </p:nvSpPr>
        <p:spPr/>
        <p:txBody>
          <a:bodyPr/>
          <a:lstStyle/>
          <a:p>
            <a:pPr marL="0" indent="1588" algn="ctr">
              <a:buNone/>
            </a:pPr>
            <a:endParaRPr lang="en-ZA" sz="2800" dirty="0" smtClean="0"/>
          </a:p>
          <a:p>
            <a:pPr marL="0" indent="1588" algn="ctr">
              <a:buNone/>
            </a:pPr>
            <a:r>
              <a:rPr lang="en-ZA" sz="2800" dirty="0" smtClean="0"/>
              <a:t>The purpose of HIV / AIDS, TB and Maternal And Child Health Programme is to develop and monitor implementation of </a:t>
            </a:r>
            <a:r>
              <a:rPr lang="en-GB" sz="2800" dirty="0" smtClean="0"/>
              <a:t>national policies, guidelines, norms and standards, and targets to decrease the burden of disease related to the HIV and tuberculosis epidemics; to minimise maternal and child mortality and morbidity; and to optimise good health for children, adolescents and women; and monitor and evaluate the outcomes and impact of these. </a:t>
            </a:r>
            <a:endParaRPr lang="en-ZA" sz="2800" dirty="0" smtClean="0"/>
          </a:p>
          <a:p>
            <a:pPr>
              <a:buNone/>
            </a:pPr>
            <a:endParaRPr lang="en-ZA" sz="2800" dirty="0"/>
          </a:p>
        </p:txBody>
      </p:sp>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20</a:t>
            </a:fld>
            <a:endParaRPr lang="en-Z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b="1" dirty="0" smtClean="0"/>
              <a:t>Programme 3</a:t>
            </a:r>
            <a:endParaRPr lang="en-ZA" b="1" dirty="0"/>
          </a:p>
        </p:txBody>
      </p:sp>
      <p:graphicFrame>
        <p:nvGraphicFramePr>
          <p:cNvPr id="8" name="Content Placeholder 7"/>
          <p:cNvGraphicFramePr>
            <a:graphicFrameLocks noGrp="1"/>
          </p:cNvGraphicFramePr>
          <p:nvPr>
            <p:ph sz="quarter" idx="1"/>
          </p:nvPr>
        </p:nvGraphicFramePr>
        <p:xfrm>
          <a:off x="228603" y="1530854"/>
          <a:ext cx="8686794" cy="3726946"/>
        </p:xfrm>
        <a:graphic>
          <a:graphicData uri="http://schemas.openxmlformats.org/drawingml/2006/table">
            <a:tbl>
              <a:tblPr/>
              <a:tblGrid>
                <a:gridCol w="1013460"/>
                <a:gridCol w="1375410"/>
                <a:gridCol w="913923"/>
                <a:gridCol w="769143"/>
                <a:gridCol w="769143"/>
                <a:gridCol w="769143"/>
                <a:gridCol w="769143"/>
                <a:gridCol w="769143"/>
                <a:gridCol w="769143"/>
                <a:gridCol w="769143"/>
              </a:tblGrid>
              <a:tr h="399794">
                <a:tc rowSpan="2">
                  <a:txBody>
                    <a:bodyPr/>
                    <a:lstStyle/>
                    <a:p>
                      <a:pPr>
                        <a:lnSpc>
                          <a:spcPct val="115000"/>
                        </a:lnSpc>
                        <a:spcAft>
                          <a:spcPts val="0"/>
                        </a:spcAft>
                      </a:pPr>
                      <a:r>
                        <a:rPr lang="en-GB" sz="1300" b="1" dirty="0">
                          <a:latin typeface="Arial Narrow"/>
                          <a:ea typeface="Times New Roman"/>
                          <a:cs typeface="Arial"/>
                        </a:rPr>
                        <a:t>Strategic Objective</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15000"/>
                        </a:lnSpc>
                        <a:spcAft>
                          <a:spcPts val="0"/>
                        </a:spcAft>
                      </a:pPr>
                      <a:r>
                        <a:rPr lang="en-GB" sz="1300" b="1" dirty="0">
                          <a:latin typeface="Arial Narrow"/>
                          <a:ea typeface="Times New Roman"/>
                          <a:cs typeface="Arial"/>
                        </a:rPr>
                        <a:t>Consolidated Performance Indicator</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r>
                        <a:rPr lang="en-GB" sz="1300" b="1">
                          <a:latin typeface="Arial Narrow"/>
                          <a:ea typeface="Times New Roman"/>
                          <a:cs typeface="Arial"/>
                        </a:rPr>
                        <a:t>Audited/Actual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GB" sz="1300" b="1">
                          <a:latin typeface="Arial Narrow"/>
                          <a:ea typeface="Times New Roman"/>
                          <a:cs typeface="Arial"/>
                        </a:rPr>
                        <a:t>Estimated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r>
                        <a:rPr lang="en-GB" sz="1300" b="1">
                          <a:latin typeface="Arial Narrow"/>
                          <a:ea typeface="Times New Roman"/>
                          <a:cs typeface="Arial"/>
                        </a:rPr>
                        <a:t>Medium-term targets</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217860">
                <a:tc vMerge="1">
                  <a:txBody>
                    <a:bodyPr/>
                    <a:lstStyle/>
                    <a:p>
                      <a:endParaRPr lang="en-ZA"/>
                    </a:p>
                  </a:txBody>
                  <a:tcPr/>
                </a:tc>
                <a:tc vMerge="1">
                  <a:txBody>
                    <a:bodyPr/>
                    <a:lstStyle/>
                    <a:p>
                      <a:endParaRPr lang="en-ZA"/>
                    </a:p>
                  </a:txBody>
                  <a:tcPr/>
                </a:tc>
                <a:tc>
                  <a:txBody>
                    <a:bodyPr/>
                    <a:lstStyle/>
                    <a:p>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dirty="0">
                          <a:latin typeface="Arial Narrow"/>
                          <a:ea typeface="Times New Roman"/>
                          <a:cs typeface="Arial"/>
                        </a:rPr>
                        <a:t>2012/13</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2013/14</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2014/15</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2015/16</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2016/17</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2017/18</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2018/19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7860">
                <a:tc rowSpan="9">
                  <a:txBody>
                    <a:bodyPr/>
                    <a:lstStyle/>
                    <a:p>
                      <a:pPr>
                        <a:lnSpc>
                          <a:spcPct val="115000"/>
                        </a:lnSpc>
                        <a:spcAft>
                          <a:spcPts val="0"/>
                        </a:spcAft>
                      </a:pPr>
                      <a:r>
                        <a:rPr lang="en-GB" sz="1300" dirty="0">
                          <a:latin typeface="Arial Narrow"/>
                          <a:ea typeface="Times New Roman"/>
                          <a:cs typeface="Arial"/>
                        </a:rPr>
                        <a:t>To reduce the maternal mortality ratio to under 100 per 100 000 live births</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a:latin typeface="Arial Narrow"/>
                          <a:ea typeface="Times New Roman"/>
                          <a:cs typeface="Arial"/>
                        </a:rPr>
                        <a:t>Antenatal 1</a:t>
                      </a:r>
                      <a:r>
                        <a:rPr lang="en-GB" sz="1300" b="1" baseline="30000" dirty="0">
                          <a:latin typeface="Arial Narrow"/>
                          <a:ea typeface="Times New Roman"/>
                          <a:cs typeface="Arial"/>
                        </a:rPr>
                        <a:t>st</a:t>
                      </a:r>
                      <a:r>
                        <a:rPr lang="en-GB" sz="1300" b="1" dirty="0">
                          <a:latin typeface="Arial Narrow"/>
                          <a:ea typeface="Times New Roman"/>
                          <a:cs typeface="Arial"/>
                        </a:rPr>
                        <a:t> visit before 20 weeks rate</a:t>
                      </a:r>
                      <a:endParaRPr lang="en-ZA" sz="1300" b="1" dirty="0">
                        <a:latin typeface="Calibri"/>
                        <a:ea typeface="Times New Roman"/>
                        <a:cs typeface="Times New Roman"/>
                      </a:endParaRPr>
                    </a:p>
                  </a:txBody>
                  <a:tcPr marL="59017" marR="59017" marT="311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43.2%</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49.9%</a:t>
                      </a:r>
                      <a:endParaRPr lang="en-ZA" sz="1300" b="1">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53.8%</a:t>
                      </a:r>
                      <a:endParaRPr lang="en-ZA" sz="1300" b="1">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59.2%</a:t>
                      </a:r>
                      <a:endParaRPr lang="en-ZA" sz="1300" b="1">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62%</a:t>
                      </a:r>
                      <a:endParaRPr lang="en-ZA" sz="1300" b="1">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64%</a:t>
                      </a:r>
                      <a:endParaRPr lang="en-ZA" sz="1300" b="1">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66%</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468,427</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549,755</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588,119</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580,736</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677,870</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699,737</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721,604</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4">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1,084,039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1,101,497</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1,093,339</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980,640</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1,093,339</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1,093,339</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1,093,339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rowSpan="3">
                  <a:txBody>
                    <a:bodyPr/>
                    <a:lstStyle/>
                    <a:p>
                      <a:pPr>
                        <a:lnSpc>
                          <a:spcPct val="115000"/>
                        </a:lnSpc>
                        <a:spcAft>
                          <a:spcPts val="0"/>
                        </a:spcAft>
                      </a:pPr>
                      <a:r>
                        <a:rPr lang="en-GB" sz="1300" b="1" dirty="0">
                          <a:latin typeface="Arial Narrow"/>
                          <a:ea typeface="Times New Roman"/>
                          <a:cs typeface="Arial"/>
                        </a:rPr>
                        <a:t>Mother postnatal visit within 6 days rate</a:t>
                      </a:r>
                      <a:endParaRPr lang="en-ZA" sz="1300" b="1" dirty="0">
                        <a:latin typeface="Calibri"/>
                        <a:ea typeface="Times New Roman"/>
                        <a:cs typeface="Times New Roman"/>
                      </a:endParaRPr>
                    </a:p>
                  </a:txBody>
                  <a:tcPr marL="59017" marR="59017" marT="311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65.10%</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72.86%</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74.30%</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71.55%</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75%</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80%</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85%</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617,195</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689,400</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716,683</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667,300</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723,481</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771,713</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819,945</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4">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948,070</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946,147</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964,641</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932,596</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964,641</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964,641</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964,641</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rowSpan="3">
                  <a:txBody>
                    <a:bodyPr/>
                    <a:lstStyle/>
                    <a:p>
                      <a:pPr>
                        <a:lnSpc>
                          <a:spcPct val="115000"/>
                        </a:lnSpc>
                        <a:spcAft>
                          <a:spcPts val="0"/>
                        </a:spcAft>
                      </a:pPr>
                      <a:r>
                        <a:rPr lang="en-GB" sz="1300" b="1" dirty="0">
                          <a:latin typeface="Arial Narrow"/>
                          <a:ea typeface="Times New Roman"/>
                          <a:cs typeface="Arial"/>
                        </a:rPr>
                        <a:t>Maternal mortality in facility ratio </a:t>
                      </a:r>
                      <a:endParaRPr lang="en-ZA" sz="1300" b="1" dirty="0">
                        <a:latin typeface="Calibri"/>
                        <a:ea typeface="Times New Roman"/>
                        <a:cs typeface="Times New Roman"/>
                      </a:endParaRPr>
                    </a:p>
                  </a:txBody>
                  <a:tcPr marL="59017" marR="59017" marT="311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138.6</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133.2</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132.6</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117.0</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115</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110</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100</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86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1302</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1249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1270</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1088</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solidFill>
                            <a:srgbClr val="000000"/>
                          </a:solidFill>
                          <a:latin typeface="Arial Narrow"/>
                          <a:ea typeface="Times New Roman"/>
                          <a:cs typeface="Arial"/>
                        </a:rPr>
                        <a:t>1102</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dirty="0">
                          <a:solidFill>
                            <a:srgbClr val="000000"/>
                          </a:solidFill>
                          <a:latin typeface="Arial Narrow"/>
                          <a:ea typeface="Times New Roman"/>
                          <a:cs typeface="Arial"/>
                        </a:rPr>
                        <a:t>1054</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dirty="0">
                          <a:solidFill>
                            <a:srgbClr val="000000"/>
                          </a:solidFill>
                          <a:latin typeface="Arial Narrow"/>
                          <a:ea typeface="Times New Roman"/>
                          <a:cs typeface="Arial"/>
                        </a:rPr>
                        <a:t>958</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794">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939362</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937869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958053</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930024</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solidFill>
                            <a:srgbClr val="000000"/>
                          </a:solidFill>
                          <a:latin typeface="Arial Narrow"/>
                          <a:ea typeface="Times New Roman"/>
                          <a:cs typeface="Arial"/>
                        </a:rPr>
                        <a:t>958,053</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solidFill>
                            <a:srgbClr val="000000"/>
                          </a:solidFill>
                          <a:latin typeface="Arial Narrow"/>
                          <a:ea typeface="Times New Roman"/>
                          <a:cs typeface="Arial"/>
                        </a:rPr>
                        <a:t>958,053</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dirty="0">
                          <a:solidFill>
                            <a:srgbClr val="000000"/>
                          </a:solidFill>
                          <a:latin typeface="Arial Narrow"/>
                          <a:ea typeface="Times New Roman"/>
                          <a:cs typeface="Arial"/>
                        </a:rPr>
                        <a:t>958,053</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21</a:t>
            </a:fld>
            <a:endParaRPr lang="en-Z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152397" y="1295400"/>
          <a:ext cx="8915403" cy="4252278"/>
        </p:xfrm>
        <a:graphic>
          <a:graphicData uri="http://schemas.openxmlformats.org/drawingml/2006/table">
            <a:tbl>
              <a:tblPr/>
              <a:tblGrid>
                <a:gridCol w="1040130"/>
                <a:gridCol w="1114425"/>
                <a:gridCol w="965835"/>
                <a:gridCol w="827859"/>
                <a:gridCol w="827859"/>
                <a:gridCol w="827859"/>
                <a:gridCol w="827859"/>
                <a:gridCol w="827859"/>
                <a:gridCol w="827859"/>
                <a:gridCol w="827859"/>
              </a:tblGrid>
              <a:tr h="399794">
                <a:tc rowSpan="2">
                  <a:txBody>
                    <a:bodyPr/>
                    <a:lstStyle/>
                    <a:p>
                      <a:pPr>
                        <a:lnSpc>
                          <a:spcPct val="115000"/>
                        </a:lnSpc>
                        <a:spcAft>
                          <a:spcPts val="0"/>
                        </a:spcAft>
                      </a:pPr>
                      <a:r>
                        <a:rPr lang="en-GB" sz="1300" b="1" dirty="0">
                          <a:latin typeface="Arial Narrow"/>
                          <a:ea typeface="Times New Roman"/>
                          <a:cs typeface="Arial"/>
                        </a:rPr>
                        <a:t>Strategic Objective</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15000"/>
                        </a:lnSpc>
                        <a:spcAft>
                          <a:spcPts val="0"/>
                        </a:spcAft>
                      </a:pPr>
                      <a:r>
                        <a:rPr lang="en-GB" sz="1300" b="1" dirty="0">
                          <a:latin typeface="Arial Narrow"/>
                          <a:ea typeface="Times New Roman"/>
                          <a:cs typeface="Arial"/>
                        </a:rPr>
                        <a:t>Consolidated Performance Indicator</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r>
                        <a:rPr lang="en-GB" sz="1300" b="1">
                          <a:latin typeface="Arial Narrow"/>
                          <a:ea typeface="Times New Roman"/>
                          <a:cs typeface="Arial"/>
                        </a:rPr>
                        <a:t>Audited/Actual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GB" sz="1300" b="1">
                          <a:latin typeface="Arial Narrow"/>
                          <a:ea typeface="Times New Roman"/>
                          <a:cs typeface="Arial"/>
                        </a:rPr>
                        <a:t>Estimated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r>
                        <a:rPr lang="en-GB" sz="1300" b="1">
                          <a:latin typeface="Arial Narrow"/>
                          <a:ea typeface="Times New Roman"/>
                          <a:cs typeface="Arial"/>
                        </a:rPr>
                        <a:t>Medium-term targets</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217860">
                <a:tc vMerge="1">
                  <a:txBody>
                    <a:bodyPr/>
                    <a:lstStyle/>
                    <a:p>
                      <a:endParaRPr lang="en-ZA"/>
                    </a:p>
                  </a:txBody>
                  <a:tcPr/>
                </a:tc>
                <a:tc vMerge="1">
                  <a:txBody>
                    <a:bodyPr/>
                    <a:lstStyle/>
                    <a:p>
                      <a:endParaRPr lang="en-ZA"/>
                    </a:p>
                  </a:txBody>
                  <a:tcPr/>
                </a:tc>
                <a:tc>
                  <a:txBody>
                    <a:bodyPr/>
                    <a:lstStyle/>
                    <a:p>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dirty="0">
                          <a:latin typeface="Arial Narrow"/>
                          <a:ea typeface="Times New Roman"/>
                          <a:cs typeface="Arial"/>
                        </a:rPr>
                        <a:t>2012/13</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2013/14</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2014/15</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2015/16</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2016/17</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2017/18</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2018/19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0298">
                <a:tc rowSpan="3">
                  <a:txBody>
                    <a:bodyPr/>
                    <a:lstStyle/>
                    <a:p>
                      <a:pPr>
                        <a:lnSpc>
                          <a:spcPct val="115000"/>
                        </a:lnSpc>
                        <a:spcAft>
                          <a:spcPts val="0"/>
                        </a:spcAft>
                      </a:pPr>
                      <a:r>
                        <a:rPr lang="en-GB" sz="1300" dirty="0">
                          <a:latin typeface="Arial Narrow"/>
                          <a:ea typeface="Times New Roman"/>
                          <a:cs typeface="Arial"/>
                        </a:rPr>
                        <a:t>To  reduce the neonatal mortality rate to under 7 per 1000 live births</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a:latin typeface="Arial Narrow"/>
                          <a:ea typeface="Times New Roman"/>
                          <a:cs typeface="Arial"/>
                        </a:rPr>
                        <a:t>Inpatient Early neonatal death rate </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11.6</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12.2</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12.1</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12.4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9</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8</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dirty="0">
                          <a:latin typeface="Arial Narrow"/>
                          <a:ea typeface="Times New Roman"/>
                          <a:cs typeface="Arial"/>
                        </a:rPr>
                        <a:t>Numerator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41,952</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45,416</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45,424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46,536</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37,574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33,817</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30,060</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4">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3,622,676</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3,736,572</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3,757,448</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3,748,328</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3,757,448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3,757,448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3,757,448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rowSpan="6">
                  <a:txBody>
                    <a:bodyPr/>
                    <a:lstStyle/>
                    <a:p>
                      <a:pPr>
                        <a:lnSpc>
                          <a:spcPct val="115000"/>
                        </a:lnSpc>
                        <a:spcAft>
                          <a:spcPts val="0"/>
                        </a:spcAft>
                      </a:pPr>
                      <a:r>
                        <a:rPr lang="en-GB" sz="1300">
                          <a:latin typeface="Arial Narrow"/>
                          <a:ea typeface="Times New Roman"/>
                          <a:cs typeface="Arial"/>
                        </a:rPr>
                        <a:t>To improve access to sexual and reproductive health services</a:t>
                      </a:r>
                      <a:endParaRPr lang="en-ZA" sz="1300">
                        <a:latin typeface="Calibri"/>
                        <a:ea typeface="Times New Roman"/>
                        <a:cs typeface="Times New Roman"/>
                      </a:endParaRPr>
                    </a:p>
                  </a:txBody>
                  <a:tcPr marL="68580" marR="68580" marT="36195" marB="0" anchor="ctr">
                    <a:lnT w="12700" cap="flat" cmpd="sng" algn="ctr">
                      <a:solidFill>
                        <a:srgbClr val="000000"/>
                      </a:solidFill>
                      <a:prstDash val="solid"/>
                      <a:round/>
                      <a:headEnd type="none" w="med" len="med"/>
                      <a:tailEnd type="none" w="med" len="med"/>
                    </a:lnT>
                  </a:tcPr>
                </a:tc>
                <a:tc rowSpan="3">
                  <a:txBody>
                    <a:bodyPr/>
                    <a:lstStyle/>
                    <a:p>
                      <a:pPr>
                        <a:lnSpc>
                          <a:spcPct val="115000"/>
                        </a:lnSpc>
                        <a:spcAft>
                          <a:spcPts val="0"/>
                        </a:spcAft>
                      </a:pPr>
                      <a:r>
                        <a:rPr lang="en-GB" sz="1300" b="1" dirty="0">
                          <a:latin typeface="Arial Narrow"/>
                          <a:ea typeface="Times New Roman"/>
                          <a:cs typeface="Arial"/>
                        </a:rPr>
                        <a:t>Couple year protection rate</a:t>
                      </a:r>
                      <a:endParaRPr lang="en-ZA" sz="1300" b="1" dirty="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33%</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38%</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47%</a:t>
                      </a:r>
                      <a:endParaRPr lang="en-ZA" sz="1300" b="1">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48%</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50%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54%</a:t>
                      </a:r>
                      <a:endParaRPr lang="en-ZA" sz="1300" b="1">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58%</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4,771,332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5,550,862</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6,982,092</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7,163,884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7,535,934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8,138,808</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8,741,683</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4">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14,527,073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14,721,211</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14,920,548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15,071,867</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15,071,867</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15,071,867</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15,071,867</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rowSpan="3">
                  <a:txBody>
                    <a:bodyPr/>
                    <a:lstStyle/>
                    <a:p>
                      <a:pPr>
                        <a:lnSpc>
                          <a:spcPct val="115000"/>
                        </a:lnSpc>
                        <a:spcAft>
                          <a:spcPts val="0"/>
                        </a:spcAft>
                      </a:pPr>
                      <a:r>
                        <a:rPr lang="en-GB" sz="1300" b="1" dirty="0">
                          <a:latin typeface="Arial Narrow"/>
                          <a:ea typeface="Times New Roman"/>
                          <a:cs typeface="Arial"/>
                        </a:rPr>
                        <a:t>Cervical cancer screening coverage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50.3%</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54.1%</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54.5%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57.4%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dirty="0">
                          <a:solidFill>
                            <a:srgbClr val="000000"/>
                          </a:solidFill>
                          <a:latin typeface="Arial Narrow"/>
                          <a:ea typeface="Times New Roman"/>
                          <a:cs typeface="Arial"/>
                        </a:rPr>
                        <a:t>62%</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dirty="0">
                          <a:solidFill>
                            <a:srgbClr val="000000"/>
                          </a:solidFill>
                          <a:latin typeface="Arial Narrow"/>
                          <a:ea typeface="Times New Roman"/>
                          <a:cs typeface="Arial"/>
                        </a:rPr>
                        <a:t>64%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dirty="0">
                          <a:solidFill>
                            <a:srgbClr val="000000"/>
                          </a:solidFill>
                          <a:latin typeface="Arial Narrow"/>
                          <a:ea typeface="Times New Roman"/>
                          <a:cs typeface="Arial"/>
                        </a:rPr>
                        <a:t>66%</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86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594,587</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655,223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675,922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725,916</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solidFill>
                            <a:srgbClr val="000000"/>
                          </a:solidFill>
                          <a:latin typeface="Arial Narrow"/>
                          <a:ea typeface="Times New Roman"/>
                          <a:cs typeface="Arial"/>
                        </a:rPr>
                        <a:t>76,948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dirty="0">
                          <a:solidFill>
                            <a:srgbClr val="000000"/>
                          </a:solidFill>
                          <a:latin typeface="Arial Narrow"/>
                          <a:ea typeface="Times New Roman"/>
                          <a:cs typeface="Arial"/>
                        </a:rPr>
                        <a:t>79,430</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dirty="0">
                          <a:solidFill>
                            <a:srgbClr val="000000"/>
                          </a:solidFill>
                          <a:latin typeface="Arial Narrow"/>
                          <a:ea typeface="Times New Roman"/>
                          <a:cs typeface="Arial"/>
                        </a:rPr>
                        <a:t>81,912</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794">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1,181,325</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1,210,666</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1,241,094</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1,264,524</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solidFill>
                            <a:srgbClr val="000000"/>
                          </a:solidFill>
                          <a:latin typeface="Arial Narrow"/>
                          <a:ea typeface="Times New Roman"/>
                          <a:cs typeface="Arial"/>
                        </a:rPr>
                        <a:t>1,241,094</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solidFill>
                            <a:srgbClr val="000000"/>
                          </a:solidFill>
                          <a:latin typeface="Arial Narrow"/>
                          <a:ea typeface="Times New Roman"/>
                          <a:cs typeface="Arial"/>
                        </a:rPr>
                        <a:t>1,241,094</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dirty="0">
                          <a:solidFill>
                            <a:srgbClr val="000000"/>
                          </a:solidFill>
                          <a:latin typeface="Arial Narrow"/>
                          <a:ea typeface="Times New Roman"/>
                          <a:cs typeface="Arial"/>
                        </a:rPr>
                        <a:t>1,241,094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22</a:t>
            </a:fld>
            <a:endParaRPr lang="en-Z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295400"/>
          <a:ext cx="9144002" cy="4471035"/>
        </p:xfrm>
        <a:graphic>
          <a:graphicData uri="http://schemas.openxmlformats.org/drawingml/2006/table">
            <a:tbl>
              <a:tblPr/>
              <a:tblGrid>
                <a:gridCol w="1295400"/>
                <a:gridCol w="990600"/>
                <a:gridCol w="914400"/>
                <a:gridCol w="849086"/>
                <a:gridCol w="849086"/>
                <a:gridCol w="849086"/>
                <a:gridCol w="849086"/>
                <a:gridCol w="849086"/>
                <a:gridCol w="849086"/>
                <a:gridCol w="849086"/>
              </a:tblGrid>
              <a:tr h="399794">
                <a:tc rowSpan="2">
                  <a:txBody>
                    <a:bodyPr/>
                    <a:lstStyle/>
                    <a:p>
                      <a:pPr>
                        <a:lnSpc>
                          <a:spcPct val="100000"/>
                        </a:lnSpc>
                        <a:spcAft>
                          <a:spcPts val="0"/>
                        </a:spcAft>
                      </a:pPr>
                      <a:r>
                        <a:rPr lang="en-GB" sz="1300" b="1" dirty="0">
                          <a:latin typeface="Arial Narrow"/>
                          <a:ea typeface="Times New Roman"/>
                          <a:cs typeface="Arial"/>
                        </a:rPr>
                        <a:t>Strategic Objective</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a:ea typeface="Times New Roman"/>
                          <a:cs typeface="Arial"/>
                        </a:rPr>
                        <a:t>Consolidated Performance Indicator</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a:ea typeface="Times New Roman"/>
                          <a:cs typeface="Arial"/>
                        </a:rPr>
                        <a:t>Audited/Actual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a:ea typeface="Times New Roman"/>
                          <a:cs typeface="Arial"/>
                        </a:rPr>
                        <a:t>Estimated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a:ea typeface="Times New Roman"/>
                          <a:cs typeface="Arial"/>
                        </a:rPr>
                        <a:t>Medium-term targets</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217860">
                <a:tc vMerge="1">
                  <a:txBody>
                    <a:bodyPr/>
                    <a:lstStyle/>
                    <a:p>
                      <a:endParaRPr lang="en-ZA"/>
                    </a:p>
                  </a:txBody>
                  <a:tcPr/>
                </a:tc>
                <a:tc vMerge="1">
                  <a:txBody>
                    <a:bodyPr/>
                    <a:lstStyle/>
                    <a:p>
                      <a:endParaRPr lang="en-ZA"/>
                    </a:p>
                  </a:txBody>
                  <a:tcPr/>
                </a:tc>
                <a:tc>
                  <a:txBody>
                    <a:bodyPr/>
                    <a:lstStyle/>
                    <a:p>
                      <a:pPr>
                        <a:lnSpc>
                          <a:spcPct val="100000"/>
                        </a:lnSpc>
                      </a:pP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a:ea typeface="Times New Roman"/>
                          <a:cs typeface="Arial"/>
                        </a:rPr>
                        <a:t>2012/13</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2013/14</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2014/15</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2015/16</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2016/17</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2017/18</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2018/19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0298">
                <a:tc rowSpan="6">
                  <a:txBody>
                    <a:bodyPr/>
                    <a:lstStyle/>
                    <a:p>
                      <a:pPr>
                        <a:lnSpc>
                          <a:spcPct val="100000"/>
                        </a:lnSpc>
                        <a:spcAft>
                          <a:spcPts val="0"/>
                        </a:spcAft>
                      </a:pPr>
                      <a:r>
                        <a:rPr lang="en-GB" sz="1300" dirty="0">
                          <a:latin typeface="Arial Narrow"/>
                          <a:ea typeface="Times New Roman"/>
                          <a:cs typeface="Arial"/>
                        </a:rPr>
                        <a:t>Expand the </a:t>
                      </a:r>
                      <a:r>
                        <a:rPr lang="en-GB" sz="1300" dirty="0" err="1">
                          <a:latin typeface="Arial Narrow"/>
                          <a:ea typeface="Times New Roman"/>
                          <a:cs typeface="Arial"/>
                        </a:rPr>
                        <a:t>PMTCT</a:t>
                      </a:r>
                      <a:r>
                        <a:rPr lang="en-GB" sz="1300" dirty="0">
                          <a:latin typeface="Arial Narrow"/>
                          <a:ea typeface="Times New Roman"/>
                          <a:cs typeface="Arial"/>
                        </a:rPr>
                        <a:t> coverage to pregnant women by ensuring all HIV positive Antenatal clients are placed on </a:t>
                      </a:r>
                      <a:r>
                        <a:rPr lang="en-GB" sz="1300" dirty="0" err="1">
                          <a:latin typeface="Arial Narrow"/>
                          <a:ea typeface="Times New Roman"/>
                          <a:cs typeface="Arial"/>
                        </a:rPr>
                        <a:t>ARVs</a:t>
                      </a:r>
                      <a:r>
                        <a:rPr lang="en-GB" sz="1300" dirty="0">
                          <a:latin typeface="Arial Narrow"/>
                          <a:ea typeface="Times New Roman"/>
                          <a:cs typeface="Arial"/>
                        </a:rPr>
                        <a:t> and reducing the positivity rate to below 1%</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nSpc>
                          <a:spcPct val="100000"/>
                        </a:lnSpc>
                        <a:spcAft>
                          <a:spcPts val="0"/>
                        </a:spcAft>
                      </a:pPr>
                      <a:r>
                        <a:rPr lang="en-GB" sz="1300" b="1" dirty="0">
                          <a:latin typeface="Arial Narrow"/>
                          <a:ea typeface="Times New Roman"/>
                          <a:cs typeface="Arial"/>
                        </a:rPr>
                        <a:t>Antenatal client initiated on ART rate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81.60%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83.28%</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91.21%</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92.39%</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95.5%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96.0%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96.5%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a:ea typeface="Times New Roman"/>
                          <a:cs typeface="Arial"/>
                        </a:rPr>
                        <a:t>Numerator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60,951</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178,025</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189,452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84,302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198,366</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199,404</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200,443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4">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a:ea typeface="Times New Roman"/>
                          <a:cs typeface="Arial"/>
                        </a:rPr>
                        <a:t>Denominator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74,696</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213,764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207,713</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91,241</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207,713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207,713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207,713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a:latin typeface="Arial Narrow"/>
                          <a:ea typeface="Times New Roman"/>
                          <a:cs typeface="Arial"/>
                        </a:rPr>
                        <a:t>Infant 1st </a:t>
                      </a:r>
                      <a:r>
                        <a:rPr lang="en-GB" sz="1300" b="1" dirty="0" err="1">
                          <a:latin typeface="Arial Narrow"/>
                          <a:ea typeface="Times New Roman"/>
                          <a:cs typeface="Arial"/>
                        </a:rPr>
                        <a:t>PCR</a:t>
                      </a:r>
                      <a:r>
                        <a:rPr lang="en-GB" sz="1300" b="1" dirty="0">
                          <a:latin typeface="Arial Narrow"/>
                          <a:ea typeface="Times New Roman"/>
                          <a:cs typeface="Arial"/>
                        </a:rPr>
                        <a:t> test positive around 10 weeks rate</a:t>
                      </a:r>
                      <a:endParaRPr lang="en-ZA" sz="1300" b="1" dirty="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2.4%*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2.0%*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1.5%*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1.4%*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1.4%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1.30%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1.2%</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a:ea typeface="Times New Roman"/>
                          <a:cs typeface="Arial"/>
                        </a:rPr>
                        <a:t>Numerator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6,122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4,932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3,801</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2,934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3,532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3,279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3,027</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187">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a:ea typeface="Times New Roman"/>
                          <a:cs typeface="Arial"/>
                        </a:rPr>
                        <a:t>Denominator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250,294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247,619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252,269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205,088</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252,269</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252,269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252,269</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rowSpan="3">
                  <a:txBody>
                    <a:bodyPr/>
                    <a:lstStyle/>
                    <a:p>
                      <a:pPr>
                        <a:lnSpc>
                          <a:spcPct val="100000"/>
                        </a:lnSpc>
                        <a:spcAft>
                          <a:spcPts val="0"/>
                        </a:spcAft>
                      </a:pPr>
                      <a:r>
                        <a:rPr lang="en-GB" sz="1300" dirty="0">
                          <a:latin typeface="Arial Narrow"/>
                          <a:ea typeface="Times New Roman"/>
                          <a:cs typeface="Arial"/>
                        </a:rPr>
                        <a:t>To reduce under-five mortality rate to less than 30 per 1,000 live births by promoting early childhood development</a:t>
                      </a:r>
                      <a:endParaRPr lang="en-ZA" sz="1300" dirty="0">
                        <a:latin typeface="Calibri"/>
                        <a:ea typeface="Times New Roman"/>
                        <a:cs typeface="Times New Roman"/>
                      </a:endParaRPr>
                    </a:p>
                  </a:txBody>
                  <a:tcPr marL="68580" marR="68580" marT="36195" marB="0" anchor="ct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a:latin typeface="Arial Narrow"/>
                          <a:ea typeface="Times New Roman"/>
                          <a:cs typeface="Arial"/>
                        </a:rPr>
                        <a:t>Child under 5 years diarrhoea case fatality rate</a:t>
                      </a:r>
                      <a:endParaRPr lang="en-ZA" sz="1300" b="1" dirty="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4.3%</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3.9%</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3.3%</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2.4%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a:ea typeface="Times New Roman"/>
                          <a:cs typeface="Arial"/>
                        </a:rPr>
                        <a:t>3.25%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a:ea typeface="Times New Roman"/>
                          <a:cs typeface="Arial"/>
                        </a:rPr>
                        <a:t>3.00%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a:ea typeface="Times New Roman"/>
                          <a:cs typeface="Arial"/>
                        </a:rPr>
                        <a:t>2.75%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860">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a:ea typeface="Times New Roman"/>
                          <a:cs typeface="Arial"/>
                        </a:rPr>
                        <a:t>Numerator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1,523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1,776</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1,513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1,062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a:ea typeface="Times New Roman"/>
                          <a:cs typeface="Arial"/>
                        </a:rPr>
                        <a:t>1,488</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1,374</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1,259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794">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a:ea typeface="Times New Roman"/>
                          <a:cs typeface="Arial"/>
                        </a:rPr>
                        <a:t>Denominator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35,599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46,117</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45,787</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44,966</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a:ea typeface="Times New Roman"/>
                          <a:cs typeface="Arial"/>
                        </a:rPr>
                        <a:t>45,787</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a:ea typeface="Times New Roman"/>
                          <a:cs typeface="Arial"/>
                        </a:rPr>
                        <a:t>45,787</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a:ea typeface="Times New Roman"/>
                          <a:cs typeface="Arial"/>
                        </a:rPr>
                        <a:t>45,787</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23</a:t>
            </a:fld>
            <a:endParaRPr lang="en-Z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152397" y="1295400"/>
          <a:ext cx="8915403" cy="4160893"/>
        </p:xfrm>
        <a:graphic>
          <a:graphicData uri="http://schemas.openxmlformats.org/drawingml/2006/table">
            <a:tbl>
              <a:tblPr/>
              <a:tblGrid>
                <a:gridCol w="1016673"/>
                <a:gridCol w="1173079"/>
                <a:gridCol w="1016668"/>
                <a:gridCol w="741829"/>
                <a:gridCol w="827859"/>
                <a:gridCol w="827859"/>
                <a:gridCol w="827859"/>
                <a:gridCol w="827859"/>
                <a:gridCol w="827859"/>
                <a:gridCol w="827859"/>
              </a:tblGrid>
              <a:tr h="399794">
                <a:tc rowSpan="2">
                  <a:txBody>
                    <a:bodyPr/>
                    <a:lstStyle/>
                    <a:p>
                      <a:pPr>
                        <a:lnSpc>
                          <a:spcPct val="100000"/>
                        </a:lnSpc>
                        <a:spcAft>
                          <a:spcPts val="0"/>
                        </a:spcAft>
                      </a:pPr>
                      <a:r>
                        <a:rPr lang="en-GB" sz="1300" b="1" dirty="0">
                          <a:latin typeface="Arial Narrow" pitchFamily="34" charset="0"/>
                          <a:ea typeface="Times New Roman"/>
                          <a:cs typeface="Arial"/>
                        </a:rPr>
                        <a:t>Strategic Objective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pitchFamily="34" charset="0"/>
                          <a:ea typeface="Times New Roman"/>
                          <a:cs typeface="Arial"/>
                        </a:rPr>
                        <a:t>Consolidated Performance Indicator</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Audited/Actual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Arial"/>
                        </a:rPr>
                        <a:t>Estimated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Medium-term targets</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217860">
                <a:tc vMerge="1">
                  <a:txBody>
                    <a:bodyPr/>
                    <a:lstStyle/>
                    <a:p>
                      <a:endParaRPr lang="en-ZA"/>
                    </a:p>
                  </a:txBody>
                  <a:tcPr/>
                </a:tc>
                <a:tc vMerge="1">
                  <a:txBody>
                    <a:bodyPr/>
                    <a:lstStyle/>
                    <a:p>
                      <a:endParaRPr lang="en-ZA"/>
                    </a:p>
                  </a:txBody>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Arial"/>
                        </a:rPr>
                        <a:t>2012/13</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2013/14</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2014/15</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2015/16</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2016/17</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2017/18</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2018/19</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0298">
                <a:tc rowSpan="7">
                  <a:txBody>
                    <a:bodyPr/>
                    <a:lstStyle/>
                    <a:p>
                      <a:pPr>
                        <a:lnSpc>
                          <a:spcPct val="100000"/>
                        </a:lnSpc>
                        <a:spcAft>
                          <a:spcPts val="0"/>
                        </a:spcAft>
                      </a:pPr>
                      <a:r>
                        <a:rPr lang="en-GB" sz="1300" dirty="0">
                          <a:latin typeface="Arial Narrow" pitchFamily="34" charset="0"/>
                          <a:ea typeface="Times New Roman"/>
                          <a:cs typeface="Arial"/>
                        </a:rPr>
                        <a:t>To reduce under-five mortality rate to less than 30 per 1,000 live births by promoting early childhood development</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Child under 5 years pneumonia case fatality rate</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3.8%</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3.5%</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2.9%</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2.5%</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2.6%</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2.4%</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2.2%</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1,392</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1,533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1,411</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1,386</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1,258</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1,161</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1,064</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4">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36,346</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43,593</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48,383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55,000</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48,383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48,383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48,383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a:latin typeface="Arial Narrow" pitchFamily="34" charset="0"/>
                          <a:ea typeface="Times New Roman"/>
                          <a:cs typeface="Arial"/>
                        </a:rPr>
                        <a:t>Child under 5 years severe acute malnutrition case fatality rate</a:t>
                      </a:r>
                      <a:endParaRPr lang="en-ZA" sz="1300" b="1" dirty="0">
                        <a:latin typeface="Arial Narrow" pitchFamily="34" charset="0"/>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12.72%</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11.21%</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11.64%</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10.1%</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9.0%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1638</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1678</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1852</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1,518</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1,432</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1,273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1,114</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187">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12877</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14967</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15910</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15,090</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15,910</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15,910</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15,910</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pPr>
                        <a:lnSpc>
                          <a:spcPct val="100000"/>
                        </a:lnSpc>
                        <a:spcAft>
                          <a:spcPts val="0"/>
                        </a:spcAft>
                      </a:pPr>
                      <a:endParaRPr lang="en-ZA" sz="1300" dirty="0">
                        <a:latin typeface="Calibri"/>
                        <a:ea typeface="Times New Roman"/>
                        <a:cs typeface="Times New Roman"/>
                      </a:endParaRPr>
                    </a:p>
                  </a:txBody>
                  <a:tcPr marL="68580" marR="68580" marT="36195" marB="0" anchor="ctr">
                    <a:lnT w="12700" cap="flat" cmpd="sng" algn="ctr">
                      <a:solidFill>
                        <a:srgbClr val="000000"/>
                      </a:solidFill>
                      <a:prstDash val="solid"/>
                      <a:round/>
                      <a:headEnd type="none" w="med" len="med"/>
                      <a:tailEnd type="none" w="med" len="med"/>
                    </a:lnT>
                  </a:tcPr>
                </a:tc>
                <a:tc>
                  <a:txBody>
                    <a:bodyPr/>
                    <a:lstStyle/>
                    <a:p>
                      <a:pPr>
                        <a:lnSpc>
                          <a:spcPct val="100000"/>
                        </a:lnSpc>
                        <a:spcAft>
                          <a:spcPts val="0"/>
                        </a:spcAft>
                      </a:pPr>
                      <a:r>
                        <a:rPr lang="en-GB" sz="1300" b="1" dirty="0">
                          <a:latin typeface="Arial Narrow" pitchFamily="34" charset="0"/>
                          <a:ea typeface="Times New Roman"/>
                          <a:cs typeface="Arial"/>
                        </a:rPr>
                        <a:t>Confirmed measles case incidence per million total population</a:t>
                      </a:r>
                      <a:endParaRPr lang="en-ZA" sz="1300" b="1" dirty="0">
                        <a:latin typeface="Arial Narrow" pitchFamily="34" charset="0"/>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New 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New 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1.19/1,000,000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&lt; 2/1,000,000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&lt; 2/1,000,000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&lt; 1/1,000,000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&lt; 1/1,000,000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24</a:t>
            </a:fld>
            <a:endParaRPr lang="en-Z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334069"/>
          <a:ext cx="9144002" cy="4152331"/>
        </p:xfrm>
        <a:graphic>
          <a:graphicData uri="http://schemas.openxmlformats.org/drawingml/2006/table">
            <a:tbl>
              <a:tblPr/>
              <a:tblGrid>
                <a:gridCol w="1295400"/>
                <a:gridCol w="990600"/>
                <a:gridCol w="914400"/>
                <a:gridCol w="849086"/>
                <a:gridCol w="849086"/>
                <a:gridCol w="849086"/>
                <a:gridCol w="849086"/>
                <a:gridCol w="849086"/>
                <a:gridCol w="849086"/>
                <a:gridCol w="849086"/>
              </a:tblGrid>
              <a:tr h="454719">
                <a:tc rowSpan="2">
                  <a:txBody>
                    <a:bodyPr/>
                    <a:lstStyle/>
                    <a:p>
                      <a:pPr>
                        <a:lnSpc>
                          <a:spcPct val="100000"/>
                        </a:lnSpc>
                        <a:spcAft>
                          <a:spcPts val="0"/>
                        </a:spcAft>
                      </a:pPr>
                      <a:r>
                        <a:rPr lang="en-GB" sz="1300" b="1" dirty="0">
                          <a:latin typeface="Arial Narrow"/>
                          <a:ea typeface="Times New Roman"/>
                          <a:cs typeface="Arial"/>
                        </a:rPr>
                        <a:t>Strategic Objective</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a:ea typeface="Times New Roman"/>
                          <a:cs typeface="Arial"/>
                        </a:rPr>
                        <a:t>Consolidated Performance Indicator</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a:ea typeface="Times New Roman"/>
                          <a:cs typeface="Arial"/>
                        </a:rPr>
                        <a:t>Audited/Actual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a:ea typeface="Times New Roman"/>
                          <a:cs typeface="Arial"/>
                        </a:rPr>
                        <a:t>Estimated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a:ea typeface="Times New Roman"/>
                          <a:cs typeface="Arial"/>
                        </a:rPr>
                        <a:t>Medium-term targets</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87679">
                <a:tc vMerge="1">
                  <a:txBody>
                    <a:bodyPr/>
                    <a:lstStyle/>
                    <a:p>
                      <a:endParaRPr lang="en-ZA"/>
                    </a:p>
                  </a:txBody>
                  <a:tcPr/>
                </a:tc>
                <a:tc vMerge="1">
                  <a:txBody>
                    <a:bodyPr/>
                    <a:lstStyle/>
                    <a:p>
                      <a:endParaRPr lang="en-ZA"/>
                    </a:p>
                  </a:txBody>
                  <a:tcPr/>
                </a:tc>
                <a:tc>
                  <a:txBody>
                    <a:bodyPr/>
                    <a:lstStyle/>
                    <a:p>
                      <a:pPr>
                        <a:lnSpc>
                          <a:spcPct val="100000"/>
                        </a:lnSpc>
                      </a:pP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a:ea typeface="Times New Roman"/>
                          <a:cs typeface="Arial"/>
                        </a:rPr>
                        <a:t>2012/13</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2013/14</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2014/15</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2015/16</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2016/17</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2017/18</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2018/19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78750">
                <a:tc rowSpan="9">
                  <a:txBody>
                    <a:bodyPr/>
                    <a:lstStyle/>
                    <a:p>
                      <a:pPr>
                        <a:lnSpc>
                          <a:spcPct val="100000"/>
                        </a:lnSpc>
                        <a:spcAft>
                          <a:spcPts val="0"/>
                        </a:spcAft>
                      </a:pPr>
                      <a:r>
                        <a:rPr lang="en-GB" sz="1300" dirty="0">
                          <a:latin typeface="Arial Narrow"/>
                          <a:ea typeface="Times New Roman"/>
                          <a:cs typeface="Arial"/>
                        </a:rPr>
                        <a:t>To reduce under-five mortality rate to less than 30 per 1,000 live births by promoting early childhood development</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rowSpan="3">
                  <a:txBody>
                    <a:bodyPr/>
                    <a:lstStyle/>
                    <a:p>
                      <a:pPr>
                        <a:lnSpc>
                          <a:spcPct val="100000"/>
                        </a:lnSpc>
                        <a:spcAft>
                          <a:spcPts val="0"/>
                        </a:spcAft>
                      </a:pPr>
                      <a:r>
                        <a:rPr lang="en-GB" sz="1300" b="1" dirty="0">
                          <a:latin typeface="Arial Narrow"/>
                          <a:ea typeface="Times New Roman"/>
                          <a:cs typeface="Arial"/>
                        </a:rPr>
                        <a:t>Immunisation coverage under 1 year </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83.63%</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84.38%</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89.82%</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92%</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93%</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338">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912,164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910,285</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943,304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920,868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966,251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976,754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997,759</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338">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1,090,748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1,078,799</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1,050,273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1,022,111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1,050,273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1,050,273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1,050,273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63">
                <a:tc vMerge="1">
                  <a:txBody>
                    <a:bodyPr/>
                    <a:lstStyle/>
                    <a:p>
                      <a:endParaRPr lang="en-ZA"/>
                    </a:p>
                  </a:txBody>
                  <a:tcP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a:latin typeface="Arial Narrow"/>
                          <a:ea typeface="Times New Roman"/>
                          <a:cs typeface="Arial"/>
                        </a:rPr>
                        <a:t>Infant exclusively breastfed at </a:t>
                      </a:r>
                      <a:r>
                        <a:rPr lang="en-GB" sz="1300" b="1" dirty="0" err="1">
                          <a:latin typeface="Arial Narrow"/>
                          <a:ea typeface="Times New Roman"/>
                          <a:cs typeface="Arial"/>
                        </a:rPr>
                        <a:t>HepB</a:t>
                      </a:r>
                      <a:r>
                        <a:rPr lang="en-GB" sz="1300" b="1" dirty="0">
                          <a:latin typeface="Arial Narrow"/>
                          <a:ea typeface="Times New Roman"/>
                          <a:cs typeface="Arial"/>
                        </a:rPr>
                        <a:t> 3rd dose rate</a:t>
                      </a:r>
                      <a:endParaRPr lang="en-ZA" sz="1300" b="1" dirty="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New 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New 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45.1%</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55%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55%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60%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64%</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6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465,883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468,766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538,706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620,407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661,767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6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1,034,011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830,755</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1,034,011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1,034,011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1,034,011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63">
                <a:tc vMerge="1">
                  <a:txBody>
                    <a:bodyPr/>
                    <a:lstStyle/>
                    <a:p>
                      <a:pPr>
                        <a:lnSpc>
                          <a:spcPct val="100000"/>
                        </a:lnSpc>
                        <a:spcAft>
                          <a:spcPts val="0"/>
                        </a:spcAft>
                      </a:pPr>
                      <a:endParaRPr lang="en-ZA" sz="1300" dirty="0">
                        <a:latin typeface="Calibri"/>
                        <a:ea typeface="Times New Roman"/>
                        <a:cs typeface="Times New Roman"/>
                      </a:endParaRPr>
                    </a:p>
                  </a:txBody>
                  <a:tcPr marL="68580" marR="68580" marT="36195" marB="0" anchor="ct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err="1">
                          <a:latin typeface="Arial Narrow"/>
                          <a:ea typeface="Times New Roman"/>
                          <a:cs typeface="Arial"/>
                        </a:rPr>
                        <a:t>DTaP-IPV-Hib-HBV</a:t>
                      </a:r>
                      <a:r>
                        <a:rPr lang="en-GB" sz="1300" b="1" dirty="0">
                          <a:latin typeface="Arial Narrow"/>
                          <a:ea typeface="Times New Roman"/>
                          <a:cs typeface="Arial"/>
                        </a:rPr>
                        <a:t> - Measles 1st dose drop-out rate</a:t>
                      </a:r>
                      <a:endParaRPr lang="en-ZA" sz="1300" b="1" dirty="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New 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6%</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a:ea typeface="Times New Roman"/>
                          <a:cs typeface="Arial"/>
                        </a:rPr>
                        <a:t>6%</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a:ea typeface="Times New Roman"/>
                          <a:cs typeface="Arial"/>
                        </a:rPr>
                        <a:t>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a:ea typeface="Times New Roman"/>
                          <a:cs typeface="Arial"/>
                        </a:rPr>
                        <a:t>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36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-76,909</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62,693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42,736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60,146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50,122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50,122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36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890,094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1,002,438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845,272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1,002,438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1,002,438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a:ea typeface="Times New Roman"/>
                          <a:cs typeface="Arial"/>
                        </a:rPr>
                        <a:t>1,002,438</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25</a:t>
            </a:fld>
            <a:endParaRPr lang="en-Z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295401"/>
          <a:ext cx="9144002" cy="4511450"/>
        </p:xfrm>
        <a:graphic>
          <a:graphicData uri="http://schemas.openxmlformats.org/drawingml/2006/table">
            <a:tbl>
              <a:tblPr/>
              <a:tblGrid>
                <a:gridCol w="1295400"/>
                <a:gridCol w="990600"/>
                <a:gridCol w="914400"/>
                <a:gridCol w="849086"/>
                <a:gridCol w="849086"/>
                <a:gridCol w="849086"/>
                <a:gridCol w="849086"/>
                <a:gridCol w="849086"/>
                <a:gridCol w="849086"/>
                <a:gridCol w="849086"/>
              </a:tblGrid>
              <a:tr h="265526">
                <a:tc rowSpan="2">
                  <a:txBody>
                    <a:bodyPr/>
                    <a:lstStyle/>
                    <a:p>
                      <a:pPr>
                        <a:lnSpc>
                          <a:spcPct val="100000"/>
                        </a:lnSpc>
                        <a:spcAft>
                          <a:spcPts val="0"/>
                        </a:spcAft>
                      </a:pPr>
                      <a:r>
                        <a:rPr lang="en-GB" sz="1200" b="1" dirty="0">
                          <a:latin typeface="Arial Narrow" pitchFamily="34" charset="0"/>
                          <a:ea typeface="Times New Roman"/>
                          <a:cs typeface="Arial"/>
                        </a:rPr>
                        <a:t>Strategic Objective</a:t>
                      </a: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200" b="1" dirty="0">
                          <a:latin typeface="Arial Narrow" pitchFamily="34" charset="0"/>
                          <a:ea typeface="Times New Roman"/>
                          <a:cs typeface="Arial"/>
                        </a:rPr>
                        <a:t>Consolidated Performance Indicator</a:t>
                      </a: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200" b="1">
                          <a:latin typeface="Arial Narrow" pitchFamily="34" charset="0"/>
                          <a:ea typeface="Times New Roman"/>
                          <a:cs typeface="Arial"/>
                        </a:rPr>
                        <a:t>Audited/Actual performance</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Arial"/>
                        </a:rPr>
                        <a:t>Estimated performance</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200" b="1">
                          <a:latin typeface="Arial Narrow" pitchFamily="34" charset="0"/>
                          <a:ea typeface="Times New Roman"/>
                          <a:cs typeface="Arial"/>
                        </a:rPr>
                        <a:t>Medium-term targets</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98018">
                <a:tc vMerge="1">
                  <a:txBody>
                    <a:bodyPr/>
                    <a:lstStyle/>
                    <a:p>
                      <a:endParaRPr lang="en-ZA"/>
                    </a:p>
                  </a:txBody>
                  <a:tcPr/>
                </a:tc>
                <a:tc vMerge="1">
                  <a:txBody>
                    <a:bodyPr/>
                    <a:lstStyle/>
                    <a:p>
                      <a:endParaRPr lang="en-ZA"/>
                    </a:p>
                  </a:txBody>
                  <a:tcPr/>
                </a:tc>
                <a:tc>
                  <a:txBody>
                    <a:bodyPr/>
                    <a:lstStyle/>
                    <a:p>
                      <a:pPr>
                        <a:lnSpc>
                          <a:spcPct val="100000"/>
                        </a:lnSpc>
                      </a:pP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dirty="0">
                          <a:latin typeface="Arial Narrow" pitchFamily="34" charset="0"/>
                          <a:ea typeface="Times New Roman"/>
                          <a:cs typeface="Arial"/>
                        </a:rPr>
                        <a:t>2012/13</a:t>
                      </a: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2013/14</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2014/15</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2015/16</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2016/17</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2017/18</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2018/19</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49183">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Narrow" pitchFamily="34" charset="0"/>
                          <a:ea typeface="Times New Roman"/>
                          <a:cs typeface="Arial"/>
                        </a:rPr>
                        <a:t>To reduce under-five mortality rate to less than 30 per 1,000 live births by promoting early childhood development</a:t>
                      </a:r>
                      <a:endParaRPr lang="en-ZA" sz="1100" dirty="0" smtClean="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Measles 2nd dose coverage</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77%</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75%</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76%</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78%</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80%</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82%</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84%</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68">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pitchFamily="34" charset="0"/>
                          <a:ea typeface="Times New Roman"/>
                          <a:cs typeface="Arial"/>
                        </a:rPr>
                        <a:t>Numerator</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828,554</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802,417</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799,662</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820,003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841,029</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862,055</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883,081</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7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pitchFamily="34" charset="0"/>
                          <a:ea typeface="Times New Roman"/>
                          <a:cs typeface="Arial"/>
                        </a:rPr>
                        <a:t>Denominator</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1,071,933</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1,066,540</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rowSpan="6">
                  <a:txBody>
                    <a:bodyPr/>
                    <a:lstStyle/>
                    <a:p>
                      <a:pPr>
                        <a:lnSpc>
                          <a:spcPct val="100000"/>
                        </a:lnSpc>
                        <a:spcAft>
                          <a:spcPts val="0"/>
                        </a:spcAft>
                      </a:pPr>
                      <a:r>
                        <a:rPr lang="en-ZA" sz="1200" dirty="0" smtClean="0">
                          <a:latin typeface="Arial Narrow" pitchFamily="34" charset="0"/>
                          <a:ea typeface="Times New Roman"/>
                          <a:cs typeface="Times New Roman"/>
                        </a:rPr>
                        <a:t>To contribute to health and wellbeing of learners by screening for health barriers to learning</a:t>
                      </a:r>
                      <a:endParaRPr lang="en-ZA" sz="12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School Grade 1 screening coverage </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New 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19.8%</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23.4%</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25.0%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28%</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30%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35.0%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114,254</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275,474</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290,000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324 800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348 000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406,000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576,536</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1,177,239</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1,160,000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1,160,000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1,160,000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1,160,000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vMerge="1">
                  <a:txBody>
                    <a:bodyPr/>
                    <a:lstStyle/>
                    <a:p>
                      <a:pPr>
                        <a:lnSpc>
                          <a:spcPct val="100000"/>
                        </a:lnSpc>
                        <a:spcAft>
                          <a:spcPts val="0"/>
                        </a:spcAft>
                      </a:pPr>
                      <a:endParaRPr lang="en-ZA" sz="1300" dirty="0">
                        <a:latin typeface="Arial Narrow" pitchFamily="34" charset="0"/>
                        <a:ea typeface="Times New Roman"/>
                        <a:cs typeface="Times New Roman"/>
                      </a:endParaRPr>
                    </a:p>
                  </a:txBody>
                  <a:tcPr marL="68580" marR="68580" marT="36195" marB="0" anchor="ct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a:latin typeface="Arial Narrow" pitchFamily="34" charset="0"/>
                          <a:ea typeface="Times New Roman"/>
                          <a:cs typeface="Arial"/>
                        </a:rPr>
                        <a:t>School Grade 8 screening coverage </a:t>
                      </a:r>
                      <a:endParaRPr lang="en-ZA" sz="1300" b="1" dirty="0">
                        <a:latin typeface="Arial Narrow" pitchFamily="34" charset="0"/>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New 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14.0%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8.6%</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10.0%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12.0%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15.0%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20.0%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57,459</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77,891</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109,200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136,500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182,000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411,434</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905,709</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910,000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26</a:t>
            </a:fld>
            <a:endParaRPr lang="en-Z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295401"/>
          <a:ext cx="9144002" cy="4511450"/>
        </p:xfrm>
        <a:graphic>
          <a:graphicData uri="http://schemas.openxmlformats.org/drawingml/2006/table">
            <a:tbl>
              <a:tblPr/>
              <a:tblGrid>
                <a:gridCol w="1295400"/>
                <a:gridCol w="990600"/>
                <a:gridCol w="914400"/>
                <a:gridCol w="849086"/>
                <a:gridCol w="849086"/>
                <a:gridCol w="849086"/>
                <a:gridCol w="849086"/>
                <a:gridCol w="849086"/>
                <a:gridCol w="849086"/>
                <a:gridCol w="849086"/>
              </a:tblGrid>
              <a:tr h="265526">
                <a:tc rowSpan="2">
                  <a:txBody>
                    <a:bodyPr/>
                    <a:lstStyle/>
                    <a:p>
                      <a:pPr>
                        <a:lnSpc>
                          <a:spcPct val="100000"/>
                        </a:lnSpc>
                        <a:spcAft>
                          <a:spcPts val="0"/>
                        </a:spcAft>
                      </a:pPr>
                      <a:r>
                        <a:rPr lang="en-GB" sz="1200" b="1" dirty="0">
                          <a:latin typeface="Arial Narrow" pitchFamily="34" charset="0"/>
                          <a:ea typeface="Times New Roman"/>
                          <a:cs typeface="Arial"/>
                        </a:rPr>
                        <a:t>Strategic Objective</a:t>
                      </a: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200" b="1" dirty="0">
                          <a:latin typeface="Arial Narrow" pitchFamily="34" charset="0"/>
                          <a:ea typeface="Times New Roman"/>
                          <a:cs typeface="Arial"/>
                        </a:rPr>
                        <a:t>Consolidated Performance Indicator</a:t>
                      </a: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200" b="1">
                          <a:latin typeface="Arial Narrow" pitchFamily="34" charset="0"/>
                          <a:ea typeface="Times New Roman"/>
                          <a:cs typeface="Arial"/>
                        </a:rPr>
                        <a:t>Audited/Actual performance</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Arial"/>
                        </a:rPr>
                        <a:t>Estimated performance</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200" b="1">
                          <a:latin typeface="Arial Narrow" pitchFamily="34" charset="0"/>
                          <a:ea typeface="Times New Roman"/>
                          <a:cs typeface="Arial"/>
                        </a:rPr>
                        <a:t>Medium-term targets</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98018">
                <a:tc vMerge="1">
                  <a:txBody>
                    <a:bodyPr/>
                    <a:lstStyle/>
                    <a:p>
                      <a:endParaRPr lang="en-ZA"/>
                    </a:p>
                  </a:txBody>
                  <a:tcPr/>
                </a:tc>
                <a:tc vMerge="1">
                  <a:txBody>
                    <a:bodyPr/>
                    <a:lstStyle/>
                    <a:p>
                      <a:endParaRPr lang="en-ZA"/>
                    </a:p>
                  </a:txBody>
                  <a:tcPr/>
                </a:tc>
                <a:tc>
                  <a:txBody>
                    <a:bodyPr/>
                    <a:lstStyle/>
                    <a:p>
                      <a:pPr>
                        <a:lnSpc>
                          <a:spcPct val="100000"/>
                        </a:lnSpc>
                      </a:pP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dirty="0">
                          <a:latin typeface="Arial Narrow" pitchFamily="34" charset="0"/>
                          <a:ea typeface="Times New Roman"/>
                          <a:cs typeface="Arial"/>
                        </a:rPr>
                        <a:t>2012/13</a:t>
                      </a: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2013/14</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2014/15</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2015/16</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2016/17</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2017/18</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2018/19</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49183">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Narrow" pitchFamily="34" charset="0"/>
                          <a:ea typeface="Times New Roman"/>
                          <a:cs typeface="Arial"/>
                        </a:rPr>
                        <a:t>To reduce under-five mortality rate to less than 30 per 1,000 live births by promoting early childhood development</a:t>
                      </a:r>
                      <a:endParaRPr lang="en-ZA" sz="1100" dirty="0" smtClean="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Measles 2nd dose coverage</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77%</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75%</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76%</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78%</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80%</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82%</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84%</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68">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pitchFamily="34" charset="0"/>
                          <a:ea typeface="Times New Roman"/>
                          <a:cs typeface="Arial"/>
                        </a:rPr>
                        <a:t>Numerator</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828,554</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802,417</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799,662</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820,003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841,029</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862,055</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883,081</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7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pitchFamily="34" charset="0"/>
                          <a:ea typeface="Times New Roman"/>
                          <a:cs typeface="Arial"/>
                        </a:rPr>
                        <a:t>Denominator</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1,071,933</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1,066,540</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rowSpan="6">
                  <a:txBody>
                    <a:bodyPr/>
                    <a:lstStyle/>
                    <a:p>
                      <a:pPr>
                        <a:lnSpc>
                          <a:spcPct val="100000"/>
                        </a:lnSpc>
                        <a:spcAft>
                          <a:spcPts val="0"/>
                        </a:spcAft>
                      </a:pPr>
                      <a:r>
                        <a:rPr lang="en-ZA" sz="1200" dirty="0" smtClean="0">
                          <a:latin typeface="Arial Narrow" pitchFamily="34" charset="0"/>
                          <a:ea typeface="Times New Roman"/>
                          <a:cs typeface="Times New Roman"/>
                        </a:rPr>
                        <a:t>To contribute to health and wellbeing of learners by screening for health barriers to learning</a:t>
                      </a:r>
                      <a:endParaRPr lang="en-ZA" sz="12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School Grade 1 screening coverage </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New 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19.8%</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23.4%</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25.0%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28%</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30%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35.0%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114,254</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275,474</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290,000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324 800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348 000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406,000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576,536</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1,177,239</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1,160,000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1,160,000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1,160,000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1,160,000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vMerge="1">
                  <a:txBody>
                    <a:bodyPr/>
                    <a:lstStyle/>
                    <a:p>
                      <a:pPr>
                        <a:lnSpc>
                          <a:spcPct val="100000"/>
                        </a:lnSpc>
                        <a:spcAft>
                          <a:spcPts val="0"/>
                        </a:spcAft>
                      </a:pPr>
                      <a:endParaRPr lang="en-ZA" sz="1300" dirty="0">
                        <a:latin typeface="Arial Narrow" pitchFamily="34" charset="0"/>
                        <a:ea typeface="Times New Roman"/>
                        <a:cs typeface="Times New Roman"/>
                      </a:endParaRPr>
                    </a:p>
                  </a:txBody>
                  <a:tcPr marL="68580" marR="68580" marT="36195" marB="0" anchor="ct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a:latin typeface="Arial Narrow" pitchFamily="34" charset="0"/>
                          <a:ea typeface="Times New Roman"/>
                          <a:cs typeface="Arial"/>
                        </a:rPr>
                        <a:t>School Grade 8 screening coverage </a:t>
                      </a:r>
                      <a:endParaRPr lang="en-ZA" sz="1300" b="1" dirty="0">
                        <a:latin typeface="Arial Narrow" pitchFamily="34" charset="0"/>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New 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14.0%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8.6%</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10.0%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12.0%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15.0%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20.0%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57,459</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77,891</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109,200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136,500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182,000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411,434</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905,709</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910,000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27</a:t>
            </a:fld>
            <a:endParaRPr lang="en-Z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295401"/>
          <a:ext cx="9144002" cy="4561906"/>
        </p:xfrm>
        <a:graphic>
          <a:graphicData uri="http://schemas.openxmlformats.org/drawingml/2006/table">
            <a:tbl>
              <a:tblPr/>
              <a:tblGrid>
                <a:gridCol w="1143000"/>
                <a:gridCol w="1143000"/>
                <a:gridCol w="914400"/>
                <a:gridCol w="849086"/>
                <a:gridCol w="849086"/>
                <a:gridCol w="849086"/>
                <a:gridCol w="849086"/>
                <a:gridCol w="849086"/>
                <a:gridCol w="849086"/>
                <a:gridCol w="849086"/>
              </a:tblGrid>
              <a:tr h="368194">
                <a:tc rowSpan="2">
                  <a:txBody>
                    <a:bodyPr/>
                    <a:lstStyle/>
                    <a:p>
                      <a:pPr>
                        <a:lnSpc>
                          <a:spcPct val="100000"/>
                        </a:lnSpc>
                        <a:spcAft>
                          <a:spcPts val="0"/>
                        </a:spcAft>
                      </a:pPr>
                      <a:r>
                        <a:rPr lang="en-GB" sz="1300" b="1" dirty="0">
                          <a:latin typeface="Arial Narrow" pitchFamily="34" charset="0"/>
                          <a:ea typeface="Times New Roman"/>
                          <a:cs typeface="Arial"/>
                        </a:rPr>
                        <a:t>Strategic Objective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pitchFamily="34" charset="0"/>
                          <a:ea typeface="Times New Roman"/>
                          <a:cs typeface="Arial"/>
                        </a:rPr>
                        <a:t>Consolidated Performance Indicator</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Audited/Actual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Arial"/>
                        </a:rPr>
                        <a:t>Estimated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Medium-term targets</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34955">
                <a:tc vMerge="1">
                  <a:txBody>
                    <a:bodyPr/>
                    <a:lstStyle/>
                    <a:p>
                      <a:endParaRPr lang="en-ZA"/>
                    </a:p>
                  </a:txBody>
                  <a:tcPr/>
                </a:tc>
                <a:tc vMerge="1">
                  <a:txBody>
                    <a:bodyPr/>
                    <a:lstStyle/>
                    <a:p>
                      <a:endParaRPr lang="en-ZA"/>
                    </a:p>
                  </a:txBody>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Arial"/>
                        </a:rPr>
                        <a:t>2012/13</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2013/14</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2014/15</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2015/16</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2016/17</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2017/18</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2018/19</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55418">
                <a:tc rowSpan="6">
                  <a:txBody>
                    <a:bodyPr/>
                    <a:lstStyle/>
                    <a:p>
                      <a:pPr>
                        <a:lnSpc>
                          <a:spcPct val="115000"/>
                        </a:lnSpc>
                        <a:spcAft>
                          <a:spcPts val="0"/>
                        </a:spcAft>
                      </a:pPr>
                      <a:r>
                        <a:rPr lang="en-GB" sz="1200" dirty="0">
                          <a:latin typeface="Arial Narrow"/>
                          <a:ea typeface="Times New Roman"/>
                          <a:cs typeface="Arial"/>
                        </a:rPr>
                        <a:t>To protect girl learners against cervical cancer</a:t>
                      </a:r>
                      <a:endParaRPr lang="en-ZA" sz="12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err="1">
                          <a:latin typeface="Arial Narrow"/>
                          <a:ea typeface="Times New Roman"/>
                          <a:cs typeface="Arial"/>
                        </a:rPr>
                        <a:t>HPV</a:t>
                      </a:r>
                      <a:r>
                        <a:rPr lang="en-GB" sz="1300" b="1" dirty="0">
                          <a:latin typeface="Arial Narrow"/>
                          <a:ea typeface="Times New Roman"/>
                          <a:cs typeface="Arial"/>
                        </a:rPr>
                        <a:t> 1st dose coverage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91.2%</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80%</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87%</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88%</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90%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417,035</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365,821</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397,831</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402,403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411,550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err="1">
                          <a:latin typeface="Arial Narrow"/>
                          <a:ea typeface="Times New Roman"/>
                          <a:cs typeface="Arial"/>
                        </a:rPr>
                        <a:t>HPV</a:t>
                      </a:r>
                      <a:r>
                        <a:rPr lang="en-GB" sz="1300" b="1" dirty="0">
                          <a:latin typeface="Arial Narrow"/>
                          <a:ea typeface="Times New Roman"/>
                          <a:cs typeface="Arial"/>
                        </a:rPr>
                        <a:t> 2nd dose coverage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latin typeface="Arial Narrow"/>
                          <a:ea typeface="Times New Roman"/>
                          <a:cs typeface="Arial"/>
                        </a:rPr>
                        <a:t>94.0%</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latin typeface="Arial Narrow"/>
                          <a:ea typeface="Times New Roman"/>
                          <a:cs typeface="Arial"/>
                        </a:rPr>
                        <a:t>80.0%</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latin typeface="Arial Narrow"/>
                          <a:ea typeface="Times New Roman"/>
                          <a:cs typeface="Arial"/>
                        </a:rPr>
                        <a:t>87.0%</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latin typeface="Arial Narrow"/>
                          <a:ea typeface="Times New Roman"/>
                          <a:cs typeface="Arial"/>
                        </a:rPr>
                        <a:t>88.0%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latin typeface="Arial Narrow"/>
                          <a:ea typeface="Times New Roman"/>
                          <a:cs typeface="Arial"/>
                        </a:rPr>
                        <a:t>90.0%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429,840</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365,821</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397,831</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402,403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411,550</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rowSpan="6">
                  <a:txBody>
                    <a:bodyPr/>
                    <a:lstStyle/>
                    <a:p>
                      <a:pPr>
                        <a:lnSpc>
                          <a:spcPct val="115000"/>
                        </a:lnSpc>
                        <a:spcAft>
                          <a:spcPts val="0"/>
                        </a:spcAft>
                      </a:pPr>
                      <a:r>
                        <a:rPr lang="en-ZA" sz="1200" dirty="0">
                          <a:latin typeface="Arial Narrow"/>
                          <a:ea typeface="Times New Roman"/>
                          <a:cs typeface="Arial"/>
                        </a:rPr>
                        <a:t>Increase access </a:t>
                      </a:r>
                      <a:r>
                        <a:rPr lang="en-ZA" sz="1200" dirty="0" smtClean="0">
                          <a:latin typeface="Arial Narrow"/>
                          <a:ea typeface="Times New Roman"/>
                          <a:cs typeface="Arial"/>
                        </a:rPr>
                        <a:t>to treatment </a:t>
                      </a:r>
                      <a:r>
                        <a:rPr lang="en-ZA" sz="1200" dirty="0">
                          <a:latin typeface="Arial Narrow"/>
                          <a:ea typeface="Times New Roman"/>
                          <a:cs typeface="Arial"/>
                        </a:rPr>
                        <a:t>initiation</a:t>
                      </a:r>
                      <a:endParaRPr lang="en-ZA" sz="1200" dirty="0">
                        <a:latin typeface="Calibri"/>
                        <a:ea typeface="Times New Roman"/>
                        <a:cs typeface="Times New Roman"/>
                      </a:endParaRPr>
                    </a:p>
                    <a:p>
                      <a:pPr>
                        <a:lnSpc>
                          <a:spcPct val="115000"/>
                        </a:lnSpc>
                        <a:spcAft>
                          <a:spcPts val="0"/>
                        </a:spcAft>
                      </a:pPr>
                      <a:r>
                        <a:rPr lang="en-ZA" sz="1200" dirty="0">
                          <a:latin typeface="Arial Narrow"/>
                          <a:ea typeface="Times New Roman"/>
                          <a:cs typeface="Arial"/>
                        </a:rPr>
                        <a:t>to </a:t>
                      </a:r>
                      <a:r>
                        <a:rPr lang="en-ZA" sz="1200" dirty="0" err="1">
                          <a:latin typeface="Arial Narrow"/>
                          <a:ea typeface="Times New Roman"/>
                          <a:cs typeface="Arial"/>
                        </a:rPr>
                        <a:t>atleast</a:t>
                      </a:r>
                      <a:r>
                        <a:rPr lang="en-ZA" sz="1200" dirty="0">
                          <a:latin typeface="Arial Narrow"/>
                          <a:ea typeface="Times New Roman"/>
                          <a:cs typeface="Arial"/>
                        </a:rPr>
                        <a:t> 90% of</a:t>
                      </a:r>
                      <a:endParaRPr lang="en-ZA" sz="1200" dirty="0">
                        <a:latin typeface="Calibri"/>
                        <a:ea typeface="Times New Roman"/>
                        <a:cs typeface="Times New Roman"/>
                      </a:endParaRPr>
                    </a:p>
                    <a:p>
                      <a:pPr>
                        <a:lnSpc>
                          <a:spcPct val="115000"/>
                        </a:lnSpc>
                        <a:spcAft>
                          <a:spcPts val="0"/>
                        </a:spcAft>
                      </a:pPr>
                      <a:r>
                        <a:rPr lang="en-ZA" sz="1200" dirty="0">
                          <a:latin typeface="Arial Narrow"/>
                          <a:ea typeface="Times New Roman"/>
                          <a:cs typeface="Arial"/>
                        </a:rPr>
                        <a:t>lab diagnosed </a:t>
                      </a:r>
                      <a:r>
                        <a:rPr lang="en-ZA" sz="1200" dirty="0" err="1">
                          <a:latin typeface="Arial Narrow"/>
                          <a:ea typeface="Times New Roman"/>
                          <a:cs typeface="Arial"/>
                        </a:rPr>
                        <a:t>DCTB</a:t>
                      </a:r>
                      <a:endParaRPr lang="en-ZA" sz="1200" dirty="0">
                        <a:latin typeface="Calibri"/>
                        <a:ea typeface="Times New Roman"/>
                        <a:cs typeface="Times New Roman"/>
                      </a:endParaRPr>
                    </a:p>
                    <a:p>
                      <a:pPr>
                        <a:lnSpc>
                          <a:spcPct val="115000"/>
                        </a:lnSpc>
                        <a:spcAft>
                          <a:spcPts val="0"/>
                        </a:spcAft>
                      </a:pPr>
                      <a:r>
                        <a:rPr lang="en-ZA" sz="1200" dirty="0">
                          <a:latin typeface="Arial Narrow"/>
                          <a:ea typeface="Times New Roman"/>
                          <a:cs typeface="Arial"/>
                        </a:rPr>
                        <a:t>and RR to TB</a:t>
                      </a:r>
                      <a:endParaRPr lang="en-ZA" sz="1200" dirty="0">
                        <a:latin typeface="Calibri"/>
                        <a:ea typeface="Times New Roman"/>
                        <a:cs typeface="Times New Roman"/>
                      </a:endParaRPr>
                    </a:p>
                    <a:p>
                      <a:pPr>
                        <a:lnSpc>
                          <a:spcPct val="115000"/>
                        </a:lnSpc>
                        <a:spcAft>
                          <a:spcPts val="0"/>
                        </a:spcAft>
                      </a:pPr>
                      <a:r>
                        <a:rPr lang="en-ZA" sz="1200" dirty="0">
                          <a:latin typeface="Arial Narrow"/>
                          <a:ea typeface="Times New Roman"/>
                          <a:cs typeface="Arial"/>
                        </a:rPr>
                        <a:t>patients</a:t>
                      </a:r>
                      <a:endParaRPr lang="en-ZA" sz="12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rowSpan="3">
                  <a:txBody>
                    <a:bodyPr/>
                    <a:lstStyle/>
                    <a:p>
                      <a:pPr>
                        <a:lnSpc>
                          <a:spcPct val="115000"/>
                        </a:lnSpc>
                        <a:spcAft>
                          <a:spcPts val="0"/>
                        </a:spcAft>
                      </a:pPr>
                      <a:r>
                        <a:rPr lang="en-GB" sz="1300" b="1" dirty="0">
                          <a:latin typeface="Arial Narrow"/>
                          <a:ea typeface="Times New Roman"/>
                          <a:cs typeface="Arial"/>
                        </a:rPr>
                        <a:t>TB client 5 years and older initiated on treatment rate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92.9%</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93.0%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94%</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96%</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160,272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261,144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297,061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236,550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196,552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33">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172,567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280,800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316,022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249,000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204,742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lnT w="12700" cap="flat" cmpd="sng" algn="ctr">
                      <a:solidFill>
                        <a:srgbClr val="000000"/>
                      </a:solidFill>
                      <a:prstDash val="solid"/>
                      <a:round/>
                      <a:headEnd type="none" w="med" len="med"/>
                      <a:tailEnd type="none" w="med" len="med"/>
                    </a:lnT>
                  </a:tcPr>
                </a:tc>
                <a:tc rowSpan="3">
                  <a:txBody>
                    <a:bodyPr/>
                    <a:lstStyle/>
                    <a:p>
                      <a:pPr>
                        <a:lnSpc>
                          <a:spcPct val="115000"/>
                        </a:lnSpc>
                        <a:spcAft>
                          <a:spcPts val="0"/>
                        </a:spcAft>
                      </a:pPr>
                      <a:r>
                        <a:rPr lang="en-GB" sz="1300" b="1" dirty="0">
                          <a:latin typeface="Arial Narrow"/>
                          <a:ea typeface="Times New Roman"/>
                          <a:cs typeface="Arial"/>
                        </a:rPr>
                        <a:t>TB </a:t>
                      </a:r>
                      <a:r>
                        <a:rPr lang="en-GB" sz="1300" b="1" dirty="0" err="1">
                          <a:latin typeface="Arial Narrow"/>
                          <a:ea typeface="Times New Roman"/>
                          <a:cs typeface="Arial"/>
                        </a:rPr>
                        <a:t>Rifampicin</a:t>
                      </a:r>
                      <a:r>
                        <a:rPr lang="en-GB" sz="1300" b="1" dirty="0">
                          <a:latin typeface="Arial Narrow"/>
                          <a:ea typeface="Times New Roman"/>
                          <a:cs typeface="Arial"/>
                        </a:rPr>
                        <a:t> Resistant clients treatment initiation rate</a:t>
                      </a:r>
                      <a:endParaRPr lang="en-ZA" sz="1300" b="1" dirty="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74.9%</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80%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85%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5418">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10,346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latin typeface="Arial Narrow"/>
                          <a:ea typeface="Times New Roman"/>
                          <a:cs typeface="Arial"/>
                        </a:rPr>
                        <a:t>14,964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kern="1200">
                          <a:solidFill>
                            <a:srgbClr val="000000"/>
                          </a:solidFill>
                          <a:latin typeface="Arial Narrow"/>
                          <a:ea typeface="Times New Roman"/>
                          <a:cs typeface="Arial"/>
                        </a:rPr>
                        <a:t>14,533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kern="1200">
                          <a:solidFill>
                            <a:srgbClr val="000000"/>
                          </a:solidFill>
                          <a:latin typeface="Arial Narrow"/>
                          <a:ea typeface="Times New Roman"/>
                          <a:cs typeface="Arial"/>
                        </a:rPr>
                        <a:t>12,522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033">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13,795</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kern="1200">
                          <a:solidFill>
                            <a:srgbClr val="000000"/>
                          </a:solidFill>
                          <a:latin typeface="Arial Narrow"/>
                          <a:ea typeface="Times New Roman"/>
                          <a:cs typeface="Arial"/>
                        </a:rPr>
                        <a:t>18,705</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kern="1200">
                          <a:solidFill>
                            <a:srgbClr val="000000"/>
                          </a:solidFill>
                          <a:latin typeface="Arial Narrow"/>
                          <a:ea typeface="Times New Roman"/>
                          <a:cs typeface="Arial"/>
                        </a:rPr>
                        <a:t>17,098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13,913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3657600" y="6336268"/>
            <a:ext cx="2057400" cy="369332"/>
          </a:xfrm>
          <a:prstGeom prst="rect">
            <a:avLst/>
          </a:prstGeom>
          <a:noFill/>
        </p:spPr>
        <p:txBody>
          <a:bodyPr wrap="square" rtlCol="0">
            <a:spAutoFit/>
          </a:bodyPr>
          <a:lstStyle/>
          <a:p>
            <a:r>
              <a:rPr lang="en-ZA" dirty="0" smtClean="0"/>
              <a:t>*NI = New Indicator</a:t>
            </a:r>
            <a:endParaRPr lang="en-ZA" dirty="0"/>
          </a:p>
        </p:txBody>
      </p:sp>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28</a:t>
            </a:fld>
            <a:endParaRPr lang="en-Z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295401"/>
          <a:ext cx="9144002" cy="3621473"/>
        </p:xfrm>
        <a:graphic>
          <a:graphicData uri="http://schemas.openxmlformats.org/drawingml/2006/table">
            <a:tbl>
              <a:tblPr/>
              <a:tblGrid>
                <a:gridCol w="1143000"/>
                <a:gridCol w="1143000"/>
                <a:gridCol w="914400"/>
                <a:gridCol w="849086"/>
                <a:gridCol w="849086"/>
                <a:gridCol w="849086"/>
                <a:gridCol w="849086"/>
                <a:gridCol w="849086"/>
                <a:gridCol w="849086"/>
                <a:gridCol w="849086"/>
              </a:tblGrid>
              <a:tr h="488899">
                <a:tc rowSpan="2">
                  <a:txBody>
                    <a:bodyPr/>
                    <a:lstStyle/>
                    <a:p>
                      <a:pPr>
                        <a:lnSpc>
                          <a:spcPct val="100000"/>
                        </a:lnSpc>
                        <a:spcAft>
                          <a:spcPts val="0"/>
                        </a:spcAft>
                      </a:pPr>
                      <a:r>
                        <a:rPr lang="en-GB" sz="1300" b="1" dirty="0">
                          <a:latin typeface="Arial Narrow" pitchFamily="34" charset="0"/>
                          <a:ea typeface="Times New Roman"/>
                          <a:cs typeface="Arial"/>
                        </a:rPr>
                        <a:t>Strategic Objective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pitchFamily="34" charset="0"/>
                          <a:ea typeface="Times New Roman"/>
                          <a:cs typeface="Arial"/>
                        </a:rPr>
                        <a:t>Consolidated Performance Indicator</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Audited/Actual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Arial"/>
                        </a:rPr>
                        <a:t>Estimated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Medium-term targets</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79197">
                <a:tc vMerge="1">
                  <a:txBody>
                    <a:bodyPr/>
                    <a:lstStyle/>
                    <a:p>
                      <a:endParaRPr lang="en-ZA"/>
                    </a:p>
                  </a:txBody>
                  <a:tcPr/>
                </a:tc>
                <a:tc vMerge="1">
                  <a:txBody>
                    <a:bodyPr/>
                    <a:lstStyle/>
                    <a:p>
                      <a:endParaRPr lang="en-ZA"/>
                    </a:p>
                  </a:txBody>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Arial"/>
                        </a:rPr>
                        <a:t>2012/13</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2013/14</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2014/15</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2015/16</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2016/17</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2017/18</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2018/19</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7993">
                <a:tc rowSpan="9">
                  <a:txBody>
                    <a:bodyPr/>
                    <a:lstStyle/>
                    <a:p>
                      <a:pPr>
                        <a:lnSpc>
                          <a:spcPct val="100000"/>
                        </a:lnSpc>
                        <a:spcAft>
                          <a:spcPts val="0"/>
                        </a:spcAft>
                      </a:pPr>
                      <a:r>
                        <a:rPr lang="en-ZA" sz="1300" dirty="0" smtClean="0">
                          <a:latin typeface="Arial Narrow" pitchFamily="34" charset="0"/>
                          <a:ea typeface="Times New Roman"/>
                          <a:cs typeface="Times New Roman"/>
                        </a:rPr>
                        <a:t>Strengthen the</a:t>
                      </a:r>
                    </a:p>
                    <a:p>
                      <a:pPr>
                        <a:lnSpc>
                          <a:spcPct val="100000"/>
                        </a:lnSpc>
                        <a:spcAft>
                          <a:spcPts val="0"/>
                        </a:spcAft>
                      </a:pPr>
                      <a:r>
                        <a:rPr lang="en-ZA" sz="1300" dirty="0" smtClean="0">
                          <a:latin typeface="Arial Narrow" pitchFamily="34" charset="0"/>
                          <a:ea typeface="Times New Roman"/>
                          <a:cs typeface="Times New Roman"/>
                        </a:rPr>
                        <a:t>system for retaining</a:t>
                      </a:r>
                    </a:p>
                    <a:p>
                      <a:pPr>
                        <a:lnSpc>
                          <a:spcPct val="100000"/>
                        </a:lnSpc>
                        <a:spcAft>
                          <a:spcPts val="0"/>
                        </a:spcAft>
                      </a:pPr>
                      <a:r>
                        <a:rPr lang="en-ZA" sz="1300" dirty="0" smtClean="0">
                          <a:latin typeface="Arial Narrow" pitchFamily="34" charset="0"/>
                          <a:ea typeface="Times New Roman"/>
                          <a:cs typeface="Times New Roman"/>
                        </a:rPr>
                        <a:t>patients in treatment</a:t>
                      </a:r>
                    </a:p>
                    <a:p>
                      <a:pPr>
                        <a:lnSpc>
                          <a:spcPct val="100000"/>
                        </a:lnSpc>
                        <a:spcAft>
                          <a:spcPts val="0"/>
                        </a:spcAft>
                      </a:pPr>
                      <a:r>
                        <a:rPr lang="en-ZA" sz="1300" dirty="0" smtClean="0">
                          <a:latin typeface="Arial Narrow" pitchFamily="34" charset="0"/>
                          <a:ea typeface="Times New Roman"/>
                          <a:cs typeface="Times New Roman"/>
                        </a:rPr>
                        <a:t>and care by reducing</a:t>
                      </a:r>
                    </a:p>
                    <a:p>
                      <a:pPr>
                        <a:lnSpc>
                          <a:spcPct val="100000"/>
                        </a:lnSpc>
                        <a:spcAft>
                          <a:spcPts val="0"/>
                        </a:spcAft>
                      </a:pPr>
                      <a:r>
                        <a:rPr lang="en-ZA" sz="1300" dirty="0" smtClean="0">
                          <a:latin typeface="Arial Narrow" pitchFamily="34" charset="0"/>
                          <a:ea typeface="Times New Roman"/>
                          <a:cs typeface="Times New Roman"/>
                        </a:rPr>
                        <a:t>lost to follow up by 50% for </a:t>
                      </a:r>
                      <a:r>
                        <a:rPr lang="en-ZA" sz="1300" dirty="0" err="1" smtClean="0">
                          <a:latin typeface="Arial Narrow" pitchFamily="34" charset="0"/>
                          <a:ea typeface="Times New Roman"/>
                          <a:cs typeface="Times New Roman"/>
                        </a:rPr>
                        <a:t>MDR</a:t>
                      </a:r>
                      <a:r>
                        <a:rPr lang="en-ZA" sz="1300" dirty="0" smtClean="0">
                          <a:latin typeface="Arial Narrow" pitchFamily="34" charset="0"/>
                          <a:ea typeface="Times New Roman"/>
                          <a:cs typeface="Times New Roman"/>
                        </a:rPr>
                        <a:t>-TB and 40% for TB</a:t>
                      </a:r>
                    </a:p>
                    <a:p>
                      <a:pPr>
                        <a:lnSpc>
                          <a:spcPct val="100000"/>
                        </a:lnSpc>
                        <a:spcAft>
                          <a:spcPts val="0"/>
                        </a:spcAft>
                      </a:pPr>
                      <a:r>
                        <a:rPr lang="en-ZA" sz="1300" dirty="0" smtClean="0">
                          <a:latin typeface="Arial Narrow" pitchFamily="34" charset="0"/>
                          <a:ea typeface="Times New Roman"/>
                          <a:cs typeface="Times New Roman"/>
                        </a:rPr>
                        <a:t>patients</a:t>
                      </a:r>
                    </a:p>
                    <a:p>
                      <a:pPr>
                        <a:lnSpc>
                          <a:spcPct val="100000"/>
                        </a:lnSpc>
                        <a:spcAft>
                          <a:spcPts val="0"/>
                        </a:spcAft>
                      </a:pP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TB client treatment success rate</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78.7% (2011)</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80.8%    (2012)</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82.4% (2013)</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a:solidFill>
                            <a:srgbClr val="000000"/>
                          </a:solidFill>
                          <a:latin typeface="Arial Narrow" pitchFamily="34" charset="0"/>
                          <a:ea typeface="Times New Roman"/>
                          <a:cs typeface="Arial"/>
                        </a:rPr>
                        <a:t>83%   (2014)</a:t>
                      </a:r>
                      <a:endParaRPr lang="en-ZA" sz="1300" b="1">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a:solidFill>
                            <a:srgbClr val="000000"/>
                          </a:solidFill>
                          <a:latin typeface="Arial Narrow" pitchFamily="34" charset="0"/>
                          <a:ea typeface="Times New Roman"/>
                          <a:cs typeface="Arial"/>
                        </a:rPr>
                        <a:t>84%   (2015)</a:t>
                      </a:r>
                      <a:endParaRPr lang="en-ZA" sz="1300" b="1">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a:solidFill>
                            <a:srgbClr val="000000"/>
                          </a:solidFill>
                          <a:latin typeface="Arial Narrow" pitchFamily="34" charset="0"/>
                          <a:ea typeface="Times New Roman"/>
                          <a:cs typeface="Arial"/>
                        </a:rPr>
                        <a:t>85%   (2016)</a:t>
                      </a:r>
                      <a:endParaRPr lang="en-ZA" sz="1300" b="1">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86%   (2017)</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41">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104,568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98,155</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dirty="0">
                          <a:solidFill>
                            <a:srgbClr val="000000"/>
                          </a:solidFill>
                          <a:latin typeface="Arial Narrow" pitchFamily="34" charset="0"/>
                          <a:ea typeface="Times New Roman"/>
                          <a:cs typeface="Arial"/>
                        </a:rPr>
                        <a:t>95,928</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dirty="0">
                          <a:solidFill>
                            <a:srgbClr val="000000"/>
                          </a:solidFill>
                          <a:latin typeface="Arial Narrow" pitchFamily="34" charset="0"/>
                          <a:ea typeface="Times New Roman"/>
                          <a:cs typeface="Arial"/>
                        </a:rPr>
                        <a:t>92,707</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dirty="0">
                          <a:solidFill>
                            <a:srgbClr val="000000"/>
                          </a:solidFill>
                          <a:latin typeface="Arial Narrow" pitchFamily="34" charset="0"/>
                          <a:ea typeface="Times New Roman"/>
                          <a:cs typeface="Arial"/>
                        </a:rPr>
                        <a:t>90,071</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dirty="0">
                          <a:latin typeface="Arial Narrow" pitchFamily="34" charset="0"/>
                          <a:ea typeface="Calibri"/>
                          <a:cs typeface="ArialMT"/>
                        </a:rPr>
                        <a:t>87,497</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dirty="0">
                          <a:latin typeface="Arial Narrow" pitchFamily="34" charset="0"/>
                          <a:ea typeface="Calibri"/>
                          <a:cs typeface="ArialMT"/>
                        </a:rPr>
                        <a:t>84,985</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41">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132,867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121,428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116,349</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111,695</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107,227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102,938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98,820</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TB Client lost to follow up rate</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6.1%    (2011)</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6.2%      (2012)</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5.7% (2013)</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5.6%     (2014)</a:t>
                      </a:r>
                      <a:endParaRPr lang="en-ZA" sz="1300" b="1" dirty="0">
                        <a:latin typeface="Arial Narrow" pitchFamily="34" charset="0"/>
                        <a:ea typeface="Times New Roman"/>
                        <a:cs typeface="Times New Roman"/>
                      </a:endParaRPr>
                    </a:p>
                    <a:p>
                      <a:pPr algn="ctr">
                        <a:lnSpc>
                          <a:spcPct val="100000"/>
                        </a:lnSpc>
                        <a:spcAft>
                          <a:spcPts val="0"/>
                        </a:spcAft>
                      </a:pPr>
                      <a:r>
                        <a:rPr lang="en-GB" sz="1300" b="1" kern="1200" dirty="0">
                          <a:solidFill>
                            <a:srgbClr val="000000"/>
                          </a:solidFill>
                          <a:latin typeface="Arial Narrow" pitchFamily="34" charset="0"/>
                          <a:ea typeface="Times New Roman"/>
                          <a:cs typeface="Arial"/>
                        </a:rPr>
                        <a:t>6,255</a:t>
                      </a:r>
                      <a:endParaRPr lang="en-ZA" sz="1300" b="1" dirty="0">
                        <a:latin typeface="Arial Narrow" pitchFamily="34" charset="0"/>
                        <a:ea typeface="Times New Roman"/>
                        <a:cs typeface="Times New Roman"/>
                      </a:endParaRPr>
                    </a:p>
                    <a:p>
                      <a:pPr algn="ctr">
                        <a:lnSpc>
                          <a:spcPct val="100000"/>
                        </a:lnSpc>
                        <a:spcAft>
                          <a:spcPts val="0"/>
                        </a:spcAft>
                      </a:pPr>
                      <a:r>
                        <a:rPr lang="en-GB" sz="1300" b="1" kern="1200" dirty="0">
                          <a:solidFill>
                            <a:srgbClr val="000000"/>
                          </a:solidFill>
                          <a:latin typeface="Arial Narrow" pitchFamily="34" charset="0"/>
                          <a:ea typeface="Times New Roman"/>
                          <a:cs typeface="Arial"/>
                        </a:rPr>
                        <a:t>111,695</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5.4% (2015)</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     (2016)</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4.5% (2017)</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41">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8,041</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7,580</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6,632</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5,790</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5,147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4,447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41">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132,867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121,428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116,349</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107,227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102,938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98,820</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993">
                <a:tc vMerge="1">
                  <a:txBody>
                    <a:bodyPr/>
                    <a:lstStyle/>
                    <a:p>
                      <a:pPr>
                        <a:lnSpc>
                          <a:spcPct val="115000"/>
                        </a:lnSpc>
                        <a:spcAft>
                          <a:spcPts val="0"/>
                        </a:spcAft>
                      </a:pPr>
                      <a:endParaRPr lang="en-ZA" sz="12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TB Client death rate</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6.1%    (2011)</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5.8%      (2012)</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5.2% (2013)</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5.1% (2014)</a:t>
                      </a:r>
                      <a:endParaRPr lang="en-ZA" sz="1300" b="1" dirty="0">
                        <a:latin typeface="Arial Narrow" pitchFamily="34" charset="0"/>
                        <a:ea typeface="Times New Roman"/>
                        <a:cs typeface="Times New Roman"/>
                      </a:endParaRPr>
                    </a:p>
                    <a:p>
                      <a:pPr algn="ctr">
                        <a:lnSpc>
                          <a:spcPct val="100000"/>
                        </a:lnSpc>
                        <a:spcAft>
                          <a:spcPts val="0"/>
                        </a:spcAft>
                      </a:pPr>
                      <a:r>
                        <a:rPr lang="en-GB" sz="1300" b="1" kern="1200" dirty="0">
                          <a:solidFill>
                            <a:srgbClr val="000000"/>
                          </a:solidFill>
                          <a:latin typeface="Arial Narrow" pitchFamily="34" charset="0"/>
                          <a:ea typeface="Times New Roman"/>
                          <a:cs typeface="Arial"/>
                        </a:rPr>
                        <a:t>5,696</a:t>
                      </a:r>
                      <a:endParaRPr lang="en-ZA" sz="1300" b="1" dirty="0">
                        <a:latin typeface="Arial Narrow" pitchFamily="34" charset="0"/>
                        <a:ea typeface="Times New Roman"/>
                        <a:cs typeface="Times New Roman"/>
                      </a:endParaRPr>
                    </a:p>
                    <a:p>
                      <a:pPr algn="ctr">
                        <a:lnSpc>
                          <a:spcPct val="100000"/>
                        </a:lnSpc>
                        <a:spcAft>
                          <a:spcPts val="0"/>
                        </a:spcAft>
                      </a:pPr>
                      <a:r>
                        <a:rPr lang="en-GB" sz="1300" b="1" kern="1200" dirty="0">
                          <a:solidFill>
                            <a:srgbClr val="000000"/>
                          </a:solidFill>
                          <a:latin typeface="Arial Narrow" pitchFamily="34" charset="0"/>
                          <a:ea typeface="Times New Roman"/>
                          <a:cs typeface="Arial"/>
                        </a:rPr>
                        <a:t>111,695</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     (2015)</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4.9%  (2016)</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4.8%  (2017)</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41">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8,127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7,077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6,096</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5,361</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5,044</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4,743</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817">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pitchFamily="34" charset="0"/>
                          <a:ea typeface="Times New Roman"/>
                          <a:cs typeface="Arial"/>
                        </a:rPr>
                        <a:t>Denominator</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132,867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121,428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116,349</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107,227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102,938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dirty="0">
                          <a:solidFill>
                            <a:srgbClr val="000000"/>
                          </a:solidFill>
                          <a:latin typeface="Arial Narrow" pitchFamily="34" charset="0"/>
                          <a:ea typeface="Times New Roman"/>
                          <a:cs typeface="Arial"/>
                        </a:rPr>
                        <a:t>98,820</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5537" name="Rectangle 1"/>
          <p:cNvSpPr>
            <a:spLocks noChangeArrowheads="1"/>
          </p:cNvSpPr>
          <p:nvPr/>
        </p:nvSpPr>
        <p:spPr bwMode="auto">
          <a:xfrm>
            <a:off x="283903" y="5257800"/>
            <a:ext cx="857619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TB treatment outcomes are based on a cohort system that is 12 months and 24 months behind for drug sensitive and drug resistant TB respectively. </a:t>
            </a:r>
            <a:r>
              <a:rPr kumimoji="0" lang="en-GB" sz="1200" b="0" i="0" u="none" strike="noStrike" cap="none" normalizeH="0" dirty="0" smtClean="0">
                <a:ln>
                  <a:noFill/>
                </a:ln>
                <a:solidFill>
                  <a:schemeClr val="tx1"/>
                </a:solidFill>
                <a:effectLst/>
                <a:latin typeface="Arial Narrow"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The years provided brackets for TB indicators refer to cohort of TB patients being measured.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29</a:t>
            </a:fld>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228600"/>
            <a:ext cx="5704656" cy="838200"/>
          </a:xfrm>
        </p:spPr>
        <p:txBody>
          <a:bodyPr/>
          <a:lstStyle/>
          <a:p>
            <a:pPr eaLnBrk="1" hangingPunct="1"/>
            <a:r>
              <a:rPr lang="en-ZA" sz="2800" b="1" dirty="0" smtClean="0"/>
              <a:t>2016/17 – 2018/19 MTEF PRIORITIES</a:t>
            </a:r>
          </a:p>
        </p:txBody>
      </p:sp>
      <p:sp>
        <p:nvSpPr>
          <p:cNvPr id="18435" name="Content Placeholder 2"/>
          <p:cNvSpPr>
            <a:spLocks noGrp="1"/>
          </p:cNvSpPr>
          <p:nvPr>
            <p:ph idx="1"/>
          </p:nvPr>
        </p:nvSpPr>
        <p:spPr>
          <a:xfrm>
            <a:off x="457200" y="1219201"/>
            <a:ext cx="8382000" cy="685800"/>
          </a:xfrm>
        </p:spPr>
        <p:txBody>
          <a:bodyPr/>
          <a:lstStyle/>
          <a:p>
            <a:pPr marL="0" indent="1588" eaLnBrk="1" hangingPunct="1">
              <a:lnSpc>
                <a:spcPct val="80000"/>
              </a:lnSpc>
              <a:buFont typeface="Arial" charset="0"/>
              <a:buNone/>
            </a:pPr>
            <a:r>
              <a:rPr lang="en-ZA" sz="2000" b="1" dirty="0" smtClean="0">
                <a:latin typeface="Arial" charset="0"/>
                <a:cs typeface="Arial" charset="0"/>
              </a:rPr>
              <a:t>The priorities for the MTEF commencing 2016/17 year are derived from:</a:t>
            </a:r>
          </a:p>
          <a:p>
            <a:pPr eaLnBrk="1" hangingPunct="1">
              <a:lnSpc>
                <a:spcPct val="80000"/>
              </a:lnSpc>
              <a:buFont typeface="Arial" charset="0"/>
              <a:buNone/>
            </a:pPr>
            <a:endParaRPr lang="en-ZA" sz="2000" dirty="0" smtClean="0">
              <a:latin typeface="Arial" charset="0"/>
              <a:cs typeface="Arial" charset="0"/>
            </a:endParaRPr>
          </a:p>
          <a:p>
            <a:pPr eaLnBrk="1" hangingPunct="1">
              <a:lnSpc>
                <a:spcPct val="80000"/>
              </a:lnSpc>
              <a:buFont typeface="Arial" charset="0"/>
              <a:buNone/>
            </a:pPr>
            <a:endParaRPr lang="en-ZA" sz="1600" dirty="0" smtClean="0">
              <a:latin typeface="Arial" charset="0"/>
              <a:cs typeface="Arial" charset="0"/>
            </a:endParaRPr>
          </a:p>
          <a:p>
            <a:pPr eaLnBrk="1" hangingPunct="1">
              <a:lnSpc>
                <a:spcPct val="80000"/>
              </a:lnSpc>
              <a:buFont typeface="Arial" charset="0"/>
              <a:buNone/>
            </a:pPr>
            <a:endParaRPr lang="en-ZA" sz="1600" dirty="0" smtClean="0">
              <a:latin typeface="Arial" charset="0"/>
              <a:cs typeface="Arial" charset="0"/>
            </a:endParaRPr>
          </a:p>
        </p:txBody>
      </p:sp>
      <p:cxnSp>
        <p:nvCxnSpPr>
          <p:cNvPr id="4" name="Straight Connector 3"/>
          <p:cNvCxnSpPr/>
          <p:nvPr/>
        </p:nvCxnSpPr>
        <p:spPr>
          <a:xfrm>
            <a:off x="0" y="1052736"/>
            <a:ext cx="9144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667000" y="2209800"/>
            <a:ext cx="1600200" cy="990600"/>
          </a:xfrm>
          <a:prstGeom prst="rect">
            <a:avLst/>
          </a:prstGeom>
        </p:spPr>
        <p:style>
          <a:lnRef idx="2">
            <a:schemeClr val="accent3"/>
          </a:lnRef>
          <a:fillRef idx="1">
            <a:schemeClr val="lt1"/>
          </a:fillRef>
          <a:effectRef idx="0">
            <a:schemeClr val="accent3"/>
          </a:effectRef>
          <a:fontRef idx="minor">
            <a:schemeClr val="dk1"/>
          </a:fontRef>
        </p:style>
        <p:txBody>
          <a:bodyPr/>
          <a:lstStyle/>
          <a:p>
            <a:pPr marR="0" lvl="0" indent="1588" algn="ctr" defTabSz="914400" rtl="0" eaLnBrk="1" fontAlgn="base" latinLnBrk="0" hangingPunct="1">
              <a:lnSpc>
                <a:spcPct val="100000"/>
              </a:lnSpc>
              <a:spcBef>
                <a:spcPct val="20000"/>
              </a:spcBef>
              <a:spcAft>
                <a:spcPct val="0"/>
              </a:spcAft>
              <a:buClrTx/>
              <a:buSzTx/>
              <a:buFont typeface="Arial" charset="0"/>
              <a:buNone/>
              <a:tabLst/>
              <a:defRPr/>
            </a:pPr>
            <a:r>
              <a:rPr kumimoji="0" lang="en-ZA" sz="2000" b="0" i="0" u="none" strike="noStrike" kern="1200" cap="none" spc="0" normalizeH="0" baseline="0" noProof="0" dirty="0" smtClean="0">
                <a:ln>
                  <a:noFill/>
                </a:ln>
                <a:solidFill>
                  <a:schemeClr val="dk1"/>
                </a:solidFill>
                <a:effectLst/>
                <a:uLnTx/>
                <a:uFillTx/>
                <a:latin typeface="+mn-lt"/>
                <a:ea typeface="+mn-ea"/>
                <a:cs typeface="+mn-cs"/>
              </a:rPr>
              <a:t>Sustainable Development Goals</a:t>
            </a:r>
            <a:endParaRPr kumimoji="0" lang="en-ZA" sz="2000" b="0" i="0" u="none" strike="noStrike" kern="1200" cap="none" spc="0" normalizeH="0" baseline="0" noProof="0" dirty="0">
              <a:ln>
                <a:noFill/>
              </a:ln>
              <a:solidFill>
                <a:schemeClr val="dk1"/>
              </a:solidFill>
              <a:effectLst/>
              <a:uLnTx/>
              <a:uFillTx/>
              <a:latin typeface="+mn-lt"/>
              <a:ea typeface="+mn-ea"/>
              <a:cs typeface="+mn-cs"/>
            </a:endParaRPr>
          </a:p>
        </p:txBody>
      </p:sp>
      <p:pic>
        <p:nvPicPr>
          <p:cNvPr id="7" name="Picture 6"/>
          <p:cNvPicPr>
            <a:picLocks noChangeAspect="1" noChangeArrowheads="1"/>
          </p:cNvPicPr>
          <p:nvPr/>
        </p:nvPicPr>
        <p:blipFill>
          <a:blip r:embed="rId2" cstate="print"/>
          <a:srcRect/>
          <a:stretch>
            <a:fillRect/>
          </a:stretch>
        </p:blipFill>
        <p:spPr bwMode="auto">
          <a:xfrm>
            <a:off x="4495800" y="2209800"/>
            <a:ext cx="2152124" cy="30480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1" descr="C:\Users\R930-F42K\Desktop\NDP.jpg"/>
          <p:cNvPicPr>
            <a:picLocks noChangeAspect="1" noChangeArrowheads="1"/>
          </p:cNvPicPr>
          <p:nvPr/>
        </p:nvPicPr>
        <p:blipFill>
          <a:blip r:embed="rId3" cstate="print"/>
          <a:srcRect/>
          <a:stretch>
            <a:fillRect/>
          </a:stretch>
        </p:blipFill>
        <p:spPr bwMode="auto">
          <a:xfrm>
            <a:off x="144436" y="2133600"/>
            <a:ext cx="2217764" cy="318028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descr="Image result for SDG"/>
          <p:cNvPicPr>
            <a:picLocks noChangeAspect="1" noChangeArrowheads="1"/>
          </p:cNvPicPr>
          <p:nvPr/>
        </p:nvPicPr>
        <p:blipFill>
          <a:blip r:embed="rId4" cstate="print"/>
          <a:srcRect/>
          <a:stretch>
            <a:fillRect/>
          </a:stretch>
        </p:blipFill>
        <p:spPr bwMode="auto">
          <a:xfrm>
            <a:off x="2514600" y="3355504"/>
            <a:ext cx="1826096" cy="182609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5" cstate="print"/>
          <a:srcRect/>
          <a:stretch>
            <a:fillRect/>
          </a:stretch>
        </p:blipFill>
        <p:spPr bwMode="auto">
          <a:xfrm>
            <a:off x="6781800" y="2209800"/>
            <a:ext cx="2162175" cy="303549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1" name="Slide Number Placeholder 6"/>
          <p:cNvSpPr>
            <a:spLocks noGrp="1"/>
          </p:cNvSpPr>
          <p:nvPr>
            <p:ph type="sldNum" sz="quarter" idx="4294967295"/>
          </p:nvPr>
        </p:nvSpPr>
        <p:spPr>
          <a:xfrm>
            <a:off x="8305800" y="6339840"/>
            <a:ext cx="609600" cy="365760"/>
          </a:xfrm>
          <a:prstGeom prst="rect">
            <a:avLst/>
          </a:prstGeom>
        </p:spPr>
        <p:txBody>
          <a:bodyPr/>
          <a:lstStyle/>
          <a:p>
            <a:pPr algn="ctr"/>
            <a:fld id="{A3D2C757-A2D1-4D11-BDA9-37746333DD9E}" type="slidenum">
              <a:rPr lang="en-ZA" smtClean="0"/>
              <a:pPr algn="ctr"/>
              <a:t>3</a:t>
            </a:fld>
            <a:endParaRPr lang="en-Z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206921"/>
          <a:ext cx="9144002" cy="4824180"/>
        </p:xfrm>
        <a:graphic>
          <a:graphicData uri="http://schemas.openxmlformats.org/drawingml/2006/table">
            <a:tbl>
              <a:tblPr/>
              <a:tblGrid>
                <a:gridCol w="1295400"/>
                <a:gridCol w="990600"/>
                <a:gridCol w="914400"/>
                <a:gridCol w="849086"/>
                <a:gridCol w="849086"/>
                <a:gridCol w="740228"/>
                <a:gridCol w="957944"/>
                <a:gridCol w="849086"/>
                <a:gridCol w="849086"/>
                <a:gridCol w="849086"/>
              </a:tblGrid>
              <a:tr h="350907">
                <a:tc rowSpan="2">
                  <a:txBody>
                    <a:bodyPr/>
                    <a:lstStyle/>
                    <a:p>
                      <a:pPr>
                        <a:lnSpc>
                          <a:spcPct val="100000"/>
                        </a:lnSpc>
                        <a:spcAft>
                          <a:spcPts val="0"/>
                        </a:spcAft>
                      </a:pPr>
                      <a:r>
                        <a:rPr lang="en-GB" sz="1300" b="1" dirty="0">
                          <a:latin typeface="Arial Narrow" pitchFamily="34" charset="0"/>
                          <a:ea typeface="Times New Roman"/>
                          <a:cs typeface="Arial"/>
                        </a:rPr>
                        <a:t>Strategic Objective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pitchFamily="34" charset="0"/>
                          <a:ea typeface="Times New Roman"/>
                          <a:cs typeface="Arial"/>
                        </a:rPr>
                        <a:t>Consolidated Performance Indicator</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dirty="0">
                          <a:latin typeface="Arial Narrow" pitchFamily="34" charset="0"/>
                          <a:ea typeface="Times New Roman"/>
                          <a:cs typeface="Arial"/>
                        </a:rPr>
                        <a:t>Audited/Actual performance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Arial"/>
                        </a:rPr>
                        <a:t>Estimated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Medium-term targets</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64557">
                <a:tc vMerge="1">
                  <a:txBody>
                    <a:bodyPr/>
                    <a:lstStyle/>
                    <a:p>
                      <a:endParaRPr lang="en-ZA"/>
                    </a:p>
                  </a:txBody>
                  <a:tcPr/>
                </a:tc>
                <a:tc vMerge="1">
                  <a:txBody>
                    <a:bodyPr/>
                    <a:lstStyle/>
                    <a:p>
                      <a:endParaRPr lang="en-ZA"/>
                    </a:p>
                  </a:txBody>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Arial"/>
                        </a:rPr>
                        <a:t>2012/13</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2013/14</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2014/15</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2015/16</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2016/17</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2017/18</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2018/19</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42330">
                <a:tc rowSpan="9">
                  <a:txBody>
                    <a:bodyPr/>
                    <a:lstStyle/>
                    <a:p>
                      <a:pPr>
                        <a:lnSpc>
                          <a:spcPct val="100000"/>
                        </a:lnSpc>
                        <a:spcAft>
                          <a:spcPts val="0"/>
                        </a:spcAft>
                      </a:pPr>
                      <a:r>
                        <a:rPr lang="en-ZA" sz="1300" dirty="0" smtClean="0">
                          <a:latin typeface="Arial Narrow" pitchFamily="34" charset="0"/>
                          <a:ea typeface="Times New Roman"/>
                          <a:cs typeface="Times New Roman"/>
                        </a:rPr>
                        <a:t>Strengthen the</a:t>
                      </a:r>
                    </a:p>
                    <a:p>
                      <a:pPr>
                        <a:lnSpc>
                          <a:spcPct val="100000"/>
                        </a:lnSpc>
                        <a:spcAft>
                          <a:spcPts val="0"/>
                        </a:spcAft>
                      </a:pPr>
                      <a:r>
                        <a:rPr lang="en-ZA" sz="1300" dirty="0" smtClean="0">
                          <a:latin typeface="Arial Narrow" pitchFamily="34" charset="0"/>
                          <a:ea typeface="Times New Roman"/>
                          <a:cs typeface="Times New Roman"/>
                        </a:rPr>
                        <a:t>system for retaining</a:t>
                      </a:r>
                    </a:p>
                    <a:p>
                      <a:pPr>
                        <a:lnSpc>
                          <a:spcPct val="100000"/>
                        </a:lnSpc>
                        <a:spcAft>
                          <a:spcPts val="0"/>
                        </a:spcAft>
                      </a:pPr>
                      <a:r>
                        <a:rPr lang="en-ZA" sz="1300" dirty="0" smtClean="0">
                          <a:latin typeface="Arial Narrow" pitchFamily="34" charset="0"/>
                          <a:ea typeface="Times New Roman"/>
                          <a:cs typeface="Times New Roman"/>
                        </a:rPr>
                        <a:t>patients in treatment</a:t>
                      </a:r>
                    </a:p>
                    <a:p>
                      <a:pPr>
                        <a:lnSpc>
                          <a:spcPct val="100000"/>
                        </a:lnSpc>
                        <a:spcAft>
                          <a:spcPts val="0"/>
                        </a:spcAft>
                      </a:pPr>
                      <a:r>
                        <a:rPr lang="en-ZA" sz="1300" dirty="0" smtClean="0">
                          <a:latin typeface="Arial Narrow" pitchFamily="34" charset="0"/>
                          <a:ea typeface="Times New Roman"/>
                          <a:cs typeface="Times New Roman"/>
                        </a:rPr>
                        <a:t>and care by reducing</a:t>
                      </a:r>
                    </a:p>
                    <a:p>
                      <a:pPr>
                        <a:lnSpc>
                          <a:spcPct val="100000"/>
                        </a:lnSpc>
                        <a:spcAft>
                          <a:spcPts val="0"/>
                        </a:spcAft>
                      </a:pPr>
                      <a:r>
                        <a:rPr lang="en-ZA" sz="1300" dirty="0" smtClean="0">
                          <a:latin typeface="Arial Narrow" pitchFamily="34" charset="0"/>
                          <a:ea typeface="Times New Roman"/>
                          <a:cs typeface="Times New Roman"/>
                        </a:rPr>
                        <a:t>lost to follow up by 50% for </a:t>
                      </a:r>
                      <a:r>
                        <a:rPr lang="en-ZA" sz="1300" dirty="0" err="1" smtClean="0">
                          <a:latin typeface="Arial Narrow" pitchFamily="34" charset="0"/>
                          <a:ea typeface="Times New Roman"/>
                          <a:cs typeface="Times New Roman"/>
                        </a:rPr>
                        <a:t>MDR</a:t>
                      </a:r>
                      <a:r>
                        <a:rPr lang="en-ZA" sz="1300" dirty="0" smtClean="0">
                          <a:latin typeface="Arial Narrow" pitchFamily="34" charset="0"/>
                          <a:ea typeface="Times New Roman"/>
                          <a:cs typeface="Times New Roman"/>
                        </a:rPr>
                        <a:t>-TB and 40% for TB</a:t>
                      </a:r>
                    </a:p>
                    <a:p>
                      <a:pPr>
                        <a:lnSpc>
                          <a:spcPct val="100000"/>
                        </a:lnSpc>
                        <a:spcAft>
                          <a:spcPts val="0"/>
                        </a:spcAft>
                      </a:pPr>
                      <a:r>
                        <a:rPr lang="en-ZA" sz="1300" dirty="0" smtClean="0">
                          <a:latin typeface="Arial Narrow" pitchFamily="34" charset="0"/>
                          <a:ea typeface="Times New Roman"/>
                          <a:cs typeface="Times New Roman"/>
                        </a:rPr>
                        <a:t>patients</a:t>
                      </a:r>
                    </a:p>
                    <a:p>
                      <a:pPr>
                        <a:lnSpc>
                          <a:spcPct val="100000"/>
                        </a:lnSpc>
                        <a:spcAft>
                          <a:spcPts val="0"/>
                        </a:spcAft>
                      </a:pP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a:latin typeface="Arial Narrow"/>
                          <a:ea typeface="Times New Roman"/>
                          <a:cs typeface="Times New Roman"/>
                        </a:rPr>
                        <a:t>TB </a:t>
                      </a:r>
                      <a:r>
                        <a:rPr lang="en-GB" sz="1300" b="1" dirty="0" err="1">
                          <a:latin typeface="Arial Narrow"/>
                          <a:ea typeface="Times New Roman"/>
                          <a:cs typeface="Times New Roman"/>
                        </a:rPr>
                        <a:t>MDR</a:t>
                      </a:r>
                      <a:r>
                        <a:rPr lang="en-GB" sz="1300" b="1" dirty="0">
                          <a:latin typeface="Arial Narrow"/>
                          <a:ea typeface="Times New Roman"/>
                          <a:cs typeface="Times New Roman"/>
                        </a:rPr>
                        <a:t> client loss to follow up rate</a:t>
                      </a:r>
                      <a:endParaRPr lang="en-ZA" sz="1300" b="1" dirty="0">
                        <a:latin typeface="Arial"/>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b="1">
                          <a:latin typeface="Arial Narrow"/>
                          <a:ea typeface="Times New Roman"/>
                          <a:cs typeface="Arial"/>
                        </a:rPr>
                        <a:t>Indicator</a:t>
                      </a:r>
                      <a:endParaRPr lang="en-ZA" sz="1300" b="1">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17 %  (2010)</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20%   (2011)</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24% (2012)</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n-GB" sz="1300" b="1" kern="1200">
                          <a:solidFill>
                            <a:srgbClr val="000000"/>
                          </a:solidFill>
                          <a:latin typeface="Arial Narrow"/>
                          <a:ea typeface="Times New Roman"/>
                          <a:cs typeface="Arial"/>
                        </a:rPr>
                        <a:t>20 % (2013)</a:t>
                      </a:r>
                      <a:endParaRPr lang="en-ZA" sz="1300" b="1">
                        <a:latin typeface="Calibri"/>
                        <a:ea typeface="Times New Roman"/>
                        <a:cs typeface="Times New Roman"/>
                      </a:endParaRPr>
                    </a:p>
                    <a:p>
                      <a:pPr algn="ctr">
                        <a:lnSpc>
                          <a:spcPct val="115000"/>
                        </a:lnSpc>
                        <a:spcAft>
                          <a:spcPts val="0"/>
                        </a:spcAft>
                      </a:pPr>
                      <a:r>
                        <a:rPr lang="en-GB" sz="1300" b="1" kern="1200">
                          <a:solidFill>
                            <a:srgbClr val="000000"/>
                          </a:solidFill>
                          <a:latin typeface="Arial Narrow"/>
                          <a:ea typeface="Times New Roman"/>
                          <a:cs typeface="Arial"/>
                        </a:rPr>
                        <a:t>2,759</a:t>
                      </a:r>
                      <a:endParaRPr lang="en-ZA" sz="1300" b="1">
                        <a:latin typeface="Calibri"/>
                        <a:ea typeface="Times New Roman"/>
                        <a:cs typeface="Times New Roman"/>
                      </a:endParaRPr>
                    </a:p>
                    <a:p>
                      <a:pPr algn="ctr">
                        <a:lnSpc>
                          <a:spcPct val="115000"/>
                        </a:lnSpc>
                        <a:spcAft>
                          <a:spcPts val="0"/>
                        </a:spcAft>
                      </a:pPr>
                      <a:r>
                        <a:rPr lang="en-GB" sz="1300" b="1" kern="1200">
                          <a:solidFill>
                            <a:srgbClr val="000000"/>
                          </a:solidFill>
                          <a:latin typeface="Arial Narrow"/>
                          <a:ea typeface="Times New Roman"/>
                          <a:cs typeface="Arial"/>
                        </a:rPr>
                        <a:t>13,795</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16 </a:t>
                      </a:r>
                      <a:r>
                        <a:rPr lang="en-GB" sz="1300" b="1" kern="1200" dirty="0" smtClean="0">
                          <a:solidFill>
                            <a:srgbClr val="000000"/>
                          </a:solidFill>
                          <a:latin typeface="Arial Narrow"/>
                          <a:ea typeface="Times New Roman"/>
                          <a:cs typeface="Arial"/>
                        </a:rPr>
                        <a:t>% (</a:t>
                      </a:r>
                      <a:r>
                        <a:rPr lang="en-GB" sz="1300" b="1" kern="1200" dirty="0">
                          <a:solidFill>
                            <a:srgbClr val="000000"/>
                          </a:solidFill>
                          <a:latin typeface="Arial Narrow"/>
                          <a:ea typeface="Times New Roman"/>
                          <a:cs typeface="Arial"/>
                        </a:rPr>
                        <a:t>2014)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12% </a:t>
                      </a:r>
                      <a:r>
                        <a:rPr lang="en-GB" sz="1300" b="1" kern="1200" dirty="0" smtClean="0">
                          <a:solidFill>
                            <a:srgbClr val="000000"/>
                          </a:solidFill>
                          <a:latin typeface="Arial Narrow"/>
                          <a:ea typeface="Times New Roman"/>
                          <a:cs typeface="Arial"/>
                        </a:rPr>
                        <a:t>(</a:t>
                      </a:r>
                      <a:r>
                        <a:rPr lang="en-GB" sz="1300" b="1" kern="1200" dirty="0">
                          <a:solidFill>
                            <a:srgbClr val="000000"/>
                          </a:solidFill>
                          <a:latin typeface="Arial Narrow"/>
                          <a:ea typeface="Times New Roman"/>
                          <a:cs typeface="Arial"/>
                        </a:rPr>
                        <a:t>2015)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10% </a:t>
                      </a:r>
                      <a:r>
                        <a:rPr lang="en-GB" sz="1300" b="1" kern="1200" dirty="0" smtClean="0">
                          <a:solidFill>
                            <a:srgbClr val="000000"/>
                          </a:solidFill>
                          <a:latin typeface="Arial Narrow"/>
                          <a:ea typeface="Times New Roman"/>
                          <a:cs typeface="Arial"/>
                        </a:rPr>
                        <a:t>(</a:t>
                      </a:r>
                      <a:r>
                        <a:rPr lang="en-GB" sz="1300" b="1" kern="1200" dirty="0">
                          <a:solidFill>
                            <a:srgbClr val="000000"/>
                          </a:solidFill>
                          <a:latin typeface="Arial Narrow"/>
                          <a:ea typeface="Times New Roman"/>
                          <a:cs typeface="Arial"/>
                        </a:rPr>
                        <a:t>2016)</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45">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dirty="0">
                          <a:latin typeface="Arial Narrow"/>
                          <a:ea typeface="Times New Roman"/>
                          <a:cs typeface="Arial"/>
                        </a:rPr>
                        <a:t>Numerator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826</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1,294</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1,955</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2,993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2,052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1,391</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45">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4,882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6,523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8,084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18,705</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17,098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13,913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33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a:latin typeface="Arial Narrow"/>
                          <a:ea typeface="Times New Roman"/>
                          <a:cs typeface="Arial"/>
                        </a:rPr>
                        <a:t>TB </a:t>
                      </a:r>
                      <a:r>
                        <a:rPr lang="en-GB" sz="1300" b="1" dirty="0" err="1">
                          <a:latin typeface="Arial Narrow"/>
                          <a:ea typeface="Times New Roman"/>
                          <a:cs typeface="Arial"/>
                        </a:rPr>
                        <a:t>MDR</a:t>
                      </a:r>
                      <a:r>
                        <a:rPr lang="en-GB" sz="1300" b="1" dirty="0">
                          <a:latin typeface="Arial Narrow"/>
                          <a:ea typeface="Times New Roman"/>
                          <a:cs typeface="Arial"/>
                        </a:rPr>
                        <a:t> client death rate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17 %  (2010)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18%   (2011)</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19% (2012)</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n-GB" sz="1300" b="1" kern="1200" dirty="0">
                          <a:solidFill>
                            <a:srgbClr val="000000"/>
                          </a:solidFill>
                          <a:latin typeface="Arial Narrow"/>
                          <a:ea typeface="Times New Roman"/>
                          <a:cs typeface="Arial"/>
                        </a:rPr>
                        <a:t>15%  (2013)</a:t>
                      </a:r>
                      <a:endParaRPr lang="en-ZA" sz="1300" b="1" dirty="0">
                        <a:latin typeface="Calibri"/>
                        <a:ea typeface="Times New Roman"/>
                        <a:cs typeface="Times New Roman"/>
                      </a:endParaRPr>
                    </a:p>
                    <a:p>
                      <a:pPr algn="ctr">
                        <a:lnSpc>
                          <a:spcPct val="115000"/>
                        </a:lnSpc>
                        <a:spcAft>
                          <a:spcPts val="0"/>
                        </a:spcAft>
                      </a:pPr>
                      <a:r>
                        <a:rPr lang="en-GB" sz="1300" b="1" kern="1200" dirty="0">
                          <a:solidFill>
                            <a:srgbClr val="000000"/>
                          </a:solidFill>
                          <a:latin typeface="Arial Narrow"/>
                          <a:ea typeface="Times New Roman"/>
                          <a:cs typeface="Arial"/>
                        </a:rPr>
                        <a:t>2,069</a:t>
                      </a:r>
                      <a:endParaRPr lang="en-ZA" sz="1300" b="1" dirty="0">
                        <a:latin typeface="Calibri"/>
                        <a:ea typeface="Times New Roman"/>
                        <a:cs typeface="Times New Roman"/>
                      </a:endParaRPr>
                    </a:p>
                    <a:p>
                      <a:pPr algn="ctr">
                        <a:lnSpc>
                          <a:spcPct val="115000"/>
                        </a:lnSpc>
                        <a:spcAft>
                          <a:spcPts val="0"/>
                        </a:spcAft>
                      </a:pPr>
                      <a:r>
                        <a:rPr lang="en-GB" sz="1300" b="1" kern="1200" dirty="0">
                          <a:solidFill>
                            <a:srgbClr val="000000"/>
                          </a:solidFill>
                          <a:latin typeface="Arial Narrow"/>
                          <a:ea typeface="Times New Roman"/>
                          <a:cs typeface="Arial"/>
                        </a:rPr>
                        <a:t>13,795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12</a:t>
                      </a:r>
                      <a:r>
                        <a:rPr lang="en-GB" sz="1300" b="1" kern="1200" dirty="0" smtClean="0">
                          <a:solidFill>
                            <a:srgbClr val="000000"/>
                          </a:solidFill>
                          <a:latin typeface="Arial Narrow"/>
                          <a:ea typeface="Times New Roman"/>
                          <a:cs typeface="Arial"/>
                        </a:rPr>
                        <a:t>% </a:t>
                      </a:r>
                      <a:r>
                        <a:rPr lang="en-GB" sz="1300" b="1" kern="1200" dirty="0">
                          <a:solidFill>
                            <a:srgbClr val="000000"/>
                          </a:solidFill>
                          <a:latin typeface="Arial Narrow"/>
                          <a:ea typeface="Times New Roman"/>
                          <a:cs typeface="Arial"/>
                        </a:rPr>
                        <a:t>(2014)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 </a:t>
                      </a:r>
                      <a:r>
                        <a:rPr lang="en-GB" sz="1300" b="1" kern="1200" dirty="0" smtClean="0">
                          <a:solidFill>
                            <a:srgbClr val="000000"/>
                          </a:solidFill>
                          <a:latin typeface="Arial Narrow"/>
                          <a:ea typeface="Times New Roman"/>
                          <a:cs typeface="Arial"/>
                        </a:rPr>
                        <a:t>(</a:t>
                      </a:r>
                      <a:r>
                        <a:rPr lang="en-GB" sz="1300" b="1" kern="1200" dirty="0">
                          <a:solidFill>
                            <a:srgbClr val="000000"/>
                          </a:solidFill>
                          <a:latin typeface="Arial Narrow"/>
                          <a:ea typeface="Times New Roman"/>
                          <a:cs typeface="Arial"/>
                        </a:rPr>
                        <a:t>2015)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8</a:t>
                      </a:r>
                      <a:r>
                        <a:rPr lang="en-GB" sz="1300" b="1" kern="1200" dirty="0" smtClean="0">
                          <a:solidFill>
                            <a:srgbClr val="000000"/>
                          </a:solidFill>
                          <a:latin typeface="Arial Narrow"/>
                          <a:ea typeface="Times New Roman"/>
                          <a:cs typeface="Arial"/>
                        </a:rPr>
                        <a:t>% </a:t>
                      </a:r>
                      <a:r>
                        <a:rPr lang="en-GB" sz="1300" b="1" kern="1200" dirty="0">
                          <a:solidFill>
                            <a:srgbClr val="000000"/>
                          </a:solidFill>
                          <a:latin typeface="Arial Narrow"/>
                          <a:ea typeface="Times New Roman"/>
                          <a:cs typeface="Arial"/>
                        </a:rPr>
                        <a:t>(2016)</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45">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844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1,157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1,557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2,245</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1,539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1,113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45">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4,882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6,523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8,084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18,705</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17,098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13,913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330">
                <a:tc vMerge="1">
                  <a:txBody>
                    <a:bodyPr/>
                    <a:lstStyle/>
                    <a:p>
                      <a:pPr>
                        <a:lnSpc>
                          <a:spcPct val="115000"/>
                        </a:lnSpc>
                        <a:spcAft>
                          <a:spcPts val="0"/>
                        </a:spcAft>
                      </a:pPr>
                      <a:endParaRPr lang="en-ZA" sz="12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rowSpan="3">
                  <a:txBody>
                    <a:bodyPr/>
                    <a:lstStyle/>
                    <a:p>
                      <a:pPr>
                        <a:lnSpc>
                          <a:spcPct val="115000"/>
                        </a:lnSpc>
                        <a:spcAft>
                          <a:spcPts val="0"/>
                        </a:spcAft>
                      </a:pPr>
                      <a:r>
                        <a:rPr lang="en-GB" sz="1300" b="1" dirty="0">
                          <a:latin typeface="Arial Narrow"/>
                          <a:ea typeface="Times New Roman"/>
                          <a:cs typeface="Arial"/>
                        </a:rPr>
                        <a:t>TB </a:t>
                      </a:r>
                      <a:r>
                        <a:rPr lang="en-GB" sz="1300" b="1" dirty="0" err="1">
                          <a:latin typeface="Arial Narrow"/>
                          <a:ea typeface="Times New Roman"/>
                          <a:cs typeface="Arial"/>
                        </a:rPr>
                        <a:t>MDR</a:t>
                      </a:r>
                      <a:r>
                        <a:rPr lang="en-GB" sz="1300" b="1" dirty="0">
                          <a:latin typeface="Arial Narrow"/>
                          <a:ea typeface="Times New Roman"/>
                          <a:cs typeface="Arial"/>
                        </a:rPr>
                        <a:t> treatment success rate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40 %   (2010)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45%   (2011)</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49% (2012)</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n-GB" sz="1300" b="1" kern="1200" dirty="0">
                          <a:solidFill>
                            <a:srgbClr val="000000"/>
                          </a:solidFill>
                          <a:latin typeface="Arial Narrow"/>
                          <a:ea typeface="Times New Roman"/>
                          <a:cs typeface="Arial"/>
                        </a:rPr>
                        <a:t>50%  (2013)</a:t>
                      </a:r>
                      <a:endParaRPr lang="en-ZA" sz="1300" b="1" dirty="0">
                        <a:latin typeface="Calibri"/>
                        <a:ea typeface="Times New Roman"/>
                        <a:cs typeface="Times New Roman"/>
                      </a:endParaRPr>
                    </a:p>
                    <a:p>
                      <a:pPr algn="ctr">
                        <a:lnSpc>
                          <a:spcPct val="115000"/>
                        </a:lnSpc>
                        <a:spcAft>
                          <a:spcPts val="0"/>
                        </a:spcAft>
                      </a:pPr>
                      <a:r>
                        <a:rPr lang="en-GB" sz="1300" b="1" kern="1200" dirty="0">
                          <a:solidFill>
                            <a:srgbClr val="000000"/>
                          </a:solidFill>
                          <a:latin typeface="Arial Narrow"/>
                          <a:ea typeface="Times New Roman"/>
                          <a:cs typeface="Arial"/>
                        </a:rPr>
                        <a:t>6,898</a:t>
                      </a:r>
                      <a:endParaRPr lang="en-ZA" sz="1300" b="1" dirty="0">
                        <a:latin typeface="Calibri"/>
                        <a:ea typeface="Times New Roman"/>
                        <a:cs typeface="Times New Roman"/>
                      </a:endParaRPr>
                    </a:p>
                    <a:p>
                      <a:pPr algn="ctr">
                        <a:lnSpc>
                          <a:spcPct val="115000"/>
                        </a:lnSpc>
                        <a:spcAft>
                          <a:spcPts val="0"/>
                        </a:spcAft>
                      </a:pPr>
                      <a:r>
                        <a:rPr lang="en-GB" sz="1300" b="1" kern="1200" dirty="0">
                          <a:solidFill>
                            <a:srgbClr val="000000"/>
                          </a:solidFill>
                          <a:latin typeface="Arial Narrow"/>
                          <a:ea typeface="Times New Roman"/>
                          <a:cs typeface="Arial"/>
                        </a:rPr>
                        <a:t>13,795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55% (2014)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60% (2015)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65% (2016)</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45">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1,971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2,921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3,956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10,288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10,259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9,043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58">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4,882</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6,523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8,084</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18,705</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17,098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13,913</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58">
                <a:tc rowSpan="3">
                  <a:txBody>
                    <a:bodyPr/>
                    <a:lstStyle/>
                    <a:p>
                      <a:pPr>
                        <a:lnSpc>
                          <a:spcPct val="115000"/>
                        </a:lnSpc>
                        <a:spcAft>
                          <a:spcPts val="0"/>
                        </a:spcAft>
                      </a:pPr>
                      <a:r>
                        <a:rPr lang="en-GB" sz="1200" dirty="0">
                          <a:latin typeface="Arial Narrow"/>
                          <a:ea typeface="Times New Roman"/>
                          <a:cs typeface="Arial"/>
                        </a:rPr>
                        <a:t>Increase the</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proportion of TB/HIV</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co-infected patients</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on ART to 90%</a:t>
                      </a:r>
                      <a:endParaRPr lang="en-ZA" sz="12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a:latin typeface="Arial Narrow"/>
                          <a:ea typeface="Times New Roman"/>
                          <a:cs typeface="Arial"/>
                        </a:rPr>
                        <a:t>TB/HIV co-infected client on ART rate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53.6%</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65.5%</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73.7%</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79%</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80%</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85%</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5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Numerator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101,937</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130,899</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130,269</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107,841</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155,944</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131,373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114,292</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64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Denominator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latin typeface="Arial"/>
                          <a:ea typeface="Calibri"/>
                          <a:cs typeface="Times New Roman"/>
                        </a:rPr>
                        <a:t>190,093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a:latin typeface="Arial"/>
                          <a:ea typeface="Calibri"/>
                          <a:cs typeface="Times New Roman"/>
                        </a:rPr>
                        <a:t>199,910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latin typeface="Arial"/>
                          <a:ea typeface="Calibri"/>
                          <a:cs typeface="Times New Roman"/>
                        </a:rPr>
                        <a:t>176,756</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latin typeface="Arial"/>
                          <a:ea typeface="Calibri"/>
                          <a:cs typeface="Times New Roman"/>
                        </a:rPr>
                        <a:t>136,507</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latin typeface="Arial"/>
                          <a:ea typeface="Calibri"/>
                          <a:cs typeface="Times New Roman"/>
                        </a:rPr>
                        <a:t>194,930</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latin typeface="Arial"/>
                          <a:ea typeface="Calibri"/>
                          <a:cs typeface="Times New Roman"/>
                        </a:rPr>
                        <a:t>154,557</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latin typeface="Arial"/>
                          <a:ea typeface="Calibri"/>
                          <a:cs typeface="Times New Roman"/>
                        </a:rPr>
                        <a:t>126,991</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5537" name="Rectangle 1"/>
          <p:cNvSpPr>
            <a:spLocks noChangeArrowheads="1"/>
          </p:cNvSpPr>
          <p:nvPr/>
        </p:nvSpPr>
        <p:spPr bwMode="auto">
          <a:xfrm>
            <a:off x="2667000" y="6172200"/>
            <a:ext cx="5715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TB treatment outcomes are based on a cohort system that is 12 months and 24 months behind for drug sensitive and drug resistant TB respectively. </a:t>
            </a:r>
            <a:r>
              <a:rPr kumimoji="0" lang="en-GB" sz="1200" b="0" i="0" u="none" strike="noStrike" cap="none" normalizeH="0" dirty="0" smtClean="0">
                <a:ln>
                  <a:noFill/>
                </a:ln>
                <a:solidFill>
                  <a:schemeClr val="tx1"/>
                </a:solidFill>
                <a:effectLst/>
                <a:latin typeface="Arial Narrow"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The years provided brackets for TB indicators refer to cohort of TB patients being measured.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30</a:t>
            </a:fld>
            <a:endParaRPr lang="en-Z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76200" y="1206921"/>
          <a:ext cx="8915400" cy="4323460"/>
        </p:xfrm>
        <a:graphic>
          <a:graphicData uri="http://schemas.openxmlformats.org/drawingml/2006/table">
            <a:tbl>
              <a:tblPr/>
              <a:tblGrid>
                <a:gridCol w="1403350"/>
                <a:gridCol w="1073150"/>
                <a:gridCol w="919843"/>
                <a:gridCol w="919843"/>
                <a:gridCol w="941614"/>
                <a:gridCol w="898071"/>
                <a:gridCol w="919843"/>
                <a:gridCol w="919843"/>
                <a:gridCol w="919843"/>
              </a:tblGrid>
              <a:tr h="372940">
                <a:tc rowSpan="2">
                  <a:txBody>
                    <a:bodyPr/>
                    <a:lstStyle/>
                    <a:p>
                      <a:pPr>
                        <a:lnSpc>
                          <a:spcPct val="100000"/>
                        </a:lnSpc>
                        <a:spcAft>
                          <a:spcPts val="0"/>
                        </a:spcAft>
                      </a:pPr>
                      <a:r>
                        <a:rPr lang="en-GB" sz="1300" b="1" dirty="0">
                          <a:latin typeface="Arial Narrow" pitchFamily="34" charset="0"/>
                          <a:ea typeface="Times New Roman"/>
                          <a:cs typeface="Arial"/>
                        </a:rPr>
                        <a:t>Strategic Objective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pitchFamily="34" charset="0"/>
                          <a:ea typeface="Times New Roman"/>
                          <a:cs typeface="Arial"/>
                        </a:rPr>
                        <a:t>Consolidated Performance Indicator</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dirty="0">
                          <a:latin typeface="Arial Narrow" pitchFamily="34" charset="0"/>
                          <a:ea typeface="Times New Roman"/>
                          <a:cs typeface="Arial"/>
                        </a:rPr>
                        <a:t>Audited/Actual performance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Arial"/>
                        </a:rPr>
                        <a:t>Estimated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Medium-term targets</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200060">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dirty="0">
                          <a:latin typeface="Arial Narrow" pitchFamily="34" charset="0"/>
                          <a:ea typeface="Times New Roman"/>
                          <a:cs typeface="Arial"/>
                        </a:rPr>
                        <a:t>2012/13</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2013/14</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2014/15</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2015/16</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2016/17</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2017/18</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2018/19</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50224">
                <a:tc rowSpan="4">
                  <a:txBody>
                    <a:bodyPr/>
                    <a:lstStyle/>
                    <a:p>
                      <a:pPr algn="l">
                        <a:lnSpc>
                          <a:spcPct val="100000"/>
                        </a:lnSpc>
                        <a:spcAft>
                          <a:spcPts val="1000"/>
                        </a:spcAft>
                      </a:pPr>
                      <a:r>
                        <a:rPr lang="en-GB" sz="1300" dirty="0">
                          <a:latin typeface="Arial Narrow"/>
                          <a:ea typeface="Times New Roman"/>
                          <a:cs typeface="Arial"/>
                        </a:rPr>
                        <a:t>To scale up combination of prevention interventions to reduce new infections including </a:t>
                      </a:r>
                      <a:r>
                        <a:rPr lang="en-GB" sz="1300" dirty="0" err="1">
                          <a:latin typeface="Arial Narrow"/>
                          <a:ea typeface="Times New Roman"/>
                          <a:cs typeface="Arial"/>
                        </a:rPr>
                        <a:t>HCT</a:t>
                      </a:r>
                      <a:r>
                        <a:rPr lang="en-GB" sz="1300" dirty="0">
                          <a:latin typeface="Arial Narrow"/>
                          <a:ea typeface="Times New Roman"/>
                          <a:cs typeface="Arial"/>
                        </a:rPr>
                        <a:t>, male medical circumcision and condom distribution</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latin typeface="Arial Narrow"/>
                          <a:ea typeface="Times New Roman"/>
                          <a:cs typeface="Arial"/>
                        </a:rPr>
                        <a:t>Number of clients tested for HIV</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300">
                          <a:latin typeface="Arial"/>
                          <a:ea typeface="Times New Roman"/>
                          <a:cs typeface="Times New Roman"/>
                        </a:rPr>
                        <a:t>8978177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6 688 950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9 566 097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10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10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10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10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104">
                <a:tc vMerge="1">
                  <a:txBody>
                    <a:bodyPr/>
                    <a:lstStyle/>
                    <a:p>
                      <a:endParaRPr lang="en-ZA"/>
                    </a:p>
                  </a:txBody>
                  <a:tcPr/>
                </a:tc>
                <a:tc>
                  <a:txBody>
                    <a:bodyPr/>
                    <a:lstStyle/>
                    <a:p>
                      <a:pPr algn="ctr">
                        <a:lnSpc>
                          <a:spcPct val="100000"/>
                        </a:lnSpc>
                        <a:spcAft>
                          <a:spcPts val="0"/>
                        </a:spcAft>
                      </a:pPr>
                      <a:r>
                        <a:rPr lang="en-GB" sz="1300" dirty="0">
                          <a:latin typeface="Arial Narrow"/>
                          <a:ea typeface="Times New Roman"/>
                          <a:cs typeface="Arial"/>
                        </a:rPr>
                        <a:t>Number of medical male circumcisions performed</a:t>
                      </a:r>
                      <a:endParaRPr lang="en-ZA" sz="1300" dirty="0">
                        <a:latin typeface="Calibri"/>
                        <a:ea typeface="Times New Roman"/>
                        <a:cs typeface="Times New Roman"/>
                      </a:endParaRPr>
                    </a:p>
                  </a:txBody>
                  <a:tcPr marL="68580" marR="68580" marT="36195" marB="0">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300">
                          <a:latin typeface="Arial"/>
                          <a:ea typeface="Calibri"/>
                          <a:cs typeface="Times New Roman"/>
                        </a:rPr>
                        <a:t>442 518</a:t>
                      </a:r>
                      <a:endParaRPr lang="en-ZA" sz="130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512 902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508 404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612 648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700 000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650 000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dirty="0">
                          <a:latin typeface="Arial"/>
                          <a:ea typeface="Calibri"/>
                          <a:cs typeface="Times New Roman"/>
                        </a:rPr>
                        <a:t>650 000</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224">
                <a:tc vMerge="1">
                  <a:txBody>
                    <a:bodyPr/>
                    <a:lstStyle/>
                    <a:p>
                      <a:endParaRPr lang="en-ZA"/>
                    </a:p>
                  </a:txBody>
                  <a:tcPr/>
                </a:tc>
                <a:tc>
                  <a:txBody>
                    <a:bodyPr/>
                    <a:lstStyle/>
                    <a:p>
                      <a:pPr algn="ctr">
                        <a:lnSpc>
                          <a:spcPct val="100000"/>
                        </a:lnSpc>
                        <a:spcAft>
                          <a:spcPts val="0"/>
                        </a:spcAft>
                      </a:pPr>
                      <a:r>
                        <a:rPr lang="en-GB" sz="1300" dirty="0">
                          <a:latin typeface="Arial Narrow"/>
                          <a:ea typeface="Times New Roman"/>
                          <a:cs typeface="Arial"/>
                        </a:rPr>
                        <a:t>Male Condoms Distributed</a:t>
                      </a:r>
                      <a:endParaRPr lang="en-ZA" sz="1300" dirty="0">
                        <a:latin typeface="Calibri"/>
                        <a:ea typeface="Times New Roman"/>
                        <a:cs typeface="Times New Roman"/>
                      </a:endParaRPr>
                    </a:p>
                  </a:txBody>
                  <a:tcPr marL="68580" marR="68580" marT="36195" marB="0"/>
                </a:tc>
                <a:tc>
                  <a:txBody>
                    <a:bodyPr/>
                    <a:lstStyle/>
                    <a:p>
                      <a:pPr algn="ctr">
                        <a:lnSpc>
                          <a:spcPct val="100000"/>
                        </a:lnSpc>
                        <a:spcAft>
                          <a:spcPts val="0"/>
                        </a:spcAft>
                      </a:pPr>
                      <a:r>
                        <a:rPr lang="en-US" sz="1300">
                          <a:latin typeface="Arial"/>
                          <a:ea typeface="Calibri"/>
                          <a:cs typeface="Times New Roman"/>
                        </a:rPr>
                        <a:t>New indicator</a:t>
                      </a:r>
                      <a:endParaRPr lang="en-ZA" sz="130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506 427 732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734 124 322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700m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750m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800m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800m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224">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latin typeface="Arial Narrow"/>
                          <a:ea typeface="Times New Roman"/>
                          <a:cs typeface="Arial"/>
                        </a:rPr>
                        <a:t>Female Condoms </a:t>
                      </a:r>
                      <a:r>
                        <a:rPr lang="en-GB" sz="1300" dirty="0">
                          <a:solidFill>
                            <a:srgbClr val="000000"/>
                          </a:solidFill>
                          <a:latin typeface="Arial Narrow"/>
                          <a:ea typeface="Times New Roman"/>
                          <a:cs typeface="Arial"/>
                        </a:rPr>
                        <a:t>Distributed</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11 495 276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19 838 751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16.5m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17.5m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18.5m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dirty="0">
                          <a:latin typeface="Arial"/>
                          <a:ea typeface="Calibri"/>
                          <a:cs typeface="Times New Roman"/>
                        </a:rPr>
                        <a:t>20.5 m</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104">
                <a:tc>
                  <a:txBody>
                    <a:bodyPr/>
                    <a:lstStyle/>
                    <a:p>
                      <a:pPr algn="l">
                        <a:lnSpc>
                          <a:spcPct val="100000"/>
                        </a:lnSpc>
                        <a:spcAft>
                          <a:spcPts val="0"/>
                        </a:spcAft>
                      </a:pPr>
                      <a:r>
                        <a:rPr lang="en-GB" sz="1300" dirty="0">
                          <a:latin typeface="Arial Narrow"/>
                          <a:ea typeface="Times New Roman"/>
                          <a:cs typeface="Arial"/>
                        </a:rPr>
                        <a:t>Increase the numbers of HIV positive people on </a:t>
                      </a:r>
                      <a:r>
                        <a:rPr lang="en-GB" sz="1300" dirty="0" err="1">
                          <a:latin typeface="Arial Narrow"/>
                          <a:ea typeface="Times New Roman"/>
                          <a:cs typeface="Arial"/>
                        </a:rPr>
                        <a:t>ARVs</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latin typeface="Arial Narrow"/>
                          <a:ea typeface="Times New Roman"/>
                          <a:cs typeface="Arial"/>
                        </a:rPr>
                        <a:t>Total clients remaining on ART (</a:t>
                      </a:r>
                      <a:r>
                        <a:rPr lang="en-GB" sz="1300" dirty="0" err="1">
                          <a:latin typeface="Arial Narrow"/>
                          <a:ea typeface="Times New Roman"/>
                          <a:cs typeface="Arial"/>
                        </a:rPr>
                        <a:t>TROA</a:t>
                      </a:r>
                      <a:r>
                        <a:rPr lang="en-GB" sz="1300" dirty="0">
                          <a:latin typeface="Arial Narrow"/>
                          <a:ea typeface="Times New Roman"/>
                          <a:cs typeface="Arial"/>
                        </a:rPr>
                        <a:t>)</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2.7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dirty="0" smtClean="0">
                          <a:latin typeface="Arial"/>
                          <a:ea typeface="Calibri"/>
                          <a:cs typeface="Times New Roman"/>
                        </a:rPr>
                        <a:t>3.1 million</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3.8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4.3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4.8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dirty="0">
                          <a:latin typeface="Arial"/>
                          <a:ea typeface="Calibri"/>
                          <a:cs typeface="Times New Roman"/>
                        </a:rPr>
                        <a:t>5.0 million</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31</a:t>
            </a:fld>
            <a:endParaRPr lang="en-Z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3</a:t>
            </a:r>
            <a:endParaRPr lang="en-ZA" dirty="0"/>
          </a:p>
        </p:txBody>
      </p:sp>
      <p:graphicFrame>
        <p:nvGraphicFramePr>
          <p:cNvPr id="5" name="Content Placeholder 4"/>
          <p:cNvGraphicFramePr>
            <a:graphicFrameLocks noGrp="1"/>
          </p:cNvGraphicFramePr>
          <p:nvPr>
            <p:ph sz="quarter" idx="1"/>
          </p:nvPr>
        </p:nvGraphicFramePr>
        <p:xfrm>
          <a:off x="152400" y="1143000"/>
          <a:ext cx="8915400" cy="4457099"/>
        </p:xfrm>
        <a:graphic>
          <a:graphicData uri="http://schemas.openxmlformats.org/drawingml/2006/table">
            <a:tbl>
              <a:tblPr/>
              <a:tblGrid>
                <a:gridCol w="1676400"/>
                <a:gridCol w="1676400"/>
                <a:gridCol w="1676400"/>
                <a:gridCol w="2057400"/>
                <a:gridCol w="1828800"/>
              </a:tblGrid>
              <a:tr h="436642">
                <a:tc rowSpan="2">
                  <a:txBody>
                    <a:bodyPr/>
                    <a:lstStyle/>
                    <a:p>
                      <a:pPr algn="ctr">
                        <a:lnSpc>
                          <a:spcPct val="100000"/>
                        </a:lnSpc>
                        <a:spcAft>
                          <a:spcPts val="0"/>
                        </a:spcAft>
                      </a:pPr>
                      <a:r>
                        <a:rPr lang="en-GB" sz="1400" b="1" dirty="0" smtClean="0">
                          <a:latin typeface="Arial Narrow" pitchFamily="34" charset="0"/>
                          <a:ea typeface="Times New Roman"/>
                          <a:cs typeface="Times New Roman"/>
                        </a:rPr>
                        <a:t>Programme Performance </a:t>
                      </a:r>
                      <a:r>
                        <a:rPr lang="en-GB" sz="1400" b="1" dirty="0">
                          <a:latin typeface="Arial Narrow" pitchFamily="34" charset="0"/>
                          <a:ea typeface="Times New Roman"/>
                          <a:cs typeface="Times New Roman"/>
                        </a:rPr>
                        <a:t>Indicator</a:t>
                      </a:r>
                      <a:endParaRPr lang="en-ZA" sz="14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Estimated performance</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400">
                        <a:latin typeface="Arial Narrow" pitchFamily="34" charset="0"/>
                        <a:ea typeface="Times New Roman"/>
                        <a:cs typeface="Times New Roman"/>
                      </a:endParaRPr>
                    </a:p>
                    <a:p>
                      <a:pPr algn="ctr">
                        <a:lnSpc>
                          <a:spcPct val="100000"/>
                        </a:lnSpc>
                        <a:spcAft>
                          <a:spcPts val="0"/>
                        </a:spcAft>
                      </a:pPr>
                      <a:r>
                        <a:rPr lang="en-GB" sz="1400" b="1">
                          <a:latin typeface="Arial Narrow" pitchFamily="34" charset="0"/>
                          <a:ea typeface="Times New Roman"/>
                          <a:cs typeface="Times New Roman"/>
                        </a:rPr>
                        <a:t>Medium-term targets</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218321">
                <a:tc vMerge="1">
                  <a:txBody>
                    <a:bodyPr/>
                    <a:lstStyle/>
                    <a:p>
                      <a:endParaRPr lang="en-ZA"/>
                    </a:p>
                  </a:txBody>
                  <a:tcPr/>
                </a:tc>
                <a:tc>
                  <a:txBody>
                    <a:bodyPr/>
                    <a:lstStyle/>
                    <a:p>
                      <a:pPr algn="ctr">
                        <a:lnSpc>
                          <a:spcPct val="100000"/>
                        </a:lnSpc>
                        <a:spcAft>
                          <a:spcPts val="0"/>
                        </a:spcAft>
                      </a:pPr>
                      <a:r>
                        <a:rPr lang="en-GB" sz="1400" b="1">
                          <a:latin typeface="Arial Narrow" pitchFamily="34" charset="0"/>
                          <a:ea typeface="Times New Roman"/>
                          <a:cs typeface="Times New Roman"/>
                        </a:rPr>
                        <a:t>2015/16</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2016/17</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2017/18</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2018/19</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741109">
                <a:tc>
                  <a:txBody>
                    <a:bodyPr/>
                    <a:lstStyle/>
                    <a:p>
                      <a:pPr>
                        <a:lnSpc>
                          <a:spcPct val="115000"/>
                        </a:lnSpc>
                        <a:spcAft>
                          <a:spcPts val="0"/>
                        </a:spcAft>
                      </a:pPr>
                      <a:r>
                        <a:rPr lang="en-GB" sz="1400" dirty="0">
                          <a:latin typeface="Arial Narrow"/>
                          <a:ea typeface="Times New Roman"/>
                          <a:cs typeface="Arial"/>
                        </a:rPr>
                        <a:t>Maternal, Neonatal and Woman’s health programmes using the standardised dashboard reports</a:t>
                      </a:r>
                      <a:endParaRPr lang="en-ZA" sz="14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Arial Narrow"/>
                          <a:ea typeface="Times New Roman"/>
                          <a:cs typeface="Arial"/>
                        </a:rPr>
                        <a:t>Quarterly  performance reports produced with feedback provided to each  provincial </a:t>
                      </a:r>
                      <a:r>
                        <a:rPr lang="en-GB" sz="1400" dirty="0" err="1">
                          <a:latin typeface="Arial Narrow"/>
                          <a:ea typeface="Times New Roman"/>
                          <a:cs typeface="Arial"/>
                        </a:rPr>
                        <a:t>DoH</a:t>
                      </a:r>
                      <a:r>
                        <a:rPr lang="en-GB" sz="1400" dirty="0">
                          <a:latin typeface="Arial Narrow"/>
                          <a:ea typeface="Times New Roman"/>
                          <a:cs typeface="Arial"/>
                        </a:rPr>
                        <a:t> with recommendations targeting poor performance</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Arial Narrow"/>
                          <a:ea typeface="Times New Roman"/>
                          <a:cs typeface="Arial"/>
                        </a:rPr>
                        <a:t>4 x National Quarterly reports produced with recommendations </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Arial Narrow"/>
                          <a:ea typeface="Times New Roman"/>
                          <a:cs typeface="Arial"/>
                        </a:rPr>
                        <a:t>4 x National Quarterly reports produced with recommendations </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Arial Narrow"/>
                          <a:ea typeface="Times New Roman"/>
                          <a:cs typeface="Arial"/>
                        </a:rPr>
                        <a:t>4 x National Quarterly reports produced with recommendations </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837">
                <a:tc>
                  <a:txBody>
                    <a:bodyPr/>
                    <a:lstStyle/>
                    <a:p>
                      <a:pPr>
                        <a:lnSpc>
                          <a:spcPct val="115000"/>
                        </a:lnSpc>
                        <a:spcAft>
                          <a:spcPts val="0"/>
                        </a:spcAft>
                      </a:pPr>
                      <a:r>
                        <a:rPr lang="en-GB" sz="1400">
                          <a:latin typeface="Arial Narrow"/>
                          <a:ea typeface="Times New Roman"/>
                          <a:cs typeface="Arial"/>
                        </a:rPr>
                        <a:t>Remedial EMTCT plans developed with Districts </a:t>
                      </a:r>
                      <a:endParaRPr lang="en-ZA" sz="14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Arial Narrow"/>
                          <a:ea typeface="Times New Roman"/>
                          <a:cs typeface="Arial"/>
                        </a:rPr>
                        <a:t>New Indicator</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Arial Narrow"/>
                          <a:ea typeface="Times New Roman"/>
                          <a:cs typeface="Arial"/>
                        </a:rPr>
                        <a:t>Remedial plans developed with all Districts  that have </a:t>
                      </a:r>
                      <a:r>
                        <a:rPr lang="en-GB" sz="1400" dirty="0" err="1">
                          <a:latin typeface="Arial Narrow"/>
                          <a:ea typeface="Times New Roman"/>
                          <a:cs typeface="Arial"/>
                        </a:rPr>
                        <a:t>MTCT</a:t>
                      </a:r>
                      <a:r>
                        <a:rPr lang="en-GB" sz="1400" dirty="0">
                          <a:latin typeface="Arial Narrow"/>
                          <a:ea typeface="Times New Roman"/>
                          <a:cs typeface="Arial"/>
                        </a:rPr>
                        <a:t> rates &gt; 2%</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Arial Narrow"/>
                          <a:ea typeface="Times New Roman"/>
                          <a:cs typeface="Arial"/>
                        </a:rPr>
                        <a:t>Remedial plans developed with all Districts  that have </a:t>
                      </a:r>
                      <a:r>
                        <a:rPr lang="en-GB" sz="1400" dirty="0" err="1">
                          <a:latin typeface="Arial Narrow"/>
                          <a:ea typeface="Times New Roman"/>
                          <a:cs typeface="Arial"/>
                        </a:rPr>
                        <a:t>MTCT</a:t>
                      </a:r>
                      <a:r>
                        <a:rPr lang="en-GB" sz="1400" dirty="0">
                          <a:latin typeface="Arial Narrow"/>
                          <a:ea typeface="Times New Roman"/>
                          <a:cs typeface="Arial"/>
                        </a:rPr>
                        <a:t> rates &gt; 1.5%</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Arial Narrow"/>
                          <a:ea typeface="Times New Roman"/>
                          <a:cs typeface="Arial"/>
                        </a:rPr>
                        <a:t>Remedial plans developed with all Districts  that have MTCT rates &gt; 1%</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71">
                <a:tc>
                  <a:txBody>
                    <a:bodyPr/>
                    <a:lstStyle/>
                    <a:p>
                      <a:pPr>
                        <a:lnSpc>
                          <a:spcPct val="115000"/>
                        </a:lnSpc>
                        <a:spcAft>
                          <a:spcPts val="0"/>
                        </a:spcAft>
                      </a:pPr>
                      <a:r>
                        <a:rPr lang="en-GB" sz="1400" dirty="0">
                          <a:latin typeface="Arial Narrow"/>
                          <a:ea typeface="Times New Roman"/>
                          <a:cs typeface="Arial"/>
                        </a:rPr>
                        <a:t>Number of Provincial </a:t>
                      </a:r>
                      <a:r>
                        <a:rPr lang="en-GB" sz="1400" dirty="0" err="1">
                          <a:latin typeface="Arial Narrow"/>
                          <a:ea typeface="Times New Roman"/>
                          <a:cs typeface="Arial"/>
                        </a:rPr>
                        <a:t>DoH</a:t>
                      </a:r>
                      <a:r>
                        <a:rPr lang="en-GB" sz="1400" dirty="0">
                          <a:latin typeface="Arial Narrow"/>
                          <a:ea typeface="Times New Roman"/>
                          <a:cs typeface="Arial"/>
                        </a:rPr>
                        <a:t> with Remedial plans to reduce SAM. </a:t>
                      </a:r>
                      <a:endParaRPr lang="en-ZA" sz="14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Arial Narrow"/>
                          <a:ea typeface="Times New Roman"/>
                          <a:cs typeface="Arial"/>
                        </a:rPr>
                        <a:t>Implementation  Framework finalised </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Arial Narrow"/>
                          <a:ea typeface="Times New Roman"/>
                          <a:cs typeface="Arial"/>
                        </a:rPr>
                        <a:t>Two (Mpumalanga DoH and Free State DoH) </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Arial Narrow"/>
                          <a:ea typeface="Times New Roman"/>
                          <a:cs typeface="Arial"/>
                        </a:rPr>
                        <a:t> Two (Eastern Cape and North West  </a:t>
                      </a:r>
                      <a:r>
                        <a:rPr lang="en-GB" sz="1400" dirty="0" err="1">
                          <a:latin typeface="Arial Narrow"/>
                          <a:ea typeface="Times New Roman"/>
                          <a:cs typeface="Arial"/>
                        </a:rPr>
                        <a:t>DoH</a:t>
                      </a:r>
                      <a:r>
                        <a:rPr lang="en-GB" sz="1400" dirty="0">
                          <a:latin typeface="Arial Narrow"/>
                          <a:ea typeface="Times New Roman"/>
                          <a:cs typeface="Arial"/>
                        </a:rPr>
                        <a:t>)</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Arial Narrow"/>
                          <a:ea typeface="Times New Roman"/>
                          <a:cs typeface="Arial"/>
                        </a:rPr>
                        <a:t>All Nine Provincial </a:t>
                      </a:r>
                      <a:r>
                        <a:rPr lang="en-GB" sz="1400" dirty="0" err="1">
                          <a:latin typeface="Arial Narrow"/>
                          <a:ea typeface="Times New Roman"/>
                          <a:cs typeface="Arial"/>
                        </a:rPr>
                        <a:t>DoH</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32</a:t>
            </a:fld>
            <a:endParaRPr lang="en-Z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3</a:t>
            </a:r>
            <a:endParaRPr lang="en-ZA" dirty="0"/>
          </a:p>
        </p:txBody>
      </p:sp>
      <p:graphicFrame>
        <p:nvGraphicFramePr>
          <p:cNvPr id="5" name="Content Placeholder 4"/>
          <p:cNvGraphicFramePr>
            <a:graphicFrameLocks noGrp="1"/>
          </p:cNvGraphicFramePr>
          <p:nvPr>
            <p:ph sz="quarter" idx="1"/>
          </p:nvPr>
        </p:nvGraphicFramePr>
        <p:xfrm>
          <a:off x="152400" y="1143001"/>
          <a:ext cx="8915400" cy="4556760"/>
        </p:xfrm>
        <a:graphic>
          <a:graphicData uri="http://schemas.openxmlformats.org/drawingml/2006/table">
            <a:tbl>
              <a:tblPr/>
              <a:tblGrid>
                <a:gridCol w="1905000"/>
                <a:gridCol w="1447800"/>
                <a:gridCol w="1676400"/>
                <a:gridCol w="2057400"/>
                <a:gridCol w="1828800"/>
              </a:tblGrid>
              <a:tr h="284293">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Programme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2146">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86073">
                <a:tc>
                  <a:txBody>
                    <a:bodyPr/>
                    <a:lstStyle/>
                    <a:p>
                      <a:pPr>
                        <a:lnSpc>
                          <a:spcPct val="100000"/>
                        </a:lnSpc>
                        <a:spcAft>
                          <a:spcPts val="0"/>
                        </a:spcAft>
                      </a:pPr>
                      <a:r>
                        <a:rPr lang="en-GB" sz="1300">
                          <a:latin typeface="Arial Narrow" pitchFamily="34" charset="0"/>
                          <a:ea typeface="Times New Roman"/>
                          <a:cs typeface="Arial"/>
                        </a:rPr>
                        <a:t>Switch from trivalent Oral polio vaccine  OPV(ttOPV) to bivalent OPV(bOPV)</a:t>
                      </a:r>
                      <a:endParaRPr lang="en-ZA" sz="130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New Indicator</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Oral Polio Vaccine  switch conducted and report produced</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Not Applicable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Not Applicable</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732">
                <a:tc>
                  <a:txBody>
                    <a:bodyPr/>
                    <a:lstStyle/>
                    <a:p>
                      <a:pPr>
                        <a:lnSpc>
                          <a:spcPct val="100000"/>
                        </a:lnSpc>
                        <a:spcAft>
                          <a:spcPts val="0"/>
                        </a:spcAft>
                      </a:pPr>
                      <a:endParaRPr lang="en-GB" sz="1300">
                        <a:latin typeface="Arial Narrow" pitchFamily="34" charset="0"/>
                        <a:ea typeface="Times New Roman"/>
                        <a:cs typeface="Arial"/>
                      </a:endParaRPr>
                    </a:p>
                    <a:p>
                      <a:pPr>
                        <a:lnSpc>
                          <a:spcPct val="100000"/>
                        </a:lnSpc>
                        <a:spcAft>
                          <a:spcPts val="0"/>
                        </a:spcAft>
                      </a:pPr>
                      <a:r>
                        <a:rPr lang="en-GB" sz="1300">
                          <a:latin typeface="Arial Narrow" pitchFamily="34" charset="0"/>
                          <a:ea typeface="Times New Roman"/>
                          <a:cs typeface="Arial"/>
                        </a:rPr>
                        <a:t>Cervical Cancer control Policy and  Guidelines</a:t>
                      </a:r>
                      <a:endParaRPr lang="en-ZA" sz="130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Cervical cancer control policy and guidelines finalised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18  Master Trainers trained on the implementation of the Cervical Cancer Control Policy and guidelines</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Cervical Cancer control Policy and  Guidelines Monitored and a National report with recommendations produced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Cervical Cancer control Policy and  Guidelines Monitored and a National report with recommendations produced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00000"/>
                        </a:lnSpc>
                        <a:spcAft>
                          <a:spcPts val="0"/>
                        </a:spcAft>
                      </a:pPr>
                      <a:r>
                        <a:rPr lang="en-GB" sz="1300" dirty="0">
                          <a:latin typeface="Arial Narrow" pitchFamily="34" charset="0"/>
                          <a:ea typeface="Times New Roman"/>
                          <a:cs typeface="Arial"/>
                        </a:rPr>
                        <a:t>Breast Cancer Policy and Guidelines</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Breast cancer policy guidelines developed and disseminated to facilities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Breast cancer policy guidelines finalised, approved and disseminated to identified facilities as per the approved policy.</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Breast Cancer Policy and  Guidelines Monitored and a National report with recommendations produced</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Breast Cancer Policy and  Guidelines Monitored and a National report with recommendations produced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00000"/>
                        </a:lnSpc>
                        <a:spcAft>
                          <a:spcPts val="0"/>
                        </a:spcAft>
                      </a:pPr>
                      <a:r>
                        <a:rPr lang="en-ZA" sz="1300" dirty="0" smtClean="0">
                          <a:latin typeface="Arial Narrow" pitchFamily="34" charset="0"/>
                          <a:ea typeface="Times New Roman"/>
                          <a:cs typeface="Times New Roman"/>
                        </a:rPr>
                        <a:t>Number of Districts Implementation plans developed and </a:t>
                      </a:r>
                      <a:r>
                        <a:rPr lang="en-ZA" sz="1300" dirty="0" err="1" smtClean="0">
                          <a:latin typeface="Arial Narrow" pitchFamily="34" charset="0"/>
                          <a:ea typeface="Times New Roman"/>
                          <a:cs typeface="Times New Roman"/>
                        </a:rPr>
                        <a:t>operationalised</a:t>
                      </a:r>
                      <a:r>
                        <a:rPr lang="en-ZA" sz="1300" dirty="0" smtClean="0">
                          <a:latin typeface="Arial Narrow" pitchFamily="34" charset="0"/>
                          <a:ea typeface="Times New Roman"/>
                          <a:cs typeface="Times New Roman"/>
                        </a:rPr>
                        <a:t> in the subsequent year to reach 90-90-90 targets for TB and HIV </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New indicator</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52 </a:t>
                      </a:r>
                      <a:r>
                        <a:rPr lang="en-GB" sz="1300" dirty="0" err="1">
                          <a:latin typeface="Arial Narrow" pitchFamily="34" charset="0"/>
                          <a:ea typeface="Times New Roman"/>
                          <a:cs typeface="Arial"/>
                        </a:rPr>
                        <a:t>DIPs</a:t>
                      </a:r>
                      <a:r>
                        <a:rPr lang="en-GB" sz="1300" dirty="0">
                          <a:latin typeface="Arial Narrow" pitchFamily="34" charset="0"/>
                          <a:ea typeface="Times New Roman"/>
                          <a:cs typeface="Arial"/>
                        </a:rPr>
                        <a:t> for developed with health districts for 2017/18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52 </a:t>
                      </a:r>
                      <a:r>
                        <a:rPr lang="en-GB" sz="1300" dirty="0" err="1">
                          <a:latin typeface="Arial Narrow" pitchFamily="34" charset="0"/>
                          <a:ea typeface="Times New Roman"/>
                          <a:cs typeface="Arial"/>
                        </a:rPr>
                        <a:t>DIPs</a:t>
                      </a:r>
                      <a:r>
                        <a:rPr lang="en-GB" sz="1300" dirty="0">
                          <a:latin typeface="Arial Narrow" pitchFamily="34" charset="0"/>
                          <a:ea typeface="Times New Roman"/>
                          <a:cs typeface="Arial"/>
                        </a:rPr>
                        <a:t> for developed with health districts for 2018/19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52 </a:t>
                      </a:r>
                      <a:r>
                        <a:rPr lang="en-GB" sz="1300" dirty="0" err="1">
                          <a:latin typeface="Arial Narrow" pitchFamily="34" charset="0"/>
                          <a:ea typeface="Times New Roman"/>
                          <a:cs typeface="Arial"/>
                        </a:rPr>
                        <a:t>DIPs</a:t>
                      </a:r>
                      <a:r>
                        <a:rPr lang="en-GB" sz="1300" dirty="0">
                          <a:latin typeface="Arial Narrow" pitchFamily="34" charset="0"/>
                          <a:ea typeface="Times New Roman"/>
                          <a:cs typeface="Arial"/>
                        </a:rPr>
                        <a:t> for developed with health districts for 2019/20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33</a:t>
            </a:fld>
            <a:endParaRPr lang="en-Z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3</a:t>
            </a:r>
            <a:endParaRPr lang="en-ZA" dirty="0"/>
          </a:p>
        </p:txBody>
      </p:sp>
      <p:graphicFrame>
        <p:nvGraphicFramePr>
          <p:cNvPr id="5" name="Content Placeholder 4"/>
          <p:cNvGraphicFramePr>
            <a:graphicFrameLocks noGrp="1"/>
          </p:cNvGraphicFramePr>
          <p:nvPr>
            <p:ph sz="quarter" idx="1"/>
          </p:nvPr>
        </p:nvGraphicFramePr>
        <p:xfrm>
          <a:off x="152400" y="1143001"/>
          <a:ext cx="8915400" cy="4675632"/>
        </p:xfrm>
        <a:graphic>
          <a:graphicData uri="http://schemas.openxmlformats.org/drawingml/2006/table">
            <a:tbl>
              <a:tblPr/>
              <a:tblGrid>
                <a:gridCol w="1905000"/>
                <a:gridCol w="1447800"/>
                <a:gridCol w="1676400"/>
                <a:gridCol w="2057400"/>
                <a:gridCol w="1828800"/>
              </a:tblGrid>
              <a:tr h="284293">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Programme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2146">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86073">
                <a:tc>
                  <a:txBody>
                    <a:bodyPr/>
                    <a:lstStyle/>
                    <a:p>
                      <a:pPr>
                        <a:lnSpc>
                          <a:spcPct val="100000"/>
                        </a:lnSpc>
                        <a:spcAft>
                          <a:spcPts val="0"/>
                        </a:spcAft>
                      </a:pPr>
                      <a:r>
                        <a:rPr lang="en-GB" sz="1300" dirty="0">
                          <a:latin typeface="Arial Narrow" pitchFamily="34" charset="0"/>
                          <a:ea typeface="Times New Roman"/>
                          <a:cs typeface="Arial"/>
                        </a:rPr>
                        <a:t>Number of Districts Implementation plans monitored </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New indicator</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52 Districts Implementation Plans (DIPs) monitored and  reports produced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52 Districts Implementation Plans (DIPs) monitored and  reports produced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52 Districts Implementation Plans (DIPs) monitored and  reports produced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732">
                <a:tc>
                  <a:txBody>
                    <a:bodyPr/>
                    <a:lstStyle/>
                    <a:p>
                      <a:pPr>
                        <a:lnSpc>
                          <a:spcPct val="100000"/>
                        </a:lnSpc>
                        <a:spcAft>
                          <a:spcPts val="0"/>
                        </a:spcAft>
                      </a:pPr>
                      <a:r>
                        <a:rPr lang="en-GB" sz="1300" dirty="0">
                          <a:latin typeface="Arial Narrow" pitchFamily="34" charset="0"/>
                          <a:ea typeface="Times New Roman"/>
                          <a:cs typeface="Arial"/>
                        </a:rPr>
                        <a:t>Dashboard reports for Monitoring implementation of the HIV and AIDS and </a:t>
                      </a:r>
                      <a:r>
                        <a:rPr lang="en-GB" sz="1300" dirty="0" err="1">
                          <a:latin typeface="Arial Narrow" pitchFamily="34" charset="0"/>
                          <a:ea typeface="Times New Roman"/>
                          <a:cs typeface="Arial"/>
                        </a:rPr>
                        <a:t>STI</a:t>
                      </a:r>
                      <a:r>
                        <a:rPr lang="en-GB" sz="1300" dirty="0">
                          <a:latin typeface="Arial Narrow" pitchFamily="34" charset="0"/>
                          <a:ea typeface="Times New Roman"/>
                          <a:cs typeface="Arial"/>
                        </a:rPr>
                        <a:t>  Programmes</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Quarterly reports produced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4 x National Quarterly monitoring dashboard reports produced with recommendations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4 x National Quarterly monitoring dashboard reports produced with recommendations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4 x National Quarterly monitoring dashboard reports produced with recommendations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00000"/>
                        </a:lnSpc>
                        <a:spcAft>
                          <a:spcPts val="0"/>
                        </a:spcAft>
                      </a:pPr>
                      <a:r>
                        <a:rPr lang="en-GB" sz="1300" dirty="0">
                          <a:latin typeface="Arial Narrow" pitchFamily="34" charset="0"/>
                          <a:ea typeface="Times New Roman"/>
                          <a:cs typeface="Arial"/>
                        </a:rPr>
                        <a:t> HIV  and AIDS Conditional grant Reports</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4 x Quarterly HIV  conditional grant reports within the required timeframe produced</a:t>
                      </a:r>
                      <a:endParaRPr lang="en-ZA" sz="1300">
                        <a:latin typeface="Arial Narrow" pitchFamily="34" charset="0"/>
                        <a:ea typeface="Times New Roman"/>
                        <a:cs typeface="Times New Roman"/>
                      </a:endParaRPr>
                    </a:p>
                    <a:p>
                      <a:pPr>
                        <a:lnSpc>
                          <a:spcPct val="100000"/>
                        </a:lnSpc>
                        <a:spcAft>
                          <a:spcPts val="0"/>
                        </a:spcAft>
                      </a:pPr>
                      <a:r>
                        <a:rPr lang="en-GB" sz="1300">
                          <a:latin typeface="Arial Narrow" pitchFamily="34" charset="0"/>
                          <a:ea typeface="Times New Roman"/>
                          <a:cs typeface="Arial"/>
                        </a:rPr>
                        <a:t>Annual HIV Conditional Grant Report  produced</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3x  Quarterly HIV and AIDS Conditional grant reports produced </a:t>
                      </a:r>
                      <a:endParaRPr lang="en-ZA" sz="1300" dirty="0">
                        <a:latin typeface="Arial Narrow" pitchFamily="34" charset="0"/>
                        <a:ea typeface="Times New Roman"/>
                        <a:cs typeface="Times New Roman"/>
                      </a:endParaRPr>
                    </a:p>
                    <a:p>
                      <a:pPr>
                        <a:lnSpc>
                          <a:spcPct val="100000"/>
                        </a:lnSpc>
                        <a:spcAft>
                          <a:spcPts val="0"/>
                        </a:spcAft>
                      </a:pPr>
                      <a:r>
                        <a:rPr lang="en-GB" sz="1300" dirty="0">
                          <a:latin typeface="Arial Narrow" pitchFamily="34" charset="0"/>
                          <a:ea typeface="Times New Roman"/>
                          <a:cs typeface="Arial"/>
                        </a:rPr>
                        <a:t>Annual HIV Conditional Grant Report  for 2015/16 year produced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3x  Quarterly HIV and AIDS Conditional grant reports produced </a:t>
                      </a:r>
                      <a:endParaRPr lang="en-ZA" sz="1300" dirty="0">
                        <a:latin typeface="Arial Narrow" pitchFamily="34" charset="0"/>
                        <a:ea typeface="Times New Roman"/>
                        <a:cs typeface="Times New Roman"/>
                      </a:endParaRPr>
                    </a:p>
                    <a:p>
                      <a:pPr>
                        <a:lnSpc>
                          <a:spcPct val="100000"/>
                        </a:lnSpc>
                        <a:spcAft>
                          <a:spcPts val="0"/>
                        </a:spcAft>
                      </a:pPr>
                      <a:r>
                        <a:rPr lang="en-GB" sz="1300" dirty="0">
                          <a:latin typeface="Arial Narrow" pitchFamily="34" charset="0"/>
                          <a:ea typeface="Times New Roman"/>
                          <a:cs typeface="Arial"/>
                        </a:rPr>
                        <a:t>Annual HIV Conditional Grant Report  for 2016/17 year produced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3x  Quarterly HIV and AIDS Conditional grant reports produced </a:t>
                      </a:r>
                      <a:endParaRPr lang="en-ZA" sz="1300" dirty="0">
                        <a:latin typeface="Arial Narrow" pitchFamily="34" charset="0"/>
                        <a:ea typeface="Times New Roman"/>
                        <a:cs typeface="Times New Roman"/>
                      </a:endParaRPr>
                    </a:p>
                    <a:p>
                      <a:pPr>
                        <a:lnSpc>
                          <a:spcPct val="100000"/>
                        </a:lnSpc>
                        <a:spcAft>
                          <a:spcPts val="0"/>
                        </a:spcAft>
                      </a:pPr>
                      <a:r>
                        <a:rPr lang="en-GB" sz="1300" dirty="0">
                          <a:latin typeface="Arial Narrow" pitchFamily="34" charset="0"/>
                          <a:ea typeface="Times New Roman"/>
                          <a:cs typeface="Arial"/>
                        </a:rPr>
                        <a:t>Annual HIV Conditional Grant Report  for 2017/18 year produced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00000"/>
                        </a:lnSpc>
                        <a:spcAft>
                          <a:spcPts val="0"/>
                        </a:spcAft>
                      </a:pPr>
                      <a:r>
                        <a:rPr lang="en-GB" sz="1300" kern="1200" dirty="0" smtClean="0">
                          <a:solidFill>
                            <a:schemeClr val="tx1"/>
                          </a:solidFill>
                          <a:latin typeface="Arial Narrow" pitchFamily="34" charset="0"/>
                          <a:ea typeface="+mn-ea"/>
                          <a:cs typeface="+mn-cs"/>
                        </a:rPr>
                        <a:t>Annual National HIV Antenatal Prevalence Survey</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pitchFamily="34" charset="0"/>
                          <a:ea typeface="Times New Roman"/>
                          <a:cs typeface="Arial"/>
                        </a:rPr>
                        <a:t>2014 National Antenatal HIV prevalence Report produced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pitchFamily="34" charset="0"/>
                          <a:ea typeface="Times New Roman"/>
                          <a:cs typeface="Arial"/>
                        </a:rPr>
                        <a:t>2015 National antenatal sentinel  HIV and Syphilis prevalence report published.</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pitchFamily="34" charset="0"/>
                          <a:ea typeface="Times New Roman"/>
                          <a:cs typeface="Arial"/>
                        </a:rPr>
                        <a:t>2016  National antenatal sentinel HIV prevalence report published</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pitchFamily="34" charset="0"/>
                          <a:ea typeface="Times New Roman"/>
                          <a:cs typeface="Arial"/>
                        </a:rPr>
                        <a:t>2017 National antenatal sentinel  HIV prevalence report published.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34</a:t>
            </a:fld>
            <a:endParaRPr lang="en-Z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3</a:t>
            </a:r>
            <a:endParaRPr lang="en-ZA" dirty="0"/>
          </a:p>
        </p:txBody>
      </p:sp>
      <p:graphicFrame>
        <p:nvGraphicFramePr>
          <p:cNvPr id="5" name="Content Placeholder 4"/>
          <p:cNvGraphicFramePr>
            <a:graphicFrameLocks noGrp="1"/>
          </p:cNvGraphicFramePr>
          <p:nvPr>
            <p:ph sz="quarter" idx="1"/>
          </p:nvPr>
        </p:nvGraphicFramePr>
        <p:xfrm>
          <a:off x="152400" y="1143001"/>
          <a:ext cx="8915400" cy="3069322"/>
        </p:xfrm>
        <a:graphic>
          <a:graphicData uri="http://schemas.openxmlformats.org/drawingml/2006/table">
            <a:tbl>
              <a:tblPr/>
              <a:tblGrid>
                <a:gridCol w="1905000"/>
                <a:gridCol w="1447800"/>
                <a:gridCol w="1676400"/>
                <a:gridCol w="2057400"/>
                <a:gridCol w="1828800"/>
              </a:tblGrid>
              <a:tr h="284293">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Programme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2146">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86073">
                <a:tc>
                  <a:txBody>
                    <a:bodyPr/>
                    <a:lstStyle/>
                    <a:p>
                      <a:pPr>
                        <a:lnSpc>
                          <a:spcPct val="115000"/>
                        </a:lnSpc>
                        <a:spcAft>
                          <a:spcPts val="0"/>
                        </a:spcAft>
                      </a:pPr>
                      <a:r>
                        <a:rPr lang="en-GB" sz="1300">
                          <a:latin typeface="Arial Narrow"/>
                          <a:ea typeface="Times New Roman"/>
                          <a:cs typeface="Arial"/>
                        </a:rPr>
                        <a:t>Monitor implementation of child health programmes using the standardised dashboard reports</a:t>
                      </a:r>
                      <a:endParaRPr lang="en-ZA" sz="13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Quarterly report developed and implementation feedback provided </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4 x National Quarterly Monitoring dashboard reports produced with recommendations </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 x National Quarterly Monitoring dashboard reports produced with recommendations</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 x National Quarterly Monitoring dashboard reports produced with recommendations</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732">
                <a:tc>
                  <a:txBody>
                    <a:bodyPr/>
                    <a:lstStyle/>
                    <a:p>
                      <a:pPr>
                        <a:lnSpc>
                          <a:spcPct val="115000"/>
                        </a:lnSpc>
                        <a:spcAft>
                          <a:spcPts val="0"/>
                        </a:spcAft>
                      </a:pPr>
                      <a:r>
                        <a:rPr lang="en-GB" sz="1300">
                          <a:latin typeface="Arial Narrow"/>
                          <a:ea typeface="Times New Roman"/>
                          <a:cs typeface="Arial"/>
                        </a:rPr>
                        <a:t>Percentage of inmates screened for TB on admission </a:t>
                      </a:r>
                      <a:endParaRPr lang="en-ZA" sz="13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75%</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80%</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85%</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90%</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15000"/>
                        </a:lnSpc>
                        <a:spcAft>
                          <a:spcPts val="0"/>
                        </a:spcAft>
                      </a:pPr>
                      <a:r>
                        <a:rPr lang="en-GB" sz="1300" dirty="0">
                          <a:latin typeface="Arial Narrow"/>
                          <a:ea typeface="Times New Roman"/>
                          <a:cs typeface="Arial"/>
                        </a:rPr>
                        <a:t>Percentage of controlled mines providing routine TB screening</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30% </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85%</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89.9% </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95% </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35</a:t>
            </a:fld>
            <a:endParaRPr lang="en-Z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b="1" dirty="0" smtClean="0"/>
              <a:t>PROGRAMME 4 - </a:t>
            </a:r>
            <a:r>
              <a:rPr lang="en-GB" sz="2800" b="1" dirty="0" smtClean="0"/>
              <a:t>PRIMARY HEALTH CARE SERVICES (</a:t>
            </a:r>
            <a:r>
              <a:rPr lang="en-GB" sz="2800" b="1" dirty="0" err="1" smtClean="0"/>
              <a:t>PHC</a:t>
            </a:r>
            <a:r>
              <a:rPr lang="en-GB" sz="2800" b="1" dirty="0" smtClean="0"/>
              <a:t>)</a:t>
            </a:r>
            <a:endParaRPr lang="en-ZA" sz="2800" b="1" dirty="0"/>
          </a:p>
        </p:txBody>
      </p:sp>
      <p:sp>
        <p:nvSpPr>
          <p:cNvPr id="6" name="Content Placeholder 5"/>
          <p:cNvSpPr>
            <a:spLocks noGrp="1"/>
          </p:cNvSpPr>
          <p:nvPr>
            <p:ph sz="quarter" idx="1"/>
          </p:nvPr>
        </p:nvSpPr>
        <p:spPr/>
        <p:txBody>
          <a:bodyPr/>
          <a:lstStyle/>
          <a:p>
            <a:pPr marL="0" indent="1588" algn="ctr">
              <a:buNone/>
            </a:pPr>
            <a:endParaRPr lang="en-ZA" sz="2800" dirty="0" smtClean="0"/>
          </a:p>
          <a:p>
            <a:pPr marL="0" indent="1588" algn="ctr">
              <a:buNone/>
            </a:pPr>
            <a:r>
              <a:rPr lang="en-ZA" sz="2800" dirty="0" smtClean="0"/>
              <a:t>The purpose of Primary Health Care Service Programme is to develop and oversee the implementation of legislation, policies, systems, and norms and standards for a uniform well functioning district health system, environmental health services, communicable disease control, non-communicable disease control as well as health promotion and nutrition programmes</a:t>
            </a:r>
            <a:r>
              <a:rPr lang="en-GB" sz="2800" dirty="0" smtClean="0"/>
              <a:t>. </a:t>
            </a:r>
            <a:endParaRPr lang="en-ZA" sz="2800" dirty="0" smtClean="0"/>
          </a:p>
          <a:p>
            <a:pPr>
              <a:buNone/>
            </a:pPr>
            <a:endParaRPr lang="en-ZA" sz="28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36</a:t>
            </a:fld>
            <a:endParaRPr lang="en-Z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76199" y="1242060"/>
          <a:ext cx="8915401" cy="2872740"/>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Consolidated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15000"/>
                        </a:lnSpc>
                        <a:spcAft>
                          <a:spcPts val="0"/>
                        </a:spcAft>
                      </a:pPr>
                      <a:r>
                        <a:rPr lang="en-GB" sz="1300" dirty="0">
                          <a:latin typeface="Arial Narrow"/>
                          <a:ea typeface="Times New Roman"/>
                          <a:cs typeface="Arial"/>
                        </a:rPr>
                        <a:t>Prevent avoidable blindness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Cataract Surgery Rate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1500 operations per million un-insured population </a:t>
                      </a:r>
                      <a:endParaRPr lang="en-ZA" sz="1300" dirty="0">
                        <a:latin typeface="Calibri"/>
                        <a:ea typeface="Times New Roman"/>
                        <a:cs typeface="Times New Roman"/>
                      </a:endParaRPr>
                    </a:p>
                    <a:p>
                      <a:pPr>
                        <a:lnSpc>
                          <a:spcPct val="115000"/>
                        </a:lnSpc>
                        <a:spcAft>
                          <a:spcPts val="0"/>
                        </a:spcAft>
                      </a:pPr>
                      <a:r>
                        <a:rPr lang="en-GB" sz="1300" dirty="0">
                          <a:latin typeface="Arial Narrow"/>
                          <a:ea typeface="Times New Roman"/>
                          <a:cs typeface="Arial"/>
                        </a:rPr>
                        <a:t>(64 800 cataract operations)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1000 operations per million un-insured population </a:t>
                      </a:r>
                      <a:endParaRPr lang="en-ZA" sz="1300">
                        <a:latin typeface="Calibri"/>
                        <a:ea typeface="Times New Roman"/>
                        <a:cs typeface="Times New Roman"/>
                      </a:endParaRPr>
                    </a:p>
                    <a:p>
                      <a:pPr>
                        <a:lnSpc>
                          <a:spcPct val="115000"/>
                        </a:lnSpc>
                        <a:spcAft>
                          <a:spcPts val="0"/>
                        </a:spcAft>
                      </a:pPr>
                      <a:r>
                        <a:rPr lang="en-GB" sz="1300">
                          <a:latin typeface="Arial Narrow"/>
                          <a:ea typeface="Times New Roman"/>
                          <a:cs typeface="Arial"/>
                        </a:rPr>
                        <a:t>(44 000 cataract operations)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 1000 operations per million un-insured population </a:t>
                      </a:r>
                      <a:endParaRPr lang="en-ZA" sz="1300">
                        <a:latin typeface="Calibri"/>
                        <a:ea typeface="Times New Roman"/>
                        <a:cs typeface="Times New Roman"/>
                      </a:endParaRPr>
                    </a:p>
                    <a:p>
                      <a:pPr>
                        <a:lnSpc>
                          <a:spcPct val="115000"/>
                        </a:lnSpc>
                        <a:spcAft>
                          <a:spcPts val="0"/>
                        </a:spcAft>
                      </a:pPr>
                      <a:r>
                        <a:rPr lang="en-GB" sz="1300">
                          <a:latin typeface="Arial Narrow"/>
                          <a:ea typeface="Times New Roman"/>
                          <a:cs typeface="Arial"/>
                        </a:rPr>
                        <a:t>(44 000 cataract operations)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1000 operations per million un-insured population </a:t>
                      </a:r>
                      <a:endParaRPr lang="en-ZA" sz="1300">
                        <a:latin typeface="Calibri"/>
                        <a:ea typeface="Times New Roman"/>
                        <a:cs typeface="Times New Roman"/>
                      </a:endParaRPr>
                    </a:p>
                    <a:p>
                      <a:pPr>
                        <a:lnSpc>
                          <a:spcPct val="115000"/>
                        </a:lnSpc>
                        <a:spcAft>
                          <a:spcPts val="0"/>
                        </a:spcAft>
                      </a:pPr>
                      <a:r>
                        <a:rPr lang="en-GB" sz="1300">
                          <a:latin typeface="Arial Narrow"/>
                          <a:ea typeface="Times New Roman"/>
                          <a:cs typeface="Arial"/>
                        </a:rPr>
                        <a:t>(44 000 cataract operations)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a:txBody>
                    <a:bodyPr/>
                    <a:lstStyle/>
                    <a:p>
                      <a:pPr>
                        <a:lnSpc>
                          <a:spcPct val="115000"/>
                        </a:lnSpc>
                        <a:spcAft>
                          <a:spcPts val="0"/>
                        </a:spcAft>
                      </a:pPr>
                      <a:r>
                        <a:rPr lang="en-GB" sz="1300">
                          <a:latin typeface="Arial Narrow"/>
                          <a:ea typeface="Times New Roman"/>
                          <a:cs typeface="Arial"/>
                        </a:rPr>
                        <a:t>Eliminate Malaria by 2018, so that there is zero local cases of malaria in South Africa</a:t>
                      </a:r>
                      <a:endParaRPr lang="en-ZA" sz="130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a:lnSpc>
                          <a:spcPct val="115000"/>
                        </a:lnSpc>
                        <a:spcAft>
                          <a:spcPts val="0"/>
                        </a:spcAft>
                      </a:pPr>
                      <a:r>
                        <a:rPr lang="en-GB" sz="1300" dirty="0">
                          <a:latin typeface="Arial Narrow"/>
                          <a:ea typeface="Times New Roman"/>
                          <a:cs typeface="Arial"/>
                        </a:rPr>
                        <a:t>Malaria Incidence per 1000 population at risk </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0.2 malaria cases per 1000 population at risk</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0.2 malaria cases per 1000 population at risk</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0.1 malaria cases per 1000 population at risk</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Malaria eliminated - zero local cases of malaria in South Africa</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37</a:t>
            </a:fld>
            <a:endParaRPr lang="en-Z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76199" y="1242060"/>
          <a:ext cx="8915401" cy="4196467"/>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00000"/>
                        </a:lnSpc>
                        <a:spcAft>
                          <a:spcPts val="0"/>
                        </a:spcAft>
                      </a:pPr>
                      <a:r>
                        <a:rPr lang="en-GB" sz="1400" b="1" dirty="0">
                          <a:latin typeface="Arial Narrow" pitchFamily="34" charset="0"/>
                          <a:ea typeface="Times New Roman"/>
                          <a:cs typeface="Times New Roman"/>
                        </a:rPr>
                        <a:t>Strategic Objective </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400" b="1" dirty="0" smtClean="0">
                          <a:latin typeface="Arial Narrow" pitchFamily="34" charset="0"/>
                          <a:ea typeface="Times New Roman"/>
                          <a:cs typeface="Times New Roman"/>
                        </a:rPr>
                        <a:t>Performance </a:t>
                      </a:r>
                      <a:r>
                        <a:rPr lang="en-GB" sz="1400" b="1" dirty="0">
                          <a:latin typeface="Arial Narrow" pitchFamily="34" charset="0"/>
                          <a:ea typeface="Times New Roman"/>
                          <a:cs typeface="Times New Roman"/>
                        </a:rPr>
                        <a:t>Indicator</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dirty="0">
                          <a:latin typeface="Arial Narrow" pitchFamily="34" charset="0"/>
                          <a:ea typeface="Times New Roman"/>
                          <a:cs typeface="Times New Roman"/>
                        </a:rPr>
                        <a:t>Estimated performance</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400">
                        <a:latin typeface="Arial Narrow" pitchFamily="34" charset="0"/>
                        <a:ea typeface="Times New Roman"/>
                        <a:cs typeface="Times New Roman"/>
                      </a:endParaRPr>
                    </a:p>
                    <a:p>
                      <a:pPr algn="ctr">
                        <a:lnSpc>
                          <a:spcPct val="100000"/>
                        </a:lnSpc>
                        <a:spcAft>
                          <a:spcPts val="0"/>
                        </a:spcAft>
                      </a:pPr>
                      <a:r>
                        <a:rPr lang="en-GB" sz="1400" b="1">
                          <a:latin typeface="Arial Narrow" pitchFamily="34" charset="0"/>
                          <a:ea typeface="Times New Roman"/>
                          <a:cs typeface="Times New Roman"/>
                        </a:rPr>
                        <a:t>Medium-term targets</a:t>
                      </a:r>
                      <a:endParaRPr lang="en-ZA" sz="14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400" b="1">
                          <a:latin typeface="Arial Narrow" pitchFamily="34" charset="0"/>
                          <a:ea typeface="Times New Roman"/>
                          <a:cs typeface="Times New Roman"/>
                        </a:rPr>
                        <a:t>2015/16</a:t>
                      </a:r>
                      <a:endParaRPr lang="en-ZA" sz="14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2016/17</a:t>
                      </a:r>
                      <a:endParaRPr lang="en-ZA" sz="14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2017/18</a:t>
                      </a:r>
                      <a:endParaRPr lang="en-ZA" sz="14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2018/19</a:t>
                      </a:r>
                      <a:endParaRPr lang="en-ZA" sz="14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2">
                  <a:txBody>
                    <a:bodyPr/>
                    <a:lstStyle/>
                    <a:p>
                      <a:pPr>
                        <a:lnSpc>
                          <a:spcPct val="100000"/>
                        </a:lnSpc>
                        <a:spcAft>
                          <a:spcPts val="0"/>
                        </a:spcAft>
                      </a:pPr>
                      <a:r>
                        <a:rPr lang="en-GB" sz="1300" dirty="0">
                          <a:latin typeface="Arial Narrow"/>
                          <a:ea typeface="Times New Roman"/>
                          <a:cs typeface="Arial"/>
                        </a:rPr>
                        <a:t>Improve district governance and strengthen management and leadership of the district health system</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300" dirty="0">
                        <a:latin typeface="Arial Narrow"/>
                        <a:ea typeface="Times New Roman"/>
                        <a:cs typeface="Arial"/>
                      </a:endParaRPr>
                    </a:p>
                    <a:p>
                      <a:pPr>
                        <a:lnSpc>
                          <a:spcPct val="100000"/>
                        </a:lnSpc>
                        <a:spcAft>
                          <a:spcPts val="0"/>
                        </a:spcAft>
                      </a:pPr>
                      <a:r>
                        <a:rPr lang="en-GB" sz="1300" dirty="0">
                          <a:latin typeface="Arial Narrow"/>
                          <a:ea typeface="Times New Roman"/>
                          <a:cs typeface="Arial"/>
                        </a:rPr>
                        <a:t>Number of Districts with uniform management structures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Draft Uniform structure for District Health Management developed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Uniform structure for District Health Management approved.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52 Districts audited against the approved uniform structure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30 Districts with uniform management structures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Number of  primary health Care facilities with functional committees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 1000 health Care facilities with functional clinic committees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1200 health facilities audited to determine functional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1800 health facilities audited to determine functional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2500 health Care facilities with functional  committees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a:txBody>
                    <a:bodyPr/>
                    <a:lstStyle/>
                    <a:p>
                      <a:pPr>
                        <a:lnSpc>
                          <a:spcPct val="100000"/>
                        </a:lnSpc>
                        <a:spcAft>
                          <a:spcPts val="0"/>
                        </a:spcAft>
                      </a:pPr>
                      <a:r>
                        <a:rPr lang="en-GB" sz="1300">
                          <a:latin typeface="Arial Narrow"/>
                          <a:ea typeface="Times New Roman"/>
                          <a:cs typeface="Arial"/>
                        </a:rPr>
                        <a:t>Improve access to community based PHC services</a:t>
                      </a:r>
                      <a:endParaRPr lang="en-ZA" sz="130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Number of functional </a:t>
                      </a:r>
                      <a:r>
                        <a:rPr lang="en-GB" sz="1300" dirty="0" err="1">
                          <a:latin typeface="Arial Narrow"/>
                          <a:ea typeface="Times New Roman"/>
                          <a:cs typeface="Arial"/>
                        </a:rPr>
                        <a:t>WBPHCOTs</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2000 functional WBPHCOTs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2000 functional WBPHCOTs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2000 functional </a:t>
                      </a:r>
                      <a:r>
                        <a:rPr lang="en-GB" sz="1300" dirty="0" err="1">
                          <a:latin typeface="Arial Narrow"/>
                          <a:ea typeface="Times New Roman"/>
                          <a:cs typeface="Arial"/>
                        </a:rPr>
                        <a:t>WBPHCOTs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2000 functional </a:t>
                      </a:r>
                      <a:r>
                        <a:rPr lang="en-GB" sz="1300" dirty="0" err="1">
                          <a:latin typeface="Arial Narrow"/>
                          <a:ea typeface="Times New Roman"/>
                          <a:cs typeface="Arial"/>
                        </a:rPr>
                        <a:t>WBPHCOTs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a:txBody>
                    <a:bodyPr/>
                    <a:lstStyle/>
                    <a:p>
                      <a:pPr>
                        <a:lnSpc>
                          <a:spcPct val="100000"/>
                        </a:lnSpc>
                        <a:spcAft>
                          <a:spcPts val="0"/>
                        </a:spcAft>
                      </a:pPr>
                      <a:r>
                        <a:rPr lang="en-GB" sz="1300" dirty="0">
                          <a:latin typeface="Arial Narrow"/>
                          <a:ea typeface="Times New Roman"/>
                          <a:cs typeface="Arial"/>
                        </a:rPr>
                        <a:t>Improve quality of services at primary health Care facilities</a:t>
                      </a:r>
                      <a:endParaRPr lang="en-ZA" sz="13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a:lnSpc>
                          <a:spcPct val="100000"/>
                        </a:lnSpc>
                        <a:spcAft>
                          <a:spcPts val="0"/>
                        </a:spcAft>
                      </a:pPr>
                      <a:r>
                        <a:rPr lang="en-GB" sz="1300" dirty="0">
                          <a:latin typeface="Arial Narrow"/>
                          <a:ea typeface="Times New Roman"/>
                          <a:cs typeface="Arial"/>
                        </a:rPr>
                        <a:t>Number of primary health Care facilities  in  the 52 districts that qualify as Ideal Clinics</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500 primary health Care facilities  in  the 52  districts qualify as  Ideal Clinics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Additional 750 primary health Care facilities  in  the 52  districts qualify as  Ideal Clinics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Additional 1000 primary health Care facilities  in  the 52  districts qualify as  Ideal Clinics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Additional 1250 primary health Care facilities  in  the 52  districts qualify as  Ideal Clinics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38</a:t>
            </a:fld>
            <a:endParaRPr lang="en-Z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76199" y="1242060"/>
          <a:ext cx="8915401" cy="5378958"/>
        </p:xfrm>
        <a:graphic>
          <a:graphicData uri="http://schemas.openxmlformats.org/drawingml/2006/table">
            <a:tbl>
              <a:tblPr/>
              <a:tblGrid>
                <a:gridCol w="1447800"/>
                <a:gridCol w="1752601"/>
                <a:gridCol w="1554480"/>
                <a:gridCol w="1485900"/>
                <a:gridCol w="1263015"/>
                <a:gridCol w="1411605"/>
              </a:tblGrid>
              <a:tr h="347870">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3">
                  <a:txBody>
                    <a:bodyPr/>
                    <a:lstStyle/>
                    <a:p>
                      <a:pPr>
                        <a:lnSpc>
                          <a:spcPct val="115000"/>
                        </a:lnSpc>
                        <a:spcAft>
                          <a:spcPts val="0"/>
                        </a:spcAft>
                      </a:pPr>
                      <a:r>
                        <a:rPr lang="en-GB" sz="1300" dirty="0">
                          <a:latin typeface="Arial Narrow"/>
                          <a:ea typeface="Times New Roman"/>
                          <a:cs typeface="Arial"/>
                        </a:rPr>
                        <a:t>Improve environmental health services in all 52 districts and metropolitan municipalities in the country</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Number of municipalities  that are randomly selected and audited against environmental health norms and standards in executing their environmental health functions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20</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35</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35</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35</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Hand and hygiene strategy rolled out in 9 (nine) provinces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National Hand hygiene strategy developed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National Hand hygiene strategy approved; and</a:t>
                      </a:r>
                      <a:endParaRPr lang="en-ZA" sz="1300">
                        <a:latin typeface="Calibri"/>
                        <a:ea typeface="Times New Roman"/>
                        <a:cs typeface="Times New Roman"/>
                      </a:endParaRPr>
                    </a:p>
                    <a:p>
                      <a:pPr>
                        <a:lnSpc>
                          <a:spcPct val="115000"/>
                        </a:lnSpc>
                        <a:spcAft>
                          <a:spcPts val="0"/>
                        </a:spcAft>
                      </a:pPr>
                      <a:r>
                        <a:rPr lang="en-GB" sz="1300">
                          <a:latin typeface="Arial Narrow"/>
                          <a:ea typeface="Times New Roman"/>
                          <a:cs typeface="Arial"/>
                        </a:rPr>
                        <a:t>Hand hygiene strategy workshops held in all 9 provinces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9 provinces monitored on implementation of  hand hygiene strategy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9 provinces monitored on implementation of  hand hygiene strategy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Health Care Risk Waste (</a:t>
                      </a:r>
                      <a:r>
                        <a:rPr lang="en-GB" sz="1300" dirty="0" err="1">
                          <a:latin typeface="Arial Narrow"/>
                          <a:ea typeface="Times New Roman"/>
                          <a:cs typeface="Arial"/>
                        </a:rPr>
                        <a:t>HCRW</a:t>
                      </a:r>
                      <a:r>
                        <a:rPr lang="en-GB" sz="1300" dirty="0">
                          <a:latin typeface="Arial Narrow"/>
                          <a:ea typeface="Times New Roman"/>
                          <a:cs typeface="Arial"/>
                        </a:rPr>
                        <a:t>)  Regulations </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Health Care risk waste regulations finalised and tools for audit implementation developed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9 Provincial Implementation Plans developed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50 randomly selected public health facilities audited, and report with recommendations  produced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50 randomly selected public health facilities audited, and report with recommendations  produced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39</a:t>
            </a:fld>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6624736" cy="801960"/>
          </a:xfrm>
        </p:spPr>
        <p:txBody>
          <a:bodyPr>
            <a:noAutofit/>
          </a:bodyPr>
          <a:lstStyle/>
          <a:p>
            <a:r>
              <a:rPr lang="en-ZA" sz="2000" b="1" dirty="0" smtClean="0">
                <a:solidFill>
                  <a:schemeClr val="bg1"/>
                </a:solidFill>
              </a:rPr>
              <a:t>Alignment between </a:t>
            </a:r>
            <a:r>
              <a:rPr lang="en-ZA" sz="2000" b="1" dirty="0" err="1" smtClean="0">
                <a:solidFill>
                  <a:schemeClr val="bg1"/>
                </a:solidFill>
              </a:rPr>
              <a:t>NDP</a:t>
            </a:r>
            <a:r>
              <a:rPr lang="en-ZA" sz="2000" b="1" dirty="0" smtClean="0">
                <a:solidFill>
                  <a:schemeClr val="bg1"/>
                </a:solidFill>
              </a:rPr>
              <a:t> 2030, </a:t>
            </a:r>
            <a:r>
              <a:rPr lang="en-ZA" sz="2000" b="1" dirty="0" err="1" smtClean="0">
                <a:solidFill>
                  <a:schemeClr val="bg1"/>
                </a:solidFill>
              </a:rPr>
              <a:t>MTSF</a:t>
            </a:r>
            <a:r>
              <a:rPr lang="en-ZA" sz="2000" b="1" dirty="0" smtClean="0">
                <a:solidFill>
                  <a:schemeClr val="bg1"/>
                </a:solidFill>
              </a:rPr>
              <a:t> 2014-2019 </a:t>
            </a:r>
            <a:br>
              <a:rPr lang="en-ZA" sz="2000" b="1" dirty="0" smtClean="0">
                <a:solidFill>
                  <a:schemeClr val="bg1"/>
                </a:solidFill>
              </a:rPr>
            </a:br>
            <a:r>
              <a:rPr lang="en-ZA" sz="2000" b="1" dirty="0" smtClean="0">
                <a:solidFill>
                  <a:schemeClr val="bg1"/>
                </a:solidFill>
              </a:rPr>
              <a:t>NDoH Strategic Plan 2015-2020 and APP 2016/17</a:t>
            </a:r>
            <a:endParaRPr lang="en-ZA" sz="2000" b="1" dirty="0">
              <a:solidFill>
                <a:schemeClr val="bg1"/>
              </a:solidFill>
            </a:endParaRPr>
          </a:p>
        </p:txBody>
      </p:sp>
      <p:graphicFrame>
        <p:nvGraphicFramePr>
          <p:cNvPr id="4" name="Content Placeholder 3"/>
          <p:cNvGraphicFramePr>
            <a:graphicFrameLocks noGrp="1"/>
          </p:cNvGraphicFramePr>
          <p:nvPr>
            <p:ph sz="quarter" idx="1"/>
          </p:nvPr>
        </p:nvGraphicFramePr>
        <p:xfrm>
          <a:off x="179512" y="1052736"/>
          <a:ext cx="8820473" cy="5697506"/>
        </p:xfrm>
        <a:graphic>
          <a:graphicData uri="http://schemas.openxmlformats.org/drawingml/2006/table">
            <a:tbl>
              <a:tblPr firstRow="1">
                <a:tableStyleId>{08FB837D-C827-4EFA-A057-4D05807E0F7C}</a:tableStyleId>
              </a:tblPr>
              <a:tblGrid>
                <a:gridCol w="2441382"/>
                <a:gridCol w="2959218"/>
                <a:gridCol w="3419873"/>
              </a:tblGrid>
              <a:tr h="131943">
                <a:tc>
                  <a:txBody>
                    <a:bodyPr/>
                    <a:lstStyle/>
                    <a:p>
                      <a:pPr>
                        <a:lnSpc>
                          <a:spcPct val="115000"/>
                        </a:lnSpc>
                        <a:spcAft>
                          <a:spcPts val="1000"/>
                        </a:spcAft>
                      </a:pPr>
                      <a:r>
                        <a:rPr lang="en-US" sz="1200" dirty="0"/>
                        <a:t>NDP Goals 2030</a:t>
                      </a:r>
                      <a:endParaRPr lang="en-ZA" sz="1200" dirty="0">
                        <a:latin typeface="Calibri"/>
                        <a:ea typeface="Times New Roman"/>
                        <a:cs typeface="Times New Roman"/>
                      </a:endParaRPr>
                    </a:p>
                  </a:txBody>
                  <a:tcPr marL="41911" marR="41911" marT="0" marB="0"/>
                </a:tc>
                <a:tc>
                  <a:txBody>
                    <a:bodyPr/>
                    <a:lstStyle/>
                    <a:p>
                      <a:pPr>
                        <a:lnSpc>
                          <a:spcPct val="115000"/>
                        </a:lnSpc>
                        <a:spcAft>
                          <a:spcPts val="1000"/>
                        </a:spcAft>
                      </a:pPr>
                      <a:r>
                        <a:rPr lang="en-ZA" sz="1200" dirty="0" smtClean="0">
                          <a:latin typeface="Calibri"/>
                          <a:ea typeface="Times New Roman"/>
                          <a:cs typeface="Times New Roman"/>
                        </a:rPr>
                        <a:t> MTSF </a:t>
                      </a:r>
                      <a:r>
                        <a:rPr lang="en-ZA" sz="1200" dirty="0" err="1" smtClean="0">
                          <a:latin typeface="Calibri"/>
                          <a:ea typeface="Times New Roman"/>
                          <a:cs typeface="Times New Roman"/>
                        </a:rPr>
                        <a:t>Priorites</a:t>
                      </a:r>
                      <a:endParaRPr lang="en-ZA" sz="1200" dirty="0">
                        <a:latin typeface="Calibri"/>
                        <a:ea typeface="Times New Roman"/>
                        <a:cs typeface="Times New Roman"/>
                      </a:endParaRPr>
                    </a:p>
                  </a:txBody>
                  <a:tcPr marL="41911" marR="41911" marT="0" marB="0"/>
                </a:tc>
                <a:tc>
                  <a:txBody>
                    <a:bodyPr/>
                    <a:lstStyle/>
                    <a:p>
                      <a:pPr>
                        <a:lnSpc>
                          <a:spcPct val="115000"/>
                        </a:lnSpc>
                        <a:spcAft>
                          <a:spcPts val="1000"/>
                        </a:spcAft>
                      </a:pPr>
                      <a:r>
                        <a:rPr lang="en-US" sz="1200" dirty="0" err="1"/>
                        <a:t>NDoH</a:t>
                      </a:r>
                      <a:r>
                        <a:rPr lang="en-US" sz="1200" dirty="0"/>
                        <a:t> Strategic Goals 2014- 2019</a:t>
                      </a:r>
                      <a:endParaRPr lang="en-ZA" sz="1200" dirty="0">
                        <a:latin typeface="Calibri"/>
                        <a:ea typeface="Times New Roman"/>
                        <a:cs typeface="Times New Roman"/>
                      </a:endParaRPr>
                    </a:p>
                  </a:txBody>
                  <a:tcPr marL="41911" marR="41911" marT="0" marB="0" anchor="ctr"/>
                </a:tc>
              </a:tr>
              <a:tr h="289188">
                <a:tc>
                  <a:txBody>
                    <a:bodyPr/>
                    <a:lstStyle/>
                    <a:p>
                      <a:pPr>
                        <a:lnSpc>
                          <a:spcPct val="100000"/>
                        </a:lnSpc>
                        <a:spcAft>
                          <a:spcPts val="1000"/>
                        </a:spcAft>
                      </a:pPr>
                      <a:r>
                        <a:rPr lang="en-US" sz="1050" dirty="0"/>
                        <a:t>Average male and female life expectancy at birth increased to 70 years</a:t>
                      </a:r>
                      <a:endParaRPr lang="en-ZA" sz="1050" dirty="0">
                        <a:latin typeface="Calibri"/>
                        <a:ea typeface="Times New Roman"/>
                        <a:cs typeface="Times New Roman"/>
                      </a:endParaRPr>
                    </a:p>
                  </a:txBody>
                  <a:tcPr marL="41911" marR="41911" marT="0" marB="0"/>
                </a:tc>
                <a:tc rowSpan="5">
                  <a:txBody>
                    <a:bodyPr/>
                    <a:lstStyle/>
                    <a:p>
                      <a:pPr>
                        <a:lnSpc>
                          <a:spcPct val="100000"/>
                        </a:lnSpc>
                      </a:pPr>
                      <a:r>
                        <a:rPr lang="en-ZA" sz="1050" dirty="0" smtClean="0"/>
                        <a:t>HIV &amp; AIDS and Tuberculosis prevented and successfully managed </a:t>
                      </a:r>
                    </a:p>
                    <a:p>
                      <a:pPr>
                        <a:lnSpc>
                          <a:spcPct val="100000"/>
                        </a:lnSpc>
                      </a:pPr>
                      <a:r>
                        <a:rPr lang="en-ZA" sz="1050" dirty="0" smtClean="0"/>
                        <a:t>Maternal, infant and child mortality reduced </a:t>
                      </a:r>
                    </a:p>
                    <a:p>
                      <a:pPr marL="457200">
                        <a:lnSpc>
                          <a:spcPct val="100000"/>
                        </a:lnSpc>
                        <a:spcAft>
                          <a:spcPts val="1000"/>
                        </a:spcAft>
                      </a:pPr>
                      <a:endParaRPr lang="en-ZA" sz="1050" dirty="0">
                        <a:latin typeface="Calibri"/>
                        <a:ea typeface="Times New Roman"/>
                        <a:cs typeface="Times New Roman"/>
                      </a:endParaRPr>
                    </a:p>
                  </a:txBody>
                  <a:tcPr marL="41911" marR="41911" marT="0" marB="0"/>
                </a:tc>
                <a:tc rowSpan="5">
                  <a:txBody>
                    <a:bodyPr/>
                    <a:lstStyle/>
                    <a:p>
                      <a:pPr marL="37465">
                        <a:lnSpc>
                          <a:spcPct val="100000"/>
                        </a:lnSpc>
                        <a:spcAft>
                          <a:spcPts val="1000"/>
                        </a:spcAft>
                      </a:pPr>
                      <a:r>
                        <a:rPr lang="en-US" sz="1050" dirty="0" smtClean="0"/>
                        <a:t>Prevent disease and reduce its burden, and promote health; </a:t>
                      </a:r>
                      <a:endParaRPr lang="en-ZA" sz="1050" dirty="0">
                        <a:latin typeface="Calibri"/>
                        <a:ea typeface="Times New Roman"/>
                        <a:cs typeface="Times New Roman"/>
                      </a:endParaRPr>
                    </a:p>
                  </a:txBody>
                  <a:tcPr marL="41911" marR="41911" marT="0" marB="0" anchor="ctr"/>
                </a:tc>
              </a:tr>
              <a:tr h="192792">
                <a:tc>
                  <a:txBody>
                    <a:bodyPr/>
                    <a:lstStyle/>
                    <a:p>
                      <a:pPr>
                        <a:lnSpc>
                          <a:spcPct val="100000"/>
                        </a:lnSpc>
                        <a:spcAft>
                          <a:spcPts val="1000"/>
                        </a:spcAft>
                      </a:pPr>
                      <a:r>
                        <a:rPr lang="en-US" sz="1050" dirty="0"/>
                        <a:t>Tuberculosis (TB) prevention and cure progressively improved;</a:t>
                      </a:r>
                      <a:endParaRPr lang="en-ZA" sz="1050" dirty="0">
                        <a:latin typeface="Calibri"/>
                        <a:ea typeface="Times New Roman"/>
                        <a:cs typeface="Times New Roman"/>
                      </a:endParaRPr>
                    </a:p>
                  </a:txBody>
                  <a:tcPr marL="41911" marR="41911" marT="0" marB="0"/>
                </a:tc>
                <a:tc vMerge="1">
                  <a:txBody>
                    <a:bodyPr/>
                    <a:lstStyle/>
                    <a:p>
                      <a:endParaRPr lang="en-ZA"/>
                    </a:p>
                  </a:txBody>
                  <a:tcPr/>
                </a:tc>
                <a:tc vMerge="1">
                  <a:txBody>
                    <a:bodyPr/>
                    <a:lstStyle/>
                    <a:p>
                      <a:endParaRPr lang="en-ZA"/>
                    </a:p>
                  </a:txBody>
                  <a:tcPr/>
                </a:tc>
              </a:tr>
              <a:tr h="192792">
                <a:tc>
                  <a:txBody>
                    <a:bodyPr/>
                    <a:lstStyle/>
                    <a:p>
                      <a:pPr>
                        <a:lnSpc>
                          <a:spcPct val="100000"/>
                        </a:lnSpc>
                        <a:spcAft>
                          <a:spcPts val="1000"/>
                        </a:spcAft>
                      </a:pPr>
                      <a:r>
                        <a:rPr lang="en-US" sz="1050" dirty="0"/>
                        <a:t>Maternal, infant and child mortality reduced</a:t>
                      </a:r>
                      <a:endParaRPr lang="en-ZA" sz="1050" dirty="0">
                        <a:latin typeface="Calibri"/>
                        <a:ea typeface="Times New Roman"/>
                        <a:cs typeface="Times New Roman"/>
                      </a:endParaRPr>
                    </a:p>
                  </a:txBody>
                  <a:tcPr marL="41911" marR="41911" marT="0" marB="0"/>
                </a:tc>
                <a:tc vMerge="1">
                  <a:txBody>
                    <a:bodyPr/>
                    <a:lstStyle/>
                    <a:p>
                      <a:endParaRPr lang="en-ZA"/>
                    </a:p>
                  </a:txBody>
                  <a:tcPr/>
                </a:tc>
                <a:tc vMerge="1">
                  <a:txBody>
                    <a:bodyPr/>
                    <a:lstStyle/>
                    <a:p>
                      <a:endParaRPr lang="en-ZA"/>
                    </a:p>
                  </a:txBody>
                  <a:tcPr/>
                </a:tc>
              </a:tr>
              <a:tr h="192792">
                <a:tc>
                  <a:txBody>
                    <a:bodyPr/>
                    <a:lstStyle/>
                    <a:p>
                      <a:pPr>
                        <a:lnSpc>
                          <a:spcPct val="100000"/>
                        </a:lnSpc>
                        <a:spcAft>
                          <a:spcPts val="1000"/>
                        </a:spcAft>
                      </a:pPr>
                      <a:r>
                        <a:rPr lang="en-US" sz="1050"/>
                        <a:t>Prevalence of Non-Communicable Diseases reduced </a:t>
                      </a:r>
                      <a:endParaRPr lang="en-ZA" sz="1050">
                        <a:latin typeface="Calibri"/>
                        <a:ea typeface="Times New Roman"/>
                        <a:cs typeface="Times New Roman"/>
                      </a:endParaRPr>
                    </a:p>
                  </a:txBody>
                  <a:tcPr marL="41911" marR="41911" marT="0" marB="0"/>
                </a:tc>
                <a:tc vMerge="1">
                  <a:txBody>
                    <a:bodyPr/>
                    <a:lstStyle/>
                    <a:p>
                      <a:endParaRPr lang="en-ZA"/>
                    </a:p>
                  </a:txBody>
                  <a:tcPr/>
                </a:tc>
                <a:tc vMerge="1">
                  <a:txBody>
                    <a:bodyPr/>
                    <a:lstStyle/>
                    <a:p>
                      <a:endParaRPr lang="en-ZA"/>
                    </a:p>
                  </a:txBody>
                  <a:tcPr/>
                </a:tc>
              </a:tr>
              <a:tr h="192792">
                <a:tc>
                  <a:txBody>
                    <a:bodyPr/>
                    <a:lstStyle/>
                    <a:p>
                      <a:pPr>
                        <a:lnSpc>
                          <a:spcPct val="100000"/>
                        </a:lnSpc>
                        <a:spcAft>
                          <a:spcPts val="1000"/>
                        </a:spcAft>
                      </a:pPr>
                      <a:r>
                        <a:rPr lang="en-US" sz="1050" dirty="0"/>
                        <a:t>Injury, accidents and violence reduced by 50% from 2010 levels</a:t>
                      </a:r>
                      <a:endParaRPr lang="en-ZA" sz="1050" dirty="0">
                        <a:latin typeface="Calibri"/>
                        <a:ea typeface="Times New Roman"/>
                        <a:cs typeface="Times New Roman"/>
                      </a:endParaRPr>
                    </a:p>
                  </a:txBody>
                  <a:tcPr marL="41911" marR="41911" marT="0" marB="0"/>
                </a:tc>
                <a:tc vMerge="1">
                  <a:txBody>
                    <a:bodyPr/>
                    <a:lstStyle/>
                    <a:p>
                      <a:endParaRPr lang="en-ZA"/>
                    </a:p>
                  </a:txBody>
                  <a:tcPr/>
                </a:tc>
                <a:tc vMerge="1">
                  <a:txBody>
                    <a:bodyPr/>
                    <a:lstStyle/>
                    <a:p>
                      <a:endParaRPr lang="en-ZA"/>
                    </a:p>
                  </a:txBody>
                  <a:tcPr/>
                </a:tc>
              </a:tr>
              <a:tr h="271659">
                <a:tc rowSpan="4">
                  <a:txBody>
                    <a:bodyPr/>
                    <a:lstStyle/>
                    <a:p>
                      <a:pPr>
                        <a:lnSpc>
                          <a:spcPct val="100000"/>
                        </a:lnSpc>
                        <a:spcAft>
                          <a:spcPts val="1000"/>
                        </a:spcAft>
                      </a:pPr>
                      <a:r>
                        <a:rPr lang="en-US" sz="1050" dirty="0"/>
                        <a:t>Health systems reforms completed</a:t>
                      </a:r>
                      <a:endParaRPr lang="en-ZA" sz="1050" dirty="0">
                        <a:latin typeface="Calibri"/>
                        <a:ea typeface="Times New Roman"/>
                        <a:cs typeface="Times New Roman"/>
                      </a:endParaRPr>
                    </a:p>
                  </a:txBody>
                  <a:tcPr marL="41911" marR="41911" marT="0" marB="0"/>
                </a:tc>
                <a:tc>
                  <a:txBody>
                    <a:bodyPr/>
                    <a:lstStyle/>
                    <a:p>
                      <a:pPr marL="0" marR="0" indent="0" algn="l" defTabSz="914400" rtl="0" eaLnBrk="1" fontAlgn="auto" latinLnBrk="0" hangingPunct="1">
                        <a:lnSpc>
                          <a:spcPct val="100000"/>
                        </a:lnSpc>
                        <a:spcBef>
                          <a:spcPts val="0"/>
                        </a:spcBef>
                        <a:spcAft>
                          <a:spcPts val="1000"/>
                        </a:spcAft>
                        <a:buClrTx/>
                        <a:buSzTx/>
                        <a:buFontTx/>
                        <a:buNone/>
                        <a:tabLst>
                          <a:tab pos="-90170" algn="l"/>
                        </a:tabLst>
                        <a:defRPr/>
                      </a:pPr>
                      <a:r>
                        <a:rPr lang="en-ZA" sz="1050" dirty="0" smtClean="0"/>
                        <a:t>Improved health facility planning and infrastructure delivery </a:t>
                      </a:r>
                      <a:endParaRPr lang="en-ZA" sz="1050" dirty="0" smtClean="0">
                        <a:latin typeface="+mn-lt"/>
                        <a:ea typeface="Times New Roman"/>
                        <a:cs typeface="Times New Roman"/>
                      </a:endParaRPr>
                    </a:p>
                    <a:p>
                      <a:pPr>
                        <a:lnSpc>
                          <a:spcPct val="100000"/>
                        </a:lnSpc>
                        <a:spcAft>
                          <a:spcPts val="1000"/>
                        </a:spcAft>
                        <a:tabLst>
                          <a:tab pos="-90170" algn="l"/>
                        </a:tabLst>
                      </a:pPr>
                      <a:endParaRPr lang="en-ZA" sz="1050" dirty="0">
                        <a:latin typeface="Calibri"/>
                        <a:ea typeface="Times New Roman"/>
                        <a:cs typeface="Times New Roman"/>
                      </a:endParaRPr>
                    </a:p>
                  </a:txBody>
                  <a:tcPr marL="41911" marR="41911" marT="0" marB="0"/>
                </a:tc>
                <a:tc>
                  <a:txBody>
                    <a:bodyPr/>
                    <a:lstStyle/>
                    <a:p>
                      <a:pPr marL="37465">
                        <a:lnSpc>
                          <a:spcPct val="100000"/>
                        </a:lnSpc>
                        <a:spcAft>
                          <a:spcPts val="1000"/>
                        </a:spcAft>
                      </a:pPr>
                      <a:r>
                        <a:rPr lang="en-US" sz="1050" dirty="0"/>
                        <a:t>Improve health facility planning by implementing norms and standards; </a:t>
                      </a:r>
                      <a:endParaRPr lang="en-ZA" sz="1050" dirty="0">
                        <a:latin typeface="Calibri"/>
                        <a:ea typeface="Times New Roman"/>
                        <a:cs typeface="Times New Roman"/>
                      </a:endParaRPr>
                    </a:p>
                  </a:txBody>
                  <a:tcPr marL="41911" marR="41911" marT="0" marB="0" anchor="ctr"/>
                </a:tc>
              </a:tr>
              <a:tr h="394335">
                <a:tc vMerge="1">
                  <a:txBody>
                    <a:bodyPr/>
                    <a:lstStyle/>
                    <a:p>
                      <a:endParaRPr lang="en-ZA"/>
                    </a:p>
                  </a:txBody>
                  <a:tcPr/>
                </a:tc>
                <a:tc>
                  <a:txBody>
                    <a:bodyPr/>
                    <a:lstStyle/>
                    <a:p>
                      <a:pPr>
                        <a:lnSpc>
                          <a:spcPct val="100000"/>
                        </a:lnSpc>
                      </a:pPr>
                      <a:endParaRPr lang="en-ZA" sz="1050" kern="1200" baseline="0" dirty="0" smtClean="0">
                        <a:solidFill>
                          <a:schemeClr val="dk1"/>
                        </a:solidFill>
                        <a:latin typeface="+mn-lt"/>
                        <a:ea typeface="+mn-ea"/>
                        <a:cs typeface="+mn-cs"/>
                      </a:endParaRPr>
                    </a:p>
                    <a:p>
                      <a:pPr>
                        <a:lnSpc>
                          <a:spcPct val="100000"/>
                        </a:lnSpc>
                      </a:pPr>
                      <a:r>
                        <a:rPr lang="en-ZA" sz="1050" kern="1200" dirty="0" smtClean="0">
                          <a:solidFill>
                            <a:schemeClr val="dk1"/>
                          </a:solidFill>
                          <a:latin typeface="+mn-lt"/>
                          <a:ea typeface="+mn-ea"/>
                          <a:cs typeface="+mn-cs"/>
                        </a:rPr>
                        <a:t>Health care costs reduced </a:t>
                      </a:r>
                      <a:endParaRPr lang="en-ZA" sz="1050" kern="1200" dirty="0">
                        <a:solidFill>
                          <a:schemeClr val="dk1"/>
                        </a:solidFill>
                        <a:latin typeface="+mn-lt"/>
                        <a:ea typeface="+mn-ea"/>
                        <a:cs typeface="+mn-cs"/>
                      </a:endParaRPr>
                    </a:p>
                  </a:txBody>
                  <a:tcPr marL="41911" marR="41911" marT="0" marB="0"/>
                </a:tc>
                <a:tc>
                  <a:txBody>
                    <a:bodyPr/>
                    <a:lstStyle/>
                    <a:p>
                      <a:pPr marL="37465">
                        <a:lnSpc>
                          <a:spcPct val="100000"/>
                        </a:lnSpc>
                        <a:spcAft>
                          <a:spcPts val="1000"/>
                        </a:spcAft>
                      </a:pPr>
                      <a:r>
                        <a:rPr lang="en-US" sz="1050" dirty="0"/>
                        <a:t>Improve financial management by improving capacity, contract management, revenue collection and supply chain management </a:t>
                      </a:r>
                      <a:endParaRPr lang="en-ZA" sz="1050" dirty="0">
                        <a:latin typeface="Calibri"/>
                        <a:ea typeface="Times New Roman"/>
                        <a:cs typeface="Times New Roman"/>
                      </a:endParaRPr>
                    </a:p>
                  </a:txBody>
                  <a:tcPr marL="41911" marR="41911" marT="0" marB="0" anchor="ctr"/>
                </a:tc>
              </a:tr>
              <a:tr h="289188">
                <a:tc vMerge="1">
                  <a:txBody>
                    <a:bodyPr/>
                    <a:lstStyle/>
                    <a:p>
                      <a:endParaRPr lang="en-ZA"/>
                    </a:p>
                  </a:txBody>
                  <a:tcPr/>
                </a:tc>
                <a:tc>
                  <a:txBody>
                    <a:bodyPr/>
                    <a:lstStyle/>
                    <a:p>
                      <a:pPr>
                        <a:lnSpc>
                          <a:spcPct val="100000"/>
                        </a:lnSpc>
                      </a:pPr>
                      <a:r>
                        <a:rPr lang="en-ZA" sz="1050" dirty="0" smtClean="0"/>
                        <a:t>Efficient Health Management Information System for improved  decision making</a:t>
                      </a:r>
                      <a:endParaRPr lang="en-ZA" sz="1050" dirty="0">
                        <a:latin typeface="Calibri"/>
                        <a:ea typeface="Times New Roman"/>
                        <a:cs typeface="Times New Roman"/>
                      </a:endParaRPr>
                    </a:p>
                  </a:txBody>
                  <a:tcPr marL="41911" marR="41911" marT="0" marB="0"/>
                </a:tc>
                <a:tc>
                  <a:txBody>
                    <a:bodyPr/>
                    <a:lstStyle/>
                    <a:p>
                      <a:pPr marL="37465">
                        <a:lnSpc>
                          <a:spcPct val="100000"/>
                        </a:lnSpc>
                        <a:spcAft>
                          <a:spcPts val="1000"/>
                        </a:spcAft>
                      </a:pPr>
                      <a:r>
                        <a:rPr lang="en-US" sz="1050" dirty="0"/>
                        <a:t>Develop an efficient health management information system for improved decision making; </a:t>
                      </a:r>
                      <a:endParaRPr lang="en-ZA" sz="1050" dirty="0">
                        <a:latin typeface="Calibri"/>
                        <a:ea typeface="Times New Roman"/>
                        <a:cs typeface="Times New Roman"/>
                      </a:endParaRPr>
                    </a:p>
                  </a:txBody>
                  <a:tcPr marL="41911" marR="41911" marT="0" marB="0" anchor="ctr"/>
                </a:tc>
              </a:tr>
              <a:tr h="637990">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tab pos="-90170" algn="l"/>
                        </a:tabLst>
                        <a:defRPr/>
                      </a:pPr>
                      <a:r>
                        <a:rPr lang="en-ZA" sz="1050" dirty="0" smtClean="0"/>
                        <a:t>Improved quality of health care </a:t>
                      </a:r>
                    </a:p>
                    <a:p>
                      <a:pPr>
                        <a:lnSpc>
                          <a:spcPct val="100000"/>
                        </a:lnSpc>
                        <a:spcAft>
                          <a:spcPts val="1000"/>
                        </a:spcAft>
                        <a:tabLst>
                          <a:tab pos="-90170" algn="l"/>
                        </a:tabLst>
                      </a:pPr>
                      <a:endParaRPr lang="en-ZA" sz="1050" dirty="0">
                        <a:latin typeface="Calibri"/>
                        <a:ea typeface="Times New Roman"/>
                        <a:cs typeface="Times New Roman"/>
                      </a:endParaRPr>
                    </a:p>
                  </a:txBody>
                  <a:tcPr marL="41911" marR="41911" marT="0" marB="0"/>
                </a:tc>
                <a:tc>
                  <a:txBody>
                    <a:bodyPr/>
                    <a:lstStyle/>
                    <a:p>
                      <a:pPr marL="37465">
                        <a:lnSpc>
                          <a:spcPct val="100000"/>
                        </a:lnSpc>
                        <a:spcAft>
                          <a:spcPts val="0"/>
                        </a:spcAft>
                      </a:pPr>
                      <a:r>
                        <a:rPr lang="en-US" sz="1050" dirty="0"/>
                        <a:t>Improve the quality of care by setting and monitoring national norms and standards, improving systems for user feedback, increasing safety in health care, and by improving clinical governance</a:t>
                      </a:r>
                      <a:endParaRPr lang="en-ZA" sz="1050" dirty="0">
                        <a:latin typeface="Calibri"/>
                        <a:ea typeface="Times New Roman"/>
                        <a:cs typeface="Times New Roman"/>
                      </a:endParaRPr>
                    </a:p>
                  </a:txBody>
                  <a:tcPr marL="41911" marR="41911" marT="0" marB="0" anchor="ctr"/>
                </a:tc>
              </a:tr>
              <a:tr h="578377">
                <a:tc>
                  <a:txBody>
                    <a:bodyPr/>
                    <a:lstStyle/>
                    <a:p>
                      <a:pPr>
                        <a:lnSpc>
                          <a:spcPct val="100000"/>
                        </a:lnSpc>
                        <a:spcAft>
                          <a:spcPts val="1000"/>
                        </a:spcAft>
                      </a:pPr>
                      <a:r>
                        <a:rPr lang="en-US" sz="1050" dirty="0"/>
                        <a:t>Primary health care teams deployed to provide care to families and communities</a:t>
                      </a:r>
                      <a:endParaRPr lang="en-ZA" sz="1050" dirty="0">
                        <a:latin typeface="Calibri"/>
                        <a:ea typeface="Times New Roman"/>
                        <a:cs typeface="Times New Roman"/>
                      </a:endParaRPr>
                    </a:p>
                  </a:txBody>
                  <a:tcPr marL="41911" marR="41911" marT="0" marB="0"/>
                </a:tc>
                <a:tc>
                  <a:txBody>
                    <a:bodyPr/>
                    <a:lstStyle/>
                    <a:p>
                      <a:pPr>
                        <a:lnSpc>
                          <a:spcPct val="100000"/>
                        </a:lnSpc>
                      </a:pPr>
                      <a:r>
                        <a:rPr lang="en-ZA" sz="1050" kern="1200" baseline="0" dirty="0" smtClean="0">
                          <a:solidFill>
                            <a:schemeClr val="dk1"/>
                          </a:solidFill>
                          <a:latin typeface="+mn-lt"/>
                          <a:ea typeface="+mn-ea"/>
                          <a:cs typeface="+mn-cs"/>
                        </a:rPr>
                        <a:t>Re-engineering of Primary Health Care </a:t>
                      </a:r>
                      <a:endParaRPr lang="en-US" sz="1050" dirty="0">
                        <a:solidFill>
                          <a:srgbClr val="000000"/>
                        </a:solidFill>
                        <a:latin typeface="Calibri"/>
                        <a:ea typeface="Calibri"/>
                        <a:cs typeface="Calibri"/>
                      </a:endParaRPr>
                    </a:p>
                  </a:txBody>
                  <a:tcPr marL="41911" marR="41911" marT="0" marB="0"/>
                </a:tc>
                <a:tc>
                  <a:txBody>
                    <a:bodyPr/>
                    <a:lstStyle/>
                    <a:p>
                      <a:pPr marL="37465">
                        <a:lnSpc>
                          <a:spcPct val="100000"/>
                        </a:lnSpc>
                        <a:spcAft>
                          <a:spcPts val="1000"/>
                        </a:spcAft>
                      </a:pPr>
                      <a:r>
                        <a:rPr lang="en-US" sz="1050" dirty="0"/>
                        <a:t>Re-engineer primary healthcare by: increasing the number of ward based outreach teams, contracting general practitioners, and district specialist teams; and expanding school health services; </a:t>
                      </a:r>
                      <a:endParaRPr lang="en-ZA" sz="1050" dirty="0">
                        <a:latin typeface="Calibri"/>
                        <a:ea typeface="Times New Roman"/>
                        <a:cs typeface="Times New Roman"/>
                      </a:endParaRPr>
                    </a:p>
                  </a:txBody>
                  <a:tcPr marL="41911" marR="41911" marT="0" marB="0" anchor="ctr"/>
                </a:tc>
              </a:tr>
              <a:tr h="578377">
                <a:tc>
                  <a:txBody>
                    <a:bodyPr/>
                    <a:lstStyle/>
                    <a:p>
                      <a:pPr>
                        <a:lnSpc>
                          <a:spcPct val="100000"/>
                        </a:lnSpc>
                        <a:spcAft>
                          <a:spcPts val="1000"/>
                        </a:spcAft>
                      </a:pPr>
                      <a:r>
                        <a:rPr lang="en-US" sz="1050" dirty="0"/>
                        <a:t>Universal health coverage achieved</a:t>
                      </a:r>
                      <a:endParaRPr lang="en-ZA" sz="1050" dirty="0">
                        <a:latin typeface="Calibri"/>
                        <a:ea typeface="Times New Roman"/>
                        <a:cs typeface="Times New Roman"/>
                      </a:endParaRPr>
                    </a:p>
                  </a:txBody>
                  <a:tcPr marL="41911" marR="41911" marT="0" marB="0"/>
                </a:tc>
                <a:tc>
                  <a:txBody>
                    <a:bodyPr/>
                    <a:lstStyle/>
                    <a:p>
                      <a:pPr marL="0" marR="0" indent="0" algn="l" defTabSz="914400" rtl="0" eaLnBrk="1" fontAlgn="auto" latinLnBrk="0" hangingPunct="1">
                        <a:lnSpc>
                          <a:spcPct val="100000"/>
                        </a:lnSpc>
                        <a:spcBef>
                          <a:spcPts val="0"/>
                        </a:spcBef>
                        <a:spcAft>
                          <a:spcPts val="1000"/>
                        </a:spcAft>
                        <a:buClrTx/>
                        <a:buSzTx/>
                        <a:buFontTx/>
                        <a:buNone/>
                        <a:tabLst>
                          <a:tab pos="-90170" algn="l"/>
                        </a:tabLst>
                        <a:defRPr/>
                      </a:pPr>
                      <a:r>
                        <a:rPr lang="en-ZA" sz="1050" dirty="0" smtClean="0"/>
                        <a:t>Universal Health coverage achieved through implementation of National Health Insurance </a:t>
                      </a:r>
                    </a:p>
                    <a:p>
                      <a:pPr>
                        <a:lnSpc>
                          <a:spcPct val="100000"/>
                        </a:lnSpc>
                        <a:spcAft>
                          <a:spcPts val="1000"/>
                        </a:spcAft>
                        <a:tabLst>
                          <a:tab pos="-90170" algn="l"/>
                        </a:tabLst>
                      </a:pPr>
                      <a:endParaRPr lang="en-ZA" sz="1050" dirty="0">
                        <a:latin typeface="Calibri"/>
                        <a:ea typeface="Times New Roman"/>
                        <a:cs typeface="Times New Roman"/>
                      </a:endParaRPr>
                    </a:p>
                  </a:txBody>
                  <a:tcPr marL="41911" marR="41911" marT="0" marB="0"/>
                </a:tc>
                <a:tc>
                  <a:txBody>
                    <a:bodyPr/>
                    <a:lstStyle/>
                    <a:p>
                      <a:pPr marL="37465">
                        <a:lnSpc>
                          <a:spcPct val="100000"/>
                        </a:lnSpc>
                        <a:spcAft>
                          <a:spcPts val="1000"/>
                        </a:spcAft>
                      </a:pPr>
                      <a:r>
                        <a:rPr lang="en-US" sz="1050" dirty="0"/>
                        <a:t>Make progress towards universal health coverage through the development of the National Health Insurance scheme, and improve the readiness of health facilities for its implementation; </a:t>
                      </a:r>
                      <a:endParaRPr lang="en-ZA" sz="1050" dirty="0">
                        <a:latin typeface="Calibri"/>
                        <a:ea typeface="Times New Roman"/>
                        <a:cs typeface="Times New Roman"/>
                      </a:endParaRPr>
                    </a:p>
                  </a:txBody>
                  <a:tcPr marL="41911" marR="41911" marT="0" marB="0" anchor="ctr"/>
                </a:tc>
              </a:tr>
              <a:tr h="559594">
                <a:tc>
                  <a:txBody>
                    <a:bodyPr/>
                    <a:lstStyle/>
                    <a:p>
                      <a:pPr>
                        <a:lnSpc>
                          <a:spcPct val="100000"/>
                        </a:lnSpc>
                        <a:spcAft>
                          <a:spcPts val="1000"/>
                        </a:spcAft>
                      </a:pPr>
                      <a:r>
                        <a:rPr lang="en-US" sz="1050" dirty="0"/>
                        <a:t>Posts filled with skilled, committed and competent individuals</a:t>
                      </a:r>
                      <a:endParaRPr lang="en-ZA" sz="1050" dirty="0">
                        <a:latin typeface="Calibri"/>
                        <a:ea typeface="Times New Roman"/>
                        <a:cs typeface="Times New Roman"/>
                      </a:endParaRPr>
                    </a:p>
                  </a:txBody>
                  <a:tcPr marL="41911" marR="41911" marT="0" marB="0"/>
                </a:tc>
                <a:tc>
                  <a:txBody>
                    <a:bodyPr/>
                    <a:lstStyle/>
                    <a:p>
                      <a:pPr>
                        <a:lnSpc>
                          <a:spcPct val="100000"/>
                        </a:lnSpc>
                        <a:spcAft>
                          <a:spcPts val="1000"/>
                        </a:spcAft>
                      </a:pPr>
                      <a:r>
                        <a:rPr lang="en-ZA" sz="1050" dirty="0" smtClean="0"/>
                        <a:t>Improved health management and leadership </a:t>
                      </a:r>
                    </a:p>
                    <a:p>
                      <a:pPr>
                        <a:lnSpc>
                          <a:spcPct val="100000"/>
                        </a:lnSpc>
                        <a:spcAft>
                          <a:spcPts val="1000"/>
                        </a:spcAft>
                      </a:pPr>
                      <a:r>
                        <a:rPr lang="en-ZA" sz="1050" dirty="0" smtClean="0"/>
                        <a:t>Improved human resources for health </a:t>
                      </a:r>
                      <a:endParaRPr lang="en-ZA" sz="1050" dirty="0">
                        <a:latin typeface="Calibri"/>
                        <a:ea typeface="Times New Roman"/>
                        <a:cs typeface="Times New Roman"/>
                      </a:endParaRPr>
                    </a:p>
                  </a:txBody>
                  <a:tcPr marL="41911" marR="41911" marT="0" marB="0"/>
                </a:tc>
                <a:tc>
                  <a:txBody>
                    <a:bodyPr/>
                    <a:lstStyle/>
                    <a:p>
                      <a:pPr marL="37465">
                        <a:lnSpc>
                          <a:spcPct val="100000"/>
                        </a:lnSpc>
                        <a:spcAft>
                          <a:spcPts val="1000"/>
                        </a:spcAft>
                      </a:pPr>
                      <a:r>
                        <a:rPr lang="en-US" sz="1050" dirty="0"/>
                        <a:t>Improve human resources for health by ensuring adequate training and accountability measures.</a:t>
                      </a:r>
                      <a:endParaRPr lang="en-ZA" sz="1050" dirty="0">
                        <a:latin typeface="Calibri"/>
                        <a:ea typeface="Times New Roman"/>
                        <a:cs typeface="Times New Roman"/>
                      </a:endParaRPr>
                    </a:p>
                  </a:txBody>
                  <a:tcPr marL="41911" marR="41911" marT="0" marB="0" anchor="ctr"/>
                </a:tc>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a:t>
            </a:fld>
            <a:endParaRPr lang="en-Z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152400" y="1219200"/>
          <a:ext cx="8915401" cy="5378958"/>
        </p:xfrm>
        <a:graphic>
          <a:graphicData uri="http://schemas.openxmlformats.org/drawingml/2006/table">
            <a:tbl>
              <a:tblPr/>
              <a:tblGrid>
                <a:gridCol w="1447800"/>
                <a:gridCol w="1752601"/>
                <a:gridCol w="1554480"/>
                <a:gridCol w="1485900"/>
                <a:gridCol w="1263015"/>
                <a:gridCol w="1411605"/>
              </a:tblGrid>
              <a:tr h="347870">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15000"/>
                        </a:lnSpc>
                        <a:spcAft>
                          <a:spcPts val="0"/>
                        </a:spcAft>
                      </a:pPr>
                      <a:r>
                        <a:rPr lang="en-GB" sz="1300" dirty="0">
                          <a:latin typeface="Arial Narrow"/>
                          <a:ea typeface="Times New Roman"/>
                          <a:cs typeface="Arial"/>
                        </a:rPr>
                        <a:t>Ensure provision of </a:t>
                      </a:r>
                      <a:r>
                        <a:rPr lang="en-GB" sz="1300" dirty="0" err="1">
                          <a:latin typeface="Arial Narrow"/>
                          <a:ea typeface="Times New Roman"/>
                          <a:cs typeface="Arial"/>
                        </a:rPr>
                        <a:t>IHR</a:t>
                      </a:r>
                      <a:r>
                        <a:rPr lang="en-GB" sz="1300" dirty="0">
                          <a:latin typeface="Arial Narrow"/>
                          <a:ea typeface="Times New Roman"/>
                          <a:cs typeface="Arial"/>
                        </a:rPr>
                        <a:t> compliant port health services at all 44 commercial points of entry  in South Africa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points of  entry that provide </a:t>
                      </a:r>
                      <a:r>
                        <a:rPr lang="en-GB" sz="1300" dirty="0" err="1">
                          <a:latin typeface="Arial Narrow"/>
                          <a:ea typeface="Times New Roman"/>
                          <a:cs typeface="Arial"/>
                        </a:rPr>
                        <a:t>IHR</a:t>
                      </a:r>
                      <a:r>
                        <a:rPr lang="en-GB" sz="1300" dirty="0">
                          <a:latin typeface="Arial Narrow"/>
                          <a:ea typeface="Times New Roman"/>
                          <a:cs typeface="Arial"/>
                        </a:rPr>
                        <a:t> compliant port health services </a:t>
                      </a:r>
                      <a:endParaRPr lang="en-ZA" sz="1300" dirty="0">
                        <a:latin typeface="Calibri"/>
                        <a:ea typeface="Times New Roman"/>
                        <a:cs typeface="Times New Roman"/>
                      </a:endParaRPr>
                    </a:p>
                    <a:p>
                      <a:pPr>
                        <a:lnSpc>
                          <a:spcPct val="115000"/>
                        </a:lnSpc>
                        <a:spcAft>
                          <a:spcPts val="0"/>
                        </a:spcAft>
                      </a:pPr>
                      <a:r>
                        <a:rPr lang="en-GB" sz="1300" b="1" dirty="0">
                          <a:latin typeface="Arial Narrow"/>
                          <a:ea typeface="Times New Roman"/>
                          <a:cs typeface="Arial"/>
                        </a:rPr>
                        <a:t>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Port Health Services fully transferred from provinces to national</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All 44 points of entry audited, and report produced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25 commercial points of entry fully compliant with </a:t>
                      </a:r>
                      <a:r>
                        <a:rPr lang="en-GB" sz="1300" dirty="0" err="1">
                          <a:latin typeface="Arial Narrow"/>
                          <a:ea typeface="Times New Roman"/>
                          <a:cs typeface="Arial"/>
                        </a:rPr>
                        <a:t>IHR</a:t>
                      </a:r>
                      <a:r>
                        <a:rPr lang="en-GB" sz="1300" dirty="0">
                          <a:latin typeface="Arial Narrow"/>
                          <a:ea typeface="Times New Roman"/>
                          <a:cs typeface="Arial"/>
                        </a:rPr>
                        <a:t> 2005</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35 commercial points of entry compliant with </a:t>
                      </a:r>
                      <a:r>
                        <a:rPr lang="en-GB" sz="1300" dirty="0" err="1">
                          <a:latin typeface="Arial Narrow"/>
                          <a:ea typeface="Times New Roman"/>
                          <a:cs typeface="Arial"/>
                        </a:rPr>
                        <a:t>IHR</a:t>
                      </a:r>
                      <a:r>
                        <a:rPr lang="en-GB" sz="1300" dirty="0">
                          <a:latin typeface="Arial Narrow"/>
                          <a:ea typeface="Times New Roman"/>
                          <a:cs typeface="Arial"/>
                        </a:rPr>
                        <a:t> 2005</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rowSpan="2">
                  <a:txBody>
                    <a:bodyPr/>
                    <a:lstStyle/>
                    <a:p>
                      <a:pPr>
                        <a:lnSpc>
                          <a:spcPct val="115000"/>
                        </a:lnSpc>
                        <a:spcAft>
                          <a:spcPts val="0"/>
                        </a:spcAft>
                      </a:pPr>
                      <a:r>
                        <a:rPr lang="en-GB" sz="1300" dirty="0">
                          <a:latin typeface="Arial Narrow"/>
                          <a:ea typeface="Times New Roman"/>
                          <a:cs typeface="Arial"/>
                        </a:rPr>
                        <a:t>Reduce risk factors and improve management for Non-Communicable Diseases (</a:t>
                      </a:r>
                      <a:r>
                        <a:rPr lang="en-GB" sz="1300" dirty="0" err="1">
                          <a:latin typeface="Arial Narrow"/>
                          <a:ea typeface="Times New Roman"/>
                          <a:cs typeface="Arial"/>
                        </a:rPr>
                        <a:t>NCDs</a:t>
                      </a:r>
                      <a:r>
                        <a:rPr lang="en-GB" sz="1300" dirty="0">
                          <a:latin typeface="Arial Narrow"/>
                          <a:ea typeface="Times New Roman"/>
                          <a:cs typeface="Arial"/>
                        </a:rPr>
                        <a:t>) by implementing the Strategic Plan for </a:t>
                      </a:r>
                      <a:r>
                        <a:rPr lang="en-GB" sz="1300" dirty="0" err="1">
                          <a:latin typeface="Arial Narrow"/>
                          <a:ea typeface="Times New Roman"/>
                          <a:cs typeface="Arial"/>
                        </a:rPr>
                        <a:t>NCDs</a:t>
                      </a:r>
                      <a:r>
                        <a:rPr lang="en-GB" sz="1300" dirty="0">
                          <a:latin typeface="Arial Narrow"/>
                          <a:ea typeface="Times New Roman"/>
                          <a:cs typeface="Arial"/>
                        </a:rPr>
                        <a:t> 2012-2017</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government Departments oriented on the National guide for healthy meal provision in the workplace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20 National Departments oriented on the National guide for healthy meal provision in the workplace</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35 (15 additional) National Departments </a:t>
                      </a:r>
                      <a:endParaRPr lang="en-ZA" sz="1300" dirty="0">
                        <a:latin typeface="Calibri"/>
                        <a:ea typeface="Times New Roman"/>
                        <a:cs typeface="Times New Roman"/>
                      </a:endParaRPr>
                    </a:p>
                    <a:p>
                      <a:pPr>
                        <a:lnSpc>
                          <a:spcPct val="115000"/>
                        </a:lnSpc>
                        <a:spcAft>
                          <a:spcPts val="0"/>
                        </a:spcAft>
                      </a:pPr>
                      <a:r>
                        <a:rPr lang="en-GB" sz="1300" dirty="0">
                          <a:latin typeface="Arial Narrow"/>
                          <a:ea typeface="Times New Roman"/>
                          <a:cs typeface="Arial"/>
                        </a:rPr>
                        <a:t>oriented on the National guide for healthy meal provision in the workplace</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9 Provincial Departments of Health oriented on the National guide for healthy meal provision in the workplace</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All Government Departments in 4 provinces (Limpopo, North West, Eastern Cape, KZN) oriented on the National guide for healthy meal provision in the workplace</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Guidelines on Nutrition for Early Childhood Development centres</a:t>
                      </a:r>
                      <a:endParaRPr lang="en-ZA" sz="1300" dirty="0">
                        <a:latin typeface="Calibri"/>
                        <a:ea typeface="Times New Roman"/>
                        <a:cs typeface="Times New Roman"/>
                      </a:endParaRPr>
                    </a:p>
                    <a:p>
                      <a:pPr>
                        <a:lnSpc>
                          <a:spcPct val="115000"/>
                        </a:lnSpc>
                        <a:spcAft>
                          <a:spcPts val="0"/>
                        </a:spcAft>
                      </a:pPr>
                      <a:r>
                        <a:rPr lang="en-GB" sz="1300" b="1" dirty="0">
                          <a:latin typeface="Arial Narrow"/>
                          <a:ea typeface="Times New Roman"/>
                          <a:cs typeface="Arial"/>
                        </a:rPr>
                        <a:t> </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guidelines on Nutrition for Early Childhood Development centres drafted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Guidelines on Nutrition for Early Childhood Development centres consulted widely and approved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Implementation plan developed in collaboration with Department of Social Development</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Implementation plan of guidelines on Nutrition for Early Childhood Development centres monitored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534400" y="6492240"/>
            <a:ext cx="609600" cy="365760"/>
          </a:xfrm>
          <a:prstGeom prst="rect">
            <a:avLst/>
          </a:prstGeom>
        </p:spPr>
        <p:txBody>
          <a:bodyPr/>
          <a:lstStyle/>
          <a:p>
            <a:pPr algn="ctr"/>
            <a:fld id="{A3D2C757-A2D1-4D11-BDA9-37746333DD9E}" type="slidenum">
              <a:rPr lang="en-ZA" smtClean="0"/>
              <a:pPr algn="ctr"/>
              <a:t>40</a:t>
            </a:fld>
            <a:endParaRPr lang="en-Z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152399" y="1095756"/>
          <a:ext cx="8915401" cy="4695444"/>
        </p:xfrm>
        <a:graphic>
          <a:graphicData uri="http://schemas.openxmlformats.org/drawingml/2006/table">
            <a:tbl>
              <a:tblPr/>
              <a:tblGrid>
                <a:gridCol w="1600201"/>
                <a:gridCol w="1600200"/>
                <a:gridCol w="1219200"/>
                <a:gridCol w="1600200"/>
                <a:gridCol w="1219200"/>
                <a:gridCol w="1676400"/>
              </a:tblGrid>
              <a:tr h="224607">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12304">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24770">
                <a:tc rowSpan="3">
                  <a:txBody>
                    <a:bodyPr/>
                    <a:lstStyle/>
                    <a:p>
                      <a:pPr>
                        <a:lnSpc>
                          <a:spcPct val="115000"/>
                        </a:lnSpc>
                        <a:spcAft>
                          <a:spcPts val="0"/>
                        </a:spcAft>
                      </a:pPr>
                      <a:r>
                        <a:rPr lang="en-GB" sz="1300" dirty="0">
                          <a:latin typeface="Arial Narrow"/>
                          <a:ea typeface="Times New Roman"/>
                          <a:cs typeface="Arial"/>
                        </a:rPr>
                        <a:t>Reduce risk factors and improve management for Non-Communicable Diseases (</a:t>
                      </a:r>
                      <a:r>
                        <a:rPr lang="en-GB" sz="1300" dirty="0" err="1">
                          <a:latin typeface="Arial Narrow"/>
                          <a:ea typeface="Times New Roman"/>
                          <a:cs typeface="Arial"/>
                        </a:rPr>
                        <a:t>NCDs</a:t>
                      </a:r>
                      <a:r>
                        <a:rPr lang="en-GB" sz="1300" dirty="0">
                          <a:latin typeface="Arial Narrow"/>
                          <a:ea typeface="Times New Roman"/>
                          <a:cs typeface="Arial"/>
                        </a:rPr>
                        <a:t>) by implementing the Strategic Plan for </a:t>
                      </a:r>
                      <a:r>
                        <a:rPr lang="en-GB" sz="1300" dirty="0" err="1">
                          <a:latin typeface="Arial Narrow"/>
                          <a:ea typeface="Times New Roman"/>
                          <a:cs typeface="Arial"/>
                        </a:rPr>
                        <a:t>NCDs</a:t>
                      </a:r>
                      <a:r>
                        <a:rPr lang="en-GB" sz="1300" dirty="0">
                          <a:latin typeface="Arial Narrow"/>
                          <a:ea typeface="Times New Roman"/>
                          <a:cs typeface="Arial"/>
                        </a:rPr>
                        <a:t> 2012-2017</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en-GB" sz="1300" dirty="0">
                        <a:latin typeface="Arial Narrow"/>
                        <a:ea typeface="Times New Roman"/>
                        <a:cs typeface="Arial"/>
                      </a:endParaRPr>
                    </a:p>
                    <a:p>
                      <a:pPr>
                        <a:lnSpc>
                          <a:spcPct val="115000"/>
                        </a:lnSpc>
                        <a:spcAft>
                          <a:spcPts val="0"/>
                        </a:spcAft>
                      </a:pPr>
                      <a:r>
                        <a:rPr lang="en-GB" sz="1300" dirty="0">
                          <a:latin typeface="Arial Narrow"/>
                          <a:ea typeface="Times New Roman"/>
                          <a:cs typeface="Arial"/>
                        </a:rPr>
                        <a:t>Regulations relating to </a:t>
                      </a:r>
                      <a:endParaRPr lang="en-ZA" sz="1300" dirty="0">
                        <a:latin typeface="Calibri"/>
                        <a:ea typeface="Times New Roman"/>
                        <a:cs typeface="Times New Roman"/>
                      </a:endParaRPr>
                    </a:p>
                    <a:p>
                      <a:pPr>
                        <a:lnSpc>
                          <a:spcPct val="115000"/>
                        </a:lnSpc>
                        <a:spcAft>
                          <a:spcPts val="0"/>
                        </a:spcAft>
                      </a:pPr>
                      <a:r>
                        <a:rPr lang="en-GB" sz="1300" dirty="0">
                          <a:latin typeface="Arial Narrow"/>
                          <a:ea typeface="Times New Roman"/>
                          <a:cs typeface="Arial"/>
                        </a:rPr>
                        <a:t>labelling and packaging of tobacco products and</a:t>
                      </a:r>
                      <a:endParaRPr lang="en-ZA" sz="1300" dirty="0">
                        <a:latin typeface="Calibri"/>
                        <a:ea typeface="Times New Roman"/>
                        <a:cs typeface="Times New Roman"/>
                      </a:endParaRPr>
                    </a:p>
                    <a:p>
                      <a:pPr>
                        <a:lnSpc>
                          <a:spcPct val="115000"/>
                        </a:lnSpc>
                        <a:spcAft>
                          <a:spcPts val="1000"/>
                        </a:spcAft>
                      </a:pPr>
                      <a:r>
                        <a:rPr lang="en-GB" sz="1300" dirty="0">
                          <a:latin typeface="Arial Narrow"/>
                          <a:ea typeface="Times New Roman"/>
                          <a:cs typeface="Arial"/>
                        </a:rPr>
                        <a:t>smoking in indoor and outdoor public places developed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GB" sz="1300" dirty="0">
                          <a:latin typeface="Arial Narrow"/>
                          <a:ea typeface="Times New Roman"/>
                          <a:cs typeface="Arial"/>
                        </a:rPr>
                        <a:t>New Tobacco Product Bill drafted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GB" sz="1300" dirty="0">
                          <a:latin typeface="Arial Narrow"/>
                          <a:ea typeface="Times New Roman"/>
                          <a:cs typeface="Arial"/>
                        </a:rPr>
                        <a:t>Draft Tobacco Product Bill   submitted to Cabinet</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GB" sz="1300">
                          <a:latin typeface="Arial Narrow"/>
                          <a:ea typeface="Times New Roman"/>
                          <a:cs typeface="Arial"/>
                        </a:rPr>
                        <a:t>Tobacco Product Bill enacted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Regulations  relating to</a:t>
                      </a:r>
                      <a:endParaRPr lang="en-ZA" sz="1300">
                        <a:latin typeface="Calibri"/>
                        <a:ea typeface="Times New Roman"/>
                        <a:cs typeface="Times New Roman"/>
                      </a:endParaRPr>
                    </a:p>
                    <a:p>
                      <a:pPr>
                        <a:lnSpc>
                          <a:spcPct val="115000"/>
                        </a:lnSpc>
                        <a:spcAft>
                          <a:spcPts val="0"/>
                        </a:spcAft>
                      </a:pPr>
                      <a:r>
                        <a:rPr lang="en-GB" sz="1300">
                          <a:latin typeface="Arial Narrow"/>
                          <a:ea typeface="Times New Roman"/>
                          <a:cs typeface="Arial"/>
                        </a:rPr>
                        <a:t> labelling and packaging of tobacco products </a:t>
                      </a:r>
                      <a:endParaRPr lang="en-ZA" sz="1300">
                        <a:latin typeface="Calibri"/>
                        <a:ea typeface="Times New Roman"/>
                        <a:cs typeface="Times New Roman"/>
                      </a:endParaRPr>
                    </a:p>
                    <a:p>
                      <a:pPr>
                        <a:lnSpc>
                          <a:spcPct val="115000"/>
                        </a:lnSpc>
                        <a:spcAft>
                          <a:spcPts val="0"/>
                        </a:spcAft>
                      </a:pPr>
                      <a:r>
                        <a:rPr lang="en-GB" sz="1300">
                          <a:latin typeface="Arial Narrow"/>
                          <a:ea typeface="Times New Roman"/>
                          <a:cs typeface="Arial"/>
                        </a:rPr>
                        <a:t>(plain packaging) published for public comment;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322">
                <a:tc vMerge="1">
                  <a:txBody>
                    <a:bodyPr/>
                    <a:lstStyle/>
                    <a:p>
                      <a:endParaRPr lang="en-ZA"/>
                    </a:p>
                  </a:txBody>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Regulations relating to smoking in indoor and outdoor public places published for public comment</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4043">
                <a:tc vMerge="1">
                  <a:txBody>
                    <a:bodyPr/>
                    <a:lstStyle/>
                    <a:p>
                      <a:endParaRPr lang="en-ZA"/>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Random Monitoring of salt content in foodstuffs </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Random samples from each of 13 regulated food categories tested, reported on and corrective action taken</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Random samples from each of 13 regulated food categories tested, reported on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Random samples from each of 13 regulated food categories tested, reported on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Random samples from each of 13 regulated food categories tested, reported on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41</a:t>
            </a:fld>
            <a:endParaRPr lang="en-Z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152399" y="1141095"/>
          <a:ext cx="8915401" cy="4695444"/>
        </p:xfrm>
        <a:graphic>
          <a:graphicData uri="http://schemas.openxmlformats.org/drawingml/2006/table">
            <a:tbl>
              <a:tblPr/>
              <a:tblGrid>
                <a:gridCol w="1600201"/>
                <a:gridCol w="1600200"/>
                <a:gridCol w="1447800"/>
                <a:gridCol w="1447800"/>
                <a:gridCol w="1447800"/>
                <a:gridCol w="1371600"/>
              </a:tblGrid>
              <a:tr h="309799">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4900">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12539">
                <a:tc>
                  <a:txBody>
                    <a:bodyPr/>
                    <a:lstStyle/>
                    <a:p>
                      <a:pPr>
                        <a:lnSpc>
                          <a:spcPct val="115000"/>
                        </a:lnSpc>
                        <a:spcAft>
                          <a:spcPts val="0"/>
                        </a:spcAft>
                      </a:pPr>
                      <a:r>
                        <a:rPr lang="en-GB" sz="1300" dirty="0">
                          <a:latin typeface="Arial Narrow"/>
                          <a:ea typeface="Times New Roman"/>
                          <a:cs typeface="Arial"/>
                        </a:rPr>
                        <a:t>Establish a National Health Commission to address the social determinants of health</a:t>
                      </a:r>
                      <a:endParaRPr lang="en-ZA" sz="13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National Health Commission established</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Operating framework for National Health Commission developed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Operating framework for National Health Commission approved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National Health Commission resourced and established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National Health Commission operational</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8808">
                <a:tc>
                  <a:txBody>
                    <a:bodyPr/>
                    <a:lstStyle/>
                    <a:p>
                      <a:pPr>
                        <a:lnSpc>
                          <a:spcPct val="115000"/>
                        </a:lnSpc>
                        <a:spcAft>
                          <a:spcPts val="0"/>
                        </a:spcAft>
                      </a:pPr>
                      <a:r>
                        <a:rPr lang="en-GB" sz="1300" dirty="0">
                          <a:latin typeface="Arial Narrow"/>
                          <a:ea typeface="Times New Roman"/>
                          <a:cs typeface="Arial"/>
                        </a:rPr>
                        <a:t>Improve access to and quality of mental health services in South Africa</a:t>
                      </a:r>
                      <a:endParaRPr lang="en-ZA" sz="13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District Mental Health Teams established</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Strategy for establishment of specialist mental health teams approved by the </a:t>
                      </a:r>
                      <a:r>
                        <a:rPr lang="en-GB" sz="1300" dirty="0" err="1">
                          <a:latin typeface="Arial Narrow"/>
                          <a:ea typeface="Times New Roman"/>
                          <a:cs typeface="Arial"/>
                        </a:rPr>
                        <a:t>TechNHC</a:t>
                      </a:r>
                      <a:r>
                        <a:rPr lang="en-GB" sz="1300" dirty="0">
                          <a:latin typeface="Arial Narrow"/>
                          <a:ea typeface="Times New Roman"/>
                          <a:cs typeface="Arial"/>
                        </a:rPr>
                        <a:t>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5 District mental health teams established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 district  mental health teams established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15 </a:t>
                      </a:r>
                      <a:r>
                        <a:rPr lang="en-GB" sz="1300" dirty="0" err="1" smtClean="0">
                          <a:latin typeface="Arial Narrow"/>
                          <a:ea typeface="Times New Roman"/>
                          <a:cs typeface="Arial"/>
                        </a:rPr>
                        <a:t>districtmental</a:t>
                      </a:r>
                      <a:r>
                        <a:rPr lang="en-GB" sz="1300" dirty="0" smtClean="0">
                          <a:latin typeface="Arial Narrow"/>
                          <a:ea typeface="Times New Roman"/>
                          <a:cs typeface="Arial"/>
                        </a:rPr>
                        <a:t> </a:t>
                      </a:r>
                      <a:r>
                        <a:rPr lang="en-GB" sz="1300" dirty="0">
                          <a:latin typeface="Arial Narrow"/>
                          <a:ea typeface="Times New Roman"/>
                          <a:cs typeface="Arial"/>
                        </a:rPr>
                        <a:t>health teams established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3460">
                <a:tc>
                  <a:txBody>
                    <a:bodyPr/>
                    <a:lstStyle/>
                    <a:p>
                      <a:pPr>
                        <a:lnSpc>
                          <a:spcPct val="115000"/>
                        </a:lnSpc>
                        <a:spcAft>
                          <a:spcPts val="0"/>
                        </a:spcAft>
                      </a:pPr>
                      <a:r>
                        <a:rPr lang="en-GB" sz="1300">
                          <a:latin typeface="Arial Narrow"/>
                          <a:ea typeface="Times New Roman"/>
                          <a:cs typeface="Arial"/>
                        </a:rPr>
                        <a:t>Improve access to disability and rehabilitation services through the implementation of the framework and model for rehabilitation and disability services</a:t>
                      </a:r>
                      <a:endParaRPr lang="en-ZA" sz="130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Districts implementing the National policy framework and strategy for disability and rehabilitation services</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solidFill>
                            <a:srgbClr val="000000"/>
                          </a:solidFill>
                          <a:latin typeface="Arial Narrow"/>
                          <a:ea typeface="Times New Roman"/>
                          <a:cs typeface="Arial"/>
                        </a:rPr>
                        <a:t>Framework developed and adopted</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solidFill>
                            <a:srgbClr val="000000"/>
                          </a:solidFill>
                          <a:latin typeface="Arial Narrow"/>
                          <a:ea typeface="Times New Roman"/>
                          <a:cs typeface="Arial"/>
                        </a:rPr>
                        <a:t>9 Implementation Plans developed for the National Policy framework and strategy for disability and rehab services</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solidFill>
                            <a:srgbClr val="000000"/>
                          </a:solidFill>
                          <a:latin typeface="Arial Narrow"/>
                          <a:ea typeface="Times New Roman"/>
                          <a:cs typeface="Arial"/>
                        </a:rPr>
                        <a:t>9 Provincial Plans monitored</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solidFill>
                            <a:srgbClr val="000000"/>
                          </a:solidFill>
                          <a:latin typeface="Arial Narrow"/>
                          <a:ea typeface="Times New Roman"/>
                          <a:cs typeface="Arial"/>
                        </a:rPr>
                        <a:t>20 Districts implementation      plans developed </a:t>
                      </a:r>
                      <a:endParaRPr lang="en-ZA" sz="1300" dirty="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42</a:t>
            </a:fld>
            <a:endParaRPr lang="en-Z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152399" y="1141095"/>
          <a:ext cx="8915401" cy="4563264"/>
        </p:xfrm>
        <a:graphic>
          <a:graphicData uri="http://schemas.openxmlformats.org/drawingml/2006/table">
            <a:tbl>
              <a:tblPr/>
              <a:tblGrid>
                <a:gridCol w="1600201"/>
                <a:gridCol w="1600200"/>
                <a:gridCol w="1447800"/>
                <a:gridCol w="1447800"/>
                <a:gridCol w="1447800"/>
                <a:gridCol w="1371600"/>
              </a:tblGrid>
              <a:tr h="346169">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73085">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82255">
                <a:tc>
                  <a:txBody>
                    <a:bodyPr/>
                    <a:lstStyle/>
                    <a:p>
                      <a:pPr>
                        <a:lnSpc>
                          <a:spcPct val="115000"/>
                        </a:lnSpc>
                        <a:spcAft>
                          <a:spcPts val="0"/>
                        </a:spcAft>
                      </a:pPr>
                      <a:r>
                        <a:rPr lang="en-GB" sz="1300" dirty="0">
                          <a:latin typeface="Arial Narrow"/>
                          <a:ea typeface="Times New Roman"/>
                          <a:cs typeface="Arial"/>
                        </a:rPr>
                        <a:t>Eliminate Malaria by 2018, so that there is zero local cases of malaria in South Africa</a:t>
                      </a:r>
                      <a:endParaRPr lang="en-ZA" sz="13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Number of targeted districts reporting malaria cases within 24 hours of diagnosis</a:t>
                      </a:r>
                      <a:endParaRPr lang="en-ZA" sz="13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5 of 9  malaria targeted districts reporting malaria cases within 24 hours of diagnosis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7 of 9 malaria targeted districts reporting malaria cases within 24 hours of diagnosis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7 of 9 malaria targeted districts reporting malaria cases within 24 hours of diagnosis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All 9 malaria targeted districts reporting malaria cases within 24 hours of diagnosis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0349">
                <a:tc>
                  <a:txBody>
                    <a:bodyPr/>
                    <a:lstStyle/>
                    <a:p>
                      <a:pPr>
                        <a:lnSpc>
                          <a:spcPct val="115000"/>
                        </a:lnSpc>
                        <a:spcAft>
                          <a:spcPts val="0"/>
                        </a:spcAft>
                      </a:pPr>
                      <a:r>
                        <a:rPr lang="en-GB" sz="1300">
                          <a:latin typeface="Arial Narrow"/>
                          <a:ea typeface="Times New Roman"/>
                          <a:cs typeface="Arial"/>
                        </a:rPr>
                        <a:t>Strengthen preparedness and core response capacities for public health emergencies in line with International Health Regulations</a:t>
                      </a:r>
                      <a:endParaRPr lang="en-ZA" sz="130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Number of Provincial Outbreak Response Teams trained to respond to zoonotic, infectious  and food-borne diseases outbreaks</a:t>
                      </a:r>
                      <a:endParaRPr lang="en-ZA" sz="13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9 Provincial Outbreak Response Teams capacitated to respond to zoonotic disease outbreaks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9 Provincial Outbreak Response Teams trained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9 Provincial Outbreak Response Teams trained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Evaluation Report commenced on the capacity of all 9 provinces to respond to zoonotic, infectious and food-borne diseases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4848">
                <a:tc>
                  <a:txBody>
                    <a:bodyPr/>
                    <a:lstStyle/>
                    <a:p>
                      <a:pPr>
                        <a:lnSpc>
                          <a:spcPct val="115000"/>
                        </a:lnSpc>
                        <a:spcAft>
                          <a:spcPts val="0"/>
                        </a:spcAft>
                      </a:pPr>
                      <a:r>
                        <a:rPr lang="en-GB" sz="1300">
                          <a:latin typeface="Arial Narrow"/>
                          <a:ea typeface="Times New Roman"/>
                          <a:cs typeface="Arial"/>
                        </a:rPr>
                        <a:t>Improve South Africa’s response with regard to Influenza prevention and control</a:t>
                      </a:r>
                      <a:endParaRPr lang="en-ZA" sz="130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high risk population covered by the seasonal influenza vaccination</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800 000 high risk individuals covered with seasonal influenza vaccination</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800 000 high risk individuals covered with seasonal influenza vaccination</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800 000 high risk individuals covered with seasonal influenza vaccination</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800 000 high risk individuals covered with seasonal influenza vaccination</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43</a:t>
            </a:fld>
            <a:endParaRPr lang="en-Z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4</a:t>
            </a:r>
            <a:endParaRPr lang="en-ZA" dirty="0"/>
          </a:p>
        </p:txBody>
      </p:sp>
      <p:graphicFrame>
        <p:nvGraphicFramePr>
          <p:cNvPr id="5" name="Content Placeholder 4"/>
          <p:cNvGraphicFramePr>
            <a:graphicFrameLocks noGrp="1"/>
          </p:cNvGraphicFramePr>
          <p:nvPr>
            <p:ph sz="quarter" idx="1"/>
          </p:nvPr>
        </p:nvGraphicFramePr>
        <p:xfrm>
          <a:off x="152400" y="1271135"/>
          <a:ext cx="8915400" cy="3355634"/>
        </p:xfrm>
        <a:graphic>
          <a:graphicData uri="http://schemas.openxmlformats.org/drawingml/2006/table">
            <a:tbl>
              <a:tblPr/>
              <a:tblGrid>
                <a:gridCol w="1905000"/>
                <a:gridCol w="1447800"/>
                <a:gridCol w="1676400"/>
                <a:gridCol w="2057400"/>
                <a:gridCol w="1828800"/>
              </a:tblGrid>
              <a:tr h="284293">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Programme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2146">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86073">
                <a:tc>
                  <a:txBody>
                    <a:bodyPr/>
                    <a:lstStyle/>
                    <a:p>
                      <a:pPr>
                        <a:lnSpc>
                          <a:spcPct val="115000"/>
                        </a:lnSpc>
                        <a:spcAft>
                          <a:spcPts val="0"/>
                        </a:spcAft>
                      </a:pPr>
                      <a:r>
                        <a:rPr lang="en-GB" sz="1300" dirty="0">
                          <a:latin typeface="Arial Narrow"/>
                          <a:ea typeface="Times New Roman"/>
                          <a:cs typeface="Arial"/>
                        </a:rPr>
                        <a:t>Regulations on organ transplantation developed</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New Indicator</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Regulations for organ transplantation drafted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Regulations for organ transplantation adopted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Regulations for organ transplantation implementation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732">
                <a:tc>
                  <a:txBody>
                    <a:bodyPr/>
                    <a:lstStyle/>
                    <a:p>
                      <a:pPr>
                        <a:lnSpc>
                          <a:spcPct val="115000"/>
                        </a:lnSpc>
                        <a:spcAft>
                          <a:spcPts val="0"/>
                        </a:spcAft>
                      </a:pPr>
                      <a:r>
                        <a:rPr lang="en-GB" sz="1300">
                          <a:latin typeface="Arial Narrow"/>
                          <a:ea typeface="Times New Roman"/>
                          <a:cs typeface="Arial"/>
                        </a:rPr>
                        <a:t>Regulations on dialysis developed</a:t>
                      </a:r>
                      <a:endParaRPr lang="en-ZA" sz="13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New Indicator</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Regulations for dialysis drafted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Regulations for dialysis adopted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Regulations for dialysis implemented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15000"/>
                        </a:lnSpc>
                        <a:spcAft>
                          <a:spcPts val="0"/>
                        </a:spcAft>
                      </a:pPr>
                      <a:r>
                        <a:rPr lang="en-GB" sz="1300" dirty="0">
                          <a:latin typeface="Arial Narrow"/>
                          <a:ea typeface="Times New Roman"/>
                          <a:cs typeface="Arial"/>
                        </a:rPr>
                        <a:t>National Policy Framework and Strategy on Eye Health including provincial eye health centres for cataract surgery</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solidFill>
                            <a:srgbClr val="000000"/>
                          </a:solidFill>
                          <a:latin typeface="Arial Narrow"/>
                          <a:ea typeface="Times New Roman"/>
                          <a:cs typeface="Arial"/>
                        </a:rPr>
                        <a:t>New indicator</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solidFill>
                            <a:srgbClr val="000000"/>
                          </a:solidFill>
                          <a:latin typeface="Arial Narrow"/>
                          <a:ea typeface="Times New Roman"/>
                          <a:cs typeface="Arial"/>
                        </a:rPr>
                        <a:t>Draft National Policy Framework and Strategy on Eye Health including provincial eye health centres for cataract surgery developed</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300" dirty="0">
                          <a:solidFill>
                            <a:srgbClr val="000000"/>
                          </a:solidFill>
                          <a:latin typeface="Arial Narrow"/>
                          <a:ea typeface="Times New Roman"/>
                          <a:cs typeface="Arial"/>
                        </a:rPr>
                        <a:t>Policy framework approved and </a:t>
                      </a:r>
                      <a:r>
                        <a:rPr lang="en-GB" sz="1300" dirty="0">
                          <a:solidFill>
                            <a:srgbClr val="000000"/>
                          </a:solidFill>
                          <a:latin typeface="Arial Narrow"/>
                          <a:ea typeface="Times New Roman"/>
                          <a:cs typeface="Arial"/>
                        </a:rPr>
                        <a:t>provincial plans developed</a:t>
                      </a:r>
                      <a:endParaRPr lang="en-ZA" sz="1300" dirty="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solidFill>
                            <a:srgbClr val="000000"/>
                          </a:solidFill>
                          <a:latin typeface="Arial Narrow"/>
                          <a:ea typeface="Times New Roman"/>
                          <a:cs typeface="Arial"/>
                        </a:rPr>
                        <a:t>9 Provincial plans monitored</a:t>
                      </a:r>
                      <a:endParaRPr lang="en-ZA" sz="1300" dirty="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44</a:t>
            </a:fld>
            <a:endParaRPr lang="en-Z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400" b="1" dirty="0" smtClean="0"/>
              <a:t>PROGRAMME 5:HOSPITAL, TERTIARY HEALTH SERVICES AND HUMAN RESOURCE DEVELOPMENT</a:t>
            </a:r>
            <a:endParaRPr lang="en-ZA" sz="2400" b="1" dirty="0"/>
          </a:p>
        </p:txBody>
      </p:sp>
      <p:sp>
        <p:nvSpPr>
          <p:cNvPr id="6" name="Content Placeholder 5"/>
          <p:cNvSpPr>
            <a:spLocks noGrp="1"/>
          </p:cNvSpPr>
          <p:nvPr>
            <p:ph sz="quarter" idx="1"/>
          </p:nvPr>
        </p:nvSpPr>
        <p:spPr/>
        <p:txBody>
          <a:bodyPr/>
          <a:lstStyle/>
          <a:p>
            <a:pPr marL="0" indent="4763" algn="ctr">
              <a:buNone/>
            </a:pPr>
            <a:endParaRPr lang="en-ZA" sz="2400" dirty="0" smtClean="0"/>
          </a:p>
          <a:p>
            <a:pPr marL="0" indent="4763" algn="ctr">
              <a:buNone/>
            </a:pPr>
            <a:r>
              <a:rPr lang="en-GB" sz="2400" dirty="0" smtClean="0"/>
              <a:t>The purpose of the programme is to</a:t>
            </a:r>
            <a:r>
              <a:rPr lang="en-GB" sz="2400" b="1" dirty="0" smtClean="0"/>
              <a:t> </a:t>
            </a:r>
            <a:r>
              <a:rPr lang="en-GB" sz="2400" dirty="0" smtClean="0"/>
              <a:t>develop policies, delivery models and clinical protocols for hospitals and emergency medical services. It is also to ensure alignment of academic medical centres with health workforce programmes, training of health professionals and to ensure the planning of health infrastructure meet the health needs of the country.  This programme will also assist the government to achieve the population health goals of the country through nursing and midwifery, by the provision of expert policy and technical advice and recommendations on the role of nurses in attainment of desired health outputs. </a:t>
            </a:r>
            <a:endParaRPr lang="en-ZA" sz="2400" dirty="0" smtClean="0"/>
          </a:p>
          <a:p>
            <a:pPr marL="0" indent="4763" algn="ctr">
              <a:buNone/>
            </a:pPr>
            <a:endParaRPr lang="en-ZA" sz="24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45</a:t>
            </a:fld>
            <a:endParaRPr lang="en-Z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5</a:t>
            </a:r>
            <a:endParaRPr lang="en-ZA" dirty="0"/>
          </a:p>
        </p:txBody>
      </p:sp>
      <p:graphicFrame>
        <p:nvGraphicFramePr>
          <p:cNvPr id="7" name="Content Placeholder 6"/>
          <p:cNvGraphicFramePr>
            <a:graphicFrameLocks/>
          </p:cNvGraphicFramePr>
          <p:nvPr/>
        </p:nvGraphicFramePr>
        <p:xfrm>
          <a:off x="76199" y="1143000"/>
          <a:ext cx="8915401" cy="2276856"/>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Consolidated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15000"/>
                        </a:lnSpc>
                        <a:spcAft>
                          <a:spcPts val="0"/>
                        </a:spcAft>
                      </a:pPr>
                      <a:r>
                        <a:rPr lang="en-GB" sz="1200" dirty="0">
                          <a:latin typeface="Arial Narrow"/>
                          <a:ea typeface="Times New Roman"/>
                          <a:cs typeface="Arial"/>
                        </a:rPr>
                        <a:t>Ensure quality health Care by improving compliance with National Core Standards at all Central, Tertiary, Regional and Specialised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Number of Hospitals that achieved an overall performance 75% (or more) compliance with the National Core Standards assessment.</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Full  compliance with  the National Core Standards in 8 Central hospitals and 5 Tertiary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26 Hospitals</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(5 Central10 Tertiary, 11 Regional)</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43 Hospitals </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(8 Central, 15 Tertiary, 20Regional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72 Hospitals</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(10 Central, 17  Tertiary, 30 Regional Hospitals and 15 Specialised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46</a:t>
            </a:fld>
            <a:endParaRPr lang="en-Z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5</a:t>
            </a:r>
            <a:endParaRPr lang="en-ZA" dirty="0"/>
          </a:p>
        </p:txBody>
      </p:sp>
      <p:graphicFrame>
        <p:nvGraphicFramePr>
          <p:cNvPr id="7" name="Content Placeholder 6"/>
          <p:cNvGraphicFramePr>
            <a:graphicFrameLocks/>
          </p:cNvGraphicFramePr>
          <p:nvPr/>
        </p:nvGraphicFramePr>
        <p:xfrm>
          <a:off x="76199" y="1066800"/>
          <a:ext cx="8915401" cy="4800600"/>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00000"/>
                        </a:lnSpc>
                        <a:spcAft>
                          <a:spcPts val="0"/>
                        </a:spcAft>
                      </a:pPr>
                      <a:r>
                        <a:rPr lang="en-GB" sz="1200" dirty="0">
                          <a:latin typeface="Arial Narrow"/>
                          <a:ea typeface="Times New Roman"/>
                          <a:cs typeface="Arial"/>
                        </a:rPr>
                        <a:t>Increase capacity of central hospitals to strengthen  local decision making and  accountability  to facilitate semi-autonomy of 10 central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Number of central hospitals with standardised organisational structure</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New Indicator</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Organisational structure for Central Hospitals approved by </a:t>
                      </a:r>
                      <a:r>
                        <a:rPr lang="en-GB" sz="1200" dirty="0" err="1">
                          <a:latin typeface="Arial Narrow"/>
                          <a:ea typeface="Times New Roman"/>
                          <a:cs typeface="Arial"/>
                        </a:rPr>
                        <a:t>NHC</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3 Central hospitals implementing  approved Organisational structure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6 Central hospitals implementing  approved Organisational structure</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a:txBody>
                    <a:bodyPr/>
                    <a:lstStyle/>
                    <a:p>
                      <a:pPr>
                        <a:lnSpc>
                          <a:spcPct val="100000"/>
                        </a:lnSpc>
                        <a:spcAft>
                          <a:spcPts val="0"/>
                        </a:spcAft>
                      </a:pPr>
                      <a:r>
                        <a:rPr lang="en-GB" sz="1200">
                          <a:latin typeface="Arial Narrow"/>
                          <a:ea typeface="Times New Roman"/>
                          <a:cs typeface="Arial"/>
                        </a:rPr>
                        <a:t>Improve access to and quality of mental health services in South Africa</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Number of  District and Regional hospitals with  </a:t>
                      </a:r>
                      <a:endParaRPr lang="en-ZA" sz="1200" dirty="0">
                        <a:latin typeface="Calibri"/>
                        <a:ea typeface="Times New Roman"/>
                        <a:cs typeface="Times New Roman"/>
                      </a:endParaRPr>
                    </a:p>
                    <a:p>
                      <a:pPr>
                        <a:lnSpc>
                          <a:spcPct val="100000"/>
                        </a:lnSpc>
                        <a:spcAft>
                          <a:spcPts val="0"/>
                        </a:spcAft>
                      </a:pPr>
                      <a:r>
                        <a:rPr lang="en-GB" sz="1200" dirty="0">
                          <a:latin typeface="Arial Narrow"/>
                          <a:ea typeface="Times New Roman"/>
                          <a:cs typeface="Arial"/>
                        </a:rPr>
                        <a:t>mental health inpatient units established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New Indicator</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10</a:t>
                      </a:r>
                      <a:endParaRPr lang="en-ZA" sz="1200" dirty="0">
                        <a:latin typeface="Calibri"/>
                        <a:ea typeface="Times New Roman"/>
                        <a:cs typeface="Times New Roman"/>
                      </a:endParaRPr>
                    </a:p>
                    <a:p>
                      <a:pPr>
                        <a:lnSpc>
                          <a:spcPct val="100000"/>
                        </a:lnSpc>
                        <a:spcAft>
                          <a:spcPts val="0"/>
                        </a:spcAft>
                      </a:pPr>
                      <a:r>
                        <a:rPr lang="en-GB" sz="1200" dirty="0">
                          <a:latin typeface="Arial Narrow"/>
                          <a:ea typeface="Times New Roman"/>
                          <a:cs typeface="Arial"/>
                        </a:rPr>
                        <a:t>(8 district and  2 regional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10 </a:t>
                      </a:r>
                      <a:endParaRPr lang="en-ZA" sz="1200" dirty="0">
                        <a:latin typeface="Calibri"/>
                        <a:ea typeface="Times New Roman"/>
                        <a:cs typeface="Times New Roman"/>
                      </a:endParaRPr>
                    </a:p>
                    <a:p>
                      <a:pPr>
                        <a:lnSpc>
                          <a:spcPct val="100000"/>
                        </a:lnSpc>
                        <a:spcAft>
                          <a:spcPts val="0"/>
                        </a:spcAft>
                      </a:pPr>
                      <a:r>
                        <a:rPr lang="en-GB" sz="1200" dirty="0">
                          <a:latin typeface="Arial Narrow"/>
                          <a:ea typeface="Times New Roman"/>
                          <a:cs typeface="Arial"/>
                        </a:rPr>
                        <a:t>(8 district and  2 regional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10 </a:t>
                      </a:r>
                      <a:endParaRPr lang="en-ZA" sz="1200" dirty="0">
                        <a:latin typeface="Calibri"/>
                        <a:ea typeface="Times New Roman"/>
                        <a:cs typeface="Times New Roman"/>
                      </a:endParaRPr>
                    </a:p>
                    <a:p>
                      <a:pPr>
                        <a:lnSpc>
                          <a:spcPct val="100000"/>
                        </a:lnSpc>
                        <a:spcAft>
                          <a:spcPts val="0"/>
                        </a:spcAft>
                      </a:pPr>
                      <a:r>
                        <a:rPr lang="en-GB" sz="1200" dirty="0">
                          <a:latin typeface="Arial Narrow"/>
                          <a:ea typeface="Times New Roman"/>
                          <a:cs typeface="Arial"/>
                        </a:rPr>
                        <a:t>(8 district and  2 regional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rowSpan="2">
                  <a:txBody>
                    <a:bodyPr/>
                    <a:lstStyle/>
                    <a:p>
                      <a:pPr>
                        <a:lnSpc>
                          <a:spcPct val="100000"/>
                        </a:lnSpc>
                        <a:spcAft>
                          <a:spcPts val="0"/>
                        </a:spcAft>
                      </a:pPr>
                      <a:r>
                        <a:rPr lang="en-GB" sz="1200" dirty="0">
                          <a:latin typeface="Arial Narrow"/>
                          <a:ea typeface="Times New Roman"/>
                          <a:cs typeface="Arial"/>
                        </a:rPr>
                        <a:t>Develop and Implement health workforce staffing norms and standards.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0000"/>
                        </a:lnSpc>
                        <a:spcAft>
                          <a:spcPts val="0"/>
                        </a:spcAft>
                        <a:tabLst>
                          <a:tab pos="180340" algn="l"/>
                        </a:tabLst>
                      </a:pPr>
                      <a:r>
                        <a:rPr lang="en-GB" sz="1200" dirty="0">
                          <a:latin typeface="Arial Narrow"/>
                          <a:ea typeface="Times New Roman"/>
                          <a:cs typeface="Arial"/>
                        </a:rPr>
                        <a:t>Guidelines for HRH norms and standards using the </a:t>
                      </a:r>
                      <a:r>
                        <a:rPr lang="en-GB" sz="1200" dirty="0" err="1">
                          <a:latin typeface="Arial Narrow"/>
                          <a:ea typeface="Times New Roman"/>
                          <a:cs typeface="Arial"/>
                        </a:rPr>
                        <a:t>WISN</a:t>
                      </a:r>
                      <a:r>
                        <a:rPr lang="en-GB" sz="1200" dirty="0">
                          <a:latin typeface="Arial Narrow"/>
                          <a:ea typeface="Times New Roman"/>
                          <a:cs typeface="Arial"/>
                        </a:rPr>
                        <a:t> methodology</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HRH Norms for District and specialised hospitals developed.</a:t>
                      </a:r>
                      <a:endParaRPr lang="en-ZA" sz="1200" dirty="0">
                        <a:latin typeface="Calibri"/>
                        <a:ea typeface="Times New Roman"/>
                        <a:cs typeface="Times New Roman"/>
                      </a:endParaRPr>
                    </a:p>
                    <a:p>
                      <a:pPr>
                        <a:lnSpc>
                          <a:spcPct val="100000"/>
                        </a:lnSpc>
                        <a:spcAft>
                          <a:spcPts val="0"/>
                        </a:spcAft>
                      </a:pPr>
                      <a:r>
                        <a:rPr lang="en-GB" sz="1200" dirty="0">
                          <a:latin typeface="Arial Narrow"/>
                          <a:ea typeface="Times New Roman"/>
                          <a:cs typeface="Arial"/>
                        </a:rPr>
                        <a:t>Tertiary, Regional and Central Hospital managers oriented on </a:t>
                      </a:r>
                      <a:r>
                        <a:rPr lang="en-GB" sz="1200" dirty="0" err="1">
                          <a:latin typeface="Arial Narrow"/>
                          <a:ea typeface="Times New Roman"/>
                          <a:cs typeface="Arial"/>
                        </a:rPr>
                        <a:t>WISN</a:t>
                      </a:r>
                      <a:r>
                        <a:rPr lang="en-GB" sz="1200" dirty="0">
                          <a:latin typeface="Arial Narrow"/>
                          <a:ea typeface="Times New Roman"/>
                          <a:cs typeface="Arial"/>
                        </a:rPr>
                        <a:t> tool and methodology</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 HRH Norms for District and specialised hospitals approved.</a:t>
                      </a:r>
                      <a:endParaRPr lang="en-ZA" sz="1200" dirty="0">
                        <a:latin typeface="Calibri"/>
                        <a:ea typeface="Times New Roman"/>
                        <a:cs typeface="Times New Roman"/>
                      </a:endParaRPr>
                    </a:p>
                    <a:p>
                      <a:pPr>
                        <a:lnSpc>
                          <a:spcPct val="100000"/>
                        </a:lnSpc>
                        <a:spcAft>
                          <a:spcPts val="0"/>
                        </a:spcAft>
                      </a:pPr>
                      <a:r>
                        <a:rPr lang="en-GB" sz="1200" dirty="0">
                          <a:latin typeface="Arial Narrow"/>
                          <a:ea typeface="Times New Roman"/>
                          <a:cs typeface="Arial"/>
                        </a:rPr>
                        <a:t>HRH Norms for  Regional, Tertiary  and Central Hospitals developed</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HRH Norms for  Regional, Tertiary  and Central Hospitals approved</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Guidelines for HRH Norms and standards for   Hospitals developed and  published</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0000"/>
                        </a:lnSpc>
                        <a:spcAft>
                          <a:spcPts val="0"/>
                        </a:spcAft>
                        <a:tabLst>
                          <a:tab pos="180340" algn="l"/>
                        </a:tabLst>
                      </a:pPr>
                      <a:r>
                        <a:rPr lang="en-GB" sz="1200" dirty="0">
                          <a:latin typeface="Arial Narrow"/>
                          <a:ea typeface="Times New Roman"/>
                          <a:cs typeface="Arial"/>
                        </a:rPr>
                        <a:t>Number of health facilities benchmarked against staffing normative guides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1000  Facilities benchmarked</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3500 (2500 additional) PHC Facilities benchmarked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 450 District Hospitals benchmarked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50 Specialised hospitals benchmarked</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47</a:t>
            </a:fld>
            <a:endParaRPr lang="en-Z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5</a:t>
            </a:r>
            <a:endParaRPr lang="en-ZA" dirty="0"/>
          </a:p>
        </p:txBody>
      </p:sp>
      <p:sp>
        <p:nvSpPr>
          <p:cNvPr id="6" name="Content Placeholder 5"/>
          <p:cNvSpPr>
            <a:spLocks noGrp="1"/>
          </p:cNvSpPr>
          <p:nvPr>
            <p:ph sz="quarter" idx="1"/>
          </p:nvPr>
        </p:nvSpPr>
        <p:spPr/>
        <p:txBody>
          <a:bodyPr/>
          <a:lstStyle/>
          <a:p>
            <a:endParaRPr lang="en-ZA"/>
          </a:p>
        </p:txBody>
      </p:sp>
      <p:graphicFrame>
        <p:nvGraphicFramePr>
          <p:cNvPr id="7" name="Content Placeholder 6"/>
          <p:cNvGraphicFramePr>
            <a:graphicFrameLocks/>
          </p:cNvGraphicFramePr>
          <p:nvPr/>
        </p:nvGraphicFramePr>
        <p:xfrm>
          <a:off x="152399" y="1143000"/>
          <a:ext cx="8915401" cy="5010912"/>
        </p:xfrm>
        <a:graphic>
          <a:graphicData uri="http://schemas.openxmlformats.org/drawingml/2006/table">
            <a:tbl>
              <a:tblPr/>
              <a:tblGrid>
                <a:gridCol w="1447801"/>
                <a:gridCol w="1746885"/>
                <a:gridCol w="1377315"/>
                <a:gridCol w="1371600"/>
                <a:gridCol w="1560195"/>
                <a:gridCol w="1411605"/>
              </a:tblGrid>
              <a:tr h="192250">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96125">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94895">
                <a:tc rowSpan="3">
                  <a:txBody>
                    <a:bodyPr/>
                    <a:lstStyle/>
                    <a:p>
                      <a:pPr>
                        <a:lnSpc>
                          <a:spcPct val="115000"/>
                        </a:lnSpc>
                        <a:spcAft>
                          <a:spcPts val="0"/>
                        </a:spcAft>
                      </a:pPr>
                      <a:r>
                        <a:rPr lang="en-GB" sz="1200" dirty="0">
                          <a:latin typeface="Arial Narrow"/>
                          <a:ea typeface="Times New Roman"/>
                          <a:cs typeface="Arial"/>
                        </a:rPr>
                        <a:t>Strengthen Nursing Education Training and Practice through implementation of the objectives of the Nursing Strategy.</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15000"/>
                        </a:lnSpc>
                        <a:spcAft>
                          <a:spcPts val="0"/>
                        </a:spcAft>
                      </a:pPr>
                      <a:r>
                        <a:rPr lang="en-GB" sz="1200" dirty="0">
                          <a:latin typeface="Arial Narrow"/>
                          <a:ea typeface="Times New Roman"/>
                          <a:cs typeface="Arial"/>
                        </a:rPr>
                        <a:t>New basic Nursing qualification programmes and draft curricula  developed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A  national policy for nursing education developed in the context of bedside training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 New basic nursing qualification programmes and </a:t>
                      </a:r>
                      <a:endParaRPr lang="en-ZA" sz="1200" dirty="0">
                        <a:latin typeface="Calibri"/>
                        <a:ea typeface="Times New Roman"/>
                        <a:cs typeface="Times New Roman"/>
                      </a:endParaRPr>
                    </a:p>
                    <a:p>
                      <a:pPr algn="ctr">
                        <a:lnSpc>
                          <a:spcPct val="115000"/>
                        </a:lnSpc>
                        <a:spcAft>
                          <a:spcPts val="0"/>
                        </a:spcAft>
                      </a:pPr>
                      <a:r>
                        <a:rPr lang="en-GB" sz="1200" dirty="0">
                          <a:latin typeface="Arial Narrow"/>
                          <a:ea typeface="Times New Roman"/>
                          <a:cs typeface="Arial"/>
                        </a:rPr>
                        <a:t>draft curricula developed in line with the national nursing education and training policy </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New basic nursing qualification programmes and  draft curricula consulted and finalised</a:t>
                      </a:r>
                      <a:endParaRPr lang="en-ZA" sz="1200">
                        <a:latin typeface="Calibri"/>
                        <a:ea typeface="Times New Roman"/>
                        <a:cs typeface="Times New Roman"/>
                      </a:endParaRPr>
                    </a:p>
                    <a:p>
                      <a:pPr algn="ctr">
                        <a:lnSpc>
                          <a:spcPct val="115000"/>
                        </a:lnSpc>
                        <a:spcAft>
                          <a:spcPts val="0"/>
                        </a:spcAft>
                      </a:pPr>
                      <a:r>
                        <a:rPr lang="en-GB" sz="1200">
                          <a:latin typeface="Arial Narrow"/>
                          <a:ea typeface="Times New Roman"/>
                          <a:cs typeface="Arial"/>
                        </a:rPr>
                        <a:t>Implementation plans developed with 8 of nursing colleges to offer the new curricula. </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Implementation plans developed with the remaining 9 nursing colleges </a:t>
                      </a:r>
                      <a:endParaRPr lang="en-ZA" sz="1200">
                        <a:latin typeface="Calibri"/>
                        <a:ea typeface="Times New Roman"/>
                        <a:cs typeface="Times New Roman"/>
                      </a:endParaRPr>
                    </a:p>
                    <a:p>
                      <a:pPr algn="ctr">
                        <a:lnSpc>
                          <a:spcPct val="115000"/>
                        </a:lnSpc>
                        <a:spcAft>
                          <a:spcPts val="0"/>
                        </a:spcAft>
                      </a:pPr>
                      <a:r>
                        <a:rPr lang="en-GB" sz="1200">
                          <a:latin typeface="Arial Narrow"/>
                          <a:ea typeface="Times New Roman"/>
                          <a:cs typeface="Arial"/>
                        </a:rPr>
                        <a:t>New basic nursing qualification programmes and curricula accredited</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80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15000"/>
                        </a:lnSpc>
                        <a:spcAft>
                          <a:spcPts val="0"/>
                        </a:spcAft>
                      </a:pPr>
                      <a:r>
                        <a:rPr lang="en-GB" sz="1200">
                          <a:latin typeface="Arial Narrow"/>
                          <a:ea typeface="Times New Roman"/>
                          <a:cs typeface="Arial"/>
                        </a:rPr>
                        <a:t>Number of Nursing and midwifery educators ’ identified nationally and  registered for training and development programme</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15000"/>
                        </a:lnSpc>
                        <a:spcAft>
                          <a:spcPts val="0"/>
                        </a:spcAft>
                      </a:pPr>
                      <a:r>
                        <a:rPr lang="en-GB" sz="1200" dirty="0">
                          <a:latin typeface="Arial Narrow"/>
                          <a:ea typeface="Times New Roman"/>
                          <a:cs typeface="Arial"/>
                        </a:rPr>
                        <a:t>A Nursing and midwifery educators’ training and development programme specifications  developed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pPr>
                      <a:r>
                        <a:rPr lang="en-GB" sz="1200" dirty="0">
                          <a:latin typeface="Arial Narrow"/>
                          <a:ea typeface="Times New Roman"/>
                          <a:cs typeface="Arial"/>
                        </a:rPr>
                        <a:t>50 </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pPr>
                      <a:r>
                        <a:rPr lang="en-GB" sz="1200" dirty="0">
                          <a:latin typeface="Arial Narrow"/>
                          <a:ea typeface="Times New Roman"/>
                          <a:cs typeface="Arial"/>
                        </a:rPr>
                        <a:t>50 </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Aft>
                          <a:spcPts val="0"/>
                        </a:spcAft>
                      </a:pPr>
                      <a:r>
                        <a:rPr lang="en-GB" sz="1200">
                          <a:latin typeface="Arial Narrow"/>
                          <a:ea typeface="Times New Roman"/>
                          <a:cs typeface="Arial"/>
                        </a:rPr>
                        <a:t>50 </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26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Implementation of the Nursing Strategy Monitored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Times New Roman"/>
                        </a:rPr>
                        <a:t>A provincial Nursing structure to give authority over nursing and midwifery services tabled at NHC</a:t>
                      </a:r>
                      <a:endParaRPr lang="en-ZA"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Times New Roman"/>
                        </a:rPr>
                        <a:t>A monitoring system developed and a report produced to monitor the implementation of the Nursing strategy</a:t>
                      </a:r>
                      <a:endParaRPr lang="en-ZA" sz="12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Times New Roman"/>
                        </a:rPr>
                        <a:t> Bi-annual  monitoring reports produced to monitor implementation of the Nursing Strategy</a:t>
                      </a:r>
                      <a:endParaRPr lang="en-ZA"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indent="-17780" algn="ctr">
                        <a:lnSpc>
                          <a:spcPct val="115000"/>
                        </a:lnSpc>
                        <a:spcAft>
                          <a:spcPts val="0"/>
                        </a:spcAft>
                      </a:pPr>
                      <a:r>
                        <a:rPr lang="en-GB" sz="1200" dirty="0">
                          <a:latin typeface="Arial Narrow"/>
                          <a:ea typeface="Times New Roman"/>
                          <a:cs typeface="Times New Roman"/>
                        </a:rPr>
                        <a:t>Bi-annual  monitoring reports produced to monitor implementation of the Nursing Strategy</a:t>
                      </a:r>
                      <a:endParaRPr lang="en-ZA"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48</a:t>
            </a:fld>
            <a:endParaRPr lang="en-Z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5</a:t>
            </a:r>
            <a:endParaRPr lang="en-ZA" dirty="0"/>
          </a:p>
        </p:txBody>
      </p:sp>
      <p:graphicFrame>
        <p:nvGraphicFramePr>
          <p:cNvPr id="7" name="Content Placeholder 6"/>
          <p:cNvGraphicFramePr>
            <a:graphicFrameLocks/>
          </p:cNvGraphicFramePr>
          <p:nvPr/>
        </p:nvGraphicFramePr>
        <p:xfrm>
          <a:off x="152399" y="1143000"/>
          <a:ext cx="8915401" cy="4560911"/>
        </p:xfrm>
        <a:graphic>
          <a:graphicData uri="http://schemas.openxmlformats.org/drawingml/2006/table">
            <a:tbl>
              <a:tblPr/>
              <a:tblGrid>
                <a:gridCol w="1447801"/>
                <a:gridCol w="1828800"/>
                <a:gridCol w="1295400"/>
                <a:gridCol w="1371600"/>
                <a:gridCol w="1560195"/>
                <a:gridCol w="1411605"/>
              </a:tblGrid>
              <a:tr h="348967">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74484">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76200">
                <a:tc rowSpan="5">
                  <a:txBody>
                    <a:bodyPr/>
                    <a:lstStyle/>
                    <a:p>
                      <a:pPr>
                        <a:lnSpc>
                          <a:spcPct val="115000"/>
                        </a:lnSpc>
                        <a:spcAft>
                          <a:spcPts val="0"/>
                        </a:spcAft>
                      </a:pPr>
                      <a:r>
                        <a:rPr lang="en-GB" sz="1300" dirty="0">
                          <a:latin typeface="Arial Narrow"/>
                          <a:ea typeface="Times New Roman"/>
                          <a:cs typeface="Arial"/>
                        </a:rPr>
                        <a:t>To improve quality of health infrastructure in South Africa</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Times New Roman"/>
                        </a:rPr>
                        <a:t>Number of facilities maintained, repaired and/or refurbished in </a:t>
                      </a:r>
                      <a:r>
                        <a:rPr lang="en-GB" sz="1300" dirty="0" err="1">
                          <a:latin typeface="Arial Narrow"/>
                          <a:ea typeface="Times New Roman"/>
                          <a:cs typeface="Times New Roman"/>
                        </a:rPr>
                        <a:t>NHI</a:t>
                      </a:r>
                      <a:r>
                        <a:rPr lang="en-GB" sz="1300" dirty="0">
                          <a:latin typeface="Arial Narrow"/>
                          <a:ea typeface="Times New Roman"/>
                          <a:cs typeface="Times New Roman"/>
                        </a:rPr>
                        <a:t> Districts</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198 facilities</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178 facilities </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197 facilities </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125 facilities</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624">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Times New Roman"/>
                        </a:rPr>
                        <a:t>Number of facilities maintained, repaired and/or refurbished outside </a:t>
                      </a:r>
                      <a:r>
                        <a:rPr lang="en-GB" sz="1300" dirty="0" err="1">
                          <a:latin typeface="Arial Narrow"/>
                          <a:ea typeface="Times New Roman"/>
                          <a:cs typeface="Times New Roman"/>
                        </a:rPr>
                        <a:t>NHI</a:t>
                      </a:r>
                      <a:r>
                        <a:rPr lang="en-GB" sz="1300" dirty="0">
                          <a:latin typeface="Arial Narrow"/>
                          <a:ea typeface="Times New Roman"/>
                          <a:cs typeface="Times New Roman"/>
                        </a:rPr>
                        <a:t> pilot Districts</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310 facilities</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307 facilities</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321 facilities</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297 facilities</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96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Times New Roman"/>
                        </a:rPr>
                        <a:t>Number of clinics and Community Health Centres constructed or revitalised</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35 </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44</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dirty="0">
                          <a:latin typeface="Arial Narrow"/>
                          <a:ea typeface="Times New Roman"/>
                          <a:cs typeface="Times New Roman"/>
                        </a:rPr>
                        <a:t>42</a:t>
                      </a:r>
                      <a:endParaRPr lang="en-ZA" sz="13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40</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13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hospitals constructed or revitalised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2</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8</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dirty="0">
                          <a:latin typeface="Arial Narrow"/>
                          <a:ea typeface="Times New Roman"/>
                          <a:cs typeface="Times New Roman"/>
                        </a:rPr>
                        <a:t>8</a:t>
                      </a:r>
                      <a:endParaRPr lang="en-ZA" sz="13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8</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624">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new facilities that comply with gazetted infrastructure Norms &amp; Standards.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37 new facilities</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52 new facilities</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50 new facilities</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dirty="0">
                          <a:latin typeface="Arial Narrow"/>
                          <a:ea typeface="Times New Roman"/>
                          <a:cs typeface="Times New Roman"/>
                        </a:rPr>
                        <a:t>48 new facilities</a:t>
                      </a:r>
                      <a:endParaRPr lang="en-ZA" sz="13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49</a:t>
            </a:fld>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3200" dirty="0" smtClean="0"/>
              <a:t>PROGRAMME 1 - ADMINISTRATION</a:t>
            </a:r>
            <a:endParaRPr lang="en-ZA" sz="3200" dirty="0"/>
          </a:p>
        </p:txBody>
      </p:sp>
      <p:sp>
        <p:nvSpPr>
          <p:cNvPr id="9" name="Content Placeholder 8"/>
          <p:cNvSpPr>
            <a:spLocks noGrp="1"/>
          </p:cNvSpPr>
          <p:nvPr>
            <p:ph sz="quarter" idx="1"/>
          </p:nvPr>
        </p:nvSpPr>
        <p:spPr/>
        <p:txBody>
          <a:bodyPr/>
          <a:lstStyle/>
          <a:p>
            <a:pPr algn="ctr">
              <a:buNone/>
            </a:pPr>
            <a:endParaRPr lang="en-ZA" sz="2400" dirty="0" smtClean="0"/>
          </a:p>
          <a:p>
            <a:pPr algn="ctr">
              <a:buNone/>
            </a:pPr>
            <a:endParaRPr lang="en-ZA" sz="2400" dirty="0" smtClean="0"/>
          </a:p>
          <a:p>
            <a:pPr algn="ctr">
              <a:buNone/>
            </a:pPr>
            <a:r>
              <a:rPr lang="en-ZA" sz="2400" dirty="0" smtClean="0"/>
              <a:t>The purpose of the Administration Programme is to provide support services to the National Department of Health. These include: Human Resources Development and Management, Labour Relations Services, Information Communication Technology Services, Property Management Services, Security Services, Legal Services, Supply Chain Management and Financial Management Services</a:t>
            </a:r>
            <a:endParaRPr lang="en-ZA" sz="24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a:t>
            </a:fld>
            <a:endParaRPr lang="en-Z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5</a:t>
            </a:r>
            <a:endParaRPr lang="en-ZA" dirty="0"/>
          </a:p>
        </p:txBody>
      </p:sp>
      <p:graphicFrame>
        <p:nvGraphicFramePr>
          <p:cNvPr id="7" name="Content Placeholder 6"/>
          <p:cNvGraphicFramePr>
            <a:graphicFrameLocks/>
          </p:cNvGraphicFramePr>
          <p:nvPr/>
        </p:nvGraphicFramePr>
        <p:xfrm>
          <a:off x="152399" y="1143000"/>
          <a:ext cx="8915401" cy="4544568"/>
        </p:xfrm>
        <a:graphic>
          <a:graphicData uri="http://schemas.openxmlformats.org/drawingml/2006/table">
            <a:tbl>
              <a:tblPr/>
              <a:tblGrid>
                <a:gridCol w="1447801"/>
                <a:gridCol w="1676400"/>
                <a:gridCol w="1447800"/>
                <a:gridCol w="1600200"/>
                <a:gridCol w="1331595"/>
                <a:gridCol w="1411605"/>
              </a:tblGrid>
              <a:tr h="175304">
                <a:tc rowSpan="2">
                  <a:txBody>
                    <a:bodyPr/>
                    <a:lstStyle/>
                    <a:p>
                      <a:pPr algn="ctr">
                        <a:lnSpc>
                          <a:spcPct val="100000"/>
                        </a:lnSpc>
                        <a:spcAft>
                          <a:spcPts val="0"/>
                        </a:spcAft>
                      </a:pPr>
                      <a:r>
                        <a:rPr lang="en-GB" sz="1200" b="1" dirty="0">
                          <a:latin typeface="Arial Narrow" pitchFamily="34" charset="0"/>
                          <a:ea typeface="Times New Roman"/>
                          <a:cs typeface="Times New Roman"/>
                        </a:rPr>
                        <a:t>Strategic Objective </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200" b="1" dirty="0" smtClean="0">
                          <a:latin typeface="Arial Narrow" pitchFamily="34" charset="0"/>
                          <a:ea typeface="Times New Roman"/>
                          <a:cs typeface="Times New Roman"/>
                        </a:rPr>
                        <a:t>Performance </a:t>
                      </a:r>
                      <a:r>
                        <a:rPr lang="en-GB" sz="1200" b="1" dirty="0">
                          <a:latin typeface="Arial Narrow" pitchFamily="34" charset="0"/>
                          <a:ea typeface="Times New Roman"/>
                          <a:cs typeface="Times New Roman"/>
                        </a:rPr>
                        <a:t>Indicator</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dirty="0">
                          <a:latin typeface="Arial Narrow" pitchFamily="34" charset="0"/>
                          <a:ea typeface="Times New Roman"/>
                          <a:cs typeface="Times New Roman"/>
                        </a:rPr>
                        <a:t>Estimated performance</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200">
                        <a:latin typeface="Arial Narrow" pitchFamily="34" charset="0"/>
                        <a:ea typeface="Times New Roman"/>
                        <a:cs typeface="Times New Roman"/>
                      </a:endParaRPr>
                    </a:p>
                    <a:p>
                      <a:pPr algn="ctr">
                        <a:lnSpc>
                          <a:spcPct val="100000"/>
                        </a:lnSpc>
                        <a:spcAft>
                          <a:spcPts val="0"/>
                        </a:spcAft>
                      </a:pPr>
                      <a:r>
                        <a:rPr lang="en-GB" sz="1200" b="1">
                          <a:latin typeface="Arial Narrow" pitchFamily="34" charset="0"/>
                          <a:ea typeface="Times New Roman"/>
                          <a:cs typeface="Times New Roman"/>
                        </a:rPr>
                        <a:t>Medium-term targets</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87652">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Times New Roman"/>
                        </a:rPr>
                        <a:t>2015/16</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2016/17</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2017/18</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2018/19</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00187">
                <a:tc>
                  <a:txBody>
                    <a:bodyPr/>
                    <a:lstStyle/>
                    <a:p>
                      <a:pPr>
                        <a:lnSpc>
                          <a:spcPct val="115000"/>
                        </a:lnSpc>
                        <a:spcAft>
                          <a:spcPts val="0"/>
                        </a:spcAft>
                      </a:pPr>
                      <a:r>
                        <a:rPr lang="en-GB" sz="1200" dirty="0">
                          <a:latin typeface="Arial Narrow"/>
                          <a:ea typeface="Times New Roman"/>
                          <a:cs typeface="Arial"/>
                        </a:rPr>
                        <a:t>Strengthen Monitoring of Infrastructure projects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Infrastructure  Monitoring System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dirty="0">
                          <a:latin typeface="Arial Narrow"/>
                          <a:ea typeface="Times New Roman"/>
                          <a:cs typeface="Times New Roman"/>
                        </a:rPr>
                        <a:t>Infrastructure  Monitoring System fully developed and tabled at </a:t>
                      </a:r>
                      <a:r>
                        <a:rPr lang="en-GB" sz="1200" dirty="0" err="1">
                          <a:latin typeface="Arial Narrow"/>
                          <a:ea typeface="Times New Roman"/>
                          <a:cs typeface="Times New Roman"/>
                        </a:rPr>
                        <a:t>NHC</a:t>
                      </a:r>
                      <a:endParaRPr lang="en-ZA"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Infrastructure  monitoring System for monitoring all infrastructure projects using standard Balance Score Card methodology approved by NHC </a:t>
                      </a:r>
                      <a:endParaRPr lang="en-ZA" sz="1200">
                        <a:latin typeface="Calibri"/>
                        <a:ea typeface="Times New Roman"/>
                        <a:cs typeface="Times New Roman"/>
                      </a:endParaRPr>
                    </a:p>
                    <a:p>
                      <a:pPr marL="17780">
                        <a:lnSpc>
                          <a:spcPct val="115000"/>
                        </a:lnSpc>
                        <a:spcAft>
                          <a:spcPts val="0"/>
                        </a:spcAft>
                      </a:pPr>
                      <a:r>
                        <a:rPr lang="en-GB" sz="1200">
                          <a:latin typeface="Arial Narrow"/>
                          <a:ea typeface="Times New Roman"/>
                          <a:cs typeface="Times New Roman"/>
                        </a:rPr>
                        <a:t>One consolidated National Monitoring report produced </a:t>
                      </a:r>
                      <a:endParaRPr lang="en-ZA"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a:ea typeface="Times New Roman"/>
                          <a:cs typeface="Times New Roman"/>
                        </a:rPr>
                        <a:t>4  consolidated National Monitoring reports produced </a:t>
                      </a:r>
                      <a:endParaRPr lang="en-ZA"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a:ea typeface="Times New Roman"/>
                          <a:cs typeface="Times New Roman"/>
                        </a:rPr>
                        <a:t>4  consolidated National Monitoring reports produced</a:t>
                      </a:r>
                      <a:endParaRPr lang="en-ZA"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3857">
                <a:tc>
                  <a:txBody>
                    <a:bodyPr/>
                    <a:lstStyle/>
                    <a:p>
                      <a:pPr>
                        <a:lnSpc>
                          <a:spcPct val="115000"/>
                        </a:lnSpc>
                        <a:spcAft>
                          <a:spcPts val="0"/>
                        </a:spcAft>
                      </a:pPr>
                      <a:r>
                        <a:rPr lang="en-GB" sz="1200">
                          <a:latin typeface="Arial Narrow"/>
                          <a:ea typeface="Times New Roman"/>
                          <a:cs typeface="Arial"/>
                        </a:rPr>
                        <a:t>Ensure access to and efficient effective delivery of quality Emergency Medical Services (EMS)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Number of provinces that are monitored for compliance  with the EMS  regulations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EMS Regulations  gazetted and compliance checklist gazetted for implementation</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Compliance checklist to monitor compliance with EMS regulations developed and approved by National Committee Emergency Medical services (NCEMS)  and </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9 provincial department of health monitored using the approved checklist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9 provincial department of health monitored using  the approved checklist And 9 x EMS Improvement plans developed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9 provincial department of health monitored using  the approved checklist</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50</a:t>
            </a:fld>
            <a:endParaRPr lang="en-Z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5</a:t>
            </a:r>
            <a:endParaRPr lang="en-ZA" dirty="0"/>
          </a:p>
        </p:txBody>
      </p:sp>
      <p:graphicFrame>
        <p:nvGraphicFramePr>
          <p:cNvPr id="7" name="Content Placeholder 6"/>
          <p:cNvGraphicFramePr>
            <a:graphicFrameLocks/>
          </p:cNvGraphicFramePr>
          <p:nvPr/>
        </p:nvGraphicFramePr>
        <p:xfrm>
          <a:off x="152399" y="1143001"/>
          <a:ext cx="8915401" cy="4864560"/>
        </p:xfrm>
        <a:graphic>
          <a:graphicData uri="http://schemas.openxmlformats.org/drawingml/2006/table">
            <a:tbl>
              <a:tblPr/>
              <a:tblGrid>
                <a:gridCol w="1447801"/>
                <a:gridCol w="1828800"/>
                <a:gridCol w="1295400"/>
                <a:gridCol w="1600200"/>
                <a:gridCol w="1331595"/>
                <a:gridCol w="1411605"/>
              </a:tblGrid>
              <a:tr h="282192">
                <a:tc rowSpan="2">
                  <a:txBody>
                    <a:bodyPr/>
                    <a:lstStyle/>
                    <a:p>
                      <a:pPr algn="ctr">
                        <a:lnSpc>
                          <a:spcPct val="100000"/>
                        </a:lnSpc>
                        <a:spcAft>
                          <a:spcPts val="0"/>
                        </a:spcAft>
                      </a:pPr>
                      <a:r>
                        <a:rPr lang="en-GB" sz="1200" b="1" dirty="0">
                          <a:latin typeface="Arial Narrow" pitchFamily="34" charset="0"/>
                          <a:ea typeface="Times New Roman"/>
                          <a:cs typeface="Times New Roman"/>
                        </a:rPr>
                        <a:t>Strategic Objective </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200" b="1" dirty="0" smtClean="0">
                          <a:latin typeface="Arial Narrow" pitchFamily="34" charset="0"/>
                          <a:ea typeface="Times New Roman"/>
                          <a:cs typeface="Times New Roman"/>
                        </a:rPr>
                        <a:t>Performance </a:t>
                      </a:r>
                      <a:r>
                        <a:rPr lang="en-GB" sz="1200" b="1" dirty="0">
                          <a:latin typeface="Arial Narrow" pitchFamily="34" charset="0"/>
                          <a:ea typeface="Times New Roman"/>
                          <a:cs typeface="Times New Roman"/>
                        </a:rPr>
                        <a:t>Indicator</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dirty="0">
                          <a:latin typeface="Arial Narrow" pitchFamily="34" charset="0"/>
                          <a:ea typeface="Times New Roman"/>
                          <a:cs typeface="Times New Roman"/>
                        </a:rPr>
                        <a:t>Estimated performance</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200">
                        <a:latin typeface="Arial Narrow" pitchFamily="34" charset="0"/>
                        <a:ea typeface="Times New Roman"/>
                        <a:cs typeface="Times New Roman"/>
                      </a:endParaRPr>
                    </a:p>
                    <a:p>
                      <a:pPr algn="ctr">
                        <a:lnSpc>
                          <a:spcPct val="100000"/>
                        </a:lnSpc>
                        <a:spcAft>
                          <a:spcPts val="0"/>
                        </a:spcAft>
                      </a:pPr>
                      <a:r>
                        <a:rPr lang="en-GB" sz="1200" b="1">
                          <a:latin typeface="Arial Narrow" pitchFamily="34" charset="0"/>
                          <a:ea typeface="Times New Roman"/>
                          <a:cs typeface="Times New Roman"/>
                        </a:rPr>
                        <a:t>Medium-term targets</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1096">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Times New Roman"/>
                        </a:rPr>
                        <a:t>2015/16</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2016/17</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2017/18</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2018/19</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30304">
                <a:tc rowSpan="2">
                  <a:txBody>
                    <a:bodyPr/>
                    <a:lstStyle/>
                    <a:p>
                      <a:pPr algn="ctr">
                        <a:lnSpc>
                          <a:spcPct val="115000"/>
                        </a:lnSpc>
                        <a:spcAft>
                          <a:spcPts val="0"/>
                        </a:spcAft>
                      </a:pPr>
                      <a:r>
                        <a:rPr lang="en-GB" sz="1200" dirty="0">
                          <a:latin typeface="Arial Narrow"/>
                          <a:ea typeface="Times New Roman"/>
                          <a:cs typeface="Arial"/>
                        </a:rPr>
                        <a:t>To eliminate  the backlog of blood alcohol and toxicology tests by 2016</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Percentage backlog eliminated for blood alcohol  tests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70% </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100%</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100%</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Not applicable </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304">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Percentage backlog eliminated for toxicology  tests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70% </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100%</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100%</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 Not applicable </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768">
                <a:tc>
                  <a:txBody>
                    <a:bodyPr/>
                    <a:lstStyle/>
                    <a:p>
                      <a:pPr algn="ctr">
                        <a:lnSpc>
                          <a:spcPct val="115000"/>
                        </a:lnSpc>
                        <a:spcAft>
                          <a:spcPts val="0"/>
                        </a:spcAft>
                      </a:pPr>
                      <a:r>
                        <a:rPr lang="en-GB" sz="1200">
                          <a:latin typeface="Arial Narrow"/>
                          <a:ea typeface="Times New Roman"/>
                          <a:cs typeface="Arial"/>
                        </a:rPr>
                        <a:t>To provide food analysis services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Percentage of food tests completed within normative turnaround time (30 days – perishable, and 60 days non-perishable)</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70% </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100%</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100%</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100%</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768">
                <a:tc rowSpan="2">
                  <a:txBody>
                    <a:bodyPr/>
                    <a:lstStyle/>
                    <a:p>
                      <a:pPr>
                        <a:lnSpc>
                          <a:spcPct val="115000"/>
                        </a:lnSpc>
                        <a:spcAft>
                          <a:spcPts val="0"/>
                        </a:spcAft>
                      </a:pPr>
                      <a:r>
                        <a:rPr lang="en-GB" sz="1200" dirty="0">
                          <a:latin typeface="Arial Narrow"/>
                          <a:ea typeface="Times New Roman"/>
                          <a:cs typeface="Arial"/>
                        </a:rPr>
                        <a:t>Improve management of health facilities at all levels of Care through the Health Leadership and Management Academy.</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kern="1200">
                          <a:latin typeface="Arial Narrow"/>
                          <a:ea typeface="Calibri"/>
                          <a:cs typeface="Arial"/>
                        </a:rPr>
                        <a:t>Number of managers accessing the coaching and mentoring Programme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Coaching mentoring and training programme developed and piloted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 40 Hospital CEOs and </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200 PHC Facility Managers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80  (40 additional) Hospital CEOs and </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800 (600 additional) PHC Facility Managers.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100 of Hospital CEOs and </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1200 (400 additional) PHC Facility Managers.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76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kern="1200" dirty="0">
                          <a:latin typeface="Arial Narrow"/>
                          <a:ea typeface="Calibri"/>
                          <a:cs typeface="Arial"/>
                        </a:rPr>
                        <a:t>Number of managers using the knowledge hub information system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Framework for knowledge hub developed and approved</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200 Hospital CEOs and </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700 PHC Facility managers.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350 (150 additional) Hospital CEOs and</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2100 (1400 additional) PHC Facility managers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200" dirty="0">
                        <a:latin typeface="Arial Narrow"/>
                        <a:ea typeface="Times New Roman"/>
                        <a:cs typeface="Arial"/>
                      </a:endParaRPr>
                    </a:p>
                    <a:p>
                      <a:pPr>
                        <a:lnSpc>
                          <a:spcPct val="115000"/>
                        </a:lnSpc>
                        <a:spcAft>
                          <a:spcPts val="0"/>
                        </a:spcAft>
                      </a:pPr>
                      <a:r>
                        <a:rPr lang="en-GB" sz="1200" dirty="0">
                          <a:latin typeface="Arial Narrow"/>
                          <a:ea typeface="Times New Roman"/>
                          <a:cs typeface="Arial"/>
                        </a:rPr>
                        <a:t>All Hospital </a:t>
                      </a:r>
                      <a:r>
                        <a:rPr lang="en-GB" sz="1200" dirty="0" err="1">
                          <a:latin typeface="Arial Narrow"/>
                          <a:ea typeface="Times New Roman"/>
                          <a:cs typeface="Arial"/>
                        </a:rPr>
                        <a:t>CEOs</a:t>
                      </a:r>
                      <a:r>
                        <a:rPr lang="en-GB" sz="1200" dirty="0">
                          <a:latin typeface="Arial Narrow"/>
                          <a:ea typeface="Times New Roman"/>
                          <a:cs typeface="Arial"/>
                        </a:rPr>
                        <a:t> and </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All </a:t>
                      </a:r>
                      <a:r>
                        <a:rPr lang="en-GB" sz="1200" dirty="0" err="1">
                          <a:latin typeface="Arial Narrow"/>
                          <a:ea typeface="Times New Roman"/>
                          <a:cs typeface="Arial"/>
                        </a:rPr>
                        <a:t>PHC</a:t>
                      </a:r>
                      <a:r>
                        <a:rPr lang="en-GB" sz="1200" dirty="0">
                          <a:latin typeface="Arial Narrow"/>
                          <a:ea typeface="Times New Roman"/>
                          <a:cs typeface="Arial"/>
                        </a:rPr>
                        <a:t> Facility managers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51</a:t>
            </a:fld>
            <a:endParaRPr lang="en-Z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5</a:t>
            </a:r>
            <a:endParaRPr lang="en-ZA" dirty="0"/>
          </a:p>
        </p:txBody>
      </p:sp>
      <p:graphicFrame>
        <p:nvGraphicFramePr>
          <p:cNvPr id="5" name="Content Placeholder 4"/>
          <p:cNvGraphicFramePr>
            <a:graphicFrameLocks noGrp="1"/>
          </p:cNvGraphicFramePr>
          <p:nvPr>
            <p:ph sz="quarter" idx="1"/>
          </p:nvPr>
        </p:nvGraphicFramePr>
        <p:xfrm>
          <a:off x="152400" y="1271135"/>
          <a:ext cx="8915400" cy="4215370"/>
        </p:xfrm>
        <a:graphic>
          <a:graphicData uri="http://schemas.openxmlformats.org/drawingml/2006/table">
            <a:tbl>
              <a:tblPr/>
              <a:tblGrid>
                <a:gridCol w="1905000"/>
                <a:gridCol w="1447800"/>
                <a:gridCol w="1676400"/>
                <a:gridCol w="2057400"/>
                <a:gridCol w="1828800"/>
              </a:tblGrid>
              <a:tr h="284293">
                <a:tc rowSpan="2">
                  <a:txBody>
                    <a:bodyPr/>
                    <a:lstStyle/>
                    <a:p>
                      <a:pPr algn="ctr">
                        <a:lnSpc>
                          <a:spcPct val="100000"/>
                        </a:lnSpc>
                        <a:spcAft>
                          <a:spcPts val="0"/>
                        </a:spcAft>
                      </a:pPr>
                      <a:r>
                        <a:rPr lang="en-GB" sz="1200" b="1" dirty="0" smtClean="0">
                          <a:latin typeface="Arial Narrow" pitchFamily="34" charset="0"/>
                          <a:ea typeface="Times New Roman"/>
                          <a:cs typeface="Times New Roman"/>
                        </a:rPr>
                        <a:t>Programme Performance </a:t>
                      </a:r>
                      <a:r>
                        <a:rPr lang="en-GB" sz="1200" b="1" dirty="0">
                          <a:latin typeface="Arial Narrow" pitchFamily="34" charset="0"/>
                          <a:ea typeface="Times New Roman"/>
                          <a:cs typeface="Times New Roman"/>
                        </a:rPr>
                        <a:t>Indicator</a:t>
                      </a:r>
                      <a:endParaRPr lang="en-ZA" sz="12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Estimated performance</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200">
                        <a:latin typeface="Arial Narrow" pitchFamily="34" charset="0"/>
                        <a:ea typeface="Times New Roman"/>
                        <a:cs typeface="Times New Roman"/>
                      </a:endParaRPr>
                    </a:p>
                    <a:p>
                      <a:pPr algn="ctr">
                        <a:lnSpc>
                          <a:spcPct val="100000"/>
                        </a:lnSpc>
                        <a:spcAft>
                          <a:spcPts val="0"/>
                        </a:spcAft>
                      </a:pPr>
                      <a:r>
                        <a:rPr lang="en-GB" sz="1200" b="1">
                          <a:latin typeface="Arial Narrow" pitchFamily="34" charset="0"/>
                          <a:ea typeface="Times New Roman"/>
                          <a:cs typeface="Times New Roman"/>
                        </a:rPr>
                        <a:t>Medium-term targets</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2146">
                <a:tc v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Times New Roman"/>
                        </a:rPr>
                        <a:t>2015/16</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2016/17</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2017/18</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2018/19</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86073">
                <a:tc>
                  <a:txBody>
                    <a:bodyPr/>
                    <a:lstStyle/>
                    <a:p>
                      <a:pPr>
                        <a:lnSpc>
                          <a:spcPct val="115000"/>
                        </a:lnSpc>
                        <a:spcAft>
                          <a:spcPts val="0"/>
                        </a:spcAft>
                      </a:pPr>
                      <a:r>
                        <a:rPr lang="en-GB" sz="1200">
                          <a:latin typeface="Arial Narrow"/>
                          <a:ea typeface="Times New Roman"/>
                          <a:cs typeface="Arial"/>
                        </a:rPr>
                        <a:t> Policy on education and training of EMS Personnel monitored</a:t>
                      </a:r>
                      <a:endParaRPr lang="en-ZA" sz="12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Policy on education and training of EMS Personnel published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A checklist for EMS education and training accreditation criteria in line with the Policy developed and approved by NCEMS.</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One Monitoring report produced to monitor compliance with Policy on education and training by training providers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4 quarterly monitoring reports produced to determine  compliance with Policy on education and training by training providers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4 quarterly monitoring reports produced to determine  compliance with Policy on education and training by training providers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732">
                <a:tc>
                  <a:txBody>
                    <a:bodyPr/>
                    <a:lstStyle/>
                    <a:p>
                      <a:pPr>
                        <a:lnSpc>
                          <a:spcPct val="115000"/>
                        </a:lnSpc>
                        <a:spcAft>
                          <a:spcPts val="0"/>
                        </a:spcAft>
                      </a:pPr>
                      <a:r>
                        <a:rPr lang="en-GB" sz="1200">
                          <a:latin typeface="Arial Narrow"/>
                          <a:ea typeface="Times New Roman"/>
                          <a:cs typeface="Arial"/>
                        </a:rPr>
                        <a:t>Regulations for Emergency  Care Centres published</a:t>
                      </a:r>
                      <a:endParaRPr lang="en-ZA" sz="12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Regulations on Emergency Care Centres Drafted</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Regulations for Emergency Care Centres published for public comment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Regulations on Emergency Care Centres published for implementation</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Regulations implemented by 9 Provinces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15000"/>
                        </a:lnSpc>
                        <a:spcAft>
                          <a:spcPts val="0"/>
                        </a:spcAft>
                      </a:pPr>
                      <a:r>
                        <a:rPr lang="en-GB" sz="1200" dirty="0">
                          <a:latin typeface="Arial Narrow"/>
                          <a:ea typeface="Times New Roman"/>
                          <a:cs typeface="Arial"/>
                        </a:rPr>
                        <a:t>Regulations for EMS in  Mass Gatherings published</a:t>
                      </a:r>
                      <a:endParaRPr lang="en-ZA" sz="12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EMS in mass gatherings  published for public comment and implementation</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Regulations for EMS in mass gatherings  published for implementation</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A monitoring system developed to measure compliance with Regulation for EMS in  Mass Gatherings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Monitor compliance of Regulations for EMS in  Mass Gatherings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52</a:t>
            </a:fld>
            <a:endParaRPr lang="en-Z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5</a:t>
            </a:r>
            <a:endParaRPr lang="en-ZA" dirty="0"/>
          </a:p>
        </p:txBody>
      </p:sp>
      <p:graphicFrame>
        <p:nvGraphicFramePr>
          <p:cNvPr id="5" name="Content Placeholder 4"/>
          <p:cNvGraphicFramePr>
            <a:graphicFrameLocks noGrp="1"/>
          </p:cNvGraphicFramePr>
          <p:nvPr>
            <p:ph sz="quarter" idx="1"/>
          </p:nvPr>
        </p:nvGraphicFramePr>
        <p:xfrm>
          <a:off x="152400" y="1271135"/>
          <a:ext cx="8915400" cy="4443984"/>
        </p:xfrm>
        <a:graphic>
          <a:graphicData uri="http://schemas.openxmlformats.org/drawingml/2006/table">
            <a:tbl>
              <a:tblPr/>
              <a:tblGrid>
                <a:gridCol w="1905000"/>
                <a:gridCol w="1447800"/>
                <a:gridCol w="1676400"/>
                <a:gridCol w="2057400"/>
                <a:gridCol w="1828800"/>
              </a:tblGrid>
              <a:tr h="99775">
                <a:tc rowSpan="2">
                  <a:txBody>
                    <a:bodyPr/>
                    <a:lstStyle/>
                    <a:p>
                      <a:pPr algn="ctr">
                        <a:lnSpc>
                          <a:spcPct val="100000"/>
                        </a:lnSpc>
                        <a:spcAft>
                          <a:spcPts val="0"/>
                        </a:spcAft>
                      </a:pPr>
                      <a:r>
                        <a:rPr lang="en-GB" sz="1200" b="1" dirty="0" smtClean="0">
                          <a:latin typeface="Arial Narrow" pitchFamily="34" charset="0"/>
                          <a:ea typeface="Times New Roman"/>
                          <a:cs typeface="Times New Roman"/>
                        </a:rPr>
                        <a:t>Programme Performance </a:t>
                      </a:r>
                      <a:r>
                        <a:rPr lang="en-GB" sz="1200" b="1" dirty="0">
                          <a:latin typeface="Arial Narrow" pitchFamily="34" charset="0"/>
                          <a:ea typeface="Times New Roman"/>
                          <a:cs typeface="Times New Roman"/>
                        </a:rPr>
                        <a:t>Indicator</a:t>
                      </a:r>
                      <a:endParaRPr lang="en-ZA" sz="12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Estimated performance</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200">
                        <a:latin typeface="Arial Narrow" pitchFamily="34" charset="0"/>
                        <a:ea typeface="Times New Roman"/>
                        <a:cs typeface="Times New Roman"/>
                      </a:endParaRPr>
                    </a:p>
                    <a:p>
                      <a:pPr algn="ctr">
                        <a:lnSpc>
                          <a:spcPct val="100000"/>
                        </a:lnSpc>
                        <a:spcAft>
                          <a:spcPts val="0"/>
                        </a:spcAft>
                      </a:pPr>
                      <a:r>
                        <a:rPr lang="en-GB" sz="1200" b="1">
                          <a:latin typeface="Arial Narrow" pitchFamily="34" charset="0"/>
                          <a:ea typeface="Times New Roman"/>
                          <a:cs typeface="Times New Roman"/>
                        </a:rPr>
                        <a:t>Medium-term targets</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49887">
                <a:tc v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Times New Roman"/>
                        </a:rPr>
                        <a:t>2015/16</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2016/17</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2017/18</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2018/19</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99324">
                <a:tc>
                  <a:txBody>
                    <a:bodyPr/>
                    <a:lstStyle/>
                    <a:p>
                      <a:pPr>
                        <a:lnSpc>
                          <a:spcPct val="100000"/>
                        </a:lnSpc>
                        <a:spcAft>
                          <a:spcPts val="0"/>
                        </a:spcAft>
                      </a:pPr>
                      <a:r>
                        <a:rPr lang="en-GB" sz="1200" dirty="0">
                          <a:latin typeface="Arial Narrow"/>
                          <a:ea typeface="Times New Roman"/>
                          <a:cs typeface="Arial"/>
                        </a:rPr>
                        <a:t>Regulations  for the Rendering of Forensic Pathology Services published</a:t>
                      </a:r>
                      <a:endParaRPr lang="en-ZA" sz="12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Regulations on for the Rendering of Forensic Pathology Services reviewed and Published for public comment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Regulation on for the rendering of Forensic Pathology Services published for  implementation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A monitoring system developed and implemented  to measure compliance with Regulations  for the Rendering of Forensic Pathology Services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Monitor compliance of Regulations  for the Rendering of Forensic Pathology Services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24">
                <a:tc>
                  <a:txBody>
                    <a:bodyPr/>
                    <a:lstStyle/>
                    <a:p>
                      <a:pPr>
                        <a:lnSpc>
                          <a:spcPct val="100000"/>
                        </a:lnSpc>
                        <a:spcAft>
                          <a:spcPts val="0"/>
                        </a:spcAft>
                      </a:pPr>
                      <a:r>
                        <a:rPr lang="en-GB" sz="1200">
                          <a:latin typeface="Arial Narrow"/>
                          <a:ea typeface="Times New Roman"/>
                          <a:cs typeface="Arial"/>
                        </a:rPr>
                        <a:t>Scope of Practice  for the rendering of Forensic Pathology Services published</a:t>
                      </a:r>
                      <a:endParaRPr lang="en-ZA" sz="12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Review and Finalise the Scope of Practice  for the rendering of Forensic Pathology Services and Publish for Implementation</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Scope of Practice  for the rendering of Forensic Pathology Services published for Implementation</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A monitoring system developed and implemented  to measure compliance with Forensic Pathology Services scope of practice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Monitor compliance of Forensic Pathology Services scope of practice</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11">
                <a:tc>
                  <a:txBody>
                    <a:bodyPr/>
                    <a:lstStyle/>
                    <a:p>
                      <a:pPr>
                        <a:lnSpc>
                          <a:spcPct val="100000"/>
                        </a:lnSpc>
                        <a:spcAft>
                          <a:spcPts val="0"/>
                        </a:spcAft>
                      </a:pPr>
                      <a:r>
                        <a:rPr lang="en-GB" sz="1200" dirty="0">
                          <a:latin typeface="Arial Narrow"/>
                          <a:ea typeface="Times New Roman"/>
                          <a:cs typeface="Arial"/>
                        </a:rPr>
                        <a:t>Health Facilities that are designated to render services for  the management of sexual and related offences monitored </a:t>
                      </a:r>
                      <a:endParaRPr lang="en-ZA" sz="12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New Indicator</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Monitoring system developed and Implemented to monitor facilities which  render services for  the management of sexual and related offences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Biannual  monitoring reports produced to monitor facilities which  render services for  the management of sexual and related offences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Biannual  monitoring reports produced to monitor facilities which  render services for  the management of sexual and related offences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44">
                <a:tc>
                  <a:txBody>
                    <a:bodyPr/>
                    <a:lstStyle/>
                    <a:p>
                      <a:r>
                        <a:rPr lang="en-GB" sz="1200" kern="1200" dirty="0" smtClean="0">
                          <a:solidFill>
                            <a:schemeClr val="tx1"/>
                          </a:solidFill>
                          <a:latin typeface="+mn-lt"/>
                          <a:ea typeface="+mn-ea"/>
                          <a:cs typeface="+mn-cs"/>
                        </a:rPr>
                        <a:t>Number of Regional Training Centre (</a:t>
                      </a:r>
                      <a:r>
                        <a:rPr lang="en-GB" sz="1200" kern="1200" dirty="0" err="1" smtClean="0">
                          <a:solidFill>
                            <a:schemeClr val="tx1"/>
                          </a:solidFill>
                          <a:latin typeface="+mn-lt"/>
                          <a:ea typeface="+mn-ea"/>
                          <a:cs typeface="+mn-cs"/>
                        </a:rPr>
                        <a:t>RTC</a:t>
                      </a:r>
                      <a:r>
                        <a:rPr lang="en-GB" sz="1200" kern="1200" dirty="0" smtClean="0">
                          <a:solidFill>
                            <a:schemeClr val="tx1"/>
                          </a:solidFill>
                          <a:latin typeface="+mn-lt"/>
                          <a:ea typeface="+mn-ea"/>
                          <a:cs typeface="+mn-cs"/>
                        </a:rPr>
                        <a:t>) established </a:t>
                      </a:r>
                      <a:endParaRPr lang="en-ZA" sz="1200" dirty="0"/>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5 </a:t>
                      </a:r>
                      <a:r>
                        <a:rPr lang="en-GB" sz="1200" dirty="0" err="1">
                          <a:latin typeface="Arial Narrow"/>
                          <a:ea typeface="Times New Roman"/>
                          <a:cs typeface="Arial"/>
                        </a:rPr>
                        <a:t>RTCs</a:t>
                      </a:r>
                      <a:r>
                        <a:rPr lang="en-GB" sz="1200" dirty="0">
                          <a:latin typeface="Arial Narrow"/>
                          <a:ea typeface="Times New Roman"/>
                          <a:cs typeface="Arial"/>
                        </a:rPr>
                        <a:t> established</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9 RTCs established</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9 RTCs providing in service training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9 </a:t>
                      </a:r>
                      <a:r>
                        <a:rPr lang="en-GB" sz="1200" dirty="0" err="1">
                          <a:latin typeface="Arial Narrow"/>
                          <a:ea typeface="Times New Roman"/>
                          <a:cs typeface="Arial"/>
                        </a:rPr>
                        <a:t>RTCs</a:t>
                      </a:r>
                      <a:r>
                        <a:rPr lang="en-GB" sz="1200" dirty="0">
                          <a:latin typeface="Arial Narrow"/>
                          <a:ea typeface="Times New Roman"/>
                          <a:cs typeface="Arial"/>
                        </a:rPr>
                        <a:t> providing in service training</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53</a:t>
            </a:fld>
            <a:endParaRPr lang="en-Z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dirty="0" smtClean="0"/>
              <a:t>PROGRAMME 6 - </a:t>
            </a:r>
            <a:r>
              <a:rPr lang="en-GB" sz="2800" dirty="0" smtClean="0"/>
              <a:t>HEALTH REGULATION AND COMPLIANCE MANAGEMENT</a:t>
            </a:r>
            <a:endParaRPr lang="en-ZA" sz="2800" dirty="0"/>
          </a:p>
        </p:txBody>
      </p:sp>
      <p:sp>
        <p:nvSpPr>
          <p:cNvPr id="6" name="Content Placeholder 5"/>
          <p:cNvSpPr>
            <a:spLocks noGrp="1"/>
          </p:cNvSpPr>
          <p:nvPr>
            <p:ph sz="quarter" idx="1"/>
          </p:nvPr>
        </p:nvSpPr>
        <p:spPr/>
        <p:txBody>
          <a:bodyPr/>
          <a:lstStyle/>
          <a:p>
            <a:pPr marL="0" indent="1588" algn="ctr">
              <a:buNone/>
            </a:pPr>
            <a:endParaRPr lang="en-ZA" sz="2800" dirty="0" smtClean="0"/>
          </a:p>
          <a:p>
            <a:pPr marL="0" indent="1588" algn="ctr">
              <a:buNone/>
            </a:pPr>
            <a:r>
              <a:rPr lang="en-GB" sz="2800" dirty="0" smtClean="0"/>
              <a:t>The purpose of Health Regulation and Compliance Management Programme is to regulate the sale of medicines and pharmaceutical supplies, including food control, and the trade in health products and health technology. The programme also promotes accountability and compliance by regulatory bodies and public entities for effective governance and the quality of health care. </a:t>
            </a:r>
            <a:endParaRPr lang="en-ZA" sz="2800" dirty="0" smtClean="0"/>
          </a:p>
          <a:p>
            <a:pPr marL="0" indent="1588" algn="ctr">
              <a:buNone/>
            </a:pPr>
            <a:r>
              <a:rPr lang="en-GB" sz="2800" dirty="0" smtClean="0"/>
              <a:t>. </a:t>
            </a:r>
            <a:endParaRPr lang="en-ZA" sz="2800" dirty="0" smtClean="0"/>
          </a:p>
          <a:p>
            <a:pPr>
              <a:buNone/>
            </a:pPr>
            <a:endParaRPr lang="en-ZA" sz="28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54</a:t>
            </a:fld>
            <a:endParaRPr lang="en-Z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6</a:t>
            </a:r>
            <a:endParaRPr lang="en-ZA" dirty="0"/>
          </a:p>
        </p:txBody>
      </p:sp>
      <p:graphicFrame>
        <p:nvGraphicFramePr>
          <p:cNvPr id="7" name="Content Placeholder 6"/>
          <p:cNvGraphicFramePr>
            <a:graphicFrameLocks/>
          </p:cNvGraphicFramePr>
          <p:nvPr/>
        </p:nvGraphicFramePr>
        <p:xfrm>
          <a:off x="76200" y="1269300"/>
          <a:ext cx="8915401" cy="4334256"/>
        </p:xfrm>
        <a:graphic>
          <a:graphicData uri="http://schemas.openxmlformats.org/drawingml/2006/table">
            <a:tbl>
              <a:tblPr/>
              <a:tblGrid>
                <a:gridCol w="1447801"/>
                <a:gridCol w="1676400"/>
                <a:gridCol w="1447800"/>
                <a:gridCol w="1600200"/>
                <a:gridCol w="1331595"/>
                <a:gridCol w="1411605"/>
              </a:tblGrid>
              <a:tr h="268459">
                <a:tc rowSpan="2">
                  <a:txBody>
                    <a:bodyPr/>
                    <a:lstStyle/>
                    <a:p>
                      <a:pPr algn="ctr">
                        <a:lnSpc>
                          <a:spcPct val="100000"/>
                        </a:lnSpc>
                        <a:spcAft>
                          <a:spcPts val="0"/>
                        </a:spcAft>
                      </a:pPr>
                      <a:r>
                        <a:rPr lang="en-GB" sz="1200" b="1" dirty="0">
                          <a:latin typeface="Arial Narrow" pitchFamily="34" charset="0"/>
                          <a:ea typeface="Times New Roman"/>
                          <a:cs typeface="Times New Roman"/>
                        </a:rPr>
                        <a:t>Strategic Objective </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200" b="1" dirty="0" smtClean="0">
                          <a:latin typeface="Arial Narrow" pitchFamily="34" charset="0"/>
                          <a:ea typeface="Times New Roman"/>
                          <a:cs typeface="Times New Roman"/>
                        </a:rPr>
                        <a:t>Performance </a:t>
                      </a:r>
                      <a:r>
                        <a:rPr lang="en-GB" sz="1200" b="1" dirty="0">
                          <a:latin typeface="Arial Narrow" pitchFamily="34" charset="0"/>
                          <a:ea typeface="Times New Roman"/>
                          <a:cs typeface="Times New Roman"/>
                        </a:rPr>
                        <a:t>Indicator</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dirty="0">
                          <a:latin typeface="Arial Narrow" pitchFamily="34" charset="0"/>
                          <a:ea typeface="Times New Roman"/>
                          <a:cs typeface="Times New Roman"/>
                        </a:rPr>
                        <a:t>Estimated performance</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200">
                        <a:latin typeface="Arial Narrow" pitchFamily="34" charset="0"/>
                        <a:ea typeface="Times New Roman"/>
                        <a:cs typeface="Times New Roman"/>
                      </a:endParaRPr>
                    </a:p>
                    <a:p>
                      <a:pPr algn="ctr">
                        <a:lnSpc>
                          <a:spcPct val="100000"/>
                        </a:lnSpc>
                        <a:spcAft>
                          <a:spcPts val="0"/>
                        </a:spcAft>
                      </a:pPr>
                      <a:r>
                        <a:rPr lang="en-GB" sz="1200" b="1">
                          <a:latin typeface="Arial Narrow" pitchFamily="34" charset="0"/>
                          <a:ea typeface="Times New Roman"/>
                          <a:cs typeface="Times New Roman"/>
                        </a:rPr>
                        <a:t>Medium-term targets</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34230">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Times New Roman"/>
                        </a:rPr>
                        <a:t>2015/16</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2016/17</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2017/18</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2018/19</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07511">
                <a:tc>
                  <a:txBody>
                    <a:bodyPr/>
                    <a:lstStyle/>
                    <a:p>
                      <a:pPr>
                        <a:lnSpc>
                          <a:spcPct val="115000"/>
                        </a:lnSpc>
                        <a:spcAft>
                          <a:spcPts val="0"/>
                        </a:spcAft>
                      </a:pPr>
                      <a:r>
                        <a:rPr lang="en-GB" sz="1200">
                          <a:latin typeface="Arial Narrow"/>
                          <a:ea typeface="Times New Roman"/>
                          <a:cs typeface="Arial"/>
                        </a:rPr>
                        <a:t>Establish</a:t>
                      </a:r>
                      <a:r>
                        <a:rPr lang="en-GB" sz="1200" b="1">
                          <a:latin typeface="Arial Narrow"/>
                          <a:ea typeface="Times New Roman"/>
                          <a:cs typeface="Arial"/>
                        </a:rPr>
                        <a:t> </a:t>
                      </a:r>
                      <a:r>
                        <a:rPr lang="en-GB" sz="1200">
                          <a:latin typeface="Arial Narrow"/>
                          <a:ea typeface="Times New Roman"/>
                          <a:cs typeface="Arial"/>
                        </a:rPr>
                        <a:t>the South African Health Product Regulatory Authority (SAHPRA)</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SAHPRA established as a public entity</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err="1">
                          <a:latin typeface="Arial Narrow"/>
                          <a:ea typeface="Times New Roman"/>
                          <a:cs typeface="Arial"/>
                        </a:rPr>
                        <a:t>SAHPRA</a:t>
                      </a:r>
                      <a:r>
                        <a:rPr lang="en-GB" sz="1200" dirty="0">
                          <a:latin typeface="Arial Narrow"/>
                          <a:ea typeface="Times New Roman"/>
                          <a:cs typeface="Arial"/>
                        </a:rPr>
                        <a:t> Act (Bill 6 of 2014) Promulgated, and transitional plan from </a:t>
                      </a:r>
                      <a:r>
                        <a:rPr lang="en-GB" sz="1200" dirty="0" err="1">
                          <a:latin typeface="Arial Narrow"/>
                          <a:ea typeface="Times New Roman"/>
                          <a:cs typeface="Arial"/>
                        </a:rPr>
                        <a:t>MCC</a:t>
                      </a:r>
                      <a:r>
                        <a:rPr lang="en-GB" sz="1200" dirty="0">
                          <a:latin typeface="Arial Narrow"/>
                          <a:ea typeface="Times New Roman"/>
                          <a:cs typeface="Arial"/>
                        </a:rPr>
                        <a:t> to </a:t>
                      </a:r>
                      <a:r>
                        <a:rPr lang="en-GB" sz="1200" dirty="0" err="1">
                          <a:latin typeface="Arial Narrow"/>
                          <a:ea typeface="Times New Roman"/>
                          <a:cs typeface="Arial"/>
                        </a:rPr>
                        <a:t>SAHPRA</a:t>
                      </a:r>
                      <a:r>
                        <a:rPr lang="en-GB" sz="1200" dirty="0">
                          <a:latin typeface="Arial Narrow"/>
                          <a:ea typeface="Times New Roman"/>
                          <a:cs typeface="Arial"/>
                        </a:rPr>
                        <a:t> developed</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SAHPRA Listed as a public entity </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Board, CEO and Committees Appointed </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SAHPRA Operational and functional</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SAHPRA fully functional </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000">
                <a:tc>
                  <a:txBody>
                    <a:bodyPr/>
                    <a:lstStyle/>
                    <a:p>
                      <a:pPr>
                        <a:lnSpc>
                          <a:spcPct val="115000"/>
                        </a:lnSpc>
                        <a:spcAft>
                          <a:spcPts val="0"/>
                        </a:spcAft>
                      </a:pPr>
                      <a:r>
                        <a:rPr lang="en-GB" sz="1200">
                          <a:latin typeface="Arial Narrow"/>
                          <a:ea typeface="Times New Roman"/>
                          <a:cs typeface="Arial"/>
                        </a:rPr>
                        <a:t>To establish an occupational health cluster</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Occupational health cluster established and functional</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0">
                        <a:lnSpc>
                          <a:spcPct val="115000"/>
                        </a:lnSpc>
                        <a:spcAft>
                          <a:spcPts val="0"/>
                        </a:spcAft>
                      </a:pPr>
                      <a:r>
                        <a:rPr lang="en-GB" sz="1200" dirty="0">
                          <a:latin typeface="Arial Narrow"/>
                          <a:ea typeface="Times New Roman"/>
                          <a:cs typeface="Arial"/>
                        </a:rPr>
                        <a:t>Consultation on discussion document and approval of structure, </a:t>
                      </a:r>
                      <a:r>
                        <a:rPr lang="en-GB" sz="1200" dirty="0" err="1">
                          <a:latin typeface="Arial Narrow"/>
                          <a:ea typeface="Times New Roman"/>
                          <a:cs typeface="Arial"/>
                        </a:rPr>
                        <a:t>organogram</a:t>
                      </a:r>
                      <a:r>
                        <a:rPr lang="en-GB" sz="1200" dirty="0">
                          <a:latin typeface="Arial Narrow"/>
                          <a:ea typeface="Times New Roman"/>
                          <a:cs typeface="Arial"/>
                        </a:rPr>
                        <a:t> and activities of the occupational health cluster by </a:t>
                      </a:r>
                      <a:r>
                        <a:rPr lang="en-GB" sz="1200" dirty="0" err="1">
                          <a:latin typeface="Arial Narrow"/>
                          <a:ea typeface="Times New Roman"/>
                          <a:cs typeface="Arial"/>
                        </a:rPr>
                        <a:t>NHC</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indent="0">
                        <a:lnSpc>
                          <a:spcPct val="115000"/>
                        </a:lnSpc>
                        <a:spcAft>
                          <a:spcPts val="0"/>
                        </a:spcAft>
                      </a:pPr>
                      <a:r>
                        <a:rPr lang="en-GB" sz="1200" dirty="0">
                          <a:latin typeface="Arial Narrow"/>
                          <a:ea typeface="Times New Roman"/>
                          <a:cs typeface="Arial"/>
                        </a:rPr>
                        <a:t>Integrated management of </a:t>
                      </a:r>
                      <a:r>
                        <a:rPr lang="en-GB" sz="1200" dirty="0" err="1">
                          <a:latin typeface="Arial Narrow"/>
                          <a:ea typeface="Times New Roman"/>
                          <a:cs typeface="Arial"/>
                        </a:rPr>
                        <a:t>NIOH</a:t>
                      </a:r>
                      <a:r>
                        <a:rPr lang="en-GB" sz="1200" dirty="0">
                          <a:latin typeface="Arial Narrow"/>
                          <a:ea typeface="Times New Roman"/>
                          <a:cs typeface="Arial"/>
                        </a:rPr>
                        <a:t>, </a:t>
                      </a:r>
                      <a:r>
                        <a:rPr lang="en-GB" sz="1200" dirty="0" err="1">
                          <a:latin typeface="Arial Narrow"/>
                          <a:ea typeface="Times New Roman"/>
                          <a:cs typeface="Arial"/>
                        </a:rPr>
                        <a:t>CCOD</a:t>
                      </a:r>
                      <a:r>
                        <a:rPr lang="en-GB" sz="1200" dirty="0">
                          <a:latin typeface="Arial Narrow"/>
                          <a:ea typeface="Times New Roman"/>
                          <a:cs typeface="Arial"/>
                        </a:rPr>
                        <a:t> and </a:t>
                      </a:r>
                      <a:r>
                        <a:rPr lang="en-GB" sz="1200" dirty="0" err="1">
                          <a:latin typeface="Arial Narrow"/>
                          <a:ea typeface="Times New Roman"/>
                          <a:cs typeface="Arial"/>
                        </a:rPr>
                        <a:t>MBOD</a:t>
                      </a:r>
                      <a:r>
                        <a:rPr lang="en-GB" sz="1200" dirty="0">
                          <a:latin typeface="Arial Narrow"/>
                          <a:ea typeface="Times New Roman"/>
                          <a:cs typeface="Arial"/>
                        </a:rPr>
                        <a:t> and agency agreement with compensation fund service provider/s</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indent="0">
                        <a:lnSpc>
                          <a:spcPct val="115000"/>
                        </a:lnSpc>
                        <a:spcAft>
                          <a:spcPts val="0"/>
                        </a:spcAft>
                      </a:pPr>
                      <a:r>
                        <a:rPr lang="en-GB" sz="1200" dirty="0">
                          <a:latin typeface="Arial Narrow"/>
                          <a:ea typeface="Times New Roman"/>
                          <a:cs typeface="Arial"/>
                        </a:rPr>
                        <a:t>New structure for occupational health cluster implemented</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indent="0">
                        <a:lnSpc>
                          <a:spcPct val="115000"/>
                        </a:lnSpc>
                        <a:spcAft>
                          <a:spcPts val="0"/>
                        </a:spcAft>
                      </a:pPr>
                      <a:r>
                        <a:rPr lang="en-GB" sz="1200" dirty="0">
                          <a:latin typeface="Arial Narrow"/>
                          <a:ea typeface="Times New Roman"/>
                          <a:cs typeface="Arial"/>
                        </a:rPr>
                        <a:t>Governance, management and service delivery framework for the occupational health cluster integrated and operational</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000">
                <a:tc>
                  <a:txBody>
                    <a:bodyPr/>
                    <a:lstStyle/>
                    <a:p>
                      <a:pPr>
                        <a:lnSpc>
                          <a:spcPct val="115000"/>
                        </a:lnSpc>
                        <a:spcAft>
                          <a:spcPts val="0"/>
                        </a:spcAft>
                      </a:pPr>
                      <a:r>
                        <a:rPr lang="en-GB" sz="1200" dirty="0">
                          <a:latin typeface="Arial Narrow"/>
                          <a:ea typeface="Times New Roman"/>
                          <a:cs typeface="Arial"/>
                        </a:rPr>
                        <a:t>To establish the National Public Health Institutes of South Africa (</a:t>
                      </a:r>
                      <a:r>
                        <a:rPr lang="en-GB" sz="1200" dirty="0" err="1">
                          <a:latin typeface="Arial Narrow"/>
                          <a:ea typeface="Times New Roman"/>
                          <a:cs typeface="Arial"/>
                        </a:rPr>
                        <a:t>NAPHISA</a:t>
                      </a:r>
                      <a:r>
                        <a:rPr lang="en-GB" sz="1200" dirty="0">
                          <a:latin typeface="Arial Narrow"/>
                          <a:ea typeface="Times New Roman"/>
                          <a:cs typeface="Arial"/>
                        </a:rPr>
                        <a:t>) for disease and injury surveillance</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Legal framework to establish National Public Health Institutes of South Africa (</a:t>
                      </a:r>
                      <a:r>
                        <a:rPr lang="en-GB" sz="1200" dirty="0" err="1">
                          <a:latin typeface="Arial Narrow"/>
                          <a:ea typeface="Times New Roman"/>
                          <a:cs typeface="Arial"/>
                        </a:rPr>
                        <a:t>NAPHISA</a:t>
                      </a:r>
                      <a:r>
                        <a:rPr lang="en-GB" sz="1200" dirty="0">
                          <a:latin typeface="Arial Narrow"/>
                          <a:ea typeface="Times New Roman"/>
                          <a:cs typeface="Arial"/>
                        </a:rPr>
                        <a:t>)</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Gazetted legislation on NAPHISA</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Comments on draft NAPHISA legislation considered and revised NAPHISA bill submitted to cabinet. </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Parliamentary Portfolio Committee of Health reviewing the Bill</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err="1">
                          <a:latin typeface="Arial Narrow"/>
                          <a:ea typeface="Times New Roman"/>
                          <a:cs typeface="Arial"/>
                        </a:rPr>
                        <a:t>NAPHISA</a:t>
                      </a:r>
                      <a:r>
                        <a:rPr lang="en-GB" sz="1200" dirty="0">
                          <a:latin typeface="Arial Narrow"/>
                          <a:ea typeface="Times New Roman"/>
                          <a:cs typeface="Arial"/>
                        </a:rPr>
                        <a:t> established as an entity</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55</a:t>
            </a:fld>
            <a:endParaRPr lang="en-Z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6</a:t>
            </a:r>
            <a:endParaRPr lang="en-ZA" dirty="0"/>
          </a:p>
        </p:txBody>
      </p:sp>
      <p:graphicFrame>
        <p:nvGraphicFramePr>
          <p:cNvPr id="7" name="Content Placeholder 6"/>
          <p:cNvGraphicFramePr>
            <a:graphicFrameLocks/>
          </p:cNvGraphicFramePr>
          <p:nvPr/>
        </p:nvGraphicFramePr>
        <p:xfrm>
          <a:off x="76200" y="1269300"/>
          <a:ext cx="8915401" cy="4011930"/>
        </p:xfrm>
        <a:graphic>
          <a:graphicData uri="http://schemas.openxmlformats.org/drawingml/2006/table">
            <a:tbl>
              <a:tblPr/>
              <a:tblGrid>
                <a:gridCol w="1447801"/>
                <a:gridCol w="1676400"/>
                <a:gridCol w="1447800"/>
                <a:gridCol w="1600200"/>
                <a:gridCol w="1331595"/>
                <a:gridCol w="1411605"/>
              </a:tblGrid>
              <a:tr h="268459">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34230">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07511">
                <a:tc rowSpan="2">
                  <a:txBody>
                    <a:bodyPr/>
                    <a:lstStyle/>
                    <a:p>
                      <a:pPr>
                        <a:lnSpc>
                          <a:spcPct val="115000"/>
                        </a:lnSpc>
                        <a:spcAft>
                          <a:spcPts val="0"/>
                        </a:spcAft>
                      </a:pPr>
                      <a:r>
                        <a:rPr lang="en-GB" sz="1300" dirty="0">
                          <a:latin typeface="Arial Narrow"/>
                          <a:ea typeface="Times New Roman"/>
                          <a:cs typeface="Arial"/>
                        </a:rPr>
                        <a:t>Improve oversight and Corporate Governance practices by establishing effective governance structures, policies and tools </a:t>
                      </a:r>
                      <a:endParaRPr lang="en-ZA" sz="13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Number of Health entities’  and Statutory Health professional Councils fully functional  and compliant to good Governance practices (structures, Finance, HR , Supply Chain Management policies) </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4 health Entities’ and 6 statutory health professional councils </a:t>
                      </a:r>
                      <a:endParaRPr lang="en-ZA" sz="13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4 health Entities’ and 6 statutory health professional councils </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4 health Entities’ and 6 statutory health professional councils </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4 health Entities’ and 6 statutory health professional councils</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00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solidFill>
                            <a:srgbClr val="000000"/>
                          </a:solidFill>
                          <a:latin typeface="Arial Narrow"/>
                          <a:ea typeface="Times New Roman"/>
                          <a:cs typeface="Arial"/>
                        </a:rPr>
                        <a:t>Performance management system for board members</a:t>
                      </a:r>
                      <a:endParaRPr lang="en-ZA" sz="13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A standardised performance management system for board members developed and piloted</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A standardised performance management system for board members fully implemented</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A standardised performance management system for board members fully implemented</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A standardised performance management system for board members fully implemented</a:t>
                      </a:r>
                      <a:endParaRPr lang="en-ZA" sz="13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56</a:t>
            </a:fld>
            <a:endParaRPr lang="en-Z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6</a:t>
            </a:r>
            <a:endParaRPr lang="en-ZA" dirty="0"/>
          </a:p>
        </p:txBody>
      </p:sp>
      <p:graphicFrame>
        <p:nvGraphicFramePr>
          <p:cNvPr id="5" name="Content Placeholder 4"/>
          <p:cNvGraphicFramePr>
            <a:graphicFrameLocks noGrp="1"/>
          </p:cNvGraphicFramePr>
          <p:nvPr>
            <p:ph sz="quarter" idx="1"/>
          </p:nvPr>
        </p:nvGraphicFramePr>
        <p:xfrm>
          <a:off x="152400" y="1241996"/>
          <a:ext cx="8915400" cy="4733925"/>
        </p:xfrm>
        <a:graphic>
          <a:graphicData uri="http://schemas.openxmlformats.org/drawingml/2006/table">
            <a:tbl>
              <a:tblPr/>
              <a:tblGrid>
                <a:gridCol w="1905000"/>
                <a:gridCol w="1752600"/>
                <a:gridCol w="1828800"/>
                <a:gridCol w="1600200"/>
                <a:gridCol w="1828800"/>
              </a:tblGrid>
              <a:tr h="99775">
                <a:tc rowSpan="2">
                  <a:txBody>
                    <a:bodyPr/>
                    <a:lstStyle/>
                    <a:p>
                      <a:pPr algn="ctr">
                        <a:lnSpc>
                          <a:spcPct val="100000"/>
                        </a:lnSpc>
                        <a:spcAft>
                          <a:spcPts val="0"/>
                        </a:spcAft>
                      </a:pPr>
                      <a:r>
                        <a:rPr lang="en-GB" sz="1250" b="1" dirty="0" smtClean="0">
                          <a:latin typeface="Arial Narrow" pitchFamily="34" charset="0"/>
                          <a:ea typeface="Times New Roman"/>
                          <a:cs typeface="Times New Roman"/>
                        </a:rPr>
                        <a:t>Programme Performance </a:t>
                      </a:r>
                      <a:r>
                        <a:rPr lang="en-GB" sz="1250" b="1" dirty="0">
                          <a:latin typeface="Arial Narrow" pitchFamily="34" charset="0"/>
                          <a:ea typeface="Times New Roman"/>
                          <a:cs typeface="Times New Roman"/>
                        </a:rPr>
                        <a:t>Indicator</a:t>
                      </a:r>
                      <a:endParaRPr lang="en-ZA" sz="125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50" b="1">
                          <a:latin typeface="Arial Narrow" pitchFamily="34" charset="0"/>
                          <a:ea typeface="Times New Roman"/>
                          <a:cs typeface="Times New Roman"/>
                        </a:rPr>
                        <a:t>Estimated performance</a:t>
                      </a:r>
                      <a:endParaRPr lang="en-ZA" sz="125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250">
                        <a:latin typeface="Arial Narrow" pitchFamily="34" charset="0"/>
                        <a:ea typeface="Times New Roman"/>
                        <a:cs typeface="Times New Roman"/>
                      </a:endParaRPr>
                    </a:p>
                    <a:p>
                      <a:pPr algn="ctr">
                        <a:lnSpc>
                          <a:spcPct val="100000"/>
                        </a:lnSpc>
                        <a:spcAft>
                          <a:spcPts val="0"/>
                        </a:spcAft>
                      </a:pPr>
                      <a:r>
                        <a:rPr lang="en-GB" sz="1250" b="1">
                          <a:latin typeface="Arial Narrow" pitchFamily="34" charset="0"/>
                          <a:ea typeface="Times New Roman"/>
                          <a:cs typeface="Times New Roman"/>
                        </a:rPr>
                        <a:t>Medium-term targets</a:t>
                      </a:r>
                      <a:endParaRPr lang="en-ZA" sz="125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49887">
                <a:tc vMerge="1">
                  <a:txBody>
                    <a:bodyPr/>
                    <a:lstStyle/>
                    <a:p>
                      <a:endParaRPr lang="en-ZA"/>
                    </a:p>
                  </a:txBody>
                  <a:tcPr/>
                </a:tc>
                <a:tc>
                  <a:txBody>
                    <a:bodyPr/>
                    <a:lstStyle/>
                    <a:p>
                      <a:pPr algn="ctr">
                        <a:lnSpc>
                          <a:spcPct val="100000"/>
                        </a:lnSpc>
                        <a:spcAft>
                          <a:spcPts val="0"/>
                        </a:spcAft>
                      </a:pPr>
                      <a:r>
                        <a:rPr lang="en-GB" sz="1250" b="1">
                          <a:latin typeface="Arial Narrow" pitchFamily="34" charset="0"/>
                          <a:ea typeface="Times New Roman"/>
                          <a:cs typeface="Times New Roman"/>
                        </a:rPr>
                        <a:t>2015/16</a:t>
                      </a:r>
                      <a:endParaRPr lang="en-ZA" sz="125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50" b="1">
                          <a:latin typeface="Arial Narrow" pitchFamily="34" charset="0"/>
                          <a:ea typeface="Times New Roman"/>
                          <a:cs typeface="Times New Roman"/>
                        </a:rPr>
                        <a:t>2016/17</a:t>
                      </a:r>
                      <a:endParaRPr lang="en-ZA" sz="125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50" b="1">
                          <a:latin typeface="Arial Narrow" pitchFamily="34" charset="0"/>
                          <a:ea typeface="Times New Roman"/>
                          <a:cs typeface="Times New Roman"/>
                        </a:rPr>
                        <a:t>2017/18</a:t>
                      </a:r>
                      <a:endParaRPr lang="en-ZA" sz="125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50" b="1">
                          <a:latin typeface="Arial Narrow" pitchFamily="34" charset="0"/>
                          <a:ea typeface="Times New Roman"/>
                          <a:cs typeface="Times New Roman"/>
                        </a:rPr>
                        <a:t>2018/19</a:t>
                      </a:r>
                      <a:endParaRPr lang="en-ZA" sz="125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99324">
                <a:tc>
                  <a:txBody>
                    <a:bodyPr/>
                    <a:lstStyle/>
                    <a:p>
                      <a:pPr marL="3175">
                        <a:lnSpc>
                          <a:spcPct val="115000"/>
                        </a:lnSpc>
                        <a:spcAft>
                          <a:spcPts val="0"/>
                        </a:spcAft>
                      </a:pPr>
                      <a:r>
                        <a:rPr lang="en-GB" sz="1250">
                          <a:latin typeface="Arial Narrow"/>
                          <a:ea typeface="Times New Roman"/>
                          <a:cs typeface="Arial"/>
                        </a:rPr>
                        <a:t>Number of newly appointed boards inducted and trained </a:t>
                      </a:r>
                      <a:endParaRPr lang="en-ZA" sz="1250">
                        <a:latin typeface="Calibri"/>
                        <a:ea typeface="Times New Roman"/>
                        <a:cs typeface="Times New Roman"/>
                      </a:endParaRPr>
                    </a:p>
                  </a:txBody>
                  <a:tcPr marL="53975" marR="5397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nSpc>
                          <a:spcPct val="115000"/>
                        </a:lnSpc>
                        <a:spcAft>
                          <a:spcPts val="0"/>
                        </a:spcAft>
                      </a:pPr>
                      <a:r>
                        <a:rPr lang="en-GB" sz="1250">
                          <a:latin typeface="Arial Narrow"/>
                          <a:ea typeface="Times New Roman"/>
                          <a:cs typeface="Arial"/>
                        </a:rPr>
                        <a:t>3 new boards appointed, inducted and trained</a:t>
                      </a:r>
                      <a:endParaRPr lang="en-ZA" sz="1250">
                        <a:latin typeface="Calibri"/>
                        <a:ea typeface="Times New Roman"/>
                        <a:cs typeface="Times New Roman"/>
                      </a:endParaRPr>
                    </a:p>
                    <a:p>
                      <a:pPr marL="3175">
                        <a:lnSpc>
                          <a:spcPct val="115000"/>
                        </a:lnSpc>
                        <a:spcAft>
                          <a:spcPts val="0"/>
                        </a:spcAft>
                      </a:pPr>
                      <a:r>
                        <a:rPr lang="en-GB" sz="1250">
                          <a:latin typeface="Arial Narrow"/>
                          <a:ea typeface="Times New Roman"/>
                          <a:cs typeface="Arial"/>
                        </a:rPr>
                        <a:t>(Health Professions Council of South Africa; National Health Laboratory Service and the Interim Traditional Health Practitioners Council of South Africa)</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just">
                        <a:lnSpc>
                          <a:spcPct val="115000"/>
                        </a:lnSpc>
                        <a:spcAft>
                          <a:spcPts val="0"/>
                        </a:spcAft>
                      </a:pPr>
                      <a:r>
                        <a:rPr lang="en-GB" sz="1250">
                          <a:latin typeface="Arial Narrow"/>
                          <a:ea typeface="Times New Roman"/>
                          <a:cs typeface="Arial"/>
                        </a:rPr>
                        <a:t>3 new boards appointed, inducted and trained</a:t>
                      </a:r>
                      <a:endParaRPr lang="en-ZA" sz="1250">
                        <a:latin typeface="Calibri"/>
                        <a:ea typeface="Times New Roman"/>
                        <a:cs typeface="Times New Roman"/>
                      </a:endParaRPr>
                    </a:p>
                    <a:p>
                      <a:pPr marL="3175" algn="just">
                        <a:lnSpc>
                          <a:spcPct val="115000"/>
                        </a:lnSpc>
                        <a:spcAft>
                          <a:spcPts val="0"/>
                        </a:spcAft>
                      </a:pPr>
                      <a:r>
                        <a:rPr lang="en-GB" sz="1250">
                          <a:latin typeface="Arial Narrow"/>
                          <a:ea typeface="Times New Roman"/>
                          <a:cs typeface="Arial"/>
                        </a:rPr>
                        <a:t> (South African Medical Research Council; Office of Health Standards Compliance and Allied Health Professions Council of SA)</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just">
                        <a:lnSpc>
                          <a:spcPct val="115000"/>
                        </a:lnSpc>
                        <a:spcAft>
                          <a:spcPts val="0"/>
                        </a:spcAft>
                      </a:pPr>
                      <a:r>
                        <a:rPr lang="en-GB" sz="1250">
                          <a:latin typeface="Arial Narrow"/>
                          <a:ea typeface="Times New Roman"/>
                          <a:cs typeface="Arial"/>
                        </a:rPr>
                        <a:t>1 new board appointed, inducted and trained</a:t>
                      </a:r>
                      <a:endParaRPr lang="en-ZA" sz="1250">
                        <a:latin typeface="Calibri"/>
                        <a:ea typeface="Times New Roman"/>
                        <a:cs typeface="Times New Roman"/>
                      </a:endParaRPr>
                    </a:p>
                    <a:p>
                      <a:pPr marL="3175" algn="just">
                        <a:lnSpc>
                          <a:spcPct val="115000"/>
                        </a:lnSpc>
                        <a:spcAft>
                          <a:spcPts val="0"/>
                        </a:spcAft>
                      </a:pPr>
                      <a:r>
                        <a:rPr lang="en-GB" sz="1250">
                          <a:latin typeface="Arial Narrow"/>
                          <a:ea typeface="Times New Roman"/>
                          <a:cs typeface="Arial"/>
                        </a:rPr>
                        <a:t> (Council for Medical Schemes Inducted </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just">
                        <a:lnSpc>
                          <a:spcPct val="115000"/>
                        </a:lnSpc>
                        <a:spcAft>
                          <a:spcPts val="0"/>
                        </a:spcAft>
                      </a:pPr>
                      <a:r>
                        <a:rPr lang="en-GB" sz="1250">
                          <a:latin typeface="Arial Narrow"/>
                          <a:ea typeface="Times New Roman"/>
                          <a:cs typeface="Arial"/>
                        </a:rPr>
                        <a:t>4 New boards appointed, inducted and trained)</a:t>
                      </a:r>
                      <a:endParaRPr lang="en-ZA" sz="1250">
                        <a:latin typeface="Calibri"/>
                        <a:ea typeface="Times New Roman"/>
                        <a:cs typeface="Times New Roman"/>
                      </a:endParaRPr>
                    </a:p>
                    <a:p>
                      <a:pPr marL="3175" algn="just">
                        <a:lnSpc>
                          <a:spcPct val="115000"/>
                        </a:lnSpc>
                        <a:spcAft>
                          <a:spcPts val="0"/>
                        </a:spcAft>
                      </a:pPr>
                      <a:r>
                        <a:rPr lang="en-GB" sz="1250">
                          <a:latin typeface="Arial Narrow"/>
                          <a:ea typeface="Times New Roman"/>
                          <a:cs typeface="Arial"/>
                        </a:rPr>
                        <a:t>South African Dental Technician Council, South African Nursing Council, South African Pharmacy Council and  National Health Laboratory Service</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24">
                <a:tc>
                  <a:txBody>
                    <a:bodyPr/>
                    <a:lstStyle/>
                    <a:p>
                      <a:pPr>
                        <a:lnSpc>
                          <a:spcPct val="115000"/>
                        </a:lnSpc>
                        <a:spcAft>
                          <a:spcPts val="0"/>
                        </a:spcAft>
                      </a:pPr>
                      <a:r>
                        <a:rPr lang="en-GB" sz="1250">
                          <a:latin typeface="Arial Narrow"/>
                          <a:ea typeface="Times New Roman"/>
                          <a:cs typeface="Arial"/>
                        </a:rPr>
                        <a:t>Number of  entities and statutory councils monitored using dashboards for performance and compliance to legislative prescripts</a:t>
                      </a:r>
                      <a:endParaRPr lang="en-ZA" sz="1250">
                        <a:latin typeface="Calibri"/>
                        <a:ea typeface="Times New Roman"/>
                        <a:cs typeface="Times New Roman"/>
                      </a:endParaRPr>
                    </a:p>
                  </a:txBody>
                  <a:tcPr marL="53975" marR="5397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50">
                          <a:latin typeface="Arial Narrow"/>
                          <a:ea typeface="Times New Roman"/>
                          <a:cs typeface="Arial"/>
                        </a:rPr>
                        <a:t>10 Dashboards developed and piloted  (1 per entity or statutory council)</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50">
                          <a:latin typeface="Arial Narrow"/>
                          <a:ea typeface="Times New Roman"/>
                          <a:cs typeface="Arial"/>
                        </a:rPr>
                        <a:t>10 entity and statutory councils monitored using dashboards biannually  </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50">
                          <a:latin typeface="Arial Narrow"/>
                          <a:ea typeface="Times New Roman"/>
                          <a:cs typeface="Arial"/>
                        </a:rPr>
                        <a:t>10 entity and statutory councils monitored using dashboards biannually  </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50">
                          <a:latin typeface="Arial Narrow"/>
                          <a:ea typeface="Times New Roman"/>
                          <a:cs typeface="Arial"/>
                        </a:rPr>
                        <a:t>10 entity and statutory councils monitored using dashboards biannually  </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11">
                <a:tc>
                  <a:txBody>
                    <a:bodyPr/>
                    <a:lstStyle/>
                    <a:p>
                      <a:pPr>
                        <a:lnSpc>
                          <a:spcPct val="115000"/>
                        </a:lnSpc>
                        <a:spcAft>
                          <a:spcPts val="0"/>
                        </a:spcAft>
                      </a:pPr>
                      <a:r>
                        <a:rPr lang="en-GB" sz="1250" dirty="0">
                          <a:latin typeface="Arial Narrow"/>
                          <a:ea typeface="Times New Roman"/>
                          <a:cs typeface="Arial"/>
                        </a:rPr>
                        <a:t>Develop a reporting template to enable feedback to the executive authority.</a:t>
                      </a:r>
                      <a:endParaRPr lang="en-ZA" sz="1250" dirty="0">
                        <a:latin typeface="Calibri"/>
                        <a:ea typeface="Times New Roman"/>
                        <a:cs typeface="Times New Roman"/>
                      </a:endParaRPr>
                    </a:p>
                  </a:txBody>
                  <a:tcPr marL="53975" marR="5397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50">
                          <a:latin typeface="Arial Narrow"/>
                          <a:ea typeface="Times New Roman"/>
                          <a:cs typeface="Arial"/>
                        </a:rPr>
                        <a:t>Standardised reporting template developed and implemented for Departmental representatives serving on boards</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50">
                          <a:latin typeface="Arial Narrow"/>
                          <a:ea typeface="Times New Roman"/>
                          <a:cs typeface="Arial"/>
                        </a:rPr>
                        <a:t>Standardised reporting template developed and implemented for Departmental representatives serving on boards</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50">
                          <a:latin typeface="Arial Narrow"/>
                          <a:ea typeface="Times New Roman"/>
                          <a:cs typeface="Arial"/>
                        </a:rPr>
                        <a:t>Standardised reporting template implemented for Departmental representatives serving on boards</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50" dirty="0">
                          <a:latin typeface="Arial Narrow"/>
                          <a:ea typeface="Times New Roman"/>
                          <a:cs typeface="Arial"/>
                        </a:rPr>
                        <a:t>Standardised reporting template implemented for Departmental representatives serving on boards</a:t>
                      </a:r>
                      <a:endParaRPr lang="en-ZA" sz="125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57</a:t>
            </a:fld>
            <a:endParaRPr lang="en-Z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040687" cy="2514600"/>
          </a:xfrm>
        </p:spPr>
        <p:txBody>
          <a:bodyPr/>
          <a:lstStyle/>
          <a:p>
            <a:pPr algn="ctr"/>
            <a:r>
              <a:rPr lang="en-ZA" sz="4400" b="1" dirty="0" smtClean="0"/>
              <a:t>EXPENDITURE AND BUDGETS FOR 2016/17-2018/19</a:t>
            </a:r>
            <a:endParaRPr lang="en-ZA" sz="4400" b="1" dirty="0"/>
          </a:p>
        </p:txBody>
      </p:sp>
      <p:sp>
        <p:nvSpPr>
          <p:cNvPr id="6" name="Text Placeholder 5"/>
          <p:cNvSpPr>
            <a:spLocks noGrp="1"/>
          </p:cNvSpPr>
          <p:nvPr>
            <p:ph type="body" idx="1"/>
          </p:nvPr>
        </p:nvSpPr>
        <p:spPr/>
        <p:txBody>
          <a:bodyPr/>
          <a:lstStyle/>
          <a:p>
            <a:endParaRPr lang="en-ZA" dirty="0"/>
          </a:p>
        </p:txBody>
      </p:sp>
      <p:sp>
        <p:nvSpPr>
          <p:cNvPr id="4" name="Slide Number Placeholder 6"/>
          <p:cNvSpPr>
            <a:spLocks noGrp="1"/>
          </p:cNvSpPr>
          <p:nvPr>
            <p:ph type="sldNum" sz="quarter" idx="11"/>
          </p:nvPr>
        </p:nvSpPr>
        <p:spPr>
          <a:prstGeom prst="rect">
            <a:avLst/>
          </a:prstGeom>
        </p:spPr>
        <p:txBody>
          <a:bodyPr/>
          <a:lstStyle/>
          <a:p>
            <a:pPr algn="ctr"/>
            <a:fld id="{A3D2C757-A2D1-4D11-BDA9-37746333DD9E}" type="slidenum">
              <a:rPr lang="en-ZA" smtClean="0"/>
              <a:pPr algn="ctr"/>
              <a:t>58</a:t>
            </a:fld>
            <a:endParaRPr lang="en-Z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41275" y="1143000"/>
            <a:ext cx="9061450" cy="5394324"/>
          </a:xfrm>
          <a:prstGeom prst="rect">
            <a:avLst/>
          </a:prstGeom>
          <a:noFill/>
          <a:ln w="9525">
            <a:noFill/>
            <a:miter lim="800000"/>
            <a:headEnd/>
            <a:tailEnd/>
          </a:ln>
        </p:spPr>
      </p:pic>
      <p:sp>
        <p:nvSpPr>
          <p:cNvPr id="3" name="Rectangle 2"/>
          <p:cNvSpPr/>
          <p:nvPr/>
        </p:nvSpPr>
        <p:spPr>
          <a:xfrm>
            <a:off x="2286000" y="260648"/>
            <a:ext cx="4572000" cy="523220"/>
          </a:xfrm>
          <a:prstGeom prst="rect">
            <a:avLst/>
          </a:prstGeom>
        </p:spPr>
        <p:txBody>
          <a:bodyPr wrap="square">
            <a:spAutoFit/>
          </a:bodyPr>
          <a:lstStyle/>
          <a:p>
            <a:r>
              <a:rPr lang="en-ZA" sz="2800" dirty="0" smtClean="0">
                <a:solidFill>
                  <a:schemeClr val="bg1"/>
                </a:solidFill>
                <a:latin typeface="Arial" pitchFamily="34" charset="0"/>
                <a:cs typeface="Arial" pitchFamily="34" charset="0"/>
              </a:rPr>
              <a:t>Allocation letter </a:t>
            </a:r>
            <a:endParaRPr lang="en-ZA" sz="2800" dirty="0">
              <a:solidFill>
                <a:schemeClr val="bg1"/>
              </a:solidFill>
              <a:latin typeface="Arial" pitchFamily="34" charset="0"/>
              <a:cs typeface="Arial" pitchFamily="34" charset="0"/>
            </a:endParaRPr>
          </a:p>
        </p:txBody>
      </p:sp>
      <p:sp>
        <p:nvSpPr>
          <p:cNvPr id="4"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1</a:t>
            </a:r>
            <a:endParaRPr lang="en-ZA" dirty="0"/>
          </a:p>
        </p:txBody>
      </p:sp>
      <p:graphicFrame>
        <p:nvGraphicFramePr>
          <p:cNvPr id="7" name="Content Placeholder 6"/>
          <p:cNvGraphicFramePr>
            <a:graphicFrameLocks noGrp="1"/>
          </p:cNvGraphicFramePr>
          <p:nvPr>
            <p:ph sz="quarter" idx="1"/>
          </p:nvPr>
        </p:nvGraphicFramePr>
        <p:xfrm>
          <a:off x="381000" y="1387917"/>
          <a:ext cx="8610600" cy="4328922"/>
        </p:xfrm>
        <a:graphic>
          <a:graphicData uri="http://schemas.openxmlformats.org/drawingml/2006/table">
            <a:tbl>
              <a:tblPr/>
              <a:tblGrid>
                <a:gridCol w="2006134"/>
                <a:gridCol w="2006134"/>
                <a:gridCol w="1149583"/>
                <a:gridCol w="1149583"/>
                <a:gridCol w="1149583"/>
                <a:gridCol w="1149583"/>
              </a:tblGrid>
              <a:tr h="347870">
                <a:tc rowSpan="2">
                  <a:txBody>
                    <a:bodyPr/>
                    <a:lstStyle/>
                    <a:p>
                      <a:pPr algn="ctr">
                        <a:lnSpc>
                          <a:spcPct val="115000"/>
                        </a:lnSpc>
                        <a:spcAft>
                          <a:spcPts val="0"/>
                        </a:spcAft>
                      </a:pPr>
                      <a:r>
                        <a:rPr lang="en-GB" sz="1300" b="1" dirty="0">
                          <a:latin typeface="Arial"/>
                          <a:ea typeface="Times New Roman"/>
                          <a:cs typeface="Times New Roman"/>
                        </a:rPr>
                        <a:t>Strategic Objective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GB" sz="1300" b="1">
                          <a:latin typeface="Arial"/>
                          <a:ea typeface="Times New Roman"/>
                          <a:cs typeface="Times New Roman"/>
                        </a:rPr>
                        <a:t>Performance Indicator</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Estimated performance</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300">
                        <a:latin typeface="Calibri"/>
                        <a:ea typeface="Times New Roman"/>
                        <a:cs typeface="Times New Roman"/>
                      </a:endParaRPr>
                    </a:p>
                    <a:p>
                      <a:pPr algn="ctr">
                        <a:lnSpc>
                          <a:spcPct val="115000"/>
                        </a:lnSpc>
                        <a:spcAft>
                          <a:spcPts val="0"/>
                        </a:spcAft>
                      </a:pPr>
                      <a:r>
                        <a:rPr lang="en-GB" sz="1300" b="1">
                          <a:latin typeface="Arial"/>
                          <a:ea typeface="Times New Roman"/>
                          <a:cs typeface="Times New Roman"/>
                        </a:rPr>
                        <a:t>Medium-term targets</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00" b="1">
                          <a:latin typeface="Arial"/>
                          <a:ea typeface="Times New Roman"/>
                          <a:cs typeface="Times New Roman"/>
                        </a:rPr>
                        <a:t>2015/16</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2016/17</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2017/18</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2018/19</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2">
                  <a:txBody>
                    <a:bodyPr/>
                    <a:lstStyle/>
                    <a:p>
                      <a:pPr algn="l">
                        <a:lnSpc>
                          <a:spcPct val="115000"/>
                        </a:lnSpc>
                        <a:spcAft>
                          <a:spcPts val="0"/>
                        </a:spcAft>
                      </a:pPr>
                      <a:r>
                        <a:rPr lang="en-GB" sz="1300" dirty="0">
                          <a:latin typeface="Arial"/>
                          <a:ea typeface="Times New Roman"/>
                          <a:cs typeface="Times New Roman"/>
                        </a:rPr>
                        <a:t>Ensure effective financial management and accountability by improving audit outcomes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300" dirty="0">
                          <a:latin typeface="Arial"/>
                          <a:ea typeface="Times New Roman"/>
                          <a:cs typeface="Times New Roman"/>
                        </a:rPr>
                        <a:t>Audit opinion from</a:t>
                      </a:r>
                      <a:endParaRPr lang="en-ZA" sz="1300" dirty="0">
                        <a:latin typeface="Calibri"/>
                        <a:ea typeface="Times New Roman"/>
                        <a:cs typeface="Times New Roman"/>
                      </a:endParaRPr>
                    </a:p>
                    <a:p>
                      <a:pPr algn="l">
                        <a:lnSpc>
                          <a:spcPct val="115000"/>
                        </a:lnSpc>
                        <a:spcAft>
                          <a:spcPts val="0"/>
                        </a:spcAft>
                      </a:pPr>
                      <a:r>
                        <a:rPr lang="en-GB" sz="1300" dirty="0">
                          <a:latin typeface="Arial"/>
                          <a:ea typeface="Times New Roman"/>
                          <a:cs typeface="Times New Roman"/>
                        </a:rPr>
                        <a:t>Auditor General</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a:ea typeface="Times New Roman"/>
                          <a:cs typeface="Times New Roman"/>
                        </a:rPr>
                        <a:t>Unqualified Audit opinion </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a:ea typeface="Times New Roman"/>
                          <a:cs typeface="Times New Roman"/>
                        </a:rPr>
                        <a:t>Unqualified Audit opinion </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a:ea typeface="Times New Roman"/>
                          <a:cs typeface="Times New Roman"/>
                        </a:rPr>
                        <a:t>Unqualified Audit opinion </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a:ea typeface="Times New Roman"/>
                          <a:cs typeface="Times New Roman"/>
                        </a:rPr>
                        <a:t>Unqualified Audit opinion</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tc>
                <a:tc>
                  <a:txBody>
                    <a:bodyPr/>
                    <a:lstStyle/>
                    <a:p>
                      <a:pPr algn="l">
                        <a:lnSpc>
                          <a:spcPct val="115000"/>
                        </a:lnSpc>
                        <a:spcAft>
                          <a:spcPts val="0"/>
                        </a:spcAft>
                      </a:pPr>
                      <a:r>
                        <a:rPr lang="en-GB" sz="1300" dirty="0" smtClean="0">
                          <a:latin typeface="Arial"/>
                          <a:ea typeface="Times New Roman"/>
                          <a:cs typeface="Times New Roman"/>
                        </a:rPr>
                        <a:t>Number </a:t>
                      </a:r>
                      <a:r>
                        <a:rPr lang="en-GB" sz="1300" dirty="0">
                          <a:latin typeface="Arial"/>
                          <a:ea typeface="Times New Roman"/>
                          <a:cs typeface="Times New Roman"/>
                        </a:rPr>
                        <a:t>of Provincial </a:t>
                      </a:r>
                      <a:r>
                        <a:rPr lang="en-GB" sz="1300" dirty="0" err="1">
                          <a:latin typeface="Arial"/>
                          <a:ea typeface="Times New Roman"/>
                          <a:cs typeface="Times New Roman"/>
                        </a:rPr>
                        <a:t>DoH</a:t>
                      </a:r>
                      <a:r>
                        <a:rPr lang="en-GB" sz="1300" dirty="0">
                          <a:latin typeface="Arial"/>
                          <a:ea typeface="Times New Roman"/>
                          <a:cs typeface="Times New Roman"/>
                        </a:rPr>
                        <a:t> that demonstrate improvements in Audit Outcomes or Opinions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a:ea typeface="Times New Roman"/>
                          <a:cs typeface="Times New Roman"/>
                        </a:rPr>
                        <a:t>3 Unqualified audit opinions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a:ea typeface="Times New Roman"/>
                          <a:cs typeface="Times New Roman"/>
                        </a:rPr>
                        <a:t>4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a:ea typeface="Times New Roman"/>
                          <a:cs typeface="Times New Roman"/>
                        </a:rPr>
                        <a:t>5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a:ea typeface="Times New Roman"/>
                          <a:cs typeface="Times New Roman"/>
                        </a:rPr>
                        <a:t>7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rowSpan="2">
                  <a:txBody>
                    <a:bodyPr/>
                    <a:lstStyle/>
                    <a:p>
                      <a:pPr algn="l">
                        <a:lnSpc>
                          <a:spcPct val="115000"/>
                        </a:lnSpc>
                        <a:spcAft>
                          <a:spcPts val="0"/>
                        </a:spcAft>
                      </a:pPr>
                      <a:r>
                        <a:rPr lang="en-GB" sz="1300" dirty="0">
                          <a:latin typeface="Arial"/>
                          <a:ea typeface="Times New Roman"/>
                          <a:cs typeface="Times New Roman"/>
                        </a:rPr>
                        <a:t>Ensure efficient and responsive Human Resource Services through the implementation of efficient recruitment processes and responsive Human Resource support programmes</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300" dirty="0">
                          <a:latin typeface="Arial"/>
                          <a:ea typeface="Times New Roman"/>
                          <a:cs typeface="Times New Roman"/>
                        </a:rPr>
                        <a:t>Average Turnaround times for recruitment processes</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a:ea typeface="Times New Roman"/>
                          <a:cs typeface="Calibri"/>
                        </a:rPr>
                        <a:t>4 months </a:t>
                      </a:r>
                      <a:endParaRPr lang="en-ZA" sz="1300" dirty="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a:ea typeface="Times New Roman"/>
                          <a:cs typeface="Calibri"/>
                        </a:rPr>
                        <a:t>6 months </a:t>
                      </a:r>
                      <a:endParaRPr lang="en-ZA" sz="1300" dirty="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a:ea typeface="Times New Roman"/>
                          <a:cs typeface="Calibri"/>
                        </a:rPr>
                        <a:t>6 months </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a:ea typeface="Times New Roman"/>
                          <a:cs typeface="Calibri"/>
                        </a:rPr>
                        <a:t>6 months</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300" dirty="0">
                          <a:latin typeface="Arial"/>
                          <a:ea typeface="Times New Roman"/>
                          <a:cs typeface="Times New Roman"/>
                        </a:rPr>
                        <a:t>% of Employees accessing the Health and wellness programmes </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a:ea typeface="Times New Roman"/>
                          <a:cs typeface="Times New Roman"/>
                        </a:rPr>
                        <a:t>EHW induction programme to Port Health Employees </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300" dirty="0">
                        <a:latin typeface="Arial"/>
                        <a:ea typeface="Times New Roman"/>
                        <a:cs typeface="Times New Roman"/>
                      </a:endParaRPr>
                    </a:p>
                    <a:p>
                      <a:pPr algn="ctr">
                        <a:lnSpc>
                          <a:spcPct val="115000"/>
                        </a:lnSpc>
                        <a:spcAft>
                          <a:spcPts val="0"/>
                        </a:spcAft>
                      </a:pPr>
                      <a:r>
                        <a:rPr lang="en-GB" sz="1300" dirty="0">
                          <a:latin typeface="Arial"/>
                          <a:ea typeface="Times New Roman"/>
                          <a:cs typeface="Times New Roman"/>
                        </a:rPr>
                        <a:t>30% (of 1993 employees)  </a:t>
                      </a:r>
                      <a:endParaRPr lang="en-ZA" sz="1300" dirty="0">
                        <a:latin typeface="Arial"/>
                        <a:ea typeface="Times New Roman"/>
                        <a:cs typeface="Times New Roman"/>
                      </a:endParaRPr>
                    </a:p>
                    <a:p>
                      <a:pPr algn="ctr">
                        <a:lnSpc>
                          <a:spcPct val="115000"/>
                        </a:lnSpc>
                        <a:spcAft>
                          <a:spcPts val="0"/>
                        </a:spcAft>
                      </a:pPr>
                      <a:r>
                        <a:rPr lang="en-GB" sz="1300" dirty="0">
                          <a:latin typeface="Arial"/>
                          <a:ea typeface="Times New Roman"/>
                          <a:cs typeface="Times New Roman"/>
                        </a:rPr>
                        <a:t> </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300" dirty="0">
                        <a:latin typeface="Arial"/>
                        <a:ea typeface="Times New Roman"/>
                        <a:cs typeface="Times New Roman"/>
                      </a:endParaRPr>
                    </a:p>
                    <a:p>
                      <a:pPr algn="ctr">
                        <a:lnSpc>
                          <a:spcPct val="115000"/>
                        </a:lnSpc>
                        <a:spcAft>
                          <a:spcPts val="0"/>
                        </a:spcAft>
                      </a:pPr>
                      <a:r>
                        <a:rPr lang="en-GB" sz="1300" dirty="0">
                          <a:latin typeface="Arial"/>
                          <a:ea typeface="Times New Roman"/>
                          <a:cs typeface="Times New Roman"/>
                        </a:rPr>
                        <a:t>35%  (of 1993 employees)</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300" dirty="0">
                        <a:latin typeface="Arial"/>
                        <a:ea typeface="Calibri"/>
                        <a:cs typeface="Times New Roman"/>
                      </a:endParaRPr>
                    </a:p>
                    <a:p>
                      <a:pPr algn="ctr">
                        <a:lnSpc>
                          <a:spcPct val="115000"/>
                        </a:lnSpc>
                        <a:spcAft>
                          <a:spcPts val="0"/>
                        </a:spcAft>
                      </a:pPr>
                      <a:r>
                        <a:rPr lang="en-GB" sz="1300" dirty="0">
                          <a:latin typeface="Arial"/>
                          <a:ea typeface="Times New Roman"/>
                          <a:cs typeface="Times New Roman"/>
                        </a:rPr>
                        <a:t>40%  (of 1993 employees)</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6</a:t>
            </a:fld>
            <a:endParaRPr lang="en-ZA"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3500" y="1124743"/>
            <a:ext cx="9017000" cy="4815681"/>
          </a:xfrm>
          <a:prstGeom prst="rect">
            <a:avLst/>
          </a:prstGeom>
          <a:noFill/>
          <a:ln w="9525">
            <a:noFill/>
            <a:miter lim="800000"/>
            <a:headEnd/>
            <a:tailEnd/>
          </a:ln>
        </p:spPr>
      </p:pic>
      <p:sp>
        <p:nvSpPr>
          <p:cNvPr id="3" name="Rectangle 2"/>
          <p:cNvSpPr/>
          <p:nvPr/>
        </p:nvSpPr>
        <p:spPr>
          <a:xfrm>
            <a:off x="1763688" y="188640"/>
            <a:ext cx="4392488" cy="523220"/>
          </a:xfrm>
          <a:prstGeom prst="rect">
            <a:avLst/>
          </a:prstGeom>
        </p:spPr>
        <p:txBody>
          <a:bodyPr wrap="square">
            <a:spAutoFit/>
          </a:bodyPr>
          <a:lstStyle/>
          <a:p>
            <a:r>
              <a:rPr lang="en-ZA" sz="2800" dirty="0" smtClean="0">
                <a:solidFill>
                  <a:schemeClr val="bg1"/>
                </a:solidFill>
                <a:latin typeface="Arial" pitchFamily="34" charset="0"/>
                <a:cs typeface="Arial" pitchFamily="34" charset="0"/>
              </a:rPr>
              <a:t>Allocation letter (continue) </a:t>
            </a:r>
            <a:endParaRPr lang="en-ZA" sz="2800" dirty="0">
              <a:solidFill>
                <a:schemeClr val="bg1"/>
              </a:solidFill>
              <a:latin typeface="Arial" pitchFamily="34" charset="0"/>
              <a:cs typeface="Arial" pitchFamily="34" charset="0"/>
            </a:endParaRPr>
          </a:p>
        </p:txBody>
      </p:sp>
      <p:sp>
        <p:nvSpPr>
          <p:cNvPr id="4"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120650" y="1052736"/>
            <a:ext cx="8902700" cy="5805264"/>
          </a:xfrm>
          <a:prstGeom prst="rect">
            <a:avLst/>
          </a:prstGeom>
          <a:noFill/>
          <a:ln w="9525">
            <a:noFill/>
            <a:miter lim="800000"/>
            <a:headEnd/>
            <a:tailEnd/>
          </a:ln>
        </p:spPr>
      </p:pic>
      <p:sp>
        <p:nvSpPr>
          <p:cNvPr id="3" name="Rectangle 2"/>
          <p:cNvSpPr/>
          <p:nvPr/>
        </p:nvSpPr>
        <p:spPr>
          <a:xfrm>
            <a:off x="1475656" y="188640"/>
            <a:ext cx="4476369" cy="523220"/>
          </a:xfrm>
          <a:prstGeom prst="rect">
            <a:avLst/>
          </a:prstGeom>
        </p:spPr>
        <p:txBody>
          <a:bodyPr wrap="square">
            <a:spAutoFit/>
          </a:bodyPr>
          <a:lstStyle/>
          <a:p>
            <a:r>
              <a:rPr lang="en-ZA" sz="2800" dirty="0" smtClean="0">
                <a:solidFill>
                  <a:schemeClr val="bg1"/>
                </a:solidFill>
                <a:latin typeface="Arial" pitchFamily="34" charset="0"/>
                <a:cs typeface="Arial" pitchFamily="34" charset="0"/>
              </a:rPr>
              <a:t>Allocation letter (continue) </a:t>
            </a:r>
            <a:endParaRPr lang="en-ZA" sz="2800" dirty="0">
              <a:solidFill>
                <a:schemeClr val="bg1"/>
              </a:solidFill>
              <a:latin typeface="Arial" pitchFamily="34" charset="0"/>
              <a:cs typeface="Arial" pitchFamily="34" charset="0"/>
            </a:endParaRPr>
          </a:p>
        </p:txBody>
      </p:sp>
      <p:sp>
        <p:nvSpPr>
          <p:cNvPr id="4"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914400" y="152400"/>
            <a:ext cx="5562600" cy="7620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Summary per Programme</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AutoShape 3"/>
          <p:cNvSpPr>
            <a:spLocks/>
          </p:cNvSpPr>
          <p:nvPr/>
        </p:nvSpPr>
        <p:spPr bwMode="auto">
          <a:xfrm>
            <a:off x="285720" y="1142984"/>
            <a:ext cx="8229600" cy="80168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dirty="0"/>
          </a:p>
        </p:txBody>
      </p:sp>
      <p:graphicFrame>
        <p:nvGraphicFramePr>
          <p:cNvPr id="8" name="Table 7"/>
          <p:cNvGraphicFramePr>
            <a:graphicFrameLocks noGrp="1"/>
          </p:cNvGraphicFramePr>
          <p:nvPr/>
        </p:nvGraphicFramePr>
        <p:xfrm>
          <a:off x="395538" y="1196754"/>
          <a:ext cx="8568949" cy="4392486"/>
        </p:xfrm>
        <a:graphic>
          <a:graphicData uri="http://schemas.openxmlformats.org/drawingml/2006/table">
            <a:tbl>
              <a:tblPr/>
              <a:tblGrid>
                <a:gridCol w="1994379"/>
                <a:gridCol w="907786"/>
                <a:gridCol w="852768"/>
                <a:gridCol w="852768"/>
                <a:gridCol w="962804"/>
                <a:gridCol w="962804"/>
                <a:gridCol w="1017820"/>
                <a:gridCol w="1017820"/>
              </a:tblGrid>
              <a:tr h="864094">
                <a:tc rowSpan="2">
                  <a:txBody>
                    <a:bodyPr/>
                    <a:lstStyle/>
                    <a:p>
                      <a:pPr algn="ctr" rtl="0" fontAlgn="ctr"/>
                      <a:r>
                        <a:rPr lang="en-ZA" sz="12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smtClean="0">
                          <a:solidFill>
                            <a:srgbClr val="000000"/>
                          </a:solidFill>
                          <a:latin typeface="Arial"/>
                        </a:rPr>
                        <a:t>2015/16</a:t>
                      </a:r>
                    </a:p>
                    <a:p>
                      <a:pPr algn="ctr" rtl="0" fontAlgn="ctr"/>
                      <a:r>
                        <a:rPr lang="en-ZA" sz="1200" b="1" i="0" u="none" strike="noStrike" dirty="0" smtClean="0">
                          <a:solidFill>
                            <a:srgbClr val="000000"/>
                          </a:solidFill>
                          <a:latin typeface="Arial"/>
                        </a:rPr>
                        <a:t>Baseline</a:t>
                      </a:r>
                      <a:endParaRPr lang="en-ZA" sz="12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35964">
                <a:tc vMerge="1">
                  <a:txBody>
                    <a:bodyPr/>
                    <a:lstStyle/>
                    <a:p>
                      <a:endParaRPr lang="en-ZA"/>
                    </a:p>
                  </a:txBody>
                  <a:tcPr/>
                </a:tc>
                <a:tc>
                  <a:txBody>
                    <a:bodyPr/>
                    <a:lstStyle/>
                    <a:p>
                      <a:pPr algn="ctr" rtl="0" fontAlgn="ctr"/>
                      <a:r>
                        <a:rPr lang="en-ZA" sz="12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68092">
                <a:tc>
                  <a:txBody>
                    <a:bodyPr/>
                    <a:lstStyle/>
                    <a:p>
                      <a:pPr algn="l" rtl="0" fontAlgn="b"/>
                      <a:r>
                        <a:rPr lang="en-ZA" sz="1200" b="0" i="0" u="none" strike="noStrike" dirty="0">
                          <a:solidFill>
                            <a:srgbClr val="000000"/>
                          </a:solidFill>
                          <a:latin typeface="Arial"/>
                        </a:rPr>
                        <a:t>ADMINISTRATION</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457,078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463,464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11.47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516,640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6.28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549,071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l" rtl="0" fontAlgn="b"/>
                      <a:r>
                        <a:rPr lang="en-ZA" sz="1200" b="0" i="0" u="none" strike="noStrike" dirty="0">
                          <a:solidFill>
                            <a:srgbClr val="000000"/>
                          </a:solidFill>
                          <a:latin typeface="Arial"/>
                        </a:rPr>
                        <a:t>NATIONAL HEALTH INSURANCE, HEALTH PLANNING &amp; SYSTEM ENABLEMENT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587,807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-4.77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559,762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32.15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739,742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34.98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998,485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524">
                <a:tc>
                  <a:txBody>
                    <a:bodyPr/>
                    <a:lstStyle/>
                    <a:p>
                      <a:pPr algn="l" rtl="0" fontAlgn="b"/>
                      <a:r>
                        <a:rPr lang="en-ZA" sz="1200" b="0" i="0" u="none" strike="noStrike" dirty="0">
                          <a:solidFill>
                            <a:srgbClr val="000000"/>
                          </a:solidFill>
                          <a:latin typeface="Arial"/>
                        </a:rPr>
                        <a:t>HIV &amp; AIDS, TB, MATERNAL &amp; CHILD HEALTH</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14,442,144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10.92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16,018,568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15.07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18,432,676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13.14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20,855,008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736">
                <a:tc>
                  <a:txBody>
                    <a:bodyPr/>
                    <a:lstStyle/>
                    <a:p>
                      <a:pPr algn="l" rtl="0" fontAlgn="b"/>
                      <a:r>
                        <a:rPr lang="en-ZA" sz="1200" b="0" i="0" u="none" strike="noStrike" dirty="0">
                          <a:solidFill>
                            <a:srgbClr val="000000"/>
                          </a:solidFill>
                          <a:latin typeface="Arial"/>
                        </a:rPr>
                        <a:t>PRIMARY HEALTH CARE SERVICES </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225,005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14.59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257,839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11.04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286,294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317,170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80">
                <a:tc>
                  <a:txBody>
                    <a:bodyPr/>
                    <a:lstStyle/>
                    <a:p>
                      <a:pPr algn="l" rtl="0" fontAlgn="b"/>
                      <a:r>
                        <a:rPr lang="en-ZA" sz="1200" b="0" i="0" u="none" strike="noStrike" dirty="0">
                          <a:solidFill>
                            <a:srgbClr val="000000"/>
                          </a:solidFill>
                          <a:latin typeface="Arial"/>
                        </a:rPr>
                        <a:t>HOSPITALS, TERTIARY HEALTH SERVICES &amp; HUMAN RESOURCE DEVELOPMENT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19,159,065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19,573,498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7.66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21,072,420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22,224,506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6540">
                <a:tc>
                  <a:txBody>
                    <a:bodyPr/>
                    <a:lstStyle/>
                    <a:p>
                      <a:pPr algn="l" rtl="0" fontAlgn="b"/>
                      <a:r>
                        <a:rPr lang="en-ZA" sz="1200" b="0" i="0" u="none" strike="noStrike" dirty="0">
                          <a:solidFill>
                            <a:srgbClr val="000000"/>
                          </a:solidFill>
                          <a:latin typeface="Arial"/>
                        </a:rPr>
                        <a:t>HEALTH REGULATION &amp; COMPLIANCE MANAGEMENT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1,596,919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1,690,186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2.38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1,730,362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3.44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1,789,943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56">
                <a:tc>
                  <a:txBody>
                    <a:bodyPr/>
                    <a:lstStyle/>
                    <a:p>
                      <a:pPr algn="l" rtl="0" fontAlgn="b"/>
                      <a:r>
                        <a:rPr lang="en-ZA" sz="12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36,468,018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5.75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38,563,317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10.93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42,778,134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9.25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46,734,183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Summary per Economical Classification</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dirty="0"/>
          </a:p>
        </p:txBody>
      </p:sp>
      <p:graphicFrame>
        <p:nvGraphicFramePr>
          <p:cNvPr id="9" name="Table 8"/>
          <p:cNvGraphicFramePr>
            <a:graphicFrameLocks noGrp="1"/>
          </p:cNvGraphicFramePr>
          <p:nvPr/>
        </p:nvGraphicFramePr>
        <p:xfrm>
          <a:off x="395539" y="1340768"/>
          <a:ext cx="8568949" cy="4272525"/>
        </p:xfrm>
        <a:graphic>
          <a:graphicData uri="http://schemas.openxmlformats.org/drawingml/2006/table">
            <a:tbl>
              <a:tblPr/>
              <a:tblGrid>
                <a:gridCol w="1584173"/>
                <a:gridCol w="1152128"/>
                <a:gridCol w="864096"/>
                <a:gridCol w="1080120"/>
                <a:gridCol w="889988"/>
                <a:gridCol w="1054228"/>
                <a:gridCol w="792088"/>
                <a:gridCol w="1152128"/>
              </a:tblGrid>
              <a:tr h="1440160">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2349">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76604">
                <a:tc>
                  <a:txBody>
                    <a:bodyPr/>
                    <a:lstStyle/>
                    <a:p>
                      <a:pPr algn="l" rtl="0" fontAlgn="b"/>
                      <a:r>
                        <a:rPr lang="en-ZA" sz="16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772,088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13.12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873,398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0.56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878,298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8.66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954,316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7191">
                <a:tc>
                  <a:txBody>
                    <a:bodyPr/>
                    <a:lstStyle/>
                    <a:p>
                      <a:pPr algn="l" rtl="0" fontAlgn="b"/>
                      <a:r>
                        <a:rPr lang="en-ZA" sz="16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1,579,459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1,431,372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30.91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1,873,869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7.18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2,008,381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rtl="0" fontAlgn="b"/>
                      <a:r>
                        <a:rPr lang="en-ZA" sz="16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33,448,493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6.54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35,637,020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10.25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39,290,099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9.50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43,021,210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rtl="0" fontAlgn="b"/>
                      <a:r>
                        <a:rPr lang="en-ZA" sz="16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667,978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-6.95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621,527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735,868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750,276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604">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36,468,018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5.75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38,563,317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10.93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42,778,134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9.25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46,734,183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124744"/>
            <a:ext cx="8712968" cy="4616648"/>
          </a:xfrm>
          <a:prstGeom prst="rect">
            <a:avLst/>
          </a:prstGeom>
        </p:spPr>
        <p:txBody>
          <a:bodyPr wrap="square">
            <a:spAutoFit/>
          </a:bodyPr>
          <a:lstStyle/>
          <a:p>
            <a:r>
              <a:rPr lang="en-ZA" sz="1400" dirty="0" smtClean="0">
                <a:latin typeface="Arial" pitchFamily="34" charset="0"/>
                <a:cs typeface="Arial" pitchFamily="34" charset="0"/>
              </a:rPr>
              <a:t>*HIV&amp;AIDS and  tuberculosis treatment and prevention, revitalising public health care facilities, and ensuring the provision of specialised tertiary hospital services takes up 85.1 per cent (R109 billion) of the department’s total budget over the MTEF period.</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*The department’s compensation of employees budget has been reduced by R45.6 million for 2017/18 and R71.5 million for 2018/19 in accordance with Cabinet’s instruction.</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*R4.5 billion over the medium term is allocated for national health insurance, R4.3 billion of which is allocated through the national health insurance indirect grant.</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*R1.9 billion is allocated in 2017/18 and 2018/19 to support the implementation of the HIV and tuberculosis investment cases and to ensure the sustained expansion of antiretroviral treatment.</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*R76 million (2017/18) and R200 million (2018/19) is allocated for an integrated patient based information system. </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*An electronic stock management system, including an early warning system for stock-outs of medicine in primary health care facilities is funded with R100 million in 2017/18 and R200 million in 2018/19.</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*A new component has been added to the national health insurance indirect grant for the rollout of the Ideal Clinic programme. R90 million over the medium term is allocated to this component. </a:t>
            </a:r>
          </a:p>
        </p:txBody>
      </p:sp>
      <p:sp>
        <p:nvSpPr>
          <p:cNvPr id="4" name="Rectangle 3"/>
          <p:cNvSpPr/>
          <p:nvPr/>
        </p:nvSpPr>
        <p:spPr>
          <a:xfrm>
            <a:off x="1691680" y="260648"/>
            <a:ext cx="4260345" cy="523220"/>
          </a:xfrm>
          <a:prstGeom prst="rect">
            <a:avLst/>
          </a:prstGeom>
        </p:spPr>
        <p:txBody>
          <a:bodyPr wrap="square">
            <a:spAutoFit/>
          </a:bodyPr>
          <a:lstStyle/>
          <a:p>
            <a:r>
              <a:rPr lang="en-ZA" sz="2800" dirty="0" smtClean="0">
                <a:solidFill>
                  <a:schemeClr val="bg1"/>
                </a:solidFill>
                <a:latin typeface="Arial" pitchFamily="34" charset="0"/>
                <a:cs typeface="Arial" pitchFamily="34" charset="0"/>
              </a:rPr>
              <a:t>Growth over MTEF </a:t>
            </a:r>
            <a:endParaRPr lang="en-ZA" sz="2800" dirty="0">
              <a:solidFill>
                <a:schemeClr val="bg1"/>
              </a:solidFill>
              <a:latin typeface="Arial" pitchFamily="34" charset="0"/>
              <a:cs typeface="Arial" pitchFamily="34" charset="0"/>
            </a:endParaRPr>
          </a:p>
        </p:txBody>
      </p:sp>
      <p:sp>
        <p:nvSpPr>
          <p:cNvPr id="5"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Programme 1:  Administration</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485816"/>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dirty="0"/>
          </a:p>
        </p:txBody>
      </p:sp>
      <p:graphicFrame>
        <p:nvGraphicFramePr>
          <p:cNvPr id="9" name="Table 8"/>
          <p:cNvGraphicFramePr>
            <a:graphicFrameLocks noGrp="1"/>
          </p:cNvGraphicFramePr>
          <p:nvPr/>
        </p:nvGraphicFramePr>
        <p:xfrm>
          <a:off x="395537" y="1268761"/>
          <a:ext cx="8496942" cy="4176463"/>
        </p:xfrm>
        <a:graphic>
          <a:graphicData uri="http://schemas.openxmlformats.org/drawingml/2006/table">
            <a:tbl>
              <a:tblPr/>
              <a:tblGrid>
                <a:gridCol w="1977619"/>
                <a:gridCol w="900157"/>
                <a:gridCol w="845602"/>
                <a:gridCol w="845602"/>
                <a:gridCol w="954714"/>
                <a:gridCol w="954714"/>
                <a:gridCol w="1009267"/>
                <a:gridCol w="1009267"/>
              </a:tblGrid>
              <a:tr h="1542772">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65575">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65575">
                <a:tc>
                  <a:txBody>
                    <a:bodyPr/>
                    <a:lstStyle/>
                    <a:p>
                      <a:pPr algn="l" rtl="0" fontAlgn="b"/>
                      <a:r>
                        <a:rPr lang="en-ZA" sz="1600" b="0" i="0" u="none" strike="noStrike" dirty="0">
                          <a:solidFill>
                            <a:srgbClr val="000000"/>
                          </a:solidFill>
                          <a:latin typeface="Arial"/>
                        </a:rPr>
                        <a:t>MINISTRY</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31,917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31,534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0.97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31,840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7.61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34,264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75">
                <a:tc>
                  <a:txBody>
                    <a:bodyPr/>
                    <a:lstStyle/>
                    <a:p>
                      <a:pPr algn="l" rtl="0" fontAlgn="b"/>
                      <a:r>
                        <a:rPr lang="en-ZA" sz="1600" b="0" i="0" u="none" strike="noStrike" dirty="0">
                          <a:solidFill>
                            <a:srgbClr val="000000"/>
                          </a:solidFill>
                          <a:latin typeface="Arial"/>
                        </a:rPr>
                        <a:t>MANAGEMENT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19,641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2.18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20,069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-1.61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19,746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11.44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22,005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797">
                <a:tc>
                  <a:txBody>
                    <a:bodyPr/>
                    <a:lstStyle/>
                    <a:p>
                      <a:pPr algn="l" rtl="0" fontAlgn="b"/>
                      <a:r>
                        <a:rPr lang="en-ZA" sz="1600" b="0" i="0" u="none" strike="noStrike" dirty="0">
                          <a:solidFill>
                            <a:srgbClr val="000000"/>
                          </a:solidFill>
                          <a:latin typeface="Arial"/>
                        </a:rPr>
                        <a:t>CORPORATE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213,467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206,732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0.38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207,523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225,355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797">
                <a:tc>
                  <a:txBody>
                    <a:bodyPr/>
                    <a:lstStyle/>
                    <a:p>
                      <a:pPr algn="l" rtl="0" fontAlgn="b"/>
                      <a:r>
                        <a:rPr lang="en-ZA" sz="1600" b="0" i="0" u="none" strike="noStrike" dirty="0">
                          <a:solidFill>
                            <a:srgbClr val="000000"/>
                          </a:solidFill>
                          <a:latin typeface="Arial"/>
                        </a:rPr>
                        <a:t>OFFICE ACCOMMODATION</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125,810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14.22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143,696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33.74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192,179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197,912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797">
                <a:tc>
                  <a:txBody>
                    <a:bodyPr/>
                    <a:lstStyle/>
                    <a:p>
                      <a:pPr algn="l" rtl="0" fontAlgn="b"/>
                      <a:r>
                        <a:rPr lang="en-ZA" sz="1600" b="0" i="0" u="none" strike="noStrike" dirty="0">
                          <a:solidFill>
                            <a:srgbClr val="000000"/>
                          </a:solidFill>
                          <a:latin typeface="Arial"/>
                        </a:rPr>
                        <a:t>FINANCIAL MANAGEMENT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66,243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-7.26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61,433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6.38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65,352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69,535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75">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457,078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463,464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11.47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516,640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6.28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549,071</a:t>
                      </a:r>
                    </a:p>
                  </a:txBody>
                  <a:tcPr marL="6076" marR="6076" marT="607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Programme 1:  Administration</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269792"/>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dirty="0"/>
          </a:p>
        </p:txBody>
      </p:sp>
      <p:graphicFrame>
        <p:nvGraphicFramePr>
          <p:cNvPr id="10" name="Table 9"/>
          <p:cNvGraphicFramePr>
            <a:graphicFrameLocks noGrp="1"/>
          </p:cNvGraphicFramePr>
          <p:nvPr/>
        </p:nvGraphicFramePr>
        <p:xfrm>
          <a:off x="323528" y="1484783"/>
          <a:ext cx="8568951" cy="4032451"/>
        </p:xfrm>
        <a:graphic>
          <a:graphicData uri="http://schemas.openxmlformats.org/drawingml/2006/table">
            <a:tbl>
              <a:tblPr/>
              <a:tblGrid>
                <a:gridCol w="1994379"/>
                <a:gridCol w="907786"/>
                <a:gridCol w="852768"/>
                <a:gridCol w="852768"/>
                <a:gridCol w="962805"/>
                <a:gridCol w="962805"/>
                <a:gridCol w="1017820"/>
                <a:gridCol w="1017820"/>
              </a:tblGrid>
              <a:tr h="1844116">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13709">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619790">
                <a:tc>
                  <a:txBody>
                    <a:bodyPr/>
                    <a:lstStyle/>
                    <a:p>
                      <a:pPr algn="l" rtl="0" fontAlgn="b"/>
                      <a:r>
                        <a:rPr lang="en-ZA" sz="16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177,115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192,521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188,973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8.45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204,939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09">
                <a:tc>
                  <a:txBody>
                    <a:bodyPr/>
                    <a:lstStyle/>
                    <a:p>
                      <a:pPr algn="l" rtl="0" fontAlgn="b"/>
                      <a:r>
                        <a:rPr lang="en-ZA" sz="16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270,360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263,898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21.38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320,324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336,268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09">
                <a:tc>
                  <a:txBody>
                    <a:bodyPr/>
                    <a:lstStyle/>
                    <a:p>
                      <a:pPr algn="l" rtl="0" fontAlgn="b"/>
                      <a:r>
                        <a:rPr lang="en-ZA" sz="16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1,969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31.74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2,594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5.86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2,746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5.79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2,905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09">
                <a:tc>
                  <a:txBody>
                    <a:bodyPr/>
                    <a:lstStyle/>
                    <a:p>
                      <a:pPr algn="l" rtl="0" fontAlgn="b"/>
                      <a:r>
                        <a:rPr lang="en-ZA" sz="16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7,634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-41.70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4,451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4,597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7.87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4,959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09">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457,078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463,464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11.47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516,640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6.28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549,071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707088" cy="648072"/>
          </a:xfrm>
        </p:spPr>
        <p:txBody>
          <a:bodyPr/>
          <a:lstStyle/>
          <a:p>
            <a:r>
              <a:rPr lang="en-ZA" sz="2800" b="1" dirty="0" smtClean="0"/>
              <a:t>Budget and Expenditure Analysis Programme 1</a:t>
            </a:r>
            <a:endParaRPr lang="en-ZA" sz="2800" b="1" dirty="0"/>
          </a:p>
        </p:txBody>
      </p:sp>
      <p:sp>
        <p:nvSpPr>
          <p:cNvPr id="5" name="Content Placeholder 4"/>
          <p:cNvSpPr>
            <a:spLocks noGrp="1"/>
          </p:cNvSpPr>
          <p:nvPr>
            <p:ph sz="quarter" idx="1"/>
          </p:nvPr>
        </p:nvSpPr>
        <p:spPr>
          <a:xfrm>
            <a:off x="304800" y="1219200"/>
            <a:ext cx="8382000" cy="4937760"/>
          </a:xfrm>
        </p:spPr>
        <p:txBody>
          <a:bodyPr/>
          <a:lstStyle/>
          <a:p>
            <a:r>
              <a:rPr lang="en-ZA" sz="2400" dirty="0" smtClean="0"/>
              <a:t>Increase in allocation for office accommodation due to the transfer of the Port Health Service functions.</a:t>
            </a:r>
          </a:p>
          <a:p>
            <a:pPr>
              <a:buNone/>
            </a:pPr>
            <a:endParaRPr lang="en-ZA" sz="2400" dirty="0" smtClean="0"/>
          </a:p>
          <a:p>
            <a:r>
              <a:rPr lang="en-ZA" sz="2400" dirty="0" smtClean="0"/>
              <a:t>Overall small increases / decreases in programme </a:t>
            </a:r>
            <a:r>
              <a:rPr lang="en-ZA" sz="2400" smtClean="0"/>
              <a:t>1 are </a:t>
            </a:r>
            <a:r>
              <a:rPr lang="en-ZA" sz="2400" dirty="0" smtClean="0"/>
              <a:t>due to budget cuts on goods &amp; services and compensation of employees.</a:t>
            </a:r>
          </a:p>
          <a:p>
            <a:endParaRPr lang="en-ZA" sz="2400" dirty="0" smtClean="0"/>
          </a:p>
          <a:p>
            <a:r>
              <a:rPr lang="en-ZA" sz="2400" dirty="0" smtClean="0"/>
              <a:t>Transfer to Public Sector SETA is included from 2015/16 in ENE.</a:t>
            </a:r>
          </a:p>
          <a:p>
            <a:pPr>
              <a:buNone/>
            </a:pPr>
            <a:endParaRPr lang="en-ZA" sz="2400" dirty="0" smtClean="0"/>
          </a:p>
          <a:p>
            <a:r>
              <a:rPr lang="en-ZA" sz="2400" dirty="0" smtClean="0"/>
              <a:t>A once off R3 million was allocated in 2015/16  for upgrading of security systems of Civitas Building. </a:t>
            </a:r>
          </a:p>
          <a:p>
            <a:endParaRPr lang="en-ZA" sz="2400" dirty="0" smtClean="0"/>
          </a:p>
        </p:txBody>
      </p:sp>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67</a:t>
            </a:fld>
            <a:endParaRPr lang="en-ZA"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0" y="0"/>
            <a:ext cx="7236296" cy="990600"/>
          </a:xfrm>
          <a:prstGeom prst="rect">
            <a:avLst/>
          </a:prstGeom>
        </p:spPr>
        <p:txBody>
          <a:bodyPr tIns="45720" rIns="91440" bIns="45720" anchor="b">
            <a:no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b="1" dirty="0" smtClean="0">
                <a:solidFill>
                  <a:schemeClr val="bg1"/>
                </a:solidFill>
                <a:latin typeface="Arial" pitchFamily="34" charset="0"/>
                <a:ea typeface="+mj-ea"/>
                <a:cs typeface="Arial" pitchFamily="34" charset="0"/>
              </a:rPr>
              <a:t>Programme 2:  National Health Insurance</a:t>
            </a:r>
            <a:r>
              <a:rPr lang="en-US" sz="2200" b="1" dirty="0" smtClean="0">
                <a:solidFill>
                  <a:schemeClr val="bg1"/>
                </a:solidFill>
                <a:latin typeface="Arial" pitchFamily="34" charset="0"/>
                <a:ea typeface="Century Gothic"/>
                <a:cs typeface="Arial" pitchFamily="34" charset="0"/>
              </a:rPr>
              <a:t>, Health Planning and System Enablement</a:t>
            </a:r>
            <a:endParaRPr kumimoji="0" lang="en-GB" sz="22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10" name="Table 9"/>
          <p:cNvGraphicFramePr>
            <a:graphicFrameLocks noGrp="1"/>
          </p:cNvGraphicFramePr>
          <p:nvPr/>
        </p:nvGraphicFramePr>
        <p:xfrm>
          <a:off x="323528" y="1196751"/>
          <a:ext cx="8640958" cy="4413481"/>
        </p:xfrm>
        <a:graphic>
          <a:graphicData uri="http://schemas.openxmlformats.org/drawingml/2006/table">
            <a:tbl>
              <a:tblPr/>
              <a:tblGrid>
                <a:gridCol w="2011139"/>
                <a:gridCol w="915415"/>
                <a:gridCol w="859934"/>
                <a:gridCol w="859934"/>
                <a:gridCol w="970895"/>
                <a:gridCol w="970895"/>
                <a:gridCol w="1026373"/>
                <a:gridCol w="1026373"/>
              </a:tblGrid>
              <a:tr h="936105">
                <a:tc rowSpan="2">
                  <a:txBody>
                    <a:bodyPr/>
                    <a:lstStyle/>
                    <a:p>
                      <a:pPr algn="ctr" rtl="0" fontAlgn="ctr"/>
                      <a:r>
                        <a:rPr lang="en-ZA" sz="13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smtClean="0">
                          <a:solidFill>
                            <a:srgbClr val="000000"/>
                          </a:solidFill>
                          <a:latin typeface="Arial"/>
                        </a:rPr>
                        <a:t>2015/16</a:t>
                      </a:r>
                    </a:p>
                    <a:p>
                      <a:pPr algn="ctr" rtl="0" fontAlgn="ctr"/>
                      <a:r>
                        <a:rPr lang="en-ZA" sz="1300" b="1" i="0" u="none" strike="noStrike" dirty="0" smtClean="0">
                          <a:solidFill>
                            <a:srgbClr val="000000"/>
                          </a:solidFill>
                          <a:latin typeface="Arial"/>
                        </a:rPr>
                        <a:t>Baseline</a:t>
                      </a:r>
                      <a:endParaRPr lang="en-ZA" sz="13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48809">
                <a:tc vMerge="1">
                  <a:txBody>
                    <a:bodyPr/>
                    <a:lstStyle/>
                    <a:p>
                      <a:endParaRPr lang="en-ZA"/>
                    </a:p>
                  </a:txBody>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27255">
                <a:tc>
                  <a:txBody>
                    <a:bodyPr/>
                    <a:lstStyle/>
                    <a:p>
                      <a:pPr algn="l" rtl="0" fontAlgn="b"/>
                      <a:r>
                        <a:rPr lang="en-ZA" sz="1300" b="0" i="0" u="none" strike="noStrike" dirty="0">
                          <a:solidFill>
                            <a:srgbClr val="000000"/>
                          </a:solidFill>
                          <a:latin typeface="Arial"/>
                        </a:rPr>
                        <a:t>OFFICE OF THE DDG</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3,020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3,184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-0.13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3,180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3,427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rtl="0" fontAlgn="b"/>
                      <a:r>
                        <a:rPr lang="en-ZA" sz="1300" b="0" i="0" u="none" strike="noStrike" dirty="0">
                          <a:solidFill>
                            <a:srgbClr val="000000"/>
                          </a:solidFill>
                          <a:latin typeface="Arial"/>
                        </a:rPr>
                        <a:t>TECHNICAL POLICY &amp; PLANNING</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19,869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22,011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358.23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100,860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124.64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226,571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6048">
                <a:tc>
                  <a:txBody>
                    <a:bodyPr/>
                    <a:lstStyle/>
                    <a:p>
                      <a:pPr algn="l" rtl="0" fontAlgn="b"/>
                      <a:r>
                        <a:rPr lang="en-ZA" sz="1300" b="0" i="0" u="none" strike="noStrike" dirty="0">
                          <a:solidFill>
                            <a:srgbClr val="000000"/>
                          </a:solidFill>
                          <a:latin typeface="Arial"/>
                        </a:rPr>
                        <a:t>HEALTH INFORMATION MANAGEMENT, MONITORING &amp; EVALUATION</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57,280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-3.12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55,491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10.73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61,444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0.27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61,611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872">
                <a:tc>
                  <a:txBody>
                    <a:bodyPr/>
                    <a:lstStyle/>
                    <a:p>
                      <a:pPr algn="l" rtl="0" fontAlgn="b"/>
                      <a:r>
                        <a:rPr lang="en-ZA" sz="1300" b="0" i="0" u="none" strike="noStrike" dirty="0">
                          <a:solidFill>
                            <a:srgbClr val="000000"/>
                          </a:solidFill>
                          <a:latin typeface="Arial"/>
                        </a:rPr>
                        <a:t>SECTOR-WIDE PROCUREMENT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29,729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33.04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39,550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252.80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139,531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73.82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242,529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3956">
                <a:tc>
                  <a:txBody>
                    <a:bodyPr/>
                    <a:lstStyle/>
                    <a:p>
                      <a:pPr algn="l" rtl="0" fontAlgn="b"/>
                      <a:r>
                        <a:rPr lang="en-ZA" sz="1300" b="0" i="0" u="none" strike="noStrike" dirty="0">
                          <a:solidFill>
                            <a:srgbClr val="000000"/>
                          </a:solidFill>
                          <a:latin typeface="Arial"/>
                        </a:rPr>
                        <a:t>HEALTH FINANCING &amp; NATIONAL HEALTH INSURANCE</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414,388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-9.86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373,528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-2.34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364,800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4.60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381,578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7152">
                <a:tc>
                  <a:txBody>
                    <a:bodyPr/>
                    <a:lstStyle/>
                    <a:p>
                      <a:pPr algn="l" rtl="0" fontAlgn="b"/>
                      <a:r>
                        <a:rPr lang="en-ZA" sz="1300" b="0" i="0" u="none" strike="noStrike" dirty="0">
                          <a:solidFill>
                            <a:srgbClr val="000000"/>
                          </a:solidFill>
                          <a:latin typeface="Arial"/>
                        </a:rPr>
                        <a:t>INTERNATIONAL HEALTH &amp; DEVELOPMENT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63,521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3.90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65,998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5.95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69,927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18.36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82,769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016">
                <a:tc>
                  <a:txBody>
                    <a:bodyPr/>
                    <a:lstStyle/>
                    <a:p>
                      <a:pPr algn="l" rtl="0" fontAlgn="b"/>
                      <a:r>
                        <a:rPr lang="en-ZA" sz="13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587,807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-4.77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559,762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32.15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739,742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34.98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998,485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428596" y="0"/>
            <a:ext cx="6500858" cy="990600"/>
          </a:xfrm>
          <a:prstGeom prst="rect">
            <a:avLst/>
          </a:prstGeom>
        </p:spPr>
        <p:txBody>
          <a:bodyPr tIns="45720" rIns="91440" bIns="45720" anchor="b">
            <a:normAutofit fontScale="85000" lnSpcReduction="10000"/>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Programme 2:  National Health Insurance</a:t>
            </a:r>
            <a:r>
              <a:rPr lang="en-US" sz="2800" b="1" dirty="0" smtClean="0">
                <a:solidFill>
                  <a:schemeClr val="bg1"/>
                </a:solidFill>
                <a:latin typeface="Arial" pitchFamily="34" charset="0"/>
                <a:ea typeface="Century Gothic"/>
                <a:cs typeface="Arial" pitchFamily="34" charset="0"/>
              </a:rPr>
              <a:t>, Health Planning and System Enablement</a:t>
            </a:r>
            <a:endParaRPr lang="en-GB" sz="2800" b="1" dirty="0" smtClean="0">
              <a:solidFill>
                <a:schemeClr val="bg1"/>
              </a:solidFill>
              <a:latin typeface="Arial" pitchFamily="34" charset="0"/>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269792"/>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9" name="Table 8"/>
          <p:cNvGraphicFramePr>
            <a:graphicFrameLocks noGrp="1"/>
          </p:cNvGraphicFramePr>
          <p:nvPr/>
        </p:nvGraphicFramePr>
        <p:xfrm>
          <a:off x="395538" y="1196751"/>
          <a:ext cx="8568949" cy="4149947"/>
        </p:xfrm>
        <a:graphic>
          <a:graphicData uri="http://schemas.openxmlformats.org/drawingml/2006/table">
            <a:tbl>
              <a:tblPr/>
              <a:tblGrid>
                <a:gridCol w="1994379"/>
                <a:gridCol w="907786"/>
                <a:gridCol w="852768"/>
                <a:gridCol w="852768"/>
                <a:gridCol w="962804"/>
                <a:gridCol w="962804"/>
                <a:gridCol w="1017820"/>
                <a:gridCol w="1017820"/>
              </a:tblGrid>
              <a:tr h="1512169">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26991">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646033">
                <a:tc>
                  <a:txBody>
                    <a:bodyPr/>
                    <a:lstStyle/>
                    <a:p>
                      <a:pPr algn="l" rtl="0" fontAlgn="b"/>
                      <a:r>
                        <a:rPr lang="en-ZA" sz="16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96,077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97,271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-1.91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95,413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18.38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112,946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7136">
                <a:tc>
                  <a:txBody>
                    <a:bodyPr/>
                    <a:lstStyle/>
                    <a:p>
                      <a:pPr algn="l" rtl="0" fontAlgn="b"/>
                      <a:r>
                        <a:rPr lang="en-ZA" sz="16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392,080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-17.34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324,078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82.17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590,383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40.59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830,010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175">
                <a:tc>
                  <a:txBody>
                    <a:bodyPr/>
                    <a:lstStyle/>
                    <a:p>
                      <a:pPr algn="l" rtl="0" fontAlgn="b"/>
                      <a:r>
                        <a:rPr lang="en-ZA" sz="16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97,062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110,591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-76.54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25,949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27,453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214">
                <a:tc>
                  <a:txBody>
                    <a:bodyPr/>
                    <a:lstStyle/>
                    <a:p>
                      <a:pPr algn="l" rtl="0" fontAlgn="b"/>
                      <a:r>
                        <a:rPr lang="en-ZA" sz="16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2,588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975.04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27,822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0.63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27,997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0.28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28,076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29">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587,807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559,762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32.15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739,742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998,485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1 </a:t>
            </a:r>
            <a:endParaRPr lang="en-ZA" dirty="0"/>
          </a:p>
        </p:txBody>
      </p:sp>
      <p:graphicFrame>
        <p:nvGraphicFramePr>
          <p:cNvPr id="5" name="Content Placeholder 4"/>
          <p:cNvGraphicFramePr>
            <a:graphicFrameLocks noGrp="1"/>
          </p:cNvGraphicFramePr>
          <p:nvPr>
            <p:ph sz="quarter" idx="1"/>
          </p:nvPr>
        </p:nvGraphicFramePr>
        <p:xfrm>
          <a:off x="228600" y="1219200"/>
          <a:ext cx="8686798" cy="4328922"/>
        </p:xfrm>
        <a:graphic>
          <a:graphicData uri="http://schemas.openxmlformats.org/drawingml/2006/table">
            <a:tbl>
              <a:tblPr/>
              <a:tblGrid>
                <a:gridCol w="2023888"/>
                <a:gridCol w="1332582"/>
                <a:gridCol w="1520330"/>
                <a:gridCol w="1144834"/>
                <a:gridCol w="1332582"/>
                <a:gridCol w="1332582"/>
              </a:tblGrid>
              <a:tr h="347870">
                <a:tc rowSpan="2">
                  <a:txBody>
                    <a:bodyPr/>
                    <a:lstStyle/>
                    <a:p>
                      <a:pPr>
                        <a:lnSpc>
                          <a:spcPct val="115000"/>
                        </a:lnSpc>
                        <a:spcAft>
                          <a:spcPts val="0"/>
                        </a:spcAft>
                      </a:pPr>
                      <a:r>
                        <a:rPr lang="en-GB" sz="1300" b="1" dirty="0">
                          <a:latin typeface="Arial"/>
                          <a:ea typeface="Times New Roman"/>
                          <a:cs typeface="Times New Roman"/>
                        </a:rPr>
                        <a:t>Strategic Objective </a:t>
                      </a:r>
                      <a:endParaRPr lang="en-ZA" sz="1300" dirty="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15000"/>
                        </a:lnSpc>
                        <a:spcAft>
                          <a:spcPts val="0"/>
                        </a:spcAft>
                      </a:pPr>
                      <a:r>
                        <a:rPr lang="en-GB" sz="1300" b="1">
                          <a:latin typeface="Arial"/>
                          <a:ea typeface="Times New Roman"/>
                          <a:cs typeface="Times New Roman"/>
                        </a:rPr>
                        <a:t>Performance Indicator</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Estimated performance</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300">
                        <a:latin typeface="Calibri"/>
                        <a:ea typeface="Times New Roman"/>
                        <a:cs typeface="Times New Roman"/>
                      </a:endParaRPr>
                    </a:p>
                    <a:p>
                      <a:pPr algn="ctr">
                        <a:lnSpc>
                          <a:spcPct val="115000"/>
                        </a:lnSpc>
                        <a:spcAft>
                          <a:spcPts val="0"/>
                        </a:spcAft>
                      </a:pPr>
                      <a:r>
                        <a:rPr lang="en-GB" sz="1300" b="1">
                          <a:latin typeface="Arial"/>
                          <a:ea typeface="Times New Roman"/>
                          <a:cs typeface="Times New Roman"/>
                        </a:rPr>
                        <a:t>Medium-term targets</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r">
                        <a:lnSpc>
                          <a:spcPct val="115000"/>
                        </a:lnSpc>
                        <a:spcAft>
                          <a:spcPts val="0"/>
                        </a:spcAft>
                      </a:pPr>
                      <a:r>
                        <a:rPr lang="en-GB" sz="1300" b="1">
                          <a:latin typeface="Arial"/>
                          <a:ea typeface="Times New Roman"/>
                          <a:cs typeface="Times New Roman"/>
                        </a:rPr>
                        <a:t>2015/16</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2016/17</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2017/18</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2018/19</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15000"/>
                        </a:lnSpc>
                        <a:spcAft>
                          <a:spcPts val="0"/>
                        </a:spcAft>
                      </a:pPr>
                      <a:r>
                        <a:rPr lang="en-GB" sz="1300" dirty="0">
                          <a:latin typeface="Arial"/>
                          <a:ea typeface="Times New Roman"/>
                          <a:cs typeface="Times New Roman"/>
                        </a:rPr>
                        <a:t>Coordinate the development and implementation of the Departmental  Business Continuity Plan by the 31st of March 2020 </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Departmental Business Continuity Plan (</a:t>
                      </a:r>
                      <a:r>
                        <a:rPr lang="en-GB" sz="1300" dirty="0" err="1">
                          <a:latin typeface="Arial"/>
                          <a:ea typeface="Times New Roman"/>
                          <a:cs typeface="Times New Roman"/>
                        </a:rPr>
                        <a:t>BCP</a:t>
                      </a:r>
                      <a:r>
                        <a:rPr lang="en-GB" sz="1300" dirty="0">
                          <a:latin typeface="Arial"/>
                          <a:ea typeface="Times New Roman"/>
                          <a:cs typeface="Times New Roman"/>
                        </a:rPr>
                        <a:t>) developed.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Ability to recover all Email Data of NDoH in the event of a Disaster</a:t>
                      </a:r>
                      <a:endParaRPr lang="en-ZA" sz="1300" dirty="0">
                        <a:latin typeface="Calibri"/>
                        <a:ea typeface="Times New Roman"/>
                        <a:cs typeface="Times New Roman"/>
                      </a:endParaRPr>
                    </a:p>
                    <a:p>
                      <a:pPr>
                        <a:lnSpc>
                          <a:spcPct val="115000"/>
                        </a:lnSpc>
                        <a:spcAft>
                          <a:spcPts val="0"/>
                        </a:spcAft>
                      </a:pPr>
                      <a:r>
                        <a:rPr lang="en-GB" sz="1300" dirty="0">
                          <a:latin typeface="Arial"/>
                          <a:ea typeface="Times New Roman"/>
                          <a:cs typeface="Times New Roman"/>
                        </a:rPr>
                        <a:t>Ensure all Senior Managers of NDoH are able to access Domain services at DR site.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Phase 1 of the </a:t>
                      </a:r>
                      <a:r>
                        <a:rPr lang="en-GB" sz="1300" dirty="0" err="1">
                          <a:latin typeface="Arial"/>
                          <a:ea typeface="Times New Roman"/>
                          <a:cs typeface="Times New Roman"/>
                        </a:rPr>
                        <a:t>BCP</a:t>
                      </a:r>
                      <a:r>
                        <a:rPr lang="en-GB" sz="1300" dirty="0">
                          <a:latin typeface="Arial"/>
                          <a:ea typeface="Times New Roman"/>
                          <a:cs typeface="Times New Roman"/>
                        </a:rPr>
                        <a:t> developed and disseminated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Systems identified for Phase 1 </a:t>
                      </a:r>
                      <a:r>
                        <a:rPr lang="en-GB" sz="1300" dirty="0" err="1">
                          <a:latin typeface="Arial"/>
                          <a:ea typeface="Times New Roman"/>
                          <a:cs typeface="Times New Roman"/>
                        </a:rPr>
                        <a:t>BCP</a:t>
                      </a:r>
                      <a:r>
                        <a:rPr lang="en-GB" sz="1300" dirty="0">
                          <a:latin typeface="Arial"/>
                          <a:ea typeface="Times New Roman"/>
                          <a:cs typeface="Times New Roman"/>
                        </a:rPr>
                        <a:t> Implemented </a:t>
                      </a:r>
                      <a:endParaRPr lang="en-ZA" sz="1300" dirty="0">
                        <a:latin typeface="Calibri"/>
                        <a:ea typeface="Times New Roman"/>
                        <a:cs typeface="Times New Roman"/>
                      </a:endParaRPr>
                    </a:p>
                    <a:p>
                      <a:pPr>
                        <a:lnSpc>
                          <a:spcPct val="115000"/>
                        </a:lnSpc>
                        <a:spcAft>
                          <a:spcPts val="0"/>
                        </a:spcAft>
                      </a:pPr>
                      <a:r>
                        <a:rPr lang="en-GB" sz="1300" dirty="0">
                          <a:latin typeface="Arial"/>
                          <a:ea typeface="Times New Roman"/>
                          <a:cs typeface="Times New Roman"/>
                        </a:rPr>
                        <a:t>Phase 2 of the </a:t>
                      </a:r>
                      <a:r>
                        <a:rPr lang="en-GB" sz="1300" dirty="0" err="1">
                          <a:latin typeface="Arial"/>
                          <a:ea typeface="Times New Roman"/>
                          <a:cs typeface="Times New Roman"/>
                        </a:rPr>
                        <a:t>BCP</a:t>
                      </a:r>
                      <a:r>
                        <a:rPr lang="en-GB" sz="1300" dirty="0">
                          <a:latin typeface="Arial"/>
                          <a:ea typeface="Times New Roman"/>
                          <a:cs typeface="Times New Roman"/>
                        </a:rPr>
                        <a:t> developed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Systems identified for Phase 2 </a:t>
                      </a:r>
                      <a:r>
                        <a:rPr lang="en-GB" sz="1300" dirty="0" err="1">
                          <a:latin typeface="Arial"/>
                          <a:ea typeface="Times New Roman"/>
                          <a:cs typeface="Times New Roman"/>
                        </a:rPr>
                        <a:t>BCP</a:t>
                      </a:r>
                      <a:r>
                        <a:rPr lang="en-GB" sz="1300" dirty="0">
                          <a:latin typeface="Arial"/>
                          <a:ea typeface="Times New Roman"/>
                          <a:cs typeface="Times New Roman"/>
                        </a:rPr>
                        <a:t> Implemented </a:t>
                      </a:r>
                      <a:endParaRPr lang="en-ZA" sz="1300" dirty="0">
                        <a:latin typeface="Calibri"/>
                        <a:ea typeface="Times New Roman"/>
                        <a:cs typeface="Times New Roman"/>
                      </a:endParaRPr>
                    </a:p>
                    <a:p>
                      <a:pPr>
                        <a:lnSpc>
                          <a:spcPct val="115000"/>
                        </a:lnSpc>
                        <a:spcAft>
                          <a:spcPts val="0"/>
                        </a:spcAft>
                      </a:pPr>
                      <a:r>
                        <a:rPr lang="en-GB" sz="1300" dirty="0">
                          <a:latin typeface="Arial"/>
                          <a:ea typeface="Times New Roman"/>
                          <a:cs typeface="Times New Roman"/>
                        </a:rPr>
                        <a:t>Final Phase  of the </a:t>
                      </a:r>
                      <a:r>
                        <a:rPr lang="en-GB" sz="1300" dirty="0" err="1">
                          <a:latin typeface="Arial"/>
                          <a:ea typeface="Times New Roman"/>
                          <a:cs typeface="Times New Roman"/>
                        </a:rPr>
                        <a:t>BCP</a:t>
                      </a:r>
                      <a:r>
                        <a:rPr lang="en-GB" sz="1300" dirty="0">
                          <a:latin typeface="Arial"/>
                          <a:ea typeface="Times New Roman"/>
                          <a:cs typeface="Times New Roman"/>
                        </a:rPr>
                        <a:t> developed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a:txBody>
                    <a:bodyPr/>
                    <a:lstStyle/>
                    <a:p>
                      <a:pPr>
                        <a:lnSpc>
                          <a:spcPct val="115000"/>
                        </a:lnSpc>
                        <a:spcAft>
                          <a:spcPts val="0"/>
                        </a:spcAft>
                      </a:pPr>
                      <a:r>
                        <a:rPr lang="en-GB" sz="1300" dirty="0">
                          <a:latin typeface="Arial"/>
                          <a:ea typeface="Times New Roman"/>
                          <a:cs typeface="Times New Roman"/>
                        </a:rPr>
                        <a:t>Provide support for effective communication by developing an integrated communication strategy and implementation plan</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smtClean="0">
                          <a:latin typeface="Arial"/>
                          <a:ea typeface="Times New Roman"/>
                          <a:cs typeface="Times New Roman"/>
                        </a:rPr>
                        <a:t>Number </a:t>
                      </a:r>
                      <a:r>
                        <a:rPr lang="en-GB" sz="1300" dirty="0">
                          <a:latin typeface="Arial"/>
                          <a:ea typeface="Times New Roman"/>
                          <a:cs typeface="Times New Roman"/>
                        </a:rPr>
                        <a:t>of communication interventions implemented</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Communication Toolkit developed to integrate messages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52 Communication interventions implemented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60 </a:t>
                      </a:r>
                      <a:br>
                        <a:rPr lang="en-GB" sz="1300" dirty="0">
                          <a:latin typeface="Arial"/>
                          <a:ea typeface="Times New Roman"/>
                          <a:cs typeface="Times New Roman"/>
                        </a:rPr>
                      </a:br>
                      <a:r>
                        <a:rPr lang="en-GB" sz="1300" dirty="0">
                          <a:latin typeface="Arial"/>
                          <a:ea typeface="Times New Roman"/>
                          <a:cs typeface="Times New Roman"/>
                        </a:rPr>
                        <a:t>Communication interventions implemented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Calibri"/>
                          <a:cs typeface="Times New Roman"/>
                        </a:rPr>
                        <a:t>72 </a:t>
                      </a:r>
                      <a:br>
                        <a:rPr lang="en-GB" sz="1300" dirty="0">
                          <a:latin typeface="Arial"/>
                          <a:ea typeface="Calibri"/>
                          <a:cs typeface="Times New Roman"/>
                        </a:rPr>
                      </a:br>
                      <a:r>
                        <a:rPr lang="en-GB" sz="1300" dirty="0">
                          <a:latin typeface="Arial"/>
                          <a:ea typeface="Times New Roman"/>
                          <a:cs typeface="Times New Roman"/>
                        </a:rPr>
                        <a:t>Communication interventions implemented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7</a:t>
            </a:fld>
            <a:endParaRPr lang="en-ZA"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7236296" cy="1200329"/>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Voted vs Earmarked:  Programme 2:  National Health Insurance</a:t>
            </a:r>
            <a:r>
              <a:rPr lang="en-US" sz="2400" b="1" dirty="0" smtClean="0">
                <a:solidFill>
                  <a:schemeClr val="bg1"/>
                </a:solidFill>
                <a:latin typeface="Arial" pitchFamily="34" charset="0"/>
                <a:ea typeface="Century Gothic"/>
                <a:cs typeface="Arial" pitchFamily="34" charset="0"/>
              </a:rPr>
              <a:t>, Health Planning and System Enablement</a:t>
            </a:r>
            <a:endParaRPr lang="en-GB" sz="2400" b="1" dirty="0" smtClean="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nvGraphicFramePr>
        <p:xfrm>
          <a:off x="251520" y="1158155"/>
          <a:ext cx="8712966" cy="4647107"/>
        </p:xfrm>
        <a:graphic>
          <a:graphicData uri="http://schemas.openxmlformats.org/drawingml/2006/table">
            <a:tbl>
              <a:tblPr/>
              <a:tblGrid>
                <a:gridCol w="1944216"/>
                <a:gridCol w="1851426"/>
                <a:gridCol w="936053"/>
                <a:gridCol w="752957"/>
                <a:gridCol w="936053"/>
                <a:gridCol w="746784"/>
                <a:gridCol w="825399"/>
                <a:gridCol w="720078"/>
              </a:tblGrid>
              <a:tr h="153930">
                <a:tc rowSpan="3">
                  <a:txBody>
                    <a:bodyPr/>
                    <a:lstStyle/>
                    <a:p>
                      <a:pPr algn="ctr" fontAlgn="b"/>
                      <a:r>
                        <a:rPr lang="en-ZA" sz="1000" b="1" i="0" u="none" strike="noStrike" dirty="0">
                          <a:solidFill>
                            <a:srgbClr val="000000"/>
                          </a:solidFill>
                          <a:latin typeface="Arial"/>
                        </a:rPr>
                        <a:t>SUBPROGRAMME</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b"/>
                      <a:r>
                        <a:rPr lang="en-ZA" sz="1000" b="1" i="0" u="none" strike="noStrike" dirty="0">
                          <a:solidFill>
                            <a:srgbClr val="000000"/>
                          </a:solidFill>
                          <a:latin typeface="Arial"/>
                        </a:rPr>
                        <a:t>DISCRIPTION:  EARMARKED</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n-ZA" sz="1000" b="1" i="0" u="none" strike="noStrike" dirty="0">
                          <a:solidFill>
                            <a:srgbClr val="000000"/>
                          </a:solidFill>
                          <a:latin typeface="Arial"/>
                        </a:rPr>
                        <a:t>2016/17</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000" b="1" i="0" u="none" strike="noStrike" dirty="0">
                          <a:solidFill>
                            <a:srgbClr val="000000"/>
                          </a:solidFill>
                          <a:latin typeface="Arial"/>
                        </a:rPr>
                        <a:t>2017/18</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000" b="1" i="0" u="none" strike="noStrike" dirty="0">
                          <a:solidFill>
                            <a:srgbClr val="000000"/>
                          </a:solidFill>
                          <a:latin typeface="Arial"/>
                        </a:rPr>
                        <a:t>2018/19</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r>
              <a:tr h="153930">
                <a:tc vMerge="1">
                  <a:txBody>
                    <a:bodyPr/>
                    <a:lstStyle/>
                    <a:p>
                      <a:endParaRPr lang="en-ZA"/>
                    </a:p>
                  </a:txBody>
                  <a:tcPr/>
                </a:tc>
                <a:tc vMerge="1">
                  <a:txBody>
                    <a:bodyPr/>
                    <a:lstStyle/>
                    <a:p>
                      <a:endParaRPr lang="en-ZA"/>
                    </a:p>
                  </a:txBody>
                  <a:tcPr/>
                </a:tc>
                <a:tc>
                  <a:txBody>
                    <a:bodyPr/>
                    <a:lstStyle/>
                    <a:p>
                      <a:pPr algn="r" fontAlgn="b"/>
                      <a:r>
                        <a:rPr lang="en-ZA" sz="1000" b="1" i="0" u="none" strike="noStrike" dirty="0">
                          <a:solidFill>
                            <a:srgbClr val="000000"/>
                          </a:solidFill>
                          <a:latin typeface="Arial"/>
                        </a:rPr>
                        <a:t> R'000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R'000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R'000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R'000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R'000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R'000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03969">
                <a:tc vMerge="1">
                  <a:txBody>
                    <a:bodyPr/>
                    <a:lstStyle/>
                    <a:p>
                      <a:endParaRPr lang="en-ZA"/>
                    </a:p>
                  </a:txBody>
                  <a:tcPr/>
                </a:tc>
                <a:tc vMerge="1">
                  <a:txBody>
                    <a:bodyPr/>
                    <a:lstStyle/>
                    <a:p>
                      <a:endParaRPr lang="en-ZA"/>
                    </a:p>
                  </a:txBody>
                  <a:tcPr/>
                </a:tc>
                <a:tc>
                  <a:txBody>
                    <a:bodyPr/>
                    <a:lstStyle/>
                    <a:p>
                      <a:pPr algn="ctr" fontAlgn="b"/>
                      <a:r>
                        <a:rPr lang="en-ZA" sz="1000" b="1" i="0" u="none" strike="noStrike" dirty="0">
                          <a:solidFill>
                            <a:srgbClr val="000000"/>
                          </a:solidFill>
                          <a:latin typeface="Arial"/>
                        </a:rPr>
                        <a:t> VOTED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dirty="0">
                          <a:solidFill>
                            <a:srgbClr val="000000"/>
                          </a:solidFill>
                          <a:latin typeface="Arial"/>
                        </a:rPr>
                        <a:t> EAR-MARKED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dirty="0">
                          <a:solidFill>
                            <a:srgbClr val="000000"/>
                          </a:solidFill>
                          <a:latin typeface="Arial"/>
                        </a:rPr>
                        <a:t> VOTED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dirty="0">
                          <a:solidFill>
                            <a:srgbClr val="000000"/>
                          </a:solidFill>
                          <a:latin typeface="Arial"/>
                        </a:rPr>
                        <a:t> EAR-MARKED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dirty="0">
                          <a:solidFill>
                            <a:srgbClr val="000000"/>
                          </a:solidFill>
                          <a:latin typeface="Arial"/>
                        </a:rPr>
                        <a:t> VOTED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dirty="0">
                          <a:solidFill>
                            <a:srgbClr val="000000"/>
                          </a:solidFill>
                          <a:latin typeface="Arial"/>
                        </a:rPr>
                        <a:t> EAR-MARKED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53930">
                <a:tc>
                  <a:txBody>
                    <a:bodyPr/>
                    <a:lstStyle/>
                    <a:p>
                      <a:pPr algn="l" fontAlgn="b"/>
                      <a:r>
                        <a:rPr lang="en-ZA" sz="1000" b="0" i="0" u="none" strike="noStrike" dirty="0">
                          <a:solidFill>
                            <a:srgbClr val="000000"/>
                          </a:solidFill>
                          <a:latin typeface="Arial"/>
                        </a:rPr>
                        <a:t>Chief Operating Officer</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3,184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3,180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3,427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30">
                <a:tc>
                  <a:txBody>
                    <a:bodyPr/>
                    <a:lstStyle/>
                    <a:p>
                      <a:pPr algn="l" fontAlgn="b"/>
                      <a:r>
                        <a:rPr lang="en-ZA" sz="1000" b="0" i="0" u="none" strike="noStrike" dirty="0">
                          <a:solidFill>
                            <a:srgbClr val="000000"/>
                          </a:solidFill>
                          <a:latin typeface="Arial"/>
                        </a:rPr>
                        <a:t>Technical Policy &amp; Planning</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19,676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22,408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23,977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969">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Off Hlth Stats Publication annually</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2,335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2,452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2,594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3969">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PHC Integrated patient Information System</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76,000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200,000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53930">
                <a:tc>
                  <a:txBody>
                    <a:bodyPr/>
                    <a:lstStyle/>
                    <a:p>
                      <a:pPr algn="l" fontAlgn="b"/>
                      <a:r>
                        <a:rPr lang="en-ZA" sz="1000" b="0" i="0" u="none" strike="noStrike" dirty="0">
                          <a:solidFill>
                            <a:srgbClr val="000000"/>
                          </a:solidFill>
                          <a:latin typeface="Arial"/>
                        </a:rPr>
                        <a:t>Hlth Info Man, Mon &amp; Evaluation</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30,777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35,495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34,158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969">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Hlth System Trust</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11,969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12,567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13,295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3969">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Hlth Info System Programme</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12,745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13,382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14,158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53930">
                <a:tc>
                  <a:txBody>
                    <a:bodyPr/>
                    <a:lstStyle/>
                    <a:p>
                      <a:pPr algn="l" fontAlgn="b"/>
                      <a:r>
                        <a:rPr lang="en-ZA" sz="1000" b="0" i="0" u="none" strike="noStrike" dirty="0">
                          <a:solidFill>
                            <a:srgbClr val="000000"/>
                          </a:solidFill>
                          <a:latin typeface="Arial"/>
                        </a:rPr>
                        <a:t>Sector-wide Procurement</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39,550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39,531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42,529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969">
                <a:tc>
                  <a:txBody>
                    <a:bodyPr/>
                    <a:lstStyle/>
                    <a:p>
                      <a:pPr algn="l"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Electronic Medicine Stock Management System</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0000"/>
                          </a:solidFill>
                          <a:latin typeface="Arial"/>
                        </a:rPr>
                        <a:t>                -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2060"/>
                          </a:solidFill>
                          <a:latin typeface="Arial"/>
                        </a:rPr>
                        <a:t>          10,000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2060"/>
                          </a:solidFill>
                          <a:latin typeface="Arial"/>
                        </a:rPr>
                        <a:t>           10,000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3969">
                <a:tc>
                  <a:txBody>
                    <a:bodyPr/>
                    <a:lstStyle/>
                    <a:p>
                      <a:pPr algn="l"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National Medicine Stock Surveillance System</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0000"/>
                          </a:solidFill>
                          <a:latin typeface="Arial"/>
                        </a:rPr>
                        <a:t>                -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2060"/>
                          </a:solidFill>
                          <a:latin typeface="Arial"/>
                        </a:rPr>
                        <a:t>          90,000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2060"/>
                          </a:solidFill>
                          <a:latin typeface="Arial"/>
                        </a:rPr>
                        <a:t>        190,000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3969">
                <a:tc>
                  <a:txBody>
                    <a:bodyPr/>
                    <a:lstStyle/>
                    <a:p>
                      <a:pPr algn="l" fontAlgn="b"/>
                      <a:r>
                        <a:rPr lang="en-ZA" sz="1000" b="0" i="0" u="none" strike="noStrike" dirty="0">
                          <a:solidFill>
                            <a:srgbClr val="000000"/>
                          </a:solidFill>
                          <a:latin typeface="Arial"/>
                        </a:rPr>
                        <a:t>Hlth Financing &amp; Nat Hlth Insurance</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15,153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11,747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15,078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30">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1" u="none" strike="noStrike" dirty="0">
                          <a:solidFill>
                            <a:srgbClr val="002060"/>
                          </a:solidFill>
                          <a:latin typeface="Arial"/>
                        </a:rPr>
                        <a:t>Nat Hlth Insurance Condi grant</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85,227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3969">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Nat Hlth Insurance Indirect grant</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258,148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318,053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336,500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3969">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DRG Project</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15,000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35,000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30,000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53930">
                <a:tc>
                  <a:txBody>
                    <a:bodyPr/>
                    <a:lstStyle/>
                    <a:p>
                      <a:pPr algn="l" fontAlgn="b"/>
                      <a:r>
                        <a:rPr lang="en-ZA" sz="1000" b="0" i="0" u="none" strike="noStrike" dirty="0">
                          <a:solidFill>
                            <a:srgbClr val="000000"/>
                          </a:solidFill>
                          <a:latin typeface="Arial"/>
                        </a:rPr>
                        <a:t>International Hlth &amp; Development</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65,998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69,927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82,769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969">
                <a:tc>
                  <a:txBody>
                    <a:bodyPr/>
                    <a:lstStyle/>
                    <a:p>
                      <a:pPr algn="l" fontAlgn="b"/>
                      <a:r>
                        <a:rPr lang="en-ZA" sz="1000" b="1" i="0" u="none" strike="noStrike" dirty="0">
                          <a:solidFill>
                            <a:srgbClr val="000000"/>
                          </a:solidFill>
                          <a:latin typeface="Arial"/>
                        </a:rPr>
                        <a:t>Total</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174,338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385,424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182,288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557,454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201,938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796,547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4"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928"/>
            <a:ext cx="6707088" cy="648072"/>
          </a:xfrm>
        </p:spPr>
        <p:txBody>
          <a:bodyPr/>
          <a:lstStyle/>
          <a:p>
            <a:r>
              <a:rPr lang="en-ZA" sz="2800" b="1" dirty="0" smtClean="0"/>
              <a:t>Budget and Expenditure Analysis Programme 2</a:t>
            </a:r>
            <a:endParaRPr lang="en-ZA" sz="2800" b="1" dirty="0"/>
          </a:p>
        </p:txBody>
      </p:sp>
      <p:sp>
        <p:nvSpPr>
          <p:cNvPr id="5" name="Content Placeholder 4"/>
          <p:cNvSpPr>
            <a:spLocks noGrp="1"/>
          </p:cNvSpPr>
          <p:nvPr>
            <p:ph sz="quarter" idx="1"/>
          </p:nvPr>
        </p:nvSpPr>
        <p:spPr>
          <a:xfrm>
            <a:off x="304800" y="1143000"/>
            <a:ext cx="8686800" cy="5013960"/>
          </a:xfrm>
        </p:spPr>
        <p:txBody>
          <a:bodyPr/>
          <a:lstStyle/>
          <a:p>
            <a:r>
              <a:rPr lang="en-ZA" sz="2000" dirty="0" smtClean="0"/>
              <a:t>An additional R76 million and R200 million for 2017/18 and 2018/19 was allocated for Patient Information System.</a:t>
            </a:r>
          </a:p>
          <a:p>
            <a:r>
              <a:rPr lang="en-ZA" sz="2000" dirty="0" smtClean="0"/>
              <a:t>A once-off R30 million was allocated in 2015/16  for SA Demographic Health Survey. </a:t>
            </a:r>
          </a:p>
          <a:p>
            <a:r>
              <a:rPr lang="en-ZA" sz="2000" dirty="0" smtClean="0"/>
              <a:t>An additional R100 million and R200 million in 2017/18 and 2018/19 was allocated for Medicines Stock System.</a:t>
            </a:r>
          </a:p>
          <a:p>
            <a:r>
              <a:rPr lang="en-ZA" sz="2000" dirty="0" smtClean="0"/>
              <a:t>National Health Insurance In-kind grant was reduced with R10 million due to non-spending on DRG project.</a:t>
            </a:r>
          </a:p>
          <a:p>
            <a:r>
              <a:rPr lang="en-ZA" sz="2000" dirty="0" smtClean="0"/>
              <a:t>R10 million was shifted from NHI In-kind grant to NHI Conditional Grant as requested by Western Cape Health.</a:t>
            </a:r>
          </a:p>
          <a:p>
            <a:r>
              <a:rPr lang="en-ZA" sz="2000" dirty="0" smtClean="0"/>
              <a:t>Provision for capital assets was made in NHI in-kind grant by shifting R25 million from  goods &amp; services to Purchase of capital assets.</a:t>
            </a:r>
          </a:p>
          <a:p>
            <a:r>
              <a:rPr lang="en-ZA" sz="2000" dirty="0" smtClean="0"/>
              <a:t>National Health Insurance Conditional Grant funding comes to an end on 31 March 2017. </a:t>
            </a:r>
            <a:endParaRPr lang="en-ZA" sz="2000" dirty="0"/>
          </a:p>
        </p:txBody>
      </p:sp>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71</a:t>
            </a:fld>
            <a:endParaRPr lang="en-ZA"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Programme 3:  HIV and AIDS, TB,  Maternal and Child Health</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41380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10" name="Table 9"/>
          <p:cNvGraphicFramePr>
            <a:graphicFrameLocks noGrp="1"/>
          </p:cNvGraphicFramePr>
          <p:nvPr/>
        </p:nvGraphicFramePr>
        <p:xfrm>
          <a:off x="395538" y="1196753"/>
          <a:ext cx="8568949" cy="3960439"/>
        </p:xfrm>
        <a:graphic>
          <a:graphicData uri="http://schemas.openxmlformats.org/drawingml/2006/table">
            <a:tbl>
              <a:tblPr/>
              <a:tblGrid>
                <a:gridCol w="1994379"/>
                <a:gridCol w="907786"/>
                <a:gridCol w="852768"/>
                <a:gridCol w="925585"/>
                <a:gridCol w="889987"/>
                <a:gridCol w="962804"/>
                <a:gridCol w="1017820"/>
                <a:gridCol w="1017820"/>
              </a:tblGrid>
              <a:tr h="1008111">
                <a:tc rowSpan="2">
                  <a:txBody>
                    <a:bodyPr/>
                    <a:lstStyle/>
                    <a:p>
                      <a:pPr algn="ctr" rtl="0" fontAlgn="ctr"/>
                      <a:r>
                        <a:rPr lang="en-ZA" sz="14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smtClean="0">
                          <a:solidFill>
                            <a:srgbClr val="000000"/>
                          </a:solidFill>
                          <a:latin typeface="Arial"/>
                        </a:rPr>
                        <a:t>2015/16</a:t>
                      </a:r>
                    </a:p>
                    <a:p>
                      <a:pPr algn="ctr" rtl="0" fontAlgn="ctr"/>
                      <a:r>
                        <a:rPr lang="en-ZA" sz="1400" b="1" i="0" u="none" strike="noStrike" dirty="0" smtClean="0">
                          <a:solidFill>
                            <a:srgbClr val="000000"/>
                          </a:solidFill>
                          <a:latin typeface="Arial"/>
                        </a:rPr>
                        <a:t>Baseline</a:t>
                      </a:r>
                      <a:endParaRPr lang="en-ZA" sz="14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02651">
                <a:tc vMerge="1">
                  <a:txBody>
                    <a:bodyPr/>
                    <a:lstStyle/>
                    <a:p>
                      <a:endParaRPr lang="en-ZA"/>
                    </a:p>
                  </a:txBody>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52664">
                <a:tc>
                  <a:txBody>
                    <a:bodyPr/>
                    <a:lstStyle/>
                    <a:p>
                      <a:pPr algn="l" rtl="0" fontAlgn="b"/>
                      <a:r>
                        <a:rPr lang="en-ZA" sz="1400" b="0" i="0" u="none" strike="noStrike" dirty="0">
                          <a:solidFill>
                            <a:srgbClr val="000000"/>
                          </a:solidFill>
                          <a:latin typeface="Arial"/>
                        </a:rPr>
                        <a:t>OFFICE OF THE DDG</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3,652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29.68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4,736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0.34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4,752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7.43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5,105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l" rtl="0" fontAlgn="b"/>
                      <a:r>
                        <a:rPr lang="en-ZA" sz="1400" b="0" i="0" u="none" strike="noStrike" dirty="0">
                          <a:solidFill>
                            <a:srgbClr val="000000"/>
                          </a:solidFill>
                          <a:latin typeface="Arial"/>
                        </a:rPr>
                        <a:t>HIV &amp; AIDS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14,170,753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11.11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15,744,874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15.32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18,156,977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13.31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20,573,984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l" rtl="0" fontAlgn="b"/>
                      <a:r>
                        <a:rPr lang="en-ZA" sz="1400" b="0" i="0" u="none" strike="noStrike" dirty="0">
                          <a:solidFill>
                            <a:srgbClr val="000000"/>
                          </a:solidFill>
                          <a:latin typeface="Arial"/>
                        </a:rPr>
                        <a:t>TUBERCULOSIS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27,771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27,370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3.07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28,209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6.56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30,060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l" rtl="0" fontAlgn="b"/>
                      <a:r>
                        <a:rPr lang="en-ZA" sz="1400" b="0" i="0" u="none" strike="noStrike" dirty="0">
                          <a:solidFill>
                            <a:srgbClr val="000000"/>
                          </a:solidFill>
                          <a:latin typeface="Arial"/>
                        </a:rPr>
                        <a:t>WOMEN'S MATERNAL &amp; REPODUCTIVE HEALTH</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18,778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18,924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5.79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20,020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7.25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21,472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9988">
                <a:tc>
                  <a:txBody>
                    <a:bodyPr/>
                    <a:lstStyle/>
                    <a:p>
                      <a:pPr algn="l" rtl="0" fontAlgn="b"/>
                      <a:r>
                        <a:rPr lang="en-ZA" sz="1400" b="0" i="0" u="none" strike="noStrike" dirty="0">
                          <a:solidFill>
                            <a:srgbClr val="000000"/>
                          </a:solidFill>
                          <a:latin typeface="Arial"/>
                        </a:rPr>
                        <a:t>CHILD, YOUTH &amp; SCHOOL HEALTH</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221,190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0.67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222,664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0.02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222,718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0.75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224,387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l" rtl="0" fontAlgn="b"/>
                      <a:r>
                        <a:rPr lang="en-ZA" sz="14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14,442,144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10.92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16,018,568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15.07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18,432,676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13.14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20,855,008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Programme 3:  HIV and AIDS, TB,  Maternal and Child Health</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9" name="Table 8"/>
          <p:cNvGraphicFramePr>
            <a:graphicFrameLocks noGrp="1"/>
          </p:cNvGraphicFramePr>
          <p:nvPr/>
        </p:nvGraphicFramePr>
        <p:xfrm>
          <a:off x="395538" y="1196751"/>
          <a:ext cx="8568949" cy="3789907"/>
        </p:xfrm>
        <a:graphic>
          <a:graphicData uri="http://schemas.openxmlformats.org/drawingml/2006/table">
            <a:tbl>
              <a:tblPr/>
              <a:tblGrid>
                <a:gridCol w="1994379"/>
                <a:gridCol w="907786"/>
                <a:gridCol w="852768"/>
                <a:gridCol w="925585"/>
                <a:gridCol w="889987"/>
                <a:gridCol w="962804"/>
                <a:gridCol w="1017820"/>
                <a:gridCol w="1017820"/>
              </a:tblGrid>
              <a:tr h="1296145">
                <a:tc rowSpan="2">
                  <a:txBody>
                    <a:bodyPr/>
                    <a:lstStyle/>
                    <a:p>
                      <a:pPr algn="ctr" rtl="0" fontAlgn="ctr"/>
                      <a:r>
                        <a:rPr lang="en-ZA" sz="14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smtClean="0">
                          <a:solidFill>
                            <a:srgbClr val="000000"/>
                          </a:solidFill>
                          <a:latin typeface="Arial"/>
                        </a:rPr>
                        <a:t>2015/16</a:t>
                      </a:r>
                    </a:p>
                    <a:p>
                      <a:pPr algn="ctr" rtl="0" fontAlgn="ctr"/>
                      <a:r>
                        <a:rPr lang="en-ZA" sz="1400" b="1" i="0" u="none" strike="noStrike" dirty="0" smtClean="0">
                          <a:solidFill>
                            <a:srgbClr val="000000"/>
                          </a:solidFill>
                          <a:latin typeface="Arial"/>
                        </a:rPr>
                        <a:t>Baseline</a:t>
                      </a:r>
                      <a:endParaRPr lang="en-ZA" sz="14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26991">
                <a:tc vMerge="1">
                  <a:txBody>
                    <a:bodyPr/>
                    <a:lstStyle/>
                    <a:p>
                      <a:endParaRPr lang="en-ZA"/>
                    </a:p>
                  </a:txBody>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646033">
                <a:tc>
                  <a:txBody>
                    <a:bodyPr/>
                    <a:lstStyle/>
                    <a:p>
                      <a:pPr algn="l" rtl="0" fontAlgn="b"/>
                      <a:r>
                        <a:rPr lang="en-ZA" sz="14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68,937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9.93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75,779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77,590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7.28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83,236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7136">
                <a:tc>
                  <a:txBody>
                    <a:bodyPr/>
                    <a:lstStyle/>
                    <a:p>
                      <a:pPr algn="l" rtl="0" fontAlgn="b"/>
                      <a:r>
                        <a:rPr lang="en-ZA" sz="14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471,006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1.37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477,460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5.63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504,324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-29.55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355,313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167">
                <a:tc>
                  <a:txBody>
                    <a:bodyPr/>
                    <a:lstStyle/>
                    <a:p>
                      <a:pPr algn="l" rtl="0" fontAlgn="b"/>
                      <a:r>
                        <a:rPr lang="en-ZA" sz="14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13,900,399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11.14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15,449,467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15.43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17,833,995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14.47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20,414,589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206">
                <a:tc>
                  <a:txBody>
                    <a:bodyPr/>
                    <a:lstStyle/>
                    <a:p>
                      <a:pPr algn="l" rtl="0" fontAlgn="b"/>
                      <a:r>
                        <a:rPr lang="en-ZA" sz="14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1,802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780.24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15,862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5.71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16,767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-88.85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1,870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29">
                <a:tc>
                  <a:txBody>
                    <a:bodyPr/>
                    <a:lstStyle/>
                    <a:p>
                      <a:pPr algn="l" rtl="0" fontAlgn="b"/>
                      <a:r>
                        <a:rPr lang="en-ZA" sz="14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14,442,144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10.92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16,018,568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15.07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18,432,676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13.14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20,855,008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73</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3"/>
            <a:ext cx="6534472"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Voted vs Earmarked:  Programme 3:  HIV and AIDS, TB,  Maternal and Child Health</a:t>
            </a:r>
          </a:p>
        </p:txBody>
      </p:sp>
      <p:graphicFrame>
        <p:nvGraphicFramePr>
          <p:cNvPr id="4" name="Table 3"/>
          <p:cNvGraphicFramePr>
            <a:graphicFrameLocks noGrp="1"/>
          </p:cNvGraphicFramePr>
          <p:nvPr/>
        </p:nvGraphicFramePr>
        <p:xfrm>
          <a:off x="323529" y="1245331"/>
          <a:ext cx="8640958" cy="4483715"/>
        </p:xfrm>
        <a:graphic>
          <a:graphicData uri="http://schemas.openxmlformats.org/drawingml/2006/table">
            <a:tbl>
              <a:tblPr/>
              <a:tblGrid>
                <a:gridCol w="1374926"/>
                <a:gridCol w="2328342"/>
                <a:gridCol w="913272"/>
                <a:gridCol w="734632"/>
                <a:gridCol w="913272"/>
                <a:gridCol w="728610"/>
                <a:gridCol w="913272"/>
                <a:gridCol w="734632"/>
              </a:tblGrid>
              <a:tr h="188366">
                <a:tc rowSpan="3">
                  <a:txBody>
                    <a:bodyPr/>
                    <a:lstStyle/>
                    <a:p>
                      <a:pPr algn="ctr" fontAlgn="b"/>
                      <a:r>
                        <a:rPr lang="en-ZA" sz="1100" b="1" i="0" u="none" strike="noStrike" dirty="0">
                          <a:solidFill>
                            <a:srgbClr val="000000"/>
                          </a:solidFill>
                          <a:latin typeface="Arial"/>
                        </a:rPr>
                        <a:t>SUBPROGRAMME</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b"/>
                      <a:r>
                        <a:rPr lang="en-ZA" sz="1100" b="1" i="0" u="none" strike="noStrike" dirty="0">
                          <a:solidFill>
                            <a:srgbClr val="000000"/>
                          </a:solidFill>
                          <a:latin typeface="Arial"/>
                        </a:rPr>
                        <a:t>DISCRIPTION:  EARMARKED</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n-ZA" sz="1100" b="1" i="0" u="none" strike="noStrike" dirty="0">
                          <a:solidFill>
                            <a:srgbClr val="000000"/>
                          </a:solidFill>
                          <a:latin typeface="Arial"/>
                        </a:rPr>
                        <a:t>2016/17</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100" b="1" i="0" u="none" strike="noStrike" dirty="0">
                          <a:solidFill>
                            <a:srgbClr val="000000"/>
                          </a:solidFill>
                          <a:latin typeface="Arial"/>
                        </a:rPr>
                        <a:t>2017/18</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100" b="1" i="0" u="none" strike="noStrike" dirty="0">
                          <a:solidFill>
                            <a:srgbClr val="000000"/>
                          </a:solidFill>
                          <a:latin typeface="Arial"/>
                        </a:rPr>
                        <a:t>2018/19</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r>
              <a:tr h="188366">
                <a:tc vMerge="1">
                  <a:txBody>
                    <a:bodyPr/>
                    <a:lstStyle/>
                    <a:p>
                      <a:endParaRPr lang="en-ZA"/>
                    </a:p>
                  </a:txBody>
                  <a:tcPr/>
                </a:tc>
                <a:tc vMerge="1">
                  <a:txBody>
                    <a:bodyPr/>
                    <a:lstStyle/>
                    <a:p>
                      <a:endParaRPr lang="en-ZA"/>
                    </a:p>
                  </a:txBody>
                  <a:tcPr/>
                </a:tc>
                <a:tc>
                  <a:txBody>
                    <a:bodyPr/>
                    <a:lstStyle/>
                    <a:p>
                      <a:pPr algn="r" fontAlgn="b"/>
                      <a:r>
                        <a:rPr lang="en-ZA" sz="11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27717">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43369">
                <a:tc>
                  <a:txBody>
                    <a:bodyPr/>
                    <a:lstStyle/>
                    <a:p>
                      <a:pPr algn="l" fontAlgn="b"/>
                      <a:r>
                        <a:rPr lang="en-ZA" sz="1100" b="0" i="0" u="none" strike="noStrike" dirty="0">
                          <a:solidFill>
                            <a:srgbClr val="000000"/>
                          </a:solidFill>
                          <a:latin typeface="Arial"/>
                        </a:rPr>
                        <a:t>Office of DDG</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4,736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4,752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5,105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047">
                <a:tc>
                  <a:txBody>
                    <a:bodyPr/>
                    <a:lstStyle/>
                    <a:p>
                      <a:pPr algn="l" fontAlgn="b"/>
                      <a:r>
                        <a:rPr lang="en-ZA" sz="1100" b="0" i="1" u="none" strike="noStrike" dirty="0">
                          <a:solidFill>
                            <a:srgbClr val="000000"/>
                          </a:solidFill>
                          <a:latin typeface="Arial"/>
                        </a:rPr>
                        <a:t>HIV &amp; AIDS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00000"/>
                          </a:solidFill>
                          <a:latin typeface="Arial"/>
                        </a:rPr>
                        <a:t> </a:t>
                      </a:r>
                      <a:r>
                        <a:rPr lang="en-ZA" sz="1100" b="0" i="1" u="none" strike="noStrike" dirty="0" smtClean="0">
                          <a:solidFill>
                            <a:srgbClr val="002060"/>
                          </a:solidFill>
                          <a:latin typeface="Arial"/>
                        </a:rPr>
                        <a:t>Accelerated HIV/AIDS</a:t>
                      </a:r>
                      <a:endParaRPr lang="en-ZA" sz="1100" b="0" i="1" u="none" strike="noStrike" dirty="0">
                        <a:solidFill>
                          <a:srgbClr val="002060"/>
                        </a:solidFill>
                        <a:latin typeface="Arial"/>
                      </a:endParaRP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279,107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306,981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342,466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08647">
                <a:tc>
                  <a:txBody>
                    <a:bodyPr/>
                    <a:lstStyle/>
                    <a:p>
                      <a:pPr algn="l"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02060"/>
                          </a:solidFill>
                          <a:latin typeface="Arial"/>
                        </a:rPr>
                        <a:t>Condoms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158,453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172,116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182,099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03736">
                <a:tc>
                  <a:txBody>
                    <a:bodyPr/>
                    <a:lstStyle/>
                    <a:p>
                      <a:pPr algn="l"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02060"/>
                          </a:solidFill>
                          <a:latin typeface="Arial"/>
                        </a:rPr>
                        <a:t>Comprehensive HIV, AIDS &amp; TB Condi.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15,290,603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17,660,333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20,031,872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13551">
                <a:tc>
                  <a:txBody>
                    <a:bodyPr/>
                    <a:lstStyle/>
                    <a:p>
                      <a:pPr algn="l"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02060"/>
                          </a:solidFill>
                          <a:latin typeface="Arial"/>
                        </a:rPr>
                        <a:t>SANAC</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16,711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17,547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17,547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78175">
                <a:tc>
                  <a:txBody>
                    <a:bodyPr/>
                    <a:lstStyle/>
                    <a:p>
                      <a:pPr algn="l" fontAlgn="b"/>
                      <a:r>
                        <a:rPr lang="en-ZA" sz="1100" b="0" i="0" u="none" strike="noStrike" dirty="0">
                          <a:solidFill>
                            <a:srgbClr val="000000"/>
                          </a:solidFill>
                          <a:latin typeface="Arial"/>
                        </a:rPr>
                        <a:t>Tuberculosis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27,370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28,209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30,060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003">
                <a:tc>
                  <a:txBody>
                    <a:bodyPr/>
                    <a:lstStyle/>
                    <a:p>
                      <a:pPr algn="l" fontAlgn="b"/>
                      <a:r>
                        <a:rPr lang="en-ZA" sz="1100" b="0" i="0" u="none" strike="noStrike" dirty="0">
                          <a:solidFill>
                            <a:srgbClr val="000000"/>
                          </a:solidFill>
                          <a:latin typeface="Arial"/>
                        </a:rPr>
                        <a:t>Women's, Maternal and Reprod Hlth</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18,924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20,020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21,472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180">
                <a:tc>
                  <a:txBody>
                    <a:bodyPr/>
                    <a:lstStyle/>
                    <a:p>
                      <a:pPr algn="l" fontAlgn="b"/>
                      <a:r>
                        <a:rPr lang="en-ZA" sz="1100" b="0" i="0" u="none" strike="noStrike" dirty="0">
                          <a:solidFill>
                            <a:srgbClr val="000000"/>
                          </a:solidFill>
                          <a:latin typeface="Arial"/>
                        </a:rPr>
                        <a:t>Child, Youth &amp; School Hlth</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22,664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22,718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24,387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180">
                <a:tc>
                  <a:txBody>
                    <a:bodyPr/>
                    <a:lstStyle/>
                    <a:p>
                      <a:pPr algn="l"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02060"/>
                          </a:solidFill>
                          <a:latin typeface="Arial"/>
                        </a:rPr>
                        <a:t>Human Papilloma Virus Vaccines Condi.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0" u="none" strike="noStrike" dirty="0">
                          <a:solidFill>
                            <a:srgbClr val="000000"/>
                          </a:solidFill>
                          <a:latin typeface="Arial"/>
                        </a:rPr>
                        <a:t>                -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200,000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72180">
                <a:tc>
                  <a:txBody>
                    <a:bodyPr/>
                    <a:lstStyle/>
                    <a:p>
                      <a:pPr algn="l"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02060"/>
                          </a:solidFill>
                          <a:latin typeface="Arial"/>
                        </a:rPr>
                        <a:t>Human Papilloma Virus Vaccines In-kind</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200,000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200,000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27717">
                <a:tc>
                  <a:txBody>
                    <a:bodyPr/>
                    <a:lstStyle/>
                    <a:p>
                      <a:pPr algn="l" fontAlgn="b"/>
                      <a:r>
                        <a:rPr lang="en-ZA" sz="1100" b="1" i="0" u="none" strike="noStrike" dirty="0">
                          <a:solidFill>
                            <a:srgbClr val="000000"/>
                          </a:solidFill>
                          <a:latin typeface="Arial"/>
                        </a:rPr>
                        <a:t>Total</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73,694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15,944,874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75,699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18,356,977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81,024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20,773,984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928"/>
            <a:ext cx="6707088" cy="648072"/>
          </a:xfrm>
        </p:spPr>
        <p:txBody>
          <a:bodyPr/>
          <a:lstStyle/>
          <a:p>
            <a:r>
              <a:rPr lang="en-ZA" sz="2800" b="1" dirty="0" smtClean="0"/>
              <a:t>Budget and Expenditure Analysis Programme 3</a:t>
            </a:r>
            <a:endParaRPr lang="en-ZA" sz="2800" b="1" dirty="0"/>
          </a:p>
        </p:txBody>
      </p:sp>
      <p:sp>
        <p:nvSpPr>
          <p:cNvPr id="5" name="Content Placeholder 4"/>
          <p:cNvSpPr>
            <a:spLocks noGrp="1"/>
          </p:cNvSpPr>
          <p:nvPr>
            <p:ph sz="quarter" idx="1"/>
          </p:nvPr>
        </p:nvSpPr>
        <p:spPr/>
        <p:txBody>
          <a:bodyPr/>
          <a:lstStyle/>
          <a:p>
            <a:r>
              <a:rPr lang="en-ZA" sz="2400" dirty="0" smtClean="0"/>
              <a:t>An additional R 220 million and R1.58 billion for 2017/18 and 2018/19 was allocated for the prevention and treatment of tuberculosis and HIV&amp;AIDS study cases. </a:t>
            </a:r>
          </a:p>
          <a:p>
            <a:pPr>
              <a:buNone/>
            </a:pPr>
            <a:endParaRPr lang="en-ZA" sz="2400" dirty="0" smtClean="0"/>
          </a:p>
          <a:p>
            <a:r>
              <a:rPr lang="en-ZA" sz="2400" dirty="0" smtClean="0"/>
              <a:t>Overall small increases or decreases in programme 3 are due to budget cuts on goods &amp; services and compensation of employees. </a:t>
            </a:r>
          </a:p>
          <a:p>
            <a:pPr>
              <a:buNone/>
            </a:pPr>
            <a:endParaRPr lang="en-ZA" sz="2400" dirty="0" smtClean="0"/>
          </a:p>
          <a:p>
            <a:r>
              <a:rPr lang="en-ZA" sz="2400" dirty="0" smtClean="0"/>
              <a:t>Provision for capital assets was made in Human Papilloma Virus Vaccines in-kind grant by shifting R15 million from  goods &amp; services to Purchase of capital assets.</a:t>
            </a:r>
          </a:p>
          <a:p>
            <a:endParaRPr lang="en-ZA" sz="2400" dirty="0" smtClean="0"/>
          </a:p>
          <a:p>
            <a:endParaRPr lang="en-ZA" sz="2400" dirty="0" smtClean="0"/>
          </a:p>
          <a:p>
            <a:endParaRPr lang="en-ZA" sz="2400" dirty="0" smtClean="0"/>
          </a:p>
          <a:p>
            <a:endParaRPr lang="en-ZA" sz="2400" dirty="0" smtClean="0"/>
          </a:p>
          <a:p>
            <a:endParaRPr lang="en-ZA" sz="24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75</a:t>
            </a:fld>
            <a:endParaRPr lang="en-ZA"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Programme 4:  Primary Health Care Services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41380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10" name="Table 9"/>
          <p:cNvGraphicFramePr>
            <a:graphicFrameLocks noGrp="1"/>
          </p:cNvGraphicFramePr>
          <p:nvPr/>
        </p:nvGraphicFramePr>
        <p:xfrm>
          <a:off x="323528" y="1190231"/>
          <a:ext cx="8640958" cy="4418517"/>
        </p:xfrm>
        <a:graphic>
          <a:graphicData uri="http://schemas.openxmlformats.org/drawingml/2006/table">
            <a:tbl>
              <a:tblPr/>
              <a:tblGrid>
                <a:gridCol w="2011139"/>
                <a:gridCol w="915415"/>
                <a:gridCol w="859934"/>
                <a:gridCol w="859934"/>
                <a:gridCol w="970895"/>
                <a:gridCol w="970895"/>
                <a:gridCol w="1026373"/>
                <a:gridCol w="1026373"/>
              </a:tblGrid>
              <a:tr h="720079">
                <a:tc rowSpan="2">
                  <a:txBody>
                    <a:bodyPr/>
                    <a:lstStyle/>
                    <a:p>
                      <a:pPr algn="ctr" rtl="0" fontAlgn="ctr"/>
                      <a:r>
                        <a:rPr lang="en-ZA" sz="14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smtClean="0">
                          <a:solidFill>
                            <a:srgbClr val="000000"/>
                          </a:solidFill>
                          <a:latin typeface="Arial"/>
                        </a:rPr>
                        <a:t>2015/16</a:t>
                      </a:r>
                    </a:p>
                    <a:p>
                      <a:pPr algn="ctr" rtl="0" fontAlgn="ctr"/>
                      <a:r>
                        <a:rPr lang="en-ZA" sz="1400" b="1" i="0" u="none" strike="noStrike" dirty="0" smtClean="0">
                          <a:solidFill>
                            <a:srgbClr val="000000"/>
                          </a:solidFill>
                          <a:latin typeface="Arial"/>
                        </a:rPr>
                        <a:t>Baseline</a:t>
                      </a:r>
                      <a:endParaRPr lang="en-ZA" sz="14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82065">
                <a:tc vMerge="1">
                  <a:txBody>
                    <a:bodyPr/>
                    <a:lstStyle/>
                    <a:p>
                      <a:endParaRPr lang="en-ZA"/>
                    </a:p>
                  </a:txBody>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37050">
                <a:tc>
                  <a:txBody>
                    <a:bodyPr/>
                    <a:lstStyle/>
                    <a:p>
                      <a:pPr algn="l" rtl="0" fontAlgn="b"/>
                      <a:r>
                        <a:rPr lang="en-ZA" sz="1400" b="0" i="0" u="none" strike="noStrike" dirty="0">
                          <a:solidFill>
                            <a:srgbClr val="000000"/>
                          </a:solidFill>
                          <a:latin typeface="Arial"/>
                        </a:rPr>
                        <a:t>OFFICE OF THE DDG</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3,095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-3.26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2,994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-1.74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2,942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5.47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3,103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350">
                <a:tc>
                  <a:txBody>
                    <a:bodyPr/>
                    <a:lstStyle/>
                    <a:p>
                      <a:pPr algn="l" rtl="0" fontAlgn="b"/>
                      <a:r>
                        <a:rPr lang="en-ZA" sz="1400" b="0" i="0" u="none" strike="noStrike" dirty="0">
                          <a:solidFill>
                            <a:srgbClr val="000000"/>
                          </a:solidFill>
                          <a:latin typeface="Arial"/>
                        </a:rPr>
                        <a:t>DISTRICT HEALTH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24,481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6.40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26,047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79.08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46,644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45.06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67,662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666">
                <a:tc>
                  <a:txBody>
                    <a:bodyPr/>
                    <a:lstStyle/>
                    <a:p>
                      <a:pPr algn="l" rtl="0" fontAlgn="b"/>
                      <a:r>
                        <a:rPr lang="en-ZA" sz="1400" b="0" i="0" u="none" strike="noStrike" dirty="0">
                          <a:solidFill>
                            <a:srgbClr val="000000"/>
                          </a:solidFill>
                          <a:latin typeface="Arial"/>
                        </a:rPr>
                        <a:t>ENVIRONMENTAL AND PORT HEALTH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130,095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25.23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162,916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164,871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5.60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174,107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34">
                <a:tc>
                  <a:txBody>
                    <a:bodyPr/>
                    <a:lstStyle/>
                    <a:p>
                      <a:pPr algn="l" rtl="0" fontAlgn="b"/>
                      <a:r>
                        <a:rPr lang="en-ZA" sz="1400" b="0" i="0" u="none" strike="noStrike" dirty="0">
                          <a:solidFill>
                            <a:srgbClr val="000000"/>
                          </a:solidFill>
                          <a:latin typeface="Arial"/>
                        </a:rPr>
                        <a:t>COMMUNICABLE DISEASES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16,550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30.28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21,561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4.40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22,509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4.42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23,504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4450">
                <a:tc>
                  <a:txBody>
                    <a:bodyPr/>
                    <a:lstStyle/>
                    <a:p>
                      <a:pPr algn="l" rtl="0" fontAlgn="b"/>
                      <a:r>
                        <a:rPr lang="en-ZA" sz="1400" b="0" i="0" u="none" strike="noStrike" dirty="0">
                          <a:solidFill>
                            <a:srgbClr val="000000"/>
                          </a:solidFill>
                          <a:latin typeface="Arial"/>
                        </a:rPr>
                        <a:t>NON-COMMUNICABLE DISEASES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28,259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-23.57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21,598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4.78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22,631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4.88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23,735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934">
                <a:tc>
                  <a:txBody>
                    <a:bodyPr/>
                    <a:lstStyle/>
                    <a:p>
                      <a:pPr algn="l" rtl="0" fontAlgn="b"/>
                      <a:r>
                        <a:rPr lang="en-ZA" sz="1400" b="0" i="0" u="none" strike="noStrike" dirty="0">
                          <a:solidFill>
                            <a:srgbClr val="000000"/>
                          </a:solidFill>
                          <a:latin typeface="Arial"/>
                        </a:rPr>
                        <a:t>HEALTH PROMOTION &amp; NUTRITION</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22,525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0.88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22,723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17.49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26,697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-6.14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25,059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94">
                <a:tc>
                  <a:txBody>
                    <a:bodyPr/>
                    <a:lstStyle/>
                    <a:p>
                      <a:pPr algn="l" rtl="0" fontAlgn="b"/>
                      <a:r>
                        <a:rPr lang="en-ZA" sz="14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225,005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14.59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257,839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11.04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286,294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317,170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76</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Programme 4:  Primary Health Care Services</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41380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10" name="Table 9"/>
          <p:cNvGraphicFramePr>
            <a:graphicFrameLocks noGrp="1"/>
          </p:cNvGraphicFramePr>
          <p:nvPr/>
        </p:nvGraphicFramePr>
        <p:xfrm>
          <a:off x="323528" y="1196753"/>
          <a:ext cx="8568951" cy="3888431"/>
        </p:xfrm>
        <a:graphic>
          <a:graphicData uri="http://schemas.openxmlformats.org/drawingml/2006/table">
            <a:tbl>
              <a:tblPr/>
              <a:tblGrid>
                <a:gridCol w="1994379"/>
                <a:gridCol w="907786"/>
                <a:gridCol w="852768"/>
                <a:gridCol w="852768"/>
                <a:gridCol w="962805"/>
                <a:gridCol w="962805"/>
                <a:gridCol w="1017820"/>
                <a:gridCol w="1017820"/>
              </a:tblGrid>
              <a:tr h="1440159">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10983">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52148">
                <a:tc>
                  <a:txBody>
                    <a:bodyPr/>
                    <a:lstStyle/>
                    <a:p>
                      <a:pPr algn="l" rtl="0" fontAlgn="b"/>
                      <a:r>
                        <a:rPr lang="en-ZA" sz="16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176,511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22.16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215,633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211,609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229,425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856">
                <a:tc>
                  <a:txBody>
                    <a:bodyPr/>
                    <a:lstStyle/>
                    <a:p>
                      <a:pPr algn="l" rtl="0" fontAlgn="b"/>
                      <a:r>
                        <a:rPr lang="en-ZA" sz="16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43,268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-13.82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37,289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85.47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69,160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18.42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81,900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632">
                <a:tc>
                  <a:txBody>
                    <a:bodyPr/>
                    <a:lstStyle/>
                    <a:p>
                      <a:pPr algn="l" rtl="0" fontAlgn="b"/>
                      <a:r>
                        <a:rPr lang="en-ZA" sz="16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2,901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4.65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3,036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4.41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3,170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3,353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rtl="0" fontAlgn="b"/>
                      <a:r>
                        <a:rPr lang="en-ZA" sz="16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2,325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-19.10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25.20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2,355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5.82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2,492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225,005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14.59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257,839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11.04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286,294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317,170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3"/>
            <a:ext cx="6534472"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Voted vs Earmarked:  Programme 4:  Primary Health Care Services</a:t>
            </a:r>
          </a:p>
        </p:txBody>
      </p:sp>
      <p:graphicFrame>
        <p:nvGraphicFramePr>
          <p:cNvPr id="4" name="Table 3"/>
          <p:cNvGraphicFramePr>
            <a:graphicFrameLocks noGrp="1"/>
          </p:cNvGraphicFramePr>
          <p:nvPr/>
        </p:nvGraphicFramePr>
        <p:xfrm>
          <a:off x="179512" y="1250703"/>
          <a:ext cx="8784975" cy="4526232"/>
        </p:xfrm>
        <a:graphic>
          <a:graphicData uri="http://schemas.openxmlformats.org/drawingml/2006/table">
            <a:tbl>
              <a:tblPr/>
              <a:tblGrid>
                <a:gridCol w="1683786"/>
                <a:gridCol w="2081203"/>
                <a:gridCol w="773914"/>
                <a:gridCol w="901455"/>
                <a:gridCol w="782332"/>
                <a:gridCol w="886915"/>
                <a:gridCol w="796873"/>
                <a:gridCol w="878497"/>
              </a:tblGrid>
              <a:tr h="217039">
                <a:tc rowSpan="3">
                  <a:txBody>
                    <a:bodyPr/>
                    <a:lstStyle/>
                    <a:p>
                      <a:pPr algn="ctr" fontAlgn="b"/>
                      <a:r>
                        <a:rPr lang="en-ZA" sz="1400" b="1" i="0" u="none" strike="noStrike" dirty="0">
                          <a:solidFill>
                            <a:srgbClr val="000000"/>
                          </a:solidFill>
                          <a:latin typeface="Arial"/>
                        </a:rPr>
                        <a:t>SUBPROGRAMME</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b"/>
                      <a:r>
                        <a:rPr lang="en-ZA" sz="1400" b="1" i="0" u="none" strike="noStrike" dirty="0">
                          <a:solidFill>
                            <a:srgbClr val="000000"/>
                          </a:solidFill>
                          <a:latin typeface="Arial"/>
                        </a:rPr>
                        <a:t>DISCRIPTION:  EARMARKED</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n-ZA" sz="1400" b="1" i="0" u="none" strike="noStrike" dirty="0">
                          <a:solidFill>
                            <a:srgbClr val="000000"/>
                          </a:solidFill>
                          <a:latin typeface="Arial"/>
                        </a:rPr>
                        <a:t>2016/17</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400" b="1" i="0" u="none" strike="noStrike" dirty="0">
                          <a:solidFill>
                            <a:srgbClr val="000000"/>
                          </a:solidFill>
                          <a:latin typeface="Arial"/>
                        </a:rPr>
                        <a:t>2017/18</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400" b="1" i="0" u="none" strike="noStrike" dirty="0">
                          <a:solidFill>
                            <a:srgbClr val="000000"/>
                          </a:solidFill>
                          <a:latin typeface="Arial"/>
                        </a:rPr>
                        <a:t>2018/19</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r>
              <a:tr h="204426">
                <a:tc vMerge="1">
                  <a:txBody>
                    <a:bodyPr/>
                    <a:lstStyle/>
                    <a:p>
                      <a:endParaRPr lang="en-ZA"/>
                    </a:p>
                  </a:txBody>
                  <a:tcPr/>
                </a:tc>
                <a:tc vMerge="1">
                  <a:txBody>
                    <a:bodyPr/>
                    <a:lstStyle/>
                    <a:p>
                      <a:endParaRPr lang="en-ZA"/>
                    </a:p>
                  </a:txBody>
                  <a:tcPr/>
                </a:tc>
                <a:tc>
                  <a:txBody>
                    <a:bodyPr/>
                    <a:lstStyle/>
                    <a:p>
                      <a:pPr algn="r" fontAlgn="b"/>
                      <a:r>
                        <a:rPr lang="en-ZA" sz="14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04949">
                <a:tc vMerge="1">
                  <a:txBody>
                    <a:bodyPr/>
                    <a:lstStyle/>
                    <a:p>
                      <a:endParaRPr lang="en-ZA"/>
                    </a:p>
                  </a:txBody>
                  <a:tcPr/>
                </a:tc>
                <a:tc vMerge="1">
                  <a:txBody>
                    <a:bodyPr/>
                    <a:lstStyle/>
                    <a:p>
                      <a:endParaRPr lang="en-ZA"/>
                    </a:p>
                  </a:txBody>
                  <a:tcPr/>
                </a:tc>
                <a:tc>
                  <a:txBody>
                    <a:bodyPr/>
                    <a:lstStyle/>
                    <a:p>
                      <a:pPr algn="ctr" fontAlgn="b"/>
                      <a:r>
                        <a:rPr lang="en-ZA" sz="14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04949">
                <a:tc>
                  <a:txBody>
                    <a:bodyPr/>
                    <a:lstStyle/>
                    <a:p>
                      <a:pPr algn="l" fontAlgn="b"/>
                      <a:r>
                        <a:rPr lang="en-ZA" sz="1400" b="0" i="0" u="none" strike="noStrike" dirty="0">
                          <a:solidFill>
                            <a:srgbClr val="000000"/>
                          </a:solidFill>
                          <a:latin typeface="Arial"/>
                        </a:rPr>
                        <a:t>Office of DDG</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2,994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2,942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3,103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49">
                <a:tc>
                  <a:txBody>
                    <a:bodyPr/>
                    <a:lstStyle/>
                    <a:p>
                      <a:pPr algn="l" fontAlgn="b"/>
                      <a:r>
                        <a:rPr lang="en-ZA" sz="1400" b="0" i="0" u="none" strike="noStrike" dirty="0">
                          <a:solidFill>
                            <a:srgbClr val="000000"/>
                          </a:solidFill>
                          <a:latin typeface="Arial"/>
                        </a:rPr>
                        <a:t>District Services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16,047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16,644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17,662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49">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dirty="0">
                          <a:solidFill>
                            <a:srgbClr val="002060"/>
                          </a:solidFill>
                          <a:latin typeface="Arial"/>
                        </a:rPr>
                        <a:t>Ideal Clinic In-kind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400" b="0" i="1"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400" b="0" i="1" u="none" strike="noStrike" dirty="0">
                          <a:solidFill>
                            <a:srgbClr val="002060"/>
                          </a:solidFill>
                          <a:latin typeface="Arial"/>
                        </a:rPr>
                        <a:t>          10,000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400" b="0" i="1"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400" b="0" i="1" u="none" strike="noStrike" dirty="0">
                          <a:solidFill>
                            <a:srgbClr val="002060"/>
                          </a:solidFill>
                          <a:latin typeface="Arial"/>
                        </a:rPr>
                        <a:t>          30,000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400" b="0" i="1"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400" b="0" i="1" u="none" strike="noStrike" dirty="0">
                          <a:solidFill>
                            <a:srgbClr val="002060"/>
                          </a:solidFill>
                          <a:latin typeface="Arial"/>
                        </a:rPr>
                        <a:t>          50,000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605472">
                <a:tc>
                  <a:txBody>
                    <a:bodyPr/>
                    <a:lstStyle/>
                    <a:p>
                      <a:pPr algn="l" fontAlgn="b"/>
                      <a:r>
                        <a:rPr lang="en-ZA" sz="1400" b="0" i="0" u="none" strike="noStrike" dirty="0">
                          <a:solidFill>
                            <a:srgbClr val="000000"/>
                          </a:solidFill>
                          <a:latin typeface="Arial"/>
                        </a:rPr>
                        <a:t>Environmental Health &amp; Port Health Services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162,916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164,871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174,107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49">
                <a:tc>
                  <a:txBody>
                    <a:bodyPr/>
                    <a:lstStyle/>
                    <a:p>
                      <a:pPr algn="l" fontAlgn="b"/>
                      <a:r>
                        <a:rPr lang="en-ZA" sz="1400" b="0" i="0" u="none" strike="noStrike" dirty="0">
                          <a:solidFill>
                            <a:srgbClr val="000000"/>
                          </a:solidFill>
                          <a:latin typeface="Arial"/>
                        </a:rPr>
                        <a:t>Communicable Diseases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21,561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22,509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23,504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49">
                <a:tc>
                  <a:txBody>
                    <a:bodyPr/>
                    <a:lstStyle/>
                    <a:p>
                      <a:pPr algn="l" fontAlgn="b"/>
                      <a:r>
                        <a:rPr lang="en-ZA" sz="1400" b="0" i="0" u="none" strike="noStrike" dirty="0">
                          <a:solidFill>
                            <a:srgbClr val="000000"/>
                          </a:solidFill>
                          <a:latin typeface="Arial"/>
                        </a:rPr>
                        <a:t>Non-Communicable Diseases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21,598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22,631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23,735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49">
                <a:tc>
                  <a:txBody>
                    <a:bodyPr/>
                    <a:lstStyle/>
                    <a:p>
                      <a:pPr algn="l" fontAlgn="b"/>
                      <a:r>
                        <a:rPr lang="en-ZA" sz="1400" b="0" i="0" u="none" strike="noStrike" dirty="0">
                          <a:solidFill>
                            <a:srgbClr val="000000"/>
                          </a:solidFill>
                          <a:latin typeface="Arial"/>
                        </a:rPr>
                        <a:t>Hlth Promotion &amp; Nutrition</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22,723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26,697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25,059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49">
                <a:tc>
                  <a:txBody>
                    <a:bodyPr/>
                    <a:lstStyle/>
                    <a:p>
                      <a:pPr algn="l" fontAlgn="b"/>
                      <a:r>
                        <a:rPr lang="en-ZA" sz="1400" b="1" i="0" u="none" strike="noStrike" dirty="0">
                          <a:solidFill>
                            <a:srgbClr val="000000"/>
                          </a:solidFill>
                          <a:latin typeface="Arial"/>
                        </a:rPr>
                        <a:t>Total</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400" b="1"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247,839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10,000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256,294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30,000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267,170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50,000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78</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928"/>
            <a:ext cx="6707088" cy="648072"/>
          </a:xfrm>
        </p:spPr>
        <p:txBody>
          <a:bodyPr/>
          <a:lstStyle/>
          <a:p>
            <a:r>
              <a:rPr lang="en-ZA" sz="2800" b="1" dirty="0" smtClean="0"/>
              <a:t>Budget and Expenditure Analysis Programme 4</a:t>
            </a:r>
            <a:endParaRPr lang="en-ZA" sz="2800" b="1" dirty="0"/>
          </a:p>
        </p:txBody>
      </p:sp>
      <p:sp>
        <p:nvSpPr>
          <p:cNvPr id="5" name="Content Placeholder 4"/>
          <p:cNvSpPr>
            <a:spLocks noGrp="1"/>
          </p:cNvSpPr>
          <p:nvPr>
            <p:ph sz="quarter" idx="1"/>
          </p:nvPr>
        </p:nvSpPr>
        <p:spPr/>
        <p:txBody>
          <a:bodyPr/>
          <a:lstStyle/>
          <a:p>
            <a:r>
              <a:rPr lang="en-ZA" sz="2400" dirty="0" smtClean="0"/>
              <a:t>R90 million over the MTEF period was allocated as an in-kind grant for the Ideal Clinic project.</a:t>
            </a:r>
          </a:p>
          <a:p>
            <a:r>
              <a:rPr lang="en-ZA" sz="2400" dirty="0" smtClean="0"/>
              <a:t>Funds were reprioritised to cater for Environmental Health  &amp; Port Health Services. A once-off R500 000 was allocated in 2015/16  for Purchase of capital assets budget.</a:t>
            </a:r>
          </a:p>
          <a:p>
            <a:r>
              <a:rPr lang="en-ZA" sz="2400" dirty="0" smtClean="0"/>
              <a:t>The Directorate:  Oral Health was shifted from Non-Communicable Diseases, resulting in a decrease in budget allocation.</a:t>
            </a:r>
          </a:p>
          <a:p>
            <a:r>
              <a:rPr lang="en-ZA" sz="2400" dirty="0" smtClean="0"/>
              <a:t> The Directorate:  Epidemiology &amp; Surveillance was shifted from Programme 2 to Communicable Diseases, resulting in a increase in budget allocation.</a:t>
            </a:r>
          </a:p>
          <a:p>
            <a:endParaRPr lang="en-ZA" sz="24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79</a:t>
            </a:fld>
            <a:endParaRPr lang="en-Z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1 </a:t>
            </a:r>
            <a:endParaRPr lang="en-ZA" dirty="0"/>
          </a:p>
        </p:txBody>
      </p:sp>
      <p:sp>
        <p:nvSpPr>
          <p:cNvPr id="6" name="Content Placeholder 5"/>
          <p:cNvSpPr>
            <a:spLocks noGrp="1"/>
          </p:cNvSpPr>
          <p:nvPr>
            <p:ph sz="quarter" idx="1"/>
          </p:nvPr>
        </p:nvSpPr>
        <p:spPr/>
        <p:txBody>
          <a:bodyPr/>
          <a:lstStyle/>
          <a:p>
            <a:endParaRPr lang="en-ZA"/>
          </a:p>
        </p:txBody>
      </p:sp>
      <p:graphicFrame>
        <p:nvGraphicFramePr>
          <p:cNvPr id="8" name="Content Placeholder 4"/>
          <p:cNvGraphicFramePr>
            <a:graphicFrameLocks/>
          </p:cNvGraphicFramePr>
          <p:nvPr/>
        </p:nvGraphicFramePr>
        <p:xfrm>
          <a:off x="685800" y="1295400"/>
          <a:ext cx="7620000" cy="2363625"/>
        </p:xfrm>
        <a:graphic>
          <a:graphicData uri="http://schemas.openxmlformats.org/drawingml/2006/table">
            <a:tbl>
              <a:tblPr/>
              <a:tblGrid>
                <a:gridCol w="1833338"/>
                <a:gridCol w="1429379"/>
                <a:gridCol w="1309283"/>
                <a:gridCol w="1524000"/>
                <a:gridCol w="1524000"/>
              </a:tblGrid>
              <a:tr h="347870">
                <a:tc rowSpan="2">
                  <a:txBody>
                    <a:bodyPr/>
                    <a:lstStyle/>
                    <a:p>
                      <a:pPr>
                        <a:lnSpc>
                          <a:spcPct val="115000"/>
                        </a:lnSpc>
                        <a:spcAft>
                          <a:spcPts val="0"/>
                        </a:spcAft>
                      </a:pPr>
                      <a:r>
                        <a:rPr lang="en-GB" sz="1300" b="1" dirty="0" smtClean="0">
                          <a:latin typeface="Arial"/>
                          <a:ea typeface="Times New Roman"/>
                          <a:cs typeface="Times New Roman"/>
                        </a:rPr>
                        <a:t>Programme Performance </a:t>
                      </a:r>
                      <a:r>
                        <a:rPr lang="en-GB" sz="1300" b="1" dirty="0">
                          <a:latin typeface="Arial"/>
                          <a:ea typeface="Times New Roman"/>
                          <a:cs typeface="Times New Roman"/>
                        </a:rPr>
                        <a:t>Indicator</a:t>
                      </a:r>
                      <a:endParaRPr lang="en-ZA" sz="1300" dirty="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Estimated performance</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300">
                        <a:latin typeface="Calibri"/>
                        <a:ea typeface="Times New Roman"/>
                        <a:cs typeface="Times New Roman"/>
                      </a:endParaRPr>
                    </a:p>
                    <a:p>
                      <a:pPr algn="ctr">
                        <a:lnSpc>
                          <a:spcPct val="115000"/>
                        </a:lnSpc>
                        <a:spcAft>
                          <a:spcPts val="0"/>
                        </a:spcAft>
                      </a:pPr>
                      <a:r>
                        <a:rPr lang="en-GB" sz="1300" b="1">
                          <a:latin typeface="Arial"/>
                          <a:ea typeface="Times New Roman"/>
                          <a:cs typeface="Times New Roman"/>
                        </a:rPr>
                        <a:t>Medium-term targets</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a:txBody>
                    <a:bodyPr/>
                    <a:lstStyle/>
                    <a:p>
                      <a:pPr algn="r">
                        <a:lnSpc>
                          <a:spcPct val="115000"/>
                        </a:lnSpc>
                        <a:spcAft>
                          <a:spcPts val="0"/>
                        </a:spcAft>
                      </a:pPr>
                      <a:r>
                        <a:rPr lang="en-GB" sz="1300" b="1">
                          <a:latin typeface="Arial"/>
                          <a:ea typeface="Times New Roman"/>
                          <a:cs typeface="Times New Roman"/>
                        </a:rPr>
                        <a:t>2015/16</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2016/17</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2017/18</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2018/19</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15000"/>
                        </a:lnSpc>
                        <a:spcAft>
                          <a:spcPts val="0"/>
                        </a:spcAft>
                      </a:pPr>
                      <a:r>
                        <a:rPr lang="en-GB" sz="1300">
                          <a:latin typeface="Arial"/>
                          <a:ea typeface="Times New Roman"/>
                          <a:cs typeface="Times New Roman"/>
                        </a:rPr>
                        <a:t>NDoH vacancy rate</a:t>
                      </a:r>
                      <a:endParaRPr lang="en-ZA" sz="1300">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a:latin typeface="Arial"/>
                          <a:ea typeface="Times New Roman"/>
                          <a:cs typeface="Times New Roman"/>
                        </a:rPr>
                        <a:t>5%</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300">
                          <a:latin typeface="Arial"/>
                          <a:ea typeface="Times New Roman"/>
                          <a:cs typeface="Times New Roman"/>
                        </a:rPr>
                        <a:t>        &lt;10 %</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dirty="0" smtClean="0">
                          <a:latin typeface="Arial"/>
                          <a:ea typeface="Times New Roman"/>
                          <a:cs typeface="Times New Roman"/>
                        </a:rPr>
                        <a:t>&lt;10 </a:t>
                      </a:r>
                      <a:r>
                        <a:rPr lang="en-GB" sz="1300" dirty="0">
                          <a:latin typeface="Arial"/>
                          <a:ea typeface="Times New Roman"/>
                          <a:cs typeface="Times New Roman"/>
                        </a:rPr>
                        <a:t>%</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dirty="0" smtClean="0">
                          <a:latin typeface="Arial"/>
                          <a:ea typeface="Times New Roman"/>
                          <a:cs typeface="Times New Roman"/>
                        </a:rPr>
                        <a:t>&lt;10 </a:t>
                      </a:r>
                      <a:r>
                        <a:rPr lang="en-GB" sz="1300" dirty="0">
                          <a:latin typeface="Arial"/>
                          <a:ea typeface="Times New Roman"/>
                          <a:cs typeface="Times New Roman"/>
                        </a:rPr>
                        <a:t>%</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a:txBody>
                    <a:bodyPr/>
                    <a:lstStyle/>
                    <a:p>
                      <a:pPr>
                        <a:lnSpc>
                          <a:spcPct val="115000"/>
                        </a:lnSpc>
                        <a:spcAft>
                          <a:spcPts val="0"/>
                        </a:spcAft>
                      </a:pPr>
                      <a:r>
                        <a:rPr lang="en-GB" sz="1300" dirty="0">
                          <a:latin typeface="Arial"/>
                          <a:ea typeface="Times New Roman"/>
                          <a:cs typeface="Times New Roman"/>
                        </a:rPr>
                        <a:t>Percentage of Senior Managers that have entered into Performance agreements with their supervisors</a:t>
                      </a:r>
                      <a:endParaRPr lang="en-ZA" sz="1300" dirty="0">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a:latin typeface="Arial"/>
                          <a:ea typeface="Times New Roman"/>
                          <a:cs typeface="Times New Roman"/>
                        </a:rPr>
                        <a:t>98%</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a:latin typeface="Arial"/>
                          <a:ea typeface="Times New Roman"/>
                          <a:cs typeface="Times New Roman"/>
                        </a:rPr>
                        <a:t>98%</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a:latin typeface="Arial"/>
                          <a:ea typeface="Times New Roman"/>
                          <a:cs typeface="Times New Roman"/>
                        </a:rPr>
                        <a:t>99 %</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dirty="0">
                          <a:latin typeface="Arial"/>
                          <a:ea typeface="Times New Roman"/>
                          <a:cs typeface="Times New Roman"/>
                        </a:rPr>
                        <a:t>100%</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8</a:t>
            </a:fld>
            <a:endParaRPr lang="en-ZA"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500034" y="0"/>
            <a:ext cx="6500858" cy="990600"/>
          </a:xfrm>
          <a:prstGeom prst="rect">
            <a:avLst/>
          </a:prstGeom>
        </p:spPr>
        <p:txBody>
          <a:bodyPr tIns="45720" rIns="91440" bIns="45720" anchor="b">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Programme 5: Hospitals, Tertiary Health Services and HR Development</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269792"/>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9" name="Table 8"/>
          <p:cNvGraphicFramePr>
            <a:graphicFrameLocks noGrp="1"/>
          </p:cNvGraphicFramePr>
          <p:nvPr/>
        </p:nvGraphicFramePr>
        <p:xfrm>
          <a:off x="323528" y="1171375"/>
          <a:ext cx="8640958" cy="4489875"/>
        </p:xfrm>
        <a:graphic>
          <a:graphicData uri="http://schemas.openxmlformats.org/drawingml/2006/table">
            <a:tbl>
              <a:tblPr/>
              <a:tblGrid>
                <a:gridCol w="2011139"/>
                <a:gridCol w="915415"/>
                <a:gridCol w="859934"/>
                <a:gridCol w="966040"/>
                <a:gridCol w="864789"/>
                <a:gridCol w="970895"/>
                <a:gridCol w="1026373"/>
                <a:gridCol w="1026373"/>
              </a:tblGrid>
              <a:tr h="840646">
                <a:tc rowSpan="2">
                  <a:txBody>
                    <a:bodyPr/>
                    <a:lstStyle/>
                    <a:p>
                      <a:pPr algn="ctr" rtl="0" fontAlgn="ctr"/>
                      <a:r>
                        <a:rPr lang="en-ZA" sz="13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smtClean="0">
                          <a:solidFill>
                            <a:srgbClr val="000000"/>
                          </a:solidFill>
                          <a:latin typeface="Arial"/>
                        </a:rPr>
                        <a:t>2015/16</a:t>
                      </a:r>
                    </a:p>
                    <a:p>
                      <a:pPr algn="ctr" rtl="0" fontAlgn="ctr"/>
                      <a:r>
                        <a:rPr lang="en-ZA" sz="1300" b="1" i="0" u="none" strike="noStrike" dirty="0" smtClean="0">
                          <a:solidFill>
                            <a:srgbClr val="000000"/>
                          </a:solidFill>
                          <a:latin typeface="Arial"/>
                        </a:rPr>
                        <a:t>Baseline</a:t>
                      </a:r>
                      <a:endParaRPr lang="en-ZA" sz="13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664">
                <a:tc vMerge="1">
                  <a:txBody>
                    <a:bodyPr/>
                    <a:lstStyle/>
                    <a:p>
                      <a:endParaRPr lang="en-ZA"/>
                    </a:p>
                  </a:txBody>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14959">
                <a:tc>
                  <a:txBody>
                    <a:bodyPr/>
                    <a:lstStyle/>
                    <a:p>
                      <a:pPr algn="l" rtl="0" fontAlgn="b"/>
                      <a:r>
                        <a:rPr lang="en-ZA" sz="1300" b="0" i="0" u="none" strike="noStrike" dirty="0">
                          <a:solidFill>
                            <a:srgbClr val="000000"/>
                          </a:solidFill>
                          <a:latin typeface="Arial"/>
                        </a:rPr>
                        <a:t>OFFICE OF THE DDG</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300" b="0" i="0" u="none" strike="noStrike" dirty="0">
                          <a:solidFill>
                            <a:srgbClr val="000000"/>
                          </a:solidFill>
                          <a:latin typeface="Arial"/>
                        </a:rPr>
                        <a:t>3,619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300" b="0" i="0" u="none" strike="noStrike" dirty="0">
                          <a:solidFill>
                            <a:srgbClr val="000000"/>
                          </a:solidFill>
                          <a:latin typeface="Arial"/>
                        </a:rPr>
                        <a:t>2.60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3,713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-0.57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3,692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300" b="0" i="0" u="none" strike="noStrike" dirty="0">
                          <a:solidFill>
                            <a:srgbClr val="000000"/>
                          </a:solidFill>
                          <a:latin typeface="Arial"/>
                        </a:rPr>
                        <a:t>7.56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3,971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32083">
                <a:tc>
                  <a:txBody>
                    <a:bodyPr/>
                    <a:lstStyle/>
                    <a:p>
                      <a:pPr algn="l" rtl="0" fontAlgn="b"/>
                      <a:r>
                        <a:rPr lang="en-ZA" sz="1300" b="0" i="0" u="none" strike="noStrike" dirty="0">
                          <a:solidFill>
                            <a:srgbClr val="000000"/>
                          </a:solidFill>
                          <a:latin typeface="Arial"/>
                        </a:rPr>
                        <a:t>HEALTH FACILITIES INFRA-STRUCTURE MANAGEMENT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6,231,739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-2.45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6,078,821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10.81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6,735,676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4.75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7,055,362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21">
                <a:tc>
                  <a:txBody>
                    <a:bodyPr/>
                    <a:lstStyle/>
                    <a:p>
                      <a:pPr algn="l" rtl="0" fontAlgn="b"/>
                      <a:r>
                        <a:rPr lang="en-ZA" sz="1300" b="0" i="0" u="none" strike="noStrike" dirty="0">
                          <a:solidFill>
                            <a:srgbClr val="000000"/>
                          </a:solidFill>
                          <a:latin typeface="Arial"/>
                        </a:rPr>
                        <a:t>TERTIARY HEALTH CARE PLANNING &amp; POLICY</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10,401,067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4.33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10,851,438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6.26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11,530,763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12,199,642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21">
                <a:tc>
                  <a:txBody>
                    <a:bodyPr/>
                    <a:lstStyle/>
                    <a:p>
                      <a:pPr algn="l" rtl="0" fontAlgn="b"/>
                      <a:r>
                        <a:rPr lang="en-ZA" sz="1300" b="0" i="0" u="none" strike="noStrike" dirty="0">
                          <a:solidFill>
                            <a:srgbClr val="000000"/>
                          </a:solidFill>
                          <a:latin typeface="Arial"/>
                        </a:rPr>
                        <a:t>HOSPITAL MANAGEMENT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5,162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-0.06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5,159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-0.08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5,155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7.45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5,539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21">
                <a:tc>
                  <a:txBody>
                    <a:bodyPr/>
                    <a:lstStyle/>
                    <a:p>
                      <a:pPr algn="l" rtl="0" fontAlgn="b"/>
                      <a:r>
                        <a:rPr lang="en-ZA" sz="1300" b="0" i="0" u="none" strike="noStrike" dirty="0">
                          <a:solidFill>
                            <a:srgbClr val="000000"/>
                          </a:solidFill>
                          <a:latin typeface="Arial"/>
                        </a:rPr>
                        <a:t>HUMAN RESOURCES FOR HEALTH</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2,398,385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4.24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2,500,069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6.24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2,656,018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2,810,448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59">
                <a:tc>
                  <a:txBody>
                    <a:bodyPr/>
                    <a:lstStyle/>
                    <a:p>
                      <a:pPr algn="l" rtl="0" fontAlgn="b"/>
                      <a:r>
                        <a:rPr lang="en-ZA" sz="1300" b="0" i="0" u="none" strike="noStrike" dirty="0">
                          <a:solidFill>
                            <a:srgbClr val="000000"/>
                          </a:solidFill>
                          <a:latin typeface="Arial"/>
                        </a:rPr>
                        <a:t>NURSING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4,941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34.12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6,627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-0.98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6,562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7.83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7,076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21">
                <a:tc>
                  <a:txBody>
                    <a:bodyPr/>
                    <a:lstStyle/>
                    <a:p>
                      <a:pPr algn="l" rtl="0" fontAlgn="b"/>
                      <a:r>
                        <a:rPr lang="en-ZA" sz="1300" b="0" i="0" u="none" strike="noStrike" dirty="0">
                          <a:solidFill>
                            <a:srgbClr val="000000"/>
                          </a:solidFill>
                          <a:latin typeface="Arial"/>
                        </a:rPr>
                        <a:t>FORENSIC CHEMISTRY LABORATORIES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107,019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12.63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120,533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5.70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127,405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134,795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21">
                <a:tc>
                  <a:txBody>
                    <a:bodyPr/>
                    <a:lstStyle/>
                    <a:p>
                      <a:pPr algn="l" rtl="0" fontAlgn="b"/>
                      <a:r>
                        <a:rPr lang="en-ZA" sz="1300" b="0" i="0" u="none" strike="noStrike" dirty="0">
                          <a:solidFill>
                            <a:srgbClr val="000000"/>
                          </a:solidFill>
                          <a:latin typeface="Arial"/>
                        </a:rPr>
                        <a:t>VIOLENCE, TRAUMA &amp; EMS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7,133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0.07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7,138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0.15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7,149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7.33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7,673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59">
                <a:tc>
                  <a:txBody>
                    <a:bodyPr/>
                    <a:lstStyle/>
                    <a:p>
                      <a:pPr algn="l" rtl="0" fontAlgn="b"/>
                      <a:r>
                        <a:rPr lang="en-ZA" sz="13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19,159,065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2.16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19,573,498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7.66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21,072,420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5.47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22,224,506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80</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285720" y="0"/>
            <a:ext cx="6357982" cy="990600"/>
          </a:xfrm>
          <a:prstGeom prst="rect">
            <a:avLst/>
          </a:prstGeom>
        </p:spPr>
        <p:txBody>
          <a:bodyPr tIns="45720" rIns="91440" bIns="45720" anchor="b">
            <a:normAutofit fontScale="92500"/>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Programme 5: Hospitals, Tertiary Health Services and HR Development</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10" name="Table 9"/>
          <p:cNvGraphicFramePr>
            <a:graphicFrameLocks noGrp="1"/>
          </p:cNvGraphicFramePr>
          <p:nvPr/>
        </p:nvGraphicFramePr>
        <p:xfrm>
          <a:off x="395537" y="1196751"/>
          <a:ext cx="8568951" cy="4465191"/>
        </p:xfrm>
        <a:graphic>
          <a:graphicData uri="http://schemas.openxmlformats.org/drawingml/2006/table">
            <a:tbl>
              <a:tblPr/>
              <a:tblGrid>
                <a:gridCol w="1872207"/>
                <a:gridCol w="1080120"/>
                <a:gridCol w="792088"/>
                <a:gridCol w="1080120"/>
                <a:gridCol w="792088"/>
                <a:gridCol w="1080120"/>
                <a:gridCol w="792088"/>
                <a:gridCol w="1080120"/>
              </a:tblGrid>
              <a:tr h="1152129">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44912">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62237">
                <a:tc>
                  <a:txBody>
                    <a:bodyPr/>
                    <a:lstStyle/>
                    <a:p>
                      <a:pPr algn="l" rtl="0" fontAlgn="b"/>
                      <a:r>
                        <a:rPr lang="en-ZA" sz="16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116,037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13.52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131,726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3.37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136,168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6.56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145,094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l" rtl="0" fontAlgn="b"/>
                      <a:r>
                        <a:rPr lang="en-ZA" sz="16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344,477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277,866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328,186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8.22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355,168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689">
                <a:tc>
                  <a:txBody>
                    <a:bodyPr/>
                    <a:lstStyle/>
                    <a:p>
                      <a:pPr algn="l" rtl="0" fontAlgn="b"/>
                      <a:r>
                        <a:rPr lang="en-ZA" sz="16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18,048,519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3.03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18,596,182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7.16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19,927,889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5.46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21,015,571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322">
                <a:tc>
                  <a:txBody>
                    <a:bodyPr/>
                    <a:lstStyle/>
                    <a:p>
                      <a:pPr algn="l" rtl="0" fontAlgn="b"/>
                      <a:r>
                        <a:rPr lang="en-ZA" sz="16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650,032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-12.66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567,724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19.81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680,177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708,673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947">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19,159,065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19,573,498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7.66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21,072,420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22,224,506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44912">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9603"/>
            <a:ext cx="7308304"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Voted vs Earmarked:  Programme 5: Hospitals, Tertiary Health Services and HR Development</a:t>
            </a:r>
          </a:p>
        </p:txBody>
      </p:sp>
      <p:graphicFrame>
        <p:nvGraphicFramePr>
          <p:cNvPr id="4" name="Table 3"/>
          <p:cNvGraphicFramePr>
            <a:graphicFrameLocks noGrp="1"/>
          </p:cNvGraphicFramePr>
          <p:nvPr/>
        </p:nvGraphicFramePr>
        <p:xfrm>
          <a:off x="304800" y="1124742"/>
          <a:ext cx="8587681" cy="4711164"/>
        </p:xfrm>
        <a:graphic>
          <a:graphicData uri="http://schemas.openxmlformats.org/drawingml/2006/table">
            <a:tbl>
              <a:tblPr/>
              <a:tblGrid>
                <a:gridCol w="1382197"/>
                <a:gridCol w="2308939"/>
                <a:gridCol w="905662"/>
                <a:gridCol w="728510"/>
                <a:gridCol w="905662"/>
                <a:gridCol w="722539"/>
                <a:gridCol w="905662"/>
                <a:gridCol w="728510"/>
              </a:tblGrid>
              <a:tr h="155577">
                <a:tc rowSpan="3">
                  <a:txBody>
                    <a:bodyPr/>
                    <a:lstStyle/>
                    <a:p>
                      <a:pPr algn="ctr" fontAlgn="b"/>
                      <a:r>
                        <a:rPr lang="en-ZA" sz="1050" b="1" i="0" u="none" strike="noStrike" dirty="0">
                          <a:solidFill>
                            <a:srgbClr val="000000"/>
                          </a:solidFill>
                          <a:latin typeface="Arial"/>
                        </a:rPr>
                        <a:t>SUBPROGRAMME</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b"/>
                      <a:r>
                        <a:rPr lang="en-ZA" sz="1050" b="1" i="0" u="none" strike="noStrike" dirty="0">
                          <a:solidFill>
                            <a:srgbClr val="000000"/>
                          </a:solidFill>
                          <a:latin typeface="Arial"/>
                        </a:rPr>
                        <a:t>DISCRIPTION:  EARMARKED</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n-ZA" sz="1050" b="1" i="0" u="none" strike="noStrike" dirty="0">
                          <a:solidFill>
                            <a:srgbClr val="000000"/>
                          </a:solidFill>
                          <a:latin typeface="Arial"/>
                        </a:rPr>
                        <a:t>2016/17</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050" b="1" i="0" u="none" strike="noStrike" dirty="0">
                          <a:solidFill>
                            <a:srgbClr val="000000"/>
                          </a:solidFill>
                          <a:latin typeface="Arial"/>
                        </a:rPr>
                        <a:t>2017/18</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050" b="1" i="0" u="none" strike="noStrike" dirty="0">
                          <a:solidFill>
                            <a:srgbClr val="000000"/>
                          </a:solidFill>
                          <a:latin typeface="Arial"/>
                        </a:rPr>
                        <a:t>2018/19</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r>
              <a:tr h="155577">
                <a:tc vMerge="1">
                  <a:txBody>
                    <a:bodyPr/>
                    <a:lstStyle/>
                    <a:p>
                      <a:endParaRPr lang="en-ZA"/>
                    </a:p>
                  </a:txBody>
                  <a:tcPr/>
                </a:tc>
                <a:tc vMerge="1">
                  <a:txBody>
                    <a:bodyPr/>
                    <a:lstStyle/>
                    <a:p>
                      <a:endParaRPr lang="en-ZA"/>
                    </a:p>
                  </a:txBody>
                  <a:tcPr/>
                </a:tc>
                <a:tc>
                  <a:txBody>
                    <a:bodyPr/>
                    <a:lstStyle/>
                    <a:p>
                      <a:pPr algn="r" fontAlgn="b"/>
                      <a:r>
                        <a:rPr lang="en-ZA" sz="105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07218">
                <a:tc vMerge="1">
                  <a:txBody>
                    <a:bodyPr/>
                    <a:lstStyle/>
                    <a:p>
                      <a:endParaRPr lang="en-ZA"/>
                    </a:p>
                  </a:txBody>
                  <a:tcPr/>
                </a:tc>
                <a:tc vMerge="1">
                  <a:txBody>
                    <a:bodyPr/>
                    <a:lstStyle/>
                    <a:p>
                      <a:endParaRPr lang="en-ZA"/>
                    </a:p>
                  </a:txBody>
                  <a:tcPr/>
                </a:tc>
                <a:tc>
                  <a:txBody>
                    <a:bodyPr/>
                    <a:lstStyle/>
                    <a:p>
                      <a:pPr algn="ctr" fontAlgn="b"/>
                      <a:r>
                        <a:rPr lang="en-ZA" sz="105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5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5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5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5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5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55577">
                <a:tc>
                  <a:txBody>
                    <a:bodyPr/>
                    <a:lstStyle/>
                    <a:p>
                      <a:pPr algn="l" fontAlgn="b"/>
                      <a:r>
                        <a:rPr lang="en-ZA" sz="1050" b="0" i="0" u="none" strike="noStrike" dirty="0">
                          <a:solidFill>
                            <a:srgbClr val="000000"/>
                          </a:solidFill>
                          <a:latin typeface="Arial"/>
                        </a:rPr>
                        <a:t>Office of DDG</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3,713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3,692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3,971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0" i="1" u="none" strike="noStrike" dirty="0">
                          <a:solidFill>
                            <a:srgbClr val="000000"/>
                          </a:solidFill>
                          <a:latin typeface="Arial"/>
                        </a:rPr>
                        <a:t>Hlth Facilities Infrastruc Man</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dirty="0">
                          <a:solidFill>
                            <a:srgbClr val="002060"/>
                          </a:solidFill>
                          <a:latin typeface="Arial"/>
                        </a:rPr>
                        <a:t>IUSS, infrastructure management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13,059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16,797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30,589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7218">
                <a:tc>
                  <a:txBody>
                    <a:bodyPr/>
                    <a:lstStyle/>
                    <a:p>
                      <a:pPr algn="l"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dirty="0">
                          <a:solidFill>
                            <a:srgbClr val="002060"/>
                          </a:solidFill>
                          <a:latin typeface="Arial"/>
                        </a:rPr>
                        <a:t>Hlth Facility Revit. In-kind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793,082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948,984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988,359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7218">
                <a:tc>
                  <a:txBody>
                    <a:bodyPr/>
                    <a:lstStyle/>
                    <a:p>
                      <a:pPr algn="l"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dirty="0">
                          <a:solidFill>
                            <a:srgbClr val="002060"/>
                          </a:solidFill>
                          <a:latin typeface="Arial"/>
                        </a:rPr>
                        <a:t>Hlth Facility Revit. condi.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5,272,680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5,769,895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6,036,414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7218">
                <a:tc>
                  <a:txBody>
                    <a:bodyPr/>
                    <a:lstStyle/>
                    <a:p>
                      <a:pPr algn="l" fontAlgn="b"/>
                      <a:r>
                        <a:rPr lang="en-ZA" sz="1050" b="0" i="0" u="none" strike="noStrike" dirty="0">
                          <a:solidFill>
                            <a:srgbClr val="000000"/>
                          </a:solidFill>
                          <a:latin typeface="Arial"/>
                        </a:rPr>
                        <a:t>Tertiary Hlth Care Planning &amp; Policy</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4,660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4,618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4,981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dirty="0">
                          <a:solidFill>
                            <a:srgbClr val="002060"/>
                          </a:solidFill>
                          <a:latin typeface="Arial"/>
                        </a:rPr>
                        <a:t>Nat Tertiary Serv. condi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10,846,778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11,526,145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12,194,661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55577">
                <a:tc>
                  <a:txBody>
                    <a:bodyPr/>
                    <a:lstStyle/>
                    <a:p>
                      <a:pPr algn="l" fontAlgn="b"/>
                      <a:r>
                        <a:rPr lang="en-ZA" sz="1050" b="0" i="0" u="none" strike="noStrike" dirty="0">
                          <a:solidFill>
                            <a:srgbClr val="000000"/>
                          </a:solidFill>
                          <a:latin typeface="Arial"/>
                        </a:rPr>
                        <a:t>Hospital Management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5,159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5,155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5,539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0" i="0" u="none" strike="noStrike" dirty="0">
                          <a:solidFill>
                            <a:srgbClr val="000000"/>
                          </a:solidFill>
                          <a:latin typeface="Arial"/>
                        </a:rPr>
                        <a:t>Violence, Trauma &amp; EMS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7,138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7,149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7,673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0" i="0" u="none" strike="noStrike" dirty="0">
                          <a:solidFill>
                            <a:srgbClr val="000000"/>
                          </a:solidFill>
                          <a:latin typeface="Arial"/>
                        </a:rPr>
                        <a:t>Human Resources for Hlth</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23,345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24,169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25,952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50" b="0" i="1" u="none" strike="noStrike" dirty="0">
                          <a:solidFill>
                            <a:srgbClr val="002060"/>
                          </a:solidFill>
                          <a:latin typeface="Arial"/>
                        </a:rPr>
                        <a:t>Hlth Prof Train &amp; Dev. condi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2,476,724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2,631,849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2,784,496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7218">
                <a:tc>
                  <a:txBody>
                    <a:bodyPr/>
                    <a:lstStyle/>
                    <a:p>
                      <a:pPr algn="l" fontAlgn="b"/>
                      <a:r>
                        <a:rPr lang="en-ZA" sz="1050" b="0" i="1" u="none" strike="noStrike" dirty="0">
                          <a:solidFill>
                            <a:srgbClr val="000000"/>
                          </a:solidFill>
                          <a:latin typeface="Arial"/>
                        </a:rPr>
                        <a:t>Forensic Chemistry Laboratory</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050" b="0" i="1" u="none" strike="noStrike" dirty="0">
                          <a:solidFill>
                            <a:srgbClr val="002060"/>
                          </a:solidFill>
                          <a:latin typeface="Arial"/>
                        </a:rPr>
                        <a:t> </a:t>
                      </a:r>
                      <a:r>
                        <a:rPr lang="en-ZA" sz="1050" b="0" i="1" u="none" strike="noStrike" dirty="0" smtClean="0">
                          <a:solidFill>
                            <a:srgbClr val="000000"/>
                          </a:solidFill>
                          <a:latin typeface="Arial"/>
                        </a:rPr>
                        <a:t>Forensic Chemistry Laboratory</a:t>
                      </a:r>
                    </a:p>
                    <a:p>
                      <a:pPr algn="l" fontAlgn="b"/>
                      <a:endParaRPr lang="en-ZA" sz="1050" b="0" i="1" u="none" strike="noStrike" dirty="0">
                        <a:solidFill>
                          <a:srgbClr val="002060"/>
                        </a:solidFill>
                        <a:latin typeface="Arial"/>
                      </a:endParaRP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120,533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127,405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134,795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55577">
                <a:tc>
                  <a:txBody>
                    <a:bodyPr/>
                    <a:lstStyle/>
                    <a:p>
                      <a:pPr algn="l" fontAlgn="b"/>
                      <a:r>
                        <a:rPr lang="en-ZA" sz="1050" b="0" i="0" u="none" strike="noStrike" dirty="0">
                          <a:solidFill>
                            <a:srgbClr val="000000"/>
                          </a:solidFill>
                          <a:latin typeface="Arial"/>
                        </a:rPr>
                        <a:t>Nursing services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6,627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6,562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7,076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1" i="0" u="none" strike="noStrike" dirty="0">
                          <a:solidFill>
                            <a:srgbClr val="000000"/>
                          </a:solidFill>
                          <a:latin typeface="Arial"/>
                        </a:rPr>
                        <a:t>Total</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50" b="1"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50,642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19,522,856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51,345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21,021,075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55,192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22,169,314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928"/>
            <a:ext cx="6707088" cy="648072"/>
          </a:xfrm>
        </p:spPr>
        <p:txBody>
          <a:bodyPr/>
          <a:lstStyle/>
          <a:p>
            <a:r>
              <a:rPr lang="en-ZA" sz="2800" b="1" dirty="0" smtClean="0"/>
              <a:t>Budget and Expenditure Analysis Programme 5</a:t>
            </a:r>
            <a:endParaRPr lang="en-ZA" sz="2800" b="1" dirty="0"/>
          </a:p>
        </p:txBody>
      </p:sp>
      <p:sp>
        <p:nvSpPr>
          <p:cNvPr id="5" name="Content Placeholder 4"/>
          <p:cNvSpPr>
            <a:spLocks noGrp="1"/>
          </p:cNvSpPr>
          <p:nvPr>
            <p:ph sz="quarter" idx="1"/>
          </p:nvPr>
        </p:nvSpPr>
        <p:spPr>
          <a:xfrm>
            <a:off x="381000" y="1066800"/>
            <a:ext cx="8534400" cy="5090160"/>
          </a:xfrm>
        </p:spPr>
        <p:txBody>
          <a:bodyPr/>
          <a:lstStyle/>
          <a:p>
            <a:r>
              <a:rPr lang="en-ZA" sz="2000" dirty="0" smtClean="0"/>
              <a:t>The Health Facility Infrastructure In-kind Grant and the Health Facility Revitalization Conditional Grant  were reduced with R340 million and R365 million respectively over MTEF period due to non-spending.</a:t>
            </a:r>
          </a:p>
          <a:p>
            <a:r>
              <a:rPr lang="en-ZA" sz="2000" dirty="0" smtClean="0"/>
              <a:t>Funds were reprioritised for the  set-up of office for Nursing Services.</a:t>
            </a:r>
          </a:p>
          <a:p>
            <a:r>
              <a:rPr lang="en-ZA" sz="2000" dirty="0" smtClean="0"/>
              <a:t>Funds were reprioritised for the increased demands in laboratory stock and compensation of employees since the opening of 4</a:t>
            </a:r>
            <a:r>
              <a:rPr lang="en-ZA" sz="2000" baseline="30000" dirty="0" smtClean="0"/>
              <a:t>th</a:t>
            </a:r>
            <a:r>
              <a:rPr lang="en-ZA" sz="2000" dirty="0" smtClean="0"/>
              <a:t> Forensic Chemistry Laboratory during 2014.</a:t>
            </a:r>
          </a:p>
          <a:p>
            <a:r>
              <a:rPr lang="en-ZA" sz="2000" dirty="0" smtClean="0"/>
              <a:t>R75.3 million over the MTEF was transferred to Department of Higher Education and Training to take over the MBCHB medical students  function  with effect from 1 April 2016.</a:t>
            </a:r>
          </a:p>
          <a:p>
            <a:r>
              <a:rPr lang="en-ZA" sz="2000" dirty="0" smtClean="0"/>
              <a:t>Overall small increases / decreases in programme 5 is due to budget cuts on goods &amp; services and compensation of employees.</a:t>
            </a:r>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83</a:t>
            </a:fld>
            <a:endParaRPr lang="en-ZA"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Programme 6:  Health Regulation and Compliance Management</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9" name="Table 8"/>
          <p:cNvGraphicFramePr>
            <a:graphicFrameLocks noGrp="1"/>
          </p:cNvGraphicFramePr>
          <p:nvPr/>
        </p:nvGraphicFramePr>
        <p:xfrm>
          <a:off x="251521" y="1144349"/>
          <a:ext cx="8712966" cy="4634558"/>
        </p:xfrm>
        <a:graphic>
          <a:graphicData uri="http://schemas.openxmlformats.org/drawingml/2006/table">
            <a:tbl>
              <a:tblPr/>
              <a:tblGrid>
                <a:gridCol w="2027898"/>
                <a:gridCol w="1266920"/>
                <a:gridCol w="805401"/>
                <a:gridCol w="951837"/>
                <a:gridCol w="805401"/>
                <a:gridCol w="1025055"/>
                <a:gridCol w="795528"/>
                <a:gridCol w="1034926"/>
              </a:tblGrid>
              <a:tr h="1427169">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6840">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42780">
                <a:tc>
                  <a:txBody>
                    <a:bodyPr/>
                    <a:lstStyle/>
                    <a:p>
                      <a:pPr algn="l" rtl="0" fontAlgn="b"/>
                      <a:r>
                        <a:rPr lang="en-ZA" sz="1400" b="0" i="0" u="none" strike="noStrike" dirty="0">
                          <a:solidFill>
                            <a:srgbClr val="000000"/>
                          </a:solidFill>
                          <a:latin typeface="Arial"/>
                        </a:rPr>
                        <a:t>OFFICE OF THE DDG</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3,670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10.68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4,062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-0.84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4,028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4,334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42">
                <a:tc>
                  <a:txBody>
                    <a:bodyPr/>
                    <a:lstStyle/>
                    <a:p>
                      <a:pPr algn="l" rtl="0" fontAlgn="b"/>
                      <a:r>
                        <a:rPr lang="en-ZA" sz="1400" b="0" i="0" u="none" strike="noStrike" dirty="0">
                          <a:solidFill>
                            <a:srgbClr val="000000"/>
                          </a:solidFill>
                          <a:latin typeface="Arial"/>
                        </a:rPr>
                        <a:t>FOOD CONTROL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9,798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9,972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11,786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-1.88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11,564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7707">
                <a:tc>
                  <a:txBody>
                    <a:bodyPr/>
                    <a:lstStyle/>
                    <a:p>
                      <a:pPr algn="l" rtl="0" fontAlgn="b"/>
                      <a:r>
                        <a:rPr lang="en-ZA" sz="1400" b="0" i="0" u="none" strike="noStrike" dirty="0">
                          <a:solidFill>
                            <a:srgbClr val="000000"/>
                          </a:solidFill>
                          <a:latin typeface="Arial"/>
                        </a:rPr>
                        <a:t>PHARMACEUTICAL TRADE &amp; PRODUCT REGULATION</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124,816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11.82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139,572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9.62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152,993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-2.99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148,417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439">
                <a:tc>
                  <a:txBody>
                    <a:bodyPr/>
                    <a:lstStyle/>
                    <a:p>
                      <a:pPr algn="l" rtl="0" fontAlgn="b"/>
                      <a:r>
                        <a:rPr lang="en-ZA" sz="1400" b="0" i="0" u="none" strike="noStrike" dirty="0">
                          <a:solidFill>
                            <a:srgbClr val="000000"/>
                          </a:solidFill>
                          <a:latin typeface="Arial"/>
                        </a:rPr>
                        <a:t>PUBLIC ENTITIES MANAGEMENT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1,399,991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5.35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1,474,937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1.46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1,496,491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4.03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1,556,790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2243">
                <a:tc>
                  <a:txBody>
                    <a:bodyPr/>
                    <a:lstStyle/>
                    <a:p>
                      <a:pPr algn="l" rtl="0" fontAlgn="b"/>
                      <a:r>
                        <a:rPr lang="en-ZA" sz="1400" b="0" i="0" u="none" strike="noStrike" dirty="0">
                          <a:solidFill>
                            <a:srgbClr val="000000"/>
                          </a:solidFill>
                          <a:latin typeface="Arial"/>
                        </a:rPr>
                        <a:t>COMPENSATION COMMISSIONER FOR OCCUPATIONAL </a:t>
                      </a:r>
                      <a:r>
                        <a:rPr lang="en-ZA" sz="1400" b="0" i="0" u="none" strike="noStrike" dirty="0" smtClean="0">
                          <a:solidFill>
                            <a:srgbClr val="000000"/>
                          </a:solidFill>
                          <a:latin typeface="Arial"/>
                        </a:rPr>
                        <a:t>DIS-EASES </a:t>
                      </a:r>
                      <a:r>
                        <a:rPr lang="en-ZA" sz="1400" b="0" i="0" u="none" strike="noStrike" dirty="0">
                          <a:solidFill>
                            <a:srgbClr val="000000"/>
                          </a:solidFill>
                          <a:latin typeface="Arial"/>
                        </a:rPr>
                        <a:t>&amp; </a:t>
                      </a:r>
                      <a:r>
                        <a:rPr lang="en-ZA" sz="1400" b="0" i="0" u="none" strike="noStrike" dirty="0" smtClean="0">
                          <a:solidFill>
                            <a:srgbClr val="000000"/>
                          </a:solidFill>
                          <a:latin typeface="Arial"/>
                        </a:rPr>
                        <a:t>OCCUPAT-IONAL </a:t>
                      </a:r>
                      <a:r>
                        <a:rPr lang="en-ZA" sz="1400" b="0" i="0" u="none" strike="noStrike" dirty="0">
                          <a:solidFill>
                            <a:srgbClr val="000000"/>
                          </a:solidFill>
                          <a:latin typeface="Arial"/>
                        </a:rPr>
                        <a:t>HEALTH</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58,644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61,643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5.55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65,064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68,838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0">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1,596,919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1,690,186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1,730,362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1,789,943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84</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fontScale="92500"/>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Programme 6:  Health Regulation and Compliance Management</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10" name="Table 9"/>
          <p:cNvGraphicFramePr>
            <a:graphicFrameLocks noGrp="1"/>
          </p:cNvGraphicFramePr>
          <p:nvPr/>
        </p:nvGraphicFramePr>
        <p:xfrm>
          <a:off x="395536" y="1196752"/>
          <a:ext cx="8424935" cy="4176464"/>
        </p:xfrm>
        <a:graphic>
          <a:graphicData uri="http://schemas.openxmlformats.org/drawingml/2006/table">
            <a:tbl>
              <a:tblPr/>
              <a:tblGrid>
                <a:gridCol w="1960860"/>
                <a:gridCol w="1135484"/>
                <a:gridCol w="720080"/>
                <a:gridCol w="1008112"/>
                <a:gridCol w="792088"/>
                <a:gridCol w="1008112"/>
                <a:gridCol w="799485"/>
                <a:gridCol w="1000714"/>
              </a:tblGrid>
              <a:tr h="1152128">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31232">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654411">
                <a:tc>
                  <a:txBody>
                    <a:bodyPr/>
                    <a:lstStyle/>
                    <a:p>
                      <a:pPr algn="l" rtl="0" fontAlgn="b"/>
                      <a:r>
                        <a:rPr lang="en-ZA" sz="16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137,411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16.78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160,468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5.03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168,545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6.01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178,676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745">
                <a:tc>
                  <a:txBody>
                    <a:bodyPr/>
                    <a:lstStyle/>
                    <a:p>
                      <a:pPr algn="l" rtl="0" fontAlgn="b"/>
                      <a:r>
                        <a:rPr lang="en-ZA" sz="16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58,268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-12.85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50,781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21.09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61,492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-19.14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49,722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rtl="0" fontAlgn="b"/>
                      <a:r>
                        <a:rPr lang="en-ZA" sz="16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1,397,643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5.55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1,475,150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1,496,350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4.08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1,557,339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232">
                <a:tc>
                  <a:txBody>
                    <a:bodyPr/>
                    <a:lstStyle/>
                    <a:p>
                      <a:pPr algn="l" rtl="0" fontAlgn="b"/>
                      <a:r>
                        <a:rPr lang="en-ZA" sz="16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3,597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3,787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4.96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3,975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4,206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48">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1,596,919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1,690,186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1,730,362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1,789,943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59603"/>
            <a:ext cx="6624736"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Voted vs Earmarked:  Programme 6:  Health Regulation and Compliance Management</a:t>
            </a:r>
          </a:p>
        </p:txBody>
      </p:sp>
      <p:graphicFrame>
        <p:nvGraphicFramePr>
          <p:cNvPr id="4" name="Table 3"/>
          <p:cNvGraphicFramePr>
            <a:graphicFrameLocks noGrp="1"/>
          </p:cNvGraphicFramePr>
          <p:nvPr/>
        </p:nvGraphicFramePr>
        <p:xfrm>
          <a:off x="323529" y="1196753"/>
          <a:ext cx="8640958" cy="4724388"/>
        </p:xfrm>
        <a:graphic>
          <a:graphicData uri="http://schemas.openxmlformats.org/drawingml/2006/table">
            <a:tbl>
              <a:tblPr/>
              <a:tblGrid>
                <a:gridCol w="1584175"/>
                <a:gridCol w="2119093"/>
                <a:gridCol w="761227"/>
                <a:gridCol w="886677"/>
                <a:gridCol w="769507"/>
                <a:gridCol w="872375"/>
                <a:gridCol w="783809"/>
                <a:gridCol w="864095"/>
              </a:tblGrid>
              <a:tr h="210135">
                <a:tc rowSpan="3">
                  <a:txBody>
                    <a:bodyPr/>
                    <a:lstStyle/>
                    <a:p>
                      <a:pPr algn="ctr" fontAlgn="b"/>
                      <a:r>
                        <a:rPr lang="en-ZA" sz="1300" b="1" i="0" u="none" strike="noStrike" dirty="0">
                          <a:solidFill>
                            <a:srgbClr val="000000"/>
                          </a:solidFill>
                          <a:latin typeface="Arial"/>
                        </a:rPr>
                        <a:t>SUBPROGRAMME</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b"/>
                      <a:r>
                        <a:rPr lang="en-ZA" sz="1300" b="1" i="0" u="none" strike="noStrike" dirty="0">
                          <a:solidFill>
                            <a:srgbClr val="000000"/>
                          </a:solidFill>
                          <a:latin typeface="Arial"/>
                        </a:rPr>
                        <a:t>DISCRIPTION:  EARMARKED</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n-ZA" sz="1300" b="1" i="0" u="none" strike="noStrike" dirty="0">
                          <a:solidFill>
                            <a:srgbClr val="000000"/>
                          </a:solidFill>
                          <a:latin typeface="Arial"/>
                        </a:rPr>
                        <a:t>2016/17</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300" b="1" i="0" u="none" strike="noStrike" dirty="0">
                          <a:solidFill>
                            <a:srgbClr val="000000"/>
                          </a:solidFill>
                          <a:latin typeface="Arial"/>
                        </a:rPr>
                        <a:t>2017/18</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300" b="1" i="0" u="none" strike="noStrike" dirty="0">
                          <a:solidFill>
                            <a:srgbClr val="000000"/>
                          </a:solidFill>
                          <a:latin typeface="Arial"/>
                        </a:rPr>
                        <a:t>2018/19</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r>
              <a:tr h="208860">
                <a:tc vMerge="1">
                  <a:txBody>
                    <a:bodyPr/>
                    <a:lstStyle/>
                    <a:p>
                      <a:endParaRPr lang="en-ZA"/>
                    </a:p>
                  </a:txBody>
                  <a:tcPr/>
                </a:tc>
                <a:tc vMerge="1">
                  <a:txBody>
                    <a:bodyPr/>
                    <a:lstStyle/>
                    <a:p>
                      <a:endParaRPr lang="en-ZA"/>
                    </a:p>
                  </a:txBody>
                  <a:tcPr/>
                </a:tc>
                <a:tc>
                  <a:txBody>
                    <a:bodyPr/>
                    <a:lstStyle/>
                    <a:p>
                      <a:pPr algn="r" fontAlgn="b"/>
                      <a:r>
                        <a:rPr lang="en-ZA" sz="13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10623">
                <a:tc vMerge="1">
                  <a:txBody>
                    <a:bodyPr/>
                    <a:lstStyle/>
                    <a:p>
                      <a:endParaRPr lang="en-ZA"/>
                    </a:p>
                  </a:txBody>
                  <a:tcPr/>
                </a:tc>
                <a:tc vMerge="1">
                  <a:txBody>
                    <a:bodyPr/>
                    <a:lstStyle/>
                    <a:p>
                      <a:endParaRPr lang="en-ZA"/>
                    </a:p>
                  </a:txBody>
                  <a:tcPr/>
                </a:tc>
                <a:tc>
                  <a:txBody>
                    <a:bodyPr/>
                    <a:lstStyle/>
                    <a:p>
                      <a:pPr algn="ctr" fontAlgn="b"/>
                      <a:r>
                        <a:rPr lang="en-ZA" sz="13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3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3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3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3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3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16260">
                <a:tc>
                  <a:txBody>
                    <a:bodyPr/>
                    <a:lstStyle/>
                    <a:p>
                      <a:pPr algn="l" fontAlgn="b"/>
                      <a:r>
                        <a:rPr lang="en-ZA" sz="1300" b="0" i="0" u="none" strike="noStrike" dirty="0">
                          <a:solidFill>
                            <a:srgbClr val="000000"/>
                          </a:solidFill>
                          <a:latin typeface="Arial"/>
                        </a:rPr>
                        <a:t>Office of DDG</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4,062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4,028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4,334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260">
                <a:tc>
                  <a:txBody>
                    <a:bodyPr/>
                    <a:lstStyle/>
                    <a:p>
                      <a:pPr algn="l" fontAlgn="b"/>
                      <a:r>
                        <a:rPr lang="en-ZA" sz="1300" b="0" i="0" u="none" strike="noStrike" dirty="0">
                          <a:solidFill>
                            <a:srgbClr val="000000"/>
                          </a:solidFill>
                          <a:latin typeface="Arial"/>
                        </a:rPr>
                        <a:t>Food Control</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9,972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11,786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11,564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909">
                <a:tc>
                  <a:txBody>
                    <a:bodyPr/>
                    <a:lstStyle/>
                    <a:p>
                      <a:pPr algn="l" fontAlgn="b"/>
                      <a:endParaRPr lang="en-ZA" sz="1300" b="0" i="1" u="none" strike="noStrike" dirty="0">
                        <a:solidFill>
                          <a:srgbClr val="000000"/>
                        </a:solidFill>
                        <a:latin typeface="Arial"/>
                      </a:endParaRP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300" b="0" i="1" u="none" strike="noStrike" dirty="0">
                          <a:solidFill>
                            <a:srgbClr val="002060"/>
                          </a:solidFill>
                          <a:latin typeface="Arial"/>
                        </a:rPr>
                        <a:t> </a:t>
                      </a:r>
                      <a:r>
                        <a:rPr lang="en-ZA" sz="1300" b="0" i="1" u="none" strike="noStrike" dirty="0" smtClean="0">
                          <a:solidFill>
                            <a:srgbClr val="000000"/>
                          </a:solidFill>
                          <a:latin typeface="Arial"/>
                        </a:rPr>
                        <a:t>Pharma Trade &amp; Product Regulation</a:t>
                      </a:r>
                    </a:p>
                    <a:p>
                      <a:pPr algn="l" fontAlgn="b"/>
                      <a:endParaRPr lang="en-ZA" sz="1300" b="0" i="1" u="none" strike="noStrike" dirty="0">
                        <a:solidFill>
                          <a:srgbClr val="002060"/>
                        </a:solidFill>
                        <a:latin typeface="Arial"/>
                      </a:endParaRP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139,572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152,993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148,417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10623">
                <a:tc>
                  <a:txBody>
                    <a:bodyPr/>
                    <a:lstStyle/>
                    <a:p>
                      <a:pPr algn="l" fontAlgn="b"/>
                      <a:r>
                        <a:rPr lang="en-ZA" sz="1300" b="0" i="0" u="none" strike="noStrike" dirty="0">
                          <a:solidFill>
                            <a:srgbClr val="000000"/>
                          </a:solidFill>
                          <a:latin typeface="Arial"/>
                        </a:rPr>
                        <a:t>Public Entities Management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4,941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9,355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9,200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623">
                <a:tc>
                  <a:txBody>
                    <a:bodyPr/>
                    <a:lstStyle/>
                    <a:p>
                      <a:pPr algn="l"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1" u="none" strike="noStrike" dirty="0">
                          <a:solidFill>
                            <a:srgbClr val="002060"/>
                          </a:solidFill>
                          <a:latin typeface="Arial"/>
                        </a:rPr>
                        <a:t>NHLS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711,871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746,464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789,759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10623">
                <a:tc>
                  <a:txBody>
                    <a:bodyPr/>
                    <a:lstStyle/>
                    <a:p>
                      <a:pPr algn="l"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1" u="none" strike="noStrike" dirty="0">
                          <a:solidFill>
                            <a:srgbClr val="002060"/>
                          </a:solidFill>
                          <a:latin typeface="Arial"/>
                        </a:rPr>
                        <a:t>MRC</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657,590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614,961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624,829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10623">
                <a:tc>
                  <a:txBody>
                    <a:bodyPr/>
                    <a:lstStyle/>
                    <a:p>
                      <a:pPr algn="l"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1" u="none" strike="noStrike" dirty="0">
                          <a:solidFill>
                            <a:srgbClr val="002060"/>
                          </a:solidFill>
                          <a:latin typeface="Arial"/>
                        </a:rPr>
                        <a:t>OHSC</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100,535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125,711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133,002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10623">
                <a:tc>
                  <a:txBody>
                    <a:bodyPr/>
                    <a:lstStyle/>
                    <a:p>
                      <a:pPr algn="l" fontAlgn="b"/>
                      <a:endParaRPr lang="en-ZA" sz="1300" b="0" i="1" u="none" strike="noStrike" dirty="0">
                        <a:solidFill>
                          <a:srgbClr val="000000"/>
                        </a:solidFill>
                        <a:latin typeface="Arial"/>
                      </a:endParaRP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300" b="0" i="1" u="none" strike="noStrike" dirty="0">
                          <a:solidFill>
                            <a:srgbClr val="002060"/>
                          </a:solidFill>
                          <a:latin typeface="Arial"/>
                        </a:rPr>
                        <a:t> </a:t>
                      </a:r>
                      <a:r>
                        <a:rPr lang="en-ZA" sz="1300" b="0" i="1" u="none" strike="noStrike" dirty="0" smtClean="0">
                          <a:solidFill>
                            <a:srgbClr val="000000"/>
                          </a:solidFill>
                          <a:latin typeface="Arial"/>
                        </a:rPr>
                        <a:t>CCOD &amp; Occupational Hlth</a:t>
                      </a:r>
                    </a:p>
                    <a:p>
                      <a:pPr algn="l" fontAlgn="b"/>
                      <a:endParaRPr lang="en-ZA" sz="1300" b="0" i="1" u="none" strike="noStrike" dirty="0">
                        <a:solidFill>
                          <a:srgbClr val="002060"/>
                        </a:solidFill>
                        <a:latin typeface="Arial"/>
                      </a:endParaRP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61,643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65,064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68,838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10623">
                <a:tc>
                  <a:txBody>
                    <a:bodyPr/>
                    <a:lstStyle/>
                    <a:p>
                      <a:pPr algn="l" fontAlgn="b"/>
                      <a:r>
                        <a:rPr lang="en-ZA" sz="1300" b="1" i="0" u="none" strike="noStrike" dirty="0">
                          <a:solidFill>
                            <a:srgbClr val="000000"/>
                          </a:solidFill>
                          <a:latin typeface="Arial"/>
                        </a:rPr>
                        <a:t>Total</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300" b="1"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18,975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1,671,211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25,169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1,705,193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25,098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1,764,845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928"/>
            <a:ext cx="6707088" cy="648072"/>
          </a:xfrm>
        </p:spPr>
        <p:txBody>
          <a:bodyPr/>
          <a:lstStyle/>
          <a:p>
            <a:r>
              <a:rPr lang="en-ZA" sz="2800" b="1" dirty="0" smtClean="0"/>
              <a:t>Budget and Expenditure Analysis Programme 6</a:t>
            </a:r>
            <a:endParaRPr lang="en-ZA" sz="2800" b="1" dirty="0"/>
          </a:p>
        </p:txBody>
      </p:sp>
      <p:sp>
        <p:nvSpPr>
          <p:cNvPr id="5" name="Content Placeholder 4"/>
          <p:cNvSpPr>
            <a:spLocks noGrp="1"/>
          </p:cNvSpPr>
          <p:nvPr>
            <p:ph sz="quarter" idx="1"/>
          </p:nvPr>
        </p:nvSpPr>
        <p:spPr>
          <a:xfrm>
            <a:off x="304800" y="1143000"/>
            <a:ext cx="8534400" cy="5013960"/>
          </a:xfrm>
        </p:spPr>
        <p:txBody>
          <a:bodyPr/>
          <a:lstStyle/>
          <a:p>
            <a:r>
              <a:rPr lang="en-ZA" sz="2400" dirty="0" smtClean="0"/>
              <a:t>An additional R80 million was allocated to the MRC for 2018/19 financial year. </a:t>
            </a:r>
          </a:p>
          <a:p>
            <a:r>
              <a:rPr lang="en-ZA" sz="2400" dirty="0" smtClean="0"/>
              <a:t>Overall decreases / small increases in programme 6 are due to budget cuts on goods &amp; services and compensation of employees.</a:t>
            </a:r>
          </a:p>
          <a:p>
            <a:endParaRPr lang="en-ZA" sz="2400" dirty="0" smtClean="0"/>
          </a:p>
          <a:p>
            <a:endParaRPr lang="en-ZA" sz="2400" dirty="0" smtClean="0"/>
          </a:p>
          <a:p>
            <a:endParaRPr lang="en-ZA"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87</a:t>
            </a:fld>
            <a:endParaRPr lang="en-ZA"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ZA" dirty="0" smtClean="0">
                <a:solidFill>
                  <a:schemeClr val="bg1"/>
                </a:solidFill>
                <a:latin typeface="Arial Black" pitchFamily="34" charset="0"/>
              </a:rPr>
              <a:t>CONCLUSION</a:t>
            </a:r>
            <a:r>
              <a:rPr lang="en-ZA" b="1" dirty="0" smtClean="0">
                <a:solidFill>
                  <a:schemeClr val="bg1"/>
                </a:solidFill>
                <a:latin typeface="Arial Black" pitchFamily="34" charset="0"/>
              </a:rPr>
              <a:t/>
            </a:r>
            <a:br>
              <a:rPr lang="en-ZA" b="1" dirty="0" smtClean="0">
                <a:solidFill>
                  <a:schemeClr val="bg1"/>
                </a:solidFill>
                <a:latin typeface="Arial Black" pitchFamily="34" charset="0"/>
              </a:rPr>
            </a:br>
            <a:endParaRPr lang="en-ZA" dirty="0">
              <a:solidFill>
                <a:schemeClr val="bg1"/>
              </a:solidFill>
            </a:endParaRPr>
          </a:p>
        </p:txBody>
      </p:sp>
      <p:sp>
        <p:nvSpPr>
          <p:cNvPr id="10" name="TextBox 9"/>
          <p:cNvSpPr txBox="1"/>
          <p:nvPr/>
        </p:nvSpPr>
        <p:spPr>
          <a:xfrm>
            <a:off x="323528" y="1447800"/>
            <a:ext cx="8568952" cy="4832092"/>
          </a:xfrm>
          <a:prstGeom prst="rect">
            <a:avLst/>
          </a:prstGeom>
          <a:noFill/>
        </p:spPr>
        <p:txBody>
          <a:bodyPr wrap="square" rtlCol="0">
            <a:spAutoFit/>
          </a:bodyPr>
          <a:lstStyle/>
          <a:p>
            <a:pPr marL="358775" indent="-358775">
              <a:buFont typeface="Wingdings" pitchFamily="2" charset="2"/>
              <a:buChar char="q"/>
            </a:pPr>
            <a:r>
              <a:rPr lang="en-US" sz="2400" dirty="0" smtClean="0">
                <a:cs typeface="Arial" pitchFamily="34" charset="0"/>
              </a:rPr>
              <a:t>National </a:t>
            </a:r>
            <a:r>
              <a:rPr lang="en-US" sz="2400" dirty="0" err="1">
                <a:cs typeface="Arial" pitchFamily="34" charset="0"/>
              </a:rPr>
              <a:t>DoH</a:t>
            </a:r>
            <a:r>
              <a:rPr lang="en-US" sz="2400" dirty="0">
                <a:cs typeface="Arial" pitchFamily="34" charset="0"/>
              </a:rPr>
              <a:t> </a:t>
            </a:r>
            <a:r>
              <a:rPr lang="en-US" sz="2400" dirty="0" smtClean="0">
                <a:cs typeface="Arial" pitchFamily="34" charset="0"/>
              </a:rPr>
              <a:t>Annual Performance Plan 2016/17-2019/20  is founded on government’s 2030 vision outlined in the National Development Plan 2030.</a:t>
            </a:r>
          </a:p>
          <a:p>
            <a:pPr marL="358775" indent="-358775"/>
            <a:endParaRPr lang="en-US" sz="2400" dirty="0" smtClean="0">
              <a:latin typeface="+mj-lt"/>
              <a:cs typeface="Arial" pitchFamily="34" charset="0"/>
            </a:endParaRPr>
          </a:p>
          <a:p>
            <a:pPr marL="358775" indent="-358775">
              <a:buFont typeface="Wingdings" pitchFamily="2" charset="2"/>
              <a:buChar char="q"/>
            </a:pPr>
            <a:r>
              <a:rPr lang="en-US" sz="2400" dirty="0" smtClean="0">
                <a:latin typeface="+mj-lt"/>
                <a:cs typeface="Arial" pitchFamily="34" charset="0"/>
              </a:rPr>
              <a:t>It reflects interventions to improve  the health system and health outcomes for all South Africans.</a:t>
            </a:r>
          </a:p>
          <a:p>
            <a:pPr marL="358775" indent="-358775">
              <a:buFont typeface="Wingdings" pitchFamily="2" charset="2"/>
              <a:buChar char="q"/>
            </a:pPr>
            <a:endParaRPr lang="en-US" sz="900" dirty="0" smtClean="0">
              <a:latin typeface="+mj-lt"/>
              <a:cs typeface="Arial" pitchFamily="34" charset="0"/>
            </a:endParaRPr>
          </a:p>
          <a:p>
            <a:pPr marL="815975" lvl="1" indent="-358775"/>
            <a:endParaRPr lang="en-GB" sz="900" dirty="0" smtClean="0">
              <a:latin typeface="+mj-lt"/>
            </a:endParaRPr>
          </a:p>
          <a:p>
            <a:pPr marL="358775" indent="-358775">
              <a:buFont typeface="Wingdings" pitchFamily="2" charset="2"/>
              <a:buChar char="q"/>
            </a:pPr>
            <a:r>
              <a:rPr lang="en-GB" sz="2400" dirty="0" smtClean="0">
                <a:latin typeface="+mj-lt"/>
              </a:rPr>
              <a:t>The Department will continue to  work towards improving equity, quality and access to healthcare through the introduction of the National Health Insurance, and other Health Sector reforms through various initiatives.</a:t>
            </a:r>
          </a:p>
          <a:p>
            <a:pPr marL="2295525" indent="-358775"/>
            <a:endParaRPr lang="en-GB" sz="1400" b="1" dirty="0" smtClean="0">
              <a:latin typeface="+mj-lt"/>
            </a:endParaRPr>
          </a:p>
          <a:p>
            <a:pPr marL="358775" indent="-358775"/>
            <a:endParaRPr lang="en-GB" b="1" dirty="0" smtClean="0">
              <a:solidFill>
                <a:schemeClr val="accent1">
                  <a:lumMod val="50000"/>
                </a:schemeClr>
              </a:solidFill>
              <a:latin typeface="+mj-lt"/>
            </a:endParaRPr>
          </a:p>
          <a:p>
            <a:pPr marL="358775" indent="-358775"/>
            <a:endParaRPr lang="en-GB" b="1" dirty="0" smtClean="0">
              <a:solidFill>
                <a:schemeClr val="accent1">
                  <a:lumMod val="50000"/>
                </a:schemeClr>
              </a:solidFill>
              <a:latin typeface="+mj-lt"/>
            </a:endParaRPr>
          </a:p>
        </p:txBody>
      </p:sp>
      <p:sp>
        <p:nvSpPr>
          <p:cNvPr id="7" name="Slide Number Placeholder 6"/>
          <p:cNvSpPr>
            <a:spLocks noGrp="1"/>
          </p:cNvSpPr>
          <p:nvPr>
            <p:ph type="sldNum" sz="quarter" idx="4294967295"/>
          </p:nvPr>
        </p:nvSpPr>
        <p:spPr>
          <a:xfrm>
            <a:off x="8534400" y="6492240"/>
            <a:ext cx="609600" cy="365760"/>
          </a:xfrm>
          <a:prstGeom prst="rect">
            <a:avLst/>
          </a:prstGeom>
        </p:spPr>
        <p:txBody>
          <a:bodyPr/>
          <a:lstStyle/>
          <a:p>
            <a:pPr algn="ctr"/>
            <a:fld id="{A3D2C757-A2D1-4D11-BDA9-37746333DD9E}" type="slidenum">
              <a:rPr lang="en-ZA" smtClean="0"/>
              <a:pPr algn="ctr"/>
              <a:t>88</a:t>
            </a:fld>
            <a:endParaRPr lang="en-ZA"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1600201"/>
            <a:ext cx="8305800" cy="4114800"/>
          </a:xfrm>
        </p:spPr>
        <p:txBody>
          <a:bodyPr/>
          <a:lstStyle/>
          <a:p>
            <a:pPr algn="ctr">
              <a:buNone/>
            </a:pPr>
            <a:endParaRPr lang="en-US" dirty="0" smtClean="0"/>
          </a:p>
          <a:p>
            <a:pPr algn="ctr">
              <a:buNone/>
            </a:pPr>
            <a:endParaRPr lang="en-US" dirty="0" smtClean="0"/>
          </a:p>
          <a:p>
            <a:pPr algn="ctr">
              <a:buNone/>
            </a:pPr>
            <a:r>
              <a:rPr lang="en-US" sz="5400" b="1" dirty="0" smtClean="0"/>
              <a:t>THANK YOU</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400" b="1" dirty="0" smtClean="0"/>
              <a:t>PROGRAMME 2 - </a:t>
            </a:r>
            <a:r>
              <a:rPr lang="en-GB" sz="2400" b="1" dirty="0" smtClean="0"/>
              <a:t>NATIONAL HEALTH INSURANCE, HEALTH PLANNING AND SYSTEMS ENABLEMENT</a:t>
            </a:r>
            <a:endParaRPr lang="en-ZA" sz="2400" b="1" dirty="0"/>
          </a:p>
        </p:txBody>
      </p:sp>
      <p:sp>
        <p:nvSpPr>
          <p:cNvPr id="6" name="Content Placeholder 5"/>
          <p:cNvSpPr>
            <a:spLocks noGrp="1"/>
          </p:cNvSpPr>
          <p:nvPr>
            <p:ph sz="quarter" idx="1"/>
          </p:nvPr>
        </p:nvSpPr>
        <p:spPr>
          <a:xfrm>
            <a:off x="304800" y="1447800"/>
            <a:ext cx="8229600" cy="4191000"/>
          </a:xfrm>
        </p:spPr>
        <p:txBody>
          <a:bodyPr/>
          <a:lstStyle/>
          <a:p>
            <a:pPr algn="ctr">
              <a:buNone/>
            </a:pPr>
            <a:r>
              <a:rPr lang="en-ZA" dirty="0" smtClean="0"/>
              <a:t>The purpose of </a:t>
            </a:r>
            <a:r>
              <a:rPr lang="en-GB" dirty="0" smtClean="0"/>
              <a:t>National Health Insurance, Health Planning And Systems Enablement Programme is to improve access to quality health services through the development and implementation of policies to achieve universal health coverage, health financing reform, integrated health systems planning, monitoring and evaluation, and research.</a:t>
            </a:r>
            <a:endParaRPr lang="en-ZA" dirty="0" smtClean="0"/>
          </a:p>
          <a:p>
            <a:pPr algn="ctr"/>
            <a:endParaRPr lang="en-ZA"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9</a:t>
            </a:fld>
            <a:endParaRPr lang="en-Z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DoH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NDoH Theme Final</Template>
  <TotalTime>1837</TotalTime>
  <Words>12096</Words>
  <Application>Microsoft Office PowerPoint</Application>
  <PresentationFormat>On-screen Show (4:3)</PresentationFormat>
  <Paragraphs>3729</Paragraphs>
  <Slides>89</Slides>
  <Notes>18</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NDoH Theme Final</vt:lpstr>
      <vt:lpstr>Slide 1</vt:lpstr>
      <vt:lpstr>Annual Performance Plan 2016/17</vt:lpstr>
      <vt:lpstr>2016/17 – 2018/19 MTEF PRIORITIES</vt:lpstr>
      <vt:lpstr>Alignment between NDP 2030, MTSF 2014-2019  NDoH Strategic Plan 2015-2020 and APP 2016/17</vt:lpstr>
      <vt:lpstr>PROGRAMME 1 - ADMINISTRATION</vt:lpstr>
      <vt:lpstr>Programme 1</vt:lpstr>
      <vt:lpstr>Programme 1 </vt:lpstr>
      <vt:lpstr>Programme 1 </vt:lpstr>
      <vt:lpstr>PROGRAMME 2 - NATIONAL HEALTH INSURANCE, HEALTH PLANNING AND SYSTEMS ENABLEMENT</vt:lpstr>
      <vt:lpstr>Programme 2</vt:lpstr>
      <vt:lpstr>Programme 2</vt:lpstr>
      <vt:lpstr>Programme 2</vt:lpstr>
      <vt:lpstr>Programme 2</vt:lpstr>
      <vt:lpstr>Programme 2</vt:lpstr>
      <vt:lpstr>Programme 2</vt:lpstr>
      <vt:lpstr>Programme 2</vt:lpstr>
      <vt:lpstr>Programme 2</vt:lpstr>
      <vt:lpstr>Programme 2</vt:lpstr>
      <vt:lpstr>Programme 2</vt:lpstr>
      <vt:lpstr>PROGRAMME 3 - HIV / AIDS, TB AND MATERNAL AND CHILD HEALTH </vt:lpstr>
      <vt:lpstr>Programme 3</vt:lpstr>
      <vt:lpstr>Programme 3</vt:lpstr>
      <vt:lpstr>Programme 3</vt:lpstr>
      <vt:lpstr>Programme 3</vt:lpstr>
      <vt:lpstr>Programme 3</vt:lpstr>
      <vt:lpstr>Programme 3</vt:lpstr>
      <vt:lpstr>Programme 3</vt:lpstr>
      <vt:lpstr>Programme 3</vt:lpstr>
      <vt:lpstr>Programme 3</vt:lpstr>
      <vt:lpstr>Programme 3</vt:lpstr>
      <vt:lpstr>Programme 3</vt:lpstr>
      <vt:lpstr>Programme 3</vt:lpstr>
      <vt:lpstr>Programme 3</vt:lpstr>
      <vt:lpstr>Programme 3</vt:lpstr>
      <vt:lpstr>Programme 3</vt:lpstr>
      <vt:lpstr>PROGRAMME 4 - PRIMARY HEALTH CARE SERVICES (PHC)</vt:lpstr>
      <vt:lpstr>Programme 4</vt:lpstr>
      <vt:lpstr>Programme 4</vt:lpstr>
      <vt:lpstr>Programme 4</vt:lpstr>
      <vt:lpstr>Programme 4</vt:lpstr>
      <vt:lpstr>Programme 4</vt:lpstr>
      <vt:lpstr>Programme 4</vt:lpstr>
      <vt:lpstr>Programme 4</vt:lpstr>
      <vt:lpstr>Programme 4</vt:lpstr>
      <vt:lpstr>PROGRAMME 5:HOSPITAL, TERTIARY HEALTH SERVICES AND HUMAN RESOURCE DEVELOPMENT</vt:lpstr>
      <vt:lpstr>Programme 5</vt:lpstr>
      <vt:lpstr>Programme 5</vt:lpstr>
      <vt:lpstr>Programme 5</vt:lpstr>
      <vt:lpstr>Programme 5</vt:lpstr>
      <vt:lpstr>Programme 5</vt:lpstr>
      <vt:lpstr>Programme 5</vt:lpstr>
      <vt:lpstr>Programme 5</vt:lpstr>
      <vt:lpstr>Programme 5</vt:lpstr>
      <vt:lpstr>PROGRAMME 6 - HEALTH REGULATION AND COMPLIANCE MANAGEMENT</vt:lpstr>
      <vt:lpstr>Programme 6</vt:lpstr>
      <vt:lpstr>Programme 6</vt:lpstr>
      <vt:lpstr>Programme 6</vt:lpstr>
      <vt:lpstr>EXPENDITURE AND BUDGETS FOR 2016/17-2018/19</vt:lpstr>
      <vt:lpstr>Slide 59</vt:lpstr>
      <vt:lpstr>Slide 60</vt:lpstr>
      <vt:lpstr>Slide 61</vt:lpstr>
      <vt:lpstr>Slide 62</vt:lpstr>
      <vt:lpstr>Slide 63</vt:lpstr>
      <vt:lpstr>Slide 64</vt:lpstr>
      <vt:lpstr>Slide 65</vt:lpstr>
      <vt:lpstr>Slide 66</vt:lpstr>
      <vt:lpstr>Budget and Expenditure Analysis Programme 1</vt:lpstr>
      <vt:lpstr>Slide 68</vt:lpstr>
      <vt:lpstr>Slide 69</vt:lpstr>
      <vt:lpstr>Slide 70</vt:lpstr>
      <vt:lpstr>Budget and Expenditure Analysis Programme 2</vt:lpstr>
      <vt:lpstr>Slide 72</vt:lpstr>
      <vt:lpstr>Slide 73</vt:lpstr>
      <vt:lpstr>Slide 74</vt:lpstr>
      <vt:lpstr>Budget and Expenditure Analysis Programme 3</vt:lpstr>
      <vt:lpstr>Slide 76</vt:lpstr>
      <vt:lpstr>Slide 77</vt:lpstr>
      <vt:lpstr>Slide 78</vt:lpstr>
      <vt:lpstr>Budget and Expenditure Analysis Programme 4</vt:lpstr>
      <vt:lpstr>Slide 80</vt:lpstr>
      <vt:lpstr>Slide 81</vt:lpstr>
      <vt:lpstr>Slide 82</vt:lpstr>
      <vt:lpstr>Budget and Expenditure Analysis Programme 5</vt:lpstr>
      <vt:lpstr>Slide 84</vt:lpstr>
      <vt:lpstr>Slide 85</vt:lpstr>
      <vt:lpstr>Slide 86</vt:lpstr>
      <vt:lpstr>Budget and Expenditure Analysis Programme 6</vt:lpstr>
      <vt:lpstr>CONCLUSION </vt:lpstr>
      <vt:lpstr>Slide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TannaG</dc:creator>
  <cp:lastModifiedBy>PUMZA</cp:lastModifiedBy>
  <cp:revision>34</cp:revision>
  <dcterms:created xsi:type="dcterms:W3CDTF">2016-03-29T12:39:16Z</dcterms:created>
  <dcterms:modified xsi:type="dcterms:W3CDTF">2016-04-13T11:30:32Z</dcterms:modified>
</cp:coreProperties>
</file>